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5"/>
    <p:sldMasterId id="2147483810" r:id="rId6"/>
    <p:sldMasterId id="2147483860" r:id="rId7"/>
    <p:sldMasterId id="2147483750" r:id="rId8"/>
  </p:sldMasterIdLst>
  <p:notesMasterIdLst>
    <p:notesMasterId r:id="rId97"/>
  </p:notesMasterIdLst>
  <p:sldIdLst>
    <p:sldId id="349" r:id="rId9"/>
    <p:sldId id="350" r:id="rId10"/>
    <p:sldId id="351" r:id="rId11"/>
    <p:sldId id="352" r:id="rId12"/>
    <p:sldId id="353" r:id="rId13"/>
    <p:sldId id="354" r:id="rId14"/>
    <p:sldId id="355" r:id="rId15"/>
    <p:sldId id="356" r:id="rId16"/>
    <p:sldId id="414" r:id="rId17"/>
    <p:sldId id="415" r:id="rId18"/>
    <p:sldId id="416" r:id="rId19"/>
    <p:sldId id="417" r:id="rId20"/>
    <p:sldId id="418" r:id="rId21"/>
    <p:sldId id="419" r:id="rId22"/>
    <p:sldId id="420" r:id="rId23"/>
    <p:sldId id="421" r:id="rId24"/>
    <p:sldId id="422" r:id="rId25"/>
    <p:sldId id="423" r:id="rId26"/>
    <p:sldId id="424" r:id="rId27"/>
    <p:sldId id="425" r:id="rId28"/>
    <p:sldId id="380" r:id="rId29"/>
    <p:sldId id="399" r:id="rId30"/>
    <p:sldId id="400" r:id="rId31"/>
    <p:sldId id="401" r:id="rId32"/>
    <p:sldId id="402" r:id="rId33"/>
    <p:sldId id="403" r:id="rId34"/>
    <p:sldId id="404" r:id="rId35"/>
    <p:sldId id="405" r:id="rId36"/>
    <p:sldId id="406" r:id="rId37"/>
    <p:sldId id="407" r:id="rId38"/>
    <p:sldId id="408" r:id="rId39"/>
    <p:sldId id="357" r:id="rId40"/>
    <p:sldId id="358" r:id="rId41"/>
    <p:sldId id="359" r:id="rId42"/>
    <p:sldId id="409" r:id="rId43"/>
    <p:sldId id="360" r:id="rId44"/>
    <p:sldId id="444" r:id="rId45"/>
    <p:sldId id="361" r:id="rId46"/>
    <p:sldId id="445" r:id="rId47"/>
    <p:sldId id="363" r:id="rId48"/>
    <p:sldId id="410" r:id="rId49"/>
    <p:sldId id="390" r:id="rId50"/>
    <p:sldId id="391" r:id="rId51"/>
    <p:sldId id="392" r:id="rId52"/>
    <p:sldId id="367" r:id="rId53"/>
    <p:sldId id="398" r:id="rId54"/>
    <p:sldId id="393" r:id="rId55"/>
    <p:sldId id="394" r:id="rId56"/>
    <p:sldId id="395" r:id="rId57"/>
    <p:sldId id="396" r:id="rId58"/>
    <p:sldId id="397" r:id="rId59"/>
    <p:sldId id="411" r:id="rId60"/>
    <p:sldId id="440" r:id="rId61"/>
    <p:sldId id="441" r:id="rId62"/>
    <p:sldId id="442" r:id="rId63"/>
    <p:sldId id="443" r:id="rId64"/>
    <p:sldId id="364" r:id="rId65"/>
    <p:sldId id="412" r:id="rId66"/>
    <p:sldId id="368"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381" r:id="rId82"/>
    <p:sldId id="382" r:id="rId83"/>
    <p:sldId id="383" r:id="rId84"/>
    <p:sldId id="384" r:id="rId85"/>
    <p:sldId id="385" r:id="rId86"/>
    <p:sldId id="386" r:id="rId87"/>
    <p:sldId id="387" r:id="rId88"/>
    <p:sldId id="388" r:id="rId89"/>
    <p:sldId id="389" r:id="rId90"/>
    <p:sldId id="446" r:id="rId91"/>
    <p:sldId id="447" r:id="rId92"/>
    <p:sldId id="448" r:id="rId93"/>
    <p:sldId id="449" r:id="rId94"/>
    <p:sldId id="450" r:id="rId95"/>
    <p:sldId id="370" r:id="rId96"/>
  </p:sldIdLst>
  <p:sldSz cx="9144000" cy="5143500" type="screen16x9"/>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22A3134-AB1C-1B4B-B17E-F650F2468E49}">
          <p14:sldIdLst>
            <p14:sldId id="349"/>
          </p14:sldIdLst>
        </p14:section>
        <p14:section name="Content" id="{E89B37B9-998D-B543-8B64-420AB03C1026}">
          <p14:sldIdLst>
            <p14:sldId id="350"/>
            <p14:sldId id="351"/>
            <p14:sldId id="352"/>
            <p14:sldId id="353"/>
            <p14:sldId id="354"/>
            <p14:sldId id="355"/>
            <p14:sldId id="356"/>
            <p14:sldId id="414"/>
            <p14:sldId id="415"/>
            <p14:sldId id="416"/>
            <p14:sldId id="417"/>
            <p14:sldId id="418"/>
            <p14:sldId id="419"/>
            <p14:sldId id="420"/>
            <p14:sldId id="421"/>
            <p14:sldId id="422"/>
            <p14:sldId id="423"/>
            <p14:sldId id="424"/>
            <p14:sldId id="425"/>
            <p14:sldId id="380"/>
            <p14:sldId id="399"/>
            <p14:sldId id="400"/>
            <p14:sldId id="401"/>
            <p14:sldId id="402"/>
            <p14:sldId id="403"/>
            <p14:sldId id="404"/>
            <p14:sldId id="405"/>
            <p14:sldId id="406"/>
            <p14:sldId id="407"/>
            <p14:sldId id="408"/>
            <p14:sldId id="357"/>
            <p14:sldId id="358"/>
            <p14:sldId id="359"/>
            <p14:sldId id="409"/>
            <p14:sldId id="360"/>
            <p14:sldId id="444"/>
            <p14:sldId id="361"/>
            <p14:sldId id="445"/>
            <p14:sldId id="363"/>
            <p14:sldId id="410"/>
            <p14:sldId id="390"/>
            <p14:sldId id="391"/>
            <p14:sldId id="392"/>
            <p14:sldId id="367"/>
            <p14:sldId id="398"/>
            <p14:sldId id="393"/>
            <p14:sldId id="394"/>
            <p14:sldId id="395"/>
            <p14:sldId id="396"/>
            <p14:sldId id="397"/>
            <p14:sldId id="411"/>
            <p14:sldId id="440"/>
            <p14:sldId id="441"/>
            <p14:sldId id="442"/>
            <p14:sldId id="443"/>
            <p14:sldId id="364"/>
            <p14:sldId id="412"/>
            <p14:sldId id="368"/>
            <p14:sldId id="426"/>
            <p14:sldId id="427"/>
            <p14:sldId id="428"/>
            <p14:sldId id="429"/>
            <p14:sldId id="430"/>
            <p14:sldId id="431"/>
            <p14:sldId id="432"/>
            <p14:sldId id="433"/>
            <p14:sldId id="434"/>
            <p14:sldId id="435"/>
            <p14:sldId id="436"/>
            <p14:sldId id="437"/>
            <p14:sldId id="438"/>
            <p14:sldId id="439"/>
            <p14:sldId id="381"/>
            <p14:sldId id="382"/>
            <p14:sldId id="383"/>
            <p14:sldId id="384"/>
            <p14:sldId id="385"/>
            <p14:sldId id="386"/>
            <p14:sldId id="387"/>
            <p14:sldId id="388"/>
            <p14:sldId id="389"/>
            <p14:sldId id="446"/>
            <p14:sldId id="447"/>
            <p14:sldId id="448"/>
            <p14:sldId id="449"/>
            <p14:sldId id="450"/>
            <p14:sldId id="370"/>
          </p14:sldIdLst>
        </p14:section>
        <p14:section name="Special Content" id="{572C1E41-2F6A-4947-9BE8-C1CC4334A1BA}">
          <p14:sldIdLst/>
        </p14:section>
        <p14:section name="Divider" id="{10E841C5-FF4E-BB41-861B-11557293A128}">
          <p14:sldIdLst/>
        </p14:section>
      </p14:sectionLst>
    </p:ex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94" autoAdjust="0"/>
  </p:normalViewPr>
  <p:slideViewPr>
    <p:cSldViewPr>
      <p:cViewPr varScale="1">
        <p:scale>
          <a:sx n="86" d="100"/>
          <a:sy n="86" d="100"/>
        </p:scale>
        <p:origin x="732" y="42"/>
      </p:cViewPr>
      <p:guideLst>
        <p:guide orient="horz" pos="1872"/>
        <p:guide pos="3000"/>
        <p:guide orient="horz" pos="1620"/>
        <p:guide pos="2880"/>
      </p:guideLst>
    </p:cSldViewPr>
  </p:slideViewPr>
  <p:outlineViewPr>
    <p:cViewPr>
      <p:scale>
        <a:sx n="33" d="100"/>
        <a:sy n="33" d="100"/>
      </p:scale>
      <p:origin x="0" y="5292"/>
    </p:cViewPr>
  </p:outlin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slide" Target="slides/slide81.xml"/><Relationship Id="rId97"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1.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81F23-20C3-7647-B336-AD4B52A5A78D}" type="datetimeFigureOut">
              <a:rPr lang="en-GB" smtClean="0"/>
              <a:t>03/04/2018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B8EAE-8016-F64B-92C7-66E7338ADE9F}" type="slidenum">
              <a:rPr lang="en-GB" smtClean="0"/>
              <a:t>‹#›</a:t>
            </a:fld>
            <a:endParaRPr lang="en-GB"/>
          </a:p>
        </p:txBody>
      </p:sp>
    </p:spTree>
    <p:extLst>
      <p:ext uri="{BB962C8B-B14F-4D97-AF65-F5344CB8AC3E}">
        <p14:creationId xmlns:p14="http://schemas.microsoft.com/office/powerpoint/2010/main" val="102575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33C0FB-7ED9-4529-AF9C-C6D768E74C9D}" type="slidenum">
              <a:rPr lang="en-GB" smtClean="0"/>
              <a:t>5</a:t>
            </a:fld>
            <a:endParaRPr lang="en-GB"/>
          </a:p>
        </p:txBody>
      </p:sp>
    </p:spTree>
    <p:extLst>
      <p:ext uri="{BB962C8B-B14F-4D97-AF65-F5344CB8AC3E}">
        <p14:creationId xmlns:p14="http://schemas.microsoft.com/office/powerpoint/2010/main" val="2692752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AFFE3F-C8E8-4326-9B33-3B75BAF99677}" type="slidenum">
              <a:rPr lang="en-GB" smtClean="0"/>
              <a:t>29</a:t>
            </a:fld>
            <a:endParaRPr lang="en-GB"/>
          </a:p>
        </p:txBody>
      </p:sp>
    </p:spTree>
    <p:extLst>
      <p:ext uri="{BB962C8B-B14F-4D97-AF65-F5344CB8AC3E}">
        <p14:creationId xmlns:p14="http://schemas.microsoft.com/office/powerpoint/2010/main" val="301047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sz="1200" baseline="0" dirty="0">
              <a:latin typeface="+mn-lt"/>
            </a:endParaRPr>
          </a:p>
        </p:txBody>
      </p:sp>
      <p:sp>
        <p:nvSpPr>
          <p:cNvPr id="4" name="Slide Number Placeholder 3"/>
          <p:cNvSpPr>
            <a:spLocks noGrp="1"/>
          </p:cNvSpPr>
          <p:nvPr>
            <p:ph type="sldNum" sz="quarter" idx="10"/>
          </p:nvPr>
        </p:nvSpPr>
        <p:spPr/>
        <p:txBody>
          <a:bodyPr/>
          <a:lstStyle/>
          <a:p>
            <a:pPr>
              <a:defRPr/>
            </a:pPr>
            <a:fld id="{806A4147-A903-F342-9C1C-BB8FDB07020F}"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12304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noProof="0" dirty="0" smtClean="0"/>
              <a:t>25 </a:t>
            </a:r>
            <a:r>
              <a:rPr lang="en-GB" noProof="0" dirty="0" err="1" smtClean="0"/>
              <a:t>ou</a:t>
            </a:r>
            <a:r>
              <a:rPr lang="cs-CZ" noProof="0" dirty="0" smtClean="0"/>
              <a:t>t</a:t>
            </a:r>
            <a:r>
              <a:rPr lang="en-GB" noProof="0" dirty="0" smtClean="0"/>
              <a:t> of 47 GS1iEU MOs</a:t>
            </a:r>
            <a:r>
              <a:rPr lang="en-GB" baseline="0" noProof="0" dirty="0" smtClean="0"/>
              <a:t> responded in the survey</a:t>
            </a:r>
            <a:endParaRPr lang="en-GB" noProof="0" dirty="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62</a:t>
            </a:fld>
            <a:endParaRPr lang="en-US" dirty="0"/>
          </a:p>
        </p:txBody>
      </p:sp>
    </p:spTree>
    <p:extLst>
      <p:ext uri="{BB962C8B-B14F-4D97-AF65-F5344CB8AC3E}">
        <p14:creationId xmlns:p14="http://schemas.microsoft.com/office/powerpoint/2010/main" val="2806919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63</a:t>
            </a:fld>
            <a:endParaRPr lang="en-US" dirty="0"/>
          </a:p>
        </p:txBody>
      </p:sp>
    </p:spTree>
    <p:extLst>
      <p:ext uri="{BB962C8B-B14F-4D97-AF65-F5344CB8AC3E}">
        <p14:creationId xmlns:p14="http://schemas.microsoft.com/office/powerpoint/2010/main" val="226405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noProof="0" dirty="0" smtClean="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64</a:t>
            </a:fld>
            <a:endParaRPr lang="en-US" dirty="0"/>
          </a:p>
        </p:txBody>
      </p:sp>
    </p:spTree>
    <p:extLst>
      <p:ext uri="{BB962C8B-B14F-4D97-AF65-F5344CB8AC3E}">
        <p14:creationId xmlns:p14="http://schemas.microsoft.com/office/powerpoint/2010/main" val="1968159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noProof="0" dirty="0" smtClean="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65</a:t>
            </a:fld>
            <a:endParaRPr lang="en-US" dirty="0"/>
          </a:p>
        </p:txBody>
      </p:sp>
    </p:spTree>
    <p:extLst>
      <p:ext uri="{BB962C8B-B14F-4D97-AF65-F5344CB8AC3E}">
        <p14:creationId xmlns:p14="http://schemas.microsoft.com/office/powerpoint/2010/main" val="254629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67</a:t>
            </a:fld>
            <a:endParaRPr lang="en-US" dirty="0"/>
          </a:p>
        </p:txBody>
      </p:sp>
    </p:spTree>
    <p:extLst>
      <p:ext uri="{BB962C8B-B14F-4D97-AF65-F5344CB8AC3E}">
        <p14:creationId xmlns:p14="http://schemas.microsoft.com/office/powerpoint/2010/main" val="952835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D6AA5E4-BAA7-424A-BE4D-EE4FB0BB4A80}" type="slidenum">
              <a:rPr lang="en-US" smtClean="0"/>
              <a:pPr/>
              <a:t>69</a:t>
            </a:fld>
            <a:endParaRPr lang="en-US" dirty="0"/>
          </a:p>
        </p:txBody>
      </p:sp>
    </p:spTree>
    <p:extLst>
      <p:ext uri="{BB962C8B-B14F-4D97-AF65-F5344CB8AC3E}">
        <p14:creationId xmlns:p14="http://schemas.microsoft.com/office/powerpoint/2010/main" val="2977709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4148670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16565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325303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13313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5798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088636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82741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178601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25387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82296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75348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Network Graphic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3047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etwork Graphic Mirrored_Title">
    <p:spTree>
      <p:nvGrpSpPr>
        <p:cNvPr id="1" name=""/>
        <p:cNvGrpSpPr/>
        <p:nvPr/>
      </p:nvGrpSpPr>
      <p:grpSpPr>
        <a:xfrm>
          <a:off x="0" y="0"/>
          <a:ext cx="0" cy="0"/>
          <a:chOff x="0" y="0"/>
          <a:chExt cx="0" cy="0"/>
        </a:xfrm>
      </p:grpSpPr>
      <p:sp>
        <p:nvSpPr>
          <p:cNvPr id="17" name="Oval 16"/>
          <p:cNvSpPr/>
          <p:nvPr userDrawn="1"/>
        </p:nvSpPr>
        <p:spPr>
          <a:xfrm>
            <a:off x="8754661" y="-111005"/>
            <a:ext cx="491678" cy="491677"/>
          </a:xfrm>
          <a:prstGeom prst="ellipse">
            <a:avLst/>
          </a:prstGeom>
          <a:solidFill>
            <a:schemeClr val="accent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pPr algn="ctr"/>
              <a:t>‹#›</a:t>
            </a:fld>
            <a:endParaRPr lang="id-ID" sz="1200" b="1">
              <a:solidFill>
                <a:schemeClr val="bg1"/>
              </a:solidFill>
            </a:endParaRPr>
          </a:p>
        </p:txBody>
      </p:sp>
      <p:grpSp>
        <p:nvGrpSpPr>
          <p:cNvPr id="2" name="Group 72"/>
          <p:cNvGrpSpPr/>
          <p:nvPr userDrawn="1"/>
        </p:nvGrpSpPr>
        <p:grpSpPr>
          <a:xfrm>
            <a:off x="498634" y="462915"/>
            <a:ext cx="42863" cy="280035"/>
            <a:chOff x="779145" y="617220"/>
            <a:chExt cx="57150" cy="373380"/>
          </a:xfrm>
        </p:grpSpPr>
        <p:sp>
          <p:nvSpPr>
            <p:cNvPr id="33" name="Plus 32"/>
            <p:cNvSpPr/>
            <p:nvPr userDrawn="1"/>
          </p:nvSpPr>
          <p:spPr>
            <a:xfrm>
              <a:off x="779145" y="617220"/>
              <a:ext cx="57150" cy="57150"/>
            </a:xfrm>
            <a:prstGeom prst="mathPlus">
              <a:avLst>
                <a:gd name="adj1" fmla="val 1685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Plus 33"/>
            <p:cNvSpPr/>
            <p:nvPr userDrawn="1"/>
          </p:nvSpPr>
          <p:spPr>
            <a:xfrm>
              <a:off x="779145" y="696278"/>
              <a:ext cx="57150" cy="57150"/>
            </a:xfrm>
            <a:prstGeom prst="mathPlus">
              <a:avLst>
                <a:gd name="adj1" fmla="val 16854"/>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lus 34"/>
            <p:cNvSpPr/>
            <p:nvPr userDrawn="1"/>
          </p:nvSpPr>
          <p:spPr>
            <a:xfrm>
              <a:off x="779145" y="775336"/>
              <a:ext cx="57150" cy="57150"/>
            </a:xfrm>
            <a:prstGeom prst="mathPlus">
              <a:avLst>
                <a:gd name="adj1" fmla="val 16854"/>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Plus 35"/>
            <p:cNvSpPr/>
            <p:nvPr userDrawn="1"/>
          </p:nvSpPr>
          <p:spPr>
            <a:xfrm>
              <a:off x="779145" y="854393"/>
              <a:ext cx="57150" cy="57150"/>
            </a:xfrm>
            <a:prstGeom prst="mathPlus">
              <a:avLst>
                <a:gd name="adj1" fmla="val 16854"/>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lus 36"/>
            <p:cNvSpPr/>
            <p:nvPr userDrawn="1"/>
          </p:nvSpPr>
          <p:spPr>
            <a:xfrm>
              <a:off x="779145" y="933450"/>
              <a:ext cx="57150" cy="57150"/>
            </a:xfrm>
            <a:prstGeom prst="mathPlus">
              <a:avLst>
                <a:gd name="adj1" fmla="val 16854"/>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itle 1"/>
          <p:cNvSpPr>
            <a:spLocks noGrp="1"/>
          </p:cNvSpPr>
          <p:nvPr>
            <p:ph type="title"/>
          </p:nvPr>
        </p:nvSpPr>
        <p:spPr>
          <a:xfrm>
            <a:off x="628650" y="426991"/>
            <a:ext cx="7886700" cy="401648"/>
          </a:xfrm>
        </p:spPr>
        <p:txBody>
          <a:bodyPr/>
          <a:lstStyle/>
          <a:p>
            <a:r>
              <a:rPr lang="en-CA" dirty="0"/>
              <a:t>Click to edit Master title style</a:t>
            </a:r>
            <a:endParaRPr lang="en-US" dirty="0"/>
          </a:p>
        </p:txBody>
      </p:sp>
      <p:sp>
        <p:nvSpPr>
          <p:cNvPr id="41" name="Content Placeholder 2"/>
          <p:cNvSpPr>
            <a:spLocks noGrp="1"/>
          </p:cNvSpPr>
          <p:nvPr>
            <p:ph idx="1"/>
          </p:nvPr>
        </p:nvSpPr>
        <p:spPr>
          <a:xfrm>
            <a:off x="628650" y="1369219"/>
            <a:ext cx="7886700" cy="1383456"/>
          </a:xfrm>
        </p:spPr>
        <p:txBody>
          <a:bodyPr>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50207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etwork Graphic_Title">
    <p:spTree>
      <p:nvGrpSpPr>
        <p:cNvPr id="1" name=""/>
        <p:cNvGrpSpPr/>
        <p:nvPr/>
      </p:nvGrpSpPr>
      <p:grpSpPr>
        <a:xfrm>
          <a:off x="0" y="0"/>
          <a:ext cx="0" cy="0"/>
          <a:chOff x="0" y="0"/>
          <a:chExt cx="0" cy="0"/>
        </a:xfrm>
      </p:grpSpPr>
      <p:sp>
        <p:nvSpPr>
          <p:cNvPr id="17" name="Oval 16"/>
          <p:cNvSpPr/>
          <p:nvPr userDrawn="1"/>
        </p:nvSpPr>
        <p:spPr>
          <a:xfrm>
            <a:off x="8754661" y="-111005"/>
            <a:ext cx="491678" cy="491677"/>
          </a:xfrm>
          <a:prstGeom prst="ellipse">
            <a:avLst/>
          </a:prstGeom>
          <a:solidFill>
            <a:schemeClr val="accent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pPr algn="ctr"/>
              <a:t>‹#›</a:t>
            </a:fld>
            <a:endParaRPr lang="id-ID" sz="1200" b="1">
              <a:solidFill>
                <a:schemeClr val="bg1"/>
              </a:solidFill>
            </a:endParaRPr>
          </a:p>
        </p:txBody>
      </p:sp>
      <p:grpSp>
        <p:nvGrpSpPr>
          <p:cNvPr id="2" name="Group 72"/>
          <p:cNvGrpSpPr/>
          <p:nvPr userDrawn="1"/>
        </p:nvGrpSpPr>
        <p:grpSpPr>
          <a:xfrm>
            <a:off x="498634" y="462915"/>
            <a:ext cx="42863" cy="280035"/>
            <a:chOff x="779145" y="617220"/>
            <a:chExt cx="57150" cy="373380"/>
          </a:xfrm>
        </p:grpSpPr>
        <p:sp>
          <p:nvSpPr>
            <p:cNvPr id="33" name="Plus 32"/>
            <p:cNvSpPr/>
            <p:nvPr userDrawn="1"/>
          </p:nvSpPr>
          <p:spPr>
            <a:xfrm>
              <a:off x="779145" y="617220"/>
              <a:ext cx="57150" cy="57150"/>
            </a:xfrm>
            <a:prstGeom prst="mathPlus">
              <a:avLst>
                <a:gd name="adj1" fmla="val 1685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Plus 33"/>
            <p:cNvSpPr/>
            <p:nvPr userDrawn="1"/>
          </p:nvSpPr>
          <p:spPr>
            <a:xfrm>
              <a:off x="779145" y="696278"/>
              <a:ext cx="57150" cy="57150"/>
            </a:xfrm>
            <a:prstGeom prst="mathPlus">
              <a:avLst>
                <a:gd name="adj1" fmla="val 16854"/>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Plus 34"/>
            <p:cNvSpPr/>
            <p:nvPr userDrawn="1"/>
          </p:nvSpPr>
          <p:spPr>
            <a:xfrm>
              <a:off x="779145" y="775336"/>
              <a:ext cx="57150" cy="57150"/>
            </a:xfrm>
            <a:prstGeom prst="mathPlus">
              <a:avLst>
                <a:gd name="adj1" fmla="val 16854"/>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Plus 35"/>
            <p:cNvSpPr/>
            <p:nvPr userDrawn="1"/>
          </p:nvSpPr>
          <p:spPr>
            <a:xfrm>
              <a:off x="779145" y="854393"/>
              <a:ext cx="57150" cy="57150"/>
            </a:xfrm>
            <a:prstGeom prst="mathPlus">
              <a:avLst>
                <a:gd name="adj1" fmla="val 16854"/>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Plus 36"/>
            <p:cNvSpPr/>
            <p:nvPr userDrawn="1"/>
          </p:nvSpPr>
          <p:spPr>
            <a:xfrm>
              <a:off x="779145" y="933450"/>
              <a:ext cx="57150" cy="57150"/>
            </a:xfrm>
            <a:prstGeom prst="mathPlus">
              <a:avLst>
                <a:gd name="adj1" fmla="val 16854"/>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itle 1"/>
          <p:cNvSpPr>
            <a:spLocks noGrp="1"/>
          </p:cNvSpPr>
          <p:nvPr>
            <p:ph type="title"/>
          </p:nvPr>
        </p:nvSpPr>
        <p:spPr>
          <a:xfrm>
            <a:off x="628650" y="426991"/>
            <a:ext cx="7886700" cy="401648"/>
          </a:xfrm>
        </p:spPr>
        <p:txBody>
          <a:bodyPr/>
          <a:lstStyle/>
          <a:p>
            <a:r>
              <a:rPr lang="en-CA" dirty="0"/>
              <a:t>Click to edit Master title style</a:t>
            </a:r>
            <a:endParaRPr lang="en-US" dirty="0"/>
          </a:p>
        </p:txBody>
      </p:sp>
      <p:sp>
        <p:nvSpPr>
          <p:cNvPr id="41" name="Content Placeholder 2"/>
          <p:cNvSpPr>
            <a:spLocks noGrp="1"/>
          </p:cNvSpPr>
          <p:nvPr>
            <p:ph idx="1"/>
          </p:nvPr>
        </p:nvSpPr>
        <p:spPr>
          <a:xfrm>
            <a:off x="628650" y="1369219"/>
            <a:ext cx="7886700" cy="1383456"/>
          </a:xfrm>
        </p:spPr>
        <p:txBody>
          <a:bodyPr>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0699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etwork Graphic_Title_Logo_Slogan">
    <p:spTree>
      <p:nvGrpSpPr>
        <p:cNvPr id="1" name=""/>
        <p:cNvGrpSpPr/>
        <p:nvPr/>
      </p:nvGrpSpPr>
      <p:grpSpPr>
        <a:xfrm>
          <a:off x="0" y="0"/>
          <a:ext cx="0" cy="0"/>
          <a:chOff x="0" y="0"/>
          <a:chExt cx="0" cy="0"/>
        </a:xfrm>
      </p:grpSpPr>
      <p:sp>
        <p:nvSpPr>
          <p:cNvPr id="47" name="Oval 46"/>
          <p:cNvSpPr/>
          <p:nvPr userDrawn="1"/>
        </p:nvSpPr>
        <p:spPr>
          <a:xfrm>
            <a:off x="8754661" y="-111005"/>
            <a:ext cx="491678" cy="491677"/>
          </a:xfrm>
          <a:prstGeom prst="ellipse">
            <a:avLst/>
          </a:prstGeom>
          <a:solidFill>
            <a:schemeClr val="accent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4B5E3D8-B559-49FC-84E7-900B409E63B2}" type="slidenum">
              <a:rPr lang="id-ID" sz="1050" b="1" smtClean="0">
                <a:solidFill>
                  <a:schemeClr val="bg1"/>
                </a:solidFill>
              </a:rPr>
              <a:pPr algn="ctr"/>
              <a:t>‹#›</a:t>
            </a:fld>
            <a:endParaRPr lang="id-ID" sz="1200" b="1">
              <a:solidFill>
                <a:schemeClr val="bg1"/>
              </a:solidFill>
            </a:endParaRPr>
          </a:p>
        </p:txBody>
      </p:sp>
      <p:pic>
        <p:nvPicPr>
          <p:cNvPr id="28" name="Picture 27" descr="fsenet_logo_Black.png"/>
          <p:cNvPicPr>
            <a:picLocks noChangeAspect="1"/>
          </p:cNvPicPr>
          <p:nvPr userDrawn="1"/>
        </p:nvPicPr>
        <p:blipFill>
          <a:blip r:embed="rId2" cstate="print"/>
          <a:stretch>
            <a:fillRect/>
          </a:stretch>
        </p:blipFill>
        <p:spPr>
          <a:xfrm>
            <a:off x="7909116" y="81874"/>
            <a:ext cx="789950" cy="223000"/>
          </a:xfrm>
          <a:prstGeom prst="rect">
            <a:avLst/>
          </a:prstGeom>
        </p:spPr>
      </p:pic>
      <p:pic>
        <p:nvPicPr>
          <p:cNvPr id="1026" name="Picture 2" descr="C:\Users\Nate\Documents\FSEnet+ Branding\FSEnet+ Logo\fsenet_slogan_Slogan.png"/>
          <p:cNvPicPr>
            <a:picLocks noChangeAspect="1" noChangeArrowheads="1"/>
          </p:cNvPicPr>
          <p:nvPr userDrawn="1"/>
        </p:nvPicPr>
        <p:blipFill>
          <a:blip r:embed="rId3" cstate="print">
            <a:clrChange>
              <a:clrFrom>
                <a:srgbClr val="FFFFFF"/>
              </a:clrFrom>
              <a:clrTo>
                <a:srgbClr val="FFFFFF">
                  <a:alpha val="0"/>
                </a:srgbClr>
              </a:clrTo>
            </a:clrChange>
          </a:blip>
          <a:stretch>
            <a:fillRect/>
          </a:stretch>
        </p:blipFill>
        <p:spPr bwMode="auto">
          <a:xfrm>
            <a:off x="3495413" y="4859831"/>
            <a:ext cx="2171064" cy="192207"/>
          </a:xfrm>
          <a:prstGeom prst="rect">
            <a:avLst/>
          </a:prstGeom>
          <a:noFill/>
        </p:spPr>
      </p:pic>
      <p:grpSp>
        <p:nvGrpSpPr>
          <p:cNvPr id="2" name="Group 72"/>
          <p:cNvGrpSpPr/>
          <p:nvPr userDrawn="1"/>
        </p:nvGrpSpPr>
        <p:grpSpPr>
          <a:xfrm>
            <a:off x="498634" y="462915"/>
            <a:ext cx="42863" cy="280035"/>
            <a:chOff x="779145" y="617220"/>
            <a:chExt cx="57150" cy="373380"/>
          </a:xfrm>
        </p:grpSpPr>
        <p:sp>
          <p:nvSpPr>
            <p:cNvPr id="26" name="Plus 25"/>
            <p:cNvSpPr/>
            <p:nvPr userDrawn="1"/>
          </p:nvSpPr>
          <p:spPr>
            <a:xfrm>
              <a:off x="779145" y="617220"/>
              <a:ext cx="57150" cy="57150"/>
            </a:xfrm>
            <a:prstGeom prst="mathPlus">
              <a:avLst>
                <a:gd name="adj1" fmla="val 1685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Plus 26"/>
            <p:cNvSpPr/>
            <p:nvPr userDrawn="1"/>
          </p:nvSpPr>
          <p:spPr>
            <a:xfrm>
              <a:off x="779145" y="696278"/>
              <a:ext cx="57150" cy="57150"/>
            </a:xfrm>
            <a:prstGeom prst="mathPlus">
              <a:avLst>
                <a:gd name="adj1" fmla="val 16854"/>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Plus 28"/>
            <p:cNvSpPr/>
            <p:nvPr userDrawn="1"/>
          </p:nvSpPr>
          <p:spPr>
            <a:xfrm>
              <a:off x="779145" y="775336"/>
              <a:ext cx="57150" cy="57150"/>
            </a:xfrm>
            <a:prstGeom prst="mathPlus">
              <a:avLst>
                <a:gd name="adj1" fmla="val 16854"/>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Plus 29"/>
            <p:cNvSpPr/>
            <p:nvPr userDrawn="1"/>
          </p:nvSpPr>
          <p:spPr>
            <a:xfrm>
              <a:off x="779145" y="854393"/>
              <a:ext cx="57150" cy="57150"/>
            </a:xfrm>
            <a:prstGeom prst="mathPlus">
              <a:avLst>
                <a:gd name="adj1" fmla="val 16854"/>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Plus 30"/>
            <p:cNvSpPr/>
            <p:nvPr userDrawn="1"/>
          </p:nvSpPr>
          <p:spPr>
            <a:xfrm>
              <a:off x="779145" y="933450"/>
              <a:ext cx="57150" cy="57150"/>
            </a:xfrm>
            <a:prstGeom prst="mathPlus">
              <a:avLst>
                <a:gd name="adj1" fmla="val 16854"/>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0" name="Title 1"/>
          <p:cNvSpPr>
            <a:spLocks noGrp="1"/>
          </p:cNvSpPr>
          <p:nvPr>
            <p:ph type="title"/>
          </p:nvPr>
        </p:nvSpPr>
        <p:spPr>
          <a:xfrm>
            <a:off x="628650" y="426991"/>
            <a:ext cx="7886700" cy="401648"/>
          </a:xfrm>
        </p:spPr>
        <p:txBody>
          <a:bodyPr/>
          <a:lstStyle/>
          <a:p>
            <a:r>
              <a:rPr lang="en-CA" dirty="0"/>
              <a:t>Click to edit Master title style</a:t>
            </a:r>
            <a:endParaRPr lang="en-US" dirty="0"/>
          </a:p>
        </p:txBody>
      </p:sp>
      <p:sp>
        <p:nvSpPr>
          <p:cNvPr id="51" name="Content Placeholder 2"/>
          <p:cNvSpPr>
            <a:spLocks noGrp="1"/>
          </p:cNvSpPr>
          <p:nvPr>
            <p:ph idx="1"/>
          </p:nvPr>
        </p:nvSpPr>
        <p:spPr>
          <a:xfrm>
            <a:off x="628650" y="1369219"/>
            <a:ext cx="7886700" cy="1383456"/>
          </a:xfrm>
        </p:spPr>
        <p:txBody>
          <a:bodyPr>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83565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33676203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ext uri="{BB962C8B-B14F-4D97-AF65-F5344CB8AC3E}">
        <p14:creationId xmlns:p14="http://schemas.microsoft.com/office/powerpoint/2010/main" val="384111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ext uri="{BB962C8B-B14F-4D97-AF65-F5344CB8AC3E}">
        <p14:creationId xmlns:p14="http://schemas.microsoft.com/office/powerpoint/2010/main" val="269074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7265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668374"/>
          </a:xfrm>
          <a:prstGeom prst="rect">
            <a:avLst/>
          </a:prstGeom>
        </p:spPr>
        <p:txBody>
          <a:bodyPr lIns="0" tIns="0" rIns="0" bIns="0" anchor="t" anchorCtr="0"/>
          <a:lstStyle>
            <a:lvl1pPr algn="l">
              <a:lnSpc>
                <a:spcPts val="2400"/>
              </a:lnSpc>
              <a:defRPr sz="1800" b="0" i="0" cap="none" spc="90" baseline="0">
                <a:solidFill>
                  <a:srgbClr val="FFFFFF"/>
                </a:solidFill>
                <a:latin typeface="Verdana"/>
                <a:cs typeface="Verdana"/>
              </a:defRPr>
            </a:lvl1pPr>
          </a:lstStyle>
          <a:p>
            <a:r>
              <a:rPr lang="en-US" dirty="0" smtClean="0"/>
              <a:t>Title of Presentation</a:t>
            </a:r>
            <a:br>
              <a:rPr lang="en-US" dirty="0" smtClean="0"/>
            </a:br>
            <a:r>
              <a:rPr lang="en-US" dirty="0" smtClean="0"/>
              <a:t>Second Line Title</a:t>
            </a:r>
            <a:endParaRPr lang="en-US" dirty="0"/>
          </a:p>
        </p:txBody>
      </p:sp>
      <p:sp>
        <p:nvSpPr>
          <p:cNvPr id="8" name="Picture Placeholder 4"/>
          <p:cNvSpPr>
            <a:spLocks noGrp="1"/>
          </p:cNvSpPr>
          <p:nvPr>
            <p:ph type="pic" sz="quarter" idx="15" hasCustomPrompt="1"/>
          </p:nvPr>
        </p:nvSpPr>
        <p:spPr>
          <a:xfrm>
            <a:off x="450130" y="4431487"/>
            <a:ext cx="1346293" cy="432197"/>
          </a:xfrm>
          <a:prstGeom prst="rect">
            <a:avLst/>
          </a:prstGeom>
          <a:noFill/>
        </p:spPr>
        <p:txBody>
          <a:bodyPr anchor="t" anchorCtr="0">
            <a:normAutofit/>
          </a:bodyPr>
          <a:lstStyle>
            <a:lvl1pPr marL="0" indent="0" algn="l">
              <a:buNone/>
              <a:defRPr sz="600" b="0" i="0" spc="0" baseline="0">
                <a:solidFill>
                  <a:srgbClr val="B1B3B3"/>
                </a:solidFill>
                <a:latin typeface="Verdana"/>
                <a:cs typeface="Verdana"/>
              </a:defRPr>
            </a:lvl1pPr>
          </a:lstStyle>
          <a:p>
            <a:r>
              <a:rPr lang="en-US"/>
              <a:t>Optional partner logo can be placed here. This box will not appear if not used.</a:t>
            </a:r>
          </a:p>
        </p:txBody>
      </p:sp>
      <p:sp>
        <p:nvSpPr>
          <p:cNvPr id="10" name="Text Placeholder 19"/>
          <p:cNvSpPr>
            <a:spLocks noGrp="1"/>
          </p:cNvSpPr>
          <p:nvPr>
            <p:ph type="body" sz="quarter" idx="11" hasCustomPrompt="1"/>
          </p:nvPr>
        </p:nvSpPr>
        <p:spPr>
          <a:xfrm>
            <a:off x="578619" y="2906361"/>
            <a:ext cx="6473954" cy="528519"/>
          </a:xfrm>
          <a:prstGeom prst="rect">
            <a:avLst/>
          </a:prstGeom>
        </p:spPr>
        <p:txBody>
          <a:bodyPr lIns="0" tIns="0" rIns="0" bIns="0"/>
          <a:lstStyle>
            <a:lvl1pPr marL="0" indent="0" algn="l">
              <a:buNone/>
              <a:defRPr sz="1300" b="0" i="0" cap="none" spc="90" baseline="0">
                <a:solidFill>
                  <a:srgbClr val="FFFFFF"/>
                </a:solidFill>
                <a:latin typeface="Verdana"/>
                <a:cs typeface="Verdana"/>
              </a:defRPr>
            </a:lvl1pPr>
          </a:lstStyle>
          <a:p>
            <a:pPr lvl="0"/>
            <a:r>
              <a:rPr lang="en-US" dirty="0" smtClean="0"/>
              <a:t>Click to Add Subtitle</a:t>
            </a:r>
          </a:p>
        </p:txBody>
      </p:sp>
      <p:cxnSp>
        <p:nvCxnSpPr>
          <p:cNvPr id="11" name="Straight Connector 10"/>
          <p:cNvCxnSpPr/>
          <p:nvPr userDrawn="1"/>
        </p:nvCxnSpPr>
        <p:spPr>
          <a:xfrm>
            <a:off x="575017" y="3535023"/>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612215"/>
            <a:ext cx="6462906" cy="158051"/>
          </a:xfrm>
          <a:prstGeom prst="rect">
            <a:avLst/>
          </a:prstGeom>
        </p:spPr>
        <p:txBody>
          <a:bodyPr lIns="0" tIns="0" rIns="0" bIns="0"/>
          <a:lstStyle>
            <a:lvl1pPr marL="0" indent="0" algn="l">
              <a:buNone/>
              <a:defRPr sz="1100" b="0" cap="none" spc="0" baseline="0">
                <a:solidFill>
                  <a:srgbClr val="FFFFFF"/>
                </a:solidFill>
                <a:latin typeface="Verdana"/>
                <a:cs typeface="Verdana"/>
              </a:defRPr>
            </a:lvl1pPr>
          </a:lstStyle>
          <a:p>
            <a:pPr lvl="0"/>
            <a:r>
              <a:rPr lang="en-US" dirty="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1100" b="0" cap="none" spc="0" baseline="0">
                <a:solidFill>
                  <a:srgbClr val="FFFFFF"/>
                </a:solidFill>
                <a:latin typeface="Verdana"/>
                <a:cs typeface="Verdana"/>
              </a:defRPr>
            </a:lvl1pPr>
          </a:lstStyle>
          <a:p>
            <a:pPr lvl="0"/>
            <a:r>
              <a:rPr lang="en-US" dirty="0" smtClean="0"/>
              <a:t>Click to Add Date</a:t>
            </a:r>
          </a:p>
        </p:txBody>
      </p:sp>
    </p:spTree>
    <p:extLst>
      <p:ext uri="{BB962C8B-B14F-4D97-AF65-F5344CB8AC3E}">
        <p14:creationId xmlns:p14="http://schemas.microsoft.com/office/powerpoint/2010/main" val="342234619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_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03200" y="4418070"/>
            <a:ext cx="1611086" cy="703659"/>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13"/>
          </a:p>
        </p:txBody>
      </p:sp>
      <p:sp>
        <p:nvSpPr>
          <p:cNvPr id="9" name="Title 2"/>
          <p:cNvSpPr>
            <a:spLocks noGrp="1"/>
          </p:cNvSpPr>
          <p:nvPr>
            <p:ph type="title" hasCustomPrompt="1"/>
          </p:nvPr>
        </p:nvSpPr>
        <p:spPr>
          <a:xfrm>
            <a:off x="804209" y="2162961"/>
            <a:ext cx="5547916" cy="668374"/>
          </a:xfrm>
          <a:prstGeom prst="rect">
            <a:avLst/>
          </a:prstGeom>
        </p:spPr>
        <p:txBody>
          <a:bodyPr lIns="0" tIns="0" rIns="0" bIns="0" anchor="t" anchorCtr="0"/>
          <a:lstStyle>
            <a:lvl1pPr algn="l">
              <a:lnSpc>
                <a:spcPts val="1688"/>
              </a:lnSpc>
              <a:defRPr sz="1350" b="0" i="0" cap="none" spc="51" baseline="0">
                <a:solidFill>
                  <a:srgbClr val="FFFFFF"/>
                </a:solidFill>
                <a:latin typeface="Verdana"/>
                <a:cs typeface="Verdana"/>
              </a:defRPr>
            </a:lvl1pPr>
          </a:lstStyle>
          <a:p>
            <a:r>
              <a:rPr lang="en-US" dirty="0" err="1" smtClean="0"/>
              <a:t>Titre</a:t>
            </a:r>
            <a:r>
              <a:rPr lang="en-US" dirty="0" smtClean="0"/>
              <a:t> de la </a:t>
            </a:r>
            <a:r>
              <a:rPr lang="en-US" dirty="0" err="1" smtClean="0"/>
              <a:t>Présentation</a:t>
            </a:r>
            <a:r>
              <a:rPr lang="en-US" dirty="0" smtClean="0"/>
              <a:t/>
            </a:r>
            <a:br>
              <a:rPr lang="en-US" dirty="0" smtClean="0"/>
            </a:br>
            <a:r>
              <a:rPr lang="en-US" dirty="0" smtClean="0"/>
              <a:t>2e </a:t>
            </a:r>
            <a:r>
              <a:rPr lang="en-US" dirty="0" err="1" smtClean="0"/>
              <a:t>ligne</a:t>
            </a:r>
            <a:r>
              <a:rPr lang="en-US" dirty="0" smtClean="0"/>
              <a:t> </a:t>
            </a:r>
            <a:r>
              <a:rPr lang="en-US" dirty="0" err="1" smtClean="0"/>
              <a:t>titre</a:t>
            </a:r>
            <a:endParaRPr lang="en-US" dirty="0"/>
          </a:p>
        </p:txBody>
      </p:sp>
      <p:sp>
        <p:nvSpPr>
          <p:cNvPr id="2" name="Rectangle 1"/>
          <p:cNvSpPr/>
          <p:nvPr/>
        </p:nvSpPr>
        <p:spPr>
          <a:xfrm>
            <a:off x="6238820" y="4771318"/>
            <a:ext cx="1713826" cy="129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Picture Placeholder 4"/>
          <p:cNvSpPr>
            <a:spLocks noGrp="1"/>
          </p:cNvSpPr>
          <p:nvPr>
            <p:ph type="pic" sz="quarter" idx="15" hasCustomPrompt="1"/>
          </p:nvPr>
        </p:nvSpPr>
        <p:spPr>
          <a:xfrm>
            <a:off x="602269" y="4439841"/>
            <a:ext cx="1949450" cy="432197"/>
          </a:xfrm>
          <a:prstGeom prst="rect">
            <a:avLst/>
          </a:prstGeom>
          <a:noFill/>
        </p:spPr>
        <p:txBody>
          <a:bodyPr anchor="t" anchorCtr="0">
            <a:normAutofit/>
          </a:bodyPr>
          <a:lstStyle>
            <a:lvl1pPr marL="0" indent="0" algn="l">
              <a:buNone/>
              <a:defRPr sz="675" b="0" i="0" spc="0">
                <a:solidFill>
                  <a:srgbClr val="B1B3B3"/>
                </a:solidFill>
                <a:latin typeface="Verdana"/>
                <a:cs typeface="Verdana"/>
              </a:defRPr>
            </a:lvl1pPr>
          </a:lstStyle>
          <a:p>
            <a:r>
              <a:rPr lang="en-US" dirty="0" smtClean="0"/>
              <a:t>Logo </a:t>
            </a:r>
            <a:r>
              <a:rPr lang="en-US" dirty="0" err="1" smtClean="0"/>
              <a:t>Partneraire</a:t>
            </a:r>
            <a:r>
              <a:rPr lang="en-US" dirty="0" smtClean="0"/>
              <a:t> </a:t>
            </a:r>
            <a:r>
              <a:rPr lang="en-US" dirty="0" err="1" smtClean="0"/>
              <a:t>éventuel</a:t>
            </a:r>
            <a:r>
              <a:rPr lang="en-US" dirty="0" smtClean="0"/>
              <a:t> </a:t>
            </a:r>
            <a:endParaRPr lang="en-US" dirty="0"/>
          </a:p>
        </p:txBody>
      </p:sp>
      <p:sp>
        <p:nvSpPr>
          <p:cNvPr id="10" name="Text Placeholder 19"/>
          <p:cNvSpPr>
            <a:spLocks noGrp="1"/>
          </p:cNvSpPr>
          <p:nvPr>
            <p:ph type="body" sz="quarter" idx="11" hasCustomPrompt="1"/>
          </p:nvPr>
        </p:nvSpPr>
        <p:spPr>
          <a:xfrm>
            <a:off x="804210" y="2893132"/>
            <a:ext cx="5548293" cy="528519"/>
          </a:xfrm>
          <a:prstGeom prst="rect">
            <a:avLst/>
          </a:prstGeom>
        </p:spPr>
        <p:txBody>
          <a:bodyPr lIns="0" tIns="0" rIns="0" bIns="0"/>
          <a:lstStyle>
            <a:lvl1pPr marL="0" indent="0" algn="l">
              <a:buNone/>
              <a:defRPr sz="872" b="0" i="0" cap="none" spc="51" baseline="0">
                <a:solidFill>
                  <a:srgbClr val="FFFFFF"/>
                </a:solidFill>
                <a:latin typeface="Verdana"/>
                <a:cs typeface="Verdana"/>
              </a:defRPr>
            </a:lvl1pPr>
          </a:lstStyle>
          <a:p>
            <a:pPr lvl="0"/>
            <a:r>
              <a:rPr lang="en-US" dirty="0" err="1" smtClean="0"/>
              <a:t>Cliquez</a:t>
            </a:r>
            <a:r>
              <a:rPr lang="en-US" dirty="0" smtClean="0"/>
              <a:t> pour </a:t>
            </a:r>
            <a:r>
              <a:rPr lang="en-US" dirty="0" err="1" smtClean="0"/>
              <a:t>insérer</a:t>
            </a:r>
            <a:r>
              <a:rPr lang="en-US" dirty="0" smtClean="0"/>
              <a:t> un sous-</a:t>
            </a:r>
            <a:r>
              <a:rPr lang="en-US" dirty="0" err="1" smtClean="0"/>
              <a:t>titre</a:t>
            </a:r>
            <a:endParaRPr lang="en-US" dirty="0" smtClean="0"/>
          </a:p>
        </p:txBody>
      </p:sp>
      <p:cxnSp>
        <p:nvCxnSpPr>
          <p:cNvPr id="11" name="Straight Connector 10"/>
          <p:cNvCxnSpPr/>
          <p:nvPr/>
        </p:nvCxnSpPr>
        <p:spPr>
          <a:xfrm>
            <a:off x="793406" y="3493320"/>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804208" y="3578696"/>
            <a:ext cx="5546046" cy="153789"/>
          </a:xfrm>
          <a:prstGeom prst="rect">
            <a:avLst/>
          </a:prstGeom>
        </p:spPr>
        <p:txBody>
          <a:bodyPr lIns="0" tIns="0" rIns="0" bIns="0"/>
          <a:lstStyle>
            <a:lvl1pPr marL="0" indent="0" algn="l">
              <a:buNone/>
              <a:defRPr sz="731" b="0" cap="none" spc="0" baseline="0">
                <a:solidFill>
                  <a:srgbClr val="FFFFFF"/>
                </a:solidFill>
                <a:latin typeface="Verdana"/>
                <a:cs typeface="Verdana"/>
              </a:defRPr>
            </a:lvl1pPr>
          </a:lstStyle>
          <a:p>
            <a:pPr lvl="0"/>
            <a:r>
              <a:rPr lang="en-US" dirty="0" err="1" smtClean="0"/>
              <a:t>Insérez</a:t>
            </a:r>
            <a:r>
              <a:rPr lang="en-US" dirty="0" smtClean="0"/>
              <a:t> </a:t>
            </a:r>
            <a:r>
              <a:rPr lang="en-US" dirty="0" err="1" smtClean="0"/>
              <a:t>votre</a:t>
            </a:r>
            <a:r>
              <a:rPr lang="en-US" dirty="0" smtClean="0"/>
              <a:t> nom, </a:t>
            </a:r>
            <a:r>
              <a:rPr lang="en-US" dirty="0" err="1" smtClean="0"/>
              <a:t>titre</a:t>
            </a:r>
            <a:r>
              <a:rPr lang="en-US" dirty="0" smtClean="0"/>
              <a:t>, GS1 France</a:t>
            </a:r>
          </a:p>
        </p:txBody>
      </p:sp>
      <p:sp>
        <p:nvSpPr>
          <p:cNvPr id="15" name="Text Placeholder 19"/>
          <p:cNvSpPr>
            <a:spLocks noGrp="1"/>
          </p:cNvSpPr>
          <p:nvPr>
            <p:ph type="body" sz="quarter" idx="14" hasCustomPrompt="1"/>
          </p:nvPr>
        </p:nvSpPr>
        <p:spPr>
          <a:xfrm>
            <a:off x="804208" y="3791339"/>
            <a:ext cx="5546046" cy="153789"/>
          </a:xfrm>
          <a:prstGeom prst="rect">
            <a:avLst/>
          </a:prstGeom>
        </p:spPr>
        <p:txBody>
          <a:bodyPr lIns="0" tIns="0" rIns="0" bIns="0"/>
          <a:lstStyle>
            <a:lvl1pPr marL="0" indent="0" algn="l">
              <a:buNone/>
              <a:defRPr sz="731" b="0" cap="none" spc="0" baseline="0">
                <a:solidFill>
                  <a:srgbClr val="FFFFFF"/>
                </a:solidFill>
                <a:latin typeface="Verdana"/>
                <a:cs typeface="Verdana"/>
              </a:defRPr>
            </a:lvl1pPr>
          </a:lstStyle>
          <a:p>
            <a:pPr lvl="0"/>
            <a:r>
              <a:rPr lang="en-US" dirty="0" smtClean="0"/>
              <a:t>Date</a:t>
            </a:r>
          </a:p>
        </p:txBody>
      </p:sp>
      <p:pic>
        <p:nvPicPr>
          <p:cNvPr id="16" name="Picture 7" descr="14GSGL0011_D08_PPT_Cover_Global-Language-of-Busines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5933" y="964065"/>
            <a:ext cx="1911160" cy="77726"/>
          </a:xfrm>
          <a:prstGeom prst="rect">
            <a:avLst/>
          </a:prstGeom>
        </p:spPr>
      </p:pic>
      <p:pic>
        <p:nvPicPr>
          <p:cNvPr id="17" name="Imag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01" y="654596"/>
            <a:ext cx="1378103" cy="612119"/>
          </a:xfrm>
          <a:prstGeom prst="rect">
            <a:avLst/>
          </a:prstGeom>
        </p:spPr>
      </p:pic>
    </p:spTree>
    <p:extLst>
      <p:ext uri="{BB962C8B-B14F-4D97-AF65-F5344CB8AC3E}">
        <p14:creationId xmlns:p14="http://schemas.microsoft.com/office/powerpoint/2010/main" val="227757371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V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smtClean="0"/>
              <a:t>Cliquez</a:t>
            </a:r>
            <a:r>
              <a:rPr lang="en-US" dirty="0" smtClean="0"/>
              <a:t> pour </a:t>
            </a:r>
            <a:r>
              <a:rPr lang="en-US" dirty="0" err="1" smtClean="0"/>
              <a:t>ajouter</a:t>
            </a:r>
            <a:r>
              <a:rPr lang="en-US" dirty="0" smtClean="0"/>
              <a:t> un </a:t>
            </a:r>
            <a:r>
              <a:rPr lang="en-US" dirty="0" err="1" smtClean="0"/>
              <a:t>titre</a:t>
            </a:r>
            <a:endParaRPr lang="en-US" dirty="0"/>
          </a:p>
        </p:txBody>
      </p:sp>
      <p:sp>
        <p:nvSpPr>
          <p:cNvPr id="4" name="Slide Number Placeholder 3"/>
          <p:cNvSpPr>
            <a:spLocks noGrp="1"/>
          </p:cNvSpPr>
          <p:nvPr>
            <p:ph type="sldNum" sz="quarter" idx="10"/>
          </p:nvPr>
        </p:nvSpPr>
        <p:spPr/>
        <p:txBody>
          <a:bodyPr/>
          <a:lstStyle/>
          <a:p>
            <a:fld id="{5CC267FD-9E1B-49FA-8132-C0F50580A777}" type="slidenum">
              <a:rPr lang="fr-FR" smtClean="0"/>
              <a:t>‹#›</a:t>
            </a:fld>
            <a:endParaRPr lang="fr-FR"/>
          </a:p>
        </p:txBody>
      </p:sp>
      <p:sp>
        <p:nvSpPr>
          <p:cNvPr id="5" name="Espace réservé du texte 4"/>
          <p:cNvSpPr>
            <a:spLocks noGrp="1"/>
          </p:cNvSpPr>
          <p:nvPr>
            <p:ph type="body" sz="quarter" idx="11"/>
          </p:nvPr>
        </p:nvSpPr>
        <p:spPr>
          <a:xfrm>
            <a:off x="585856" y="1242650"/>
            <a:ext cx="7956000" cy="3132000"/>
          </a:xfrm>
        </p:spPr>
        <p:txBody>
          <a:bodyPr/>
          <a:lstStyle>
            <a:lvl1pPr marL="200918" indent="-200918">
              <a:buFont typeface="Arial" panose="020B0604020202020204" pitchFamily="34" charset="0"/>
              <a:buChar char="►"/>
              <a:defRPr sz="900" b="1"/>
            </a:lvl1pPr>
            <a:lvl2pPr marL="350044" indent="-96441">
              <a:defRPr sz="900" b="0"/>
            </a:lvl2pPr>
            <a:lvl3pPr marL="551855" indent="-97334">
              <a:tabLst>
                <a:tab pos="551855" algn="l"/>
              </a:tabLst>
              <a:defRPr sz="788" b="0"/>
            </a:lvl3pPr>
            <a:lvl4pPr marL="752773" indent="-96441">
              <a:buFont typeface="Courier New" panose="02070309020205020404" pitchFamily="49" charset="0"/>
              <a:buChar char="o"/>
              <a:defRPr sz="591" b="0"/>
            </a:lvl4pPr>
            <a:lvl5pPr marL="909042" indent="-103585">
              <a:buFont typeface="Wingdings" panose="05000000000000000000" pitchFamily="2" charset="2"/>
              <a:buChar char="§"/>
              <a:defRPr sz="591" b="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28524555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50" indent="0" algn="ctr">
              <a:buNone/>
              <a:defRPr/>
            </a:lvl1pPr>
          </a:lstStyle>
          <a:p>
            <a:r>
              <a:rPr lang="en-GB" noProof="0" dirty="0" smtClean="0"/>
              <a:t>Click to insert image</a:t>
            </a:r>
            <a:endParaRPr lang="en-GB" noProof="0" dirty="0"/>
          </a:p>
        </p:txBody>
      </p:sp>
      <p:sp>
        <p:nvSpPr>
          <p:cNvPr id="10"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1"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50" indent="0" algn="ctr">
              <a:buNone/>
              <a:defRPr/>
            </a:lvl1pPr>
          </a:lstStyle>
          <a:p>
            <a:r>
              <a:rPr lang="en-GB" noProof="0" dirty="0" smtClean="0"/>
              <a:t>Click to insert image</a:t>
            </a:r>
            <a:endParaRPr lang="en-GB" noProof="0" dirty="0"/>
          </a:p>
        </p:txBody>
      </p:sp>
      <p:sp>
        <p:nvSpPr>
          <p:cNvPr id="7"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20"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6"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9"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4"/>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9"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1224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4"/>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3"/>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9"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chemeClr val="accent3"/>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Te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9"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0" name="Text Placeholder 10"/>
          <p:cNvSpPr>
            <a:spLocks noGrp="1"/>
          </p:cNvSpPr>
          <p:nvPr>
            <p:ph type="body" sz="quarter" idx="14"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Click to edit header</a:t>
            </a:r>
            <a:endParaRPr lang="en-GB" noProof="0" dirty="0"/>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Editable Colou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5" name="Rectangle 4"/>
          <p:cNvSpPr/>
          <p:nvPr userDrawn="1"/>
        </p:nvSpPr>
        <p:spPr>
          <a:xfrm>
            <a:off x="0" y="0"/>
            <a:ext cx="9144000" cy="4541292"/>
          </a:xfrm>
          <a:prstGeom prst="rect">
            <a:avLst/>
          </a:prstGeom>
          <a:solidFill>
            <a:srgbClr val="888B8D"/>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7" name="Text Placeholder 13"/>
          <p:cNvSpPr>
            <a:spLocks noGrp="1"/>
          </p:cNvSpPr>
          <p:nvPr>
            <p:ph type="body" sz="quarter" idx="15"/>
          </p:nvPr>
        </p:nvSpPr>
        <p:spPr>
          <a:xfrm>
            <a:off x="457200" y="1257300"/>
            <a:ext cx="3962400" cy="2838450"/>
          </a:xfrm>
          <a:prstGeom prst="rect">
            <a:avLst/>
          </a:prstGeom>
        </p:spPr>
        <p:txBody>
          <a:bodyPr lIns="91440" tIns="0" rIns="0" bIns="0"/>
          <a:lstStyle>
            <a:lvl1pPr marL="182880" indent="-182880">
              <a:lnSpc>
                <a:spcPct val="100000"/>
              </a:lnSpc>
              <a:spcBef>
                <a:spcPts val="600"/>
              </a:spcBef>
              <a:spcAft>
                <a:spcPts val="600"/>
              </a:spcAft>
              <a:buClr>
                <a:schemeClr val="bg1"/>
              </a:buClr>
              <a:defRPr sz="1800">
                <a:solidFill>
                  <a:schemeClr val="bg1"/>
                </a:solidFill>
              </a:defRPr>
            </a:lvl1pPr>
            <a:lvl2pPr marL="457200" indent="-182880">
              <a:lnSpc>
                <a:spcPct val="100000"/>
              </a:lnSpc>
              <a:spcBef>
                <a:spcPts val="600"/>
              </a:spcBef>
              <a:spcAft>
                <a:spcPts val="600"/>
              </a:spcAft>
              <a:buClr>
                <a:schemeClr val="bg1"/>
              </a:buClr>
              <a:defRPr sz="1800">
                <a:solidFill>
                  <a:schemeClr val="bg1"/>
                </a:solidFill>
              </a:defRPr>
            </a:lvl2pPr>
            <a:lvl3pPr marL="731520" indent="-182880">
              <a:lnSpc>
                <a:spcPct val="100000"/>
              </a:lnSpc>
              <a:spcBef>
                <a:spcPts val="600"/>
              </a:spcBef>
              <a:spcAft>
                <a:spcPts val="600"/>
              </a:spcAft>
              <a:buClr>
                <a:schemeClr val="bg1"/>
              </a:buClr>
              <a:defRPr sz="1800">
                <a:solidFill>
                  <a:schemeClr val="bg1"/>
                </a:solidFill>
              </a:defRPr>
            </a:lvl3pPr>
            <a:lvl4pPr marL="1005840">
              <a:lnSpc>
                <a:spcPct val="100000"/>
              </a:lnSpc>
              <a:spcBef>
                <a:spcPts val="600"/>
              </a:spcBef>
              <a:spcAft>
                <a:spcPts val="600"/>
              </a:spcAft>
              <a:buClr>
                <a:schemeClr val="bg1"/>
              </a:buClr>
              <a:defRPr sz="1800">
                <a:solidFill>
                  <a:schemeClr val="bg1"/>
                </a:solidFill>
              </a:defRPr>
            </a:lvl4pPr>
            <a:lvl5pPr marL="1188720">
              <a:lnSpc>
                <a:spcPct val="100000"/>
              </a:lnSpc>
              <a:spcBef>
                <a:spcPts val="600"/>
              </a:spcBef>
              <a:spcAft>
                <a:spcPts val="600"/>
              </a:spcAft>
              <a:buClr>
                <a:schemeClr val="bg1"/>
              </a:buClr>
              <a:defRPr sz="1800">
                <a:solidFill>
                  <a:schemeClr val="bg1"/>
                </a:solidFill>
              </a:defRPr>
            </a:lvl5p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 Placeholder 10"/>
          <p:cNvSpPr>
            <a:spLocks noGrp="1"/>
          </p:cNvSpPr>
          <p:nvPr>
            <p:ph type="body" sz="quarter" idx="16" hasCustomPrompt="1"/>
          </p:nvPr>
        </p:nvSpPr>
        <p:spPr>
          <a:xfrm>
            <a:off x="457200" y="381737"/>
            <a:ext cx="3962400" cy="685800"/>
          </a:xfrm>
          <a:prstGeom prst="rect">
            <a:avLst/>
          </a:prstGeom>
        </p:spPr>
        <p:txBody>
          <a:bodyPr lIns="0" tIns="0" rIns="0" bIns="0" anchor="b" anchorCtr="0"/>
          <a:lstStyle>
            <a:lvl1pPr marL="74250" indent="0">
              <a:lnSpc>
                <a:spcPct val="100000"/>
              </a:lnSpc>
              <a:buNone/>
              <a:defRPr sz="2200" b="1" baseline="0">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Editable colour in master</a:t>
            </a:r>
            <a:endParaRPr lang="en-GB" noProof="0" dirty="0"/>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rgbClr val="888B8D"/>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dirty="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dirty="0" smtClean="0"/>
              <a:t>Editable colour in master</a:t>
            </a:r>
            <a:endParaRPr lang="en-GB"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dirty="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252954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0288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1730711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dirty="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966027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dirty="0" smtClean="0"/>
              <a:t>Photo Only Divider Slide </a:t>
            </a:r>
            <a:endParaRPr lang="en-GB" noProof="0"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1278454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ditable Colou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dirty="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Colour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281302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557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616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93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90638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image" Target="../media/image6.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image" Target="../media/image5.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6.png"/><Relationship Id="rId2" Type="http://schemas.openxmlformats.org/officeDocument/2006/relationships/slideLayout" Target="../slideLayouts/slideLayout34.xml"/><Relationship Id="rId16" Type="http://schemas.openxmlformats.org/officeDocument/2006/relationships/image" Target="../media/image5.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6.png"/><Relationship Id="rId4" Type="http://schemas.openxmlformats.org/officeDocument/2006/relationships/slideLayout" Target="../slideLayouts/slideLayout50.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2018</a:t>
            </a:r>
          </a:p>
        </p:txBody>
      </p:sp>
      <p:pic>
        <p:nvPicPr>
          <p:cNvPr id="6" name="Picture 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 id="2147483880" r:id="rId20"/>
    <p:sldLayoutId id="2147483881" r:id="rId21"/>
    <p:sldLayoutId id="2147483882" r:id="rId22"/>
    <p:sldLayoutId id="2147483883" r:id="rId23"/>
    <p:sldLayoutId id="2147483884" r:id="rId24"/>
    <p:sldLayoutId id="2147483885" r:id="rId25"/>
    <p:sldLayoutId id="2147483886" r:id="rId26"/>
    <p:sldLayoutId id="2147483888" r:id="rId27"/>
    <p:sldLayoutId id="2147483889" r:id="rId28"/>
    <p:sldLayoutId id="2147483890" r:id="rId29"/>
    <p:sldLayoutId id="2147483891" r:id="rId30"/>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2018</a:t>
            </a:r>
          </a:p>
        </p:txBody>
      </p:sp>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
        <p:nvSpPr>
          <p:cNvPr id="8" name="Rectangle 7"/>
          <p:cNvSpPr/>
          <p:nvPr userDrawn="1"/>
        </p:nvSpPr>
        <p:spPr>
          <a:xfrm>
            <a:off x="228600" y="765253"/>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892067409"/>
      </p:ext>
    </p:extLst>
  </p:cSld>
  <p:clrMap bg1="lt1" tx1="dk1" bg2="lt2" tx2="dk2" accent1="accent1" accent2="accent2" accent3="accent3" accent4="accent4" accent5="accent5" accent6="accent6" hlink="hlink" folHlink="folHlink"/>
  <p:sldLayoutIdLst>
    <p:sldLayoutId id="2147483863" r:id="rId1"/>
    <p:sldLayoutId id="2147483865" r:id="rId2"/>
    <p:sldLayoutId id="2147483866" r:id="rId3"/>
    <p:sldLayoutId id="2147483868" r:id="rId4"/>
    <p:sldLayoutId id="2147483871" r:id="rId5"/>
    <p:sldLayoutId id="2147483872" r:id="rId6"/>
    <p:sldLayoutId id="2147483869" r:id="rId7"/>
    <p:sldLayoutId id="2147483870" r:id="rId8"/>
    <p:sldLayoutId id="2147483873" r:id="rId9"/>
    <p:sldLayoutId id="2147483874" r:id="rId10"/>
    <p:sldLayoutId id="2147483875" r:id="rId11"/>
    <p:sldLayoutId id="2147483876" r:id="rId12"/>
    <p:sldLayoutId id="2147483877" r:id="rId13"/>
    <p:sldLayoutId id="2147483878" r:id="rId14"/>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2018</a:t>
            </a: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dirty="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9" r:id="rId7"/>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s1.org/healthcare/share-data-gdsn" TargetMode="External"/><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ghsupplychain.org/globalstandards" TargetMode="External"/><Relationship Id="rId2" Type="http://schemas.openxmlformats.org/officeDocument/2006/relationships/hyperlink" Target="mailto:datasync@ghsc-psm.org" TargetMode="Externa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hyperlink" Target="http://www.gs1.org/gs1-anti-trust-caution"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peter.alvarez@gs1.or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8.png"/><Relationship Id="rId3" Type="http://schemas.openxmlformats.org/officeDocument/2006/relationships/image" Target="../media/image36.png"/><Relationship Id="rId21" Type="http://schemas.openxmlformats.org/officeDocument/2006/relationships/image" Target="../media/image53.png"/><Relationship Id="rId7" Type="http://schemas.openxmlformats.org/officeDocument/2006/relationships/image" Target="../media/image40.png"/><Relationship Id="rId12" Type="http://schemas.openxmlformats.org/officeDocument/2006/relationships/image" Target="../media/image45.gif"/><Relationship Id="rId17" Type="http://schemas.openxmlformats.org/officeDocument/2006/relationships/image" Target="../media/image50.png"/><Relationship Id="rId25" Type="http://schemas.openxmlformats.org/officeDocument/2006/relationships/image" Target="../media/image57.png"/><Relationship Id="rId2" Type="http://schemas.openxmlformats.org/officeDocument/2006/relationships/notesSlide" Target="../notesSlides/notesSlide2.xml"/><Relationship Id="rId16" Type="http://schemas.openxmlformats.org/officeDocument/2006/relationships/image" Target="../media/image49.png"/><Relationship Id="rId20" Type="http://schemas.openxmlformats.org/officeDocument/2006/relationships/image" Target="../media/image52.gif"/><Relationship Id="rId1" Type="http://schemas.openxmlformats.org/officeDocument/2006/relationships/slideLayout" Target="../slideLayouts/slideLayout10.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6.png"/><Relationship Id="rId5" Type="http://schemas.openxmlformats.org/officeDocument/2006/relationships/image" Target="../media/image38.png"/><Relationship Id="rId15" Type="http://schemas.openxmlformats.org/officeDocument/2006/relationships/image" Target="../media/image48.jpeg"/><Relationship Id="rId23" Type="http://schemas.openxmlformats.org/officeDocument/2006/relationships/image" Target="../media/image55.png"/><Relationship Id="rId10" Type="http://schemas.openxmlformats.org/officeDocument/2006/relationships/image" Target="../media/image43.png"/><Relationship Id="rId19" Type="http://schemas.openxmlformats.org/officeDocument/2006/relationships/hyperlink" Target="http://www.google.com/url?sa=i&amp;source=images&amp;cd=&amp;cad=rja&amp;docid=s30mumbzsbhDjM&amp;tbnid=wmeFexAgI3J1TM:&amp;ved=0CAgQjRwwAA&amp;url=http://www.worldatlas.com/webimage/flags/countrys/samerica/brazil.htm&amp;ei=YvdCUvemGaeb0QXWtYDgCw&amp;psig=AFQjCNFADeRpSdnpRF4BUwM38aVBtYTfwg&amp;ust=1380206818463180" TargetMode="External"/><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www.gdsregistry.org/3.1.3/schemas/" TargetMode="External"/><Relationship Id="rId2" Type="http://schemas.openxmlformats.org/officeDocument/2006/relationships/hyperlink" Target="http://www.gs1globalregistry.net/3.1.3/schemas/"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hyperlink" Target="https://www.legifrance.gouv.fr/affichTexte.do?cidTexte=JORFTEXT000029881868&amp;dateTexte=20180122" TargetMode="Externa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gs1.eu/news/gdsn-implementation-guidelines-for-pet-food" TargetMode="Externa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tluchor@gs1cz.org" TargetMode="Externa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gs1.org/gdsn/trade_implementation_guide" TargetMode="Externa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hyperlink" Target="https://www.gs1.org/docs/gdsn/packaging_label_guide_2018.xlsx" TargetMode="External"/><Relationship Id="rId2" Type="http://schemas.openxmlformats.org/officeDocument/2006/relationships/hyperlink" Target="https://www.gs1.org/docs/gdsn/tiig/3_1/GDSN_Trade_Item_Implementation_Guide.pdf" TargetMode="External"/><Relationship Id="rId1" Type="http://schemas.openxmlformats.org/officeDocument/2006/relationships/slideLayout" Target="../slideLayouts/slideLayout10.xml"/><Relationship Id="rId6" Type="http://schemas.openxmlformats.org/officeDocument/2006/relationships/image" Target="../media/image98.png"/><Relationship Id="rId5" Type="http://schemas.openxmlformats.org/officeDocument/2006/relationships/hyperlink" Target="https://www.gs1.org/gdsn/trade_implementation_guide" TargetMode="External"/><Relationship Id="rId4" Type="http://schemas.openxmlformats.org/officeDocument/2006/relationships/hyperlink" Target="https://www.gs1.org/docs/gdsn/guidelines/GS1_GDSN_GUDID_Implementation_Guide.pdf"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dirty="0" smtClean="0"/>
              <a:t>Who may attend</a:t>
            </a:r>
            <a:r>
              <a:rPr lang="en-US" dirty="0"/>
              <a:t>: The GDSN User Group and OTAG meeting is open to all attendees.   </a:t>
            </a:r>
            <a:endParaRPr lang="en-US" dirty="0" smtClean="0"/>
          </a:p>
          <a:p>
            <a:endParaRPr lang="en-US" dirty="0"/>
          </a:p>
        </p:txBody>
      </p:sp>
      <p:sp>
        <p:nvSpPr>
          <p:cNvPr id="7" name="Title 6"/>
          <p:cNvSpPr>
            <a:spLocks noGrp="1"/>
          </p:cNvSpPr>
          <p:nvPr>
            <p:ph type="title"/>
          </p:nvPr>
        </p:nvSpPr>
        <p:spPr/>
        <p:txBody>
          <a:bodyPr/>
          <a:lstStyle/>
          <a:p>
            <a:pPr>
              <a:lnSpc>
                <a:spcPct val="100000"/>
              </a:lnSpc>
            </a:pPr>
            <a:r>
              <a:rPr lang="en-US" dirty="0"/>
              <a:t>GS1 </a:t>
            </a:r>
            <a:r>
              <a:rPr lang="en-US" dirty="0" smtClean="0"/>
              <a:t>Standards Event 2018</a:t>
            </a:r>
            <a:r>
              <a:rPr lang="en-US" dirty="0"/>
              <a:t/>
            </a:r>
            <a:br>
              <a:rPr lang="en-US" dirty="0"/>
            </a:br>
            <a:r>
              <a:rPr lang="en-US" dirty="0" smtClean="0"/>
              <a:t>19-23 March – Jersey City, NJ USA</a:t>
            </a:r>
            <a:br>
              <a:rPr lang="en-US" dirty="0" smtClean="0"/>
            </a:br>
            <a:r>
              <a:rPr lang="en-US" sz="1200" i="1" dirty="0" smtClean="0">
                <a:solidFill>
                  <a:srgbClr val="002C6C"/>
                </a:solidFill>
              </a:rPr>
              <a:t>Building standards to deliver business value</a:t>
            </a:r>
            <a:r>
              <a:rPr lang="en-US" dirty="0"/>
              <a:t/>
            </a:r>
            <a:br>
              <a:rPr lang="en-US" dirty="0"/>
            </a:br>
            <a:endParaRPr lang="en-US" dirty="0"/>
          </a:p>
        </p:txBody>
      </p:sp>
      <p:sp>
        <p:nvSpPr>
          <p:cNvPr id="8" name="Text Placeholder 7"/>
          <p:cNvSpPr>
            <a:spLocks noGrp="1"/>
          </p:cNvSpPr>
          <p:nvPr>
            <p:ph type="body" sz="quarter" idx="11"/>
          </p:nvPr>
        </p:nvSpPr>
        <p:spPr>
          <a:xfrm>
            <a:off x="801961" y="2911804"/>
            <a:ext cx="5548293" cy="348002"/>
          </a:xfrm>
        </p:spPr>
        <p:txBody>
          <a:bodyPr/>
          <a:lstStyle/>
          <a:p>
            <a:r>
              <a:rPr lang="en-US" sz="1200" dirty="0" smtClean="0">
                <a:solidFill>
                  <a:schemeClr val="bg1"/>
                </a:solidFill>
              </a:rPr>
              <a:t>Session: GDSN User Group and OTAG Meeting </a:t>
            </a:r>
            <a:endParaRPr lang="en-US" sz="1200" dirty="0">
              <a:solidFill>
                <a:schemeClr val="bg1"/>
              </a:solidFill>
            </a:endParaRPr>
          </a:p>
          <a:p>
            <a:r>
              <a:rPr lang="en-US" sz="1200" dirty="0" smtClean="0">
                <a:solidFill>
                  <a:schemeClr val="bg1"/>
                </a:solidFill>
              </a:rPr>
              <a:t>Time: </a:t>
            </a:r>
            <a:r>
              <a:rPr lang="en-US" dirty="0" smtClean="0"/>
              <a:t>Monday </a:t>
            </a:r>
            <a:r>
              <a:rPr lang="en-US" dirty="0"/>
              <a:t>19 March and Tuesday 20 March 2018 </a:t>
            </a:r>
            <a:endParaRPr lang="en-GB" dirty="0"/>
          </a:p>
          <a:p>
            <a:endParaRPr lang="en-US" sz="1200" dirty="0">
              <a:solidFill>
                <a:schemeClr val="bg1"/>
              </a:solidFill>
            </a:endParaRPr>
          </a:p>
        </p:txBody>
      </p:sp>
      <p:sp>
        <p:nvSpPr>
          <p:cNvPr id="10" name="Text Placeholder 9"/>
          <p:cNvSpPr>
            <a:spLocks noGrp="1"/>
          </p:cNvSpPr>
          <p:nvPr>
            <p:ph type="body" sz="quarter" idx="14"/>
          </p:nvPr>
        </p:nvSpPr>
        <p:spPr/>
        <p:txBody>
          <a:bodyPr/>
          <a:lstStyle/>
          <a:p>
            <a:r>
              <a:rPr lang="en-US" dirty="0" smtClean="0"/>
              <a:t>Speaker(s):</a:t>
            </a:r>
            <a:endParaRPr lang="en-US" dirty="0"/>
          </a:p>
        </p:txBody>
      </p:sp>
    </p:spTree>
    <p:extLst>
      <p:ext uri="{BB962C8B-B14F-4D97-AF65-F5344CB8AC3E}">
        <p14:creationId xmlns:p14="http://schemas.microsoft.com/office/powerpoint/2010/main" val="1186877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GDSN </a:t>
            </a:r>
            <a:r>
              <a:rPr lang="en-US" dirty="0" smtClean="0"/>
              <a:t>Pharma Use Case</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10</a:t>
            </a:fld>
            <a:endParaRPr lang="en-GB" noProof="0"/>
          </a:p>
        </p:txBody>
      </p:sp>
      <p:pic>
        <p:nvPicPr>
          <p:cNvPr id="6" name="Content Placeholder 5">
            <a:extLst>
              <a:ext uri="{FF2B5EF4-FFF2-40B4-BE49-F238E27FC236}">
                <a16:creationId xmlns:a16="http://schemas.microsoft.com/office/drawing/2014/main" id="{00000000-0008-0000-0000-000003000000}"/>
              </a:ext>
            </a:extLst>
          </p:cNvPr>
          <p:cNvPicPr>
            <a:picLocks noGrp="1" noChangeAspect="1"/>
          </p:cNvPicPr>
          <p:nvPr>
            <p:ph idx="11"/>
          </p:nvPr>
        </p:nvPicPr>
        <p:blipFill>
          <a:blip r:embed="rId2" cstate="email">
            <a:extLst>
              <a:ext uri="{28A0092B-C50C-407E-A947-70E740481C1C}">
                <a14:useLocalDpi xmlns:a14="http://schemas.microsoft.com/office/drawing/2010/main" val="0"/>
              </a:ext>
            </a:extLst>
          </a:blip>
          <a:stretch>
            <a:fillRect/>
          </a:stretch>
        </p:blipFill>
        <p:spPr>
          <a:xfrm>
            <a:off x="4186139" y="1107586"/>
            <a:ext cx="3628663" cy="2021385"/>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Rectangle 6"/>
          <p:cNvSpPr/>
          <p:nvPr/>
        </p:nvSpPr>
        <p:spPr>
          <a:xfrm>
            <a:off x="447479" y="3320623"/>
            <a:ext cx="8374067" cy="1200329"/>
          </a:xfrm>
          <a:prstGeom prst="rect">
            <a:avLst/>
          </a:prstGeom>
        </p:spPr>
        <p:txBody>
          <a:bodyPr wrap="square">
            <a:spAutoFit/>
          </a:bodyPr>
          <a:lstStyle/>
          <a:p>
            <a:r>
              <a:rPr lang="en-GB" sz="1600" b="1" dirty="0">
                <a:solidFill>
                  <a:schemeClr val="tx2"/>
                </a:solidFill>
              </a:rPr>
              <a:t>Objective</a:t>
            </a:r>
            <a:r>
              <a:rPr lang="en-GB" sz="1600" dirty="0">
                <a:solidFill>
                  <a:schemeClr val="tx2"/>
                </a:solidFill>
              </a:rPr>
              <a:t>: Enable Pharmaceutical manufacturers to share master </a:t>
            </a:r>
            <a:r>
              <a:rPr lang="en-GB" sz="1600" dirty="0" smtClean="0">
                <a:solidFill>
                  <a:schemeClr val="tx2"/>
                </a:solidFill>
              </a:rPr>
              <a:t>data, </a:t>
            </a:r>
            <a:r>
              <a:rPr lang="en-GB" sz="1600" dirty="0">
                <a:solidFill>
                  <a:schemeClr val="tx2"/>
                </a:solidFill>
              </a:rPr>
              <a:t>required by serialisation and traceability </a:t>
            </a:r>
            <a:r>
              <a:rPr lang="en-GB" sz="1600" dirty="0" smtClean="0">
                <a:solidFill>
                  <a:schemeClr val="tx2"/>
                </a:solidFill>
              </a:rPr>
              <a:t>regulation, </a:t>
            </a:r>
            <a:r>
              <a:rPr lang="en-GB" sz="1600" dirty="0">
                <a:solidFill>
                  <a:schemeClr val="tx2"/>
                </a:solidFill>
              </a:rPr>
              <a:t>via </a:t>
            </a:r>
            <a:r>
              <a:rPr lang="en-GB" sz="1600" dirty="0" smtClean="0">
                <a:solidFill>
                  <a:schemeClr val="tx2"/>
                </a:solidFill>
              </a:rPr>
              <a:t>GDSN </a:t>
            </a:r>
            <a:r>
              <a:rPr lang="en-GB" sz="1600" dirty="0">
                <a:solidFill>
                  <a:schemeClr val="tx2"/>
                </a:solidFill>
              </a:rPr>
              <a:t>with their customers (hospitals, distributors and </a:t>
            </a:r>
            <a:r>
              <a:rPr lang="en-GB" sz="1600" dirty="0" smtClean="0">
                <a:solidFill>
                  <a:schemeClr val="tx2"/>
                </a:solidFill>
              </a:rPr>
              <a:t>pharmacies, etc.).</a:t>
            </a:r>
          </a:p>
          <a:p>
            <a:endParaRPr lang="en-US" sz="600" dirty="0">
              <a:solidFill>
                <a:schemeClr val="tx2"/>
              </a:solidFill>
            </a:endParaRPr>
          </a:p>
          <a:p>
            <a:r>
              <a:rPr lang="en-US" sz="1600" dirty="0" smtClean="0">
                <a:solidFill>
                  <a:schemeClr val="tx2"/>
                </a:solidFill>
              </a:rPr>
              <a:t>Available soon on the </a:t>
            </a:r>
            <a:r>
              <a:rPr lang="en-US" sz="1600" dirty="0" smtClean="0">
                <a:solidFill>
                  <a:schemeClr val="tx2"/>
                </a:solidFill>
                <a:hlinkClick r:id="rId3"/>
              </a:rPr>
              <a:t>GS1 Healthcare website</a:t>
            </a:r>
            <a:endParaRPr lang="en-GB" sz="1600" dirty="0">
              <a:solidFill>
                <a:schemeClr val="tx2"/>
              </a:solidFill>
            </a:endParaRPr>
          </a:p>
        </p:txBody>
      </p:sp>
      <p:pic>
        <p:nvPicPr>
          <p:cNvPr id="4" name="Picture 3"/>
          <p:cNvPicPr>
            <a:picLocks noChangeAspect="1"/>
          </p:cNvPicPr>
          <p:nvPr/>
        </p:nvPicPr>
        <p:blipFill>
          <a:blip r:embed="rId4"/>
          <a:stretch>
            <a:fillRect/>
          </a:stretch>
        </p:blipFill>
        <p:spPr>
          <a:xfrm>
            <a:off x="799834" y="1043756"/>
            <a:ext cx="1839658" cy="2131511"/>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323473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11</a:t>
            </a:fld>
            <a:endParaRPr lang="en-GB" noProof="0"/>
          </a:p>
        </p:txBody>
      </p:sp>
      <p:sp>
        <p:nvSpPr>
          <p:cNvPr id="5" name="Text Placeholder 4"/>
          <p:cNvSpPr>
            <a:spLocks noGrp="1"/>
          </p:cNvSpPr>
          <p:nvPr>
            <p:ph type="body" sz="quarter" idx="14"/>
          </p:nvPr>
        </p:nvSpPr>
        <p:spPr/>
        <p:txBody>
          <a:bodyPr/>
          <a:lstStyle/>
          <a:p>
            <a:r>
              <a:rPr lang="en-US" sz="3200" dirty="0" smtClean="0"/>
              <a:t>Attribute Guidance for Healthcare</a:t>
            </a:r>
          </a:p>
        </p:txBody>
      </p:sp>
    </p:spTree>
    <p:extLst>
      <p:ext uri="{BB962C8B-B14F-4D97-AF65-F5344CB8AC3E}">
        <p14:creationId xmlns:p14="http://schemas.microsoft.com/office/powerpoint/2010/main" val="19247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Business Need</a:t>
            </a:r>
            <a:endParaRPr lang="en-GB" dirty="0"/>
          </a:p>
        </p:txBody>
      </p:sp>
      <p:sp>
        <p:nvSpPr>
          <p:cNvPr id="7" name="Content Placeholder 6"/>
          <p:cNvSpPr>
            <a:spLocks noGrp="1"/>
          </p:cNvSpPr>
          <p:nvPr>
            <p:ph idx="11"/>
          </p:nvPr>
        </p:nvSpPr>
        <p:spPr>
          <a:xfrm>
            <a:off x="3329940" y="1091409"/>
            <a:ext cx="5359487" cy="1910871"/>
          </a:xfrm>
        </p:spPr>
        <p:txBody>
          <a:bodyPr/>
          <a:lstStyle/>
          <a:p>
            <a:pPr marL="74250" indent="0">
              <a:buNone/>
            </a:pPr>
            <a:r>
              <a:rPr lang="en-US" sz="2000" dirty="0" smtClean="0"/>
              <a:t>The </a:t>
            </a:r>
            <a:r>
              <a:rPr lang="en-US" sz="2000" dirty="0"/>
              <a:t>healthcare industry is asking for guidance and examples on how </a:t>
            </a:r>
            <a:r>
              <a:rPr lang="en-US" sz="2000" dirty="0" smtClean="0"/>
              <a:t>to populate and use GDSN attributes </a:t>
            </a:r>
            <a:r>
              <a:rPr lang="en-US" sz="2000" dirty="0"/>
              <a:t>in various use cases and </a:t>
            </a:r>
            <a:r>
              <a:rPr lang="en-US" sz="2000" dirty="0" smtClean="0"/>
              <a:t>contexts</a:t>
            </a:r>
            <a:endParaRPr lang="en-US" sz="2000" dirty="0"/>
          </a:p>
        </p:txBody>
      </p:sp>
      <p:pic>
        <p:nvPicPr>
          <p:cNvPr id="1026" name="Picture 2" descr="Asset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479" y="1091409"/>
            <a:ext cx="2732405" cy="18216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p:cNvSpPr txBox="1">
            <a:spLocks/>
          </p:cNvSpPr>
          <p:nvPr/>
        </p:nvSpPr>
        <p:spPr bwMode="auto">
          <a:xfrm>
            <a:off x="447480" y="3093719"/>
            <a:ext cx="8241948" cy="130977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2"/>
              </a:buClr>
              <a:buSzTx/>
              <a:buFont typeface="Arial"/>
              <a:buChar char="•"/>
              <a:tabLst/>
              <a:defRPr sz="15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2"/>
              </a:buClr>
              <a:buSzTx/>
              <a:buFont typeface="Lucida Grande"/>
              <a:buChar char="­"/>
              <a:tabLst/>
              <a:defRPr sz="15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2"/>
              </a:buClr>
              <a:buFont typeface="Arial"/>
              <a:buChar char="•"/>
              <a:defRPr sz="15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2"/>
              </a:buClr>
              <a:buFont typeface="Lucida Grande"/>
              <a:buChar char="­"/>
              <a:defRPr sz="15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2"/>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None/>
            </a:pPr>
            <a:r>
              <a:rPr lang="en-US" sz="2000" dirty="0" smtClean="0"/>
              <a:t>The GS1 Healthcare Leadership Team supports the development of guidance which helps manufacturers, distributors and hospitals</a:t>
            </a:r>
            <a:endParaRPr lang="en-GB" sz="2000" dirty="0"/>
          </a:p>
        </p:txBody>
      </p:sp>
    </p:spTree>
    <p:extLst>
      <p:ext uri="{BB962C8B-B14F-4D97-AF65-F5344CB8AC3E}">
        <p14:creationId xmlns:p14="http://schemas.microsoft.com/office/powerpoint/2010/main" val="2477793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GDSN Attribute Guidance for Healthcare</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a:t>
            </a:fld>
            <a:endParaRPr lang="en-GB" noProof="0"/>
          </a:p>
        </p:txBody>
      </p:sp>
      <p:sp>
        <p:nvSpPr>
          <p:cNvPr id="4" name="Content Placeholder 3"/>
          <p:cNvSpPr>
            <a:spLocks noGrp="1"/>
          </p:cNvSpPr>
          <p:nvPr>
            <p:ph idx="11"/>
          </p:nvPr>
        </p:nvSpPr>
        <p:spPr>
          <a:xfrm>
            <a:off x="3589020" y="1091409"/>
            <a:ext cx="5100407" cy="3312086"/>
          </a:xfrm>
        </p:spPr>
        <p:txBody>
          <a:bodyPr/>
          <a:lstStyle/>
          <a:p>
            <a:r>
              <a:rPr lang="en-US" sz="1800" dirty="0" smtClean="0"/>
              <a:t>Action: Provide </a:t>
            </a:r>
            <a:r>
              <a:rPr lang="en-US" sz="1800" dirty="0"/>
              <a:t>healthcare </a:t>
            </a:r>
            <a:r>
              <a:rPr lang="en-US" sz="1800" dirty="0" smtClean="0"/>
              <a:t>similar guidance </a:t>
            </a:r>
            <a:r>
              <a:rPr lang="en-US" sz="1800" dirty="0"/>
              <a:t>on how to use GDSN attributes as we do for other sectors</a:t>
            </a:r>
          </a:p>
          <a:p>
            <a:endParaRPr lang="en-US" sz="1800" dirty="0"/>
          </a:p>
          <a:p>
            <a:r>
              <a:rPr lang="en-US" sz="1800" dirty="0" smtClean="0"/>
              <a:t>Sponsored </a:t>
            </a:r>
            <a:r>
              <a:rPr lang="en-US" sz="1800" dirty="0"/>
              <a:t>by GS1 </a:t>
            </a:r>
            <a:r>
              <a:rPr lang="en-US" sz="1800" dirty="0" smtClean="0"/>
              <a:t>US, with support from the global healthcare community</a:t>
            </a:r>
            <a:endParaRPr lang="en-US" sz="1800" dirty="0"/>
          </a:p>
          <a:p>
            <a:endParaRPr lang="en-US" sz="1800" dirty="0"/>
          </a:p>
          <a:p>
            <a:r>
              <a:rPr lang="en-US" sz="1800" dirty="0"/>
              <a:t>Work </a:t>
            </a:r>
            <a:r>
              <a:rPr lang="en-US" sz="1800" dirty="0" smtClean="0"/>
              <a:t>Request </a:t>
            </a:r>
            <a:r>
              <a:rPr lang="en-US" sz="1800" dirty="0"/>
              <a:t>pending</a:t>
            </a:r>
            <a:endParaRPr lang="en-GB"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79" y="1165860"/>
            <a:ext cx="2882461" cy="3103245"/>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205844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 Item Implementation Guide</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14</a:t>
            </a:fld>
            <a:endParaRPr lang="en-GB" noProof="0"/>
          </a:p>
        </p:txBody>
      </p:sp>
      <p:sp>
        <p:nvSpPr>
          <p:cNvPr id="4" name="Content Placeholder 3"/>
          <p:cNvSpPr>
            <a:spLocks noGrp="1"/>
          </p:cNvSpPr>
          <p:nvPr>
            <p:ph idx="11"/>
          </p:nvPr>
        </p:nvSpPr>
        <p:spPr>
          <a:xfrm>
            <a:off x="2651760" y="1091409"/>
            <a:ext cx="6037667" cy="1452794"/>
          </a:xfrm>
        </p:spPr>
        <p:txBody>
          <a:bodyPr/>
          <a:lstStyle/>
          <a:p>
            <a:r>
              <a:rPr lang="en-US" sz="2400" dirty="0" smtClean="0"/>
              <a:t>Provides general </a:t>
            </a:r>
            <a:r>
              <a:rPr lang="en-US" sz="2400" dirty="0"/>
              <a:t>guidance on how to use and populate GDSN attributes</a:t>
            </a:r>
            <a:r>
              <a:rPr lang="en-US" sz="2400" i="1" dirty="0"/>
              <a:t> </a:t>
            </a:r>
            <a:endParaRPr lang="en-GB" sz="24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97" y="1091409"/>
            <a:ext cx="1760485" cy="1811811"/>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039" y="2666988"/>
            <a:ext cx="1918651" cy="1798332"/>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Content Placeholder 3"/>
          <p:cNvSpPr txBox="1">
            <a:spLocks/>
          </p:cNvSpPr>
          <p:nvPr/>
        </p:nvSpPr>
        <p:spPr bwMode="auto">
          <a:xfrm>
            <a:off x="3360516" y="2666988"/>
            <a:ext cx="5562504" cy="1798332"/>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2"/>
              </a:buClr>
              <a:buSzTx/>
              <a:buFont typeface="Arial"/>
              <a:buChar char="•"/>
              <a:tabLst/>
              <a:defRPr sz="15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2"/>
              </a:buClr>
              <a:buSzTx/>
              <a:buFont typeface="Lucida Grande"/>
              <a:buChar char="­"/>
              <a:tabLst/>
              <a:defRPr sz="15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2"/>
              </a:buClr>
              <a:buFont typeface="Arial"/>
              <a:buChar char="•"/>
              <a:defRPr sz="15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2"/>
              </a:buClr>
              <a:buFont typeface="Lucida Grande"/>
              <a:buChar char="­"/>
              <a:defRPr sz="15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2"/>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None/>
            </a:pPr>
            <a:r>
              <a:rPr lang="en-US" sz="1800" dirty="0"/>
              <a:t>Sector specific guidance:</a:t>
            </a:r>
          </a:p>
          <a:p>
            <a:pPr>
              <a:buFont typeface="Wingdings" panose="05000000000000000000" pitchFamily="2" charset="2"/>
              <a:buChar char="ü"/>
            </a:pPr>
            <a:r>
              <a:rPr lang="en-US" sz="1800" dirty="0"/>
              <a:t>Food &amp; Beverage</a:t>
            </a:r>
          </a:p>
          <a:p>
            <a:pPr>
              <a:buFont typeface="Wingdings" panose="05000000000000000000" pitchFamily="2" charset="2"/>
              <a:buChar char="ü"/>
            </a:pPr>
            <a:r>
              <a:rPr lang="en-US" sz="1800" dirty="0"/>
              <a:t>Fresh Foods</a:t>
            </a:r>
          </a:p>
          <a:p>
            <a:pPr>
              <a:buFont typeface="Wingdings" panose="05000000000000000000" pitchFamily="2" charset="2"/>
              <a:buChar char="ü"/>
            </a:pPr>
            <a:r>
              <a:rPr lang="en-US" sz="1800" dirty="0"/>
              <a:t>Fruit &amp; Vegetables</a:t>
            </a:r>
          </a:p>
          <a:p>
            <a:pPr>
              <a:buFont typeface="Wingdings" panose="05000000000000000000" pitchFamily="2" charset="2"/>
              <a:buChar char="Ø"/>
            </a:pPr>
            <a:r>
              <a:rPr lang="en-US" sz="1800" i="1" dirty="0" smtClean="0"/>
              <a:t>Next: Healthcare </a:t>
            </a:r>
            <a:r>
              <a:rPr lang="en-US" sz="1400" i="1" dirty="0"/>
              <a:t>(Pharma </a:t>
            </a:r>
            <a:r>
              <a:rPr lang="en-US" sz="1400" i="1" dirty="0" smtClean="0"/>
              <a:t>&amp; </a:t>
            </a:r>
            <a:r>
              <a:rPr lang="en-US" sz="1400" i="1" dirty="0"/>
              <a:t>Medical Devices</a:t>
            </a:r>
            <a:r>
              <a:rPr lang="en-US" sz="1400" i="1" dirty="0" smtClean="0"/>
              <a:t>) </a:t>
            </a:r>
            <a:endParaRPr lang="en-GB" sz="1400" i="1" dirty="0"/>
          </a:p>
        </p:txBody>
      </p:sp>
    </p:spTree>
    <p:extLst>
      <p:ext uri="{BB962C8B-B14F-4D97-AF65-F5344CB8AC3E}">
        <p14:creationId xmlns:p14="http://schemas.microsoft.com/office/powerpoint/2010/main" val="2594336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15</a:t>
            </a:fld>
            <a:endParaRPr lang="en-GB" noProof="0"/>
          </a:p>
        </p:txBody>
      </p:sp>
      <p:sp>
        <p:nvSpPr>
          <p:cNvPr id="5" name="Text Placeholder 4"/>
          <p:cNvSpPr>
            <a:spLocks noGrp="1"/>
          </p:cNvSpPr>
          <p:nvPr>
            <p:ph type="body" sz="quarter" idx="14"/>
          </p:nvPr>
        </p:nvSpPr>
        <p:spPr/>
        <p:txBody>
          <a:bodyPr/>
          <a:lstStyle/>
          <a:p>
            <a:r>
              <a:rPr lang="en-US" sz="2800" dirty="0"/>
              <a:t>USAID GDSN Implementation Rollout</a:t>
            </a:r>
            <a:endParaRPr lang="en-GB" sz="2800" dirty="0"/>
          </a:p>
        </p:txBody>
      </p:sp>
    </p:spTree>
    <p:extLst>
      <p:ext uri="{BB962C8B-B14F-4D97-AF65-F5344CB8AC3E}">
        <p14:creationId xmlns:p14="http://schemas.microsoft.com/office/powerpoint/2010/main" val="108573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USAID GDSN Implementation Rollout</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16</a:t>
            </a:fld>
            <a:endParaRPr lang="en-GB" noProof="0"/>
          </a:p>
        </p:txBody>
      </p:sp>
      <p:sp>
        <p:nvSpPr>
          <p:cNvPr id="4" name="Content Placeholder 3"/>
          <p:cNvSpPr>
            <a:spLocks noGrp="1"/>
          </p:cNvSpPr>
          <p:nvPr>
            <p:ph idx="11"/>
          </p:nvPr>
        </p:nvSpPr>
        <p:spPr>
          <a:xfrm>
            <a:off x="506591" y="1015491"/>
            <a:ext cx="8247541" cy="748564"/>
          </a:xfrm>
        </p:spPr>
        <p:txBody>
          <a:bodyPr/>
          <a:lstStyle/>
          <a:p>
            <a:pPr marL="74250" indent="0">
              <a:buNone/>
            </a:pPr>
            <a:r>
              <a:rPr lang="en-US" sz="1600" dirty="0"/>
              <a:t>In January 2018, the USAID Global Health Supply Chain – Procurement and Supply Management (GHSC-PSM) project launched an implementation </a:t>
            </a:r>
            <a:r>
              <a:rPr lang="en-US" sz="1600" dirty="0" err="1"/>
              <a:t>programme</a:t>
            </a:r>
            <a:r>
              <a:rPr lang="en-US" sz="1600" dirty="0"/>
              <a:t> across all of their pharmaceutical and medical device suppliers from all over the world.</a:t>
            </a:r>
            <a:endParaRPr lang="en-GB"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899" y="2413809"/>
            <a:ext cx="3042481" cy="2026299"/>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F0BA56B0-9285-1C47-8EEA-F38308FCB7F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07889" y="3052386"/>
            <a:ext cx="1068662" cy="1178523"/>
          </a:xfrm>
          <a:prstGeom prst="rect">
            <a:avLst/>
          </a:prstGeom>
          <a:ln w="228600" cap="sq" cmpd="thickThin">
            <a:solidFill>
              <a:srgbClr val="000000"/>
            </a:solidFill>
            <a:prstDash val="solid"/>
            <a:miter lim="800000"/>
          </a:ln>
          <a:effectLst>
            <a:innerShdw blurRad="76200">
              <a:srgbClr val="000000"/>
            </a:innerShdw>
          </a:effectLst>
        </p:spPr>
      </p:pic>
      <p:sp>
        <p:nvSpPr>
          <p:cNvPr id="7" name="Rectangle 6">
            <a:extLst>
              <a:ext uri="{FF2B5EF4-FFF2-40B4-BE49-F238E27FC236}">
                <a16:creationId xmlns:a16="http://schemas.microsoft.com/office/drawing/2014/main" id="{6E60F2AB-5455-8D41-B87B-FB3F2A7DA426}"/>
              </a:ext>
            </a:extLst>
          </p:cNvPr>
          <p:cNvSpPr/>
          <p:nvPr/>
        </p:nvSpPr>
        <p:spPr>
          <a:xfrm>
            <a:off x="5861961" y="3318481"/>
            <a:ext cx="2953131" cy="646331"/>
          </a:xfrm>
          <a:prstGeom prst="rect">
            <a:avLst/>
          </a:prstGeom>
        </p:spPr>
        <p:txBody>
          <a:bodyPr wrap="square">
            <a:spAutoFit/>
          </a:bodyPr>
          <a:lstStyle/>
          <a:p>
            <a:pPr fontAlgn="ctr"/>
            <a:r>
              <a:rPr lang="en-US" sz="1200" b="1" dirty="0">
                <a:solidFill>
                  <a:srgbClr val="002C6C"/>
                </a:solidFill>
              </a:rPr>
              <a:t>Kaitlyn Roche</a:t>
            </a:r>
            <a:r>
              <a:rPr lang="en-US" sz="1200" dirty="0">
                <a:solidFill>
                  <a:srgbClr val="002C6C"/>
                </a:solidFill>
              </a:rPr>
              <a:t/>
            </a:r>
            <a:br>
              <a:rPr lang="en-US" sz="1200" dirty="0">
                <a:solidFill>
                  <a:srgbClr val="002C6C"/>
                </a:solidFill>
              </a:rPr>
            </a:br>
            <a:r>
              <a:rPr lang="en-US" sz="1200" dirty="0" smtClean="0">
                <a:solidFill>
                  <a:srgbClr val="002C6C"/>
                </a:solidFill>
              </a:rPr>
              <a:t>Manager, Global </a:t>
            </a:r>
            <a:r>
              <a:rPr lang="en-US" sz="1200" dirty="0">
                <a:solidFill>
                  <a:srgbClr val="002C6C"/>
                </a:solidFill>
              </a:rPr>
              <a:t>Standards</a:t>
            </a:r>
          </a:p>
          <a:p>
            <a:pPr fontAlgn="ctr"/>
            <a:r>
              <a:rPr lang="en-US" sz="1200" dirty="0">
                <a:solidFill>
                  <a:srgbClr val="002C6C"/>
                </a:solidFill>
              </a:rPr>
              <a:t>GHSC-PSM</a:t>
            </a:r>
          </a:p>
        </p:txBody>
      </p:sp>
    </p:spTree>
    <p:extLst>
      <p:ext uri="{BB962C8B-B14F-4D97-AF65-F5344CB8AC3E}">
        <p14:creationId xmlns:p14="http://schemas.microsoft.com/office/powerpoint/2010/main" val="3075406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USAID GHSC-PSM Statistics</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17</a:t>
            </a:fld>
            <a:endParaRPr lang="en-GB" noProof="0"/>
          </a:p>
        </p:txBody>
      </p:sp>
      <p:pic>
        <p:nvPicPr>
          <p:cNvPr id="5" name="Picture 4"/>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7203"/>
                    </a14:imgEffect>
                    <a14:imgEffect>
                      <a14:saturation sat="85000"/>
                    </a14:imgEffect>
                  </a14:imgLayer>
                </a14:imgProps>
              </a:ext>
              <a:ext uri="{28A0092B-C50C-407E-A947-70E740481C1C}">
                <a14:useLocalDpi xmlns:a14="http://schemas.microsoft.com/office/drawing/2010/main" val="0"/>
              </a:ext>
            </a:extLst>
          </a:blip>
          <a:srcRect b="18187"/>
          <a:stretch/>
        </p:blipFill>
        <p:spPr>
          <a:xfrm>
            <a:off x="0" y="847947"/>
            <a:ext cx="9212912" cy="4295553"/>
          </a:xfrm>
          <a:prstGeom prst="rect">
            <a:avLst/>
          </a:prstGeom>
          <a:effectLst>
            <a:reflection endPos="0" dist="50800" dir="5400000" sy="-100000" algn="bl" rotWithShape="0"/>
          </a:effectLst>
        </p:spPr>
      </p:pic>
      <p:sp>
        <p:nvSpPr>
          <p:cNvPr id="6" name="Content Placeholder 3"/>
          <p:cNvSpPr>
            <a:spLocks noGrp="1"/>
          </p:cNvSpPr>
          <p:nvPr>
            <p:ph idx="11"/>
          </p:nvPr>
        </p:nvSpPr>
        <p:spPr>
          <a:xfrm>
            <a:off x="447479" y="922622"/>
            <a:ext cx="8071488" cy="3898234"/>
          </a:xfrm>
        </p:spPr>
        <p:txBody>
          <a:bodyPr/>
          <a:lstStyle/>
          <a:p>
            <a:pPr lvl="0"/>
            <a:r>
              <a:rPr lang="en-US" sz="2400" dirty="0" smtClean="0"/>
              <a:t>Approximately 300 </a:t>
            </a:r>
            <a:r>
              <a:rPr lang="en-US" sz="2400" dirty="0"/>
              <a:t>suppliers</a:t>
            </a:r>
            <a:endParaRPr lang="en-GB" sz="2400" dirty="0"/>
          </a:p>
          <a:p>
            <a:pPr lvl="0">
              <a:spcBef>
                <a:spcPts val="1200"/>
              </a:spcBef>
            </a:pPr>
            <a:endParaRPr lang="en-US" sz="2400" dirty="0" smtClean="0"/>
          </a:p>
          <a:p>
            <a:pPr lvl="0">
              <a:spcBef>
                <a:spcPts val="1200"/>
              </a:spcBef>
            </a:pPr>
            <a:r>
              <a:rPr lang="en-US" sz="2400" dirty="0" smtClean="0"/>
              <a:t>Offices </a:t>
            </a:r>
            <a:r>
              <a:rPr lang="en-US" sz="2400" dirty="0"/>
              <a:t>in 30 countries, ship to more than 50 countries</a:t>
            </a:r>
            <a:endParaRPr lang="en-GB" sz="2400" dirty="0"/>
          </a:p>
          <a:p>
            <a:pPr lvl="0">
              <a:spcBef>
                <a:spcPts val="1200"/>
              </a:spcBef>
            </a:pPr>
            <a:endParaRPr lang="en-US" sz="2400" dirty="0" smtClean="0"/>
          </a:p>
          <a:p>
            <a:pPr lvl="0">
              <a:spcBef>
                <a:spcPts val="1200"/>
              </a:spcBef>
            </a:pPr>
            <a:r>
              <a:rPr lang="en-US" sz="2400" dirty="0" smtClean="0"/>
              <a:t>Approximately </a:t>
            </a:r>
            <a:r>
              <a:rPr lang="en-US" sz="2400" dirty="0"/>
              <a:t>$1.1 billion in annual spend on global health commodities - mainly </a:t>
            </a:r>
            <a:r>
              <a:rPr lang="en-US" sz="2400" dirty="0" smtClean="0"/>
              <a:t>pharmaceuticals </a:t>
            </a:r>
            <a:r>
              <a:rPr lang="en-US" sz="2400" dirty="0"/>
              <a:t>&amp; medical devices</a:t>
            </a:r>
            <a:endParaRPr lang="en-GB" sz="2400" dirty="0"/>
          </a:p>
        </p:txBody>
      </p:sp>
    </p:spTree>
    <p:extLst>
      <p:ext uri="{BB962C8B-B14F-4D97-AF65-F5344CB8AC3E}">
        <p14:creationId xmlns:p14="http://schemas.microsoft.com/office/powerpoint/2010/main" val="40889353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F366-7A39-FD45-8D3B-23D9B4977F55}"/>
              </a:ext>
            </a:extLst>
          </p:cNvPr>
          <p:cNvSpPr>
            <a:spLocks noGrp="1"/>
          </p:cNvSpPr>
          <p:nvPr>
            <p:ph type="title"/>
          </p:nvPr>
        </p:nvSpPr>
        <p:spPr/>
        <p:txBody>
          <a:bodyPr/>
          <a:lstStyle/>
          <a:p>
            <a:r>
              <a:rPr lang="en-US" dirty="0"/>
              <a:t>GDSN Vision for Global Health</a:t>
            </a:r>
          </a:p>
        </p:txBody>
      </p:sp>
      <p:sp>
        <p:nvSpPr>
          <p:cNvPr id="3" name="Slide Number Placeholder 2">
            <a:extLst>
              <a:ext uri="{FF2B5EF4-FFF2-40B4-BE49-F238E27FC236}">
                <a16:creationId xmlns:a16="http://schemas.microsoft.com/office/drawing/2014/main" id="{ADD36FCC-14B3-004A-86F4-4E710263B1CE}"/>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18</a:t>
            </a:fld>
            <a:endParaRPr lang="en-GB" noProof="0"/>
          </a:p>
        </p:txBody>
      </p:sp>
      <p:grpSp>
        <p:nvGrpSpPr>
          <p:cNvPr id="12" name="Group 11">
            <a:extLst>
              <a:ext uri="{FF2B5EF4-FFF2-40B4-BE49-F238E27FC236}">
                <a16:creationId xmlns:a16="http://schemas.microsoft.com/office/drawing/2014/main" id="{40A34717-2C45-7B4D-A495-FEFA8DE58CD7}"/>
              </a:ext>
            </a:extLst>
          </p:cNvPr>
          <p:cNvGrpSpPr/>
          <p:nvPr/>
        </p:nvGrpSpPr>
        <p:grpSpPr>
          <a:xfrm>
            <a:off x="566793" y="1576310"/>
            <a:ext cx="4210691" cy="2491430"/>
            <a:chOff x="1460644" y="1165344"/>
            <a:chExt cx="5791199" cy="3341939"/>
          </a:xfrm>
        </p:grpSpPr>
        <p:pic>
          <p:nvPicPr>
            <p:cNvPr id="6" name="Picture 5">
              <a:extLst>
                <a:ext uri="{FF2B5EF4-FFF2-40B4-BE49-F238E27FC236}">
                  <a16:creationId xmlns:a16="http://schemas.microsoft.com/office/drawing/2014/main" id="{24F896B8-8D54-5743-8960-4A9E22E30D1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60644" y="1165344"/>
              <a:ext cx="5791199" cy="3074782"/>
            </a:xfrm>
            <a:prstGeom prst="rect">
              <a:avLst/>
            </a:prstGeom>
          </p:spPr>
        </p:pic>
        <p:sp>
          <p:nvSpPr>
            <p:cNvPr id="7" name="TextBox 6">
              <a:extLst>
                <a:ext uri="{FF2B5EF4-FFF2-40B4-BE49-F238E27FC236}">
                  <a16:creationId xmlns:a16="http://schemas.microsoft.com/office/drawing/2014/main" id="{5EAAA179-07BC-5D4B-8B0C-21BC2B6FBE94}"/>
                </a:ext>
              </a:extLst>
            </p:cNvPr>
            <p:cNvSpPr txBox="1"/>
            <p:nvPr/>
          </p:nvSpPr>
          <p:spPr>
            <a:xfrm>
              <a:off x="4356243" y="1697180"/>
              <a:ext cx="1066800" cy="288991"/>
            </a:xfrm>
            <a:prstGeom prst="rect">
              <a:avLst/>
            </a:prstGeom>
            <a:solidFill>
              <a:schemeClr val="bg1"/>
            </a:solidFill>
          </p:spPr>
          <p:txBody>
            <a:bodyPr wrap="square" rtlCol="0">
              <a:spAutoFit/>
            </a:bodyPr>
            <a:lstStyle/>
            <a:p>
              <a:pPr algn="ctr"/>
              <a:r>
                <a:rPr lang="en-US" sz="800" dirty="0">
                  <a:solidFill>
                    <a:srgbClr val="404040"/>
                  </a:solidFill>
                </a:rPr>
                <a:t>GHSC-PSM</a:t>
              </a:r>
            </a:p>
          </p:txBody>
        </p:sp>
        <p:sp>
          <p:nvSpPr>
            <p:cNvPr id="8" name="TextBox 7">
              <a:extLst>
                <a:ext uri="{FF2B5EF4-FFF2-40B4-BE49-F238E27FC236}">
                  <a16:creationId xmlns:a16="http://schemas.microsoft.com/office/drawing/2014/main" id="{EC86A586-5407-DC4A-9FCC-38AA360DD4A0}"/>
                </a:ext>
              </a:extLst>
            </p:cNvPr>
            <p:cNvSpPr txBox="1"/>
            <p:nvPr/>
          </p:nvSpPr>
          <p:spPr>
            <a:xfrm>
              <a:off x="4381643" y="2910155"/>
              <a:ext cx="914400" cy="288991"/>
            </a:xfrm>
            <a:prstGeom prst="rect">
              <a:avLst/>
            </a:prstGeom>
            <a:solidFill>
              <a:schemeClr val="bg1"/>
            </a:solidFill>
          </p:spPr>
          <p:txBody>
            <a:bodyPr wrap="square" rtlCol="0">
              <a:spAutoFit/>
            </a:bodyPr>
            <a:lstStyle/>
            <a:p>
              <a:pPr algn="ctr"/>
              <a:r>
                <a:rPr lang="en-US" sz="800" dirty="0">
                  <a:solidFill>
                    <a:srgbClr val="404040"/>
                  </a:solidFill>
                </a:rPr>
                <a:t>UNFPA</a:t>
              </a:r>
            </a:p>
          </p:txBody>
        </p:sp>
        <p:sp>
          <p:nvSpPr>
            <p:cNvPr id="9" name="TextBox 8">
              <a:extLst>
                <a:ext uri="{FF2B5EF4-FFF2-40B4-BE49-F238E27FC236}">
                  <a16:creationId xmlns:a16="http://schemas.microsoft.com/office/drawing/2014/main" id="{030A8FC6-2956-A145-954F-38F0854B63A3}"/>
                </a:ext>
              </a:extLst>
            </p:cNvPr>
            <p:cNvSpPr txBox="1"/>
            <p:nvPr/>
          </p:nvSpPr>
          <p:spPr>
            <a:xfrm>
              <a:off x="4368943" y="4053155"/>
              <a:ext cx="927100" cy="454128"/>
            </a:xfrm>
            <a:prstGeom prst="rect">
              <a:avLst/>
            </a:prstGeom>
            <a:solidFill>
              <a:schemeClr val="bg1"/>
            </a:solidFill>
          </p:spPr>
          <p:txBody>
            <a:bodyPr wrap="square" rtlCol="0">
              <a:spAutoFit/>
            </a:bodyPr>
            <a:lstStyle/>
            <a:p>
              <a:pPr algn="ctr"/>
              <a:r>
                <a:rPr lang="en-US" sz="800" dirty="0">
                  <a:solidFill>
                    <a:srgbClr val="404040"/>
                  </a:solidFill>
                </a:rPr>
                <a:t>Global Fund</a:t>
              </a:r>
            </a:p>
          </p:txBody>
        </p:sp>
        <p:sp>
          <p:nvSpPr>
            <p:cNvPr id="10" name="TextBox 9">
              <a:extLst>
                <a:ext uri="{FF2B5EF4-FFF2-40B4-BE49-F238E27FC236}">
                  <a16:creationId xmlns:a16="http://schemas.microsoft.com/office/drawing/2014/main" id="{614FF108-2680-8D4F-B194-5DDCD0D2BC24}"/>
                </a:ext>
              </a:extLst>
            </p:cNvPr>
            <p:cNvSpPr txBox="1"/>
            <p:nvPr/>
          </p:nvSpPr>
          <p:spPr>
            <a:xfrm>
              <a:off x="5956443" y="2205246"/>
              <a:ext cx="1295400" cy="619265"/>
            </a:xfrm>
            <a:prstGeom prst="rect">
              <a:avLst/>
            </a:prstGeom>
            <a:solidFill>
              <a:schemeClr val="bg1"/>
            </a:solidFill>
          </p:spPr>
          <p:txBody>
            <a:bodyPr wrap="square" rtlCol="0">
              <a:spAutoFit/>
            </a:bodyPr>
            <a:lstStyle/>
            <a:p>
              <a:pPr algn="ctr"/>
              <a:r>
                <a:rPr lang="en-US" sz="800" dirty="0">
                  <a:solidFill>
                    <a:srgbClr val="404040"/>
                  </a:solidFill>
                </a:rPr>
                <a:t>National Drug Regulatory Authority</a:t>
              </a:r>
            </a:p>
          </p:txBody>
        </p:sp>
        <p:sp>
          <p:nvSpPr>
            <p:cNvPr id="11" name="TextBox 10">
              <a:extLst>
                <a:ext uri="{FF2B5EF4-FFF2-40B4-BE49-F238E27FC236}">
                  <a16:creationId xmlns:a16="http://schemas.microsoft.com/office/drawing/2014/main" id="{06FA3586-8A17-234B-8551-CFD1D3C80654}"/>
                </a:ext>
              </a:extLst>
            </p:cNvPr>
            <p:cNvSpPr txBox="1"/>
            <p:nvPr/>
          </p:nvSpPr>
          <p:spPr>
            <a:xfrm>
              <a:off x="5956443" y="3443555"/>
              <a:ext cx="1295400" cy="454128"/>
            </a:xfrm>
            <a:prstGeom prst="rect">
              <a:avLst/>
            </a:prstGeom>
            <a:solidFill>
              <a:schemeClr val="bg1"/>
            </a:solidFill>
          </p:spPr>
          <p:txBody>
            <a:bodyPr wrap="square" rtlCol="0">
              <a:spAutoFit/>
            </a:bodyPr>
            <a:lstStyle/>
            <a:p>
              <a:pPr algn="ctr"/>
              <a:r>
                <a:rPr lang="en-US" sz="800" dirty="0">
                  <a:solidFill>
                    <a:srgbClr val="404040"/>
                  </a:solidFill>
                </a:rPr>
                <a:t>Central Medical Store</a:t>
              </a:r>
            </a:p>
          </p:txBody>
        </p:sp>
      </p:grpSp>
      <p:sp>
        <p:nvSpPr>
          <p:cNvPr id="14" name="Content Placeholder 3">
            <a:extLst>
              <a:ext uri="{FF2B5EF4-FFF2-40B4-BE49-F238E27FC236}">
                <a16:creationId xmlns:a16="http://schemas.microsoft.com/office/drawing/2014/main" id="{A35E2D94-8E64-9A49-A19B-70B058777BD7}"/>
              </a:ext>
            </a:extLst>
          </p:cNvPr>
          <p:cNvSpPr>
            <a:spLocks noGrp="1"/>
          </p:cNvSpPr>
          <p:nvPr>
            <p:ph idx="11"/>
          </p:nvPr>
        </p:nvSpPr>
        <p:spPr>
          <a:xfrm>
            <a:off x="5047217" y="1289432"/>
            <a:ext cx="3524035" cy="2496473"/>
          </a:xfrm>
        </p:spPr>
        <p:txBody>
          <a:bodyPr/>
          <a:lstStyle/>
          <a:p>
            <a:r>
              <a:rPr lang="en-US" sz="1800" dirty="0"/>
              <a:t>Align master data among global procurement agencies through a single connection</a:t>
            </a:r>
          </a:p>
          <a:p>
            <a:endParaRPr lang="en-US" sz="1800" dirty="0" smtClean="0"/>
          </a:p>
          <a:p>
            <a:r>
              <a:rPr lang="en-US" sz="1800" dirty="0" smtClean="0"/>
              <a:t>Over </a:t>
            </a:r>
            <a:r>
              <a:rPr lang="en-US" sz="1800" dirty="0"/>
              <a:t>time as supply chains mature, extend capabilities into supported countries </a:t>
            </a:r>
          </a:p>
          <a:p>
            <a:pPr marL="74250" indent="0">
              <a:buNone/>
            </a:pPr>
            <a:endParaRPr lang="en-GB" sz="1800" dirty="0"/>
          </a:p>
        </p:txBody>
      </p:sp>
      <p:sp>
        <p:nvSpPr>
          <p:cNvPr id="15" name="TextBox 14">
            <a:extLst>
              <a:ext uri="{FF2B5EF4-FFF2-40B4-BE49-F238E27FC236}">
                <a16:creationId xmlns:a16="http://schemas.microsoft.com/office/drawing/2014/main" id="{68F3F7EC-A0C7-2845-9506-82EA4B6C68C0}"/>
              </a:ext>
            </a:extLst>
          </p:cNvPr>
          <p:cNvSpPr txBox="1"/>
          <p:nvPr/>
        </p:nvSpPr>
        <p:spPr>
          <a:xfrm>
            <a:off x="157763" y="4223047"/>
            <a:ext cx="1492095" cy="246221"/>
          </a:xfrm>
          <a:prstGeom prst="rect">
            <a:avLst/>
          </a:prstGeom>
          <a:solidFill>
            <a:schemeClr val="bg1"/>
          </a:solidFill>
        </p:spPr>
        <p:txBody>
          <a:bodyPr wrap="square" rtlCol="0">
            <a:spAutoFit/>
          </a:bodyPr>
          <a:lstStyle/>
          <a:p>
            <a:pPr algn="r"/>
            <a:r>
              <a:rPr lang="en-US" sz="1000" b="1" dirty="0">
                <a:solidFill>
                  <a:schemeClr val="tx1">
                    <a:lumMod val="50000"/>
                    <a:lumOff val="50000"/>
                  </a:schemeClr>
                </a:solidFill>
              </a:rPr>
              <a:t>EXAMPLE ONLY</a:t>
            </a:r>
          </a:p>
        </p:txBody>
      </p:sp>
    </p:spTree>
    <p:extLst>
      <p:ext uri="{BB962C8B-B14F-4D97-AF65-F5344CB8AC3E}">
        <p14:creationId xmlns:p14="http://schemas.microsoft.com/office/powerpoint/2010/main" val="3639002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USAID GHSC-PSM Requirements</a:t>
            </a:r>
            <a:endParaRPr lang="en-GB" dirty="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19</a:t>
            </a:fld>
            <a:endParaRPr lang="en-GB" noProof="0"/>
          </a:p>
        </p:txBody>
      </p:sp>
      <p:sp>
        <p:nvSpPr>
          <p:cNvPr id="4" name="Content Placeholder 3"/>
          <p:cNvSpPr>
            <a:spLocks noGrp="1"/>
          </p:cNvSpPr>
          <p:nvPr>
            <p:ph idx="11"/>
          </p:nvPr>
        </p:nvSpPr>
        <p:spPr>
          <a:xfrm>
            <a:off x="447720" y="1091409"/>
            <a:ext cx="5182517" cy="3312086"/>
          </a:xfrm>
        </p:spPr>
        <p:txBody>
          <a:bodyPr/>
          <a:lstStyle/>
          <a:p>
            <a:r>
              <a:rPr lang="en-US" dirty="0"/>
              <a:t>Identification (GTINs &amp; GLNs) within 6 months of new contracts</a:t>
            </a:r>
          </a:p>
          <a:p>
            <a:r>
              <a:rPr lang="en-US" dirty="0"/>
              <a:t>Labeling requirements for pharmaceuticals, medical devices, laboratory reagents, and sterile test kits phased in between Dec 2018 – Jun 2022</a:t>
            </a:r>
          </a:p>
          <a:p>
            <a:r>
              <a:rPr lang="en-US" b="1" dirty="0"/>
              <a:t>Master data exchange via the GDSN required by Dec 2019</a:t>
            </a:r>
          </a:p>
          <a:p>
            <a:pPr lvl="1"/>
            <a:r>
              <a:rPr lang="en-US" sz="1400" dirty="0">
                <a:solidFill>
                  <a:srgbClr val="002C6C"/>
                </a:solidFill>
              </a:rPr>
              <a:t>For more information contact the USAID GHSC-PSM Data Sync Team at </a:t>
            </a:r>
            <a:r>
              <a:rPr lang="en-US" sz="1400" u="sng" dirty="0">
                <a:solidFill>
                  <a:srgbClr val="002C6C"/>
                </a:solidFill>
                <a:hlinkClick r:id="rId2"/>
              </a:rPr>
              <a:t>datasync@ghsc-psm.org</a:t>
            </a:r>
            <a:endParaRPr lang="en-US" sz="1400" u="sng" dirty="0">
              <a:solidFill>
                <a:srgbClr val="002C6C"/>
              </a:solidFill>
            </a:endParaRPr>
          </a:p>
          <a:p>
            <a:pPr lvl="1"/>
            <a:r>
              <a:rPr lang="en-US" sz="1400" dirty="0">
                <a:solidFill>
                  <a:srgbClr val="002C6C"/>
                </a:solidFill>
              </a:rPr>
              <a:t>Visit </a:t>
            </a:r>
            <a:r>
              <a:rPr lang="en-US" sz="1400" dirty="0">
                <a:solidFill>
                  <a:srgbClr val="002C6C"/>
                </a:solidFill>
                <a:hlinkClick r:id="rId3"/>
              </a:rPr>
              <a:t>http://ghsupplychain.org/globalstandards</a:t>
            </a:r>
            <a:r>
              <a:rPr lang="en-US" sz="1400" dirty="0">
                <a:solidFill>
                  <a:srgbClr val="002C6C"/>
                </a:solidFill>
              </a:rPr>
              <a:t>  </a:t>
            </a:r>
          </a:p>
          <a:p>
            <a:pPr lvl="1"/>
            <a:endParaRPr lang="en-US" b="1" dirty="0"/>
          </a:p>
          <a:p>
            <a:pPr marL="74250" indent="0">
              <a:buNone/>
            </a:pPr>
            <a:endParaRPr lang="en-GB" dirty="0"/>
          </a:p>
        </p:txBody>
      </p:sp>
      <p:pic>
        <p:nvPicPr>
          <p:cNvPr id="5" name="Picture 4">
            <a:extLst>
              <a:ext uri="{FF2B5EF4-FFF2-40B4-BE49-F238E27FC236}">
                <a16:creationId xmlns:a16="http://schemas.microsoft.com/office/drawing/2014/main" id="{FF858A71-EE54-D442-96D5-85536C068B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893189" y="1091409"/>
            <a:ext cx="2472580" cy="3172366"/>
          </a:xfrm>
          <a:prstGeom prst="rect">
            <a:avLst/>
          </a:prstGeom>
          <a:ln>
            <a:solidFill>
              <a:schemeClr val="tx2"/>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21180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a:t>
            </a:r>
            <a:r>
              <a:rPr lang="en-US" dirty="0"/>
              <a:t>c</a:t>
            </a:r>
            <a:r>
              <a:rPr lang="en-US" dirty="0" smtClean="0"/>
              <a:t>aution</a:t>
            </a:r>
            <a:endParaRPr lang="en-GB" dirty="0"/>
          </a:p>
        </p:txBody>
      </p:sp>
      <p:sp>
        <p:nvSpPr>
          <p:cNvPr id="3" name="Content Placeholder 2"/>
          <p:cNvSpPr>
            <a:spLocks noGrp="1"/>
          </p:cNvSpPr>
          <p:nvPr>
            <p:ph idx="11"/>
          </p:nvPr>
        </p:nvSpPr>
        <p:spPr/>
        <p:txBody>
          <a:bodyPr/>
          <a:lstStyle/>
          <a:p>
            <a:pPr marL="214313"/>
            <a:r>
              <a:rPr lang="en-US" altLang="en-US" sz="1350" dirty="0"/>
              <a:t>GS1 operates under the GS1 anti-trust caution.  Strict compliance with anti-trust laws is and always has been the policy of GS1.</a:t>
            </a:r>
          </a:p>
          <a:p>
            <a:pPr marL="214313"/>
            <a:r>
              <a:rPr lang="en-US" altLang="en-US" sz="1350" dirty="0"/>
              <a:t>The best way to avoid problems is to remember that the purpose of the group is to enhance the ability of all industry members to compete more efficiently.</a:t>
            </a:r>
          </a:p>
          <a:p>
            <a:pPr marL="214313"/>
            <a:r>
              <a:rPr lang="en-US" altLang="en-US" sz="1350" dirty="0"/>
              <a:t>This means:</a:t>
            </a:r>
          </a:p>
          <a:p>
            <a:pPr marL="390525" lvl="1" indent="-179785"/>
            <a:r>
              <a:rPr lang="en-US" altLang="en-US" sz="1200" b="1" dirty="0"/>
              <a:t>There shall be no discussion of prices, allocation of customers, or products, </a:t>
            </a:r>
            <a:r>
              <a:rPr lang="en-GB" sz="1200" b="1" dirty="0">
                <a:ea typeface="Times New Roman" panose="02020603050405020304" pitchFamily="18" charset="0"/>
              </a:rPr>
              <a:t>boycotts, refusals to deal, or market share.</a:t>
            </a:r>
            <a:endParaRPr lang="en-US" altLang="en-US" sz="1200" b="1" dirty="0"/>
          </a:p>
          <a:p>
            <a:pPr marL="390525" lvl="1" indent="-179785"/>
            <a:r>
              <a:rPr lang="en-US" altLang="en-US" sz="1200" dirty="0"/>
              <a:t>If any participant believes the group is drifting toward impermissible discussion, the topic shall be tabled until the opinion of counsel can be obtained.</a:t>
            </a:r>
          </a:p>
          <a:p>
            <a:pPr marL="210741" indent="-210741"/>
            <a:r>
              <a:rPr lang="en-US" altLang="en-US" sz="1200" dirty="0"/>
              <a:t>The full anti-trust caution is available via the link below, if you would like to read it in its entirety: </a:t>
            </a:r>
            <a:r>
              <a:rPr lang="en-GB" sz="1200" dirty="0">
                <a:hlinkClick r:id="rId2"/>
              </a:rPr>
              <a:t>http://www.gs1.org/gs1-anti-trust-caution</a:t>
            </a:r>
            <a:r>
              <a:rPr lang="en-GB" sz="1200" dirty="0"/>
              <a:t>.</a:t>
            </a:r>
            <a:endParaRPr lang="en-US" altLang="en-US" sz="1200" dirty="0"/>
          </a:p>
          <a:p>
            <a:pPr marL="361950" lvl="1" indent="-151210"/>
            <a:endParaRPr lang="en-US" altLang="en-US" sz="135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a:t>
            </a:fld>
            <a:endParaRPr lang="en-GB" noProof="0"/>
          </a:p>
        </p:txBody>
      </p:sp>
    </p:spTree>
    <p:extLst>
      <p:ext uri="{BB962C8B-B14F-4D97-AF65-F5344CB8AC3E}">
        <p14:creationId xmlns:p14="http://schemas.microsoft.com/office/powerpoint/2010/main" val="35197715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20</a:t>
            </a:fld>
            <a:endParaRPr lang="en-GB" noProof="0"/>
          </a:p>
        </p:txBody>
      </p:sp>
      <p:sp>
        <p:nvSpPr>
          <p:cNvPr id="5" name="Rectangle 4"/>
          <p:cNvSpPr/>
          <p:nvPr/>
        </p:nvSpPr>
        <p:spPr>
          <a:xfrm>
            <a:off x="2122495" y="1967498"/>
            <a:ext cx="5795481" cy="1354217"/>
          </a:xfrm>
          <a:prstGeom prst="rect">
            <a:avLst/>
          </a:prstGeom>
        </p:spPr>
        <p:txBody>
          <a:bodyPr wrap="square">
            <a:spAutoFit/>
          </a:bodyPr>
          <a:lstStyle/>
          <a:p>
            <a:pPr fontAlgn="ctr"/>
            <a:r>
              <a:rPr lang="en-US" b="1" dirty="0" smtClean="0">
                <a:solidFill>
                  <a:schemeClr val="tx2"/>
                </a:solidFill>
              </a:rPr>
              <a:t>Pete </a:t>
            </a:r>
            <a:r>
              <a:rPr lang="en-US" b="1" dirty="0">
                <a:solidFill>
                  <a:schemeClr val="tx2"/>
                </a:solidFill>
              </a:rPr>
              <a:t>Alvarez </a:t>
            </a:r>
            <a:r>
              <a:rPr lang="en-US" sz="1600" dirty="0">
                <a:solidFill>
                  <a:schemeClr val="tx2"/>
                </a:solidFill>
              </a:rPr>
              <a:t/>
            </a:r>
            <a:br>
              <a:rPr lang="en-US" sz="1600" dirty="0">
                <a:solidFill>
                  <a:schemeClr val="tx2"/>
                </a:solidFill>
              </a:rPr>
            </a:br>
            <a:r>
              <a:rPr lang="en-US" sz="1600" dirty="0" smtClean="0">
                <a:solidFill>
                  <a:schemeClr val="tx2"/>
                </a:solidFill>
              </a:rPr>
              <a:t>GS</a:t>
            </a:r>
            <a:r>
              <a:rPr lang="en-US" sz="1600" dirty="0" smtClean="0">
                <a:solidFill>
                  <a:schemeClr val="tx2"/>
                </a:solidFill>
                <a:latin typeface="Arial" charset="0"/>
                <a:ea typeface="Arial" charset="0"/>
                <a:cs typeface="Arial" charset="0"/>
              </a:rPr>
              <a:t>1</a:t>
            </a:r>
            <a:r>
              <a:rPr lang="en-US" sz="1600" dirty="0" smtClean="0">
                <a:solidFill>
                  <a:schemeClr val="tx2"/>
                </a:solidFill>
              </a:rPr>
              <a:t> Global Office </a:t>
            </a:r>
            <a:br>
              <a:rPr lang="en-US" sz="1600" dirty="0" smtClean="0">
                <a:solidFill>
                  <a:schemeClr val="tx2"/>
                </a:solidFill>
              </a:rPr>
            </a:br>
            <a:r>
              <a:rPr lang="en-US" sz="1600" dirty="0" smtClean="0">
                <a:solidFill>
                  <a:schemeClr val="tx2"/>
                </a:solidFill>
              </a:rPr>
              <a:t>Senior Director, Identification &amp; Data Strategy, Healthcare</a:t>
            </a:r>
          </a:p>
          <a:p>
            <a:pPr fontAlgn="ctr"/>
            <a:r>
              <a:rPr lang="en-US" sz="1600" dirty="0" smtClean="0">
                <a:solidFill>
                  <a:schemeClr val="tx2"/>
                </a:solidFill>
                <a:hlinkClick r:id="rId2"/>
              </a:rPr>
              <a:t>peter.alvarez@gs1.org</a:t>
            </a:r>
            <a:endParaRPr lang="en-US" sz="1600" dirty="0">
              <a:solidFill>
                <a:schemeClr val="tx2"/>
              </a:solidFill>
              <a:effectLst/>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55697" y="2103308"/>
            <a:ext cx="981951" cy="1079803"/>
          </a:xfrm>
          <a:prstGeom prst="rect">
            <a:avLst/>
          </a:prstGeom>
        </p:spPr>
      </p:pic>
    </p:spTree>
    <p:extLst>
      <p:ext uri="{BB962C8B-B14F-4D97-AF65-F5344CB8AC3E}">
        <p14:creationId xmlns:p14="http://schemas.microsoft.com/office/powerpoint/2010/main" val="332581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Mike Mowad</a:t>
            </a:r>
            <a:endParaRPr lang="en-GB" dirty="0"/>
          </a:p>
        </p:txBody>
      </p:sp>
      <p:sp>
        <p:nvSpPr>
          <p:cNvPr id="3" name="Title 2"/>
          <p:cNvSpPr>
            <a:spLocks noGrp="1"/>
          </p:cNvSpPr>
          <p:nvPr>
            <p:ph type="title"/>
          </p:nvPr>
        </p:nvSpPr>
        <p:spPr/>
        <p:txBody>
          <a:bodyPr/>
          <a:lstStyle/>
          <a:p>
            <a:r>
              <a:rPr lang="en-US" sz="2400" dirty="0">
                <a:solidFill>
                  <a:schemeClr val="bg1"/>
                </a:solidFill>
              </a:rPr>
              <a:t>Global Product </a:t>
            </a:r>
            <a:r>
              <a:rPr lang="en-US" sz="2400" dirty="0" smtClean="0">
                <a:solidFill>
                  <a:schemeClr val="bg1"/>
                </a:solidFill>
              </a:rPr>
              <a:t>Classification </a:t>
            </a:r>
            <a:r>
              <a:rPr lang="en-US" sz="2400" dirty="0" smtClean="0"/>
              <a:t>Update </a:t>
            </a:r>
            <a:r>
              <a:rPr lang="en-US" sz="2400" dirty="0" smtClean="0">
                <a:solidFill>
                  <a:schemeClr val="bg1"/>
                </a:solidFill>
              </a:rPr>
              <a:t>(</a:t>
            </a:r>
            <a:r>
              <a:rPr lang="en-US" sz="2400" dirty="0" smtClean="0"/>
              <a:t>GPC)</a:t>
            </a:r>
            <a:endParaRPr lang="en-GB" sz="24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21</a:t>
            </a:fld>
            <a:endParaRPr lang="en-GB" noProof="0" dirty="0"/>
          </a:p>
        </p:txBody>
      </p:sp>
    </p:spTree>
    <p:extLst>
      <p:ext uri="{BB962C8B-B14F-4D97-AF65-F5344CB8AC3E}">
        <p14:creationId xmlns:p14="http://schemas.microsoft.com/office/powerpoint/2010/main" val="189525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a:spLocks noGrp="1"/>
          </p:cNvSpPr>
          <p:nvPr>
            <p:ph type="body" sz="quarter" idx="12"/>
          </p:nvPr>
        </p:nvSpPr>
        <p:spPr>
          <a:xfrm>
            <a:off x="647705" y="3409950"/>
            <a:ext cx="5523391" cy="195903"/>
          </a:xfrm>
        </p:spPr>
        <p:txBody>
          <a:bodyPr/>
          <a:lstStyle/>
          <a:p>
            <a:r>
              <a:rPr lang="en-US" b="1" dirty="0" smtClean="0"/>
              <a:t>Mike </a:t>
            </a:r>
            <a:r>
              <a:rPr lang="en-US" b="1" dirty="0"/>
              <a:t>Mowad</a:t>
            </a:r>
            <a:r>
              <a:rPr lang="en-US" dirty="0"/>
              <a:t>, GS1 Global </a:t>
            </a:r>
            <a:r>
              <a:rPr lang="en-US" dirty="0" smtClean="0"/>
              <a:t>Office</a:t>
            </a:r>
            <a:endParaRPr lang="en-US" dirty="0"/>
          </a:p>
        </p:txBody>
      </p:sp>
      <p:sp>
        <p:nvSpPr>
          <p:cNvPr id="9" name="Title 6"/>
          <p:cNvSpPr>
            <a:spLocks noGrp="1"/>
          </p:cNvSpPr>
          <p:nvPr>
            <p:ph type="title"/>
          </p:nvPr>
        </p:nvSpPr>
        <p:spPr>
          <a:xfrm>
            <a:off x="654962" y="2822101"/>
            <a:ext cx="5672792" cy="206849"/>
          </a:xfrm>
        </p:spPr>
        <p:txBody>
          <a:bodyPr/>
          <a:lstStyle/>
          <a:p>
            <a:pPr>
              <a:spcBef>
                <a:spcPts val="1200"/>
              </a:spcBef>
              <a:spcAft>
                <a:spcPts val="1200"/>
              </a:spcAft>
            </a:pPr>
            <a:r>
              <a:rPr lang="en-US" sz="1200" dirty="0"/>
              <a:t>GS1 </a:t>
            </a:r>
            <a:r>
              <a:rPr lang="en-US" sz="1200" dirty="0" smtClean="0"/>
              <a:t>Industry &amp; Standards Event 2018</a:t>
            </a:r>
            <a:br>
              <a:rPr lang="en-US" sz="1200" dirty="0" smtClean="0"/>
            </a:br>
            <a:endParaRPr lang="en-US" sz="1400" dirty="0"/>
          </a:p>
        </p:txBody>
      </p:sp>
      <p:sp>
        <p:nvSpPr>
          <p:cNvPr id="10" name="Text Placeholder 7"/>
          <p:cNvSpPr>
            <a:spLocks noGrp="1"/>
          </p:cNvSpPr>
          <p:nvPr>
            <p:ph type="body" sz="quarter" idx="11"/>
          </p:nvPr>
        </p:nvSpPr>
        <p:spPr>
          <a:xfrm>
            <a:off x="654962" y="2097071"/>
            <a:ext cx="5548293" cy="585993"/>
          </a:xfrm>
        </p:spPr>
        <p:txBody>
          <a:bodyPr/>
          <a:lstStyle/>
          <a:p>
            <a:r>
              <a:rPr lang="en-US" sz="2000" dirty="0">
                <a:solidFill>
                  <a:schemeClr val="bg1"/>
                </a:solidFill>
              </a:rPr>
              <a:t>Global Product Classification (GPC)</a:t>
            </a:r>
            <a:br>
              <a:rPr lang="en-US" sz="2000" dirty="0">
                <a:solidFill>
                  <a:schemeClr val="bg1"/>
                </a:solidFill>
              </a:rPr>
            </a:br>
            <a:r>
              <a:rPr lang="en-US" sz="2000" dirty="0">
                <a:solidFill>
                  <a:schemeClr val="bg1"/>
                </a:solidFill>
              </a:rPr>
              <a:t>GDS User Group </a:t>
            </a:r>
            <a:r>
              <a:rPr lang="en-US" sz="2000" dirty="0" smtClean="0">
                <a:solidFill>
                  <a:schemeClr val="bg1"/>
                </a:solidFill>
              </a:rPr>
              <a:t>Update</a:t>
            </a:r>
            <a:endParaRPr lang="en-US" sz="2000" dirty="0">
              <a:solidFill>
                <a:schemeClr val="bg1"/>
              </a:solidFill>
            </a:endParaRPr>
          </a:p>
        </p:txBody>
      </p:sp>
      <p:sp>
        <p:nvSpPr>
          <p:cNvPr id="7" name="Title 6"/>
          <p:cNvSpPr txBox="1">
            <a:spLocks/>
          </p:cNvSpPr>
          <p:nvPr/>
        </p:nvSpPr>
        <p:spPr>
          <a:xfrm>
            <a:off x="654962" y="3104232"/>
            <a:ext cx="5672792" cy="206849"/>
          </a:xfrm>
          <a:prstGeom prst="rect">
            <a:avLst/>
          </a:prstGeom>
        </p:spPr>
        <p:txBody>
          <a:bodyPr lIns="0" tIns="0" rIns="0" bIns="0" anchor="t" anchorCtr="0"/>
          <a:lstStyle>
            <a:lvl1pPr algn="l" defTabSz="457200" rtl="0" eaLnBrk="1" latinLnBrk="0" hangingPunct="1">
              <a:lnSpc>
                <a:spcPct val="100000"/>
              </a:lnSpc>
              <a:spcBef>
                <a:spcPct val="0"/>
              </a:spcBef>
              <a:buNone/>
              <a:defRPr sz="1800" b="0" i="0" kern="1200" cap="none" spc="90" baseline="0">
                <a:solidFill>
                  <a:srgbClr val="FFFFFF"/>
                </a:solidFill>
                <a:latin typeface="Verdana"/>
                <a:ea typeface="+mj-ea"/>
                <a:cs typeface="Verdana"/>
              </a:defRPr>
            </a:lvl1pPr>
          </a:lstStyle>
          <a:p>
            <a:pPr>
              <a:spcBef>
                <a:spcPts val="1200"/>
              </a:spcBef>
              <a:spcAft>
                <a:spcPts val="1200"/>
              </a:spcAft>
            </a:pPr>
            <a:r>
              <a:rPr lang="en-US" sz="1050" i="1" dirty="0">
                <a:solidFill>
                  <a:srgbClr val="002C6C"/>
                </a:solidFill>
              </a:rPr>
              <a:t>Building standards to deliver business value</a:t>
            </a:r>
            <a:r>
              <a:rPr lang="en-US" sz="1050" dirty="0" smtClean="0"/>
              <a:t/>
            </a:r>
            <a:br>
              <a:rPr lang="en-US" sz="1050" dirty="0" smtClean="0"/>
            </a:br>
            <a:endParaRPr lang="en-US" sz="1100" dirty="0"/>
          </a:p>
        </p:txBody>
      </p:sp>
    </p:spTree>
    <p:extLst>
      <p:ext uri="{BB962C8B-B14F-4D97-AF65-F5344CB8AC3E}">
        <p14:creationId xmlns:p14="http://schemas.microsoft.com/office/powerpoint/2010/main" val="178429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GPC in GDSN</a:t>
            </a:r>
            <a:endParaRPr lang="en-GB" dirty="0"/>
          </a:p>
        </p:txBody>
      </p:sp>
      <p:sp>
        <p:nvSpPr>
          <p:cNvPr id="3" name="Content Placeholder 2"/>
          <p:cNvSpPr>
            <a:spLocks noGrp="1"/>
          </p:cNvSpPr>
          <p:nvPr>
            <p:ph idx="11"/>
          </p:nvPr>
        </p:nvSpPr>
        <p:spPr>
          <a:xfrm>
            <a:off x="447480" y="1091409"/>
            <a:ext cx="8241948" cy="3312086"/>
          </a:xfrm>
        </p:spPr>
        <p:txBody>
          <a:bodyPr/>
          <a:lstStyle/>
          <a:p>
            <a:pPr>
              <a:spcBef>
                <a:spcPts val="1350"/>
              </a:spcBef>
            </a:pPr>
            <a:r>
              <a:rPr lang="en-US" dirty="0" smtClean="0"/>
              <a:t>The Global Product Classification (GPC) standard </a:t>
            </a:r>
            <a:r>
              <a:rPr lang="en-US" dirty="0"/>
              <a:t>gives buyers and sellers a common language to group products the same way globally </a:t>
            </a:r>
            <a:endParaRPr lang="en-US" dirty="0" smtClean="0"/>
          </a:p>
          <a:p>
            <a:pPr>
              <a:spcBef>
                <a:spcPts val="1350"/>
              </a:spcBef>
            </a:pPr>
            <a:r>
              <a:rPr lang="en-US" dirty="0" smtClean="0"/>
              <a:t>Ensures </a:t>
            </a:r>
            <a:r>
              <a:rPr lang="en-US" dirty="0"/>
              <a:t>effective data </a:t>
            </a:r>
            <a:r>
              <a:rPr lang="en-US" dirty="0" err="1"/>
              <a:t>synchronisation</a:t>
            </a:r>
            <a:r>
              <a:rPr lang="en-US" dirty="0"/>
              <a:t> in </a:t>
            </a:r>
            <a:r>
              <a:rPr lang="en-US" dirty="0" smtClean="0"/>
              <a:t>GDSN and enables:</a:t>
            </a:r>
            <a:endParaRPr lang="en-US" dirty="0"/>
          </a:p>
          <a:p>
            <a:pPr lvl="1"/>
            <a:r>
              <a:rPr lang="en-US" dirty="0" smtClean="0"/>
              <a:t>Item </a:t>
            </a:r>
            <a:r>
              <a:rPr lang="en-US" dirty="0"/>
              <a:t>Publication</a:t>
            </a:r>
          </a:p>
          <a:p>
            <a:pPr lvl="1"/>
            <a:r>
              <a:rPr lang="en-US" dirty="0"/>
              <a:t>Registration</a:t>
            </a:r>
          </a:p>
          <a:p>
            <a:pPr lvl="1"/>
            <a:r>
              <a:rPr lang="en-US" dirty="0" smtClean="0"/>
              <a:t>Subscription</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23</a:t>
            </a:fld>
            <a:endParaRPr lang="en-GB" noProof="0"/>
          </a:p>
        </p:txBody>
      </p:sp>
      <p:pic>
        <p:nvPicPr>
          <p:cNvPr id="5" name="Picture 2" descr="\\satheesh\istock-images\all\iStock_000010203208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287" y="2270646"/>
            <a:ext cx="2843798" cy="2132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65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392959"/>
            <a:ext cx="2055019" cy="2055019"/>
          </a:xfrm>
          <a:prstGeom prst="rect">
            <a:avLst/>
          </a:prstGeom>
        </p:spPr>
      </p:pic>
      <p:sp>
        <p:nvSpPr>
          <p:cNvPr id="2" name="Title 1"/>
          <p:cNvSpPr>
            <a:spLocks noGrp="1"/>
          </p:cNvSpPr>
          <p:nvPr>
            <p:ph type="title"/>
          </p:nvPr>
        </p:nvSpPr>
        <p:spPr/>
        <p:txBody>
          <a:bodyPr/>
          <a:lstStyle/>
          <a:p>
            <a:r>
              <a:rPr lang="en-US" dirty="0"/>
              <a:t>GPC </a:t>
            </a:r>
            <a:r>
              <a:rPr lang="en-US" dirty="0" smtClean="0"/>
              <a:t>Releases</a:t>
            </a:r>
            <a:endParaRPr lang="en-GB" dirty="0"/>
          </a:p>
        </p:txBody>
      </p:sp>
      <p:sp>
        <p:nvSpPr>
          <p:cNvPr id="3" name="Content Placeholder 2"/>
          <p:cNvSpPr>
            <a:spLocks noGrp="1"/>
          </p:cNvSpPr>
          <p:nvPr>
            <p:ph idx="11"/>
          </p:nvPr>
        </p:nvSpPr>
        <p:spPr>
          <a:xfrm>
            <a:off x="447479" y="1200150"/>
            <a:ext cx="7781880" cy="2089941"/>
          </a:xfrm>
        </p:spPr>
        <p:txBody>
          <a:bodyPr>
            <a:normAutofit/>
          </a:bodyPr>
          <a:lstStyle/>
          <a:p>
            <a:pPr>
              <a:spcBef>
                <a:spcPts val="675"/>
              </a:spcBef>
              <a:spcAft>
                <a:spcPts val="675"/>
              </a:spcAft>
            </a:pPr>
            <a:r>
              <a:rPr lang="en-US" sz="1800" dirty="0"/>
              <a:t>GPC uses a “Consolidated Release” strategy to publish twice per year, (every </a:t>
            </a:r>
            <a:r>
              <a:rPr lang="en-US" sz="1800" dirty="0">
                <a:solidFill>
                  <a:srgbClr val="FF6600"/>
                </a:solidFill>
              </a:rPr>
              <a:t>June </a:t>
            </a:r>
            <a:r>
              <a:rPr lang="en-US" sz="1800" dirty="0"/>
              <a:t>and </a:t>
            </a:r>
            <a:r>
              <a:rPr lang="en-US" sz="1800" dirty="0">
                <a:solidFill>
                  <a:srgbClr val="FF6600"/>
                </a:solidFill>
              </a:rPr>
              <a:t>December</a:t>
            </a:r>
            <a:r>
              <a:rPr lang="en-US" sz="1800" dirty="0"/>
              <a:t>)</a:t>
            </a:r>
          </a:p>
          <a:p>
            <a:pPr>
              <a:lnSpc>
                <a:spcPct val="100000"/>
              </a:lnSpc>
              <a:spcBef>
                <a:spcPts val="1800"/>
              </a:spcBef>
              <a:spcAft>
                <a:spcPts val="675"/>
              </a:spcAft>
            </a:pPr>
            <a:r>
              <a:rPr lang="en-US" sz="1800" dirty="0"/>
              <a:t>Approximately 5 months after a new </a:t>
            </a:r>
            <a:r>
              <a:rPr lang="en-US" sz="1800" dirty="0" smtClean="0"/>
              <a:t>GPC is published</a:t>
            </a:r>
            <a:br>
              <a:rPr lang="en-US" sz="1800" dirty="0" smtClean="0"/>
            </a:br>
            <a:r>
              <a:rPr lang="en-US" sz="1800" dirty="0" smtClean="0"/>
              <a:t>it </a:t>
            </a:r>
            <a:r>
              <a:rPr lang="en-US" sz="1800" dirty="0"/>
              <a:t>is incorporated into the </a:t>
            </a:r>
            <a:r>
              <a:rPr lang="en-US" sz="1800" dirty="0" smtClean="0"/>
              <a:t>latest </a:t>
            </a:r>
            <a:r>
              <a:rPr lang="en-US" sz="1800" dirty="0"/>
              <a:t>GDS release</a:t>
            </a:r>
          </a:p>
          <a:p>
            <a:pPr>
              <a:spcBef>
                <a:spcPts val="675"/>
              </a:spcBef>
              <a:spcAft>
                <a:spcPts val="675"/>
              </a:spcAft>
            </a:pPr>
            <a:endParaRPr lang="en-GB" sz="2000" dirty="0"/>
          </a:p>
        </p:txBody>
      </p:sp>
      <p:sp>
        <p:nvSpPr>
          <p:cNvPr id="4" name="Slide Number Placeholder 3"/>
          <p:cNvSpPr>
            <a:spLocks noGrp="1"/>
          </p:cNvSpPr>
          <p:nvPr>
            <p:ph type="sldNum" sz="quarter" idx="12"/>
          </p:nvPr>
        </p:nvSpPr>
        <p:spPr/>
        <p:txBody>
          <a:bodyPr/>
          <a:lstStyle/>
          <a:p>
            <a:pPr>
              <a:defRPr/>
            </a:pPr>
            <a:fld id="{CB7E330F-CD44-4440-A227-8303848A02B2}" type="slidenum">
              <a:rPr lang="en-US" smtClean="0"/>
              <a:pPr>
                <a:defRPr/>
              </a:pPr>
              <a:t>24</a:t>
            </a:fld>
            <a:endParaRPr lang="en-US"/>
          </a:p>
        </p:txBody>
      </p:sp>
    </p:spTree>
    <p:extLst>
      <p:ext uri="{BB962C8B-B14F-4D97-AF65-F5344CB8AC3E}">
        <p14:creationId xmlns:p14="http://schemas.microsoft.com/office/powerpoint/2010/main" val="418140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GPC </a:t>
            </a:r>
            <a:r>
              <a:rPr lang="en-US" altLang="en-US" dirty="0" smtClean="0">
                <a:ea typeface="ＭＳ Ｐゴシック" pitchFamily="34" charset="-128"/>
              </a:rPr>
              <a:t>deployment </a:t>
            </a:r>
            <a:r>
              <a:rPr lang="en-US" altLang="en-US" dirty="0">
                <a:ea typeface="ＭＳ Ｐゴシック" pitchFamily="34" charset="-128"/>
              </a:rPr>
              <a:t>into </a:t>
            </a:r>
            <a:r>
              <a:rPr lang="en-US" altLang="en-US" dirty="0" smtClean="0">
                <a:ea typeface="ＭＳ Ｐゴシック" pitchFamily="34" charset="-128"/>
              </a:rPr>
              <a:t>GDS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25</a:t>
            </a:fld>
            <a:endParaRPr lang="en-GB" noProof="0"/>
          </a:p>
        </p:txBody>
      </p:sp>
      <p:sp>
        <p:nvSpPr>
          <p:cNvPr id="5" name="Pentagon 4"/>
          <p:cNvSpPr/>
          <p:nvPr/>
        </p:nvSpPr>
        <p:spPr>
          <a:xfrm>
            <a:off x="838200" y="1123950"/>
            <a:ext cx="7315200" cy="3186594"/>
          </a:xfrm>
          <a:prstGeom prst="homePlate">
            <a:avLst>
              <a:gd name="adj" fmla="val 21295"/>
            </a:avLst>
          </a:prstGeom>
          <a:gradFill rotWithShape="1">
            <a:gsLst>
              <a:gs pos="0">
                <a:srgbClr val="E6E6E6"/>
              </a:gs>
              <a:gs pos="100000">
                <a:sysClr val="window" lastClr="FFFFFF"/>
              </a:gs>
            </a:gsLst>
            <a:lin ang="16200000"/>
          </a:gradFill>
          <a:ln w="9525">
            <a:solidFill>
              <a:srgbClr val="E1E1E1"/>
            </a:solidFill>
            <a:miter lim="800000"/>
            <a:headEnd/>
            <a:tailEnd/>
          </a:ln>
          <a:effectLst>
            <a:outerShdw blurRad="50800" dist="38100" dir="2700000" algn="tl" rotWithShape="0">
              <a:prstClr val="black">
                <a:alpha val="40000"/>
              </a:prstClr>
            </a:outerShdw>
          </a:effectLst>
        </p:spPr>
        <p:txBody>
          <a:bodyPr anchor="ctr"/>
          <a:lstStyle/>
          <a:p>
            <a:pPr algn="ctr">
              <a:spcBef>
                <a:spcPct val="20000"/>
              </a:spcBef>
              <a:defRPr/>
            </a:pPr>
            <a:endParaRPr lang="da-DK" sz="1013" kern="0" dirty="0">
              <a:solidFill>
                <a:srgbClr val="FFFFFF"/>
              </a:solidFill>
              <a:latin typeface="Arial Narrow" pitchFamily="-97" charset="0"/>
              <a:ea typeface="ＭＳ Ｐゴシック" charset="0"/>
            </a:endParaRPr>
          </a:p>
        </p:txBody>
      </p:sp>
      <p:sp>
        <p:nvSpPr>
          <p:cNvPr id="6" name="Rectangle 5"/>
          <p:cNvSpPr/>
          <p:nvPr/>
        </p:nvSpPr>
        <p:spPr>
          <a:xfrm>
            <a:off x="866706" y="1115122"/>
            <a:ext cx="2178742" cy="3195422"/>
          </a:xfrm>
          <a:prstGeom prst="rect">
            <a:avLst/>
          </a:prstGeom>
          <a:solidFill>
            <a:schemeClr val="bg1">
              <a:lumMod val="8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cxnSp>
        <p:nvCxnSpPr>
          <p:cNvPr id="9" name="Lige forbindelse 17"/>
          <p:cNvCxnSpPr/>
          <p:nvPr/>
        </p:nvCxnSpPr>
        <p:spPr>
          <a:xfrm>
            <a:off x="1933994" y="1515004"/>
            <a:ext cx="0" cy="279554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ktangel 13"/>
          <p:cNvSpPr/>
          <p:nvPr/>
        </p:nvSpPr>
        <p:spPr>
          <a:xfrm>
            <a:off x="843502" y="1121284"/>
            <a:ext cx="2194119" cy="355402"/>
          </a:xfrm>
          <a:prstGeom prst="rect">
            <a:avLst/>
          </a:prstGeom>
          <a:solidFill>
            <a:srgbClr val="777777"/>
          </a:solidFill>
          <a:ln w="3175" cap="flat" cmpd="sng">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spcBef>
                <a:spcPct val="20000"/>
              </a:spcBef>
              <a:defRPr/>
            </a:pPr>
            <a:endParaRPr lang="da-DK" sz="1013" b="1" kern="0">
              <a:solidFill>
                <a:schemeClr val="tx1">
                  <a:lumMod val="95000"/>
                  <a:lumOff val="5000"/>
                </a:schemeClr>
              </a:solidFill>
              <a:latin typeface="Calibri"/>
              <a:ea typeface="ＭＳ Ｐゴシック" charset="0"/>
            </a:endParaRPr>
          </a:p>
        </p:txBody>
      </p:sp>
      <p:sp>
        <p:nvSpPr>
          <p:cNvPr id="8" name="Rektangel 13"/>
          <p:cNvSpPr/>
          <p:nvPr/>
        </p:nvSpPr>
        <p:spPr>
          <a:xfrm>
            <a:off x="3039925" y="1123950"/>
            <a:ext cx="4427675" cy="355402"/>
          </a:xfrm>
          <a:prstGeom prst="rect">
            <a:avLst/>
          </a:prstGeom>
          <a:gradFill flip="none" rotWithShape="1">
            <a:gsLst>
              <a:gs pos="0">
                <a:srgbClr val="0070C0"/>
              </a:gs>
              <a:gs pos="100000">
                <a:srgbClr val="002060"/>
              </a:gs>
            </a:gsLst>
            <a:lin ang="5400000" scaled="1"/>
            <a:tileRect/>
          </a:gradFill>
          <a:ln w="3175" cap="flat" cmpd="sng">
            <a:solidFill>
              <a:srgbClr val="0070C0"/>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a:spcBef>
                <a:spcPct val="20000"/>
              </a:spcBef>
              <a:defRPr/>
            </a:pPr>
            <a:endParaRPr lang="da-DK" sz="1013" b="1" kern="0">
              <a:solidFill>
                <a:schemeClr val="tx1">
                  <a:lumMod val="95000"/>
                  <a:lumOff val="5000"/>
                </a:schemeClr>
              </a:solidFill>
              <a:latin typeface="Calibri"/>
              <a:ea typeface="ＭＳ Ｐゴシック" charset="0"/>
            </a:endParaRPr>
          </a:p>
        </p:txBody>
      </p:sp>
      <p:sp>
        <p:nvSpPr>
          <p:cNvPr id="42" name="Tekstboks 52"/>
          <p:cNvSpPr txBox="1">
            <a:spLocks noChangeArrowheads="1"/>
          </p:cNvSpPr>
          <p:nvPr/>
        </p:nvSpPr>
        <p:spPr bwMode="auto">
          <a:xfrm>
            <a:off x="957520" y="1125193"/>
            <a:ext cx="717054"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FontTx/>
              <a:buNone/>
            </a:pPr>
            <a:r>
              <a:rPr lang="da-DK" altLang="en-US" sz="900" b="1" dirty="0" smtClean="0">
                <a:solidFill>
                  <a:schemeClr val="bg1"/>
                </a:solidFill>
              </a:rPr>
              <a:t>May/Jun</a:t>
            </a:r>
            <a:endParaRPr lang="da-DK" altLang="en-US" sz="900" b="1" dirty="0">
              <a:solidFill>
                <a:schemeClr val="bg1"/>
              </a:solidFill>
            </a:endParaRPr>
          </a:p>
          <a:p>
            <a:pPr algn="ctr" eaLnBrk="1" hangingPunct="1">
              <a:buClrTx/>
              <a:buFontTx/>
              <a:buNone/>
            </a:pPr>
            <a:r>
              <a:rPr lang="da-DK" altLang="en-US" sz="900" b="1" dirty="0">
                <a:solidFill>
                  <a:schemeClr val="bg1"/>
                </a:solidFill>
              </a:rPr>
              <a:t>2017</a:t>
            </a:r>
          </a:p>
        </p:txBody>
      </p:sp>
      <p:sp>
        <p:nvSpPr>
          <p:cNvPr id="43" name="Tekstboks 52"/>
          <p:cNvSpPr txBox="1">
            <a:spLocks noChangeArrowheads="1"/>
          </p:cNvSpPr>
          <p:nvPr/>
        </p:nvSpPr>
        <p:spPr bwMode="auto">
          <a:xfrm>
            <a:off x="2140254" y="1123950"/>
            <a:ext cx="675085"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FontTx/>
              <a:buNone/>
            </a:pPr>
            <a:r>
              <a:rPr lang="da-DK" altLang="en-US" sz="900" b="1" dirty="0" smtClean="0">
                <a:solidFill>
                  <a:schemeClr val="bg1"/>
                </a:solidFill>
              </a:rPr>
              <a:t>Nov/Dec</a:t>
            </a:r>
            <a:endParaRPr lang="da-DK" altLang="en-US" sz="900" b="1" dirty="0">
              <a:solidFill>
                <a:schemeClr val="bg1"/>
              </a:solidFill>
            </a:endParaRPr>
          </a:p>
          <a:p>
            <a:pPr algn="ctr" eaLnBrk="1" hangingPunct="1">
              <a:buClrTx/>
              <a:buFontTx/>
              <a:buNone/>
            </a:pPr>
            <a:r>
              <a:rPr lang="da-DK" altLang="en-US" sz="900" b="1" dirty="0">
                <a:solidFill>
                  <a:schemeClr val="bg1"/>
                </a:solidFill>
              </a:rPr>
              <a:t>2017</a:t>
            </a:r>
          </a:p>
        </p:txBody>
      </p:sp>
      <p:cxnSp>
        <p:nvCxnSpPr>
          <p:cNvPr id="34" name="Lige forbindelse 17"/>
          <p:cNvCxnSpPr/>
          <p:nvPr/>
        </p:nvCxnSpPr>
        <p:spPr>
          <a:xfrm>
            <a:off x="3040356" y="1515004"/>
            <a:ext cx="0" cy="279554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17"/>
          <p:cNvCxnSpPr/>
          <p:nvPr/>
        </p:nvCxnSpPr>
        <p:spPr>
          <a:xfrm>
            <a:off x="4155831" y="1499936"/>
            <a:ext cx="4229" cy="281060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Tekstboks 52"/>
          <p:cNvSpPr txBox="1">
            <a:spLocks noChangeArrowheads="1"/>
          </p:cNvSpPr>
          <p:nvPr/>
        </p:nvSpPr>
        <p:spPr bwMode="auto">
          <a:xfrm>
            <a:off x="3276958" y="1113682"/>
            <a:ext cx="717054"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None/>
            </a:pPr>
            <a:r>
              <a:rPr lang="da-DK" altLang="en-US" sz="900" b="1" dirty="0" smtClean="0">
                <a:solidFill>
                  <a:schemeClr val="bg1"/>
                </a:solidFill>
              </a:rPr>
              <a:t>May/Jun</a:t>
            </a:r>
            <a:endParaRPr lang="da-DK" altLang="en-US" sz="900" b="1" dirty="0">
              <a:solidFill>
                <a:schemeClr val="bg1"/>
              </a:solidFill>
            </a:endParaRPr>
          </a:p>
          <a:p>
            <a:pPr algn="ctr" eaLnBrk="1" hangingPunct="1">
              <a:buClrTx/>
              <a:buFontTx/>
              <a:buNone/>
            </a:pPr>
            <a:r>
              <a:rPr lang="da-DK" altLang="en-US" sz="900" b="1" dirty="0" smtClean="0">
                <a:solidFill>
                  <a:schemeClr val="bg1"/>
                </a:solidFill>
              </a:rPr>
              <a:t>2018</a:t>
            </a:r>
            <a:endParaRPr lang="da-DK" altLang="en-US" sz="900" b="1" dirty="0">
              <a:solidFill>
                <a:schemeClr val="bg1"/>
              </a:solidFill>
            </a:endParaRPr>
          </a:p>
        </p:txBody>
      </p:sp>
      <p:sp>
        <p:nvSpPr>
          <p:cNvPr id="38" name="Tekstboks 52"/>
          <p:cNvSpPr txBox="1">
            <a:spLocks noChangeArrowheads="1"/>
          </p:cNvSpPr>
          <p:nvPr/>
        </p:nvSpPr>
        <p:spPr bwMode="auto">
          <a:xfrm>
            <a:off x="4459692" y="1112439"/>
            <a:ext cx="675085"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None/>
            </a:pPr>
            <a:r>
              <a:rPr lang="da-DK" altLang="en-US" sz="900" b="1" dirty="0" smtClean="0">
                <a:solidFill>
                  <a:schemeClr val="bg1"/>
                </a:solidFill>
              </a:rPr>
              <a:t>Nov/Dec</a:t>
            </a:r>
            <a:endParaRPr lang="da-DK" altLang="en-US" sz="900" b="1" dirty="0">
              <a:solidFill>
                <a:schemeClr val="bg1"/>
              </a:solidFill>
            </a:endParaRPr>
          </a:p>
          <a:p>
            <a:pPr algn="ctr" eaLnBrk="1" hangingPunct="1">
              <a:buClrTx/>
              <a:buFontTx/>
              <a:buNone/>
            </a:pPr>
            <a:r>
              <a:rPr lang="da-DK" altLang="en-US" sz="900" b="1" dirty="0" smtClean="0">
                <a:solidFill>
                  <a:schemeClr val="bg1"/>
                </a:solidFill>
              </a:rPr>
              <a:t>2018</a:t>
            </a:r>
            <a:endParaRPr lang="da-DK" altLang="en-US" sz="900" b="1" dirty="0">
              <a:solidFill>
                <a:schemeClr val="bg1"/>
              </a:solidFill>
            </a:endParaRPr>
          </a:p>
        </p:txBody>
      </p:sp>
      <p:cxnSp>
        <p:nvCxnSpPr>
          <p:cNvPr id="44" name="Lige forbindelse 17"/>
          <p:cNvCxnSpPr/>
          <p:nvPr/>
        </p:nvCxnSpPr>
        <p:spPr>
          <a:xfrm>
            <a:off x="5250721" y="1499936"/>
            <a:ext cx="4229" cy="281060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Lige forbindelse 17"/>
          <p:cNvCxnSpPr/>
          <p:nvPr/>
        </p:nvCxnSpPr>
        <p:spPr>
          <a:xfrm>
            <a:off x="6345611" y="1481431"/>
            <a:ext cx="4229" cy="281060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kstboks 52"/>
          <p:cNvSpPr txBox="1">
            <a:spLocks noChangeArrowheads="1"/>
          </p:cNvSpPr>
          <p:nvPr/>
        </p:nvSpPr>
        <p:spPr bwMode="auto">
          <a:xfrm>
            <a:off x="5406620" y="1108849"/>
            <a:ext cx="675085"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None/>
            </a:pPr>
            <a:r>
              <a:rPr lang="da-DK" altLang="en-US" sz="900" b="1" dirty="0" smtClean="0">
                <a:solidFill>
                  <a:schemeClr val="bg1"/>
                </a:solidFill>
              </a:rPr>
              <a:t>May/Jun</a:t>
            </a:r>
            <a:endParaRPr lang="da-DK" altLang="en-US" sz="900" b="1" dirty="0">
              <a:solidFill>
                <a:schemeClr val="bg1"/>
              </a:solidFill>
            </a:endParaRPr>
          </a:p>
          <a:p>
            <a:pPr algn="ctr" eaLnBrk="1" hangingPunct="1">
              <a:buClrTx/>
              <a:buFontTx/>
              <a:buNone/>
            </a:pPr>
            <a:r>
              <a:rPr lang="da-DK" altLang="en-US" sz="900" b="1" dirty="0" smtClean="0">
                <a:solidFill>
                  <a:schemeClr val="bg1"/>
                </a:solidFill>
              </a:rPr>
              <a:t>2019</a:t>
            </a:r>
            <a:endParaRPr lang="da-DK" altLang="en-US" sz="900" b="1" dirty="0">
              <a:solidFill>
                <a:schemeClr val="bg1"/>
              </a:solidFill>
            </a:endParaRPr>
          </a:p>
        </p:txBody>
      </p:sp>
      <p:cxnSp>
        <p:nvCxnSpPr>
          <p:cNvPr id="47" name="Lige forbindelse 17"/>
          <p:cNvCxnSpPr/>
          <p:nvPr/>
        </p:nvCxnSpPr>
        <p:spPr>
          <a:xfrm>
            <a:off x="7440501" y="1487569"/>
            <a:ext cx="4229" cy="2810608"/>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kstboks 52"/>
          <p:cNvSpPr txBox="1">
            <a:spLocks noChangeArrowheads="1"/>
          </p:cNvSpPr>
          <p:nvPr/>
        </p:nvSpPr>
        <p:spPr bwMode="auto">
          <a:xfrm>
            <a:off x="6533905" y="1108849"/>
            <a:ext cx="675085"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rgbClr val="F26334"/>
              </a:buClr>
              <a:buFont typeface="Arial" charset="0"/>
              <a:buChar char="•"/>
              <a:defRPr sz="2400">
                <a:solidFill>
                  <a:srgbClr val="002C6C"/>
                </a:solidFill>
                <a:latin typeface="Arial" charset="0"/>
                <a:ea typeface="ＭＳ Ｐゴシック" pitchFamily="34" charset="-128"/>
              </a:defRPr>
            </a:lvl1pPr>
            <a:lvl2pPr marL="742950" indent="-285750" eaLnBrk="0" hangingPunct="0">
              <a:spcBef>
                <a:spcPct val="20000"/>
              </a:spcBef>
              <a:buClr>
                <a:srgbClr val="F26334"/>
              </a:buClr>
              <a:buChar char="•"/>
              <a:defRPr sz="2000">
                <a:solidFill>
                  <a:srgbClr val="002C6C"/>
                </a:solidFill>
                <a:latin typeface="Arial" charset="0"/>
                <a:ea typeface="ＭＳ Ｐゴシック" pitchFamily="34" charset="-128"/>
              </a:defRPr>
            </a:lvl2pPr>
            <a:lvl3pPr marL="1143000" indent="-228600" eaLnBrk="0" hangingPunct="0">
              <a:spcBef>
                <a:spcPct val="20000"/>
              </a:spcBef>
              <a:buClr>
                <a:srgbClr val="F26334"/>
              </a:buClr>
              <a:buFont typeface="Arial" charset="0"/>
              <a:buChar char="–"/>
              <a:defRPr>
                <a:solidFill>
                  <a:srgbClr val="002C6C"/>
                </a:solidFill>
                <a:latin typeface="Arial" charset="0"/>
                <a:ea typeface="ＭＳ Ｐゴシック" pitchFamily="34" charset="-128"/>
              </a:defRPr>
            </a:lvl3pPr>
            <a:lvl4pPr marL="1600200" indent="-228600" eaLnBrk="0" hangingPunct="0">
              <a:spcBef>
                <a:spcPct val="20000"/>
              </a:spcBef>
              <a:buChar char="–"/>
              <a:defRPr sz="1600">
                <a:solidFill>
                  <a:srgbClr val="002C6C"/>
                </a:solidFill>
                <a:latin typeface="Arial" charset="0"/>
                <a:ea typeface="ＭＳ Ｐゴシック" pitchFamily="34" charset="-128"/>
              </a:defRPr>
            </a:lvl4pPr>
            <a:lvl5pPr marL="2057400" indent="-228600" eaLnBrk="0" hangingPunct="0">
              <a:spcBef>
                <a:spcPct val="20000"/>
              </a:spcBef>
              <a:buChar char="»"/>
              <a:defRPr sz="16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pitchFamily="34" charset="-128"/>
              </a:defRPr>
            </a:lvl9pPr>
          </a:lstStyle>
          <a:p>
            <a:pPr algn="ctr" eaLnBrk="1" hangingPunct="1">
              <a:buClrTx/>
              <a:buNone/>
            </a:pPr>
            <a:r>
              <a:rPr lang="da-DK" altLang="en-US" sz="900" b="1" dirty="0" smtClean="0">
                <a:solidFill>
                  <a:schemeClr val="bg1"/>
                </a:solidFill>
              </a:rPr>
              <a:t>Nov/Dec</a:t>
            </a:r>
            <a:endParaRPr lang="da-DK" altLang="en-US" sz="900" b="1" dirty="0">
              <a:solidFill>
                <a:schemeClr val="bg1"/>
              </a:solidFill>
            </a:endParaRPr>
          </a:p>
          <a:p>
            <a:pPr algn="ctr" eaLnBrk="1" hangingPunct="1">
              <a:buClrTx/>
              <a:buFontTx/>
              <a:buNone/>
            </a:pPr>
            <a:r>
              <a:rPr lang="da-DK" altLang="en-US" sz="900" b="1" dirty="0" smtClean="0">
                <a:solidFill>
                  <a:schemeClr val="bg1"/>
                </a:solidFill>
              </a:rPr>
              <a:t>2019</a:t>
            </a:r>
            <a:endParaRPr lang="da-DK" altLang="en-US" sz="900" b="1" dirty="0">
              <a:solidFill>
                <a:schemeClr val="bg1"/>
              </a:solidFill>
            </a:endParaRPr>
          </a:p>
        </p:txBody>
      </p:sp>
      <p:sp>
        <p:nvSpPr>
          <p:cNvPr id="53" name="Rectangle 52"/>
          <p:cNvSpPr/>
          <p:nvPr/>
        </p:nvSpPr>
        <p:spPr bwMode="auto">
          <a:xfrm>
            <a:off x="970996" y="1597590"/>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Jun-2017 Publication</a:t>
            </a:r>
            <a:endParaRPr lang="en-US" sz="900" b="1" dirty="0">
              <a:solidFill>
                <a:schemeClr val="bg1"/>
              </a:solidFill>
              <a:latin typeface="Arial Narrow" panose="020B0606020202030204" pitchFamily="34" charset="0"/>
              <a:ea typeface="ＭＳ Ｐゴシック" charset="0"/>
            </a:endParaRPr>
          </a:p>
        </p:txBody>
      </p:sp>
      <p:sp>
        <p:nvSpPr>
          <p:cNvPr id="57" name="Rectangle 56"/>
          <p:cNvSpPr/>
          <p:nvPr/>
        </p:nvSpPr>
        <p:spPr bwMode="auto">
          <a:xfrm>
            <a:off x="2074271" y="1820356"/>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Dec-2017 Publication</a:t>
            </a:r>
            <a:endParaRPr lang="en-US" sz="900" b="1" dirty="0">
              <a:solidFill>
                <a:schemeClr val="bg1"/>
              </a:solidFill>
              <a:latin typeface="Arial Narrow" panose="020B0606020202030204" pitchFamily="34" charset="0"/>
              <a:ea typeface="ＭＳ Ｐゴシック" charset="0"/>
            </a:endParaRPr>
          </a:p>
        </p:txBody>
      </p:sp>
      <p:sp>
        <p:nvSpPr>
          <p:cNvPr id="59" name="Rectangle 58"/>
          <p:cNvSpPr/>
          <p:nvPr/>
        </p:nvSpPr>
        <p:spPr bwMode="auto">
          <a:xfrm>
            <a:off x="3174535" y="2042521"/>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Jun-2018 Publication</a:t>
            </a:r>
            <a:endParaRPr lang="en-US" sz="900" b="1" dirty="0">
              <a:solidFill>
                <a:schemeClr val="bg1"/>
              </a:solidFill>
              <a:latin typeface="Arial Narrow" panose="020B0606020202030204" pitchFamily="34" charset="0"/>
              <a:ea typeface="ＭＳ Ｐゴシック" charset="0"/>
            </a:endParaRPr>
          </a:p>
        </p:txBody>
      </p:sp>
      <p:sp>
        <p:nvSpPr>
          <p:cNvPr id="61" name="Rectangle 60"/>
          <p:cNvSpPr/>
          <p:nvPr/>
        </p:nvSpPr>
        <p:spPr bwMode="auto">
          <a:xfrm>
            <a:off x="4287916" y="2243740"/>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Dec-2018 Publication</a:t>
            </a:r>
            <a:endParaRPr lang="en-US" sz="900" b="1" dirty="0">
              <a:solidFill>
                <a:schemeClr val="bg1"/>
              </a:solidFill>
              <a:latin typeface="Arial Narrow" panose="020B0606020202030204" pitchFamily="34" charset="0"/>
              <a:ea typeface="ＭＳ Ｐゴシック" charset="0"/>
            </a:endParaRPr>
          </a:p>
        </p:txBody>
      </p:sp>
      <p:sp>
        <p:nvSpPr>
          <p:cNvPr id="62" name="Rectangle 61"/>
          <p:cNvSpPr/>
          <p:nvPr/>
        </p:nvSpPr>
        <p:spPr bwMode="auto">
          <a:xfrm>
            <a:off x="967707" y="2164027"/>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Dec 2016 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
        <p:nvSpPr>
          <p:cNvPr id="63" name="Rectangle 62"/>
          <p:cNvSpPr/>
          <p:nvPr/>
        </p:nvSpPr>
        <p:spPr bwMode="auto">
          <a:xfrm>
            <a:off x="2071442" y="2368665"/>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Jun 2017 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
        <p:nvSpPr>
          <p:cNvPr id="64" name="Rectangle 63"/>
          <p:cNvSpPr/>
          <p:nvPr/>
        </p:nvSpPr>
        <p:spPr bwMode="auto">
          <a:xfrm>
            <a:off x="3174535" y="2611646"/>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Dec 2017 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
        <p:nvSpPr>
          <p:cNvPr id="65" name="Rectangle 64"/>
          <p:cNvSpPr/>
          <p:nvPr/>
        </p:nvSpPr>
        <p:spPr bwMode="auto">
          <a:xfrm>
            <a:off x="4287916" y="2800372"/>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Jun 2018 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
        <p:nvSpPr>
          <p:cNvPr id="66" name="Rectangle 65"/>
          <p:cNvSpPr/>
          <p:nvPr/>
        </p:nvSpPr>
        <p:spPr bwMode="auto">
          <a:xfrm>
            <a:off x="5363331" y="2456370"/>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Jun-2019 Publication</a:t>
            </a:r>
            <a:endParaRPr lang="en-US" sz="900" b="1" dirty="0">
              <a:solidFill>
                <a:schemeClr val="bg1"/>
              </a:solidFill>
              <a:latin typeface="Arial Narrow" panose="020B0606020202030204" pitchFamily="34" charset="0"/>
              <a:ea typeface="ＭＳ Ｐゴシック" charset="0"/>
            </a:endParaRPr>
          </a:p>
        </p:txBody>
      </p:sp>
      <p:sp>
        <p:nvSpPr>
          <p:cNvPr id="67" name="Rectangle 66"/>
          <p:cNvSpPr/>
          <p:nvPr/>
        </p:nvSpPr>
        <p:spPr bwMode="auto">
          <a:xfrm>
            <a:off x="5363331" y="3025495"/>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Dec </a:t>
            </a:r>
            <a:r>
              <a:rPr lang="da-DK" sz="900" b="1" kern="0" dirty="0" smtClean="0">
                <a:solidFill>
                  <a:srgbClr val="FFFFFF"/>
                </a:solidFill>
                <a:latin typeface="Arial Narrow" pitchFamily="-97" charset="0"/>
                <a:ea typeface="ＭＳ Ｐゴシック" charset="0"/>
              </a:rPr>
              <a:t>2018 </a:t>
            </a:r>
            <a:r>
              <a:rPr lang="da-DK" sz="900" b="1" kern="0" dirty="0">
                <a:solidFill>
                  <a:srgbClr val="FFFFFF"/>
                </a:solidFill>
                <a:latin typeface="Arial Narrow" pitchFamily="-97" charset="0"/>
                <a:ea typeface="ＭＳ Ｐゴシック" charset="0"/>
              </a:rPr>
              <a:t>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
        <p:nvSpPr>
          <p:cNvPr id="68" name="Rectangle 67"/>
          <p:cNvSpPr/>
          <p:nvPr/>
        </p:nvSpPr>
        <p:spPr bwMode="auto">
          <a:xfrm>
            <a:off x="6448282" y="2685792"/>
            <a:ext cx="853440" cy="445533"/>
          </a:xfrm>
          <a:prstGeom prst="rect">
            <a:avLst/>
          </a:prstGeom>
          <a:solidFill>
            <a:schemeClr val="tx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en-US" sz="900" b="1" dirty="0">
                <a:solidFill>
                  <a:schemeClr val="bg1"/>
                </a:solidFill>
                <a:latin typeface="Arial Narrow" panose="020B0606020202030204" pitchFamily="34" charset="0"/>
                <a:ea typeface="ＭＳ Ｐゴシック" charset="0"/>
              </a:rPr>
              <a:t>GPC </a:t>
            </a:r>
            <a:r>
              <a:rPr lang="en-US" sz="900" b="1" dirty="0" smtClean="0">
                <a:solidFill>
                  <a:schemeClr val="bg1"/>
                </a:solidFill>
                <a:latin typeface="Arial Narrow" panose="020B0606020202030204" pitchFamily="34" charset="0"/>
                <a:ea typeface="ＭＳ Ｐゴシック" charset="0"/>
              </a:rPr>
              <a:t>Dec-2019 Publication</a:t>
            </a:r>
            <a:endParaRPr lang="en-US" sz="900" b="1" dirty="0">
              <a:solidFill>
                <a:schemeClr val="bg1"/>
              </a:solidFill>
              <a:latin typeface="Arial Narrow" panose="020B0606020202030204" pitchFamily="34" charset="0"/>
              <a:ea typeface="ＭＳ Ｐゴシック" charset="0"/>
            </a:endParaRPr>
          </a:p>
        </p:txBody>
      </p:sp>
      <p:sp>
        <p:nvSpPr>
          <p:cNvPr id="69" name="Rectangle 68"/>
          <p:cNvSpPr/>
          <p:nvPr/>
        </p:nvSpPr>
        <p:spPr bwMode="auto">
          <a:xfrm>
            <a:off x="6448282" y="3242424"/>
            <a:ext cx="853440" cy="445533"/>
          </a:xfrm>
          <a:prstGeom prst="rect">
            <a:avLst/>
          </a:prstGeom>
          <a:solidFill>
            <a:srgbClr val="F26334"/>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a:spcBef>
                <a:spcPct val="20000"/>
              </a:spcBef>
              <a:defRPr/>
            </a:pPr>
            <a:r>
              <a:rPr lang="da-DK" sz="900" b="1" kern="0" dirty="0">
                <a:solidFill>
                  <a:srgbClr val="FFFFFF"/>
                </a:solidFill>
                <a:latin typeface="Arial Narrow" pitchFamily="-97" charset="0"/>
                <a:ea typeface="ＭＳ Ｐゴシック" charset="0"/>
              </a:rPr>
              <a:t>GPC Jun </a:t>
            </a:r>
            <a:r>
              <a:rPr lang="da-DK" sz="900" b="1" kern="0" dirty="0" smtClean="0">
                <a:solidFill>
                  <a:srgbClr val="FFFFFF"/>
                </a:solidFill>
                <a:latin typeface="Arial Narrow" pitchFamily="-97" charset="0"/>
                <a:ea typeface="ＭＳ Ｐゴシック" charset="0"/>
              </a:rPr>
              <a:t>2019 </a:t>
            </a:r>
            <a:r>
              <a:rPr lang="da-DK" sz="900" b="1" kern="0" dirty="0">
                <a:solidFill>
                  <a:srgbClr val="FFFFFF"/>
                </a:solidFill>
                <a:latin typeface="Arial Narrow" pitchFamily="-97" charset="0"/>
                <a:ea typeface="ＭＳ Ｐゴシック" charset="0"/>
              </a:rPr>
              <a:t>Deployed </a:t>
            </a:r>
            <a:br>
              <a:rPr lang="da-DK" sz="900" b="1" kern="0" dirty="0">
                <a:solidFill>
                  <a:srgbClr val="FFFFFF"/>
                </a:solidFill>
                <a:latin typeface="Arial Narrow" pitchFamily="-97" charset="0"/>
                <a:ea typeface="ＭＳ Ｐゴシック" charset="0"/>
              </a:rPr>
            </a:br>
            <a:r>
              <a:rPr lang="da-DK" sz="900" b="1" kern="0" dirty="0">
                <a:solidFill>
                  <a:srgbClr val="FFFFFF"/>
                </a:solidFill>
                <a:latin typeface="Arial Narrow" pitchFamily="-97" charset="0"/>
                <a:ea typeface="ＭＳ Ｐゴシック" charset="0"/>
              </a:rPr>
              <a:t>into GDSN</a:t>
            </a:r>
          </a:p>
        </p:txBody>
      </p:sp>
    </p:spTree>
    <p:extLst>
      <p:ext uri="{BB962C8B-B14F-4D97-AF65-F5344CB8AC3E}">
        <p14:creationId xmlns:p14="http://schemas.microsoft.com/office/powerpoint/2010/main" val="41167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25709" y="1723402"/>
            <a:ext cx="2667000" cy="259950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2" name="Rectangle 41"/>
          <p:cNvSpPr/>
          <p:nvPr/>
        </p:nvSpPr>
        <p:spPr>
          <a:xfrm>
            <a:off x="425708" y="1342403"/>
            <a:ext cx="2667001" cy="3048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t>April </a:t>
            </a:r>
            <a:r>
              <a:rPr lang="en-US" sz="1350" dirty="0"/>
              <a:t>2018</a:t>
            </a:r>
            <a:endParaRPr lang="en-GB" sz="1350" dirty="0"/>
          </a:p>
        </p:txBody>
      </p:sp>
      <p:sp>
        <p:nvSpPr>
          <p:cNvPr id="33" name="Rectangle 32"/>
          <p:cNvSpPr/>
          <p:nvPr/>
        </p:nvSpPr>
        <p:spPr>
          <a:xfrm>
            <a:off x="3216790" y="1724847"/>
            <a:ext cx="2667000" cy="259950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34" name="Rectangle 33"/>
          <p:cNvSpPr/>
          <p:nvPr/>
        </p:nvSpPr>
        <p:spPr>
          <a:xfrm>
            <a:off x="3216789" y="1343848"/>
            <a:ext cx="2667001" cy="3048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t>May </a:t>
            </a:r>
            <a:r>
              <a:rPr lang="en-US" sz="1350" dirty="0"/>
              <a:t>2018</a:t>
            </a:r>
            <a:endParaRPr lang="en-GB" sz="1350" dirty="0"/>
          </a:p>
        </p:txBody>
      </p:sp>
      <p:sp>
        <p:nvSpPr>
          <p:cNvPr id="5" name="Title 4"/>
          <p:cNvSpPr>
            <a:spLocks noGrp="1"/>
          </p:cNvSpPr>
          <p:nvPr>
            <p:ph type="title"/>
          </p:nvPr>
        </p:nvSpPr>
        <p:spPr/>
        <p:txBody>
          <a:bodyPr/>
          <a:lstStyle/>
          <a:p>
            <a:r>
              <a:rPr lang="en-US" dirty="0" smtClean="0"/>
              <a:t>GPC June 2018 Publication Schedule</a:t>
            </a:r>
            <a:endParaRPr lang="en-GB" dirty="0"/>
          </a:p>
        </p:txBody>
      </p:sp>
      <p:sp>
        <p:nvSpPr>
          <p:cNvPr id="23" name="Rectangle 22"/>
          <p:cNvSpPr/>
          <p:nvPr/>
        </p:nvSpPr>
        <p:spPr>
          <a:xfrm>
            <a:off x="6007870" y="1733549"/>
            <a:ext cx="2667000" cy="259950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4" name="Rectangle 23"/>
          <p:cNvSpPr/>
          <p:nvPr/>
        </p:nvSpPr>
        <p:spPr>
          <a:xfrm>
            <a:off x="6007869" y="1352550"/>
            <a:ext cx="2667001" cy="304800"/>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smtClean="0"/>
              <a:t>June </a:t>
            </a:r>
            <a:r>
              <a:rPr lang="en-US" sz="1350" dirty="0"/>
              <a:t>2018</a:t>
            </a:r>
            <a:endParaRPr lang="en-GB" sz="1350" dirty="0"/>
          </a:p>
        </p:txBody>
      </p:sp>
      <p:sp>
        <p:nvSpPr>
          <p:cNvPr id="12" name="Rectangle 11"/>
          <p:cNvSpPr/>
          <p:nvPr/>
        </p:nvSpPr>
        <p:spPr>
          <a:xfrm>
            <a:off x="834995" y="1881845"/>
            <a:ext cx="1143000" cy="633494"/>
          </a:xfrm>
          <a:prstGeom prst="rect">
            <a:avLst/>
          </a:prstGeom>
          <a:solidFill>
            <a:srgbClr val="002C6C"/>
          </a:solidFill>
          <a:ln w="19050">
            <a:solidFill>
              <a:srgbClr val="002C6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825" b="1" dirty="0">
                <a:solidFill>
                  <a:schemeClr val="bg1"/>
                </a:solidFill>
              </a:rPr>
              <a:t>Motion Final WRs to Public Review</a:t>
            </a:r>
          </a:p>
          <a:p>
            <a:pPr algn="ctr">
              <a:spcBef>
                <a:spcPts val="225"/>
              </a:spcBef>
              <a:defRPr/>
            </a:pPr>
            <a:r>
              <a:rPr lang="en-US" sz="825" dirty="0">
                <a:solidFill>
                  <a:schemeClr val="bg1"/>
                </a:solidFill>
              </a:rPr>
              <a:t>11-Apr</a:t>
            </a:r>
          </a:p>
        </p:txBody>
      </p:sp>
      <p:sp>
        <p:nvSpPr>
          <p:cNvPr id="13" name="Rectangle 12"/>
          <p:cNvSpPr/>
          <p:nvPr/>
        </p:nvSpPr>
        <p:spPr>
          <a:xfrm>
            <a:off x="1977995" y="2613365"/>
            <a:ext cx="1895096" cy="644185"/>
          </a:xfrm>
          <a:prstGeom prst="rect">
            <a:avLst/>
          </a:prstGeom>
          <a:solidFill>
            <a:srgbClr val="BF83B9"/>
          </a:solidFill>
          <a:ln w="19050">
            <a:solidFill>
              <a:srgbClr val="BF83B9"/>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b="1" dirty="0">
                <a:solidFill>
                  <a:schemeClr val="bg1"/>
                </a:solidFill>
              </a:rPr>
              <a:t>Community Review</a:t>
            </a:r>
            <a:br>
              <a:rPr lang="en-US" sz="900" b="1" dirty="0">
                <a:solidFill>
                  <a:schemeClr val="bg1"/>
                </a:solidFill>
              </a:rPr>
            </a:br>
            <a:r>
              <a:rPr lang="en-US" sz="900" b="1" dirty="0">
                <a:solidFill>
                  <a:schemeClr val="bg1"/>
                </a:solidFill>
              </a:rPr>
              <a:t>Final WRs </a:t>
            </a:r>
          </a:p>
          <a:p>
            <a:pPr algn="ctr" eaLnBrk="1" hangingPunct="1">
              <a:defRPr/>
            </a:pPr>
            <a:r>
              <a:rPr lang="en-US" sz="900" dirty="0">
                <a:solidFill>
                  <a:schemeClr val="bg1"/>
                </a:solidFill>
              </a:rPr>
              <a:t> 16-Apr to 7-May</a:t>
            </a:r>
          </a:p>
        </p:txBody>
      </p:sp>
      <p:sp>
        <p:nvSpPr>
          <p:cNvPr id="26" name="Rectangle 25"/>
          <p:cNvSpPr/>
          <p:nvPr/>
        </p:nvSpPr>
        <p:spPr>
          <a:xfrm>
            <a:off x="3982256" y="2613365"/>
            <a:ext cx="510070" cy="681378"/>
          </a:xfrm>
          <a:prstGeom prst="rect">
            <a:avLst/>
          </a:prstGeom>
          <a:solidFill>
            <a:srgbClr val="888B8D"/>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t>Prep</a:t>
            </a:r>
            <a:endParaRPr lang="en-GB" sz="900" b="1" dirty="0"/>
          </a:p>
        </p:txBody>
      </p:sp>
      <p:sp>
        <p:nvSpPr>
          <p:cNvPr id="28" name="Rectangle 27"/>
          <p:cNvSpPr/>
          <p:nvPr/>
        </p:nvSpPr>
        <p:spPr>
          <a:xfrm>
            <a:off x="4492326" y="1848281"/>
            <a:ext cx="837000" cy="722031"/>
          </a:xfrm>
          <a:prstGeom prst="rect">
            <a:avLst/>
          </a:prstGeom>
          <a:solidFill>
            <a:srgbClr val="002C6C"/>
          </a:solidFill>
          <a:ln w="19050">
            <a:solidFill>
              <a:srgbClr val="002C6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hangingPunct="1">
              <a:defRPr/>
            </a:pPr>
            <a:r>
              <a:rPr lang="en-US" sz="900" b="1" dirty="0">
                <a:solidFill>
                  <a:schemeClr val="bg1"/>
                </a:solidFill>
              </a:rPr>
              <a:t>Motion to eBallot</a:t>
            </a:r>
          </a:p>
          <a:p>
            <a:pPr algn="ctr" eaLnBrk="1" hangingPunct="1">
              <a:spcBef>
                <a:spcPts val="300"/>
              </a:spcBef>
              <a:defRPr/>
            </a:pPr>
            <a:r>
              <a:rPr lang="en-US" sz="800" dirty="0" smtClean="0">
                <a:solidFill>
                  <a:schemeClr val="bg1"/>
                </a:solidFill>
              </a:rPr>
              <a:t>23-May</a:t>
            </a:r>
            <a:endParaRPr lang="en-US" sz="800" dirty="0">
              <a:solidFill>
                <a:schemeClr val="bg1"/>
              </a:solidFill>
            </a:endParaRPr>
          </a:p>
        </p:txBody>
      </p:sp>
      <p:sp>
        <p:nvSpPr>
          <p:cNvPr id="29" name="Rectangle 28"/>
          <p:cNvSpPr/>
          <p:nvPr/>
        </p:nvSpPr>
        <p:spPr>
          <a:xfrm>
            <a:off x="5322069" y="2614673"/>
            <a:ext cx="1371600" cy="680070"/>
          </a:xfrm>
          <a:prstGeom prst="rect">
            <a:avLst/>
          </a:prstGeom>
          <a:solidFill>
            <a:srgbClr val="BF83B9"/>
          </a:solidFill>
          <a:ln w="19050">
            <a:solidFill>
              <a:srgbClr val="BF83B9"/>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900" b="1" dirty="0">
                <a:solidFill>
                  <a:schemeClr val="bg1"/>
                </a:solidFill>
              </a:rPr>
              <a:t>eBallot</a:t>
            </a:r>
          </a:p>
          <a:p>
            <a:pPr algn="ctr" eaLnBrk="1" hangingPunct="1">
              <a:defRPr/>
            </a:pPr>
            <a:r>
              <a:rPr lang="en-US" sz="900" b="1" dirty="0" smtClean="0">
                <a:solidFill>
                  <a:schemeClr val="bg1"/>
                </a:solidFill>
              </a:rPr>
              <a:t>24-May to 7-Jun</a:t>
            </a:r>
            <a:endParaRPr lang="en-US" sz="900" b="1" dirty="0">
              <a:solidFill>
                <a:schemeClr val="bg1"/>
              </a:solidFill>
            </a:endParaRPr>
          </a:p>
          <a:p>
            <a:pPr algn="ctr" eaLnBrk="1" hangingPunct="1">
              <a:spcBef>
                <a:spcPts val="300"/>
              </a:spcBef>
              <a:defRPr/>
            </a:pPr>
            <a:r>
              <a:rPr lang="en-US" sz="800" dirty="0">
                <a:solidFill>
                  <a:schemeClr val="bg1"/>
                </a:solidFill>
              </a:rPr>
              <a:t> (2 Weeks) </a:t>
            </a:r>
          </a:p>
        </p:txBody>
      </p:sp>
      <p:sp>
        <p:nvSpPr>
          <p:cNvPr id="30" name="Rectangle 29"/>
          <p:cNvSpPr/>
          <p:nvPr/>
        </p:nvSpPr>
        <p:spPr>
          <a:xfrm>
            <a:off x="5329326" y="3456907"/>
            <a:ext cx="1862858" cy="652826"/>
          </a:xfrm>
          <a:prstGeom prst="rect">
            <a:avLst/>
          </a:prstGeom>
          <a:solidFill>
            <a:srgbClr val="9DBB68"/>
          </a:solidFill>
          <a:ln w="19050">
            <a:solidFill>
              <a:srgbClr val="9DBB68"/>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50" b="1" dirty="0">
                <a:solidFill>
                  <a:schemeClr val="bg1"/>
                </a:solidFill>
              </a:rPr>
              <a:t>IP Review</a:t>
            </a:r>
          </a:p>
          <a:p>
            <a:pPr algn="ctr" eaLnBrk="1" hangingPunct="1">
              <a:defRPr/>
            </a:pPr>
            <a:r>
              <a:rPr lang="en-US" sz="900" dirty="0" smtClean="0">
                <a:solidFill>
                  <a:schemeClr val="bg1"/>
                </a:solidFill>
              </a:rPr>
              <a:t>24-May </a:t>
            </a:r>
            <a:r>
              <a:rPr lang="en-US" sz="900" dirty="0">
                <a:solidFill>
                  <a:schemeClr val="bg1"/>
                </a:solidFill>
              </a:rPr>
              <a:t>to </a:t>
            </a:r>
            <a:r>
              <a:rPr lang="en-US" sz="900" dirty="0" smtClean="0">
                <a:solidFill>
                  <a:schemeClr val="bg1"/>
                </a:solidFill>
              </a:rPr>
              <a:t>21-Jun</a:t>
            </a:r>
            <a:endParaRPr lang="en-US" sz="900" dirty="0">
              <a:solidFill>
                <a:schemeClr val="bg1"/>
              </a:solidFill>
            </a:endParaRPr>
          </a:p>
          <a:p>
            <a:pPr algn="ctr" eaLnBrk="1" hangingPunct="1">
              <a:spcBef>
                <a:spcPts val="300"/>
              </a:spcBef>
              <a:defRPr/>
            </a:pPr>
            <a:r>
              <a:rPr lang="en-US" sz="900" dirty="0">
                <a:solidFill>
                  <a:schemeClr val="bg1"/>
                </a:solidFill>
              </a:rPr>
              <a:t> (4 Weeks) </a:t>
            </a:r>
          </a:p>
        </p:txBody>
      </p:sp>
      <p:sp>
        <p:nvSpPr>
          <p:cNvPr id="31" name="Rectangle 30"/>
          <p:cNvSpPr/>
          <p:nvPr/>
        </p:nvSpPr>
        <p:spPr>
          <a:xfrm>
            <a:off x="7847694" y="2024835"/>
            <a:ext cx="685800" cy="2084898"/>
          </a:xfrm>
          <a:prstGeom prst="rect">
            <a:avLst/>
          </a:prstGeom>
          <a:solidFill>
            <a:srgbClr val="888B8D"/>
          </a:solidFill>
          <a:ln w="19050">
            <a:solidFill>
              <a:srgbClr val="888B8D"/>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hangingPunct="1">
              <a:defRPr/>
            </a:pPr>
            <a:r>
              <a:rPr lang="en-US" sz="900" b="1" dirty="0">
                <a:solidFill>
                  <a:schemeClr val="bg1"/>
                </a:solidFill>
              </a:rPr>
              <a:t>Publish </a:t>
            </a:r>
            <a:r>
              <a:rPr lang="en-US" sz="900" b="1" dirty="0" smtClean="0">
                <a:solidFill>
                  <a:schemeClr val="bg1"/>
                </a:solidFill>
              </a:rPr>
              <a:t>June 2018 </a:t>
            </a:r>
            <a:r>
              <a:rPr lang="en-US" sz="900" b="1" dirty="0">
                <a:solidFill>
                  <a:schemeClr val="bg1"/>
                </a:solidFill>
              </a:rPr>
              <a:t>Release </a:t>
            </a:r>
            <a:r>
              <a:rPr lang="en-US" sz="900" dirty="0" smtClean="0">
                <a:solidFill>
                  <a:schemeClr val="bg1"/>
                </a:solidFill>
              </a:rPr>
              <a:t>By 30-Jun</a:t>
            </a:r>
            <a:endParaRPr lang="en-US" sz="900" dirty="0">
              <a:solidFill>
                <a:schemeClr val="bg1"/>
              </a:solidFill>
            </a:endParaRPr>
          </a:p>
        </p:txBody>
      </p:sp>
      <p:sp>
        <p:nvSpPr>
          <p:cNvPr id="43" name="Rectangle 42"/>
          <p:cNvSpPr/>
          <p:nvPr/>
        </p:nvSpPr>
        <p:spPr>
          <a:xfrm>
            <a:off x="7282138" y="3456907"/>
            <a:ext cx="420345" cy="652826"/>
          </a:xfrm>
          <a:prstGeom prst="rect">
            <a:avLst/>
          </a:prstGeom>
          <a:solidFill>
            <a:srgbClr val="888B8D"/>
          </a:solidFill>
          <a:ln w="19050">
            <a:solidFill>
              <a:srgbClr val="888B8D"/>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eaLnBrk="1" hangingPunct="1">
              <a:defRPr/>
            </a:pPr>
            <a:r>
              <a:rPr lang="en-US" sz="900" b="1" dirty="0" smtClean="0">
                <a:solidFill>
                  <a:schemeClr val="bg1"/>
                </a:solidFill>
              </a:rPr>
              <a:t>Prep</a:t>
            </a:r>
            <a:endParaRPr lang="en-US" sz="900" dirty="0">
              <a:solidFill>
                <a:schemeClr val="bg1"/>
              </a:solidFill>
            </a:endParaRPr>
          </a:p>
        </p:txBody>
      </p:sp>
    </p:spTree>
    <p:extLst>
      <p:ext uri="{BB962C8B-B14F-4D97-AF65-F5344CB8AC3E}">
        <p14:creationId xmlns:p14="http://schemas.microsoft.com/office/powerpoint/2010/main" val="195970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9" y="285750"/>
            <a:ext cx="8243942" cy="566540"/>
          </a:xfrm>
        </p:spPr>
        <p:txBody>
          <a:bodyPr/>
          <a:lstStyle/>
          <a:p>
            <a:r>
              <a:rPr lang="en-US" dirty="0" smtClean="0"/>
              <a:t>GPC Brick Code Adoption in GDSN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27</a:t>
            </a:fld>
            <a:endParaRPr lang="en-GB" noProof="0"/>
          </a:p>
        </p:txBody>
      </p:sp>
      <p:pic>
        <p:nvPicPr>
          <p:cNvPr id="5" name="Picture 4"/>
          <p:cNvPicPr>
            <a:picLocks noChangeAspect="1"/>
          </p:cNvPicPr>
          <p:nvPr/>
        </p:nvPicPr>
        <p:blipFill rotWithShape="1">
          <a:blip r:embed="rId2"/>
          <a:srcRect t="10938" b="11202"/>
          <a:stretch/>
        </p:blipFill>
        <p:spPr>
          <a:xfrm>
            <a:off x="1066800" y="1123950"/>
            <a:ext cx="6355562" cy="3337546"/>
          </a:xfrm>
          <a:prstGeom prst="rect">
            <a:avLst/>
          </a:prstGeom>
        </p:spPr>
      </p:pic>
    </p:spTree>
    <p:extLst>
      <p:ext uri="{BB962C8B-B14F-4D97-AF65-F5344CB8AC3E}">
        <p14:creationId xmlns:p14="http://schemas.microsoft.com/office/powerpoint/2010/main" val="104263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 of Temporary GPC Brick Codes Passed through GDSN</a:t>
            </a:r>
            <a:endParaRPr lang="en-GB" sz="20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28</a:t>
            </a:fld>
            <a:endParaRPr lang="en-GB" noProof="0"/>
          </a:p>
        </p:txBody>
      </p:sp>
      <p:pic>
        <p:nvPicPr>
          <p:cNvPr id="6" name="Picture 5"/>
          <p:cNvPicPr>
            <a:picLocks noChangeAspect="1"/>
          </p:cNvPicPr>
          <p:nvPr/>
        </p:nvPicPr>
        <p:blipFill rotWithShape="1">
          <a:blip r:embed="rId2"/>
          <a:srcRect t="11364"/>
          <a:stretch/>
        </p:blipFill>
        <p:spPr>
          <a:xfrm>
            <a:off x="762000" y="1086924"/>
            <a:ext cx="7316188"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2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0"/>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95400" y="995717"/>
            <a:ext cx="6629400" cy="3454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itle 13"/>
          <p:cNvSpPr>
            <a:spLocks noGrp="1"/>
          </p:cNvSpPr>
          <p:nvPr>
            <p:ph type="title"/>
          </p:nvPr>
        </p:nvSpPr>
        <p:spPr/>
        <p:txBody>
          <a:bodyPr/>
          <a:lstStyle/>
          <a:p>
            <a:r>
              <a:rPr lang="en-GB" dirty="0"/>
              <a:t>GPC Translations</a:t>
            </a:r>
          </a:p>
        </p:txBody>
      </p:sp>
      <p:sp>
        <p:nvSpPr>
          <p:cNvPr id="3" name="Slide Number Placeholder 2"/>
          <p:cNvSpPr>
            <a:spLocks noGrp="1"/>
          </p:cNvSpPr>
          <p:nvPr>
            <p:ph type="sldNum" sz="quarter" idx="17"/>
          </p:nvPr>
        </p:nvSpPr>
        <p:spPr/>
        <p:txBody>
          <a:bodyPr/>
          <a:lstStyle/>
          <a:p>
            <a:pPr fontAlgn="base">
              <a:spcAft>
                <a:spcPct val="0"/>
              </a:spcAft>
              <a:defRPr/>
            </a:pPr>
            <a:fld id="{4472AB7F-E8D0-4874-A9B8-335B68DC5F05}" type="slidenum">
              <a:rPr lang="en-GB" smtClean="0"/>
              <a:pPr fontAlgn="base">
                <a:spcAft>
                  <a:spcPct val="0"/>
                </a:spcAft>
                <a:defRPr/>
              </a:pPr>
              <a:t>29</a:t>
            </a:fld>
            <a:endParaRPr lang="en-GB"/>
          </a:p>
        </p:txBody>
      </p:sp>
      <p:graphicFrame>
        <p:nvGraphicFramePr>
          <p:cNvPr id="4" name="Table 3"/>
          <p:cNvGraphicFramePr>
            <a:graphicFrameLocks noGrp="1"/>
          </p:cNvGraphicFramePr>
          <p:nvPr>
            <p:extLst/>
          </p:nvPr>
        </p:nvGraphicFramePr>
        <p:xfrm>
          <a:off x="760032" y="1261110"/>
          <a:ext cx="7618835" cy="3291840"/>
        </p:xfrm>
        <a:graphic>
          <a:graphicData uri="http://schemas.openxmlformats.org/drawingml/2006/table">
            <a:tbl>
              <a:tblPr firstRow="1" bandRow="1">
                <a:tableStyleId>{2D5ABB26-0587-4C30-8999-92F81FD0307C}</a:tableStyleId>
              </a:tblPr>
              <a:tblGrid>
                <a:gridCol w="532235">
                  <a:extLst>
                    <a:ext uri="{9D8B030D-6E8A-4147-A177-3AD203B41FA5}">
                      <a16:colId xmlns:a16="http://schemas.microsoft.com/office/drawing/2014/main" val="1981668515"/>
                    </a:ext>
                  </a:extLst>
                </a:gridCol>
                <a:gridCol w="1280160">
                  <a:extLst>
                    <a:ext uri="{9D8B030D-6E8A-4147-A177-3AD203B41FA5}">
                      <a16:colId xmlns:a16="http://schemas.microsoft.com/office/drawing/2014/main" val="673926054"/>
                    </a:ext>
                  </a:extLst>
                </a:gridCol>
                <a:gridCol w="91440">
                  <a:extLst>
                    <a:ext uri="{9D8B030D-6E8A-4147-A177-3AD203B41FA5}">
                      <a16:colId xmlns:a16="http://schemas.microsoft.com/office/drawing/2014/main" val="3489361382"/>
                    </a:ext>
                  </a:extLst>
                </a:gridCol>
                <a:gridCol w="533400">
                  <a:extLst>
                    <a:ext uri="{9D8B030D-6E8A-4147-A177-3AD203B41FA5}">
                      <a16:colId xmlns:a16="http://schemas.microsoft.com/office/drawing/2014/main" val="1133469894"/>
                    </a:ext>
                  </a:extLst>
                </a:gridCol>
                <a:gridCol w="1280160">
                  <a:extLst>
                    <a:ext uri="{9D8B030D-6E8A-4147-A177-3AD203B41FA5}">
                      <a16:colId xmlns:a16="http://schemas.microsoft.com/office/drawing/2014/main" val="2292477143"/>
                    </a:ext>
                  </a:extLst>
                </a:gridCol>
                <a:gridCol w="91440">
                  <a:extLst>
                    <a:ext uri="{9D8B030D-6E8A-4147-A177-3AD203B41FA5}">
                      <a16:colId xmlns:a16="http://schemas.microsoft.com/office/drawing/2014/main" val="1548699250"/>
                    </a:ext>
                  </a:extLst>
                </a:gridCol>
                <a:gridCol w="529485">
                  <a:extLst>
                    <a:ext uri="{9D8B030D-6E8A-4147-A177-3AD203B41FA5}">
                      <a16:colId xmlns:a16="http://schemas.microsoft.com/office/drawing/2014/main" val="746281719"/>
                    </a:ext>
                  </a:extLst>
                </a:gridCol>
                <a:gridCol w="1371600">
                  <a:extLst>
                    <a:ext uri="{9D8B030D-6E8A-4147-A177-3AD203B41FA5}">
                      <a16:colId xmlns:a16="http://schemas.microsoft.com/office/drawing/2014/main" val="2708169889"/>
                    </a:ext>
                  </a:extLst>
                </a:gridCol>
                <a:gridCol w="91440">
                  <a:extLst>
                    <a:ext uri="{9D8B030D-6E8A-4147-A177-3AD203B41FA5}">
                      <a16:colId xmlns:a16="http://schemas.microsoft.com/office/drawing/2014/main" val="3094840945"/>
                    </a:ext>
                  </a:extLst>
                </a:gridCol>
                <a:gridCol w="537315">
                  <a:extLst>
                    <a:ext uri="{9D8B030D-6E8A-4147-A177-3AD203B41FA5}">
                      <a16:colId xmlns:a16="http://schemas.microsoft.com/office/drawing/2014/main" val="498765648"/>
                    </a:ext>
                  </a:extLst>
                </a:gridCol>
                <a:gridCol w="1280160">
                  <a:extLst>
                    <a:ext uri="{9D8B030D-6E8A-4147-A177-3AD203B41FA5}">
                      <a16:colId xmlns:a16="http://schemas.microsoft.com/office/drawing/2014/main" val="1416558785"/>
                    </a:ext>
                  </a:extLst>
                </a:gridCol>
              </a:tblGrid>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Arabic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French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smtClean="0">
                          <a:solidFill>
                            <a:srgbClr val="F26334"/>
                          </a:solidFill>
                        </a:rPr>
                        <a:t>Korean</a:t>
                      </a:r>
                      <a:endParaRPr lang="en-GB" sz="1400" b="0" dirty="0">
                        <a:solidFill>
                          <a:srgbClr val="F26334"/>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Russian</a:t>
                      </a:r>
                      <a:endParaRPr lang="en-GB" sz="140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7885717"/>
                  </a:ext>
                </a:extLst>
              </a:tr>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Chinese</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German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smtClean="0">
                          <a:solidFill>
                            <a:srgbClr val="002C6C"/>
                          </a:solidFill>
                        </a:rPr>
                        <a:t>Latvian</a:t>
                      </a:r>
                      <a:endParaRPr lang="en-GB" sz="1400" b="0" dirty="0">
                        <a:solidFill>
                          <a:srgbClr val="002C6C"/>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Serbian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2259159"/>
                  </a:ext>
                </a:extLst>
              </a:tr>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Czech</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smtClean="0">
                          <a:solidFill>
                            <a:srgbClr val="F26334"/>
                          </a:solidFill>
                        </a:rPr>
                        <a:t>Greek</a:t>
                      </a:r>
                      <a:endParaRPr lang="en-GB" b="0" dirty="0">
                        <a:solidFill>
                          <a:srgbClr val="F26334"/>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Macedonian</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GB" sz="1400" dirty="0" smtClean="0">
                          <a:solidFill>
                            <a:schemeClr val="tx2"/>
                          </a:solidFill>
                        </a:rPr>
                        <a:t>Spanish</a:t>
                      </a:r>
                      <a:endParaRPr lang="en-GB" sz="140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2945019"/>
                  </a:ext>
                </a:extLst>
              </a:tr>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Danish</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GB" sz="1400" dirty="0" smtClean="0">
                          <a:solidFill>
                            <a:schemeClr val="tx2"/>
                          </a:solidFill>
                        </a:rPr>
                        <a:t>Hungarian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b="0" dirty="0" smtClean="0">
                          <a:solidFill>
                            <a:schemeClr val="tx2"/>
                          </a:solidFill>
                        </a:rPr>
                        <a:t>Norwegian</a:t>
                      </a:r>
                      <a:endParaRPr lang="en-GB" sz="1400" b="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Swedish</a:t>
                      </a:r>
                      <a:endParaRPr lang="en-GB" sz="140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825204"/>
                  </a:ext>
                </a:extLst>
              </a:tr>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Dutch</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Italian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Persian</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116077"/>
                  </a:ext>
                </a:extLst>
              </a:tr>
              <a:tr h="548640">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Finnish</a:t>
                      </a:r>
                      <a:endParaRPr lang="en-GB" sz="140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Japanese</a:t>
                      </a:r>
                      <a:endParaRPr lang="en-GB" sz="1400" dirty="0">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00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dirty="0" smtClean="0">
                          <a:solidFill>
                            <a:schemeClr val="tx2"/>
                          </a:solidFill>
                        </a:rPr>
                        <a:t>Portuguese</a:t>
                      </a:r>
                      <a:endParaRPr lang="en-GB" sz="14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7327394"/>
                  </a:ext>
                </a:extLst>
              </a:tr>
            </a:tbl>
          </a:graphicData>
        </a:graphic>
      </p:graphicFrame>
      <p:pic>
        <p:nvPicPr>
          <p:cNvPr id="9"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059" y="1360161"/>
            <a:ext cx="480492" cy="3406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872" y="3558936"/>
            <a:ext cx="480370" cy="329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8173" y="1923712"/>
            <a:ext cx="479407" cy="32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9059" y="2462279"/>
            <a:ext cx="487997" cy="32533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58173" y="3010512"/>
            <a:ext cx="467289" cy="334270"/>
          </a:xfrm>
          <a:prstGeom prst="rect">
            <a:avLst/>
          </a:prstGeom>
          <a:ln>
            <a:noFill/>
          </a:ln>
          <a:effectLst>
            <a:outerShdw blurRad="292100" dist="139700" dir="2700000" algn="tl" rotWithShape="0">
              <a:srgbClr val="333333">
                <a:alpha val="65000"/>
              </a:srgbClr>
            </a:outerShdw>
          </a:effectLst>
        </p:spPr>
      </p:pic>
      <p:pic>
        <p:nvPicPr>
          <p:cNvPr id="18"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69758" y="4097058"/>
            <a:ext cx="467822" cy="321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72894" y="1393396"/>
            <a:ext cx="464193" cy="32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3"/>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672894" y="1927919"/>
            <a:ext cx="464193" cy="3253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 descr="Image result for hungarian fla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688027" y="3009433"/>
            <a:ext cx="464193" cy="333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671697" y="3556429"/>
            <a:ext cx="496854" cy="332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6"/>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672893" y="4116042"/>
            <a:ext cx="464194" cy="32996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pic>
        <p:nvPicPr>
          <p:cNvPr id="24" name="Picture 23"/>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4577894" y="2461496"/>
            <a:ext cx="464193" cy="326114"/>
          </a:xfrm>
          <a:prstGeom prst="rect">
            <a:avLst/>
          </a:prstGeom>
          <a:ln>
            <a:noFill/>
          </a:ln>
          <a:effectLst>
            <a:outerShdw blurRad="292100" dist="139700" dir="2700000" algn="tl" rotWithShape="0">
              <a:srgbClr val="333333">
                <a:alpha val="65000"/>
              </a:srgbClr>
            </a:outerShdw>
          </a:effectLst>
        </p:spPr>
      </p:pic>
      <p:pic>
        <p:nvPicPr>
          <p:cNvPr id="25" name="Picture 7"/>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6580759" y="1388709"/>
            <a:ext cx="462018" cy="349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6" name="Picture 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6581285" y="1952246"/>
            <a:ext cx="439070" cy="316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 name="Picture 9"/>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6575161" y="3021581"/>
            <a:ext cx="445194" cy="326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4" descr="http://www.worldatlas.com/webimage/flags/countrys/zzzflags/brlarge.gif">
            <a:hlinkClick r:id="rId19"/>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74833" y="4141576"/>
            <a:ext cx="467254" cy="328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9" name="Picture 28"/>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4577894" y="3556995"/>
            <a:ext cx="456782" cy="331178"/>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6568927" y="2475083"/>
            <a:ext cx="457663" cy="3125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4588801" y="1388709"/>
            <a:ext cx="459843" cy="326115"/>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2679861" y="2481553"/>
            <a:ext cx="457226" cy="325460"/>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4577906" y="3030994"/>
            <a:ext cx="432710" cy="326114"/>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4588801" y="1931110"/>
            <a:ext cx="476900" cy="317933"/>
          </a:xfrm>
          <a:prstGeom prst="rect">
            <a:avLst/>
          </a:prstGeom>
          <a:ln>
            <a:noFill/>
          </a:ln>
          <a:effectLst>
            <a:outerShdw blurRad="292100" dist="139700" dir="2700000" algn="tl" rotWithShape="0">
              <a:srgbClr val="333333">
                <a:alpha val="65000"/>
              </a:srgbClr>
            </a:outerShdw>
          </a:effectLst>
        </p:spPr>
      </p:pic>
      <p:sp>
        <p:nvSpPr>
          <p:cNvPr id="39" name="Text Placeholder 23"/>
          <p:cNvSpPr>
            <a:spLocks noGrp="1"/>
          </p:cNvSpPr>
          <p:nvPr>
            <p:ph type="body" sz="quarter" idx="4294967295"/>
          </p:nvPr>
        </p:nvSpPr>
        <p:spPr>
          <a:xfrm>
            <a:off x="330810" y="981654"/>
            <a:ext cx="8048057" cy="304688"/>
          </a:xfrm>
          <a:prstGeom prst="rect">
            <a:avLst/>
          </a:prstGeom>
        </p:spPr>
        <p:txBody>
          <a:bodyPr>
            <a:normAutofit/>
          </a:bodyPr>
          <a:lstStyle/>
          <a:p>
            <a:pPr marL="74250" indent="0">
              <a:buNone/>
            </a:pPr>
            <a:r>
              <a:rPr lang="en-US" sz="1200" b="0" dirty="0"/>
              <a:t>GPC is officially published in Oxford English and is translated to </a:t>
            </a:r>
            <a:r>
              <a:rPr lang="en-US" sz="1200" dirty="0" smtClean="0"/>
              <a:t>22</a:t>
            </a:r>
            <a:r>
              <a:rPr lang="en-US" sz="1200" b="0" dirty="0" smtClean="0"/>
              <a:t> </a:t>
            </a:r>
            <a:r>
              <a:rPr lang="en-US" sz="1200" b="0" dirty="0"/>
              <a:t>other languages</a:t>
            </a:r>
          </a:p>
          <a:p>
            <a:endParaRPr lang="en-GB" sz="1200" b="0" dirty="0"/>
          </a:p>
        </p:txBody>
      </p:sp>
      <p:sp>
        <p:nvSpPr>
          <p:cNvPr id="40" name="TextBox 39"/>
          <p:cNvSpPr txBox="1"/>
          <p:nvPr/>
        </p:nvSpPr>
        <p:spPr>
          <a:xfrm>
            <a:off x="5998565" y="4513402"/>
            <a:ext cx="2800767" cy="246221"/>
          </a:xfrm>
          <a:prstGeom prst="rect">
            <a:avLst/>
          </a:prstGeom>
          <a:noFill/>
        </p:spPr>
        <p:txBody>
          <a:bodyPr wrap="none" rtlCol="0">
            <a:spAutoFit/>
          </a:bodyPr>
          <a:lstStyle/>
          <a:p>
            <a:r>
              <a:rPr lang="en-US" sz="1000" dirty="0" smtClean="0">
                <a:solidFill>
                  <a:srgbClr val="F26334"/>
                </a:solidFill>
              </a:rPr>
              <a:t>* Languages in Orange are coming soon</a:t>
            </a:r>
            <a:endParaRPr lang="en-GB" sz="1000" dirty="0">
              <a:solidFill>
                <a:srgbClr val="F26334"/>
              </a:solidFill>
            </a:endParaRPr>
          </a:p>
        </p:txBody>
      </p:sp>
    </p:spTree>
    <p:extLst>
      <p:ext uri="{BB962C8B-B14F-4D97-AF65-F5344CB8AC3E}">
        <p14:creationId xmlns:p14="http://schemas.microsoft.com/office/powerpoint/2010/main" val="194990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&amp; </a:t>
            </a:r>
            <a:r>
              <a:rPr lang="en-US" dirty="0" smtClean="0"/>
              <a:t>reminder </a:t>
            </a:r>
            <a:r>
              <a:rPr lang="en-US" dirty="0"/>
              <a:t>for </a:t>
            </a:r>
            <a:r>
              <a:rPr lang="en-US" dirty="0" smtClean="0"/>
              <a:t>seeking </a:t>
            </a:r>
            <a:r>
              <a:rPr lang="en-US" dirty="0"/>
              <a:t>i</a:t>
            </a:r>
            <a:r>
              <a:rPr lang="en-US" dirty="0" smtClean="0"/>
              <a:t>ntellectual </a:t>
            </a:r>
            <a:r>
              <a:rPr lang="en-US" dirty="0"/>
              <a:t>p</a:t>
            </a:r>
            <a:r>
              <a:rPr lang="en-US" dirty="0" smtClean="0"/>
              <a:t>roperty </a:t>
            </a:r>
            <a:r>
              <a:rPr lang="en-US" dirty="0"/>
              <a:t>i</a:t>
            </a:r>
            <a:r>
              <a:rPr lang="en-US" dirty="0" smtClean="0"/>
              <a:t>nformation</a:t>
            </a:r>
            <a:endParaRPr lang="en-GB" dirty="0"/>
          </a:p>
        </p:txBody>
      </p:sp>
      <p:sp>
        <p:nvSpPr>
          <p:cNvPr id="3" name="Content Placeholder 2"/>
          <p:cNvSpPr>
            <a:spLocks noGrp="1"/>
          </p:cNvSpPr>
          <p:nvPr>
            <p:ph idx="11"/>
          </p:nvPr>
        </p:nvSpPr>
        <p:spPr/>
        <p:txBody>
          <a:bodyPr/>
          <a:lstStyle/>
          <a:p>
            <a:r>
              <a:rPr lang="en-US" sz="1200" dirty="0"/>
              <a:t>Relevant to the features of the specification that are being developed in this work group, if anyone has knowledge or information about intellectual property rights, such as, patents or patent applications; please promptly convey this information to the work group facilitator. </a:t>
            </a:r>
          </a:p>
          <a:p>
            <a:r>
              <a:rPr lang="en-US" sz="1200" dirty="0"/>
              <a:t>The intellectual property rights can either be in development or owned by persons, companies or third parties within this work group or outside this work group.</a:t>
            </a:r>
          </a:p>
          <a:p>
            <a:r>
              <a:rPr lang="en-US" sz="1200" dirty="0"/>
              <a:t>We do this under the guidance of the GS1 Intellectual Property Policy, so that GS1 can seek to avoid the uncertainty regarding intellectual property claims against the Specification.  </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a:t>
            </a:fld>
            <a:endParaRPr lang="en-GB" noProof="0"/>
          </a:p>
        </p:txBody>
      </p:sp>
    </p:spTree>
    <p:extLst>
      <p:ext uri="{BB962C8B-B14F-4D97-AF65-F5344CB8AC3E}">
        <p14:creationId xmlns:p14="http://schemas.microsoft.com/office/powerpoint/2010/main" val="3800259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30</a:t>
            </a:fld>
            <a:endParaRPr lang="en-GB" dirty="0"/>
          </a:p>
        </p:txBody>
      </p:sp>
      <p:graphicFrame>
        <p:nvGraphicFramePr>
          <p:cNvPr id="7" name="Table 6"/>
          <p:cNvGraphicFramePr>
            <a:graphicFrameLocks noGrp="1"/>
          </p:cNvGraphicFramePr>
          <p:nvPr>
            <p:extLst/>
          </p:nvPr>
        </p:nvGraphicFramePr>
        <p:xfrm>
          <a:off x="3657449" y="1187145"/>
          <a:ext cx="4663440" cy="2817378"/>
        </p:xfrm>
        <a:graphic>
          <a:graphicData uri="http://schemas.openxmlformats.org/drawingml/2006/table">
            <a:tbl>
              <a:tblPr firstRow="1" bandRow="1">
                <a:tableStyleId>{F5AB1C69-6EDB-4FF4-983F-18BD219EF322}</a:tableStyleId>
              </a:tblPr>
              <a:tblGrid>
                <a:gridCol w="2468880">
                  <a:extLst>
                    <a:ext uri="{9D8B030D-6E8A-4147-A177-3AD203B41FA5}">
                      <a16:colId xmlns:a16="http://schemas.microsoft.com/office/drawing/2014/main" val="658997363"/>
                    </a:ext>
                  </a:extLst>
                </a:gridCol>
                <a:gridCol w="731520">
                  <a:extLst>
                    <a:ext uri="{9D8B030D-6E8A-4147-A177-3AD203B41FA5}">
                      <a16:colId xmlns:a16="http://schemas.microsoft.com/office/drawing/2014/main" val="308650708"/>
                    </a:ext>
                  </a:extLst>
                </a:gridCol>
                <a:gridCol w="731520">
                  <a:extLst>
                    <a:ext uri="{9D8B030D-6E8A-4147-A177-3AD203B41FA5}">
                      <a16:colId xmlns:a16="http://schemas.microsoft.com/office/drawing/2014/main" val="888166612"/>
                    </a:ext>
                  </a:extLst>
                </a:gridCol>
                <a:gridCol w="731520">
                  <a:extLst>
                    <a:ext uri="{9D8B030D-6E8A-4147-A177-3AD203B41FA5}">
                      <a16:colId xmlns:a16="http://schemas.microsoft.com/office/drawing/2014/main" val="151043613"/>
                    </a:ext>
                  </a:extLst>
                </a:gridCol>
              </a:tblGrid>
              <a:tr h="486217">
                <a:tc>
                  <a:txBody>
                    <a:bodyPr/>
                    <a:lstStyle/>
                    <a:p>
                      <a:pPr algn="ctr"/>
                      <a:r>
                        <a:rPr lang="en-US" sz="1000" dirty="0"/>
                        <a:t>Attributes</a:t>
                      </a:r>
                      <a:endParaRPr lang="en-GB" sz="1000" dirty="0"/>
                    </a:p>
                  </a:txBody>
                  <a:tcPr anchor="ctr">
                    <a:solidFill>
                      <a:schemeClr val="accent2"/>
                    </a:solidFill>
                  </a:tcPr>
                </a:tc>
                <a:tc>
                  <a:txBody>
                    <a:bodyPr/>
                    <a:lstStyle/>
                    <a:p>
                      <a:pPr algn="ctr"/>
                      <a:r>
                        <a:rPr lang="en-US" sz="1000" dirty="0"/>
                        <a:t>Check</a:t>
                      </a:r>
                    </a:p>
                  </a:txBody>
                  <a:tcPr anchor="ctr">
                    <a:solidFill>
                      <a:schemeClr val="accent5"/>
                    </a:solidFill>
                  </a:tcPr>
                </a:tc>
                <a:tc>
                  <a:txBody>
                    <a:bodyPr/>
                    <a:lstStyle/>
                    <a:p>
                      <a:pPr algn="ctr"/>
                      <a:r>
                        <a:rPr lang="en-US" sz="1000" dirty="0"/>
                        <a:t>View</a:t>
                      </a:r>
                      <a:endParaRPr lang="en-GB" sz="1000" dirty="0"/>
                    </a:p>
                  </a:txBody>
                  <a:tcPr anchor="ctr">
                    <a:solidFill>
                      <a:srgbClr val="C1D82F"/>
                    </a:solidFill>
                  </a:tcPr>
                </a:tc>
                <a:tc>
                  <a:txBody>
                    <a:bodyPr/>
                    <a:lstStyle/>
                    <a:p>
                      <a:pPr algn="ctr"/>
                      <a:r>
                        <a:rPr lang="en-US" sz="1000" dirty="0"/>
                        <a:t>Explore</a:t>
                      </a:r>
                      <a:endParaRPr lang="en-GB" sz="1000" dirty="0"/>
                    </a:p>
                  </a:txBody>
                  <a:tcPr anchor="ctr">
                    <a:solidFill>
                      <a:srgbClr val="89AADB"/>
                    </a:solidFill>
                  </a:tcPr>
                </a:tc>
                <a:extLst>
                  <a:ext uri="{0D108BD9-81ED-4DB2-BD59-A6C34878D82A}">
                    <a16:rowId xmlns:a16="http://schemas.microsoft.com/office/drawing/2014/main" val="3212566498"/>
                  </a:ext>
                </a:extLst>
              </a:tr>
              <a:tr h="333023">
                <a:tc>
                  <a:txBody>
                    <a:bodyPr/>
                    <a:lstStyle/>
                    <a:p>
                      <a:r>
                        <a:rPr lang="en-US" sz="1100" b="1" dirty="0">
                          <a:solidFill>
                            <a:schemeClr val="tx2"/>
                          </a:solidFill>
                        </a:rPr>
                        <a:t>1. GTIN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050917241"/>
                  </a:ext>
                </a:extLst>
              </a:tr>
              <a:tr h="333023">
                <a:tc>
                  <a:txBody>
                    <a:bodyPr/>
                    <a:lstStyle/>
                    <a:p>
                      <a:r>
                        <a:rPr lang="en-US" sz="1100" b="1" dirty="0">
                          <a:solidFill>
                            <a:schemeClr val="tx2"/>
                          </a:solidFill>
                        </a:rPr>
                        <a:t>2. Brand</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2662932480"/>
                  </a:ext>
                </a:extLst>
              </a:tr>
              <a:tr h="333023">
                <a:tc>
                  <a:txBody>
                    <a:bodyPr/>
                    <a:lstStyle/>
                    <a:p>
                      <a:r>
                        <a:rPr lang="en-US" sz="1100" b="1" dirty="0">
                          <a:solidFill>
                            <a:schemeClr val="tx2"/>
                          </a:solidFill>
                        </a:rPr>
                        <a:t>3. Label Description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1911244710"/>
                  </a:ext>
                </a:extLst>
              </a:tr>
              <a:tr h="333023">
                <a:tc>
                  <a:txBody>
                    <a:bodyPr/>
                    <a:lstStyle/>
                    <a:p>
                      <a:r>
                        <a:rPr lang="en-US" sz="1100" b="1" dirty="0">
                          <a:solidFill>
                            <a:schemeClr val="tx2"/>
                          </a:solidFill>
                        </a:rPr>
                        <a:t>4. Medium Resolution Image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248438657"/>
                  </a:ext>
                </a:extLst>
              </a:tr>
              <a:tr h="333023">
                <a:tc>
                  <a:txBody>
                    <a:bodyPr/>
                    <a:lstStyle/>
                    <a:p>
                      <a:r>
                        <a:rPr lang="en-US" sz="1100" b="1" dirty="0">
                          <a:solidFill>
                            <a:schemeClr val="tx2"/>
                          </a:solidFill>
                        </a:rPr>
                        <a:t>5. Target Market</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854127069"/>
                  </a:ext>
                </a:extLst>
              </a:tr>
              <a:tr h="333023">
                <a:tc>
                  <a:txBody>
                    <a:bodyPr/>
                    <a:lstStyle/>
                    <a:p>
                      <a:r>
                        <a:rPr lang="en-US" sz="1100" b="1" dirty="0">
                          <a:solidFill>
                            <a:schemeClr val="tx2"/>
                          </a:solidFill>
                        </a:rPr>
                        <a:t>6. Company Name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098955228"/>
                  </a:ext>
                </a:extLst>
              </a:tr>
              <a:tr h="333023">
                <a:tc>
                  <a:txBody>
                    <a:bodyPr/>
                    <a:lstStyle/>
                    <a:p>
                      <a:r>
                        <a:rPr lang="en-US" sz="1100" b="1" dirty="0">
                          <a:solidFill>
                            <a:schemeClr val="tx2"/>
                          </a:solidFill>
                        </a:rPr>
                        <a:t>7. Product Classification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564260922"/>
                  </a:ext>
                </a:extLst>
              </a:tr>
            </a:tbl>
          </a:graphicData>
        </a:graphic>
      </p:graphicFrame>
      <p:sp>
        <p:nvSpPr>
          <p:cNvPr id="39" name="5-Point Star 38"/>
          <p:cNvSpPr/>
          <p:nvPr/>
        </p:nvSpPr>
        <p:spPr>
          <a:xfrm>
            <a:off x="6410294" y="1720647"/>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nvGrpSpPr>
          <p:cNvPr id="5" name="Group 4"/>
          <p:cNvGrpSpPr/>
          <p:nvPr/>
        </p:nvGrpSpPr>
        <p:grpSpPr>
          <a:xfrm>
            <a:off x="7836054" y="1720647"/>
            <a:ext cx="241364" cy="2219310"/>
            <a:chOff x="4030639" y="1677708"/>
            <a:chExt cx="241364" cy="2219310"/>
          </a:xfrm>
        </p:grpSpPr>
        <p:sp>
          <p:nvSpPr>
            <p:cNvPr id="44" name="5-Point Star 43"/>
            <p:cNvSpPr/>
            <p:nvPr/>
          </p:nvSpPr>
          <p:spPr>
            <a:xfrm>
              <a:off x="4036983" y="235392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5" name="5-Point Star 44"/>
            <p:cNvSpPr/>
            <p:nvPr/>
          </p:nvSpPr>
          <p:spPr>
            <a:xfrm>
              <a:off x="4036983" y="3020052"/>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6" name="5-Point Star 45"/>
            <p:cNvSpPr/>
            <p:nvPr/>
          </p:nvSpPr>
          <p:spPr>
            <a:xfrm>
              <a:off x="4036983" y="335071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7" name="5-Point Star 46"/>
            <p:cNvSpPr/>
            <p:nvPr/>
          </p:nvSpPr>
          <p:spPr>
            <a:xfrm>
              <a:off x="4036983" y="368137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8" name="5-Point Star 47"/>
            <p:cNvSpPr/>
            <p:nvPr/>
          </p:nvSpPr>
          <p:spPr>
            <a:xfrm>
              <a:off x="4036983" y="1677708"/>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9" name="5-Point Star 48"/>
            <p:cNvSpPr/>
            <p:nvPr/>
          </p:nvSpPr>
          <p:spPr>
            <a:xfrm>
              <a:off x="4030639" y="2023256"/>
              <a:ext cx="241364" cy="215650"/>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grpSp>
        <p:nvGrpSpPr>
          <p:cNvPr id="2" name="Group 1"/>
          <p:cNvGrpSpPr/>
          <p:nvPr/>
        </p:nvGrpSpPr>
        <p:grpSpPr>
          <a:xfrm>
            <a:off x="7123174" y="1720647"/>
            <a:ext cx="228676" cy="1888649"/>
            <a:chOff x="7412721" y="1677708"/>
            <a:chExt cx="228676" cy="1888649"/>
          </a:xfrm>
        </p:grpSpPr>
        <p:sp>
          <p:nvSpPr>
            <p:cNvPr id="40" name="5-Point Star 39"/>
            <p:cNvSpPr/>
            <p:nvPr/>
          </p:nvSpPr>
          <p:spPr>
            <a:xfrm>
              <a:off x="7412721" y="1677708"/>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1" name="5-Point Star 40"/>
            <p:cNvSpPr/>
            <p:nvPr/>
          </p:nvSpPr>
          <p:spPr>
            <a:xfrm>
              <a:off x="7412721" y="2017896"/>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2" name="5-Point Star 41"/>
            <p:cNvSpPr/>
            <p:nvPr/>
          </p:nvSpPr>
          <p:spPr>
            <a:xfrm>
              <a:off x="7412721" y="235808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3" name="5-Point Star 42"/>
            <p:cNvSpPr/>
            <p:nvPr/>
          </p:nvSpPr>
          <p:spPr>
            <a:xfrm>
              <a:off x="7412721" y="2673667"/>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0" name="5-Point Star 49"/>
            <p:cNvSpPr/>
            <p:nvPr/>
          </p:nvSpPr>
          <p:spPr>
            <a:xfrm>
              <a:off x="7412721" y="3020052"/>
              <a:ext cx="228676" cy="215644"/>
            </a:xfrm>
            <a:prstGeom prst="star5">
              <a:avLst/>
            </a:prstGeom>
            <a:solidFill>
              <a:schemeClr val="bg2">
                <a:alpha val="59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1" name="5-Point Star 50"/>
            <p:cNvSpPr/>
            <p:nvPr/>
          </p:nvSpPr>
          <p:spPr>
            <a:xfrm>
              <a:off x="7412721" y="3350713"/>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grpSp>
        <p:nvGrpSpPr>
          <p:cNvPr id="16" name="Group 15"/>
          <p:cNvGrpSpPr/>
          <p:nvPr/>
        </p:nvGrpSpPr>
        <p:grpSpPr>
          <a:xfrm>
            <a:off x="4801425" y="4126715"/>
            <a:ext cx="3675089" cy="230932"/>
            <a:chOff x="453416" y="4095165"/>
            <a:chExt cx="3675089" cy="230932"/>
          </a:xfrm>
        </p:grpSpPr>
        <p:sp>
          <p:nvSpPr>
            <p:cNvPr id="25" name="TextBox 24"/>
            <p:cNvSpPr txBox="1"/>
            <p:nvPr/>
          </p:nvSpPr>
          <p:spPr>
            <a:xfrm>
              <a:off x="629743" y="4095265"/>
              <a:ext cx="1353256" cy="230832"/>
            </a:xfrm>
            <a:prstGeom prst="rect">
              <a:avLst/>
            </a:prstGeom>
            <a:noFill/>
          </p:spPr>
          <p:txBody>
            <a:bodyPr wrap="none" rtlCol="0">
              <a:spAutoFit/>
            </a:bodyPr>
            <a:lstStyle/>
            <a:p>
              <a:pPr>
                <a:defRPr/>
              </a:pPr>
              <a:r>
                <a:rPr lang="en-US" sz="900" dirty="0">
                  <a:solidFill>
                    <a:schemeClr val="accent1"/>
                  </a:solidFill>
                </a:rPr>
                <a:t>Required for service</a:t>
              </a:r>
              <a:endParaRPr lang="en-GB" sz="900" dirty="0">
                <a:solidFill>
                  <a:schemeClr val="accent1"/>
                </a:solidFill>
              </a:endParaRPr>
            </a:p>
          </p:txBody>
        </p:sp>
        <p:sp>
          <p:nvSpPr>
            <p:cNvPr id="26" name="TextBox 25"/>
            <p:cNvSpPr txBox="1"/>
            <p:nvPr/>
          </p:nvSpPr>
          <p:spPr>
            <a:xfrm>
              <a:off x="2147460" y="4095265"/>
              <a:ext cx="1981045" cy="230832"/>
            </a:xfrm>
            <a:prstGeom prst="rect">
              <a:avLst/>
            </a:prstGeom>
            <a:noFill/>
          </p:spPr>
          <p:txBody>
            <a:bodyPr wrap="square" rtlCol="0">
              <a:spAutoFit/>
            </a:bodyPr>
            <a:lstStyle/>
            <a:p>
              <a:pPr>
                <a:defRPr/>
              </a:pPr>
              <a:r>
                <a:rPr lang="en-US" sz="900" dirty="0">
                  <a:solidFill>
                    <a:schemeClr val="tx1">
                      <a:lumMod val="60000"/>
                      <a:lumOff val="40000"/>
                    </a:schemeClr>
                  </a:solidFill>
                </a:rPr>
                <a:t>Service enhanced as a result</a:t>
              </a:r>
              <a:endParaRPr lang="en-GB" sz="900" dirty="0">
                <a:solidFill>
                  <a:schemeClr val="tx1">
                    <a:lumMod val="60000"/>
                    <a:lumOff val="40000"/>
                  </a:schemeClr>
                </a:solidFill>
              </a:endParaRPr>
            </a:p>
          </p:txBody>
        </p:sp>
        <p:sp>
          <p:nvSpPr>
            <p:cNvPr id="56" name="5-Point Star 55"/>
            <p:cNvSpPr/>
            <p:nvPr/>
          </p:nvSpPr>
          <p:spPr>
            <a:xfrm>
              <a:off x="453416" y="4095165"/>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7" name="5-Point Star 56"/>
            <p:cNvSpPr/>
            <p:nvPr/>
          </p:nvSpPr>
          <p:spPr>
            <a:xfrm>
              <a:off x="1969619" y="4095165"/>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sp>
        <p:nvSpPr>
          <p:cNvPr id="4" name="Title 3"/>
          <p:cNvSpPr>
            <a:spLocks noGrp="1"/>
          </p:cNvSpPr>
          <p:nvPr>
            <p:ph type="title"/>
          </p:nvPr>
        </p:nvSpPr>
        <p:spPr/>
        <p:txBody>
          <a:bodyPr/>
          <a:lstStyle/>
          <a:p>
            <a:r>
              <a:rPr lang="en-US" dirty="0" smtClean="0"/>
              <a:t>Core Attribute </a:t>
            </a:r>
            <a:r>
              <a:rPr lang="en-US" dirty="0"/>
              <a:t>in the GS1 </a:t>
            </a:r>
            <a:r>
              <a:rPr lang="en-US" dirty="0" smtClean="0"/>
              <a:t>Cloud</a:t>
            </a:r>
            <a:endParaRPr lang="en-US" dirty="0"/>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612" y="1070018"/>
            <a:ext cx="1078256" cy="1078256"/>
          </a:xfrm>
          <a:prstGeom prst="rect">
            <a:avLst/>
          </a:prstGeom>
        </p:spPr>
      </p:pic>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546" y="1840047"/>
            <a:ext cx="1078256" cy="1078256"/>
          </a:xfrm>
          <a:prstGeom prst="rect">
            <a:avLst/>
          </a:prstGeom>
        </p:spPr>
      </p:pic>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33" y="2366002"/>
            <a:ext cx="1078256" cy="1078256"/>
          </a:xfrm>
          <a:prstGeom prst="rect">
            <a:avLst/>
          </a:prstGeom>
        </p:spPr>
      </p:pic>
      <p:sp>
        <p:nvSpPr>
          <p:cNvPr id="36" name="Chevron 35"/>
          <p:cNvSpPr>
            <a:spLocks noChangeAspect="1"/>
          </p:cNvSpPr>
          <p:nvPr/>
        </p:nvSpPr>
        <p:spPr>
          <a:xfrm>
            <a:off x="2332967" y="3487197"/>
            <a:ext cx="1429149" cy="698748"/>
          </a:xfrm>
          <a:prstGeom prst="chevron">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chemeClr val="bg1"/>
                </a:solidFill>
              </a:rPr>
              <a:t>GPC</a:t>
            </a:r>
            <a:endParaRPr lang="en-US" b="1" dirty="0">
              <a:solidFill>
                <a:schemeClr val="bg1"/>
              </a:solidFill>
            </a:endParaRPr>
          </a:p>
        </p:txBody>
      </p:sp>
    </p:spTree>
    <p:extLst>
      <p:ext uri="{BB962C8B-B14F-4D97-AF65-F5344CB8AC3E}">
        <p14:creationId xmlns:p14="http://schemas.microsoft.com/office/powerpoint/2010/main" val="31124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noProof="0" smtClean="0"/>
              <a:t>Contact Information</a:t>
            </a:r>
            <a:endParaRPr lang="en-GB" noProof="0"/>
          </a:p>
        </p:txBody>
      </p:sp>
      <p:sp>
        <p:nvSpPr>
          <p:cNvPr id="8" name="Content Placeholder 7"/>
          <p:cNvSpPr>
            <a:spLocks noGrp="1"/>
          </p:cNvSpPr>
          <p:nvPr>
            <p:ph idx="17"/>
          </p:nvPr>
        </p:nvSpPr>
        <p:spPr>
          <a:xfrm>
            <a:off x="553840" y="4196450"/>
            <a:ext cx="8239912" cy="288653"/>
          </a:xfrm>
        </p:spPr>
        <p:txBody>
          <a:bodyPr/>
          <a:lstStyle/>
          <a:p>
            <a:r>
              <a:rPr lang="en-GB" noProof="0" dirty="0" smtClean="0"/>
              <a:t>www.gs1.org</a:t>
            </a:r>
          </a:p>
          <a:p>
            <a:endParaRPr lang="en-GB" noProof="0" dirty="0"/>
          </a:p>
        </p:txBody>
      </p:sp>
      <p:pic>
        <p:nvPicPr>
          <p:cNvPr id="17" name="Picture 16" descr="facebook-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7147" y="4179783"/>
            <a:ext cx="274320" cy="27432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525" y="4179783"/>
            <a:ext cx="274320" cy="27432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904" y="4179783"/>
            <a:ext cx="274320" cy="27432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2282" y="4179783"/>
            <a:ext cx="274320" cy="27432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0661" y="4179783"/>
            <a:ext cx="274320" cy="274320"/>
          </a:xfrm>
          <a:prstGeom prst="rect">
            <a:avLst/>
          </a:prstGeom>
        </p:spPr>
      </p:pic>
      <p:cxnSp>
        <p:nvCxnSpPr>
          <p:cNvPr id="36" name="Straight Connector 35"/>
          <p:cNvCxnSpPr/>
          <p:nvPr/>
        </p:nvCxnSpPr>
        <p:spPr>
          <a:xfrm>
            <a:off x="558839" y="2226050"/>
            <a:ext cx="7034777" cy="0"/>
          </a:xfrm>
          <a:prstGeom prst="line">
            <a:avLst/>
          </a:prstGeom>
          <a:ln w="12700">
            <a:solidFill>
              <a:schemeClr val="bg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6"/>
          <p:cNvSpPr>
            <a:spLocks noGrp="1"/>
          </p:cNvSpPr>
          <p:nvPr>
            <p:ph idx="13"/>
          </p:nvPr>
        </p:nvSpPr>
        <p:spPr>
          <a:xfrm>
            <a:off x="553840" y="2454193"/>
            <a:ext cx="6065506" cy="885903"/>
          </a:xfrm>
        </p:spPr>
        <p:txBody>
          <a:bodyPr/>
          <a:lstStyle/>
          <a:p>
            <a:pPr marL="55688" indent="0">
              <a:buNone/>
            </a:pPr>
            <a:r>
              <a:rPr lang="en-US" sz="1500" b="1" dirty="0"/>
              <a:t>Jeanette McVeigh</a:t>
            </a:r>
          </a:p>
          <a:p>
            <a:pPr marL="55688" indent="0">
              <a:buNone/>
            </a:pPr>
            <a:r>
              <a:rPr lang="en-US" sz="1350" dirty="0"/>
              <a:t>GPC SMG Manager &amp; Service Provider</a:t>
            </a:r>
          </a:p>
          <a:p>
            <a:pPr marL="55688" indent="0">
              <a:buNone/>
            </a:pPr>
            <a:r>
              <a:rPr lang="en-US" sz="1350" dirty="0"/>
              <a:t>jeanette.mcveigh@gs1.org</a:t>
            </a:r>
          </a:p>
          <a:p>
            <a:pPr marL="55688" indent="0">
              <a:buNone/>
            </a:pPr>
            <a:endParaRPr lang="en-GB" dirty="0"/>
          </a:p>
        </p:txBody>
      </p:sp>
      <p:sp>
        <p:nvSpPr>
          <p:cNvPr id="14" name="Content Placeholder 6"/>
          <p:cNvSpPr txBox="1">
            <a:spLocks/>
          </p:cNvSpPr>
          <p:nvPr/>
        </p:nvSpPr>
        <p:spPr bwMode="auto">
          <a:xfrm>
            <a:off x="547632" y="1111924"/>
            <a:ext cx="6065506" cy="885903"/>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None/>
            </a:pPr>
            <a:r>
              <a:rPr lang="en-US" sz="1500" b="1" dirty="0"/>
              <a:t>Mike Mowad</a:t>
            </a:r>
          </a:p>
          <a:p>
            <a:pPr marL="55688" indent="0">
              <a:buNone/>
            </a:pPr>
            <a:r>
              <a:rPr lang="en-US" sz="1350" dirty="0"/>
              <a:t>Director, Global Product Classification</a:t>
            </a:r>
          </a:p>
          <a:p>
            <a:pPr marL="55688" indent="0">
              <a:buNone/>
            </a:pPr>
            <a:r>
              <a:rPr lang="en-US" sz="1350" dirty="0"/>
              <a:t>michael.mowad@gs1.org</a:t>
            </a:r>
          </a:p>
        </p:txBody>
      </p:sp>
    </p:spTree>
    <p:extLst>
      <p:ext uri="{BB962C8B-B14F-4D97-AF65-F5344CB8AC3E}">
        <p14:creationId xmlns:p14="http://schemas.microsoft.com/office/powerpoint/2010/main" val="178916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smtClean="0"/>
              <a:t>Eileen Harpell </a:t>
            </a:r>
          </a:p>
          <a:p>
            <a:endParaRPr lang="en-GB" dirty="0"/>
          </a:p>
        </p:txBody>
      </p:sp>
      <p:sp>
        <p:nvSpPr>
          <p:cNvPr id="2" name="Title 1"/>
          <p:cNvSpPr>
            <a:spLocks noGrp="1"/>
          </p:cNvSpPr>
          <p:nvPr>
            <p:ph type="title"/>
          </p:nvPr>
        </p:nvSpPr>
        <p:spPr/>
        <p:txBody>
          <a:bodyPr/>
          <a:lstStyle/>
          <a:p>
            <a:r>
              <a:rPr lang="en-GB" dirty="0"/>
              <a:t>GSMP </a:t>
            </a:r>
            <a:r>
              <a:rPr lang="en-GB" dirty="0" smtClean="0"/>
              <a:t>Process</a:t>
            </a:r>
            <a:endParaRPr lang="en-GB"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32</a:t>
            </a:fld>
            <a:endParaRPr lang="en-GB" noProof="0"/>
          </a:p>
        </p:txBody>
      </p:sp>
    </p:spTree>
    <p:extLst>
      <p:ext uri="{BB962C8B-B14F-4D97-AF65-F5344CB8AC3E}">
        <p14:creationId xmlns:p14="http://schemas.microsoft.com/office/powerpoint/2010/main" val="1982697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a:t>Eric Kauz </a:t>
            </a:r>
          </a:p>
        </p:txBody>
      </p:sp>
      <p:sp>
        <p:nvSpPr>
          <p:cNvPr id="2" name="Title 1"/>
          <p:cNvSpPr>
            <a:spLocks noGrp="1"/>
          </p:cNvSpPr>
          <p:nvPr>
            <p:ph type="title"/>
          </p:nvPr>
        </p:nvSpPr>
        <p:spPr/>
        <p:txBody>
          <a:bodyPr/>
          <a:lstStyle/>
          <a:p>
            <a:r>
              <a:rPr lang="en-GB" dirty="0"/>
              <a:t>Consumer Product Variants Update </a:t>
            </a:r>
            <a:r>
              <a:rPr lang="en-GB" dirty="0" smtClean="0"/>
              <a:t>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33</a:t>
            </a:fld>
            <a:endParaRPr lang="en-GB" noProof="0"/>
          </a:p>
        </p:txBody>
      </p:sp>
    </p:spTree>
    <p:extLst>
      <p:ext uri="{BB962C8B-B14F-4D97-AF65-F5344CB8AC3E}">
        <p14:creationId xmlns:p14="http://schemas.microsoft.com/office/powerpoint/2010/main" val="438915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chemeClr val="bg1"/>
                </a:solidFill>
              </a:rPr>
              <a:t>Birgit Mahler </a:t>
            </a:r>
            <a:endParaRPr lang="en-GB" dirty="0">
              <a:solidFill>
                <a:schemeClr val="bg1"/>
              </a:solidFill>
            </a:endParaRPr>
          </a:p>
        </p:txBody>
      </p:sp>
      <p:sp>
        <p:nvSpPr>
          <p:cNvPr id="2" name="Title 1"/>
          <p:cNvSpPr>
            <a:spLocks noGrp="1"/>
          </p:cNvSpPr>
          <p:nvPr>
            <p:ph type="title"/>
          </p:nvPr>
        </p:nvSpPr>
        <p:spPr/>
        <p:txBody>
          <a:bodyPr/>
          <a:lstStyle/>
          <a:p>
            <a:r>
              <a:rPr lang="en-GB" dirty="0"/>
              <a:t>Update on </a:t>
            </a:r>
            <a:r>
              <a:rPr lang="en-US" dirty="0"/>
              <a:t>GS1 Cloud </a:t>
            </a:r>
            <a:r>
              <a:rPr lang="en-US" dirty="0" smtClean="0"/>
              <a:t> </a:t>
            </a:r>
            <a:endParaRPr lang="en-GB"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34</a:t>
            </a:fld>
            <a:endParaRPr lang="en-GB" noProof="0"/>
          </a:p>
        </p:txBody>
      </p:sp>
    </p:spTree>
    <p:extLst>
      <p:ext uri="{BB962C8B-B14F-4D97-AF65-F5344CB8AC3E}">
        <p14:creationId xmlns:p14="http://schemas.microsoft.com/office/powerpoint/2010/main" val="1814637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35</a:t>
            </a:fld>
            <a:endParaRPr lang="en-GB" noProof="0" dirty="0"/>
          </a:p>
        </p:txBody>
      </p:sp>
      <p:sp>
        <p:nvSpPr>
          <p:cNvPr id="3" name="Text Placeholder 2"/>
          <p:cNvSpPr>
            <a:spLocks noGrp="1"/>
          </p:cNvSpPr>
          <p:nvPr>
            <p:ph type="body" sz="quarter" idx="14"/>
          </p:nvPr>
        </p:nvSpPr>
        <p:spPr/>
        <p:txBody>
          <a:bodyPr/>
          <a:lstStyle/>
          <a:p>
            <a:r>
              <a:rPr lang="en-US" dirty="0" smtClean="0"/>
              <a:t>Coffee Break </a:t>
            </a:r>
          </a:p>
          <a:p>
            <a:r>
              <a:rPr lang="en-US" dirty="0" smtClean="0"/>
              <a:t>1530 – 1600 EST </a:t>
            </a:r>
            <a:endParaRPr lang="en-GB" dirty="0"/>
          </a:p>
        </p:txBody>
      </p:sp>
    </p:spTree>
    <p:extLst>
      <p:ext uri="{BB962C8B-B14F-4D97-AF65-F5344CB8AC3E}">
        <p14:creationId xmlns:p14="http://schemas.microsoft.com/office/powerpoint/2010/main" val="2643798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GDSN Discussion Topics </a:t>
            </a:r>
            <a:endParaRPr lang="en-GB" dirty="0"/>
          </a:p>
        </p:txBody>
      </p:sp>
      <p:sp>
        <p:nvSpPr>
          <p:cNvPr id="3" name="Content Placeholder 2"/>
          <p:cNvSpPr>
            <a:spLocks noGrp="1"/>
          </p:cNvSpPr>
          <p:nvPr>
            <p:ph idx="11"/>
          </p:nvPr>
        </p:nvSpPr>
        <p:spPr/>
        <p:txBody>
          <a:bodyPr/>
          <a:lstStyle/>
          <a:p>
            <a:pPr lvl="0"/>
            <a:r>
              <a:rPr lang="en-GB" sz="1600" dirty="0"/>
              <a:t>GDSN Discussion Topics</a:t>
            </a:r>
            <a:r>
              <a:rPr lang="en-GB" sz="1600" b="1" dirty="0"/>
              <a:t> </a:t>
            </a:r>
            <a:r>
              <a:rPr lang="en-GB" sz="1600" dirty="0" smtClean="0"/>
              <a:t>Discussion </a:t>
            </a:r>
            <a:r>
              <a:rPr lang="en-GB" sz="1600" dirty="0"/>
              <a:t>of management of external code lists</a:t>
            </a:r>
          </a:p>
          <a:p>
            <a:pPr lvl="1"/>
            <a:r>
              <a:rPr lang="en-GB" sz="1600" dirty="0"/>
              <a:t>External Code Lists - Request to input all code lists in GDD</a:t>
            </a:r>
          </a:p>
          <a:p>
            <a:pPr lvl="1"/>
            <a:r>
              <a:rPr lang="en-GB" sz="1600" dirty="0"/>
              <a:t>Healthcare network release – Review results </a:t>
            </a:r>
            <a:endParaRPr lang="en-GB" sz="1800" dirty="0"/>
          </a:p>
          <a:p>
            <a:pPr marL="74250" indent="0">
              <a:buNone/>
            </a:pP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36</a:t>
            </a:fld>
            <a:endParaRPr lang="en-GB" noProof="0"/>
          </a:p>
        </p:txBody>
      </p:sp>
    </p:spTree>
    <p:extLst>
      <p:ext uri="{BB962C8B-B14F-4D97-AF65-F5344CB8AC3E}">
        <p14:creationId xmlns:p14="http://schemas.microsoft.com/office/powerpoint/2010/main" val="160702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WR-17-000349 – Mirva Alatyppo </a:t>
            </a:r>
            <a:endParaRPr lang="en-GB" dirty="0"/>
          </a:p>
        </p:txBody>
      </p:sp>
      <p:sp>
        <p:nvSpPr>
          <p:cNvPr id="3" name="Content Placeholder 2"/>
          <p:cNvSpPr>
            <a:spLocks noGrp="1"/>
          </p:cNvSpPr>
          <p:nvPr>
            <p:ph idx="11"/>
          </p:nvPr>
        </p:nvSpPr>
        <p:spPr/>
        <p:txBody>
          <a:bodyPr/>
          <a:lstStyle/>
          <a:p>
            <a:r>
              <a:rPr lang="en-US" sz="1400" b="1" dirty="0"/>
              <a:t>WR-17-000349</a:t>
            </a:r>
            <a:r>
              <a:rPr lang="en-US" sz="1400" dirty="0"/>
              <a:t> – Handling instructions </a:t>
            </a:r>
          </a:p>
          <a:p>
            <a:pPr lvl="1"/>
            <a:r>
              <a:rPr lang="en-US" sz="1400" dirty="0" smtClean="0"/>
              <a:t>Ethylene </a:t>
            </a:r>
            <a:r>
              <a:rPr lang="en-US" sz="1400" dirty="0"/>
              <a:t>is colorless and sweet smelling gas, which is formed by plant breathing. The production of ethylene is the normal function of the plant. Ethylene accelerates the ripening of fruit (and aging) and affects both taste and aroma</a:t>
            </a:r>
            <a:r>
              <a:rPr lang="en-US" sz="1400" dirty="0" smtClean="0"/>
              <a:t>.</a:t>
            </a:r>
          </a:p>
          <a:p>
            <a:pPr lvl="1"/>
            <a:r>
              <a:rPr lang="en-US" sz="1400" dirty="0"/>
              <a:t>Items that produce plenty of Ethylene and Items suffering from Ethylene should be stored separately in distribution centers and stores. With Ethylene information trade item can be directed into right section in e.g. distribution centers</a:t>
            </a:r>
            <a:endParaRPr lang="en-GB" sz="1400" dirty="0"/>
          </a:p>
          <a:p>
            <a:pPr lvl="1"/>
            <a:r>
              <a:rPr lang="en-US" sz="1400" dirty="0" smtClean="0"/>
              <a:t>How </a:t>
            </a:r>
            <a:r>
              <a:rPr lang="en-US" sz="1400" dirty="0"/>
              <a:t>this is implemented by </a:t>
            </a:r>
            <a:r>
              <a:rPr lang="en-US" sz="1400" dirty="0" smtClean="0"/>
              <a:t>recipients?</a:t>
            </a:r>
            <a:endParaRPr lang="en-US" sz="1400" dirty="0"/>
          </a:p>
          <a:p>
            <a:pPr marL="74250" indent="0">
              <a:buNone/>
            </a:pP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37</a:t>
            </a:fld>
            <a:endParaRPr lang="en-GB" noProof="0"/>
          </a:p>
        </p:txBody>
      </p:sp>
    </p:spTree>
    <p:extLst>
      <p:ext uri="{BB962C8B-B14F-4D97-AF65-F5344CB8AC3E}">
        <p14:creationId xmlns:p14="http://schemas.microsoft.com/office/powerpoint/2010/main" val="3402182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GDSN Discussion </a:t>
            </a:r>
            <a:r>
              <a:rPr lang="en-GB" dirty="0" smtClean="0"/>
              <a:t>Topics cont’d..  </a:t>
            </a:r>
            <a:endParaRPr lang="en-GB" dirty="0"/>
          </a:p>
        </p:txBody>
      </p:sp>
      <p:sp>
        <p:nvSpPr>
          <p:cNvPr id="3" name="Content Placeholder 2"/>
          <p:cNvSpPr>
            <a:spLocks noGrp="1"/>
          </p:cNvSpPr>
          <p:nvPr>
            <p:ph idx="11"/>
          </p:nvPr>
        </p:nvSpPr>
        <p:spPr>
          <a:xfrm>
            <a:off x="447720" y="1091408"/>
            <a:ext cx="8241707" cy="3461541"/>
          </a:xfrm>
        </p:spPr>
        <p:txBody>
          <a:bodyPr/>
          <a:lstStyle/>
          <a:p>
            <a:pPr lvl="1"/>
            <a:r>
              <a:rPr lang="en-US" sz="1600" dirty="0"/>
              <a:t>WR- 17-000249 - proposition is to have a different directory and schemas location for all new GDSN release. e.g., if the release is 3.1.3, new URL with </a:t>
            </a:r>
            <a:r>
              <a:rPr lang="en-US" sz="1600" u="sng" dirty="0">
                <a:hlinkClick r:id="rId2"/>
              </a:rPr>
              <a:t>http://www.gs1globalregistry.net/3.1.3/schemas/</a:t>
            </a:r>
            <a:r>
              <a:rPr lang="en-US" sz="1600" dirty="0"/>
              <a:t> for production environment and </a:t>
            </a:r>
            <a:r>
              <a:rPr lang="en-US" sz="1600" u="sng" dirty="0">
                <a:hlinkClick r:id="rId3"/>
              </a:rPr>
              <a:t>http://www.gdsregistry.org/3.1.3/schemas/</a:t>
            </a:r>
            <a:r>
              <a:rPr lang="en-US" sz="1600" dirty="0"/>
              <a:t> for preproduction environment.</a:t>
            </a:r>
            <a:endParaRPr lang="en-GB" sz="1800" dirty="0"/>
          </a:p>
          <a:p>
            <a:pPr lvl="1"/>
            <a:r>
              <a:rPr lang="en-GB" sz="1600" dirty="0"/>
              <a:t>Discussion on process and assumptions on subscribe, publishing and registering items with target market D_A (Development Assistance</a:t>
            </a:r>
            <a:r>
              <a:rPr lang="en-GB" sz="1600" dirty="0" smtClean="0"/>
              <a:t>)”.</a:t>
            </a:r>
            <a:endParaRPr lang="en-GB" sz="180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38</a:t>
            </a:fld>
            <a:endParaRPr lang="en-GB" noProof="0"/>
          </a:p>
        </p:txBody>
      </p:sp>
    </p:spTree>
    <p:extLst>
      <p:ext uri="{BB962C8B-B14F-4D97-AF65-F5344CB8AC3E}">
        <p14:creationId xmlns:p14="http://schemas.microsoft.com/office/powerpoint/2010/main" val="579141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WR- 18-00025 – Steve Robba </a:t>
            </a:r>
            <a:endParaRPr lang="en-GB" dirty="0"/>
          </a:p>
        </p:txBody>
      </p:sp>
      <p:sp>
        <p:nvSpPr>
          <p:cNvPr id="3" name="Content Placeholder 2"/>
          <p:cNvSpPr>
            <a:spLocks noGrp="1"/>
          </p:cNvSpPr>
          <p:nvPr>
            <p:ph idx="11"/>
          </p:nvPr>
        </p:nvSpPr>
        <p:spPr/>
        <p:txBody>
          <a:bodyPr/>
          <a:lstStyle/>
          <a:p>
            <a:r>
              <a:rPr lang="en-US" dirty="0" smtClean="0"/>
              <a:t>The </a:t>
            </a:r>
            <a:r>
              <a:rPr lang="en-US" dirty="0"/>
              <a:t>problem for Duty Free Shopping at Airports is the recipients support many markets. Many of them are not in GDS and the recipients need languages for all markets they serve. In addition, the markets that do have GDS, the Travel Retail data model itself is different than the market models hence causing additional issues</a:t>
            </a:r>
            <a:r>
              <a:rPr lang="en-US" dirty="0" smtClean="0"/>
              <a:t>.</a:t>
            </a:r>
          </a:p>
          <a:p>
            <a:r>
              <a:rPr lang="en-US" dirty="0"/>
              <a:t>Add a country code for T_R Travel Retail.</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39</a:t>
            </a:fld>
            <a:endParaRPr lang="en-GB" noProof="0"/>
          </a:p>
        </p:txBody>
      </p:sp>
    </p:spTree>
    <p:extLst>
      <p:ext uri="{BB962C8B-B14F-4D97-AF65-F5344CB8AC3E}">
        <p14:creationId xmlns:p14="http://schemas.microsoft.com/office/powerpoint/2010/main" val="113502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Meeting </a:t>
            </a:r>
            <a:r>
              <a:rPr lang="en-GB" dirty="0" smtClean="0"/>
              <a:t>etiquette</a:t>
            </a:r>
            <a:endParaRPr lang="en-GB" dirty="0"/>
          </a:p>
        </p:txBody>
      </p:sp>
      <p:sp>
        <p:nvSpPr>
          <p:cNvPr id="4" name="Text Placeholder 3"/>
          <p:cNvSpPr>
            <a:spLocks noGrp="1"/>
          </p:cNvSpPr>
          <p:nvPr>
            <p:ph type="body" sz="quarter" idx="15"/>
          </p:nvPr>
        </p:nvSpPr>
        <p:spPr>
          <a:xfrm>
            <a:off x="491776" y="-857250"/>
            <a:ext cx="4057650" cy="4728661"/>
          </a:xfrm>
        </p:spPr>
        <p:txBody>
          <a:bodyPr/>
          <a:lstStyle/>
          <a:p>
            <a:pPr marL="214313" indent="-214313">
              <a:buFont typeface="Arial" panose="020B0604020202020204" pitchFamily="34" charset="0"/>
              <a:buChar char="•"/>
            </a:pPr>
            <a:r>
              <a:rPr lang="en-GB" sz="1200" dirty="0"/>
              <a:t>Meetings will begin promptly as scheduled</a:t>
            </a:r>
          </a:p>
          <a:p>
            <a:pPr marL="214313" indent="-214313">
              <a:buFont typeface="Arial" panose="020B0604020202020204" pitchFamily="34" charset="0"/>
              <a:buChar char="•"/>
            </a:pPr>
            <a:r>
              <a:rPr lang="en-GB" sz="1200" dirty="0"/>
              <a:t>Be present – avoid multi-tasking </a:t>
            </a:r>
          </a:p>
          <a:p>
            <a:pPr marL="214313" indent="-214313">
              <a:buFont typeface="Arial" panose="020B0604020202020204" pitchFamily="34" charset="0"/>
              <a:buChar char="•"/>
            </a:pPr>
            <a:r>
              <a:rPr lang="en-GB" sz="1200" dirty="0"/>
              <a:t>Avoid distracting behaviour:</a:t>
            </a:r>
          </a:p>
          <a:p>
            <a:pPr marL="417910" lvl="1" indent="-164306"/>
            <a:r>
              <a:rPr lang="en-GB" sz="1050" dirty="0"/>
              <a:t>Place mobile devices on silent mode</a:t>
            </a:r>
          </a:p>
          <a:p>
            <a:pPr marL="417910" lvl="1" indent="-164306"/>
            <a:r>
              <a:rPr lang="en-GB" sz="1050" dirty="0"/>
              <a:t>Avoid sidebar conversations</a:t>
            </a:r>
          </a:p>
          <a:p>
            <a:pPr marL="214313" indent="-214313">
              <a:buFont typeface="Arial" panose="020B0604020202020204" pitchFamily="34" charset="0"/>
              <a:buChar char="•"/>
            </a:pPr>
            <a:r>
              <a:rPr lang="en-GB" sz="1200" dirty="0"/>
              <a:t>Be considerate</a:t>
            </a:r>
          </a:p>
          <a:p>
            <a:pPr marL="417910" lvl="1" indent="-164306"/>
            <a:r>
              <a:rPr lang="en-GB" sz="1050" dirty="0"/>
              <a:t>Avoid monologues</a:t>
            </a:r>
          </a:p>
          <a:p>
            <a:pPr marL="417910" lvl="1" indent="-164306"/>
            <a:r>
              <a:rPr lang="en-GB" sz="1050" dirty="0"/>
              <a:t>Keep comments concise</a:t>
            </a:r>
          </a:p>
          <a:p>
            <a:pPr marL="214313" indent="-214313">
              <a:buFont typeface="Arial" panose="020B0604020202020204" pitchFamily="34" charset="0"/>
              <a:buChar char="•"/>
            </a:pPr>
            <a:r>
              <a:rPr lang="en-GB" sz="1200" dirty="0"/>
              <a:t>Respect work group decisions</a:t>
            </a:r>
          </a:p>
          <a:p>
            <a:pPr marL="417910" lvl="1" indent="-164306"/>
            <a:r>
              <a:rPr lang="en-GB" sz="1050" dirty="0"/>
              <a:t>Avoid re-opening decisions unless there is a significant quality impact</a:t>
            </a:r>
          </a:p>
          <a:p>
            <a:endParaRPr lang="en-GB" sz="1200" dirty="0"/>
          </a:p>
        </p:txBody>
      </p:sp>
      <p:sp>
        <p:nvSpPr>
          <p:cNvPr id="7" name="Text Placeholder 6"/>
          <p:cNvSpPr>
            <a:spLocks noGrp="1"/>
          </p:cNvSpPr>
          <p:nvPr>
            <p:ph type="body" sz="quarter" idx="17"/>
          </p:nvPr>
        </p:nvSpPr>
        <p:spPr>
          <a:xfrm>
            <a:off x="4705236" y="1151806"/>
            <a:ext cx="3898852" cy="3414211"/>
          </a:xfrm>
        </p:spPr>
        <p:txBody>
          <a:bodyPr/>
          <a:lstStyle/>
          <a:p>
            <a:r>
              <a:rPr lang="en-GB" b="1" dirty="0"/>
              <a:t>Collaborate</a:t>
            </a:r>
            <a:r>
              <a:rPr lang="en-GB" dirty="0"/>
              <a:t> in support of meeting objectives</a:t>
            </a:r>
          </a:p>
          <a:p>
            <a:pPr marL="417910" lvl="1" indent="-164306"/>
            <a:r>
              <a:rPr lang="en-GB" dirty="0"/>
              <a:t>Ask questions</a:t>
            </a:r>
          </a:p>
          <a:p>
            <a:pPr marL="417910" lvl="1" indent="-164306"/>
            <a:r>
              <a:rPr lang="en-GB" dirty="0"/>
              <a:t>Be open to alternatives</a:t>
            </a:r>
          </a:p>
          <a:p>
            <a:pPr lvl="0"/>
            <a:r>
              <a:rPr lang="en-GB" dirty="0"/>
              <a:t>Be </a:t>
            </a:r>
            <a:r>
              <a:rPr lang="en-GB" b="1" dirty="0"/>
              <a:t>representative</a:t>
            </a:r>
          </a:p>
          <a:p>
            <a:pPr marL="417910" lvl="1" indent="-164306"/>
            <a:r>
              <a:rPr lang="en-GB" dirty="0"/>
              <a:t>Avoid personal remarks</a:t>
            </a:r>
          </a:p>
          <a:p>
            <a:pPr marL="417910" lvl="1" indent="-164306"/>
            <a:r>
              <a:rPr lang="en-GB" dirty="0"/>
              <a:t>Do not speak for your company or community if you do not clearly understand their needs</a:t>
            </a:r>
          </a:p>
          <a:p>
            <a:pPr marL="417910" lvl="1" indent="-164306"/>
            <a:r>
              <a:rPr lang="en-GB" dirty="0"/>
              <a:t>Votes should reflect the needs of your company or community</a:t>
            </a:r>
            <a:endParaRPr lang="en-US" dirty="0"/>
          </a:p>
          <a:p>
            <a:endParaRPr lang="en-GB" dirty="0"/>
          </a:p>
        </p:txBody>
      </p:sp>
      <p:sp>
        <p:nvSpPr>
          <p:cNvPr id="5" name="Slide Number Placeholder 4"/>
          <p:cNvSpPr>
            <a:spLocks noGrp="1"/>
          </p:cNvSpPr>
          <p:nvPr>
            <p:ph type="sldNum" sz="quarter" idx="4294967295"/>
          </p:nvPr>
        </p:nvSpPr>
        <p:spPr/>
        <p:txBody>
          <a:bodyPr/>
          <a:lstStyle/>
          <a:p>
            <a:pPr fontAlgn="base">
              <a:spcAft>
                <a:spcPct val="0"/>
              </a:spcAft>
              <a:defRPr/>
            </a:pPr>
            <a:fld id="{4472AB7F-E8D0-4874-A9B8-335B68DC5F05}" type="slidenum">
              <a:rPr lang="en-GB" smtClean="0"/>
              <a:pPr fontAlgn="base">
                <a:spcAft>
                  <a:spcPct val="0"/>
                </a:spcAft>
                <a:defRPr/>
              </a:pPr>
              <a:t>4</a:t>
            </a:fld>
            <a:endParaRPr lang="en-GB"/>
          </a:p>
        </p:txBody>
      </p:sp>
    </p:spTree>
    <p:extLst>
      <p:ext uri="{BB962C8B-B14F-4D97-AF65-F5344CB8AC3E}">
        <p14:creationId xmlns:p14="http://schemas.microsoft.com/office/powerpoint/2010/main" val="93127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GDSN r</a:t>
            </a:r>
            <a:r>
              <a:rPr lang="en-US" sz="2800" dirty="0" smtClean="0"/>
              <a:t>eleases </a:t>
            </a:r>
            <a:r>
              <a:rPr lang="en-US" sz="2800" dirty="0"/>
              <a:t>and r</a:t>
            </a:r>
            <a:r>
              <a:rPr lang="en-US" sz="2800" dirty="0" smtClean="0"/>
              <a:t>oadmap</a:t>
            </a:r>
            <a:endParaRPr lang="en-GB" dirty="0"/>
          </a:p>
        </p:txBody>
      </p:sp>
      <p:sp>
        <p:nvSpPr>
          <p:cNvPr id="3" name="Content Placeholder 2"/>
          <p:cNvSpPr>
            <a:spLocks noGrp="1"/>
          </p:cNvSpPr>
          <p:nvPr>
            <p:ph idx="11"/>
          </p:nvPr>
        </p:nvSpPr>
        <p:spPr/>
        <p:txBody>
          <a:bodyPr/>
          <a:lstStyle/>
          <a:p>
            <a:pPr lvl="0"/>
            <a:r>
              <a:rPr lang="en-US" sz="1600" dirty="0"/>
              <a:t>GDSN releases and roadmap</a:t>
            </a:r>
            <a:r>
              <a:rPr lang="en-US" sz="1600" b="1" dirty="0"/>
              <a:t> </a:t>
            </a:r>
            <a:endParaRPr lang="en-GB" sz="1600" dirty="0"/>
          </a:p>
          <a:p>
            <a:pPr lvl="1"/>
            <a:r>
              <a:rPr lang="en-US" sz="1600" dirty="0"/>
              <a:t>Release planning</a:t>
            </a:r>
            <a:endParaRPr lang="en-GB" sz="1600" dirty="0"/>
          </a:p>
          <a:p>
            <a:pPr lvl="1"/>
            <a:r>
              <a:rPr lang="en-US" sz="1600" dirty="0"/>
              <a:t>Documentation</a:t>
            </a:r>
            <a:endParaRPr lang="en-GB" sz="1600" dirty="0"/>
          </a:p>
          <a:p>
            <a:pPr lvl="1"/>
            <a:r>
              <a:rPr lang="en-US" sz="1600" dirty="0"/>
              <a:t>Release </a:t>
            </a:r>
            <a:r>
              <a:rPr lang="en-US" sz="1600" dirty="0" smtClean="0"/>
              <a:t>dates</a:t>
            </a:r>
            <a:endParaRPr lang="en-GB" dirty="0"/>
          </a:p>
          <a:p>
            <a:pPr lvl="1"/>
            <a:r>
              <a:rPr lang="en-US" sz="1600" dirty="0"/>
              <a:t>Status update and future outlook/direction from the sectors - Neil Gray</a:t>
            </a:r>
            <a:endParaRPr lang="en-GB" sz="1800" dirty="0"/>
          </a:p>
          <a:p>
            <a:pPr lvl="1"/>
            <a:r>
              <a:rPr lang="en-US" sz="1600" dirty="0"/>
              <a:t>Definition for each level of GDSN release - Nordine</a:t>
            </a:r>
            <a:endParaRPr lang="en-GB" sz="1800" dirty="0"/>
          </a:p>
          <a:p>
            <a:pPr lvl="1"/>
            <a:endParaRPr lang="en-GB" sz="160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40</a:t>
            </a:fld>
            <a:endParaRPr lang="en-GB" noProof="0"/>
          </a:p>
        </p:txBody>
      </p:sp>
    </p:spTree>
    <p:extLst>
      <p:ext uri="{BB962C8B-B14F-4D97-AF65-F5344CB8AC3E}">
        <p14:creationId xmlns:p14="http://schemas.microsoft.com/office/powerpoint/2010/main" val="2750440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41</a:t>
            </a:fld>
            <a:endParaRPr lang="en-GB" noProof="0" dirty="0"/>
          </a:p>
        </p:txBody>
      </p:sp>
      <p:sp>
        <p:nvSpPr>
          <p:cNvPr id="3" name="Text Placeholder 2"/>
          <p:cNvSpPr>
            <a:spLocks noGrp="1"/>
          </p:cNvSpPr>
          <p:nvPr>
            <p:ph type="body" sz="quarter" idx="14"/>
          </p:nvPr>
        </p:nvSpPr>
        <p:spPr/>
        <p:txBody>
          <a:bodyPr/>
          <a:lstStyle/>
          <a:p>
            <a:r>
              <a:rPr lang="en-US" dirty="0" smtClean="0"/>
              <a:t>Lunch </a:t>
            </a:r>
          </a:p>
          <a:p>
            <a:r>
              <a:rPr lang="en-US" dirty="0" smtClean="0"/>
              <a:t>1230 – 1330 EST </a:t>
            </a:r>
            <a:endParaRPr lang="en-GB" dirty="0"/>
          </a:p>
        </p:txBody>
      </p:sp>
    </p:spTree>
    <p:extLst>
      <p:ext uri="{BB962C8B-B14F-4D97-AF65-F5344CB8AC3E}">
        <p14:creationId xmlns:p14="http://schemas.microsoft.com/office/powerpoint/2010/main" val="2629846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David Buckley &amp; Eric Kauz</a:t>
            </a:r>
            <a:endParaRPr lang="en-GB" dirty="0"/>
          </a:p>
        </p:txBody>
      </p:sp>
      <p:sp>
        <p:nvSpPr>
          <p:cNvPr id="3" name="Title 2"/>
          <p:cNvSpPr>
            <a:spLocks noGrp="1"/>
          </p:cNvSpPr>
          <p:nvPr>
            <p:ph type="title"/>
          </p:nvPr>
        </p:nvSpPr>
        <p:spPr/>
        <p:txBody>
          <a:bodyPr/>
          <a:lstStyle/>
          <a:p>
            <a:r>
              <a:rPr lang="en-US" dirty="0" smtClean="0"/>
              <a:t>Piloting move to HTML publication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smtClean="0"/>
              <a:pPr fontAlgn="base">
                <a:spcAft>
                  <a:spcPct val="0"/>
                </a:spcAft>
                <a:defRPr/>
              </a:pPr>
              <a:t>42</a:t>
            </a:fld>
            <a:endParaRPr lang="en-GB"/>
          </a:p>
        </p:txBody>
      </p:sp>
    </p:spTree>
    <p:extLst>
      <p:ext uri="{BB962C8B-B14F-4D97-AF65-F5344CB8AC3E}">
        <p14:creationId xmlns:p14="http://schemas.microsoft.com/office/powerpoint/2010/main" val="39562567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beyond PDF</a:t>
            </a:r>
            <a:endParaRPr lang="en-GB" dirty="0"/>
          </a:p>
        </p:txBody>
      </p:sp>
      <p:sp>
        <p:nvSpPr>
          <p:cNvPr id="3" name="Content Placeholder 2"/>
          <p:cNvSpPr>
            <a:spLocks noGrp="1"/>
          </p:cNvSpPr>
          <p:nvPr>
            <p:ph idx="11"/>
          </p:nvPr>
        </p:nvSpPr>
        <p:spPr>
          <a:xfrm>
            <a:off x="482822" y="2914421"/>
            <a:ext cx="8241707" cy="1353285"/>
          </a:xfrm>
        </p:spPr>
        <p:txBody>
          <a:bodyPr/>
          <a:lstStyle/>
          <a:p>
            <a:pPr marL="74250" indent="0">
              <a:buNone/>
            </a:pPr>
            <a:r>
              <a:rPr lang="en-US" dirty="0" smtClean="0"/>
              <a:t>Initiative underway looking publishing </a:t>
            </a:r>
            <a:r>
              <a:rPr lang="en-US" dirty="0"/>
              <a:t>GS1 standards &amp; </a:t>
            </a:r>
            <a:r>
              <a:rPr lang="en-US" dirty="0" smtClean="0"/>
              <a:t>guidelines:</a:t>
            </a:r>
          </a:p>
          <a:p>
            <a:r>
              <a:rPr lang="en-US" dirty="0" smtClean="0"/>
              <a:t>In formats other than PDF:</a:t>
            </a:r>
          </a:p>
          <a:p>
            <a:pPr lvl="1"/>
            <a:r>
              <a:rPr lang="en-US" dirty="0" smtClean="0"/>
              <a:t>HTML</a:t>
            </a:r>
          </a:p>
          <a:p>
            <a:pPr lvl="1"/>
            <a:r>
              <a:rPr lang="en-US" dirty="0" smtClean="0"/>
              <a:t>Machine-readable format</a:t>
            </a:r>
          </a:p>
          <a:p>
            <a:r>
              <a:rPr lang="en-US" dirty="0"/>
              <a:t>Leveraging GS1 Smart Search concepts and meta </a:t>
            </a:r>
            <a:r>
              <a:rPr lang="en-US" dirty="0" smtClean="0"/>
              <a:t>data</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43</a:t>
            </a:fld>
            <a:endParaRPr lang="en-GB" noProof="0"/>
          </a:p>
        </p:txBody>
      </p:sp>
      <p:grpSp>
        <p:nvGrpSpPr>
          <p:cNvPr id="5" name="Group 4"/>
          <p:cNvGrpSpPr/>
          <p:nvPr/>
        </p:nvGrpSpPr>
        <p:grpSpPr>
          <a:xfrm>
            <a:off x="1382778" y="1096540"/>
            <a:ext cx="6237222" cy="1597533"/>
            <a:chOff x="1386205" y="2574290"/>
            <a:chExt cx="6371590" cy="1709420"/>
          </a:xfrm>
        </p:grpSpPr>
        <p:pic>
          <p:nvPicPr>
            <p:cNvPr id="6" name="GS1 Cover Page Image"/>
            <p:cNvPicPr/>
            <p:nvPr/>
          </p:nvPicPr>
          <p:blipFill>
            <a:blip r:embed="rId2">
              <a:extLst>
                <a:ext uri="{28A0092B-C50C-407E-A947-70E740481C1C}">
                  <a14:useLocalDpi xmlns:a14="http://schemas.microsoft.com/office/drawing/2010/main" val="0"/>
                </a:ext>
              </a:extLst>
            </a:blip>
            <a:stretch>
              <a:fillRect/>
            </a:stretch>
          </p:blipFill>
          <p:spPr>
            <a:xfrm>
              <a:off x="1386205" y="2574290"/>
              <a:ext cx="6371590" cy="1709420"/>
            </a:xfrm>
            <a:prstGeom prst="rect">
              <a:avLst/>
            </a:prstGeom>
          </p:spPr>
        </p:pic>
        <p:sp>
          <p:nvSpPr>
            <p:cNvPr id="7" name="TextBox 6"/>
            <p:cNvSpPr txBox="1"/>
            <p:nvPr/>
          </p:nvSpPr>
          <p:spPr>
            <a:xfrm>
              <a:off x="3573519" y="3547781"/>
              <a:ext cx="2039006" cy="600164"/>
            </a:xfrm>
            <a:prstGeom prst="rect">
              <a:avLst/>
            </a:prstGeom>
            <a:solidFill>
              <a:schemeClr val="bg1"/>
            </a:solidFill>
          </p:spPr>
          <p:txBody>
            <a:bodyPr wrap="square" rtlCol="0">
              <a:spAutoFit/>
            </a:bodyPr>
            <a:lstStyle/>
            <a:p>
              <a:pPr algn="ctr"/>
              <a:r>
                <a:rPr lang="en-US" sz="1100" dirty="0" smtClean="0">
                  <a:solidFill>
                    <a:schemeClr val="accent1"/>
                  </a:solidFill>
                </a:rPr>
                <a:t>Standards and guidelines:</a:t>
              </a:r>
            </a:p>
            <a:p>
              <a:pPr algn="ctr"/>
              <a:r>
                <a:rPr lang="en-US" sz="1100" dirty="0" smtClean="0">
                  <a:solidFill>
                    <a:schemeClr val="accent1"/>
                  </a:solidFill>
                </a:rPr>
                <a:t>Which publishing</a:t>
              </a:r>
            </a:p>
            <a:p>
              <a:pPr algn="ctr"/>
              <a:r>
                <a:rPr lang="en-US" sz="1100" dirty="0" smtClean="0">
                  <a:solidFill>
                    <a:schemeClr val="accent1"/>
                  </a:solidFill>
                </a:rPr>
                <a:t> format?</a:t>
              </a:r>
              <a:endParaRPr lang="en-GB" sz="1100" dirty="0">
                <a:solidFill>
                  <a:schemeClr val="accent1"/>
                </a:solidFill>
              </a:endParaRPr>
            </a:p>
          </p:txBody>
        </p:sp>
      </p:grpSp>
    </p:spTree>
    <p:extLst>
      <p:ext uri="{BB962C8B-B14F-4D97-AF65-F5344CB8AC3E}">
        <p14:creationId xmlns:p14="http://schemas.microsoft.com/office/powerpoint/2010/main" val="1723210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Eric to demo </a:t>
            </a:r>
            <a:endParaRPr lang="en-GB" dirty="0"/>
          </a:p>
        </p:txBody>
      </p:sp>
      <p:sp>
        <p:nvSpPr>
          <p:cNvPr id="3" name="Content Placeholder 2"/>
          <p:cNvSpPr>
            <a:spLocks noGrp="1"/>
          </p:cNvSpPr>
          <p:nvPr>
            <p:ph idx="11"/>
          </p:nvPr>
        </p:nvSpPr>
        <p:spPr/>
        <p:txBody>
          <a:bodyPr/>
          <a:lstStyle/>
          <a:p>
            <a:r>
              <a:rPr lang="en-US" dirty="0" smtClean="0"/>
              <a:t>Eric to demo HTML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44</a:t>
            </a:fld>
            <a:endParaRPr lang="en-GB" noProof="0"/>
          </a:p>
        </p:txBody>
      </p:sp>
    </p:spTree>
    <p:extLst>
      <p:ext uri="{BB962C8B-B14F-4D97-AF65-F5344CB8AC3E}">
        <p14:creationId xmlns:p14="http://schemas.microsoft.com/office/powerpoint/2010/main" val="1780163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smtClean="0"/>
              <a:t>Sylvia Rubio / Staffan Olsson</a:t>
            </a:r>
            <a:endParaRPr lang="en-GB" dirty="0"/>
          </a:p>
        </p:txBody>
      </p:sp>
      <p:sp>
        <p:nvSpPr>
          <p:cNvPr id="2" name="Title 1"/>
          <p:cNvSpPr>
            <a:spLocks noGrp="1"/>
          </p:cNvSpPr>
          <p:nvPr>
            <p:ph type="title"/>
          </p:nvPr>
        </p:nvSpPr>
        <p:spPr/>
        <p:txBody>
          <a:bodyPr/>
          <a:lstStyle/>
          <a:p>
            <a:r>
              <a:rPr lang="en-GB" dirty="0"/>
              <a:t>National initiative </a:t>
            </a:r>
            <a:endParaRPr lang="en-GB"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45</a:t>
            </a:fld>
            <a:endParaRPr lang="en-GB" noProof="0"/>
          </a:p>
        </p:txBody>
      </p:sp>
    </p:spTree>
    <p:extLst>
      <p:ext uri="{BB962C8B-B14F-4D97-AF65-F5344CB8AC3E}">
        <p14:creationId xmlns:p14="http://schemas.microsoft.com/office/powerpoint/2010/main" val="4178836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Tony Zhang</a:t>
            </a:r>
            <a:endParaRPr lang="en-GB" dirty="0"/>
          </a:p>
        </p:txBody>
      </p:sp>
      <p:sp>
        <p:nvSpPr>
          <p:cNvPr id="3" name="Title 2"/>
          <p:cNvSpPr>
            <a:spLocks noGrp="1"/>
          </p:cNvSpPr>
          <p:nvPr>
            <p:ph type="title"/>
          </p:nvPr>
        </p:nvSpPr>
        <p:spPr/>
        <p:txBody>
          <a:bodyPr/>
          <a:lstStyle/>
          <a:p>
            <a:r>
              <a:rPr lang="en-US" dirty="0"/>
              <a:t>Improve </a:t>
            </a:r>
            <a:r>
              <a:rPr lang="en-US" dirty="0" smtClean="0"/>
              <a:t>Subscription Process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46</a:t>
            </a:fld>
            <a:endParaRPr lang="en-GB" noProof="0"/>
          </a:p>
        </p:txBody>
      </p:sp>
    </p:spTree>
    <p:extLst>
      <p:ext uri="{BB962C8B-B14F-4D97-AF65-F5344CB8AC3E}">
        <p14:creationId xmlns:p14="http://schemas.microsoft.com/office/powerpoint/2010/main" val="30137084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49731" y="3315160"/>
            <a:ext cx="1080745" cy="553998"/>
          </a:xfrm>
          <a:prstGeom prst="rect">
            <a:avLst/>
          </a:prstGeom>
          <a:noFill/>
        </p:spPr>
        <p:txBody>
          <a:bodyPr wrap="none" rtlCol="0">
            <a:spAutoFit/>
          </a:bodyPr>
          <a:lstStyle/>
          <a:p>
            <a:pPr algn="ctr"/>
            <a:r>
              <a:rPr lang="en-US" sz="1500">
                <a:solidFill>
                  <a:srgbClr val="000000"/>
                </a:solidFill>
                <a:latin typeface="+mj-lt"/>
              </a:rPr>
              <a:t>DATA</a:t>
            </a:r>
          </a:p>
          <a:p>
            <a:pPr algn="ctr"/>
            <a:r>
              <a:rPr lang="en-US" sz="1500">
                <a:solidFill>
                  <a:srgbClr val="000000"/>
                </a:solidFill>
                <a:latin typeface="+mj-lt"/>
              </a:rPr>
              <a:t>CAPTURE</a:t>
            </a:r>
          </a:p>
        </p:txBody>
      </p:sp>
      <p:sp>
        <p:nvSpPr>
          <p:cNvPr id="11" name="TextBox 10"/>
          <p:cNvSpPr txBox="1"/>
          <p:nvPr/>
        </p:nvSpPr>
        <p:spPr>
          <a:xfrm>
            <a:off x="1915166" y="3315160"/>
            <a:ext cx="1548758" cy="553998"/>
          </a:xfrm>
          <a:prstGeom prst="rect">
            <a:avLst/>
          </a:prstGeom>
          <a:noFill/>
        </p:spPr>
        <p:txBody>
          <a:bodyPr wrap="none" rtlCol="0">
            <a:spAutoFit/>
          </a:bodyPr>
          <a:lstStyle/>
          <a:p>
            <a:pPr algn="ctr"/>
            <a:r>
              <a:rPr lang="en-US" sz="1500">
                <a:solidFill>
                  <a:srgbClr val="000000"/>
                </a:solidFill>
                <a:latin typeface="+mj-lt"/>
              </a:rPr>
              <a:t>DATA</a:t>
            </a:r>
          </a:p>
          <a:p>
            <a:pPr algn="ctr"/>
            <a:r>
              <a:rPr lang="en-US" sz="1500">
                <a:solidFill>
                  <a:srgbClr val="000000"/>
                </a:solidFill>
                <a:latin typeface="+mj-lt"/>
              </a:rPr>
              <a:t>INTEGRATION</a:t>
            </a:r>
          </a:p>
        </p:txBody>
      </p:sp>
      <p:sp>
        <p:nvSpPr>
          <p:cNvPr id="12" name="TextBox 11"/>
          <p:cNvSpPr txBox="1"/>
          <p:nvPr/>
        </p:nvSpPr>
        <p:spPr>
          <a:xfrm>
            <a:off x="3892222" y="3315160"/>
            <a:ext cx="1394036" cy="553998"/>
          </a:xfrm>
          <a:prstGeom prst="rect">
            <a:avLst/>
          </a:prstGeom>
          <a:noFill/>
        </p:spPr>
        <p:txBody>
          <a:bodyPr wrap="none" rtlCol="0">
            <a:spAutoFit/>
          </a:bodyPr>
          <a:lstStyle/>
          <a:p>
            <a:pPr algn="ctr"/>
            <a:r>
              <a:rPr lang="en-US" sz="1500">
                <a:solidFill>
                  <a:srgbClr val="000000"/>
                </a:solidFill>
                <a:latin typeface="+mj-lt"/>
              </a:rPr>
              <a:t>DATA</a:t>
            </a:r>
          </a:p>
          <a:p>
            <a:pPr algn="ctr"/>
            <a:r>
              <a:rPr lang="en-US" sz="1500">
                <a:solidFill>
                  <a:srgbClr val="000000"/>
                </a:solidFill>
                <a:latin typeface="+mj-lt"/>
              </a:rPr>
              <a:t>VALIDATION</a:t>
            </a:r>
          </a:p>
        </p:txBody>
      </p:sp>
      <p:sp>
        <p:nvSpPr>
          <p:cNvPr id="13" name="TextBox 12"/>
          <p:cNvSpPr txBox="1"/>
          <p:nvPr/>
        </p:nvSpPr>
        <p:spPr>
          <a:xfrm>
            <a:off x="7531320" y="3315160"/>
            <a:ext cx="1269322" cy="553998"/>
          </a:xfrm>
          <a:prstGeom prst="rect">
            <a:avLst/>
          </a:prstGeom>
          <a:noFill/>
        </p:spPr>
        <p:txBody>
          <a:bodyPr wrap="none" rtlCol="0">
            <a:spAutoFit/>
          </a:bodyPr>
          <a:lstStyle/>
          <a:p>
            <a:pPr algn="ctr"/>
            <a:r>
              <a:rPr lang="en-US" sz="1500">
                <a:solidFill>
                  <a:srgbClr val="000000"/>
                </a:solidFill>
                <a:latin typeface="+mj-lt"/>
              </a:rPr>
              <a:t>DATA</a:t>
            </a:r>
          </a:p>
          <a:p>
            <a:pPr algn="ctr"/>
            <a:r>
              <a:rPr lang="en-US" sz="1500">
                <a:solidFill>
                  <a:srgbClr val="000000"/>
                </a:solidFill>
                <a:latin typeface="+mj-lt"/>
              </a:rPr>
              <a:t>ANALYTICS</a:t>
            </a:r>
          </a:p>
        </p:txBody>
      </p:sp>
      <p:sp>
        <p:nvSpPr>
          <p:cNvPr id="14" name="TextBox 13"/>
          <p:cNvSpPr txBox="1"/>
          <p:nvPr/>
        </p:nvSpPr>
        <p:spPr>
          <a:xfrm>
            <a:off x="5589366" y="3315160"/>
            <a:ext cx="1558376" cy="553998"/>
          </a:xfrm>
          <a:prstGeom prst="rect">
            <a:avLst/>
          </a:prstGeom>
          <a:noFill/>
        </p:spPr>
        <p:txBody>
          <a:bodyPr wrap="none" rtlCol="0">
            <a:spAutoFit/>
          </a:bodyPr>
          <a:lstStyle/>
          <a:p>
            <a:pPr algn="ctr"/>
            <a:r>
              <a:rPr lang="en-US" sz="1500">
                <a:solidFill>
                  <a:srgbClr val="000000"/>
                </a:solidFill>
                <a:latin typeface="+mj-lt"/>
              </a:rPr>
              <a:t>DATA</a:t>
            </a:r>
          </a:p>
          <a:p>
            <a:pPr algn="ctr"/>
            <a:r>
              <a:rPr lang="en-US" sz="1500">
                <a:solidFill>
                  <a:srgbClr val="000000"/>
                </a:solidFill>
                <a:latin typeface="+mj-lt"/>
              </a:rPr>
              <a:t>SYNDICATION</a:t>
            </a:r>
          </a:p>
        </p:txBody>
      </p:sp>
      <p:sp>
        <p:nvSpPr>
          <p:cNvPr id="25" name="TextBox 24"/>
          <p:cNvSpPr txBox="1"/>
          <p:nvPr/>
        </p:nvSpPr>
        <p:spPr>
          <a:xfrm>
            <a:off x="1244114" y="1048297"/>
            <a:ext cx="6787692" cy="323165"/>
          </a:xfrm>
          <a:prstGeom prst="rect">
            <a:avLst/>
          </a:prstGeom>
          <a:noFill/>
        </p:spPr>
        <p:txBody>
          <a:bodyPr wrap="none" rtlCol="0">
            <a:spAutoFit/>
          </a:bodyPr>
          <a:lstStyle/>
          <a:p>
            <a:pPr algn="ctr"/>
            <a:r>
              <a:rPr lang="en-US" sz="1500" dirty="0">
                <a:solidFill>
                  <a:srgbClr val="000000"/>
                </a:solidFill>
              </a:rPr>
              <a:t>We capture, manage, and share product information with the world.</a:t>
            </a:r>
          </a:p>
        </p:txBody>
      </p:sp>
      <p:pic>
        <p:nvPicPr>
          <p:cNvPr id="1030" name="Picture 6" descr="C:\Users\Nate\Documents\FSEnet+ Branding\Company Introduction\GUDID_FDA_LOGO.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20924" y="4113928"/>
            <a:ext cx="1143000" cy="422910"/>
          </a:xfrm>
          <a:prstGeom prst="rect">
            <a:avLst/>
          </a:prstGeom>
          <a:noFill/>
        </p:spPr>
      </p:pic>
      <p:sp>
        <p:nvSpPr>
          <p:cNvPr id="28" name="TextBox 27"/>
          <p:cNvSpPr txBox="1"/>
          <p:nvPr/>
        </p:nvSpPr>
        <p:spPr>
          <a:xfrm>
            <a:off x="5919081" y="4113928"/>
            <a:ext cx="784189" cy="461665"/>
          </a:xfrm>
          <a:prstGeom prst="rect">
            <a:avLst/>
          </a:prstGeom>
          <a:noFill/>
        </p:spPr>
        <p:txBody>
          <a:bodyPr wrap="none" rtlCol="0">
            <a:spAutoFit/>
          </a:bodyPr>
          <a:lstStyle/>
          <a:p>
            <a:r>
              <a:rPr lang="en-US" sz="2400" dirty="0">
                <a:solidFill>
                  <a:srgbClr val="000000"/>
                </a:solidFill>
                <a:latin typeface="Neo Sans Intel" pitchFamily="34" charset="0"/>
              </a:rPr>
              <a:t>B</a:t>
            </a:r>
            <a:r>
              <a:rPr lang="en-US" sz="2400" dirty="0">
                <a:solidFill>
                  <a:srgbClr val="C00000"/>
                </a:solidFill>
                <a:latin typeface="Neo Sans Intel" pitchFamily="34" charset="0"/>
              </a:rPr>
              <a:t>2</a:t>
            </a:r>
            <a:r>
              <a:rPr lang="en-US" sz="2400" dirty="0">
                <a:solidFill>
                  <a:srgbClr val="000000"/>
                </a:solidFill>
                <a:latin typeface="Neo Sans Intel" pitchFamily="34" charset="0"/>
              </a:rPr>
              <a:t>C</a:t>
            </a:r>
          </a:p>
        </p:txBody>
      </p:sp>
      <p:sp>
        <p:nvSpPr>
          <p:cNvPr id="29" name="TextBox 28"/>
          <p:cNvSpPr txBox="1"/>
          <p:nvPr/>
        </p:nvSpPr>
        <p:spPr>
          <a:xfrm>
            <a:off x="4219658" y="4135432"/>
            <a:ext cx="766557" cy="461665"/>
          </a:xfrm>
          <a:prstGeom prst="rect">
            <a:avLst/>
          </a:prstGeom>
          <a:noFill/>
        </p:spPr>
        <p:txBody>
          <a:bodyPr wrap="none" rtlCol="0">
            <a:spAutoFit/>
          </a:bodyPr>
          <a:lstStyle/>
          <a:p>
            <a:r>
              <a:rPr lang="en-US" sz="2400" dirty="0">
                <a:solidFill>
                  <a:srgbClr val="000000"/>
                </a:solidFill>
                <a:latin typeface="Neo Sans Intel" pitchFamily="34" charset="0"/>
              </a:rPr>
              <a:t>B</a:t>
            </a:r>
            <a:r>
              <a:rPr lang="en-US" sz="2400" dirty="0">
                <a:solidFill>
                  <a:srgbClr val="C00000"/>
                </a:solidFill>
                <a:latin typeface="Neo Sans Intel" pitchFamily="34" charset="0"/>
              </a:rPr>
              <a:t>2</a:t>
            </a:r>
            <a:r>
              <a:rPr lang="en-US" sz="2400" dirty="0">
                <a:solidFill>
                  <a:srgbClr val="000000"/>
                </a:solidFill>
                <a:latin typeface="Neo Sans Intel" pitchFamily="34" charset="0"/>
              </a:rPr>
              <a:t>B</a:t>
            </a:r>
          </a:p>
        </p:txBody>
      </p:sp>
      <p:pic>
        <p:nvPicPr>
          <p:cNvPr id="32" name="Picture 31" descr="ppt_icons-04.png"/>
          <p:cNvPicPr>
            <a:picLocks noChangeAspect="1"/>
          </p:cNvPicPr>
          <p:nvPr/>
        </p:nvPicPr>
        <p:blipFill>
          <a:blip r:embed="rId3" cstate="print"/>
          <a:stretch>
            <a:fillRect/>
          </a:stretch>
        </p:blipFill>
        <p:spPr>
          <a:xfrm>
            <a:off x="708923" y="2724150"/>
            <a:ext cx="562358" cy="564644"/>
          </a:xfrm>
          <a:prstGeom prst="rect">
            <a:avLst/>
          </a:prstGeom>
        </p:spPr>
      </p:pic>
      <p:pic>
        <p:nvPicPr>
          <p:cNvPr id="38" name="Picture 37" descr="ppt_icons-05.png"/>
          <p:cNvPicPr>
            <a:picLocks noChangeAspect="1"/>
          </p:cNvPicPr>
          <p:nvPr/>
        </p:nvPicPr>
        <p:blipFill>
          <a:blip r:embed="rId4" cstate="print"/>
          <a:stretch>
            <a:fillRect/>
          </a:stretch>
        </p:blipFill>
        <p:spPr>
          <a:xfrm>
            <a:off x="2503465" y="2724150"/>
            <a:ext cx="560072" cy="564644"/>
          </a:xfrm>
          <a:prstGeom prst="rect">
            <a:avLst/>
          </a:prstGeom>
        </p:spPr>
      </p:pic>
      <p:pic>
        <p:nvPicPr>
          <p:cNvPr id="39" name="Picture 38" descr="ppt_icons-06.png"/>
          <p:cNvPicPr>
            <a:picLocks noChangeAspect="1"/>
          </p:cNvPicPr>
          <p:nvPr/>
        </p:nvPicPr>
        <p:blipFill>
          <a:blip r:embed="rId5" cstate="print"/>
          <a:stretch>
            <a:fillRect/>
          </a:stretch>
        </p:blipFill>
        <p:spPr>
          <a:xfrm>
            <a:off x="4309204" y="2726436"/>
            <a:ext cx="560072" cy="560072"/>
          </a:xfrm>
          <a:prstGeom prst="rect">
            <a:avLst/>
          </a:prstGeom>
        </p:spPr>
      </p:pic>
      <p:pic>
        <p:nvPicPr>
          <p:cNvPr id="40" name="Picture 39" descr="ppt_icons-07.png"/>
          <p:cNvPicPr>
            <a:picLocks noChangeAspect="1"/>
          </p:cNvPicPr>
          <p:nvPr/>
        </p:nvPicPr>
        <p:blipFill>
          <a:blip r:embed="rId6" cstate="print"/>
          <a:stretch>
            <a:fillRect/>
          </a:stretch>
        </p:blipFill>
        <p:spPr>
          <a:xfrm>
            <a:off x="6087976" y="2724150"/>
            <a:ext cx="562358" cy="564644"/>
          </a:xfrm>
          <a:prstGeom prst="rect">
            <a:avLst/>
          </a:prstGeom>
        </p:spPr>
      </p:pic>
      <p:pic>
        <p:nvPicPr>
          <p:cNvPr id="41" name="Picture 40" descr="ppt_icons-08.png"/>
          <p:cNvPicPr>
            <a:picLocks noChangeAspect="1"/>
          </p:cNvPicPr>
          <p:nvPr/>
        </p:nvPicPr>
        <p:blipFill>
          <a:blip r:embed="rId7" cstate="print"/>
          <a:stretch>
            <a:fillRect/>
          </a:stretch>
        </p:blipFill>
        <p:spPr>
          <a:xfrm>
            <a:off x="7882516" y="2724150"/>
            <a:ext cx="566930" cy="564644"/>
          </a:xfrm>
          <a:prstGeom prst="rect">
            <a:avLst/>
          </a:prstGeom>
        </p:spPr>
      </p:pic>
      <p:pic>
        <p:nvPicPr>
          <p:cNvPr id="42" name="Picture 2" descr="C:\Users\Nate\Documents\FSEnet+ Graphics\fsenet_logo_noplus-04.png"/>
          <p:cNvPicPr>
            <a:picLocks noChangeAspect="1" noChangeArrowheads="1"/>
          </p:cNvPicPr>
          <p:nvPr/>
        </p:nvPicPr>
        <p:blipFill>
          <a:blip r:embed="rId8" cstate="print"/>
          <a:stretch>
            <a:fillRect/>
          </a:stretch>
        </p:blipFill>
        <p:spPr bwMode="auto">
          <a:xfrm>
            <a:off x="3745438" y="289551"/>
            <a:ext cx="1714998" cy="485663"/>
          </a:xfrm>
          <a:prstGeom prst="rect">
            <a:avLst/>
          </a:prstGeom>
          <a:noFill/>
        </p:spPr>
      </p:pic>
      <p:sp>
        <p:nvSpPr>
          <p:cNvPr id="43" name="Rectangle 42"/>
          <p:cNvSpPr/>
          <p:nvPr/>
        </p:nvSpPr>
        <p:spPr>
          <a:xfrm>
            <a:off x="2303240" y="1358190"/>
            <a:ext cx="4572000" cy="1200329"/>
          </a:xfrm>
          <a:prstGeom prst="rect">
            <a:avLst/>
          </a:prstGeom>
        </p:spPr>
        <p:txBody>
          <a:bodyPr>
            <a:spAutoFit/>
          </a:bodyPr>
          <a:lstStyle/>
          <a:p>
            <a:pPr algn="ctr">
              <a:lnSpc>
                <a:spcPct val="150000"/>
              </a:lnSpc>
            </a:pPr>
            <a:r>
              <a:rPr lang="en-US" sz="1200" b="1">
                <a:solidFill>
                  <a:srgbClr val="000000"/>
                </a:solidFill>
                <a:latin typeface="+mj-lt"/>
              </a:rPr>
              <a:t>GLOBAL FOOTPRINT</a:t>
            </a:r>
          </a:p>
          <a:p>
            <a:pPr algn="ctr">
              <a:lnSpc>
                <a:spcPct val="150000"/>
              </a:lnSpc>
            </a:pPr>
            <a:r>
              <a:rPr lang="en-US" sz="1200" b="1">
                <a:solidFill>
                  <a:srgbClr val="000000"/>
                </a:solidFill>
                <a:latin typeface="+mj-lt"/>
              </a:rPr>
              <a:t>CROSS-INDUSTRY EXPERIENCE</a:t>
            </a:r>
          </a:p>
          <a:p>
            <a:pPr algn="ctr">
              <a:lnSpc>
                <a:spcPct val="150000"/>
              </a:lnSpc>
            </a:pPr>
            <a:r>
              <a:rPr lang="en-US" sz="1200" b="1">
                <a:solidFill>
                  <a:srgbClr val="000000"/>
                </a:solidFill>
                <a:latin typeface="+mj-lt"/>
              </a:rPr>
              <a:t>20 YEAR HISTORY</a:t>
            </a:r>
          </a:p>
          <a:p>
            <a:pPr algn="ctr">
              <a:lnSpc>
                <a:spcPct val="150000"/>
              </a:lnSpc>
            </a:pPr>
            <a:r>
              <a:rPr lang="en-US" sz="1200" b="1">
                <a:solidFill>
                  <a:srgbClr val="000000"/>
                </a:solidFill>
                <a:latin typeface="+mj-lt"/>
              </a:rPr>
              <a:t>UNMATCHED CUSTOMER DEDICATION</a:t>
            </a:r>
          </a:p>
        </p:txBody>
      </p:sp>
    </p:spTree>
    <p:extLst>
      <p:ext uri="{BB962C8B-B14F-4D97-AF65-F5344CB8AC3E}">
        <p14:creationId xmlns:p14="http://schemas.microsoft.com/office/powerpoint/2010/main" val="28144764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774695" y="1053544"/>
            <a:ext cx="2196244" cy="2952515"/>
            <a:chOff x="1032926" y="1404724"/>
            <a:chExt cx="2928325" cy="3936687"/>
          </a:xfrm>
        </p:grpSpPr>
        <p:grpSp>
          <p:nvGrpSpPr>
            <p:cNvPr id="3" name="Group 6"/>
            <p:cNvGrpSpPr/>
            <p:nvPr/>
          </p:nvGrpSpPr>
          <p:grpSpPr>
            <a:xfrm>
              <a:off x="1032926" y="1404724"/>
              <a:ext cx="2928325" cy="3936687"/>
              <a:chOff x="755576" y="1338821"/>
              <a:chExt cx="1872208" cy="2952515"/>
            </a:xfrm>
          </p:grpSpPr>
          <p:sp>
            <p:nvSpPr>
              <p:cNvPr id="4" name="Isosceles Triangle 3"/>
              <p:cNvSpPr>
                <a:spLocks noChangeAspect="1"/>
              </p:cNvSpPr>
              <p:nvPr/>
            </p:nvSpPr>
            <p:spPr>
              <a:xfrm>
                <a:off x="755576" y="1338822"/>
                <a:ext cx="1872208" cy="147616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5" name="Isosceles Triangle 4"/>
              <p:cNvSpPr>
                <a:spLocks noChangeAspect="1"/>
              </p:cNvSpPr>
              <p:nvPr/>
            </p:nvSpPr>
            <p:spPr>
              <a:xfrm rot="10800000">
                <a:off x="1091939" y="1338821"/>
                <a:ext cx="606090" cy="477879"/>
              </a:xfrm>
              <a:prstGeom prst="triangle">
                <a:avLst/>
              </a:prstGeom>
              <a:gradFill flip="none" rotWithShape="1">
                <a:gsLst>
                  <a:gs pos="0">
                    <a:schemeClr val="accent1">
                      <a:lumMod val="75000"/>
                    </a:schemeClr>
                  </a:gs>
                  <a:gs pos="100000">
                    <a:schemeClr val="accent1">
                      <a:shade val="100000"/>
                      <a:satMod val="115000"/>
                    </a:schemeClr>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 name="Isosceles Triangle 5"/>
              <p:cNvSpPr>
                <a:spLocks noChangeAspect="1"/>
              </p:cNvSpPr>
              <p:nvPr/>
            </p:nvSpPr>
            <p:spPr>
              <a:xfrm rot="10800000">
                <a:off x="755576" y="2815172"/>
                <a:ext cx="1872208" cy="1476164"/>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2" name="TextBox 21"/>
            <p:cNvSpPr txBox="1"/>
            <p:nvPr/>
          </p:nvSpPr>
          <p:spPr>
            <a:xfrm>
              <a:off x="1764234" y="1471033"/>
              <a:ext cx="572535" cy="369332"/>
            </a:xfrm>
            <a:prstGeom prst="rect">
              <a:avLst/>
            </a:prstGeom>
            <a:noFill/>
          </p:spPr>
          <p:txBody>
            <a:bodyPr wrap="square" rtlCol="0">
              <a:spAutoFit/>
            </a:bodyPr>
            <a:lstStyle/>
            <a:p>
              <a:pPr algn="ctr"/>
              <a:r>
                <a:rPr lang="en-US" sz="1200">
                  <a:solidFill>
                    <a:srgbClr val="FFFFFF"/>
                  </a:solidFill>
                </a:rPr>
                <a:t>01</a:t>
              </a:r>
            </a:p>
          </p:txBody>
        </p:sp>
        <p:sp>
          <p:nvSpPr>
            <p:cNvPr id="27" name="TextBox 26"/>
            <p:cNvSpPr txBox="1"/>
            <p:nvPr/>
          </p:nvSpPr>
          <p:spPr>
            <a:xfrm>
              <a:off x="1034398" y="2873781"/>
              <a:ext cx="2925381" cy="451405"/>
            </a:xfrm>
            <a:prstGeom prst="rect">
              <a:avLst/>
            </a:prstGeom>
            <a:noFill/>
          </p:spPr>
          <p:txBody>
            <a:bodyPr wrap="square" rtlCol="0">
              <a:spAutoFit/>
            </a:bodyPr>
            <a:lstStyle/>
            <a:p>
              <a:pPr algn="ctr"/>
              <a:r>
                <a:rPr lang="en-US" sz="1600">
                  <a:solidFill>
                    <a:srgbClr val="FFFFFF"/>
                  </a:solidFill>
                </a:rPr>
                <a:t>PEOPLE</a:t>
              </a:r>
            </a:p>
          </p:txBody>
        </p:sp>
        <p:sp>
          <p:nvSpPr>
            <p:cNvPr id="31" name="TextBox 30"/>
            <p:cNvSpPr txBox="1"/>
            <p:nvPr/>
          </p:nvSpPr>
          <p:spPr>
            <a:xfrm>
              <a:off x="1034398" y="3513210"/>
              <a:ext cx="2925381" cy="923329"/>
            </a:xfrm>
            <a:prstGeom prst="rect">
              <a:avLst/>
            </a:prstGeom>
            <a:noFill/>
          </p:spPr>
          <p:txBody>
            <a:bodyPr wrap="square" rtlCol="0">
              <a:spAutoFit/>
            </a:bodyPr>
            <a:lstStyle/>
            <a:p>
              <a:pPr algn="ctr">
                <a:buFont typeface="Arial" pitchFamily="34" charset="0"/>
                <a:buChar char="•"/>
              </a:pPr>
              <a:r>
                <a:rPr lang="en-US" sz="975">
                  <a:solidFill>
                    <a:srgbClr val="FFFFFF"/>
                  </a:solidFill>
                </a:rPr>
                <a:t> Dedicated Account Managers</a:t>
              </a:r>
            </a:p>
            <a:p>
              <a:pPr algn="ctr">
                <a:buFont typeface="Arial" pitchFamily="34" charset="0"/>
                <a:buChar char="•"/>
              </a:pPr>
              <a:r>
                <a:rPr lang="en-US" sz="975">
                  <a:solidFill>
                    <a:srgbClr val="FFFFFF"/>
                  </a:solidFill>
                </a:rPr>
                <a:t> In-House Development</a:t>
              </a:r>
            </a:p>
            <a:p>
              <a:pPr algn="ctr"/>
              <a:r>
                <a:rPr lang="en-US" sz="975">
                  <a:solidFill>
                    <a:srgbClr val="FFFFFF"/>
                  </a:solidFill>
                </a:rPr>
                <a:t>Team</a:t>
              </a:r>
            </a:p>
            <a:p>
              <a:pPr algn="ctr">
                <a:buFont typeface="Arial" pitchFamily="34" charset="0"/>
                <a:buChar char="•"/>
              </a:pPr>
              <a:r>
                <a:rPr lang="en-US" sz="975">
                  <a:solidFill>
                    <a:srgbClr val="FFFFFF"/>
                  </a:solidFill>
                </a:rPr>
                <a:t> Unlimited Support</a:t>
              </a:r>
            </a:p>
          </p:txBody>
        </p:sp>
        <p:sp>
          <p:nvSpPr>
            <p:cNvPr id="66" name="Isosceles Triangle 65"/>
            <p:cNvSpPr>
              <a:spLocks noChangeAspect="1"/>
            </p:cNvSpPr>
            <p:nvPr/>
          </p:nvSpPr>
          <p:spPr>
            <a:xfrm rot="10800000">
              <a:off x="2341194" y="4880366"/>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2" name="Freeform 35"/>
            <p:cNvSpPr>
              <a:spLocks noEditPoints="1"/>
            </p:cNvSpPr>
            <p:nvPr/>
          </p:nvSpPr>
          <p:spPr bwMode="auto">
            <a:xfrm>
              <a:off x="2067259" y="2295311"/>
              <a:ext cx="812052" cy="389189"/>
            </a:xfrm>
            <a:custGeom>
              <a:avLst/>
              <a:gdLst>
                <a:gd name="T0" fmla="*/ 439 w 528"/>
                <a:gd name="T1" fmla="*/ 140 h 253"/>
                <a:gd name="T2" fmla="*/ 403 w 528"/>
                <a:gd name="T3" fmla="*/ 0 h 253"/>
                <a:gd name="T4" fmla="*/ 368 w 528"/>
                <a:gd name="T5" fmla="*/ 141 h 253"/>
                <a:gd name="T6" fmla="*/ 278 w 528"/>
                <a:gd name="T7" fmla="*/ 248 h 253"/>
                <a:gd name="T8" fmla="*/ 523 w 528"/>
                <a:gd name="T9" fmla="*/ 253 h 253"/>
                <a:gd name="T10" fmla="*/ 460 w 528"/>
                <a:gd name="T11" fmla="*/ 186 h 253"/>
                <a:gd name="T12" fmla="*/ 403 w 528"/>
                <a:gd name="T13" fmla="*/ 10 h 253"/>
                <a:gd name="T14" fmla="*/ 403 w 528"/>
                <a:gd name="T15" fmla="*/ 148 h 253"/>
                <a:gd name="T16" fmla="*/ 288 w 528"/>
                <a:gd name="T17" fmla="*/ 243 h 253"/>
                <a:gd name="T18" fmla="*/ 350 w 528"/>
                <a:gd name="T19" fmla="*/ 195 h 253"/>
                <a:gd name="T20" fmla="*/ 403 w 528"/>
                <a:gd name="T21" fmla="*/ 157 h 253"/>
                <a:gd name="T22" fmla="*/ 457 w 528"/>
                <a:gd name="T23" fmla="*/ 195 h 253"/>
                <a:gd name="T24" fmla="*/ 518 w 528"/>
                <a:gd name="T25" fmla="*/ 243 h 253"/>
                <a:gd name="T26" fmla="*/ 319 w 528"/>
                <a:gd name="T27" fmla="*/ 94 h 253"/>
                <a:gd name="T28" fmla="*/ 334 w 528"/>
                <a:gd name="T29" fmla="*/ 79 h 253"/>
                <a:gd name="T30" fmla="*/ 319 w 528"/>
                <a:gd name="T31" fmla="*/ 64 h 253"/>
                <a:gd name="T32" fmla="*/ 304 w 528"/>
                <a:gd name="T33" fmla="*/ 79 h 253"/>
                <a:gd name="T34" fmla="*/ 319 w 528"/>
                <a:gd name="T35" fmla="*/ 94 h 253"/>
                <a:gd name="T36" fmla="*/ 319 w 528"/>
                <a:gd name="T37" fmla="*/ 73 h 253"/>
                <a:gd name="T38" fmla="*/ 325 w 528"/>
                <a:gd name="T39" fmla="*/ 79 h 253"/>
                <a:gd name="T40" fmla="*/ 315 w 528"/>
                <a:gd name="T41" fmla="*/ 83 h 253"/>
                <a:gd name="T42" fmla="*/ 315 w 528"/>
                <a:gd name="T43" fmla="*/ 75 h 253"/>
                <a:gd name="T44" fmla="*/ 160 w 528"/>
                <a:gd name="T45" fmla="*/ 140 h 253"/>
                <a:gd name="T46" fmla="*/ 124 w 528"/>
                <a:gd name="T47" fmla="*/ 0 h 253"/>
                <a:gd name="T48" fmla="*/ 89 w 528"/>
                <a:gd name="T49" fmla="*/ 141 h 253"/>
                <a:gd name="T50" fmla="*/ 0 w 528"/>
                <a:gd name="T51" fmla="*/ 248 h 253"/>
                <a:gd name="T52" fmla="*/ 244 w 528"/>
                <a:gd name="T53" fmla="*/ 253 h 253"/>
                <a:gd name="T54" fmla="*/ 181 w 528"/>
                <a:gd name="T55" fmla="*/ 186 h 253"/>
                <a:gd name="T56" fmla="*/ 124 w 528"/>
                <a:gd name="T57" fmla="*/ 10 h 253"/>
                <a:gd name="T58" fmla="*/ 124 w 528"/>
                <a:gd name="T59" fmla="*/ 148 h 253"/>
                <a:gd name="T60" fmla="*/ 9 w 528"/>
                <a:gd name="T61" fmla="*/ 243 h 253"/>
                <a:gd name="T62" fmla="*/ 72 w 528"/>
                <a:gd name="T63" fmla="*/ 195 h 253"/>
                <a:gd name="T64" fmla="*/ 124 w 528"/>
                <a:gd name="T65" fmla="*/ 157 h 253"/>
                <a:gd name="T66" fmla="*/ 179 w 528"/>
                <a:gd name="T67" fmla="*/ 195 h 253"/>
                <a:gd name="T68" fmla="*/ 239 w 528"/>
                <a:gd name="T69" fmla="*/ 243 h 253"/>
                <a:gd name="T70" fmla="*/ 297 w 528"/>
                <a:gd name="T71" fmla="*/ 79 h 253"/>
                <a:gd name="T72" fmla="*/ 267 w 528"/>
                <a:gd name="T73" fmla="*/ 79 h 253"/>
                <a:gd name="T74" fmla="*/ 297 w 528"/>
                <a:gd name="T75" fmla="*/ 79 h 253"/>
                <a:gd name="T76" fmla="*/ 282 w 528"/>
                <a:gd name="T77" fmla="*/ 73 h 253"/>
                <a:gd name="T78" fmla="*/ 282 w 528"/>
                <a:gd name="T79" fmla="*/ 84 h 253"/>
                <a:gd name="T80" fmla="*/ 245 w 528"/>
                <a:gd name="T81" fmla="*/ 63 h 253"/>
                <a:gd name="T82" fmla="*/ 245 w 528"/>
                <a:gd name="T83" fmla="*/ 94 h 253"/>
                <a:gd name="T84" fmla="*/ 245 w 528"/>
                <a:gd name="T85" fmla="*/ 63 h 253"/>
                <a:gd name="T86" fmla="*/ 239 w 528"/>
                <a:gd name="T87" fmla="*/ 79 h 253"/>
                <a:gd name="T88" fmla="*/ 251 w 528"/>
                <a:gd name="T89" fmla="*/ 79 h 253"/>
                <a:gd name="T90" fmla="*/ 208 w 528"/>
                <a:gd name="T91" fmla="*/ 94 h 253"/>
                <a:gd name="T92" fmla="*/ 223 w 528"/>
                <a:gd name="T93" fmla="*/ 79 h 253"/>
                <a:gd name="T94" fmla="*/ 208 w 528"/>
                <a:gd name="T95" fmla="*/ 64 h 253"/>
                <a:gd name="T96" fmla="*/ 193 w 528"/>
                <a:gd name="T97" fmla="*/ 79 h 253"/>
                <a:gd name="T98" fmla="*/ 208 w 528"/>
                <a:gd name="T99" fmla="*/ 94 h 253"/>
                <a:gd name="T100" fmla="*/ 208 w 528"/>
                <a:gd name="T101" fmla="*/ 73 h 253"/>
                <a:gd name="T102" fmla="*/ 214 w 528"/>
                <a:gd name="T103" fmla="*/ 79 h 253"/>
                <a:gd name="T104" fmla="*/ 204 w 528"/>
                <a:gd name="T105" fmla="*/ 83 h 253"/>
                <a:gd name="T106" fmla="*/ 204 w 528"/>
                <a:gd name="T107" fmla="*/ 7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8" h="253">
                  <a:moveTo>
                    <a:pt x="460" y="186"/>
                  </a:moveTo>
                  <a:cubicBezTo>
                    <a:pt x="444" y="182"/>
                    <a:pt x="439" y="156"/>
                    <a:pt x="439" y="140"/>
                  </a:cubicBezTo>
                  <a:cubicBezTo>
                    <a:pt x="453" y="126"/>
                    <a:pt x="463" y="103"/>
                    <a:pt x="463" y="79"/>
                  </a:cubicBezTo>
                  <a:cubicBezTo>
                    <a:pt x="463" y="30"/>
                    <a:pt x="440" y="0"/>
                    <a:pt x="403" y="0"/>
                  </a:cubicBezTo>
                  <a:cubicBezTo>
                    <a:pt x="366" y="0"/>
                    <a:pt x="343" y="30"/>
                    <a:pt x="343" y="79"/>
                  </a:cubicBezTo>
                  <a:cubicBezTo>
                    <a:pt x="343" y="103"/>
                    <a:pt x="353" y="126"/>
                    <a:pt x="368" y="141"/>
                  </a:cubicBezTo>
                  <a:cubicBezTo>
                    <a:pt x="367" y="159"/>
                    <a:pt x="362" y="181"/>
                    <a:pt x="348" y="186"/>
                  </a:cubicBezTo>
                  <a:cubicBezTo>
                    <a:pt x="302" y="195"/>
                    <a:pt x="278" y="216"/>
                    <a:pt x="278" y="248"/>
                  </a:cubicBezTo>
                  <a:cubicBezTo>
                    <a:pt x="278" y="251"/>
                    <a:pt x="280" y="253"/>
                    <a:pt x="283" y="253"/>
                  </a:cubicBezTo>
                  <a:cubicBezTo>
                    <a:pt x="523" y="253"/>
                    <a:pt x="523" y="253"/>
                    <a:pt x="523" y="253"/>
                  </a:cubicBezTo>
                  <a:cubicBezTo>
                    <a:pt x="525" y="253"/>
                    <a:pt x="528" y="251"/>
                    <a:pt x="528" y="248"/>
                  </a:cubicBezTo>
                  <a:cubicBezTo>
                    <a:pt x="528" y="217"/>
                    <a:pt x="504" y="195"/>
                    <a:pt x="460" y="186"/>
                  </a:cubicBezTo>
                  <a:close/>
                  <a:moveTo>
                    <a:pt x="352" y="79"/>
                  </a:moveTo>
                  <a:cubicBezTo>
                    <a:pt x="352" y="45"/>
                    <a:pt x="366" y="10"/>
                    <a:pt x="403" y="10"/>
                  </a:cubicBezTo>
                  <a:cubicBezTo>
                    <a:pt x="440" y="10"/>
                    <a:pt x="453" y="45"/>
                    <a:pt x="453" y="79"/>
                  </a:cubicBezTo>
                  <a:cubicBezTo>
                    <a:pt x="453" y="118"/>
                    <a:pt x="427" y="148"/>
                    <a:pt x="403" y="148"/>
                  </a:cubicBezTo>
                  <a:cubicBezTo>
                    <a:pt x="379" y="148"/>
                    <a:pt x="352" y="118"/>
                    <a:pt x="352" y="79"/>
                  </a:cubicBezTo>
                  <a:close/>
                  <a:moveTo>
                    <a:pt x="288" y="243"/>
                  </a:moveTo>
                  <a:cubicBezTo>
                    <a:pt x="290" y="219"/>
                    <a:pt x="311" y="202"/>
                    <a:pt x="350" y="195"/>
                  </a:cubicBezTo>
                  <a:cubicBezTo>
                    <a:pt x="350" y="195"/>
                    <a:pt x="350" y="195"/>
                    <a:pt x="350" y="195"/>
                  </a:cubicBezTo>
                  <a:cubicBezTo>
                    <a:pt x="367" y="189"/>
                    <a:pt x="375" y="169"/>
                    <a:pt x="377" y="148"/>
                  </a:cubicBezTo>
                  <a:cubicBezTo>
                    <a:pt x="385" y="154"/>
                    <a:pt x="394" y="157"/>
                    <a:pt x="403" y="157"/>
                  </a:cubicBezTo>
                  <a:cubicBezTo>
                    <a:pt x="412" y="157"/>
                    <a:pt x="422" y="154"/>
                    <a:pt x="430" y="148"/>
                  </a:cubicBezTo>
                  <a:cubicBezTo>
                    <a:pt x="433" y="186"/>
                    <a:pt x="453" y="194"/>
                    <a:pt x="457" y="195"/>
                  </a:cubicBezTo>
                  <a:cubicBezTo>
                    <a:pt x="458" y="195"/>
                    <a:pt x="458" y="195"/>
                    <a:pt x="458" y="195"/>
                  </a:cubicBezTo>
                  <a:cubicBezTo>
                    <a:pt x="495" y="203"/>
                    <a:pt x="516" y="219"/>
                    <a:pt x="518" y="243"/>
                  </a:cubicBezTo>
                  <a:lnTo>
                    <a:pt x="288" y="243"/>
                  </a:lnTo>
                  <a:close/>
                  <a:moveTo>
                    <a:pt x="319" y="94"/>
                  </a:moveTo>
                  <a:cubicBezTo>
                    <a:pt x="323" y="94"/>
                    <a:pt x="327" y="92"/>
                    <a:pt x="330" y="89"/>
                  </a:cubicBezTo>
                  <a:cubicBezTo>
                    <a:pt x="332" y="86"/>
                    <a:pt x="334" y="83"/>
                    <a:pt x="334" y="79"/>
                  </a:cubicBezTo>
                  <a:cubicBezTo>
                    <a:pt x="334" y="75"/>
                    <a:pt x="332" y="71"/>
                    <a:pt x="330" y="68"/>
                  </a:cubicBezTo>
                  <a:cubicBezTo>
                    <a:pt x="327" y="65"/>
                    <a:pt x="323" y="64"/>
                    <a:pt x="319" y="64"/>
                  </a:cubicBezTo>
                  <a:cubicBezTo>
                    <a:pt x="315" y="64"/>
                    <a:pt x="311" y="65"/>
                    <a:pt x="308" y="68"/>
                  </a:cubicBezTo>
                  <a:cubicBezTo>
                    <a:pt x="305" y="71"/>
                    <a:pt x="304" y="75"/>
                    <a:pt x="304" y="79"/>
                  </a:cubicBezTo>
                  <a:cubicBezTo>
                    <a:pt x="304" y="83"/>
                    <a:pt x="305" y="86"/>
                    <a:pt x="308" y="89"/>
                  </a:cubicBezTo>
                  <a:cubicBezTo>
                    <a:pt x="311" y="92"/>
                    <a:pt x="315" y="94"/>
                    <a:pt x="319" y="94"/>
                  </a:cubicBezTo>
                  <a:close/>
                  <a:moveTo>
                    <a:pt x="315" y="75"/>
                  </a:moveTo>
                  <a:cubicBezTo>
                    <a:pt x="316" y="74"/>
                    <a:pt x="317" y="73"/>
                    <a:pt x="319" y="73"/>
                  </a:cubicBezTo>
                  <a:cubicBezTo>
                    <a:pt x="320" y="73"/>
                    <a:pt x="322" y="74"/>
                    <a:pt x="323" y="75"/>
                  </a:cubicBezTo>
                  <a:cubicBezTo>
                    <a:pt x="324" y="76"/>
                    <a:pt x="325" y="77"/>
                    <a:pt x="325" y="79"/>
                  </a:cubicBezTo>
                  <a:cubicBezTo>
                    <a:pt x="325" y="80"/>
                    <a:pt x="324" y="82"/>
                    <a:pt x="323" y="83"/>
                  </a:cubicBezTo>
                  <a:cubicBezTo>
                    <a:pt x="321" y="85"/>
                    <a:pt x="317" y="85"/>
                    <a:pt x="315" y="83"/>
                  </a:cubicBezTo>
                  <a:cubicBezTo>
                    <a:pt x="314" y="82"/>
                    <a:pt x="313" y="80"/>
                    <a:pt x="313" y="79"/>
                  </a:cubicBezTo>
                  <a:cubicBezTo>
                    <a:pt x="313" y="77"/>
                    <a:pt x="314" y="76"/>
                    <a:pt x="315" y="75"/>
                  </a:cubicBezTo>
                  <a:close/>
                  <a:moveTo>
                    <a:pt x="181" y="186"/>
                  </a:moveTo>
                  <a:cubicBezTo>
                    <a:pt x="165" y="182"/>
                    <a:pt x="161" y="156"/>
                    <a:pt x="160" y="140"/>
                  </a:cubicBezTo>
                  <a:cubicBezTo>
                    <a:pt x="175" y="126"/>
                    <a:pt x="184" y="103"/>
                    <a:pt x="184" y="79"/>
                  </a:cubicBezTo>
                  <a:cubicBezTo>
                    <a:pt x="184" y="30"/>
                    <a:pt x="161" y="0"/>
                    <a:pt x="124" y="0"/>
                  </a:cubicBezTo>
                  <a:cubicBezTo>
                    <a:pt x="87" y="0"/>
                    <a:pt x="64" y="30"/>
                    <a:pt x="64" y="79"/>
                  </a:cubicBezTo>
                  <a:cubicBezTo>
                    <a:pt x="64" y="103"/>
                    <a:pt x="74" y="126"/>
                    <a:pt x="89" y="141"/>
                  </a:cubicBezTo>
                  <a:cubicBezTo>
                    <a:pt x="89" y="159"/>
                    <a:pt x="83" y="181"/>
                    <a:pt x="69" y="186"/>
                  </a:cubicBezTo>
                  <a:cubicBezTo>
                    <a:pt x="24" y="195"/>
                    <a:pt x="0" y="216"/>
                    <a:pt x="0" y="248"/>
                  </a:cubicBezTo>
                  <a:cubicBezTo>
                    <a:pt x="0" y="251"/>
                    <a:pt x="2" y="253"/>
                    <a:pt x="4" y="253"/>
                  </a:cubicBezTo>
                  <a:cubicBezTo>
                    <a:pt x="244" y="253"/>
                    <a:pt x="244" y="253"/>
                    <a:pt x="244" y="253"/>
                  </a:cubicBezTo>
                  <a:cubicBezTo>
                    <a:pt x="247" y="253"/>
                    <a:pt x="249" y="251"/>
                    <a:pt x="249" y="248"/>
                  </a:cubicBezTo>
                  <a:cubicBezTo>
                    <a:pt x="249" y="217"/>
                    <a:pt x="226" y="195"/>
                    <a:pt x="181" y="186"/>
                  </a:cubicBezTo>
                  <a:close/>
                  <a:moveTo>
                    <a:pt x="74" y="79"/>
                  </a:moveTo>
                  <a:cubicBezTo>
                    <a:pt x="74" y="45"/>
                    <a:pt x="87" y="10"/>
                    <a:pt x="124" y="10"/>
                  </a:cubicBezTo>
                  <a:cubicBezTo>
                    <a:pt x="161" y="10"/>
                    <a:pt x="175" y="45"/>
                    <a:pt x="175" y="79"/>
                  </a:cubicBezTo>
                  <a:cubicBezTo>
                    <a:pt x="175" y="118"/>
                    <a:pt x="148" y="148"/>
                    <a:pt x="124" y="148"/>
                  </a:cubicBezTo>
                  <a:cubicBezTo>
                    <a:pt x="100" y="148"/>
                    <a:pt x="74" y="118"/>
                    <a:pt x="74" y="79"/>
                  </a:cubicBezTo>
                  <a:close/>
                  <a:moveTo>
                    <a:pt x="9" y="243"/>
                  </a:moveTo>
                  <a:cubicBezTo>
                    <a:pt x="11" y="219"/>
                    <a:pt x="32" y="202"/>
                    <a:pt x="71" y="195"/>
                  </a:cubicBezTo>
                  <a:cubicBezTo>
                    <a:pt x="71" y="195"/>
                    <a:pt x="71" y="195"/>
                    <a:pt x="72" y="195"/>
                  </a:cubicBezTo>
                  <a:cubicBezTo>
                    <a:pt x="89" y="189"/>
                    <a:pt x="96" y="169"/>
                    <a:pt x="98" y="148"/>
                  </a:cubicBezTo>
                  <a:cubicBezTo>
                    <a:pt x="106" y="154"/>
                    <a:pt x="115" y="157"/>
                    <a:pt x="124" y="157"/>
                  </a:cubicBezTo>
                  <a:cubicBezTo>
                    <a:pt x="134" y="157"/>
                    <a:pt x="143" y="154"/>
                    <a:pt x="151" y="148"/>
                  </a:cubicBezTo>
                  <a:cubicBezTo>
                    <a:pt x="154" y="186"/>
                    <a:pt x="174" y="194"/>
                    <a:pt x="179" y="195"/>
                  </a:cubicBezTo>
                  <a:cubicBezTo>
                    <a:pt x="179" y="195"/>
                    <a:pt x="179" y="195"/>
                    <a:pt x="179" y="195"/>
                  </a:cubicBezTo>
                  <a:cubicBezTo>
                    <a:pt x="217" y="203"/>
                    <a:pt x="237" y="219"/>
                    <a:pt x="239" y="243"/>
                  </a:cubicBezTo>
                  <a:lnTo>
                    <a:pt x="9" y="243"/>
                  </a:lnTo>
                  <a:close/>
                  <a:moveTo>
                    <a:pt x="297" y="79"/>
                  </a:moveTo>
                  <a:cubicBezTo>
                    <a:pt x="297" y="70"/>
                    <a:pt x="290" y="63"/>
                    <a:pt x="282" y="63"/>
                  </a:cubicBezTo>
                  <a:cubicBezTo>
                    <a:pt x="274" y="63"/>
                    <a:pt x="267" y="70"/>
                    <a:pt x="267" y="79"/>
                  </a:cubicBezTo>
                  <a:cubicBezTo>
                    <a:pt x="267" y="87"/>
                    <a:pt x="274" y="94"/>
                    <a:pt x="282" y="94"/>
                  </a:cubicBezTo>
                  <a:cubicBezTo>
                    <a:pt x="290" y="94"/>
                    <a:pt x="297" y="87"/>
                    <a:pt x="297" y="79"/>
                  </a:cubicBezTo>
                  <a:close/>
                  <a:moveTo>
                    <a:pt x="276" y="79"/>
                  </a:moveTo>
                  <a:cubicBezTo>
                    <a:pt x="276" y="75"/>
                    <a:pt x="279" y="73"/>
                    <a:pt x="282" y="73"/>
                  </a:cubicBezTo>
                  <a:cubicBezTo>
                    <a:pt x="285" y="73"/>
                    <a:pt x="288" y="75"/>
                    <a:pt x="288" y="79"/>
                  </a:cubicBezTo>
                  <a:cubicBezTo>
                    <a:pt x="288" y="82"/>
                    <a:pt x="285" y="84"/>
                    <a:pt x="282" y="84"/>
                  </a:cubicBezTo>
                  <a:cubicBezTo>
                    <a:pt x="279" y="84"/>
                    <a:pt x="276" y="82"/>
                    <a:pt x="276" y="79"/>
                  </a:cubicBezTo>
                  <a:close/>
                  <a:moveTo>
                    <a:pt x="245" y="63"/>
                  </a:moveTo>
                  <a:cubicBezTo>
                    <a:pt x="237" y="63"/>
                    <a:pt x="230" y="70"/>
                    <a:pt x="230" y="79"/>
                  </a:cubicBezTo>
                  <a:cubicBezTo>
                    <a:pt x="230" y="87"/>
                    <a:pt x="237" y="94"/>
                    <a:pt x="245" y="94"/>
                  </a:cubicBezTo>
                  <a:cubicBezTo>
                    <a:pt x="253" y="94"/>
                    <a:pt x="260" y="87"/>
                    <a:pt x="260" y="79"/>
                  </a:cubicBezTo>
                  <a:cubicBezTo>
                    <a:pt x="260" y="70"/>
                    <a:pt x="253" y="63"/>
                    <a:pt x="245" y="63"/>
                  </a:cubicBezTo>
                  <a:close/>
                  <a:moveTo>
                    <a:pt x="245" y="84"/>
                  </a:moveTo>
                  <a:cubicBezTo>
                    <a:pt x="242" y="84"/>
                    <a:pt x="239" y="82"/>
                    <a:pt x="239" y="79"/>
                  </a:cubicBezTo>
                  <a:cubicBezTo>
                    <a:pt x="239" y="75"/>
                    <a:pt x="242" y="73"/>
                    <a:pt x="245" y="73"/>
                  </a:cubicBezTo>
                  <a:cubicBezTo>
                    <a:pt x="248" y="73"/>
                    <a:pt x="251" y="75"/>
                    <a:pt x="251" y="79"/>
                  </a:cubicBezTo>
                  <a:cubicBezTo>
                    <a:pt x="251" y="82"/>
                    <a:pt x="248" y="84"/>
                    <a:pt x="245" y="84"/>
                  </a:cubicBezTo>
                  <a:close/>
                  <a:moveTo>
                    <a:pt x="208" y="94"/>
                  </a:moveTo>
                  <a:cubicBezTo>
                    <a:pt x="212" y="94"/>
                    <a:pt x="216" y="92"/>
                    <a:pt x="219" y="89"/>
                  </a:cubicBezTo>
                  <a:cubicBezTo>
                    <a:pt x="222" y="86"/>
                    <a:pt x="223" y="83"/>
                    <a:pt x="223" y="79"/>
                  </a:cubicBezTo>
                  <a:cubicBezTo>
                    <a:pt x="223" y="75"/>
                    <a:pt x="222" y="71"/>
                    <a:pt x="219" y="68"/>
                  </a:cubicBezTo>
                  <a:cubicBezTo>
                    <a:pt x="216" y="65"/>
                    <a:pt x="212" y="64"/>
                    <a:pt x="208" y="64"/>
                  </a:cubicBezTo>
                  <a:cubicBezTo>
                    <a:pt x="204" y="64"/>
                    <a:pt x="200" y="65"/>
                    <a:pt x="198" y="68"/>
                  </a:cubicBezTo>
                  <a:cubicBezTo>
                    <a:pt x="195" y="71"/>
                    <a:pt x="193" y="75"/>
                    <a:pt x="193" y="79"/>
                  </a:cubicBezTo>
                  <a:cubicBezTo>
                    <a:pt x="193" y="83"/>
                    <a:pt x="195" y="87"/>
                    <a:pt x="198" y="89"/>
                  </a:cubicBezTo>
                  <a:cubicBezTo>
                    <a:pt x="200" y="92"/>
                    <a:pt x="204" y="94"/>
                    <a:pt x="208" y="94"/>
                  </a:cubicBezTo>
                  <a:close/>
                  <a:moveTo>
                    <a:pt x="204" y="75"/>
                  </a:moveTo>
                  <a:cubicBezTo>
                    <a:pt x="205" y="74"/>
                    <a:pt x="207" y="73"/>
                    <a:pt x="208" y="73"/>
                  </a:cubicBezTo>
                  <a:cubicBezTo>
                    <a:pt x="210" y="73"/>
                    <a:pt x="211" y="74"/>
                    <a:pt x="212" y="75"/>
                  </a:cubicBezTo>
                  <a:cubicBezTo>
                    <a:pt x="213" y="76"/>
                    <a:pt x="214" y="77"/>
                    <a:pt x="214" y="79"/>
                  </a:cubicBezTo>
                  <a:cubicBezTo>
                    <a:pt x="214" y="80"/>
                    <a:pt x="213" y="82"/>
                    <a:pt x="212" y="83"/>
                  </a:cubicBezTo>
                  <a:cubicBezTo>
                    <a:pt x="210" y="85"/>
                    <a:pt x="206" y="85"/>
                    <a:pt x="204" y="83"/>
                  </a:cubicBezTo>
                  <a:cubicBezTo>
                    <a:pt x="203" y="82"/>
                    <a:pt x="202" y="80"/>
                    <a:pt x="202" y="79"/>
                  </a:cubicBezTo>
                  <a:cubicBezTo>
                    <a:pt x="202" y="77"/>
                    <a:pt x="203" y="76"/>
                    <a:pt x="204" y="75"/>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grpSp>
      <p:grpSp>
        <p:nvGrpSpPr>
          <p:cNvPr id="53" name="Group 52"/>
          <p:cNvGrpSpPr/>
          <p:nvPr/>
        </p:nvGrpSpPr>
        <p:grpSpPr>
          <a:xfrm>
            <a:off x="2578716" y="1053544"/>
            <a:ext cx="2196244" cy="2952515"/>
            <a:chOff x="3438288" y="1404724"/>
            <a:chExt cx="2928325" cy="3936687"/>
          </a:xfrm>
        </p:grpSpPr>
        <p:grpSp>
          <p:nvGrpSpPr>
            <p:cNvPr id="7" name="Group 7"/>
            <p:cNvGrpSpPr/>
            <p:nvPr/>
          </p:nvGrpSpPr>
          <p:grpSpPr>
            <a:xfrm>
              <a:off x="3438288" y="1404724"/>
              <a:ext cx="2928325" cy="3936687"/>
              <a:chOff x="755576" y="1338821"/>
              <a:chExt cx="1872208" cy="2952515"/>
            </a:xfrm>
          </p:grpSpPr>
          <p:sp>
            <p:nvSpPr>
              <p:cNvPr id="9" name="Isosceles Triangle 8"/>
              <p:cNvSpPr>
                <a:spLocks noChangeAspect="1"/>
              </p:cNvSpPr>
              <p:nvPr/>
            </p:nvSpPr>
            <p:spPr>
              <a:xfrm>
                <a:off x="755576" y="1338822"/>
                <a:ext cx="1872208" cy="1476164"/>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0" name="Isosceles Triangle 9"/>
              <p:cNvSpPr>
                <a:spLocks noChangeAspect="1"/>
              </p:cNvSpPr>
              <p:nvPr/>
            </p:nvSpPr>
            <p:spPr>
              <a:xfrm rot="10800000">
                <a:off x="1091939" y="1338821"/>
                <a:ext cx="606090" cy="477879"/>
              </a:xfrm>
              <a:prstGeom prst="triangle">
                <a:avLst/>
              </a:prstGeom>
              <a:gradFill flip="none" rotWithShape="1">
                <a:gsLst>
                  <a:gs pos="0">
                    <a:schemeClr val="accent3">
                      <a:lumMod val="75000"/>
                    </a:schemeClr>
                  </a:gs>
                  <a:gs pos="100000">
                    <a:schemeClr val="accent3"/>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1" name="Isosceles Triangle 10"/>
              <p:cNvSpPr>
                <a:spLocks noChangeAspect="1"/>
              </p:cNvSpPr>
              <p:nvPr/>
            </p:nvSpPr>
            <p:spPr>
              <a:xfrm rot="10800000">
                <a:off x="755576" y="2815172"/>
                <a:ext cx="1872208" cy="1476164"/>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3" name="TextBox 22"/>
            <p:cNvSpPr txBox="1"/>
            <p:nvPr/>
          </p:nvSpPr>
          <p:spPr>
            <a:xfrm>
              <a:off x="4160115" y="1471033"/>
              <a:ext cx="572535" cy="369332"/>
            </a:xfrm>
            <a:prstGeom prst="rect">
              <a:avLst/>
            </a:prstGeom>
            <a:noFill/>
          </p:spPr>
          <p:txBody>
            <a:bodyPr wrap="square" rtlCol="0">
              <a:spAutoFit/>
            </a:bodyPr>
            <a:lstStyle/>
            <a:p>
              <a:pPr algn="ctr"/>
              <a:r>
                <a:rPr lang="en-US" sz="1200">
                  <a:solidFill>
                    <a:srgbClr val="FFFFFF"/>
                  </a:solidFill>
                </a:rPr>
                <a:t>02</a:t>
              </a:r>
            </a:p>
          </p:txBody>
        </p:sp>
        <p:sp>
          <p:nvSpPr>
            <p:cNvPr id="28" name="TextBox 27"/>
            <p:cNvSpPr txBox="1"/>
            <p:nvPr/>
          </p:nvSpPr>
          <p:spPr>
            <a:xfrm>
              <a:off x="3439760" y="2873781"/>
              <a:ext cx="2925381" cy="451405"/>
            </a:xfrm>
            <a:prstGeom prst="rect">
              <a:avLst/>
            </a:prstGeom>
            <a:noFill/>
          </p:spPr>
          <p:txBody>
            <a:bodyPr wrap="square" rtlCol="0">
              <a:spAutoFit/>
            </a:bodyPr>
            <a:lstStyle/>
            <a:p>
              <a:pPr algn="ctr"/>
              <a:r>
                <a:rPr lang="en-US" sz="1600">
                  <a:solidFill>
                    <a:srgbClr val="FFFFFF"/>
                  </a:solidFill>
                </a:rPr>
                <a:t>SOFTWARE</a:t>
              </a:r>
            </a:p>
          </p:txBody>
        </p:sp>
        <p:sp>
          <p:nvSpPr>
            <p:cNvPr id="35" name="TextBox 34"/>
            <p:cNvSpPr txBox="1"/>
            <p:nvPr/>
          </p:nvSpPr>
          <p:spPr>
            <a:xfrm>
              <a:off x="3439760" y="3513210"/>
              <a:ext cx="2925381" cy="1123384"/>
            </a:xfrm>
            <a:prstGeom prst="rect">
              <a:avLst/>
            </a:prstGeom>
            <a:noFill/>
          </p:spPr>
          <p:txBody>
            <a:bodyPr wrap="square" rtlCol="0">
              <a:spAutoFit/>
            </a:bodyPr>
            <a:lstStyle/>
            <a:p>
              <a:pPr algn="ctr">
                <a:buFont typeface="Arial" pitchFamily="34" charset="0"/>
                <a:buChar char="•"/>
              </a:pPr>
              <a:r>
                <a:rPr lang="en-US" sz="975">
                  <a:solidFill>
                    <a:srgbClr val="FFFFFF"/>
                  </a:solidFill>
                </a:rPr>
                <a:t> Our own Code/Program</a:t>
              </a:r>
            </a:p>
            <a:p>
              <a:pPr algn="ctr">
                <a:buFont typeface="Arial" pitchFamily="34" charset="0"/>
                <a:buChar char="•"/>
              </a:pPr>
              <a:r>
                <a:rPr lang="en-US" sz="975">
                  <a:solidFill>
                    <a:srgbClr val="FFFFFF"/>
                  </a:solidFill>
                </a:rPr>
                <a:t> Not-Outsourced</a:t>
              </a:r>
            </a:p>
            <a:p>
              <a:pPr algn="ctr">
                <a:buFont typeface="Arial" pitchFamily="34" charset="0"/>
                <a:buChar char="•"/>
              </a:pPr>
              <a:r>
                <a:rPr lang="en-US" sz="975">
                  <a:solidFill>
                    <a:srgbClr val="FFFFFF"/>
                  </a:solidFill>
                </a:rPr>
                <a:t> Everything Under One</a:t>
              </a:r>
            </a:p>
            <a:p>
              <a:pPr algn="ctr"/>
              <a:r>
                <a:rPr lang="en-US" sz="975">
                  <a:solidFill>
                    <a:srgbClr val="FFFFFF"/>
                  </a:solidFill>
                </a:rPr>
                <a:t>Roof</a:t>
              </a:r>
            </a:p>
            <a:p>
              <a:pPr algn="ctr">
                <a:buFont typeface="Arial" pitchFamily="34" charset="0"/>
                <a:buChar char="•"/>
              </a:pPr>
              <a:r>
                <a:rPr lang="en-US" sz="975">
                  <a:solidFill>
                    <a:srgbClr val="FFFFFF"/>
                  </a:solidFill>
                </a:rPr>
                <a:t> Saas Based</a:t>
              </a:r>
            </a:p>
          </p:txBody>
        </p:sp>
        <p:sp>
          <p:nvSpPr>
            <p:cNvPr id="65" name="Isosceles Triangle 64"/>
            <p:cNvSpPr>
              <a:spLocks noChangeAspect="1"/>
            </p:cNvSpPr>
            <p:nvPr/>
          </p:nvSpPr>
          <p:spPr>
            <a:xfrm rot="10800000">
              <a:off x="4746558" y="4880366"/>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0" name="Freeform 27"/>
            <p:cNvSpPr>
              <a:spLocks noEditPoints="1"/>
            </p:cNvSpPr>
            <p:nvPr/>
          </p:nvSpPr>
          <p:spPr bwMode="auto">
            <a:xfrm>
              <a:off x="4565856" y="2240912"/>
              <a:ext cx="640134" cy="498172"/>
            </a:xfrm>
            <a:custGeom>
              <a:avLst/>
              <a:gdLst>
                <a:gd name="T0" fmla="*/ 249 w 416"/>
                <a:gd name="T1" fmla="*/ 0 h 324"/>
                <a:gd name="T2" fmla="*/ 138 w 416"/>
                <a:gd name="T3" fmla="*/ 45 h 324"/>
                <a:gd name="T4" fmla="*/ 0 w 416"/>
                <a:gd name="T5" fmla="*/ 186 h 324"/>
                <a:gd name="T6" fmla="*/ 185 w 416"/>
                <a:gd name="T7" fmla="*/ 266 h 324"/>
                <a:gd name="T8" fmla="*/ 205 w 416"/>
                <a:gd name="T9" fmla="*/ 324 h 324"/>
                <a:gd name="T10" fmla="*/ 339 w 416"/>
                <a:gd name="T11" fmla="*/ 304 h 324"/>
                <a:gd name="T12" fmla="*/ 345 w 416"/>
                <a:gd name="T13" fmla="*/ 266 h 324"/>
                <a:gd name="T14" fmla="*/ 354 w 416"/>
                <a:gd name="T15" fmla="*/ 108 h 324"/>
                <a:gd name="T16" fmla="*/ 318 w 416"/>
                <a:gd name="T17" fmla="*/ 314 h 324"/>
                <a:gd name="T18" fmla="*/ 195 w 416"/>
                <a:gd name="T19" fmla="*/ 304 h 324"/>
                <a:gd name="T20" fmla="*/ 205 w 416"/>
                <a:gd name="T21" fmla="*/ 203 h 324"/>
                <a:gd name="T22" fmla="*/ 329 w 416"/>
                <a:gd name="T23" fmla="*/ 214 h 324"/>
                <a:gd name="T24" fmla="*/ 219 w 416"/>
                <a:gd name="T25" fmla="*/ 194 h 324"/>
                <a:gd name="T26" fmla="*/ 262 w 416"/>
                <a:gd name="T27" fmla="*/ 129 h 324"/>
                <a:gd name="T28" fmla="*/ 304 w 416"/>
                <a:gd name="T29" fmla="*/ 194 h 324"/>
                <a:gd name="T30" fmla="*/ 344 w 416"/>
                <a:gd name="T31" fmla="*/ 257 h 324"/>
                <a:gd name="T32" fmla="*/ 339 w 416"/>
                <a:gd name="T33" fmla="*/ 214 h 324"/>
                <a:gd name="T34" fmla="*/ 314 w 416"/>
                <a:gd name="T35" fmla="*/ 194 h 324"/>
                <a:gd name="T36" fmla="*/ 262 w 416"/>
                <a:gd name="T37" fmla="*/ 120 h 324"/>
                <a:gd name="T38" fmla="*/ 210 w 416"/>
                <a:gd name="T39" fmla="*/ 194 h 324"/>
                <a:gd name="T40" fmla="*/ 185 w 416"/>
                <a:gd name="T41" fmla="*/ 214 h 324"/>
                <a:gd name="T42" fmla="*/ 77 w 416"/>
                <a:gd name="T43" fmla="*/ 257 h 324"/>
                <a:gd name="T44" fmla="*/ 76 w 416"/>
                <a:gd name="T45" fmla="*/ 115 h 324"/>
                <a:gd name="T46" fmla="*/ 138 w 416"/>
                <a:gd name="T47" fmla="*/ 54 h 324"/>
                <a:gd name="T48" fmla="*/ 167 w 416"/>
                <a:gd name="T49" fmla="*/ 57 h 324"/>
                <a:gd name="T50" fmla="*/ 345 w 416"/>
                <a:gd name="T51" fmla="*/ 112 h 324"/>
                <a:gd name="T52" fmla="*/ 407 w 416"/>
                <a:gd name="T53" fmla="*/ 186 h 324"/>
                <a:gd name="T54" fmla="*/ 262 w 416"/>
                <a:gd name="T55" fmla="*/ 237 h 324"/>
                <a:gd name="T56" fmla="*/ 257 w 416"/>
                <a:gd name="T57" fmla="*/ 261 h 324"/>
                <a:gd name="T58" fmla="*/ 262 w 416"/>
                <a:gd name="T59" fmla="*/ 279 h 324"/>
                <a:gd name="T60" fmla="*/ 267 w 416"/>
                <a:gd name="T61" fmla="*/ 261 h 324"/>
                <a:gd name="T62" fmla="*/ 262 w 416"/>
                <a:gd name="T63" fmla="*/ 237 h 324"/>
                <a:gd name="T64" fmla="*/ 259 w 416"/>
                <a:gd name="T65" fmla="*/ 249 h 324"/>
                <a:gd name="T66" fmla="*/ 265 w 416"/>
                <a:gd name="T67" fmla="*/ 24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324">
                  <a:moveTo>
                    <a:pt x="354" y="108"/>
                  </a:moveTo>
                  <a:cubicBezTo>
                    <a:pt x="350" y="48"/>
                    <a:pt x="304" y="0"/>
                    <a:pt x="249" y="0"/>
                  </a:cubicBezTo>
                  <a:cubicBezTo>
                    <a:pt x="213" y="0"/>
                    <a:pt x="182" y="18"/>
                    <a:pt x="161" y="49"/>
                  </a:cubicBezTo>
                  <a:cubicBezTo>
                    <a:pt x="153" y="46"/>
                    <a:pt x="146" y="45"/>
                    <a:pt x="138" y="45"/>
                  </a:cubicBezTo>
                  <a:cubicBezTo>
                    <a:pt x="102" y="45"/>
                    <a:pt x="73" y="71"/>
                    <a:pt x="71" y="106"/>
                  </a:cubicBezTo>
                  <a:cubicBezTo>
                    <a:pt x="32" y="110"/>
                    <a:pt x="0" y="145"/>
                    <a:pt x="0" y="186"/>
                  </a:cubicBezTo>
                  <a:cubicBezTo>
                    <a:pt x="0" y="231"/>
                    <a:pt x="34" y="266"/>
                    <a:pt x="77" y="266"/>
                  </a:cubicBezTo>
                  <a:cubicBezTo>
                    <a:pt x="185" y="266"/>
                    <a:pt x="185" y="266"/>
                    <a:pt x="185" y="266"/>
                  </a:cubicBezTo>
                  <a:cubicBezTo>
                    <a:pt x="185" y="304"/>
                    <a:pt x="185" y="304"/>
                    <a:pt x="185" y="304"/>
                  </a:cubicBezTo>
                  <a:cubicBezTo>
                    <a:pt x="185" y="315"/>
                    <a:pt x="194" y="324"/>
                    <a:pt x="205" y="324"/>
                  </a:cubicBezTo>
                  <a:cubicBezTo>
                    <a:pt x="318" y="324"/>
                    <a:pt x="318" y="324"/>
                    <a:pt x="318" y="324"/>
                  </a:cubicBezTo>
                  <a:cubicBezTo>
                    <a:pt x="330" y="324"/>
                    <a:pt x="339" y="315"/>
                    <a:pt x="339" y="304"/>
                  </a:cubicBezTo>
                  <a:cubicBezTo>
                    <a:pt x="339" y="266"/>
                    <a:pt x="339" y="266"/>
                    <a:pt x="339" y="266"/>
                  </a:cubicBezTo>
                  <a:cubicBezTo>
                    <a:pt x="345" y="266"/>
                    <a:pt x="345" y="266"/>
                    <a:pt x="345" y="266"/>
                  </a:cubicBezTo>
                  <a:cubicBezTo>
                    <a:pt x="384" y="264"/>
                    <a:pt x="416" y="228"/>
                    <a:pt x="416" y="186"/>
                  </a:cubicBezTo>
                  <a:cubicBezTo>
                    <a:pt x="416" y="147"/>
                    <a:pt x="390" y="115"/>
                    <a:pt x="354" y="108"/>
                  </a:cubicBezTo>
                  <a:close/>
                  <a:moveTo>
                    <a:pt x="329" y="304"/>
                  </a:moveTo>
                  <a:cubicBezTo>
                    <a:pt x="329" y="309"/>
                    <a:pt x="324" y="314"/>
                    <a:pt x="318" y="314"/>
                  </a:cubicBezTo>
                  <a:cubicBezTo>
                    <a:pt x="205" y="314"/>
                    <a:pt x="205" y="314"/>
                    <a:pt x="205" y="314"/>
                  </a:cubicBezTo>
                  <a:cubicBezTo>
                    <a:pt x="200" y="314"/>
                    <a:pt x="195" y="309"/>
                    <a:pt x="195" y="304"/>
                  </a:cubicBezTo>
                  <a:cubicBezTo>
                    <a:pt x="195" y="214"/>
                    <a:pt x="195" y="214"/>
                    <a:pt x="195" y="214"/>
                  </a:cubicBezTo>
                  <a:cubicBezTo>
                    <a:pt x="195" y="208"/>
                    <a:pt x="200" y="203"/>
                    <a:pt x="205" y="203"/>
                  </a:cubicBezTo>
                  <a:cubicBezTo>
                    <a:pt x="318" y="203"/>
                    <a:pt x="318" y="203"/>
                    <a:pt x="318" y="203"/>
                  </a:cubicBezTo>
                  <a:cubicBezTo>
                    <a:pt x="324" y="203"/>
                    <a:pt x="329" y="208"/>
                    <a:pt x="329" y="214"/>
                  </a:cubicBezTo>
                  <a:lnTo>
                    <a:pt x="329" y="304"/>
                  </a:lnTo>
                  <a:close/>
                  <a:moveTo>
                    <a:pt x="219" y="194"/>
                  </a:moveTo>
                  <a:cubicBezTo>
                    <a:pt x="219" y="171"/>
                    <a:pt x="219" y="171"/>
                    <a:pt x="219" y="171"/>
                  </a:cubicBezTo>
                  <a:cubicBezTo>
                    <a:pt x="219" y="148"/>
                    <a:pt x="239" y="129"/>
                    <a:pt x="262" y="129"/>
                  </a:cubicBezTo>
                  <a:cubicBezTo>
                    <a:pt x="285" y="129"/>
                    <a:pt x="304" y="148"/>
                    <a:pt x="304" y="171"/>
                  </a:cubicBezTo>
                  <a:cubicBezTo>
                    <a:pt x="304" y="194"/>
                    <a:pt x="304" y="194"/>
                    <a:pt x="304" y="194"/>
                  </a:cubicBezTo>
                  <a:lnTo>
                    <a:pt x="219" y="194"/>
                  </a:lnTo>
                  <a:close/>
                  <a:moveTo>
                    <a:pt x="344" y="257"/>
                  </a:moveTo>
                  <a:cubicBezTo>
                    <a:pt x="339" y="257"/>
                    <a:pt x="339" y="257"/>
                    <a:pt x="339" y="257"/>
                  </a:cubicBezTo>
                  <a:cubicBezTo>
                    <a:pt x="339" y="214"/>
                    <a:pt x="339" y="214"/>
                    <a:pt x="339" y="214"/>
                  </a:cubicBezTo>
                  <a:cubicBezTo>
                    <a:pt x="339" y="203"/>
                    <a:pt x="330" y="194"/>
                    <a:pt x="318" y="194"/>
                  </a:cubicBezTo>
                  <a:cubicBezTo>
                    <a:pt x="314" y="194"/>
                    <a:pt x="314" y="194"/>
                    <a:pt x="314" y="194"/>
                  </a:cubicBezTo>
                  <a:cubicBezTo>
                    <a:pt x="314" y="171"/>
                    <a:pt x="314" y="171"/>
                    <a:pt x="314" y="171"/>
                  </a:cubicBezTo>
                  <a:cubicBezTo>
                    <a:pt x="314" y="143"/>
                    <a:pt x="291" y="120"/>
                    <a:pt x="262" y="120"/>
                  </a:cubicBezTo>
                  <a:cubicBezTo>
                    <a:pt x="233" y="120"/>
                    <a:pt x="210" y="143"/>
                    <a:pt x="210" y="171"/>
                  </a:cubicBezTo>
                  <a:cubicBezTo>
                    <a:pt x="210" y="194"/>
                    <a:pt x="210" y="194"/>
                    <a:pt x="210" y="194"/>
                  </a:cubicBezTo>
                  <a:cubicBezTo>
                    <a:pt x="205" y="194"/>
                    <a:pt x="205" y="194"/>
                    <a:pt x="205" y="194"/>
                  </a:cubicBezTo>
                  <a:cubicBezTo>
                    <a:pt x="194" y="194"/>
                    <a:pt x="185" y="203"/>
                    <a:pt x="185" y="214"/>
                  </a:cubicBezTo>
                  <a:cubicBezTo>
                    <a:pt x="185" y="257"/>
                    <a:pt x="185" y="257"/>
                    <a:pt x="185" y="257"/>
                  </a:cubicBezTo>
                  <a:cubicBezTo>
                    <a:pt x="77" y="257"/>
                    <a:pt x="77" y="257"/>
                    <a:pt x="77" y="257"/>
                  </a:cubicBezTo>
                  <a:cubicBezTo>
                    <a:pt x="39" y="257"/>
                    <a:pt x="10" y="226"/>
                    <a:pt x="10" y="186"/>
                  </a:cubicBezTo>
                  <a:cubicBezTo>
                    <a:pt x="10" y="148"/>
                    <a:pt x="39" y="117"/>
                    <a:pt x="76" y="115"/>
                  </a:cubicBezTo>
                  <a:cubicBezTo>
                    <a:pt x="78" y="115"/>
                    <a:pt x="80" y="113"/>
                    <a:pt x="80" y="110"/>
                  </a:cubicBezTo>
                  <a:cubicBezTo>
                    <a:pt x="80" y="79"/>
                    <a:pt x="106" y="54"/>
                    <a:pt x="138" y="54"/>
                  </a:cubicBezTo>
                  <a:cubicBezTo>
                    <a:pt x="146" y="54"/>
                    <a:pt x="153" y="56"/>
                    <a:pt x="161" y="59"/>
                  </a:cubicBezTo>
                  <a:cubicBezTo>
                    <a:pt x="163" y="60"/>
                    <a:pt x="166" y="59"/>
                    <a:pt x="167" y="57"/>
                  </a:cubicBezTo>
                  <a:cubicBezTo>
                    <a:pt x="186" y="27"/>
                    <a:pt x="215" y="9"/>
                    <a:pt x="249" y="9"/>
                  </a:cubicBezTo>
                  <a:cubicBezTo>
                    <a:pt x="300" y="9"/>
                    <a:pt x="343" y="55"/>
                    <a:pt x="345" y="112"/>
                  </a:cubicBezTo>
                  <a:cubicBezTo>
                    <a:pt x="345" y="114"/>
                    <a:pt x="346" y="116"/>
                    <a:pt x="349" y="117"/>
                  </a:cubicBezTo>
                  <a:cubicBezTo>
                    <a:pt x="382" y="121"/>
                    <a:pt x="407" y="151"/>
                    <a:pt x="407" y="186"/>
                  </a:cubicBezTo>
                  <a:cubicBezTo>
                    <a:pt x="407" y="223"/>
                    <a:pt x="379" y="255"/>
                    <a:pt x="344" y="257"/>
                  </a:cubicBezTo>
                  <a:close/>
                  <a:moveTo>
                    <a:pt x="262" y="237"/>
                  </a:moveTo>
                  <a:cubicBezTo>
                    <a:pt x="255" y="237"/>
                    <a:pt x="250" y="242"/>
                    <a:pt x="250" y="249"/>
                  </a:cubicBezTo>
                  <a:cubicBezTo>
                    <a:pt x="250" y="254"/>
                    <a:pt x="253" y="259"/>
                    <a:pt x="257" y="261"/>
                  </a:cubicBezTo>
                  <a:cubicBezTo>
                    <a:pt x="257" y="274"/>
                    <a:pt x="257" y="274"/>
                    <a:pt x="257" y="274"/>
                  </a:cubicBezTo>
                  <a:cubicBezTo>
                    <a:pt x="257" y="277"/>
                    <a:pt x="259" y="279"/>
                    <a:pt x="262" y="279"/>
                  </a:cubicBezTo>
                  <a:cubicBezTo>
                    <a:pt x="265" y="279"/>
                    <a:pt x="267" y="277"/>
                    <a:pt x="267" y="274"/>
                  </a:cubicBezTo>
                  <a:cubicBezTo>
                    <a:pt x="267" y="261"/>
                    <a:pt x="267" y="261"/>
                    <a:pt x="267" y="261"/>
                  </a:cubicBezTo>
                  <a:cubicBezTo>
                    <a:pt x="271" y="259"/>
                    <a:pt x="274" y="254"/>
                    <a:pt x="274" y="249"/>
                  </a:cubicBezTo>
                  <a:cubicBezTo>
                    <a:pt x="274" y="242"/>
                    <a:pt x="269" y="237"/>
                    <a:pt x="262" y="237"/>
                  </a:cubicBezTo>
                  <a:close/>
                  <a:moveTo>
                    <a:pt x="262" y="252"/>
                  </a:moveTo>
                  <a:cubicBezTo>
                    <a:pt x="260" y="252"/>
                    <a:pt x="259" y="251"/>
                    <a:pt x="259" y="249"/>
                  </a:cubicBezTo>
                  <a:cubicBezTo>
                    <a:pt x="259" y="248"/>
                    <a:pt x="260" y="246"/>
                    <a:pt x="262" y="246"/>
                  </a:cubicBezTo>
                  <a:cubicBezTo>
                    <a:pt x="264" y="246"/>
                    <a:pt x="265" y="248"/>
                    <a:pt x="265" y="249"/>
                  </a:cubicBezTo>
                  <a:cubicBezTo>
                    <a:pt x="265" y="251"/>
                    <a:pt x="264" y="252"/>
                    <a:pt x="262" y="252"/>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39" name="TextBox 38"/>
          <p:cNvSpPr txBox="1"/>
          <p:nvPr/>
        </p:nvSpPr>
        <p:spPr>
          <a:xfrm>
            <a:off x="3637811" y="4111072"/>
            <a:ext cx="3348318" cy="900246"/>
          </a:xfrm>
          <a:prstGeom prst="rect">
            <a:avLst/>
          </a:prstGeom>
          <a:solidFill>
            <a:schemeClr val="bg1"/>
          </a:solidFill>
          <a:ln w="19050">
            <a:solidFill>
              <a:schemeClr val="tx1"/>
            </a:solidFill>
            <a:prstDash val="sysDot"/>
          </a:ln>
        </p:spPr>
        <p:txBody>
          <a:bodyPr wrap="square" rtlCol="0">
            <a:spAutoFit/>
          </a:bodyPr>
          <a:lstStyle/>
          <a:p>
            <a:r>
              <a:rPr lang="en-US" sz="1050" b="1" dirty="0">
                <a:solidFill>
                  <a:schemeClr val="tx1">
                    <a:lumMod val="50000"/>
                  </a:schemeClr>
                </a:solidFill>
              </a:rPr>
              <a:t>Modularized Application for Satisfying:</a:t>
            </a:r>
          </a:p>
          <a:p>
            <a:pPr lvl="1">
              <a:buFont typeface="Arial" pitchFamily="34" charset="0"/>
              <a:buChar char="•"/>
            </a:pPr>
            <a:r>
              <a:rPr lang="en-US" sz="1050" b="1" dirty="0">
                <a:solidFill>
                  <a:schemeClr val="tx1">
                    <a:lumMod val="50000"/>
                  </a:schemeClr>
                </a:solidFill>
              </a:rPr>
              <a:t> Schema</a:t>
            </a:r>
          </a:p>
          <a:p>
            <a:pPr lvl="1">
              <a:buFont typeface="Arial" pitchFamily="34" charset="0"/>
              <a:buChar char="•"/>
            </a:pPr>
            <a:r>
              <a:rPr lang="en-US" sz="1050" b="1" dirty="0">
                <a:solidFill>
                  <a:schemeClr val="tx1">
                    <a:lumMod val="50000"/>
                  </a:schemeClr>
                </a:solidFill>
              </a:rPr>
              <a:t> Attributes</a:t>
            </a:r>
          </a:p>
          <a:p>
            <a:pPr lvl="1">
              <a:buFont typeface="Arial" pitchFamily="34" charset="0"/>
              <a:buChar char="•"/>
            </a:pPr>
            <a:r>
              <a:rPr lang="en-US" sz="1050" b="1" dirty="0">
                <a:solidFill>
                  <a:schemeClr val="tx1">
                    <a:lumMod val="50000"/>
                  </a:schemeClr>
                </a:solidFill>
              </a:rPr>
              <a:t> Message Choreography</a:t>
            </a:r>
          </a:p>
          <a:p>
            <a:pPr lvl="1">
              <a:buFont typeface="Arial" pitchFamily="34" charset="0"/>
              <a:buChar char="•"/>
            </a:pPr>
            <a:r>
              <a:rPr lang="en-US" sz="1050" b="1" dirty="0">
                <a:solidFill>
                  <a:schemeClr val="tx1">
                    <a:lumMod val="50000"/>
                  </a:schemeClr>
                </a:solidFill>
              </a:rPr>
              <a:t> Defined Validations</a:t>
            </a:r>
          </a:p>
        </p:txBody>
      </p:sp>
      <p:cxnSp>
        <p:nvCxnSpPr>
          <p:cNvPr id="56" name="Straight Connector 55"/>
          <p:cNvCxnSpPr/>
          <p:nvPr/>
        </p:nvCxnSpPr>
        <p:spPr>
          <a:xfrm>
            <a:off x="4524935" y="3321424"/>
            <a:ext cx="0" cy="793376"/>
          </a:xfrm>
          <a:prstGeom prst="line">
            <a:avLst/>
          </a:prstGeom>
          <a:ln w="15875">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094629" y="3321424"/>
            <a:ext cx="437030" cy="0"/>
          </a:xfrm>
          <a:prstGeom prst="line">
            <a:avLst/>
          </a:prstGeom>
          <a:ln w="15875">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384022" y="1053544"/>
            <a:ext cx="2196244" cy="2952515"/>
            <a:chOff x="5845362" y="1404724"/>
            <a:chExt cx="2928325" cy="3936687"/>
          </a:xfrm>
        </p:grpSpPr>
        <p:grpSp>
          <p:nvGrpSpPr>
            <p:cNvPr id="8" name="Group 11"/>
            <p:cNvGrpSpPr/>
            <p:nvPr/>
          </p:nvGrpSpPr>
          <p:grpSpPr>
            <a:xfrm>
              <a:off x="5845362" y="1404724"/>
              <a:ext cx="2928325" cy="3936687"/>
              <a:chOff x="755576" y="1338821"/>
              <a:chExt cx="1872208" cy="2952515"/>
            </a:xfrm>
          </p:grpSpPr>
          <p:sp>
            <p:nvSpPr>
              <p:cNvPr id="13" name="Isosceles Triangle 12"/>
              <p:cNvSpPr>
                <a:spLocks noChangeAspect="1"/>
              </p:cNvSpPr>
              <p:nvPr/>
            </p:nvSpPr>
            <p:spPr>
              <a:xfrm>
                <a:off x="755576" y="1338822"/>
                <a:ext cx="1872208" cy="1476164"/>
              </a:xfrm>
              <a:prstGeom prst="triangl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4" name="Isosceles Triangle 13"/>
              <p:cNvSpPr>
                <a:spLocks noChangeAspect="1"/>
              </p:cNvSpPr>
              <p:nvPr/>
            </p:nvSpPr>
            <p:spPr>
              <a:xfrm rot="10800000">
                <a:off x="1091939" y="1338821"/>
                <a:ext cx="606090" cy="477879"/>
              </a:xfrm>
              <a:prstGeom prst="triangle">
                <a:avLst/>
              </a:prstGeom>
              <a:gradFill flip="none" rotWithShape="1">
                <a:gsLst>
                  <a:gs pos="0">
                    <a:schemeClr val="accent5">
                      <a:lumMod val="75000"/>
                    </a:schemeClr>
                  </a:gs>
                  <a:gs pos="100000">
                    <a:schemeClr val="accent5"/>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5" name="Isosceles Triangle 14"/>
              <p:cNvSpPr>
                <a:spLocks noChangeAspect="1"/>
              </p:cNvSpPr>
              <p:nvPr/>
            </p:nvSpPr>
            <p:spPr>
              <a:xfrm rot="10800000">
                <a:off x="755576" y="2815172"/>
                <a:ext cx="1872208" cy="1476164"/>
              </a:xfrm>
              <a:prstGeom prst="triangl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5" name="TextBox 24"/>
            <p:cNvSpPr txBox="1"/>
            <p:nvPr/>
          </p:nvSpPr>
          <p:spPr>
            <a:xfrm>
              <a:off x="6559389" y="1471033"/>
              <a:ext cx="572535" cy="369332"/>
            </a:xfrm>
            <a:prstGeom prst="rect">
              <a:avLst/>
            </a:prstGeom>
            <a:noFill/>
          </p:spPr>
          <p:txBody>
            <a:bodyPr wrap="square" rtlCol="0">
              <a:spAutoFit/>
            </a:bodyPr>
            <a:lstStyle/>
            <a:p>
              <a:pPr algn="ctr"/>
              <a:r>
                <a:rPr lang="en-US" sz="1200">
                  <a:solidFill>
                    <a:srgbClr val="FFFFFF"/>
                  </a:solidFill>
                </a:rPr>
                <a:t>03</a:t>
              </a:r>
            </a:p>
          </p:txBody>
        </p:sp>
        <p:sp>
          <p:nvSpPr>
            <p:cNvPr id="29" name="TextBox 28"/>
            <p:cNvSpPr txBox="1"/>
            <p:nvPr/>
          </p:nvSpPr>
          <p:spPr>
            <a:xfrm>
              <a:off x="5846834" y="2873781"/>
              <a:ext cx="2925381" cy="451405"/>
            </a:xfrm>
            <a:prstGeom prst="rect">
              <a:avLst/>
            </a:prstGeom>
            <a:noFill/>
          </p:spPr>
          <p:txBody>
            <a:bodyPr wrap="square" rtlCol="0">
              <a:spAutoFit/>
            </a:bodyPr>
            <a:lstStyle/>
            <a:p>
              <a:pPr algn="ctr"/>
              <a:r>
                <a:rPr lang="en-US" sz="1600">
                  <a:solidFill>
                    <a:srgbClr val="FFFFFF"/>
                  </a:solidFill>
                </a:rPr>
                <a:t>EXPERIENCE</a:t>
              </a:r>
            </a:p>
          </p:txBody>
        </p:sp>
        <p:sp>
          <p:nvSpPr>
            <p:cNvPr id="36" name="TextBox 35"/>
            <p:cNvSpPr txBox="1"/>
            <p:nvPr/>
          </p:nvSpPr>
          <p:spPr>
            <a:xfrm>
              <a:off x="5846834" y="3513210"/>
              <a:ext cx="2925381" cy="923329"/>
            </a:xfrm>
            <a:prstGeom prst="rect">
              <a:avLst/>
            </a:prstGeom>
            <a:noFill/>
          </p:spPr>
          <p:txBody>
            <a:bodyPr wrap="square" rtlCol="0">
              <a:spAutoFit/>
            </a:bodyPr>
            <a:lstStyle/>
            <a:p>
              <a:pPr algn="ctr">
                <a:buFont typeface="Arial" pitchFamily="34" charset="0"/>
                <a:buChar char="•"/>
              </a:pPr>
              <a:r>
                <a:rPr lang="en-US" sz="975">
                  <a:solidFill>
                    <a:srgbClr val="FFFFFF"/>
                  </a:solidFill>
                </a:rPr>
                <a:t> 20 years of Data</a:t>
              </a:r>
            </a:p>
            <a:p>
              <a:pPr algn="ctr"/>
              <a:r>
                <a:rPr lang="en-US" sz="975">
                  <a:solidFill>
                    <a:srgbClr val="FFFFFF"/>
                  </a:solidFill>
                </a:rPr>
                <a:t>Management Experience</a:t>
              </a:r>
            </a:p>
            <a:p>
              <a:pPr algn="ctr">
                <a:buFont typeface="Arial" pitchFamily="34" charset="0"/>
                <a:buChar char="•"/>
              </a:pPr>
              <a:r>
                <a:rPr lang="en-US" sz="975">
                  <a:solidFill>
                    <a:srgbClr val="FFFFFF"/>
                  </a:solidFill>
                </a:rPr>
                <a:t> Pioneers of GDSN</a:t>
              </a:r>
            </a:p>
            <a:p>
              <a:pPr algn="ctr">
                <a:buFont typeface="Arial" pitchFamily="34" charset="0"/>
                <a:buChar char="•"/>
              </a:pPr>
              <a:endParaRPr lang="en-US" sz="975">
                <a:solidFill>
                  <a:srgbClr val="FFFFFF"/>
                </a:solidFill>
              </a:endParaRPr>
            </a:p>
          </p:txBody>
        </p:sp>
        <p:sp>
          <p:nvSpPr>
            <p:cNvPr id="63" name="Isosceles Triangle 62"/>
            <p:cNvSpPr>
              <a:spLocks noChangeAspect="1"/>
            </p:cNvSpPr>
            <p:nvPr/>
          </p:nvSpPr>
          <p:spPr>
            <a:xfrm rot="10800000">
              <a:off x="7148159" y="4864072"/>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7" name="Freeform 98"/>
            <p:cNvSpPr>
              <a:spLocks noEditPoints="1"/>
            </p:cNvSpPr>
            <p:nvPr/>
          </p:nvSpPr>
          <p:spPr bwMode="auto">
            <a:xfrm>
              <a:off x="7024142" y="2214283"/>
              <a:ext cx="560232" cy="561108"/>
            </a:xfrm>
            <a:custGeom>
              <a:avLst/>
              <a:gdLst>
                <a:gd name="T0" fmla="*/ 486 w 714"/>
                <a:gd name="T1" fmla="*/ 214 h 715"/>
                <a:gd name="T2" fmla="*/ 375 w 714"/>
                <a:gd name="T3" fmla="*/ 329 h 715"/>
                <a:gd name="T4" fmla="*/ 357 w 714"/>
                <a:gd name="T5" fmla="*/ 324 h 715"/>
                <a:gd name="T6" fmla="*/ 342 w 714"/>
                <a:gd name="T7" fmla="*/ 327 h 715"/>
                <a:gd name="T8" fmla="*/ 183 w 714"/>
                <a:gd name="T9" fmla="*/ 124 h 715"/>
                <a:gd name="T10" fmla="*/ 173 w 714"/>
                <a:gd name="T11" fmla="*/ 123 h 715"/>
                <a:gd name="T12" fmla="*/ 172 w 714"/>
                <a:gd name="T13" fmla="*/ 133 h 715"/>
                <a:gd name="T14" fmla="*/ 331 w 714"/>
                <a:gd name="T15" fmla="*/ 336 h 715"/>
                <a:gd name="T16" fmla="*/ 323 w 714"/>
                <a:gd name="T17" fmla="*/ 358 h 715"/>
                <a:gd name="T18" fmla="*/ 357 w 714"/>
                <a:gd name="T19" fmla="*/ 391 h 715"/>
                <a:gd name="T20" fmla="*/ 390 w 714"/>
                <a:gd name="T21" fmla="*/ 358 h 715"/>
                <a:gd name="T22" fmla="*/ 385 w 714"/>
                <a:gd name="T23" fmla="*/ 339 h 715"/>
                <a:gd name="T24" fmla="*/ 496 w 714"/>
                <a:gd name="T25" fmla="*/ 223 h 715"/>
                <a:gd name="T26" fmla="*/ 496 w 714"/>
                <a:gd name="T27" fmla="*/ 213 h 715"/>
                <a:gd name="T28" fmla="*/ 486 w 714"/>
                <a:gd name="T29" fmla="*/ 214 h 715"/>
                <a:gd name="T30" fmla="*/ 357 w 714"/>
                <a:gd name="T31" fmla="*/ 377 h 715"/>
                <a:gd name="T32" fmla="*/ 337 w 714"/>
                <a:gd name="T33" fmla="*/ 358 h 715"/>
                <a:gd name="T34" fmla="*/ 357 w 714"/>
                <a:gd name="T35" fmla="*/ 338 h 715"/>
                <a:gd name="T36" fmla="*/ 376 w 714"/>
                <a:gd name="T37" fmla="*/ 358 h 715"/>
                <a:gd name="T38" fmla="*/ 357 w 714"/>
                <a:gd name="T39" fmla="*/ 377 h 715"/>
                <a:gd name="T40" fmla="*/ 714 w 714"/>
                <a:gd name="T41" fmla="*/ 358 h 715"/>
                <a:gd name="T42" fmla="*/ 714 w 714"/>
                <a:gd name="T43" fmla="*/ 358 h 715"/>
                <a:gd name="T44" fmla="*/ 357 w 714"/>
                <a:gd name="T45" fmla="*/ 0 h 715"/>
                <a:gd name="T46" fmla="*/ 357 w 714"/>
                <a:gd name="T47" fmla="*/ 0 h 715"/>
                <a:gd name="T48" fmla="*/ 357 w 714"/>
                <a:gd name="T49" fmla="*/ 0 h 715"/>
                <a:gd name="T50" fmla="*/ 357 w 714"/>
                <a:gd name="T51" fmla="*/ 0 h 715"/>
                <a:gd name="T52" fmla="*/ 0 w 714"/>
                <a:gd name="T53" fmla="*/ 358 h 715"/>
                <a:gd name="T54" fmla="*/ 0 w 714"/>
                <a:gd name="T55" fmla="*/ 358 h 715"/>
                <a:gd name="T56" fmla="*/ 0 w 714"/>
                <a:gd name="T57" fmla="*/ 358 h 715"/>
                <a:gd name="T58" fmla="*/ 0 w 714"/>
                <a:gd name="T59" fmla="*/ 358 h 715"/>
                <a:gd name="T60" fmla="*/ 357 w 714"/>
                <a:gd name="T61" fmla="*/ 715 h 715"/>
                <a:gd name="T62" fmla="*/ 357 w 714"/>
                <a:gd name="T63" fmla="*/ 715 h 715"/>
                <a:gd name="T64" fmla="*/ 357 w 714"/>
                <a:gd name="T65" fmla="*/ 715 h 715"/>
                <a:gd name="T66" fmla="*/ 357 w 714"/>
                <a:gd name="T67" fmla="*/ 715 h 715"/>
                <a:gd name="T68" fmla="*/ 714 w 714"/>
                <a:gd name="T69" fmla="*/ 358 h 715"/>
                <a:gd name="T70" fmla="*/ 714 w 714"/>
                <a:gd name="T71" fmla="*/ 358 h 715"/>
                <a:gd name="T72" fmla="*/ 364 w 714"/>
                <a:gd name="T73" fmla="*/ 700 h 715"/>
                <a:gd name="T74" fmla="*/ 364 w 714"/>
                <a:gd name="T75" fmla="*/ 662 h 715"/>
                <a:gd name="T76" fmla="*/ 357 w 714"/>
                <a:gd name="T77" fmla="*/ 655 h 715"/>
                <a:gd name="T78" fmla="*/ 350 w 714"/>
                <a:gd name="T79" fmla="*/ 662 h 715"/>
                <a:gd name="T80" fmla="*/ 350 w 714"/>
                <a:gd name="T81" fmla="*/ 700 h 715"/>
                <a:gd name="T82" fmla="*/ 14 w 714"/>
                <a:gd name="T83" fmla="*/ 365 h 715"/>
                <a:gd name="T84" fmla="*/ 52 w 714"/>
                <a:gd name="T85" fmla="*/ 365 h 715"/>
                <a:gd name="T86" fmla="*/ 59 w 714"/>
                <a:gd name="T87" fmla="*/ 358 h 715"/>
                <a:gd name="T88" fmla="*/ 52 w 714"/>
                <a:gd name="T89" fmla="*/ 351 h 715"/>
                <a:gd name="T90" fmla="*/ 14 w 714"/>
                <a:gd name="T91" fmla="*/ 351 h 715"/>
                <a:gd name="T92" fmla="*/ 350 w 714"/>
                <a:gd name="T93" fmla="*/ 15 h 715"/>
                <a:gd name="T94" fmla="*/ 350 w 714"/>
                <a:gd name="T95" fmla="*/ 53 h 715"/>
                <a:gd name="T96" fmla="*/ 357 w 714"/>
                <a:gd name="T97" fmla="*/ 60 h 715"/>
                <a:gd name="T98" fmla="*/ 364 w 714"/>
                <a:gd name="T99" fmla="*/ 53 h 715"/>
                <a:gd name="T100" fmla="*/ 364 w 714"/>
                <a:gd name="T101" fmla="*/ 15 h 715"/>
                <a:gd name="T102" fmla="*/ 699 w 714"/>
                <a:gd name="T103" fmla="*/ 351 h 715"/>
                <a:gd name="T104" fmla="*/ 661 w 714"/>
                <a:gd name="T105" fmla="*/ 351 h 715"/>
                <a:gd name="T106" fmla="*/ 654 w 714"/>
                <a:gd name="T107" fmla="*/ 358 h 715"/>
                <a:gd name="T108" fmla="*/ 661 w 714"/>
                <a:gd name="T109" fmla="*/ 365 h 715"/>
                <a:gd name="T110" fmla="*/ 699 w 714"/>
                <a:gd name="T111" fmla="*/ 365 h 715"/>
                <a:gd name="T112" fmla="*/ 364 w 714"/>
                <a:gd name="T113" fmla="*/ 70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4" h="715">
                  <a:moveTo>
                    <a:pt x="486" y="214"/>
                  </a:moveTo>
                  <a:cubicBezTo>
                    <a:pt x="375" y="329"/>
                    <a:pt x="375" y="329"/>
                    <a:pt x="375" y="329"/>
                  </a:cubicBezTo>
                  <a:cubicBezTo>
                    <a:pt x="369" y="326"/>
                    <a:pt x="363" y="324"/>
                    <a:pt x="357" y="324"/>
                  </a:cubicBezTo>
                  <a:cubicBezTo>
                    <a:pt x="351" y="324"/>
                    <a:pt x="346" y="325"/>
                    <a:pt x="342" y="327"/>
                  </a:cubicBezTo>
                  <a:cubicBezTo>
                    <a:pt x="183" y="124"/>
                    <a:pt x="183" y="124"/>
                    <a:pt x="183" y="124"/>
                  </a:cubicBezTo>
                  <a:cubicBezTo>
                    <a:pt x="180" y="121"/>
                    <a:pt x="176" y="121"/>
                    <a:pt x="173" y="123"/>
                  </a:cubicBezTo>
                  <a:cubicBezTo>
                    <a:pt x="170" y="126"/>
                    <a:pt x="169" y="130"/>
                    <a:pt x="172" y="133"/>
                  </a:cubicBezTo>
                  <a:cubicBezTo>
                    <a:pt x="331" y="336"/>
                    <a:pt x="331" y="336"/>
                    <a:pt x="331" y="336"/>
                  </a:cubicBezTo>
                  <a:cubicBezTo>
                    <a:pt x="326" y="342"/>
                    <a:pt x="323" y="349"/>
                    <a:pt x="323" y="358"/>
                  </a:cubicBezTo>
                  <a:cubicBezTo>
                    <a:pt x="323" y="376"/>
                    <a:pt x="338" y="391"/>
                    <a:pt x="357" y="391"/>
                  </a:cubicBezTo>
                  <a:cubicBezTo>
                    <a:pt x="375" y="391"/>
                    <a:pt x="390" y="376"/>
                    <a:pt x="390" y="358"/>
                  </a:cubicBezTo>
                  <a:cubicBezTo>
                    <a:pt x="390" y="351"/>
                    <a:pt x="388" y="344"/>
                    <a:pt x="385" y="339"/>
                  </a:cubicBezTo>
                  <a:cubicBezTo>
                    <a:pt x="496" y="223"/>
                    <a:pt x="496" y="223"/>
                    <a:pt x="496" y="223"/>
                  </a:cubicBezTo>
                  <a:cubicBezTo>
                    <a:pt x="499" y="220"/>
                    <a:pt x="499" y="216"/>
                    <a:pt x="496" y="213"/>
                  </a:cubicBezTo>
                  <a:cubicBezTo>
                    <a:pt x="493" y="211"/>
                    <a:pt x="489" y="211"/>
                    <a:pt x="486" y="214"/>
                  </a:cubicBezTo>
                  <a:close/>
                  <a:moveTo>
                    <a:pt x="357" y="377"/>
                  </a:moveTo>
                  <a:cubicBezTo>
                    <a:pt x="346" y="377"/>
                    <a:pt x="337" y="368"/>
                    <a:pt x="337" y="358"/>
                  </a:cubicBezTo>
                  <a:cubicBezTo>
                    <a:pt x="337" y="347"/>
                    <a:pt x="346" y="338"/>
                    <a:pt x="357" y="338"/>
                  </a:cubicBezTo>
                  <a:cubicBezTo>
                    <a:pt x="368" y="338"/>
                    <a:pt x="376" y="347"/>
                    <a:pt x="376" y="358"/>
                  </a:cubicBezTo>
                  <a:cubicBezTo>
                    <a:pt x="376" y="368"/>
                    <a:pt x="368" y="377"/>
                    <a:pt x="357" y="377"/>
                  </a:cubicBezTo>
                  <a:close/>
                  <a:moveTo>
                    <a:pt x="714" y="358"/>
                  </a:moveTo>
                  <a:cubicBezTo>
                    <a:pt x="714" y="358"/>
                    <a:pt x="714" y="358"/>
                    <a:pt x="714" y="358"/>
                  </a:cubicBezTo>
                  <a:cubicBezTo>
                    <a:pt x="714" y="161"/>
                    <a:pt x="553" y="0"/>
                    <a:pt x="357" y="0"/>
                  </a:cubicBezTo>
                  <a:cubicBezTo>
                    <a:pt x="357" y="0"/>
                    <a:pt x="357" y="0"/>
                    <a:pt x="357" y="0"/>
                  </a:cubicBezTo>
                  <a:cubicBezTo>
                    <a:pt x="357" y="0"/>
                    <a:pt x="357" y="0"/>
                    <a:pt x="357" y="0"/>
                  </a:cubicBezTo>
                  <a:cubicBezTo>
                    <a:pt x="357" y="0"/>
                    <a:pt x="357" y="0"/>
                    <a:pt x="357" y="0"/>
                  </a:cubicBezTo>
                  <a:cubicBezTo>
                    <a:pt x="160" y="0"/>
                    <a:pt x="0" y="161"/>
                    <a:pt x="0" y="358"/>
                  </a:cubicBezTo>
                  <a:cubicBezTo>
                    <a:pt x="0" y="358"/>
                    <a:pt x="0" y="358"/>
                    <a:pt x="0" y="358"/>
                  </a:cubicBezTo>
                  <a:cubicBezTo>
                    <a:pt x="0" y="358"/>
                    <a:pt x="0" y="358"/>
                    <a:pt x="0" y="358"/>
                  </a:cubicBezTo>
                  <a:cubicBezTo>
                    <a:pt x="0" y="358"/>
                    <a:pt x="0" y="358"/>
                    <a:pt x="0" y="358"/>
                  </a:cubicBezTo>
                  <a:cubicBezTo>
                    <a:pt x="0" y="554"/>
                    <a:pt x="160" y="715"/>
                    <a:pt x="357" y="715"/>
                  </a:cubicBezTo>
                  <a:cubicBezTo>
                    <a:pt x="357" y="715"/>
                    <a:pt x="357" y="715"/>
                    <a:pt x="357" y="715"/>
                  </a:cubicBezTo>
                  <a:cubicBezTo>
                    <a:pt x="357" y="715"/>
                    <a:pt x="357" y="715"/>
                    <a:pt x="357" y="715"/>
                  </a:cubicBezTo>
                  <a:cubicBezTo>
                    <a:pt x="357" y="715"/>
                    <a:pt x="357" y="715"/>
                    <a:pt x="357" y="715"/>
                  </a:cubicBezTo>
                  <a:cubicBezTo>
                    <a:pt x="553" y="715"/>
                    <a:pt x="714" y="554"/>
                    <a:pt x="714" y="358"/>
                  </a:cubicBezTo>
                  <a:cubicBezTo>
                    <a:pt x="714" y="358"/>
                    <a:pt x="714" y="358"/>
                    <a:pt x="714" y="358"/>
                  </a:cubicBezTo>
                  <a:close/>
                  <a:moveTo>
                    <a:pt x="364" y="700"/>
                  </a:moveTo>
                  <a:cubicBezTo>
                    <a:pt x="364" y="662"/>
                    <a:pt x="364" y="662"/>
                    <a:pt x="364" y="662"/>
                  </a:cubicBezTo>
                  <a:cubicBezTo>
                    <a:pt x="364" y="658"/>
                    <a:pt x="360" y="655"/>
                    <a:pt x="357" y="655"/>
                  </a:cubicBezTo>
                  <a:cubicBezTo>
                    <a:pt x="353" y="655"/>
                    <a:pt x="350" y="658"/>
                    <a:pt x="350" y="662"/>
                  </a:cubicBezTo>
                  <a:cubicBezTo>
                    <a:pt x="350" y="700"/>
                    <a:pt x="350" y="700"/>
                    <a:pt x="350" y="700"/>
                  </a:cubicBezTo>
                  <a:cubicBezTo>
                    <a:pt x="166" y="697"/>
                    <a:pt x="17" y="548"/>
                    <a:pt x="14" y="365"/>
                  </a:cubicBezTo>
                  <a:cubicBezTo>
                    <a:pt x="52" y="365"/>
                    <a:pt x="52" y="365"/>
                    <a:pt x="52" y="365"/>
                  </a:cubicBezTo>
                  <a:cubicBezTo>
                    <a:pt x="56" y="365"/>
                    <a:pt x="59" y="361"/>
                    <a:pt x="59" y="358"/>
                  </a:cubicBezTo>
                  <a:cubicBezTo>
                    <a:pt x="59" y="354"/>
                    <a:pt x="56" y="351"/>
                    <a:pt x="52" y="351"/>
                  </a:cubicBezTo>
                  <a:cubicBezTo>
                    <a:pt x="14" y="351"/>
                    <a:pt x="14" y="351"/>
                    <a:pt x="14" y="351"/>
                  </a:cubicBezTo>
                  <a:cubicBezTo>
                    <a:pt x="17" y="167"/>
                    <a:pt x="166" y="18"/>
                    <a:pt x="350" y="15"/>
                  </a:cubicBezTo>
                  <a:cubicBezTo>
                    <a:pt x="350" y="53"/>
                    <a:pt x="350" y="53"/>
                    <a:pt x="350" y="53"/>
                  </a:cubicBezTo>
                  <a:cubicBezTo>
                    <a:pt x="350" y="57"/>
                    <a:pt x="353" y="60"/>
                    <a:pt x="357" y="60"/>
                  </a:cubicBezTo>
                  <a:cubicBezTo>
                    <a:pt x="360" y="60"/>
                    <a:pt x="364" y="57"/>
                    <a:pt x="364" y="53"/>
                  </a:cubicBezTo>
                  <a:cubicBezTo>
                    <a:pt x="364" y="15"/>
                    <a:pt x="364" y="15"/>
                    <a:pt x="364" y="15"/>
                  </a:cubicBezTo>
                  <a:cubicBezTo>
                    <a:pt x="547" y="18"/>
                    <a:pt x="696" y="167"/>
                    <a:pt x="699" y="351"/>
                  </a:cubicBezTo>
                  <a:cubicBezTo>
                    <a:pt x="661" y="351"/>
                    <a:pt x="661" y="351"/>
                    <a:pt x="661" y="351"/>
                  </a:cubicBezTo>
                  <a:cubicBezTo>
                    <a:pt x="657" y="351"/>
                    <a:pt x="654" y="354"/>
                    <a:pt x="654" y="358"/>
                  </a:cubicBezTo>
                  <a:cubicBezTo>
                    <a:pt x="654" y="361"/>
                    <a:pt x="657" y="365"/>
                    <a:pt x="661" y="365"/>
                  </a:cubicBezTo>
                  <a:cubicBezTo>
                    <a:pt x="699" y="365"/>
                    <a:pt x="699" y="365"/>
                    <a:pt x="699" y="365"/>
                  </a:cubicBezTo>
                  <a:cubicBezTo>
                    <a:pt x="696" y="548"/>
                    <a:pt x="547" y="697"/>
                    <a:pt x="364" y="700"/>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47" name="Title 46"/>
          <p:cNvSpPr>
            <a:spLocks noGrp="1"/>
          </p:cNvSpPr>
          <p:nvPr>
            <p:ph type="title"/>
          </p:nvPr>
        </p:nvSpPr>
        <p:spPr/>
        <p:txBody>
          <a:bodyPr/>
          <a:lstStyle/>
          <a:p>
            <a:r>
              <a:rPr lang="en-US"/>
              <a:t>What Makes FSEnet</a:t>
            </a:r>
            <a:r>
              <a:rPr lang="en-US" baseline="48000">
                <a:solidFill>
                  <a:schemeClr val="accent4"/>
                </a:solidFill>
              </a:rPr>
              <a:t>+</a:t>
            </a:r>
            <a:r>
              <a:rPr lang="en-US"/>
              <a:t> Different?</a:t>
            </a:r>
          </a:p>
        </p:txBody>
      </p:sp>
      <p:grpSp>
        <p:nvGrpSpPr>
          <p:cNvPr id="55" name="Group 54"/>
          <p:cNvGrpSpPr/>
          <p:nvPr/>
        </p:nvGrpSpPr>
        <p:grpSpPr>
          <a:xfrm>
            <a:off x="6171668" y="1053544"/>
            <a:ext cx="2196244" cy="2952515"/>
            <a:chOff x="8228890" y="1404724"/>
            <a:chExt cx="2928325" cy="3936687"/>
          </a:xfrm>
        </p:grpSpPr>
        <p:grpSp>
          <p:nvGrpSpPr>
            <p:cNvPr id="12" name="Group 15"/>
            <p:cNvGrpSpPr/>
            <p:nvPr/>
          </p:nvGrpSpPr>
          <p:grpSpPr>
            <a:xfrm>
              <a:off x="8228890" y="1404724"/>
              <a:ext cx="2928325" cy="3936687"/>
              <a:chOff x="755576" y="1338821"/>
              <a:chExt cx="1872208" cy="2952515"/>
            </a:xfrm>
          </p:grpSpPr>
          <p:sp>
            <p:nvSpPr>
              <p:cNvPr id="17" name="Isosceles Triangle 16"/>
              <p:cNvSpPr>
                <a:spLocks noChangeAspect="1"/>
              </p:cNvSpPr>
              <p:nvPr/>
            </p:nvSpPr>
            <p:spPr>
              <a:xfrm>
                <a:off x="755576" y="1338822"/>
                <a:ext cx="1872208" cy="1476164"/>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8" name="Isosceles Triangle 17"/>
              <p:cNvSpPr>
                <a:spLocks noChangeAspect="1"/>
              </p:cNvSpPr>
              <p:nvPr/>
            </p:nvSpPr>
            <p:spPr>
              <a:xfrm rot="10800000">
                <a:off x="1091939" y="1338821"/>
                <a:ext cx="606090" cy="477879"/>
              </a:xfrm>
              <a:prstGeom prst="triangle">
                <a:avLst/>
              </a:prstGeom>
              <a:gradFill flip="none" rotWithShape="1">
                <a:gsLst>
                  <a:gs pos="0">
                    <a:schemeClr val="tx2">
                      <a:lumMod val="75000"/>
                    </a:schemeClr>
                  </a:gs>
                  <a:gs pos="100000">
                    <a:schemeClr val="tx2"/>
                  </a:gs>
                </a:gsLst>
                <a:lin ang="1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9" name="Isosceles Triangle 18"/>
              <p:cNvSpPr>
                <a:spLocks noChangeAspect="1"/>
              </p:cNvSpPr>
              <p:nvPr/>
            </p:nvSpPr>
            <p:spPr>
              <a:xfrm rot="10800000">
                <a:off x="755576" y="2815172"/>
                <a:ext cx="1872208" cy="1476164"/>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grpSp>
        <p:sp>
          <p:nvSpPr>
            <p:cNvPr id="26" name="TextBox 25"/>
            <p:cNvSpPr txBox="1"/>
            <p:nvPr/>
          </p:nvSpPr>
          <p:spPr>
            <a:xfrm>
              <a:off x="8975026" y="1471033"/>
              <a:ext cx="572535" cy="369332"/>
            </a:xfrm>
            <a:prstGeom prst="rect">
              <a:avLst/>
            </a:prstGeom>
            <a:noFill/>
          </p:spPr>
          <p:txBody>
            <a:bodyPr wrap="square" rtlCol="0">
              <a:spAutoFit/>
            </a:bodyPr>
            <a:lstStyle/>
            <a:p>
              <a:pPr algn="ctr"/>
              <a:r>
                <a:rPr lang="en-US" sz="1200">
                  <a:solidFill>
                    <a:srgbClr val="FFFFFF"/>
                  </a:solidFill>
                </a:rPr>
                <a:t>04</a:t>
              </a:r>
            </a:p>
          </p:txBody>
        </p:sp>
        <p:sp>
          <p:nvSpPr>
            <p:cNvPr id="30" name="TextBox 29"/>
            <p:cNvSpPr txBox="1"/>
            <p:nvPr/>
          </p:nvSpPr>
          <p:spPr>
            <a:xfrm>
              <a:off x="8230362" y="2873781"/>
              <a:ext cx="2925381" cy="451405"/>
            </a:xfrm>
            <a:prstGeom prst="rect">
              <a:avLst/>
            </a:prstGeom>
            <a:noFill/>
          </p:spPr>
          <p:txBody>
            <a:bodyPr wrap="square" rtlCol="0">
              <a:spAutoFit/>
            </a:bodyPr>
            <a:lstStyle/>
            <a:p>
              <a:pPr algn="ctr"/>
              <a:r>
                <a:rPr lang="en-US" sz="1600">
                  <a:solidFill>
                    <a:srgbClr val="FFFFFF"/>
                  </a:solidFill>
                </a:rPr>
                <a:t>REACH</a:t>
              </a:r>
            </a:p>
          </p:txBody>
        </p:sp>
        <p:sp>
          <p:nvSpPr>
            <p:cNvPr id="37" name="TextBox 36"/>
            <p:cNvSpPr txBox="1"/>
            <p:nvPr/>
          </p:nvSpPr>
          <p:spPr>
            <a:xfrm>
              <a:off x="8230362" y="3513210"/>
              <a:ext cx="2925381" cy="723275"/>
            </a:xfrm>
            <a:prstGeom prst="rect">
              <a:avLst/>
            </a:prstGeom>
            <a:noFill/>
          </p:spPr>
          <p:txBody>
            <a:bodyPr wrap="square" rtlCol="0">
              <a:spAutoFit/>
            </a:bodyPr>
            <a:lstStyle/>
            <a:p>
              <a:pPr algn="ctr">
                <a:buFont typeface="Arial" pitchFamily="34" charset="0"/>
                <a:buChar char="•"/>
              </a:pPr>
              <a:r>
                <a:rPr lang="en-US" sz="975">
                  <a:solidFill>
                    <a:srgbClr val="FFFFFF"/>
                  </a:solidFill>
                </a:rPr>
                <a:t> Global Footprint</a:t>
              </a:r>
            </a:p>
            <a:p>
              <a:pPr algn="ctr">
                <a:buFont typeface="Arial" pitchFamily="34" charset="0"/>
                <a:buChar char="•"/>
              </a:pPr>
              <a:r>
                <a:rPr lang="en-US" sz="975">
                  <a:solidFill>
                    <a:srgbClr val="FFFFFF"/>
                  </a:solidFill>
                </a:rPr>
                <a:t> Explosive Growth</a:t>
              </a:r>
            </a:p>
            <a:p>
              <a:pPr algn="ctr">
                <a:buFont typeface="Arial" pitchFamily="34" charset="0"/>
                <a:buChar char="•"/>
              </a:pPr>
              <a:r>
                <a:rPr lang="en-US" sz="975">
                  <a:solidFill>
                    <a:srgbClr val="FFFFFF"/>
                  </a:solidFill>
                </a:rPr>
                <a:t> Continued Expansion</a:t>
              </a:r>
            </a:p>
          </p:txBody>
        </p:sp>
        <p:sp>
          <p:nvSpPr>
            <p:cNvPr id="64" name="Isosceles Triangle 63"/>
            <p:cNvSpPr>
              <a:spLocks noChangeAspect="1"/>
            </p:cNvSpPr>
            <p:nvPr/>
          </p:nvSpPr>
          <p:spPr>
            <a:xfrm rot="10800000">
              <a:off x="9525150" y="4864072"/>
              <a:ext cx="311789" cy="209563"/>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68" name="Freeform 138"/>
            <p:cNvSpPr>
              <a:spLocks noEditPoints="1"/>
            </p:cNvSpPr>
            <p:nvPr/>
          </p:nvSpPr>
          <p:spPr bwMode="auto">
            <a:xfrm>
              <a:off x="9374646" y="2196353"/>
              <a:ext cx="591028" cy="591671"/>
            </a:xfrm>
            <a:custGeom>
              <a:avLst/>
              <a:gdLst>
                <a:gd name="T0" fmla="*/ 417 w 793"/>
                <a:gd name="T1" fmla="*/ 113 h 792"/>
                <a:gd name="T2" fmla="*/ 793 w 793"/>
                <a:gd name="T3" fmla="*/ 396 h 792"/>
                <a:gd name="T4" fmla="*/ 773 w 793"/>
                <a:gd name="T5" fmla="*/ 273 h 792"/>
                <a:gd name="T6" fmla="*/ 425 w 793"/>
                <a:gd name="T7" fmla="*/ 1 h 792"/>
                <a:gd name="T8" fmla="*/ 369 w 793"/>
                <a:gd name="T9" fmla="*/ 1 h 792"/>
                <a:gd name="T10" fmla="*/ 29 w 793"/>
                <a:gd name="T11" fmla="*/ 251 h 792"/>
                <a:gd name="T12" fmla="*/ 2 w 793"/>
                <a:gd name="T13" fmla="*/ 392 h 792"/>
                <a:gd name="T14" fmla="*/ 105 w 793"/>
                <a:gd name="T15" fmla="*/ 662 h 792"/>
                <a:gd name="T16" fmla="*/ 587 w 793"/>
                <a:gd name="T17" fmla="*/ 647 h 792"/>
                <a:gd name="T18" fmla="*/ 695 w 793"/>
                <a:gd name="T19" fmla="*/ 600 h 792"/>
                <a:gd name="T20" fmla="*/ 233 w 793"/>
                <a:gd name="T21" fmla="*/ 714 h 792"/>
                <a:gd name="T22" fmla="*/ 206 w 793"/>
                <a:gd name="T23" fmla="*/ 634 h 792"/>
                <a:gd name="T24" fmla="*/ 23 w 793"/>
                <a:gd name="T25" fmla="*/ 319 h 792"/>
                <a:gd name="T26" fmla="*/ 16 w 793"/>
                <a:gd name="T27" fmla="*/ 403 h 792"/>
                <a:gd name="T28" fmla="*/ 134 w 793"/>
                <a:gd name="T29" fmla="*/ 425 h 792"/>
                <a:gd name="T30" fmla="*/ 35 w 793"/>
                <a:gd name="T31" fmla="*/ 276 h 792"/>
                <a:gd name="T32" fmla="*/ 273 w 793"/>
                <a:gd name="T33" fmla="*/ 195 h 792"/>
                <a:gd name="T34" fmla="*/ 116 w 793"/>
                <a:gd name="T35" fmla="*/ 374 h 792"/>
                <a:gd name="T36" fmla="*/ 254 w 793"/>
                <a:gd name="T37" fmla="*/ 648 h 792"/>
                <a:gd name="T38" fmla="*/ 226 w 793"/>
                <a:gd name="T39" fmla="*/ 55 h 792"/>
                <a:gd name="T40" fmla="*/ 443 w 793"/>
                <a:gd name="T41" fmla="*/ 17 h 792"/>
                <a:gd name="T42" fmla="*/ 335 w 793"/>
                <a:gd name="T43" fmla="*/ 115 h 792"/>
                <a:gd name="T44" fmla="*/ 764 w 793"/>
                <a:gd name="T45" fmla="*/ 289 h 792"/>
                <a:gd name="T46" fmla="*/ 676 w 793"/>
                <a:gd name="T47" fmla="*/ 524 h 792"/>
                <a:gd name="T48" fmla="*/ 547 w 793"/>
                <a:gd name="T49" fmla="*/ 438 h 792"/>
                <a:gd name="T50" fmla="*/ 477 w 793"/>
                <a:gd name="T51" fmla="*/ 266 h 792"/>
                <a:gd name="T52" fmla="*/ 573 w 793"/>
                <a:gd name="T53" fmla="*/ 295 h 792"/>
                <a:gd name="T54" fmla="*/ 671 w 793"/>
                <a:gd name="T55" fmla="*/ 297 h 792"/>
                <a:gd name="T56" fmla="*/ 567 w 793"/>
                <a:gd name="T57" fmla="*/ 202 h 792"/>
                <a:gd name="T58" fmla="*/ 502 w 793"/>
                <a:gd name="T59" fmla="*/ 240 h 792"/>
                <a:gd name="T60" fmla="*/ 526 w 793"/>
                <a:gd name="T61" fmla="*/ 182 h 792"/>
                <a:gd name="T62" fmla="*/ 728 w 793"/>
                <a:gd name="T63" fmla="*/ 389 h 792"/>
                <a:gd name="T64" fmla="*/ 308 w 793"/>
                <a:gd name="T65" fmla="*/ 612 h 792"/>
                <a:gd name="T66" fmla="*/ 266 w 793"/>
                <a:gd name="T67" fmla="*/ 144 h 792"/>
                <a:gd name="T68" fmla="*/ 292 w 793"/>
                <a:gd name="T69" fmla="*/ 130 h 792"/>
                <a:gd name="T70" fmla="*/ 517 w 793"/>
                <a:gd name="T71" fmla="*/ 123 h 792"/>
                <a:gd name="T72" fmla="*/ 426 w 793"/>
                <a:gd name="T73" fmla="*/ 72 h 792"/>
                <a:gd name="T74" fmla="*/ 461 w 793"/>
                <a:gd name="T75" fmla="*/ 259 h 792"/>
                <a:gd name="T76" fmla="*/ 477 w 793"/>
                <a:gd name="T77" fmla="*/ 153 h 792"/>
                <a:gd name="T78" fmla="*/ 404 w 793"/>
                <a:gd name="T79" fmla="*/ 389 h 792"/>
                <a:gd name="T80" fmla="*/ 390 w 793"/>
                <a:gd name="T81" fmla="*/ 273 h 792"/>
                <a:gd name="T82" fmla="*/ 492 w 793"/>
                <a:gd name="T83" fmla="*/ 168 h 792"/>
                <a:gd name="T84" fmla="*/ 460 w 793"/>
                <a:gd name="T85" fmla="*/ 149 h 792"/>
                <a:gd name="T86" fmla="*/ 523 w 793"/>
                <a:gd name="T87" fmla="*/ 168 h 792"/>
                <a:gd name="T88" fmla="*/ 390 w 793"/>
                <a:gd name="T89" fmla="*/ 130 h 792"/>
                <a:gd name="T90" fmla="*/ 206 w 793"/>
                <a:gd name="T91" fmla="*/ 273 h 792"/>
                <a:gd name="T92" fmla="*/ 154 w 793"/>
                <a:gd name="T93" fmla="*/ 333 h 792"/>
                <a:gd name="T94" fmla="*/ 430 w 793"/>
                <a:gd name="T95" fmla="*/ 403 h 792"/>
                <a:gd name="T96" fmla="*/ 404 w 793"/>
                <a:gd name="T97" fmla="*/ 403 h 792"/>
                <a:gd name="T98" fmla="*/ 550 w 793"/>
                <a:gd name="T99" fmla="*/ 244 h 792"/>
                <a:gd name="T100" fmla="*/ 571 w 793"/>
                <a:gd name="T101" fmla="*/ 255 h 792"/>
                <a:gd name="T102" fmla="*/ 596 w 793"/>
                <a:gd name="T103" fmla="*/ 253 h 792"/>
                <a:gd name="T104" fmla="*/ 661 w 793"/>
                <a:gd name="T105" fmla="*/ 287 h 792"/>
                <a:gd name="T106" fmla="*/ 529 w 793"/>
                <a:gd name="T107" fmla="*/ 96 h 792"/>
                <a:gd name="T108" fmla="*/ 404 w 793"/>
                <a:gd name="T109" fmla="*/ 662 h 792"/>
                <a:gd name="T110" fmla="*/ 556 w 793"/>
                <a:gd name="T111" fmla="*/ 570 h 792"/>
                <a:gd name="T112" fmla="*/ 712 w 793"/>
                <a:gd name="T113" fmla="*/ 533 h 792"/>
                <a:gd name="T114" fmla="*/ 697 w 793"/>
                <a:gd name="T115" fmla="*/ 486 h 792"/>
                <a:gd name="T116" fmla="*/ 222 w 793"/>
                <a:gd name="T117" fmla="*/ 723 h 792"/>
                <a:gd name="T118" fmla="*/ 547 w 793"/>
                <a:gd name="T119"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3" h="792">
                  <a:moveTo>
                    <a:pt x="417" y="113"/>
                  </a:moveTo>
                  <a:cubicBezTo>
                    <a:pt x="421" y="123"/>
                    <a:pt x="440" y="126"/>
                    <a:pt x="449" y="126"/>
                  </a:cubicBezTo>
                  <a:cubicBezTo>
                    <a:pt x="449" y="126"/>
                    <a:pt x="449" y="126"/>
                    <a:pt x="449" y="126"/>
                  </a:cubicBezTo>
                  <a:cubicBezTo>
                    <a:pt x="458" y="126"/>
                    <a:pt x="464" y="124"/>
                    <a:pt x="468" y="119"/>
                  </a:cubicBezTo>
                  <a:cubicBezTo>
                    <a:pt x="470" y="116"/>
                    <a:pt x="471" y="112"/>
                    <a:pt x="469" y="108"/>
                  </a:cubicBezTo>
                  <a:cubicBezTo>
                    <a:pt x="466" y="97"/>
                    <a:pt x="458" y="91"/>
                    <a:pt x="446" y="91"/>
                  </a:cubicBezTo>
                  <a:cubicBezTo>
                    <a:pt x="437" y="91"/>
                    <a:pt x="426" y="95"/>
                    <a:pt x="419" y="101"/>
                  </a:cubicBezTo>
                  <a:cubicBezTo>
                    <a:pt x="416" y="105"/>
                    <a:pt x="415" y="109"/>
                    <a:pt x="417" y="113"/>
                  </a:cubicBezTo>
                  <a:close/>
                  <a:moveTo>
                    <a:pt x="446" y="105"/>
                  </a:moveTo>
                  <a:cubicBezTo>
                    <a:pt x="453" y="105"/>
                    <a:pt x="455" y="108"/>
                    <a:pt x="456" y="111"/>
                  </a:cubicBezTo>
                  <a:cubicBezTo>
                    <a:pt x="455" y="112"/>
                    <a:pt x="453" y="112"/>
                    <a:pt x="449" y="112"/>
                  </a:cubicBezTo>
                  <a:cubicBezTo>
                    <a:pt x="449" y="112"/>
                    <a:pt x="449" y="112"/>
                    <a:pt x="449" y="112"/>
                  </a:cubicBezTo>
                  <a:cubicBezTo>
                    <a:pt x="443" y="112"/>
                    <a:pt x="436" y="110"/>
                    <a:pt x="432" y="109"/>
                  </a:cubicBezTo>
                  <a:cubicBezTo>
                    <a:pt x="436" y="107"/>
                    <a:pt x="441" y="105"/>
                    <a:pt x="446" y="105"/>
                  </a:cubicBezTo>
                  <a:close/>
                  <a:moveTo>
                    <a:pt x="771" y="527"/>
                  </a:moveTo>
                  <a:cubicBezTo>
                    <a:pt x="785" y="486"/>
                    <a:pt x="793" y="442"/>
                    <a:pt x="793" y="396"/>
                  </a:cubicBezTo>
                  <a:cubicBezTo>
                    <a:pt x="793" y="371"/>
                    <a:pt x="790" y="346"/>
                    <a:pt x="786" y="321"/>
                  </a:cubicBezTo>
                  <a:cubicBezTo>
                    <a:pt x="786" y="321"/>
                    <a:pt x="786" y="321"/>
                    <a:pt x="786" y="321"/>
                  </a:cubicBezTo>
                  <a:cubicBezTo>
                    <a:pt x="786" y="321"/>
                    <a:pt x="786" y="320"/>
                    <a:pt x="786" y="320"/>
                  </a:cubicBezTo>
                  <a:cubicBezTo>
                    <a:pt x="785" y="315"/>
                    <a:pt x="783" y="310"/>
                    <a:pt x="782" y="305"/>
                  </a:cubicBezTo>
                  <a:cubicBezTo>
                    <a:pt x="782" y="303"/>
                    <a:pt x="782" y="302"/>
                    <a:pt x="781" y="301"/>
                  </a:cubicBezTo>
                  <a:cubicBezTo>
                    <a:pt x="780" y="296"/>
                    <a:pt x="779" y="292"/>
                    <a:pt x="778" y="287"/>
                  </a:cubicBezTo>
                  <a:cubicBezTo>
                    <a:pt x="777" y="285"/>
                    <a:pt x="777" y="283"/>
                    <a:pt x="776" y="281"/>
                  </a:cubicBezTo>
                  <a:cubicBezTo>
                    <a:pt x="775" y="278"/>
                    <a:pt x="774" y="275"/>
                    <a:pt x="773" y="273"/>
                  </a:cubicBezTo>
                  <a:cubicBezTo>
                    <a:pt x="772" y="269"/>
                    <a:pt x="771" y="265"/>
                    <a:pt x="769" y="261"/>
                  </a:cubicBezTo>
                  <a:cubicBezTo>
                    <a:pt x="769" y="260"/>
                    <a:pt x="769" y="259"/>
                    <a:pt x="768" y="258"/>
                  </a:cubicBezTo>
                  <a:cubicBezTo>
                    <a:pt x="742" y="186"/>
                    <a:pt x="694" y="123"/>
                    <a:pt x="631" y="77"/>
                  </a:cubicBezTo>
                  <a:cubicBezTo>
                    <a:pt x="631" y="77"/>
                    <a:pt x="630" y="76"/>
                    <a:pt x="630" y="76"/>
                  </a:cubicBezTo>
                  <a:cubicBezTo>
                    <a:pt x="578" y="38"/>
                    <a:pt x="517" y="13"/>
                    <a:pt x="451" y="4"/>
                  </a:cubicBezTo>
                  <a:cubicBezTo>
                    <a:pt x="451" y="4"/>
                    <a:pt x="451" y="4"/>
                    <a:pt x="451" y="4"/>
                  </a:cubicBezTo>
                  <a:cubicBezTo>
                    <a:pt x="450" y="4"/>
                    <a:pt x="450" y="4"/>
                    <a:pt x="450" y="4"/>
                  </a:cubicBezTo>
                  <a:cubicBezTo>
                    <a:pt x="442" y="3"/>
                    <a:pt x="433" y="2"/>
                    <a:pt x="425" y="1"/>
                  </a:cubicBezTo>
                  <a:cubicBezTo>
                    <a:pt x="424" y="1"/>
                    <a:pt x="423" y="1"/>
                    <a:pt x="423" y="1"/>
                  </a:cubicBezTo>
                  <a:cubicBezTo>
                    <a:pt x="419" y="1"/>
                    <a:pt x="416" y="1"/>
                    <a:pt x="412" y="1"/>
                  </a:cubicBezTo>
                  <a:cubicBezTo>
                    <a:pt x="411" y="1"/>
                    <a:pt x="410" y="1"/>
                    <a:pt x="410" y="1"/>
                  </a:cubicBezTo>
                  <a:cubicBezTo>
                    <a:pt x="405" y="0"/>
                    <a:pt x="401" y="0"/>
                    <a:pt x="397" y="0"/>
                  </a:cubicBezTo>
                  <a:cubicBezTo>
                    <a:pt x="394" y="0"/>
                    <a:pt x="390" y="0"/>
                    <a:pt x="387" y="0"/>
                  </a:cubicBezTo>
                  <a:cubicBezTo>
                    <a:pt x="385" y="1"/>
                    <a:pt x="383" y="1"/>
                    <a:pt x="381" y="1"/>
                  </a:cubicBezTo>
                  <a:cubicBezTo>
                    <a:pt x="380" y="1"/>
                    <a:pt x="378" y="1"/>
                    <a:pt x="376" y="1"/>
                  </a:cubicBezTo>
                  <a:cubicBezTo>
                    <a:pt x="374" y="1"/>
                    <a:pt x="371" y="1"/>
                    <a:pt x="369" y="1"/>
                  </a:cubicBezTo>
                  <a:cubicBezTo>
                    <a:pt x="368" y="1"/>
                    <a:pt x="367" y="1"/>
                    <a:pt x="366" y="2"/>
                  </a:cubicBezTo>
                  <a:cubicBezTo>
                    <a:pt x="363" y="2"/>
                    <a:pt x="360" y="2"/>
                    <a:pt x="357" y="2"/>
                  </a:cubicBezTo>
                  <a:cubicBezTo>
                    <a:pt x="357" y="2"/>
                    <a:pt x="357" y="2"/>
                    <a:pt x="357" y="2"/>
                  </a:cubicBezTo>
                  <a:cubicBezTo>
                    <a:pt x="310" y="7"/>
                    <a:pt x="265" y="20"/>
                    <a:pt x="223" y="41"/>
                  </a:cubicBezTo>
                  <a:cubicBezTo>
                    <a:pt x="223" y="41"/>
                    <a:pt x="222" y="41"/>
                    <a:pt x="222" y="41"/>
                  </a:cubicBezTo>
                  <a:cubicBezTo>
                    <a:pt x="206" y="49"/>
                    <a:pt x="190" y="58"/>
                    <a:pt x="175" y="69"/>
                  </a:cubicBezTo>
                  <a:cubicBezTo>
                    <a:pt x="175" y="69"/>
                    <a:pt x="175" y="69"/>
                    <a:pt x="175" y="69"/>
                  </a:cubicBezTo>
                  <a:cubicBezTo>
                    <a:pt x="109" y="114"/>
                    <a:pt x="58" y="177"/>
                    <a:pt x="29" y="251"/>
                  </a:cubicBezTo>
                  <a:cubicBezTo>
                    <a:pt x="29" y="251"/>
                    <a:pt x="29" y="252"/>
                    <a:pt x="28" y="253"/>
                  </a:cubicBezTo>
                  <a:cubicBezTo>
                    <a:pt x="27" y="258"/>
                    <a:pt x="25" y="262"/>
                    <a:pt x="23" y="267"/>
                  </a:cubicBezTo>
                  <a:cubicBezTo>
                    <a:pt x="22" y="269"/>
                    <a:pt x="22" y="271"/>
                    <a:pt x="21" y="273"/>
                  </a:cubicBezTo>
                  <a:cubicBezTo>
                    <a:pt x="20" y="277"/>
                    <a:pt x="19" y="280"/>
                    <a:pt x="18" y="283"/>
                  </a:cubicBezTo>
                  <a:cubicBezTo>
                    <a:pt x="17" y="286"/>
                    <a:pt x="16" y="289"/>
                    <a:pt x="15" y="292"/>
                  </a:cubicBezTo>
                  <a:cubicBezTo>
                    <a:pt x="15" y="293"/>
                    <a:pt x="15" y="295"/>
                    <a:pt x="14" y="296"/>
                  </a:cubicBezTo>
                  <a:cubicBezTo>
                    <a:pt x="14" y="296"/>
                    <a:pt x="14" y="296"/>
                    <a:pt x="14" y="296"/>
                  </a:cubicBezTo>
                  <a:cubicBezTo>
                    <a:pt x="6" y="327"/>
                    <a:pt x="2" y="359"/>
                    <a:pt x="2" y="392"/>
                  </a:cubicBezTo>
                  <a:cubicBezTo>
                    <a:pt x="1" y="393"/>
                    <a:pt x="0" y="394"/>
                    <a:pt x="0" y="396"/>
                  </a:cubicBezTo>
                  <a:cubicBezTo>
                    <a:pt x="0" y="397"/>
                    <a:pt x="1" y="399"/>
                    <a:pt x="2" y="400"/>
                  </a:cubicBezTo>
                  <a:cubicBezTo>
                    <a:pt x="2" y="444"/>
                    <a:pt x="10" y="486"/>
                    <a:pt x="23" y="525"/>
                  </a:cubicBezTo>
                  <a:cubicBezTo>
                    <a:pt x="23" y="525"/>
                    <a:pt x="23" y="525"/>
                    <a:pt x="23" y="526"/>
                  </a:cubicBezTo>
                  <a:cubicBezTo>
                    <a:pt x="23" y="528"/>
                    <a:pt x="24" y="529"/>
                    <a:pt x="25" y="531"/>
                  </a:cubicBezTo>
                  <a:cubicBezTo>
                    <a:pt x="42" y="577"/>
                    <a:pt x="67" y="619"/>
                    <a:pt x="98" y="655"/>
                  </a:cubicBezTo>
                  <a:cubicBezTo>
                    <a:pt x="98" y="655"/>
                    <a:pt x="98" y="655"/>
                    <a:pt x="98" y="655"/>
                  </a:cubicBezTo>
                  <a:cubicBezTo>
                    <a:pt x="98" y="659"/>
                    <a:pt x="101" y="662"/>
                    <a:pt x="105" y="662"/>
                  </a:cubicBezTo>
                  <a:cubicBezTo>
                    <a:pt x="177" y="742"/>
                    <a:pt x="281" y="792"/>
                    <a:pt x="397" y="792"/>
                  </a:cubicBezTo>
                  <a:cubicBezTo>
                    <a:pt x="569" y="792"/>
                    <a:pt x="715" y="682"/>
                    <a:pt x="770" y="529"/>
                  </a:cubicBezTo>
                  <a:cubicBezTo>
                    <a:pt x="770" y="528"/>
                    <a:pt x="771" y="527"/>
                    <a:pt x="771" y="527"/>
                  </a:cubicBezTo>
                  <a:close/>
                  <a:moveTo>
                    <a:pt x="684" y="648"/>
                  </a:moveTo>
                  <a:cubicBezTo>
                    <a:pt x="553" y="648"/>
                    <a:pt x="553" y="648"/>
                    <a:pt x="553" y="648"/>
                  </a:cubicBezTo>
                  <a:cubicBezTo>
                    <a:pt x="555" y="643"/>
                    <a:pt x="557" y="637"/>
                    <a:pt x="559" y="632"/>
                  </a:cubicBezTo>
                  <a:cubicBezTo>
                    <a:pt x="560" y="634"/>
                    <a:pt x="562" y="636"/>
                    <a:pt x="563" y="638"/>
                  </a:cubicBezTo>
                  <a:cubicBezTo>
                    <a:pt x="569" y="644"/>
                    <a:pt x="577" y="647"/>
                    <a:pt x="587" y="647"/>
                  </a:cubicBezTo>
                  <a:cubicBezTo>
                    <a:pt x="587" y="647"/>
                    <a:pt x="587" y="647"/>
                    <a:pt x="587" y="647"/>
                  </a:cubicBezTo>
                  <a:cubicBezTo>
                    <a:pt x="594" y="647"/>
                    <a:pt x="600" y="646"/>
                    <a:pt x="608" y="644"/>
                  </a:cubicBezTo>
                  <a:cubicBezTo>
                    <a:pt x="661" y="630"/>
                    <a:pt x="680" y="578"/>
                    <a:pt x="689" y="533"/>
                  </a:cubicBezTo>
                  <a:cubicBezTo>
                    <a:pt x="695" y="533"/>
                    <a:pt x="695" y="533"/>
                    <a:pt x="695" y="533"/>
                  </a:cubicBezTo>
                  <a:cubicBezTo>
                    <a:pt x="688" y="546"/>
                    <a:pt x="684" y="564"/>
                    <a:pt x="683" y="564"/>
                  </a:cubicBezTo>
                  <a:cubicBezTo>
                    <a:pt x="679" y="583"/>
                    <a:pt x="681" y="594"/>
                    <a:pt x="689" y="598"/>
                  </a:cubicBezTo>
                  <a:cubicBezTo>
                    <a:pt x="691" y="599"/>
                    <a:pt x="693" y="600"/>
                    <a:pt x="695" y="600"/>
                  </a:cubicBezTo>
                  <a:cubicBezTo>
                    <a:pt x="695" y="600"/>
                    <a:pt x="695" y="600"/>
                    <a:pt x="695" y="600"/>
                  </a:cubicBezTo>
                  <a:cubicBezTo>
                    <a:pt x="713" y="600"/>
                    <a:pt x="723" y="562"/>
                    <a:pt x="725" y="544"/>
                  </a:cubicBezTo>
                  <a:cubicBezTo>
                    <a:pt x="726" y="540"/>
                    <a:pt x="726" y="536"/>
                    <a:pt x="726" y="533"/>
                  </a:cubicBezTo>
                  <a:cubicBezTo>
                    <a:pt x="754" y="533"/>
                    <a:pt x="754" y="533"/>
                    <a:pt x="754" y="533"/>
                  </a:cubicBezTo>
                  <a:cubicBezTo>
                    <a:pt x="737" y="575"/>
                    <a:pt x="713" y="614"/>
                    <a:pt x="684" y="648"/>
                  </a:cubicBezTo>
                  <a:close/>
                  <a:moveTo>
                    <a:pt x="244" y="710"/>
                  </a:moveTo>
                  <a:cubicBezTo>
                    <a:pt x="248" y="717"/>
                    <a:pt x="248" y="720"/>
                    <a:pt x="248" y="721"/>
                  </a:cubicBezTo>
                  <a:cubicBezTo>
                    <a:pt x="248" y="721"/>
                    <a:pt x="247" y="721"/>
                    <a:pt x="246" y="721"/>
                  </a:cubicBezTo>
                  <a:cubicBezTo>
                    <a:pt x="242" y="721"/>
                    <a:pt x="236" y="718"/>
                    <a:pt x="233" y="714"/>
                  </a:cubicBezTo>
                  <a:cubicBezTo>
                    <a:pt x="224" y="704"/>
                    <a:pt x="221" y="684"/>
                    <a:pt x="221" y="662"/>
                  </a:cubicBezTo>
                  <a:cubicBezTo>
                    <a:pt x="245" y="662"/>
                    <a:pt x="245" y="662"/>
                    <a:pt x="245" y="662"/>
                  </a:cubicBezTo>
                  <a:cubicBezTo>
                    <a:pt x="237" y="678"/>
                    <a:pt x="234" y="694"/>
                    <a:pt x="244" y="710"/>
                  </a:cubicBezTo>
                  <a:close/>
                  <a:moveTo>
                    <a:pt x="41" y="533"/>
                  </a:moveTo>
                  <a:cubicBezTo>
                    <a:pt x="159" y="533"/>
                    <a:pt x="159" y="533"/>
                    <a:pt x="159" y="533"/>
                  </a:cubicBezTo>
                  <a:cubicBezTo>
                    <a:pt x="166" y="543"/>
                    <a:pt x="176" y="552"/>
                    <a:pt x="185" y="559"/>
                  </a:cubicBezTo>
                  <a:cubicBezTo>
                    <a:pt x="190" y="564"/>
                    <a:pt x="196" y="569"/>
                    <a:pt x="199" y="573"/>
                  </a:cubicBezTo>
                  <a:cubicBezTo>
                    <a:pt x="206" y="582"/>
                    <a:pt x="206" y="608"/>
                    <a:pt x="206" y="634"/>
                  </a:cubicBezTo>
                  <a:cubicBezTo>
                    <a:pt x="206" y="638"/>
                    <a:pt x="206" y="643"/>
                    <a:pt x="206" y="648"/>
                  </a:cubicBezTo>
                  <a:cubicBezTo>
                    <a:pt x="111" y="648"/>
                    <a:pt x="111" y="648"/>
                    <a:pt x="111" y="648"/>
                  </a:cubicBezTo>
                  <a:cubicBezTo>
                    <a:pt x="81" y="614"/>
                    <a:pt x="57" y="575"/>
                    <a:pt x="41" y="533"/>
                  </a:cubicBezTo>
                  <a:close/>
                  <a:moveTo>
                    <a:pt x="23" y="319"/>
                  </a:moveTo>
                  <a:cubicBezTo>
                    <a:pt x="30" y="332"/>
                    <a:pt x="34" y="343"/>
                    <a:pt x="35" y="351"/>
                  </a:cubicBezTo>
                  <a:cubicBezTo>
                    <a:pt x="38" y="365"/>
                    <a:pt x="55" y="377"/>
                    <a:pt x="74" y="389"/>
                  </a:cubicBezTo>
                  <a:cubicBezTo>
                    <a:pt x="16" y="389"/>
                    <a:pt x="16" y="389"/>
                    <a:pt x="16" y="389"/>
                  </a:cubicBezTo>
                  <a:cubicBezTo>
                    <a:pt x="16" y="365"/>
                    <a:pt x="19" y="341"/>
                    <a:pt x="23" y="319"/>
                  </a:cubicBezTo>
                  <a:close/>
                  <a:moveTo>
                    <a:pt x="97" y="403"/>
                  </a:moveTo>
                  <a:cubicBezTo>
                    <a:pt x="109" y="411"/>
                    <a:pt x="119" y="419"/>
                    <a:pt x="120" y="425"/>
                  </a:cubicBezTo>
                  <a:cubicBezTo>
                    <a:pt x="120" y="443"/>
                    <a:pt x="136" y="444"/>
                    <a:pt x="144" y="444"/>
                  </a:cubicBezTo>
                  <a:cubicBezTo>
                    <a:pt x="146" y="444"/>
                    <a:pt x="149" y="444"/>
                    <a:pt x="151" y="444"/>
                  </a:cubicBezTo>
                  <a:cubicBezTo>
                    <a:pt x="151" y="445"/>
                    <a:pt x="151" y="447"/>
                    <a:pt x="150" y="450"/>
                  </a:cubicBezTo>
                  <a:cubicBezTo>
                    <a:pt x="140" y="480"/>
                    <a:pt x="142" y="502"/>
                    <a:pt x="150" y="519"/>
                  </a:cubicBezTo>
                  <a:cubicBezTo>
                    <a:pt x="36" y="519"/>
                    <a:pt x="36" y="519"/>
                    <a:pt x="36" y="519"/>
                  </a:cubicBezTo>
                  <a:cubicBezTo>
                    <a:pt x="23" y="482"/>
                    <a:pt x="16" y="443"/>
                    <a:pt x="16" y="403"/>
                  </a:cubicBezTo>
                  <a:lnTo>
                    <a:pt x="97" y="403"/>
                  </a:lnTo>
                  <a:close/>
                  <a:moveTo>
                    <a:pt x="220" y="634"/>
                  </a:moveTo>
                  <a:cubicBezTo>
                    <a:pt x="220" y="603"/>
                    <a:pt x="220" y="577"/>
                    <a:pt x="210" y="564"/>
                  </a:cubicBezTo>
                  <a:cubicBezTo>
                    <a:pt x="206" y="559"/>
                    <a:pt x="200" y="554"/>
                    <a:pt x="194" y="549"/>
                  </a:cubicBezTo>
                  <a:cubicBezTo>
                    <a:pt x="171" y="529"/>
                    <a:pt x="146" y="507"/>
                    <a:pt x="163" y="454"/>
                  </a:cubicBezTo>
                  <a:cubicBezTo>
                    <a:pt x="165" y="449"/>
                    <a:pt x="167" y="442"/>
                    <a:pt x="162" y="436"/>
                  </a:cubicBezTo>
                  <a:cubicBezTo>
                    <a:pt x="158" y="430"/>
                    <a:pt x="150" y="430"/>
                    <a:pt x="144" y="430"/>
                  </a:cubicBezTo>
                  <a:cubicBezTo>
                    <a:pt x="134" y="429"/>
                    <a:pt x="134" y="428"/>
                    <a:pt x="134" y="425"/>
                  </a:cubicBezTo>
                  <a:cubicBezTo>
                    <a:pt x="133" y="412"/>
                    <a:pt x="120" y="401"/>
                    <a:pt x="103" y="390"/>
                  </a:cubicBezTo>
                  <a:cubicBezTo>
                    <a:pt x="103" y="390"/>
                    <a:pt x="103" y="390"/>
                    <a:pt x="103" y="390"/>
                  </a:cubicBezTo>
                  <a:cubicBezTo>
                    <a:pt x="98" y="387"/>
                    <a:pt x="94" y="384"/>
                    <a:pt x="89" y="382"/>
                  </a:cubicBezTo>
                  <a:cubicBezTo>
                    <a:pt x="72" y="371"/>
                    <a:pt x="51" y="358"/>
                    <a:pt x="49" y="349"/>
                  </a:cubicBezTo>
                  <a:cubicBezTo>
                    <a:pt x="47" y="336"/>
                    <a:pt x="40" y="319"/>
                    <a:pt x="29" y="297"/>
                  </a:cubicBezTo>
                  <a:cubicBezTo>
                    <a:pt x="29" y="296"/>
                    <a:pt x="29" y="295"/>
                    <a:pt x="30" y="293"/>
                  </a:cubicBezTo>
                  <a:cubicBezTo>
                    <a:pt x="30" y="291"/>
                    <a:pt x="31" y="288"/>
                    <a:pt x="32" y="285"/>
                  </a:cubicBezTo>
                  <a:cubicBezTo>
                    <a:pt x="33" y="282"/>
                    <a:pt x="34" y="279"/>
                    <a:pt x="35" y="276"/>
                  </a:cubicBezTo>
                  <a:cubicBezTo>
                    <a:pt x="36" y="274"/>
                    <a:pt x="36" y="273"/>
                    <a:pt x="37" y="271"/>
                  </a:cubicBezTo>
                  <a:cubicBezTo>
                    <a:pt x="38" y="266"/>
                    <a:pt x="40" y="262"/>
                    <a:pt x="42" y="257"/>
                  </a:cubicBezTo>
                  <a:cubicBezTo>
                    <a:pt x="42" y="257"/>
                    <a:pt x="42" y="256"/>
                    <a:pt x="42" y="256"/>
                  </a:cubicBezTo>
                  <a:cubicBezTo>
                    <a:pt x="70" y="186"/>
                    <a:pt x="118" y="126"/>
                    <a:pt x="178" y="84"/>
                  </a:cubicBezTo>
                  <a:cubicBezTo>
                    <a:pt x="208" y="107"/>
                    <a:pt x="230" y="127"/>
                    <a:pt x="246" y="144"/>
                  </a:cubicBezTo>
                  <a:cubicBezTo>
                    <a:pt x="246" y="144"/>
                    <a:pt x="247" y="144"/>
                    <a:pt x="247" y="144"/>
                  </a:cubicBezTo>
                  <a:cubicBezTo>
                    <a:pt x="271" y="168"/>
                    <a:pt x="281" y="184"/>
                    <a:pt x="279" y="191"/>
                  </a:cubicBezTo>
                  <a:cubicBezTo>
                    <a:pt x="279" y="193"/>
                    <a:pt x="276" y="194"/>
                    <a:pt x="273" y="195"/>
                  </a:cubicBezTo>
                  <a:cubicBezTo>
                    <a:pt x="212" y="206"/>
                    <a:pt x="173" y="230"/>
                    <a:pt x="158" y="263"/>
                  </a:cubicBezTo>
                  <a:cubicBezTo>
                    <a:pt x="150" y="280"/>
                    <a:pt x="152" y="297"/>
                    <a:pt x="154" y="309"/>
                  </a:cubicBezTo>
                  <a:cubicBezTo>
                    <a:pt x="154" y="312"/>
                    <a:pt x="155" y="317"/>
                    <a:pt x="154" y="319"/>
                  </a:cubicBezTo>
                  <a:cubicBezTo>
                    <a:pt x="153" y="319"/>
                    <a:pt x="152" y="319"/>
                    <a:pt x="150" y="311"/>
                  </a:cubicBezTo>
                  <a:cubicBezTo>
                    <a:pt x="148" y="300"/>
                    <a:pt x="143" y="282"/>
                    <a:pt x="117" y="282"/>
                  </a:cubicBezTo>
                  <a:cubicBezTo>
                    <a:pt x="83" y="282"/>
                    <a:pt x="71" y="310"/>
                    <a:pt x="71" y="334"/>
                  </a:cubicBezTo>
                  <a:cubicBezTo>
                    <a:pt x="71" y="344"/>
                    <a:pt x="75" y="354"/>
                    <a:pt x="83" y="361"/>
                  </a:cubicBezTo>
                  <a:cubicBezTo>
                    <a:pt x="91" y="369"/>
                    <a:pt x="103" y="374"/>
                    <a:pt x="116" y="374"/>
                  </a:cubicBezTo>
                  <a:cubicBezTo>
                    <a:pt x="124" y="374"/>
                    <a:pt x="127" y="384"/>
                    <a:pt x="131" y="399"/>
                  </a:cubicBezTo>
                  <a:cubicBezTo>
                    <a:pt x="134" y="411"/>
                    <a:pt x="138" y="424"/>
                    <a:pt x="150" y="424"/>
                  </a:cubicBezTo>
                  <a:cubicBezTo>
                    <a:pt x="154" y="424"/>
                    <a:pt x="160" y="422"/>
                    <a:pt x="168" y="421"/>
                  </a:cubicBezTo>
                  <a:cubicBezTo>
                    <a:pt x="179" y="418"/>
                    <a:pt x="192" y="415"/>
                    <a:pt x="207" y="415"/>
                  </a:cubicBezTo>
                  <a:cubicBezTo>
                    <a:pt x="219" y="415"/>
                    <a:pt x="229" y="417"/>
                    <a:pt x="239" y="422"/>
                  </a:cubicBezTo>
                  <a:cubicBezTo>
                    <a:pt x="290" y="444"/>
                    <a:pt x="370" y="494"/>
                    <a:pt x="351" y="539"/>
                  </a:cubicBezTo>
                  <a:cubicBezTo>
                    <a:pt x="342" y="559"/>
                    <a:pt x="320" y="581"/>
                    <a:pt x="298" y="602"/>
                  </a:cubicBezTo>
                  <a:cubicBezTo>
                    <a:pt x="282" y="617"/>
                    <a:pt x="266" y="633"/>
                    <a:pt x="254" y="648"/>
                  </a:cubicBezTo>
                  <a:cubicBezTo>
                    <a:pt x="220" y="648"/>
                    <a:pt x="220" y="648"/>
                    <a:pt x="220" y="648"/>
                  </a:cubicBezTo>
                  <a:cubicBezTo>
                    <a:pt x="220" y="643"/>
                    <a:pt x="220" y="638"/>
                    <a:pt x="220" y="634"/>
                  </a:cubicBezTo>
                  <a:close/>
                  <a:moveTo>
                    <a:pt x="226" y="55"/>
                  </a:moveTo>
                  <a:cubicBezTo>
                    <a:pt x="261" y="68"/>
                    <a:pt x="262" y="75"/>
                    <a:pt x="262" y="75"/>
                  </a:cubicBezTo>
                  <a:cubicBezTo>
                    <a:pt x="262" y="80"/>
                    <a:pt x="264" y="87"/>
                    <a:pt x="267" y="94"/>
                  </a:cubicBezTo>
                  <a:cubicBezTo>
                    <a:pt x="261" y="104"/>
                    <a:pt x="255" y="115"/>
                    <a:pt x="249" y="127"/>
                  </a:cubicBezTo>
                  <a:cubicBezTo>
                    <a:pt x="234" y="112"/>
                    <a:pt x="214" y="94"/>
                    <a:pt x="190" y="75"/>
                  </a:cubicBezTo>
                  <a:cubicBezTo>
                    <a:pt x="202" y="68"/>
                    <a:pt x="214" y="61"/>
                    <a:pt x="226" y="55"/>
                  </a:cubicBezTo>
                  <a:close/>
                  <a:moveTo>
                    <a:pt x="397" y="14"/>
                  </a:moveTo>
                  <a:cubicBezTo>
                    <a:pt x="401" y="14"/>
                    <a:pt x="405" y="14"/>
                    <a:pt x="408" y="14"/>
                  </a:cubicBezTo>
                  <a:cubicBezTo>
                    <a:pt x="409" y="15"/>
                    <a:pt x="410" y="15"/>
                    <a:pt x="411" y="15"/>
                  </a:cubicBezTo>
                  <a:cubicBezTo>
                    <a:pt x="414" y="15"/>
                    <a:pt x="417" y="15"/>
                    <a:pt x="419" y="15"/>
                  </a:cubicBezTo>
                  <a:cubicBezTo>
                    <a:pt x="420" y="15"/>
                    <a:pt x="421" y="15"/>
                    <a:pt x="422" y="15"/>
                  </a:cubicBezTo>
                  <a:cubicBezTo>
                    <a:pt x="425" y="15"/>
                    <a:pt x="428" y="16"/>
                    <a:pt x="431" y="16"/>
                  </a:cubicBezTo>
                  <a:cubicBezTo>
                    <a:pt x="432" y="16"/>
                    <a:pt x="432" y="16"/>
                    <a:pt x="433" y="16"/>
                  </a:cubicBezTo>
                  <a:cubicBezTo>
                    <a:pt x="436" y="16"/>
                    <a:pt x="439" y="17"/>
                    <a:pt x="443" y="17"/>
                  </a:cubicBezTo>
                  <a:cubicBezTo>
                    <a:pt x="443" y="17"/>
                    <a:pt x="443" y="17"/>
                    <a:pt x="444" y="17"/>
                  </a:cubicBezTo>
                  <a:cubicBezTo>
                    <a:pt x="444" y="19"/>
                    <a:pt x="444" y="20"/>
                    <a:pt x="444" y="21"/>
                  </a:cubicBezTo>
                  <a:cubicBezTo>
                    <a:pt x="444" y="21"/>
                    <a:pt x="444" y="21"/>
                    <a:pt x="444" y="21"/>
                  </a:cubicBezTo>
                  <a:cubicBezTo>
                    <a:pt x="443" y="25"/>
                    <a:pt x="442" y="27"/>
                    <a:pt x="441" y="27"/>
                  </a:cubicBezTo>
                  <a:cubicBezTo>
                    <a:pt x="432" y="31"/>
                    <a:pt x="413" y="40"/>
                    <a:pt x="412" y="71"/>
                  </a:cubicBezTo>
                  <a:cubicBezTo>
                    <a:pt x="411" y="84"/>
                    <a:pt x="399" y="87"/>
                    <a:pt x="378" y="91"/>
                  </a:cubicBezTo>
                  <a:cubicBezTo>
                    <a:pt x="371" y="92"/>
                    <a:pt x="364" y="93"/>
                    <a:pt x="358" y="95"/>
                  </a:cubicBezTo>
                  <a:cubicBezTo>
                    <a:pt x="345" y="99"/>
                    <a:pt x="340" y="108"/>
                    <a:pt x="335" y="115"/>
                  </a:cubicBezTo>
                  <a:cubicBezTo>
                    <a:pt x="331" y="122"/>
                    <a:pt x="328" y="127"/>
                    <a:pt x="319" y="127"/>
                  </a:cubicBezTo>
                  <a:cubicBezTo>
                    <a:pt x="318" y="127"/>
                    <a:pt x="318" y="127"/>
                    <a:pt x="318" y="127"/>
                  </a:cubicBezTo>
                  <a:cubicBezTo>
                    <a:pt x="318" y="127"/>
                    <a:pt x="318" y="127"/>
                    <a:pt x="318" y="127"/>
                  </a:cubicBezTo>
                  <a:cubicBezTo>
                    <a:pt x="299" y="127"/>
                    <a:pt x="276" y="90"/>
                    <a:pt x="276" y="75"/>
                  </a:cubicBezTo>
                  <a:cubicBezTo>
                    <a:pt x="276" y="68"/>
                    <a:pt x="272" y="59"/>
                    <a:pt x="244" y="47"/>
                  </a:cubicBezTo>
                  <a:cubicBezTo>
                    <a:pt x="291" y="26"/>
                    <a:pt x="343" y="14"/>
                    <a:pt x="397" y="14"/>
                  </a:cubicBezTo>
                  <a:close/>
                  <a:moveTo>
                    <a:pt x="761" y="281"/>
                  </a:moveTo>
                  <a:cubicBezTo>
                    <a:pt x="762" y="283"/>
                    <a:pt x="763" y="286"/>
                    <a:pt x="764" y="289"/>
                  </a:cubicBezTo>
                  <a:cubicBezTo>
                    <a:pt x="765" y="293"/>
                    <a:pt x="766" y="297"/>
                    <a:pt x="767" y="301"/>
                  </a:cubicBezTo>
                  <a:cubicBezTo>
                    <a:pt x="767" y="302"/>
                    <a:pt x="767" y="303"/>
                    <a:pt x="768" y="304"/>
                  </a:cubicBezTo>
                  <a:cubicBezTo>
                    <a:pt x="769" y="309"/>
                    <a:pt x="770" y="314"/>
                    <a:pt x="771" y="318"/>
                  </a:cubicBezTo>
                  <a:cubicBezTo>
                    <a:pt x="771" y="319"/>
                    <a:pt x="771" y="319"/>
                    <a:pt x="771" y="319"/>
                  </a:cubicBezTo>
                  <a:cubicBezTo>
                    <a:pt x="709" y="355"/>
                    <a:pt x="688" y="454"/>
                    <a:pt x="683" y="484"/>
                  </a:cubicBezTo>
                  <a:cubicBezTo>
                    <a:pt x="682" y="488"/>
                    <a:pt x="681" y="492"/>
                    <a:pt x="681" y="497"/>
                  </a:cubicBezTo>
                  <a:cubicBezTo>
                    <a:pt x="679" y="505"/>
                    <a:pt x="678" y="514"/>
                    <a:pt x="676" y="524"/>
                  </a:cubicBezTo>
                  <a:cubicBezTo>
                    <a:pt x="676" y="524"/>
                    <a:pt x="676" y="524"/>
                    <a:pt x="676" y="524"/>
                  </a:cubicBezTo>
                  <a:cubicBezTo>
                    <a:pt x="668" y="567"/>
                    <a:pt x="652" y="618"/>
                    <a:pt x="605" y="631"/>
                  </a:cubicBezTo>
                  <a:cubicBezTo>
                    <a:pt x="598" y="632"/>
                    <a:pt x="592" y="633"/>
                    <a:pt x="587" y="633"/>
                  </a:cubicBezTo>
                  <a:cubicBezTo>
                    <a:pt x="587" y="633"/>
                    <a:pt x="587" y="633"/>
                    <a:pt x="587" y="633"/>
                  </a:cubicBezTo>
                  <a:cubicBezTo>
                    <a:pt x="581" y="633"/>
                    <a:pt x="577" y="632"/>
                    <a:pt x="574" y="629"/>
                  </a:cubicBezTo>
                  <a:cubicBezTo>
                    <a:pt x="567" y="621"/>
                    <a:pt x="568" y="604"/>
                    <a:pt x="569" y="589"/>
                  </a:cubicBezTo>
                  <a:cubicBezTo>
                    <a:pt x="570" y="582"/>
                    <a:pt x="570" y="576"/>
                    <a:pt x="570" y="570"/>
                  </a:cubicBezTo>
                  <a:cubicBezTo>
                    <a:pt x="570" y="565"/>
                    <a:pt x="570" y="560"/>
                    <a:pt x="570" y="554"/>
                  </a:cubicBezTo>
                  <a:cubicBezTo>
                    <a:pt x="569" y="517"/>
                    <a:pt x="569" y="463"/>
                    <a:pt x="547" y="438"/>
                  </a:cubicBezTo>
                  <a:cubicBezTo>
                    <a:pt x="541" y="431"/>
                    <a:pt x="533" y="428"/>
                    <a:pt x="524" y="428"/>
                  </a:cubicBezTo>
                  <a:cubicBezTo>
                    <a:pt x="517" y="428"/>
                    <a:pt x="511" y="429"/>
                    <a:pt x="504" y="431"/>
                  </a:cubicBezTo>
                  <a:cubicBezTo>
                    <a:pt x="498" y="433"/>
                    <a:pt x="491" y="435"/>
                    <a:pt x="485" y="435"/>
                  </a:cubicBezTo>
                  <a:cubicBezTo>
                    <a:pt x="478" y="435"/>
                    <a:pt x="469" y="433"/>
                    <a:pt x="458" y="420"/>
                  </a:cubicBezTo>
                  <a:cubicBezTo>
                    <a:pt x="437" y="395"/>
                    <a:pt x="429" y="370"/>
                    <a:pt x="432" y="345"/>
                  </a:cubicBezTo>
                  <a:cubicBezTo>
                    <a:pt x="438" y="305"/>
                    <a:pt x="474" y="279"/>
                    <a:pt x="474" y="279"/>
                  </a:cubicBezTo>
                  <a:cubicBezTo>
                    <a:pt x="477" y="278"/>
                    <a:pt x="478" y="275"/>
                    <a:pt x="478" y="273"/>
                  </a:cubicBezTo>
                  <a:cubicBezTo>
                    <a:pt x="477" y="272"/>
                    <a:pt x="477" y="269"/>
                    <a:pt x="477" y="266"/>
                  </a:cubicBezTo>
                  <a:cubicBezTo>
                    <a:pt x="477" y="266"/>
                    <a:pt x="477" y="266"/>
                    <a:pt x="477" y="266"/>
                  </a:cubicBezTo>
                  <a:cubicBezTo>
                    <a:pt x="478" y="266"/>
                    <a:pt x="493" y="268"/>
                    <a:pt x="506" y="268"/>
                  </a:cubicBezTo>
                  <a:cubicBezTo>
                    <a:pt x="506" y="268"/>
                    <a:pt x="506" y="268"/>
                    <a:pt x="506" y="268"/>
                  </a:cubicBezTo>
                  <a:cubicBezTo>
                    <a:pt x="514" y="268"/>
                    <a:pt x="520" y="267"/>
                    <a:pt x="524" y="265"/>
                  </a:cubicBezTo>
                  <a:cubicBezTo>
                    <a:pt x="529" y="262"/>
                    <a:pt x="542" y="258"/>
                    <a:pt x="550" y="258"/>
                  </a:cubicBezTo>
                  <a:cubicBezTo>
                    <a:pt x="552" y="258"/>
                    <a:pt x="553" y="258"/>
                    <a:pt x="554" y="258"/>
                  </a:cubicBezTo>
                  <a:cubicBezTo>
                    <a:pt x="554" y="259"/>
                    <a:pt x="553" y="261"/>
                    <a:pt x="553" y="263"/>
                  </a:cubicBezTo>
                  <a:cubicBezTo>
                    <a:pt x="552" y="271"/>
                    <a:pt x="549" y="288"/>
                    <a:pt x="573" y="295"/>
                  </a:cubicBezTo>
                  <a:cubicBezTo>
                    <a:pt x="577" y="296"/>
                    <a:pt x="580" y="297"/>
                    <a:pt x="583" y="297"/>
                  </a:cubicBezTo>
                  <a:cubicBezTo>
                    <a:pt x="583" y="297"/>
                    <a:pt x="583" y="297"/>
                    <a:pt x="583" y="297"/>
                  </a:cubicBezTo>
                  <a:cubicBezTo>
                    <a:pt x="587" y="298"/>
                    <a:pt x="590" y="298"/>
                    <a:pt x="594" y="298"/>
                  </a:cubicBezTo>
                  <a:cubicBezTo>
                    <a:pt x="601" y="298"/>
                    <a:pt x="607" y="297"/>
                    <a:pt x="612" y="296"/>
                  </a:cubicBezTo>
                  <a:cubicBezTo>
                    <a:pt x="616" y="295"/>
                    <a:pt x="620" y="294"/>
                    <a:pt x="624" y="294"/>
                  </a:cubicBezTo>
                  <a:cubicBezTo>
                    <a:pt x="627" y="295"/>
                    <a:pt x="631" y="296"/>
                    <a:pt x="636" y="297"/>
                  </a:cubicBezTo>
                  <a:cubicBezTo>
                    <a:pt x="643" y="299"/>
                    <a:pt x="651" y="302"/>
                    <a:pt x="658" y="302"/>
                  </a:cubicBezTo>
                  <a:cubicBezTo>
                    <a:pt x="664" y="302"/>
                    <a:pt x="668" y="300"/>
                    <a:pt x="671" y="297"/>
                  </a:cubicBezTo>
                  <a:cubicBezTo>
                    <a:pt x="675" y="293"/>
                    <a:pt x="676" y="288"/>
                    <a:pt x="676" y="281"/>
                  </a:cubicBezTo>
                  <a:cubicBezTo>
                    <a:pt x="675" y="260"/>
                    <a:pt x="658" y="258"/>
                    <a:pt x="648" y="256"/>
                  </a:cubicBezTo>
                  <a:cubicBezTo>
                    <a:pt x="643" y="255"/>
                    <a:pt x="638" y="255"/>
                    <a:pt x="636" y="253"/>
                  </a:cubicBezTo>
                  <a:cubicBezTo>
                    <a:pt x="633" y="249"/>
                    <a:pt x="630" y="247"/>
                    <a:pt x="626" y="247"/>
                  </a:cubicBezTo>
                  <a:cubicBezTo>
                    <a:pt x="620" y="247"/>
                    <a:pt x="617" y="252"/>
                    <a:pt x="614" y="256"/>
                  </a:cubicBezTo>
                  <a:cubicBezTo>
                    <a:pt x="612" y="253"/>
                    <a:pt x="610" y="249"/>
                    <a:pt x="608" y="246"/>
                  </a:cubicBezTo>
                  <a:cubicBezTo>
                    <a:pt x="594" y="223"/>
                    <a:pt x="582" y="204"/>
                    <a:pt x="568" y="203"/>
                  </a:cubicBezTo>
                  <a:cubicBezTo>
                    <a:pt x="568" y="203"/>
                    <a:pt x="567" y="202"/>
                    <a:pt x="567" y="202"/>
                  </a:cubicBezTo>
                  <a:cubicBezTo>
                    <a:pt x="563" y="202"/>
                    <a:pt x="560" y="204"/>
                    <a:pt x="558" y="207"/>
                  </a:cubicBezTo>
                  <a:cubicBezTo>
                    <a:pt x="556" y="210"/>
                    <a:pt x="556" y="214"/>
                    <a:pt x="557" y="218"/>
                  </a:cubicBezTo>
                  <a:cubicBezTo>
                    <a:pt x="554" y="216"/>
                    <a:pt x="551" y="215"/>
                    <a:pt x="547" y="215"/>
                  </a:cubicBezTo>
                  <a:cubicBezTo>
                    <a:pt x="541" y="214"/>
                    <a:pt x="536" y="214"/>
                    <a:pt x="533" y="214"/>
                  </a:cubicBezTo>
                  <a:cubicBezTo>
                    <a:pt x="526" y="214"/>
                    <a:pt x="522" y="215"/>
                    <a:pt x="516" y="217"/>
                  </a:cubicBezTo>
                  <a:cubicBezTo>
                    <a:pt x="513" y="218"/>
                    <a:pt x="513" y="218"/>
                    <a:pt x="513" y="218"/>
                  </a:cubicBezTo>
                  <a:cubicBezTo>
                    <a:pt x="501" y="221"/>
                    <a:pt x="502" y="230"/>
                    <a:pt x="502" y="234"/>
                  </a:cubicBezTo>
                  <a:cubicBezTo>
                    <a:pt x="503" y="236"/>
                    <a:pt x="503" y="237"/>
                    <a:pt x="502" y="240"/>
                  </a:cubicBezTo>
                  <a:cubicBezTo>
                    <a:pt x="501" y="242"/>
                    <a:pt x="494" y="244"/>
                    <a:pt x="490" y="245"/>
                  </a:cubicBezTo>
                  <a:cubicBezTo>
                    <a:pt x="484" y="246"/>
                    <a:pt x="477" y="248"/>
                    <a:pt x="473" y="253"/>
                  </a:cubicBezTo>
                  <a:cubicBezTo>
                    <a:pt x="472" y="249"/>
                    <a:pt x="471" y="246"/>
                    <a:pt x="469" y="244"/>
                  </a:cubicBezTo>
                  <a:cubicBezTo>
                    <a:pt x="469" y="242"/>
                    <a:pt x="470" y="239"/>
                    <a:pt x="473" y="235"/>
                  </a:cubicBezTo>
                  <a:cubicBezTo>
                    <a:pt x="477" y="231"/>
                    <a:pt x="481" y="229"/>
                    <a:pt x="484" y="229"/>
                  </a:cubicBezTo>
                  <a:cubicBezTo>
                    <a:pt x="492" y="229"/>
                    <a:pt x="498" y="223"/>
                    <a:pt x="499" y="216"/>
                  </a:cubicBezTo>
                  <a:cubicBezTo>
                    <a:pt x="499" y="209"/>
                    <a:pt x="495" y="201"/>
                    <a:pt x="486" y="198"/>
                  </a:cubicBezTo>
                  <a:cubicBezTo>
                    <a:pt x="495" y="192"/>
                    <a:pt x="511" y="184"/>
                    <a:pt x="526" y="182"/>
                  </a:cubicBezTo>
                  <a:cubicBezTo>
                    <a:pt x="535" y="180"/>
                    <a:pt x="541" y="176"/>
                    <a:pt x="545" y="169"/>
                  </a:cubicBezTo>
                  <a:cubicBezTo>
                    <a:pt x="551" y="156"/>
                    <a:pt x="541" y="136"/>
                    <a:pt x="529" y="116"/>
                  </a:cubicBezTo>
                  <a:cubicBezTo>
                    <a:pt x="528" y="114"/>
                    <a:pt x="528" y="114"/>
                    <a:pt x="528" y="113"/>
                  </a:cubicBezTo>
                  <a:cubicBezTo>
                    <a:pt x="531" y="108"/>
                    <a:pt x="547" y="99"/>
                    <a:pt x="625" y="90"/>
                  </a:cubicBezTo>
                  <a:cubicBezTo>
                    <a:pt x="686" y="135"/>
                    <a:pt x="733" y="199"/>
                    <a:pt x="759" y="273"/>
                  </a:cubicBezTo>
                  <a:cubicBezTo>
                    <a:pt x="759" y="276"/>
                    <a:pt x="760" y="278"/>
                    <a:pt x="761" y="281"/>
                  </a:cubicBezTo>
                  <a:close/>
                  <a:moveTo>
                    <a:pt x="779" y="389"/>
                  </a:moveTo>
                  <a:cubicBezTo>
                    <a:pt x="728" y="389"/>
                    <a:pt x="728" y="389"/>
                    <a:pt x="728" y="389"/>
                  </a:cubicBezTo>
                  <a:cubicBezTo>
                    <a:pt x="741" y="364"/>
                    <a:pt x="756" y="345"/>
                    <a:pt x="774" y="334"/>
                  </a:cubicBezTo>
                  <a:cubicBezTo>
                    <a:pt x="777" y="352"/>
                    <a:pt x="779" y="370"/>
                    <a:pt x="779" y="389"/>
                  </a:cubicBezTo>
                  <a:close/>
                  <a:moveTo>
                    <a:pt x="364" y="544"/>
                  </a:moveTo>
                  <a:cubicBezTo>
                    <a:pt x="366" y="540"/>
                    <a:pt x="367" y="536"/>
                    <a:pt x="367" y="533"/>
                  </a:cubicBezTo>
                  <a:cubicBezTo>
                    <a:pt x="390" y="533"/>
                    <a:pt x="390" y="533"/>
                    <a:pt x="390" y="533"/>
                  </a:cubicBezTo>
                  <a:cubicBezTo>
                    <a:pt x="390" y="648"/>
                    <a:pt x="390" y="648"/>
                    <a:pt x="390" y="648"/>
                  </a:cubicBezTo>
                  <a:cubicBezTo>
                    <a:pt x="272" y="648"/>
                    <a:pt x="272" y="648"/>
                    <a:pt x="272" y="648"/>
                  </a:cubicBezTo>
                  <a:cubicBezTo>
                    <a:pt x="282" y="636"/>
                    <a:pt x="295" y="624"/>
                    <a:pt x="308" y="612"/>
                  </a:cubicBezTo>
                  <a:cubicBezTo>
                    <a:pt x="331" y="590"/>
                    <a:pt x="354" y="567"/>
                    <a:pt x="364" y="544"/>
                  </a:cubicBezTo>
                  <a:close/>
                  <a:moveTo>
                    <a:pt x="368" y="519"/>
                  </a:moveTo>
                  <a:cubicBezTo>
                    <a:pt x="360" y="462"/>
                    <a:pt x="258" y="415"/>
                    <a:pt x="245" y="409"/>
                  </a:cubicBezTo>
                  <a:cubicBezTo>
                    <a:pt x="239" y="406"/>
                    <a:pt x="232" y="404"/>
                    <a:pt x="225" y="403"/>
                  </a:cubicBezTo>
                  <a:cubicBezTo>
                    <a:pt x="390" y="403"/>
                    <a:pt x="390" y="403"/>
                    <a:pt x="390" y="403"/>
                  </a:cubicBezTo>
                  <a:cubicBezTo>
                    <a:pt x="390" y="519"/>
                    <a:pt x="390" y="519"/>
                    <a:pt x="390" y="519"/>
                  </a:cubicBezTo>
                  <a:lnTo>
                    <a:pt x="368" y="519"/>
                  </a:lnTo>
                  <a:close/>
                  <a:moveTo>
                    <a:pt x="266" y="144"/>
                  </a:moveTo>
                  <a:cubicBezTo>
                    <a:pt x="390" y="144"/>
                    <a:pt x="390" y="144"/>
                    <a:pt x="390" y="144"/>
                  </a:cubicBezTo>
                  <a:cubicBezTo>
                    <a:pt x="390" y="259"/>
                    <a:pt x="390" y="259"/>
                    <a:pt x="390" y="259"/>
                  </a:cubicBezTo>
                  <a:cubicBezTo>
                    <a:pt x="222" y="259"/>
                    <a:pt x="222" y="259"/>
                    <a:pt x="222" y="259"/>
                  </a:cubicBezTo>
                  <a:cubicBezTo>
                    <a:pt x="225" y="246"/>
                    <a:pt x="228" y="233"/>
                    <a:pt x="231" y="221"/>
                  </a:cubicBezTo>
                  <a:cubicBezTo>
                    <a:pt x="244" y="216"/>
                    <a:pt x="259" y="212"/>
                    <a:pt x="276" y="208"/>
                  </a:cubicBezTo>
                  <a:cubicBezTo>
                    <a:pt x="288" y="206"/>
                    <a:pt x="292" y="200"/>
                    <a:pt x="293" y="195"/>
                  </a:cubicBezTo>
                  <a:cubicBezTo>
                    <a:pt x="296" y="183"/>
                    <a:pt x="287" y="167"/>
                    <a:pt x="266" y="144"/>
                  </a:cubicBezTo>
                  <a:close/>
                  <a:moveTo>
                    <a:pt x="292" y="130"/>
                  </a:moveTo>
                  <a:cubicBezTo>
                    <a:pt x="263" y="130"/>
                    <a:pt x="263" y="130"/>
                    <a:pt x="263" y="130"/>
                  </a:cubicBezTo>
                  <a:cubicBezTo>
                    <a:pt x="267" y="123"/>
                    <a:pt x="271" y="115"/>
                    <a:pt x="274" y="109"/>
                  </a:cubicBezTo>
                  <a:cubicBezTo>
                    <a:pt x="279" y="116"/>
                    <a:pt x="285" y="124"/>
                    <a:pt x="292" y="130"/>
                  </a:cubicBezTo>
                  <a:close/>
                  <a:moveTo>
                    <a:pt x="447" y="40"/>
                  </a:moveTo>
                  <a:cubicBezTo>
                    <a:pt x="450" y="38"/>
                    <a:pt x="453" y="36"/>
                    <a:pt x="454" y="33"/>
                  </a:cubicBezTo>
                  <a:cubicBezTo>
                    <a:pt x="477" y="48"/>
                    <a:pt x="499" y="72"/>
                    <a:pt x="518" y="104"/>
                  </a:cubicBezTo>
                  <a:cubicBezTo>
                    <a:pt x="517" y="105"/>
                    <a:pt x="516" y="106"/>
                    <a:pt x="516" y="107"/>
                  </a:cubicBezTo>
                  <a:cubicBezTo>
                    <a:pt x="514" y="111"/>
                    <a:pt x="513" y="116"/>
                    <a:pt x="517" y="123"/>
                  </a:cubicBezTo>
                  <a:cubicBezTo>
                    <a:pt x="518" y="125"/>
                    <a:pt x="519" y="127"/>
                    <a:pt x="520" y="130"/>
                  </a:cubicBezTo>
                  <a:cubicBezTo>
                    <a:pt x="496" y="130"/>
                    <a:pt x="496" y="130"/>
                    <a:pt x="496" y="130"/>
                  </a:cubicBezTo>
                  <a:cubicBezTo>
                    <a:pt x="492" y="129"/>
                    <a:pt x="488" y="128"/>
                    <a:pt x="483" y="127"/>
                  </a:cubicBezTo>
                  <a:cubicBezTo>
                    <a:pt x="482" y="127"/>
                    <a:pt x="482" y="127"/>
                    <a:pt x="481" y="127"/>
                  </a:cubicBezTo>
                  <a:cubicBezTo>
                    <a:pt x="477" y="127"/>
                    <a:pt x="475" y="128"/>
                    <a:pt x="473" y="130"/>
                  </a:cubicBezTo>
                  <a:cubicBezTo>
                    <a:pt x="404" y="130"/>
                    <a:pt x="404" y="130"/>
                    <a:pt x="404" y="130"/>
                  </a:cubicBezTo>
                  <a:cubicBezTo>
                    <a:pt x="404" y="99"/>
                    <a:pt x="404" y="99"/>
                    <a:pt x="404" y="99"/>
                  </a:cubicBezTo>
                  <a:cubicBezTo>
                    <a:pt x="416" y="94"/>
                    <a:pt x="425" y="87"/>
                    <a:pt x="426" y="72"/>
                  </a:cubicBezTo>
                  <a:cubicBezTo>
                    <a:pt x="426" y="49"/>
                    <a:pt x="438" y="44"/>
                    <a:pt x="447" y="40"/>
                  </a:cubicBezTo>
                  <a:close/>
                  <a:moveTo>
                    <a:pt x="477" y="210"/>
                  </a:moveTo>
                  <a:cubicBezTo>
                    <a:pt x="482" y="211"/>
                    <a:pt x="484" y="212"/>
                    <a:pt x="484" y="213"/>
                  </a:cubicBezTo>
                  <a:cubicBezTo>
                    <a:pt x="485" y="214"/>
                    <a:pt x="485" y="214"/>
                    <a:pt x="485" y="214"/>
                  </a:cubicBezTo>
                  <a:cubicBezTo>
                    <a:pt x="485" y="215"/>
                    <a:pt x="485" y="215"/>
                    <a:pt x="484" y="215"/>
                  </a:cubicBezTo>
                  <a:cubicBezTo>
                    <a:pt x="473" y="215"/>
                    <a:pt x="462" y="225"/>
                    <a:pt x="457" y="234"/>
                  </a:cubicBezTo>
                  <a:cubicBezTo>
                    <a:pt x="453" y="244"/>
                    <a:pt x="455" y="249"/>
                    <a:pt x="458" y="252"/>
                  </a:cubicBezTo>
                  <a:cubicBezTo>
                    <a:pt x="459" y="253"/>
                    <a:pt x="460" y="256"/>
                    <a:pt x="461" y="259"/>
                  </a:cubicBezTo>
                  <a:cubicBezTo>
                    <a:pt x="404" y="259"/>
                    <a:pt x="404" y="259"/>
                    <a:pt x="404" y="259"/>
                  </a:cubicBezTo>
                  <a:cubicBezTo>
                    <a:pt x="404" y="144"/>
                    <a:pt x="404" y="144"/>
                    <a:pt x="404" y="144"/>
                  </a:cubicBezTo>
                  <a:cubicBezTo>
                    <a:pt x="447" y="144"/>
                    <a:pt x="447" y="144"/>
                    <a:pt x="447" y="144"/>
                  </a:cubicBezTo>
                  <a:cubicBezTo>
                    <a:pt x="445" y="147"/>
                    <a:pt x="444" y="151"/>
                    <a:pt x="444" y="154"/>
                  </a:cubicBezTo>
                  <a:cubicBezTo>
                    <a:pt x="443" y="165"/>
                    <a:pt x="448" y="174"/>
                    <a:pt x="457" y="176"/>
                  </a:cubicBezTo>
                  <a:cubicBezTo>
                    <a:pt x="458" y="176"/>
                    <a:pt x="459" y="176"/>
                    <a:pt x="460" y="176"/>
                  </a:cubicBezTo>
                  <a:cubicBezTo>
                    <a:pt x="468" y="176"/>
                    <a:pt x="475" y="170"/>
                    <a:pt x="476" y="160"/>
                  </a:cubicBezTo>
                  <a:cubicBezTo>
                    <a:pt x="477" y="158"/>
                    <a:pt x="477" y="155"/>
                    <a:pt x="477" y="153"/>
                  </a:cubicBezTo>
                  <a:cubicBezTo>
                    <a:pt x="478" y="155"/>
                    <a:pt x="480" y="156"/>
                    <a:pt x="482" y="158"/>
                  </a:cubicBezTo>
                  <a:cubicBezTo>
                    <a:pt x="482" y="159"/>
                    <a:pt x="481" y="159"/>
                    <a:pt x="481" y="160"/>
                  </a:cubicBezTo>
                  <a:cubicBezTo>
                    <a:pt x="476" y="167"/>
                    <a:pt x="470" y="176"/>
                    <a:pt x="474" y="183"/>
                  </a:cubicBezTo>
                  <a:cubicBezTo>
                    <a:pt x="475" y="184"/>
                    <a:pt x="476" y="185"/>
                    <a:pt x="478" y="187"/>
                  </a:cubicBezTo>
                  <a:cubicBezTo>
                    <a:pt x="471" y="191"/>
                    <a:pt x="467" y="196"/>
                    <a:pt x="467" y="201"/>
                  </a:cubicBezTo>
                  <a:cubicBezTo>
                    <a:pt x="467" y="202"/>
                    <a:pt x="468" y="209"/>
                    <a:pt x="477" y="210"/>
                  </a:cubicBezTo>
                  <a:close/>
                  <a:moveTo>
                    <a:pt x="424" y="389"/>
                  </a:moveTo>
                  <a:cubicBezTo>
                    <a:pt x="404" y="389"/>
                    <a:pt x="404" y="389"/>
                    <a:pt x="404" y="389"/>
                  </a:cubicBezTo>
                  <a:cubicBezTo>
                    <a:pt x="404" y="273"/>
                    <a:pt x="404" y="273"/>
                    <a:pt x="404" y="273"/>
                  </a:cubicBezTo>
                  <a:cubicBezTo>
                    <a:pt x="459" y="273"/>
                    <a:pt x="459" y="273"/>
                    <a:pt x="459" y="273"/>
                  </a:cubicBezTo>
                  <a:cubicBezTo>
                    <a:pt x="447" y="284"/>
                    <a:pt x="423" y="308"/>
                    <a:pt x="418" y="343"/>
                  </a:cubicBezTo>
                  <a:cubicBezTo>
                    <a:pt x="416" y="358"/>
                    <a:pt x="418" y="374"/>
                    <a:pt x="424" y="389"/>
                  </a:cubicBezTo>
                  <a:close/>
                  <a:moveTo>
                    <a:pt x="390" y="389"/>
                  </a:moveTo>
                  <a:cubicBezTo>
                    <a:pt x="210" y="389"/>
                    <a:pt x="210" y="389"/>
                    <a:pt x="210" y="389"/>
                  </a:cubicBezTo>
                  <a:cubicBezTo>
                    <a:pt x="210" y="350"/>
                    <a:pt x="214" y="311"/>
                    <a:pt x="220" y="273"/>
                  </a:cubicBezTo>
                  <a:cubicBezTo>
                    <a:pt x="390" y="273"/>
                    <a:pt x="390" y="273"/>
                    <a:pt x="390" y="273"/>
                  </a:cubicBezTo>
                  <a:lnTo>
                    <a:pt x="390" y="389"/>
                  </a:lnTo>
                  <a:close/>
                  <a:moveTo>
                    <a:pt x="494" y="144"/>
                  </a:moveTo>
                  <a:cubicBezTo>
                    <a:pt x="493" y="145"/>
                    <a:pt x="493" y="146"/>
                    <a:pt x="493" y="147"/>
                  </a:cubicBezTo>
                  <a:cubicBezTo>
                    <a:pt x="492" y="147"/>
                    <a:pt x="492" y="147"/>
                    <a:pt x="491" y="147"/>
                  </a:cubicBezTo>
                  <a:cubicBezTo>
                    <a:pt x="490" y="147"/>
                    <a:pt x="489" y="145"/>
                    <a:pt x="487" y="144"/>
                  </a:cubicBezTo>
                  <a:lnTo>
                    <a:pt x="494" y="144"/>
                  </a:lnTo>
                  <a:close/>
                  <a:moveTo>
                    <a:pt x="488" y="175"/>
                  </a:moveTo>
                  <a:cubicBezTo>
                    <a:pt x="489" y="172"/>
                    <a:pt x="491" y="170"/>
                    <a:pt x="492" y="168"/>
                  </a:cubicBezTo>
                  <a:cubicBezTo>
                    <a:pt x="493" y="167"/>
                    <a:pt x="494" y="166"/>
                    <a:pt x="494" y="165"/>
                  </a:cubicBezTo>
                  <a:cubicBezTo>
                    <a:pt x="496" y="168"/>
                    <a:pt x="498" y="170"/>
                    <a:pt x="500" y="172"/>
                  </a:cubicBezTo>
                  <a:cubicBezTo>
                    <a:pt x="498" y="173"/>
                    <a:pt x="494" y="174"/>
                    <a:pt x="488" y="175"/>
                  </a:cubicBezTo>
                  <a:close/>
                  <a:moveTo>
                    <a:pt x="463" y="158"/>
                  </a:moveTo>
                  <a:cubicBezTo>
                    <a:pt x="462" y="160"/>
                    <a:pt x="461" y="162"/>
                    <a:pt x="460" y="162"/>
                  </a:cubicBezTo>
                  <a:cubicBezTo>
                    <a:pt x="460" y="162"/>
                    <a:pt x="460" y="162"/>
                    <a:pt x="460" y="162"/>
                  </a:cubicBezTo>
                  <a:cubicBezTo>
                    <a:pt x="459" y="162"/>
                    <a:pt x="458" y="160"/>
                    <a:pt x="458" y="159"/>
                  </a:cubicBezTo>
                  <a:cubicBezTo>
                    <a:pt x="457" y="154"/>
                    <a:pt x="459" y="149"/>
                    <a:pt x="460" y="149"/>
                  </a:cubicBezTo>
                  <a:cubicBezTo>
                    <a:pt x="462" y="149"/>
                    <a:pt x="463" y="153"/>
                    <a:pt x="463" y="158"/>
                  </a:cubicBezTo>
                  <a:close/>
                  <a:moveTo>
                    <a:pt x="516" y="170"/>
                  </a:moveTo>
                  <a:cubicBezTo>
                    <a:pt x="515" y="165"/>
                    <a:pt x="512" y="161"/>
                    <a:pt x="508" y="160"/>
                  </a:cubicBezTo>
                  <a:cubicBezTo>
                    <a:pt x="506" y="158"/>
                    <a:pt x="506" y="152"/>
                    <a:pt x="507" y="150"/>
                  </a:cubicBezTo>
                  <a:cubicBezTo>
                    <a:pt x="508" y="148"/>
                    <a:pt x="509" y="146"/>
                    <a:pt x="509" y="144"/>
                  </a:cubicBezTo>
                  <a:cubicBezTo>
                    <a:pt x="528" y="144"/>
                    <a:pt x="528" y="144"/>
                    <a:pt x="528" y="144"/>
                  </a:cubicBezTo>
                  <a:cubicBezTo>
                    <a:pt x="531" y="152"/>
                    <a:pt x="534" y="159"/>
                    <a:pt x="532" y="164"/>
                  </a:cubicBezTo>
                  <a:cubicBezTo>
                    <a:pt x="531" y="166"/>
                    <a:pt x="528" y="167"/>
                    <a:pt x="523" y="168"/>
                  </a:cubicBezTo>
                  <a:cubicBezTo>
                    <a:pt x="521" y="168"/>
                    <a:pt x="519" y="169"/>
                    <a:pt x="516" y="170"/>
                  </a:cubicBezTo>
                  <a:close/>
                  <a:moveTo>
                    <a:pt x="390" y="130"/>
                  </a:moveTo>
                  <a:cubicBezTo>
                    <a:pt x="342" y="130"/>
                    <a:pt x="342" y="130"/>
                    <a:pt x="342" y="130"/>
                  </a:cubicBezTo>
                  <a:cubicBezTo>
                    <a:pt x="344" y="127"/>
                    <a:pt x="346" y="125"/>
                    <a:pt x="347" y="122"/>
                  </a:cubicBezTo>
                  <a:cubicBezTo>
                    <a:pt x="351" y="116"/>
                    <a:pt x="354" y="111"/>
                    <a:pt x="362" y="108"/>
                  </a:cubicBezTo>
                  <a:cubicBezTo>
                    <a:pt x="367" y="107"/>
                    <a:pt x="374" y="105"/>
                    <a:pt x="380" y="104"/>
                  </a:cubicBezTo>
                  <a:cubicBezTo>
                    <a:pt x="383" y="104"/>
                    <a:pt x="387" y="103"/>
                    <a:pt x="390" y="103"/>
                  </a:cubicBezTo>
                  <a:lnTo>
                    <a:pt x="390" y="130"/>
                  </a:lnTo>
                  <a:close/>
                  <a:moveTo>
                    <a:pt x="208" y="259"/>
                  </a:moveTo>
                  <a:cubicBezTo>
                    <a:pt x="176" y="259"/>
                    <a:pt x="176" y="259"/>
                    <a:pt x="176" y="259"/>
                  </a:cubicBezTo>
                  <a:cubicBezTo>
                    <a:pt x="184" y="247"/>
                    <a:pt x="197" y="237"/>
                    <a:pt x="215" y="228"/>
                  </a:cubicBezTo>
                  <a:cubicBezTo>
                    <a:pt x="212" y="238"/>
                    <a:pt x="210" y="249"/>
                    <a:pt x="208" y="259"/>
                  </a:cubicBezTo>
                  <a:close/>
                  <a:moveTo>
                    <a:pt x="165" y="328"/>
                  </a:moveTo>
                  <a:cubicBezTo>
                    <a:pt x="170" y="323"/>
                    <a:pt x="169" y="316"/>
                    <a:pt x="167" y="307"/>
                  </a:cubicBezTo>
                  <a:cubicBezTo>
                    <a:pt x="166" y="297"/>
                    <a:pt x="165" y="286"/>
                    <a:pt x="169" y="273"/>
                  </a:cubicBezTo>
                  <a:cubicBezTo>
                    <a:pt x="206" y="273"/>
                    <a:pt x="206" y="273"/>
                    <a:pt x="206" y="273"/>
                  </a:cubicBezTo>
                  <a:cubicBezTo>
                    <a:pt x="200" y="311"/>
                    <a:pt x="196" y="350"/>
                    <a:pt x="196" y="389"/>
                  </a:cubicBezTo>
                  <a:cubicBezTo>
                    <a:pt x="143" y="389"/>
                    <a:pt x="143" y="389"/>
                    <a:pt x="143" y="389"/>
                  </a:cubicBezTo>
                  <a:cubicBezTo>
                    <a:pt x="139" y="375"/>
                    <a:pt x="133" y="360"/>
                    <a:pt x="116" y="360"/>
                  </a:cubicBezTo>
                  <a:cubicBezTo>
                    <a:pt x="107" y="360"/>
                    <a:pt x="98" y="357"/>
                    <a:pt x="92" y="351"/>
                  </a:cubicBezTo>
                  <a:cubicBezTo>
                    <a:pt x="89" y="348"/>
                    <a:pt x="85" y="342"/>
                    <a:pt x="85" y="335"/>
                  </a:cubicBezTo>
                  <a:cubicBezTo>
                    <a:pt x="85" y="325"/>
                    <a:pt x="88" y="296"/>
                    <a:pt x="117" y="296"/>
                  </a:cubicBezTo>
                  <a:cubicBezTo>
                    <a:pt x="132" y="296"/>
                    <a:pt x="134" y="303"/>
                    <a:pt x="137" y="314"/>
                  </a:cubicBezTo>
                  <a:cubicBezTo>
                    <a:pt x="139" y="321"/>
                    <a:pt x="142" y="333"/>
                    <a:pt x="154" y="333"/>
                  </a:cubicBezTo>
                  <a:cubicBezTo>
                    <a:pt x="159" y="333"/>
                    <a:pt x="162" y="331"/>
                    <a:pt x="165" y="328"/>
                  </a:cubicBezTo>
                  <a:close/>
                  <a:moveTo>
                    <a:pt x="186" y="403"/>
                  </a:moveTo>
                  <a:cubicBezTo>
                    <a:pt x="178" y="404"/>
                    <a:pt x="171" y="406"/>
                    <a:pt x="165" y="407"/>
                  </a:cubicBezTo>
                  <a:cubicBezTo>
                    <a:pt x="159" y="409"/>
                    <a:pt x="153" y="410"/>
                    <a:pt x="150" y="410"/>
                  </a:cubicBezTo>
                  <a:cubicBezTo>
                    <a:pt x="149" y="409"/>
                    <a:pt x="148" y="406"/>
                    <a:pt x="147" y="403"/>
                  </a:cubicBezTo>
                  <a:lnTo>
                    <a:pt x="186" y="403"/>
                  </a:lnTo>
                  <a:close/>
                  <a:moveTo>
                    <a:pt x="404" y="403"/>
                  </a:moveTo>
                  <a:cubicBezTo>
                    <a:pt x="430" y="403"/>
                    <a:pt x="430" y="403"/>
                    <a:pt x="430" y="403"/>
                  </a:cubicBezTo>
                  <a:cubicBezTo>
                    <a:pt x="434" y="412"/>
                    <a:pt x="440" y="420"/>
                    <a:pt x="447" y="429"/>
                  </a:cubicBezTo>
                  <a:cubicBezTo>
                    <a:pt x="458" y="442"/>
                    <a:pt x="470" y="449"/>
                    <a:pt x="485" y="449"/>
                  </a:cubicBezTo>
                  <a:cubicBezTo>
                    <a:pt x="493" y="449"/>
                    <a:pt x="501" y="446"/>
                    <a:pt x="508" y="445"/>
                  </a:cubicBezTo>
                  <a:cubicBezTo>
                    <a:pt x="514" y="443"/>
                    <a:pt x="519" y="442"/>
                    <a:pt x="524" y="442"/>
                  </a:cubicBezTo>
                  <a:cubicBezTo>
                    <a:pt x="529" y="442"/>
                    <a:pt x="533" y="443"/>
                    <a:pt x="537" y="448"/>
                  </a:cubicBezTo>
                  <a:cubicBezTo>
                    <a:pt x="549" y="462"/>
                    <a:pt x="553" y="491"/>
                    <a:pt x="555" y="519"/>
                  </a:cubicBezTo>
                  <a:cubicBezTo>
                    <a:pt x="404" y="519"/>
                    <a:pt x="404" y="519"/>
                    <a:pt x="404" y="519"/>
                  </a:cubicBezTo>
                  <a:lnTo>
                    <a:pt x="404" y="403"/>
                  </a:lnTo>
                  <a:close/>
                  <a:moveTo>
                    <a:pt x="516" y="232"/>
                  </a:moveTo>
                  <a:cubicBezTo>
                    <a:pt x="516" y="232"/>
                    <a:pt x="516" y="231"/>
                    <a:pt x="516" y="231"/>
                  </a:cubicBezTo>
                  <a:cubicBezTo>
                    <a:pt x="516" y="231"/>
                    <a:pt x="517" y="231"/>
                    <a:pt x="517" y="231"/>
                  </a:cubicBezTo>
                  <a:cubicBezTo>
                    <a:pt x="520" y="230"/>
                    <a:pt x="520" y="230"/>
                    <a:pt x="520" y="230"/>
                  </a:cubicBezTo>
                  <a:cubicBezTo>
                    <a:pt x="529" y="227"/>
                    <a:pt x="530" y="227"/>
                    <a:pt x="546" y="228"/>
                  </a:cubicBezTo>
                  <a:cubicBezTo>
                    <a:pt x="552" y="229"/>
                    <a:pt x="555" y="234"/>
                    <a:pt x="559" y="241"/>
                  </a:cubicBezTo>
                  <a:cubicBezTo>
                    <a:pt x="560" y="243"/>
                    <a:pt x="561" y="245"/>
                    <a:pt x="562" y="247"/>
                  </a:cubicBezTo>
                  <a:cubicBezTo>
                    <a:pt x="559" y="245"/>
                    <a:pt x="555" y="244"/>
                    <a:pt x="550" y="244"/>
                  </a:cubicBezTo>
                  <a:cubicBezTo>
                    <a:pt x="539" y="244"/>
                    <a:pt x="523" y="249"/>
                    <a:pt x="517" y="253"/>
                  </a:cubicBezTo>
                  <a:cubicBezTo>
                    <a:pt x="517" y="253"/>
                    <a:pt x="515" y="254"/>
                    <a:pt x="506" y="254"/>
                  </a:cubicBezTo>
                  <a:cubicBezTo>
                    <a:pt x="506" y="254"/>
                    <a:pt x="506" y="254"/>
                    <a:pt x="506" y="254"/>
                  </a:cubicBezTo>
                  <a:cubicBezTo>
                    <a:pt x="505" y="254"/>
                    <a:pt x="505" y="254"/>
                    <a:pt x="505" y="254"/>
                  </a:cubicBezTo>
                  <a:cubicBezTo>
                    <a:pt x="509" y="252"/>
                    <a:pt x="512" y="250"/>
                    <a:pt x="514" y="246"/>
                  </a:cubicBezTo>
                  <a:cubicBezTo>
                    <a:pt x="517" y="240"/>
                    <a:pt x="517" y="235"/>
                    <a:pt x="516" y="232"/>
                  </a:cubicBezTo>
                  <a:close/>
                  <a:moveTo>
                    <a:pt x="567" y="252"/>
                  </a:moveTo>
                  <a:cubicBezTo>
                    <a:pt x="568" y="254"/>
                    <a:pt x="569" y="255"/>
                    <a:pt x="571" y="255"/>
                  </a:cubicBezTo>
                  <a:cubicBezTo>
                    <a:pt x="573" y="264"/>
                    <a:pt x="574" y="272"/>
                    <a:pt x="576" y="281"/>
                  </a:cubicBezTo>
                  <a:cubicBezTo>
                    <a:pt x="565" y="278"/>
                    <a:pt x="566" y="273"/>
                    <a:pt x="567" y="265"/>
                  </a:cubicBezTo>
                  <a:cubicBezTo>
                    <a:pt x="568" y="261"/>
                    <a:pt x="568" y="256"/>
                    <a:pt x="567" y="252"/>
                  </a:cubicBezTo>
                  <a:close/>
                  <a:moveTo>
                    <a:pt x="590" y="284"/>
                  </a:moveTo>
                  <a:cubicBezTo>
                    <a:pt x="589" y="273"/>
                    <a:pt x="587" y="262"/>
                    <a:pt x="585" y="251"/>
                  </a:cubicBezTo>
                  <a:cubicBezTo>
                    <a:pt x="587" y="245"/>
                    <a:pt x="583" y="239"/>
                    <a:pt x="578" y="228"/>
                  </a:cubicBezTo>
                  <a:cubicBezTo>
                    <a:pt x="577" y="226"/>
                    <a:pt x="575" y="224"/>
                    <a:pt x="574" y="221"/>
                  </a:cubicBezTo>
                  <a:cubicBezTo>
                    <a:pt x="582" y="229"/>
                    <a:pt x="591" y="245"/>
                    <a:pt x="596" y="253"/>
                  </a:cubicBezTo>
                  <a:cubicBezTo>
                    <a:pt x="601" y="261"/>
                    <a:pt x="604" y="266"/>
                    <a:pt x="607" y="269"/>
                  </a:cubicBezTo>
                  <a:cubicBezTo>
                    <a:pt x="609" y="272"/>
                    <a:pt x="612" y="272"/>
                    <a:pt x="614" y="272"/>
                  </a:cubicBezTo>
                  <a:cubicBezTo>
                    <a:pt x="614" y="272"/>
                    <a:pt x="614" y="272"/>
                    <a:pt x="614" y="272"/>
                  </a:cubicBezTo>
                  <a:cubicBezTo>
                    <a:pt x="620" y="272"/>
                    <a:pt x="623" y="267"/>
                    <a:pt x="625" y="264"/>
                  </a:cubicBezTo>
                  <a:cubicBezTo>
                    <a:pt x="626" y="263"/>
                    <a:pt x="626" y="263"/>
                    <a:pt x="626" y="262"/>
                  </a:cubicBezTo>
                  <a:cubicBezTo>
                    <a:pt x="632" y="268"/>
                    <a:pt x="639" y="269"/>
                    <a:pt x="646" y="270"/>
                  </a:cubicBezTo>
                  <a:cubicBezTo>
                    <a:pt x="658" y="272"/>
                    <a:pt x="662" y="273"/>
                    <a:pt x="662" y="282"/>
                  </a:cubicBezTo>
                  <a:cubicBezTo>
                    <a:pt x="662" y="285"/>
                    <a:pt x="662" y="286"/>
                    <a:pt x="661" y="287"/>
                  </a:cubicBezTo>
                  <a:cubicBezTo>
                    <a:pt x="661" y="288"/>
                    <a:pt x="660" y="288"/>
                    <a:pt x="658" y="288"/>
                  </a:cubicBezTo>
                  <a:cubicBezTo>
                    <a:pt x="653" y="288"/>
                    <a:pt x="646" y="286"/>
                    <a:pt x="640" y="284"/>
                  </a:cubicBezTo>
                  <a:cubicBezTo>
                    <a:pt x="635" y="282"/>
                    <a:pt x="630" y="281"/>
                    <a:pt x="626" y="280"/>
                  </a:cubicBezTo>
                  <a:cubicBezTo>
                    <a:pt x="625" y="280"/>
                    <a:pt x="623" y="280"/>
                    <a:pt x="622" y="280"/>
                  </a:cubicBezTo>
                  <a:cubicBezTo>
                    <a:pt x="617" y="280"/>
                    <a:pt x="612" y="281"/>
                    <a:pt x="608" y="282"/>
                  </a:cubicBezTo>
                  <a:cubicBezTo>
                    <a:pt x="604" y="283"/>
                    <a:pt x="599" y="284"/>
                    <a:pt x="594" y="284"/>
                  </a:cubicBezTo>
                  <a:cubicBezTo>
                    <a:pt x="593" y="284"/>
                    <a:pt x="592" y="284"/>
                    <a:pt x="590" y="284"/>
                  </a:cubicBezTo>
                  <a:close/>
                  <a:moveTo>
                    <a:pt x="529" y="96"/>
                  </a:moveTo>
                  <a:cubicBezTo>
                    <a:pt x="509" y="62"/>
                    <a:pt x="485" y="35"/>
                    <a:pt x="460" y="19"/>
                  </a:cubicBezTo>
                  <a:cubicBezTo>
                    <a:pt x="514" y="28"/>
                    <a:pt x="564" y="49"/>
                    <a:pt x="608" y="78"/>
                  </a:cubicBezTo>
                  <a:cubicBezTo>
                    <a:pt x="568" y="83"/>
                    <a:pt x="543" y="88"/>
                    <a:pt x="529" y="96"/>
                  </a:cubicBezTo>
                  <a:close/>
                  <a:moveTo>
                    <a:pt x="390" y="662"/>
                  </a:moveTo>
                  <a:cubicBezTo>
                    <a:pt x="390" y="777"/>
                    <a:pt x="390" y="777"/>
                    <a:pt x="390" y="777"/>
                  </a:cubicBezTo>
                  <a:cubicBezTo>
                    <a:pt x="343" y="774"/>
                    <a:pt x="297" y="732"/>
                    <a:pt x="263" y="662"/>
                  </a:cubicBezTo>
                  <a:lnTo>
                    <a:pt x="390" y="662"/>
                  </a:lnTo>
                  <a:close/>
                  <a:moveTo>
                    <a:pt x="404" y="662"/>
                  </a:moveTo>
                  <a:cubicBezTo>
                    <a:pt x="531" y="662"/>
                    <a:pt x="531" y="662"/>
                    <a:pt x="531" y="662"/>
                  </a:cubicBezTo>
                  <a:cubicBezTo>
                    <a:pt x="498" y="732"/>
                    <a:pt x="453" y="774"/>
                    <a:pt x="404" y="777"/>
                  </a:cubicBezTo>
                  <a:lnTo>
                    <a:pt x="404" y="662"/>
                  </a:lnTo>
                  <a:close/>
                  <a:moveTo>
                    <a:pt x="404" y="648"/>
                  </a:moveTo>
                  <a:cubicBezTo>
                    <a:pt x="404" y="533"/>
                    <a:pt x="404" y="533"/>
                    <a:pt x="404" y="533"/>
                  </a:cubicBezTo>
                  <a:cubicBezTo>
                    <a:pt x="555" y="533"/>
                    <a:pt x="555" y="533"/>
                    <a:pt x="555" y="533"/>
                  </a:cubicBezTo>
                  <a:cubicBezTo>
                    <a:pt x="555" y="540"/>
                    <a:pt x="556" y="547"/>
                    <a:pt x="556" y="554"/>
                  </a:cubicBezTo>
                  <a:cubicBezTo>
                    <a:pt x="556" y="560"/>
                    <a:pt x="556" y="566"/>
                    <a:pt x="556" y="570"/>
                  </a:cubicBezTo>
                  <a:cubicBezTo>
                    <a:pt x="556" y="575"/>
                    <a:pt x="556" y="582"/>
                    <a:pt x="555" y="588"/>
                  </a:cubicBezTo>
                  <a:cubicBezTo>
                    <a:pt x="555" y="593"/>
                    <a:pt x="554" y="598"/>
                    <a:pt x="554" y="603"/>
                  </a:cubicBezTo>
                  <a:cubicBezTo>
                    <a:pt x="549" y="619"/>
                    <a:pt x="544" y="634"/>
                    <a:pt x="538" y="648"/>
                  </a:cubicBezTo>
                  <a:lnTo>
                    <a:pt x="404" y="648"/>
                  </a:lnTo>
                  <a:close/>
                  <a:moveTo>
                    <a:pt x="704" y="572"/>
                  </a:moveTo>
                  <a:cubicBezTo>
                    <a:pt x="700" y="580"/>
                    <a:pt x="697" y="584"/>
                    <a:pt x="695" y="585"/>
                  </a:cubicBezTo>
                  <a:cubicBezTo>
                    <a:pt x="695" y="582"/>
                    <a:pt x="695" y="574"/>
                    <a:pt x="699" y="561"/>
                  </a:cubicBezTo>
                  <a:cubicBezTo>
                    <a:pt x="703" y="547"/>
                    <a:pt x="708" y="537"/>
                    <a:pt x="712" y="533"/>
                  </a:cubicBezTo>
                  <a:cubicBezTo>
                    <a:pt x="712" y="540"/>
                    <a:pt x="710" y="557"/>
                    <a:pt x="704" y="572"/>
                  </a:cubicBezTo>
                  <a:close/>
                  <a:moveTo>
                    <a:pt x="720" y="519"/>
                  </a:moveTo>
                  <a:cubicBezTo>
                    <a:pt x="719" y="518"/>
                    <a:pt x="718" y="517"/>
                    <a:pt x="716" y="517"/>
                  </a:cubicBezTo>
                  <a:cubicBezTo>
                    <a:pt x="715" y="517"/>
                    <a:pt x="715" y="517"/>
                    <a:pt x="714" y="517"/>
                  </a:cubicBezTo>
                  <a:cubicBezTo>
                    <a:pt x="711" y="517"/>
                    <a:pt x="709" y="517"/>
                    <a:pt x="707" y="519"/>
                  </a:cubicBezTo>
                  <a:cubicBezTo>
                    <a:pt x="691" y="519"/>
                    <a:pt x="691" y="519"/>
                    <a:pt x="691" y="519"/>
                  </a:cubicBezTo>
                  <a:cubicBezTo>
                    <a:pt x="693" y="512"/>
                    <a:pt x="694" y="505"/>
                    <a:pt x="695" y="499"/>
                  </a:cubicBezTo>
                  <a:cubicBezTo>
                    <a:pt x="695" y="494"/>
                    <a:pt x="696" y="490"/>
                    <a:pt x="697" y="486"/>
                  </a:cubicBezTo>
                  <a:cubicBezTo>
                    <a:pt x="699" y="473"/>
                    <a:pt x="706" y="438"/>
                    <a:pt x="721" y="404"/>
                  </a:cubicBezTo>
                  <a:cubicBezTo>
                    <a:pt x="721" y="404"/>
                    <a:pt x="721" y="403"/>
                    <a:pt x="721" y="403"/>
                  </a:cubicBezTo>
                  <a:cubicBezTo>
                    <a:pt x="779" y="403"/>
                    <a:pt x="779" y="403"/>
                    <a:pt x="779" y="403"/>
                  </a:cubicBezTo>
                  <a:cubicBezTo>
                    <a:pt x="778" y="443"/>
                    <a:pt x="771" y="482"/>
                    <a:pt x="759" y="519"/>
                  </a:cubicBezTo>
                  <a:lnTo>
                    <a:pt x="720" y="519"/>
                  </a:lnTo>
                  <a:close/>
                  <a:moveTo>
                    <a:pt x="124" y="662"/>
                  </a:moveTo>
                  <a:cubicBezTo>
                    <a:pt x="207" y="662"/>
                    <a:pt x="207" y="662"/>
                    <a:pt x="207" y="662"/>
                  </a:cubicBezTo>
                  <a:cubicBezTo>
                    <a:pt x="207" y="687"/>
                    <a:pt x="210" y="710"/>
                    <a:pt x="222" y="723"/>
                  </a:cubicBezTo>
                  <a:cubicBezTo>
                    <a:pt x="228" y="730"/>
                    <a:pt x="237" y="735"/>
                    <a:pt x="246" y="735"/>
                  </a:cubicBezTo>
                  <a:cubicBezTo>
                    <a:pt x="252" y="735"/>
                    <a:pt x="257" y="732"/>
                    <a:pt x="260" y="728"/>
                  </a:cubicBezTo>
                  <a:cubicBezTo>
                    <a:pt x="263" y="722"/>
                    <a:pt x="262" y="713"/>
                    <a:pt x="256" y="703"/>
                  </a:cubicBezTo>
                  <a:cubicBezTo>
                    <a:pt x="251" y="695"/>
                    <a:pt x="251" y="685"/>
                    <a:pt x="254" y="676"/>
                  </a:cubicBezTo>
                  <a:cubicBezTo>
                    <a:pt x="277" y="721"/>
                    <a:pt x="304" y="753"/>
                    <a:pt x="334" y="772"/>
                  </a:cubicBezTo>
                  <a:cubicBezTo>
                    <a:pt x="253" y="759"/>
                    <a:pt x="179" y="719"/>
                    <a:pt x="124" y="662"/>
                  </a:cubicBezTo>
                  <a:close/>
                  <a:moveTo>
                    <a:pt x="460" y="773"/>
                  </a:moveTo>
                  <a:cubicBezTo>
                    <a:pt x="493" y="751"/>
                    <a:pt x="523" y="714"/>
                    <a:pt x="547" y="662"/>
                  </a:cubicBezTo>
                  <a:cubicBezTo>
                    <a:pt x="671" y="662"/>
                    <a:pt x="671" y="662"/>
                    <a:pt x="671" y="662"/>
                  </a:cubicBezTo>
                  <a:cubicBezTo>
                    <a:pt x="615" y="719"/>
                    <a:pt x="542" y="759"/>
                    <a:pt x="460" y="773"/>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78267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500" fill="hold"/>
                                        <p:tgtEl>
                                          <p:spTgt spid="53"/>
                                        </p:tgtEl>
                                        <p:attrNameLst>
                                          <p:attrName>ppt_x</p:attrName>
                                        </p:attrNameLst>
                                      </p:cBhvr>
                                      <p:tavLst>
                                        <p:tav tm="0">
                                          <p:val>
                                            <p:strVal val="0-#ppt_w/2"/>
                                          </p:val>
                                        </p:tav>
                                        <p:tav tm="100000">
                                          <p:val>
                                            <p:strVal val="#ppt_x"/>
                                          </p:val>
                                        </p:tav>
                                      </p:tavLst>
                                    </p:anim>
                                    <p:anim calcmode="lin" valueType="num">
                                      <p:cBhvr additive="base">
                                        <p:cTn id="13" dur="500" fill="hold"/>
                                        <p:tgtEl>
                                          <p:spTgt spid="5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500" fill="hold"/>
                                        <p:tgtEl>
                                          <p:spTgt spid="54"/>
                                        </p:tgtEl>
                                        <p:attrNameLst>
                                          <p:attrName>ppt_x</p:attrName>
                                        </p:attrNameLst>
                                      </p:cBhvr>
                                      <p:tavLst>
                                        <p:tav tm="0">
                                          <p:val>
                                            <p:strVal val="0-#ppt_w/2"/>
                                          </p:val>
                                        </p:tav>
                                        <p:tav tm="100000">
                                          <p:val>
                                            <p:strVal val="#ppt_x"/>
                                          </p:val>
                                        </p:tav>
                                      </p:tavLst>
                                    </p:anim>
                                    <p:anim calcmode="lin" valueType="num">
                                      <p:cBhvr additive="base">
                                        <p:cTn id="18" dur="500" fill="hold"/>
                                        <p:tgtEl>
                                          <p:spTgt spid="5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0-#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up)">
                                      <p:cBhvr>
                                        <p:cTn id="31" dur="500"/>
                                        <p:tgtEl>
                                          <p:spTgt spid="56"/>
                                        </p:tgtEl>
                                      </p:cBhvr>
                                    </p:animEffect>
                                  </p:childTnLst>
                                </p:cTn>
                              </p:par>
                            </p:childTnLst>
                          </p:cTn>
                        </p:par>
                        <p:par>
                          <p:cTn id="32" fill="hold">
                            <p:stCondLst>
                              <p:cond delay="3000"/>
                            </p:stCondLst>
                            <p:childTnLst>
                              <p:par>
                                <p:cTn id="33" presetID="22" presetClass="entr" presetSubtype="1"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Current Subscription Process</a:t>
            </a:r>
          </a:p>
        </p:txBody>
      </p:sp>
      <p:sp>
        <p:nvSpPr>
          <p:cNvPr id="5" name="Content Placeholder 4"/>
          <p:cNvSpPr>
            <a:spLocks noGrp="1"/>
          </p:cNvSpPr>
          <p:nvPr>
            <p:ph idx="11"/>
          </p:nvPr>
        </p:nvSpPr>
        <p:spPr/>
        <p:txBody>
          <a:bodyPr/>
          <a:lstStyle/>
          <a:p>
            <a:pPr marL="385763" indent="-385763">
              <a:buAutoNum type="arabicPeriod"/>
            </a:pPr>
            <a:r>
              <a:rPr lang="en-US" dirty="0"/>
              <a:t>Create subscription</a:t>
            </a:r>
          </a:p>
          <a:p>
            <a:pPr marL="385763" indent="-385763">
              <a:buAutoNum type="arabicPeriod"/>
            </a:pPr>
            <a:r>
              <a:rPr lang="en-US" dirty="0"/>
              <a:t>Send subscription to Global Registry</a:t>
            </a:r>
          </a:p>
          <a:p>
            <a:pPr marL="385763" indent="-385763">
              <a:buAutoNum type="arabicPeriod"/>
            </a:pPr>
            <a:r>
              <a:rPr lang="en-US" dirty="0"/>
              <a:t>Global Registry to match subscription with suppliers</a:t>
            </a:r>
          </a:p>
          <a:p>
            <a:pPr marL="385763" indent="-385763">
              <a:buAutoNum type="arabicPeriod"/>
            </a:pPr>
            <a:r>
              <a:rPr lang="en-US" dirty="0"/>
              <a:t>Subscription is forwarded to supplier data pool</a:t>
            </a:r>
          </a:p>
        </p:txBody>
      </p:sp>
    </p:spTree>
    <p:extLst>
      <p:ext uri="{BB962C8B-B14F-4D97-AF65-F5344CB8AC3E}">
        <p14:creationId xmlns:p14="http://schemas.microsoft.com/office/powerpoint/2010/main" val="3911438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6398" y="987877"/>
            <a:ext cx="1767638" cy="3582826"/>
          </a:xfrm>
          <a:prstGeom prst="rect">
            <a:avLst/>
          </a:prstGeom>
        </p:spPr>
      </p:pic>
      <p:sp>
        <p:nvSpPr>
          <p:cNvPr id="7" name="Title 6"/>
          <p:cNvSpPr>
            <a:spLocks noGrp="1"/>
          </p:cNvSpPr>
          <p:nvPr>
            <p:ph type="title"/>
          </p:nvPr>
        </p:nvSpPr>
        <p:spPr/>
        <p:txBody>
          <a:bodyPr/>
          <a:lstStyle/>
          <a:p>
            <a:r>
              <a:rPr lang="en-US" dirty="0" smtClean="0"/>
              <a:t>GS1 Standards Event App – How to get it </a:t>
            </a:r>
            <a:endParaRPr lang="en-GB"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a:t>
            </a:fld>
            <a:endParaRPr lang="en-GB" noProof="0" dirty="0"/>
          </a:p>
        </p:txBody>
      </p:sp>
      <p:sp>
        <p:nvSpPr>
          <p:cNvPr id="2" name="Content Placeholder 1"/>
          <p:cNvSpPr>
            <a:spLocks noGrp="1"/>
          </p:cNvSpPr>
          <p:nvPr>
            <p:ph idx="11"/>
          </p:nvPr>
        </p:nvSpPr>
        <p:spPr>
          <a:xfrm>
            <a:off x="447479" y="1068874"/>
            <a:ext cx="5290934" cy="3445976"/>
          </a:xfrm>
        </p:spPr>
        <p:txBody>
          <a:bodyPr/>
          <a:lstStyle/>
          <a:p>
            <a:r>
              <a:rPr lang="en-US" b="1" dirty="0"/>
              <a:t> </a:t>
            </a:r>
            <a:r>
              <a:rPr lang="en-US" dirty="0"/>
              <a:t>Get the App by searching your App </a:t>
            </a:r>
            <a:r>
              <a:rPr lang="en-US" dirty="0" smtClean="0"/>
              <a:t>store for</a:t>
            </a:r>
            <a:r>
              <a:rPr lang="en-US" dirty="0"/>
              <a:t> "</a:t>
            </a:r>
            <a:r>
              <a:rPr lang="en-US" dirty="0">
                <a:solidFill>
                  <a:srgbClr val="F26334"/>
                </a:solidFill>
              </a:rPr>
              <a:t>GS1 Global Events</a:t>
            </a:r>
            <a:r>
              <a:rPr lang="en-US" dirty="0"/>
              <a:t>" </a:t>
            </a:r>
            <a:r>
              <a:rPr lang="en-US" sz="900" dirty="0" smtClean="0"/>
              <a:t>(</a:t>
            </a:r>
            <a:r>
              <a:rPr lang="en-US" sz="900" dirty="0"/>
              <a:t>If you already have the Global App due to attendance at the Global Forum or Standards Event, you do not need to do this)</a:t>
            </a:r>
          </a:p>
          <a:p>
            <a:endParaRPr lang="en-US" sz="900" dirty="0"/>
          </a:p>
          <a:p>
            <a:pPr marL="342900" indent="-257175">
              <a:buNone/>
            </a:pPr>
            <a:r>
              <a:rPr lang="en-US" dirty="0" smtClean="0"/>
              <a:t>    </a:t>
            </a:r>
            <a:r>
              <a:rPr lang="en-GB" dirty="0"/>
              <a:t>Once you have the Global App on your mobile device, </a:t>
            </a:r>
            <a:r>
              <a:rPr lang="en-GB" dirty="0" smtClean="0"/>
              <a:t>type </a:t>
            </a:r>
            <a:r>
              <a:rPr lang="en-GB" dirty="0" smtClean="0">
                <a:solidFill>
                  <a:srgbClr val="F26334"/>
                </a:solidFill>
              </a:rPr>
              <a:t>GS1NJ18</a:t>
            </a:r>
            <a:r>
              <a:rPr lang="en-GB" dirty="0" smtClean="0"/>
              <a:t> in the search box.</a:t>
            </a:r>
            <a:r>
              <a:rPr lang="en-GB" dirty="0"/>
              <a:t> Please click the </a:t>
            </a:r>
            <a:r>
              <a:rPr lang="en-GB" dirty="0">
                <a:solidFill>
                  <a:srgbClr val="F26334"/>
                </a:solidFill>
              </a:rPr>
              <a:t>orange (+) </a:t>
            </a:r>
            <a:r>
              <a:rPr lang="en-GB" dirty="0"/>
              <a:t>to activate the event within your application.</a:t>
            </a:r>
            <a:r>
              <a:rPr lang="en-US" dirty="0" smtClean="0"/>
              <a:t> </a:t>
            </a:r>
          </a:p>
          <a:p>
            <a:pPr marL="342900" indent="-257175">
              <a:buNone/>
            </a:pPr>
            <a:endParaRPr lang="en-US" dirty="0"/>
          </a:p>
          <a:p>
            <a:pPr marL="342900" indent="-257175">
              <a:buNone/>
            </a:pPr>
            <a:endParaRPr lang="en-US" dirty="0" smtClean="0"/>
          </a:p>
          <a:p>
            <a:pPr marL="342900" indent="-257175">
              <a:buNone/>
            </a:pPr>
            <a:endParaRPr lang="en-US" dirty="0"/>
          </a:p>
          <a:p>
            <a:pPr marL="342900" indent="-257175">
              <a:buNone/>
            </a:pPr>
            <a:r>
              <a:rPr lang="en-US" dirty="0"/>
              <a:t/>
            </a:r>
            <a:br>
              <a:rPr lang="en-US" dirty="0"/>
            </a:br>
            <a:endParaRPr lang="en-US" dirty="0"/>
          </a:p>
          <a:p>
            <a:pPr marL="204188" lvl="1" indent="0" algn="ctr">
              <a:buNone/>
            </a:pPr>
            <a:endParaRPr lang="en-US" dirty="0" smtClean="0"/>
          </a:p>
          <a:p>
            <a:pPr marL="204188" lvl="1" indent="0" algn="ctr">
              <a:buNone/>
            </a:pPr>
            <a:endParaRPr lang="en-US" dirty="0" smtClean="0"/>
          </a:p>
          <a:p>
            <a:pPr marL="204188" lvl="1" indent="0" algn="ctr">
              <a:buNone/>
            </a:pPr>
            <a:endParaRPr lang="en-US" dirty="0"/>
          </a:p>
        </p:txBody>
      </p:sp>
      <p:sp>
        <p:nvSpPr>
          <p:cNvPr id="11" name="TextBox 10"/>
          <p:cNvSpPr txBox="1"/>
          <p:nvPr/>
        </p:nvSpPr>
        <p:spPr>
          <a:xfrm>
            <a:off x="843551" y="2880379"/>
            <a:ext cx="4269398" cy="2092881"/>
          </a:xfrm>
          <a:prstGeom prst="rect">
            <a:avLst/>
          </a:prstGeom>
          <a:noFill/>
        </p:spPr>
        <p:txBody>
          <a:bodyPr wrap="square" rtlCol="0">
            <a:spAutoFit/>
          </a:bodyPr>
          <a:lstStyle/>
          <a:p>
            <a:endParaRPr lang="en-US" sz="1275" dirty="0">
              <a:solidFill>
                <a:schemeClr val="tx2"/>
              </a:solidFill>
            </a:endParaRPr>
          </a:p>
          <a:p>
            <a:endParaRPr lang="en-US" sz="1275" dirty="0">
              <a:solidFill>
                <a:schemeClr val="tx2"/>
              </a:solidFill>
            </a:endParaRPr>
          </a:p>
          <a:p>
            <a:endParaRPr lang="en-US" sz="1000" dirty="0" smtClean="0">
              <a:solidFill>
                <a:schemeClr val="tx2"/>
              </a:solidFill>
            </a:endParaRPr>
          </a:p>
          <a:p>
            <a:r>
              <a:rPr lang="en-US" sz="1500" dirty="0" smtClean="0">
                <a:solidFill>
                  <a:schemeClr val="tx2"/>
                </a:solidFill>
              </a:rPr>
              <a:t>Login </a:t>
            </a:r>
            <a:r>
              <a:rPr lang="en-US" sz="1500" dirty="0">
                <a:solidFill>
                  <a:schemeClr val="tx2"/>
                </a:solidFill>
              </a:rPr>
              <a:t>with the email address you used to register for the event:</a:t>
            </a:r>
          </a:p>
          <a:p>
            <a:endParaRPr lang="en-US" sz="900" dirty="0">
              <a:solidFill>
                <a:schemeClr val="tx2"/>
              </a:solidFill>
            </a:endParaRPr>
          </a:p>
          <a:p>
            <a:r>
              <a:rPr lang="en-US" sz="1500" dirty="0">
                <a:solidFill>
                  <a:schemeClr val="tx2"/>
                </a:solidFill>
              </a:rPr>
              <a:t>Username: (</a:t>
            </a:r>
            <a:r>
              <a:rPr lang="en-US" sz="1500" dirty="0">
                <a:solidFill>
                  <a:schemeClr val="accent1"/>
                </a:solidFill>
              </a:rPr>
              <a:t>your registered email</a:t>
            </a:r>
            <a:r>
              <a:rPr lang="en-US" sz="1500" dirty="0">
                <a:solidFill>
                  <a:srgbClr val="002C6C"/>
                </a:solidFill>
              </a:rPr>
              <a:t>)</a:t>
            </a:r>
          </a:p>
          <a:p>
            <a:r>
              <a:rPr lang="en-US" sz="1500" dirty="0">
                <a:solidFill>
                  <a:schemeClr val="tx2"/>
                </a:solidFill>
              </a:rPr>
              <a:t>Password:   </a:t>
            </a:r>
            <a:r>
              <a:rPr lang="en-US" sz="1500" dirty="0" smtClean="0">
                <a:solidFill>
                  <a:srgbClr val="F26334"/>
                </a:solidFill>
              </a:rPr>
              <a:t>GS1events</a:t>
            </a:r>
            <a:endParaRPr lang="en-US" sz="1500" dirty="0">
              <a:solidFill>
                <a:srgbClr val="F26334"/>
              </a:solidFill>
            </a:endParaRPr>
          </a:p>
          <a:p>
            <a:endParaRPr lang="en-US" sz="1275" dirty="0">
              <a:solidFill>
                <a:schemeClr val="accent1"/>
              </a:solidFill>
            </a:endParaRPr>
          </a:p>
          <a:p>
            <a:endParaRPr lang="en-US" sz="1275" dirty="0">
              <a:solidFill>
                <a:schemeClr val="tx2"/>
              </a:solidFill>
            </a:endParaRPr>
          </a:p>
        </p:txBody>
      </p:sp>
      <p:sp>
        <p:nvSpPr>
          <p:cNvPr id="8" name="Oval 7"/>
          <p:cNvSpPr/>
          <p:nvPr/>
        </p:nvSpPr>
        <p:spPr>
          <a:xfrm>
            <a:off x="609600" y="1123950"/>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1</a:t>
            </a:r>
            <a:endParaRPr lang="en-GB" sz="1350" dirty="0"/>
          </a:p>
        </p:txBody>
      </p:sp>
      <p:sp>
        <p:nvSpPr>
          <p:cNvPr id="12" name="Oval 11"/>
          <p:cNvSpPr/>
          <p:nvPr/>
        </p:nvSpPr>
        <p:spPr>
          <a:xfrm>
            <a:off x="609600" y="2239130"/>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2</a:t>
            </a:r>
            <a:endParaRPr lang="en-GB" sz="1350" dirty="0"/>
          </a:p>
        </p:txBody>
      </p:sp>
      <p:sp>
        <p:nvSpPr>
          <p:cNvPr id="13" name="Oval 12"/>
          <p:cNvSpPr/>
          <p:nvPr/>
        </p:nvSpPr>
        <p:spPr>
          <a:xfrm>
            <a:off x="609600" y="3525896"/>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3</a:t>
            </a:r>
            <a:endParaRPr lang="en-GB" sz="1350" dirty="0"/>
          </a:p>
        </p:txBody>
      </p:sp>
      <p:sp>
        <p:nvSpPr>
          <p:cNvPr id="15" name="TextBox 14"/>
          <p:cNvSpPr txBox="1"/>
          <p:nvPr/>
        </p:nvSpPr>
        <p:spPr>
          <a:xfrm>
            <a:off x="6989611" y="3265373"/>
            <a:ext cx="516440" cy="230832"/>
          </a:xfrm>
          <a:prstGeom prst="rect">
            <a:avLst/>
          </a:prstGeom>
          <a:solidFill>
            <a:srgbClr val="002C6C"/>
          </a:solidFill>
        </p:spPr>
        <p:txBody>
          <a:bodyPr wrap="square" rtlCol="0">
            <a:spAutoFit/>
          </a:bodyPr>
          <a:lstStyle/>
          <a:p>
            <a:pPr algn="ctr"/>
            <a:r>
              <a:rPr lang="en-US" sz="900" b="1" dirty="0">
                <a:solidFill>
                  <a:schemeClr val="bg1"/>
                </a:solidFill>
                <a:latin typeface="Gotham Office" pitchFamily="2" charset="0"/>
              </a:rPr>
              <a:t>2017</a:t>
            </a:r>
            <a:endParaRPr lang="en-GB" sz="900" b="1" dirty="0">
              <a:solidFill>
                <a:schemeClr val="bg1"/>
              </a:solidFill>
              <a:latin typeface="Gotham Office" pitchFamily="2" charset="0"/>
            </a:endParaRPr>
          </a:p>
        </p:txBody>
      </p:sp>
      <p:sp>
        <p:nvSpPr>
          <p:cNvPr id="17" name="Rectangle 16"/>
          <p:cNvSpPr/>
          <p:nvPr/>
        </p:nvSpPr>
        <p:spPr>
          <a:xfrm>
            <a:off x="7035911" y="2913729"/>
            <a:ext cx="431690" cy="145416"/>
          </a:xfrm>
          <a:prstGeom prst="rect">
            <a:avLst/>
          </a:prstGeom>
          <a:solidFill>
            <a:srgbClr val="002C6C"/>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ysClr val="windowText" lastClr="000000"/>
              </a:solidFill>
            </a:endParaRPr>
          </a:p>
        </p:txBody>
      </p:sp>
      <p:sp>
        <p:nvSpPr>
          <p:cNvPr id="5" name="TextBox 4"/>
          <p:cNvSpPr txBox="1"/>
          <p:nvPr/>
        </p:nvSpPr>
        <p:spPr>
          <a:xfrm>
            <a:off x="7006258" y="3265373"/>
            <a:ext cx="548995" cy="477054"/>
          </a:xfrm>
          <a:prstGeom prst="rect">
            <a:avLst/>
          </a:prstGeom>
          <a:solidFill>
            <a:srgbClr val="002C6C"/>
          </a:solidFill>
        </p:spPr>
        <p:txBody>
          <a:bodyPr wrap="square" rtlCol="0">
            <a:spAutoFit/>
          </a:bodyPr>
          <a:lstStyle/>
          <a:p>
            <a:pPr algn="ctr"/>
            <a:r>
              <a:rPr lang="en-US" sz="1400" b="1" dirty="0" err="1" smtClean="0">
                <a:solidFill>
                  <a:schemeClr val="bg1"/>
                </a:solidFill>
                <a:latin typeface="Gotham Office" pitchFamily="2" charset="0"/>
              </a:rPr>
              <a:t>ar</a:t>
            </a:r>
            <a:endParaRPr lang="en-US" sz="1400" b="1" dirty="0" smtClean="0">
              <a:solidFill>
                <a:schemeClr val="bg1"/>
              </a:solidFill>
              <a:latin typeface="Gotham Office" pitchFamily="2" charset="0"/>
            </a:endParaRPr>
          </a:p>
          <a:p>
            <a:pPr algn="ctr"/>
            <a:r>
              <a:rPr lang="en-US" sz="1050" b="1" dirty="0" smtClean="0">
                <a:solidFill>
                  <a:schemeClr val="bg1"/>
                </a:solidFill>
                <a:latin typeface="Gotham Office" pitchFamily="2" charset="0"/>
              </a:rPr>
              <a:t>2018</a:t>
            </a:r>
            <a:endParaRPr lang="en-GB" sz="1050" b="1" dirty="0">
              <a:solidFill>
                <a:schemeClr val="bg1"/>
              </a:solidFill>
              <a:latin typeface="Gotham Office"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493002"/>
            <a:ext cx="1535453" cy="2572575"/>
          </a:xfrm>
          <a:prstGeom prst="rect">
            <a:avLst/>
          </a:prstGeom>
        </p:spPr>
      </p:pic>
    </p:spTree>
    <p:extLst>
      <p:ext uri="{BB962C8B-B14F-4D97-AF65-F5344CB8AC3E}">
        <p14:creationId xmlns:p14="http://schemas.microsoft.com/office/powerpoint/2010/main" val="16812877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a:t>
            </a:r>
          </a:p>
        </p:txBody>
      </p:sp>
      <p:sp>
        <p:nvSpPr>
          <p:cNvPr id="7" name="Content Placeholder 6"/>
          <p:cNvSpPr>
            <a:spLocks noGrp="1"/>
          </p:cNvSpPr>
          <p:nvPr>
            <p:ph idx="11"/>
          </p:nvPr>
        </p:nvSpPr>
        <p:spPr/>
        <p:txBody>
          <a:bodyPr/>
          <a:lstStyle/>
          <a:p>
            <a:pPr marL="385763" indent="-385763">
              <a:buFont typeface="+mj-lt"/>
              <a:buAutoNum type="arabicPeriod"/>
            </a:pPr>
            <a:r>
              <a:rPr lang="en-US" dirty="0"/>
              <a:t>The recipient data pool does not know when the subscription   is sent to source data pool</a:t>
            </a:r>
          </a:p>
          <a:p>
            <a:pPr marL="385763" indent="-385763">
              <a:buFont typeface="+mj-lt"/>
              <a:buAutoNum type="arabicPeriod"/>
            </a:pPr>
            <a:r>
              <a:rPr lang="en-US" dirty="0"/>
              <a:t>We received many requests to trace where subscriptions are </a:t>
            </a:r>
          </a:p>
          <a:p>
            <a:pPr marL="385763" indent="-385763">
              <a:buFont typeface="+mj-lt"/>
              <a:buAutoNum type="arabicPeriod"/>
            </a:pPr>
            <a:r>
              <a:rPr lang="en-US" dirty="0"/>
              <a:t>We just delete subscriptions and resend </a:t>
            </a:r>
          </a:p>
        </p:txBody>
      </p:sp>
    </p:spTree>
    <p:extLst>
      <p:ext uri="{BB962C8B-B14F-4D97-AF65-F5344CB8AC3E}">
        <p14:creationId xmlns:p14="http://schemas.microsoft.com/office/powerpoint/2010/main" val="21973623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32B8B-AEC2-43FA-ADEA-7B6799954B07}"/>
              </a:ext>
            </a:extLst>
          </p:cNvPr>
          <p:cNvSpPr>
            <a:spLocks noGrp="1"/>
          </p:cNvSpPr>
          <p:nvPr>
            <p:ph type="title"/>
          </p:nvPr>
        </p:nvSpPr>
        <p:spPr/>
        <p:txBody>
          <a:bodyPr/>
          <a:lstStyle/>
          <a:p>
            <a:r>
              <a:rPr lang="en-US" dirty="0"/>
              <a:t>Proposal</a:t>
            </a:r>
          </a:p>
        </p:txBody>
      </p:sp>
      <p:sp>
        <p:nvSpPr>
          <p:cNvPr id="3" name="Content Placeholder 2">
            <a:extLst>
              <a:ext uri="{FF2B5EF4-FFF2-40B4-BE49-F238E27FC236}">
                <a16:creationId xmlns:a16="http://schemas.microsoft.com/office/drawing/2014/main" id="{236572C8-62F2-4932-9E4B-34911EF2E999}"/>
              </a:ext>
            </a:extLst>
          </p:cNvPr>
          <p:cNvSpPr>
            <a:spLocks noGrp="1"/>
          </p:cNvSpPr>
          <p:nvPr>
            <p:ph idx="11"/>
          </p:nvPr>
        </p:nvSpPr>
        <p:spPr/>
        <p:txBody>
          <a:bodyPr/>
          <a:lstStyle/>
          <a:p>
            <a:pPr marL="385763" indent="-385763">
              <a:buFont typeface="+mj-lt"/>
              <a:buAutoNum type="arabicPeriod"/>
            </a:pPr>
            <a:r>
              <a:rPr lang="en-US" dirty="0"/>
              <a:t>Could Global Registry sends a subscriptions to recipient data pool?</a:t>
            </a:r>
          </a:p>
          <a:p>
            <a:pPr marL="385763" indent="-385763">
              <a:buFont typeface="+mj-lt"/>
              <a:buAutoNum type="arabicPeriod"/>
            </a:pPr>
            <a:r>
              <a:rPr lang="en-US" dirty="0"/>
              <a:t>Could Global Registry inform recipient data pool when subscription is forwarded?</a:t>
            </a:r>
          </a:p>
          <a:p>
            <a:pPr marL="385763" indent="-385763">
              <a:buFont typeface="+mj-lt"/>
              <a:buAutoNum type="arabicPeriod"/>
            </a:pPr>
            <a:r>
              <a:rPr lang="en-US" dirty="0"/>
              <a:t>Could Global Registry allow source data pools to check whether a subscription is available (only query its source data pool)?</a:t>
            </a:r>
          </a:p>
        </p:txBody>
      </p:sp>
    </p:spTree>
    <p:extLst>
      <p:ext uri="{BB962C8B-B14F-4D97-AF65-F5344CB8AC3E}">
        <p14:creationId xmlns:p14="http://schemas.microsoft.com/office/powerpoint/2010/main" val="262075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a:solidFill>
                  <a:schemeClr val="bg1"/>
                </a:solidFill>
              </a:rPr>
              <a:t>Nordine Eddaoudi </a:t>
            </a:r>
            <a:endParaRPr lang="en-GB" dirty="0">
              <a:solidFill>
                <a:schemeClr val="bg1"/>
              </a:solidFill>
            </a:endParaRPr>
          </a:p>
        </p:txBody>
      </p:sp>
      <p:sp>
        <p:nvSpPr>
          <p:cNvPr id="2" name="Title 1"/>
          <p:cNvSpPr>
            <a:spLocks noGrp="1"/>
          </p:cNvSpPr>
          <p:nvPr>
            <p:ph type="title"/>
          </p:nvPr>
        </p:nvSpPr>
        <p:spPr/>
        <p:txBody>
          <a:bodyPr/>
          <a:lstStyle/>
          <a:p>
            <a:r>
              <a:rPr lang="en-US" dirty="0" smtClean="0"/>
              <a:t>Discuss WR – 18000023 </a:t>
            </a:r>
            <a:endParaRPr lang="en-GB"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52</a:t>
            </a:fld>
            <a:endParaRPr lang="en-GB" noProof="0"/>
          </a:p>
        </p:txBody>
      </p:sp>
    </p:spTree>
    <p:extLst>
      <p:ext uri="{BB962C8B-B14F-4D97-AF65-F5344CB8AC3E}">
        <p14:creationId xmlns:p14="http://schemas.microsoft.com/office/powerpoint/2010/main" val="21347887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r>
            <a:br>
              <a:rPr lang="fr-FR" dirty="0" smtClean="0"/>
            </a:br>
            <a:r>
              <a:rPr lang="fr-FR" dirty="0" smtClean="0"/>
              <a:t>WR </a:t>
            </a:r>
            <a:r>
              <a:rPr lang="fr-FR" dirty="0" err="1" smtClean="0"/>
              <a:t>number</a:t>
            </a:r>
            <a:r>
              <a:rPr lang="fr-FR" dirty="0"/>
              <a:t> </a:t>
            </a:r>
            <a:r>
              <a:rPr lang="fr-FR" dirty="0" smtClean="0"/>
              <a:t>18-000023</a:t>
            </a:r>
            <a:endParaRPr lang="fr-FR" dirty="0"/>
          </a:p>
        </p:txBody>
      </p:sp>
      <p:sp>
        <p:nvSpPr>
          <p:cNvPr id="3" name="Espace réservé pour une image  2"/>
          <p:cNvSpPr>
            <a:spLocks noGrp="1"/>
          </p:cNvSpPr>
          <p:nvPr>
            <p:ph type="pic" sz="quarter" idx="15"/>
          </p:nvPr>
        </p:nvSpPr>
        <p:spPr/>
      </p:sp>
      <p:sp>
        <p:nvSpPr>
          <p:cNvPr id="5" name="Espace réservé du texte 4"/>
          <p:cNvSpPr>
            <a:spLocks noGrp="1"/>
          </p:cNvSpPr>
          <p:nvPr>
            <p:ph type="body" sz="quarter" idx="12"/>
          </p:nvPr>
        </p:nvSpPr>
        <p:spPr/>
        <p:txBody>
          <a:bodyPr/>
          <a:lstStyle/>
          <a:p>
            <a:r>
              <a:rPr lang="fr-FR" dirty="0" smtClean="0"/>
              <a:t>Nordine.eddaoudi@gs1fr.org</a:t>
            </a:r>
            <a:endParaRPr lang="fr-FR" dirty="0"/>
          </a:p>
        </p:txBody>
      </p:sp>
      <p:sp>
        <p:nvSpPr>
          <p:cNvPr id="6" name="Espace réservé du texte 5"/>
          <p:cNvSpPr>
            <a:spLocks noGrp="1"/>
          </p:cNvSpPr>
          <p:nvPr>
            <p:ph type="body" sz="quarter" idx="14"/>
          </p:nvPr>
        </p:nvSpPr>
        <p:spPr/>
        <p:txBody>
          <a:bodyPr/>
          <a:lstStyle/>
          <a:p>
            <a:r>
              <a:rPr lang="fr-FR" dirty="0" smtClean="0"/>
              <a:t>20/03/2018</a:t>
            </a:r>
            <a:endParaRPr lang="fr-FR" dirty="0"/>
          </a:p>
        </p:txBody>
      </p:sp>
    </p:spTree>
    <p:extLst>
      <p:ext uri="{BB962C8B-B14F-4D97-AF65-F5344CB8AC3E}">
        <p14:creationId xmlns:p14="http://schemas.microsoft.com/office/powerpoint/2010/main" val="32990219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52576" y="162557"/>
            <a:ext cx="6043613" cy="679647"/>
          </a:xfrm>
        </p:spPr>
        <p:txBody>
          <a:bodyPr/>
          <a:lstStyle/>
          <a:p>
            <a:r>
              <a:rPr lang="en-US" sz="2100" dirty="0"/>
              <a:t>French regulation on spare parts </a:t>
            </a:r>
            <a:r>
              <a:rPr lang="en-US" sz="2100" b="1" dirty="0"/>
              <a:t>‘</a:t>
            </a:r>
            <a:r>
              <a:rPr lang="fr-FR" sz="2100" b="1" dirty="0"/>
              <a:t>Décret n°2014-1482 du 9 décembre 2014’</a:t>
            </a:r>
            <a:endParaRPr lang="fr-FR" sz="2100" dirty="0"/>
          </a:p>
        </p:txBody>
      </p:sp>
      <p:sp>
        <p:nvSpPr>
          <p:cNvPr id="3" name="Espace réservé du texte 2"/>
          <p:cNvSpPr>
            <a:spLocks noGrp="1"/>
          </p:cNvSpPr>
          <p:nvPr>
            <p:ph type="body" sz="quarter" idx="11"/>
          </p:nvPr>
        </p:nvSpPr>
        <p:spPr>
          <a:xfrm>
            <a:off x="1552575" y="1010960"/>
            <a:ext cx="5967000" cy="3567764"/>
          </a:xfrm>
        </p:spPr>
        <p:txBody>
          <a:bodyPr/>
          <a:lstStyle/>
          <a:p>
            <a:pPr marL="0" indent="0">
              <a:buNone/>
            </a:pPr>
            <a:r>
              <a:rPr lang="fr-FR" sz="1350" u="sng" dirty="0"/>
              <a:t>Contents : </a:t>
            </a:r>
          </a:p>
          <a:p>
            <a:pPr marL="0" indent="0">
              <a:buNone/>
            </a:pPr>
            <a:endParaRPr lang="fr-FR" sz="1350" b="0" dirty="0"/>
          </a:p>
          <a:p>
            <a:pPr marL="0" indent="0">
              <a:buNone/>
            </a:pPr>
            <a:r>
              <a:rPr lang="en-US" sz="1350" b="0" dirty="0"/>
              <a:t>According to the French regulation, before purchasing an electrical / electronic product, the end consumer must know if he can buy spare parts to repair this product in case of breakdown. </a:t>
            </a:r>
          </a:p>
          <a:p>
            <a:pPr marL="0" indent="0">
              <a:buNone/>
            </a:pPr>
            <a:r>
              <a:rPr lang="en-US" sz="1350" b="0" dirty="0"/>
              <a:t>If yes, the retailer must also provide the delay for buying those spare parts and the date from which this deadline will begun.</a:t>
            </a:r>
            <a:endParaRPr lang="fr-FR" sz="1350" b="0" dirty="0"/>
          </a:p>
          <a:p>
            <a:pPr marL="0" indent="0">
              <a:buNone/>
            </a:pPr>
            <a:endParaRPr lang="fr-FR" b="0" dirty="0"/>
          </a:p>
          <a:p>
            <a:pPr marL="0" indent="0">
              <a:buNone/>
            </a:pPr>
            <a:endParaRPr lang="fr-FR" b="0" dirty="0"/>
          </a:p>
          <a:p>
            <a:pPr marL="0" indent="0">
              <a:buNone/>
            </a:pPr>
            <a:endParaRPr lang="fr-FR" b="0" dirty="0"/>
          </a:p>
          <a:p>
            <a:pPr marL="0" indent="0">
              <a:buNone/>
            </a:pPr>
            <a:endParaRPr lang="fr-FR" b="0" dirty="0"/>
          </a:p>
          <a:p>
            <a:pPr marL="0" indent="0">
              <a:buNone/>
            </a:pPr>
            <a:endParaRPr lang="fr-FR" b="0" dirty="0"/>
          </a:p>
          <a:p>
            <a:pPr marL="0" indent="0">
              <a:buNone/>
            </a:pPr>
            <a:r>
              <a:rPr lang="en-US" sz="1350" b="0" dirty="0"/>
              <a:t>Complete regulation is described in this link </a:t>
            </a:r>
            <a:r>
              <a:rPr lang="en-US" sz="1350" b="0" dirty="0">
                <a:hlinkClick r:id="rId2"/>
              </a:rPr>
              <a:t>https://www.legifrance.gouv.fr/affichTexte.do?cidTexte=JORFTEXT000029881868&amp;dateTexte=20180122</a:t>
            </a:r>
            <a:r>
              <a:rPr lang="en-US" sz="1350" b="0" dirty="0"/>
              <a:t> </a:t>
            </a:r>
            <a:endParaRPr lang="fr-FR" sz="1350" b="0" dirty="0"/>
          </a:p>
        </p:txBody>
      </p:sp>
    </p:spTree>
    <p:extLst>
      <p:ext uri="{BB962C8B-B14F-4D97-AF65-F5344CB8AC3E}">
        <p14:creationId xmlns:p14="http://schemas.microsoft.com/office/powerpoint/2010/main" val="920766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1295400" y="2354113"/>
            <a:ext cx="6791119" cy="2712944"/>
          </a:xfrm>
          <a:solidFill>
            <a:schemeClr val="bg1"/>
          </a:solidFill>
        </p:spPr>
        <p:txBody>
          <a:bodyPr/>
          <a:lstStyle/>
          <a:p>
            <a:r>
              <a:rPr lang="fr-FR" sz="1275" dirty="0"/>
              <a:t>For the retailer :</a:t>
            </a:r>
          </a:p>
          <a:p>
            <a:pPr lvl="1"/>
            <a:r>
              <a:rPr lang="fr-FR" sz="1275" dirty="0"/>
              <a:t>Provide information about availability of spare parts to the end consumer (website, </a:t>
            </a:r>
            <a:r>
              <a:rPr lang="en-US" sz="1275" dirty="0"/>
              <a:t>store shelf, …) </a:t>
            </a:r>
            <a:r>
              <a:rPr lang="en-US" sz="1275" dirty="0">
                <a:sym typeface="Wingdings" panose="05000000000000000000" pitchFamily="2" charset="2"/>
              </a:rPr>
              <a:t> </a:t>
            </a:r>
            <a:r>
              <a:rPr lang="en-US" sz="1275" b="1" dirty="0">
                <a:solidFill>
                  <a:srgbClr val="FF0000"/>
                </a:solidFill>
                <a:sym typeface="Wingdings" panose="05000000000000000000" pitchFamily="2" charset="2"/>
              </a:rPr>
              <a:t>Global business need</a:t>
            </a:r>
            <a:endParaRPr lang="fr-FR" sz="1275" dirty="0"/>
          </a:p>
          <a:p>
            <a:endParaRPr lang="fr-FR" sz="825" dirty="0"/>
          </a:p>
          <a:p>
            <a:r>
              <a:rPr lang="fr-FR" sz="1275" dirty="0"/>
              <a:t>For the supplier :</a:t>
            </a:r>
          </a:p>
          <a:p>
            <a:pPr lvl="1"/>
            <a:r>
              <a:rPr lang="en-US" sz="1275" dirty="0"/>
              <a:t>Use product description to provide information related to spare parts</a:t>
            </a:r>
          </a:p>
          <a:p>
            <a:pPr lvl="1"/>
            <a:r>
              <a:rPr lang="en-US" sz="1275" dirty="0"/>
              <a:t>Inform retailers about the availability of spare parts </a:t>
            </a:r>
            <a:r>
              <a:rPr lang="fr-FR" sz="1275" dirty="0">
                <a:sym typeface="Wingdings" panose="05000000000000000000" pitchFamily="2" charset="2"/>
              </a:rPr>
              <a:t> </a:t>
            </a:r>
            <a:r>
              <a:rPr lang="fr-FR" sz="1275" b="1" dirty="0">
                <a:solidFill>
                  <a:srgbClr val="FF0000"/>
                </a:solidFill>
                <a:sym typeface="Wingdings" panose="05000000000000000000" pitchFamily="2" charset="2"/>
              </a:rPr>
              <a:t>1st part of the business need</a:t>
            </a:r>
            <a:endParaRPr lang="fr-FR" sz="1275" b="1" dirty="0">
              <a:solidFill>
                <a:srgbClr val="FF0000"/>
              </a:solidFill>
            </a:endParaRPr>
          </a:p>
          <a:p>
            <a:pPr lvl="1"/>
            <a:r>
              <a:rPr lang="en-US" sz="1275" dirty="0"/>
              <a:t>Use the date of purchasing by consumer as a reference for the deadline (</a:t>
            </a:r>
            <a:r>
              <a:rPr lang="en-US" sz="1275" dirty="0" err="1"/>
              <a:t>Eg</a:t>
            </a:r>
            <a:r>
              <a:rPr lang="en-US" sz="1275" dirty="0"/>
              <a:t> : 5 years of availability that will began when the consumer purchase the product) </a:t>
            </a:r>
            <a:r>
              <a:rPr lang="fr-FR" sz="1275" dirty="0">
                <a:sym typeface="Wingdings" panose="05000000000000000000" pitchFamily="2" charset="2"/>
              </a:rPr>
              <a:t> </a:t>
            </a:r>
            <a:r>
              <a:rPr lang="fr-FR" sz="1275" b="1" dirty="0">
                <a:solidFill>
                  <a:srgbClr val="FF0000"/>
                </a:solidFill>
                <a:sym typeface="Wingdings" panose="05000000000000000000" pitchFamily="2" charset="2"/>
              </a:rPr>
              <a:t>2</a:t>
            </a:r>
            <a:r>
              <a:rPr lang="fr-FR" sz="1275" b="1" baseline="30000" dirty="0">
                <a:solidFill>
                  <a:srgbClr val="FF0000"/>
                </a:solidFill>
                <a:sym typeface="Wingdings" panose="05000000000000000000" pitchFamily="2" charset="2"/>
              </a:rPr>
              <a:t>nd</a:t>
            </a:r>
            <a:r>
              <a:rPr lang="fr-FR" sz="1275" b="1" dirty="0">
                <a:solidFill>
                  <a:srgbClr val="FF0000"/>
                </a:solidFill>
                <a:sym typeface="Wingdings" panose="05000000000000000000" pitchFamily="2" charset="2"/>
              </a:rPr>
              <a:t> part of the business need</a:t>
            </a:r>
            <a:endParaRPr lang="fr-FR" sz="1275" b="1" dirty="0">
              <a:solidFill>
                <a:srgbClr val="FF0000"/>
              </a:solidFill>
            </a:endParaRPr>
          </a:p>
          <a:p>
            <a:pPr lvl="1"/>
            <a:endParaRPr lang="fr-FR" dirty="0" smtClean="0"/>
          </a:p>
          <a:p>
            <a:pPr lvl="1"/>
            <a:endParaRPr lang="fr-FR" dirty="0"/>
          </a:p>
        </p:txBody>
      </p:sp>
      <p:pic>
        <p:nvPicPr>
          <p:cNvPr id="4" name="Image 3"/>
          <p:cNvPicPr>
            <a:picLocks noChangeAspect="1"/>
          </p:cNvPicPr>
          <p:nvPr/>
        </p:nvPicPr>
        <p:blipFill>
          <a:blip r:embed="rId2"/>
          <a:stretch>
            <a:fillRect/>
          </a:stretch>
        </p:blipFill>
        <p:spPr>
          <a:xfrm>
            <a:off x="381000" y="1026179"/>
            <a:ext cx="6333566" cy="1323695"/>
          </a:xfrm>
          <a:prstGeom prst="rect">
            <a:avLst/>
          </a:prstGeom>
        </p:spPr>
      </p:pic>
      <p:sp>
        <p:nvSpPr>
          <p:cNvPr id="5" name="Titre 1"/>
          <p:cNvSpPr>
            <a:spLocks noGrp="1"/>
          </p:cNvSpPr>
          <p:nvPr>
            <p:ph type="title"/>
          </p:nvPr>
        </p:nvSpPr>
        <p:spPr>
          <a:xfrm>
            <a:off x="1415303" y="162557"/>
            <a:ext cx="6434417" cy="679647"/>
          </a:xfrm>
        </p:spPr>
        <p:txBody>
          <a:bodyPr/>
          <a:lstStyle/>
          <a:p>
            <a:r>
              <a:rPr lang="fr-FR" sz="1650" dirty="0"/>
              <a:t>Resume of the regulation by the Retail and Trade Federation</a:t>
            </a:r>
          </a:p>
        </p:txBody>
      </p:sp>
    </p:spTree>
    <p:extLst>
      <p:ext uri="{BB962C8B-B14F-4D97-AF65-F5344CB8AC3E}">
        <p14:creationId xmlns:p14="http://schemas.microsoft.com/office/powerpoint/2010/main" val="3027044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GS1 France’s proposal (technical solutions)</a:t>
            </a:r>
            <a:endParaRPr lang="fr-FR" dirty="0"/>
          </a:p>
        </p:txBody>
      </p:sp>
      <p:sp>
        <p:nvSpPr>
          <p:cNvPr id="3" name="Espace réservé du texte 2"/>
          <p:cNvSpPr>
            <a:spLocks noGrp="1"/>
          </p:cNvSpPr>
          <p:nvPr>
            <p:ph type="body" sz="quarter" idx="11"/>
          </p:nvPr>
        </p:nvSpPr>
        <p:spPr>
          <a:xfrm>
            <a:off x="1552576" y="1051029"/>
            <a:ext cx="6327401" cy="3769742"/>
          </a:xfrm>
        </p:spPr>
        <p:txBody>
          <a:bodyPr/>
          <a:lstStyle/>
          <a:p>
            <a:pPr marL="0" indent="0">
              <a:buNone/>
            </a:pPr>
            <a:r>
              <a:rPr lang="en-US" sz="1425" b="0" dirty="0"/>
              <a:t>The proposed change is to define 3 new attributes : </a:t>
            </a:r>
          </a:p>
          <a:p>
            <a:r>
              <a:rPr lang="fr-FR" sz="1425" dirty="0">
                <a:solidFill>
                  <a:srgbClr val="FF0000"/>
                </a:solidFill>
                <a:sym typeface="Wingdings" panose="05000000000000000000" pitchFamily="2" charset="2"/>
              </a:rPr>
              <a:t>1st part of the business need : </a:t>
            </a:r>
            <a:r>
              <a:rPr lang="en-US" sz="1425" dirty="0"/>
              <a:t>isTradeItemSparePartsAvailable</a:t>
            </a:r>
            <a:r>
              <a:rPr lang="en-US" sz="1425" b="0" dirty="0"/>
              <a:t> “Boolean that indicates if ‘yes’ or ‘no’ the spare parts are available for the product”</a:t>
            </a:r>
            <a:endParaRPr lang="fr-FR" sz="1425" dirty="0">
              <a:solidFill>
                <a:srgbClr val="FF0000"/>
              </a:solidFill>
            </a:endParaRPr>
          </a:p>
          <a:p>
            <a:r>
              <a:rPr lang="fr-FR" sz="1425" dirty="0">
                <a:solidFill>
                  <a:srgbClr val="FF0000"/>
                </a:solidFill>
                <a:sym typeface="Wingdings" panose="05000000000000000000" pitchFamily="2" charset="2"/>
              </a:rPr>
              <a:t>2</a:t>
            </a:r>
            <a:r>
              <a:rPr lang="fr-FR" sz="1425" baseline="30000" dirty="0">
                <a:solidFill>
                  <a:srgbClr val="FF0000"/>
                </a:solidFill>
                <a:sym typeface="Wingdings" panose="05000000000000000000" pitchFamily="2" charset="2"/>
              </a:rPr>
              <a:t>nd</a:t>
            </a:r>
            <a:r>
              <a:rPr lang="fr-FR" sz="1425" dirty="0">
                <a:solidFill>
                  <a:srgbClr val="FF0000"/>
                </a:solidFill>
                <a:sym typeface="Wingdings" panose="05000000000000000000" pitchFamily="2" charset="2"/>
              </a:rPr>
              <a:t> part of the business need : </a:t>
            </a:r>
            <a:r>
              <a:rPr lang="en-US" sz="1425" dirty="0"/>
              <a:t>sparePartsAvailabilityPeriod</a:t>
            </a:r>
            <a:r>
              <a:rPr lang="en-US" sz="1425" b="0" dirty="0"/>
              <a:t> “number of years for the availiability” and </a:t>
            </a:r>
            <a:r>
              <a:rPr lang="en-US" sz="1425" dirty="0"/>
              <a:t>sparePartsAvailabilityEffectiveDateType</a:t>
            </a:r>
            <a:r>
              <a:rPr lang="en-US" sz="1425" b="0" dirty="0"/>
              <a:t> “referenced date from which the period will begin”</a:t>
            </a:r>
          </a:p>
          <a:p>
            <a:pPr marL="0" indent="0">
              <a:buNone/>
            </a:pPr>
            <a:endParaRPr lang="en-US" sz="1425" b="0" dirty="0"/>
          </a:p>
          <a:p>
            <a:r>
              <a:rPr lang="en-US" sz="1425" b="0" dirty="0"/>
              <a:t>Why do we need a Boolean? To make sure that the product is really not concerned by spare parts if supplier has not provided the both other attributes. </a:t>
            </a:r>
          </a:p>
          <a:p>
            <a:pPr marL="149126" lvl="1" indent="0">
              <a:buNone/>
            </a:pPr>
            <a:r>
              <a:rPr lang="en-US" sz="1425" dirty="0"/>
              <a:t> With isTradeItemSparePartsAvailable = false, it will be sufficient.</a:t>
            </a:r>
          </a:p>
          <a:p>
            <a:pPr marL="0" indent="0">
              <a:buNone/>
            </a:pPr>
            <a:endParaRPr lang="fr-FR" sz="1500" b="0" dirty="0"/>
          </a:p>
        </p:txBody>
      </p:sp>
    </p:spTree>
    <p:extLst>
      <p:ext uri="{BB962C8B-B14F-4D97-AF65-F5344CB8AC3E}">
        <p14:creationId xmlns:p14="http://schemas.microsoft.com/office/powerpoint/2010/main" val="37299127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smtClean="0"/>
              <a:t>Alan </a:t>
            </a:r>
            <a:r>
              <a:rPr lang="en-GB" dirty="0"/>
              <a:t>Hyler / Susie </a:t>
            </a:r>
            <a:r>
              <a:rPr lang="en-GB" dirty="0" smtClean="0"/>
              <a:t>McIntosh-Hinson</a:t>
            </a:r>
            <a:endParaRPr lang="en-GB" dirty="0"/>
          </a:p>
          <a:p>
            <a:endParaRPr lang="en-GB" dirty="0"/>
          </a:p>
        </p:txBody>
      </p:sp>
      <p:sp>
        <p:nvSpPr>
          <p:cNvPr id="2" name="Title 1"/>
          <p:cNvSpPr>
            <a:spLocks noGrp="1"/>
          </p:cNvSpPr>
          <p:nvPr>
            <p:ph type="title"/>
          </p:nvPr>
        </p:nvSpPr>
        <p:spPr/>
        <p:txBody>
          <a:bodyPr/>
          <a:lstStyle/>
          <a:p>
            <a:r>
              <a:rPr lang="en-GB" dirty="0"/>
              <a:t>GDSN Simplification Initiative </a:t>
            </a:r>
            <a:r>
              <a:rPr lang="en-GB" dirty="0" smtClean="0"/>
              <a:t>Update</a:t>
            </a:r>
            <a:endParaRPr lang="en-GB" sz="1600"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57</a:t>
            </a:fld>
            <a:endParaRPr lang="en-GB" noProof="0"/>
          </a:p>
        </p:txBody>
      </p:sp>
    </p:spTree>
    <p:extLst>
      <p:ext uri="{BB962C8B-B14F-4D97-AF65-F5344CB8AC3E}">
        <p14:creationId xmlns:p14="http://schemas.microsoft.com/office/powerpoint/2010/main" val="11999666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58</a:t>
            </a:fld>
            <a:endParaRPr lang="en-GB" noProof="0" dirty="0"/>
          </a:p>
        </p:txBody>
      </p:sp>
      <p:sp>
        <p:nvSpPr>
          <p:cNvPr id="3" name="Text Placeholder 2"/>
          <p:cNvSpPr>
            <a:spLocks noGrp="1"/>
          </p:cNvSpPr>
          <p:nvPr>
            <p:ph type="body" sz="quarter" idx="14"/>
          </p:nvPr>
        </p:nvSpPr>
        <p:spPr/>
        <p:txBody>
          <a:bodyPr/>
          <a:lstStyle/>
          <a:p>
            <a:r>
              <a:rPr lang="en-US" dirty="0" smtClean="0"/>
              <a:t>Coffee Break </a:t>
            </a:r>
          </a:p>
          <a:p>
            <a:r>
              <a:rPr lang="en-US" dirty="0" smtClean="0"/>
              <a:t>1530 – 1600 EST </a:t>
            </a:r>
            <a:endParaRPr lang="en-GB" dirty="0"/>
          </a:p>
        </p:txBody>
      </p:sp>
    </p:spTree>
    <p:extLst>
      <p:ext uri="{BB962C8B-B14F-4D97-AF65-F5344CB8AC3E}">
        <p14:creationId xmlns:p14="http://schemas.microsoft.com/office/powerpoint/2010/main" val="3238169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smtClean="0">
                <a:solidFill>
                  <a:schemeClr val="bg1"/>
                </a:solidFill>
              </a:rPr>
              <a:t>Tomas </a:t>
            </a:r>
            <a:r>
              <a:rPr lang="en-GB" dirty="0">
                <a:solidFill>
                  <a:schemeClr val="bg1"/>
                </a:solidFill>
              </a:rPr>
              <a:t>Tlchor</a:t>
            </a:r>
          </a:p>
          <a:p>
            <a:endParaRPr lang="en-GB" dirty="0"/>
          </a:p>
        </p:txBody>
      </p:sp>
      <p:sp>
        <p:nvSpPr>
          <p:cNvPr id="2" name="Title 1"/>
          <p:cNvSpPr>
            <a:spLocks noGrp="1"/>
          </p:cNvSpPr>
          <p:nvPr>
            <p:ph type="title"/>
          </p:nvPr>
        </p:nvSpPr>
        <p:spPr/>
        <p:txBody>
          <a:bodyPr/>
          <a:lstStyle/>
          <a:p>
            <a:r>
              <a:rPr lang="en-GB" dirty="0"/>
              <a:t>GS1 in Europe </a:t>
            </a:r>
            <a:r>
              <a:rPr lang="en-GB" dirty="0" smtClean="0"/>
              <a:t>Update</a:t>
            </a:r>
            <a:endParaRPr lang="en-GB" dirty="0">
              <a:solidFill>
                <a:schemeClr val="bg1"/>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59</a:t>
            </a:fld>
            <a:endParaRPr lang="en-GB" noProof="0"/>
          </a:p>
        </p:txBody>
      </p:sp>
    </p:spTree>
    <p:extLst>
      <p:ext uri="{BB962C8B-B14F-4D97-AF65-F5344CB8AC3E}">
        <p14:creationId xmlns:p14="http://schemas.microsoft.com/office/powerpoint/2010/main" val="3959952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WiFi</a:t>
            </a:r>
            <a:r>
              <a:rPr lang="en-GB" dirty="0" smtClean="0"/>
              <a:t> internet access</a:t>
            </a:r>
            <a:endParaRPr lang="en-GB" dirty="0"/>
          </a:p>
        </p:txBody>
      </p:sp>
      <p:sp>
        <p:nvSpPr>
          <p:cNvPr id="9" name="Content Placeholder 8"/>
          <p:cNvSpPr>
            <a:spLocks noGrp="1"/>
          </p:cNvSpPr>
          <p:nvPr>
            <p:ph idx="11"/>
          </p:nvPr>
        </p:nvSpPr>
        <p:spPr/>
        <p:txBody>
          <a:bodyPr/>
          <a:lstStyle/>
          <a:p>
            <a:pPr marL="253604" indent="-253604"/>
            <a:r>
              <a:rPr lang="en-US" dirty="0"/>
              <a:t>Select </a:t>
            </a:r>
            <a:r>
              <a:rPr lang="en-US" dirty="0" smtClean="0"/>
              <a:t>“GS1” </a:t>
            </a:r>
            <a:r>
              <a:rPr lang="en-US" dirty="0"/>
              <a:t>and connect</a:t>
            </a:r>
          </a:p>
          <a:p>
            <a:pPr marL="253604" indent="-253604"/>
            <a:r>
              <a:rPr lang="en-US" dirty="0">
                <a:solidFill>
                  <a:srgbClr val="002C6C"/>
                </a:solidFill>
              </a:rPr>
              <a:t>Password:	</a:t>
            </a:r>
            <a:r>
              <a:rPr lang="en-US" dirty="0" smtClean="0">
                <a:solidFill>
                  <a:srgbClr val="002C6C"/>
                </a:solidFill>
              </a:rPr>
              <a:t>GS1events</a:t>
            </a:r>
            <a:r>
              <a:rPr lang="en-US" dirty="0">
                <a:solidFill>
                  <a:srgbClr val="002C6C"/>
                </a:solidFill>
              </a:rPr>
              <a:t>	</a:t>
            </a:r>
            <a:r>
              <a:rPr lang="en-US" dirty="0"/>
              <a:t/>
            </a:r>
            <a:br>
              <a:rPr lang="en-US" dirty="0"/>
            </a:br>
            <a:endParaRPr lang="en-US" dirty="0"/>
          </a:p>
          <a:p>
            <a:pPr marL="55688" indent="0">
              <a:buNone/>
            </a:pPr>
            <a:endParaRPr lang="en-GB"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a:t>
            </a:fld>
            <a:endParaRPr lang="en-US" dirty="0"/>
          </a:p>
        </p:txBody>
      </p:sp>
    </p:spTree>
    <p:extLst>
      <p:ext uri="{BB962C8B-B14F-4D97-AF65-F5344CB8AC3E}">
        <p14:creationId xmlns:p14="http://schemas.microsoft.com/office/powerpoint/2010/main" val="3871837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GDSN User Group &amp; OTAG</a:t>
            </a:r>
          </a:p>
        </p:txBody>
      </p:sp>
      <p:sp>
        <p:nvSpPr>
          <p:cNvPr id="11" name="Picture Placeholder 10"/>
          <p:cNvSpPr>
            <a:spLocks noGrp="1"/>
          </p:cNvSpPr>
          <p:nvPr>
            <p:ph type="pic" sz="quarter" idx="15"/>
          </p:nvPr>
        </p:nvSpPr>
        <p:spPr/>
      </p:sp>
      <p:sp>
        <p:nvSpPr>
          <p:cNvPr id="8" name="Text Placeholder 7"/>
          <p:cNvSpPr>
            <a:spLocks noGrp="1"/>
          </p:cNvSpPr>
          <p:nvPr>
            <p:ph type="body" sz="quarter" idx="11"/>
          </p:nvPr>
        </p:nvSpPr>
        <p:spPr/>
        <p:txBody>
          <a:bodyPr/>
          <a:lstStyle/>
          <a:p>
            <a:r>
              <a:rPr lang="en-US" dirty="0" smtClean="0"/>
              <a:t>Update on GS1 in Europe activities related to GDSN</a:t>
            </a:r>
            <a:endParaRPr lang="en-US" dirty="0"/>
          </a:p>
        </p:txBody>
      </p:sp>
      <p:sp>
        <p:nvSpPr>
          <p:cNvPr id="9" name="Text Placeholder 8"/>
          <p:cNvSpPr>
            <a:spLocks noGrp="1"/>
          </p:cNvSpPr>
          <p:nvPr>
            <p:ph type="body" sz="quarter" idx="12"/>
          </p:nvPr>
        </p:nvSpPr>
        <p:spPr/>
        <p:txBody>
          <a:bodyPr/>
          <a:lstStyle/>
          <a:p>
            <a:r>
              <a:rPr lang="en-US" dirty="0"/>
              <a:t>GS1 Standards Event 2018, </a:t>
            </a:r>
            <a:r>
              <a:rPr lang="cs-CZ" dirty="0" smtClean="0"/>
              <a:t>Jersey City</a:t>
            </a:r>
            <a:endParaRPr lang="en-US" dirty="0"/>
          </a:p>
        </p:txBody>
      </p:sp>
      <p:sp>
        <p:nvSpPr>
          <p:cNvPr id="10" name="Text Placeholder 9"/>
          <p:cNvSpPr>
            <a:spLocks noGrp="1"/>
          </p:cNvSpPr>
          <p:nvPr>
            <p:ph type="body" sz="quarter" idx="14"/>
          </p:nvPr>
        </p:nvSpPr>
        <p:spPr/>
        <p:txBody>
          <a:bodyPr/>
          <a:lstStyle/>
          <a:p>
            <a:r>
              <a:rPr lang="en-US" dirty="0" smtClean="0"/>
              <a:t>20</a:t>
            </a:r>
            <a:r>
              <a:rPr lang="en-US" baseline="30000" dirty="0" smtClean="0"/>
              <a:t>th</a:t>
            </a:r>
            <a:r>
              <a:rPr lang="en-US" dirty="0" smtClean="0"/>
              <a:t> March 2018</a:t>
            </a:r>
            <a:endParaRPr lang="en-US" dirty="0"/>
          </a:p>
        </p:txBody>
      </p:sp>
    </p:spTree>
    <p:extLst>
      <p:ext uri="{BB962C8B-B14F-4D97-AF65-F5344CB8AC3E}">
        <p14:creationId xmlns:p14="http://schemas.microsoft.com/office/powerpoint/2010/main" val="29316230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Introducing Europe</a:t>
            </a:r>
            <a:endParaRPr lang="en-US" dirty="0"/>
          </a:p>
        </p:txBody>
      </p:sp>
      <p:sp>
        <p:nvSpPr>
          <p:cNvPr id="3" name="Zástupný symbol pro obsah 2"/>
          <p:cNvSpPr>
            <a:spLocks noGrp="1"/>
          </p:cNvSpPr>
          <p:nvPr>
            <p:ph idx="11"/>
          </p:nvPr>
        </p:nvSpPr>
        <p:spPr>
          <a:xfrm>
            <a:off x="552764" y="1091409"/>
            <a:ext cx="4011285" cy="3361321"/>
          </a:xfrm>
        </p:spPr>
        <p:txBody>
          <a:bodyPr/>
          <a:lstStyle/>
          <a:p>
            <a:pPr>
              <a:lnSpc>
                <a:spcPct val="100000"/>
              </a:lnSpc>
              <a:spcAft>
                <a:spcPts val="400"/>
              </a:spcAft>
            </a:pPr>
            <a:r>
              <a:rPr lang="en-US" sz="1200" dirty="0" smtClean="0"/>
              <a:t>24 official languages</a:t>
            </a:r>
          </a:p>
          <a:p>
            <a:pPr>
              <a:lnSpc>
                <a:spcPct val="100000"/>
              </a:lnSpc>
              <a:spcAft>
                <a:spcPts val="400"/>
              </a:spcAft>
            </a:pPr>
            <a:r>
              <a:rPr lang="en-US" sz="1200" dirty="0" smtClean="0"/>
              <a:t>28 EU member states, 47 GS1 in Europe MOs</a:t>
            </a:r>
          </a:p>
          <a:p>
            <a:pPr>
              <a:lnSpc>
                <a:spcPct val="100000"/>
              </a:lnSpc>
              <a:spcAft>
                <a:spcPts val="400"/>
              </a:spcAft>
            </a:pPr>
            <a:r>
              <a:rPr lang="en-US" sz="1200" dirty="0" smtClean="0"/>
              <a:t>EU legislation (Regulations), transposed legislation (Directives), national legislation</a:t>
            </a:r>
          </a:p>
          <a:p>
            <a:pPr>
              <a:lnSpc>
                <a:spcPct val="100000"/>
              </a:lnSpc>
              <a:spcAft>
                <a:spcPts val="400"/>
              </a:spcAft>
            </a:pPr>
            <a:r>
              <a:rPr lang="en-US" sz="1200" dirty="0" smtClean="0"/>
              <a:t>Different level of GDSN maturity in EU states (from none to mature)</a:t>
            </a:r>
          </a:p>
          <a:p>
            <a:pPr>
              <a:lnSpc>
                <a:spcPct val="100000"/>
              </a:lnSpc>
              <a:spcAft>
                <a:spcPts val="1200"/>
              </a:spcAft>
            </a:pPr>
            <a:r>
              <a:rPr lang="en-US" sz="1200" dirty="0" smtClean="0"/>
              <a:t>GS1 in Europe as legal entity exists for only 5 years</a:t>
            </a:r>
          </a:p>
          <a:p>
            <a:r>
              <a:rPr lang="en-US" sz="1200" b="1" dirty="0" smtClean="0">
                <a:solidFill>
                  <a:srgbClr val="EF6233"/>
                </a:solidFill>
              </a:rPr>
              <a:t>Different national data models (GDSN subsets) and harmonization challenges</a:t>
            </a:r>
          </a:p>
          <a:p>
            <a:r>
              <a:rPr lang="en-US" sz="1200" b="1" dirty="0" smtClean="0">
                <a:solidFill>
                  <a:srgbClr val="EF6233"/>
                </a:solidFill>
              </a:rPr>
              <a:t>Big users push for regional rather than local approach</a:t>
            </a:r>
            <a:endParaRPr lang="en-US" sz="1200" b="1" dirty="0">
              <a:solidFill>
                <a:srgbClr val="EF6233"/>
              </a:solidFill>
            </a:endParaRPr>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61</a:t>
            </a:fld>
            <a:endParaRPr lang="en-GB" noProof="0"/>
          </a:p>
        </p:txBody>
      </p:sp>
      <p:pic>
        <p:nvPicPr>
          <p:cNvPr id="7" name="Zástupný symbol pro obrázek 5"/>
          <p:cNvPicPr>
            <a:picLocks noChangeAspect="1"/>
          </p:cNvPicPr>
          <p:nvPr/>
        </p:nvPicPr>
        <p:blipFill rotWithShape="1">
          <a:blip r:embed="rId2" cstate="print">
            <a:extLst>
              <a:ext uri="{28A0092B-C50C-407E-A947-70E740481C1C}">
                <a14:useLocalDpi xmlns:a14="http://schemas.microsoft.com/office/drawing/2010/main" val="0"/>
              </a:ext>
            </a:extLst>
          </a:blip>
          <a:srcRect l="7096" r="6976"/>
          <a:stretch/>
        </p:blipFill>
        <p:spPr bwMode="auto">
          <a:xfrm>
            <a:off x="4715124" y="1232451"/>
            <a:ext cx="3991556" cy="3098167"/>
          </a:xfrm>
          <a:prstGeom prst="rect">
            <a:avLst/>
          </a:prstGeom>
          <a:noFill/>
          <a:ln w="9525">
            <a:noFill/>
            <a:miter lim="800000"/>
            <a:headEnd/>
            <a:tailEnd/>
          </a:ln>
        </p:spPr>
      </p:pic>
    </p:spTree>
    <p:extLst>
      <p:ext uri="{BB962C8B-B14F-4D97-AF65-F5344CB8AC3E}">
        <p14:creationId xmlns:p14="http://schemas.microsoft.com/office/powerpoint/2010/main" val="29263305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2017 GS1iEU Survey: </a:t>
            </a:r>
            <a:br>
              <a:rPr lang="en-GB" dirty="0" smtClean="0"/>
            </a:br>
            <a:r>
              <a:rPr lang="en-GB" sz="2800" dirty="0" smtClean="0"/>
              <a:t>Do you run a local GDSN data pool?</a:t>
            </a:r>
            <a:endParaRPr lang="en-GB"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62</a:t>
            </a:fld>
            <a:endParaRPr lang="en-US" dirty="0"/>
          </a:p>
        </p:txBody>
      </p:sp>
      <p:pic>
        <p:nvPicPr>
          <p:cNvPr id="5" name="Image 4"/>
          <p:cNvPicPr>
            <a:picLocks noChangeAspect="1"/>
          </p:cNvPicPr>
          <p:nvPr/>
        </p:nvPicPr>
        <p:blipFill>
          <a:blip r:embed="rId3"/>
          <a:stretch>
            <a:fillRect/>
          </a:stretch>
        </p:blipFill>
        <p:spPr>
          <a:xfrm>
            <a:off x="949325" y="1253368"/>
            <a:ext cx="7245350" cy="2795790"/>
          </a:xfrm>
          <a:prstGeom prst="rect">
            <a:avLst/>
          </a:prstGeom>
          <a:ln>
            <a:solidFill>
              <a:srgbClr val="002060"/>
            </a:solidFill>
          </a:ln>
        </p:spPr>
      </p:pic>
    </p:spTree>
    <p:extLst>
      <p:ext uri="{BB962C8B-B14F-4D97-AF65-F5344CB8AC3E}">
        <p14:creationId xmlns:p14="http://schemas.microsoft.com/office/powerpoint/2010/main" val="93084325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Přímá spojnice 17"/>
          <p:cNvCxnSpPr/>
          <p:nvPr/>
        </p:nvCxnSpPr>
        <p:spPr>
          <a:xfrm>
            <a:off x="1650622" y="3367766"/>
            <a:ext cx="0" cy="404973"/>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Nadpis 1"/>
          <p:cNvSpPr>
            <a:spLocks noGrp="1"/>
          </p:cNvSpPr>
          <p:nvPr>
            <p:ph type="title"/>
          </p:nvPr>
        </p:nvSpPr>
        <p:spPr/>
        <p:txBody>
          <a:bodyPr/>
          <a:lstStyle/>
          <a:p>
            <a:r>
              <a:rPr lang="en-US" dirty="0" smtClean="0"/>
              <a:t>GS1iEU B2B2C working group</a:t>
            </a:r>
            <a:endParaRPr lang="en-US" dirty="0"/>
          </a:p>
        </p:txBody>
      </p:sp>
      <p:sp>
        <p:nvSpPr>
          <p:cNvPr id="3" name="Zástupný symbol pro číslo snímku 2"/>
          <p:cNvSpPr>
            <a:spLocks noGrp="1"/>
          </p:cNvSpPr>
          <p:nvPr>
            <p:ph type="sldNum" sz="quarter" idx="17"/>
          </p:nvPr>
        </p:nvSpPr>
        <p:spPr/>
        <p:txBody>
          <a:bodyPr/>
          <a:lstStyle/>
          <a:p>
            <a:pPr fontAlgn="base">
              <a:spcAft>
                <a:spcPct val="0"/>
              </a:spcAft>
              <a:defRPr/>
            </a:pPr>
            <a:fld id="{4472AB7F-E8D0-4874-A9B8-335B68DC5F05}" type="slidenum">
              <a:rPr lang="en-US" smtClean="0"/>
              <a:pPr fontAlgn="base">
                <a:spcAft>
                  <a:spcPct val="0"/>
                </a:spcAft>
                <a:defRPr/>
              </a:pPr>
              <a:t>63</a:t>
            </a:fld>
            <a:endParaRPr lang="en-US" dirty="0"/>
          </a:p>
        </p:txBody>
      </p:sp>
      <p:sp>
        <p:nvSpPr>
          <p:cNvPr id="4" name="Zástupný symbol pro text 3"/>
          <p:cNvSpPr>
            <a:spLocks noGrp="1"/>
          </p:cNvSpPr>
          <p:nvPr>
            <p:ph type="body" sz="quarter" idx="20"/>
          </p:nvPr>
        </p:nvSpPr>
        <p:spPr>
          <a:xfrm>
            <a:off x="5012953" y="2735250"/>
            <a:ext cx="3673116" cy="1650054"/>
          </a:xfrm>
        </p:spPr>
        <p:txBody>
          <a:bodyPr/>
          <a:lstStyle/>
          <a:p>
            <a:pPr marL="74250" indent="0">
              <a:buNone/>
            </a:pPr>
            <a:r>
              <a:rPr lang="en-GB" sz="1500" b="1" dirty="0" smtClean="0"/>
              <a:t>Data Excellence Sponsor</a:t>
            </a:r>
          </a:p>
          <a:p>
            <a:pPr marL="74250" indent="0">
              <a:buNone/>
            </a:pPr>
            <a:r>
              <a:rPr lang="en-GB" sz="1500" dirty="0" smtClean="0"/>
              <a:t>	</a:t>
            </a:r>
            <a:r>
              <a:rPr lang="en-GB" sz="1500" dirty="0" smtClean="0">
                <a:solidFill>
                  <a:srgbClr val="EF6233"/>
                </a:solidFill>
              </a:rPr>
              <a:t>Jan Somers, GS1 </a:t>
            </a:r>
            <a:r>
              <a:rPr lang="en-GB" sz="1500" dirty="0" err="1" smtClean="0">
                <a:solidFill>
                  <a:srgbClr val="EF6233"/>
                </a:solidFill>
              </a:rPr>
              <a:t>Belgilux</a:t>
            </a:r>
            <a:endParaRPr lang="en-GB" sz="1500" dirty="0" smtClean="0">
              <a:solidFill>
                <a:srgbClr val="EF6233"/>
              </a:solidFill>
            </a:endParaRPr>
          </a:p>
          <a:p>
            <a:pPr marL="74250" indent="0">
              <a:buNone/>
            </a:pPr>
            <a:endParaRPr lang="cs-CZ" sz="1500" dirty="0" smtClean="0"/>
          </a:p>
          <a:p>
            <a:pPr marL="74250" indent="0">
              <a:buNone/>
            </a:pPr>
            <a:endParaRPr lang="en-GB" sz="1500" dirty="0" smtClean="0"/>
          </a:p>
          <a:p>
            <a:pPr marL="74250" indent="0">
              <a:buNone/>
            </a:pPr>
            <a:r>
              <a:rPr lang="en-GB" sz="1500" b="1" dirty="0" smtClean="0"/>
              <a:t>B2B2C WG Project Manager</a:t>
            </a:r>
          </a:p>
          <a:p>
            <a:pPr marL="74250" indent="0">
              <a:buNone/>
            </a:pPr>
            <a:r>
              <a:rPr lang="en-GB" sz="1500" dirty="0" smtClean="0"/>
              <a:t>	</a:t>
            </a:r>
            <a:r>
              <a:rPr lang="en-GB" sz="1500" dirty="0" smtClean="0">
                <a:solidFill>
                  <a:srgbClr val="EF6233"/>
                </a:solidFill>
              </a:rPr>
              <a:t>Tomas Tluchor, GS1 Czech Rep.</a:t>
            </a:r>
          </a:p>
          <a:p>
            <a:pPr marL="74250" indent="0">
              <a:buNone/>
            </a:pPr>
            <a:endParaRPr lang="en-GB" sz="1500" dirty="0" smtClean="0">
              <a:solidFill>
                <a:srgbClr val="EF6233"/>
              </a:solidFill>
            </a:endParaRPr>
          </a:p>
          <a:p>
            <a:pPr marL="74250" indent="0">
              <a:buNone/>
            </a:pPr>
            <a:endParaRPr lang="en-GB" sz="1500" dirty="0">
              <a:solidFill>
                <a:srgbClr val="EF6233"/>
              </a:solidFill>
            </a:endParaRPr>
          </a:p>
        </p:txBody>
      </p:sp>
      <p:sp>
        <p:nvSpPr>
          <p:cNvPr id="9" name="TextovéPole 8"/>
          <p:cNvSpPr txBox="1"/>
          <p:nvPr/>
        </p:nvSpPr>
        <p:spPr>
          <a:xfrm>
            <a:off x="771109" y="1162013"/>
            <a:ext cx="1806838" cy="369332"/>
          </a:xfrm>
          <a:prstGeom prst="rect">
            <a:avLst/>
          </a:prstGeom>
          <a:solidFill>
            <a:srgbClr val="F26334"/>
          </a:solidFill>
        </p:spPr>
        <p:txBody>
          <a:bodyPr wrap="square" rtlCol="0">
            <a:spAutoFit/>
          </a:bodyPr>
          <a:lstStyle/>
          <a:p>
            <a:r>
              <a:rPr lang="en-GB" dirty="0" smtClean="0">
                <a:solidFill>
                  <a:schemeClr val="bg1"/>
                </a:solidFill>
              </a:rPr>
              <a:t>GS1iEU Board</a:t>
            </a:r>
            <a:endParaRPr lang="en-GB" dirty="0">
              <a:solidFill>
                <a:schemeClr val="bg1"/>
              </a:solidFill>
            </a:endParaRPr>
          </a:p>
        </p:txBody>
      </p:sp>
      <p:sp>
        <p:nvSpPr>
          <p:cNvPr id="10" name="TextovéPole 9"/>
          <p:cNvSpPr txBox="1"/>
          <p:nvPr/>
        </p:nvSpPr>
        <p:spPr>
          <a:xfrm>
            <a:off x="876105" y="1751652"/>
            <a:ext cx="1614104" cy="369332"/>
          </a:xfrm>
          <a:prstGeom prst="rect">
            <a:avLst/>
          </a:prstGeom>
          <a:solidFill>
            <a:srgbClr val="F26334"/>
          </a:solidFill>
        </p:spPr>
        <p:txBody>
          <a:bodyPr wrap="square" rtlCol="0">
            <a:spAutoFit/>
          </a:bodyPr>
          <a:lstStyle/>
          <a:p>
            <a:r>
              <a:rPr lang="cs-CZ" dirty="0" smtClean="0">
                <a:solidFill>
                  <a:schemeClr val="bg1"/>
                </a:solidFill>
              </a:rPr>
              <a:t>GS1iEU REC</a:t>
            </a:r>
            <a:endParaRPr lang="cs-CZ" dirty="0">
              <a:solidFill>
                <a:schemeClr val="bg1"/>
              </a:solidFill>
            </a:endParaRPr>
          </a:p>
        </p:txBody>
      </p:sp>
      <p:sp>
        <p:nvSpPr>
          <p:cNvPr id="11" name="TextovéPole 10"/>
          <p:cNvSpPr txBox="1"/>
          <p:nvPr/>
        </p:nvSpPr>
        <p:spPr>
          <a:xfrm>
            <a:off x="454274" y="2444434"/>
            <a:ext cx="2440574" cy="923330"/>
          </a:xfrm>
          <a:prstGeom prst="rect">
            <a:avLst/>
          </a:prstGeom>
          <a:solidFill>
            <a:srgbClr val="F26334"/>
          </a:solidFill>
        </p:spPr>
        <p:txBody>
          <a:bodyPr wrap="square" rtlCol="0">
            <a:spAutoFit/>
          </a:bodyPr>
          <a:lstStyle/>
          <a:p>
            <a:r>
              <a:rPr lang="en-GB" dirty="0" smtClean="0">
                <a:solidFill>
                  <a:schemeClr val="bg1"/>
                </a:solidFill>
              </a:rPr>
              <a:t>GS1iEU Data Excellence Steering Committee</a:t>
            </a:r>
            <a:endParaRPr lang="en-GB" dirty="0">
              <a:solidFill>
                <a:schemeClr val="bg1"/>
              </a:solidFill>
            </a:endParaRPr>
          </a:p>
        </p:txBody>
      </p:sp>
      <p:sp>
        <p:nvSpPr>
          <p:cNvPr id="12" name="TextovéPole 11"/>
          <p:cNvSpPr txBox="1"/>
          <p:nvPr/>
        </p:nvSpPr>
        <p:spPr>
          <a:xfrm>
            <a:off x="3290244" y="2452053"/>
            <a:ext cx="1722719" cy="923330"/>
          </a:xfrm>
          <a:prstGeom prst="rect">
            <a:avLst/>
          </a:prstGeom>
          <a:solidFill>
            <a:srgbClr val="F26334"/>
          </a:solidFill>
        </p:spPr>
        <p:txBody>
          <a:bodyPr wrap="square" rtlCol="0">
            <a:spAutoFit/>
          </a:bodyPr>
          <a:lstStyle/>
          <a:p>
            <a:r>
              <a:rPr lang="en-GB" dirty="0" smtClean="0">
                <a:solidFill>
                  <a:schemeClr val="bg1"/>
                </a:solidFill>
              </a:rPr>
              <a:t>GS1iEU Data Excellence User Board</a:t>
            </a:r>
            <a:endParaRPr lang="en-GB" dirty="0">
              <a:solidFill>
                <a:schemeClr val="bg1"/>
              </a:solidFill>
            </a:endParaRPr>
          </a:p>
        </p:txBody>
      </p:sp>
      <p:sp>
        <p:nvSpPr>
          <p:cNvPr id="13" name="TextovéPole 12"/>
          <p:cNvSpPr txBox="1"/>
          <p:nvPr/>
        </p:nvSpPr>
        <p:spPr>
          <a:xfrm>
            <a:off x="638878" y="3748866"/>
            <a:ext cx="1939069" cy="646331"/>
          </a:xfrm>
          <a:prstGeom prst="rect">
            <a:avLst/>
          </a:prstGeom>
          <a:solidFill>
            <a:srgbClr val="7AC143"/>
          </a:solidFill>
        </p:spPr>
        <p:txBody>
          <a:bodyPr wrap="square" rtlCol="0">
            <a:spAutoFit/>
          </a:bodyPr>
          <a:lstStyle/>
          <a:p>
            <a:r>
              <a:rPr lang="en-GB" dirty="0" smtClean="0"/>
              <a:t>GS1iEU B2B2C Working Group</a:t>
            </a:r>
            <a:endParaRPr lang="en-GB" dirty="0"/>
          </a:p>
        </p:txBody>
      </p:sp>
      <p:cxnSp>
        <p:nvCxnSpPr>
          <p:cNvPr id="15" name="Přímá spojnice 14"/>
          <p:cNvCxnSpPr/>
          <p:nvPr/>
        </p:nvCxnSpPr>
        <p:spPr>
          <a:xfrm>
            <a:off x="1652494" y="1443212"/>
            <a:ext cx="0" cy="404973"/>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7" name="Přímá spojnice 16"/>
          <p:cNvCxnSpPr/>
          <p:nvPr/>
        </p:nvCxnSpPr>
        <p:spPr>
          <a:xfrm>
            <a:off x="1650622" y="2120984"/>
            <a:ext cx="0" cy="404973"/>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Přímá spojnice 18"/>
          <p:cNvCxnSpPr/>
          <p:nvPr/>
        </p:nvCxnSpPr>
        <p:spPr>
          <a:xfrm flipH="1">
            <a:off x="2836670" y="2920356"/>
            <a:ext cx="453564" cy="0"/>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32597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text 7"/>
          <p:cNvSpPr>
            <a:spLocks noGrp="1"/>
          </p:cNvSpPr>
          <p:nvPr>
            <p:ph type="body" sz="quarter" idx="20"/>
          </p:nvPr>
        </p:nvSpPr>
        <p:spPr>
          <a:xfrm>
            <a:off x="453058" y="1971923"/>
            <a:ext cx="3991721" cy="2401294"/>
          </a:xfrm>
        </p:spPr>
        <p:txBody>
          <a:bodyPr/>
          <a:lstStyle/>
          <a:p>
            <a:r>
              <a:rPr lang="en-GB" dirty="0" smtClean="0"/>
              <a:t>Collaboration of GS1 MOs with healthcare stakeholders</a:t>
            </a:r>
          </a:p>
          <a:p>
            <a:endParaRPr lang="en-GB" dirty="0" smtClean="0"/>
          </a:p>
          <a:p>
            <a:r>
              <a:rPr lang="en-GB" dirty="0" smtClean="0"/>
              <a:t>Data model covering regulation requirements for </a:t>
            </a:r>
            <a:r>
              <a:rPr lang="en-GB" b="1" dirty="0" smtClean="0"/>
              <a:t>medical devices </a:t>
            </a:r>
            <a:r>
              <a:rPr lang="en-GB" dirty="0" smtClean="0"/>
              <a:t>(FDA, NHS, MDR) – ready</a:t>
            </a:r>
          </a:p>
          <a:p>
            <a:endParaRPr lang="en-GB" dirty="0" smtClean="0"/>
          </a:p>
          <a:p>
            <a:r>
              <a:rPr lang="en-GB" dirty="0" smtClean="0"/>
              <a:t>Data model for </a:t>
            </a:r>
            <a:r>
              <a:rPr lang="en-GB" b="1" dirty="0" smtClean="0"/>
              <a:t>pharmaceuticals</a:t>
            </a:r>
            <a:r>
              <a:rPr lang="en-GB" dirty="0" smtClean="0"/>
              <a:t> – to be developed</a:t>
            </a:r>
          </a:p>
        </p:txBody>
      </p:sp>
      <p:sp>
        <p:nvSpPr>
          <p:cNvPr id="6" name="Nadpis 5"/>
          <p:cNvSpPr>
            <a:spLocks noGrp="1"/>
          </p:cNvSpPr>
          <p:nvPr>
            <p:ph type="title"/>
          </p:nvPr>
        </p:nvSpPr>
        <p:spPr/>
        <p:txBody>
          <a:bodyPr/>
          <a:lstStyle/>
          <a:p>
            <a:r>
              <a:rPr lang="cs-CZ" dirty="0" smtClean="0"/>
              <a:t>ECHO Project</a:t>
            </a:r>
            <a:endParaRPr lang="cs-CZ" dirty="0"/>
          </a:p>
        </p:txBody>
      </p:sp>
      <p:sp>
        <p:nvSpPr>
          <p:cNvPr id="3" name="Zástupný symbol pro číslo snímku 2"/>
          <p:cNvSpPr>
            <a:spLocks noGrp="1"/>
          </p:cNvSpPr>
          <p:nvPr>
            <p:ph type="sldNum" sz="quarter" idx="17"/>
          </p:nvPr>
        </p:nvSpPr>
        <p:spPr/>
        <p:txBody>
          <a:bodyPr/>
          <a:lstStyle/>
          <a:p>
            <a:pPr fontAlgn="base">
              <a:spcAft>
                <a:spcPct val="0"/>
              </a:spcAft>
              <a:defRPr/>
            </a:pPr>
            <a:fld id="{4472AB7F-E8D0-4874-A9B8-335B68DC5F05}" type="slidenum">
              <a:rPr lang="en-US" smtClean="0"/>
              <a:pPr fontAlgn="base">
                <a:spcAft>
                  <a:spcPct val="0"/>
                </a:spcAft>
                <a:defRPr/>
              </a:pPr>
              <a:t>64</a:t>
            </a:fld>
            <a:endParaRPr lang="en-US" dirty="0"/>
          </a:p>
        </p:txBody>
      </p:sp>
      <p:pic>
        <p:nvPicPr>
          <p:cNvPr id="4" name="Zástupný symbol pro obrázek 3"/>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174" r="174" b="9220"/>
          <a:stretch/>
        </p:blipFill>
        <p:spPr>
          <a:xfrm>
            <a:off x="4616136" y="1588694"/>
            <a:ext cx="4004486" cy="2848133"/>
          </a:xfr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148" y="124829"/>
            <a:ext cx="1623474" cy="720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469126" y="1065474"/>
            <a:ext cx="8151496" cy="523220"/>
          </a:xfrm>
          <a:prstGeom prst="rect">
            <a:avLst/>
          </a:prstGeom>
          <a:noFill/>
        </p:spPr>
        <p:txBody>
          <a:bodyPr wrap="square" rtlCol="0">
            <a:spAutoFit/>
          </a:bodyPr>
          <a:lstStyle/>
          <a:p>
            <a:r>
              <a:rPr lang="en-GB" sz="1400" i="1" dirty="0" smtClean="0">
                <a:solidFill>
                  <a:srgbClr val="EF6233"/>
                </a:solidFill>
              </a:rPr>
              <a:t>The ECHO initiative focuses on harmonising market strategies and data requirements across borders in order to maximise the benefits of using the GDSN</a:t>
            </a:r>
            <a:endParaRPr lang="en-GB" dirty="0"/>
          </a:p>
        </p:txBody>
      </p:sp>
    </p:spTree>
    <p:extLst>
      <p:ext uri="{BB962C8B-B14F-4D97-AF65-F5344CB8AC3E}">
        <p14:creationId xmlns:p14="http://schemas.microsoft.com/office/powerpoint/2010/main" val="5442716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EU Mature Data Model</a:t>
            </a:r>
            <a:r>
              <a:rPr lang="cs-CZ" dirty="0" smtClean="0"/>
              <a:t> (EU MDM)</a:t>
            </a:r>
            <a:r>
              <a:rPr lang="en-GB" dirty="0" smtClean="0"/>
              <a:t> – Onion model</a:t>
            </a:r>
            <a:endParaRPr lang="en-GB" dirty="0"/>
          </a:p>
        </p:txBody>
      </p:sp>
      <p:sp>
        <p:nvSpPr>
          <p:cNvPr id="3" name="Zástupný symbol pro číslo snímku 2"/>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65</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5" t="11869" r="3605" b="9504"/>
          <a:stretch/>
        </p:blipFill>
        <p:spPr bwMode="auto">
          <a:xfrm>
            <a:off x="667911" y="1190452"/>
            <a:ext cx="7760472" cy="3174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6573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EU MDM – list of attributes</a:t>
            </a:r>
            <a:endParaRPr lang="en-GB"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66</a:t>
            </a:fld>
            <a:endParaRPr lang="en-US" dirty="0"/>
          </a:p>
        </p:txBody>
      </p:sp>
      <p:pic>
        <p:nvPicPr>
          <p:cNvPr id="5" name="Picture 3"/>
          <p:cNvPicPr>
            <a:picLocks noGrp="1" noChangeAspect="1" noChangeArrowheads="1"/>
          </p:cNvPicPr>
          <p:nvPr>
            <p:ph idx="11"/>
          </p:nvPr>
        </p:nvPicPr>
        <p:blipFill>
          <a:blip r:embed="rId2">
            <a:extLst>
              <a:ext uri="{28A0092B-C50C-407E-A947-70E740481C1C}">
                <a14:useLocalDpi xmlns:a14="http://schemas.microsoft.com/office/drawing/2010/main" val="0"/>
              </a:ext>
            </a:extLst>
          </a:blip>
          <a:srcRect/>
          <a:stretch>
            <a:fillRect/>
          </a:stretch>
        </p:blipFill>
        <p:spPr bwMode="auto">
          <a:xfrm>
            <a:off x="452976" y="1092200"/>
            <a:ext cx="8231697" cy="331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4215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EU MDM - Plans for 2018</a:t>
            </a:r>
            <a:endParaRPr lang="en-GB" dirty="0"/>
          </a:p>
        </p:txBody>
      </p:sp>
      <p:sp>
        <p:nvSpPr>
          <p:cNvPr id="3" name="Zástupný symbol pro obsah 2"/>
          <p:cNvSpPr>
            <a:spLocks noGrp="1"/>
          </p:cNvSpPr>
          <p:nvPr>
            <p:ph idx="11"/>
          </p:nvPr>
        </p:nvSpPr>
        <p:spPr>
          <a:xfrm>
            <a:off x="447721" y="1091409"/>
            <a:ext cx="4967117" cy="3312086"/>
          </a:xfrm>
        </p:spPr>
        <p:txBody>
          <a:bodyPr/>
          <a:lstStyle/>
          <a:p>
            <a:pPr marL="74250" indent="0">
              <a:buNone/>
            </a:pPr>
            <a:r>
              <a:rPr lang="en-US" b="1" dirty="0" smtClean="0"/>
              <a:t>Submit validation rules to GSMP</a:t>
            </a:r>
          </a:p>
          <a:p>
            <a:r>
              <a:rPr lang="en-US" dirty="0" smtClean="0"/>
              <a:t>1 new VR and 2 changes of existing VRs submitted last week</a:t>
            </a:r>
          </a:p>
          <a:p>
            <a:r>
              <a:rPr lang="en-US" dirty="0" smtClean="0"/>
              <a:t>25 will be submitted in second half of April</a:t>
            </a:r>
          </a:p>
          <a:p>
            <a:pPr lvl="1"/>
            <a:endParaRPr lang="en-US" dirty="0" smtClean="0"/>
          </a:p>
          <a:p>
            <a:pPr marL="74250" indent="0">
              <a:buNone/>
            </a:pPr>
            <a:r>
              <a:rPr lang="en-US" b="1" dirty="0" smtClean="0"/>
              <a:t>Start updating the Data Model</a:t>
            </a:r>
          </a:p>
          <a:p>
            <a:r>
              <a:rPr lang="en-US" dirty="0" smtClean="0"/>
              <a:t>It is already old – published in February 2017</a:t>
            </a:r>
          </a:p>
          <a:p>
            <a:r>
              <a:rPr lang="en-US" dirty="0" smtClean="0"/>
              <a:t>Plan to update twice a year</a:t>
            </a:r>
          </a:p>
          <a:p>
            <a:r>
              <a:rPr lang="en-US" dirty="0" smtClean="0"/>
              <a:t>Data in </a:t>
            </a:r>
            <a:r>
              <a:rPr lang="en-US" b="1" dirty="0" smtClean="0">
                <a:solidFill>
                  <a:srgbClr val="EF6233"/>
                </a:solidFill>
              </a:rPr>
              <a:t>Global</a:t>
            </a:r>
            <a:r>
              <a:rPr lang="en-US" dirty="0" smtClean="0"/>
              <a:t> </a:t>
            </a:r>
            <a:r>
              <a:rPr lang="en-US" b="1" dirty="0" smtClean="0">
                <a:solidFill>
                  <a:srgbClr val="EF6233"/>
                </a:solidFill>
              </a:rPr>
              <a:t>Attribute Explorer </a:t>
            </a:r>
            <a:r>
              <a:rPr lang="en-US" dirty="0" smtClean="0"/>
              <a:t>needed</a:t>
            </a:r>
          </a:p>
          <a:p>
            <a:endParaRPr lang="en-US" dirty="0" smtClean="0"/>
          </a:p>
          <a:p>
            <a:pPr marL="74250" indent="0">
              <a:buNone/>
            </a:pPr>
            <a:r>
              <a:rPr lang="en-US" b="1" dirty="0" smtClean="0"/>
              <a:t>Use it</a:t>
            </a:r>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67</a:t>
            </a:fld>
            <a:endParaRPr lang="en-US" dirty="0"/>
          </a:p>
        </p:txBody>
      </p:sp>
      <p:pic>
        <p:nvPicPr>
          <p:cNvPr id="1026" name="Picture 2" descr="Související obrá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630" y="1113182"/>
            <a:ext cx="3320622" cy="3320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2036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 of the 25 VRs to be submitted in April</a:t>
            </a:r>
            <a:endParaRPr lang="en-US" dirty="0"/>
          </a:p>
        </p:txBody>
      </p:sp>
      <p:sp>
        <p:nvSpPr>
          <p:cNvPr id="3" name="Zástupný symbol pro obsah 2"/>
          <p:cNvSpPr>
            <a:spLocks noGrp="1"/>
          </p:cNvSpPr>
          <p:nvPr>
            <p:ph idx="11"/>
          </p:nvPr>
        </p:nvSpPr>
        <p:spPr/>
        <p:txBody>
          <a:bodyPr/>
          <a:lstStyle/>
          <a:p>
            <a:r>
              <a:rPr lang="en-US" dirty="0" smtClean="0"/>
              <a:t>6 rules for </a:t>
            </a:r>
            <a:r>
              <a:rPr lang="en-US" b="1" dirty="0" smtClean="0"/>
              <a:t>logic rules around nutrients</a:t>
            </a:r>
          </a:p>
          <a:p>
            <a:pPr lvl="1"/>
            <a:r>
              <a:rPr lang="en-US" sz="1200" i="1" dirty="0" smtClean="0">
                <a:solidFill>
                  <a:srgbClr val="EF6233"/>
                </a:solidFill>
              </a:rPr>
              <a:t>e.g. there are no more sugars than carbohydrates in a trade item (CHOAVL &gt;= SUGAR-)</a:t>
            </a:r>
          </a:p>
          <a:p>
            <a:r>
              <a:rPr lang="en-US" dirty="0" smtClean="0"/>
              <a:t>6 rules to ensure correct use </a:t>
            </a:r>
            <a:r>
              <a:rPr lang="en-US" b="1" dirty="0" smtClean="0"/>
              <a:t>GTIN vs nonGTIN pallet attributes</a:t>
            </a:r>
          </a:p>
          <a:p>
            <a:pPr lvl="1"/>
            <a:r>
              <a:rPr lang="en-US" sz="1200" i="1" dirty="0" smtClean="0">
                <a:solidFill>
                  <a:srgbClr val="EF6233"/>
                </a:solidFill>
              </a:rPr>
              <a:t>e.g. If tradeItemUnitDescriptorCode equals 'PALLET', then quantityOfTradeItemsPerPallet SHALL NOT be used.</a:t>
            </a:r>
          </a:p>
          <a:p>
            <a:r>
              <a:rPr lang="en-US" dirty="0" smtClean="0"/>
              <a:t>7 rules to prevent </a:t>
            </a:r>
            <a:r>
              <a:rPr lang="en-US" b="1" dirty="0" smtClean="0"/>
              <a:t>duplications</a:t>
            </a:r>
          </a:p>
          <a:p>
            <a:pPr lvl="1"/>
            <a:r>
              <a:rPr lang="en-US" sz="1200" i="1" dirty="0" smtClean="0">
                <a:solidFill>
                  <a:srgbClr val="EF6233"/>
                </a:solidFill>
              </a:rPr>
              <a:t>If multiple iterations of packagingMarkedDietAllergenCode are used, no two iterations SHALL be equal.</a:t>
            </a:r>
          </a:p>
          <a:p>
            <a:r>
              <a:rPr lang="en-US" dirty="0" smtClean="0"/>
              <a:t>7 </a:t>
            </a:r>
            <a:r>
              <a:rPr lang="en-US" b="1" dirty="0" smtClean="0"/>
              <a:t>other</a:t>
            </a:r>
            <a:r>
              <a:rPr lang="en-US" dirty="0" smtClean="0"/>
              <a:t> rules</a:t>
            </a:r>
          </a:p>
          <a:p>
            <a:endParaRPr lang="en-US" dirty="0" smtClean="0"/>
          </a:p>
          <a:p>
            <a:pPr marL="74250" indent="0">
              <a:buNone/>
            </a:pPr>
            <a:r>
              <a:rPr lang="en-US" dirty="0" smtClean="0"/>
              <a:t>GS1 in Europe MOs can </a:t>
            </a:r>
            <a:r>
              <a:rPr lang="en-US" b="1" dirty="0" smtClean="0"/>
              <a:t>opt-in until 16</a:t>
            </a:r>
            <a:r>
              <a:rPr lang="en-US" b="1" baseline="30000" dirty="0" smtClean="0"/>
              <a:t>th</a:t>
            </a:r>
            <a:r>
              <a:rPr lang="en-US" b="1" dirty="0" smtClean="0"/>
              <a:t> of April</a:t>
            </a:r>
          </a:p>
          <a:p>
            <a:pPr lvl="1"/>
            <a:endParaRPr lang="en-US" dirty="0" smtClean="0"/>
          </a:p>
          <a:p>
            <a:pPr lvl="1"/>
            <a:endParaRPr lang="en-US"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68</a:t>
            </a:fld>
            <a:endParaRPr lang="en-US" dirty="0"/>
          </a:p>
        </p:txBody>
      </p:sp>
    </p:spTree>
    <p:extLst>
      <p:ext uri="{BB962C8B-B14F-4D97-AF65-F5344CB8AC3E}">
        <p14:creationId xmlns:p14="http://schemas.microsoft.com/office/powerpoint/2010/main" val="29520891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p:cNvSpPr>
            <a:spLocks noGrp="1"/>
          </p:cNvSpPr>
          <p:nvPr>
            <p:ph type="body" sz="quarter" idx="11"/>
          </p:nvPr>
        </p:nvSpPr>
        <p:spPr/>
        <p:txBody>
          <a:bodyPr/>
          <a:lstStyle/>
          <a:p>
            <a:r>
              <a:rPr lang="en-US" dirty="0" smtClean="0">
                <a:solidFill>
                  <a:srgbClr val="002060"/>
                </a:solidFill>
              </a:rPr>
              <a:t>Published:</a:t>
            </a:r>
            <a:r>
              <a:rPr lang="en-US" dirty="0" smtClean="0"/>
              <a:t> Food Information Regulation (1169)</a:t>
            </a:r>
            <a:r>
              <a:rPr lang="en-US" dirty="0" smtClean="0">
                <a:solidFill>
                  <a:srgbClr val="002060"/>
                </a:solidFill>
              </a:rPr>
              <a:t>;</a:t>
            </a:r>
            <a:r>
              <a:rPr lang="en-US" dirty="0" smtClean="0"/>
              <a:t> Pet Food</a:t>
            </a:r>
          </a:p>
          <a:p>
            <a:r>
              <a:rPr lang="en-US" dirty="0" smtClean="0">
                <a:solidFill>
                  <a:srgbClr val="002060"/>
                </a:solidFill>
              </a:rPr>
              <a:t>Input to TIIG: </a:t>
            </a:r>
            <a:r>
              <a:rPr lang="en-US" dirty="0" smtClean="0"/>
              <a:t>Dangerous Goods</a:t>
            </a:r>
            <a:endParaRPr lang="en-US" dirty="0"/>
          </a:p>
        </p:txBody>
      </p:sp>
      <p:sp>
        <p:nvSpPr>
          <p:cNvPr id="2" name="Nadpis 1"/>
          <p:cNvSpPr>
            <a:spLocks noGrp="1"/>
          </p:cNvSpPr>
          <p:nvPr>
            <p:ph type="title"/>
          </p:nvPr>
        </p:nvSpPr>
        <p:spPr/>
        <p:txBody>
          <a:bodyPr/>
          <a:lstStyle/>
          <a:p>
            <a:r>
              <a:rPr lang="en-US" dirty="0" smtClean="0"/>
              <a:t>GS1 in Europe GDSN Guidelines</a:t>
            </a:r>
            <a:endParaRPr lang="en-US" dirty="0"/>
          </a:p>
        </p:txBody>
      </p:sp>
      <p:sp>
        <p:nvSpPr>
          <p:cNvPr id="4" name="Zástupný symbol pro číslo snímku 3"/>
          <p:cNvSpPr>
            <a:spLocks noGrp="1"/>
          </p:cNvSpPr>
          <p:nvPr>
            <p:ph type="sldNum" sz="quarter" idx="14"/>
          </p:nvPr>
        </p:nvSpPr>
        <p:spPr/>
        <p:txBody>
          <a:bodyPr/>
          <a:lstStyle/>
          <a:p>
            <a:pPr fontAlgn="base">
              <a:spcAft>
                <a:spcPct val="0"/>
              </a:spcAft>
              <a:defRPr/>
            </a:pPr>
            <a:fld id="{4472AB7F-E8D0-4874-A9B8-335B68DC5F05}" type="slidenum">
              <a:rPr lang="en-US" smtClean="0"/>
              <a:pPr fontAlgn="base">
                <a:spcAft>
                  <a:spcPct val="0"/>
                </a:spcAft>
                <a:defRPr/>
              </a:pPr>
              <a:t>69</a:t>
            </a:fld>
            <a:endParaRPr lang="en-US" dirty="0"/>
          </a:p>
        </p:txBody>
      </p:sp>
      <p:sp>
        <p:nvSpPr>
          <p:cNvPr id="6" name="Zástupný symbol pro obsah 5"/>
          <p:cNvSpPr>
            <a:spLocks noGrp="1"/>
          </p:cNvSpPr>
          <p:nvPr>
            <p:ph idx="15"/>
          </p:nvPr>
        </p:nvSpPr>
        <p:spPr>
          <a:xfrm>
            <a:off x="447721" y="2130950"/>
            <a:ext cx="1818402" cy="2369488"/>
          </a:xfrm>
        </p:spPr>
        <p:txBody>
          <a:bodyPr/>
          <a:lstStyle/>
          <a:p>
            <a:pPr marL="74250" indent="0">
              <a:buNone/>
            </a:pPr>
            <a:r>
              <a:rPr lang="en-US" dirty="0" smtClean="0"/>
              <a:t>All guidelines have same structure: </a:t>
            </a:r>
          </a:p>
          <a:p>
            <a:pPr marL="74250" indent="0">
              <a:buNone/>
            </a:pPr>
            <a:r>
              <a:rPr lang="en-US" dirty="0" smtClean="0"/>
              <a:t>list of relevant GDSN attributes with guidance.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002" y="1801178"/>
            <a:ext cx="618172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Přímá spojnice se šipkou 7"/>
          <p:cNvCxnSpPr/>
          <p:nvPr/>
        </p:nvCxnSpPr>
        <p:spPr>
          <a:xfrm flipV="1">
            <a:off x="644056" y="3792772"/>
            <a:ext cx="1781092" cy="1"/>
          </a:xfrm>
          <a:prstGeom prst="straightConnector1">
            <a:avLst/>
          </a:prstGeom>
          <a:ln w="5715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870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 </a:t>
            </a:r>
            <a:r>
              <a:rPr lang="en-US" sz="1800" dirty="0" smtClean="0"/>
              <a:t>GS1 </a:t>
            </a:r>
            <a:r>
              <a:rPr lang="en-US" sz="1800" dirty="0"/>
              <a:t>User </a:t>
            </a:r>
            <a:r>
              <a:rPr lang="en-US" sz="1800" dirty="0" smtClean="0"/>
              <a:t>Group</a:t>
            </a:r>
            <a:endParaRPr lang="en-GB" dirty="0"/>
          </a:p>
        </p:txBody>
      </p:sp>
      <p:sp>
        <p:nvSpPr>
          <p:cNvPr id="3" name="Content Placeholder 2"/>
          <p:cNvSpPr>
            <a:spLocks noGrp="1"/>
          </p:cNvSpPr>
          <p:nvPr>
            <p:ph idx="11"/>
          </p:nvPr>
        </p:nvSpPr>
        <p:spPr/>
        <p:txBody>
          <a:bodyPr/>
          <a:lstStyle/>
          <a:p>
            <a:pPr lvl="0"/>
            <a:r>
              <a:rPr lang="en-US" sz="1600" dirty="0"/>
              <a:t>Introductions </a:t>
            </a:r>
            <a:endParaRPr lang="en-GB" sz="1600" dirty="0"/>
          </a:p>
          <a:p>
            <a:pPr lvl="1"/>
            <a:r>
              <a:rPr lang="en-US" sz="1600" dirty="0"/>
              <a:t>Anti-Trust Caution</a:t>
            </a:r>
            <a:endParaRPr lang="en-GB" sz="1600" dirty="0"/>
          </a:p>
          <a:p>
            <a:pPr lvl="1"/>
            <a:r>
              <a:rPr lang="en-US" sz="1600" dirty="0"/>
              <a:t>Meeting Expectations</a:t>
            </a:r>
            <a:endParaRPr lang="en-GB" sz="1600" dirty="0"/>
          </a:p>
          <a:p>
            <a:pPr lvl="1"/>
            <a:r>
              <a:rPr lang="en-US" sz="1600" dirty="0"/>
              <a:t>Agenda Review and </a:t>
            </a:r>
            <a:r>
              <a:rPr lang="en-US" sz="1600" dirty="0" smtClean="0"/>
              <a:t>Update</a:t>
            </a:r>
            <a:endParaRPr lang="en-GB" sz="16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a:t>
            </a:fld>
            <a:endParaRPr lang="en-GB" noProof="0"/>
          </a:p>
        </p:txBody>
      </p:sp>
    </p:spTree>
    <p:extLst>
      <p:ext uri="{BB962C8B-B14F-4D97-AF65-F5344CB8AC3E}">
        <p14:creationId xmlns:p14="http://schemas.microsoft.com/office/powerpoint/2010/main" val="3463378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GS1iEU GDSN Guideline on Pet Food</a:t>
            </a:r>
            <a:endParaRPr lang="en-GB"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70</a:t>
            </a:fld>
            <a:endParaRPr lang="en-US" dirty="0"/>
          </a:p>
        </p:txBody>
      </p:sp>
      <p:sp>
        <p:nvSpPr>
          <p:cNvPr id="5" name="AutoShape 2" descr="Související obrázek"/>
          <p:cNvSpPr>
            <a:spLocks noGrp="1" noChangeAspect="1" noChangeArrowheads="1"/>
          </p:cNvSpPr>
          <p:nvPr>
            <p:ph idx="11"/>
          </p:nvPr>
        </p:nvSpPr>
        <p:spPr bwMode="auto">
          <a:xfrm>
            <a:off x="447673" y="1092200"/>
            <a:ext cx="5118240" cy="33828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spcAft>
                <a:spcPts val="1200"/>
              </a:spcAft>
            </a:pPr>
            <a:r>
              <a:rPr lang="en-US" dirty="0" smtClean="0"/>
              <a:t>Based on requirements of EU Regulation 767/2009</a:t>
            </a:r>
          </a:p>
          <a:p>
            <a:pPr>
              <a:spcAft>
                <a:spcPts val="1200"/>
              </a:spcAft>
            </a:pPr>
            <a:r>
              <a:rPr lang="en-US" dirty="0" smtClean="0"/>
              <a:t>Harmonized implementation of pet food in GDSN across Europe</a:t>
            </a:r>
          </a:p>
          <a:p>
            <a:pPr>
              <a:spcAft>
                <a:spcPts val="1200"/>
              </a:spcAft>
            </a:pPr>
            <a:r>
              <a:rPr lang="en-US" dirty="0" smtClean="0"/>
              <a:t>Developed in 2017 together with the industry (MOs, suppliers, retailers, associations)</a:t>
            </a:r>
          </a:p>
          <a:p>
            <a:pPr>
              <a:spcAft>
                <a:spcPts val="1200"/>
              </a:spcAft>
            </a:pPr>
            <a:r>
              <a:rPr lang="en-US" dirty="0" smtClean="0"/>
              <a:t>25 attributes – 4 are new in 3.1.6 release</a:t>
            </a:r>
          </a:p>
          <a:p>
            <a:pPr>
              <a:spcAft>
                <a:spcPts val="1200"/>
              </a:spcAft>
            </a:pPr>
            <a:r>
              <a:rPr lang="en-US" dirty="0" smtClean="0"/>
              <a:t>Available on GS1iEU website: </a:t>
            </a:r>
            <a:r>
              <a:rPr lang="en-US" dirty="0" smtClean="0">
                <a:hlinkClick r:id="rId2"/>
              </a:rPr>
              <a:t>http://www.gs1.eu/news/gdsn-implementation-guidelines-for-pet-food</a:t>
            </a:r>
            <a:endParaRPr lang="en-US" dirty="0" smtClean="0"/>
          </a:p>
          <a:p>
            <a:endParaRPr lang="en-US" dirty="0"/>
          </a:p>
        </p:txBody>
      </p:sp>
      <p:sp>
        <p:nvSpPr>
          <p:cNvPr id="6" name="AutoShape 4" descr="Související obráz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6" descr="Související obráze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6" name="Picture 8" descr="nature white sweet puppy dog animal cute canine looking pet fur portrait young food sitting small studio mammal baby friend bulldog playful bull french happy lovely head little look vertebrate funny humor domestic english adorable french bulldog watching attention dog breed breed pup obedience doggy purebred pedigree obedient grooming cute puppy wrinkly dog like mamm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440" t="4652" r="6709" b="3872"/>
          <a:stretch/>
        </p:blipFill>
        <p:spPr bwMode="auto">
          <a:xfrm>
            <a:off x="6122504" y="1017765"/>
            <a:ext cx="2377440" cy="345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32934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Dangerous Goods and Hazardous Substances</a:t>
            </a:r>
            <a:endParaRPr lang="cs-CZ" dirty="0"/>
          </a:p>
        </p:txBody>
      </p:sp>
      <p:sp>
        <p:nvSpPr>
          <p:cNvPr id="3" name="Zástupný symbol pro obsah 2"/>
          <p:cNvSpPr>
            <a:spLocks noGrp="1"/>
          </p:cNvSpPr>
          <p:nvPr>
            <p:ph idx="11"/>
          </p:nvPr>
        </p:nvSpPr>
        <p:spPr>
          <a:xfrm>
            <a:off x="447720" y="1091409"/>
            <a:ext cx="4235598" cy="3312086"/>
          </a:xfrm>
        </p:spPr>
        <p:txBody>
          <a:bodyPr/>
          <a:lstStyle/>
          <a:p>
            <a:r>
              <a:rPr lang="en-GB" dirty="0" smtClean="0"/>
              <a:t>Provide better guidance on how to exchange required information via GDSN</a:t>
            </a:r>
          </a:p>
          <a:p>
            <a:endParaRPr lang="en-GB" dirty="0" smtClean="0"/>
          </a:p>
          <a:p>
            <a:r>
              <a:rPr lang="en-GB" dirty="0" smtClean="0"/>
              <a:t>Avoid different GDSN implementations of the same EU legislation in different markets</a:t>
            </a:r>
          </a:p>
          <a:p>
            <a:endParaRPr lang="en-GB" dirty="0" smtClean="0"/>
          </a:p>
          <a:p>
            <a:r>
              <a:rPr lang="en-GB" dirty="0" smtClean="0"/>
              <a:t>European input into work on new section in Trade Item Implementation Guideline (TIIG)</a:t>
            </a:r>
            <a:endParaRPr lang="en-GB"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71</a:t>
            </a:fld>
            <a:endParaRPr lang="en-US" dirty="0"/>
          </a:p>
        </p:txBody>
      </p:sp>
      <p:pic>
        <p:nvPicPr>
          <p:cNvPr id="3074" name="Picture 2" descr="Související obrázek"/>
          <p:cNvPicPr>
            <a:picLocks noChangeAspect="1" noChangeArrowheads="1"/>
          </p:cNvPicPr>
          <p:nvPr/>
        </p:nvPicPr>
        <p:blipFill rotWithShape="1">
          <a:blip r:embed="rId2">
            <a:extLst>
              <a:ext uri="{28A0092B-C50C-407E-A947-70E740481C1C}">
                <a14:useLocalDpi xmlns:a14="http://schemas.microsoft.com/office/drawing/2010/main" val="0"/>
              </a:ext>
            </a:extLst>
          </a:blip>
          <a:srcRect l="34091" t="12667" r="32955"/>
          <a:stretch/>
        </p:blipFill>
        <p:spPr bwMode="auto">
          <a:xfrm>
            <a:off x="5888341" y="1097279"/>
            <a:ext cx="1969795" cy="325483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438" y="1074875"/>
            <a:ext cx="773903" cy="81393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28" y="1940961"/>
            <a:ext cx="796819" cy="796819"/>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494" y="2663686"/>
            <a:ext cx="811157" cy="80439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28" y="3372667"/>
            <a:ext cx="804949" cy="811829"/>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1471" y="1653212"/>
            <a:ext cx="756176" cy="74976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3232" y="2390325"/>
            <a:ext cx="681189" cy="675559"/>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6329" y="3054513"/>
            <a:ext cx="806461" cy="82714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8135" y="3858492"/>
            <a:ext cx="635841" cy="652007"/>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0316" y="1017766"/>
            <a:ext cx="775639" cy="73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1052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Dangerous Goods Guidance: challenges</a:t>
            </a:r>
            <a:endParaRPr lang="en-US" dirty="0"/>
          </a:p>
        </p:txBody>
      </p:sp>
      <p:sp>
        <p:nvSpPr>
          <p:cNvPr id="3" name="Zástupný symbol pro obsah 2"/>
          <p:cNvSpPr>
            <a:spLocks noGrp="1"/>
          </p:cNvSpPr>
          <p:nvPr>
            <p:ph idx="11"/>
          </p:nvPr>
        </p:nvSpPr>
        <p:spPr>
          <a:xfrm>
            <a:off x="447720" y="1091408"/>
            <a:ext cx="4879654" cy="3411017"/>
          </a:xfrm>
        </p:spPr>
        <p:txBody>
          <a:bodyPr/>
          <a:lstStyle/>
          <a:p>
            <a:r>
              <a:rPr lang="en-US" dirty="0" smtClean="0"/>
              <a:t>Differences in existing implementations</a:t>
            </a:r>
          </a:p>
          <a:p>
            <a:r>
              <a:rPr lang="en-US" dirty="0" smtClean="0"/>
              <a:t>Huge and often updated official documentation (e.g. ADR)</a:t>
            </a:r>
          </a:p>
          <a:p>
            <a:pPr lvl="1"/>
            <a:r>
              <a:rPr lang="en-US" dirty="0" smtClean="0">
                <a:solidFill>
                  <a:srgbClr val="EF6233"/>
                </a:solidFill>
              </a:rPr>
              <a:t>GDSN „topics“ seem stable (2009 = 2017)</a:t>
            </a:r>
          </a:p>
          <a:p>
            <a:pPr lvl="1"/>
            <a:r>
              <a:rPr lang="en-US" dirty="0" smtClean="0">
                <a:solidFill>
                  <a:srgbClr val="EF6233"/>
                </a:solidFill>
              </a:rPr>
              <a:t>One version should be chosen and used as a reference</a:t>
            </a:r>
          </a:p>
          <a:p>
            <a:r>
              <a:rPr lang="en-US" dirty="0" smtClean="0"/>
              <a:t>Code lists</a:t>
            </a:r>
          </a:p>
          <a:p>
            <a:pPr lvl="1"/>
            <a:r>
              <a:rPr lang="en-US" dirty="0" smtClean="0">
                <a:solidFill>
                  <a:srgbClr val="EF6233"/>
                </a:solidFill>
              </a:rPr>
              <a:t>Most of code lists are externally managed and can change frequently</a:t>
            </a:r>
          </a:p>
          <a:p>
            <a:pPr lvl="1"/>
            <a:r>
              <a:rPr lang="en-US" dirty="0" smtClean="0">
                <a:solidFill>
                  <a:srgbClr val="EF6233"/>
                </a:solidFill>
              </a:rPr>
              <a:t>Guidance not on the codes but on the method to create the codes</a:t>
            </a:r>
          </a:p>
          <a:p>
            <a:r>
              <a:rPr lang="en-US" dirty="0" smtClean="0"/>
              <a:t>Complex subject – expertise needed</a:t>
            </a:r>
          </a:p>
          <a:p>
            <a:endParaRPr lang="en-US" dirty="0"/>
          </a:p>
        </p:txBody>
      </p:sp>
      <p:sp>
        <p:nvSpPr>
          <p:cNvPr id="4" name="Zástupný symbol pro číslo snímku 3"/>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72</a:t>
            </a:fld>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1467" y="1159031"/>
            <a:ext cx="3281440" cy="32698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96521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en-GB" dirty="0" smtClean="0"/>
              <a:t>Contact Information</a:t>
            </a:r>
            <a:endParaRPr lang="en-GB" dirty="0"/>
          </a:p>
        </p:txBody>
      </p:sp>
      <p:sp>
        <p:nvSpPr>
          <p:cNvPr id="4" name="Zástupný symbol pro číslo snímku 3"/>
          <p:cNvSpPr>
            <a:spLocks noGrp="1"/>
          </p:cNvSpPr>
          <p:nvPr>
            <p:ph type="sldNum" sz="quarter" idx="14"/>
          </p:nvPr>
        </p:nvSpPr>
        <p:spPr/>
        <p:txBody>
          <a:bodyPr/>
          <a:lstStyle/>
          <a:p>
            <a:pPr fontAlgn="base">
              <a:spcAft>
                <a:spcPct val="0"/>
              </a:spcAft>
              <a:defRPr/>
            </a:pPr>
            <a:fld id="{4472AB7F-E8D0-4874-A9B8-335B68DC5F05}" type="slidenum">
              <a:rPr lang="en-US" smtClean="0"/>
              <a:pPr fontAlgn="base">
                <a:spcAft>
                  <a:spcPct val="0"/>
                </a:spcAft>
                <a:defRPr/>
              </a:pPr>
              <a:t>73</a:t>
            </a:fld>
            <a:endParaRPr lang="en-US" dirty="0"/>
          </a:p>
        </p:txBody>
      </p:sp>
      <p:sp>
        <p:nvSpPr>
          <p:cNvPr id="6" name="Zástupný symbol pro text 5"/>
          <p:cNvSpPr>
            <a:spLocks noGrp="1"/>
          </p:cNvSpPr>
          <p:nvPr>
            <p:ph type="body" sz="quarter" idx="11"/>
          </p:nvPr>
        </p:nvSpPr>
        <p:spPr/>
        <p:txBody>
          <a:bodyPr>
            <a:normAutofit lnSpcReduction="10000"/>
          </a:bodyPr>
          <a:lstStyle/>
          <a:p>
            <a:r>
              <a:rPr lang="cs-CZ" dirty="0" smtClean="0"/>
              <a:t>Tomáš </a:t>
            </a:r>
            <a:r>
              <a:rPr lang="cs-CZ" dirty="0" err="1" smtClean="0"/>
              <a:t>Tlučhoř</a:t>
            </a:r>
            <a:endParaRPr lang="cs-CZ" dirty="0"/>
          </a:p>
        </p:txBody>
      </p:sp>
      <p:sp>
        <p:nvSpPr>
          <p:cNvPr id="7" name="Zástupný symbol pro obsah 6"/>
          <p:cNvSpPr>
            <a:spLocks noGrp="1"/>
          </p:cNvSpPr>
          <p:nvPr>
            <p:ph idx="13"/>
          </p:nvPr>
        </p:nvSpPr>
        <p:spPr/>
        <p:txBody>
          <a:bodyPr/>
          <a:lstStyle/>
          <a:p>
            <a:r>
              <a:rPr lang="cs-CZ" dirty="0" smtClean="0"/>
              <a:t>Project </a:t>
            </a:r>
            <a:r>
              <a:rPr lang="cs-CZ" dirty="0" err="1" smtClean="0"/>
              <a:t>Manager</a:t>
            </a:r>
            <a:endParaRPr lang="en-GB" dirty="0"/>
          </a:p>
        </p:txBody>
      </p:sp>
      <p:sp>
        <p:nvSpPr>
          <p:cNvPr id="8" name="Zástupný symbol pro obsah 7"/>
          <p:cNvSpPr>
            <a:spLocks noGrp="1"/>
          </p:cNvSpPr>
          <p:nvPr>
            <p:ph idx="16"/>
          </p:nvPr>
        </p:nvSpPr>
        <p:spPr/>
        <p:txBody>
          <a:bodyPr/>
          <a:lstStyle/>
          <a:p>
            <a:r>
              <a:rPr lang="cs-CZ" dirty="0"/>
              <a:t>+420 227 031 165</a:t>
            </a:r>
          </a:p>
        </p:txBody>
      </p:sp>
      <p:sp>
        <p:nvSpPr>
          <p:cNvPr id="9" name="Zástupný symbol pro obsah 8"/>
          <p:cNvSpPr>
            <a:spLocks noGrp="1"/>
          </p:cNvSpPr>
          <p:nvPr>
            <p:ph idx="17"/>
          </p:nvPr>
        </p:nvSpPr>
        <p:spPr/>
        <p:txBody>
          <a:bodyPr/>
          <a:lstStyle/>
          <a:p>
            <a:r>
              <a:rPr lang="cs-CZ" dirty="0" smtClean="0"/>
              <a:t>www.gs1.eu</a:t>
            </a:r>
            <a:endParaRPr lang="cs-CZ" dirty="0"/>
          </a:p>
        </p:txBody>
      </p:sp>
      <p:sp>
        <p:nvSpPr>
          <p:cNvPr id="11" name="Zástupný symbol pro obsah 10"/>
          <p:cNvSpPr>
            <a:spLocks noGrp="1"/>
          </p:cNvSpPr>
          <p:nvPr>
            <p:ph idx="22"/>
          </p:nvPr>
        </p:nvSpPr>
        <p:spPr/>
        <p:txBody>
          <a:bodyPr/>
          <a:lstStyle/>
          <a:p>
            <a:r>
              <a:rPr lang="cs-CZ" b="1" dirty="0"/>
              <a:t>GS1 </a:t>
            </a:r>
            <a:r>
              <a:rPr lang="cs-CZ" b="1" dirty="0" smtClean="0"/>
              <a:t>in Europe</a:t>
            </a:r>
            <a:r>
              <a:rPr lang="cs-CZ" dirty="0"/>
              <a:t/>
            </a:r>
            <a:br>
              <a:rPr lang="cs-CZ" dirty="0"/>
            </a:br>
            <a:r>
              <a:rPr lang="fr-FR" dirty="0"/>
              <a:t>Rue Royale 76, mailbox 1</a:t>
            </a:r>
          </a:p>
          <a:p>
            <a:r>
              <a:rPr lang="fr-FR" dirty="0"/>
              <a:t>Brussels </a:t>
            </a:r>
            <a:r>
              <a:rPr lang="fr-FR" dirty="0" smtClean="0"/>
              <a:t>1000</a:t>
            </a:r>
            <a:r>
              <a:rPr lang="cs-CZ" dirty="0" smtClean="0"/>
              <a:t>, </a:t>
            </a:r>
            <a:r>
              <a:rPr lang="fr-FR" dirty="0" smtClean="0"/>
              <a:t>Belgium</a:t>
            </a:r>
            <a:endParaRPr lang="fr-FR" dirty="0"/>
          </a:p>
        </p:txBody>
      </p:sp>
      <p:sp>
        <p:nvSpPr>
          <p:cNvPr id="12" name="Zástupný symbol pro obsah 11"/>
          <p:cNvSpPr>
            <a:spLocks noGrp="1"/>
          </p:cNvSpPr>
          <p:nvPr>
            <p:ph idx="27"/>
          </p:nvPr>
        </p:nvSpPr>
        <p:spPr/>
        <p:txBody>
          <a:bodyPr/>
          <a:lstStyle/>
          <a:p>
            <a:r>
              <a:rPr lang="cs-CZ" dirty="0"/>
              <a:t>+420 725 096 098</a:t>
            </a:r>
          </a:p>
          <a:p>
            <a:endParaRPr lang="cs-CZ" dirty="0"/>
          </a:p>
        </p:txBody>
      </p:sp>
      <p:sp>
        <p:nvSpPr>
          <p:cNvPr id="13" name="Zástupný symbol pro obsah 12"/>
          <p:cNvSpPr>
            <a:spLocks noGrp="1"/>
          </p:cNvSpPr>
          <p:nvPr>
            <p:ph idx="28"/>
          </p:nvPr>
        </p:nvSpPr>
        <p:spPr/>
        <p:txBody>
          <a:bodyPr/>
          <a:lstStyle/>
          <a:p>
            <a:r>
              <a:rPr lang="cs-CZ" u="sng" dirty="0">
                <a:hlinkClick r:id="rId2"/>
              </a:rPr>
              <a:t>tluchor@gs1cz.org</a:t>
            </a:r>
            <a:endParaRPr lang="cs-CZ" dirty="0"/>
          </a:p>
        </p:txBody>
      </p:sp>
      <p:sp>
        <p:nvSpPr>
          <p:cNvPr id="14" name="Zástupný symbol pro text 13"/>
          <p:cNvSpPr>
            <a:spLocks noGrp="1"/>
          </p:cNvSpPr>
          <p:nvPr>
            <p:ph type="body" sz="quarter" idx="33"/>
          </p:nvPr>
        </p:nvSpPr>
        <p:spPr/>
        <p:txBody>
          <a:bodyPr/>
          <a:lstStyle/>
          <a:p>
            <a:r>
              <a:rPr lang="cs-CZ" dirty="0" smtClean="0"/>
              <a:t>T</a:t>
            </a:r>
            <a:endParaRPr lang="cs-CZ" dirty="0"/>
          </a:p>
        </p:txBody>
      </p:sp>
      <p:sp>
        <p:nvSpPr>
          <p:cNvPr id="15" name="Zástupný symbol pro text 14"/>
          <p:cNvSpPr>
            <a:spLocks noGrp="1"/>
          </p:cNvSpPr>
          <p:nvPr>
            <p:ph type="body" sz="quarter" idx="34"/>
          </p:nvPr>
        </p:nvSpPr>
        <p:spPr/>
        <p:txBody>
          <a:bodyPr/>
          <a:lstStyle/>
          <a:p>
            <a:r>
              <a:rPr lang="cs-CZ" dirty="0" smtClean="0"/>
              <a:t>M</a:t>
            </a:r>
            <a:endParaRPr lang="cs-CZ" dirty="0"/>
          </a:p>
        </p:txBody>
      </p:sp>
      <p:sp>
        <p:nvSpPr>
          <p:cNvPr id="16" name="Zástupný symbol pro text 15"/>
          <p:cNvSpPr>
            <a:spLocks noGrp="1"/>
          </p:cNvSpPr>
          <p:nvPr>
            <p:ph type="body" sz="quarter" idx="35"/>
          </p:nvPr>
        </p:nvSpPr>
        <p:spPr/>
        <p:txBody>
          <a:bodyPr/>
          <a:lstStyle/>
          <a:p>
            <a:r>
              <a:rPr lang="cs-CZ" dirty="0" smtClean="0"/>
              <a:t>E</a:t>
            </a:r>
            <a:endParaRPr lang="cs-CZ" dirty="0"/>
          </a:p>
        </p:txBody>
      </p:sp>
      <p:pic>
        <p:nvPicPr>
          <p:cNvPr id="3076" name="Picture 4" descr="C:\Users\Tluchor\Pictures\GS1_Foceni_Vyber\Tomas_Tluchor_2016\Vyber\RON_2691_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5317" y="1169043"/>
            <a:ext cx="2103156" cy="315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5595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David Buckley</a:t>
            </a:r>
            <a:endParaRPr lang="en-GB" dirty="0"/>
          </a:p>
        </p:txBody>
      </p:sp>
      <p:sp>
        <p:nvSpPr>
          <p:cNvPr id="3" name="Title 2"/>
          <p:cNvSpPr>
            <a:spLocks noGrp="1"/>
          </p:cNvSpPr>
          <p:nvPr>
            <p:ph type="title"/>
          </p:nvPr>
        </p:nvSpPr>
        <p:spPr/>
        <p:txBody>
          <a:bodyPr/>
          <a:lstStyle/>
          <a:p>
            <a:r>
              <a:rPr lang="en-GB" dirty="0"/>
              <a:t>Update: Trade Item Implantation Guideline (TIIG)</a:t>
            </a:r>
          </a:p>
        </p:txBody>
      </p:sp>
      <p:sp>
        <p:nvSpPr>
          <p:cNvPr id="4" name="Slide Number Placeholder 3"/>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74</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Tree>
    <p:extLst>
      <p:ext uri="{BB962C8B-B14F-4D97-AF65-F5344CB8AC3E}">
        <p14:creationId xmlns:p14="http://schemas.microsoft.com/office/powerpoint/2010/main" val="10786562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 Trade Item Implantation Guideline (TIIG)</a:t>
            </a:r>
            <a:endParaRPr lang="en-GB" dirty="0"/>
          </a:p>
        </p:txBody>
      </p:sp>
      <p:sp>
        <p:nvSpPr>
          <p:cNvPr id="3" name="Text Placeholder 2"/>
          <p:cNvSpPr>
            <a:spLocks noGrp="1"/>
          </p:cNvSpPr>
          <p:nvPr>
            <p:ph type="body" sz="quarter" idx="19"/>
          </p:nvPr>
        </p:nvSpPr>
        <p:spPr>
          <a:xfrm>
            <a:off x="6050488" y="996242"/>
            <a:ext cx="2628901" cy="553158"/>
          </a:xfrm>
        </p:spPr>
        <p:txBody>
          <a:bodyPr/>
          <a:lstStyle/>
          <a:p>
            <a:r>
              <a:rPr lang="en-GB" sz="1200" b="0" dirty="0">
                <a:hlinkClick r:id="rId2"/>
              </a:rPr>
              <a:t>https://www.gs1.org/gdsn/trade_implementation_guide</a:t>
            </a:r>
            <a:r>
              <a:rPr lang="en-GB" sz="1200" b="0" dirty="0"/>
              <a:t> </a:t>
            </a:r>
          </a:p>
        </p:txBody>
      </p:sp>
      <p:pic>
        <p:nvPicPr>
          <p:cNvPr id="7" name="Picture 6"/>
          <p:cNvPicPr>
            <a:picLocks noChangeAspect="1"/>
          </p:cNvPicPr>
          <p:nvPr/>
        </p:nvPicPr>
        <p:blipFill>
          <a:blip r:embed="rId3"/>
          <a:stretch>
            <a:fillRect/>
          </a:stretch>
        </p:blipFill>
        <p:spPr>
          <a:xfrm>
            <a:off x="6329812" y="1549400"/>
            <a:ext cx="2070251" cy="2895600"/>
          </a:xfrm>
          <a:prstGeom prst="rect">
            <a:avLst/>
          </a:prstGeom>
          <a:ln>
            <a:solidFill>
              <a:schemeClr val="accent1"/>
            </a:solidFill>
          </a:ln>
        </p:spPr>
      </p:pic>
      <p:sp>
        <p:nvSpPr>
          <p:cNvPr id="4" name="Text Placeholder 3"/>
          <p:cNvSpPr>
            <a:spLocks noGrp="1"/>
          </p:cNvSpPr>
          <p:nvPr>
            <p:ph type="body" sz="quarter" idx="20"/>
          </p:nvPr>
        </p:nvSpPr>
        <p:spPr>
          <a:xfrm>
            <a:off x="228599" y="1217615"/>
            <a:ext cx="5821887" cy="3227385"/>
          </a:xfrm>
        </p:spPr>
        <p:txBody>
          <a:bodyPr/>
          <a:lstStyle/>
          <a:p>
            <a:pPr marL="55688" indent="0">
              <a:buNone/>
            </a:pPr>
            <a:r>
              <a:rPr lang="en-GB" dirty="0" smtClean="0"/>
              <a:t>David’s simplified understanding:</a:t>
            </a:r>
          </a:p>
          <a:p>
            <a:r>
              <a:rPr lang="en-GB" dirty="0" smtClean="0"/>
              <a:t>Major overhaul and update in 2016 to support GDSN MjR:</a:t>
            </a:r>
          </a:p>
          <a:p>
            <a:pPr lvl="1"/>
            <a:r>
              <a:rPr lang="en-GB" dirty="0" smtClean="0"/>
              <a:t>Today structurally sound and generally up-to-date</a:t>
            </a:r>
          </a:p>
          <a:p>
            <a:pPr lvl="1"/>
            <a:endParaRPr lang="en-GB" dirty="0" smtClean="0"/>
          </a:p>
          <a:p>
            <a:r>
              <a:rPr lang="en-GB" dirty="0" smtClean="0"/>
              <a:t>TIIG sub-team last met in 2016</a:t>
            </a:r>
          </a:p>
          <a:p>
            <a:endParaRPr lang="en-GB" dirty="0"/>
          </a:p>
          <a:p>
            <a:r>
              <a:rPr lang="en-GB" dirty="0" smtClean="0"/>
              <a:t>David Buckley took GO responsibility for TIIG from Mike Mowad in 2017</a:t>
            </a:r>
          </a:p>
          <a:p>
            <a:pPr lvl="1"/>
            <a:r>
              <a:rPr lang="en-GB" dirty="0" smtClean="0"/>
              <a:t>TIIG cRoom exists and is used for initial discussions</a:t>
            </a:r>
          </a:p>
          <a:p>
            <a:pPr lvl="1"/>
            <a:r>
              <a:rPr lang="en-GB" dirty="0" smtClean="0"/>
              <a:t>All Work Requests formally processed by GMD-SMG</a:t>
            </a:r>
          </a:p>
          <a:p>
            <a:pPr lvl="1"/>
            <a:endParaRPr lang="en-GB" dirty="0"/>
          </a:p>
          <a:p>
            <a:r>
              <a:rPr lang="en-GB" dirty="0" smtClean="0"/>
              <a:t>Following slides recent Work Requests</a:t>
            </a:r>
            <a:endParaRPr lang="en-GB" dirty="0"/>
          </a:p>
        </p:txBody>
      </p:sp>
    </p:spTree>
    <p:extLst>
      <p:ext uri="{BB962C8B-B14F-4D97-AF65-F5344CB8AC3E}">
        <p14:creationId xmlns:p14="http://schemas.microsoft.com/office/powerpoint/2010/main" val="35439097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Trade Item Implementation Guide (TIIG)</a:t>
            </a:r>
            <a:endParaRPr lang="en-GB" dirty="0"/>
          </a:p>
        </p:txBody>
      </p:sp>
      <p:sp>
        <p:nvSpPr>
          <p:cNvPr id="3" name="Slide Number Placeholder 2"/>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76</a:t>
            </a:fld>
            <a:endParaRPr lang="en-GB" noProof="0"/>
          </a:p>
        </p:txBody>
      </p:sp>
      <p:sp>
        <p:nvSpPr>
          <p:cNvPr id="4" name="Text Placeholder 3"/>
          <p:cNvSpPr>
            <a:spLocks noGrp="1"/>
          </p:cNvSpPr>
          <p:nvPr>
            <p:ph type="body" sz="quarter" idx="20"/>
          </p:nvPr>
        </p:nvSpPr>
        <p:spPr/>
        <p:txBody>
          <a:bodyPr/>
          <a:lstStyle/>
          <a:p>
            <a:r>
              <a:rPr lang="en-US" dirty="0">
                <a:hlinkClick r:id="rId2" tooltip="GDSN 3.1 Trade Item Implementation Guide"/>
              </a:rPr>
              <a:t>GDSN Trade Item Implementation </a:t>
            </a:r>
            <a:r>
              <a:rPr lang="en-US" dirty="0" smtClean="0">
                <a:hlinkClick r:id="rId2" tooltip="GDSN 3.1 Trade Item Implementation Guide"/>
              </a:rPr>
              <a:t>Guide</a:t>
            </a:r>
            <a:endParaRPr lang="en-US" dirty="0" smtClean="0"/>
          </a:p>
          <a:p>
            <a:endParaRPr lang="en-US" dirty="0"/>
          </a:p>
          <a:p>
            <a:r>
              <a:rPr lang="en-GB" dirty="0">
                <a:hlinkClick r:id="rId3"/>
              </a:rPr>
              <a:t>Packaging Label </a:t>
            </a:r>
            <a:r>
              <a:rPr lang="en-GB" dirty="0" smtClean="0">
                <a:hlinkClick r:id="rId3"/>
              </a:rPr>
              <a:t>Guide</a:t>
            </a:r>
            <a:endParaRPr lang="en-GB" dirty="0" smtClean="0"/>
          </a:p>
          <a:p>
            <a:endParaRPr lang="en-US" dirty="0"/>
          </a:p>
          <a:p>
            <a:r>
              <a:rPr lang="en-US" dirty="0" smtClean="0"/>
              <a:t>[Possible in </a:t>
            </a:r>
            <a:r>
              <a:rPr lang="en-US" dirty="0"/>
              <a:t>the future] </a:t>
            </a:r>
            <a:r>
              <a:rPr lang="en-US" dirty="0">
                <a:hlinkClick r:id="rId4"/>
              </a:rPr>
              <a:t>Leveraging GDSN for the FDA Global Unique Device Identifier Database (</a:t>
            </a:r>
            <a:r>
              <a:rPr lang="en-US" b="1" dirty="0">
                <a:hlinkClick r:id="rId4"/>
              </a:rPr>
              <a:t>GUDID</a:t>
            </a:r>
            <a:r>
              <a:rPr lang="en-US" dirty="0">
                <a:hlinkClick r:id="rId4"/>
              </a:rPr>
              <a:t>) Implementation </a:t>
            </a:r>
            <a:r>
              <a:rPr lang="en-US" dirty="0" smtClean="0">
                <a:hlinkClick r:id="rId4"/>
              </a:rPr>
              <a:t>Guideline </a:t>
            </a:r>
            <a:endParaRPr lang="en-GB" dirty="0"/>
          </a:p>
        </p:txBody>
      </p:sp>
      <p:sp>
        <p:nvSpPr>
          <p:cNvPr id="5" name="Text Placeholder 4"/>
          <p:cNvSpPr>
            <a:spLocks noGrp="1"/>
          </p:cNvSpPr>
          <p:nvPr>
            <p:ph type="body" sz="quarter" idx="19"/>
          </p:nvPr>
        </p:nvSpPr>
        <p:spPr/>
        <p:txBody>
          <a:bodyPr/>
          <a:lstStyle/>
          <a:p>
            <a:r>
              <a:rPr lang="en-GB" b="0" dirty="0">
                <a:hlinkClick r:id="rId5"/>
              </a:rPr>
              <a:t>https://</a:t>
            </a:r>
            <a:r>
              <a:rPr lang="en-GB" b="0" dirty="0" smtClean="0">
                <a:hlinkClick r:id="rId5"/>
              </a:rPr>
              <a:t>www.gs1.org/gdsn/trade_implementation_guide</a:t>
            </a:r>
            <a:r>
              <a:rPr lang="en-GB" b="0" dirty="0" smtClean="0"/>
              <a:t> </a:t>
            </a:r>
            <a:endParaRPr lang="en-GB" b="0" dirty="0"/>
          </a:p>
        </p:txBody>
      </p:sp>
      <p:sp>
        <p:nvSpPr>
          <p:cNvPr id="6" name="Picture Placeholder 5"/>
          <p:cNvSpPr>
            <a:spLocks noGrp="1"/>
          </p:cNvSpPr>
          <p:nvPr>
            <p:ph type="pic" sz="quarter" idx="14"/>
          </p:nvPr>
        </p:nvSpPr>
        <p:spPr/>
      </p:sp>
      <p:pic>
        <p:nvPicPr>
          <p:cNvPr id="7" name="Picture 6"/>
          <p:cNvPicPr>
            <a:picLocks noChangeAspect="1"/>
          </p:cNvPicPr>
          <p:nvPr/>
        </p:nvPicPr>
        <p:blipFill rotWithShape="1">
          <a:blip r:embed="rId6"/>
          <a:srcRect t="517" r="31014" b="-517"/>
          <a:stretch/>
        </p:blipFill>
        <p:spPr>
          <a:xfrm>
            <a:off x="76201" y="1065235"/>
            <a:ext cx="4495800" cy="3381375"/>
          </a:xfrm>
          <a:prstGeom prst="rect">
            <a:avLst/>
          </a:prstGeom>
        </p:spPr>
      </p:pic>
    </p:spTree>
    <p:extLst>
      <p:ext uri="{BB962C8B-B14F-4D97-AF65-F5344CB8AC3E}">
        <p14:creationId xmlns:p14="http://schemas.microsoft.com/office/powerpoint/2010/main" val="28743183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 in progress: updates to TIIG (summary)</a:t>
            </a:r>
            <a:endParaRPr lang="en-GB" dirty="0"/>
          </a:p>
        </p:txBody>
      </p:sp>
      <p:sp>
        <p:nvSpPr>
          <p:cNvPr id="3" name="Content Placeholder 2"/>
          <p:cNvSpPr>
            <a:spLocks noGrp="1"/>
          </p:cNvSpPr>
          <p:nvPr>
            <p:ph idx="11"/>
          </p:nvPr>
        </p:nvSpPr>
        <p:spPr>
          <a:xfrm>
            <a:off x="304800" y="971550"/>
            <a:ext cx="8386621" cy="3409157"/>
          </a:xfrm>
        </p:spPr>
        <p:txBody>
          <a:bodyPr/>
          <a:lstStyle/>
          <a:p>
            <a:pPr lvl="0"/>
            <a:r>
              <a:rPr lang="en-GB" dirty="0" smtClean="0"/>
              <a:t>In ratification:</a:t>
            </a:r>
          </a:p>
          <a:p>
            <a:pPr lvl="1"/>
            <a:r>
              <a:rPr lang="en-GB" dirty="0" smtClean="0"/>
              <a:t>17-000331</a:t>
            </a:r>
            <a:r>
              <a:rPr lang="en-GB" dirty="0"/>
              <a:t>, Update section 3.6, example 6 for Unit of </a:t>
            </a:r>
            <a:r>
              <a:rPr lang="en-GB" dirty="0" smtClean="0"/>
              <a:t>Measure</a:t>
            </a:r>
            <a:endParaRPr lang="en-GB" dirty="0"/>
          </a:p>
          <a:p>
            <a:pPr lvl="1"/>
            <a:r>
              <a:rPr lang="en-GB" dirty="0" smtClean="0"/>
              <a:t>18-000020</a:t>
            </a:r>
            <a:r>
              <a:rPr lang="en-GB" dirty="0"/>
              <a:t>, Update section 35.4.1 on use of </a:t>
            </a:r>
            <a:r>
              <a:rPr lang="en-GB" dirty="0" smtClean="0"/>
              <a:t>components</a:t>
            </a:r>
          </a:p>
          <a:p>
            <a:pPr lvl="1"/>
            <a:r>
              <a:rPr lang="en-US" dirty="0" smtClean="0"/>
              <a:t>Errata fix (highlighted by Staffan)</a:t>
            </a:r>
            <a:endParaRPr lang="en-GB" dirty="0" smtClean="0"/>
          </a:p>
          <a:p>
            <a:endParaRPr lang="en-US" dirty="0" smtClean="0"/>
          </a:p>
          <a:p>
            <a:r>
              <a:rPr lang="en-US" dirty="0" smtClean="0"/>
              <a:t>Ad hoc sub group:</a:t>
            </a:r>
            <a:endParaRPr lang="en-GB" dirty="0" smtClean="0"/>
          </a:p>
          <a:p>
            <a:pPr lvl="1"/>
            <a:r>
              <a:rPr lang="en-GB" dirty="0" smtClean="0"/>
              <a:t>18-000016</a:t>
            </a:r>
            <a:r>
              <a:rPr lang="en-GB" dirty="0"/>
              <a:t>, new section </a:t>
            </a:r>
            <a:r>
              <a:rPr lang="en-GB" dirty="0">
                <a:solidFill>
                  <a:schemeClr val="accent1"/>
                </a:solidFill>
              </a:rPr>
              <a:t>xxx</a:t>
            </a:r>
            <a:r>
              <a:rPr lang="en-GB" dirty="0"/>
              <a:t> on </a:t>
            </a:r>
            <a:r>
              <a:rPr lang="en-GB" dirty="0" smtClean="0"/>
              <a:t>“</a:t>
            </a:r>
            <a:r>
              <a:rPr lang="en-GB" dirty="0"/>
              <a:t>Transportation, Dangerous and Hazardous </a:t>
            </a:r>
            <a:r>
              <a:rPr lang="en-GB" dirty="0" smtClean="0"/>
              <a:t>Information” </a:t>
            </a:r>
          </a:p>
          <a:p>
            <a:endParaRPr lang="en-GB" dirty="0"/>
          </a:p>
          <a:p>
            <a:r>
              <a:rPr lang="en-US" dirty="0" smtClean="0"/>
              <a:t>Expected from Tony Zhang:</a:t>
            </a:r>
            <a:endParaRPr lang="en-GB" dirty="0" smtClean="0"/>
          </a:p>
          <a:p>
            <a:pPr lvl="1"/>
            <a:r>
              <a:rPr lang="en-GB" dirty="0" smtClean="0"/>
              <a:t>Work Requests 17-172 </a:t>
            </a:r>
            <a:r>
              <a:rPr lang="en-GB" dirty="0"/>
              <a:t>&amp; 17-320 </a:t>
            </a:r>
            <a:r>
              <a:rPr lang="en-GB" dirty="0" smtClean="0"/>
              <a:t>are withdraw but expecting a new item to help clarify certification and accreditation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77</a:t>
            </a:fld>
            <a:endParaRPr lang="en-GB" noProof="0" dirty="0"/>
          </a:p>
        </p:txBody>
      </p:sp>
    </p:spTree>
    <p:extLst>
      <p:ext uri="{BB962C8B-B14F-4D97-AF65-F5344CB8AC3E}">
        <p14:creationId xmlns:p14="http://schemas.microsoft.com/office/powerpoint/2010/main" val="9062003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500" b="1" dirty="0"/>
              <a:t>17-331</a:t>
            </a:r>
            <a:r>
              <a:rPr lang="en-GB" sz="1500" dirty="0"/>
              <a:t>: </a:t>
            </a:r>
            <a:r>
              <a:rPr lang="en-US" sz="1500" dirty="0"/>
              <a:t>Update the Trade Item Implementation Guideline (TIIG), Example 6 in section 3.6 to provide recommendation for the actual Unit of Measure (UoM) code</a:t>
            </a:r>
            <a:endParaRPr lang="en-GB" sz="15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78</a:t>
            </a:fld>
            <a:endParaRPr lang="en-GB" noProof="0" dirty="0"/>
          </a:p>
        </p:txBody>
      </p:sp>
      <p:pic>
        <p:nvPicPr>
          <p:cNvPr id="6" name="Picture 5"/>
          <p:cNvPicPr>
            <a:picLocks noChangeAspect="1"/>
          </p:cNvPicPr>
          <p:nvPr/>
        </p:nvPicPr>
        <p:blipFill>
          <a:blip r:embed="rId2"/>
          <a:stretch>
            <a:fillRect/>
          </a:stretch>
        </p:blipFill>
        <p:spPr>
          <a:xfrm>
            <a:off x="3713804" y="1597554"/>
            <a:ext cx="4977617" cy="3211163"/>
          </a:xfrm>
          <a:prstGeom prst="rect">
            <a:avLst/>
          </a:prstGeom>
        </p:spPr>
      </p:pic>
      <p:pic>
        <p:nvPicPr>
          <p:cNvPr id="7" name="Picture 6"/>
          <p:cNvPicPr>
            <a:picLocks noChangeAspect="1"/>
          </p:cNvPicPr>
          <p:nvPr/>
        </p:nvPicPr>
        <p:blipFill>
          <a:blip r:embed="rId3"/>
          <a:stretch>
            <a:fillRect/>
          </a:stretch>
        </p:blipFill>
        <p:spPr>
          <a:xfrm>
            <a:off x="447479" y="1093350"/>
            <a:ext cx="4253149" cy="504701"/>
          </a:xfrm>
          <a:prstGeom prst="rect">
            <a:avLst/>
          </a:prstGeom>
        </p:spPr>
      </p:pic>
    </p:spTree>
    <p:extLst>
      <p:ext uri="{BB962C8B-B14F-4D97-AF65-F5344CB8AC3E}">
        <p14:creationId xmlns:p14="http://schemas.microsoft.com/office/powerpoint/2010/main" val="385708204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500" b="1" dirty="0"/>
              <a:t>18-00020</a:t>
            </a:r>
            <a:r>
              <a:rPr lang="en-GB" sz="1500" dirty="0"/>
              <a:t>:</a:t>
            </a:r>
            <a:r>
              <a:rPr lang="en-US" sz="1500" dirty="0"/>
              <a:t>Update Trade Item Implementation Guide (TIIG) to clarify implementation of components</a:t>
            </a:r>
            <a:r>
              <a:rPr lang="en-GB" sz="1500" dirty="0"/>
              <a:t> </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79</a:t>
            </a:fld>
            <a:endParaRPr lang="en-GB" noProof="0" dirty="0"/>
          </a:p>
        </p:txBody>
      </p:sp>
      <p:pic>
        <p:nvPicPr>
          <p:cNvPr id="5" name="Picture 4"/>
          <p:cNvPicPr>
            <a:picLocks noChangeAspect="1"/>
          </p:cNvPicPr>
          <p:nvPr/>
        </p:nvPicPr>
        <p:blipFill>
          <a:blip r:embed="rId2"/>
          <a:stretch>
            <a:fillRect/>
          </a:stretch>
        </p:blipFill>
        <p:spPr>
          <a:xfrm>
            <a:off x="1219200" y="1035530"/>
            <a:ext cx="6371206" cy="3874295"/>
          </a:xfrm>
          <a:prstGeom prst="rect">
            <a:avLst/>
          </a:prstGeom>
        </p:spPr>
      </p:pic>
    </p:spTree>
    <p:extLst>
      <p:ext uri="{BB962C8B-B14F-4D97-AF65-F5344CB8AC3E}">
        <p14:creationId xmlns:p14="http://schemas.microsoft.com/office/powerpoint/2010/main" val="3302122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GB" dirty="0" smtClean="0"/>
              <a:t>Pete Alvarez</a:t>
            </a:r>
            <a:endParaRPr lang="en-GB" dirty="0"/>
          </a:p>
        </p:txBody>
      </p:sp>
      <p:sp>
        <p:nvSpPr>
          <p:cNvPr id="2" name="Title 1"/>
          <p:cNvSpPr>
            <a:spLocks noGrp="1"/>
          </p:cNvSpPr>
          <p:nvPr>
            <p:ph type="title"/>
          </p:nvPr>
        </p:nvSpPr>
        <p:spPr/>
        <p:txBody>
          <a:bodyPr/>
          <a:lstStyle/>
          <a:p>
            <a:r>
              <a:rPr lang="en-US" dirty="0" smtClean="0"/>
              <a:t>GDSN Healthcare update</a:t>
            </a:r>
            <a:endParaRPr lang="en-GB" sz="1800" b="1" dirty="0">
              <a:solidFill>
                <a:srgbClr val="FF0000"/>
              </a:solidFill>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a:t>
            </a:fld>
            <a:endParaRPr lang="en-GB" noProof="0"/>
          </a:p>
        </p:txBody>
      </p:sp>
    </p:spTree>
    <p:extLst>
      <p:ext uri="{BB962C8B-B14F-4D97-AF65-F5344CB8AC3E}">
        <p14:creationId xmlns:p14="http://schemas.microsoft.com/office/powerpoint/2010/main" val="2592585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3442"/>
            <a:ext cx="7062727" cy="679647"/>
          </a:xfrm>
        </p:spPr>
        <p:txBody>
          <a:bodyPr/>
          <a:lstStyle/>
          <a:p>
            <a:r>
              <a:rPr lang="en-GB" sz="1500" b="1" dirty="0"/>
              <a:t>18-016</a:t>
            </a:r>
            <a:r>
              <a:rPr lang="en-GB" sz="1500" dirty="0"/>
              <a:t>:</a:t>
            </a:r>
            <a:r>
              <a:rPr lang="en-US" sz="1500" dirty="0"/>
              <a:t>Update Trade Item Implementation Guide (TIIG) for Transportation, Dangerous and Hazardous Information</a:t>
            </a:r>
            <a:endParaRPr lang="en-GB" sz="1500" dirty="0"/>
          </a:p>
        </p:txBody>
      </p:sp>
      <p:sp>
        <p:nvSpPr>
          <p:cNvPr id="3" name="Text Placeholder 2"/>
          <p:cNvSpPr>
            <a:spLocks noGrp="1"/>
          </p:cNvSpPr>
          <p:nvPr>
            <p:ph type="body" sz="quarter" idx="15"/>
          </p:nvPr>
        </p:nvSpPr>
        <p:spPr>
          <a:xfrm>
            <a:off x="228600" y="1031355"/>
            <a:ext cx="2838567" cy="320499"/>
          </a:xfrm>
        </p:spPr>
        <p:txBody>
          <a:bodyPr/>
          <a:lstStyle/>
          <a:p>
            <a:r>
              <a:rPr lang="en-GB" dirty="0" smtClean="0"/>
              <a:t>Input from 18-016</a:t>
            </a:r>
            <a:endParaRPr lang="en-GB" dirty="0"/>
          </a:p>
        </p:txBody>
      </p:sp>
      <p:sp>
        <p:nvSpPr>
          <p:cNvPr id="5" name="Text Placeholder 4"/>
          <p:cNvSpPr>
            <a:spLocks noGrp="1"/>
          </p:cNvSpPr>
          <p:nvPr>
            <p:ph type="body" sz="quarter" idx="19"/>
          </p:nvPr>
        </p:nvSpPr>
        <p:spPr>
          <a:xfrm>
            <a:off x="3407509" y="1005492"/>
            <a:ext cx="4418409" cy="320499"/>
          </a:xfrm>
        </p:spPr>
        <p:txBody>
          <a:bodyPr/>
          <a:lstStyle/>
          <a:p>
            <a:r>
              <a:rPr lang="en-GB" dirty="0" smtClean="0"/>
              <a:t>GS1 Canada</a:t>
            </a:r>
            <a:endParaRPr lang="en-GB" dirty="0"/>
          </a:p>
        </p:txBody>
      </p:sp>
      <p:pic>
        <p:nvPicPr>
          <p:cNvPr id="8" name="Picture 7"/>
          <p:cNvPicPr>
            <a:picLocks noChangeAspect="1"/>
          </p:cNvPicPr>
          <p:nvPr/>
        </p:nvPicPr>
        <p:blipFill>
          <a:blip r:embed="rId2"/>
          <a:stretch>
            <a:fillRect/>
          </a:stretch>
        </p:blipFill>
        <p:spPr>
          <a:xfrm>
            <a:off x="444247" y="1333500"/>
            <a:ext cx="2219250" cy="3143250"/>
          </a:xfrm>
          <a:prstGeom prst="rect">
            <a:avLst/>
          </a:prstGeom>
          <a:ln>
            <a:solidFill>
              <a:schemeClr val="accent1"/>
            </a:solidFill>
          </a:ln>
        </p:spPr>
      </p:pic>
      <p:pic>
        <p:nvPicPr>
          <p:cNvPr id="9" name="Picture 8"/>
          <p:cNvPicPr>
            <a:picLocks noChangeAspect="1"/>
          </p:cNvPicPr>
          <p:nvPr/>
        </p:nvPicPr>
        <p:blipFill>
          <a:blip r:embed="rId3"/>
          <a:stretch>
            <a:fillRect/>
          </a:stretch>
        </p:blipFill>
        <p:spPr>
          <a:xfrm>
            <a:off x="3151598" y="1329112"/>
            <a:ext cx="2495834" cy="3155284"/>
          </a:xfrm>
          <a:prstGeom prst="rect">
            <a:avLst/>
          </a:prstGeom>
          <a:ln>
            <a:solidFill>
              <a:schemeClr val="accent1"/>
            </a:solidFill>
          </a:ln>
        </p:spPr>
      </p:pic>
      <p:sp>
        <p:nvSpPr>
          <p:cNvPr id="7" name="Text Placeholder 4"/>
          <p:cNvSpPr>
            <a:spLocks noGrp="1"/>
          </p:cNvSpPr>
          <p:nvPr>
            <p:ph type="body" sz="quarter" idx="19"/>
          </p:nvPr>
        </p:nvSpPr>
        <p:spPr>
          <a:xfrm>
            <a:off x="6325791" y="1020647"/>
            <a:ext cx="4418409" cy="320499"/>
          </a:xfrm>
        </p:spPr>
        <p:txBody>
          <a:bodyPr/>
          <a:lstStyle/>
          <a:p>
            <a:r>
              <a:rPr lang="en-GB" dirty="0" smtClean="0"/>
              <a:t>GS1 in Europe</a:t>
            </a:r>
            <a:endParaRPr lang="en-GB" dirty="0"/>
          </a:p>
        </p:txBody>
      </p:sp>
      <p:pic>
        <p:nvPicPr>
          <p:cNvPr id="4" name="Picture 3"/>
          <p:cNvPicPr>
            <a:picLocks noChangeAspect="1"/>
          </p:cNvPicPr>
          <p:nvPr/>
        </p:nvPicPr>
        <p:blipFill>
          <a:blip r:embed="rId4"/>
          <a:stretch>
            <a:fillRect/>
          </a:stretch>
        </p:blipFill>
        <p:spPr>
          <a:xfrm>
            <a:off x="6300213" y="1339731"/>
            <a:ext cx="2258602" cy="3186242"/>
          </a:xfrm>
          <a:prstGeom prst="rect">
            <a:avLst/>
          </a:prstGeom>
          <a:ln>
            <a:solidFill>
              <a:schemeClr val="accent1"/>
            </a:solidFill>
          </a:ln>
        </p:spPr>
      </p:pic>
    </p:spTree>
    <p:extLst>
      <p:ext uri="{BB962C8B-B14F-4D97-AF65-F5344CB8AC3E}">
        <p14:creationId xmlns:p14="http://schemas.microsoft.com/office/powerpoint/2010/main" val="18937190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hoc group of GMD-SMG volunteers</a:t>
            </a:r>
            <a:endParaRPr lang="en-GB" dirty="0"/>
          </a:p>
        </p:txBody>
      </p:sp>
      <p:sp>
        <p:nvSpPr>
          <p:cNvPr id="3" name="Content Placeholder 2"/>
          <p:cNvSpPr>
            <a:spLocks noGrp="1"/>
          </p:cNvSpPr>
          <p:nvPr>
            <p:ph idx="11"/>
          </p:nvPr>
        </p:nvSpPr>
        <p:spPr/>
        <p:txBody>
          <a:bodyPr/>
          <a:lstStyle/>
          <a:p>
            <a:r>
              <a:rPr lang="en-US" sz="1050" dirty="0" smtClean="0"/>
              <a:t>Agreed at GMD-SMG NOT to reestablish </a:t>
            </a:r>
            <a:r>
              <a:rPr lang="en-US" sz="1050" dirty="0"/>
              <a:t>the TIIG subteam (dormant since 2017</a:t>
            </a:r>
            <a:r>
              <a:rPr lang="en-US" sz="1050" dirty="0" smtClean="0"/>
              <a:t>) but progress individual topics:</a:t>
            </a:r>
          </a:p>
          <a:p>
            <a:pPr lvl="1"/>
            <a:r>
              <a:rPr lang="en-US" sz="1050" dirty="0" smtClean="0"/>
              <a:t>Small or maintaince requests, directly to GMD-SMG</a:t>
            </a:r>
          </a:p>
          <a:p>
            <a:pPr lvl="1"/>
            <a:r>
              <a:rPr lang="en-US" sz="1050" dirty="0" smtClean="0"/>
              <a:t>Larger or more complex requests, via Ad hoc group of volunteers to prepare proposal for GMD-SMG</a:t>
            </a:r>
            <a:endParaRPr lang="en-US" sz="1050" dirty="0"/>
          </a:p>
          <a:p>
            <a:pPr lvl="2"/>
            <a:r>
              <a:rPr lang="en-US" sz="1050" dirty="0" smtClean="0"/>
              <a:t>NOTE: Only GMD-SMG can move to Community Review or eBallot</a:t>
            </a:r>
          </a:p>
          <a:p>
            <a:pPr lvl="2"/>
            <a:endParaRPr lang="en-US" sz="1050" dirty="0"/>
          </a:p>
          <a:p>
            <a:r>
              <a:rPr lang="en-US" sz="1050" dirty="0" smtClean="0"/>
              <a:t>Ad hoc team </a:t>
            </a:r>
            <a:r>
              <a:rPr lang="en-US" sz="1050" dirty="0"/>
              <a:t>for </a:t>
            </a:r>
            <a:r>
              <a:rPr lang="en-US" sz="1050" dirty="0" smtClean="0"/>
              <a:t>Transportation</a:t>
            </a:r>
            <a:r>
              <a:rPr lang="en-US" sz="1050" dirty="0"/>
              <a:t>, Dangerous and Hazardous </a:t>
            </a:r>
            <a:r>
              <a:rPr lang="en-US" sz="1050" dirty="0" smtClean="0"/>
              <a:t>Information update:</a:t>
            </a:r>
          </a:p>
          <a:p>
            <a:pPr lvl="1"/>
            <a:r>
              <a:rPr lang="en-US" sz="1050" dirty="0"/>
              <a:t>Steven </a:t>
            </a:r>
            <a:r>
              <a:rPr lang="en-US" sz="1050" dirty="0" smtClean="0"/>
              <a:t>Robba (1WSync), Rita Laur (GS1 Canada), Zubair </a:t>
            </a:r>
            <a:r>
              <a:rPr lang="en-US" sz="1050" dirty="0"/>
              <a:t>Nazir (GS1 Canada), Tomáš </a:t>
            </a:r>
            <a:r>
              <a:rPr lang="en-US" sz="1050" dirty="0" smtClean="0"/>
              <a:t>Tlučhoř (GS1 Czech), Reinier </a:t>
            </a:r>
            <a:r>
              <a:rPr lang="en-US" sz="1050" dirty="0"/>
              <a:t>Prenger </a:t>
            </a:r>
            <a:r>
              <a:rPr lang="en-US" sz="1050" dirty="0" smtClean="0"/>
              <a:t>(GS1 Nederland), David Buckley (GS1 Global Office) – </a:t>
            </a:r>
            <a:r>
              <a:rPr lang="en-US" sz="1050" dirty="0" smtClean="0">
                <a:solidFill>
                  <a:srgbClr val="F26334"/>
                </a:solidFill>
              </a:rPr>
              <a:t>open to others volunteers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81</a:t>
            </a:fld>
            <a:endParaRPr lang="en-GB" noProof="0"/>
          </a:p>
        </p:txBody>
      </p:sp>
    </p:spTree>
    <p:extLst>
      <p:ext uri="{BB962C8B-B14F-4D97-AF65-F5344CB8AC3E}">
        <p14:creationId xmlns:p14="http://schemas.microsoft.com/office/powerpoint/2010/main" val="28717051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Open discussion</a:t>
            </a:r>
            <a:endParaRPr lang="en-GB" dirty="0"/>
          </a:p>
        </p:txBody>
      </p:sp>
      <p:sp>
        <p:nvSpPr>
          <p:cNvPr id="7" name="Content Placeholder 6"/>
          <p:cNvSpPr>
            <a:spLocks noGrp="1"/>
          </p:cNvSpPr>
          <p:nvPr>
            <p:ph idx="11"/>
          </p:nvPr>
        </p:nvSpPr>
        <p:spPr/>
        <p:txBody>
          <a:bodyPr/>
          <a:lstStyle/>
          <a:p>
            <a:r>
              <a:rPr lang="en-US" dirty="0" smtClean="0"/>
              <a:t>Tony: possible upcoming Work Request on certification </a:t>
            </a:r>
          </a:p>
          <a:p>
            <a:endParaRPr lang="en-US" dirty="0"/>
          </a:p>
          <a:p>
            <a:r>
              <a:rPr lang="en-US" dirty="0" smtClean="0"/>
              <a:t>Packaging Label Guide: after major clean-up now in maintaince mode</a:t>
            </a:r>
          </a:p>
          <a:p>
            <a:endParaRPr lang="en-US" dirty="0"/>
          </a:p>
          <a:p>
            <a:r>
              <a:rPr lang="en-US" dirty="0" smtClean="0"/>
              <a:t>David: possible quality check on TIIG attribute names</a:t>
            </a:r>
          </a:p>
          <a:p>
            <a:endParaRPr lang="en-US" dirty="0"/>
          </a:p>
          <a:p>
            <a:r>
              <a:rPr lang="en-US" dirty="0" smtClean="0"/>
              <a:t>One document or break up into smaller parts?</a:t>
            </a:r>
          </a:p>
          <a:p>
            <a:endParaRPr lang="en-US" dirty="0"/>
          </a:p>
          <a:p>
            <a:r>
              <a:rPr lang="en-US" dirty="0" smtClean="0"/>
              <a:t>Any other discussion items?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smtClean="0"/>
              <a:pPr fontAlgn="base">
                <a:spcAft>
                  <a:spcPct val="0"/>
                </a:spcAft>
                <a:defRPr/>
              </a:pPr>
              <a:t>82</a:t>
            </a:fld>
            <a:endParaRPr lang="en-GB"/>
          </a:p>
        </p:txBody>
      </p:sp>
    </p:spTree>
    <p:extLst>
      <p:ext uri="{BB962C8B-B14F-4D97-AF65-F5344CB8AC3E}">
        <p14:creationId xmlns:p14="http://schemas.microsoft.com/office/powerpoint/2010/main" val="34922780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 - </a:t>
            </a:r>
            <a:r>
              <a:rPr lang="en-GB" dirty="0" smtClean="0"/>
              <a:t>18-000063 - </a:t>
            </a:r>
            <a:r>
              <a:rPr lang="en-US" dirty="0"/>
              <a:t>Tomas Tlchor</a:t>
            </a:r>
            <a:r>
              <a:rPr lang="en-GB" dirty="0" smtClean="0"/>
              <a:t> </a:t>
            </a:r>
            <a:endParaRPr lang="en-GB" dirty="0"/>
          </a:p>
        </p:txBody>
      </p:sp>
      <p:sp>
        <p:nvSpPr>
          <p:cNvPr id="3" name="Content Placeholder 2"/>
          <p:cNvSpPr>
            <a:spLocks noGrp="1"/>
          </p:cNvSpPr>
          <p:nvPr>
            <p:ph idx="11"/>
          </p:nvPr>
        </p:nvSpPr>
        <p:spPr/>
        <p:txBody>
          <a:bodyPr/>
          <a:lstStyle/>
          <a:p>
            <a:r>
              <a:rPr lang="en-US" dirty="0"/>
              <a:t>GDS is a complex standard with well over 1,000 defined attributes. Currently, the only unique identification of each attribute is </a:t>
            </a:r>
            <a:r>
              <a:rPr lang="en-US" dirty="0" err="1"/>
              <a:t>xpath</a:t>
            </a:r>
            <a:r>
              <a:rPr lang="en-US" dirty="0"/>
              <a:t>. But </a:t>
            </a:r>
            <a:r>
              <a:rPr lang="en-US" dirty="0" err="1"/>
              <a:t>xpath</a:t>
            </a:r>
            <a:r>
              <a:rPr lang="en-US" dirty="0"/>
              <a:t> is too long and not used in several GDSN related documents such as for example GDSN Trade Item Module Library BMS. Attribute names are therefore often used by readers to search for information but these names are not unique. </a:t>
            </a:r>
            <a:endParaRPr lang="en-US" dirty="0" smtClean="0"/>
          </a:p>
          <a:p>
            <a:r>
              <a:rPr lang="en-US" dirty="0" smtClean="0"/>
              <a:t>Following </a:t>
            </a:r>
            <a:r>
              <a:rPr lang="en-US" dirty="0"/>
              <a:t>2 main problems have been identified:</a:t>
            </a:r>
          </a:p>
          <a:p>
            <a:pPr lvl="1"/>
            <a:r>
              <a:rPr lang="en-US" dirty="0" smtClean="0"/>
              <a:t>conducting </a:t>
            </a:r>
            <a:r>
              <a:rPr lang="en-US" dirty="0"/>
              <a:t>analysis of GDSN attributes in MS Excel (e.g. comparing different data models) is difficult because attribute names are not unique and </a:t>
            </a:r>
            <a:r>
              <a:rPr lang="en-US" dirty="0" err="1"/>
              <a:t>xpaths</a:t>
            </a:r>
            <a:r>
              <a:rPr lang="en-US" dirty="0"/>
              <a:t> are sometimes too long for Excel functions used to compare/</a:t>
            </a:r>
            <a:r>
              <a:rPr lang="en-US" dirty="0" err="1"/>
              <a:t>analyse</a:t>
            </a:r>
            <a:r>
              <a:rPr lang="en-US" dirty="0"/>
              <a:t> data,</a:t>
            </a:r>
          </a:p>
          <a:p>
            <a:pPr lvl="1"/>
            <a:r>
              <a:rPr lang="en-US" dirty="0" smtClean="0"/>
              <a:t>searching </a:t>
            </a:r>
            <a:r>
              <a:rPr lang="en-US" dirty="0"/>
              <a:t>attribute information in pdf documents (BMS, TIIG), GDD etc. is slow as attribute names are not unique and sometimes also quite long. </a:t>
            </a:r>
            <a:r>
              <a:rPr lang="en-GB" dirty="0" smtClean="0"/>
              <a:t>Possible </a:t>
            </a:r>
            <a:r>
              <a:rPr lang="en-GB" dirty="0"/>
              <a:t>solution is to add this to Attribute Explorer - Tomas </a:t>
            </a:r>
            <a:r>
              <a:rPr lang="en-GB" dirty="0" err="1"/>
              <a:t>Tlchor</a:t>
            </a:r>
            <a:endParaRPr lang="en-GB"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83</a:t>
            </a:fld>
            <a:endParaRPr lang="en-GB" noProof="0"/>
          </a:p>
        </p:txBody>
      </p:sp>
    </p:spTree>
    <p:extLst>
      <p:ext uri="{BB962C8B-B14F-4D97-AF65-F5344CB8AC3E}">
        <p14:creationId xmlns:p14="http://schemas.microsoft.com/office/powerpoint/2010/main" val="583986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 - </a:t>
            </a:r>
            <a:r>
              <a:rPr lang="en-GB" dirty="0" smtClean="0"/>
              <a:t>18-000063 - </a:t>
            </a:r>
            <a:r>
              <a:rPr lang="en-US" dirty="0"/>
              <a:t>Tomas </a:t>
            </a:r>
            <a:r>
              <a:rPr lang="en-US" dirty="0" smtClean="0"/>
              <a:t>Tlchor</a:t>
            </a:r>
            <a:r>
              <a:rPr lang="en-GB" dirty="0"/>
              <a:t> </a:t>
            </a:r>
            <a:r>
              <a:rPr lang="en-GB" dirty="0" smtClean="0"/>
              <a:t>cont’d… </a:t>
            </a:r>
            <a:endParaRPr lang="en-GB" dirty="0"/>
          </a:p>
        </p:txBody>
      </p:sp>
      <p:sp>
        <p:nvSpPr>
          <p:cNvPr id="3" name="Content Placeholder 2"/>
          <p:cNvSpPr>
            <a:spLocks noGrp="1"/>
          </p:cNvSpPr>
          <p:nvPr>
            <p:ph idx="11"/>
          </p:nvPr>
        </p:nvSpPr>
        <p:spPr/>
        <p:txBody>
          <a:bodyPr/>
          <a:lstStyle/>
          <a:p>
            <a:r>
              <a:rPr lang="en-US" dirty="0" smtClean="0"/>
              <a:t>We </a:t>
            </a:r>
            <a:r>
              <a:rPr lang="en-US" dirty="0"/>
              <a:t>would like to propose that GS1 Global Office assigns short ID to every GDSN attribute. This will allow MOs to re-use such IDs instead of creating their own. It will be also easier for international users to cross reference. If included into global GDSN documentation (e.g. BMS pdf), it will make it more efficient to work with.</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84</a:t>
            </a:fld>
            <a:endParaRPr lang="en-GB" noProof="0"/>
          </a:p>
        </p:txBody>
      </p:sp>
    </p:spTree>
    <p:extLst>
      <p:ext uri="{BB962C8B-B14F-4D97-AF65-F5344CB8AC3E}">
        <p14:creationId xmlns:p14="http://schemas.microsoft.com/office/powerpoint/2010/main" val="746986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GDSN Discussion Topics </a:t>
            </a:r>
            <a:r>
              <a:rPr lang="en-GB" dirty="0" smtClean="0"/>
              <a:t>cont’d… </a:t>
            </a:r>
            <a:endParaRPr lang="en-GB" dirty="0"/>
          </a:p>
        </p:txBody>
      </p:sp>
      <p:sp>
        <p:nvSpPr>
          <p:cNvPr id="3" name="Content Placeholder 2"/>
          <p:cNvSpPr>
            <a:spLocks noGrp="1"/>
          </p:cNvSpPr>
          <p:nvPr>
            <p:ph idx="11"/>
          </p:nvPr>
        </p:nvSpPr>
        <p:spPr/>
        <p:txBody>
          <a:bodyPr/>
          <a:lstStyle/>
          <a:p>
            <a:r>
              <a:rPr lang="en-US" dirty="0"/>
              <a:t>Process to request access to the Data Pool GS1 Cloud website – </a:t>
            </a:r>
            <a:r>
              <a:rPr lang="en-GB" dirty="0"/>
              <a:t>Susie McIntosh-Hinson</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85</a:t>
            </a:fld>
            <a:endParaRPr lang="en-GB" noProof="0"/>
          </a:p>
        </p:txBody>
      </p:sp>
    </p:spTree>
    <p:extLst>
      <p:ext uri="{BB962C8B-B14F-4D97-AF65-F5344CB8AC3E}">
        <p14:creationId xmlns:p14="http://schemas.microsoft.com/office/powerpoint/2010/main" val="31247512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Value</a:t>
            </a:r>
            <a:endParaRPr lang="en-GB" dirty="0"/>
          </a:p>
        </p:txBody>
      </p:sp>
      <p:sp>
        <p:nvSpPr>
          <p:cNvPr id="3" name="Content Placeholder 2"/>
          <p:cNvSpPr>
            <a:spLocks noGrp="1"/>
          </p:cNvSpPr>
          <p:nvPr>
            <p:ph idx="11"/>
          </p:nvPr>
        </p:nvSpPr>
        <p:spPr/>
        <p:txBody>
          <a:bodyPr/>
          <a:lstStyle/>
          <a:p>
            <a:r>
              <a:rPr lang="en-US" dirty="0" smtClean="0"/>
              <a:t>Animal ID</a:t>
            </a:r>
          </a:p>
          <a:p>
            <a:r>
              <a:rPr lang="en-US" dirty="0" smtClean="0"/>
              <a:t>Zsolt </a:t>
            </a:r>
            <a:r>
              <a:rPr lang="en-US" dirty="0" err="1" smtClean="0"/>
              <a:t>Jasco</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86</a:t>
            </a:fld>
            <a:endParaRPr lang="en-GB" noProof="0"/>
          </a:p>
        </p:txBody>
      </p:sp>
    </p:spTree>
    <p:extLst>
      <p:ext uri="{BB962C8B-B14F-4D97-AF65-F5344CB8AC3E}">
        <p14:creationId xmlns:p14="http://schemas.microsoft.com/office/powerpoint/2010/main" val="3476720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Hero Image Discussion</a:t>
            </a:r>
            <a:endParaRPr lang="en-GB" dirty="0"/>
          </a:p>
        </p:txBody>
      </p:sp>
      <p:sp>
        <p:nvSpPr>
          <p:cNvPr id="3" name="Content Placeholder 2"/>
          <p:cNvSpPr>
            <a:spLocks noGrp="1"/>
          </p:cNvSpPr>
          <p:nvPr>
            <p:ph idx="11"/>
          </p:nvPr>
        </p:nvSpPr>
        <p:spPr/>
        <p:txBody>
          <a:bodyPr/>
          <a:lstStyle/>
          <a:p>
            <a:r>
              <a:rPr lang="en-US" dirty="0" smtClean="0"/>
              <a:t>Paris Meeting</a:t>
            </a:r>
          </a:p>
          <a:p>
            <a:r>
              <a:rPr lang="en-US" dirty="0" smtClean="0"/>
              <a:t>CPV</a:t>
            </a:r>
          </a:p>
          <a:p>
            <a:r>
              <a:rPr lang="en-US" smtClean="0"/>
              <a:t>Yolande Diaz</a:t>
            </a:r>
            <a:endParaRPr lang="en-GB"/>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87</a:t>
            </a:fld>
            <a:endParaRPr lang="en-GB" noProof="0"/>
          </a:p>
        </p:txBody>
      </p:sp>
    </p:spTree>
    <p:extLst>
      <p:ext uri="{BB962C8B-B14F-4D97-AF65-F5344CB8AC3E}">
        <p14:creationId xmlns:p14="http://schemas.microsoft.com/office/powerpoint/2010/main" val="1870650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sz="2800" dirty="0"/>
              <a:t>Recap/Open </a:t>
            </a:r>
            <a:r>
              <a:rPr lang="en-GB" sz="2800" dirty="0" smtClean="0"/>
              <a:t>Items</a:t>
            </a:r>
            <a:endParaRPr lang="en-GB" dirty="0"/>
          </a:p>
        </p:txBody>
      </p:sp>
      <p:sp>
        <p:nvSpPr>
          <p:cNvPr id="3" name="Content Placeholder 2"/>
          <p:cNvSpPr>
            <a:spLocks noGrp="1"/>
          </p:cNvSpPr>
          <p:nvPr>
            <p:ph idx="11"/>
          </p:nvPr>
        </p:nvSpPr>
        <p:spPr/>
        <p:txBody>
          <a:bodyPr/>
          <a:lstStyle/>
          <a:p>
            <a:pPr lvl="0"/>
            <a:r>
              <a:rPr lang="en-GB" sz="1600" dirty="0"/>
              <a:t>Future User Group Meetings – Alan Hyler </a:t>
            </a:r>
            <a:r>
              <a:rPr lang="en-GB" sz="1600" b="1" i="1" dirty="0"/>
              <a:t>(30 minutes)</a:t>
            </a:r>
            <a:endParaRPr lang="en-GB" sz="1600" dirty="0"/>
          </a:p>
          <a:p>
            <a:pPr lvl="1"/>
            <a:r>
              <a:rPr lang="en-GB" sz="1600" dirty="0"/>
              <a:t>Recap/Open Items List</a:t>
            </a:r>
          </a:p>
          <a:p>
            <a:pPr lvl="0"/>
            <a:r>
              <a:rPr lang="en-GB" sz="1600" dirty="0"/>
              <a:t>Adjourn</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88</a:t>
            </a:fld>
            <a:endParaRPr lang="en-GB" noProof="0"/>
          </a:p>
        </p:txBody>
      </p:sp>
    </p:spTree>
    <p:extLst>
      <p:ext uri="{BB962C8B-B14F-4D97-AF65-F5344CB8AC3E}">
        <p14:creationId xmlns:p14="http://schemas.microsoft.com/office/powerpoint/2010/main" val="363929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Topics</a:t>
            </a:r>
            <a:endParaRPr lang="en-GB" dirty="0"/>
          </a:p>
        </p:txBody>
      </p:sp>
      <p:sp>
        <p:nvSpPr>
          <p:cNvPr id="9" name="Content Placeholder 8"/>
          <p:cNvSpPr>
            <a:spLocks noGrp="1"/>
          </p:cNvSpPr>
          <p:nvPr>
            <p:ph idx="11"/>
          </p:nvPr>
        </p:nvSpPr>
        <p:spPr/>
        <p:txBody>
          <a:bodyPr/>
          <a:lstStyle/>
          <a:p>
            <a:r>
              <a:rPr lang="en-US" dirty="0"/>
              <a:t>GDSN and Pharma</a:t>
            </a:r>
          </a:p>
          <a:p>
            <a:endParaRPr lang="en-US" dirty="0"/>
          </a:p>
          <a:p>
            <a:r>
              <a:rPr lang="en-US" dirty="0"/>
              <a:t>Attribute </a:t>
            </a:r>
            <a:r>
              <a:rPr lang="en-US" dirty="0" smtClean="0"/>
              <a:t>Guidance for healthcare </a:t>
            </a:r>
            <a:r>
              <a:rPr lang="en-US" dirty="0"/>
              <a:t>(TIIG)</a:t>
            </a:r>
          </a:p>
          <a:p>
            <a:endParaRPr lang="en-US" dirty="0"/>
          </a:p>
          <a:p>
            <a:r>
              <a:rPr lang="en-US" dirty="0"/>
              <a:t>USAID GDSN Implementation Rollout</a:t>
            </a:r>
          </a:p>
          <a:p>
            <a:endParaRPr lang="en-GB" dirty="0"/>
          </a:p>
        </p:txBody>
      </p:sp>
    </p:spTree>
    <p:extLst>
      <p:ext uri="{BB962C8B-B14F-4D97-AF65-F5344CB8AC3E}">
        <p14:creationId xmlns:p14="http://schemas.microsoft.com/office/powerpoint/2010/main" val="29096221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16-9_2018-01-08 [Read-Only]" id="{33058D58-F593-4324-AAD0-76C2BF5F0B31}" vid="{76DDE033-2EEC-4602-BE79-8EA5B5C13E61}"/>
    </a:ext>
  </a:ext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16-9_2018-01-08 [Read-Only]" id="{33058D58-F593-4324-AAD0-76C2BF5F0B31}" vid="{20D5ABD5-6EE3-4287-835B-DC408A2F1412}"/>
    </a:ext>
  </a:extLst>
</a:theme>
</file>

<file path=ppt/theme/theme3.xml><?xml version="1.0" encoding="utf-8"?>
<a:theme xmlns:a="http://schemas.openxmlformats.org/drawingml/2006/main" name="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16-9_2018-01-08 [Read-Only]" id="{33058D58-F593-4324-AAD0-76C2BF5F0B31}" vid="{FEA1605F-35E7-485F-9B94-3DC52B017ED3}"/>
    </a:ext>
  </a:extLst>
</a:theme>
</file>

<file path=ppt/theme/theme4.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Template_PPT_Corporate_16-9_2018-01-08 [Read-Only]" id="{33058D58-F593-4324-AAD0-76C2BF5F0B31}" vid="{37611DB2-24D2-412D-A2DB-F1B4CBE672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Year xmlns="8797ad7b-07b3-4654-b53b-363493926508" xsi:nil="true"/>
    <EmailSender xmlns="http://schemas.microsoft.com/sharepoint/v3" xsi:nil="true"/>
    <EmailFrom xmlns="http://schemas.microsoft.com/sharepoint/v3" xsi:nil="true"/>
    <EmailSubject xmlns="http://schemas.microsoft.com/sharepoint/v3" xsi:nil="true"/>
    <Session_x0020_Name xmlns="8797ad7b-07b3-4654-b53b-363493926508" xsi:nil="true"/>
    <EmailCc xmlns="http://schemas.microsoft.com/sharepoint/v3" xsi:nil="true"/>
    <_dlc_DocId xmlns="ece5e4fa-18c3-44d0-99a5-ccc0cf1cf713">GS1GO-106-1796</_dlc_DocId>
    <_dlc_DocIdUrl xmlns="ece5e4fa-18c3-44d0-99a5-ccc0cf1cf713">
      <Url>http://intranet.gs1.org/events/_layouts/15/DocIdRedir.aspx?ID=GS1GO-106-1796</Url>
      <Description>GS1GO-106-1796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4833EA36F62CA641BAB9F648970D91ED" ma:contentTypeVersion="8" ma:contentTypeDescription="Create a new document." ma:contentTypeScope="" ma:versionID="2034fd8e939ec518a8dafbc04b51b8eb">
  <xsd:schema xmlns:xsd="http://www.w3.org/2001/XMLSchema" xmlns:xs="http://www.w3.org/2001/XMLSchema" xmlns:p="http://schemas.microsoft.com/office/2006/metadata/properties" xmlns:ns1="http://schemas.microsoft.com/sharepoint/v3" xmlns:ns2="ece5e4fa-18c3-44d0-99a5-ccc0cf1cf713" xmlns:ns3="8797ad7b-07b3-4654-b53b-363493926508" xmlns:ns4="http://schemas.microsoft.com/sharepoint/v4" targetNamespace="http://schemas.microsoft.com/office/2006/metadata/properties" ma:root="true" ma:fieldsID="f6304a7ec410197ee15f76ac4d1ffacf" ns1:_="" ns2:_="" ns3:_="" ns4:_="">
    <xsd:import namespace="http://schemas.microsoft.com/sharepoint/v3"/>
    <xsd:import namespace="ece5e4fa-18c3-44d0-99a5-ccc0cf1cf713"/>
    <xsd:import namespace="8797ad7b-07b3-4654-b53b-363493926508"/>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Year" minOccurs="0"/>
                <xsd:element ref="ns1:EmailSender" minOccurs="0"/>
                <xsd:element ref="ns1:EmailTo" minOccurs="0"/>
                <xsd:element ref="ns1:EmailCc" minOccurs="0"/>
                <xsd:element ref="ns1:EmailFrom" minOccurs="0"/>
                <xsd:element ref="ns1:EmailSubject" minOccurs="0"/>
                <xsd:element ref="ns4:EmailHeaders" minOccurs="0"/>
                <xsd:element ref="ns3:Session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12" nillable="true" ma:displayName="E-Mail Sender" ma:hidden="true" ma:internalName="EmailSender">
      <xsd:simpleType>
        <xsd:restriction base="dms:Note">
          <xsd:maxLength value="255"/>
        </xsd:restriction>
      </xsd:simpleType>
    </xsd:element>
    <xsd:element name="EmailTo" ma:index="13" nillable="true" ma:displayName="E-Mail To" ma:hidden="true" ma:internalName="EmailTo">
      <xsd:simpleType>
        <xsd:restriction base="dms:Note">
          <xsd:maxLength value="255"/>
        </xsd:restriction>
      </xsd:simpleType>
    </xsd:element>
    <xsd:element name="EmailCc" ma:index="14" nillable="true" ma:displayName="E-Mail Cc" ma:hidden="true" ma:internalName="EmailCc">
      <xsd:simpleType>
        <xsd:restriction base="dms:Note">
          <xsd:maxLength value="255"/>
        </xsd:restriction>
      </xsd:simpleType>
    </xsd:element>
    <xsd:element name="EmailFrom" ma:index="15" nillable="true" ma:displayName="E-Mail From" ma:hidden="true" ma:internalName="EmailFrom">
      <xsd:simpleType>
        <xsd:restriction base="dms:Text"/>
      </xsd:simpleType>
    </xsd:element>
    <xsd:element name="EmailSubject" ma:index="16"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e5e4fa-18c3-44d0-99a5-ccc0cf1cf71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797ad7b-07b3-4654-b53b-363493926508" elementFormDefault="qualified">
    <xsd:import namespace="http://schemas.microsoft.com/office/2006/documentManagement/types"/>
    <xsd:import namespace="http://schemas.microsoft.com/office/infopath/2007/PartnerControls"/>
    <xsd:element name="Year" ma:index="11" nillable="true" ma:displayName="Year" ma:internalName="Year">
      <xsd:simpleType>
        <xsd:restriction base="dms:Text">
          <xsd:maxLength value="255"/>
        </xsd:restriction>
      </xsd:simpleType>
    </xsd:element>
    <xsd:element name="Session_x0020_Name" ma:index="18" nillable="true" ma:displayName="Session Name" ma:internalName="Session_x0020_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7" nillable="true" ma:displayName="E-Mail Headers"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C0A00A-4E26-489C-975E-51807DFCD330}">
  <ds:schemaRefs>
    <ds:schemaRef ds:uri="8797ad7b-07b3-4654-b53b-363493926508"/>
    <ds:schemaRef ds:uri="http://schemas.microsoft.com/sharepoint/v3"/>
    <ds:schemaRef ds:uri="http://schemas.microsoft.com/sharepoint/v4"/>
    <ds:schemaRef ds:uri="http://purl.org/dc/terms/"/>
    <ds:schemaRef ds:uri="ece5e4fa-18c3-44d0-99a5-ccc0cf1cf713"/>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2FF8BF2-1F8E-475E-B68C-403EF48DC5C2}">
  <ds:schemaRefs>
    <ds:schemaRef ds:uri="http://schemas.microsoft.com/sharepoint/v3/contenttype/forms"/>
  </ds:schemaRefs>
</ds:datastoreItem>
</file>

<file path=customXml/itemProps3.xml><?xml version="1.0" encoding="utf-8"?>
<ds:datastoreItem xmlns:ds="http://schemas.openxmlformats.org/officeDocument/2006/customXml" ds:itemID="{0267ADFA-6990-4446-B129-3FDA838661A6}">
  <ds:schemaRefs>
    <ds:schemaRef ds:uri="http://schemas.microsoft.com/sharepoint/events"/>
  </ds:schemaRefs>
</ds:datastoreItem>
</file>

<file path=customXml/itemProps4.xml><?xml version="1.0" encoding="utf-8"?>
<ds:datastoreItem xmlns:ds="http://schemas.openxmlformats.org/officeDocument/2006/customXml" ds:itemID="{FA9CF3FF-3CF9-4ECE-A89C-234749DE06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e5e4fa-18c3-44d0-99a5-ccc0cf1cf713"/>
    <ds:schemaRef ds:uri="8797ad7b-07b3-4654-b53b-36349392650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GS1_Template_PPT_Corporate_16-9_2018-01-08</Template>
  <TotalTime>2632</TotalTime>
  <Words>3321</Words>
  <Application>Microsoft Office PowerPoint</Application>
  <PresentationFormat>On-screen Show (16:9)</PresentationFormat>
  <Paragraphs>626</Paragraphs>
  <Slides>88</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88</vt:i4>
      </vt:variant>
    </vt:vector>
  </HeadingPairs>
  <TitlesOfParts>
    <vt:vector size="103" baseType="lpstr">
      <vt:lpstr>ＭＳ Ｐゴシック</vt:lpstr>
      <vt:lpstr>Arial</vt:lpstr>
      <vt:lpstr>Arial Narrow</vt:lpstr>
      <vt:lpstr>Calibri</vt:lpstr>
      <vt:lpstr>Courier New</vt:lpstr>
      <vt:lpstr>Gotham Office</vt:lpstr>
      <vt:lpstr>Lucida Grande</vt:lpstr>
      <vt:lpstr>Neo Sans Intel</vt:lpstr>
      <vt:lpstr>Times New Roman</vt:lpstr>
      <vt:lpstr>Verdana</vt:lpstr>
      <vt:lpstr>Wingdings</vt:lpstr>
      <vt:lpstr>Title</vt:lpstr>
      <vt:lpstr>Content</vt:lpstr>
      <vt:lpstr>Special Content</vt:lpstr>
      <vt:lpstr>Divider</vt:lpstr>
      <vt:lpstr>GS1 Standards Event 2018 19-23 March – Jersey City, NJ USA Building standards to deliver business value </vt:lpstr>
      <vt:lpstr>Anti-trust caution</vt:lpstr>
      <vt:lpstr>Statement &amp; reminder for seeking intellectual property information</vt:lpstr>
      <vt:lpstr>Meeting etiquette</vt:lpstr>
      <vt:lpstr>GS1 Standards Event App – How to get it </vt:lpstr>
      <vt:lpstr>WiFi internet access</vt:lpstr>
      <vt:lpstr>Introduction - GS1 User Group</vt:lpstr>
      <vt:lpstr>GDSN Healthcare update</vt:lpstr>
      <vt:lpstr>Topics</vt:lpstr>
      <vt:lpstr>GDSN Pharma Use Case</vt:lpstr>
      <vt:lpstr>PowerPoint Presentation</vt:lpstr>
      <vt:lpstr>Business Need</vt:lpstr>
      <vt:lpstr>GDSN Attribute Guidance for Healthcare</vt:lpstr>
      <vt:lpstr>Trade Item Implementation Guide</vt:lpstr>
      <vt:lpstr>PowerPoint Presentation</vt:lpstr>
      <vt:lpstr>USAID GDSN Implementation Rollout</vt:lpstr>
      <vt:lpstr>USAID GHSC-PSM Statistics</vt:lpstr>
      <vt:lpstr>GDSN Vision for Global Health</vt:lpstr>
      <vt:lpstr>USAID GHSC-PSM Requirements</vt:lpstr>
      <vt:lpstr>PowerPoint Presentation</vt:lpstr>
      <vt:lpstr>Global Product Classification Update (GPC)</vt:lpstr>
      <vt:lpstr>GS1 Industry &amp; Standards Event 2018 </vt:lpstr>
      <vt:lpstr>The Role of GPC in GDSN</vt:lpstr>
      <vt:lpstr>GPC Releases</vt:lpstr>
      <vt:lpstr>GPC deployment into GDS</vt:lpstr>
      <vt:lpstr>GPC June 2018 Publication Schedule</vt:lpstr>
      <vt:lpstr>GPC Brick Code Adoption in GDSN</vt:lpstr>
      <vt:lpstr>% of Temporary GPC Brick Codes Passed through GDSN</vt:lpstr>
      <vt:lpstr>GPC Translations</vt:lpstr>
      <vt:lpstr>Core Attribute in the GS1 Cloud</vt:lpstr>
      <vt:lpstr>Contact Information</vt:lpstr>
      <vt:lpstr>GSMP Process</vt:lpstr>
      <vt:lpstr>Consumer Product Variants Update  </vt:lpstr>
      <vt:lpstr>Update on GS1 Cloud  </vt:lpstr>
      <vt:lpstr>PowerPoint Presentation</vt:lpstr>
      <vt:lpstr>GDSN Discussion Topics </vt:lpstr>
      <vt:lpstr>WR-17-000349 – Mirva Alatyppo </vt:lpstr>
      <vt:lpstr>GDSN Discussion Topics cont’d..  </vt:lpstr>
      <vt:lpstr>WR- 18-00025 – Steve Robba </vt:lpstr>
      <vt:lpstr>GDSN releases and roadmap</vt:lpstr>
      <vt:lpstr>PowerPoint Presentation</vt:lpstr>
      <vt:lpstr>Piloting move to HTML publication</vt:lpstr>
      <vt:lpstr>Moving beyond PDF</vt:lpstr>
      <vt:lpstr>Eric to demo </vt:lpstr>
      <vt:lpstr>National initiative </vt:lpstr>
      <vt:lpstr>Improve Subscription Process</vt:lpstr>
      <vt:lpstr>PowerPoint Presentation</vt:lpstr>
      <vt:lpstr>What Makes FSEnet+ Different?</vt:lpstr>
      <vt:lpstr>Current Subscription Process</vt:lpstr>
      <vt:lpstr>Problem</vt:lpstr>
      <vt:lpstr>Proposal</vt:lpstr>
      <vt:lpstr>Discuss WR – 18000023 </vt:lpstr>
      <vt:lpstr> WR number 18-000023</vt:lpstr>
      <vt:lpstr>French regulation on spare parts ‘Décret n°2014-1482 du 9 décembre 2014’</vt:lpstr>
      <vt:lpstr>Resume of the regulation by the Retail and Trade Federation</vt:lpstr>
      <vt:lpstr>GS1 France’s proposal (technical solutions)</vt:lpstr>
      <vt:lpstr>GDSN Simplification Initiative Update</vt:lpstr>
      <vt:lpstr>PowerPoint Presentation</vt:lpstr>
      <vt:lpstr>GS1 in Europe Update</vt:lpstr>
      <vt:lpstr>GDSN User Group &amp; OTAG</vt:lpstr>
      <vt:lpstr>Introducing Europe</vt:lpstr>
      <vt:lpstr>2017 GS1iEU Survey:  Do you run a local GDSN data pool?</vt:lpstr>
      <vt:lpstr>GS1iEU B2B2C working group</vt:lpstr>
      <vt:lpstr>ECHO Project</vt:lpstr>
      <vt:lpstr>EU Mature Data Model (EU MDM) – Onion model</vt:lpstr>
      <vt:lpstr>EU MDM – list of attributes</vt:lpstr>
      <vt:lpstr>EU MDM - Plans for 2018</vt:lpstr>
      <vt:lpstr>Summary of the 25 VRs to be submitted in April</vt:lpstr>
      <vt:lpstr>GS1 in Europe GDSN Guidelines</vt:lpstr>
      <vt:lpstr>GS1iEU GDSN Guideline on Pet Food</vt:lpstr>
      <vt:lpstr>Dangerous Goods and Hazardous Substances</vt:lpstr>
      <vt:lpstr>Dangerous Goods Guidance: challenges</vt:lpstr>
      <vt:lpstr>Contact Information</vt:lpstr>
      <vt:lpstr>Update: Trade Item Implantation Guideline (TIIG)</vt:lpstr>
      <vt:lpstr>Update: Trade Item Implantation Guideline (TIIG)</vt:lpstr>
      <vt:lpstr>Update Trade Item Implementation Guide (TIIG)</vt:lpstr>
      <vt:lpstr>Work in progress: updates to TIIG (summary)</vt:lpstr>
      <vt:lpstr>17-331: Update the Trade Item Implementation Guideline (TIIG), Example 6 in section 3.6 to provide recommendation for the actual Unit of Measure (UoM) code</vt:lpstr>
      <vt:lpstr>18-00020:Update Trade Item Implementation Guide (TIIG) to clarify implementation of components </vt:lpstr>
      <vt:lpstr>18-016:Update Trade Item Implementation Guide (TIIG) for Transportation, Dangerous and Hazardous Information</vt:lpstr>
      <vt:lpstr>Ad hoc group of GMD-SMG volunteers</vt:lpstr>
      <vt:lpstr>Open discussion</vt:lpstr>
      <vt:lpstr>WR - 18-000063 - Tomas Tlchor </vt:lpstr>
      <vt:lpstr>WR - 18-000063 - Tomas Tlchor cont’d… </vt:lpstr>
      <vt:lpstr>GDSN Discussion Topics cont’d… </vt:lpstr>
      <vt:lpstr>Code Value</vt:lpstr>
      <vt:lpstr>Hero Image Discussion</vt:lpstr>
      <vt:lpstr>Recap/Open Items</vt:lpstr>
    </vt:vector>
  </TitlesOfParts>
  <Manager/>
  <Company>GS1 AISBL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GS1 Standards Event 2018 19-23 March – Jersey City, NJ USA Building standards to deliver business value</dc:title>
  <dc:subject/>
  <dc:creator>Cindy Grell</dc:creator>
  <cp:keywords/>
  <dc:description/>
  <cp:lastModifiedBy>Cindy Grell</cp:lastModifiedBy>
  <cp:revision>42</cp:revision>
  <dcterms:created xsi:type="dcterms:W3CDTF">2018-02-16T16:19:57Z</dcterms:created>
  <dcterms:modified xsi:type="dcterms:W3CDTF">2018-04-03T15:26:23Z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9</vt:lpwstr>
  </property>
  <property fmtid="{D5CDD505-2E9C-101B-9397-08002B2CF9AE}" pid="3" name="Date completed">
    <vt:filetime>2018-01-08T05:00:00Z</vt:filetime>
  </property>
  <property fmtid="{D5CDD505-2E9C-101B-9397-08002B2CF9AE}" pid="4" name="ContentTypeId">
    <vt:lpwstr>0x0101004833EA36F62CA641BAB9F648970D91ED</vt:lpwstr>
  </property>
  <property fmtid="{D5CDD505-2E9C-101B-9397-08002B2CF9AE}" pid="5" name="_dlc_DocIdItemGuid">
    <vt:lpwstr>abc19d0b-ab2a-44eb-97f8-844fd0d737c4</vt:lpwstr>
  </property>
</Properties>
</file>