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4.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5.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9" r:id="rId5"/>
    <p:sldMasterId id="2147483810" r:id="rId6"/>
    <p:sldMasterId id="2147483750" r:id="rId7"/>
    <p:sldMasterId id="2147483878" r:id="rId8"/>
    <p:sldMasterId id="2147483897" r:id="rId9"/>
    <p:sldMasterId id="2147483909" r:id="rId10"/>
  </p:sldMasterIdLst>
  <p:notesMasterIdLst>
    <p:notesMasterId r:id="rId149"/>
  </p:notesMasterIdLst>
  <p:sldIdLst>
    <p:sldId id="318" r:id="rId11"/>
    <p:sldId id="319" r:id="rId12"/>
    <p:sldId id="320" r:id="rId13"/>
    <p:sldId id="321" r:id="rId14"/>
    <p:sldId id="322" r:id="rId15"/>
    <p:sldId id="323" r:id="rId16"/>
    <p:sldId id="421" r:id="rId17"/>
    <p:sldId id="391" r:id="rId18"/>
    <p:sldId id="390" r:id="rId19"/>
    <p:sldId id="344" r:id="rId20"/>
    <p:sldId id="345" r:id="rId21"/>
    <p:sldId id="346" r:id="rId22"/>
    <p:sldId id="347" r:id="rId23"/>
    <p:sldId id="348" r:id="rId24"/>
    <p:sldId id="349" r:id="rId25"/>
    <p:sldId id="350" r:id="rId26"/>
    <p:sldId id="351" r:id="rId27"/>
    <p:sldId id="352" r:id="rId28"/>
    <p:sldId id="353" r:id="rId29"/>
    <p:sldId id="354" r:id="rId30"/>
    <p:sldId id="393" r:id="rId31"/>
    <p:sldId id="405" r:id="rId32"/>
    <p:sldId id="394" r:id="rId33"/>
    <p:sldId id="395" r:id="rId34"/>
    <p:sldId id="396" r:id="rId35"/>
    <p:sldId id="397" r:id="rId36"/>
    <p:sldId id="398" r:id="rId37"/>
    <p:sldId id="399" r:id="rId38"/>
    <p:sldId id="400" r:id="rId39"/>
    <p:sldId id="401" r:id="rId40"/>
    <p:sldId id="402" r:id="rId41"/>
    <p:sldId id="403" r:id="rId42"/>
    <p:sldId id="404" r:id="rId43"/>
    <p:sldId id="329" r:id="rId44"/>
    <p:sldId id="446" r:id="rId45"/>
    <p:sldId id="330" r:id="rId46"/>
    <p:sldId id="406" r:id="rId47"/>
    <p:sldId id="407" r:id="rId48"/>
    <p:sldId id="408" r:id="rId49"/>
    <p:sldId id="409" r:id="rId50"/>
    <p:sldId id="410" r:id="rId51"/>
    <p:sldId id="411" r:id="rId52"/>
    <p:sldId id="412" r:id="rId53"/>
    <p:sldId id="413" r:id="rId54"/>
    <p:sldId id="414" r:id="rId55"/>
    <p:sldId id="415" r:id="rId56"/>
    <p:sldId id="416" r:id="rId57"/>
    <p:sldId id="417" r:id="rId58"/>
    <p:sldId id="418" r:id="rId59"/>
    <p:sldId id="419" r:id="rId60"/>
    <p:sldId id="420" r:id="rId61"/>
    <p:sldId id="451" r:id="rId62"/>
    <p:sldId id="452" r:id="rId63"/>
    <p:sldId id="453" r:id="rId64"/>
    <p:sldId id="454" r:id="rId65"/>
    <p:sldId id="455" r:id="rId66"/>
    <p:sldId id="456" r:id="rId67"/>
    <p:sldId id="457" r:id="rId68"/>
    <p:sldId id="458" r:id="rId69"/>
    <p:sldId id="459" r:id="rId70"/>
    <p:sldId id="460" r:id="rId71"/>
    <p:sldId id="461" r:id="rId72"/>
    <p:sldId id="462" r:id="rId73"/>
    <p:sldId id="463" r:id="rId74"/>
    <p:sldId id="333" r:id="rId75"/>
    <p:sldId id="422" r:id="rId76"/>
    <p:sldId id="423" r:id="rId77"/>
    <p:sldId id="424" r:id="rId78"/>
    <p:sldId id="425" r:id="rId79"/>
    <p:sldId id="426" r:id="rId80"/>
    <p:sldId id="427" r:id="rId81"/>
    <p:sldId id="428" r:id="rId82"/>
    <p:sldId id="429" r:id="rId83"/>
    <p:sldId id="430" r:id="rId84"/>
    <p:sldId id="432" r:id="rId85"/>
    <p:sldId id="433" r:id="rId86"/>
    <p:sldId id="434" r:id="rId87"/>
    <p:sldId id="435" r:id="rId88"/>
    <p:sldId id="436" r:id="rId89"/>
    <p:sldId id="437" r:id="rId90"/>
    <p:sldId id="438" r:id="rId91"/>
    <p:sldId id="439" r:id="rId92"/>
    <p:sldId id="440" r:id="rId93"/>
    <p:sldId id="441" r:id="rId94"/>
    <p:sldId id="442" r:id="rId95"/>
    <p:sldId id="443" r:id="rId96"/>
    <p:sldId id="392" r:id="rId97"/>
    <p:sldId id="356" r:id="rId98"/>
    <p:sldId id="357" r:id="rId99"/>
    <p:sldId id="358" r:id="rId100"/>
    <p:sldId id="359" r:id="rId101"/>
    <p:sldId id="360" r:id="rId102"/>
    <p:sldId id="361" r:id="rId103"/>
    <p:sldId id="362" r:id="rId104"/>
    <p:sldId id="363" r:id="rId105"/>
    <p:sldId id="335" r:id="rId106"/>
    <p:sldId id="364" r:id="rId107"/>
    <p:sldId id="365" r:id="rId108"/>
    <p:sldId id="366" r:id="rId109"/>
    <p:sldId id="367" r:id="rId110"/>
    <p:sldId id="368" r:id="rId111"/>
    <p:sldId id="369" r:id="rId112"/>
    <p:sldId id="370" r:id="rId113"/>
    <p:sldId id="371" r:id="rId114"/>
    <p:sldId id="372" r:id="rId115"/>
    <p:sldId id="373" r:id="rId116"/>
    <p:sldId id="374" r:id="rId117"/>
    <p:sldId id="375" r:id="rId118"/>
    <p:sldId id="338" r:id="rId119"/>
    <p:sldId id="464" r:id="rId120"/>
    <p:sldId id="476" r:id="rId121"/>
    <p:sldId id="477" r:id="rId122"/>
    <p:sldId id="478" r:id="rId123"/>
    <p:sldId id="479" r:id="rId124"/>
    <p:sldId id="480" r:id="rId125"/>
    <p:sldId id="481" r:id="rId126"/>
    <p:sldId id="376" r:id="rId127"/>
    <p:sldId id="465" r:id="rId128"/>
    <p:sldId id="482" r:id="rId129"/>
    <p:sldId id="483" r:id="rId130"/>
    <p:sldId id="484" r:id="rId131"/>
    <p:sldId id="485" r:id="rId132"/>
    <p:sldId id="486" r:id="rId133"/>
    <p:sldId id="487" r:id="rId134"/>
    <p:sldId id="466" r:id="rId135"/>
    <p:sldId id="467" r:id="rId136"/>
    <p:sldId id="468" r:id="rId137"/>
    <p:sldId id="469" r:id="rId138"/>
    <p:sldId id="470" r:id="rId139"/>
    <p:sldId id="471" r:id="rId140"/>
    <p:sldId id="472" r:id="rId141"/>
    <p:sldId id="473" r:id="rId142"/>
    <p:sldId id="474" r:id="rId143"/>
    <p:sldId id="340" r:id="rId144"/>
    <p:sldId id="475" r:id="rId145"/>
    <p:sldId id="326" r:id="rId146"/>
    <p:sldId id="327" r:id="rId147"/>
    <p:sldId id="341" r:id="rId148"/>
  </p:sldIdLst>
  <p:sldSz cx="9144000" cy="5143500" type="screen16x9"/>
  <p:notesSz cx="6858000" cy="9144000"/>
  <p:defaultTextStyle>
    <a:defPPr>
      <a:defRPr lang="en-US"/>
    </a:defPPr>
    <a:lvl1pPr marL="0" algn="l" defTabSz="914310" rtl="0" eaLnBrk="1" latinLnBrk="0" hangingPunct="1">
      <a:defRPr sz="1800" kern="1200">
        <a:solidFill>
          <a:schemeClr val="tx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872" userDrawn="1">
          <p15:clr>
            <a:srgbClr val="A4A3A4"/>
          </p15:clr>
        </p15:guide>
        <p15:guide id="2" pos="3000" userDrawn="1">
          <p15:clr>
            <a:srgbClr val="A4A3A4"/>
          </p15:clr>
        </p15:guide>
        <p15:guide id="3" orient="horz" pos="1620">
          <p15:clr>
            <a:srgbClr val="A4A3A4"/>
          </p15:clr>
        </p15:guide>
        <p15:guide id="4" pos="288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B3B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806" autoAdjust="0"/>
    <p:restoredTop sz="94674" autoAdjust="0"/>
  </p:normalViewPr>
  <p:slideViewPr>
    <p:cSldViewPr>
      <p:cViewPr varScale="1">
        <p:scale>
          <a:sx n="108" d="100"/>
          <a:sy n="108" d="100"/>
        </p:scale>
        <p:origin x="420" y="96"/>
      </p:cViewPr>
      <p:guideLst>
        <p:guide orient="horz" pos="1872"/>
        <p:guide pos="3000"/>
        <p:guide orient="horz" pos="1620"/>
        <p:guide pos="2880"/>
      </p:guideLst>
    </p:cSldViewPr>
  </p:slideViewPr>
  <p:outlineViewPr>
    <p:cViewPr>
      <p:scale>
        <a:sx n="33" d="100"/>
        <a:sy n="33" d="100"/>
      </p:scale>
      <p:origin x="0" y="5292"/>
    </p:cViewPr>
  </p:outlineViewPr>
  <p:notesTextViewPr>
    <p:cViewPr>
      <p:scale>
        <a:sx n="1" d="1"/>
        <a:sy n="1" d="1"/>
      </p:scale>
      <p:origin x="0" y="0"/>
    </p:cViewPr>
  </p:notesTextViewPr>
  <p:notesViewPr>
    <p:cSldViewPr snapToGrid="0" snapToObjects="1">
      <p:cViewPr varScale="1">
        <p:scale>
          <a:sx n="66" d="100"/>
          <a:sy n="66"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117" Type="http://schemas.openxmlformats.org/officeDocument/2006/relationships/slide" Target="slides/slide107.xml"/><Relationship Id="rId21" Type="http://schemas.openxmlformats.org/officeDocument/2006/relationships/slide" Target="slides/slide11.xml"/><Relationship Id="rId42" Type="http://schemas.openxmlformats.org/officeDocument/2006/relationships/slide" Target="slides/slide32.xml"/><Relationship Id="rId47" Type="http://schemas.openxmlformats.org/officeDocument/2006/relationships/slide" Target="slides/slide37.xml"/><Relationship Id="rId63" Type="http://schemas.openxmlformats.org/officeDocument/2006/relationships/slide" Target="slides/slide53.xml"/><Relationship Id="rId68" Type="http://schemas.openxmlformats.org/officeDocument/2006/relationships/slide" Target="slides/slide58.xml"/><Relationship Id="rId84" Type="http://schemas.openxmlformats.org/officeDocument/2006/relationships/slide" Target="slides/slide74.xml"/><Relationship Id="rId89" Type="http://schemas.openxmlformats.org/officeDocument/2006/relationships/slide" Target="slides/slide79.xml"/><Relationship Id="rId112" Type="http://schemas.openxmlformats.org/officeDocument/2006/relationships/slide" Target="slides/slide102.xml"/><Relationship Id="rId133" Type="http://schemas.openxmlformats.org/officeDocument/2006/relationships/slide" Target="slides/slide123.xml"/><Relationship Id="rId138" Type="http://schemas.openxmlformats.org/officeDocument/2006/relationships/slide" Target="slides/slide128.xml"/><Relationship Id="rId16" Type="http://schemas.openxmlformats.org/officeDocument/2006/relationships/slide" Target="slides/slide6.xml"/><Relationship Id="rId107" Type="http://schemas.openxmlformats.org/officeDocument/2006/relationships/slide" Target="slides/slide97.xml"/><Relationship Id="rId11" Type="http://schemas.openxmlformats.org/officeDocument/2006/relationships/slide" Target="slides/slide1.xml"/><Relationship Id="rId32" Type="http://schemas.openxmlformats.org/officeDocument/2006/relationships/slide" Target="slides/slide22.xml"/><Relationship Id="rId37" Type="http://schemas.openxmlformats.org/officeDocument/2006/relationships/slide" Target="slides/slide27.xml"/><Relationship Id="rId53" Type="http://schemas.openxmlformats.org/officeDocument/2006/relationships/slide" Target="slides/slide43.xml"/><Relationship Id="rId58" Type="http://schemas.openxmlformats.org/officeDocument/2006/relationships/slide" Target="slides/slide48.xml"/><Relationship Id="rId74" Type="http://schemas.openxmlformats.org/officeDocument/2006/relationships/slide" Target="slides/slide64.xml"/><Relationship Id="rId79" Type="http://schemas.openxmlformats.org/officeDocument/2006/relationships/slide" Target="slides/slide69.xml"/><Relationship Id="rId102" Type="http://schemas.openxmlformats.org/officeDocument/2006/relationships/slide" Target="slides/slide92.xml"/><Relationship Id="rId123" Type="http://schemas.openxmlformats.org/officeDocument/2006/relationships/slide" Target="slides/slide113.xml"/><Relationship Id="rId128" Type="http://schemas.openxmlformats.org/officeDocument/2006/relationships/slide" Target="slides/slide118.xml"/><Relationship Id="rId144" Type="http://schemas.openxmlformats.org/officeDocument/2006/relationships/slide" Target="slides/slide134.xml"/><Relationship Id="rId149"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slide" Target="slides/slide80.xml"/><Relationship Id="rId95" Type="http://schemas.openxmlformats.org/officeDocument/2006/relationships/slide" Target="slides/slide85.xml"/><Relationship Id="rId22" Type="http://schemas.openxmlformats.org/officeDocument/2006/relationships/slide" Target="slides/slide12.xml"/><Relationship Id="rId27" Type="http://schemas.openxmlformats.org/officeDocument/2006/relationships/slide" Target="slides/slide17.xml"/><Relationship Id="rId43" Type="http://schemas.openxmlformats.org/officeDocument/2006/relationships/slide" Target="slides/slide33.xml"/><Relationship Id="rId48" Type="http://schemas.openxmlformats.org/officeDocument/2006/relationships/slide" Target="slides/slide38.xml"/><Relationship Id="rId64" Type="http://schemas.openxmlformats.org/officeDocument/2006/relationships/slide" Target="slides/slide54.xml"/><Relationship Id="rId69" Type="http://schemas.openxmlformats.org/officeDocument/2006/relationships/slide" Target="slides/slide59.xml"/><Relationship Id="rId113" Type="http://schemas.openxmlformats.org/officeDocument/2006/relationships/slide" Target="slides/slide103.xml"/><Relationship Id="rId118" Type="http://schemas.openxmlformats.org/officeDocument/2006/relationships/slide" Target="slides/slide108.xml"/><Relationship Id="rId134" Type="http://schemas.openxmlformats.org/officeDocument/2006/relationships/slide" Target="slides/slide124.xml"/><Relationship Id="rId139" Type="http://schemas.openxmlformats.org/officeDocument/2006/relationships/slide" Target="slides/slide129.xml"/><Relationship Id="rId80" Type="http://schemas.openxmlformats.org/officeDocument/2006/relationships/slide" Target="slides/slide70.xml"/><Relationship Id="rId85" Type="http://schemas.openxmlformats.org/officeDocument/2006/relationships/slide" Target="slides/slide75.xml"/><Relationship Id="rId150" Type="http://schemas.openxmlformats.org/officeDocument/2006/relationships/presProps" Target="presProps.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slide" Target="slides/slide49.xml"/><Relationship Id="rId67" Type="http://schemas.openxmlformats.org/officeDocument/2006/relationships/slide" Target="slides/slide57.xml"/><Relationship Id="rId103" Type="http://schemas.openxmlformats.org/officeDocument/2006/relationships/slide" Target="slides/slide93.xml"/><Relationship Id="rId108" Type="http://schemas.openxmlformats.org/officeDocument/2006/relationships/slide" Target="slides/slide98.xml"/><Relationship Id="rId116" Type="http://schemas.openxmlformats.org/officeDocument/2006/relationships/slide" Target="slides/slide106.xml"/><Relationship Id="rId124" Type="http://schemas.openxmlformats.org/officeDocument/2006/relationships/slide" Target="slides/slide114.xml"/><Relationship Id="rId129" Type="http://schemas.openxmlformats.org/officeDocument/2006/relationships/slide" Target="slides/slide119.xml"/><Relationship Id="rId137" Type="http://schemas.openxmlformats.org/officeDocument/2006/relationships/slide" Target="slides/slide127.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slide" Target="slides/slide52.xml"/><Relationship Id="rId70" Type="http://schemas.openxmlformats.org/officeDocument/2006/relationships/slide" Target="slides/slide60.xml"/><Relationship Id="rId75" Type="http://schemas.openxmlformats.org/officeDocument/2006/relationships/slide" Target="slides/slide65.xml"/><Relationship Id="rId83" Type="http://schemas.openxmlformats.org/officeDocument/2006/relationships/slide" Target="slides/slide73.xml"/><Relationship Id="rId88" Type="http://schemas.openxmlformats.org/officeDocument/2006/relationships/slide" Target="slides/slide78.xml"/><Relationship Id="rId91" Type="http://schemas.openxmlformats.org/officeDocument/2006/relationships/slide" Target="slides/slide81.xml"/><Relationship Id="rId96" Type="http://schemas.openxmlformats.org/officeDocument/2006/relationships/slide" Target="slides/slide86.xml"/><Relationship Id="rId111" Type="http://schemas.openxmlformats.org/officeDocument/2006/relationships/slide" Target="slides/slide101.xml"/><Relationship Id="rId132" Type="http://schemas.openxmlformats.org/officeDocument/2006/relationships/slide" Target="slides/slide122.xml"/><Relationship Id="rId140" Type="http://schemas.openxmlformats.org/officeDocument/2006/relationships/slide" Target="slides/slide130.xml"/><Relationship Id="rId145" Type="http://schemas.openxmlformats.org/officeDocument/2006/relationships/slide" Target="slides/slide135.xml"/><Relationship Id="rId153"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slide" Target="slides/slide47.xml"/><Relationship Id="rId106" Type="http://schemas.openxmlformats.org/officeDocument/2006/relationships/slide" Target="slides/slide96.xml"/><Relationship Id="rId114" Type="http://schemas.openxmlformats.org/officeDocument/2006/relationships/slide" Target="slides/slide104.xml"/><Relationship Id="rId119" Type="http://schemas.openxmlformats.org/officeDocument/2006/relationships/slide" Target="slides/slide109.xml"/><Relationship Id="rId127" Type="http://schemas.openxmlformats.org/officeDocument/2006/relationships/slide" Target="slides/slide117.xml"/><Relationship Id="rId10" Type="http://schemas.openxmlformats.org/officeDocument/2006/relationships/slideMaster" Target="slideMasters/slideMaster6.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slide" Target="slides/slide50.xml"/><Relationship Id="rId65" Type="http://schemas.openxmlformats.org/officeDocument/2006/relationships/slide" Target="slides/slide55.xml"/><Relationship Id="rId73" Type="http://schemas.openxmlformats.org/officeDocument/2006/relationships/slide" Target="slides/slide63.xml"/><Relationship Id="rId78" Type="http://schemas.openxmlformats.org/officeDocument/2006/relationships/slide" Target="slides/slide68.xml"/><Relationship Id="rId81" Type="http://schemas.openxmlformats.org/officeDocument/2006/relationships/slide" Target="slides/slide71.xml"/><Relationship Id="rId86" Type="http://schemas.openxmlformats.org/officeDocument/2006/relationships/slide" Target="slides/slide76.xml"/><Relationship Id="rId94" Type="http://schemas.openxmlformats.org/officeDocument/2006/relationships/slide" Target="slides/slide84.xml"/><Relationship Id="rId99" Type="http://schemas.openxmlformats.org/officeDocument/2006/relationships/slide" Target="slides/slide89.xml"/><Relationship Id="rId101" Type="http://schemas.openxmlformats.org/officeDocument/2006/relationships/slide" Target="slides/slide91.xml"/><Relationship Id="rId122" Type="http://schemas.openxmlformats.org/officeDocument/2006/relationships/slide" Target="slides/slide112.xml"/><Relationship Id="rId130" Type="http://schemas.openxmlformats.org/officeDocument/2006/relationships/slide" Target="slides/slide120.xml"/><Relationship Id="rId135" Type="http://schemas.openxmlformats.org/officeDocument/2006/relationships/slide" Target="slides/slide125.xml"/><Relationship Id="rId143" Type="http://schemas.openxmlformats.org/officeDocument/2006/relationships/slide" Target="slides/slide133.xml"/><Relationship Id="rId148" Type="http://schemas.openxmlformats.org/officeDocument/2006/relationships/slide" Target="slides/slide138.xml"/><Relationship Id="rId15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 Id="rId109" Type="http://schemas.openxmlformats.org/officeDocument/2006/relationships/slide" Target="slides/slide99.xml"/><Relationship Id="rId34" Type="http://schemas.openxmlformats.org/officeDocument/2006/relationships/slide" Target="slides/slide24.xml"/><Relationship Id="rId50" Type="http://schemas.openxmlformats.org/officeDocument/2006/relationships/slide" Target="slides/slide40.xml"/><Relationship Id="rId55" Type="http://schemas.openxmlformats.org/officeDocument/2006/relationships/slide" Target="slides/slide45.xml"/><Relationship Id="rId76" Type="http://schemas.openxmlformats.org/officeDocument/2006/relationships/slide" Target="slides/slide66.xml"/><Relationship Id="rId97" Type="http://schemas.openxmlformats.org/officeDocument/2006/relationships/slide" Target="slides/slide87.xml"/><Relationship Id="rId104" Type="http://schemas.openxmlformats.org/officeDocument/2006/relationships/slide" Target="slides/slide94.xml"/><Relationship Id="rId120" Type="http://schemas.openxmlformats.org/officeDocument/2006/relationships/slide" Target="slides/slide110.xml"/><Relationship Id="rId125" Type="http://schemas.openxmlformats.org/officeDocument/2006/relationships/slide" Target="slides/slide115.xml"/><Relationship Id="rId141" Type="http://schemas.openxmlformats.org/officeDocument/2006/relationships/slide" Target="slides/slide131.xml"/><Relationship Id="rId146" Type="http://schemas.openxmlformats.org/officeDocument/2006/relationships/slide" Target="slides/slide136.xml"/><Relationship Id="rId7" Type="http://schemas.openxmlformats.org/officeDocument/2006/relationships/slideMaster" Target="slideMasters/slideMaster3.xml"/><Relationship Id="rId71" Type="http://schemas.openxmlformats.org/officeDocument/2006/relationships/slide" Target="slides/slide61.xml"/><Relationship Id="rId92" Type="http://schemas.openxmlformats.org/officeDocument/2006/relationships/slide" Target="slides/slide82.xml"/><Relationship Id="rId2" Type="http://schemas.openxmlformats.org/officeDocument/2006/relationships/customXml" Target="../customXml/item2.xml"/><Relationship Id="rId29" Type="http://schemas.openxmlformats.org/officeDocument/2006/relationships/slide" Target="slides/slide19.xml"/><Relationship Id="rId24" Type="http://schemas.openxmlformats.org/officeDocument/2006/relationships/slide" Target="slides/slide14.xml"/><Relationship Id="rId40" Type="http://schemas.openxmlformats.org/officeDocument/2006/relationships/slide" Target="slides/slide30.xml"/><Relationship Id="rId45" Type="http://schemas.openxmlformats.org/officeDocument/2006/relationships/slide" Target="slides/slide35.xml"/><Relationship Id="rId66" Type="http://schemas.openxmlformats.org/officeDocument/2006/relationships/slide" Target="slides/slide56.xml"/><Relationship Id="rId87" Type="http://schemas.openxmlformats.org/officeDocument/2006/relationships/slide" Target="slides/slide77.xml"/><Relationship Id="rId110" Type="http://schemas.openxmlformats.org/officeDocument/2006/relationships/slide" Target="slides/slide100.xml"/><Relationship Id="rId115" Type="http://schemas.openxmlformats.org/officeDocument/2006/relationships/slide" Target="slides/slide105.xml"/><Relationship Id="rId131" Type="http://schemas.openxmlformats.org/officeDocument/2006/relationships/slide" Target="slides/slide121.xml"/><Relationship Id="rId136" Type="http://schemas.openxmlformats.org/officeDocument/2006/relationships/slide" Target="slides/slide126.xml"/><Relationship Id="rId61" Type="http://schemas.openxmlformats.org/officeDocument/2006/relationships/slide" Target="slides/slide51.xml"/><Relationship Id="rId82" Type="http://schemas.openxmlformats.org/officeDocument/2006/relationships/slide" Target="slides/slide72.xml"/><Relationship Id="rId152" Type="http://schemas.openxmlformats.org/officeDocument/2006/relationships/theme" Target="theme/theme1.xml"/><Relationship Id="rId19" Type="http://schemas.openxmlformats.org/officeDocument/2006/relationships/slide" Target="slides/slide9.xml"/><Relationship Id="rId14" Type="http://schemas.openxmlformats.org/officeDocument/2006/relationships/slide" Target="slides/slide4.xml"/><Relationship Id="rId30" Type="http://schemas.openxmlformats.org/officeDocument/2006/relationships/slide" Target="slides/slide20.xml"/><Relationship Id="rId35" Type="http://schemas.openxmlformats.org/officeDocument/2006/relationships/slide" Target="slides/slide25.xml"/><Relationship Id="rId56" Type="http://schemas.openxmlformats.org/officeDocument/2006/relationships/slide" Target="slides/slide46.xml"/><Relationship Id="rId77" Type="http://schemas.openxmlformats.org/officeDocument/2006/relationships/slide" Target="slides/slide67.xml"/><Relationship Id="rId100" Type="http://schemas.openxmlformats.org/officeDocument/2006/relationships/slide" Target="slides/slide90.xml"/><Relationship Id="rId105" Type="http://schemas.openxmlformats.org/officeDocument/2006/relationships/slide" Target="slides/slide95.xml"/><Relationship Id="rId126" Type="http://schemas.openxmlformats.org/officeDocument/2006/relationships/slide" Target="slides/slide116.xml"/><Relationship Id="rId147" Type="http://schemas.openxmlformats.org/officeDocument/2006/relationships/slide" Target="slides/slide137.xml"/><Relationship Id="rId8" Type="http://schemas.openxmlformats.org/officeDocument/2006/relationships/slideMaster" Target="slideMasters/slideMaster4.xml"/><Relationship Id="rId51" Type="http://schemas.openxmlformats.org/officeDocument/2006/relationships/slide" Target="slides/slide41.xml"/><Relationship Id="rId72" Type="http://schemas.openxmlformats.org/officeDocument/2006/relationships/slide" Target="slides/slide62.xml"/><Relationship Id="rId93" Type="http://schemas.openxmlformats.org/officeDocument/2006/relationships/slide" Target="slides/slide83.xml"/><Relationship Id="rId98" Type="http://schemas.openxmlformats.org/officeDocument/2006/relationships/slide" Target="slides/slide88.xml"/><Relationship Id="rId121" Type="http://schemas.openxmlformats.org/officeDocument/2006/relationships/slide" Target="slides/slide111.xml"/><Relationship Id="rId142" Type="http://schemas.openxmlformats.org/officeDocument/2006/relationships/slide" Target="slides/slide132.xml"/><Relationship Id="rId3" Type="http://schemas.openxmlformats.org/officeDocument/2006/relationships/customXml" Target="../customXml/item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8CAAF8-8E41-4C89-9D90-E33EB8BEE065}" type="doc">
      <dgm:prSet loTypeId="urn:microsoft.com/office/officeart/2005/8/layout/hierarchy4" loCatId="list" qsTypeId="urn:microsoft.com/office/officeart/2005/8/quickstyle/simple1" qsCatId="simple" csTypeId="urn:microsoft.com/office/officeart/2005/8/colors/accent1_2" csCatId="accent1" phldr="1"/>
      <dgm:spPr/>
    </dgm:pt>
    <dgm:pt modelId="{05FFE10B-B871-4BBD-9BDD-146963DB8D01}">
      <dgm:prSet phldrT="[Text]" custT="1"/>
      <dgm:spPr/>
      <dgm:t>
        <a:bodyPr/>
        <a:lstStyle/>
        <a:p>
          <a:pPr algn="l"/>
          <a:r>
            <a:rPr lang="en-US" sz="1800" dirty="0" smtClean="0"/>
            <a:t>Phase 1 – GSMP</a:t>
          </a:r>
        </a:p>
        <a:p>
          <a:pPr algn="l"/>
          <a:endParaRPr lang="en-US" sz="1100" dirty="0" smtClean="0"/>
        </a:p>
        <a:p>
          <a:pPr algn="l"/>
          <a:r>
            <a:rPr lang="en-US" sz="1100" dirty="0" smtClean="0"/>
            <a:t>Replace the Excel attachment to a WR with an automated upload</a:t>
          </a:r>
        </a:p>
        <a:p>
          <a:pPr algn="l"/>
          <a:endParaRPr lang="en-US" sz="1100" dirty="0" smtClean="0"/>
        </a:p>
        <a:p>
          <a:pPr algn="l"/>
          <a:endParaRPr lang="en-US" sz="1100" dirty="0" smtClean="0"/>
        </a:p>
      </dgm:t>
    </dgm:pt>
    <dgm:pt modelId="{A6E2E46E-D5D2-4ABE-806D-9C2B635A6875}" type="parTrans" cxnId="{BEBBF3ED-2291-444A-B2A5-888878B1A6DB}">
      <dgm:prSet/>
      <dgm:spPr/>
      <dgm:t>
        <a:bodyPr/>
        <a:lstStyle/>
        <a:p>
          <a:endParaRPr lang="en-US" sz="1100"/>
        </a:p>
      </dgm:t>
    </dgm:pt>
    <dgm:pt modelId="{85926953-7470-4435-B6EA-871D5F2F6A05}" type="sibTrans" cxnId="{BEBBF3ED-2291-444A-B2A5-888878B1A6DB}">
      <dgm:prSet/>
      <dgm:spPr/>
      <dgm:t>
        <a:bodyPr/>
        <a:lstStyle/>
        <a:p>
          <a:endParaRPr lang="en-US" sz="1100"/>
        </a:p>
      </dgm:t>
    </dgm:pt>
    <dgm:pt modelId="{23ADD229-297C-4F70-9EA9-72835E9F45C1}">
      <dgm:prSet phldrT="[Text]" custT="1"/>
      <dgm:spPr/>
      <dgm:t>
        <a:bodyPr/>
        <a:lstStyle/>
        <a:p>
          <a:pPr algn="l"/>
          <a:r>
            <a:rPr lang="en-US" sz="1800" dirty="0" smtClean="0"/>
            <a:t>Phase 2 – GSMP</a:t>
          </a:r>
        </a:p>
        <a:p>
          <a:pPr algn="l"/>
          <a:endParaRPr lang="en-US" sz="1100" dirty="0" smtClean="0"/>
        </a:p>
        <a:p>
          <a:pPr algn="l"/>
          <a:r>
            <a:rPr lang="en-US" sz="1100" dirty="0" smtClean="0"/>
            <a:t>Create new procedures for GSMP to process line item requirements (1 to many) online during calls and in the system</a:t>
          </a:r>
        </a:p>
      </dgm:t>
    </dgm:pt>
    <dgm:pt modelId="{B3D2F647-F24D-49C4-9E19-C8080BC27759}" type="parTrans" cxnId="{D7C9ED96-BDF0-43B6-BB4C-A9EEAF8AB2B6}">
      <dgm:prSet/>
      <dgm:spPr/>
      <dgm:t>
        <a:bodyPr/>
        <a:lstStyle/>
        <a:p>
          <a:endParaRPr lang="en-US" sz="1100"/>
        </a:p>
      </dgm:t>
    </dgm:pt>
    <dgm:pt modelId="{3BA8F110-5C8F-41AA-A6EA-0F64EE926710}" type="sibTrans" cxnId="{D7C9ED96-BDF0-43B6-BB4C-A9EEAF8AB2B6}">
      <dgm:prSet/>
      <dgm:spPr/>
      <dgm:t>
        <a:bodyPr/>
        <a:lstStyle/>
        <a:p>
          <a:endParaRPr lang="en-US" sz="1100"/>
        </a:p>
      </dgm:t>
    </dgm:pt>
    <dgm:pt modelId="{088B55C5-3408-43D8-9409-B6B320754FD1}">
      <dgm:prSet phldrT="[Text]" custT="1"/>
      <dgm:spPr/>
      <dgm:t>
        <a:bodyPr/>
        <a:lstStyle/>
        <a:p>
          <a:pPr algn="l"/>
          <a:r>
            <a:rPr lang="en-US" sz="1800" dirty="0" smtClean="0"/>
            <a:t>Phase 3 – Solutions</a:t>
          </a:r>
        </a:p>
        <a:p>
          <a:pPr algn="l"/>
          <a:endParaRPr lang="en-US" sz="1100" dirty="0" smtClean="0"/>
        </a:p>
        <a:p>
          <a:pPr algn="l"/>
          <a:r>
            <a:rPr lang="en-US" sz="1100" dirty="0" smtClean="0"/>
            <a:t>1. Create new procedures for modelers to process line item requirements</a:t>
          </a:r>
        </a:p>
        <a:p>
          <a:pPr algn="l"/>
          <a:endParaRPr lang="en-US" sz="1100" dirty="0" smtClean="0"/>
        </a:p>
        <a:p>
          <a:pPr algn="l"/>
          <a:r>
            <a:rPr lang="en-US" sz="1100" dirty="0" smtClean="0"/>
            <a:t>2. Create customer visibility to all work queues (release and published)</a:t>
          </a:r>
          <a:endParaRPr lang="en-US" sz="1100" dirty="0"/>
        </a:p>
      </dgm:t>
    </dgm:pt>
    <dgm:pt modelId="{68129425-3BF7-4476-91F2-A9721B32B7BA}" type="parTrans" cxnId="{3D737E39-77B3-4898-8AEF-1282945D353A}">
      <dgm:prSet/>
      <dgm:spPr/>
      <dgm:t>
        <a:bodyPr/>
        <a:lstStyle/>
        <a:p>
          <a:endParaRPr lang="en-US" sz="1100"/>
        </a:p>
      </dgm:t>
    </dgm:pt>
    <dgm:pt modelId="{03084670-BF75-48C4-8031-BD8DA9ABE149}" type="sibTrans" cxnId="{3D737E39-77B3-4898-8AEF-1282945D353A}">
      <dgm:prSet/>
      <dgm:spPr/>
      <dgm:t>
        <a:bodyPr/>
        <a:lstStyle/>
        <a:p>
          <a:endParaRPr lang="en-US" sz="1100"/>
        </a:p>
      </dgm:t>
    </dgm:pt>
    <dgm:pt modelId="{BAE2F671-A7A5-4BF2-9E12-BED142294F92}" type="pres">
      <dgm:prSet presAssocID="{668CAAF8-8E41-4C89-9D90-E33EB8BEE065}" presName="Name0" presStyleCnt="0">
        <dgm:presLayoutVars>
          <dgm:chPref val="1"/>
          <dgm:dir/>
          <dgm:animOne val="branch"/>
          <dgm:animLvl val="lvl"/>
          <dgm:resizeHandles/>
        </dgm:presLayoutVars>
      </dgm:prSet>
      <dgm:spPr/>
    </dgm:pt>
    <dgm:pt modelId="{FA3C5869-0EBA-4860-B87E-3838DDCCB5F5}" type="pres">
      <dgm:prSet presAssocID="{05FFE10B-B871-4BBD-9BDD-146963DB8D01}" presName="vertOne" presStyleCnt="0"/>
      <dgm:spPr/>
    </dgm:pt>
    <dgm:pt modelId="{811B0FFA-7059-448C-9930-035E0A40242D}" type="pres">
      <dgm:prSet presAssocID="{05FFE10B-B871-4BBD-9BDD-146963DB8D01}" presName="txOne" presStyleLbl="node0" presStyleIdx="0" presStyleCnt="3">
        <dgm:presLayoutVars>
          <dgm:chPref val="3"/>
        </dgm:presLayoutVars>
      </dgm:prSet>
      <dgm:spPr/>
      <dgm:t>
        <a:bodyPr/>
        <a:lstStyle/>
        <a:p>
          <a:endParaRPr lang="en-US"/>
        </a:p>
      </dgm:t>
    </dgm:pt>
    <dgm:pt modelId="{B877CFC2-B343-4AE4-B5D5-802D15B8C9C6}" type="pres">
      <dgm:prSet presAssocID="{05FFE10B-B871-4BBD-9BDD-146963DB8D01}" presName="horzOne" presStyleCnt="0"/>
      <dgm:spPr/>
    </dgm:pt>
    <dgm:pt modelId="{C2D231D5-480C-4296-A802-9990ACF1B7DC}" type="pres">
      <dgm:prSet presAssocID="{85926953-7470-4435-B6EA-871D5F2F6A05}" presName="sibSpaceOne" presStyleCnt="0"/>
      <dgm:spPr/>
    </dgm:pt>
    <dgm:pt modelId="{A0CB490E-4DE5-41DA-835D-BBF091C1906C}" type="pres">
      <dgm:prSet presAssocID="{23ADD229-297C-4F70-9EA9-72835E9F45C1}" presName="vertOne" presStyleCnt="0"/>
      <dgm:spPr/>
    </dgm:pt>
    <dgm:pt modelId="{5033591B-8A94-46C3-B05F-1405ACAAE131}" type="pres">
      <dgm:prSet presAssocID="{23ADD229-297C-4F70-9EA9-72835E9F45C1}" presName="txOne" presStyleLbl="node0" presStyleIdx="1" presStyleCnt="3">
        <dgm:presLayoutVars>
          <dgm:chPref val="3"/>
        </dgm:presLayoutVars>
      </dgm:prSet>
      <dgm:spPr/>
      <dgm:t>
        <a:bodyPr/>
        <a:lstStyle/>
        <a:p>
          <a:endParaRPr lang="en-US"/>
        </a:p>
      </dgm:t>
    </dgm:pt>
    <dgm:pt modelId="{4EBEA143-F676-4D2D-B55B-282B62A3A19E}" type="pres">
      <dgm:prSet presAssocID="{23ADD229-297C-4F70-9EA9-72835E9F45C1}" presName="horzOne" presStyleCnt="0"/>
      <dgm:spPr/>
    </dgm:pt>
    <dgm:pt modelId="{34ABF48A-6FC9-4B8E-B0EF-8A999B1AA292}" type="pres">
      <dgm:prSet presAssocID="{3BA8F110-5C8F-41AA-A6EA-0F64EE926710}" presName="sibSpaceOne" presStyleCnt="0"/>
      <dgm:spPr/>
    </dgm:pt>
    <dgm:pt modelId="{3D60E944-34A4-4E9E-8A66-352A78B7E2B3}" type="pres">
      <dgm:prSet presAssocID="{088B55C5-3408-43D8-9409-B6B320754FD1}" presName="vertOne" presStyleCnt="0"/>
      <dgm:spPr/>
    </dgm:pt>
    <dgm:pt modelId="{C495490F-41CF-463B-BA37-73289720E644}" type="pres">
      <dgm:prSet presAssocID="{088B55C5-3408-43D8-9409-B6B320754FD1}" presName="txOne" presStyleLbl="node0" presStyleIdx="2" presStyleCnt="3">
        <dgm:presLayoutVars>
          <dgm:chPref val="3"/>
        </dgm:presLayoutVars>
      </dgm:prSet>
      <dgm:spPr/>
      <dgm:t>
        <a:bodyPr/>
        <a:lstStyle/>
        <a:p>
          <a:endParaRPr lang="en-US"/>
        </a:p>
      </dgm:t>
    </dgm:pt>
    <dgm:pt modelId="{EF7910B7-BB8F-4D2E-9094-6E1018E28856}" type="pres">
      <dgm:prSet presAssocID="{088B55C5-3408-43D8-9409-B6B320754FD1}" presName="horzOne" presStyleCnt="0"/>
      <dgm:spPr/>
    </dgm:pt>
  </dgm:ptLst>
  <dgm:cxnLst>
    <dgm:cxn modelId="{D9AA7C94-310C-407C-87DE-A16FCD5E59E4}" type="presOf" srcId="{05FFE10B-B871-4BBD-9BDD-146963DB8D01}" destId="{811B0FFA-7059-448C-9930-035E0A40242D}" srcOrd="0" destOrd="0" presId="urn:microsoft.com/office/officeart/2005/8/layout/hierarchy4"/>
    <dgm:cxn modelId="{D7C9ED96-BDF0-43B6-BB4C-A9EEAF8AB2B6}" srcId="{668CAAF8-8E41-4C89-9D90-E33EB8BEE065}" destId="{23ADD229-297C-4F70-9EA9-72835E9F45C1}" srcOrd="1" destOrd="0" parTransId="{B3D2F647-F24D-49C4-9E19-C8080BC27759}" sibTransId="{3BA8F110-5C8F-41AA-A6EA-0F64EE926710}"/>
    <dgm:cxn modelId="{BEBBF3ED-2291-444A-B2A5-888878B1A6DB}" srcId="{668CAAF8-8E41-4C89-9D90-E33EB8BEE065}" destId="{05FFE10B-B871-4BBD-9BDD-146963DB8D01}" srcOrd="0" destOrd="0" parTransId="{A6E2E46E-D5D2-4ABE-806D-9C2B635A6875}" sibTransId="{85926953-7470-4435-B6EA-871D5F2F6A05}"/>
    <dgm:cxn modelId="{BD53AA7F-6119-41BB-A055-72C3BC0557AE}" type="presOf" srcId="{23ADD229-297C-4F70-9EA9-72835E9F45C1}" destId="{5033591B-8A94-46C3-B05F-1405ACAAE131}" srcOrd="0" destOrd="0" presId="urn:microsoft.com/office/officeart/2005/8/layout/hierarchy4"/>
    <dgm:cxn modelId="{21383F1A-9A8E-4BA3-97DE-738C557C4CD3}" type="presOf" srcId="{668CAAF8-8E41-4C89-9D90-E33EB8BEE065}" destId="{BAE2F671-A7A5-4BF2-9E12-BED142294F92}" srcOrd="0" destOrd="0" presId="urn:microsoft.com/office/officeart/2005/8/layout/hierarchy4"/>
    <dgm:cxn modelId="{3D737E39-77B3-4898-8AEF-1282945D353A}" srcId="{668CAAF8-8E41-4C89-9D90-E33EB8BEE065}" destId="{088B55C5-3408-43D8-9409-B6B320754FD1}" srcOrd="2" destOrd="0" parTransId="{68129425-3BF7-4476-91F2-A9721B32B7BA}" sibTransId="{03084670-BF75-48C4-8031-BD8DA9ABE149}"/>
    <dgm:cxn modelId="{6DB580BA-7B94-4357-A5F5-560A44E19B40}" type="presOf" srcId="{088B55C5-3408-43D8-9409-B6B320754FD1}" destId="{C495490F-41CF-463B-BA37-73289720E644}" srcOrd="0" destOrd="0" presId="urn:microsoft.com/office/officeart/2005/8/layout/hierarchy4"/>
    <dgm:cxn modelId="{FC3B4FA0-E894-444C-B1C4-5295B1FB3A04}" type="presParOf" srcId="{BAE2F671-A7A5-4BF2-9E12-BED142294F92}" destId="{FA3C5869-0EBA-4860-B87E-3838DDCCB5F5}" srcOrd="0" destOrd="0" presId="urn:microsoft.com/office/officeart/2005/8/layout/hierarchy4"/>
    <dgm:cxn modelId="{E97491C9-B2B5-4E6B-83B2-6EF97B7F796C}" type="presParOf" srcId="{FA3C5869-0EBA-4860-B87E-3838DDCCB5F5}" destId="{811B0FFA-7059-448C-9930-035E0A40242D}" srcOrd="0" destOrd="0" presId="urn:microsoft.com/office/officeart/2005/8/layout/hierarchy4"/>
    <dgm:cxn modelId="{17D56240-C29B-4794-B50C-98C32C962DE0}" type="presParOf" srcId="{FA3C5869-0EBA-4860-B87E-3838DDCCB5F5}" destId="{B877CFC2-B343-4AE4-B5D5-802D15B8C9C6}" srcOrd="1" destOrd="0" presId="urn:microsoft.com/office/officeart/2005/8/layout/hierarchy4"/>
    <dgm:cxn modelId="{493246A2-3480-4B10-8723-9D77C3B3988A}" type="presParOf" srcId="{BAE2F671-A7A5-4BF2-9E12-BED142294F92}" destId="{C2D231D5-480C-4296-A802-9990ACF1B7DC}" srcOrd="1" destOrd="0" presId="urn:microsoft.com/office/officeart/2005/8/layout/hierarchy4"/>
    <dgm:cxn modelId="{3EB801C2-B38B-4004-8619-E40245D5A97F}" type="presParOf" srcId="{BAE2F671-A7A5-4BF2-9E12-BED142294F92}" destId="{A0CB490E-4DE5-41DA-835D-BBF091C1906C}" srcOrd="2" destOrd="0" presId="urn:microsoft.com/office/officeart/2005/8/layout/hierarchy4"/>
    <dgm:cxn modelId="{1C33980B-3432-42E6-B828-21A1DD24FF4A}" type="presParOf" srcId="{A0CB490E-4DE5-41DA-835D-BBF091C1906C}" destId="{5033591B-8A94-46C3-B05F-1405ACAAE131}" srcOrd="0" destOrd="0" presId="urn:microsoft.com/office/officeart/2005/8/layout/hierarchy4"/>
    <dgm:cxn modelId="{81C0C8FB-B65F-4FA9-950F-D7760143250A}" type="presParOf" srcId="{A0CB490E-4DE5-41DA-835D-BBF091C1906C}" destId="{4EBEA143-F676-4D2D-B55B-282B62A3A19E}" srcOrd="1" destOrd="0" presId="urn:microsoft.com/office/officeart/2005/8/layout/hierarchy4"/>
    <dgm:cxn modelId="{C32F61F4-6684-48CA-9849-03A27C720CA8}" type="presParOf" srcId="{BAE2F671-A7A5-4BF2-9E12-BED142294F92}" destId="{34ABF48A-6FC9-4B8E-B0EF-8A999B1AA292}" srcOrd="3" destOrd="0" presId="urn:microsoft.com/office/officeart/2005/8/layout/hierarchy4"/>
    <dgm:cxn modelId="{2FA1FCA5-42C9-47CE-94A1-E460C4933032}" type="presParOf" srcId="{BAE2F671-A7A5-4BF2-9E12-BED142294F92}" destId="{3D60E944-34A4-4E9E-8A66-352A78B7E2B3}" srcOrd="4" destOrd="0" presId="urn:microsoft.com/office/officeart/2005/8/layout/hierarchy4"/>
    <dgm:cxn modelId="{E8EA4C8B-E7D3-43C3-9607-A96C6FFB7053}" type="presParOf" srcId="{3D60E944-34A4-4E9E-8A66-352A78B7E2B3}" destId="{C495490F-41CF-463B-BA37-73289720E644}" srcOrd="0" destOrd="0" presId="urn:microsoft.com/office/officeart/2005/8/layout/hierarchy4"/>
    <dgm:cxn modelId="{0EFCF88E-7304-458C-AFE3-38F5F8D23E78}" type="presParOf" srcId="{3D60E944-34A4-4E9E-8A66-352A78B7E2B3}" destId="{EF7910B7-BB8F-4D2E-9094-6E1018E28856}" srcOrd="1" destOrd="0" presId="urn:microsoft.com/office/officeart/2005/8/layout/hierarchy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11B0FFA-7059-448C-9930-035E0A40242D}">
      <dsp:nvSpPr>
        <dsp:cNvPr id="0" name=""/>
        <dsp:cNvSpPr/>
      </dsp:nvSpPr>
      <dsp:spPr>
        <a:xfrm>
          <a:off x="6101" y="0"/>
          <a:ext cx="2467055" cy="3311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Phase 1 – GSMP</a:t>
          </a:r>
        </a:p>
        <a:p>
          <a:pPr lvl="0" algn="l" defTabSz="800100">
            <a:lnSpc>
              <a:spcPct val="90000"/>
            </a:lnSpc>
            <a:spcBef>
              <a:spcPct val="0"/>
            </a:spcBef>
            <a:spcAft>
              <a:spcPct val="35000"/>
            </a:spcAft>
          </a:pPr>
          <a:endParaRPr lang="en-US" sz="1100" kern="1200" dirty="0" smtClean="0"/>
        </a:p>
        <a:p>
          <a:pPr lvl="0" algn="l" defTabSz="800100">
            <a:lnSpc>
              <a:spcPct val="90000"/>
            </a:lnSpc>
            <a:spcBef>
              <a:spcPct val="0"/>
            </a:spcBef>
            <a:spcAft>
              <a:spcPct val="35000"/>
            </a:spcAft>
          </a:pPr>
          <a:r>
            <a:rPr lang="en-US" sz="1100" kern="1200" dirty="0" smtClean="0"/>
            <a:t>Replace the Excel attachment to a WR with an automated upload</a:t>
          </a:r>
        </a:p>
        <a:p>
          <a:pPr lvl="0" algn="l" defTabSz="800100">
            <a:lnSpc>
              <a:spcPct val="90000"/>
            </a:lnSpc>
            <a:spcBef>
              <a:spcPct val="0"/>
            </a:spcBef>
            <a:spcAft>
              <a:spcPct val="35000"/>
            </a:spcAft>
          </a:pPr>
          <a:endParaRPr lang="en-US" sz="1100" kern="1200" dirty="0" smtClean="0"/>
        </a:p>
        <a:p>
          <a:pPr lvl="0" algn="l" defTabSz="800100">
            <a:lnSpc>
              <a:spcPct val="90000"/>
            </a:lnSpc>
            <a:spcBef>
              <a:spcPct val="0"/>
            </a:spcBef>
            <a:spcAft>
              <a:spcPct val="35000"/>
            </a:spcAft>
          </a:pPr>
          <a:endParaRPr lang="en-US" sz="1100" kern="1200" dirty="0" smtClean="0"/>
        </a:p>
      </dsp:txBody>
      <dsp:txXfrm>
        <a:off x="78359" y="72258"/>
        <a:ext cx="2322539" cy="3167008"/>
      </dsp:txXfrm>
    </dsp:sp>
    <dsp:sp modelId="{5033591B-8A94-46C3-B05F-1405ACAAE131}">
      <dsp:nvSpPr>
        <dsp:cNvPr id="0" name=""/>
        <dsp:cNvSpPr/>
      </dsp:nvSpPr>
      <dsp:spPr>
        <a:xfrm>
          <a:off x="2887622" y="0"/>
          <a:ext cx="2467055" cy="3311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Phase 2 – GSMP</a:t>
          </a:r>
        </a:p>
        <a:p>
          <a:pPr lvl="0" algn="l" defTabSz="800100">
            <a:lnSpc>
              <a:spcPct val="90000"/>
            </a:lnSpc>
            <a:spcBef>
              <a:spcPct val="0"/>
            </a:spcBef>
            <a:spcAft>
              <a:spcPct val="35000"/>
            </a:spcAft>
          </a:pPr>
          <a:endParaRPr lang="en-US" sz="1100" kern="1200" dirty="0" smtClean="0"/>
        </a:p>
        <a:p>
          <a:pPr lvl="0" algn="l" defTabSz="800100">
            <a:lnSpc>
              <a:spcPct val="90000"/>
            </a:lnSpc>
            <a:spcBef>
              <a:spcPct val="0"/>
            </a:spcBef>
            <a:spcAft>
              <a:spcPct val="35000"/>
            </a:spcAft>
          </a:pPr>
          <a:r>
            <a:rPr lang="en-US" sz="1100" kern="1200" dirty="0" smtClean="0"/>
            <a:t>Create new procedures for GSMP to process line item requirements (1 to many) online during calls and in the system</a:t>
          </a:r>
        </a:p>
      </dsp:txBody>
      <dsp:txXfrm>
        <a:off x="2959880" y="72258"/>
        <a:ext cx="2322539" cy="3167008"/>
      </dsp:txXfrm>
    </dsp:sp>
    <dsp:sp modelId="{C495490F-41CF-463B-BA37-73289720E644}">
      <dsp:nvSpPr>
        <dsp:cNvPr id="0" name=""/>
        <dsp:cNvSpPr/>
      </dsp:nvSpPr>
      <dsp:spPr>
        <a:xfrm>
          <a:off x="5769143" y="0"/>
          <a:ext cx="2467055" cy="3311524"/>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l" defTabSz="800100">
            <a:lnSpc>
              <a:spcPct val="90000"/>
            </a:lnSpc>
            <a:spcBef>
              <a:spcPct val="0"/>
            </a:spcBef>
            <a:spcAft>
              <a:spcPct val="35000"/>
            </a:spcAft>
          </a:pPr>
          <a:r>
            <a:rPr lang="en-US" sz="1800" kern="1200" dirty="0" smtClean="0"/>
            <a:t>Phase 3 – Solutions</a:t>
          </a:r>
        </a:p>
        <a:p>
          <a:pPr lvl="0" algn="l" defTabSz="800100">
            <a:lnSpc>
              <a:spcPct val="90000"/>
            </a:lnSpc>
            <a:spcBef>
              <a:spcPct val="0"/>
            </a:spcBef>
            <a:spcAft>
              <a:spcPct val="35000"/>
            </a:spcAft>
          </a:pPr>
          <a:endParaRPr lang="en-US" sz="1100" kern="1200" dirty="0" smtClean="0"/>
        </a:p>
        <a:p>
          <a:pPr lvl="0" algn="l" defTabSz="800100">
            <a:lnSpc>
              <a:spcPct val="90000"/>
            </a:lnSpc>
            <a:spcBef>
              <a:spcPct val="0"/>
            </a:spcBef>
            <a:spcAft>
              <a:spcPct val="35000"/>
            </a:spcAft>
          </a:pPr>
          <a:r>
            <a:rPr lang="en-US" sz="1100" kern="1200" dirty="0" smtClean="0"/>
            <a:t>1. Create new procedures for modelers to process line item requirements</a:t>
          </a:r>
        </a:p>
        <a:p>
          <a:pPr lvl="0" algn="l" defTabSz="800100">
            <a:lnSpc>
              <a:spcPct val="90000"/>
            </a:lnSpc>
            <a:spcBef>
              <a:spcPct val="0"/>
            </a:spcBef>
            <a:spcAft>
              <a:spcPct val="35000"/>
            </a:spcAft>
          </a:pPr>
          <a:endParaRPr lang="en-US" sz="1100" kern="1200" dirty="0" smtClean="0"/>
        </a:p>
        <a:p>
          <a:pPr lvl="0" algn="l" defTabSz="800100">
            <a:lnSpc>
              <a:spcPct val="90000"/>
            </a:lnSpc>
            <a:spcBef>
              <a:spcPct val="0"/>
            </a:spcBef>
            <a:spcAft>
              <a:spcPct val="35000"/>
            </a:spcAft>
          </a:pPr>
          <a:r>
            <a:rPr lang="en-US" sz="1100" kern="1200" dirty="0" smtClean="0"/>
            <a:t>2. Create customer visibility to all work queues (release and published)</a:t>
          </a:r>
          <a:endParaRPr lang="en-US" sz="1100" kern="1200" dirty="0"/>
        </a:p>
      </dsp:txBody>
      <dsp:txXfrm>
        <a:off x="5841401" y="72258"/>
        <a:ext cx="2322539" cy="3167008"/>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5A6517-C653-430E-AD47-E713E96A7C78}" type="datetimeFigureOut">
              <a:rPr lang="en-GB" smtClean="0"/>
              <a:t>10/10/2017</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D97F821-26E5-4739-A9EC-DADA7AFD4C6E}" type="slidenum">
              <a:rPr lang="en-GB" smtClean="0"/>
              <a:t>‹#›</a:t>
            </a:fld>
            <a:endParaRPr lang="en-GB"/>
          </a:p>
        </p:txBody>
      </p:sp>
    </p:spTree>
    <p:extLst>
      <p:ext uri="{BB962C8B-B14F-4D97-AF65-F5344CB8AC3E}">
        <p14:creationId xmlns:p14="http://schemas.microsoft.com/office/powerpoint/2010/main" val="29707310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BD33C0FB-7ED9-4529-AF9C-C6D768E74C9D}" type="slidenum">
              <a:rPr lang="en-GB" smtClean="0"/>
              <a:t>5</a:t>
            </a:fld>
            <a:endParaRPr lang="en-GB"/>
          </a:p>
        </p:txBody>
      </p:sp>
    </p:spTree>
    <p:extLst>
      <p:ext uri="{BB962C8B-B14F-4D97-AF65-F5344CB8AC3E}">
        <p14:creationId xmlns:p14="http://schemas.microsoft.com/office/powerpoint/2010/main" val="38359774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GS1 Cloud has three primary</a:t>
            </a:r>
            <a:r>
              <a:rPr lang="en-US" sz="1200" kern="1200" baseline="0" dirty="0">
                <a:solidFill>
                  <a:schemeClr val="tx1"/>
                </a:solidFill>
                <a:effectLst/>
                <a:latin typeface="+mn-lt"/>
                <a:ea typeface="+mn-ea"/>
                <a:cs typeface="+mn-cs"/>
              </a:rPr>
              <a:t> functions: data collection, data storage and data exchange.</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Data collection will take place through the sharing of data from existing databases plus a new global key issuance and management service — GS1 Activate — </a:t>
            </a:r>
            <a:r>
              <a:rPr lang="en-US" sz="1200" b="1" kern="1200" baseline="0" dirty="0">
                <a:solidFill>
                  <a:schemeClr val="tx1"/>
                </a:solidFill>
                <a:effectLst/>
                <a:latin typeface="+mn-lt"/>
                <a:ea typeface="+mn-ea"/>
                <a:cs typeface="+mn-cs"/>
              </a:rPr>
              <a:t>offered by every MO</a:t>
            </a:r>
            <a:r>
              <a:rPr lang="en-US" sz="1200" kern="1200" baseline="0" dirty="0">
                <a:solidFill>
                  <a:schemeClr val="tx1"/>
                </a:solidFill>
                <a:effectLst/>
                <a:latin typeface="+mn-lt"/>
                <a:ea typeface="+mn-ea"/>
                <a:cs typeface="+mn-cs"/>
              </a:rPr>
              <a:t>. </a:t>
            </a:r>
          </a:p>
          <a:p>
            <a:endParaRPr lang="en-US" sz="1200" kern="1200" baseline="0" dirty="0">
              <a:solidFill>
                <a:schemeClr val="tx1"/>
              </a:solidFill>
              <a:effectLst/>
              <a:latin typeface="+mn-lt"/>
              <a:ea typeface="+mn-ea"/>
              <a:cs typeface="+mn-cs"/>
            </a:endParaRPr>
          </a:p>
          <a:p>
            <a:r>
              <a:rPr lang="en-US" dirty="0"/>
              <a:t>Data storage will ultimately</a:t>
            </a:r>
            <a:r>
              <a:rPr lang="en-US" baseline="0" dirty="0"/>
              <a:t> include </a:t>
            </a:r>
            <a:r>
              <a:rPr lang="en-US" dirty="0"/>
              <a:t>more than 100 million products, along with seven core product attributes that will deliver the trusted product information that consumers demand. </a:t>
            </a:r>
          </a:p>
          <a:p>
            <a:endParaRPr lang="en-US" sz="1200" kern="1200" baseline="0" dirty="0">
              <a:solidFill>
                <a:schemeClr val="tx1"/>
              </a:solidFill>
              <a:effectLst/>
              <a:latin typeface="+mn-lt"/>
              <a:ea typeface="+mn-ea"/>
              <a:cs typeface="+mn-cs"/>
            </a:endParaRPr>
          </a:p>
          <a:p>
            <a:r>
              <a:rPr lang="en-US" sz="1200" kern="1200" baseline="0" dirty="0">
                <a:solidFill>
                  <a:schemeClr val="tx1"/>
                </a:solidFill>
                <a:effectLst/>
                <a:latin typeface="+mn-lt"/>
                <a:ea typeface="+mn-ea"/>
                <a:cs typeface="+mn-cs"/>
              </a:rPr>
              <a:t>Data exchange will take place </a:t>
            </a:r>
            <a:r>
              <a:rPr lang="en-US" sz="1200" b="1" kern="1200" baseline="0" dirty="0">
                <a:solidFill>
                  <a:schemeClr val="tx1"/>
                </a:solidFill>
                <a:effectLst/>
                <a:latin typeface="+mn-lt"/>
                <a:ea typeface="+mn-ea"/>
                <a:cs typeface="+mn-cs"/>
              </a:rPr>
              <a:t>through MOs </a:t>
            </a:r>
            <a:r>
              <a:rPr lang="en-US" sz="1200" kern="1200" baseline="0" dirty="0">
                <a:solidFill>
                  <a:schemeClr val="tx1"/>
                </a:solidFill>
                <a:effectLst/>
                <a:latin typeface="+mn-lt"/>
                <a:ea typeface="+mn-ea"/>
                <a:cs typeface="+mn-cs"/>
              </a:rPr>
              <a:t>to retailers, e-</a:t>
            </a:r>
            <a:r>
              <a:rPr lang="en-US" sz="1200" kern="1200" baseline="0" dirty="0" err="1">
                <a:solidFill>
                  <a:schemeClr val="tx1"/>
                </a:solidFill>
                <a:effectLst/>
                <a:latin typeface="+mn-lt"/>
                <a:ea typeface="+mn-ea"/>
                <a:cs typeface="+mn-cs"/>
              </a:rPr>
              <a:t>tailers</a:t>
            </a:r>
            <a:r>
              <a:rPr lang="en-US" sz="1200" kern="1200" baseline="0" dirty="0">
                <a:solidFill>
                  <a:schemeClr val="tx1"/>
                </a:solidFill>
                <a:effectLst/>
                <a:latin typeface="+mn-lt"/>
                <a:ea typeface="+mn-ea"/>
                <a:cs typeface="+mn-cs"/>
              </a:rPr>
              <a:t>, manufacturers, app developers, etc. — opening up a door to entirely new categories of potential member customers.</a:t>
            </a:r>
          </a:p>
          <a:p>
            <a:endParaRPr lang="en-US" dirty="0"/>
          </a:p>
          <a:p>
            <a:endParaRPr lang="en-US" dirty="0"/>
          </a:p>
          <a:p>
            <a:endParaRPr lang="en-US" sz="1200" kern="1200" baseline="0" dirty="0">
              <a:solidFill>
                <a:schemeClr val="tx1"/>
              </a:solidFill>
              <a:effectLst/>
              <a:latin typeface="+mn-lt"/>
              <a:ea typeface="+mn-ea"/>
              <a:cs typeface="+mn-cs"/>
            </a:endParaRPr>
          </a:p>
          <a:p>
            <a:endParaRPr lang="en-US" sz="1200" kern="1200" baseline="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7EF591F-F912-0C4F-8DC3-78785227F86F}" type="slidenum">
              <a:rPr lang="en-US" smtClean="0">
                <a:solidFill>
                  <a:prstClr val="black"/>
                </a:solidFill>
              </a:rPr>
              <a:pPr>
                <a:defRPr/>
              </a:pPr>
              <a:t>45</a:t>
            </a:fld>
            <a:endParaRPr lang="en-US">
              <a:solidFill>
                <a:prstClr val="black"/>
              </a:solidFill>
            </a:endParaRPr>
          </a:p>
        </p:txBody>
      </p:sp>
    </p:spTree>
    <p:extLst>
      <p:ext uri="{BB962C8B-B14F-4D97-AF65-F5344CB8AC3E}">
        <p14:creationId xmlns:p14="http://schemas.microsoft.com/office/powerpoint/2010/main" val="13768921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F591F-F912-0C4F-8DC3-78785227F86F}" type="slidenum">
              <a:rPr lang="en-US" smtClean="0"/>
              <a:t>46</a:t>
            </a:fld>
            <a:endParaRPr lang="en-US"/>
          </a:p>
        </p:txBody>
      </p:sp>
    </p:spTree>
    <p:extLst>
      <p:ext uri="{BB962C8B-B14F-4D97-AF65-F5344CB8AC3E}">
        <p14:creationId xmlns:p14="http://schemas.microsoft.com/office/powerpoint/2010/main" val="31373114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GS1 Cloud is</a:t>
            </a:r>
            <a:r>
              <a:rPr lang="en-US" baseline="0" dirty="0"/>
              <a:t> launching with three powerful features that will help companies access and use trusted data.</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With</a:t>
            </a:r>
            <a:r>
              <a:rPr lang="en-US" b="1" baseline="0" dirty="0"/>
              <a:t> Check </a:t>
            </a:r>
            <a:r>
              <a:rPr lang="en-US" baseline="0" dirty="0"/>
              <a:t>— formerly known as GTIN Authentication — an online marketplace can confirm that the products in their system are properly identified with valid GTINs.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r>
              <a:rPr lang="en-US" baseline="0" dirty="0"/>
              <a:t>With </a:t>
            </a:r>
            <a:r>
              <a:rPr lang="en-US" b="1" baseline="0" dirty="0"/>
              <a:t>View</a:t>
            </a:r>
            <a:r>
              <a:rPr lang="en-US" baseline="0" dirty="0"/>
              <a:t> — the new name for Product Validation — mobile apps and e-commerce sites will no longer have to struggle to source product information from unverified sources and worry about its quality. They can now easily serve consumers with core, consumer-facing information that has been provided by the brand owner.  </a:t>
            </a:r>
          </a:p>
          <a:p>
            <a:endParaRPr lang="en-US" baseline="0" dirty="0"/>
          </a:p>
          <a:p>
            <a:r>
              <a:rPr lang="en-US" baseline="0" dirty="0"/>
              <a:t>And now retailers looking for new products to carry in their physical or online store can use </a:t>
            </a:r>
            <a:r>
              <a:rPr lang="en-US" b="1" baseline="0" dirty="0"/>
              <a:t>Explore</a:t>
            </a:r>
            <a:r>
              <a:rPr lang="en-US" baseline="0" dirty="0"/>
              <a:t> — formerly known as Search — to discover new products by Global Product Classification (GPC) and target market.</a:t>
            </a:r>
          </a:p>
        </p:txBody>
      </p:sp>
      <p:sp>
        <p:nvSpPr>
          <p:cNvPr id="4" name="Slide Number Placeholder 3"/>
          <p:cNvSpPr>
            <a:spLocks noGrp="1"/>
          </p:cNvSpPr>
          <p:nvPr>
            <p:ph type="sldNum" sz="quarter" idx="10"/>
          </p:nvPr>
        </p:nvSpPr>
        <p:spPr/>
        <p:txBody>
          <a:bodyPr/>
          <a:lstStyle/>
          <a:p>
            <a:fld id="{97EF591F-F912-0C4F-8DC3-78785227F86F}" type="slidenum">
              <a:rPr lang="en-US" smtClean="0"/>
              <a:t>47</a:t>
            </a:fld>
            <a:endParaRPr lang="en-US"/>
          </a:p>
        </p:txBody>
      </p:sp>
    </p:spTree>
    <p:extLst>
      <p:ext uri="{BB962C8B-B14F-4D97-AF65-F5344CB8AC3E}">
        <p14:creationId xmlns:p14="http://schemas.microsoft.com/office/powerpoint/2010/main" val="24544546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dirty="0">
                <a:latin typeface="+mn-lt"/>
              </a:rPr>
              <a:t>To enable the first three data-exchange features of the GS1 Cloud, all MOs will be asked to provide 7 attributes:</a:t>
            </a:r>
          </a:p>
          <a:p>
            <a:pPr marL="0" indent="0">
              <a:buFont typeface="Arial" panose="020B0604020202020204" pitchFamily="34" charset="0"/>
              <a:buNone/>
            </a:pPr>
            <a:endParaRPr lang="en-US" sz="1200" baseline="0" dirty="0">
              <a:latin typeface="+mn-lt"/>
            </a:endParaRPr>
          </a:p>
          <a:p>
            <a:pPr marL="228600" indent="-228600">
              <a:buFont typeface="+mj-lt"/>
              <a:buAutoNum type="arabicPeriod"/>
            </a:pPr>
            <a:r>
              <a:rPr lang="en-US" dirty="0">
                <a:effectLst/>
              </a:rPr>
              <a:t>GTIN</a:t>
            </a:r>
          </a:p>
          <a:p>
            <a:pPr marL="228600" indent="-228600">
              <a:buFont typeface="+mj-lt"/>
              <a:buAutoNum type="arabicPeriod"/>
            </a:pPr>
            <a:r>
              <a:rPr lang="en-US" dirty="0">
                <a:effectLst/>
              </a:rPr>
              <a:t>Brand</a:t>
            </a:r>
          </a:p>
          <a:p>
            <a:pPr marL="228600" indent="-228600">
              <a:buFont typeface="+mj-lt"/>
              <a:buAutoNum type="arabicPeriod"/>
            </a:pPr>
            <a:r>
              <a:rPr lang="en-US" dirty="0">
                <a:effectLst/>
              </a:rPr>
              <a:t>Label description</a:t>
            </a:r>
          </a:p>
          <a:p>
            <a:pPr marL="228600" indent="-228600">
              <a:buFont typeface="+mj-lt"/>
              <a:buAutoNum type="arabicPeriod"/>
            </a:pPr>
            <a:r>
              <a:rPr lang="en-US" dirty="0">
                <a:effectLst/>
              </a:rPr>
              <a:t>Medium resolution image URL</a:t>
            </a:r>
          </a:p>
          <a:p>
            <a:pPr marL="228600" indent="-228600">
              <a:buFont typeface="+mj-lt"/>
              <a:buAutoNum type="arabicPeriod"/>
            </a:pPr>
            <a:r>
              <a:rPr lang="en-US" dirty="0">
                <a:effectLst/>
              </a:rPr>
              <a:t>Target market</a:t>
            </a:r>
          </a:p>
          <a:p>
            <a:pPr marL="228600" indent="-228600">
              <a:buFont typeface="+mj-lt"/>
              <a:buAutoNum type="arabicPeriod"/>
            </a:pPr>
            <a:r>
              <a:rPr lang="en-US" dirty="0">
                <a:effectLst/>
              </a:rPr>
              <a:t>Company name</a:t>
            </a:r>
          </a:p>
          <a:p>
            <a:pPr marL="228600" indent="-228600">
              <a:buFont typeface="+mj-lt"/>
              <a:buAutoNum type="arabicPeriod"/>
            </a:pPr>
            <a:r>
              <a:rPr lang="en-US" dirty="0">
                <a:effectLst/>
              </a:rPr>
              <a:t>Product classification</a:t>
            </a:r>
          </a:p>
          <a:p>
            <a:pPr marL="228600" indent="-228600">
              <a:buFont typeface="+mj-lt"/>
              <a:buAutoNum type="arabicPeriod"/>
            </a:pPr>
            <a:endParaRPr lang="en-US" dirty="0">
              <a:effectLst/>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aseline="0" dirty="0">
                <a:latin typeface="+mn-lt"/>
              </a:rPr>
              <a:t>The required data is geared towards consumer-facing applications so only consumer units are needed, along with the attributes that have been deemed essential for consumers.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aseline="0" dirty="0">
              <a:latin typeface="+mn-lt"/>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sz="1200" baseline="0" dirty="0">
                <a:latin typeface="+mn-lt"/>
              </a:rPr>
              <a:t>If you have questions about why these attributes are important, how they are used, what the best practices are if you don’t have them in your system or how to address data quality, please see the GS1 Cloud FAQ document that is currently available.</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sz="1200" baseline="0" dirty="0">
              <a:effectLst/>
              <a:latin typeface="+mn-lt"/>
            </a:endParaRPr>
          </a:p>
          <a:p>
            <a:pPr marL="0" marR="0" indent="0" algn="l" defTabSz="914400" rtl="0" eaLnBrk="1" fontAlgn="auto" latinLnBrk="0" hangingPunct="1">
              <a:lnSpc>
                <a:spcPct val="100000"/>
              </a:lnSpc>
              <a:spcBef>
                <a:spcPts val="0"/>
              </a:spcBef>
              <a:spcAft>
                <a:spcPts val="0"/>
              </a:spcAft>
              <a:buClrTx/>
              <a:buSzTx/>
              <a:buFont typeface="+mj-lt"/>
              <a:buNone/>
              <a:tabLst/>
              <a:defRPr/>
            </a:pPr>
            <a:r>
              <a:rPr lang="en-GB" sz="1200" dirty="0"/>
              <a:t>And let’s review the three features that</a:t>
            </a:r>
            <a:r>
              <a:rPr lang="en-GB" sz="1200" baseline="0" dirty="0"/>
              <a:t> will be using these attributes:</a:t>
            </a: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GB" sz="1200" baseline="0" dirty="0"/>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For companies that want to ensure proper identification of products within their system, </a:t>
            </a:r>
            <a:r>
              <a:rPr lang="en-GB" sz="1200" b="1" dirty="0"/>
              <a:t>GS1 Check </a:t>
            </a:r>
            <a:r>
              <a:rPr lang="en-GB" sz="1200" dirty="0"/>
              <a:t>confirms that the Global Trade Item Number </a:t>
            </a:r>
            <a:r>
              <a:rPr lang="en-GB" sz="1200" b="0" dirty="0"/>
              <a:t>(GTIN) </a:t>
            </a:r>
            <a:r>
              <a:rPr lang="en-GB" sz="1200" dirty="0"/>
              <a:t>uses a GS1-assigned Company Prefix.</a:t>
            </a:r>
            <a:r>
              <a:rPr lang="en-US" sz="120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dirty="0">
              <a:solidFill>
                <a:prstClr val="white"/>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For mobile apps and e-commerce sites that want to provide accurate product information, </a:t>
            </a:r>
            <a:r>
              <a:rPr lang="en-GB" sz="1200" b="1" dirty="0"/>
              <a:t>GS1</a:t>
            </a:r>
            <a:r>
              <a:rPr lang="en-GB" sz="1200" b="1" baseline="0" dirty="0"/>
              <a:t> View </a:t>
            </a:r>
            <a:r>
              <a:rPr lang="en-GB" sz="1200" dirty="0"/>
              <a:t>provides all available attributes for a product identified by a GTIN.</a:t>
            </a:r>
            <a:r>
              <a:rPr lang="en-US" sz="1200" dirty="0"/>
              <a:t> </a:t>
            </a: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endParaRPr lang="en-US" sz="1200" b="1" dirty="0">
              <a:solidFill>
                <a:prstClr val="white"/>
              </a:solidFill>
            </a:endParaRPr>
          </a:p>
          <a:p>
            <a:pPr marL="228600" marR="0" indent="-228600" algn="l" defTabSz="914400" rtl="0" eaLnBrk="1" fontAlgn="auto" latinLnBrk="0" hangingPunct="1">
              <a:lnSpc>
                <a:spcPct val="100000"/>
              </a:lnSpc>
              <a:spcBef>
                <a:spcPts val="0"/>
              </a:spcBef>
              <a:spcAft>
                <a:spcPts val="0"/>
              </a:spcAft>
              <a:buClrTx/>
              <a:buSzTx/>
              <a:buFont typeface="+mj-lt"/>
              <a:buAutoNum type="arabicPeriod"/>
              <a:tabLst/>
              <a:defRPr/>
            </a:pPr>
            <a:r>
              <a:rPr lang="en-GB" sz="1200" dirty="0"/>
              <a:t>For companies looking for new products to carry in their physical or online store, </a:t>
            </a:r>
            <a:r>
              <a:rPr lang="en-GB" sz="1200" b="1" dirty="0"/>
              <a:t>GS1 Explore </a:t>
            </a:r>
            <a:r>
              <a:rPr lang="en-GB" sz="1200" dirty="0"/>
              <a:t>gives them the ability to discover new products by Global Product Classification (</a:t>
            </a:r>
            <a:r>
              <a:rPr lang="en-GB" sz="1200" b="0" dirty="0"/>
              <a:t>GPC) and target market</a:t>
            </a:r>
            <a:r>
              <a:rPr lang="en-GB" sz="1200" dirty="0"/>
              <a:t>.</a:t>
            </a:r>
            <a:r>
              <a:rPr lang="en-US" sz="1200" dirty="0"/>
              <a:t> </a:t>
            </a:r>
            <a:endParaRPr lang="en-GB" sz="1200" b="1" dirty="0">
              <a:solidFill>
                <a:prstClr val="white"/>
              </a:solidFill>
            </a:endParaRPr>
          </a:p>
          <a:p>
            <a:pPr marL="0" marR="0" indent="0" algn="l" defTabSz="914400" rtl="0" eaLnBrk="1" fontAlgn="auto" latinLnBrk="0" hangingPunct="1">
              <a:lnSpc>
                <a:spcPct val="100000"/>
              </a:lnSpc>
              <a:spcBef>
                <a:spcPts val="0"/>
              </a:spcBef>
              <a:spcAft>
                <a:spcPts val="0"/>
              </a:spcAft>
              <a:buClrTx/>
              <a:buSzTx/>
              <a:buFont typeface="+mj-lt"/>
              <a:buNone/>
              <a:tabLst/>
              <a:defRPr/>
            </a:pPr>
            <a:endParaRPr lang="en-GB" sz="1200" dirty="0">
              <a:solidFill>
                <a:prstClr val="white"/>
              </a:solidFill>
            </a:endParaRPr>
          </a:p>
          <a:p>
            <a:pPr marL="228600" indent="-228600">
              <a:buFont typeface="+mj-lt"/>
              <a:buAutoNum type="arabicPeriod"/>
            </a:pPr>
            <a:endParaRPr lang="en-US" sz="1200" baseline="0" dirty="0">
              <a:latin typeface="+mn-lt"/>
            </a:endParaRPr>
          </a:p>
        </p:txBody>
      </p:sp>
      <p:sp>
        <p:nvSpPr>
          <p:cNvPr id="4" name="Slide Number Placeholder 3"/>
          <p:cNvSpPr>
            <a:spLocks noGrp="1"/>
          </p:cNvSpPr>
          <p:nvPr>
            <p:ph type="sldNum" sz="quarter" idx="10"/>
          </p:nvPr>
        </p:nvSpPr>
        <p:spPr/>
        <p:txBody>
          <a:bodyPr/>
          <a:lstStyle/>
          <a:p>
            <a:pPr>
              <a:defRPr/>
            </a:pPr>
            <a:fld id="{806A4147-A903-F342-9C1C-BB8FDB07020F}" type="slidenum">
              <a:rPr lang="en-US" smtClean="0">
                <a:solidFill>
                  <a:prstClr val="black"/>
                </a:solidFill>
              </a:rPr>
              <a:pPr>
                <a:defRPr/>
              </a:pPr>
              <a:t>48</a:t>
            </a:fld>
            <a:endParaRPr lang="en-US">
              <a:solidFill>
                <a:prstClr val="black"/>
              </a:solidFill>
            </a:endParaRPr>
          </a:p>
        </p:txBody>
      </p:sp>
    </p:spTree>
    <p:extLst>
      <p:ext uri="{BB962C8B-B14F-4D97-AF65-F5344CB8AC3E}">
        <p14:creationId xmlns:p14="http://schemas.microsoft.com/office/powerpoint/2010/main" val="17483297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sz="1200" dirty="0">
              <a:latin typeface="+mn-lt"/>
            </a:endParaRPr>
          </a:p>
        </p:txBody>
      </p:sp>
      <p:sp>
        <p:nvSpPr>
          <p:cNvPr id="4" name="Slide Number Placeholder 3"/>
          <p:cNvSpPr>
            <a:spLocks noGrp="1"/>
          </p:cNvSpPr>
          <p:nvPr>
            <p:ph type="sldNum" sz="quarter" idx="10"/>
          </p:nvPr>
        </p:nvSpPr>
        <p:spPr/>
        <p:txBody>
          <a:bodyPr/>
          <a:lstStyle/>
          <a:p>
            <a:fld id="{806A4147-A903-F342-9C1C-BB8FDB07020F}" type="slidenum">
              <a:rPr lang="en-US" smtClean="0">
                <a:solidFill>
                  <a:prstClr val="black"/>
                </a:solidFill>
              </a:rPr>
              <a:pPr/>
              <a:t>50</a:t>
            </a:fld>
            <a:endParaRPr lang="en-US" dirty="0">
              <a:solidFill>
                <a:prstClr val="black"/>
              </a:solidFill>
            </a:endParaRPr>
          </a:p>
        </p:txBody>
      </p:sp>
    </p:spTree>
    <p:extLst>
      <p:ext uri="{BB962C8B-B14F-4D97-AF65-F5344CB8AC3E}">
        <p14:creationId xmlns:p14="http://schemas.microsoft.com/office/powerpoint/2010/main" val="36039982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 first step</a:t>
            </a:r>
            <a:r>
              <a:rPr lang="en-US" baseline="0" dirty="0"/>
              <a:t> in transforming the value of membership is the GS1 Cloud.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vision of the GS1 Cloud is to become the largest source of trusted product information in the world, making it possible for businesses to meet the expectations of today’s digital consumer.</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product data in</a:t>
            </a:r>
            <a:r>
              <a:rPr lang="en-US" sz="1200" b="0" i="0" kern="1200" baseline="0" dirty="0">
                <a:solidFill>
                  <a:schemeClr val="tx1"/>
                </a:solidFill>
                <a:effectLst/>
                <a:latin typeface="+mn-lt"/>
                <a:ea typeface="+mn-ea"/>
                <a:cs typeface="+mn-cs"/>
              </a:rPr>
              <a:t> the GS1 Cloud is </a:t>
            </a:r>
            <a:r>
              <a:rPr lang="en-US" sz="1200" b="0" i="0" kern="1200" dirty="0">
                <a:solidFill>
                  <a:schemeClr val="tx1"/>
                </a:solidFill>
                <a:effectLst/>
                <a:latin typeface="+mn-lt"/>
                <a:ea typeface="+mn-ea"/>
                <a:cs typeface="+mn-cs"/>
              </a:rPr>
              <a:t>“trusted” because it is supplied by brand owners and submitted for certain data quality checks.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For companies working to build connected, enriching consumer experiences that drive satisfaction, loyalty and growth — trusted product information is mission critical. </a:t>
            </a:r>
          </a:p>
          <a:p>
            <a:endParaRPr lang="en-US" baseline="0" dirty="0"/>
          </a:p>
          <a:p>
            <a:r>
              <a:rPr lang="en-US" baseline="0" dirty="0"/>
              <a:t>Today’s consumers want to feel confident that the product information is brand-sourced and consistent no matter where they look. </a:t>
            </a:r>
          </a:p>
          <a:p>
            <a:endParaRPr lang="en-US" baseline="0" dirty="0"/>
          </a:p>
          <a:p>
            <a:r>
              <a:rPr lang="en-US" b="1" baseline="0" dirty="0"/>
              <a:t>They want to feel confident that a product is what it says it is. </a:t>
            </a:r>
          </a:p>
          <a:p>
            <a:endParaRPr lang="en-US" baseline="0" dirty="0"/>
          </a:p>
          <a:p>
            <a:r>
              <a:rPr lang="en-US" baseline="0" dirty="0"/>
              <a:t>Now, with the GS1 Cloud, any company (including healthcare) can access brand-sourced product data and deliver confidence to their consumers.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addition to satisfying their consumers, all companies will </a:t>
            </a:r>
            <a:r>
              <a:rPr lang="en-US" dirty="0"/>
              <a:t>benefit operationally as the distribution of trusted product data becomes more efficient and seamless.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CREATIVE</a:t>
            </a:r>
            <a:r>
              <a:rPr lang="en-US" baseline="0" dirty="0"/>
              <a:t> CONCEPT: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creative concept for the GS1 Cloud includes headline messaging and a series of key visuals directed at the users of the Cloud and focusing on what retailers and e-</a:t>
            </a:r>
            <a:r>
              <a:rPr lang="en-US" baseline="0" dirty="0" err="1"/>
              <a:t>tailers</a:t>
            </a:r>
            <a:r>
              <a:rPr lang="en-US" baseline="0" dirty="0"/>
              <a:t>, app developers and solution providers, and the brand owners themselves care about most — creating a positive experience for the consumer that leads to satisfaction, loyalty and repeat purchases.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Confidence in the product information is the critical factor in a positive consumer experience that the GS1 Cloud contributes to. This is what we want the GS1 Cloud to stand for in the minds of its users.</a:t>
            </a:r>
            <a:endParaRPr lang="en-US" dirty="0"/>
          </a:p>
        </p:txBody>
      </p:sp>
      <p:sp>
        <p:nvSpPr>
          <p:cNvPr id="4" name="Slide Number Placeholder 3"/>
          <p:cNvSpPr>
            <a:spLocks noGrp="1"/>
          </p:cNvSpPr>
          <p:nvPr>
            <p:ph type="sldNum" sz="quarter" idx="10"/>
          </p:nvPr>
        </p:nvSpPr>
        <p:spPr/>
        <p:txBody>
          <a:bodyPr/>
          <a:lstStyle/>
          <a:p>
            <a:fld id="{97EF591F-F912-0C4F-8DC3-78785227F86F}" type="slidenum">
              <a:rPr lang="en-US" smtClean="0"/>
              <a:t>51</a:t>
            </a:fld>
            <a:endParaRPr lang="en-US"/>
          </a:p>
        </p:txBody>
      </p:sp>
    </p:spTree>
    <p:extLst>
      <p:ext uri="{BB962C8B-B14F-4D97-AF65-F5344CB8AC3E}">
        <p14:creationId xmlns:p14="http://schemas.microsoft.com/office/powerpoint/2010/main" val="2404319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dirty="0"/>
          </a:p>
        </p:txBody>
      </p:sp>
      <p:sp>
        <p:nvSpPr>
          <p:cNvPr id="4" name="Platshållare för bildnummer 3"/>
          <p:cNvSpPr>
            <a:spLocks noGrp="1"/>
          </p:cNvSpPr>
          <p:nvPr>
            <p:ph type="sldNum" sz="quarter" idx="10"/>
          </p:nvPr>
        </p:nvSpPr>
        <p:spPr/>
        <p:txBody>
          <a:bodyPr/>
          <a:lstStyle/>
          <a:p>
            <a:fld id="{60E02E35-E103-466E-8062-589C569C1924}" type="slidenum">
              <a:rPr lang="en-GB" smtClean="0">
                <a:solidFill>
                  <a:prstClr val="black"/>
                </a:solidFill>
              </a:rPr>
              <a:pPr/>
              <a:t>73</a:t>
            </a:fld>
            <a:endParaRPr lang="en-GB">
              <a:solidFill>
                <a:prstClr val="black"/>
              </a:solidFill>
            </a:endParaRPr>
          </a:p>
        </p:txBody>
      </p:sp>
    </p:spTree>
    <p:extLst>
      <p:ext uri="{BB962C8B-B14F-4D97-AF65-F5344CB8AC3E}">
        <p14:creationId xmlns:p14="http://schemas.microsoft.com/office/powerpoint/2010/main" val="12995781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681C486-6B07-421E-9E4C-3641EE7D7DA8}" type="slidenum">
              <a:rPr lang="sv-SE" smtClean="0">
                <a:solidFill>
                  <a:prstClr val="black"/>
                </a:solidFill>
              </a:rPr>
              <a:pPr/>
              <a:t>74</a:t>
            </a:fld>
            <a:endParaRPr lang="sv-SE" dirty="0">
              <a:solidFill>
                <a:prstClr val="black"/>
              </a:solidFill>
            </a:endParaRPr>
          </a:p>
        </p:txBody>
      </p:sp>
    </p:spTree>
    <p:extLst>
      <p:ext uri="{BB962C8B-B14F-4D97-AF65-F5344CB8AC3E}">
        <p14:creationId xmlns:p14="http://schemas.microsoft.com/office/powerpoint/2010/main" val="20486123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dirty="0"/>
          </a:p>
        </p:txBody>
      </p:sp>
      <p:sp>
        <p:nvSpPr>
          <p:cNvPr id="4" name="Platshållare för bildnummer 3"/>
          <p:cNvSpPr>
            <a:spLocks noGrp="1"/>
          </p:cNvSpPr>
          <p:nvPr>
            <p:ph type="sldNum" sz="quarter" idx="10"/>
          </p:nvPr>
        </p:nvSpPr>
        <p:spPr/>
        <p:txBody>
          <a:bodyPr/>
          <a:lstStyle/>
          <a:p>
            <a:fld id="{0681C486-6B07-421E-9E4C-3641EE7D7DA8}" type="slidenum">
              <a:rPr lang="en-GB" smtClean="0">
                <a:solidFill>
                  <a:prstClr val="black"/>
                </a:solidFill>
              </a:rPr>
              <a:pPr/>
              <a:t>75</a:t>
            </a:fld>
            <a:endParaRPr lang="en-GB">
              <a:solidFill>
                <a:prstClr val="black"/>
              </a:solidFill>
            </a:endParaRPr>
          </a:p>
        </p:txBody>
      </p:sp>
    </p:spTree>
    <p:extLst>
      <p:ext uri="{BB962C8B-B14F-4D97-AF65-F5344CB8AC3E}">
        <p14:creationId xmlns:p14="http://schemas.microsoft.com/office/powerpoint/2010/main" val="36651150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Before activation of</a:t>
            </a:r>
            <a:r>
              <a:rPr lang="en-US" baseline="0" dirty="0"/>
              <a:t> trade item information, all data quality checks needs to be executed:</a:t>
            </a:r>
          </a:p>
          <a:p>
            <a:endParaRPr lang="en-US" baseline="0" dirty="0"/>
          </a:p>
          <a:p>
            <a:r>
              <a:rPr lang="en-US" baseline="0" dirty="0"/>
              <a:t>1 Manage Pictures</a:t>
            </a:r>
          </a:p>
          <a:p>
            <a:r>
              <a:rPr lang="en-US" baseline="0" dirty="0"/>
              <a:t>2 Receive DQ check</a:t>
            </a:r>
          </a:p>
          <a:p>
            <a:r>
              <a:rPr lang="en-US" baseline="0" dirty="0"/>
              <a:t>3 Add Consumer Item attributes</a:t>
            </a:r>
          </a:p>
          <a:p>
            <a:r>
              <a:rPr lang="en-US" baseline="0" dirty="0"/>
              <a:t>4 Create Orderable Item</a:t>
            </a:r>
          </a:p>
          <a:p>
            <a:endParaRPr lang="en-US" dirty="0"/>
          </a:p>
        </p:txBody>
      </p:sp>
      <p:sp>
        <p:nvSpPr>
          <p:cNvPr id="4" name="Slide Number Placeholder 3"/>
          <p:cNvSpPr>
            <a:spLocks noGrp="1"/>
          </p:cNvSpPr>
          <p:nvPr>
            <p:ph type="sldNum" sz="quarter" idx="10"/>
          </p:nvPr>
        </p:nvSpPr>
        <p:spPr/>
        <p:txBody>
          <a:bodyPr/>
          <a:lstStyle/>
          <a:p>
            <a:fld id="{60E02E35-E103-466E-8062-589C569C1924}" type="slidenum">
              <a:rPr lang="sv-SE" smtClean="0">
                <a:solidFill>
                  <a:prstClr val="black"/>
                </a:solidFill>
              </a:rPr>
              <a:pPr/>
              <a:t>77</a:t>
            </a:fld>
            <a:endParaRPr lang="sv-SE">
              <a:solidFill>
                <a:prstClr val="black"/>
              </a:solidFill>
            </a:endParaRPr>
          </a:p>
        </p:txBody>
      </p:sp>
    </p:spTree>
    <p:extLst>
      <p:ext uri="{BB962C8B-B14F-4D97-AF65-F5344CB8AC3E}">
        <p14:creationId xmlns:p14="http://schemas.microsoft.com/office/powerpoint/2010/main" val="39910084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7EF591F-F912-0C4F-8DC3-78785227F86F}" type="slidenum">
              <a:rPr lang="en-US" smtClean="0"/>
              <a:t>37</a:t>
            </a:fld>
            <a:endParaRPr lang="en-US"/>
          </a:p>
        </p:txBody>
      </p:sp>
    </p:spTree>
    <p:extLst>
      <p:ext uri="{BB962C8B-B14F-4D97-AF65-F5344CB8AC3E}">
        <p14:creationId xmlns:p14="http://schemas.microsoft.com/office/powerpoint/2010/main" val="986647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dirty="0"/>
              <a:t>We solve the ingredients challenge by use of the free text ingredient Statement solution, but we would prefer to use the structured Ingredient solution</a:t>
            </a:r>
          </a:p>
          <a:p>
            <a:pPr marL="171450" indent="-171450">
              <a:buFont typeface="Arial" panose="020B0604020202020204" pitchFamily="34" charset="0"/>
              <a:buChar char="•"/>
            </a:pPr>
            <a:r>
              <a:rPr lang="en-GB" baseline="0" dirty="0"/>
              <a:t>For nutrients our suppliers are forced to provide a merged nutrient information of all components</a:t>
            </a:r>
          </a:p>
          <a:p>
            <a:pPr marL="171450" indent="-171450">
              <a:buFont typeface="Arial" panose="020B0604020202020204" pitchFamily="34" charset="0"/>
              <a:buChar char="•"/>
            </a:pPr>
            <a:r>
              <a:rPr lang="en-GB" baseline="0" dirty="0"/>
              <a:t>We are dependent on receiving structured nutrient information since before EU/1169 (Store Produced)</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0E02E35-E103-466E-8062-589C569C1924}" type="slidenum">
              <a:rPr lang="sv-SE" smtClean="0">
                <a:solidFill>
                  <a:prstClr val="black"/>
                </a:solidFill>
              </a:rPr>
              <a:pPr/>
              <a:t>78</a:t>
            </a:fld>
            <a:endParaRPr lang="sv-SE">
              <a:solidFill>
                <a:prstClr val="black"/>
              </a:solidFill>
            </a:endParaRPr>
          </a:p>
        </p:txBody>
      </p:sp>
    </p:spTree>
    <p:extLst>
      <p:ext uri="{BB962C8B-B14F-4D97-AF65-F5344CB8AC3E}">
        <p14:creationId xmlns:p14="http://schemas.microsoft.com/office/powerpoint/2010/main" val="7422740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dirty="0"/>
              <a:t>We solve the ingredients challenge by use of the free text ingredient Statement solution, but we would prefer to use the structured Ingredient solution</a:t>
            </a:r>
          </a:p>
          <a:p>
            <a:pPr marL="171450" indent="-171450">
              <a:buFont typeface="Arial" panose="020B0604020202020204" pitchFamily="34" charset="0"/>
              <a:buChar char="•"/>
            </a:pPr>
            <a:r>
              <a:rPr lang="en-GB" baseline="0" dirty="0"/>
              <a:t>For nutrients our suppliers are forced to provide a merged nutrient information of all components</a:t>
            </a:r>
          </a:p>
          <a:p>
            <a:pPr marL="171450" indent="-171450">
              <a:buFont typeface="Arial" panose="020B0604020202020204" pitchFamily="34" charset="0"/>
              <a:buChar char="•"/>
            </a:pPr>
            <a:r>
              <a:rPr lang="en-GB" baseline="0" dirty="0"/>
              <a:t>We are dependent on receiving structured nutrient information since before EU/1169 (Store Produced)</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0E02E35-E103-466E-8062-589C569C1924}" type="slidenum">
              <a:rPr lang="sv-SE" smtClean="0">
                <a:solidFill>
                  <a:prstClr val="black"/>
                </a:solidFill>
              </a:rPr>
              <a:pPr/>
              <a:t>79</a:t>
            </a:fld>
            <a:endParaRPr lang="sv-SE">
              <a:solidFill>
                <a:prstClr val="black"/>
              </a:solidFill>
            </a:endParaRPr>
          </a:p>
        </p:txBody>
      </p:sp>
    </p:spTree>
    <p:extLst>
      <p:ext uri="{BB962C8B-B14F-4D97-AF65-F5344CB8AC3E}">
        <p14:creationId xmlns:p14="http://schemas.microsoft.com/office/powerpoint/2010/main" val="10799218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indent="-171450">
              <a:buFont typeface="Arial" panose="020B0604020202020204" pitchFamily="34" charset="0"/>
              <a:buChar char="•"/>
            </a:pPr>
            <a:r>
              <a:rPr lang="en-GB" baseline="0" dirty="0"/>
              <a:t>We solve the ingredients challenge by use of the free text ingredient Statement solution, but we would prefer to use the structured Ingredient solution</a:t>
            </a:r>
          </a:p>
          <a:p>
            <a:pPr marL="171450" indent="-171450">
              <a:buFont typeface="Arial" panose="020B0604020202020204" pitchFamily="34" charset="0"/>
              <a:buChar char="•"/>
            </a:pPr>
            <a:r>
              <a:rPr lang="en-GB" baseline="0" dirty="0"/>
              <a:t>For nutrients our suppliers are forced to provide a merged nutrient information of all components</a:t>
            </a:r>
          </a:p>
          <a:p>
            <a:pPr marL="171450" indent="-171450">
              <a:buFont typeface="Arial" panose="020B0604020202020204" pitchFamily="34" charset="0"/>
              <a:buChar char="•"/>
            </a:pPr>
            <a:r>
              <a:rPr lang="en-GB" baseline="0" dirty="0"/>
              <a:t>We are dependent on receiving structured nutrient information since before EU/1169 (Store Produced)</a:t>
            </a:r>
          </a:p>
          <a:p>
            <a:endParaRPr lang="en-GB" baseline="0" dirty="0"/>
          </a:p>
          <a:p>
            <a:endParaRPr lang="en-GB" baseline="0" dirty="0"/>
          </a:p>
          <a:p>
            <a:endParaRPr lang="en-GB" baseline="0" dirty="0"/>
          </a:p>
        </p:txBody>
      </p:sp>
      <p:sp>
        <p:nvSpPr>
          <p:cNvPr id="4" name="Slide Number Placeholder 3"/>
          <p:cNvSpPr>
            <a:spLocks noGrp="1"/>
          </p:cNvSpPr>
          <p:nvPr>
            <p:ph type="sldNum" sz="quarter" idx="10"/>
          </p:nvPr>
        </p:nvSpPr>
        <p:spPr/>
        <p:txBody>
          <a:bodyPr/>
          <a:lstStyle/>
          <a:p>
            <a:fld id="{60E02E35-E103-466E-8062-589C569C1924}" type="slidenum">
              <a:rPr lang="sv-SE" smtClean="0">
                <a:solidFill>
                  <a:prstClr val="black"/>
                </a:solidFill>
              </a:rPr>
              <a:pPr/>
              <a:t>80</a:t>
            </a:fld>
            <a:endParaRPr lang="sv-SE">
              <a:solidFill>
                <a:prstClr val="black"/>
              </a:solidFill>
            </a:endParaRPr>
          </a:p>
        </p:txBody>
      </p:sp>
    </p:spTree>
    <p:extLst>
      <p:ext uri="{BB962C8B-B14F-4D97-AF65-F5344CB8AC3E}">
        <p14:creationId xmlns:p14="http://schemas.microsoft.com/office/powerpoint/2010/main" val="14698858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dirty="0">
                <a:solidFill>
                  <a:srgbClr val="FF0000"/>
                </a:solidFill>
              </a:rPr>
              <a:t>Not a Component Product </a:t>
            </a:r>
            <a:r>
              <a:rPr lang="sv-SE" dirty="0" err="1">
                <a:solidFill>
                  <a:srgbClr val="FF0000"/>
                </a:solidFill>
              </a:rPr>
              <a:t>rather</a:t>
            </a:r>
            <a:r>
              <a:rPr lang="sv-SE" dirty="0">
                <a:solidFill>
                  <a:srgbClr val="FF0000"/>
                </a:solidFill>
              </a:rPr>
              <a:t> a</a:t>
            </a:r>
            <a:r>
              <a:rPr lang="sv-SE" baseline="0" dirty="0">
                <a:solidFill>
                  <a:srgbClr val="FF0000"/>
                </a:solidFill>
              </a:rPr>
              <a:t> Multipack or </a:t>
            </a:r>
            <a:r>
              <a:rPr lang="sv-SE" dirty="0">
                <a:solidFill>
                  <a:srgbClr val="FF0000"/>
                </a:solidFill>
              </a:rPr>
              <a:t>Composite Product </a:t>
            </a:r>
            <a:r>
              <a:rPr lang="sv-SE" dirty="0" err="1">
                <a:solidFill>
                  <a:srgbClr val="FF0000"/>
                </a:solidFill>
              </a:rPr>
              <a:t>when</a:t>
            </a:r>
            <a:r>
              <a:rPr lang="sv-SE" dirty="0">
                <a:solidFill>
                  <a:srgbClr val="FF0000"/>
                </a:solidFill>
              </a:rPr>
              <a:t> different</a:t>
            </a:r>
            <a:r>
              <a:rPr lang="sv-SE" baseline="0" dirty="0">
                <a:solidFill>
                  <a:srgbClr val="FF0000"/>
                </a:solidFill>
              </a:rPr>
              <a:t> </a:t>
            </a:r>
            <a:r>
              <a:rPr lang="sv-SE" baseline="0" dirty="0" err="1">
                <a:solidFill>
                  <a:srgbClr val="FF0000"/>
                </a:solidFill>
              </a:rPr>
              <a:t>tastes</a:t>
            </a:r>
            <a:r>
              <a:rPr lang="sv-SE" baseline="0" dirty="0">
                <a:solidFill>
                  <a:srgbClr val="FF0000"/>
                </a:solidFill>
              </a:rPr>
              <a:t> (</a:t>
            </a:r>
            <a:r>
              <a:rPr lang="sv-SE" baseline="0" dirty="0" err="1">
                <a:solidFill>
                  <a:srgbClr val="FF0000"/>
                </a:solidFill>
              </a:rPr>
              <a:t>imagine</a:t>
            </a:r>
            <a:r>
              <a:rPr lang="sv-SE" baseline="0" dirty="0">
                <a:solidFill>
                  <a:srgbClr val="FF0000"/>
                </a:solidFill>
              </a:rPr>
              <a:t> </a:t>
            </a:r>
            <a:r>
              <a:rPr lang="sv-SE" baseline="0" dirty="0" err="1">
                <a:solidFill>
                  <a:srgbClr val="FF0000"/>
                </a:solidFill>
              </a:rPr>
              <a:t>these</a:t>
            </a:r>
            <a:r>
              <a:rPr lang="sv-SE" baseline="0" dirty="0">
                <a:solidFill>
                  <a:srgbClr val="FF0000"/>
                </a:solidFill>
              </a:rPr>
              <a:t> </a:t>
            </a:r>
            <a:r>
              <a:rPr lang="sv-SE" baseline="0" dirty="0" err="1">
                <a:solidFill>
                  <a:srgbClr val="FF0000"/>
                </a:solidFill>
              </a:rPr>
              <a:t>are</a:t>
            </a:r>
            <a:r>
              <a:rPr lang="sv-SE" baseline="0">
                <a:solidFill>
                  <a:srgbClr val="FF0000"/>
                </a:solidFill>
              </a:rPr>
              <a:t>)</a:t>
            </a:r>
            <a:r>
              <a:rPr lang="sv-SE">
                <a:solidFill>
                  <a:srgbClr val="FF0000"/>
                </a:solidFill>
              </a:rPr>
              <a:t>! </a:t>
            </a:r>
            <a:r>
              <a:rPr lang="sv-SE" dirty="0" err="1">
                <a:solidFill>
                  <a:srgbClr val="FF0000"/>
                </a:solidFill>
              </a:rPr>
              <a:t>This</a:t>
            </a:r>
            <a:r>
              <a:rPr lang="sv-SE" baseline="0" dirty="0">
                <a:solidFill>
                  <a:srgbClr val="FF0000"/>
                </a:solidFill>
              </a:rPr>
              <a:t> is </a:t>
            </a:r>
            <a:r>
              <a:rPr lang="sv-SE" dirty="0">
                <a:solidFill>
                  <a:srgbClr val="FF0000"/>
                </a:solidFill>
              </a:rPr>
              <a:t>not in </a:t>
            </a:r>
            <a:r>
              <a:rPr lang="sv-SE" dirty="0" err="1">
                <a:solidFill>
                  <a:srgbClr val="FF0000"/>
                </a:solidFill>
              </a:rPr>
              <a:t>need</a:t>
            </a:r>
            <a:r>
              <a:rPr lang="sv-SE" dirty="0">
                <a:solidFill>
                  <a:srgbClr val="FF0000"/>
                </a:solidFill>
              </a:rPr>
              <a:t> </a:t>
            </a:r>
            <a:r>
              <a:rPr lang="sv-SE" dirty="0" err="1">
                <a:solidFill>
                  <a:srgbClr val="FF0000"/>
                </a:solidFill>
              </a:rPr>
              <a:t>of</a:t>
            </a:r>
            <a:r>
              <a:rPr lang="sv-SE" dirty="0">
                <a:solidFill>
                  <a:srgbClr val="FF0000"/>
                </a:solidFill>
              </a:rPr>
              <a:t> </a:t>
            </a:r>
            <a:r>
              <a:rPr lang="sv-SE" dirty="0" err="1">
                <a:solidFill>
                  <a:srgbClr val="FF0000"/>
                </a:solidFill>
              </a:rPr>
              <a:t>Conponent</a:t>
            </a:r>
            <a:r>
              <a:rPr lang="sv-SE" dirty="0">
                <a:solidFill>
                  <a:srgbClr val="FF0000"/>
                </a:solidFill>
              </a:rPr>
              <a:t> information, </a:t>
            </a:r>
            <a:r>
              <a:rPr lang="sv-SE" dirty="0" err="1">
                <a:solidFill>
                  <a:srgbClr val="FF0000"/>
                </a:solidFill>
              </a:rPr>
              <a:t>since</a:t>
            </a:r>
            <a:r>
              <a:rPr lang="sv-SE" dirty="0">
                <a:solidFill>
                  <a:srgbClr val="FF0000"/>
                </a:solidFill>
              </a:rPr>
              <a:t> all </a:t>
            </a:r>
            <a:r>
              <a:rPr lang="sv-SE" dirty="0" err="1">
                <a:solidFill>
                  <a:srgbClr val="FF0000"/>
                </a:solidFill>
              </a:rPr>
              <a:t>necessary</a:t>
            </a:r>
            <a:r>
              <a:rPr lang="sv-SE" dirty="0">
                <a:solidFill>
                  <a:srgbClr val="FF0000"/>
                </a:solidFill>
              </a:rPr>
              <a:t> information </a:t>
            </a:r>
            <a:r>
              <a:rPr lang="sv-SE" dirty="0" err="1">
                <a:solidFill>
                  <a:srgbClr val="FF0000"/>
                </a:solidFill>
              </a:rPr>
              <a:t>more</a:t>
            </a:r>
            <a:r>
              <a:rPr lang="sv-SE" dirty="0">
                <a:solidFill>
                  <a:srgbClr val="FF0000"/>
                </a:solidFill>
              </a:rPr>
              <a:t> </a:t>
            </a:r>
            <a:r>
              <a:rPr lang="sv-SE" dirty="0" err="1">
                <a:solidFill>
                  <a:srgbClr val="FF0000"/>
                </a:solidFill>
              </a:rPr>
              <a:t>easily</a:t>
            </a:r>
            <a:r>
              <a:rPr lang="sv-SE" baseline="0" dirty="0">
                <a:solidFill>
                  <a:srgbClr val="FF0000"/>
                </a:solidFill>
              </a:rPr>
              <a:t> </a:t>
            </a:r>
            <a:r>
              <a:rPr lang="sv-SE" dirty="0" err="1">
                <a:solidFill>
                  <a:srgbClr val="FF0000"/>
                </a:solidFill>
              </a:rPr>
              <a:t>can</a:t>
            </a:r>
            <a:r>
              <a:rPr lang="sv-SE" dirty="0">
                <a:solidFill>
                  <a:srgbClr val="FF0000"/>
                </a:solidFill>
              </a:rPr>
              <a:t> be </a:t>
            </a:r>
            <a:r>
              <a:rPr lang="sv-SE" dirty="0" err="1">
                <a:solidFill>
                  <a:srgbClr val="FF0000"/>
                </a:solidFill>
              </a:rPr>
              <a:t>tied</a:t>
            </a:r>
            <a:r>
              <a:rPr lang="sv-SE" dirty="0">
                <a:solidFill>
                  <a:srgbClr val="FF0000"/>
                </a:solidFill>
              </a:rPr>
              <a:t> </a:t>
            </a:r>
            <a:r>
              <a:rPr lang="sv-SE" dirty="0" err="1">
                <a:solidFill>
                  <a:srgbClr val="FF0000"/>
                </a:solidFill>
              </a:rPr>
              <a:t>to</a:t>
            </a:r>
            <a:r>
              <a:rPr lang="sv-SE" dirty="0">
                <a:solidFill>
                  <a:srgbClr val="FF0000"/>
                </a:solidFill>
              </a:rPr>
              <a:t> the </a:t>
            </a:r>
            <a:r>
              <a:rPr lang="sv-SE" dirty="0" err="1">
                <a:solidFill>
                  <a:srgbClr val="FF0000"/>
                </a:solidFill>
              </a:rPr>
              <a:t>respective</a:t>
            </a:r>
            <a:r>
              <a:rPr lang="sv-SE" baseline="0" dirty="0">
                <a:solidFill>
                  <a:srgbClr val="FF0000"/>
                </a:solidFill>
              </a:rPr>
              <a:t> </a:t>
            </a:r>
            <a:r>
              <a:rPr lang="sv-SE" baseline="0" dirty="0" err="1">
                <a:solidFill>
                  <a:srgbClr val="FF0000"/>
                </a:solidFill>
              </a:rPr>
              <a:t>Consumer</a:t>
            </a:r>
            <a:r>
              <a:rPr lang="sv-SE" baseline="0" dirty="0">
                <a:solidFill>
                  <a:srgbClr val="FF0000"/>
                </a:solidFill>
              </a:rPr>
              <a:t> GTIN, and </a:t>
            </a:r>
            <a:r>
              <a:rPr lang="sv-SE" baseline="0" dirty="0" err="1">
                <a:solidFill>
                  <a:srgbClr val="FF0000"/>
                </a:solidFill>
              </a:rPr>
              <a:t>already</a:t>
            </a:r>
            <a:r>
              <a:rPr lang="sv-SE" baseline="0" dirty="0">
                <a:solidFill>
                  <a:srgbClr val="FF0000"/>
                </a:solidFill>
              </a:rPr>
              <a:t> is! Calling </a:t>
            </a:r>
            <a:r>
              <a:rPr lang="sv-SE" baseline="0" dirty="0" err="1">
                <a:solidFill>
                  <a:srgbClr val="FF0000"/>
                </a:solidFill>
              </a:rPr>
              <a:t>this</a:t>
            </a:r>
            <a:r>
              <a:rPr lang="sv-SE" baseline="0" dirty="0">
                <a:solidFill>
                  <a:srgbClr val="FF0000"/>
                </a:solidFill>
              </a:rPr>
              <a:t> a </a:t>
            </a:r>
            <a:r>
              <a:rPr lang="sv-SE" baseline="0" dirty="0" err="1">
                <a:solidFill>
                  <a:srgbClr val="FF0000"/>
                </a:solidFill>
              </a:rPr>
              <a:t>component</a:t>
            </a:r>
            <a:r>
              <a:rPr lang="sv-SE" baseline="0" dirty="0">
                <a:solidFill>
                  <a:srgbClr val="FF0000"/>
                </a:solidFill>
              </a:rPr>
              <a:t> </a:t>
            </a:r>
            <a:r>
              <a:rPr lang="sv-SE" baseline="0" dirty="0" err="1">
                <a:solidFill>
                  <a:srgbClr val="FF0000"/>
                </a:solidFill>
              </a:rPr>
              <a:t>product</a:t>
            </a:r>
            <a:r>
              <a:rPr lang="sv-SE" baseline="0" dirty="0">
                <a:solidFill>
                  <a:srgbClr val="FF0000"/>
                </a:solidFill>
              </a:rPr>
              <a:t> </a:t>
            </a:r>
            <a:r>
              <a:rPr lang="sv-SE" baseline="0" dirty="0" err="1">
                <a:solidFill>
                  <a:srgbClr val="FF0000"/>
                </a:solidFill>
              </a:rPr>
              <a:t>would</a:t>
            </a:r>
            <a:r>
              <a:rPr lang="sv-SE" baseline="0" dirty="0">
                <a:solidFill>
                  <a:srgbClr val="FF0000"/>
                </a:solidFill>
              </a:rPr>
              <a:t> </a:t>
            </a:r>
            <a:r>
              <a:rPr lang="sv-SE" baseline="0" dirty="0" err="1">
                <a:solidFill>
                  <a:srgbClr val="FF0000"/>
                </a:solidFill>
              </a:rPr>
              <a:t>add</a:t>
            </a:r>
            <a:r>
              <a:rPr lang="sv-SE" baseline="0" dirty="0">
                <a:solidFill>
                  <a:srgbClr val="FF0000"/>
                </a:solidFill>
              </a:rPr>
              <a:t> </a:t>
            </a:r>
            <a:r>
              <a:rPr lang="sv-SE" baseline="0" dirty="0" err="1">
                <a:solidFill>
                  <a:srgbClr val="FF0000"/>
                </a:solidFill>
              </a:rPr>
              <a:t>unecessary</a:t>
            </a:r>
            <a:r>
              <a:rPr lang="sv-SE" baseline="0" dirty="0">
                <a:solidFill>
                  <a:srgbClr val="FF0000"/>
                </a:solidFill>
              </a:rPr>
              <a:t> </a:t>
            </a:r>
            <a:r>
              <a:rPr lang="sv-SE" baseline="0" dirty="0" err="1">
                <a:solidFill>
                  <a:srgbClr val="FF0000"/>
                </a:solidFill>
              </a:rPr>
              <a:t>complexity</a:t>
            </a:r>
            <a:r>
              <a:rPr lang="sv-SE" baseline="0" dirty="0">
                <a:solidFill>
                  <a:srgbClr val="FF0000"/>
                </a:solidFill>
              </a:rPr>
              <a:t> and </a:t>
            </a:r>
            <a:r>
              <a:rPr lang="sv-SE" baseline="0" dirty="0" err="1">
                <a:solidFill>
                  <a:srgbClr val="FF0000"/>
                </a:solidFill>
              </a:rPr>
              <a:t>demand</a:t>
            </a:r>
            <a:r>
              <a:rPr lang="sv-SE" baseline="0" dirty="0">
                <a:solidFill>
                  <a:srgbClr val="FF0000"/>
                </a:solidFill>
              </a:rPr>
              <a:t> migration. </a:t>
            </a:r>
            <a:endParaRPr lang="sv-SE" dirty="0">
              <a:solidFill>
                <a:srgbClr val="FF0000"/>
              </a:solidFill>
            </a:endParaRPr>
          </a:p>
          <a:p>
            <a:endParaRPr lang="sv-SE" dirty="0"/>
          </a:p>
        </p:txBody>
      </p:sp>
      <p:sp>
        <p:nvSpPr>
          <p:cNvPr id="4" name="Slide Number Placeholder 3"/>
          <p:cNvSpPr>
            <a:spLocks noGrp="1"/>
          </p:cNvSpPr>
          <p:nvPr>
            <p:ph type="sldNum" sz="quarter" idx="10"/>
          </p:nvPr>
        </p:nvSpPr>
        <p:spPr/>
        <p:txBody>
          <a:bodyPr/>
          <a:lstStyle/>
          <a:p>
            <a:fld id="{60E02E35-E103-466E-8062-589C569C1924}" type="slidenum">
              <a:rPr lang="sv-SE" smtClean="0">
                <a:solidFill>
                  <a:prstClr val="black"/>
                </a:solidFill>
              </a:rPr>
              <a:pPr/>
              <a:t>81</a:t>
            </a:fld>
            <a:endParaRPr lang="sv-SE">
              <a:solidFill>
                <a:prstClr val="black"/>
              </a:solidFill>
            </a:endParaRPr>
          </a:p>
        </p:txBody>
      </p:sp>
    </p:spTree>
    <p:extLst>
      <p:ext uri="{BB962C8B-B14F-4D97-AF65-F5344CB8AC3E}">
        <p14:creationId xmlns:p14="http://schemas.microsoft.com/office/powerpoint/2010/main" val="39048677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sv-SE" dirty="0"/>
              <a:t>To </a:t>
            </a:r>
            <a:r>
              <a:rPr lang="sv-SE" dirty="0" err="1"/>
              <a:t>use</a:t>
            </a:r>
            <a:r>
              <a:rPr lang="sv-SE" dirty="0"/>
              <a:t> </a:t>
            </a:r>
            <a:endParaRPr lang="sv-SE" baseline="0" dirty="0"/>
          </a:p>
          <a:p>
            <a:endParaRPr lang="sv-SE" dirty="0"/>
          </a:p>
        </p:txBody>
      </p:sp>
      <p:sp>
        <p:nvSpPr>
          <p:cNvPr id="4" name="Slide Number Placeholder 3"/>
          <p:cNvSpPr>
            <a:spLocks noGrp="1"/>
          </p:cNvSpPr>
          <p:nvPr>
            <p:ph type="sldNum" sz="quarter" idx="10"/>
          </p:nvPr>
        </p:nvSpPr>
        <p:spPr/>
        <p:txBody>
          <a:bodyPr/>
          <a:lstStyle/>
          <a:p>
            <a:fld id="{60E02E35-E103-466E-8062-589C569C1924}" type="slidenum">
              <a:rPr lang="sv-SE" smtClean="0">
                <a:solidFill>
                  <a:prstClr val="black"/>
                </a:solidFill>
              </a:rPr>
              <a:pPr/>
              <a:t>85</a:t>
            </a:fld>
            <a:endParaRPr lang="sv-SE">
              <a:solidFill>
                <a:prstClr val="black"/>
              </a:solidFill>
            </a:endParaRPr>
          </a:p>
        </p:txBody>
      </p:sp>
    </p:spTree>
    <p:extLst>
      <p:ext uri="{BB962C8B-B14F-4D97-AF65-F5344CB8AC3E}">
        <p14:creationId xmlns:p14="http://schemas.microsoft.com/office/powerpoint/2010/main" val="11152659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en-GB"/>
          </a:p>
        </p:txBody>
      </p:sp>
      <p:sp>
        <p:nvSpPr>
          <p:cNvPr id="4" name="Platshållare för bildnummer 3"/>
          <p:cNvSpPr>
            <a:spLocks noGrp="1"/>
          </p:cNvSpPr>
          <p:nvPr>
            <p:ph type="sldNum" sz="quarter" idx="10"/>
          </p:nvPr>
        </p:nvSpPr>
        <p:spPr/>
        <p:txBody>
          <a:bodyPr/>
          <a:lstStyle/>
          <a:p>
            <a:fld id="{60E02E35-E103-466E-8062-589C569C1924}" type="slidenum">
              <a:rPr lang="en-GB" smtClean="0">
                <a:solidFill>
                  <a:prstClr val="black"/>
                </a:solidFill>
              </a:rPr>
              <a:pPr/>
              <a:t>86</a:t>
            </a:fld>
            <a:endParaRPr lang="en-GB">
              <a:solidFill>
                <a:prstClr val="black"/>
              </a:solidFill>
            </a:endParaRPr>
          </a:p>
        </p:txBody>
      </p:sp>
    </p:spTree>
    <p:extLst>
      <p:ext uri="{BB962C8B-B14F-4D97-AF65-F5344CB8AC3E}">
        <p14:creationId xmlns:p14="http://schemas.microsoft.com/office/powerpoint/2010/main" val="120943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defRPr>
            </a:lvl1pPr>
            <a:lvl2pPr marL="742950" indent="-285750">
              <a:spcBef>
                <a:spcPct val="30000"/>
              </a:spcBef>
              <a:defRPr sz="1200">
                <a:solidFill>
                  <a:schemeClr val="tx1"/>
                </a:solidFill>
                <a:latin typeface="Arial" panose="020B0604020202020204" pitchFamily="34" charset="0"/>
              </a:defRPr>
            </a:lvl2pPr>
            <a:lvl3pPr marL="1143000" indent="-228600">
              <a:spcBef>
                <a:spcPct val="30000"/>
              </a:spcBef>
              <a:defRPr sz="1200">
                <a:solidFill>
                  <a:schemeClr val="tx1"/>
                </a:solidFill>
                <a:latin typeface="Arial" panose="020B0604020202020204" pitchFamily="34" charset="0"/>
              </a:defRPr>
            </a:lvl3pPr>
            <a:lvl4pPr marL="1600200" indent="-228600">
              <a:spcBef>
                <a:spcPct val="30000"/>
              </a:spcBef>
              <a:defRPr sz="1200">
                <a:solidFill>
                  <a:schemeClr val="tx1"/>
                </a:solidFill>
                <a:latin typeface="Arial" panose="020B0604020202020204" pitchFamily="34" charset="0"/>
              </a:defRPr>
            </a:lvl4pPr>
            <a:lvl5pPr marL="2057400" indent="-228600">
              <a:spcBef>
                <a:spcPct val="30000"/>
              </a:spcBef>
              <a:defRPr sz="1200">
                <a:solidFill>
                  <a:schemeClr val="tx1"/>
                </a:solidFill>
                <a:latin typeface="Arial" panose="020B0604020202020204" pitchFamily="34" charset="0"/>
              </a:defRPr>
            </a:lvl5pPr>
            <a:lvl6pPr marL="2514600" indent="-228600" eaLnBrk="0" fontAlgn="base" hangingPunct="0">
              <a:spcBef>
                <a:spcPct val="30000"/>
              </a:spcBef>
              <a:spcAft>
                <a:spcPct val="0"/>
              </a:spcAft>
              <a:defRPr sz="1200">
                <a:solidFill>
                  <a:schemeClr val="tx1"/>
                </a:solidFill>
                <a:latin typeface="Arial" panose="020B0604020202020204" pitchFamily="34" charset="0"/>
              </a:defRPr>
            </a:lvl6pPr>
            <a:lvl7pPr marL="2971800" indent="-228600" eaLnBrk="0" fontAlgn="base" hangingPunct="0">
              <a:spcBef>
                <a:spcPct val="30000"/>
              </a:spcBef>
              <a:spcAft>
                <a:spcPct val="0"/>
              </a:spcAft>
              <a:defRPr sz="1200">
                <a:solidFill>
                  <a:schemeClr val="tx1"/>
                </a:solidFill>
                <a:latin typeface="Arial" panose="020B0604020202020204" pitchFamily="34" charset="0"/>
              </a:defRPr>
            </a:lvl7pPr>
            <a:lvl8pPr marL="3429000" indent="-228600" eaLnBrk="0" fontAlgn="base" hangingPunct="0">
              <a:spcBef>
                <a:spcPct val="30000"/>
              </a:spcBef>
              <a:spcAft>
                <a:spcPct val="0"/>
              </a:spcAft>
              <a:defRPr sz="1200">
                <a:solidFill>
                  <a:schemeClr val="tx1"/>
                </a:solidFill>
                <a:latin typeface="Arial" panose="020B0604020202020204" pitchFamily="34" charset="0"/>
              </a:defRPr>
            </a:lvl8pPr>
            <a:lvl9pPr marL="3886200" indent="-228600"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40B4FF5F-AE68-4666-B0A1-3DF5D042160A}" type="slidenum">
              <a:rPr lang="en-GB" altLang="en-US" sz="1300" smtClean="0"/>
              <a:pPr>
                <a:spcBef>
                  <a:spcPct val="0"/>
                </a:spcBef>
              </a:pPr>
              <a:t>112</a:t>
            </a:fld>
            <a:endParaRPr lang="en-GB" altLang="en-US" sz="1300" smtClean="0"/>
          </a:p>
        </p:txBody>
      </p:sp>
      <p:sp>
        <p:nvSpPr>
          <p:cNvPr id="7171" name="Rectangle 2"/>
          <p:cNvSpPr>
            <a:spLocks noRot="1" noChangeArrowheads="1" noTextEdit="1"/>
          </p:cNvSpPr>
          <p:nvPr>
            <p:ph type="sldImg"/>
          </p:nvPr>
        </p:nvSpPr>
        <p:spPr>
          <a:ln/>
        </p:spPr>
      </p:sp>
      <p:sp>
        <p:nvSpPr>
          <p:cNvPr id="717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smtClean="0">
              <a:latin typeface="Arial" panose="020B0604020202020204" pitchFamily="34" charset="0"/>
            </a:endParaRPr>
          </a:p>
        </p:txBody>
      </p:sp>
    </p:spTree>
    <p:extLst>
      <p:ext uri="{BB962C8B-B14F-4D97-AF65-F5344CB8AC3E}">
        <p14:creationId xmlns:p14="http://schemas.microsoft.com/office/powerpoint/2010/main" val="41558512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smtClean="0"/>
          </a:p>
          <a:p>
            <a:endParaRPr lang="en-GB" dirty="0"/>
          </a:p>
        </p:txBody>
      </p:sp>
      <p:sp>
        <p:nvSpPr>
          <p:cNvPr id="4" name="Slide Number Placeholder 3"/>
          <p:cNvSpPr>
            <a:spLocks noGrp="1"/>
          </p:cNvSpPr>
          <p:nvPr>
            <p:ph type="sldNum" sz="quarter" idx="10"/>
          </p:nvPr>
        </p:nvSpPr>
        <p:spPr/>
        <p:txBody>
          <a:bodyPr/>
          <a:lstStyle/>
          <a:p>
            <a:pPr defTabSz="931682">
              <a:defRPr/>
            </a:pPr>
            <a:fld id="{6F416931-97AE-44E7-984D-1459821FBC02}" type="slidenum">
              <a:rPr lang="en-US">
                <a:solidFill>
                  <a:prstClr val="black"/>
                </a:solidFill>
                <a:latin typeface="Calibri" panose="020F0502020204030204"/>
              </a:rPr>
              <a:pPr defTabSz="931682">
                <a:defRPr/>
              </a:pPr>
              <a:t>136</a:t>
            </a:fld>
            <a:endParaRPr lang="en-US">
              <a:solidFill>
                <a:prstClr val="black"/>
              </a:solidFill>
              <a:latin typeface="Calibri" panose="020F0502020204030204"/>
            </a:endParaRPr>
          </a:p>
        </p:txBody>
      </p:sp>
    </p:spTree>
    <p:extLst>
      <p:ext uri="{BB962C8B-B14F-4D97-AF65-F5344CB8AC3E}">
        <p14:creationId xmlns:p14="http://schemas.microsoft.com/office/powerpoint/2010/main" val="307110340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defTabSz="931682">
              <a:defRPr/>
            </a:pPr>
            <a:fld id="{6F416931-97AE-44E7-984D-1459821FBC02}" type="slidenum">
              <a:rPr lang="en-US">
                <a:solidFill>
                  <a:prstClr val="black"/>
                </a:solidFill>
                <a:latin typeface="Calibri" panose="020F0502020204030204"/>
              </a:rPr>
              <a:pPr defTabSz="931682">
                <a:defRPr/>
              </a:pPr>
              <a:t>137</a:t>
            </a:fld>
            <a:endParaRPr lang="en-US">
              <a:solidFill>
                <a:prstClr val="black"/>
              </a:solidFill>
              <a:latin typeface="Calibri" panose="020F0502020204030204"/>
            </a:endParaRPr>
          </a:p>
        </p:txBody>
      </p:sp>
    </p:spTree>
    <p:extLst>
      <p:ext uri="{BB962C8B-B14F-4D97-AF65-F5344CB8AC3E}">
        <p14:creationId xmlns:p14="http://schemas.microsoft.com/office/powerpoint/2010/main" val="88122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10" rtl="0" eaLnBrk="1" fontAlgn="auto" latinLnBrk="0" hangingPunct="1">
              <a:lnSpc>
                <a:spcPct val="100000"/>
              </a:lnSpc>
              <a:spcBef>
                <a:spcPts val="0"/>
              </a:spcBef>
              <a:spcAft>
                <a:spcPts val="0"/>
              </a:spcAft>
              <a:buClrTx/>
              <a:buSzTx/>
              <a:buFontTx/>
              <a:buNone/>
              <a:tabLst/>
              <a:defRPr/>
            </a:pPr>
            <a:fld id="{97EF591F-F912-0C4F-8DC3-78785227F86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31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14725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450"/>
              </a:spcAft>
              <a:buClrTx/>
              <a:buSzTx/>
              <a:buFont typeface="Arial" charset="0"/>
              <a:buNone/>
              <a:tabLst/>
              <a:defRPr/>
            </a:pPr>
            <a:r>
              <a:rPr lang="en-US" dirty="0"/>
              <a:t>The GS1 Cloud</a:t>
            </a:r>
            <a:r>
              <a:rPr lang="en-US" baseline="0" dirty="0"/>
              <a:t> will benefit everyone in the product information ecosystem, from data owners putting the data in — the brand owners and manufacturers, to all the different kinds of data users — the retailers, e-</a:t>
            </a:r>
            <a:r>
              <a:rPr lang="en-US" baseline="0" dirty="0" err="1"/>
              <a:t>tailers</a:t>
            </a:r>
            <a:r>
              <a:rPr lang="en-US" baseline="0" dirty="0"/>
              <a:t>, online marketplaces, app developers and solution providers, healthcare providers, regulators and the ultimate data user — the consumer. </a:t>
            </a:r>
          </a:p>
          <a:p>
            <a:pPr marL="0" marR="0" indent="0" algn="l" defTabSz="914400" rtl="0" eaLnBrk="1" fontAlgn="auto" latinLnBrk="0" hangingPunct="1">
              <a:lnSpc>
                <a:spcPct val="100000"/>
              </a:lnSpc>
              <a:spcBef>
                <a:spcPts val="0"/>
              </a:spcBef>
              <a:spcAft>
                <a:spcPts val="450"/>
              </a:spcAft>
              <a:buClrTx/>
              <a:buSzTx/>
              <a:buFont typeface="Arial" charset="0"/>
              <a:buNone/>
              <a:tabLst/>
              <a:defRPr/>
            </a:pPr>
            <a:endParaRPr lang="en-US" baseline="0" dirty="0"/>
          </a:p>
          <a:p>
            <a:pPr marL="0" marR="0" indent="0" algn="l" defTabSz="914400" rtl="0" eaLnBrk="1" fontAlgn="auto" latinLnBrk="0" hangingPunct="1">
              <a:lnSpc>
                <a:spcPct val="100000"/>
              </a:lnSpc>
              <a:spcBef>
                <a:spcPts val="0"/>
              </a:spcBef>
              <a:spcAft>
                <a:spcPts val="450"/>
              </a:spcAft>
              <a:buClrTx/>
              <a:buSzTx/>
              <a:buFont typeface="Arial" charset="0"/>
              <a:buNone/>
              <a:tabLst/>
              <a:defRPr/>
            </a:pPr>
            <a:r>
              <a:rPr lang="en-US" baseline="0" dirty="0"/>
              <a:t>And GS1 itself benefits by being better able to deliver on its purpose to transform the way we work and live through the power of standards.</a:t>
            </a:r>
            <a:endParaRPr lang="en-US" dirty="0"/>
          </a:p>
          <a:p>
            <a:pPr marL="171450" indent="-171450">
              <a:spcAft>
                <a:spcPts val="450"/>
              </a:spcAft>
              <a:buFont typeface="Arial" charset="0"/>
              <a:buChar char="•"/>
            </a:pPr>
            <a:endParaRPr lang="en-US" dirty="0"/>
          </a:p>
          <a:p>
            <a:pPr marL="171450" marR="0" indent="-171450" algn="l" defTabSz="914400" rtl="0" eaLnBrk="1" fontAlgn="auto" latinLnBrk="0" hangingPunct="1">
              <a:lnSpc>
                <a:spcPct val="100000"/>
              </a:lnSpc>
              <a:spcBef>
                <a:spcPts val="0"/>
              </a:spcBef>
              <a:spcAft>
                <a:spcPts val="450"/>
              </a:spcAft>
              <a:buClrTx/>
              <a:buSzTx/>
              <a:buFont typeface="Arial" charset="0"/>
              <a:buChar char="•"/>
              <a:tabLst/>
              <a:defRPr/>
            </a:pPr>
            <a:endParaRPr lang="en-US" dirty="0"/>
          </a:p>
          <a:p>
            <a:pPr marL="0" marR="0" indent="0" algn="l" defTabSz="914400" rtl="0" eaLnBrk="1" fontAlgn="auto" latinLnBrk="0" hangingPunct="1">
              <a:lnSpc>
                <a:spcPct val="100000"/>
              </a:lnSpc>
              <a:spcBef>
                <a:spcPts val="0"/>
              </a:spcBef>
              <a:spcAft>
                <a:spcPts val="450"/>
              </a:spcAft>
              <a:buClrTx/>
              <a:buSzTx/>
              <a:buFont typeface="Arial" charset="0"/>
              <a:buNone/>
              <a:tabLst/>
              <a:defRPr/>
            </a:pPr>
            <a:endParaRPr lang="en-US" dirty="0"/>
          </a:p>
          <a:p>
            <a:pPr marL="171450" indent="-171450">
              <a:spcAft>
                <a:spcPts val="450"/>
              </a:spcAft>
              <a:buFont typeface="Arial" charset="0"/>
              <a:buChar char="•"/>
            </a:pPr>
            <a:endParaRPr lang="en-US" dirty="0"/>
          </a:p>
          <a:p>
            <a:pPr marL="0" marR="0" indent="0" algn="l" defTabSz="914400" rtl="0" eaLnBrk="1" fontAlgn="auto" latinLnBrk="0" hangingPunct="1">
              <a:lnSpc>
                <a:spcPct val="100000"/>
              </a:lnSpc>
              <a:spcBef>
                <a:spcPts val="0"/>
              </a:spcBef>
              <a:spcAft>
                <a:spcPts val="450"/>
              </a:spcAft>
              <a:buClrTx/>
              <a:buSzTx/>
              <a:buFont typeface="Arial" charset="0"/>
              <a:buNone/>
              <a:tabLst/>
              <a:defRPr/>
            </a:pPr>
            <a:endParaRPr lang="en-US" dirty="0"/>
          </a:p>
          <a:p>
            <a:pPr marL="171450" indent="-171450">
              <a:spcAft>
                <a:spcPts val="450"/>
              </a:spcAft>
              <a:buFont typeface="Arial" charset="0"/>
              <a:buChar char="•"/>
            </a:pPr>
            <a:endParaRPr lang="en-US" dirty="0"/>
          </a:p>
          <a:p>
            <a:pPr marL="171450" indent="-171450">
              <a:spcAft>
                <a:spcPts val="450"/>
              </a:spcAft>
              <a:buFont typeface="Arial" charset="0"/>
              <a:buChar char="•"/>
            </a:pPr>
            <a:endParaRPr lang="en-US" dirty="0"/>
          </a:p>
          <a:p>
            <a:pPr marL="171450" indent="-171450">
              <a:spcAft>
                <a:spcPts val="450"/>
              </a:spcAft>
              <a:buFont typeface="Arial" charset="0"/>
              <a:buChar char="•"/>
            </a:pPr>
            <a:endParaRPr lang="en-US" dirty="0"/>
          </a:p>
        </p:txBody>
      </p:sp>
      <p:sp>
        <p:nvSpPr>
          <p:cNvPr id="4" name="Slide Number Placeholder 3"/>
          <p:cNvSpPr>
            <a:spLocks noGrp="1"/>
          </p:cNvSpPr>
          <p:nvPr>
            <p:ph type="sldNum" sz="quarter" idx="10"/>
          </p:nvPr>
        </p:nvSpPr>
        <p:spPr/>
        <p:txBody>
          <a:bodyPr/>
          <a:lstStyle/>
          <a:p>
            <a:fld id="{97EF591F-F912-0C4F-8DC3-78785227F86F}" type="slidenum">
              <a:rPr lang="en-US" smtClean="0"/>
              <a:t>39</a:t>
            </a:fld>
            <a:endParaRPr lang="en-US"/>
          </a:p>
        </p:txBody>
      </p:sp>
    </p:spTree>
    <p:extLst>
      <p:ext uri="{BB962C8B-B14F-4D97-AF65-F5344CB8AC3E}">
        <p14:creationId xmlns:p14="http://schemas.microsoft.com/office/powerpoint/2010/main" val="3787980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Trusted product information has never been more </a:t>
            </a:r>
            <a:r>
              <a:rPr lang="en-US" strike="noStrike" dirty="0"/>
              <a:t>important </a:t>
            </a:r>
            <a:r>
              <a:rPr lang="en-US" strike="noStrike" baseline="0" dirty="0"/>
              <a:t>than it is for </a:t>
            </a:r>
            <a:r>
              <a:rPr lang="en-US" baseline="0" dirty="0"/>
              <a:t>today’s companies </a:t>
            </a:r>
            <a:r>
              <a:rPr lang="en-US" dirty="0"/>
              <a:t>working</a:t>
            </a:r>
            <a:r>
              <a:rPr lang="en-US" baseline="0" dirty="0"/>
              <a:t> to build connected, enriching consumer</a:t>
            </a:r>
            <a:r>
              <a:rPr lang="en-US" dirty="0"/>
              <a:t> experiences that drive satisfaction, loyalty and growth.</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1" dirty="0"/>
              <a:t>Consumers </a:t>
            </a:r>
            <a:r>
              <a:rPr lang="en-US" dirty="0"/>
              <a:t>want to feel confident in the information they are relying on to make a purchase decision. To be sure that a </a:t>
            </a:r>
            <a:r>
              <a:rPr lang="en-US" baseline="0" dirty="0"/>
              <a:t>product is what it says it is.</a:t>
            </a:r>
            <a:endParaRPr lang="en-US" dirty="0"/>
          </a:p>
          <a:p>
            <a:endParaRPr lang="en-US" dirty="0"/>
          </a:p>
          <a:p>
            <a:r>
              <a:rPr lang="en-US" dirty="0"/>
              <a:t>They expect more product information than ever before to make an informed purchase decision. And they expect the content to be accurate, complete and consistent across all channels.</a:t>
            </a:r>
          </a:p>
          <a:p>
            <a:endParaRPr lang="en-US" dirty="0"/>
          </a:p>
          <a:p>
            <a:r>
              <a:rPr lang="en-US" dirty="0"/>
              <a:t>With the GS1 Cloud, any company can access brand-sourced product data and deliver</a:t>
            </a:r>
            <a:r>
              <a:rPr lang="en-US" baseline="0" dirty="0"/>
              <a:t> more confidence to their consumers.</a:t>
            </a:r>
            <a:endParaRPr lang="en-US" dirty="0"/>
          </a:p>
          <a:p>
            <a:endParaRPr lang="en-US" dirty="0"/>
          </a:p>
        </p:txBody>
      </p:sp>
      <p:sp>
        <p:nvSpPr>
          <p:cNvPr id="4" name="Slide Number Placeholder 3"/>
          <p:cNvSpPr>
            <a:spLocks noGrp="1"/>
          </p:cNvSpPr>
          <p:nvPr>
            <p:ph type="sldNum" sz="quarter" idx="10"/>
          </p:nvPr>
        </p:nvSpPr>
        <p:spPr/>
        <p:txBody>
          <a:bodyPr/>
          <a:lstStyle/>
          <a:p>
            <a:fld id="{97EF591F-F912-0C4F-8DC3-78785227F86F}" type="slidenum">
              <a:rPr lang="en-US" smtClean="0"/>
              <a:t>40</a:t>
            </a:fld>
            <a:endParaRPr lang="en-US"/>
          </a:p>
        </p:txBody>
      </p:sp>
    </p:spTree>
    <p:extLst>
      <p:ext uri="{BB962C8B-B14F-4D97-AF65-F5344CB8AC3E}">
        <p14:creationId xmlns:p14="http://schemas.microsoft.com/office/powerpoint/2010/main" val="11908269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dirty="0">
                <a:solidFill>
                  <a:srgbClr val="000000"/>
                </a:solidFill>
              </a:rPr>
              <a:t>For </a:t>
            </a:r>
            <a:r>
              <a:rPr lang="en-US" b="1" baseline="0" dirty="0">
                <a:solidFill>
                  <a:srgbClr val="000000"/>
                </a:solidFill>
              </a:rPr>
              <a:t>Brand Owners</a:t>
            </a:r>
            <a:r>
              <a:rPr lang="en-US" b="0" baseline="0" dirty="0">
                <a:solidFill>
                  <a:srgbClr val="000000"/>
                </a:solidFill>
              </a:rPr>
              <a:t>, GS1 Activate and the GS1 Cloud combine ease of data management with global visibility for their products.</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0"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1" dirty="0">
                <a:solidFill>
                  <a:srgbClr val="000000"/>
                </a:solidFill>
              </a:rPr>
              <a:t>GS1 Activate helps them </a:t>
            </a:r>
            <a:r>
              <a:rPr lang="en-US" b="0" baseline="0" dirty="0">
                <a:solidFill>
                  <a:srgbClr val="000000"/>
                </a:solidFill>
              </a:rPr>
              <a:t>identify their products correctly and manage their data easily.</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0"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0" baseline="0" dirty="0">
                <a:solidFill>
                  <a:srgbClr val="000000"/>
                </a:solidFill>
              </a:rPr>
              <a:t>They’ll have control of their data and can put it to work for their business — getting products to market faster and trading more efficiently.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b="0" baseline="0" dirty="0">
              <a:solidFill>
                <a:srgbClr val="000000"/>
              </a:solidFill>
            </a:endParaRPr>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0" baseline="0" dirty="0">
                <a:solidFill>
                  <a:srgbClr val="000000"/>
                </a:solidFill>
              </a:rPr>
              <a:t>With successful implementation of GS1 standards they’ll be able to achieve:</a:t>
            </a:r>
          </a:p>
          <a:p>
            <a:pPr marL="171450" marR="0" indent="-171450" algn="l" defTabSz="914400" rtl="0" eaLnBrk="1" fontAlgn="auto" latinLnBrk="0" hangingPunct="1">
              <a:lnSpc>
                <a:spcPct val="100000"/>
              </a:lnSpc>
              <a:spcBef>
                <a:spcPts val="0"/>
              </a:spcBef>
              <a:buClrTx/>
              <a:buSzTx/>
              <a:buFont typeface="Arial" charset="0"/>
              <a:buChar char="•"/>
              <a:tabLst/>
              <a:defRPr/>
            </a:pPr>
            <a:r>
              <a:rPr lang="en-US" dirty="0">
                <a:solidFill>
                  <a:srgbClr val="000000"/>
                </a:solidFill>
              </a:rPr>
              <a:t>Faster time to market</a:t>
            </a:r>
          </a:p>
          <a:p>
            <a:pPr marL="171450" marR="0" indent="-171450" algn="l" defTabSz="914400" rtl="0" eaLnBrk="1" fontAlgn="auto" latinLnBrk="0" hangingPunct="1">
              <a:lnSpc>
                <a:spcPct val="100000"/>
              </a:lnSpc>
              <a:spcBef>
                <a:spcPts val="0"/>
              </a:spcBef>
              <a:buClrTx/>
              <a:buSzTx/>
              <a:buFont typeface="Arial" charset="0"/>
              <a:buChar char="•"/>
              <a:tabLst/>
              <a:defRPr/>
            </a:pPr>
            <a:r>
              <a:rPr lang="en-US" dirty="0" err="1">
                <a:solidFill>
                  <a:srgbClr val="000000"/>
                </a:solidFill>
              </a:rPr>
              <a:t>Optimised</a:t>
            </a:r>
            <a:r>
              <a:rPr lang="en-US" dirty="0">
                <a:solidFill>
                  <a:srgbClr val="000000"/>
                </a:solidFill>
              </a:rPr>
              <a:t> business processes, including efficient</a:t>
            </a:r>
            <a:r>
              <a:rPr lang="en-US" baseline="0" dirty="0">
                <a:solidFill>
                  <a:srgbClr val="000000"/>
                </a:solidFill>
              </a:rPr>
              <a:t> trading partner transactions</a:t>
            </a:r>
            <a:endParaRPr lang="en-US" dirty="0">
              <a:solidFill>
                <a:srgbClr val="000000"/>
              </a:solidFill>
            </a:endParaRPr>
          </a:p>
          <a:p>
            <a:pPr marL="171450" marR="0" indent="-171450" algn="l" defTabSz="914400" rtl="0" eaLnBrk="1" fontAlgn="auto" latinLnBrk="0" hangingPunct="1">
              <a:lnSpc>
                <a:spcPct val="100000"/>
              </a:lnSpc>
              <a:spcBef>
                <a:spcPts val="0"/>
              </a:spcBef>
              <a:buClrTx/>
              <a:buSzTx/>
              <a:buFont typeface="Arial" charset="0"/>
              <a:buChar char="•"/>
              <a:tabLst/>
              <a:defRPr/>
            </a:pPr>
            <a:r>
              <a:rPr lang="en-US" dirty="0">
                <a:solidFill>
                  <a:srgbClr val="000000"/>
                </a:solidFill>
              </a:rPr>
              <a:t>Reduced </a:t>
            </a:r>
            <a:r>
              <a:rPr lang="en-US" dirty="0" err="1">
                <a:solidFill>
                  <a:srgbClr val="000000"/>
                </a:solidFill>
              </a:rPr>
              <a:t>labour</a:t>
            </a:r>
            <a:r>
              <a:rPr lang="en-US" dirty="0">
                <a:solidFill>
                  <a:srgbClr val="000000"/>
                </a:solidFill>
              </a:rPr>
              <a:t> and costs</a:t>
            </a:r>
          </a:p>
          <a:p>
            <a:pPr marL="171450" indent="-171450">
              <a:buFont typeface="Arial" charset="0"/>
              <a:buChar char="•"/>
            </a:pPr>
            <a:r>
              <a:rPr lang="en-US" dirty="0">
                <a:solidFill>
                  <a:srgbClr val="000000"/>
                </a:solidFill>
              </a:rPr>
              <a:t>Improved risk management </a:t>
            </a:r>
          </a:p>
          <a:p>
            <a:pPr marL="171450" indent="-171450">
              <a:buFont typeface="Arial" charset="0"/>
              <a:buChar char="•"/>
            </a:pPr>
            <a:r>
              <a:rPr lang="en-US" dirty="0">
                <a:solidFill>
                  <a:srgbClr val="000000"/>
                </a:solidFill>
              </a:rPr>
              <a:t>Increased ease of compliance</a:t>
            </a:r>
          </a:p>
          <a:p>
            <a:pPr marL="0" indent="0">
              <a:buFont typeface="Arial" charset="0"/>
              <a:buNone/>
            </a:pPr>
            <a:endParaRPr lang="en-GB" sz="1200" baseline="0" dirty="0">
              <a:solidFill>
                <a:srgbClr val="000000"/>
              </a:solidFill>
            </a:endParaRPr>
          </a:p>
          <a:p>
            <a:pPr marL="0" indent="0">
              <a:buFont typeface="Arial"/>
              <a:buNone/>
            </a:pPr>
            <a:r>
              <a:rPr lang="en-US" b="1" dirty="0">
                <a:solidFill>
                  <a:srgbClr val="000000"/>
                </a:solidFill>
              </a:rPr>
              <a:t>The GS1 Cloud gives brand owners</a:t>
            </a:r>
            <a:r>
              <a:rPr lang="en-US" b="1" baseline="0" dirty="0">
                <a:solidFill>
                  <a:srgbClr val="000000"/>
                </a:solidFill>
              </a:rPr>
              <a:t> activation of their products globally and global reach for their consumer-facing data.</a:t>
            </a:r>
          </a:p>
          <a:p>
            <a:pPr marL="0" indent="0">
              <a:buFont typeface="Arial"/>
              <a:buNone/>
            </a:pPr>
            <a:endParaRPr lang="en-US" b="1" dirty="0">
              <a:solidFill>
                <a:srgbClr val="000000"/>
              </a:solidFill>
            </a:endParaRPr>
          </a:p>
          <a:p>
            <a:pPr marL="0" indent="0">
              <a:buClr>
                <a:schemeClr val="tx1"/>
              </a:buClr>
              <a:buFont typeface="Arial" charset="0"/>
              <a:buNone/>
            </a:pPr>
            <a:r>
              <a:rPr lang="en-US" baseline="0" dirty="0">
                <a:solidFill>
                  <a:srgbClr val="000000"/>
                </a:solidFill>
              </a:rPr>
              <a:t>New products are instantly seen by potential customers anywhere in the world. </a:t>
            </a:r>
          </a:p>
          <a:p>
            <a:pPr marL="0" indent="0">
              <a:buClr>
                <a:schemeClr val="tx1"/>
              </a:buClr>
              <a:buFont typeface="Arial" charset="0"/>
              <a:buNone/>
            </a:pPr>
            <a:endParaRPr lang="en-US" baseline="0" dirty="0">
              <a:solidFill>
                <a:srgbClr val="000000"/>
              </a:solidFill>
            </a:endParaRPr>
          </a:p>
          <a:p>
            <a:pPr marL="0" indent="0">
              <a:buClr>
                <a:schemeClr val="tx1"/>
              </a:buClr>
              <a:buFont typeface="Arial" charset="0"/>
              <a:buNone/>
            </a:pPr>
            <a:r>
              <a:rPr lang="en-US" baseline="0" dirty="0">
                <a:solidFill>
                  <a:srgbClr val="000000"/>
                </a:solidFill>
              </a:rPr>
              <a:t>All data users — from retailers, e-</a:t>
            </a:r>
            <a:r>
              <a:rPr lang="en-US" baseline="0" dirty="0" err="1">
                <a:solidFill>
                  <a:srgbClr val="000000"/>
                </a:solidFill>
              </a:rPr>
              <a:t>tailers</a:t>
            </a:r>
            <a:r>
              <a:rPr lang="en-US" baseline="0" dirty="0">
                <a:solidFill>
                  <a:srgbClr val="000000"/>
                </a:solidFill>
              </a:rPr>
              <a:t> and marketplaces to app developers and solution providers — can be confident that they are accessing the right information. </a:t>
            </a:r>
          </a:p>
          <a:p>
            <a:pPr marL="0" indent="0">
              <a:buClr>
                <a:schemeClr val="tx1"/>
              </a:buClr>
              <a:buFont typeface="Arial" charset="0"/>
              <a:buNone/>
            </a:pPr>
            <a:endParaRPr lang="en-US" baseline="0" dirty="0">
              <a:solidFill>
                <a:srgbClr val="000000"/>
              </a:solidFill>
            </a:endParaRPr>
          </a:p>
          <a:p>
            <a:pPr marL="0" indent="0">
              <a:buClr>
                <a:schemeClr val="tx1"/>
              </a:buClr>
              <a:buFont typeface="Arial" charset="0"/>
              <a:buNone/>
            </a:pPr>
            <a:r>
              <a:rPr lang="en-US" baseline="0" dirty="0">
                <a:solidFill>
                  <a:srgbClr val="000000"/>
                </a:solidFill>
              </a:rPr>
              <a:t>Consumers will get brand-sourced information about their products, leading to greater consumer confidence, satisfaction and loyalty.</a:t>
            </a:r>
          </a:p>
        </p:txBody>
      </p:sp>
      <p:sp>
        <p:nvSpPr>
          <p:cNvPr id="4" name="Slide Number Placeholder 3"/>
          <p:cNvSpPr>
            <a:spLocks noGrp="1"/>
          </p:cNvSpPr>
          <p:nvPr>
            <p:ph type="sldNum" sz="quarter" idx="10"/>
          </p:nvPr>
        </p:nvSpPr>
        <p:spPr/>
        <p:txBody>
          <a:bodyPr/>
          <a:lstStyle/>
          <a:p>
            <a:fld id="{97EF591F-F912-0C4F-8DC3-78785227F86F}" type="slidenum">
              <a:rPr lang="en-US" smtClean="0"/>
              <a:t>41</a:t>
            </a:fld>
            <a:endParaRPr lang="en-US"/>
          </a:p>
        </p:txBody>
      </p:sp>
    </p:spTree>
    <p:extLst>
      <p:ext uri="{BB962C8B-B14F-4D97-AF65-F5344CB8AC3E}">
        <p14:creationId xmlns:p14="http://schemas.microsoft.com/office/powerpoint/2010/main" val="31401809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b="1" dirty="0"/>
              <a:t>For retailers, e-</a:t>
            </a:r>
            <a:r>
              <a:rPr lang="en-US" b="1" dirty="0" err="1"/>
              <a:t>tailers</a:t>
            </a:r>
            <a:r>
              <a:rPr lang="en-US" b="1" dirty="0"/>
              <a:t> and marketplaces</a:t>
            </a:r>
            <a:r>
              <a:rPr lang="en-US" dirty="0"/>
              <a:t>, the GS1 Cloud provides faster, simplified access to brand-sourced and consistent product data.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dirty="0"/>
              <a:t>By moving to this trusted, foundational data set, the time and cost associated with gathering and verifying data is significantly reduced.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dirty="0"/>
              <a:t>They’ll have increased access to brands and brand-sourced product data and be able to explore products to sell in their store from any target market around the world. </a:t>
            </a:r>
          </a:p>
          <a:p>
            <a:pPr marL="0" marR="0" indent="0" algn="l" defTabSz="914400" rtl="0" eaLnBrk="1" fontAlgn="auto" latinLnBrk="0" hangingPunct="1">
              <a:lnSpc>
                <a:spcPct val="100000"/>
              </a:lnSpc>
              <a:spcBef>
                <a:spcPts val="0"/>
              </a:spcBef>
              <a:spcAft>
                <a:spcPts val="0"/>
              </a:spcAft>
              <a:buClrTx/>
              <a:buSzTx/>
              <a:buFont typeface="Arial" charset="0"/>
              <a:buNone/>
              <a:tabLst/>
              <a:defRPr/>
            </a:pPr>
            <a:endParaRPr lang="en-US" dirty="0"/>
          </a:p>
          <a:p>
            <a:pPr marL="0" marR="0" indent="0" algn="l" defTabSz="914400" rtl="0" eaLnBrk="1" fontAlgn="auto" latinLnBrk="0" hangingPunct="1">
              <a:lnSpc>
                <a:spcPct val="100000"/>
              </a:lnSpc>
              <a:spcBef>
                <a:spcPts val="0"/>
              </a:spcBef>
              <a:spcAft>
                <a:spcPts val="0"/>
              </a:spcAft>
              <a:buClrTx/>
              <a:buSzTx/>
              <a:buFont typeface="Arial" charset="0"/>
              <a:buNone/>
              <a:tabLst/>
              <a:defRPr/>
            </a:pPr>
            <a:r>
              <a:rPr lang="en-US" dirty="0"/>
              <a:t>Most importantly, delivering this trusted product data to consumers will help drive confidence, satisfaction, loyalty and ultimately improved competitiveness and growth for their business.</a:t>
            </a:r>
          </a:p>
        </p:txBody>
      </p:sp>
      <p:sp>
        <p:nvSpPr>
          <p:cNvPr id="4" name="Slide Number Placeholder 3"/>
          <p:cNvSpPr>
            <a:spLocks noGrp="1"/>
          </p:cNvSpPr>
          <p:nvPr>
            <p:ph type="sldNum" sz="quarter" idx="10"/>
          </p:nvPr>
        </p:nvSpPr>
        <p:spPr/>
        <p:txBody>
          <a:bodyPr/>
          <a:lstStyle/>
          <a:p>
            <a:fld id="{97EF591F-F912-0C4F-8DC3-78785227F86F}" type="slidenum">
              <a:rPr lang="en-US" smtClean="0"/>
              <a:t>42</a:t>
            </a:fld>
            <a:endParaRPr lang="en-US"/>
          </a:p>
        </p:txBody>
      </p:sp>
    </p:spTree>
    <p:extLst>
      <p:ext uri="{BB962C8B-B14F-4D97-AF65-F5344CB8AC3E}">
        <p14:creationId xmlns:p14="http://schemas.microsoft.com/office/powerpoint/2010/main" val="19203652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App developers and solution providers</a:t>
            </a:r>
            <a:r>
              <a:rPr lang="en-US" sz="1200" b="0" kern="1200" dirty="0">
                <a:solidFill>
                  <a:schemeClr val="tx1"/>
                </a:solidFill>
                <a:effectLst/>
                <a:latin typeface="+mn-lt"/>
                <a:ea typeface="+mn-ea"/>
                <a:cs typeface="+mn-cs"/>
              </a:rPr>
              <a:t> are working at the cutting edge of consumer experience — dreaming, inventing and building new ways to bring value to the lives of consumers.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New apps are being launched all the time, providing information and connection, automation and convenience, entertainment and community — all at our fingertips.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Access to brand-sourced product data has remained elusive, with developers assembling data from multiple, questionable sources.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Until now.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kern="1200" dirty="0">
                <a:solidFill>
                  <a:schemeClr val="tx1"/>
                </a:solidFill>
                <a:effectLst/>
                <a:latin typeface="+mn-lt"/>
                <a:ea typeface="+mn-ea"/>
                <a:cs typeface="+mn-cs"/>
              </a:rPr>
              <a:t>With the GS1 Cloud, app developers and solution providers can now rely on one source of brand-originated product data to fuel their connected consumer experiences.</a:t>
            </a:r>
            <a:endParaRPr lang="en-US" sz="1200" b="0" kern="1200" baseline="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97EF591F-F912-0C4F-8DC3-78785227F86F}" type="slidenum">
              <a:rPr lang="en-US" smtClean="0"/>
              <a:t>43</a:t>
            </a:fld>
            <a:endParaRPr lang="en-US"/>
          </a:p>
        </p:txBody>
      </p:sp>
    </p:spTree>
    <p:extLst>
      <p:ext uri="{BB962C8B-B14F-4D97-AF65-F5344CB8AC3E}">
        <p14:creationId xmlns:p14="http://schemas.microsoft.com/office/powerpoint/2010/main" val="2434388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GB" sz="1200" kern="1200" dirty="0">
                <a:solidFill>
                  <a:schemeClr val="tx1"/>
                </a:solidFill>
                <a:effectLst/>
                <a:latin typeface="+mn-lt"/>
                <a:ea typeface="+mn-ea"/>
                <a:cs typeface="+mn-cs"/>
              </a:rPr>
              <a:t>For regulators,</a:t>
            </a:r>
            <a:r>
              <a:rPr lang="en-GB" sz="1200" kern="1200" baseline="0" dirty="0">
                <a:solidFill>
                  <a:schemeClr val="tx1"/>
                </a:solidFill>
                <a:effectLst/>
                <a:latin typeface="+mn-lt"/>
                <a:ea typeface="+mn-ea"/>
                <a:cs typeface="+mn-cs"/>
              </a:rPr>
              <a:t> the global data visibility made possible by the GS1 Cloud will make it easier for everyone to do their part in protecting the safety of consumers.</a:t>
            </a:r>
          </a:p>
          <a:p>
            <a:pPr lvl="0"/>
            <a:endParaRPr lang="en-GB" sz="1200" kern="1200" baseline="0" dirty="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By making brand-originated data simpler to share and access, regulators will have an easier time</a:t>
            </a:r>
            <a:r>
              <a:rPr lang="en-GB" sz="1200" kern="1200" baseline="0">
                <a:solidFill>
                  <a:schemeClr val="tx1"/>
                </a:solidFill>
                <a:effectLst/>
                <a:latin typeface="+mn-lt"/>
                <a:ea typeface="+mn-ea"/>
                <a:cs typeface="+mn-cs"/>
              </a:rPr>
              <a:t>:</a:t>
            </a:r>
            <a:endParaRPr lang="en-GB" sz="1200" kern="1200" baseline="0" dirty="0">
              <a:solidFill>
                <a:schemeClr val="tx1"/>
              </a:solidFill>
              <a:effectLst/>
              <a:latin typeface="+mn-lt"/>
              <a:ea typeface="+mn-ea"/>
              <a:cs typeface="+mn-cs"/>
            </a:endParaRPr>
          </a:p>
          <a:p>
            <a:pPr marL="171450" lvl="0" indent="-171450">
              <a:buFont typeface="Arial" charset="0"/>
              <a:buChar char="•"/>
            </a:pPr>
            <a:r>
              <a:rPr lang="en-GB" sz="1200" kern="1200" baseline="0" dirty="0">
                <a:solidFill>
                  <a:schemeClr val="tx1"/>
                </a:solidFill>
                <a:effectLst/>
                <a:latin typeface="+mn-lt"/>
                <a:ea typeface="+mn-ea"/>
                <a:cs typeface="+mn-cs"/>
              </a:rPr>
              <a:t>Driving compliance by brands and retailers to provide required data attributes</a:t>
            </a:r>
          </a:p>
          <a:p>
            <a:pPr marL="171450" lvl="0" indent="-171450">
              <a:buFont typeface="Arial" charset="0"/>
              <a:buChar char="•"/>
            </a:pPr>
            <a:r>
              <a:rPr lang="en-GB" sz="1200" kern="1200" baseline="0" dirty="0">
                <a:solidFill>
                  <a:schemeClr val="tx1"/>
                </a:solidFill>
                <a:effectLst/>
                <a:latin typeface="+mn-lt"/>
                <a:ea typeface="+mn-ea"/>
                <a:cs typeface="+mn-cs"/>
              </a:rPr>
              <a:t>Driving security to keep harmful products off of shelves and out of hospitals and pharmacies, thus avoiding costly recalls</a:t>
            </a:r>
          </a:p>
          <a:p>
            <a:pPr marL="171450" lvl="0" indent="-171450">
              <a:buFont typeface="Arial" charset="0"/>
              <a:buChar char="•"/>
            </a:pPr>
            <a:r>
              <a:rPr lang="en-GB" sz="1200" kern="1200" baseline="0" dirty="0">
                <a:solidFill>
                  <a:schemeClr val="tx1"/>
                </a:solidFill>
                <a:effectLst/>
                <a:latin typeface="+mn-lt"/>
                <a:ea typeface="+mn-ea"/>
                <a:cs typeface="+mn-cs"/>
              </a:rPr>
              <a:t>Managing risk at our borders efficiently so that focus can be given to high-risk products, releasing low-risk products to get to their destinations on time</a:t>
            </a:r>
          </a:p>
          <a:p>
            <a:pPr marL="171450" lvl="0" indent="-171450">
              <a:buFont typeface="Arial" charset="0"/>
              <a:buChar char="•"/>
            </a:pPr>
            <a:r>
              <a:rPr lang="en-GB" sz="1200" kern="1200" baseline="0" dirty="0">
                <a:solidFill>
                  <a:schemeClr val="tx1"/>
                </a:solidFill>
                <a:effectLst/>
                <a:latin typeface="+mn-lt"/>
                <a:ea typeface="+mn-ea"/>
                <a:cs typeface="+mn-cs"/>
              </a:rPr>
              <a:t>Feeding product data into government initiatives such as humanitarian efforts and health metrics</a:t>
            </a:r>
          </a:p>
        </p:txBody>
      </p:sp>
      <p:sp>
        <p:nvSpPr>
          <p:cNvPr id="4" name="Slide Number Placeholder 3"/>
          <p:cNvSpPr>
            <a:spLocks noGrp="1"/>
          </p:cNvSpPr>
          <p:nvPr>
            <p:ph type="sldNum" sz="quarter" idx="10"/>
          </p:nvPr>
        </p:nvSpPr>
        <p:spPr/>
        <p:txBody>
          <a:bodyPr/>
          <a:lstStyle/>
          <a:p>
            <a:fld id="{97EF591F-F912-0C4F-8DC3-78785227F86F}" type="slidenum">
              <a:rPr lang="en-US" smtClean="0"/>
              <a:t>44</a:t>
            </a:fld>
            <a:endParaRPr lang="en-US"/>
          </a:p>
        </p:txBody>
      </p:sp>
    </p:spTree>
    <p:extLst>
      <p:ext uri="{BB962C8B-B14F-4D97-AF65-F5344CB8AC3E}">
        <p14:creationId xmlns:p14="http://schemas.microsoft.com/office/powerpoint/2010/main" val="332932700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hyperlink" Target="http://www.gs1.org/" TargetMode="External"/><Relationship Id="rId2" Type="http://schemas.openxmlformats.org/officeDocument/2006/relationships/image" Target="../media/image15.jpe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9" name="Title 2"/>
          <p:cNvSpPr>
            <a:spLocks noGrp="1"/>
          </p:cNvSpPr>
          <p:nvPr>
            <p:ph type="title" hasCustomPrompt="1"/>
          </p:nvPr>
        </p:nvSpPr>
        <p:spPr>
          <a:xfrm>
            <a:off x="578611" y="2147713"/>
            <a:ext cx="6473961"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0" name="Text Placeholder 19"/>
          <p:cNvSpPr>
            <a:spLocks noGrp="1"/>
          </p:cNvSpPr>
          <p:nvPr>
            <p:ph type="body" sz="quarter" idx="11" hasCustomPrompt="1"/>
          </p:nvPr>
        </p:nvSpPr>
        <p:spPr>
          <a:xfrm>
            <a:off x="578619" y="2789594"/>
            <a:ext cx="647395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575017" y="3301487"/>
            <a:ext cx="6469241" cy="2581"/>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 Placeholder 19"/>
          <p:cNvSpPr>
            <a:spLocks noGrp="1"/>
          </p:cNvSpPr>
          <p:nvPr>
            <p:ph type="body" sz="quarter" idx="12" hasCustomPrompt="1"/>
          </p:nvPr>
        </p:nvSpPr>
        <p:spPr>
          <a:xfrm>
            <a:off x="589667" y="3408320"/>
            <a:ext cx="6462906"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15" name="Text Placeholder 19"/>
          <p:cNvSpPr>
            <a:spLocks noGrp="1"/>
          </p:cNvSpPr>
          <p:nvPr>
            <p:ph type="body" sz="quarter" idx="14" hasCustomPrompt="1"/>
          </p:nvPr>
        </p:nvSpPr>
        <p:spPr>
          <a:xfrm>
            <a:off x="589648" y="3833759"/>
            <a:ext cx="6462925"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4773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8" name="Text Placeholder 12"/>
          <p:cNvSpPr>
            <a:spLocks noGrp="1"/>
          </p:cNvSpPr>
          <p:nvPr>
            <p:ph type="body" sz="quarter" idx="17" hasCustomPrompt="1"/>
          </p:nvPr>
        </p:nvSpPr>
        <p:spPr>
          <a:xfrm>
            <a:off x="447736"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1" name="Text Placeholder 5"/>
          <p:cNvSpPr>
            <a:spLocks noGrp="1"/>
          </p:cNvSpPr>
          <p:nvPr>
            <p:ph type="body" sz="quarter" idx="23" hasCustomPrompt="1"/>
          </p:nvPr>
        </p:nvSpPr>
        <p:spPr>
          <a:xfrm>
            <a:off x="3272504"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14" name="Text Placeholder 12"/>
          <p:cNvSpPr>
            <a:spLocks noGrp="1"/>
          </p:cNvSpPr>
          <p:nvPr>
            <p:ph type="body" sz="quarter" idx="24" hasCustomPrompt="1"/>
          </p:nvPr>
        </p:nvSpPr>
        <p:spPr>
          <a:xfrm>
            <a:off x="3272878"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7" name="Text Placeholder 5"/>
          <p:cNvSpPr>
            <a:spLocks noGrp="1"/>
          </p:cNvSpPr>
          <p:nvPr>
            <p:ph type="body" sz="quarter" idx="25" hasCustomPrompt="1"/>
          </p:nvPr>
        </p:nvSpPr>
        <p:spPr>
          <a:xfrm>
            <a:off x="6177676" y="1091572"/>
            <a:ext cx="2511364" cy="553158"/>
          </a:xfrm>
          <a:prstGeom prst="rect">
            <a:avLst/>
          </a:prstGeom>
        </p:spPr>
        <p:txBody>
          <a:bodyPr anchor="b" anchorCtr="0">
            <a:noAutofit/>
          </a:bodyPr>
          <a:lstStyle>
            <a:lvl1pPr marL="0" indent="0">
              <a:lnSpc>
                <a:spcPct val="100000"/>
              </a:lnSpc>
              <a:buFontTx/>
              <a:buNone/>
              <a:defRPr sz="1500" b="1" i="0" baseline="0"/>
            </a:lvl1pPr>
          </a:lstStyle>
          <a:p>
            <a:pPr lvl="0"/>
            <a:r>
              <a:rPr lang="en-GB" noProof="0" smtClean="0"/>
              <a:t>Click to edit heading </a:t>
            </a:r>
            <a:endParaRPr lang="en-GB" noProof="0"/>
          </a:p>
        </p:txBody>
      </p:sp>
      <p:sp>
        <p:nvSpPr>
          <p:cNvPr id="20" name="Text Placeholder 12"/>
          <p:cNvSpPr>
            <a:spLocks noGrp="1"/>
          </p:cNvSpPr>
          <p:nvPr>
            <p:ph type="body" sz="quarter" idx="26" hasCustomPrompt="1"/>
          </p:nvPr>
        </p:nvSpPr>
        <p:spPr>
          <a:xfrm>
            <a:off x="6178050" y="1685518"/>
            <a:ext cx="2510617" cy="2719125"/>
          </a:xfrm>
          <a:prstGeom prst="rect">
            <a:avLst/>
          </a:prstGeom>
        </p:spPr>
        <p:txBody>
          <a:bodyPr>
            <a:noAutofit/>
          </a:bodyPr>
          <a:lstStyle>
            <a:lvl1pPr>
              <a:lnSpc>
                <a:spcPct val="100000"/>
              </a:lnSpc>
              <a:buClr>
                <a:schemeClr val="accent1"/>
              </a:buClr>
              <a:defRPr sz="1100"/>
            </a:lvl1pPr>
            <a:lvl2pPr>
              <a:lnSpc>
                <a:spcPct val="100000"/>
              </a:lnSpc>
              <a:buClr>
                <a:schemeClr val="accent1"/>
              </a:buClr>
              <a:defRPr sz="1100"/>
            </a:lvl2pPr>
            <a:lvl3pPr>
              <a:lnSpc>
                <a:spcPct val="100000"/>
              </a:lnSpc>
              <a:buClr>
                <a:schemeClr val="accent1"/>
              </a:buClr>
              <a:defRPr sz="1100"/>
            </a:lvl3pPr>
            <a:lvl4pPr>
              <a:lnSpc>
                <a:spcPct val="100000"/>
              </a:lnSpc>
              <a:buClr>
                <a:schemeClr val="accent1"/>
              </a:buClr>
              <a:defRPr sz="1100"/>
            </a:lvl4pPr>
            <a:lvl5pPr>
              <a:lnSpc>
                <a:spcPct val="100000"/>
              </a:lnSpc>
              <a:buClr>
                <a:schemeClr val="accent1"/>
              </a:buClr>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6906381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hoto Lef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2"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3" name="Picture Placeholder 4"/>
          <p:cNvSpPr>
            <a:spLocks noGrp="1"/>
          </p:cNvSpPr>
          <p:nvPr>
            <p:ph type="pic" sz="quarter" idx="14" hasCustomPrompt="1"/>
          </p:nvPr>
        </p:nvSpPr>
        <p:spPr>
          <a:xfrm>
            <a:off x="447675"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41486708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 Lef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8" name="Text Placeholder 5"/>
          <p:cNvSpPr>
            <a:spLocks noGrp="1"/>
          </p:cNvSpPr>
          <p:nvPr>
            <p:ph type="body" sz="quarter" idx="19" hasCustomPrompt="1"/>
          </p:nvPr>
        </p:nvSpPr>
        <p:spPr>
          <a:xfrm>
            <a:off x="4625009" y="1232301"/>
            <a:ext cx="4063787" cy="546541"/>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626363"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Picture Placeholder 4"/>
          <p:cNvSpPr>
            <a:spLocks noGrp="1"/>
          </p:cNvSpPr>
          <p:nvPr>
            <p:ph type="pic" sz="quarter" idx="14" hasCustomPrompt="1"/>
          </p:nvPr>
        </p:nvSpPr>
        <p:spPr>
          <a:xfrm>
            <a:off x="447675"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Rectangle 3"/>
          <p:cNvSpPr/>
          <p:nvPr userDrawn="1"/>
        </p:nvSpPr>
        <p:spPr>
          <a:xfrm>
            <a:off x="447675"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13" name="Text Placeholder 6"/>
          <p:cNvSpPr>
            <a:spLocks noGrp="1"/>
          </p:cNvSpPr>
          <p:nvPr>
            <p:ph type="body" sz="quarter" idx="22" hasCustomPrompt="1"/>
          </p:nvPr>
        </p:nvSpPr>
        <p:spPr>
          <a:xfrm>
            <a:off x="5334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baseline="0">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8883058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hoto Right">
    <p:spTree>
      <p:nvGrpSpPr>
        <p:cNvPr id="1" name=""/>
        <p:cNvGrpSpPr/>
        <p:nvPr/>
      </p:nvGrpSpPr>
      <p:grpSpPr>
        <a:xfrm>
          <a:off x="0" y="0"/>
          <a:ext cx="0" cy="0"/>
          <a:chOff x="0" y="0"/>
          <a:chExt cx="0" cy="0"/>
        </a:xfrm>
      </p:grpSpPr>
      <p:sp>
        <p:nvSpPr>
          <p:cNvPr id="8"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9"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3" name="Picture Placeholder 4"/>
          <p:cNvSpPr>
            <a:spLocks noGrp="1"/>
          </p:cNvSpPr>
          <p:nvPr>
            <p:ph type="pic" sz="quarter" idx="14" hasCustomPrompt="1"/>
          </p:nvPr>
        </p:nvSpPr>
        <p:spPr>
          <a:xfrm>
            <a:off x="4795557" y="1231199"/>
            <a:ext cx="3892250" cy="3049448"/>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Tree>
    <p:extLst>
      <p:ext uri="{BB962C8B-B14F-4D97-AF65-F5344CB8AC3E}">
        <p14:creationId xmlns:p14="http://schemas.microsoft.com/office/powerpoint/2010/main" val="11656524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to Right - with Capti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6" name="Text Placeholder 5"/>
          <p:cNvSpPr>
            <a:spLocks noGrp="1"/>
          </p:cNvSpPr>
          <p:nvPr>
            <p:ph type="body" sz="quarter" idx="19" hasCustomPrompt="1"/>
          </p:nvPr>
        </p:nvSpPr>
        <p:spPr>
          <a:xfrm>
            <a:off x="451704" y="1225685"/>
            <a:ext cx="406378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7" name="Text Placeholder 12"/>
          <p:cNvSpPr>
            <a:spLocks noGrp="1"/>
          </p:cNvSpPr>
          <p:nvPr>
            <p:ph type="body" sz="quarter" idx="20" hasCustomPrompt="1"/>
          </p:nvPr>
        </p:nvSpPr>
        <p:spPr>
          <a:xfrm>
            <a:off x="453058" y="1814425"/>
            <a:ext cx="4059706" cy="2469195"/>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dirty="0" smtClean="0"/>
              <a:t>Add text here</a:t>
            </a:r>
          </a:p>
          <a:p>
            <a:pPr lvl="1"/>
            <a:r>
              <a:rPr lang="en-GB" noProof="0" dirty="0" smtClean="0"/>
              <a:t>Second level</a:t>
            </a:r>
          </a:p>
          <a:p>
            <a:pPr lvl="2"/>
            <a:r>
              <a:rPr lang="en-GB" noProof="0" dirty="0" smtClean="0"/>
              <a:t>Third level</a:t>
            </a:r>
          </a:p>
          <a:p>
            <a:pPr lvl="3"/>
            <a:r>
              <a:rPr lang="en-GB" noProof="0" dirty="0" smtClean="0"/>
              <a:t>Fourth level</a:t>
            </a:r>
          </a:p>
          <a:p>
            <a:pPr lvl="4"/>
            <a:r>
              <a:rPr lang="en-GB" noProof="0" dirty="0" smtClean="0"/>
              <a:t>Fifth level</a:t>
            </a:r>
            <a:endParaRPr lang="en-GB" noProof="0" dirty="0"/>
          </a:p>
        </p:txBody>
      </p:sp>
      <p:sp>
        <p:nvSpPr>
          <p:cNvPr id="23" name="Picture Placeholder 4"/>
          <p:cNvSpPr>
            <a:spLocks noGrp="1"/>
          </p:cNvSpPr>
          <p:nvPr>
            <p:ph type="pic" sz="quarter" idx="14" hasCustomPrompt="1"/>
          </p:nvPr>
        </p:nvSpPr>
        <p:spPr>
          <a:xfrm>
            <a:off x="4795557" y="1231199"/>
            <a:ext cx="3892250" cy="2258995"/>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24" name="Rectangle 23"/>
          <p:cNvSpPr/>
          <p:nvPr userDrawn="1"/>
        </p:nvSpPr>
        <p:spPr>
          <a:xfrm>
            <a:off x="4795557" y="3486852"/>
            <a:ext cx="3890647" cy="803284"/>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lIns="144000" tIns="93600" rIns="144000" bIns="144000" rtlCol="0" anchor="t" anchorCtr="0"/>
          <a:lstStyle/>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marL="0" marR="0" indent="0" algn="l" defTabSz="914310" rtl="0" eaLnBrk="1" fontAlgn="auto" latinLnBrk="0" hangingPunct="1">
              <a:lnSpc>
                <a:spcPct val="110000"/>
              </a:lnSpc>
              <a:spcBef>
                <a:spcPts val="0"/>
              </a:spcBef>
              <a:spcAft>
                <a:spcPts val="0"/>
              </a:spcAft>
              <a:buClrTx/>
              <a:buSzTx/>
              <a:buFontTx/>
              <a:buNone/>
              <a:tabLst/>
              <a:defRPr/>
            </a:pPr>
            <a:endParaRPr lang="en-GB" sz="900" b="0" i="1" noProof="0" dirty="0" smtClean="0">
              <a:solidFill>
                <a:schemeClr val="bg1"/>
              </a:solidFill>
            </a:endParaRPr>
          </a:p>
          <a:p>
            <a:pPr algn="l">
              <a:lnSpc>
                <a:spcPct val="110000"/>
              </a:lnSpc>
            </a:pPr>
            <a:endParaRPr lang="en-GB" sz="900" b="0" i="1" noProof="0" dirty="0">
              <a:solidFill>
                <a:schemeClr val="bg1"/>
              </a:solidFill>
            </a:endParaRPr>
          </a:p>
        </p:txBody>
      </p:sp>
      <p:sp>
        <p:nvSpPr>
          <p:cNvPr id="9" name="Text Placeholder 6"/>
          <p:cNvSpPr>
            <a:spLocks noGrp="1"/>
          </p:cNvSpPr>
          <p:nvPr>
            <p:ph type="body" sz="quarter" idx="22" hasCustomPrompt="1"/>
          </p:nvPr>
        </p:nvSpPr>
        <p:spPr>
          <a:xfrm>
            <a:off x="4876800" y="3580261"/>
            <a:ext cx="3733800" cy="609600"/>
          </a:xfrm>
          <a:prstGeom prst="rect">
            <a:avLst/>
          </a:prstGeom>
        </p:spPr>
        <p:txBody>
          <a:bodyPr vert="horz" lIns="0" tIns="0" rIns="0" bIns="0"/>
          <a:lstStyle>
            <a:lvl1pPr marL="74250" marR="0" indent="0" algn="l" defTabSz="457155" rtl="0" eaLnBrk="1" fontAlgn="base" latinLnBrk="0" hangingPunct="1">
              <a:lnSpc>
                <a:spcPct val="110000"/>
              </a:lnSpc>
              <a:spcBef>
                <a:spcPts val="400"/>
              </a:spcBef>
              <a:spcAft>
                <a:spcPct val="0"/>
              </a:spcAft>
              <a:buClr>
                <a:schemeClr val="accent1"/>
              </a:buClr>
              <a:buSzTx/>
              <a:buFont typeface="Arial"/>
              <a:buNone/>
              <a:tabLst/>
              <a:defRPr sz="900" b="0" i="1">
                <a:solidFill>
                  <a:schemeClr val="bg1"/>
                </a:solidFill>
              </a:defRPr>
            </a:lvl1pPr>
            <a:lvl2pPr>
              <a:defRPr sz="1100" b="0" i="1">
                <a:solidFill>
                  <a:schemeClr val="bg1"/>
                </a:solidFill>
              </a:defRPr>
            </a:lvl2pPr>
            <a:lvl3pPr>
              <a:defRPr sz="1100" b="0" i="1">
                <a:solidFill>
                  <a:schemeClr val="bg1"/>
                </a:solidFill>
              </a:defRPr>
            </a:lvl3pPr>
            <a:lvl4pPr>
              <a:defRPr sz="1100" b="0" i="1">
                <a:solidFill>
                  <a:schemeClr val="bg1"/>
                </a:solidFill>
              </a:defRPr>
            </a:lvl4pPr>
            <a:lvl5pPr>
              <a:defRPr sz="1100" b="0" i="1">
                <a:solidFill>
                  <a:schemeClr val="bg1"/>
                </a:solidFill>
              </a:defRPr>
            </a:lvl5pPr>
          </a:lstStyle>
          <a:p>
            <a:pPr marL="74250" marR="0" lvl="0" indent="0" algn="l" defTabSz="457155" rtl="0" eaLnBrk="1" fontAlgn="base" latinLnBrk="0" hangingPunct="1">
              <a:lnSpc>
                <a:spcPct val="110000"/>
              </a:lnSpc>
              <a:spcBef>
                <a:spcPts val="400"/>
              </a:spcBef>
              <a:spcAft>
                <a:spcPct val="0"/>
              </a:spcAft>
              <a:buClr>
                <a:schemeClr val="accent1"/>
              </a:buClr>
              <a:buSzTx/>
              <a:buFont typeface="Arial"/>
              <a:buNone/>
              <a:tabLst/>
              <a:defRPr/>
            </a:pPr>
            <a:r>
              <a:rPr lang="en-GB" sz="1100" b="0" i="1" noProof="0" dirty="0" smtClean="0">
                <a:solidFill>
                  <a:schemeClr val="bg1"/>
                </a:solidFill>
              </a:rPr>
              <a:t>Caption or</a:t>
            </a:r>
            <a:r>
              <a:rPr lang="en-GB" sz="1100" b="0" i="1" baseline="0" noProof="0" dirty="0" smtClean="0">
                <a:solidFill>
                  <a:schemeClr val="bg1"/>
                </a:solidFill>
              </a:rPr>
              <a:t> credit for a photo could be put in this space. </a:t>
            </a:r>
            <a:r>
              <a:rPr lang="en-GB" sz="1100" b="0" i="1" noProof="0" dirty="0" smtClean="0">
                <a:solidFill>
                  <a:schemeClr val="bg1"/>
                </a:solidFill>
              </a:rPr>
              <a:t>You may adjust the height of this box</a:t>
            </a:r>
            <a:r>
              <a:rPr lang="en-GB" sz="1100" b="0" i="1" baseline="0" noProof="0" dirty="0" smtClean="0">
                <a:solidFill>
                  <a:schemeClr val="bg1"/>
                </a:solidFill>
              </a:rPr>
              <a:t> to accommodate more or less text. Suggested number of lines of text is no less than two and no more than four.</a:t>
            </a:r>
            <a:endParaRPr lang="en-GB" sz="1100" b="0" i="1" noProof="0" dirty="0" smtClean="0">
              <a:solidFill>
                <a:schemeClr val="bg1"/>
              </a:solidFill>
            </a:endParaRPr>
          </a:p>
        </p:txBody>
      </p:sp>
    </p:spTree>
    <p:extLst>
      <p:ext uri="{BB962C8B-B14F-4D97-AF65-F5344CB8AC3E}">
        <p14:creationId xmlns:p14="http://schemas.microsoft.com/office/powerpoint/2010/main" val="34699632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 Photos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Picture Placeholder 4"/>
          <p:cNvSpPr>
            <a:spLocks noGrp="1"/>
          </p:cNvSpPr>
          <p:nvPr>
            <p:ph type="pic" sz="quarter" idx="14" hasCustomPrompt="1"/>
          </p:nvPr>
        </p:nvSpPr>
        <p:spPr>
          <a:xfrm>
            <a:off x="453642" y="1827361"/>
            <a:ext cx="3904707"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4" name="Slide Number Placeholder 3"/>
          <p:cNvSpPr>
            <a:spLocks noGrp="1"/>
          </p:cNvSpPr>
          <p:nvPr>
            <p:ph type="sldNum" sz="quarter" idx="18"/>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Picture Placeholder 4"/>
          <p:cNvSpPr>
            <a:spLocks noGrp="1"/>
          </p:cNvSpPr>
          <p:nvPr>
            <p:ph type="pic" sz="quarter" idx="20" hasCustomPrompt="1"/>
          </p:nvPr>
        </p:nvSpPr>
        <p:spPr>
          <a:xfrm>
            <a:off x="4776839" y="1827361"/>
            <a:ext cx="3916516" cy="2449671"/>
          </a:xfrm>
          <a:prstGeom prst="rect">
            <a:avLst/>
          </a:prstGeom>
        </p:spPr>
        <p:txBody>
          <a:bodyPr anchor="t" anchorCtr="0">
            <a:normAutofit/>
          </a:bodyPr>
          <a:lstStyle>
            <a:lvl1pPr marL="0" indent="0">
              <a:buNone/>
              <a:defRPr sz="1400">
                <a:solidFill>
                  <a:schemeClr val="bg2"/>
                </a:solidFill>
              </a:defRPr>
            </a:lvl1pPr>
          </a:lstStyle>
          <a:p>
            <a:r>
              <a:rPr lang="en-GB" noProof="0" smtClean="0"/>
              <a:t>Photo Here </a:t>
            </a:r>
            <a:endParaRPr lang="en-GB" noProof="0"/>
          </a:p>
        </p:txBody>
      </p:sp>
      <p:sp>
        <p:nvSpPr>
          <p:cNvPr id="18" name="Text Placeholder 5"/>
          <p:cNvSpPr>
            <a:spLocks noGrp="1"/>
          </p:cNvSpPr>
          <p:nvPr>
            <p:ph type="body" sz="quarter" idx="21" hasCustomPrompt="1"/>
          </p:nvPr>
        </p:nvSpPr>
        <p:spPr>
          <a:xfrm>
            <a:off x="45170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9" name="Text Placeholder 5"/>
          <p:cNvSpPr>
            <a:spLocks noGrp="1"/>
          </p:cNvSpPr>
          <p:nvPr>
            <p:ph type="body" sz="quarter" idx="22" hasCustomPrompt="1"/>
          </p:nvPr>
        </p:nvSpPr>
        <p:spPr>
          <a:xfrm>
            <a:off x="4776485" y="1225685"/>
            <a:ext cx="3907264"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33253032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4" name="Text Placeholder 11"/>
          <p:cNvSpPr>
            <a:spLocks noGrp="1"/>
          </p:cNvSpPr>
          <p:nvPr>
            <p:ph type="body" sz="quarter" idx="12" hasCustomPrompt="1"/>
          </p:nvPr>
        </p:nvSpPr>
        <p:spPr>
          <a:xfrm>
            <a:off x="446424" y="1091047"/>
            <a:ext cx="8235758" cy="3319317"/>
          </a:xfrm>
          <a:prstGeom prst="rect">
            <a:avLst/>
          </a:prstGeom>
        </p:spPr>
        <p:txBody>
          <a:bodyPr/>
          <a:lstStyle>
            <a:lvl1pPr>
              <a:lnSpc>
                <a:spcPct val="150000"/>
              </a:lnSpc>
              <a:defRPr sz="1500"/>
            </a:lvl1pPr>
            <a:lvl2pPr>
              <a:lnSpc>
                <a:spcPct val="150000"/>
              </a:lnSpc>
              <a:defRPr sz="1500"/>
            </a:lvl2pPr>
            <a:lvl3pPr>
              <a:lnSpc>
                <a:spcPct val="150000"/>
              </a:lnSpc>
              <a:defRPr sz="1500"/>
            </a:lvl3pPr>
            <a:lvl4pPr>
              <a:lnSpc>
                <a:spcPct val="150000"/>
              </a:lnSpc>
              <a:defRPr sz="1500"/>
            </a:lvl4pPr>
            <a:lvl5pPr>
              <a:lnSpc>
                <a:spcPct val="150000"/>
              </a:lnSpc>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a:p>
        </p:txBody>
      </p:sp>
      <p:sp>
        <p:nvSpPr>
          <p:cNvPr id="2" name="Title 1"/>
          <p:cNvSpPr>
            <a:spLocks noGrp="1"/>
          </p:cNvSpPr>
          <p:nvPr>
            <p:ph type="title" hasCustomPrompt="1"/>
          </p:nvPr>
        </p:nvSpPr>
        <p:spPr/>
        <p:txBody>
          <a:bodyPr/>
          <a:lstStyle/>
          <a:p>
            <a:r>
              <a:rPr lang="en-GB" noProof="0" smtClean="0"/>
              <a:t>Agenda Slide</a:t>
            </a:r>
            <a:endParaRPr lang="en-GB" noProof="0"/>
          </a:p>
        </p:txBody>
      </p:sp>
      <p:sp>
        <p:nvSpPr>
          <p:cNvPr id="5" name="Slide Number Placeholder 4"/>
          <p:cNvSpPr>
            <a:spLocks noGrp="1"/>
          </p:cNvSpPr>
          <p:nvPr>
            <p:ph type="sldNum" sz="quarter" idx="1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1331322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Quadra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cxnSp>
        <p:nvCxnSpPr>
          <p:cNvPr id="16" name="Straight Connector 15"/>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20" name="Text Placeholder 12"/>
          <p:cNvSpPr>
            <a:spLocks noGrp="1"/>
          </p:cNvSpPr>
          <p:nvPr>
            <p:ph type="body" sz="quarter" idx="11" hasCustomPrompt="1"/>
          </p:nvPr>
        </p:nvSpPr>
        <p:spPr>
          <a:xfrm>
            <a:off x="450645" y="1184815"/>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1" name="Text Placeholder 12"/>
          <p:cNvSpPr>
            <a:spLocks noGrp="1"/>
          </p:cNvSpPr>
          <p:nvPr>
            <p:ph type="body" sz="quarter" idx="12" hasCustomPrompt="1"/>
          </p:nvPr>
        </p:nvSpPr>
        <p:spPr>
          <a:xfrm>
            <a:off x="4746869" y="1184815"/>
            <a:ext cx="3946485"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2" name="Text Placeholder 12"/>
          <p:cNvSpPr>
            <a:spLocks noGrp="1"/>
          </p:cNvSpPr>
          <p:nvPr>
            <p:ph type="body" sz="quarter" idx="13" hasCustomPrompt="1"/>
          </p:nvPr>
        </p:nvSpPr>
        <p:spPr>
          <a:xfrm>
            <a:off x="450645" y="2902858"/>
            <a:ext cx="3958108" cy="1372810"/>
          </a:xfrm>
          <a:prstGeom prst="rect">
            <a:avLst/>
          </a:prstGeom>
        </p:spPr>
        <p:txBody>
          <a:bodyPr>
            <a:noAutofit/>
          </a:bodyPr>
          <a:lstStyle>
            <a:lvl1pPr>
              <a:lnSpc>
                <a:spcPct val="100000"/>
              </a:lnSpc>
              <a:spcBef>
                <a:spcPts val="400"/>
              </a:spcBef>
              <a:defRPr sz="1100"/>
            </a:lvl1pPr>
            <a:lvl2pPr>
              <a:lnSpc>
                <a:spcPct val="100000"/>
              </a:lnSpc>
              <a:spcBef>
                <a:spcPts val="400"/>
              </a:spcBef>
              <a:defRPr sz="1100"/>
            </a:lvl2pPr>
            <a:lvl3pPr>
              <a:lnSpc>
                <a:spcPct val="100000"/>
              </a:lnSpc>
              <a:spcBef>
                <a:spcPts val="400"/>
              </a:spcBef>
              <a:defRPr sz="1100"/>
            </a:lvl3pPr>
            <a:lvl4pPr>
              <a:lnSpc>
                <a:spcPct val="100000"/>
              </a:lnSpc>
              <a:spcBef>
                <a:spcPts val="400"/>
              </a:spcBef>
              <a:defRPr sz="1100"/>
            </a:lvl4pPr>
            <a:lvl5pPr>
              <a:lnSpc>
                <a:spcPct val="100000"/>
              </a:lnSpc>
              <a:spcBef>
                <a:spcPts val="400"/>
              </a:spcBef>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3" name="Text Placeholder 12"/>
          <p:cNvSpPr>
            <a:spLocks noGrp="1"/>
          </p:cNvSpPr>
          <p:nvPr>
            <p:ph type="body" sz="quarter" idx="14" hasCustomPrompt="1"/>
          </p:nvPr>
        </p:nvSpPr>
        <p:spPr>
          <a:xfrm>
            <a:off x="4746869" y="2902858"/>
            <a:ext cx="3946485" cy="1372810"/>
          </a:xfrm>
          <a:prstGeom prst="rect">
            <a:avLst/>
          </a:prstGeom>
        </p:spPr>
        <p:txBody>
          <a:bodyPr lIns="91440">
            <a:noAutofit/>
          </a:bodyPr>
          <a:lstStyle>
            <a:lvl1pPr>
              <a:lnSpc>
                <a:spcPct val="100000"/>
              </a:lnSpc>
              <a:spcBef>
                <a:spcPts val="400"/>
              </a:spcBef>
              <a:defRPr sz="1100" kern="1200"/>
            </a:lvl1pPr>
            <a:lvl2pPr>
              <a:lnSpc>
                <a:spcPct val="100000"/>
              </a:lnSpc>
              <a:spcBef>
                <a:spcPts val="400"/>
              </a:spcBef>
              <a:defRPr sz="1100"/>
            </a:lvl2pPr>
            <a:lvl3pPr>
              <a:lnSpc>
                <a:spcPct val="100000"/>
              </a:lnSpc>
              <a:spcBef>
                <a:spcPts val="400"/>
              </a:spcBef>
              <a:defRPr sz="1100" kern="1200"/>
            </a:lvl3pPr>
            <a:lvl4pPr>
              <a:lnSpc>
                <a:spcPct val="100000"/>
              </a:lnSpc>
              <a:spcBef>
                <a:spcPts val="400"/>
              </a:spcBef>
              <a:defRPr sz="1100" kern="1200"/>
            </a:lvl4pPr>
            <a:lvl5pPr>
              <a:lnSpc>
                <a:spcPct val="100000"/>
              </a:lnSpc>
              <a:spcBef>
                <a:spcPts val="400"/>
              </a:spcBef>
              <a:defRPr sz="1100" kern="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57984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Quadrant with Heading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cxnSp>
        <p:nvCxnSpPr>
          <p:cNvPr id="5" name="Straight Connector 4"/>
          <p:cNvCxnSpPr/>
          <p:nvPr userDrawn="1"/>
        </p:nvCxnSpPr>
        <p:spPr>
          <a:xfrm>
            <a:off x="4572000" y="1183585"/>
            <a:ext cx="0" cy="3106181"/>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H="1" flipV="1">
            <a:off x="441258" y="2733872"/>
            <a:ext cx="8252098" cy="2800"/>
          </a:xfrm>
          <a:prstGeom prst="line">
            <a:avLst/>
          </a:prstGeom>
          <a:ln w="12700">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3" name="Text Placeholder 12"/>
          <p:cNvSpPr>
            <a:spLocks noGrp="1"/>
          </p:cNvSpPr>
          <p:nvPr>
            <p:ph type="body" sz="quarter" idx="11" hasCustomPrompt="1"/>
          </p:nvPr>
        </p:nvSpPr>
        <p:spPr>
          <a:xfrm>
            <a:off x="450645"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5"/>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5" name="Text Placeholder 5"/>
          <p:cNvSpPr>
            <a:spLocks noGrp="1"/>
          </p:cNvSpPr>
          <p:nvPr>
            <p:ph type="body" sz="quarter" idx="21" hasCustomPrompt="1"/>
          </p:nvPr>
        </p:nvSpPr>
        <p:spPr>
          <a:xfrm>
            <a:off x="451705"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6" name="Text Placeholder 12"/>
          <p:cNvSpPr>
            <a:spLocks noGrp="1"/>
          </p:cNvSpPr>
          <p:nvPr>
            <p:ph type="body" sz="quarter" idx="22" hasCustomPrompt="1"/>
          </p:nvPr>
        </p:nvSpPr>
        <p:spPr>
          <a:xfrm>
            <a:off x="4730160" y="1506801"/>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7" name="Text Placeholder 5"/>
          <p:cNvSpPr>
            <a:spLocks noGrp="1"/>
          </p:cNvSpPr>
          <p:nvPr>
            <p:ph type="body" sz="quarter" idx="23" hasCustomPrompt="1"/>
          </p:nvPr>
        </p:nvSpPr>
        <p:spPr>
          <a:xfrm>
            <a:off x="4731220" y="1187777"/>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28" name="Text Placeholder 12"/>
          <p:cNvSpPr>
            <a:spLocks noGrp="1"/>
          </p:cNvSpPr>
          <p:nvPr>
            <p:ph type="body" sz="quarter" idx="24" hasCustomPrompt="1"/>
          </p:nvPr>
        </p:nvSpPr>
        <p:spPr>
          <a:xfrm>
            <a:off x="450645"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29" name="Text Placeholder 5"/>
          <p:cNvSpPr>
            <a:spLocks noGrp="1"/>
          </p:cNvSpPr>
          <p:nvPr>
            <p:ph type="body" sz="quarter" idx="25" hasCustomPrompt="1"/>
          </p:nvPr>
        </p:nvSpPr>
        <p:spPr>
          <a:xfrm>
            <a:off x="451705"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
        <p:nvSpPr>
          <p:cNvPr id="30" name="Text Placeholder 12"/>
          <p:cNvSpPr>
            <a:spLocks noGrp="1"/>
          </p:cNvSpPr>
          <p:nvPr>
            <p:ph type="body" sz="quarter" idx="26" hasCustomPrompt="1"/>
          </p:nvPr>
        </p:nvSpPr>
        <p:spPr>
          <a:xfrm>
            <a:off x="4730160" y="3153953"/>
            <a:ext cx="3958108" cy="1133260"/>
          </a:xfrm>
          <a:prstGeom prst="rect">
            <a:avLst/>
          </a:prstGeom>
        </p:spPr>
        <p:txBody>
          <a:bodyPr>
            <a:noAutofit/>
          </a:bodyPr>
          <a:lstStyle>
            <a:lvl1pPr>
              <a:lnSpc>
                <a:spcPct val="100000"/>
              </a:lnSpc>
              <a:defRPr sz="1100"/>
            </a:lvl1pPr>
            <a:lvl2pPr>
              <a:lnSpc>
                <a:spcPct val="100000"/>
              </a:lnSpc>
              <a:defRPr sz="1100"/>
            </a:lvl2pPr>
            <a:lvl3pPr>
              <a:lnSpc>
                <a:spcPct val="100000"/>
              </a:lnSpc>
              <a:defRPr sz="1100"/>
            </a:lvl3pPr>
            <a:lvl4pPr>
              <a:lnSpc>
                <a:spcPct val="100000"/>
              </a:lnSpc>
              <a:defRPr sz="1100"/>
            </a:lvl4pPr>
            <a:lvl5pPr>
              <a:lnSpc>
                <a:spcPct val="100000"/>
              </a:lnSpc>
              <a:defRPr sz="11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1" name="Text Placeholder 5"/>
          <p:cNvSpPr>
            <a:spLocks noGrp="1"/>
          </p:cNvSpPr>
          <p:nvPr>
            <p:ph type="body" sz="quarter" idx="27" hasCustomPrompt="1"/>
          </p:nvPr>
        </p:nvSpPr>
        <p:spPr>
          <a:xfrm>
            <a:off x="4731220" y="2834929"/>
            <a:ext cx="3960302" cy="281116"/>
          </a:xfrm>
          <a:prstGeom prst="rect">
            <a:avLst/>
          </a:prstGeom>
        </p:spPr>
        <p:txBody>
          <a:bodyPr anchor="b" anchorCtr="0">
            <a:noAutofit/>
          </a:bodyPr>
          <a:lstStyle>
            <a:lvl1pPr marL="0" indent="0">
              <a:lnSpc>
                <a:spcPct val="100000"/>
              </a:lnSpc>
              <a:buFontTx/>
              <a:buNone/>
              <a:defRPr sz="1300" b="1" i="0"/>
            </a:lvl1pPr>
          </a:lstStyle>
          <a:p>
            <a:pPr lvl="0"/>
            <a:r>
              <a:rPr lang="en-GB" noProof="0" smtClean="0"/>
              <a:t>Click to edit heading</a:t>
            </a:r>
            <a:endParaRPr lang="en-GB" noProof="0"/>
          </a:p>
        </p:txBody>
      </p:sp>
    </p:spTree>
    <p:extLst>
      <p:ext uri="{BB962C8B-B14F-4D97-AF65-F5344CB8AC3E}">
        <p14:creationId xmlns:p14="http://schemas.microsoft.com/office/powerpoint/2010/main" val="20886364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ategories Horizontal">
    <p:spTree>
      <p:nvGrpSpPr>
        <p:cNvPr id="1" name=""/>
        <p:cNvGrpSpPr/>
        <p:nvPr/>
      </p:nvGrpSpPr>
      <p:grpSpPr>
        <a:xfrm>
          <a:off x="0" y="0"/>
          <a:ext cx="0" cy="0"/>
          <a:chOff x="0" y="0"/>
          <a:chExt cx="0" cy="0"/>
        </a:xfrm>
      </p:grpSpPr>
      <p:sp>
        <p:nvSpPr>
          <p:cNvPr id="16" name="Text Placeholder 15"/>
          <p:cNvSpPr>
            <a:spLocks noGrp="1"/>
          </p:cNvSpPr>
          <p:nvPr>
            <p:ph type="body" sz="quarter" idx="17" hasCustomPrompt="1"/>
          </p:nvPr>
        </p:nvSpPr>
        <p:spPr>
          <a:xfrm>
            <a:off x="451277" y="132835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4" name="Slide Number Placeholder 3"/>
          <p:cNvSpPr>
            <a:spLocks noGrp="1"/>
          </p:cNvSpPr>
          <p:nvPr>
            <p:ph type="sldNum" sz="quarter" idx="20"/>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1" name="Text Placeholder 11"/>
          <p:cNvSpPr>
            <a:spLocks noGrp="1"/>
          </p:cNvSpPr>
          <p:nvPr>
            <p:ph type="body" sz="quarter" idx="21" hasCustomPrompt="1"/>
          </p:nvPr>
        </p:nvSpPr>
        <p:spPr>
          <a:xfrm>
            <a:off x="3830320" y="124903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0" name="Text Placeholder 15"/>
          <p:cNvSpPr>
            <a:spLocks noGrp="1"/>
          </p:cNvSpPr>
          <p:nvPr>
            <p:ph type="body" sz="quarter" idx="22" hasCustomPrompt="1"/>
          </p:nvPr>
        </p:nvSpPr>
        <p:spPr>
          <a:xfrm>
            <a:off x="451277" y="238778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1" name="Text Placeholder 11"/>
          <p:cNvSpPr>
            <a:spLocks noGrp="1"/>
          </p:cNvSpPr>
          <p:nvPr>
            <p:ph type="body" sz="quarter" idx="23" hasCustomPrompt="1"/>
          </p:nvPr>
        </p:nvSpPr>
        <p:spPr>
          <a:xfrm>
            <a:off x="3830320" y="230846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
        <p:nvSpPr>
          <p:cNvPr id="12" name="Text Placeholder 15"/>
          <p:cNvSpPr>
            <a:spLocks noGrp="1"/>
          </p:cNvSpPr>
          <p:nvPr>
            <p:ph type="body" sz="quarter" idx="24" hasCustomPrompt="1"/>
          </p:nvPr>
        </p:nvSpPr>
        <p:spPr>
          <a:xfrm>
            <a:off x="451277" y="3447219"/>
            <a:ext cx="3046381" cy="728332"/>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5" name="Text Placeholder 11"/>
          <p:cNvSpPr>
            <a:spLocks noGrp="1"/>
          </p:cNvSpPr>
          <p:nvPr>
            <p:ph type="body" sz="quarter" idx="25" hasCustomPrompt="1"/>
          </p:nvPr>
        </p:nvSpPr>
        <p:spPr>
          <a:xfrm>
            <a:off x="3830320" y="3367892"/>
            <a:ext cx="4859760" cy="917367"/>
          </a:xfrm>
          <a:prstGeom prst="rect">
            <a:avLst/>
          </a:prstGeom>
        </p:spPr>
        <p:txBody>
          <a:bodyPr>
            <a:noAutofit/>
          </a:bodyPr>
          <a:lstStyle>
            <a:lvl1pPr>
              <a:defRPr sz="1200"/>
            </a:lvl1pPr>
          </a:lstStyle>
          <a:p>
            <a:pPr lvl="0"/>
            <a:r>
              <a:rPr lang="en-GB" noProof="0" smtClean="0"/>
              <a:t>Add text here</a:t>
            </a:r>
          </a:p>
          <a:p>
            <a:pPr lvl="0"/>
            <a:endParaRPr lang="en-GB" noProof="0"/>
          </a:p>
        </p:txBody>
      </p:sp>
    </p:spTree>
    <p:extLst>
      <p:ext uri="{BB962C8B-B14F-4D97-AF65-F5344CB8AC3E}">
        <p14:creationId xmlns:p14="http://schemas.microsoft.com/office/powerpoint/2010/main" val="40004454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lour Blo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itle 2"/>
          <p:cNvSpPr>
            <a:spLocks noGrp="1"/>
          </p:cNvSpPr>
          <p:nvPr>
            <p:ph type="title" hasCustomPrompt="1"/>
          </p:nvPr>
        </p:nvSpPr>
        <p:spPr>
          <a:xfrm>
            <a:off x="578611" y="2147713"/>
            <a:ext cx="7983283" cy="545372"/>
          </a:xfrm>
          <a:prstGeom prst="rect">
            <a:avLst/>
          </a:prstGeom>
        </p:spPr>
        <p:txBody>
          <a:bodyPr lIns="0" tIns="0" rIns="0" bIns="0" anchor="t" anchorCtr="0"/>
          <a:lstStyle>
            <a:lvl1pPr algn="l">
              <a:lnSpc>
                <a:spcPct val="100000"/>
              </a:lnSpc>
              <a:defRPr sz="1800" b="0" i="0" cap="none" spc="90" baseline="0">
                <a:solidFill>
                  <a:srgbClr val="FFFFFF"/>
                </a:solidFill>
                <a:latin typeface="Verdana"/>
                <a:cs typeface="Verdana"/>
              </a:defRPr>
            </a:lvl1pPr>
          </a:lstStyle>
          <a:p>
            <a:r>
              <a:rPr lang="en-GB" noProof="0" smtClean="0"/>
              <a:t>Title of Presentation</a:t>
            </a:r>
            <a:br>
              <a:rPr lang="en-GB" noProof="0" smtClean="0"/>
            </a:br>
            <a:r>
              <a:rPr lang="en-GB" noProof="0" smtClean="0"/>
              <a:t>Second Line Title</a:t>
            </a:r>
            <a:endParaRPr lang="en-GB" noProof="0"/>
          </a:p>
        </p:txBody>
      </p:sp>
      <p:sp>
        <p:nvSpPr>
          <p:cNvPr id="15" name="Text Placeholder 19"/>
          <p:cNvSpPr>
            <a:spLocks noGrp="1"/>
          </p:cNvSpPr>
          <p:nvPr>
            <p:ph type="body" sz="quarter" idx="11" hasCustomPrompt="1"/>
          </p:nvPr>
        </p:nvSpPr>
        <p:spPr>
          <a:xfrm>
            <a:off x="578619" y="2789594"/>
            <a:ext cx="7983274" cy="421678"/>
          </a:xfrm>
          <a:prstGeom prst="rect">
            <a:avLst/>
          </a:prstGeom>
        </p:spPr>
        <p:txBody>
          <a:bodyPr lIns="0" tIns="0" rIns="0" bIns="0"/>
          <a:lstStyle>
            <a:lvl1pPr marL="0" indent="0" algn="l">
              <a:buNone/>
              <a:defRPr sz="1200" b="0" i="0" cap="none" spc="90" baseline="0">
                <a:solidFill>
                  <a:srgbClr val="FFFFFF"/>
                </a:solidFill>
                <a:latin typeface="Verdana"/>
                <a:cs typeface="Verdana"/>
              </a:defRPr>
            </a:lvl1pPr>
          </a:lstStyle>
          <a:p>
            <a:pPr lvl="0"/>
            <a:r>
              <a:rPr lang="en-GB" noProof="0" smtClean="0"/>
              <a:t>Click to Add Subtitle</a:t>
            </a:r>
          </a:p>
        </p:txBody>
      </p:sp>
      <p:cxnSp>
        <p:nvCxnSpPr>
          <p:cNvPr id="20" name="Straight Connector 19"/>
          <p:cNvCxnSpPr/>
          <p:nvPr userDrawn="1"/>
        </p:nvCxnSpPr>
        <p:spPr>
          <a:xfrm>
            <a:off x="575017" y="3301487"/>
            <a:ext cx="7977462" cy="3872"/>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 name="Text Placeholder 19"/>
          <p:cNvSpPr>
            <a:spLocks noGrp="1"/>
          </p:cNvSpPr>
          <p:nvPr>
            <p:ph type="body" sz="quarter" idx="12" hasCustomPrompt="1"/>
          </p:nvPr>
        </p:nvSpPr>
        <p:spPr>
          <a:xfrm>
            <a:off x="589667" y="3408320"/>
            <a:ext cx="7969650" cy="391139"/>
          </a:xfrm>
          <a:prstGeom prst="rect">
            <a:avLst/>
          </a:prstGeom>
        </p:spPr>
        <p:txBody>
          <a:bodyPr lIns="0" tIns="0" rIns="0" bIns="0" anchor="b" anchorCtr="0"/>
          <a:lstStyle>
            <a:lvl1pPr marL="0" indent="0" algn="l">
              <a:lnSpc>
                <a:spcPct val="120000"/>
              </a:lnSpc>
              <a:buNone/>
              <a:defRPr sz="900" b="0" cap="none" spc="0" baseline="0">
                <a:solidFill>
                  <a:srgbClr val="FFFFFF"/>
                </a:solidFill>
                <a:latin typeface="Verdana"/>
                <a:cs typeface="Verdana"/>
              </a:defRPr>
            </a:lvl1pPr>
          </a:lstStyle>
          <a:p>
            <a:pPr lvl="0"/>
            <a:r>
              <a:rPr lang="en-GB" noProof="0" smtClean="0"/>
              <a:t>Click to Add Presenter Name, Title, Company</a:t>
            </a:r>
          </a:p>
        </p:txBody>
      </p:sp>
      <p:sp>
        <p:nvSpPr>
          <p:cNvPr id="22" name="Text Placeholder 19"/>
          <p:cNvSpPr>
            <a:spLocks noGrp="1"/>
          </p:cNvSpPr>
          <p:nvPr>
            <p:ph type="body" sz="quarter" idx="14" hasCustomPrompt="1"/>
          </p:nvPr>
        </p:nvSpPr>
        <p:spPr>
          <a:xfrm>
            <a:off x="589648" y="3833759"/>
            <a:ext cx="7969674"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421786012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ategories Vertical">
    <p:spTree>
      <p:nvGrpSpPr>
        <p:cNvPr id="1" name=""/>
        <p:cNvGrpSpPr/>
        <p:nvPr/>
      </p:nvGrpSpPr>
      <p:grpSpPr>
        <a:xfrm>
          <a:off x="0" y="0"/>
          <a:ext cx="0" cy="0"/>
          <a:chOff x="0" y="0"/>
          <a:chExt cx="0" cy="0"/>
        </a:xfrm>
      </p:grpSpPr>
      <p:sp>
        <p:nvSpPr>
          <p:cNvPr id="12" name="Text Placeholder 15"/>
          <p:cNvSpPr>
            <a:spLocks noGrp="1"/>
          </p:cNvSpPr>
          <p:nvPr>
            <p:ph type="body" sz="quarter" idx="17" hasCustomPrompt="1"/>
          </p:nvPr>
        </p:nvSpPr>
        <p:spPr>
          <a:xfrm>
            <a:off x="44943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9" name="Text Placeholder 12"/>
          <p:cNvSpPr>
            <a:spLocks noGrp="1"/>
          </p:cNvSpPr>
          <p:nvPr>
            <p:ph type="body" sz="quarter" idx="11" hasCustomPrompt="1"/>
          </p:nvPr>
        </p:nvSpPr>
        <p:spPr>
          <a:xfrm>
            <a:off x="44622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23"/>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0" name="Text Placeholder 5"/>
          <p:cNvSpPr>
            <a:spLocks noGrp="1"/>
          </p:cNvSpPr>
          <p:nvPr>
            <p:ph type="body" sz="quarter" idx="26" hasCustomPrompt="1"/>
          </p:nvPr>
        </p:nvSpPr>
        <p:spPr>
          <a:xfrm>
            <a:off x="447736" y="3426401"/>
            <a:ext cx="8246492" cy="961673"/>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lvl="0"/>
            <a:r>
              <a:rPr lang="en-GB" noProof="0" smtClean="0"/>
              <a:t>Click to edit text. Conclusion or summary based on the two boxes above may go here. The text in the box may be up to three lines in this space.</a:t>
            </a:r>
            <a:endParaRPr lang="en-GB" noProof="0"/>
          </a:p>
        </p:txBody>
      </p:sp>
      <p:sp>
        <p:nvSpPr>
          <p:cNvPr id="15" name="Text Placeholder 15"/>
          <p:cNvSpPr>
            <a:spLocks noGrp="1"/>
          </p:cNvSpPr>
          <p:nvPr>
            <p:ph type="body" sz="quarter" idx="27" hasCustomPrompt="1"/>
          </p:nvPr>
        </p:nvSpPr>
        <p:spPr>
          <a:xfrm>
            <a:off x="4737381" y="1175640"/>
            <a:ext cx="3949192" cy="601980"/>
          </a:xfrm>
          <a:prstGeom prst="rect">
            <a:avLst/>
          </a:prstGeom>
          <a:solidFill>
            <a:schemeClr val="tx2"/>
          </a:solidFill>
        </p:spPr>
        <p:txBody>
          <a:bodyPr anchor="ctr" anchorCtr="1"/>
          <a:lstStyle>
            <a:lvl1pPr marL="0" indent="0" algn="ctr">
              <a:lnSpc>
                <a:spcPct val="100000"/>
              </a:lnSpc>
              <a:buFontTx/>
              <a:buNone/>
              <a:defRPr sz="1500" b="1" i="0">
                <a:solidFill>
                  <a:schemeClr val="bg1"/>
                </a:solidFill>
              </a:defRPr>
            </a:lvl1pPr>
          </a:lstStyle>
          <a:p>
            <a:pPr lvl="0"/>
            <a:r>
              <a:rPr lang="en-GB" noProof="0" smtClean="0"/>
              <a:t>Click to edit text</a:t>
            </a:r>
            <a:endParaRPr lang="en-GB" noProof="0"/>
          </a:p>
        </p:txBody>
      </p:sp>
      <p:sp>
        <p:nvSpPr>
          <p:cNvPr id="16" name="Text Placeholder 12"/>
          <p:cNvSpPr>
            <a:spLocks noGrp="1"/>
          </p:cNvSpPr>
          <p:nvPr>
            <p:ph type="body" sz="quarter" idx="28" hasCustomPrompt="1"/>
          </p:nvPr>
        </p:nvSpPr>
        <p:spPr>
          <a:xfrm>
            <a:off x="4734174" y="1853280"/>
            <a:ext cx="3957672" cy="1438560"/>
          </a:xfrm>
          <a:prstGeom prst="rect">
            <a:avLst/>
          </a:prstGeom>
        </p:spPr>
        <p:txBody>
          <a:bodyPr>
            <a:noAutofit/>
          </a:bodyPr>
          <a:lstStyle>
            <a:lvl1pPr>
              <a:defRPr sz="1200"/>
            </a:lvl1pPr>
            <a:lvl2pPr>
              <a:lnSpc>
                <a:spcPts val="1800"/>
              </a:lnSpc>
              <a:defRPr sz="1200"/>
            </a:lvl2pPr>
            <a:lvl3pPr>
              <a:lnSpc>
                <a:spcPts val="1800"/>
              </a:lnSpc>
              <a:defRPr sz="1200"/>
            </a:lvl3pPr>
            <a:lvl4pPr>
              <a:lnSpc>
                <a:spcPts val="1800"/>
              </a:lnSpc>
              <a:defRPr sz="1200"/>
            </a:lvl4pPr>
            <a:lvl5pPr>
              <a:lnSpc>
                <a:spcPts val="1800"/>
              </a:lnSpc>
              <a:defRPr sz="12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82741052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low Char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26" name="Text Placeholder 12"/>
          <p:cNvSpPr>
            <a:spLocks noGrp="1"/>
          </p:cNvSpPr>
          <p:nvPr>
            <p:ph type="body" sz="quarter" idx="21" hasCustomPrompt="1"/>
          </p:nvPr>
        </p:nvSpPr>
        <p:spPr>
          <a:xfrm>
            <a:off x="6789827" y="1853282"/>
            <a:ext cx="1893094" cy="2541927"/>
          </a:xfrm>
          <a:prstGeom prst="rect">
            <a:avLst/>
          </a:prstGeom>
        </p:spPr>
        <p:txBody>
          <a:bodyPr>
            <a:noAutofit/>
          </a:bodyPr>
          <a:lstStyle>
            <a:lvl1pPr marL="0" indent="-137160">
              <a:lnSpc>
                <a:spcPct val="100000"/>
              </a:lnSpc>
              <a:buClr>
                <a:schemeClr val="accent4"/>
              </a:buClr>
              <a:defRPr sz="900"/>
            </a:lvl1pPr>
            <a:lvl2pPr marL="270000" indent="-136800">
              <a:lnSpc>
                <a:spcPct val="100000"/>
              </a:lnSpc>
              <a:buClr>
                <a:schemeClr val="accent4"/>
              </a:buClr>
              <a:defRPr sz="900"/>
            </a:lvl2pPr>
            <a:lvl3pPr marL="360000" indent="-136800" algn="l">
              <a:lnSpc>
                <a:spcPct val="100000"/>
              </a:lnSpc>
              <a:buClr>
                <a:schemeClr val="accent4"/>
              </a:buClr>
              <a:defRPr sz="900"/>
            </a:lvl3pPr>
            <a:lvl4pPr marL="511200" indent="-136800">
              <a:lnSpc>
                <a:spcPct val="100000"/>
              </a:lnSpc>
              <a:buClr>
                <a:schemeClr val="accent4"/>
              </a:buClr>
              <a:defRPr sz="900"/>
            </a:lvl4pPr>
            <a:lvl5pPr marL="655200" indent="-136800">
              <a:lnSpc>
                <a:spcPct val="100000"/>
              </a:lnSpc>
              <a:buClr>
                <a:schemeClr val="accent4"/>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17" name="Text Placeholder 15"/>
          <p:cNvSpPr>
            <a:spLocks noGrp="1"/>
          </p:cNvSpPr>
          <p:nvPr>
            <p:ph type="body" sz="quarter" idx="23" hasCustomPrompt="1"/>
          </p:nvPr>
        </p:nvSpPr>
        <p:spPr>
          <a:xfrm>
            <a:off x="449780" y="1175640"/>
            <a:ext cx="1891549" cy="601980"/>
          </a:xfrm>
          <a:prstGeom prst="rect">
            <a:avLst/>
          </a:prstGeom>
          <a:solidFill>
            <a:schemeClr val="accent3"/>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3" name="Text Placeholder 12"/>
          <p:cNvSpPr>
            <a:spLocks noGrp="1"/>
          </p:cNvSpPr>
          <p:nvPr>
            <p:ph type="body" sz="quarter" idx="28" hasCustomPrompt="1"/>
          </p:nvPr>
        </p:nvSpPr>
        <p:spPr>
          <a:xfrm>
            <a:off x="4590764" y="1853282"/>
            <a:ext cx="1893094" cy="2541927"/>
          </a:xfrm>
          <a:prstGeom prst="rect">
            <a:avLst/>
          </a:prstGeom>
        </p:spPr>
        <p:txBody>
          <a:bodyPr>
            <a:noAutofit/>
          </a:bodyPr>
          <a:lstStyle>
            <a:lvl1pPr marL="0" indent="-137160">
              <a:lnSpc>
                <a:spcPct val="100000"/>
              </a:lnSpc>
              <a:buClr>
                <a:schemeClr val="accent2"/>
              </a:buClr>
              <a:defRPr sz="900"/>
            </a:lvl1pPr>
            <a:lvl2pPr marL="270000" indent="-136800">
              <a:lnSpc>
                <a:spcPct val="100000"/>
              </a:lnSpc>
              <a:buClr>
                <a:schemeClr val="accent2"/>
              </a:buClr>
              <a:defRPr sz="900"/>
            </a:lvl2pPr>
            <a:lvl3pPr marL="360000" indent="-136800" algn="l">
              <a:lnSpc>
                <a:spcPct val="100000"/>
              </a:lnSpc>
              <a:buClr>
                <a:schemeClr val="accent2"/>
              </a:buClr>
              <a:defRPr sz="900"/>
            </a:lvl3pPr>
            <a:lvl4pPr marL="511200" indent="-136800">
              <a:lnSpc>
                <a:spcPct val="100000"/>
              </a:lnSpc>
              <a:buClr>
                <a:schemeClr val="accent2"/>
              </a:buClr>
              <a:defRPr sz="900"/>
            </a:lvl4pPr>
            <a:lvl5pPr marL="655200" indent="-136800">
              <a:lnSpc>
                <a:spcPct val="100000"/>
              </a:lnSpc>
              <a:buClr>
                <a:schemeClr val="accent2"/>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4" name="Text Placeholder 12"/>
          <p:cNvSpPr>
            <a:spLocks noGrp="1"/>
          </p:cNvSpPr>
          <p:nvPr>
            <p:ph type="body" sz="quarter" idx="29" hasCustomPrompt="1"/>
          </p:nvPr>
        </p:nvSpPr>
        <p:spPr>
          <a:xfrm>
            <a:off x="2520125" y="1853282"/>
            <a:ext cx="1893094" cy="2541927"/>
          </a:xfrm>
          <a:prstGeom prst="rect">
            <a:avLst/>
          </a:prstGeom>
        </p:spPr>
        <p:txBody>
          <a:bodyPr>
            <a:noAutofit/>
          </a:bodyPr>
          <a:lstStyle>
            <a:lvl1pPr marL="0" indent="-137160">
              <a:lnSpc>
                <a:spcPct val="100000"/>
              </a:lnSpc>
              <a:buClr>
                <a:schemeClr val="accent5"/>
              </a:buClr>
              <a:defRPr sz="900"/>
            </a:lvl1pPr>
            <a:lvl2pPr marL="270000" indent="-136800">
              <a:lnSpc>
                <a:spcPct val="100000"/>
              </a:lnSpc>
              <a:buClr>
                <a:schemeClr val="accent5"/>
              </a:buClr>
              <a:defRPr sz="900"/>
            </a:lvl2pPr>
            <a:lvl3pPr marL="360000" indent="-136800" algn="l">
              <a:lnSpc>
                <a:spcPct val="100000"/>
              </a:lnSpc>
              <a:buClr>
                <a:schemeClr val="accent5"/>
              </a:buClr>
              <a:defRPr sz="900"/>
            </a:lvl3pPr>
            <a:lvl4pPr marL="511200" indent="-136800">
              <a:lnSpc>
                <a:spcPct val="100000"/>
              </a:lnSpc>
              <a:buClr>
                <a:schemeClr val="accent5"/>
              </a:buClr>
              <a:defRPr sz="900"/>
            </a:lvl4pPr>
            <a:lvl5pPr marL="655200" indent="-136800">
              <a:lnSpc>
                <a:spcPct val="100000"/>
              </a:lnSpc>
              <a:buClr>
                <a:schemeClr val="accent5"/>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5" name="Text Placeholder 12"/>
          <p:cNvSpPr>
            <a:spLocks noGrp="1"/>
          </p:cNvSpPr>
          <p:nvPr>
            <p:ph type="body" sz="quarter" idx="30" hasCustomPrompt="1"/>
          </p:nvPr>
        </p:nvSpPr>
        <p:spPr>
          <a:xfrm>
            <a:off x="449486" y="1853282"/>
            <a:ext cx="1893094" cy="2541927"/>
          </a:xfrm>
          <a:prstGeom prst="rect">
            <a:avLst/>
          </a:prstGeom>
        </p:spPr>
        <p:txBody>
          <a:bodyPr>
            <a:noAutofit/>
          </a:bodyPr>
          <a:lstStyle>
            <a:lvl1pPr marL="0" indent="-137160">
              <a:lnSpc>
                <a:spcPct val="100000"/>
              </a:lnSpc>
              <a:buClr>
                <a:schemeClr val="accent3"/>
              </a:buClr>
              <a:defRPr sz="900"/>
            </a:lvl1pPr>
            <a:lvl2pPr marL="270000" indent="-136800">
              <a:lnSpc>
                <a:spcPct val="100000"/>
              </a:lnSpc>
              <a:buClr>
                <a:schemeClr val="accent3"/>
              </a:buClr>
              <a:defRPr sz="900"/>
            </a:lvl2pPr>
            <a:lvl3pPr marL="360000" indent="-136800" algn="l">
              <a:lnSpc>
                <a:spcPct val="100000"/>
              </a:lnSpc>
              <a:buClr>
                <a:schemeClr val="accent3"/>
              </a:buClr>
              <a:defRPr sz="900"/>
            </a:lvl3pPr>
            <a:lvl4pPr marL="511200" indent="-136800">
              <a:lnSpc>
                <a:spcPct val="100000"/>
              </a:lnSpc>
              <a:buClr>
                <a:schemeClr val="accent3"/>
              </a:buClr>
              <a:defRPr sz="900"/>
            </a:lvl4pPr>
            <a:lvl5pPr marL="655200" indent="-136800">
              <a:lnSpc>
                <a:spcPct val="100000"/>
              </a:lnSpc>
              <a:buClr>
                <a:schemeClr val="accent3"/>
              </a:buClr>
              <a:defRPr sz="9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p>
          <a:p>
            <a:pPr lvl="0"/>
            <a:endParaRPr lang="en-GB" noProof="0" smtClean="0"/>
          </a:p>
        </p:txBody>
      </p:sp>
      <p:sp>
        <p:nvSpPr>
          <p:cNvPr id="36" name="Text Placeholder 15"/>
          <p:cNvSpPr>
            <a:spLocks noGrp="1"/>
          </p:cNvSpPr>
          <p:nvPr>
            <p:ph type="body" sz="quarter" idx="31" hasCustomPrompt="1"/>
          </p:nvPr>
        </p:nvSpPr>
        <p:spPr>
          <a:xfrm>
            <a:off x="2523300" y="1175640"/>
            <a:ext cx="1891549" cy="601980"/>
          </a:xfrm>
          <a:prstGeom prst="rect">
            <a:avLst/>
          </a:prstGeom>
          <a:solidFill>
            <a:schemeClr val="accent5"/>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7" name="Text Placeholder 15"/>
          <p:cNvSpPr>
            <a:spLocks noGrp="1"/>
          </p:cNvSpPr>
          <p:nvPr>
            <p:ph type="body" sz="quarter" idx="32" hasCustomPrompt="1"/>
          </p:nvPr>
        </p:nvSpPr>
        <p:spPr>
          <a:xfrm>
            <a:off x="4588178" y="1175640"/>
            <a:ext cx="1891549" cy="601980"/>
          </a:xfrm>
          <a:prstGeom prst="rect">
            <a:avLst/>
          </a:prstGeom>
          <a:solidFill>
            <a:schemeClr val="accent2"/>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
        <p:nvSpPr>
          <p:cNvPr id="38" name="Text Placeholder 15"/>
          <p:cNvSpPr>
            <a:spLocks noGrp="1"/>
          </p:cNvSpPr>
          <p:nvPr>
            <p:ph type="body" sz="quarter" idx="33" hasCustomPrompt="1"/>
          </p:nvPr>
        </p:nvSpPr>
        <p:spPr>
          <a:xfrm>
            <a:off x="6798761" y="1175640"/>
            <a:ext cx="1891549" cy="601980"/>
          </a:xfrm>
          <a:prstGeom prst="rect">
            <a:avLst/>
          </a:prstGeom>
          <a:solidFill>
            <a:schemeClr val="accent4"/>
          </a:solidFill>
        </p:spPr>
        <p:txBody>
          <a:bodyPr anchor="ctr" anchorCtr="1"/>
          <a:lstStyle>
            <a:lvl1pPr marL="0" indent="0" algn="ctr">
              <a:buFontTx/>
              <a:buNone/>
              <a:defRPr sz="1100" b="1" i="0">
                <a:solidFill>
                  <a:schemeClr val="bg1"/>
                </a:solidFill>
              </a:defRPr>
            </a:lvl1pPr>
          </a:lstStyle>
          <a:p>
            <a:pPr lvl="0"/>
            <a:r>
              <a:rPr lang="en-GB" noProof="0" smtClean="0"/>
              <a:t>Click to </a:t>
            </a:r>
            <a:br>
              <a:rPr lang="en-GB" noProof="0" smtClean="0"/>
            </a:br>
            <a:r>
              <a:rPr lang="en-GB" noProof="0" smtClean="0"/>
              <a:t>edit title</a:t>
            </a:r>
            <a:endParaRPr lang="en-GB" noProof="0"/>
          </a:p>
        </p:txBody>
      </p:sp>
    </p:spTree>
    <p:extLst>
      <p:ext uri="{BB962C8B-B14F-4D97-AF65-F5344CB8AC3E}">
        <p14:creationId xmlns:p14="http://schemas.microsoft.com/office/powerpoint/2010/main" val="22253879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p:spTree>
      <p:nvGrpSpPr>
        <p:cNvPr id="1" name=""/>
        <p:cNvGrpSpPr/>
        <p:nvPr/>
      </p:nvGrpSpPr>
      <p:grpSpPr>
        <a:xfrm>
          <a:off x="0" y="0"/>
          <a:ext cx="0" cy="0"/>
          <a:chOff x="0" y="0"/>
          <a:chExt cx="0" cy="0"/>
        </a:xfrm>
      </p:grpSpPr>
      <p:sp>
        <p:nvSpPr>
          <p:cNvPr id="4" name="Title 3"/>
          <p:cNvSpPr>
            <a:spLocks noGrp="1"/>
          </p:cNvSpPr>
          <p:nvPr>
            <p:ph type="title" hasCustomPrompt="1"/>
          </p:nvPr>
        </p:nvSpPr>
        <p:spPr/>
        <p:txBody>
          <a:bodyPr/>
          <a:lstStyle/>
          <a:p>
            <a:r>
              <a:rPr lang="en-GB" noProof="0" smtClean="0"/>
              <a:t>Contact Information</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 Placeholder 5"/>
          <p:cNvSpPr>
            <a:spLocks noGrp="1"/>
          </p:cNvSpPr>
          <p:nvPr>
            <p:ph type="body" sz="quarter" idx="11" hasCustomPrompt="1"/>
          </p:nvPr>
        </p:nvSpPr>
        <p:spPr>
          <a:xfrm>
            <a:off x="441727" y="1136673"/>
            <a:ext cx="8246851" cy="311874"/>
          </a:xfrm>
          <a:prstGeom prst="rect">
            <a:avLst/>
          </a:prstGeom>
        </p:spPr>
        <p:txBody>
          <a:bodyPr lIns="144000" rIns="144000">
            <a:normAutofit/>
          </a:bodyPr>
          <a:lstStyle>
            <a:lvl1pPr marL="0" indent="0">
              <a:buFontTx/>
              <a:buNone/>
              <a:defRPr sz="1400" b="1" i="0"/>
            </a:lvl1pPr>
          </a:lstStyle>
          <a:p>
            <a:pPr lvl="0"/>
            <a:r>
              <a:rPr lang="en-GB" noProof="0" smtClean="0"/>
              <a:t>Name</a:t>
            </a:r>
            <a:endParaRPr lang="en-GB" noProof="0"/>
          </a:p>
        </p:txBody>
      </p:sp>
      <p:sp>
        <p:nvSpPr>
          <p:cNvPr id="21" name="Text Placeholder 2"/>
          <p:cNvSpPr>
            <a:spLocks noGrp="1"/>
          </p:cNvSpPr>
          <p:nvPr>
            <p:ph idx="13" hasCustomPrompt="1"/>
          </p:nvPr>
        </p:nvSpPr>
        <p:spPr bwMode="auto">
          <a:xfrm>
            <a:off x="441727" y="1433950"/>
            <a:ext cx="8239912" cy="358545"/>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r>
              <a:rPr lang="en-GB" noProof="0" smtClean="0"/>
              <a:t>Title</a:t>
            </a:r>
            <a:endParaRPr lang="en-GB" noProof="0"/>
          </a:p>
        </p:txBody>
      </p:sp>
      <p:sp>
        <p:nvSpPr>
          <p:cNvPr id="22" name="Text Placeholder 2"/>
          <p:cNvSpPr>
            <a:spLocks noGrp="1"/>
          </p:cNvSpPr>
          <p:nvPr>
            <p:ph idx="16" hasCustomPrompt="1"/>
          </p:nvPr>
        </p:nvSpPr>
        <p:spPr bwMode="auto">
          <a:xfrm>
            <a:off x="808397" y="2915286"/>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23" name="Text Placeholder 2"/>
          <p:cNvSpPr>
            <a:spLocks noGrp="1"/>
          </p:cNvSpPr>
          <p:nvPr>
            <p:ph idx="17" hasCustomPrompt="1"/>
          </p:nvPr>
        </p:nvSpPr>
        <p:spPr bwMode="auto">
          <a:xfrm>
            <a:off x="441727" y="4060063"/>
            <a:ext cx="8239912" cy="288653"/>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1" i="0">
                <a:solidFill>
                  <a:schemeClr val="accent1"/>
                </a:solidFill>
              </a:defRPr>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www.gs1.org</a:t>
            </a:r>
            <a:endParaRPr lang="en-GB" noProof="0"/>
          </a:p>
        </p:txBody>
      </p:sp>
      <p:sp>
        <p:nvSpPr>
          <p:cNvPr id="24" name="Text Placeholder 2"/>
          <p:cNvSpPr>
            <a:spLocks noGrp="1"/>
          </p:cNvSpPr>
          <p:nvPr>
            <p:ph idx="19" hasCustomPrompt="1"/>
          </p:nvPr>
        </p:nvSpPr>
        <p:spPr bwMode="auto">
          <a:xfrm>
            <a:off x="808397" y="3671294"/>
            <a:ext cx="7879636" cy="25261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name@gs1.org</a:t>
            </a:r>
            <a:endParaRPr lang="en-GB" noProof="0"/>
          </a:p>
        </p:txBody>
      </p:sp>
      <p:sp>
        <p:nvSpPr>
          <p:cNvPr id="27" name="Text Placeholder 2"/>
          <p:cNvSpPr>
            <a:spLocks noGrp="1"/>
          </p:cNvSpPr>
          <p:nvPr>
            <p:ph idx="22" hasCustomPrompt="1"/>
          </p:nvPr>
        </p:nvSpPr>
        <p:spPr bwMode="auto">
          <a:xfrm>
            <a:off x="441727" y="1781209"/>
            <a:ext cx="8239912" cy="1043127"/>
          </a:xfrm>
          <a:prstGeom prst="rect">
            <a:avLst/>
          </a:prstGeom>
          <a:noFill/>
          <a:ln w="9525">
            <a:noFill/>
            <a:miter lim="800000"/>
            <a:headEnd/>
            <a:tailEnd/>
          </a:ln>
        </p:spPr>
        <p:txBody>
          <a:bodyPr vert="horz" wrap="square" lIns="72000" tIns="45716" rIns="72000" bIns="45716" numCol="1" anchor="t" anchorCtr="0" compatLnSpc="1">
            <a:prstTxWarp prst="textNoShape">
              <a:avLst/>
            </a:prstTxWarp>
          </a:bodyPr>
          <a:lstStyle>
            <a:lvl1pPr marL="74250" indent="0">
              <a:buNone/>
              <a:defRPr sz="1200" b="0" baseline="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GS1 Address</a:t>
            </a:r>
            <a:endParaRPr lang="en-GB" noProof="0"/>
          </a:p>
        </p:txBody>
      </p:sp>
      <p:sp>
        <p:nvSpPr>
          <p:cNvPr id="32" name="Text Placeholder 2"/>
          <p:cNvSpPr>
            <a:spLocks noGrp="1"/>
          </p:cNvSpPr>
          <p:nvPr>
            <p:ph idx="27" hasCustomPrompt="1"/>
          </p:nvPr>
        </p:nvSpPr>
        <p:spPr bwMode="auto">
          <a:xfrm>
            <a:off x="808397" y="3167087"/>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33" name="Text Placeholder 2"/>
          <p:cNvSpPr>
            <a:spLocks noGrp="1"/>
          </p:cNvSpPr>
          <p:nvPr>
            <p:ph idx="28" hasCustomPrompt="1"/>
          </p:nvPr>
        </p:nvSpPr>
        <p:spPr bwMode="auto">
          <a:xfrm>
            <a:off x="808397" y="3418888"/>
            <a:ext cx="7879636" cy="260485"/>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74250" indent="0">
              <a:buNone/>
              <a:defRPr sz="1200"/>
            </a:lvl1pPr>
            <a:lvl2pPr marL="272250" indent="0">
              <a:buNone/>
              <a:defRPr/>
            </a:lvl2pPr>
            <a:lvl3pPr marL="538650" indent="0">
              <a:buNone/>
              <a:defRPr/>
            </a:lvl3pPr>
            <a:lvl4pPr marL="822622" indent="0">
              <a:buNone/>
              <a:defRPr/>
            </a:lvl4pPr>
            <a:lvl5pPr marL="1038622" indent="0">
              <a:buNone/>
              <a:defRPr/>
            </a:lvl5pPr>
          </a:lstStyle>
          <a:p>
            <a:pPr lvl="0"/>
            <a:r>
              <a:rPr lang="en-GB" noProof="0" smtClean="0"/>
              <a:t>+00 (0)00 0000 0000</a:t>
            </a:r>
            <a:endParaRPr lang="en-GB" noProof="0"/>
          </a:p>
        </p:txBody>
      </p:sp>
      <p:sp>
        <p:nvSpPr>
          <p:cNvPr id="41" name="Text Placeholder 40"/>
          <p:cNvSpPr>
            <a:spLocks noGrp="1"/>
          </p:cNvSpPr>
          <p:nvPr>
            <p:ph type="body" sz="quarter" idx="33" hasCustomPrompt="1"/>
          </p:nvPr>
        </p:nvSpPr>
        <p:spPr>
          <a:xfrm>
            <a:off x="444146" y="2916792"/>
            <a:ext cx="291470" cy="265922"/>
          </a:xfrm>
          <a:prstGeom prst="rect">
            <a:avLst/>
          </a:prstGeom>
        </p:spPr>
        <p:txBody>
          <a:bodyPr vert="horz" lIns="72000" rIns="0"/>
          <a:lstStyle>
            <a:lvl1pPr marL="74250" indent="0" algn="l">
              <a:buNone/>
              <a:defRPr sz="1200" b="1" i="0"/>
            </a:lvl1pPr>
          </a:lstStyle>
          <a:p>
            <a:pPr lvl="0"/>
            <a:r>
              <a:rPr lang="en-GB" noProof="0" smtClean="0"/>
              <a:t>T</a:t>
            </a:r>
            <a:endParaRPr lang="en-GB" noProof="0"/>
          </a:p>
        </p:txBody>
      </p:sp>
      <p:sp>
        <p:nvSpPr>
          <p:cNvPr id="42" name="Text Placeholder 40"/>
          <p:cNvSpPr>
            <a:spLocks noGrp="1"/>
          </p:cNvSpPr>
          <p:nvPr>
            <p:ph type="body" sz="quarter" idx="34" hasCustomPrompt="1"/>
          </p:nvPr>
        </p:nvSpPr>
        <p:spPr>
          <a:xfrm>
            <a:off x="444146" y="3166033"/>
            <a:ext cx="291470" cy="265922"/>
          </a:xfrm>
          <a:prstGeom prst="rect">
            <a:avLst/>
          </a:prstGeom>
        </p:spPr>
        <p:txBody>
          <a:bodyPr vert="horz" lIns="72000" rIns="0"/>
          <a:lstStyle>
            <a:lvl1pPr marL="74250" indent="0" algn="l">
              <a:buNone/>
              <a:defRPr sz="1200" b="1" i="0"/>
            </a:lvl1pPr>
          </a:lstStyle>
          <a:p>
            <a:pPr lvl="0"/>
            <a:r>
              <a:rPr lang="en-GB" noProof="0" smtClean="0"/>
              <a:t>D</a:t>
            </a:r>
            <a:endParaRPr lang="en-GB" noProof="0"/>
          </a:p>
        </p:txBody>
      </p:sp>
      <p:sp>
        <p:nvSpPr>
          <p:cNvPr id="43" name="Text Placeholder 40"/>
          <p:cNvSpPr>
            <a:spLocks noGrp="1"/>
          </p:cNvSpPr>
          <p:nvPr>
            <p:ph type="body" sz="quarter" idx="35" hasCustomPrompt="1"/>
          </p:nvPr>
        </p:nvSpPr>
        <p:spPr>
          <a:xfrm>
            <a:off x="444146" y="3418449"/>
            <a:ext cx="291470" cy="265922"/>
          </a:xfrm>
          <a:prstGeom prst="rect">
            <a:avLst/>
          </a:prstGeom>
        </p:spPr>
        <p:txBody>
          <a:bodyPr vert="horz" lIns="72000" rIns="0"/>
          <a:lstStyle>
            <a:lvl1pPr marL="74250" indent="0" algn="l">
              <a:buNone/>
              <a:defRPr sz="1200" b="1" i="0"/>
            </a:lvl1pPr>
          </a:lstStyle>
          <a:p>
            <a:pPr lvl="0"/>
            <a:r>
              <a:rPr lang="en-GB" noProof="0" smtClean="0"/>
              <a:t>M</a:t>
            </a:r>
            <a:endParaRPr lang="en-GB" noProof="0"/>
          </a:p>
        </p:txBody>
      </p:sp>
      <p:sp>
        <p:nvSpPr>
          <p:cNvPr id="44" name="Text Placeholder 40"/>
          <p:cNvSpPr>
            <a:spLocks noGrp="1"/>
          </p:cNvSpPr>
          <p:nvPr>
            <p:ph type="body" sz="quarter" idx="36" hasCustomPrompt="1"/>
          </p:nvPr>
        </p:nvSpPr>
        <p:spPr>
          <a:xfrm>
            <a:off x="444146" y="3671129"/>
            <a:ext cx="291470" cy="265922"/>
          </a:xfrm>
          <a:prstGeom prst="rect">
            <a:avLst/>
          </a:prstGeom>
        </p:spPr>
        <p:txBody>
          <a:bodyPr vert="horz" lIns="72000" rIns="0"/>
          <a:lstStyle>
            <a:lvl1pPr marL="74250" indent="0" algn="l">
              <a:buNone/>
              <a:defRPr sz="1200" b="1" i="0"/>
            </a:lvl1pPr>
          </a:lstStyle>
          <a:p>
            <a:pPr lvl="0"/>
            <a:r>
              <a:rPr lang="en-GB" noProof="0" smtClean="0"/>
              <a:t>E</a:t>
            </a:r>
            <a:endParaRPr lang="en-GB" noProof="0"/>
          </a:p>
        </p:txBody>
      </p:sp>
    </p:spTree>
    <p:extLst>
      <p:ext uri="{BB962C8B-B14F-4D97-AF65-F5344CB8AC3E}">
        <p14:creationId xmlns:p14="http://schemas.microsoft.com/office/powerpoint/2010/main" val="2822969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4"/>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9" y="2162960"/>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3455452637"/>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Rectangle 21"/>
          <p:cNvSpPr>
            <a:spLocks noGrp="1" noChangeArrowheads="1"/>
          </p:cNvSpPr>
          <p:nvPr>
            <p:ph type="ftr" sz="quarter" idx="10"/>
          </p:nvPr>
        </p:nvSpPr>
        <p:spPr>
          <a:ln/>
        </p:spPr>
        <p:txBody>
          <a:bodyPr/>
          <a:lstStyle>
            <a:lvl1pPr>
              <a:defRPr/>
            </a:lvl1pPr>
          </a:lstStyle>
          <a:p>
            <a:pPr>
              <a:defRPr/>
            </a:pPr>
            <a:endParaRPr lang="en-US" dirty="0"/>
          </a:p>
        </p:txBody>
      </p:sp>
    </p:spTree>
    <p:extLst>
      <p:ext uri="{BB962C8B-B14F-4D97-AF65-F5344CB8AC3E}">
        <p14:creationId xmlns:p14="http://schemas.microsoft.com/office/powerpoint/2010/main" val="432619844"/>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14621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33905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3744516"/>
          </a:xfrm>
          <a:prstGeom prst="rect">
            <a:avLst/>
          </a:prstGeom>
          <a:solidFill>
            <a:srgbClr val="40404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endParaRPr lang="de-DE" sz="731">
              <a:solidFill>
                <a:srgbClr val="FFFFFF"/>
              </a:solidFill>
              <a:latin typeface="Open Sans Bold" charset="0"/>
              <a:cs typeface="Open Sans Bold" charset="0"/>
            </a:endParaRPr>
          </a:p>
        </p:txBody>
      </p:sp>
      <p:sp>
        <p:nvSpPr>
          <p:cNvPr id="10" name="Rechteck 9"/>
          <p:cNvSpPr/>
          <p:nvPr userDrawn="1"/>
        </p:nvSpPr>
        <p:spPr>
          <a:xfrm>
            <a:off x="3567115" y="2907506"/>
            <a:ext cx="1987550" cy="1490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5208" y="3081026"/>
            <a:ext cx="992774" cy="1290605"/>
          </a:xfrm>
          <a:prstGeom prst="rect">
            <a:avLst/>
          </a:prstGeom>
        </p:spPr>
      </p:pic>
    </p:spTree>
    <p:extLst>
      <p:ext uri="{BB962C8B-B14F-4D97-AF65-F5344CB8AC3E}">
        <p14:creationId xmlns:p14="http://schemas.microsoft.com/office/powerpoint/2010/main" val="2358596324"/>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1"/>
        </a:solidFill>
        <a:effectLst/>
      </p:bgPr>
    </p:bg>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1" y="0"/>
            <a:ext cx="9144001" cy="4668693"/>
          </a:xfrm>
          <a:prstGeom prst="rect">
            <a:avLst/>
          </a:prstGeom>
          <a:solidFill>
            <a:srgbClr val="7AC143"/>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a:cs typeface="ＭＳ Ｐゴシック"/>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a:cs typeface="ＭＳ Ｐゴシック"/>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a:cs typeface="ＭＳ Ｐゴシック"/>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9pPr>
          </a:lstStyle>
          <a:p>
            <a:pPr algn="ctr" eaLnBrk="1" hangingPunct="1">
              <a:spcBef>
                <a:spcPct val="0"/>
              </a:spcBef>
              <a:buFontTx/>
              <a:buNone/>
              <a:defRPr/>
            </a:pPr>
            <a:endParaRPr lang="en-US" altLang="en-US" sz="2700" b="1" dirty="0" smtClean="0">
              <a:solidFill>
                <a:schemeClr val="bg1"/>
              </a:solidFill>
              <a:latin typeface="Arial" panose="020B0604020202020204" pitchFamily="34" charset="0"/>
              <a:cs typeface="Arial" panose="020B0604020202020204" pitchFamily="34" charset="0"/>
            </a:endParaRPr>
          </a:p>
        </p:txBody>
      </p:sp>
      <p:sp>
        <p:nvSpPr>
          <p:cNvPr id="7" name="Title 1"/>
          <p:cNvSpPr>
            <a:spLocks noGrp="1"/>
          </p:cNvSpPr>
          <p:nvPr>
            <p:ph type="ctrTitle" hasCustomPrompt="1"/>
          </p:nvPr>
        </p:nvSpPr>
        <p:spPr>
          <a:xfrm>
            <a:off x="914401" y="859636"/>
            <a:ext cx="6692900" cy="1835944"/>
          </a:xfrm>
        </p:spPr>
        <p:txBody>
          <a:bodyPr anchor="t" anchorCtr="0">
            <a:noAutofit/>
          </a:bodyPr>
          <a:lstStyle>
            <a:lvl1pPr algn="l">
              <a:lnSpc>
                <a:spcPct val="100000"/>
              </a:lnSpc>
              <a:spcAft>
                <a:spcPts val="0"/>
              </a:spcAft>
              <a:defRPr sz="2100" b="1" kern="1100" baseline="0">
                <a:solidFill>
                  <a:srgbClr val="FFFFFF"/>
                </a:solidFill>
                <a:latin typeface="Arial"/>
                <a:cs typeface="Arial"/>
              </a:defRPr>
            </a:lvl1pPr>
          </a:lstStyle>
          <a:p>
            <a:r>
              <a:rPr lang="en-US" dirty="0" smtClean="0"/>
              <a:t>Click to edit One Line Title</a:t>
            </a:r>
            <a:endParaRPr lang="en-US" dirty="0"/>
          </a:p>
        </p:txBody>
      </p:sp>
      <p:sp>
        <p:nvSpPr>
          <p:cNvPr id="12" name="Rechteck 8"/>
          <p:cNvSpPr/>
          <p:nvPr userDrawn="1"/>
        </p:nvSpPr>
        <p:spPr>
          <a:xfrm>
            <a:off x="3960486" y="3823100"/>
            <a:ext cx="1204912" cy="10703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1801" y="4013663"/>
            <a:ext cx="530189" cy="689246"/>
          </a:xfrm>
          <a:prstGeom prst="rect">
            <a:avLst/>
          </a:prstGeom>
        </p:spPr>
      </p:pic>
      <p:sp>
        <p:nvSpPr>
          <p:cNvPr id="8" name="Slide Number Placeholder 5"/>
          <p:cNvSpPr>
            <a:spLocks noGrp="1"/>
          </p:cNvSpPr>
          <p:nvPr>
            <p:ph type="sldNum" sz="quarter" idx="4"/>
          </p:nvPr>
        </p:nvSpPr>
        <p:spPr>
          <a:xfrm>
            <a:off x="8629651" y="4893472"/>
            <a:ext cx="331256" cy="223838"/>
          </a:xfrm>
          <a:prstGeom prst="rect">
            <a:avLst/>
          </a:prstGeom>
        </p:spPr>
        <p:txBody>
          <a:bodyPr vert="horz" lIns="0" tIns="0" rIns="0" bIns="0" rtlCol="0" anchor="ctr"/>
          <a:lstStyle>
            <a:lvl1pPr algn="r" fontAlgn="auto">
              <a:spcBef>
                <a:spcPts val="0"/>
              </a:spcBef>
              <a:spcAft>
                <a:spcPts val="0"/>
              </a:spcAft>
              <a:defRPr sz="675" spc="56" baseline="0">
                <a:ln>
                  <a:noFill/>
                </a:ln>
                <a:solidFill>
                  <a:srgbClr val="656565"/>
                </a:solidFill>
                <a:latin typeface="Arial"/>
                <a:ea typeface="+mn-ea"/>
                <a:cs typeface="Arial"/>
              </a:defRPr>
            </a:lvl1pPr>
          </a:lstStyle>
          <a:p>
            <a:pPr>
              <a:defRPr/>
            </a:pPr>
            <a:fld id="{0DBE06EC-2421-AA48-8D13-4215A57A58AC}" type="slidenum">
              <a:rPr lang="en-US" smtClean="0"/>
              <a:pPr>
                <a:defRPr/>
              </a:pPr>
              <a:t>‹#›</a:t>
            </a:fld>
            <a:r>
              <a:rPr lang="en-US" dirty="0" smtClean="0"/>
              <a:t>t</a:t>
            </a:r>
            <a:endParaRPr lang="en-US" dirty="0"/>
          </a:p>
        </p:txBody>
      </p:sp>
      <p:sp>
        <p:nvSpPr>
          <p:cNvPr id="9" name="Slide Number Placeholder 5"/>
          <p:cNvSpPr txBox="1">
            <a:spLocks/>
          </p:cNvSpPr>
          <p:nvPr userDrawn="1"/>
        </p:nvSpPr>
        <p:spPr>
          <a:xfrm>
            <a:off x="3642283" y="4781558"/>
            <a:ext cx="1909226" cy="335756"/>
          </a:xfrm>
          <a:prstGeom prst="rect">
            <a:avLst/>
          </a:prstGeom>
        </p:spPr>
        <p:txBody>
          <a:bodyPr vert="horz" lIns="0" tIns="0" rIns="0" bIns="0" rtlCol="0" anchor="ctr"/>
          <a:lstStyle>
            <a:defPPr>
              <a:defRPr lang="en-US"/>
            </a:defPPr>
            <a:lvl1pPr marL="0" algn="r" defTabSz="457200" rtl="0" eaLnBrk="1" fontAlgn="auto" latinLnBrk="0" hangingPunct="1">
              <a:spcBef>
                <a:spcPts val="0"/>
              </a:spcBef>
              <a:spcAft>
                <a:spcPts val="0"/>
              </a:spcAft>
              <a:defRPr sz="900" kern="1200" spc="100">
                <a:ln>
                  <a:noFill/>
                </a:ln>
                <a:solidFill>
                  <a:srgbClr val="65656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675" dirty="0" smtClean="0"/>
              <a:t>© </a:t>
            </a:r>
            <a:r>
              <a:rPr lang="de-DE" sz="675" dirty="0" smtClean="0"/>
              <a:t>2017</a:t>
            </a:r>
            <a:r>
              <a:rPr lang="en-US" sz="675" baseline="0" dirty="0" smtClean="0"/>
              <a:t> 1WorldSync</a:t>
            </a:r>
            <a:endParaRPr lang="en-US" sz="675" dirty="0"/>
          </a:p>
        </p:txBody>
      </p:sp>
    </p:spTree>
    <p:extLst>
      <p:ext uri="{BB962C8B-B14F-4D97-AF65-F5344CB8AC3E}">
        <p14:creationId xmlns:p14="http://schemas.microsoft.com/office/powerpoint/2010/main" val="1315596037"/>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Full Duotone">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5" name="Rectangle 4"/>
          <p:cNvSpPr/>
          <p:nvPr userDrawn="1"/>
        </p:nvSpPr>
        <p:spPr>
          <a:xfrm>
            <a:off x="0" y="0"/>
            <a:ext cx="9144000" cy="4541292"/>
          </a:xfrm>
          <a:prstGeom prst="rect">
            <a:avLst/>
          </a:prstGeom>
          <a:solidFill>
            <a:schemeClr val="bg1">
              <a:lumMod val="95000"/>
            </a:schemeClr>
          </a:solidFill>
          <a:ln w="25400" cap="flat" cmpd="sng" algn="ctr">
            <a:noFill/>
            <a:prstDash val="solid"/>
          </a:ln>
          <a:effectLst/>
        </p:spPr>
        <p:txBody>
          <a:bodyPr rtlCol="0" anchor="ctr"/>
          <a:lstStyle/>
          <a:p>
            <a:pPr marL="0" marR="0" indent="0" algn="ctr" defTabSz="914400" eaLnBrk="1" fontAlgn="auto" latinLnBrk="0" hangingPunct="1">
              <a:lnSpc>
                <a:spcPct val="100000"/>
              </a:lnSpc>
              <a:spcBef>
                <a:spcPts val="0"/>
              </a:spcBef>
              <a:spcAft>
                <a:spcPts val="0"/>
              </a:spcAft>
              <a:buClrTx/>
              <a:buSzTx/>
              <a:buFontTx/>
              <a:buNone/>
              <a:tabLst/>
            </a:pPr>
            <a:endParaRPr kumimoji="0" lang="en-US" sz="1800" b="0" i="0" u="none" strike="noStrike" kern="0" cap="none" spc="0" normalizeH="0" baseline="0" noProof="0">
              <a:ln>
                <a:noFill/>
              </a:ln>
              <a:solidFill>
                <a:sysClr val="window" lastClr="FFFFFF"/>
              </a:solidFill>
              <a:effectLst/>
              <a:uLnTx/>
              <a:uFillTx/>
              <a:latin typeface="Verdana"/>
              <a:ea typeface="+mn-ea"/>
              <a:cs typeface="+mn-cs"/>
            </a:endParaRPr>
          </a:p>
        </p:txBody>
      </p:sp>
    </p:spTree>
    <p:extLst>
      <p:ext uri="{BB962C8B-B14F-4D97-AF65-F5344CB8AC3E}">
        <p14:creationId xmlns:p14="http://schemas.microsoft.com/office/powerpoint/2010/main" val="36820365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187892524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3" name="Rectangle 2"/>
          <p:cNvSpPr/>
          <p:nvPr userDrawn="1"/>
        </p:nvSpPr>
        <p:spPr>
          <a:xfrm>
            <a:off x="228600" y="742950"/>
            <a:ext cx="8610600" cy="38100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71837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Rubrikbild">
    <p:bg>
      <p:bgRef idx="1001">
        <a:schemeClr val="bg1"/>
      </p:bgRef>
    </p:bg>
    <p:spTree>
      <p:nvGrpSpPr>
        <p:cNvPr id="1" name=""/>
        <p:cNvGrpSpPr/>
        <p:nvPr/>
      </p:nvGrpSpPr>
      <p:grpSpPr>
        <a:xfrm>
          <a:off x="0" y="0"/>
          <a:ext cx="0" cy="0"/>
          <a:chOff x="0" y="0"/>
          <a:chExt cx="0" cy="0"/>
        </a:xfrm>
      </p:grpSpPr>
      <p:sp>
        <p:nvSpPr>
          <p:cNvPr id="3" name="Underrubrik 2"/>
          <p:cNvSpPr>
            <a:spLocks noGrp="1"/>
          </p:cNvSpPr>
          <p:nvPr>
            <p:ph type="subTitle" idx="1" hasCustomPrompt="1"/>
          </p:nvPr>
        </p:nvSpPr>
        <p:spPr>
          <a:xfrm>
            <a:off x="756941" y="1947741"/>
            <a:ext cx="6400800" cy="1314450"/>
          </a:xfrm>
        </p:spPr>
        <p:txBody>
          <a:bodyPr/>
          <a:lstStyle>
            <a:lvl1pPr marL="0" indent="0" algn="l">
              <a:spcBef>
                <a:spcPts val="0"/>
              </a:spcBef>
              <a:buNone/>
              <a:defRPr sz="1400" b="0">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dirty="0"/>
              <a:t>Date and name</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3913632"/>
            <a:ext cx="9144000" cy="1229867"/>
          </a:xfrm>
          <a:prstGeom prst="rect">
            <a:avLst/>
          </a:prstGeom>
        </p:spPr>
      </p:pic>
      <p:sp>
        <p:nvSpPr>
          <p:cNvPr id="9" name="Rubrik 8"/>
          <p:cNvSpPr>
            <a:spLocks noGrp="1"/>
          </p:cNvSpPr>
          <p:nvPr>
            <p:ph type="title" hasCustomPrompt="1"/>
          </p:nvPr>
        </p:nvSpPr>
        <p:spPr>
          <a:xfrm>
            <a:off x="756941" y="1419622"/>
            <a:ext cx="8064500" cy="473328"/>
          </a:xfrm>
        </p:spPr>
        <p:txBody>
          <a:bodyPr/>
          <a:lstStyle>
            <a:lvl1pPr>
              <a:defRPr/>
            </a:lvl1pPr>
          </a:lstStyle>
          <a:p>
            <a:r>
              <a:rPr lang="en-GB" dirty="0"/>
              <a:t>Heading</a:t>
            </a:r>
          </a:p>
        </p:txBody>
      </p:sp>
      <p:pic>
        <p:nvPicPr>
          <p:cNvPr id="12" name="Bildobjekt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132" y="677987"/>
            <a:ext cx="1224000" cy="627443"/>
          </a:xfrm>
          <a:prstGeom prst="rect">
            <a:avLst/>
          </a:prstGeom>
        </p:spPr>
      </p:pic>
    </p:spTree>
    <p:extLst>
      <p:ext uri="{BB962C8B-B14F-4D97-AF65-F5344CB8AC3E}">
        <p14:creationId xmlns:p14="http://schemas.microsoft.com/office/powerpoint/2010/main" val="1622387661"/>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Innehåll med bildtext och underrubrik">
    <p:spTree>
      <p:nvGrpSpPr>
        <p:cNvPr id="1" name=""/>
        <p:cNvGrpSpPr/>
        <p:nvPr/>
      </p:nvGrpSpPr>
      <p:grpSpPr>
        <a:xfrm>
          <a:off x="0" y="0"/>
          <a:ext cx="0" cy="0"/>
          <a:chOff x="0" y="0"/>
          <a:chExt cx="0" cy="0"/>
        </a:xfrm>
      </p:grpSpPr>
      <p:sp>
        <p:nvSpPr>
          <p:cNvPr id="7" name="Platshållare för bildnummer 6"/>
          <p:cNvSpPr>
            <a:spLocks noGrp="1"/>
          </p:cNvSpPr>
          <p:nvPr>
            <p:ph type="sldNum" sz="quarter" idx="12"/>
          </p:nvPr>
        </p:nvSpPr>
        <p:spPr/>
        <p:txBody>
          <a:bodyPr/>
          <a:lstStyle/>
          <a:p>
            <a:fld id="{FBD926E4-2B13-4465-A5B0-7D9EB9E6EE0C}" type="slidenum">
              <a:rPr lang="en-GB" smtClean="0">
                <a:solidFill>
                  <a:srgbClr val="EB1F07"/>
                </a:solidFill>
              </a:rPr>
              <a:pPr/>
              <a:t>‹#›</a:t>
            </a:fld>
            <a:endParaRPr lang="en-GB">
              <a:solidFill>
                <a:srgbClr val="EB1F07"/>
              </a:solidFill>
            </a:endParaRPr>
          </a:p>
        </p:txBody>
      </p:sp>
      <p:sp>
        <p:nvSpPr>
          <p:cNvPr id="8" name="Rubrik 7"/>
          <p:cNvSpPr>
            <a:spLocks noGrp="1"/>
          </p:cNvSpPr>
          <p:nvPr>
            <p:ph type="title" hasCustomPrompt="1"/>
          </p:nvPr>
        </p:nvSpPr>
        <p:spPr/>
        <p:txBody>
          <a:bodyPr/>
          <a:lstStyle>
            <a:lvl1pPr>
              <a:defRPr/>
            </a:lvl1pPr>
          </a:lstStyle>
          <a:p>
            <a:r>
              <a:rPr lang="en-GB" dirty="0"/>
              <a:t>Heading</a:t>
            </a:r>
          </a:p>
        </p:txBody>
      </p:sp>
      <p:sp>
        <p:nvSpPr>
          <p:cNvPr id="10" name="Platshållare för innehåll 9"/>
          <p:cNvSpPr>
            <a:spLocks noGrp="1"/>
          </p:cNvSpPr>
          <p:nvPr>
            <p:ph sz="quarter" idx="13" hasCustomPrompt="1"/>
          </p:nvPr>
        </p:nvSpPr>
        <p:spPr>
          <a:xfrm>
            <a:off x="539750" y="1268957"/>
            <a:ext cx="4752975" cy="3175001"/>
          </a:xfrm>
        </p:spPr>
        <p:txBody>
          <a:bodyPr/>
          <a:lstStyle>
            <a:lvl1pPr marL="0" indent="0">
              <a:buNone/>
              <a:defRPr/>
            </a:lvl1pPr>
            <a:lvl2pPr marL="288000" indent="-144000">
              <a:buFont typeface="Arial" panose="020B0604020202020204" pitchFamily="34" charset="0"/>
              <a:buChar char="•"/>
              <a:defRPr/>
            </a:lvl2pPr>
          </a:lstStyle>
          <a:p>
            <a:pPr lvl="0"/>
            <a:r>
              <a:rPr lang="en-GB" dirty="0"/>
              <a:t>Use “Increase List Level” button after “Enter” if you need next level bullets</a:t>
            </a:r>
          </a:p>
          <a:p>
            <a:pPr lvl="1"/>
            <a:r>
              <a:rPr lang="en-GB" dirty="0" err="1"/>
              <a:t>Nivå</a:t>
            </a:r>
            <a:r>
              <a:rPr lang="en-GB" dirty="0"/>
              <a:t> </a:t>
            </a:r>
            <a:r>
              <a:rPr lang="en-GB" dirty="0" err="1"/>
              <a:t>två</a:t>
            </a:r>
            <a:endParaRPr lang="en-GB" dirty="0"/>
          </a:p>
          <a:p>
            <a:pPr lvl="2"/>
            <a:r>
              <a:rPr lang="en-GB" dirty="0" err="1"/>
              <a:t>Nivå</a:t>
            </a:r>
            <a:r>
              <a:rPr lang="en-GB" dirty="0"/>
              <a:t> </a:t>
            </a:r>
            <a:r>
              <a:rPr lang="en-GB" dirty="0" err="1"/>
              <a:t>tre</a:t>
            </a:r>
            <a:endParaRPr lang="en-GB" dirty="0"/>
          </a:p>
          <a:p>
            <a:pPr lvl="3"/>
            <a:r>
              <a:rPr lang="en-GB" dirty="0" err="1"/>
              <a:t>Nivå</a:t>
            </a:r>
            <a:r>
              <a:rPr lang="en-GB" dirty="0"/>
              <a:t> </a:t>
            </a:r>
            <a:r>
              <a:rPr lang="en-GB" dirty="0" err="1"/>
              <a:t>fyra</a:t>
            </a:r>
            <a:endParaRPr lang="en-GB" dirty="0"/>
          </a:p>
          <a:p>
            <a:pPr lvl="4"/>
            <a:r>
              <a:rPr lang="en-GB" dirty="0" err="1"/>
              <a:t>Nivå</a:t>
            </a:r>
            <a:r>
              <a:rPr lang="en-GB" dirty="0"/>
              <a:t> fem</a:t>
            </a:r>
          </a:p>
        </p:txBody>
      </p:sp>
      <p:sp>
        <p:nvSpPr>
          <p:cNvPr id="3" name="Platshållare för bild 2"/>
          <p:cNvSpPr>
            <a:spLocks noGrp="1"/>
          </p:cNvSpPr>
          <p:nvPr>
            <p:ph type="pic" sz="quarter" idx="14" hasCustomPrompt="1"/>
          </p:nvPr>
        </p:nvSpPr>
        <p:spPr>
          <a:xfrm>
            <a:off x="5580063" y="1268957"/>
            <a:ext cx="3024187" cy="3175001"/>
          </a:xfrm>
        </p:spPr>
        <p:txBody>
          <a:bodyPr/>
          <a:lstStyle>
            <a:lvl1pPr>
              <a:defRPr/>
            </a:lvl1pPr>
          </a:lstStyle>
          <a:p>
            <a:r>
              <a:rPr lang="en-GB" noProof="0"/>
              <a:t>Insert Picture</a:t>
            </a:r>
          </a:p>
        </p:txBody>
      </p:sp>
    </p:spTree>
    <p:extLst>
      <p:ext uri="{BB962C8B-B14F-4D97-AF65-F5344CB8AC3E}">
        <p14:creationId xmlns:p14="http://schemas.microsoft.com/office/powerpoint/2010/main" val="238063367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Innehåll med bildtext">
    <p:spTree>
      <p:nvGrpSpPr>
        <p:cNvPr id="1" name=""/>
        <p:cNvGrpSpPr/>
        <p:nvPr/>
      </p:nvGrpSpPr>
      <p:grpSpPr>
        <a:xfrm>
          <a:off x="0" y="0"/>
          <a:ext cx="0" cy="0"/>
          <a:chOff x="0" y="0"/>
          <a:chExt cx="0" cy="0"/>
        </a:xfrm>
      </p:grpSpPr>
      <p:sp>
        <p:nvSpPr>
          <p:cNvPr id="7" name="Platshållare för bildnummer 6"/>
          <p:cNvSpPr>
            <a:spLocks noGrp="1"/>
          </p:cNvSpPr>
          <p:nvPr>
            <p:ph type="sldNum" sz="quarter" idx="12"/>
          </p:nvPr>
        </p:nvSpPr>
        <p:spPr/>
        <p:txBody>
          <a:bodyPr/>
          <a:lstStyle/>
          <a:p>
            <a:fld id="{FBD926E4-2B13-4465-A5B0-7D9EB9E6EE0C}" type="slidenum">
              <a:rPr lang="en-GB" smtClean="0">
                <a:solidFill>
                  <a:srgbClr val="EB1F07"/>
                </a:solidFill>
              </a:rPr>
              <a:pPr/>
              <a:t>‹#›</a:t>
            </a:fld>
            <a:endParaRPr lang="en-GB">
              <a:solidFill>
                <a:srgbClr val="EB1F07"/>
              </a:solidFill>
            </a:endParaRPr>
          </a:p>
        </p:txBody>
      </p:sp>
      <p:sp>
        <p:nvSpPr>
          <p:cNvPr id="8" name="Rubrik 7"/>
          <p:cNvSpPr>
            <a:spLocks noGrp="1"/>
          </p:cNvSpPr>
          <p:nvPr>
            <p:ph type="title" hasCustomPrompt="1"/>
          </p:nvPr>
        </p:nvSpPr>
        <p:spPr/>
        <p:txBody>
          <a:bodyPr/>
          <a:lstStyle>
            <a:lvl1pPr>
              <a:defRPr/>
            </a:lvl1pPr>
          </a:lstStyle>
          <a:p>
            <a:r>
              <a:rPr lang="en-GB" dirty="0"/>
              <a:t>Heading</a:t>
            </a:r>
          </a:p>
        </p:txBody>
      </p:sp>
      <p:sp>
        <p:nvSpPr>
          <p:cNvPr id="10" name="Platshållare för innehåll 9"/>
          <p:cNvSpPr>
            <a:spLocks noGrp="1"/>
          </p:cNvSpPr>
          <p:nvPr>
            <p:ph sz="quarter" idx="13" hasCustomPrompt="1"/>
          </p:nvPr>
        </p:nvSpPr>
        <p:spPr>
          <a:xfrm>
            <a:off x="539750" y="1268957"/>
            <a:ext cx="4752975" cy="3175001"/>
          </a:xfrm>
        </p:spPr>
        <p:txBody>
          <a:bodyPr/>
          <a:lstStyle>
            <a:lvl1pPr>
              <a:defRPr/>
            </a:lvl1pPr>
            <a:lvl2pPr>
              <a:defRPr/>
            </a:lvl2pPr>
            <a:lvl3pPr>
              <a:defRPr/>
            </a:lvl3pPr>
            <a:lvl4pPr>
              <a:defRPr/>
            </a:lvl4pPr>
            <a:lvl5pPr>
              <a:defRPr/>
            </a:lvl5pPr>
          </a:lstStyle>
          <a:p>
            <a:pPr lvl="0"/>
            <a:r>
              <a:rPr lang="en-GB" dirty="0"/>
              <a:t>Text</a:t>
            </a:r>
          </a:p>
          <a:p>
            <a:pPr lvl="1"/>
            <a:r>
              <a:rPr lang="en-GB" dirty="0"/>
              <a:t>Level 2</a:t>
            </a:r>
          </a:p>
          <a:p>
            <a:pPr lvl="2"/>
            <a:r>
              <a:rPr lang="en-GB" dirty="0"/>
              <a:t>Level 3</a:t>
            </a:r>
          </a:p>
          <a:p>
            <a:pPr lvl="3"/>
            <a:r>
              <a:rPr lang="en-GB" dirty="0"/>
              <a:t>Level 4</a:t>
            </a:r>
          </a:p>
          <a:p>
            <a:pPr lvl="4"/>
            <a:r>
              <a:rPr lang="en-GB" dirty="0"/>
              <a:t>Level 5</a:t>
            </a:r>
          </a:p>
        </p:txBody>
      </p:sp>
      <p:sp>
        <p:nvSpPr>
          <p:cNvPr id="3" name="Platshållare för bild 2"/>
          <p:cNvSpPr>
            <a:spLocks noGrp="1"/>
          </p:cNvSpPr>
          <p:nvPr>
            <p:ph type="pic" sz="quarter" idx="14" hasCustomPrompt="1"/>
          </p:nvPr>
        </p:nvSpPr>
        <p:spPr>
          <a:xfrm>
            <a:off x="5580063" y="1268957"/>
            <a:ext cx="3024187" cy="3175001"/>
          </a:xfrm>
        </p:spPr>
        <p:txBody>
          <a:bodyPr/>
          <a:lstStyle>
            <a:lvl1pPr>
              <a:defRPr baseline="0"/>
            </a:lvl1pPr>
          </a:lstStyle>
          <a:p>
            <a:r>
              <a:rPr lang="en-GB" noProof="0"/>
              <a:t>Insert picture</a:t>
            </a:r>
          </a:p>
        </p:txBody>
      </p:sp>
    </p:spTree>
    <p:extLst>
      <p:ext uri="{BB962C8B-B14F-4D97-AF65-F5344CB8AC3E}">
        <p14:creationId xmlns:p14="http://schemas.microsoft.com/office/powerpoint/2010/main" val="39959786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Slutsida /  Endpage">
    <p:spTree>
      <p:nvGrpSpPr>
        <p:cNvPr id="1" name=""/>
        <p:cNvGrpSpPr/>
        <p:nvPr/>
      </p:nvGrpSpPr>
      <p:grpSpPr>
        <a:xfrm>
          <a:off x="0" y="0"/>
          <a:ext cx="0" cy="0"/>
          <a:chOff x="0" y="0"/>
          <a:chExt cx="0" cy="0"/>
        </a:xfrm>
      </p:grpSpPr>
      <p:sp>
        <p:nvSpPr>
          <p:cNvPr id="4" name="Platshållare för bildnummer 3"/>
          <p:cNvSpPr>
            <a:spLocks noGrp="1"/>
          </p:cNvSpPr>
          <p:nvPr>
            <p:ph type="sldNum" sz="quarter" idx="12"/>
          </p:nvPr>
        </p:nvSpPr>
        <p:spPr/>
        <p:txBody>
          <a:bodyPr/>
          <a:lstStyle/>
          <a:p>
            <a:fld id="{FBD926E4-2B13-4465-A5B0-7D9EB9E6EE0C}" type="slidenum">
              <a:rPr lang="en-GB" smtClean="0">
                <a:solidFill>
                  <a:srgbClr val="EB1F07"/>
                </a:solidFill>
              </a:rPr>
              <a:pPr/>
              <a:t>‹#›</a:t>
            </a:fld>
            <a:endParaRPr lang="en-GB">
              <a:solidFill>
                <a:srgbClr val="EB1F07"/>
              </a:solidFill>
            </a:endParaRPr>
          </a:p>
        </p:txBody>
      </p:sp>
      <p:sp>
        <p:nvSpPr>
          <p:cNvPr id="9" name="Platshållare för text 8"/>
          <p:cNvSpPr>
            <a:spLocks noGrp="1"/>
          </p:cNvSpPr>
          <p:nvPr>
            <p:ph type="body" sz="quarter" idx="14" hasCustomPrompt="1"/>
          </p:nvPr>
        </p:nvSpPr>
        <p:spPr>
          <a:xfrm>
            <a:off x="1792288" y="3035300"/>
            <a:ext cx="5486400" cy="381000"/>
          </a:xfrm>
        </p:spPr>
        <p:txBody>
          <a:bodyPr anchor="ctr"/>
          <a:lstStyle>
            <a:lvl1pPr marL="0" indent="0" algn="ctr">
              <a:buFontTx/>
              <a:buNone/>
              <a:defRPr sz="1800">
                <a:solidFill>
                  <a:schemeClr val="accent2"/>
                </a:solidFill>
              </a:defRPr>
            </a:lvl1pPr>
            <a:lvl2pPr marL="144000" indent="0" algn="ctr">
              <a:buFontTx/>
              <a:buNone/>
              <a:defRPr>
                <a:solidFill>
                  <a:schemeClr val="accent1"/>
                </a:solidFill>
              </a:defRPr>
            </a:lvl2pPr>
            <a:lvl3pPr marL="288000" indent="0" algn="ctr">
              <a:buFontTx/>
              <a:buNone/>
              <a:defRPr>
                <a:solidFill>
                  <a:schemeClr val="accent1"/>
                </a:solidFill>
              </a:defRPr>
            </a:lvl3pPr>
            <a:lvl4pPr marL="432000" indent="0" algn="ctr">
              <a:buFontTx/>
              <a:buNone/>
              <a:defRPr>
                <a:solidFill>
                  <a:schemeClr val="accent1"/>
                </a:solidFill>
              </a:defRPr>
            </a:lvl4pPr>
            <a:lvl5pPr marL="576000" indent="0" algn="ctr">
              <a:buFontTx/>
              <a:buNone/>
              <a:defRPr>
                <a:solidFill>
                  <a:schemeClr val="accent1"/>
                </a:solidFill>
              </a:defRPr>
            </a:lvl5pPr>
          </a:lstStyle>
          <a:p>
            <a:pPr lvl="0"/>
            <a:r>
              <a:rPr lang="en-GB" dirty="0"/>
              <a:t>Date</a:t>
            </a:r>
          </a:p>
        </p:txBody>
      </p:sp>
      <p:pic>
        <p:nvPicPr>
          <p:cNvPr id="8"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95500" y="918839"/>
            <a:ext cx="4630591" cy="2098924"/>
          </a:xfrm>
          <a:prstGeom prst="rect">
            <a:avLst/>
          </a:prstGeom>
        </p:spPr>
      </p:pic>
    </p:spTree>
    <p:extLst>
      <p:ext uri="{BB962C8B-B14F-4D97-AF65-F5344CB8AC3E}">
        <p14:creationId xmlns:p14="http://schemas.microsoft.com/office/powerpoint/2010/main" val="279820584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pic>
        <p:nvPicPr>
          <p:cNvPr id="4" name="Picture 19" descr="GS1-Corp-templates-TITL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700" y="-2382"/>
            <a:ext cx="9151938" cy="514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10">
            <a:hlinkClick r:id="rId3" highlightClick="1"/>
          </p:cNvPr>
          <p:cNvSpPr>
            <a:spLocks noChangeArrowheads="1"/>
          </p:cNvSpPr>
          <p:nvPr/>
        </p:nvSpPr>
        <p:spPr bwMode="auto">
          <a:xfrm>
            <a:off x="7696200" y="4743450"/>
            <a:ext cx="1219200" cy="228600"/>
          </a:xfrm>
          <a:prstGeom prst="actionButtonBlank">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defRPr>
                <a:solidFill>
                  <a:srgbClr val="002C6C"/>
                </a:solidFill>
                <a:latin typeface="Arial" panose="020B0604020202020204" pitchFamily="34" charset="0"/>
              </a:defRPr>
            </a:lvl1pPr>
            <a:lvl2pPr marL="742950" indent="-285750">
              <a:spcBef>
                <a:spcPct val="20000"/>
              </a:spcBef>
              <a:defRPr>
                <a:solidFill>
                  <a:srgbClr val="002C6C"/>
                </a:solidFill>
                <a:latin typeface="Arial" panose="020B0604020202020204" pitchFamily="34" charset="0"/>
              </a:defRPr>
            </a:lvl2pPr>
            <a:lvl3pPr marL="1143000" indent="-228600">
              <a:spcBef>
                <a:spcPct val="20000"/>
              </a:spcBef>
              <a:defRPr>
                <a:solidFill>
                  <a:srgbClr val="002C6C"/>
                </a:solidFill>
                <a:latin typeface="Arial" panose="020B0604020202020204" pitchFamily="34" charset="0"/>
              </a:defRPr>
            </a:lvl3pPr>
            <a:lvl4pPr marL="1600200" indent="-228600">
              <a:spcBef>
                <a:spcPct val="20000"/>
              </a:spcBef>
              <a:defRPr>
                <a:solidFill>
                  <a:srgbClr val="002C6C"/>
                </a:solidFill>
                <a:latin typeface="Arial" panose="020B0604020202020204" pitchFamily="34" charset="0"/>
              </a:defRPr>
            </a:lvl4pPr>
            <a:lvl5pPr marL="2057400" indent="-228600">
              <a:spcBef>
                <a:spcPct val="20000"/>
              </a:spcBef>
              <a:defRPr>
                <a:solidFill>
                  <a:srgbClr val="002C6C"/>
                </a:solidFill>
                <a:latin typeface="Arial" panose="020B0604020202020204" pitchFamily="34" charset="0"/>
              </a:defRPr>
            </a:lvl5pPr>
            <a:lvl6pPr marL="2514600" indent="-228600" eaLnBrk="0" fontAlgn="base" hangingPunct="0">
              <a:spcBef>
                <a:spcPct val="20000"/>
              </a:spcBef>
              <a:spcAft>
                <a:spcPct val="0"/>
              </a:spcAft>
              <a:defRPr>
                <a:solidFill>
                  <a:srgbClr val="002C6C"/>
                </a:solidFill>
                <a:latin typeface="Arial" panose="020B0604020202020204" pitchFamily="34" charset="0"/>
              </a:defRPr>
            </a:lvl6pPr>
            <a:lvl7pPr marL="2971800" indent="-228600" eaLnBrk="0" fontAlgn="base" hangingPunct="0">
              <a:spcBef>
                <a:spcPct val="20000"/>
              </a:spcBef>
              <a:spcAft>
                <a:spcPct val="0"/>
              </a:spcAft>
              <a:defRPr>
                <a:solidFill>
                  <a:srgbClr val="002C6C"/>
                </a:solidFill>
                <a:latin typeface="Arial" panose="020B0604020202020204" pitchFamily="34" charset="0"/>
              </a:defRPr>
            </a:lvl7pPr>
            <a:lvl8pPr marL="3429000" indent="-228600" eaLnBrk="0" fontAlgn="base" hangingPunct="0">
              <a:spcBef>
                <a:spcPct val="20000"/>
              </a:spcBef>
              <a:spcAft>
                <a:spcPct val="0"/>
              </a:spcAft>
              <a:defRPr>
                <a:solidFill>
                  <a:srgbClr val="002C6C"/>
                </a:solidFill>
                <a:latin typeface="Arial" panose="020B0604020202020204" pitchFamily="34" charset="0"/>
              </a:defRPr>
            </a:lvl8pPr>
            <a:lvl9pPr marL="3886200" indent="-228600" eaLnBrk="0" fontAlgn="base" hangingPunct="0">
              <a:spcBef>
                <a:spcPct val="20000"/>
              </a:spcBef>
              <a:spcAft>
                <a:spcPct val="0"/>
              </a:spcAft>
              <a:defRPr>
                <a:solidFill>
                  <a:srgbClr val="002C6C"/>
                </a:solidFill>
                <a:latin typeface="Arial" panose="020B0604020202020204" pitchFamily="34" charset="0"/>
              </a:defRPr>
            </a:lvl9pPr>
          </a:lstStyle>
          <a:p>
            <a:pPr eaLnBrk="1" hangingPunct="1">
              <a:defRPr/>
            </a:pPr>
            <a:endParaRPr lang="en-US" altLang="en-US" sz="1350" smtClean="0"/>
          </a:p>
        </p:txBody>
      </p:sp>
      <p:pic>
        <p:nvPicPr>
          <p:cNvPr id="6" name="Picture 23" descr="gs1_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0214" y="279797"/>
            <a:ext cx="1050925" cy="709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 name="Rectangle 2"/>
          <p:cNvSpPr>
            <a:spLocks noGrp="1" noChangeArrowheads="1"/>
          </p:cNvSpPr>
          <p:nvPr>
            <p:ph type="ctrTitle"/>
          </p:nvPr>
        </p:nvSpPr>
        <p:spPr>
          <a:xfrm>
            <a:off x="3886200" y="1085850"/>
            <a:ext cx="4572000" cy="742950"/>
          </a:xfrm>
        </p:spPr>
        <p:txBody>
          <a:bodyPr anchor="t"/>
          <a:lstStyle>
            <a:lvl1pPr>
              <a:defRPr sz="2400"/>
            </a:lvl1pPr>
          </a:lstStyle>
          <a:p>
            <a:r>
              <a:rPr lang="en-GB"/>
              <a:t>Presentation Title</a:t>
            </a:r>
          </a:p>
        </p:txBody>
      </p:sp>
      <p:sp>
        <p:nvSpPr>
          <p:cNvPr id="5123" name="Rectangle 3"/>
          <p:cNvSpPr>
            <a:spLocks noGrp="1" noChangeArrowheads="1"/>
          </p:cNvSpPr>
          <p:nvPr>
            <p:ph type="subTitle" idx="1"/>
          </p:nvPr>
        </p:nvSpPr>
        <p:spPr>
          <a:xfrm>
            <a:off x="3886200" y="1943100"/>
            <a:ext cx="3505200" cy="971550"/>
          </a:xfrm>
        </p:spPr>
        <p:txBody>
          <a:bodyPr/>
          <a:lstStyle>
            <a:lvl1pPr marL="0" indent="0">
              <a:defRPr b="1">
                <a:solidFill>
                  <a:srgbClr val="F26334"/>
                </a:solidFill>
              </a:defRPr>
            </a:lvl1pPr>
          </a:lstStyle>
          <a:p>
            <a:r>
              <a:rPr lang="en-GB"/>
              <a:t>Place + Date</a:t>
            </a:r>
          </a:p>
          <a:p>
            <a:r>
              <a:rPr lang="en-GB"/>
              <a:t>Speaker</a:t>
            </a:r>
          </a:p>
        </p:txBody>
      </p:sp>
    </p:spTree>
    <p:extLst>
      <p:ext uri="{BB962C8B-B14F-4D97-AF65-F5344CB8AC3E}">
        <p14:creationId xmlns:p14="http://schemas.microsoft.com/office/powerpoint/2010/main" val="102987037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Contact">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lIns="144000" rIns="144000">
            <a:normAutofit/>
          </a:bodyPr>
          <a:lstStyle>
            <a:lvl1pPr marL="0" indent="0">
              <a:buFontTx/>
              <a:buNone/>
              <a:defRPr sz="1500" b="1" i="0"/>
            </a:lvl1pPr>
          </a:lstStyle>
          <a:p>
            <a:pPr lvl="0"/>
            <a:r>
              <a:rPr lang="en-GB" noProof="0"/>
              <a:t>Name</a:t>
            </a:r>
          </a:p>
        </p:txBody>
      </p:sp>
      <p:sp>
        <p:nvSpPr>
          <p:cNvPr id="8" name="Text Placeholder 2"/>
          <p:cNvSpPr>
            <a:spLocks noGrp="1"/>
          </p:cNvSpPr>
          <p:nvPr>
            <p:ph idx="13" hasCustomPrompt="1"/>
          </p:nvPr>
        </p:nvSpPr>
        <p:spPr bwMode="auto">
          <a:xfrm>
            <a:off x="552764" y="1420537"/>
            <a:ext cx="8044541" cy="50917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r>
              <a:rPr lang="en-GB" noProof="0"/>
              <a:t>Title</a:t>
            </a:r>
          </a:p>
        </p:txBody>
      </p:sp>
      <p:sp>
        <p:nvSpPr>
          <p:cNvPr id="4" name="Title 3"/>
          <p:cNvSpPr>
            <a:spLocks noGrp="1"/>
          </p:cNvSpPr>
          <p:nvPr>
            <p:ph type="title" hasCustomPrompt="1"/>
          </p:nvPr>
        </p:nvSpPr>
        <p:spPr/>
        <p:txBody>
          <a:bodyPr/>
          <a:lstStyle/>
          <a:p>
            <a:r>
              <a:rPr lang="en-GB" noProof="0"/>
              <a:t>Contact Information</a:t>
            </a:r>
          </a:p>
        </p:txBody>
      </p:sp>
      <p:sp>
        <p:nvSpPr>
          <p:cNvPr id="10" name="Text Placeholder 2"/>
          <p:cNvSpPr>
            <a:spLocks noGrp="1"/>
          </p:cNvSpPr>
          <p:nvPr>
            <p:ph idx="16" hasCustomPrompt="1"/>
          </p:nvPr>
        </p:nvSpPr>
        <p:spPr bwMode="auto">
          <a:xfrm>
            <a:off x="963607" y="3016176"/>
            <a:ext cx="7595542" cy="24945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+00 (0)00 0000 0000</a:t>
            </a:r>
          </a:p>
        </p:txBody>
      </p:sp>
      <p:sp>
        <p:nvSpPr>
          <p:cNvPr id="11" name="Text Placeholder 2"/>
          <p:cNvSpPr>
            <a:spLocks noGrp="1"/>
          </p:cNvSpPr>
          <p:nvPr>
            <p:ph idx="17" hasCustomPrompt="1"/>
          </p:nvPr>
        </p:nvSpPr>
        <p:spPr bwMode="auto">
          <a:xfrm>
            <a:off x="539102" y="4171404"/>
            <a:ext cx="7995299" cy="28629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1" i="0">
                <a:solidFill>
                  <a:schemeClr val="accent1"/>
                </a:solidFill>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www.gs1.org</a:t>
            </a:r>
          </a:p>
        </p:txBody>
      </p:sp>
      <p:sp>
        <p:nvSpPr>
          <p:cNvPr id="13" name="Text Placeholder 2"/>
          <p:cNvSpPr>
            <a:spLocks noGrp="1"/>
          </p:cNvSpPr>
          <p:nvPr>
            <p:ph idx="19" hasCustomPrompt="1"/>
          </p:nvPr>
        </p:nvSpPr>
        <p:spPr bwMode="auto">
          <a:xfrm>
            <a:off x="963607" y="3787228"/>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name@gs1.org</a:t>
            </a:r>
          </a:p>
        </p:txBody>
      </p:sp>
      <p:sp>
        <p:nvSpPr>
          <p:cNvPr id="17" name="Text Placeholder 2"/>
          <p:cNvSpPr>
            <a:spLocks noGrp="1"/>
          </p:cNvSpPr>
          <p:nvPr>
            <p:ph idx="20" hasCustomPrompt="1"/>
          </p:nvPr>
        </p:nvSpPr>
        <p:spPr bwMode="auto">
          <a:xfrm>
            <a:off x="963607" y="3275714"/>
            <a:ext cx="7595542" cy="244419"/>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+00 (0)00 0000 0000</a:t>
            </a:r>
          </a:p>
        </p:txBody>
      </p:sp>
      <p:sp>
        <p:nvSpPr>
          <p:cNvPr id="18" name="Text Placeholder 2"/>
          <p:cNvSpPr>
            <a:spLocks noGrp="1"/>
          </p:cNvSpPr>
          <p:nvPr>
            <p:ph idx="21" hasCustomPrompt="1"/>
          </p:nvPr>
        </p:nvSpPr>
        <p:spPr bwMode="auto">
          <a:xfrm>
            <a:off x="963607" y="3530212"/>
            <a:ext cx="7595542" cy="246938"/>
          </a:xfrm>
          <a:prstGeom prst="rect">
            <a:avLst/>
          </a:prstGeom>
          <a:noFill/>
          <a:ln w="9525">
            <a:noFill/>
            <a:miter lim="800000"/>
            <a:headEnd/>
            <a:tailEnd/>
          </a:ln>
        </p:spPr>
        <p:txBody>
          <a:bodyPr vert="horz" wrap="square" lIns="0" tIns="45716" rIns="0" bIns="45716" numCol="1" anchor="t" anchorCtr="0" compatLnSpc="1">
            <a:prstTxWarp prst="textNoShape">
              <a:avLst/>
            </a:prstTxWarp>
          </a:bodyPr>
          <a:lstStyle>
            <a:lvl1pPr marL="55688" indent="0">
              <a:buNone/>
              <a:defRPr/>
            </a:lvl1pPr>
            <a:lvl2pPr marL="204188" indent="0">
              <a:buNone/>
              <a:defRPr/>
            </a:lvl2pPr>
            <a:lvl3pPr marL="403988" indent="0">
              <a:buNone/>
              <a:defRPr/>
            </a:lvl3pPr>
            <a:lvl4pPr marL="616967" indent="0">
              <a:buNone/>
              <a:defRPr/>
            </a:lvl4pPr>
            <a:lvl5pPr marL="778967" indent="0">
              <a:buNone/>
              <a:defRPr/>
            </a:lvl5pPr>
          </a:lstStyle>
          <a:p>
            <a:pPr lvl="0"/>
            <a:r>
              <a:rPr lang="en-GB" noProof="0"/>
              <a:t>+00 (0)00 0000 0000</a:t>
            </a:r>
          </a:p>
        </p:txBody>
      </p:sp>
      <p:sp>
        <p:nvSpPr>
          <p:cNvPr id="19" name="Text Placeholder 2"/>
          <p:cNvSpPr>
            <a:spLocks noGrp="1"/>
          </p:cNvSpPr>
          <p:nvPr>
            <p:ph idx="22" hasCustomPrompt="1"/>
          </p:nvPr>
        </p:nvSpPr>
        <p:spPr bwMode="auto">
          <a:xfrm>
            <a:off x="552764" y="1984095"/>
            <a:ext cx="8044541" cy="99335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55688" indent="0">
              <a:buNone/>
              <a:defRPr b="0" baseline="0"/>
            </a:lvl1pPr>
            <a:lvl2pPr marL="204188" indent="0">
              <a:buNone/>
              <a:defRPr/>
            </a:lvl2pPr>
            <a:lvl3pPr marL="403988" indent="0">
              <a:buNone/>
              <a:defRPr/>
            </a:lvl3pPr>
            <a:lvl4pPr marL="616967" indent="0">
              <a:buNone/>
              <a:defRPr/>
            </a:lvl4pPr>
            <a:lvl5pPr marL="778967" indent="0">
              <a:buNone/>
              <a:defRPr/>
            </a:lvl5pPr>
          </a:lstStyle>
          <a:p>
            <a:pPr lvl="0"/>
            <a:r>
              <a:rPr lang="en-GB" noProof="0"/>
              <a:t>GS1 Address</a:t>
            </a:r>
          </a:p>
        </p:txBody>
      </p:sp>
      <p:sp>
        <p:nvSpPr>
          <p:cNvPr id="21" name="Content Placeholder 20"/>
          <p:cNvSpPr>
            <a:spLocks noGrp="1"/>
          </p:cNvSpPr>
          <p:nvPr>
            <p:ph sz="quarter" idx="23" hasCustomPrompt="1"/>
          </p:nvPr>
        </p:nvSpPr>
        <p:spPr>
          <a:xfrm>
            <a:off x="506107" y="3017322"/>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T</a:t>
            </a:r>
          </a:p>
        </p:txBody>
      </p:sp>
      <p:sp>
        <p:nvSpPr>
          <p:cNvPr id="23" name="Content Placeholder 20"/>
          <p:cNvSpPr>
            <a:spLocks noGrp="1"/>
          </p:cNvSpPr>
          <p:nvPr>
            <p:ph sz="quarter" idx="24" hasCustomPrompt="1"/>
          </p:nvPr>
        </p:nvSpPr>
        <p:spPr>
          <a:xfrm>
            <a:off x="506107" y="327379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D</a:t>
            </a:r>
          </a:p>
        </p:txBody>
      </p:sp>
      <p:sp>
        <p:nvSpPr>
          <p:cNvPr id="24" name="Content Placeholder 20"/>
          <p:cNvSpPr>
            <a:spLocks noGrp="1"/>
          </p:cNvSpPr>
          <p:nvPr>
            <p:ph sz="quarter" idx="25" hasCustomPrompt="1"/>
          </p:nvPr>
        </p:nvSpPr>
        <p:spPr>
          <a:xfrm>
            <a:off x="506107" y="3530271"/>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M</a:t>
            </a:r>
          </a:p>
        </p:txBody>
      </p:sp>
      <p:sp>
        <p:nvSpPr>
          <p:cNvPr id="25" name="Content Placeholder 20"/>
          <p:cNvSpPr>
            <a:spLocks noGrp="1"/>
          </p:cNvSpPr>
          <p:nvPr>
            <p:ph sz="quarter" idx="26" hasCustomPrompt="1"/>
          </p:nvPr>
        </p:nvSpPr>
        <p:spPr>
          <a:xfrm>
            <a:off x="506107" y="3786747"/>
            <a:ext cx="438450" cy="247372"/>
          </a:xfrm>
          <a:prstGeom prst="rect">
            <a:avLst/>
          </a:prstGeom>
        </p:spPr>
        <p:txBody>
          <a:bodyPr vert="horz" lIns="144000"/>
          <a:lstStyle>
            <a:lvl1pPr marL="55688" indent="0">
              <a:spcBef>
                <a:spcPts val="0"/>
              </a:spcBef>
              <a:buFontTx/>
              <a:buNone/>
              <a:defRPr b="1" i="0"/>
            </a:lvl1pPr>
            <a:lvl2pPr marL="204188" indent="0">
              <a:spcBef>
                <a:spcPts val="0"/>
              </a:spcBef>
              <a:buFontTx/>
              <a:buNone/>
              <a:defRPr b="1" i="0"/>
            </a:lvl2pPr>
            <a:lvl3pPr marL="403988" indent="0">
              <a:spcBef>
                <a:spcPts val="0"/>
              </a:spcBef>
              <a:buFontTx/>
              <a:buNone/>
              <a:defRPr b="1" i="0"/>
            </a:lvl3pPr>
            <a:lvl4pPr marL="0" indent="0">
              <a:spcBef>
                <a:spcPts val="0"/>
              </a:spcBef>
              <a:buFontTx/>
              <a:buNone/>
              <a:defRPr sz="1350" b="1" i="0"/>
            </a:lvl4pPr>
            <a:lvl5pPr marL="778967" indent="0">
              <a:spcBef>
                <a:spcPts val="0"/>
              </a:spcBef>
              <a:buFontTx/>
              <a:buNone/>
              <a:defRPr b="1" i="0"/>
            </a:lvl5pPr>
          </a:lstStyle>
          <a:p>
            <a:pPr lvl="3"/>
            <a:r>
              <a:rPr lang="en-GB" noProof="0"/>
              <a:t>E</a:t>
            </a:r>
          </a:p>
        </p:txBody>
      </p:sp>
      <p:sp>
        <p:nvSpPr>
          <p:cNvPr id="2" name="Slide Number Placeholder 1"/>
          <p:cNvSpPr>
            <a:spLocks noGrp="1"/>
          </p:cNvSpPr>
          <p:nvPr>
            <p:ph type="sldNum" sz="quarter" idx="27"/>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75114001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rang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8"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5295417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Orang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hasCustomPrompt="1"/>
          </p:nvPr>
        </p:nvSpPr>
        <p:spPr>
          <a:xfrm>
            <a:off x="448227" y="491338"/>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028851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ue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72651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ue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Gray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smtClean="0"/>
              <a:t>Divider Slide</a:t>
            </a:r>
            <a:br>
              <a:rPr lang="en-GB" noProof="0" smtClean="0"/>
            </a:br>
            <a:r>
              <a:rPr lang="en-GB" noProof="0" smtClean="0"/>
              <a:t>Second Line Title</a:t>
            </a:r>
            <a:endParaRPr lang="en-GB" noProof="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6602737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Gray Photo Divider">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4"/>
          <p:cNvSpPr>
            <a:spLocks noGrp="1"/>
          </p:cNvSpPr>
          <p:nvPr>
            <p:ph type="pic" sz="quarter" idx="11" hasCustomPrompt="1"/>
          </p:nvPr>
        </p:nvSpPr>
        <p:spPr>
          <a:xfrm>
            <a:off x="448227" y="500220"/>
            <a:ext cx="8249982" cy="3675292"/>
          </a:xfrm>
          <a:prstGeom prst="rect">
            <a:avLst/>
          </a:prstGeom>
        </p:spPr>
        <p:txBody>
          <a:bodyPr anchor="t" anchorCtr="0">
            <a:normAutofit/>
          </a:bodyPr>
          <a:lstStyle>
            <a:lvl1pPr marL="0" indent="0">
              <a:buNone/>
              <a:defRPr sz="1400">
                <a:solidFill>
                  <a:schemeClr val="bg2"/>
                </a:solidFill>
              </a:defRPr>
            </a:lvl1pPr>
          </a:lstStyle>
          <a:p>
            <a:r>
              <a:rPr lang="en-GB" noProof="0" smtClean="0"/>
              <a:t>Photo Only Divider Slide </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8454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ditable Color Divider">
    <p:spTree>
      <p:nvGrpSpPr>
        <p:cNvPr id="1" name=""/>
        <p:cNvGrpSpPr/>
        <p:nvPr/>
      </p:nvGrpSpPr>
      <p:grpSpPr>
        <a:xfrm>
          <a:off x="0" y="0"/>
          <a:ext cx="0" cy="0"/>
          <a:chOff x="0" y="0"/>
          <a:chExt cx="0" cy="0"/>
        </a:xfrm>
      </p:grpSpPr>
      <p:sp>
        <p:nvSpPr>
          <p:cNvPr id="7" name="Rectangle 6"/>
          <p:cNvSpPr/>
          <p:nvPr userDrawn="1"/>
        </p:nvSpPr>
        <p:spPr>
          <a:xfrm>
            <a:off x="447854" y="413473"/>
            <a:ext cx="8247911" cy="3774272"/>
          </a:xfrm>
          <a:prstGeom prst="rect">
            <a:avLst/>
          </a:prstGeom>
          <a:solidFill>
            <a:srgbClr val="B1B3B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a:p>
        </p:txBody>
      </p:sp>
      <p:sp>
        <p:nvSpPr>
          <p:cNvPr id="5" name="Text Placeholder 19"/>
          <p:cNvSpPr>
            <a:spLocks noGrp="1"/>
          </p:cNvSpPr>
          <p:nvPr>
            <p:ph type="body" sz="quarter" idx="11" hasCustomPrompt="1"/>
          </p:nvPr>
        </p:nvSpPr>
        <p:spPr>
          <a:xfrm>
            <a:off x="723286" y="1551443"/>
            <a:ext cx="7715724" cy="639527"/>
          </a:xfrm>
          <a:prstGeom prst="rect">
            <a:avLst/>
          </a:prstGeom>
        </p:spPr>
        <p:txBody>
          <a:bodyPr lIns="0" tIns="0" rIns="0" bIns="0"/>
          <a:lstStyle>
            <a:lvl1pPr marL="0" indent="0" algn="l">
              <a:buNone/>
              <a:defRPr sz="1400" b="0" i="0" cap="none" spc="90" baseline="0">
                <a:solidFill>
                  <a:srgbClr val="FFFFFF"/>
                </a:solidFill>
                <a:latin typeface="Verdana"/>
                <a:cs typeface="Verdana"/>
              </a:defRPr>
            </a:lvl1pPr>
          </a:lstStyle>
          <a:p>
            <a:pPr lvl="0"/>
            <a:r>
              <a:rPr lang="en-GB" noProof="0" smtClean="0"/>
              <a:t>Click to Add Subtitle</a:t>
            </a:r>
          </a:p>
        </p:txBody>
      </p:sp>
      <p:sp>
        <p:nvSpPr>
          <p:cNvPr id="6" name="Title 2"/>
          <p:cNvSpPr>
            <a:spLocks noGrp="1"/>
          </p:cNvSpPr>
          <p:nvPr>
            <p:ph type="title" hasCustomPrompt="1"/>
          </p:nvPr>
        </p:nvSpPr>
        <p:spPr>
          <a:xfrm>
            <a:off x="723282" y="704831"/>
            <a:ext cx="7715727" cy="668374"/>
          </a:xfrm>
          <a:prstGeom prst="rect">
            <a:avLst/>
          </a:prstGeom>
        </p:spPr>
        <p:txBody>
          <a:bodyPr lIns="0" tIns="0" rIns="0" bIns="0" anchor="ctr" anchorCtr="0"/>
          <a:lstStyle>
            <a:lvl1pPr algn="l">
              <a:lnSpc>
                <a:spcPts val="3000"/>
              </a:lnSpc>
              <a:defRPr sz="2500" b="0" i="0" cap="none" spc="50" baseline="0">
                <a:solidFill>
                  <a:srgbClr val="FFFFFF"/>
                </a:solidFill>
                <a:latin typeface="Verdana"/>
                <a:cs typeface="Verdana"/>
              </a:defRPr>
            </a:lvl1pPr>
          </a:lstStyle>
          <a:p>
            <a:r>
              <a:rPr lang="en-GB" noProof="0" dirty="0" smtClean="0"/>
              <a:t>Editable Color in Master Divider Slide</a:t>
            </a:r>
            <a:br>
              <a:rPr lang="en-GB" noProof="0" dirty="0" smtClean="0"/>
            </a:br>
            <a:r>
              <a:rPr lang="en-GB" noProof="0" dirty="0" smtClean="0"/>
              <a:t>Second Line Title</a:t>
            </a:r>
            <a:endParaRPr lang="en-GB" noProof="0" dirty="0"/>
          </a:p>
        </p:txBody>
      </p:sp>
      <p:sp>
        <p:nvSpPr>
          <p:cNvPr id="2" name="Slide Number Placeholder 1"/>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8130262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orporate Visual">
    <p:bg>
      <p:bgPr>
        <a:blipFill dpi="0" rotWithShape="1">
          <a:blip r:embed="rId2" cstate="print">
            <a:extLst>
              <a:ext uri="{28A0092B-C50C-407E-A947-70E740481C1C}">
                <a14:useLocalDpi xmlns:a14="http://schemas.microsoft.com/office/drawing/2010/main" val="0"/>
              </a:ext>
            </a:extLst>
          </a:blip>
          <a:srcRect/>
          <a:stretch>
            <a:fillRect/>
          </a:stretch>
        </a:blipFill>
        <a:effectLst/>
      </p:bgPr>
    </p:bg>
    <p:spTree>
      <p:nvGrpSpPr>
        <p:cNvPr id="1" name=""/>
        <p:cNvGrpSpPr/>
        <p:nvPr/>
      </p:nvGrpSpPr>
      <p:grpSpPr>
        <a:xfrm>
          <a:off x="0" y="0"/>
          <a:ext cx="0" cy="0"/>
          <a:chOff x="0" y="0"/>
          <a:chExt cx="0" cy="0"/>
        </a:xfrm>
      </p:grpSpPr>
      <p:sp>
        <p:nvSpPr>
          <p:cNvPr id="14" name="Text Placeholder 19"/>
          <p:cNvSpPr>
            <a:spLocks noGrp="1"/>
          </p:cNvSpPr>
          <p:nvPr>
            <p:ph type="body" sz="quarter" idx="12" hasCustomPrompt="1"/>
          </p:nvPr>
        </p:nvSpPr>
        <p:spPr>
          <a:xfrm>
            <a:off x="804208" y="3426143"/>
            <a:ext cx="5546046" cy="368011"/>
          </a:xfrm>
          <a:prstGeom prst="rect">
            <a:avLst/>
          </a:prstGeom>
        </p:spPr>
        <p:txBody>
          <a:bodyPr lIns="0" tIns="0" rIns="0" bIns="0" anchor="b" anchorCtr="0"/>
          <a:lstStyle>
            <a:lvl1pPr marL="0" indent="0" algn="l">
              <a:buNone/>
              <a:defRPr sz="900" b="0" cap="none" spc="0" baseline="0">
                <a:solidFill>
                  <a:srgbClr val="FFFFFF"/>
                </a:solidFill>
                <a:latin typeface="Verdana"/>
                <a:cs typeface="Verdana"/>
              </a:defRPr>
            </a:lvl1pPr>
          </a:lstStyle>
          <a:p>
            <a:pPr lvl="0"/>
            <a:r>
              <a:rPr lang="en-GB" noProof="0" dirty="0" smtClean="0"/>
              <a:t>Click to Add Presenter Name, Title, Company</a:t>
            </a:r>
          </a:p>
        </p:txBody>
      </p:sp>
      <p:sp>
        <p:nvSpPr>
          <p:cNvPr id="9" name="Title 2"/>
          <p:cNvSpPr>
            <a:spLocks noGrp="1"/>
          </p:cNvSpPr>
          <p:nvPr>
            <p:ph type="title" hasCustomPrompt="1"/>
          </p:nvPr>
        </p:nvSpPr>
        <p:spPr>
          <a:xfrm>
            <a:off x="804208" y="2162959"/>
            <a:ext cx="5547916" cy="605366"/>
          </a:xfrm>
          <a:prstGeom prst="rect">
            <a:avLst/>
          </a:prstGeom>
        </p:spPr>
        <p:txBody>
          <a:bodyPr lIns="0" tIns="0" rIns="0" bIns="0" anchor="t" anchorCtr="0"/>
          <a:lstStyle>
            <a:lvl1pPr algn="l">
              <a:lnSpc>
                <a:spcPts val="2250"/>
              </a:lnSpc>
              <a:defRPr sz="1800" b="0" i="0" cap="none" spc="68" baseline="0">
                <a:solidFill>
                  <a:srgbClr val="FFFFFF"/>
                </a:solidFill>
                <a:latin typeface="Verdana"/>
                <a:cs typeface="Verdana"/>
              </a:defRPr>
            </a:lvl1pPr>
          </a:lstStyle>
          <a:p>
            <a:r>
              <a:rPr lang="en-GB" noProof="0" dirty="0" smtClean="0"/>
              <a:t>Title of Presentation</a:t>
            </a:r>
            <a:br>
              <a:rPr lang="en-GB" noProof="0" dirty="0" smtClean="0"/>
            </a:br>
            <a:r>
              <a:rPr lang="en-GB" noProof="0" dirty="0" smtClean="0"/>
              <a:t>Second Line Title</a:t>
            </a:r>
            <a:endParaRPr lang="en-GB" noProof="0" dirty="0"/>
          </a:p>
        </p:txBody>
      </p:sp>
      <p:sp>
        <p:nvSpPr>
          <p:cNvPr id="10" name="Text Placeholder 19"/>
          <p:cNvSpPr>
            <a:spLocks noGrp="1"/>
          </p:cNvSpPr>
          <p:nvPr>
            <p:ph type="body" sz="quarter" idx="11" hasCustomPrompt="1"/>
          </p:nvPr>
        </p:nvSpPr>
        <p:spPr>
          <a:xfrm>
            <a:off x="804209" y="2838316"/>
            <a:ext cx="5548293" cy="348002"/>
          </a:xfrm>
          <a:prstGeom prst="rect">
            <a:avLst/>
          </a:prstGeom>
        </p:spPr>
        <p:txBody>
          <a:bodyPr lIns="0" tIns="0" rIns="0" bIns="0"/>
          <a:lstStyle>
            <a:lvl1pPr marL="0" indent="0" algn="l">
              <a:buNone/>
              <a:defRPr sz="1050" b="0" i="0" cap="none" spc="68" baseline="0">
                <a:solidFill>
                  <a:srgbClr val="FFFFFF"/>
                </a:solidFill>
                <a:latin typeface="Verdana"/>
                <a:cs typeface="Verdana"/>
              </a:defRPr>
            </a:lvl1pPr>
          </a:lstStyle>
          <a:p>
            <a:pPr lvl="0"/>
            <a:r>
              <a:rPr lang="en-GB" noProof="0" smtClean="0"/>
              <a:t>Click to Add Subtitle</a:t>
            </a:r>
          </a:p>
        </p:txBody>
      </p:sp>
      <p:cxnSp>
        <p:nvCxnSpPr>
          <p:cNvPr id="11" name="Straight Connector 10"/>
          <p:cNvCxnSpPr/>
          <p:nvPr userDrawn="1"/>
        </p:nvCxnSpPr>
        <p:spPr>
          <a:xfrm>
            <a:off x="793405" y="3328865"/>
            <a:ext cx="5518727" cy="0"/>
          </a:xfrm>
          <a:prstGeom prst="line">
            <a:avLst/>
          </a:prstGeom>
          <a:ln w="1270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5" name="Text Placeholder 19"/>
          <p:cNvSpPr>
            <a:spLocks noGrp="1"/>
          </p:cNvSpPr>
          <p:nvPr>
            <p:ph type="body" sz="quarter" idx="14" hasCustomPrompt="1"/>
          </p:nvPr>
        </p:nvSpPr>
        <p:spPr>
          <a:xfrm>
            <a:off x="804208" y="3818747"/>
            <a:ext cx="5546046" cy="153789"/>
          </a:xfrm>
          <a:prstGeom prst="rect">
            <a:avLst/>
          </a:prstGeom>
        </p:spPr>
        <p:txBody>
          <a:bodyPr lIns="0" tIns="0" rIns="0" bIns="0"/>
          <a:lstStyle>
            <a:lvl1pPr marL="0" indent="0" algn="l">
              <a:buNone/>
              <a:defRPr sz="900" b="0" cap="none" spc="0" baseline="0">
                <a:solidFill>
                  <a:srgbClr val="FFFFFF"/>
                </a:solidFill>
                <a:latin typeface="Verdana"/>
                <a:cs typeface="Verdana"/>
              </a:defRPr>
            </a:lvl1pPr>
          </a:lstStyle>
          <a:p>
            <a:pPr lvl="0"/>
            <a:r>
              <a:rPr lang="en-GB" noProof="0" smtClean="0"/>
              <a:t>Click to Add Date</a:t>
            </a:r>
          </a:p>
        </p:txBody>
      </p:sp>
    </p:spTree>
    <p:extLst>
      <p:ext uri="{BB962C8B-B14F-4D97-AF65-F5344CB8AC3E}">
        <p14:creationId xmlns:p14="http://schemas.microsoft.com/office/powerpoint/2010/main" val="1652108434"/>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552764" y="1091407"/>
            <a:ext cx="8043777" cy="340915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4300106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21"/>
          <p:cNvSpPr>
            <a:spLocks noGrp="1" noChangeArrowheads="1"/>
          </p:cNvSpPr>
          <p:nvPr>
            <p:ph type="ftr" sz="quarter" idx="10"/>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5772172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552764" y="1091939"/>
            <a:ext cx="8048057" cy="304688"/>
          </a:xfrm>
          <a:prstGeom prst="rect">
            <a:avLst/>
          </a:prstGeom>
        </p:spPr>
        <p:txBody>
          <a:bodyPr>
            <a:normAutofit/>
          </a:bodyPr>
          <a:lstStyle>
            <a:lvl1pPr marL="0" indent="0">
              <a:buFontTx/>
              <a:buNone/>
              <a:defRPr sz="1500" b="1" i="0"/>
            </a:lvl1pPr>
          </a:lstStyle>
          <a:p>
            <a:pPr lvl="0"/>
            <a:r>
              <a:rPr lang="en-GB" noProof="0" smtClean="0"/>
              <a:t>Click to edit heading</a:t>
            </a:r>
            <a:endParaRPr lang="en-GB" noProof="0"/>
          </a:p>
        </p:txBody>
      </p:sp>
      <p:sp>
        <p:nvSpPr>
          <p:cNvPr id="8" name="Text Placeholder 2"/>
          <p:cNvSpPr>
            <a:spLocks noGrp="1"/>
          </p:cNvSpPr>
          <p:nvPr>
            <p:ph idx="13" hasCustomPrompt="1"/>
          </p:nvPr>
        </p:nvSpPr>
        <p:spPr bwMode="auto">
          <a:xfrm>
            <a:off x="552764" y="1428750"/>
            <a:ext cx="8044541" cy="3071813"/>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2" name="Slide Number Placeholder 1"/>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4875788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546018"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547187"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9" name="Text Placeholder 5"/>
          <p:cNvSpPr>
            <a:spLocks noGrp="1"/>
          </p:cNvSpPr>
          <p:nvPr>
            <p:ph type="body" sz="quarter" idx="19" hasCustomPrompt="1"/>
          </p:nvPr>
        </p:nvSpPr>
        <p:spPr>
          <a:xfrm>
            <a:off x="4812564" y="1091572"/>
            <a:ext cx="3784756" cy="553158"/>
          </a:xfrm>
          <a:prstGeom prst="rect">
            <a:avLst/>
          </a:prstGeom>
        </p:spPr>
        <p:txBody>
          <a:bodyPr anchor="b" anchorCtr="0">
            <a:noAutofit/>
          </a:bodyPr>
          <a:lstStyle>
            <a:lvl1pPr marL="0" indent="0">
              <a:buFontTx/>
              <a:buNone/>
              <a:defRPr sz="1500" b="1" i="0"/>
            </a:lvl1pPr>
          </a:lstStyle>
          <a:p>
            <a:pPr lvl="0"/>
            <a:r>
              <a:rPr lang="en-GB" noProof="0" smtClean="0"/>
              <a:t>Click to edit heading</a:t>
            </a:r>
            <a:endParaRPr lang="en-GB" noProof="0"/>
          </a:p>
        </p:txBody>
      </p:sp>
      <p:sp>
        <p:nvSpPr>
          <p:cNvPr id="10" name="Text Placeholder 12"/>
          <p:cNvSpPr>
            <a:spLocks noGrp="1"/>
          </p:cNvSpPr>
          <p:nvPr>
            <p:ph type="body" sz="quarter" idx="20" hasCustomPrompt="1"/>
          </p:nvPr>
        </p:nvSpPr>
        <p:spPr>
          <a:xfrm>
            <a:off x="4813733" y="1674815"/>
            <a:ext cx="3780956" cy="2825246"/>
          </a:xfrm>
          <a:prstGeom prst="rect">
            <a:avLst/>
          </a:prstGeom>
        </p:spPr>
        <p:txBody>
          <a:bodyPr>
            <a:noAutofit/>
          </a:bodyPr>
          <a:lstStyle>
            <a:lvl1pPr>
              <a:lnSpc>
                <a:spcPct val="100000"/>
              </a:lnSpc>
              <a:buClr>
                <a:schemeClr val="accent1"/>
              </a:buClr>
              <a:defRPr sz="1125"/>
            </a:lvl1pPr>
            <a:lvl2pPr>
              <a:lnSpc>
                <a:spcPct val="100000"/>
              </a:lnSpc>
              <a:buClr>
                <a:schemeClr val="accent1"/>
              </a:buClr>
              <a:defRPr sz="1125"/>
            </a:lvl2pPr>
            <a:lvl3pPr>
              <a:lnSpc>
                <a:spcPct val="100000"/>
              </a:lnSpc>
              <a:buClr>
                <a:schemeClr val="accent1"/>
              </a:buClr>
              <a:defRPr sz="1125"/>
            </a:lvl3pPr>
            <a:lvl4pPr>
              <a:lnSpc>
                <a:spcPct val="100000"/>
              </a:lnSpc>
              <a:buClr>
                <a:schemeClr val="accent1"/>
              </a:buClr>
              <a:defRPr sz="1125"/>
            </a:lvl4pPr>
            <a:lvl5pPr>
              <a:lnSpc>
                <a:spcPct val="100000"/>
              </a:lnSpc>
              <a:buClr>
                <a:schemeClr val="accent1"/>
              </a:buClr>
              <a:defRPr sz="1125"/>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5" name="Slide Number Placeholder 4"/>
          <p:cNvSpPr>
            <a:spLocks noGrp="1"/>
          </p:cNvSpPr>
          <p:nvPr>
            <p:ph type="sldNum" sz="quarter" idx="21"/>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5886077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Title Slide">
    <p:bg>
      <p:bgPr>
        <a:solidFill>
          <a:schemeClr val="bg1"/>
        </a:solidFill>
        <a:effectLst/>
      </p:bgPr>
    </p:bg>
    <p:spTree>
      <p:nvGrpSpPr>
        <p:cNvPr id="1" name=""/>
        <p:cNvGrpSpPr/>
        <p:nvPr/>
      </p:nvGrpSpPr>
      <p:grpSpPr>
        <a:xfrm>
          <a:off x="0" y="0"/>
          <a:ext cx="0" cy="0"/>
          <a:chOff x="0" y="0"/>
          <a:chExt cx="0" cy="0"/>
        </a:xfrm>
      </p:grpSpPr>
      <p:sp>
        <p:nvSpPr>
          <p:cNvPr id="7" name="Rectangle 5"/>
          <p:cNvSpPr>
            <a:spLocks noChangeArrowheads="1"/>
          </p:cNvSpPr>
          <p:nvPr userDrawn="1"/>
        </p:nvSpPr>
        <p:spPr bwMode="auto">
          <a:xfrm>
            <a:off x="0" y="0"/>
            <a:ext cx="9144000" cy="3744516"/>
          </a:xfrm>
          <a:prstGeom prst="rect">
            <a:avLst/>
          </a:prstGeom>
          <a:solidFill>
            <a:srgbClr val="40404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eaLnBrk="1" hangingPunct="1"/>
            <a:endParaRPr lang="de-DE" sz="731">
              <a:solidFill>
                <a:srgbClr val="FFFFFF"/>
              </a:solidFill>
              <a:latin typeface="Open Sans Bold" charset="0"/>
              <a:cs typeface="Open Sans Bold" charset="0"/>
            </a:endParaRPr>
          </a:p>
        </p:txBody>
      </p:sp>
      <p:sp>
        <p:nvSpPr>
          <p:cNvPr id="10" name="Rechteck 9"/>
          <p:cNvSpPr/>
          <p:nvPr userDrawn="1"/>
        </p:nvSpPr>
        <p:spPr>
          <a:xfrm>
            <a:off x="3567115" y="2907506"/>
            <a:ext cx="1987550" cy="149066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95208" y="3081026"/>
            <a:ext cx="992774" cy="1290605"/>
          </a:xfrm>
          <a:prstGeom prst="rect">
            <a:avLst/>
          </a:prstGeom>
        </p:spPr>
      </p:pic>
    </p:spTree>
    <p:extLst>
      <p:ext uri="{BB962C8B-B14F-4D97-AF65-F5344CB8AC3E}">
        <p14:creationId xmlns:p14="http://schemas.microsoft.com/office/powerpoint/2010/main" val="216291204"/>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9122469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5_Custom Layout">
    <p:bg>
      <p:bgPr>
        <a:solidFill>
          <a:schemeClr val="bg1"/>
        </a:solidFill>
        <a:effectLst/>
      </p:bgPr>
    </p:bg>
    <p:spTree>
      <p:nvGrpSpPr>
        <p:cNvPr id="1" name=""/>
        <p:cNvGrpSpPr/>
        <p:nvPr/>
      </p:nvGrpSpPr>
      <p:grpSpPr>
        <a:xfrm>
          <a:off x="0" y="0"/>
          <a:ext cx="0" cy="0"/>
          <a:chOff x="0" y="0"/>
          <a:chExt cx="0" cy="0"/>
        </a:xfrm>
      </p:grpSpPr>
      <p:sp>
        <p:nvSpPr>
          <p:cNvPr id="5" name="TextBox 3"/>
          <p:cNvSpPr txBox="1">
            <a:spLocks noChangeArrowheads="1"/>
          </p:cNvSpPr>
          <p:nvPr userDrawn="1"/>
        </p:nvSpPr>
        <p:spPr bwMode="auto">
          <a:xfrm>
            <a:off x="-1" y="0"/>
            <a:ext cx="9144001" cy="4668693"/>
          </a:xfrm>
          <a:prstGeom prst="rect">
            <a:avLst/>
          </a:prstGeom>
          <a:solidFill>
            <a:srgbClr val="7AC143"/>
          </a:solidFill>
          <a:ln>
            <a:noFill/>
          </a:ln>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a:cs typeface="ＭＳ Ｐゴシック"/>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a:cs typeface="ＭＳ Ｐゴシック"/>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a:cs typeface="ＭＳ Ｐゴシック"/>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5pPr>
            <a:lvl6pPr marL="25146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6pPr>
            <a:lvl7pPr marL="29718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7pPr>
            <a:lvl8pPr marL="34290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8pPr>
            <a:lvl9pPr marL="3886200" indent="-228600" defTabSz="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a:cs typeface="ＭＳ Ｐゴシック"/>
              </a:defRPr>
            </a:lvl9pPr>
          </a:lstStyle>
          <a:p>
            <a:pPr algn="ctr" eaLnBrk="1" hangingPunct="1">
              <a:spcBef>
                <a:spcPct val="0"/>
              </a:spcBef>
              <a:buFontTx/>
              <a:buNone/>
              <a:defRPr/>
            </a:pPr>
            <a:endParaRPr lang="en-US" altLang="en-US" sz="2700" b="1" dirty="0" smtClean="0">
              <a:solidFill>
                <a:schemeClr val="bg1"/>
              </a:solidFill>
              <a:latin typeface="Arial" panose="020B0604020202020204" pitchFamily="34" charset="0"/>
              <a:cs typeface="Arial" panose="020B0604020202020204" pitchFamily="34" charset="0"/>
            </a:endParaRPr>
          </a:p>
        </p:txBody>
      </p:sp>
      <p:sp>
        <p:nvSpPr>
          <p:cNvPr id="7" name="Title 1"/>
          <p:cNvSpPr>
            <a:spLocks noGrp="1"/>
          </p:cNvSpPr>
          <p:nvPr>
            <p:ph type="ctrTitle" hasCustomPrompt="1"/>
          </p:nvPr>
        </p:nvSpPr>
        <p:spPr>
          <a:xfrm>
            <a:off x="914401" y="859636"/>
            <a:ext cx="6692900" cy="1835944"/>
          </a:xfrm>
        </p:spPr>
        <p:txBody>
          <a:bodyPr anchor="t" anchorCtr="0">
            <a:noAutofit/>
          </a:bodyPr>
          <a:lstStyle>
            <a:lvl1pPr algn="l">
              <a:lnSpc>
                <a:spcPct val="100000"/>
              </a:lnSpc>
              <a:spcAft>
                <a:spcPts val="0"/>
              </a:spcAft>
              <a:defRPr sz="2100" b="1" kern="1100" baseline="0">
                <a:solidFill>
                  <a:srgbClr val="FFFFFF"/>
                </a:solidFill>
                <a:latin typeface="Arial"/>
                <a:cs typeface="Arial"/>
              </a:defRPr>
            </a:lvl1pPr>
          </a:lstStyle>
          <a:p>
            <a:r>
              <a:rPr lang="en-US" dirty="0" smtClean="0"/>
              <a:t>Click to edit One Line Title</a:t>
            </a:r>
            <a:endParaRPr lang="en-US" dirty="0"/>
          </a:p>
        </p:txBody>
      </p:sp>
      <p:sp>
        <p:nvSpPr>
          <p:cNvPr id="12" name="Rechteck 8"/>
          <p:cNvSpPr/>
          <p:nvPr userDrawn="1"/>
        </p:nvSpPr>
        <p:spPr>
          <a:xfrm>
            <a:off x="3960486" y="3823100"/>
            <a:ext cx="1204912" cy="10703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de-DE" sz="1013"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31801" y="4013663"/>
            <a:ext cx="530189" cy="689246"/>
          </a:xfrm>
          <a:prstGeom prst="rect">
            <a:avLst/>
          </a:prstGeom>
        </p:spPr>
      </p:pic>
      <p:sp>
        <p:nvSpPr>
          <p:cNvPr id="8" name="Slide Number Placeholder 5"/>
          <p:cNvSpPr>
            <a:spLocks noGrp="1"/>
          </p:cNvSpPr>
          <p:nvPr>
            <p:ph type="sldNum" sz="quarter" idx="4"/>
          </p:nvPr>
        </p:nvSpPr>
        <p:spPr>
          <a:xfrm>
            <a:off x="8629651" y="4893472"/>
            <a:ext cx="331256" cy="223838"/>
          </a:xfrm>
          <a:prstGeom prst="rect">
            <a:avLst/>
          </a:prstGeom>
        </p:spPr>
        <p:txBody>
          <a:bodyPr vert="horz" lIns="0" tIns="0" rIns="0" bIns="0" rtlCol="0" anchor="ctr"/>
          <a:lstStyle>
            <a:lvl1pPr algn="r" fontAlgn="auto">
              <a:spcBef>
                <a:spcPts val="0"/>
              </a:spcBef>
              <a:spcAft>
                <a:spcPts val="0"/>
              </a:spcAft>
              <a:defRPr sz="675" spc="56" baseline="0">
                <a:ln>
                  <a:noFill/>
                </a:ln>
                <a:solidFill>
                  <a:srgbClr val="656565"/>
                </a:solidFill>
                <a:latin typeface="Arial"/>
                <a:ea typeface="+mn-ea"/>
                <a:cs typeface="Arial"/>
              </a:defRPr>
            </a:lvl1pPr>
          </a:lstStyle>
          <a:p>
            <a:pPr>
              <a:defRPr/>
            </a:pPr>
            <a:fld id="{0DBE06EC-2421-AA48-8D13-4215A57A58AC}" type="slidenum">
              <a:rPr lang="en-US" smtClean="0"/>
              <a:pPr>
                <a:defRPr/>
              </a:pPr>
              <a:t>‹#›</a:t>
            </a:fld>
            <a:r>
              <a:rPr lang="en-US" dirty="0" smtClean="0"/>
              <a:t>t</a:t>
            </a:r>
            <a:endParaRPr lang="en-US" dirty="0"/>
          </a:p>
        </p:txBody>
      </p:sp>
      <p:sp>
        <p:nvSpPr>
          <p:cNvPr id="9" name="Slide Number Placeholder 5"/>
          <p:cNvSpPr txBox="1">
            <a:spLocks/>
          </p:cNvSpPr>
          <p:nvPr userDrawn="1"/>
        </p:nvSpPr>
        <p:spPr>
          <a:xfrm>
            <a:off x="3642283" y="4781558"/>
            <a:ext cx="1909226" cy="335756"/>
          </a:xfrm>
          <a:prstGeom prst="rect">
            <a:avLst/>
          </a:prstGeom>
        </p:spPr>
        <p:txBody>
          <a:bodyPr vert="horz" lIns="0" tIns="0" rIns="0" bIns="0" rtlCol="0" anchor="ctr"/>
          <a:lstStyle>
            <a:defPPr>
              <a:defRPr lang="en-US"/>
            </a:defPPr>
            <a:lvl1pPr marL="0" algn="r" defTabSz="457200" rtl="0" eaLnBrk="1" fontAlgn="auto" latinLnBrk="0" hangingPunct="1">
              <a:spcBef>
                <a:spcPts val="0"/>
              </a:spcBef>
              <a:spcAft>
                <a:spcPts val="0"/>
              </a:spcAft>
              <a:defRPr sz="900" kern="1200" spc="100">
                <a:ln>
                  <a:noFill/>
                </a:ln>
                <a:solidFill>
                  <a:srgbClr val="656565"/>
                </a:solidFill>
                <a:latin typeface="Arial"/>
                <a:ea typeface="+mn-ea"/>
                <a:cs typeface="Arial"/>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r>
              <a:rPr lang="en-US" sz="675" dirty="0" smtClean="0"/>
              <a:t>© </a:t>
            </a:r>
            <a:r>
              <a:rPr lang="de-DE" sz="675" dirty="0" smtClean="0"/>
              <a:t>2017</a:t>
            </a:r>
            <a:r>
              <a:rPr lang="en-US" sz="675" baseline="0" dirty="0" smtClean="0"/>
              <a:t> 1WorldSync</a:t>
            </a:r>
            <a:endParaRPr lang="en-US" sz="675" dirty="0"/>
          </a:p>
        </p:txBody>
      </p:sp>
    </p:spTree>
    <p:extLst>
      <p:ext uri="{BB962C8B-B14F-4D97-AF65-F5344CB8AC3E}">
        <p14:creationId xmlns:p14="http://schemas.microsoft.com/office/powerpoint/2010/main" val="1555509891"/>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300" y="1803400"/>
            <a:ext cx="5825202" cy="1234727"/>
          </a:xfrm>
        </p:spPr>
        <p:txBody>
          <a:bodyPr anchor="b">
            <a:noAutofit/>
          </a:bodyPr>
          <a:lstStyle>
            <a:lvl1pPr algn="r">
              <a:defRPr sz="405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130300" y="3038125"/>
            <a:ext cx="5825202" cy="822674"/>
          </a:xfrm>
        </p:spPr>
        <p:txBody>
          <a:bodyPr anchor="t"/>
          <a:lstStyle>
            <a:lvl1pPr marL="0" indent="0" algn="r">
              <a:buNone/>
              <a:defRPr>
                <a:solidFill>
                  <a:schemeClr val="tx1">
                    <a:lumMod val="50000"/>
                    <a:lumOff val="50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14791841"/>
      </p:ext>
    </p:extLst>
  </p:cSld>
  <p:clrMapOvr>
    <a:masterClrMapping/>
  </p:clrMapOvr>
  <p:hf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700"/>
            </a:lvl1p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3656688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08001" y="2025651"/>
            <a:ext cx="6447501" cy="1369936"/>
          </a:xfrm>
        </p:spPr>
        <p:txBody>
          <a:bodyPr anchor="b"/>
          <a:lstStyle>
            <a:lvl1pPr algn="l">
              <a:defRPr sz="30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645300"/>
          </a:xfrm>
        </p:spPr>
        <p:txBody>
          <a:bodyPr anchor="t"/>
          <a:lstStyle>
            <a:lvl1pPr marL="0" indent="0" algn="l">
              <a:buNone/>
              <a:defRPr sz="150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08102240"/>
      </p:ext>
    </p:extLst>
  </p:cSld>
  <p:clrMapOvr>
    <a:masterClrMapping/>
  </p:clrMapOvr>
  <p:hf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08001" y="1620442"/>
            <a:ext cx="3138026" cy="2910579"/>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3817477" y="1620442"/>
            <a:ext cx="3138026" cy="2910580"/>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10/10/2017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617410907"/>
      </p:ext>
    </p:extLst>
  </p:cSld>
  <p:clrMapOvr>
    <a:masterClrMapping/>
  </p:clrMapOvr>
  <p:hf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506809" y="1620737"/>
            <a:ext cx="3139217"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506809" y="2052934"/>
            <a:ext cx="3139217"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3816287" y="1620737"/>
            <a:ext cx="3139214" cy="432197"/>
          </a:xfrm>
        </p:spPr>
        <p:txBody>
          <a:bodyPr anchor="b">
            <a:noAutofit/>
          </a:bodyPr>
          <a:lstStyle>
            <a:lvl1pPr marL="0" indent="0">
              <a:buNone/>
              <a:defRPr sz="1800" b="0"/>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3816288" y="2052934"/>
            <a:ext cx="3139213" cy="247808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99686299"/>
      </p:ext>
    </p:extLst>
  </p:cSld>
  <p:clrMapOvr>
    <a:masterClrMapping/>
  </p:clrMapOvr>
  <p:hf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990600"/>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300343102"/>
      </p:ext>
    </p:extLst>
  </p:cSld>
  <p:clrMapOvr>
    <a:masterClrMapping/>
  </p:clrMapOvr>
  <p:hf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587930539"/>
      </p:ext>
    </p:extLst>
  </p:cSld>
  <p:clrMapOvr>
    <a:masterClrMapping/>
  </p:clrMapOvr>
  <p:hf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1123953"/>
            <a:ext cx="2890896" cy="958850"/>
          </a:xfrm>
        </p:spPr>
        <p:txBody>
          <a:bodyPr anchor="b">
            <a:normAutofit/>
          </a:bodyPr>
          <a:lstStyle>
            <a:lvl1pPr>
              <a:defRPr sz="1500"/>
            </a:lvl1pPr>
          </a:lstStyle>
          <a:p>
            <a:r>
              <a:rPr lang="en-US" smtClean="0"/>
              <a:t>Click to edit Master title style</a:t>
            </a:r>
            <a:endParaRPr lang="en-US" dirty="0"/>
          </a:p>
        </p:txBody>
      </p:sp>
      <p:sp>
        <p:nvSpPr>
          <p:cNvPr id="3" name="Content Placeholder 2"/>
          <p:cNvSpPr>
            <a:spLocks noGrp="1"/>
          </p:cNvSpPr>
          <p:nvPr>
            <p:ph idx="1"/>
          </p:nvPr>
        </p:nvSpPr>
        <p:spPr>
          <a:xfrm>
            <a:off x="3570346" y="386193"/>
            <a:ext cx="3385156" cy="4144828"/>
          </a:xfrm>
        </p:spPr>
        <p:txBody>
          <a:bodyPr>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08001" y="2082802"/>
            <a:ext cx="2890896" cy="1938337"/>
          </a:xfrm>
        </p:spPr>
        <p:txBody>
          <a:bodyPr>
            <a:normAutofit/>
          </a:bodyPr>
          <a:lstStyle>
            <a:lvl1pPr marL="0" indent="0">
              <a:buNone/>
              <a:defRPr sz="1050"/>
            </a:lvl1pPr>
            <a:lvl2pPr marL="342797" indent="0">
              <a:buNone/>
              <a:defRPr sz="1050"/>
            </a:lvl2pPr>
            <a:lvl3pPr marL="685595" indent="0">
              <a:buNone/>
              <a:defRPr sz="900"/>
            </a:lvl3pPr>
            <a:lvl4pPr marL="1028392" indent="0">
              <a:buNone/>
              <a:defRPr sz="750"/>
            </a:lvl4pPr>
            <a:lvl5pPr marL="1371188" indent="0">
              <a:buNone/>
              <a:defRPr sz="750"/>
            </a:lvl5pPr>
            <a:lvl6pPr marL="1713986" indent="0">
              <a:buNone/>
              <a:defRPr sz="750"/>
            </a:lvl6pPr>
            <a:lvl7pPr marL="2056783" indent="0">
              <a:buNone/>
              <a:defRPr sz="750"/>
            </a:lvl7pPr>
            <a:lvl8pPr marL="2399580" indent="0">
              <a:buNone/>
              <a:defRPr sz="750"/>
            </a:lvl8pPr>
            <a:lvl9pPr marL="2742377"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10/10/2017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09646774"/>
      </p:ext>
    </p:extLst>
  </p:cSld>
  <p:clrMapOvr>
    <a:masterClrMapping/>
  </p:clrMapOvr>
  <p:hf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3600450"/>
            <a:ext cx="6447500" cy="425054"/>
          </a:xfrm>
        </p:spPr>
        <p:txBody>
          <a:bodyPr anchor="b">
            <a:normAutofit/>
          </a:bodyPr>
          <a:lstStyle>
            <a:lvl1pPr algn="l">
              <a:defRPr sz="1800" b="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08001" y="457200"/>
            <a:ext cx="6447501" cy="2884289"/>
          </a:xfrm>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508001" y="4025504"/>
            <a:ext cx="6447500" cy="505518"/>
          </a:xfrm>
        </p:spPr>
        <p:txBody>
          <a:bodyPr>
            <a:normAutofit/>
          </a:bodyPr>
          <a:lstStyle>
            <a:lvl1pPr marL="0" indent="0">
              <a:buNone/>
              <a:defRPr sz="90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26002001"/>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ext with Headin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39"/>
            <a:ext cx="8246492" cy="373561"/>
          </a:xfrm>
          <a:prstGeom prst="rect">
            <a:avLst/>
          </a:prstGeom>
        </p:spPr>
        <p:txBody>
          <a:bodyPr>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555059"/>
            <a:ext cx="8241707" cy="284843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173071126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2552700"/>
          </a:xfrm>
        </p:spPr>
        <p:txBody>
          <a:bodyPr anchor="ctr">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953624843"/>
      </p:ext>
    </p:extLst>
  </p:cSld>
  <p:clrMapOvr>
    <a:masterClrMapping/>
  </p:clrMapOvr>
  <p:hf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1024604" y="2724150"/>
            <a:ext cx="5418393" cy="285750"/>
          </a:xfrm>
        </p:spPr>
        <p:txBody>
          <a:bodyPr anchor="ctr">
            <a:noAutofit/>
          </a:bodyPr>
          <a:lstStyle>
            <a:lvl1pPr marL="0" indent="0">
              <a:buFontTx/>
              <a:buNone/>
              <a:defRPr sz="1200">
                <a:solidFill>
                  <a:schemeClr val="tx1">
                    <a:lumMod val="50000"/>
                    <a:lumOff val="50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52800"/>
            <a:ext cx="6447501" cy="1178222"/>
          </a:xfrm>
        </p:spPr>
        <p:txBody>
          <a:bodyPr anchor="ctr">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0" name="TextBox 19"/>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latin typeface="Arial"/>
              </a:rPr>
              <a:t>”</a:t>
            </a:r>
            <a:endParaRPr lang="en-US" sz="1350" dirty="0">
              <a:solidFill>
                <a:schemeClr val="accent1">
                  <a:lumMod val="60000"/>
                  <a:lumOff val="40000"/>
                </a:schemeClr>
              </a:solidFill>
              <a:latin typeface="Arial"/>
            </a:endParaRPr>
          </a:p>
        </p:txBody>
      </p:sp>
    </p:spTree>
    <p:extLst>
      <p:ext uri="{BB962C8B-B14F-4D97-AF65-F5344CB8AC3E}">
        <p14:creationId xmlns:p14="http://schemas.microsoft.com/office/powerpoint/2010/main" val="1498848561"/>
      </p:ext>
    </p:extLst>
  </p:cSld>
  <p:clrMapOvr>
    <a:masterClrMapping/>
  </p:clrMapOvr>
  <p:hf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08001" y="1448991"/>
            <a:ext cx="6447501" cy="1946595"/>
          </a:xfrm>
        </p:spPr>
        <p:txBody>
          <a:bodyPr anchor="b">
            <a:normAutofit/>
          </a:bodyPr>
          <a:lstStyle>
            <a:lvl1pPr algn="l">
              <a:defRPr sz="3300" b="0" cap="none"/>
            </a:lvl1pPr>
          </a:lstStyle>
          <a:p>
            <a:r>
              <a:rPr lang="en-US" smtClean="0"/>
              <a:t>Click to edit Master title style</a:t>
            </a:r>
            <a:endParaRPr lang="en-US" dirty="0"/>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75000"/>
                    <a:lumOff val="2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931467679"/>
      </p:ext>
    </p:extLst>
  </p:cSld>
  <p:clrMapOvr>
    <a:masterClrMapping/>
  </p:clrMapOvr>
  <p:hf hdr="0" ftr="0" dt="0"/>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698500" y="457200"/>
            <a:ext cx="6070601"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tx1">
                    <a:lumMod val="75000"/>
                    <a:lumOff val="25000"/>
                  </a:schemeClr>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24" name="TextBox 23"/>
          <p:cNvSpPr txBox="1"/>
          <p:nvPr/>
        </p:nvSpPr>
        <p:spPr>
          <a:xfrm>
            <a:off x="406403" y="592784"/>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669758" y="2164917"/>
            <a:ext cx="457200" cy="438582"/>
          </a:xfrm>
          <a:prstGeom prst="rect">
            <a:avLst/>
          </a:prstGeom>
        </p:spPr>
        <p:txBody>
          <a:bodyPr vert="horz" lIns="68580" tIns="34290" rIns="68580" bIns="34290" rtlCol="0" anchor="ctr">
            <a:noAutofit/>
          </a:bodyPr>
          <a:lstStyle/>
          <a:p>
            <a:pPr lvl="0"/>
            <a:r>
              <a:rPr lang="en-US" sz="6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4178465449"/>
      </p:ext>
    </p:extLst>
  </p:cSld>
  <p:clrMapOvr>
    <a:masterClrMapping/>
  </p:clrMapOvr>
  <p:hf hdr="0" ftr="0" dt="0"/>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4350" y="457200"/>
            <a:ext cx="6441152" cy="2266950"/>
          </a:xfrm>
        </p:spPr>
        <p:txBody>
          <a:bodyPr anchor="ctr">
            <a:normAutofit/>
          </a:bodyPr>
          <a:lstStyle>
            <a:lvl1pPr algn="l">
              <a:defRPr sz="3300" b="0" cap="none"/>
            </a:lvl1pPr>
          </a:lstStyle>
          <a:p>
            <a:r>
              <a:rPr lang="en-US" smtClean="0"/>
              <a:t>Click to edit Master title style</a:t>
            </a:r>
            <a:endParaRPr lang="en-US" dirty="0"/>
          </a:p>
        </p:txBody>
      </p:sp>
      <p:sp>
        <p:nvSpPr>
          <p:cNvPr id="23" name="Text Placeholder 9"/>
          <p:cNvSpPr>
            <a:spLocks noGrp="1"/>
          </p:cNvSpPr>
          <p:nvPr>
            <p:ph type="body" sz="quarter" idx="13"/>
          </p:nvPr>
        </p:nvSpPr>
        <p:spPr>
          <a:xfrm>
            <a:off x="507999" y="3009900"/>
            <a:ext cx="6447502" cy="385686"/>
          </a:xfrm>
        </p:spPr>
        <p:txBody>
          <a:bodyPr anchor="b">
            <a:noAutofit/>
          </a:bodyPr>
          <a:lstStyle>
            <a:lvl1pPr marL="0" indent="0">
              <a:buFontTx/>
              <a:buNone/>
              <a:defRPr sz="1800">
                <a:solidFill>
                  <a:schemeClr val="accent1"/>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Edit Master text styles</a:t>
            </a:r>
          </a:p>
        </p:txBody>
      </p:sp>
      <p:sp>
        <p:nvSpPr>
          <p:cNvPr id="3" name="Text Placeholder 2"/>
          <p:cNvSpPr>
            <a:spLocks noGrp="1"/>
          </p:cNvSpPr>
          <p:nvPr>
            <p:ph type="body" idx="1"/>
          </p:nvPr>
        </p:nvSpPr>
        <p:spPr>
          <a:xfrm>
            <a:off x="508001" y="3395586"/>
            <a:ext cx="6447501" cy="1135436"/>
          </a:xfrm>
        </p:spPr>
        <p:txBody>
          <a:bodyPr anchor="t">
            <a:normAutofit/>
          </a:bodyPr>
          <a:lstStyle>
            <a:lvl1pPr marL="0" indent="0" algn="l">
              <a:buNone/>
              <a:defRPr sz="1350">
                <a:solidFill>
                  <a:schemeClr val="tx1">
                    <a:lumMod val="50000"/>
                    <a:lumOff val="50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808772673"/>
      </p:ext>
    </p:extLst>
  </p:cSld>
  <p:clrMapOvr>
    <a:masterClrMapping/>
  </p:clrMapOvr>
  <p:hf hdr="0" ftr="0" dt="0"/>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98845656"/>
      </p:ext>
    </p:extLst>
  </p:cSld>
  <p:clrMapOvr>
    <a:masterClrMapping/>
  </p:clrMapOvr>
  <p:hf hdr="0" ftr="0" dt="0"/>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5755" y="457200"/>
            <a:ext cx="978557" cy="3938588"/>
          </a:xfrm>
        </p:spPr>
        <p:txBody>
          <a:bodyPr vert="eaVert" anchor="ct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08001" y="457200"/>
            <a:ext cx="5295113" cy="393858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10/10/2017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076379689"/>
      </p:ext>
    </p:extLst>
  </p:cSld>
  <p:clrMapOvr>
    <a:masterClrMapping/>
  </p:clrMapOvr>
  <p:hf hdr="0" ftr="0" dt="0"/>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Text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2"/>
                </a:solidFill>
              </a:defRPr>
            </a:lvl1pPr>
          </a:lstStyle>
          <a:p>
            <a:r>
              <a:rPr lang="en-GB" noProof="0" smtClean="0"/>
              <a:t>Click to Edit Title</a:t>
            </a:r>
            <a:endParaRPr lang="en-GB" noProof="0"/>
          </a:p>
        </p:txBody>
      </p:sp>
      <p:sp>
        <p:nvSpPr>
          <p:cNvPr id="8" name="Text Placeholder 2"/>
          <p:cNvSpPr>
            <a:spLocks noGrp="1"/>
          </p:cNvSpPr>
          <p:nvPr>
            <p:ph idx="11" hasCustomPrompt="1"/>
          </p:nvPr>
        </p:nvSpPr>
        <p:spPr bwMode="auto">
          <a:xfrm>
            <a:off x="447720" y="1091409"/>
            <a:ext cx="8241707" cy="3312086"/>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2007510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4137772200"/>
      </p:ext>
    </p:extLst>
  </p:cSld>
  <p:clrMapOvr>
    <a:masterClrMapping/>
  </p:clrMapOvr>
  <p:hf hdr="0" ftr="0" dt="0"/>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1BEF0D-F0BB-DE4B-95CE-6DB70DBA9567}" type="datetimeFigureOut">
              <a:rPr lang="en-US" smtClean="0"/>
              <a:pPr/>
              <a:t>10/10/2017</a:t>
            </a:fld>
            <a:endParaRPr lang="en-US" dirty="0"/>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6739870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Line Introduction">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650378"/>
          </a:xfrm>
          <a:prstGeom prst="rect">
            <a:avLst/>
          </a:prstGeom>
        </p:spPr>
        <p:txBody>
          <a:bodyPr>
            <a:noAutofit/>
          </a:bodyPr>
          <a:lstStyle>
            <a:lvl1pPr marL="0" indent="0">
              <a:lnSpc>
                <a:spcPct val="100000"/>
              </a:lnSpc>
              <a:buFontTx/>
              <a:buNone/>
              <a:defRPr sz="1800" b="1" i="0">
                <a:solidFill>
                  <a:schemeClr val="accent1"/>
                </a:solidFill>
              </a:defRPr>
            </a:lvl1pPr>
          </a:lstStyle>
          <a:p>
            <a:pPr lvl="0"/>
            <a:r>
              <a:rPr lang="en-GB" noProof="0" smtClean="0"/>
              <a:t>Click to edit text. Main idea, quote, or phrase two lines and under may go in this text box. </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1833518"/>
            <a:ext cx="8241707" cy="2569977"/>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3557396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2445615229"/>
      </p:ext>
    </p:extLst>
  </p:cSld>
  <p:clrMapOvr>
    <a:masterClrMapping/>
  </p:clrMapOvr>
  <p:hf hdr="0" ftr="0" dt="0"/>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F39284-8292-4493-856A-100FAF258A75}" type="datetimeFigureOut">
              <a:rPr lang="en-GB" smtClean="0"/>
              <a:t>10/10/2017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2754855166"/>
      </p:ext>
    </p:extLst>
  </p:cSld>
  <p:clrMapOvr>
    <a:masterClrMapping/>
  </p:clrMapOvr>
  <p:hf hdr="0" ftr="0" dt="0"/>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6F39284-8292-4493-856A-100FAF258A75}" type="datetimeFigureOut">
              <a:rPr lang="en-GB" smtClean="0"/>
              <a:t>10/10/2017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3657022950"/>
      </p:ext>
    </p:extLst>
  </p:cSld>
  <p:clrMapOvr>
    <a:masterClrMapping/>
  </p:clrMapOvr>
  <p:hf hdr="0" ftr="0" dt="0"/>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6F39284-8292-4493-856A-100FAF258A75}" type="datetimeFigureOut">
              <a:rPr lang="en-GB" smtClean="0"/>
              <a:t>10/10/2017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3532235673"/>
      </p:ext>
    </p:extLst>
  </p:cSld>
  <p:clrMapOvr>
    <a:masterClrMapping/>
  </p:clrMapOvr>
  <p:hf hdr="0" ftr="0" dt="0"/>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39284-8292-4493-856A-100FAF258A75}" type="datetimeFigureOut">
              <a:rPr lang="en-GB" smtClean="0"/>
              <a:t>10/10/2017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27426522"/>
      </p:ext>
    </p:extLst>
  </p:cSld>
  <p:clrMapOvr>
    <a:masterClrMapping/>
  </p:clrMapOvr>
  <p:hf hdr="0" ftr="0" dt="0"/>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F39284-8292-4493-856A-100FAF258A75}" type="datetimeFigureOut">
              <a:rPr lang="en-GB" smtClean="0"/>
              <a:t>10/10/2017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1759543986"/>
      </p:ext>
    </p:extLst>
  </p:cSld>
  <p:clrMapOvr>
    <a:masterClrMapping/>
  </p:clrMapOvr>
  <p:hf hdr="0" ftr="0" dt="0"/>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F39284-8292-4493-856A-100FAF258A75}" type="datetimeFigureOut">
              <a:rPr lang="en-GB" smtClean="0"/>
              <a:t>10/10/2017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1966283803"/>
      </p:ext>
    </p:extLst>
  </p:cSld>
  <p:clrMapOvr>
    <a:masterClrMapping/>
  </p:clrMapOvr>
  <p:hf hdr="0" ftr="0" dt="0"/>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260451729"/>
      </p:ext>
    </p:extLst>
  </p:cSld>
  <p:clrMapOvr>
    <a:masterClrMapping/>
  </p:clrMapOvr>
  <p:hf hdr="0" ftr="0" dt="0"/>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4223489551"/>
      </p:ext>
    </p:extLst>
  </p:cSld>
  <p:clrMapOvr>
    <a:masterClrMapping/>
  </p:clrMapOvr>
  <p:hf hdr="0" ftr="0" dt="0"/>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smtClean="0"/>
              <a:t>Click to edit Master title style</a:t>
            </a:r>
            <a:endParaRPr lang="en-GB"/>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87616257"/>
      </p:ext>
    </p:extLst>
  </p:cSld>
  <p:clrMapOvr>
    <a:masterClrMapping/>
  </p:clrMapOvr>
  <p:hf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Line Introduction 2">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447736" y="1091940"/>
            <a:ext cx="8246492" cy="870872"/>
          </a:xfrm>
          <a:prstGeom prst="rect">
            <a:avLst/>
          </a:prstGeom>
        </p:spPr>
        <p:txBody>
          <a:bodyPr>
            <a:noAutofit/>
          </a:bodyPr>
          <a:lstStyle>
            <a:lvl1pPr marL="0" marR="0" indent="0" algn="l" defTabSz="457155" rtl="0" eaLnBrk="1" fontAlgn="base" latinLnBrk="0" hangingPunct="1">
              <a:lnSpc>
                <a:spcPct val="100000"/>
              </a:lnSpc>
              <a:spcBef>
                <a:spcPct val="20000"/>
              </a:spcBef>
              <a:spcAft>
                <a:spcPct val="0"/>
              </a:spcAft>
              <a:buClr>
                <a:schemeClr val="accent1"/>
              </a:buClr>
              <a:buSzTx/>
              <a:buFontTx/>
              <a:buNone/>
              <a:tabLst/>
              <a:defRPr sz="1800" b="1" i="0">
                <a:solidFill>
                  <a:schemeClr val="accent1"/>
                </a:solidFill>
              </a:defRPr>
            </a:lvl1pPr>
          </a:lstStyle>
          <a:p>
            <a:pPr marL="0" marR="0" lvl="0" indent="0" algn="l" defTabSz="457155" rtl="0" eaLnBrk="1" fontAlgn="base" latinLnBrk="0" hangingPunct="1">
              <a:lnSpc>
                <a:spcPct val="100000"/>
              </a:lnSpc>
              <a:spcBef>
                <a:spcPct val="20000"/>
              </a:spcBef>
              <a:spcAft>
                <a:spcPct val="0"/>
              </a:spcAft>
              <a:buClr>
                <a:schemeClr val="accent1"/>
              </a:buClr>
              <a:buSzTx/>
              <a:buFontTx/>
              <a:buNone/>
              <a:tabLst/>
              <a:defRPr/>
            </a:pPr>
            <a:r>
              <a:rPr lang="en-GB" noProof="0" smtClean="0"/>
              <a:t>Click to edit text. Main idea, quote, or phrase three lines and under may go in this text box. For text over three lines adjust the size of this box.</a:t>
            </a:r>
            <a:endParaRPr lang="en-GB" noProof="0"/>
          </a:p>
        </p:txBody>
      </p:sp>
      <p:sp>
        <p:nvSpPr>
          <p:cNvPr id="4" name="Title 3"/>
          <p:cNvSpPr>
            <a:spLocks noGrp="1"/>
          </p:cNvSpPr>
          <p:nvPr>
            <p:ph type="title" hasCustomPrompt="1"/>
          </p:nvPr>
        </p:nvSpPr>
        <p:spPr/>
        <p:txBody>
          <a:bodyPr/>
          <a:lstStyle/>
          <a:p>
            <a:r>
              <a:rPr lang="en-GB" noProof="0" smtClean="0"/>
              <a:t>Click to Edit Title</a:t>
            </a:r>
            <a:endParaRPr lang="en-GB" noProof="0"/>
          </a:p>
        </p:txBody>
      </p:sp>
      <p:sp>
        <p:nvSpPr>
          <p:cNvPr id="5" name="Slide Number Placeholder 4"/>
          <p:cNvSpPr>
            <a:spLocks noGrp="1"/>
          </p:cNvSpPr>
          <p:nvPr>
            <p:ph type="sldNum" sz="quarter" idx="14"/>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
        <p:nvSpPr>
          <p:cNvPr id="7" name="Text Placeholder 2"/>
          <p:cNvSpPr>
            <a:spLocks noGrp="1"/>
          </p:cNvSpPr>
          <p:nvPr>
            <p:ph idx="15" hasCustomPrompt="1"/>
          </p:nvPr>
        </p:nvSpPr>
        <p:spPr bwMode="auto">
          <a:xfrm>
            <a:off x="447720" y="2057401"/>
            <a:ext cx="8241707" cy="2346094"/>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a:defRPr sz="1500"/>
            </a:lvl1pPr>
            <a:lvl2pPr>
              <a:defRPr sz="1500"/>
            </a:lvl2pPr>
            <a:lvl3pPr>
              <a:defRPr sz="1500"/>
            </a:lvl3pPr>
            <a:lvl4pPr>
              <a:defRPr sz="1500"/>
            </a:lvl4pPr>
            <a:lvl5pPr>
              <a:defRPr sz="15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Tree>
    <p:extLst>
      <p:ext uri="{BB962C8B-B14F-4D97-AF65-F5344CB8AC3E}">
        <p14:creationId xmlns:p14="http://schemas.microsoft.com/office/powerpoint/2010/main" val="2716165612"/>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fld id="{D1CADF63-2AFE-4B78-B091-63D1B3E37637}" type="slidenum">
              <a:rPr lang="en-GB" smtClean="0"/>
              <a:t>‹#›</a:t>
            </a:fld>
            <a:endParaRPr lang="en-GB"/>
          </a:p>
        </p:txBody>
      </p:sp>
    </p:spTree>
    <p:extLst>
      <p:ext uri="{BB962C8B-B14F-4D97-AF65-F5344CB8AC3E}">
        <p14:creationId xmlns:p14="http://schemas.microsoft.com/office/powerpoint/2010/main" val="35443602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smtClean="0"/>
              <a:t>Click to edit Master title style</a:t>
            </a:r>
            <a:endParaRPr lang="en-GB"/>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55235469"/>
      </p:ext>
    </p:extLst>
  </p:cSld>
  <p:clrMapOvr>
    <a:masterClrMapping/>
  </p:clrMapOvr>
  <p:hf hdr="0" ftr="0" dt="0"/>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6286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29150" y="1369219"/>
            <a:ext cx="3886200" cy="3263504"/>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B6F39284-8292-4493-856A-100FAF258A75}" type="datetimeFigureOut">
              <a:rPr lang="en-GB" smtClean="0"/>
              <a:t>10/10/2017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24080339"/>
      </p:ext>
    </p:extLst>
  </p:cSld>
  <p:clrMapOvr>
    <a:masterClrMapping/>
  </p:clrMapOvr>
  <p:hf hdr="0" ftr="0" dt="0"/>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B6F39284-8292-4493-856A-100FAF258A75}" type="datetimeFigureOut">
              <a:rPr lang="en-GB" smtClean="0"/>
              <a:t>10/10/2017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684513601"/>
      </p:ext>
    </p:extLst>
  </p:cSld>
  <p:clrMapOvr>
    <a:masterClrMapping/>
  </p:clrMapOvr>
  <p:hf hdr="0" ftr="0" dt="0"/>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B6F39284-8292-4493-856A-100FAF258A75}" type="datetimeFigureOut">
              <a:rPr lang="en-GB" smtClean="0"/>
              <a:t>10/10/2017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088738482"/>
      </p:ext>
    </p:extLst>
  </p:cSld>
  <p:clrMapOvr>
    <a:masterClrMapping/>
  </p:clrMapOvr>
  <p:hf hdr="0" ftr="0" dt="0"/>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F39284-8292-4493-856A-100FAF258A75}" type="datetimeFigureOut">
              <a:rPr lang="en-GB" smtClean="0"/>
              <a:t>10/10/2017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3744674035"/>
      </p:ext>
    </p:extLst>
  </p:cSld>
  <p:clrMapOvr>
    <a:masterClrMapping/>
  </p:clrMapOvr>
  <p:hf hdr="0" ftr="0" dt="0"/>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F39284-8292-4493-856A-100FAF258A75}" type="datetimeFigureOut">
              <a:rPr lang="en-GB" smtClean="0"/>
              <a:t>10/10/2017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95018410"/>
      </p:ext>
    </p:extLst>
  </p:cSld>
  <p:clrMapOvr>
    <a:masterClrMapping/>
  </p:clrMapOvr>
  <p:hf hdr="0" ftr="0" dt="0"/>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smtClean="0"/>
              <a:t>Click to edit Master title style</a:t>
            </a:r>
            <a:endParaRPr lang="en-GB"/>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GB"/>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Edit Master text styles</a:t>
            </a:r>
          </a:p>
        </p:txBody>
      </p:sp>
      <p:sp>
        <p:nvSpPr>
          <p:cNvPr id="5" name="Date Placeholder 4"/>
          <p:cNvSpPr>
            <a:spLocks noGrp="1"/>
          </p:cNvSpPr>
          <p:nvPr>
            <p:ph type="dt" sz="half" idx="10"/>
          </p:nvPr>
        </p:nvSpPr>
        <p:spPr/>
        <p:txBody>
          <a:bodyPr/>
          <a:lstStyle/>
          <a:p>
            <a:fld id="{B6F39284-8292-4493-856A-100FAF258A75}" type="datetimeFigureOut">
              <a:rPr lang="en-GB" smtClean="0"/>
              <a:t>10/10/2017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272962950"/>
      </p:ext>
    </p:extLst>
  </p:cSld>
  <p:clrMapOvr>
    <a:masterClrMapping/>
  </p:clrMapOvr>
  <p:hf hdr="0" ftr="0" dt="0"/>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520513666"/>
      </p:ext>
    </p:extLst>
  </p:cSld>
  <p:clrMapOvr>
    <a:masterClrMapping/>
  </p:clrMapOvr>
  <p:hf hdr="0" ftr="0" dt="0"/>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B6F39284-8292-4493-856A-100FAF258A75}" type="datetimeFigureOut">
              <a:rPr lang="en-GB" smtClean="0"/>
              <a:t>10/10/2017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171342378"/>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Column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GB" noProof="0" smtClean="0"/>
              <a:t>Click to Edit Title</a:t>
            </a:r>
            <a:endParaRPr lang="en-GB" noProof="0"/>
          </a:p>
        </p:txBody>
      </p:sp>
      <p:sp>
        <p:nvSpPr>
          <p:cNvPr id="16" name="Text Placeholder 5"/>
          <p:cNvSpPr>
            <a:spLocks noGrp="1"/>
          </p:cNvSpPr>
          <p:nvPr>
            <p:ph type="body" sz="quarter" idx="15" hasCustomPrompt="1"/>
          </p:nvPr>
        </p:nvSpPr>
        <p:spPr>
          <a:xfrm>
            <a:off x="454995" y="1091572"/>
            <a:ext cx="3917637"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8" name="Text Placeholder 12"/>
          <p:cNvSpPr>
            <a:spLocks noGrp="1"/>
          </p:cNvSpPr>
          <p:nvPr>
            <p:ph type="body" sz="quarter" idx="17" hasCustomPrompt="1"/>
          </p:nvPr>
        </p:nvSpPr>
        <p:spPr>
          <a:xfrm>
            <a:off x="455719"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1" name="Text Placeholder 5"/>
          <p:cNvSpPr>
            <a:spLocks noGrp="1"/>
          </p:cNvSpPr>
          <p:nvPr>
            <p:ph type="body" sz="quarter" idx="19" hasCustomPrompt="1"/>
          </p:nvPr>
        </p:nvSpPr>
        <p:spPr>
          <a:xfrm>
            <a:off x="4772025" y="1091572"/>
            <a:ext cx="3918272" cy="553158"/>
          </a:xfrm>
          <a:prstGeom prst="rect">
            <a:avLst/>
          </a:prstGeom>
        </p:spPr>
        <p:txBody>
          <a:bodyPr anchor="b" anchorCtr="0">
            <a:noAutofit/>
          </a:bodyPr>
          <a:lstStyle>
            <a:lvl1pPr marL="0" indent="0">
              <a:lnSpc>
                <a:spcPct val="100000"/>
              </a:lnSpc>
              <a:buFontTx/>
              <a:buNone/>
              <a:defRPr sz="1800" b="1" i="0"/>
            </a:lvl1pPr>
          </a:lstStyle>
          <a:p>
            <a:pPr lvl="0"/>
            <a:r>
              <a:rPr lang="en-GB" noProof="0" smtClean="0"/>
              <a:t>Click to edit heading</a:t>
            </a:r>
            <a:endParaRPr lang="en-GB" noProof="0"/>
          </a:p>
        </p:txBody>
      </p:sp>
      <p:sp>
        <p:nvSpPr>
          <p:cNvPr id="12" name="Text Placeholder 12"/>
          <p:cNvSpPr>
            <a:spLocks noGrp="1"/>
          </p:cNvSpPr>
          <p:nvPr>
            <p:ph type="body" sz="quarter" idx="20" hasCustomPrompt="1"/>
          </p:nvPr>
        </p:nvSpPr>
        <p:spPr>
          <a:xfrm>
            <a:off x="4773384" y="1674817"/>
            <a:ext cx="3916035" cy="2728908"/>
          </a:xfrm>
          <a:prstGeom prst="rect">
            <a:avLst/>
          </a:prstGeom>
        </p:spPr>
        <p:txBody>
          <a:bodyPr>
            <a:noAutofit/>
          </a:bodyPr>
          <a:lstStyle>
            <a:lvl1pPr>
              <a:lnSpc>
                <a:spcPct val="100000"/>
              </a:lnSpc>
              <a:buClr>
                <a:schemeClr val="accent1"/>
              </a:buClr>
              <a:defRPr sz="1300"/>
            </a:lvl1pPr>
            <a:lvl2pPr>
              <a:lnSpc>
                <a:spcPct val="100000"/>
              </a:lnSpc>
              <a:buClr>
                <a:schemeClr val="accent1"/>
              </a:buClr>
              <a:defRPr sz="1300"/>
            </a:lvl2pPr>
            <a:lvl3pPr>
              <a:lnSpc>
                <a:spcPct val="100000"/>
              </a:lnSpc>
              <a:buClr>
                <a:schemeClr val="accent1"/>
              </a:buClr>
              <a:defRPr sz="1300"/>
            </a:lvl3pPr>
            <a:lvl4pPr>
              <a:lnSpc>
                <a:spcPct val="100000"/>
              </a:lnSpc>
              <a:buClr>
                <a:schemeClr val="accent1"/>
              </a:buClr>
              <a:defRPr sz="1300"/>
            </a:lvl4pPr>
            <a:lvl5pPr>
              <a:lnSpc>
                <a:spcPct val="100000"/>
              </a:lnSpc>
              <a:buClr>
                <a:schemeClr val="accent1"/>
              </a:buClr>
              <a:defRPr sz="1300"/>
            </a:lvl5pPr>
          </a:lstStyle>
          <a:p>
            <a:pPr lvl="0"/>
            <a:r>
              <a:rPr lang="en-GB" noProof="0" smtClean="0"/>
              <a:t>Add text here</a:t>
            </a:r>
          </a:p>
          <a:p>
            <a:pPr lvl="1"/>
            <a:r>
              <a:rPr lang="en-GB" noProof="0" smtClean="0"/>
              <a:t>Second level</a:t>
            </a:r>
          </a:p>
          <a:p>
            <a:pPr lvl="2"/>
            <a:r>
              <a:rPr lang="en-GB" noProof="0" smtClean="0"/>
              <a:t>Third level</a:t>
            </a:r>
          </a:p>
          <a:p>
            <a:pPr lvl="3"/>
            <a:r>
              <a:rPr lang="en-GB" noProof="0" smtClean="0"/>
              <a:t>Fourth level</a:t>
            </a:r>
          </a:p>
          <a:p>
            <a:pPr lvl="4"/>
            <a:r>
              <a:rPr lang="en-GB" noProof="0" smtClean="0"/>
              <a:t>Fifth level</a:t>
            </a:r>
            <a:endParaRPr lang="en-GB" noProof="0"/>
          </a:p>
        </p:txBody>
      </p:sp>
      <p:sp>
        <p:nvSpPr>
          <p:cNvPr id="14" name="Slide Number Placeholder 4"/>
          <p:cNvSpPr>
            <a:spLocks noGrp="1"/>
          </p:cNvSpPr>
          <p:nvPr>
            <p:ph type="sldNum" sz="quarter" idx="14"/>
          </p:nvPr>
        </p:nvSpPr>
        <p:spPr>
          <a:xfrm>
            <a:off x="84474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140935991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slideLayout" Target="../slideLayouts/slideLayout16.xml"/><Relationship Id="rId18" Type="http://schemas.openxmlformats.org/officeDocument/2006/relationships/slideLayout" Target="../slideLayouts/slideLayout21.xml"/><Relationship Id="rId26" Type="http://schemas.openxmlformats.org/officeDocument/2006/relationships/slideLayout" Target="../slideLayouts/slideLayout29.xml"/><Relationship Id="rId3" Type="http://schemas.openxmlformats.org/officeDocument/2006/relationships/slideLayout" Target="../slideLayouts/slideLayout6.xml"/><Relationship Id="rId21" Type="http://schemas.openxmlformats.org/officeDocument/2006/relationships/slideLayout" Target="../slideLayouts/slideLayout24.xml"/><Relationship Id="rId34" Type="http://schemas.openxmlformats.org/officeDocument/2006/relationships/theme" Target="../theme/theme2.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17" Type="http://schemas.openxmlformats.org/officeDocument/2006/relationships/slideLayout" Target="../slideLayouts/slideLayout20.xml"/><Relationship Id="rId25" Type="http://schemas.openxmlformats.org/officeDocument/2006/relationships/slideLayout" Target="../slideLayouts/slideLayout28.xml"/><Relationship Id="rId33" Type="http://schemas.openxmlformats.org/officeDocument/2006/relationships/slideLayout" Target="../slideLayouts/slideLayout36.xml"/><Relationship Id="rId2" Type="http://schemas.openxmlformats.org/officeDocument/2006/relationships/slideLayout" Target="../slideLayouts/slideLayout5.xml"/><Relationship Id="rId16" Type="http://schemas.openxmlformats.org/officeDocument/2006/relationships/slideLayout" Target="../slideLayouts/slideLayout19.xml"/><Relationship Id="rId20" Type="http://schemas.openxmlformats.org/officeDocument/2006/relationships/slideLayout" Target="../slideLayouts/slideLayout23.xml"/><Relationship Id="rId29" Type="http://schemas.openxmlformats.org/officeDocument/2006/relationships/slideLayout" Target="../slideLayouts/slideLayout32.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24" Type="http://schemas.openxmlformats.org/officeDocument/2006/relationships/slideLayout" Target="../slideLayouts/slideLayout27.xml"/><Relationship Id="rId32" Type="http://schemas.openxmlformats.org/officeDocument/2006/relationships/slideLayout" Target="../slideLayouts/slideLayout35.xml"/><Relationship Id="rId5" Type="http://schemas.openxmlformats.org/officeDocument/2006/relationships/slideLayout" Target="../slideLayouts/slideLayout8.xml"/><Relationship Id="rId15" Type="http://schemas.openxmlformats.org/officeDocument/2006/relationships/slideLayout" Target="../slideLayouts/slideLayout18.xml"/><Relationship Id="rId23" Type="http://schemas.openxmlformats.org/officeDocument/2006/relationships/slideLayout" Target="../slideLayouts/slideLayout26.xml"/><Relationship Id="rId28" Type="http://schemas.openxmlformats.org/officeDocument/2006/relationships/slideLayout" Target="../slideLayouts/slideLayout31.xml"/><Relationship Id="rId36" Type="http://schemas.openxmlformats.org/officeDocument/2006/relationships/image" Target="../media/image6.png"/><Relationship Id="rId10" Type="http://schemas.openxmlformats.org/officeDocument/2006/relationships/slideLayout" Target="../slideLayouts/slideLayout13.xml"/><Relationship Id="rId19" Type="http://schemas.openxmlformats.org/officeDocument/2006/relationships/slideLayout" Target="../slideLayouts/slideLayout22.xml"/><Relationship Id="rId31" Type="http://schemas.openxmlformats.org/officeDocument/2006/relationships/slideLayout" Target="../slideLayouts/slideLayout34.xml"/><Relationship Id="rId4" Type="http://schemas.openxmlformats.org/officeDocument/2006/relationships/slideLayout" Target="../slideLayouts/slideLayout7.xml"/><Relationship Id="rId9" Type="http://schemas.openxmlformats.org/officeDocument/2006/relationships/slideLayout" Target="../slideLayouts/slideLayout12.xml"/><Relationship Id="rId14" Type="http://schemas.openxmlformats.org/officeDocument/2006/relationships/slideLayout" Target="../slideLayouts/slideLayout17.xml"/><Relationship Id="rId22" Type="http://schemas.openxmlformats.org/officeDocument/2006/relationships/slideLayout" Target="../slideLayouts/slideLayout25.xml"/><Relationship Id="rId27" Type="http://schemas.openxmlformats.org/officeDocument/2006/relationships/slideLayout" Target="../slideLayouts/slideLayout30.xml"/><Relationship Id="rId30" Type="http://schemas.openxmlformats.org/officeDocument/2006/relationships/slideLayout" Target="../slideLayouts/slideLayout33.xml"/><Relationship Id="rId35" Type="http://schemas.openxmlformats.org/officeDocument/2006/relationships/image" Target="../media/image5.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slideLayout" Target="../slideLayouts/slideLayout49.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17" Type="http://schemas.openxmlformats.org/officeDocument/2006/relationships/image" Target="../media/image6.png"/><Relationship Id="rId2" Type="http://schemas.openxmlformats.org/officeDocument/2006/relationships/slideLayout" Target="../slideLayouts/slideLayout38.xml"/><Relationship Id="rId16" Type="http://schemas.openxmlformats.org/officeDocument/2006/relationships/image" Target="../media/image17.png"/><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5" Type="http://schemas.openxmlformats.org/officeDocument/2006/relationships/theme" Target="../theme/theme3.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 Id="rId14" Type="http://schemas.openxmlformats.org/officeDocument/2006/relationships/slideLayout" Target="../slideLayouts/slideLayout5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heme" Target="../theme/theme4.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5.xml"/><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5.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6.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0339" y="655719"/>
            <a:ext cx="2129821" cy="626216"/>
          </a:xfrm>
          <a:prstGeom prst="rect">
            <a:avLst/>
          </a:prstGeom>
        </p:spPr>
      </p:pic>
      <p:pic>
        <p:nvPicPr>
          <p:cNvPr id="9" name="Picture 8" descr="14GSGL0011_D08_PPT_Cover_Global-Language-of-Busines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70750" y="965933"/>
            <a:ext cx="1429409" cy="77511"/>
          </a:xfrm>
          <a:prstGeom prst="rect">
            <a:avLst/>
          </a:prstGeom>
        </p:spPr>
      </p:pic>
    </p:spTree>
    <p:extLst>
      <p:ext uri="{BB962C8B-B14F-4D97-AF65-F5344CB8AC3E}">
        <p14:creationId xmlns:p14="http://schemas.microsoft.com/office/powerpoint/2010/main" val="3524010020"/>
      </p:ext>
    </p:extLst>
  </p:cSld>
  <p:clrMap bg1="lt1" tx1="dk1" bg2="lt2" tx2="dk2" accent1="accent1" accent2="accent2" accent3="accent3" accent4="accent4" accent5="accent5" accent6="accent6" hlink="hlink" folHlink="folHlink"/>
  <p:sldLayoutIdLst>
    <p:sldLayoutId id="2147483674" r:id="rId1"/>
    <p:sldLayoutId id="2147483751" r:id="rId2"/>
    <p:sldLayoutId id="2147483896" r:id="rId3"/>
  </p:sldLayoutIdLs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5"/>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47479" y="172643"/>
            <a:ext cx="8243942" cy="679647"/>
          </a:xfrm>
          <a:prstGeom prst="rect">
            <a:avLst/>
          </a:prstGeom>
          <a:noFill/>
          <a:ln>
            <a:noFill/>
          </a:ln>
          <a:extLst/>
        </p:spPr>
        <p:txBody>
          <a:bodyPr vert="horz" wrap="square" lIns="0" tIns="45716" rIns="91431" bIns="45716" numCol="1" anchor="ctr" anchorCtr="0" compatLnSpc="1">
            <a:prstTxWarp prst="textNoShape">
              <a:avLst/>
            </a:prstTxWarp>
          </a:bodyPr>
          <a:lstStyle/>
          <a:p>
            <a:pPr lvl="0"/>
            <a:r>
              <a:rPr lang="en-GB" noProof="0" smtClean="0"/>
              <a:t>Click to Edit Title</a:t>
            </a:r>
            <a:endParaRPr lang="en-GB" noProof="0"/>
          </a:p>
        </p:txBody>
      </p:sp>
      <p:sp>
        <p:nvSpPr>
          <p:cNvPr id="15"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6" name="Picture 5"/>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7"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2454644457"/>
      </p:ext>
    </p:extLst>
  </p:cSld>
  <p:clrMap bg1="lt1" tx1="dk1" bg2="lt2" tx2="dk2" accent1="accent1" accent2="accent2" accent3="accent3" accent4="accent4" accent5="accent5" accent6="accent6" hlink="hlink" folHlink="folHlink"/>
  <p:sldLayoutIdLst>
    <p:sldLayoutId id="2147483855" r:id="rId1"/>
    <p:sldLayoutId id="2147483812" r:id="rId2"/>
    <p:sldLayoutId id="2147483813" r:id="rId3"/>
    <p:sldLayoutId id="2147483856" r:id="rId4"/>
    <p:sldLayoutId id="2147483857" r:id="rId5"/>
    <p:sldLayoutId id="2147483816" r:id="rId6"/>
    <p:sldLayoutId id="2147483817" r:id="rId7"/>
    <p:sldLayoutId id="2147483818" r:id="rId8"/>
    <p:sldLayoutId id="2147483819" r:id="rId9"/>
    <p:sldLayoutId id="2147483820" r:id="rId10"/>
    <p:sldLayoutId id="2147483821" r:id="rId11"/>
    <p:sldLayoutId id="2147483822" r:id="rId12"/>
    <p:sldLayoutId id="2147483823" r:id="rId13"/>
    <p:sldLayoutId id="2147483829" r:id="rId14"/>
    <p:sldLayoutId id="2147483824" r:id="rId15"/>
    <p:sldLayoutId id="2147483826" r:id="rId16"/>
    <p:sldLayoutId id="2147483827" r:id="rId17"/>
    <p:sldLayoutId id="2147483828" r:id="rId18"/>
    <p:sldLayoutId id="2147483858" r:id="rId19"/>
    <p:sldLayoutId id="2147483865" r:id="rId20"/>
    <p:sldLayoutId id="2147483873" r:id="rId21"/>
    <p:sldLayoutId id="2147483874" r:id="rId22"/>
    <p:sldLayoutId id="2147483875" r:id="rId23"/>
    <p:sldLayoutId id="2147483876" r:id="rId24"/>
    <p:sldLayoutId id="2147483877" r:id="rId25"/>
    <p:sldLayoutId id="2147483921" r:id="rId26"/>
    <p:sldLayoutId id="2147483922" r:id="rId27"/>
    <p:sldLayoutId id="2147483923" r:id="rId28"/>
    <p:sldLayoutId id="2147483924" r:id="rId29"/>
    <p:sldLayoutId id="2147483925" r:id="rId30"/>
    <p:sldLayoutId id="2147483926" r:id="rId31"/>
    <p:sldLayoutId id="2147483927" r:id="rId32"/>
    <p:sldLayoutId id="2147483928" r:id="rId33"/>
  </p:sldLayoutIdLst>
  <p:timing>
    <p:tnLst>
      <p:par>
        <p:cTn id="1" dur="indefinite" restart="never" nodeType="tmRoot"/>
      </p:par>
    </p:tnLst>
  </p:timing>
  <p:hf hdr="0" ftr="0" dt="0"/>
  <p:txStyles>
    <p:titleStyle>
      <a:lvl1pPr algn="l" defTabSz="457155" rtl="0" eaLnBrk="1" fontAlgn="base" hangingPunct="1">
        <a:spcBef>
          <a:spcPct val="0"/>
        </a:spcBef>
        <a:spcAft>
          <a:spcPct val="0"/>
        </a:spcAft>
        <a:defRPr sz="2500" kern="1200" cap="none" spc="0">
          <a:solidFill>
            <a:schemeClr val="tx2"/>
          </a:solidFill>
          <a:latin typeface="Verdana"/>
          <a:ea typeface="ＭＳ Ｐゴシック" charset="0"/>
          <a:cs typeface="Verdana"/>
        </a:defRPr>
      </a:lvl1pPr>
      <a:lvl2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2pPr>
      <a:lvl3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3pPr>
      <a:lvl4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4pPr>
      <a:lvl5pPr algn="l" defTabSz="457155" rtl="0" eaLnBrk="1" fontAlgn="base" hangingPunct="1">
        <a:spcBef>
          <a:spcPct val="0"/>
        </a:spcBef>
        <a:spcAft>
          <a:spcPct val="0"/>
        </a:spcAft>
        <a:defRPr sz="2400">
          <a:solidFill>
            <a:schemeClr val="bg1"/>
          </a:solidFill>
          <a:latin typeface="Arial" charset="0"/>
          <a:ea typeface="ＭＳ Ｐゴシック" charset="0"/>
          <a:cs typeface="ＭＳ Ｐゴシック" charset="0"/>
        </a:defRPr>
      </a:lvl5pPr>
      <a:lvl6pPr marL="457155"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6pPr>
      <a:lvl7pPr marL="914310"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7pPr>
      <a:lvl8pPr marL="1371466"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8pPr>
      <a:lvl9pPr marL="1828622" algn="l" defTabSz="457155" rtl="0" eaLnBrk="1" fontAlgn="base" hangingPunct="1">
        <a:spcBef>
          <a:spcPct val="0"/>
        </a:spcBef>
        <a:spcAft>
          <a:spcPct val="0"/>
        </a:spcAft>
        <a:defRPr sz="2600">
          <a:solidFill>
            <a:srgbClr val="002C6C"/>
          </a:solidFill>
          <a:latin typeface="Arial" charset="0"/>
          <a:ea typeface="ＭＳ Ｐゴシック" charset="0"/>
          <a:cs typeface="ＭＳ Ｐゴシック" charset="0"/>
        </a:defRPr>
      </a:lvl9pPr>
    </p:titleStyle>
    <p:body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5" rtl="0" eaLnBrk="1" latinLnBrk="0" hangingPunct="1">
        <a:defRPr sz="1800" kern="1200">
          <a:solidFill>
            <a:schemeClr val="tx1"/>
          </a:solidFill>
          <a:latin typeface="+mn-lt"/>
          <a:ea typeface="+mn-ea"/>
          <a:cs typeface="+mn-cs"/>
        </a:defRPr>
      </a:lvl1pPr>
      <a:lvl2pPr marL="457155" algn="l" defTabSz="457155" rtl="0" eaLnBrk="1" latinLnBrk="0" hangingPunct="1">
        <a:defRPr sz="1800" kern="1200">
          <a:solidFill>
            <a:schemeClr val="tx1"/>
          </a:solidFill>
          <a:latin typeface="+mn-lt"/>
          <a:ea typeface="+mn-ea"/>
          <a:cs typeface="+mn-cs"/>
        </a:defRPr>
      </a:lvl2pPr>
      <a:lvl3pPr marL="914310" algn="l" defTabSz="457155" rtl="0" eaLnBrk="1" latinLnBrk="0" hangingPunct="1">
        <a:defRPr sz="1800" kern="1200">
          <a:solidFill>
            <a:schemeClr val="tx1"/>
          </a:solidFill>
          <a:latin typeface="+mn-lt"/>
          <a:ea typeface="+mn-ea"/>
          <a:cs typeface="+mn-cs"/>
        </a:defRPr>
      </a:lvl3pPr>
      <a:lvl4pPr marL="1371466" algn="l" defTabSz="457155" rtl="0" eaLnBrk="1" latinLnBrk="0" hangingPunct="1">
        <a:defRPr sz="1800" kern="1200">
          <a:solidFill>
            <a:schemeClr val="tx1"/>
          </a:solidFill>
          <a:latin typeface="+mn-lt"/>
          <a:ea typeface="+mn-ea"/>
          <a:cs typeface="+mn-cs"/>
        </a:defRPr>
      </a:lvl4pPr>
      <a:lvl5pPr marL="1828622" algn="l" defTabSz="457155" rtl="0" eaLnBrk="1" latinLnBrk="0" hangingPunct="1">
        <a:defRPr sz="1800" kern="1200">
          <a:solidFill>
            <a:schemeClr val="tx1"/>
          </a:solidFill>
          <a:latin typeface="+mn-lt"/>
          <a:ea typeface="+mn-ea"/>
          <a:cs typeface="+mn-cs"/>
        </a:defRPr>
      </a:lvl5pPr>
      <a:lvl6pPr marL="2285777" algn="l" defTabSz="457155" rtl="0" eaLnBrk="1" latinLnBrk="0" hangingPunct="1">
        <a:defRPr sz="1800" kern="1200">
          <a:solidFill>
            <a:schemeClr val="tx1"/>
          </a:solidFill>
          <a:latin typeface="+mn-lt"/>
          <a:ea typeface="+mn-ea"/>
          <a:cs typeface="+mn-cs"/>
        </a:defRPr>
      </a:lvl6pPr>
      <a:lvl7pPr marL="2742932" algn="l" defTabSz="457155" rtl="0" eaLnBrk="1" latinLnBrk="0" hangingPunct="1">
        <a:defRPr sz="1800" kern="1200">
          <a:solidFill>
            <a:schemeClr val="tx1"/>
          </a:solidFill>
          <a:latin typeface="+mn-lt"/>
          <a:ea typeface="+mn-ea"/>
          <a:cs typeface="+mn-cs"/>
        </a:defRPr>
      </a:lvl7pPr>
      <a:lvl8pPr marL="3200087" algn="l" defTabSz="457155" rtl="0" eaLnBrk="1" latinLnBrk="0" hangingPunct="1">
        <a:defRPr sz="1800" kern="1200">
          <a:solidFill>
            <a:schemeClr val="tx1"/>
          </a:solidFill>
          <a:latin typeface="+mn-lt"/>
          <a:ea typeface="+mn-ea"/>
          <a:cs typeface="+mn-cs"/>
        </a:defRPr>
      </a:lvl8pPr>
      <a:lvl9pPr marL="3657243" algn="l" defTabSz="45715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6"/>
          <a:stretch>
            <a:fillRect/>
          </a:stretch>
        </a:blipFill>
        <a:effectLst/>
      </p:bgPr>
    </p:bg>
    <p:spTree>
      <p:nvGrpSpPr>
        <p:cNvPr id="1" name=""/>
        <p:cNvGrpSpPr/>
        <p:nvPr/>
      </p:nvGrpSpPr>
      <p:grpSpPr>
        <a:xfrm>
          <a:off x="0" y="0"/>
          <a:ext cx="0" cy="0"/>
          <a:chOff x="0" y="0"/>
          <a:chExt cx="0" cy="0"/>
        </a:xfrm>
      </p:grpSpPr>
      <p:sp>
        <p:nvSpPr>
          <p:cNvPr id="6" name="Text Placeholder 19"/>
          <p:cNvSpPr txBox="1">
            <a:spLocks/>
          </p:cNvSpPr>
          <p:nvPr/>
        </p:nvSpPr>
        <p:spPr>
          <a:xfrm>
            <a:off x="5086351" y="4791985"/>
            <a:ext cx="2770356" cy="101042"/>
          </a:xfrm>
          <a:prstGeom prst="rect">
            <a:avLst/>
          </a:prstGeom>
        </p:spPr>
        <p:txBody>
          <a:bodyPr lIns="0" tIns="0" rIns="0" bIns="0"/>
          <a:lstStyle>
            <a:lvl1pPr marL="0" marR="0" indent="0" algn="r" defTabSz="457155" rtl="0" eaLnBrk="1" fontAlgn="base" latinLnBrk="0" hangingPunct="1">
              <a:lnSpc>
                <a:spcPct val="100000"/>
              </a:lnSpc>
              <a:spcBef>
                <a:spcPct val="20000"/>
              </a:spcBef>
              <a:spcAft>
                <a:spcPct val="0"/>
              </a:spcAft>
              <a:buClr>
                <a:schemeClr val="accent1"/>
              </a:buClr>
              <a:buSzTx/>
              <a:buFont typeface="Arial"/>
              <a:buNone/>
              <a:tabLst/>
              <a:defRPr sz="600" b="0" kern="1200" cap="none" spc="0" baseline="0">
                <a:solidFill>
                  <a:schemeClr val="tx1"/>
                </a:solidFill>
                <a:latin typeface="Verdana"/>
                <a:ea typeface="ＭＳ Ｐゴシック" charset="0"/>
                <a:cs typeface="Verdana"/>
              </a:defRPr>
            </a:lvl1pPr>
            <a:lvl2pPr marL="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2pPr>
            <a:lvl3pPr marL="557784" indent="-285750" algn="l" defTabSz="457155" rtl="0" eaLnBrk="1" fontAlgn="base" hangingPunct="1">
              <a:lnSpc>
                <a:spcPts val="2500"/>
              </a:lnSpc>
              <a:spcBef>
                <a:spcPts val="400"/>
              </a:spcBef>
              <a:spcAft>
                <a:spcPct val="0"/>
              </a:spcAft>
              <a:buClr>
                <a:schemeClr val="accent1"/>
              </a:buClr>
              <a:buFont typeface="Lucida Grande"/>
              <a:buChar char="­"/>
              <a:defRPr sz="1700" kern="1200">
                <a:solidFill>
                  <a:srgbClr val="002C6C"/>
                </a:solidFill>
                <a:latin typeface="Verdana"/>
                <a:ea typeface="ＭＳ Ｐゴシック" charset="0"/>
                <a:cs typeface="Verdana"/>
              </a:defRPr>
            </a:lvl3pPr>
            <a:lvl4pPr marL="822960" indent="-228578" algn="l" defTabSz="457155" rtl="0" eaLnBrk="1" fontAlgn="base" hangingPunct="1">
              <a:lnSpc>
                <a:spcPts val="2500"/>
              </a:lnSpc>
              <a:spcBef>
                <a:spcPts val="400"/>
              </a:spcBef>
              <a:spcAft>
                <a:spcPct val="0"/>
              </a:spcAft>
              <a:buClr>
                <a:schemeClr val="accent1"/>
              </a:buClr>
              <a:buFont typeface="Arial"/>
              <a:buChar char="•"/>
              <a:defRPr sz="1700" kern="1200">
                <a:solidFill>
                  <a:srgbClr val="002C6C"/>
                </a:solidFill>
                <a:latin typeface="Verdana"/>
                <a:ea typeface="ＭＳ Ｐゴシック" charset="0"/>
                <a:cs typeface="Verdana"/>
              </a:defRPr>
            </a:lvl4pPr>
            <a:lvl5pPr marL="1051560" indent="-228578" algn="l" defTabSz="457155" rtl="0" eaLnBrk="1" fontAlgn="base" hangingPunct="1">
              <a:lnSpc>
                <a:spcPts val="2500"/>
              </a:lnSpc>
              <a:spcBef>
                <a:spcPts val="400"/>
              </a:spcBef>
              <a:spcAft>
                <a:spcPct val="0"/>
              </a:spcAft>
              <a:buClr>
                <a:schemeClr val="accent1"/>
              </a:buClr>
              <a:buSzPct val="100000"/>
              <a:buFont typeface="Lucida Grande"/>
              <a:buChar char="­"/>
              <a:defRPr sz="1700" kern="1200">
                <a:solidFill>
                  <a:srgbClr val="002C6C"/>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noProof="0" dirty="0" smtClean="0">
                <a:solidFill>
                  <a:srgbClr val="454545"/>
                </a:solidFill>
              </a:rPr>
              <a:t>© GS1</a:t>
            </a:r>
            <a:r>
              <a:rPr lang="en-GB" baseline="0" noProof="0" dirty="0" smtClean="0">
                <a:solidFill>
                  <a:srgbClr val="454545"/>
                </a:solidFill>
              </a:rPr>
              <a:t> </a:t>
            </a:r>
            <a:r>
              <a:rPr lang="en-GB" noProof="0" dirty="0" smtClean="0">
                <a:solidFill>
                  <a:srgbClr val="454545"/>
                </a:solidFill>
              </a:rPr>
              <a:t>2017</a:t>
            </a:r>
          </a:p>
        </p:txBody>
      </p:sp>
      <p:pic>
        <p:nvPicPr>
          <p:cNvPr id="7" name="Picture 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37171" y="4646060"/>
            <a:ext cx="1312639" cy="386127"/>
          </a:xfrm>
          <a:prstGeom prst="rect">
            <a:avLst/>
          </a:prstGeom>
        </p:spPr>
      </p:pic>
      <p:sp>
        <p:nvSpPr>
          <p:cNvPr id="9" name="Slide Number Placeholder 9"/>
          <p:cNvSpPr>
            <a:spLocks noGrp="1"/>
          </p:cNvSpPr>
          <p:nvPr>
            <p:ph type="sldNum" sz="quarter" idx="4"/>
          </p:nvPr>
        </p:nvSpPr>
        <p:spPr>
          <a:xfrm>
            <a:off x="8447485" y="4759630"/>
            <a:ext cx="247535" cy="150195"/>
          </a:xfrm>
          <a:prstGeom prst="rect">
            <a:avLst/>
          </a:prstGeom>
        </p:spPr>
        <p:txBody>
          <a:bodyPr vert="horz" wrap="square" lIns="0" tIns="0" rIns="0" bIns="0" numCol="1" anchor="ctr" anchorCtr="0" compatLnSpc="1">
            <a:prstTxWarp prst="textNoShape">
              <a:avLst/>
            </a:prstTxWarp>
          </a:bodyPr>
          <a:lstStyle>
            <a:lvl1pPr algn="r">
              <a:defRPr sz="700" smtClean="0">
                <a:solidFill>
                  <a:srgbClr val="454545"/>
                </a:solidFill>
                <a:latin typeface="Verdana"/>
                <a:cs typeface="Verdana"/>
              </a:defRPr>
            </a:lvl1pPr>
          </a:lstStyle>
          <a:p>
            <a:pPr fontAlgn="base">
              <a:spcAft>
                <a:spcPct val="0"/>
              </a:spcAft>
              <a:defRPr/>
            </a:pPr>
            <a:fld id="{4472AB7F-E8D0-4874-A9B8-335B68DC5F05}" type="slidenum">
              <a:rPr lang="en-GB" noProof="0" smtClean="0"/>
              <a:pPr fontAlgn="base">
                <a:spcAft>
                  <a:spcPct val="0"/>
                </a:spcAft>
                <a:defRPr/>
              </a:pPr>
              <a:t>‹#›</a:t>
            </a:fld>
            <a:endParaRPr lang="en-GB" noProof="0"/>
          </a:p>
        </p:txBody>
      </p:sp>
    </p:spTree>
    <p:extLst>
      <p:ext uri="{BB962C8B-B14F-4D97-AF65-F5344CB8AC3E}">
        <p14:creationId xmlns:p14="http://schemas.microsoft.com/office/powerpoint/2010/main" val="4211020604"/>
      </p:ext>
    </p:extLst>
  </p:cSld>
  <p:clrMap bg1="lt1" tx1="dk1" bg2="lt2" tx2="dk2" accent1="accent1" accent2="accent2" accent3="accent3" accent4="accent4" accent5="accent5" accent6="accent6" hlink="hlink" folHlink="folHlink"/>
  <p:sldLayoutIdLst>
    <p:sldLayoutId id="2147483722" r:id="rId1"/>
    <p:sldLayoutId id="2147483727" r:id="rId2"/>
    <p:sldLayoutId id="2147483793" r:id="rId3"/>
    <p:sldLayoutId id="2147483796" r:id="rId4"/>
    <p:sldLayoutId id="2147483794" r:id="rId5"/>
    <p:sldLayoutId id="2147483797" r:id="rId6"/>
    <p:sldLayoutId id="2147483859" r:id="rId7"/>
    <p:sldLayoutId id="2147483866" r:id="rId8"/>
    <p:sldLayoutId id="2147483867" r:id="rId9"/>
    <p:sldLayoutId id="2147483868" r:id="rId10"/>
    <p:sldLayoutId id="2147483869" r:id="rId11"/>
    <p:sldLayoutId id="2147483870" r:id="rId12"/>
    <p:sldLayoutId id="2147483871" r:id="rId13"/>
    <p:sldLayoutId id="2147483872" r:id="rId14"/>
  </p:sldLayoutIdLst>
  <p:timing>
    <p:tnLst>
      <p:par>
        <p:cTn id="1" dur="indefinite" restart="never" nodeType="tmRoot"/>
      </p:par>
    </p:tnLst>
  </p:timing>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6350"/>
            <a:ext cx="9144000" cy="5149850"/>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508001" y="457200"/>
            <a:ext cx="6447501" cy="990600"/>
          </a:xfrm>
          <a:prstGeom prst="rect">
            <a:avLst/>
          </a:prstGeom>
        </p:spPr>
        <p:txBody>
          <a:bodyPr vert="horz" lIns="91440" tIns="45720" rIns="91440" bIns="45720" rtlCol="0" anchor="t">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001" y="1620442"/>
            <a:ext cx="6447501" cy="2910580"/>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5403850" y="4531022"/>
            <a:ext cx="683954"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61BEF0D-F0BB-DE4B-95CE-6DB70DBA9567}" type="datetimeFigureOut">
              <a:rPr lang="en-US" dirty="0"/>
              <a:pPr/>
              <a:t>10/10/2017</a:t>
            </a:fld>
            <a:endParaRPr lang="en-US" dirty="0"/>
          </a:p>
        </p:txBody>
      </p:sp>
      <p:sp>
        <p:nvSpPr>
          <p:cNvPr id="5" name="Footer Placeholder 4"/>
          <p:cNvSpPr>
            <a:spLocks noGrp="1"/>
          </p:cNvSpPr>
          <p:nvPr>
            <p:ph type="ftr" sz="quarter" idx="3"/>
          </p:nvPr>
        </p:nvSpPr>
        <p:spPr>
          <a:xfrm>
            <a:off x="508001" y="4531022"/>
            <a:ext cx="4723209" cy="273844"/>
          </a:xfrm>
          <a:prstGeom prst="rect">
            <a:avLst/>
          </a:prstGeom>
        </p:spPr>
        <p:txBody>
          <a:bodyPr vert="horz" lIns="91440" tIns="45720" rIns="91440" bIns="45720" rtlCol="0" anchor="ctr"/>
          <a:lstStyle>
            <a:lvl1pPr algn="l">
              <a:defRPr sz="675">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42998" y="4531022"/>
            <a:ext cx="512504" cy="273844"/>
          </a:xfrm>
          <a:prstGeom prst="rect">
            <a:avLst/>
          </a:prstGeom>
        </p:spPr>
        <p:txBody>
          <a:bodyPr vert="horz" lIns="91440" tIns="45720" rIns="91440" bIns="45720" rtlCol="0" anchor="ctr"/>
          <a:lstStyle>
            <a:lvl1pPr algn="r">
              <a:defRPr sz="675">
                <a:solidFill>
                  <a:schemeClr val="accent1"/>
                </a:solidFill>
              </a:defRPr>
            </a:lvl1pPr>
          </a:lstStyle>
          <a:p>
            <a:fld id="{D57F1E4F-1CFF-5643-939E-217C01CDF565}" type="slidenum">
              <a:rPr lang="en-US" dirty="0"/>
              <a:pPr/>
              <a:t>‹#›</a:t>
            </a:fld>
            <a:endParaRPr lang="en-US" dirty="0"/>
          </a:p>
        </p:txBody>
      </p:sp>
    </p:spTree>
    <p:extLst>
      <p:ext uri="{BB962C8B-B14F-4D97-AF65-F5344CB8AC3E}">
        <p14:creationId xmlns:p14="http://schemas.microsoft.com/office/powerpoint/2010/main" val="3011431166"/>
      </p:ext>
    </p:extLst>
  </p:cSld>
  <p:clrMap bg1="lt1" tx1="dk1" bg2="lt2" tx2="dk2" accent1="accent1" accent2="accent2" accent3="accent3" accent4="accent4" accent5="accent5" accent6="accent6" hlink="hlink" folHlink="folHlink"/>
  <p:sldLayoutIdLst>
    <p:sldLayoutId id="2147483879" r:id="rId1"/>
    <p:sldLayoutId id="2147483880" r:id="rId2"/>
    <p:sldLayoutId id="2147483881" r:id="rId3"/>
    <p:sldLayoutId id="2147483882" r:id="rId4"/>
    <p:sldLayoutId id="2147483883" r:id="rId5"/>
    <p:sldLayoutId id="2147483884" r:id="rId6"/>
    <p:sldLayoutId id="2147483885" r:id="rId7"/>
    <p:sldLayoutId id="2147483886" r:id="rId8"/>
    <p:sldLayoutId id="2147483887" r:id="rId9"/>
    <p:sldLayoutId id="2147483888" r:id="rId10"/>
    <p:sldLayoutId id="2147483889" r:id="rId11"/>
    <p:sldLayoutId id="2147483890" r:id="rId12"/>
    <p:sldLayoutId id="2147483891" r:id="rId13"/>
    <p:sldLayoutId id="2147483892" r:id="rId14"/>
    <p:sldLayoutId id="2147483893" r:id="rId15"/>
    <p:sldLayoutId id="2147483894" r:id="rId16"/>
    <p:sldLayoutId id="2147483895" r:id="rId17"/>
  </p:sldLayoutIdLst>
  <p:hf hdr="0" ftr="0" dt="0"/>
  <p:txStyles>
    <p:titleStyle>
      <a:lvl1pPr algn="l" defTabSz="342900" rtl="0" eaLnBrk="1" latinLnBrk="0" hangingPunct="1">
        <a:spcBef>
          <a:spcPct val="0"/>
        </a:spcBef>
        <a:buNone/>
        <a:defRPr sz="27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57175" indent="-257175" algn="l" defTabSz="342900" rtl="0" eaLnBrk="1" latinLnBrk="0" hangingPunct="1">
        <a:spcBef>
          <a:spcPts val="750"/>
        </a:spcBef>
        <a:spcAft>
          <a:spcPts val="0"/>
        </a:spcAft>
        <a:buClr>
          <a:schemeClr val="accent1"/>
        </a:buClr>
        <a:buSzPct val="80000"/>
        <a:buFont typeface="Wingdings 3" charset="2"/>
        <a:buChar char=""/>
        <a:defRPr sz="1350" kern="1200">
          <a:solidFill>
            <a:schemeClr val="tx1">
              <a:lumMod val="75000"/>
              <a:lumOff val="25000"/>
            </a:schemeClr>
          </a:solidFill>
          <a:latin typeface="+mn-lt"/>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F39284-8292-4493-856A-100FAF258A75}" type="datetimeFigureOut">
              <a:rPr lang="en-GB" smtClean="0"/>
              <a:t>10/10/2017</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CADF63-2AFE-4B78-B091-63D1B3E37637}" type="slidenum">
              <a:rPr lang="en-GB" smtClean="0"/>
              <a:t>‹#›</a:t>
            </a:fld>
            <a:endParaRPr lang="en-GB"/>
          </a:p>
        </p:txBody>
      </p:sp>
    </p:spTree>
    <p:extLst>
      <p:ext uri="{BB962C8B-B14F-4D97-AF65-F5344CB8AC3E}">
        <p14:creationId xmlns:p14="http://schemas.microsoft.com/office/powerpoint/2010/main" val="1722618728"/>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B6F39284-8292-4493-856A-100FAF258A75}" type="datetimeFigureOut">
              <a:rPr lang="en-GB" smtClean="0"/>
              <a:t>10/10/2017</a:t>
            </a:fld>
            <a:endParaRPr lang="en-GB"/>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D1CADF63-2AFE-4B78-B091-63D1B3E37637}" type="slidenum">
              <a:rPr lang="en-GB" smtClean="0"/>
              <a:t>‹#›</a:t>
            </a:fld>
            <a:endParaRPr lang="en-GB"/>
          </a:p>
        </p:txBody>
      </p:sp>
    </p:spTree>
    <p:extLst>
      <p:ext uri="{BB962C8B-B14F-4D97-AF65-F5344CB8AC3E}">
        <p14:creationId xmlns:p14="http://schemas.microsoft.com/office/powerpoint/2010/main" val="3358815185"/>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19" r:id="rId10"/>
    <p:sldLayoutId id="2147483920"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5.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1.xml.rels><?xml version="1.0" encoding="UTF-8" standalone="yes"?>
<Relationships xmlns="http://schemas.openxmlformats.org/package/2006/relationships"><Relationship Id="rId2" Type="http://schemas.openxmlformats.org/officeDocument/2006/relationships/image" Target="../media/image128.jpg"/><Relationship Id="rId1" Type="http://schemas.openxmlformats.org/officeDocument/2006/relationships/slideLayout" Target="../slideLayouts/slideLayout5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4.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9.xml"/></Relationships>
</file>

<file path=ppt/slides/_rels/slide105.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69.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35.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2" Type="http://schemas.openxmlformats.org/officeDocument/2006/relationships/image" Target="../media/image130.tiff"/><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131.tiff"/><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132.tiff"/><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133.jpe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36.xml"/><Relationship Id="rId6" Type="http://schemas.openxmlformats.org/officeDocument/2006/relationships/image" Target="../media/image138.png"/><Relationship Id="rId5" Type="http://schemas.openxmlformats.org/officeDocument/2006/relationships/image" Target="../media/image137.png"/><Relationship Id="rId4" Type="http://schemas.openxmlformats.org/officeDocument/2006/relationships/image" Target="../media/image136.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5.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3" Type="http://schemas.openxmlformats.org/officeDocument/2006/relationships/hyperlink" Target="http://www.gdsregistry.org/3.1/schemas/" TargetMode="External"/><Relationship Id="rId2" Type="http://schemas.openxmlformats.org/officeDocument/2006/relationships/hyperlink" Target="http://www.gs1globalregistry.net/3.1/schemas/" TargetMode="External"/><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3" Type="http://schemas.openxmlformats.org/officeDocument/2006/relationships/hyperlink" Target="http://www.gdsregistry.org/3.1.3/schemas/" TargetMode="External"/><Relationship Id="rId2" Type="http://schemas.openxmlformats.org/officeDocument/2006/relationships/hyperlink" Target="http://www.gs1globalregistry.net/3.1.3/schemas/" TargetMode="External"/><Relationship Id="rId1" Type="http://schemas.openxmlformats.org/officeDocument/2006/relationships/slideLayout" Target="../slideLayouts/slideLayout5.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137.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144.png"/><Relationship Id="rId2" Type="http://schemas.openxmlformats.org/officeDocument/2006/relationships/notesSlide" Target="../notesSlides/notesSlide28.xml"/><Relationship Id="rId1" Type="http://schemas.openxmlformats.org/officeDocument/2006/relationships/slideLayout" Target="../slideLayouts/slideLayout13.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18" Type="http://schemas.openxmlformats.org/officeDocument/2006/relationships/image" Target="../media/image49.png"/><Relationship Id="rId3" Type="http://schemas.microsoft.com/office/2007/relationships/hdphoto" Target="../media/hdphoto1.wdp"/><Relationship Id="rId21" Type="http://schemas.openxmlformats.org/officeDocument/2006/relationships/image" Target="../media/image52.gif"/><Relationship Id="rId7" Type="http://schemas.openxmlformats.org/officeDocument/2006/relationships/image" Target="../media/image39.png"/><Relationship Id="rId12" Type="http://schemas.openxmlformats.org/officeDocument/2006/relationships/image" Target="../media/image44.png"/><Relationship Id="rId17" Type="http://schemas.openxmlformats.org/officeDocument/2006/relationships/image" Target="../media/image48.png"/><Relationship Id="rId2" Type="http://schemas.openxmlformats.org/officeDocument/2006/relationships/image" Target="../media/image35.png"/><Relationship Id="rId16" Type="http://schemas.openxmlformats.org/officeDocument/2006/relationships/image" Target="../media/image47.png"/><Relationship Id="rId20" Type="http://schemas.openxmlformats.org/officeDocument/2006/relationships/image" Target="../media/image51.jpeg"/><Relationship Id="rId1" Type="http://schemas.openxmlformats.org/officeDocument/2006/relationships/slideLayout" Target="../slideLayouts/slideLayout5.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6.gif"/><Relationship Id="rId10" Type="http://schemas.openxmlformats.org/officeDocument/2006/relationships/image" Target="../media/image42.png"/><Relationship Id="rId19" Type="http://schemas.openxmlformats.org/officeDocument/2006/relationships/image" Target="../media/image50.jpeg"/><Relationship Id="rId4" Type="http://schemas.openxmlformats.org/officeDocument/2006/relationships/image" Target="../media/image36.png"/><Relationship Id="rId9" Type="http://schemas.openxmlformats.org/officeDocument/2006/relationships/image" Target="../media/image41.png"/><Relationship Id="rId14" Type="http://schemas.openxmlformats.org/officeDocument/2006/relationships/hyperlink" Target="http://www.google.com/url?sa=i&amp;source=images&amp;cd=&amp;cad=rja&amp;docid=s30mumbzsbhDjM&amp;tbnid=wmeFexAgI3J1TM:&amp;ved=0CAgQjRwwAA&amp;url=http://www.worldatlas.com/webimage/flags/countrys/samerica/brazil.htm&amp;ei=YvdCUvemGaeb0QXWtYDgCw&amp;psig=AFQjCNFADeRpSdnpRF4BUwM38aVBtYTfwg&amp;ust=1380206818463180" TargetMode="External"/><Relationship Id="rId22" Type="http://schemas.openxmlformats.org/officeDocument/2006/relationships/image" Target="../media/image5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http://www.gs1.org/gs1-anti-trust-caution" TargetMode="Externa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38.xml.rels><?xml version="1.0" encoding="UTF-8" standalone="yes"?>
<Relationships xmlns="http://schemas.openxmlformats.org/package/2006/relationships"><Relationship Id="rId8" Type="http://schemas.openxmlformats.org/officeDocument/2006/relationships/image" Target="../media/image64.jpeg"/><Relationship Id="rId13" Type="http://schemas.openxmlformats.org/officeDocument/2006/relationships/image" Target="../media/image69.jpg"/><Relationship Id="rId3" Type="http://schemas.openxmlformats.org/officeDocument/2006/relationships/image" Target="../media/image60.jpeg"/><Relationship Id="rId7" Type="http://schemas.openxmlformats.org/officeDocument/2006/relationships/image" Target="../media/image63.jpeg"/><Relationship Id="rId12" Type="http://schemas.openxmlformats.org/officeDocument/2006/relationships/image" Target="../media/image68.jpe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cid:image001.png@01D32C5D.FB7BEDA0" TargetMode="External"/><Relationship Id="rId11" Type="http://schemas.openxmlformats.org/officeDocument/2006/relationships/image" Target="../media/image67.jpeg"/><Relationship Id="rId5" Type="http://schemas.openxmlformats.org/officeDocument/2006/relationships/image" Target="../media/image62.png"/><Relationship Id="rId15" Type="http://schemas.openxmlformats.org/officeDocument/2006/relationships/image" Target="../media/image71.jpeg"/><Relationship Id="rId10" Type="http://schemas.openxmlformats.org/officeDocument/2006/relationships/image" Target="../media/image66.jpeg"/><Relationship Id="rId4" Type="http://schemas.openxmlformats.org/officeDocument/2006/relationships/image" Target="../media/image61.png"/><Relationship Id="rId9" Type="http://schemas.openxmlformats.org/officeDocument/2006/relationships/image" Target="../media/image65.jpeg"/><Relationship Id="rId14" Type="http://schemas.openxmlformats.org/officeDocument/2006/relationships/image" Target="../media/image70.jp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xml"/><Relationship Id="rId1" Type="http://schemas.openxmlformats.org/officeDocument/2006/relationships/slideLayout" Target="../slideLayouts/slideLayout29.xml"/><Relationship Id="rId4" Type="http://schemas.openxmlformats.org/officeDocument/2006/relationships/image" Target="../media/image74.png"/></Relationships>
</file>

<file path=ppt/slides/_rels/slide4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6.xml"/><Relationship Id="rId1" Type="http://schemas.openxmlformats.org/officeDocument/2006/relationships/slideLayout" Target="../slideLayouts/slideLayout29.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xml"/><Relationship Id="rId1" Type="http://schemas.openxmlformats.org/officeDocument/2006/relationships/slideLayout" Target="../slideLayouts/slideLayout29.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8.xml"/><Relationship Id="rId1" Type="http://schemas.openxmlformats.org/officeDocument/2006/relationships/slideLayout" Target="../slideLayouts/slideLayout29.xml"/><Relationship Id="rId4" Type="http://schemas.openxmlformats.org/officeDocument/2006/relationships/image" Target="../media/image80.png"/></Relationships>
</file>

<file path=ppt/slides/_rels/slide44.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9.xml"/><Relationship Id="rId1" Type="http://schemas.openxmlformats.org/officeDocument/2006/relationships/slideLayout" Target="../slideLayouts/slideLayout29.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xml"/><Relationship Id="rId1" Type="http://schemas.openxmlformats.org/officeDocument/2006/relationships/slideLayout" Target="../slideLayouts/slideLayout30.xml"/><Relationship Id="rId5" Type="http://schemas.openxmlformats.org/officeDocument/2006/relationships/image" Target="../media/image86.png"/><Relationship Id="rId4" Type="http://schemas.openxmlformats.org/officeDocument/2006/relationships/image" Target="../media/image85.png"/></Relationships>
</file>

<file path=ppt/slides/_rels/slide4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4.xml"/><Relationship Id="rId5" Type="http://schemas.openxmlformats.org/officeDocument/2006/relationships/image" Target="../media/image89.png"/><Relationship Id="rId4" Type="http://schemas.openxmlformats.org/officeDocument/2006/relationships/image" Target="../media/image88.png"/></Relationships>
</file>

<file path=ppt/slides/_rels/slide49.xml.rels><?xml version="1.0" encoding="UTF-8" standalone="yes"?>
<Relationships xmlns="http://schemas.openxmlformats.org/package/2006/relationships"><Relationship Id="rId8" Type="http://schemas.openxmlformats.org/officeDocument/2006/relationships/image" Target="../media/image95.jpeg"/><Relationship Id="rId3" Type="http://schemas.openxmlformats.org/officeDocument/2006/relationships/image" Target="../media/image90.png"/><Relationship Id="rId7" Type="http://schemas.openxmlformats.org/officeDocument/2006/relationships/image" Target="../media/image94.png"/><Relationship Id="rId2" Type="http://schemas.openxmlformats.org/officeDocument/2006/relationships/image" Target="../media/image83.png"/><Relationship Id="rId1" Type="http://schemas.openxmlformats.org/officeDocument/2006/relationships/slideLayout" Target="../slideLayouts/slideLayout4.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hyperlink" Target="https://www.gs1.org/gs1-cloud" TargetMode="External"/><Relationship Id="rId2" Type="http://schemas.openxmlformats.org/officeDocument/2006/relationships/notesSlide" Target="../notesSlides/notesSlide15.xml"/><Relationship Id="rId1" Type="http://schemas.openxmlformats.org/officeDocument/2006/relationships/slideLayout" Target="../slideLayouts/slideLayout30.xml"/><Relationship Id="rId6" Type="http://schemas.openxmlformats.org/officeDocument/2006/relationships/image" Target="../media/image97.jpg"/><Relationship Id="rId5" Type="http://schemas.openxmlformats.org/officeDocument/2006/relationships/image" Target="../media/image96.jpg"/><Relationship Id="rId4" Type="http://schemas.openxmlformats.org/officeDocument/2006/relationships/hyperlink" Target="mailto:GS1CloudSupport@gs1.org" TargetMode="Externa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6.xml"/><Relationship Id="rId1" Type="http://schemas.openxmlformats.org/officeDocument/2006/relationships/slideLayout" Target="../slideLayouts/slideLayout3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2.xml"/></Relationships>
</file>

<file path=ppt/slides/_rels/slide75.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32.xml"/></Relationships>
</file>

<file path=ppt/slides/_rels/slide7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32.xml"/></Relationships>
</file>

<file path=ppt/slides/_rels/slide77.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19.xml"/><Relationship Id="rId1" Type="http://schemas.openxmlformats.org/officeDocument/2006/relationships/slideLayout" Target="../slideLayouts/slideLayout33.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jpeg"/><Relationship Id="rId9" Type="http://schemas.openxmlformats.org/officeDocument/2006/relationships/image" Target="../media/image109.png"/></Relationships>
</file>

<file path=ppt/slides/_rels/slide7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jpeg"/></Relationships>
</file>

<file path=ppt/slides/_rels/slide79.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1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22.xml"/><Relationship Id="rId1" Type="http://schemas.openxmlformats.org/officeDocument/2006/relationships/slideLayout" Target="../slideLayouts/slideLayout24.xml"/><Relationship Id="rId4" Type="http://schemas.openxmlformats.org/officeDocument/2006/relationships/image" Target="../media/image115.png"/></Relationships>
</file>

<file path=ppt/slides/_rels/slide81.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82.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jpeg"/><Relationship Id="rId1" Type="http://schemas.openxmlformats.org/officeDocument/2006/relationships/slideLayout" Target="../slideLayouts/slideLayout24.xml"/></Relationships>
</file>

<file path=ppt/slides/_rels/slide83.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image" Target="../media/image119.jpeg"/><Relationship Id="rId1" Type="http://schemas.openxmlformats.org/officeDocument/2006/relationships/slideLayout" Target="../slideLayouts/slideLayout24.xml"/></Relationships>
</file>

<file path=ppt/slides/_rels/slide84.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24.xml"/></Relationships>
</file>

<file path=ppt/slides/_rels/slide8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25.xml"/><Relationship Id="rId1" Type="http://schemas.openxmlformats.org/officeDocument/2006/relationships/slideLayout" Target="../slideLayouts/slideLayout34.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8.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hyperlink" Target="https://www.gs1.org/gdsn/trade_implementation_guide" TargetMode="External"/><Relationship Id="rId1" Type="http://schemas.openxmlformats.org/officeDocument/2006/relationships/slideLayout" Target="../slideLayouts/slideLayout5.xml"/><Relationship Id="rId4" Type="http://schemas.openxmlformats.org/officeDocument/2006/relationships/image" Target="../media/image124.png"/></Relationships>
</file>

<file path=ppt/slides/_rels/slide89.xml.rels><?xml version="1.0" encoding="UTF-8" standalone="yes"?>
<Relationships xmlns="http://schemas.openxmlformats.org/package/2006/relationships"><Relationship Id="rId3" Type="http://schemas.openxmlformats.org/officeDocument/2006/relationships/hyperlink" Target="https://www.gs1.org/docs/gdsn/packaging_label_guide_v4_2017-04-26.xlsx" TargetMode="External"/><Relationship Id="rId2" Type="http://schemas.openxmlformats.org/officeDocument/2006/relationships/hyperlink" Target="http://wr.gs1.org/GS1/WorkRequestsById.aspx?id=a55f5f69-4020-e711-80c6-00155d64d23c" TargetMode="Externa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3.xml.rels><?xml version="1.0" encoding="UTF-8" standalone="yes"?>
<Relationships xmlns="http://schemas.openxmlformats.org/package/2006/relationships"><Relationship Id="rId2" Type="http://schemas.openxmlformats.org/officeDocument/2006/relationships/image" Target="../media/image125.png"/><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95.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98.xml.rels><?xml version="1.0" encoding="UTF-8" standalone="yes"?>
<Relationships xmlns="http://schemas.openxmlformats.org/package/2006/relationships"><Relationship Id="rId2" Type="http://schemas.openxmlformats.org/officeDocument/2006/relationships/image" Target="../media/image127.gif"/><Relationship Id="rId1" Type="http://schemas.openxmlformats.org/officeDocument/2006/relationships/slideLayout" Target="../slideLayouts/slideLayout67.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dirty="0"/>
              <a:t>Who </a:t>
            </a:r>
            <a:r>
              <a:rPr lang="en-US" dirty="0" smtClean="0"/>
              <a:t>may </a:t>
            </a:r>
            <a:r>
              <a:rPr lang="en-US" dirty="0"/>
              <a:t>a</a:t>
            </a:r>
            <a:r>
              <a:rPr lang="en-US" dirty="0" smtClean="0"/>
              <a:t>ttend</a:t>
            </a:r>
            <a:r>
              <a:rPr lang="en-US" dirty="0"/>
              <a:t>: </a:t>
            </a:r>
            <a:r>
              <a:rPr lang="en-US" dirty="0" smtClean="0"/>
              <a:t>All Attendees</a:t>
            </a:r>
            <a:endParaRPr lang="en-US" dirty="0"/>
          </a:p>
          <a:p>
            <a:endParaRPr lang="en-US" dirty="0"/>
          </a:p>
        </p:txBody>
      </p:sp>
      <p:sp>
        <p:nvSpPr>
          <p:cNvPr id="7" name="Title 6"/>
          <p:cNvSpPr>
            <a:spLocks noGrp="1"/>
          </p:cNvSpPr>
          <p:nvPr>
            <p:ph type="title"/>
          </p:nvPr>
        </p:nvSpPr>
        <p:spPr/>
        <p:txBody>
          <a:bodyPr/>
          <a:lstStyle/>
          <a:p>
            <a:pPr>
              <a:lnSpc>
                <a:spcPct val="100000"/>
              </a:lnSpc>
            </a:pPr>
            <a:r>
              <a:rPr lang="en-US" dirty="0" smtClean="0"/>
              <a:t>GS1 Industry &amp; Standards Event 2017</a:t>
            </a:r>
            <a:br>
              <a:rPr lang="en-US" dirty="0" smtClean="0"/>
            </a:br>
            <a:r>
              <a:rPr lang="en-US" dirty="0" smtClean="0"/>
              <a:t>09-13 October 2017 – Brussels, Belgium</a:t>
            </a:r>
            <a:br>
              <a:rPr lang="en-US" dirty="0" smtClean="0"/>
            </a:br>
            <a:r>
              <a:rPr lang="en-US" sz="1200" i="1" dirty="0" smtClean="0">
                <a:solidFill>
                  <a:srgbClr val="002C6C"/>
                </a:solidFill>
              </a:rPr>
              <a:t>Transforming </a:t>
            </a:r>
            <a:r>
              <a:rPr lang="en-US" sz="1200" i="1" dirty="0">
                <a:solidFill>
                  <a:srgbClr val="002C6C"/>
                </a:solidFill>
              </a:rPr>
              <a:t>business together</a:t>
            </a:r>
            <a:r>
              <a:rPr lang="en-US" dirty="0"/>
              <a:t/>
            </a:r>
            <a:br>
              <a:rPr lang="en-US" dirty="0"/>
            </a:br>
            <a:endParaRPr lang="en-US" dirty="0"/>
          </a:p>
        </p:txBody>
      </p:sp>
      <p:sp>
        <p:nvSpPr>
          <p:cNvPr id="8" name="Text Placeholder 7"/>
          <p:cNvSpPr>
            <a:spLocks noGrp="1"/>
          </p:cNvSpPr>
          <p:nvPr>
            <p:ph type="body" sz="quarter" idx="11"/>
          </p:nvPr>
        </p:nvSpPr>
        <p:spPr>
          <a:xfrm>
            <a:off x="801961" y="2911804"/>
            <a:ext cx="5548293" cy="348002"/>
          </a:xfrm>
        </p:spPr>
        <p:txBody>
          <a:bodyPr/>
          <a:lstStyle/>
          <a:p>
            <a:r>
              <a:rPr lang="en-US" sz="1200" dirty="0" smtClean="0">
                <a:solidFill>
                  <a:schemeClr val="bg1"/>
                </a:solidFill>
              </a:rPr>
              <a:t>Session: GDSN USER GROUP</a:t>
            </a:r>
            <a:endParaRPr lang="en-US" sz="1200" dirty="0">
              <a:solidFill>
                <a:schemeClr val="bg1"/>
              </a:solidFill>
            </a:endParaRPr>
          </a:p>
        </p:txBody>
      </p:sp>
      <p:sp>
        <p:nvSpPr>
          <p:cNvPr id="2" name="Text Placeholder 1"/>
          <p:cNvSpPr>
            <a:spLocks noGrp="1"/>
          </p:cNvSpPr>
          <p:nvPr>
            <p:ph type="body" sz="quarter" idx="14"/>
          </p:nvPr>
        </p:nvSpPr>
        <p:spPr/>
        <p:txBody>
          <a:bodyPr/>
          <a:lstStyle/>
          <a:p>
            <a:endParaRPr lang="en-GB"/>
          </a:p>
        </p:txBody>
      </p:sp>
    </p:spTree>
    <p:extLst>
      <p:ext uri="{BB962C8B-B14F-4D97-AF65-F5344CB8AC3E}">
        <p14:creationId xmlns:p14="http://schemas.microsoft.com/office/powerpoint/2010/main" val="18183755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GPC Standards Website</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10</a:t>
            </a:fld>
            <a:endParaRPr lang="en-GB" noProof="0"/>
          </a:p>
        </p:txBody>
      </p:sp>
      <p:pic>
        <p:nvPicPr>
          <p:cNvPr id="6" name="Picture 5"/>
          <p:cNvPicPr/>
          <p:nvPr/>
        </p:nvPicPr>
        <p:blipFill>
          <a:blip r:embed="rId2" cstate="print">
            <a:extLst>
              <a:ext uri="{28A0092B-C50C-407E-A947-70E740481C1C}">
                <a14:useLocalDpi xmlns:a14="http://schemas.microsoft.com/office/drawing/2010/main" val="0"/>
              </a:ext>
            </a:extLst>
          </a:blip>
          <a:stretch>
            <a:fillRect/>
          </a:stretch>
        </p:blipFill>
        <p:spPr>
          <a:xfrm>
            <a:off x="2090669" y="1200150"/>
            <a:ext cx="4957562" cy="30284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16179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2 New Business Areas &amp; Target Market is NOT important</a:t>
            </a:r>
            <a:endParaRPr lang="en-US" dirty="0"/>
          </a:p>
        </p:txBody>
      </p:sp>
      <p:sp>
        <p:nvSpPr>
          <p:cNvPr id="2" name="Content Placeholder 1"/>
          <p:cNvSpPr>
            <a:spLocks noGrp="1"/>
          </p:cNvSpPr>
          <p:nvPr>
            <p:ph idx="1"/>
          </p:nvPr>
        </p:nvSpPr>
        <p:spPr/>
        <p:txBody>
          <a:bodyPr>
            <a:normAutofit lnSpcReduction="10000"/>
          </a:bodyPr>
          <a:lstStyle/>
          <a:p>
            <a:r>
              <a:rPr lang="en-US" dirty="0" smtClean="0"/>
              <a:t>EUDAMED EU Commission Med Device data base &amp; Development Assistance Agencies</a:t>
            </a:r>
          </a:p>
          <a:p>
            <a:pPr lvl="1"/>
            <a:r>
              <a:rPr lang="en-US" dirty="0" smtClean="0">
                <a:solidFill>
                  <a:schemeClr val="tx2"/>
                </a:solidFill>
              </a:rPr>
              <a:t>1 Record will contain information regardless of where the product is sold</a:t>
            </a:r>
          </a:p>
          <a:p>
            <a:pPr lvl="1"/>
            <a:r>
              <a:rPr lang="en-US" dirty="0" smtClean="0">
                <a:solidFill>
                  <a:schemeClr val="tx2"/>
                </a:solidFill>
              </a:rPr>
              <a:t>The 1 record will contain all various required attributes in various languages.</a:t>
            </a:r>
          </a:p>
          <a:p>
            <a:pPr lvl="1"/>
            <a:endParaRPr lang="en-US" dirty="0"/>
          </a:p>
          <a:p>
            <a:r>
              <a:rPr lang="en-US" dirty="0" smtClean="0"/>
              <a:t>The only way to get this information today in GDS</a:t>
            </a:r>
          </a:p>
          <a:p>
            <a:pPr lvl="1"/>
            <a:r>
              <a:rPr lang="en-US" dirty="0" smtClean="0">
                <a:solidFill>
                  <a:schemeClr val="tx2"/>
                </a:solidFill>
              </a:rPr>
              <a:t>Subscribe to all markets</a:t>
            </a:r>
          </a:p>
          <a:p>
            <a:pPr lvl="1"/>
            <a:r>
              <a:rPr lang="en-US" dirty="0" smtClean="0">
                <a:solidFill>
                  <a:schemeClr val="tx2"/>
                </a:solidFill>
              </a:rPr>
              <a:t>Gather language information from each GTIN Record and combine all data into 1 record</a:t>
            </a:r>
          </a:p>
          <a:p>
            <a:pPr lvl="2"/>
            <a:r>
              <a:rPr lang="en-US" dirty="0" smtClean="0">
                <a:solidFill>
                  <a:schemeClr val="tx2"/>
                </a:solidFill>
              </a:rPr>
              <a:t>EU Commission will not do this!!!!!</a:t>
            </a:r>
          </a:p>
          <a:p>
            <a:pPr lvl="2"/>
            <a:r>
              <a:rPr lang="en-US" dirty="0" smtClean="0">
                <a:solidFill>
                  <a:schemeClr val="tx2"/>
                </a:solidFill>
              </a:rPr>
              <a:t>This leads to potential data issues as how does these agencies process discrepancies?</a:t>
            </a:r>
            <a:endParaRPr lang="en-US" dirty="0">
              <a:solidFill>
                <a:schemeClr val="tx2"/>
              </a:solidFill>
            </a:endParaRPr>
          </a:p>
        </p:txBody>
      </p:sp>
      <p:sp>
        <p:nvSpPr>
          <p:cNvPr id="3" name="Slide Number Placeholder 2"/>
          <p:cNvSpPr>
            <a:spLocks noGrp="1"/>
          </p:cNvSpPr>
          <p:nvPr>
            <p:ph type="sldNum" sz="quarter" idx="12"/>
          </p:nvPr>
        </p:nvSpPr>
        <p:spPr>
          <a:xfrm>
            <a:off x="8896350" y="4759325"/>
            <a:ext cx="247650" cy="150813"/>
          </a:xfrm>
        </p:spPr>
        <p:txBody>
          <a:bodyPr/>
          <a:lstStyle/>
          <a:p>
            <a:pPr>
              <a:defRPr/>
            </a:pPr>
            <a:fld id="{0DBE06EC-2421-AA48-8D13-4215A57A58AC}" type="slidenum">
              <a:rPr lang="en-US" smtClean="0"/>
              <a:pPr>
                <a:defRPr/>
              </a:pPr>
              <a:t>100</a:t>
            </a:fld>
            <a:r>
              <a:rPr lang="en-US" smtClean="0"/>
              <a:t>t</a:t>
            </a:r>
            <a:endParaRPr lang="en-US" dirty="0"/>
          </a:p>
        </p:txBody>
      </p:sp>
      <p:sp>
        <p:nvSpPr>
          <p:cNvPr id="5" name="Slide Number Placeholder 2"/>
          <p:cNvSpPr txBox="1">
            <a:spLocks/>
          </p:cNvSpPr>
          <p:nvPr/>
        </p:nvSpPr>
        <p:spPr>
          <a:xfrm>
            <a:off x="6442998" y="4531022"/>
            <a:ext cx="512504" cy="273844"/>
          </a:xfrm>
          <a:prstGeom prst="rect">
            <a:avLst/>
          </a:prstGeom>
        </p:spPr>
        <p:txBody>
          <a:bodyPr vert="horz" lIns="91440" tIns="45720" rIns="91440" bIns="45720" rtlCol="0" anchor="ctr"/>
          <a:lstStyle>
            <a:defPPr>
              <a:defRPr lang="en-US"/>
            </a:defPPr>
            <a:lvl1pPr marL="0" algn="r" defTabSz="914310" rtl="0" eaLnBrk="1" latinLnBrk="0" hangingPunct="1">
              <a:defRPr sz="675" kern="1200">
                <a:solidFill>
                  <a:schemeClr val="accent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a:defRPr/>
            </a:pPr>
            <a:r>
              <a:rPr lang="en-US" dirty="0" smtClean="0"/>
              <a:t>38</a:t>
            </a:r>
            <a:endParaRPr lang="en-US" dirty="0"/>
          </a:p>
        </p:txBody>
      </p:sp>
    </p:spTree>
    <p:extLst>
      <p:ext uri="{BB962C8B-B14F-4D97-AF65-F5344CB8AC3E}">
        <p14:creationId xmlns:p14="http://schemas.microsoft.com/office/powerpoint/2010/main" val="107052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Example</a:t>
            </a:r>
            <a:endParaRPr lang="en-US" dirty="0"/>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187289" y="1200150"/>
            <a:ext cx="3879849" cy="2909887"/>
          </a:xfrm>
        </p:spPr>
      </p:pic>
      <p:sp>
        <p:nvSpPr>
          <p:cNvPr id="4" name="Slide Number Placeholder 3"/>
          <p:cNvSpPr>
            <a:spLocks noGrp="1"/>
          </p:cNvSpPr>
          <p:nvPr>
            <p:ph type="sldNum" sz="quarter" idx="12"/>
          </p:nvPr>
        </p:nvSpPr>
        <p:spPr>
          <a:xfrm>
            <a:off x="8896350" y="4759325"/>
            <a:ext cx="247650" cy="150813"/>
          </a:xfrm>
        </p:spPr>
        <p:txBody>
          <a:bodyPr/>
          <a:lstStyle/>
          <a:p>
            <a:pPr>
              <a:defRPr/>
            </a:pPr>
            <a:fld id="{0DBE06EC-2421-AA48-8D13-4215A57A58AC}" type="slidenum">
              <a:rPr lang="en-US" smtClean="0"/>
              <a:pPr>
                <a:defRPr/>
              </a:pPr>
              <a:t>101</a:t>
            </a:fld>
            <a:endParaRPr lang="en-US" dirty="0"/>
          </a:p>
        </p:txBody>
      </p:sp>
      <p:sp>
        <p:nvSpPr>
          <p:cNvPr id="7" name="TextBox 6"/>
          <p:cNvSpPr txBox="1"/>
          <p:nvPr/>
        </p:nvSpPr>
        <p:spPr>
          <a:xfrm>
            <a:off x="365166" y="1310188"/>
            <a:ext cx="3803073" cy="3208571"/>
          </a:xfrm>
          <a:prstGeom prst="rect">
            <a:avLst/>
          </a:prstGeom>
          <a:noFill/>
        </p:spPr>
        <p:txBody>
          <a:bodyPr wrap="square" rtlCol="0">
            <a:spAutoFit/>
          </a:bodyPr>
          <a:lstStyle/>
          <a:p>
            <a:pPr marL="214313" indent="-214313">
              <a:buFont typeface="Arial" panose="020B0604020202020204" pitchFamily="34" charset="0"/>
              <a:buChar char="•"/>
            </a:pPr>
            <a:r>
              <a:rPr lang="en-US" sz="1350" dirty="0"/>
              <a:t>8 Language Specific Usage Instructions </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To gather today in GDS a recipient would need to subscribe to 5-8 different target markets</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Reconcile the data into 1 record</a:t>
            </a:r>
          </a:p>
          <a:p>
            <a:pPr marL="214313" indent="-214313">
              <a:buFont typeface="Arial" panose="020B0604020202020204" pitchFamily="34" charset="0"/>
              <a:buChar char="•"/>
            </a:pPr>
            <a:r>
              <a:rPr lang="en-US" sz="1350" dirty="0"/>
              <a:t>Which record is the master record?</a:t>
            </a:r>
          </a:p>
          <a:p>
            <a:pPr marL="557213" lvl="1" indent="-214313">
              <a:buFont typeface="Arial" panose="020B0604020202020204" pitchFamily="34" charset="0"/>
              <a:buChar char="•"/>
            </a:pPr>
            <a:r>
              <a:rPr lang="en-US" sz="1350" dirty="0"/>
              <a:t>Change vs data quality issues?</a:t>
            </a:r>
          </a:p>
          <a:p>
            <a:pPr marL="557213" lvl="1" indent="-214313">
              <a:buFont typeface="Arial" panose="020B0604020202020204" pitchFamily="34" charset="0"/>
              <a:buChar char="•"/>
            </a:pPr>
            <a:r>
              <a:rPr lang="en-US" sz="1350" dirty="0"/>
              <a:t>Same language, different data, different market?</a:t>
            </a:r>
          </a:p>
          <a:p>
            <a:pPr marL="214313" indent="-214313">
              <a:buFont typeface="Arial" panose="020B0604020202020204" pitchFamily="34" charset="0"/>
              <a:buChar char="•"/>
            </a:pPr>
            <a:endParaRPr lang="en-US" sz="1350" dirty="0"/>
          </a:p>
          <a:p>
            <a:pPr marL="214313" indent="-214313">
              <a:buFont typeface="Arial" panose="020B0604020202020204" pitchFamily="34" charset="0"/>
              <a:buChar char="•"/>
            </a:pPr>
            <a:r>
              <a:rPr lang="en-US" sz="1350" dirty="0"/>
              <a:t>The need is 1 master data record per GTIN</a:t>
            </a:r>
          </a:p>
          <a:p>
            <a:pPr lvl="2"/>
            <a:endParaRPr lang="en-US" sz="1350" dirty="0"/>
          </a:p>
        </p:txBody>
      </p:sp>
      <p:sp>
        <p:nvSpPr>
          <p:cNvPr id="8" name="Slide Number Placeholder 2"/>
          <p:cNvSpPr txBox="1">
            <a:spLocks/>
          </p:cNvSpPr>
          <p:nvPr/>
        </p:nvSpPr>
        <p:spPr>
          <a:xfrm>
            <a:off x="6442998" y="4531022"/>
            <a:ext cx="512504" cy="273844"/>
          </a:xfrm>
          <a:prstGeom prst="rect">
            <a:avLst/>
          </a:prstGeom>
        </p:spPr>
        <p:txBody>
          <a:bodyPr vert="horz" lIns="91440" tIns="45720" rIns="91440" bIns="45720" rtlCol="0" anchor="ctr"/>
          <a:lstStyle>
            <a:defPPr>
              <a:defRPr lang="en-US"/>
            </a:defPPr>
            <a:lvl1pPr marL="0" algn="r" defTabSz="914310" rtl="0" eaLnBrk="1" latinLnBrk="0" hangingPunct="1">
              <a:defRPr sz="675" kern="1200">
                <a:solidFill>
                  <a:schemeClr val="accent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a:defRPr/>
            </a:pPr>
            <a:r>
              <a:rPr lang="en-US" dirty="0" smtClean="0"/>
              <a:t>39</a:t>
            </a:r>
            <a:endParaRPr lang="en-US" dirty="0"/>
          </a:p>
        </p:txBody>
      </p:sp>
    </p:spTree>
    <p:extLst>
      <p:ext uri="{BB962C8B-B14F-4D97-AF65-F5344CB8AC3E}">
        <p14:creationId xmlns:p14="http://schemas.microsoft.com/office/powerpoint/2010/main" val="3628843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GDSN Today – Issue managing from Global or Union of Nations</a:t>
            </a:r>
            <a:endParaRPr lang="en-US" dirty="0"/>
          </a:p>
        </p:txBody>
      </p:sp>
      <p:sp>
        <p:nvSpPr>
          <p:cNvPr id="3" name="Slide Number Placeholder 2"/>
          <p:cNvSpPr>
            <a:spLocks noGrp="1"/>
          </p:cNvSpPr>
          <p:nvPr>
            <p:ph type="sldNum" sz="quarter" idx="12"/>
          </p:nvPr>
        </p:nvSpPr>
        <p:spPr>
          <a:xfrm>
            <a:off x="8896350" y="4759325"/>
            <a:ext cx="247650" cy="150813"/>
          </a:xfrm>
        </p:spPr>
        <p:txBody>
          <a:bodyPr/>
          <a:lstStyle/>
          <a:p>
            <a:pPr>
              <a:defRPr/>
            </a:pPr>
            <a:fld id="{0DBE06EC-2421-AA48-8D13-4215A57A58AC}" type="slidenum">
              <a:rPr lang="en-US" smtClean="0"/>
              <a:pPr>
                <a:defRPr/>
              </a:pPr>
              <a:t>102</a:t>
            </a:fld>
            <a:r>
              <a:rPr lang="en-US" smtClean="0"/>
              <a:t>t</a:t>
            </a:r>
            <a:endParaRPr lang="en-US" dirty="0"/>
          </a:p>
        </p:txBody>
      </p:sp>
      <p:sp>
        <p:nvSpPr>
          <p:cNvPr id="5" name="Rectangle 4"/>
          <p:cNvSpPr/>
          <p:nvPr/>
        </p:nvSpPr>
        <p:spPr>
          <a:xfrm>
            <a:off x="721429" y="1487385"/>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NL</a:t>
            </a:r>
          </a:p>
        </p:txBody>
      </p:sp>
      <p:sp>
        <p:nvSpPr>
          <p:cNvPr id="6" name="Rectangle 5"/>
          <p:cNvSpPr/>
          <p:nvPr/>
        </p:nvSpPr>
        <p:spPr>
          <a:xfrm>
            <a:off x="1548248" y="1487385"/>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DE</a:t>
            </a:r>
          </a:p>
        </p:txBody>
      </p:sp>
      <p:sp>
        <p:nvSpPr>
          <p:cNvPr id="7" name="Rectangle 6"/>
          <p:cNvSpPr/>
          <p:nvPr/>
        </p:nvSpPr>
        <p:spPr>
          <a:xfrm>
            <a:off x="2375068"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BE</a:t>
            </a:r>
          </a:p>
        </p:txBody>
      </p:sp>
      <p:sp>
        <p:nvSpPr>
          <p:cNvPr id="8" name="Rectangle 7"/>
          <p:cNvSpPr/>
          <p:nvPr/>
        </p:nvSpPr>
        <p:spPr>
          <a:xfrm>
            <a:off x="3201887"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FR</a:t>
            </a:r>
          </a:p>
        </p:txBody>
      </p:sp>
      <p:sp>
        <p:nvSpPr>
          <p:cNvPr id="9" name="Rectangle 8"/>
          <p:cNvSpPr/>
          <p:nvPr/>
        </p:nvSpPr>
        <p:spPr>
          <a:xfrm>
            <a:off x="4028707"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CH</a:t>
            </a:r>
          </a:p>
        </p:txBody>
      </p:sp>
      <p:sp>
        <p:nvSpPr>
          <p:cNvPr id="10" name="Rectangle 9"/>
          <p:cNvSpPr/>
          <p:nvPr/>
        </p:nvSpPr>
        <p:spPr>
          <a:xfrm>
            <a:off x="4855526"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ES</a:t>
            </a:r>
          </a:p>
        </p:txBody>
      </p:sp>
      <p:sp>
        <p:nvSpPr>
          <p:cNvPr id="11" name="Rectangle 10"/>
          <p:cNvSpPr/>
          <p:nvPr/>
        </p:nvSpPr>
        <p:spPr>
          <a:xfrm>
            <a:off x="5682346"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PT</a:t>
            </a:r>
          </a:p>
        </p:txBody>
      </p:sp>
      <p:sp>
        <p:nvSpPr>
          <p:cNvPr id="12" name="Rectangle 11"/>
          <p:cNvSpPr/>
          <p:nvPr/>
        </p:nvSpPr>
        <p:spPr>
          <a:xfrm>
            <a:off x="6509165"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IT</a:t>
            </a:r>
          </a:p>
        </p:txBody>
      </p:sp>
      <p:sp>
        <p:nvSpPr>
          <p:cNvPr id="13" name="Rectangle 12"/>
          <p:cNvSpPr/>
          <p:nvPr/>
        </p:nvSpPr>
        <p:spPr>
          <a:xfrm>
            <a:off x="7335985" y="1494807"/>
            <a:ext cx="712520"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AT</a:t>
            </a:r>
          </a:p>
        </p:txBody>
      </p:sp>
      <p:grpSp>
        <p:nvGrpSpPr>
          <p:cNvPr id="18" name="Group 17"/>
          <p:cNvGrpSpPr/>
          <p:nvPr/>
        </p:nvGrpSpPr>
        <p:grpSpPr>
          <a:xfrm>
            <a:off x="694710" y="1870364"/>
            <a:ext cx="712520" cy="1629888"/>
            <a:chOff x="415637" y="2493819"/>
            <a:chExt cx="950026" cy="2173184"/>
          </a:xfrm>
        </p:grpSpPr>
        <p:sp>
          <p:nvSpPr>
            <p:cNvPr id="14" name="Rounded Rectangle 13"/>
            <p:cNvSpPr/>
            <p:nvPr/>
          </p:nvSpPr>
          <p:spPr>
            <a:xfrm>
              <a:off x="415637"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Dutch</a:t>
              </a:r>
            </a:p>
          </p:txBody>
        </p:sp>
        <p:cxnSp>
          <p:nvCxnSpPr>
            <p:cNvPr id="16" name="Elbow Connector 15"/>
            <p:cNvCxnSpPr/>
            <p:nvPr/>
          </p:nvCxnSpPr>
          <p:spPr>
            <a:xfrm rot="5400000">
              <a:off x="144492"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19" name="Group 18"/>
          <p:cNvGrpSpPr/>
          <p:nvPr/>
        </p:nvGrpSpPr>
        <p:grpSpPr>
          <a:xfrm>
            <a:off x="1548248" y="1877786"/>
            <a:ext cx="712520" cy="1629888"/>
            <a:chOff x="415637" y="2493819"/>
            <a:chExt cx="950026" cy="2173184"/>
          </a:xfrm>
        </p:grpSpPr>
        <p:sp>
          <p:nvSpPr>
            <p:cNvPr id="20" name="Rounded Rectangle 19"/>
            <p:cNvSpPr/>
            <p:nvPr/>
          </p:nvSpPr>
          <p:spPr>
            <a:xfrm>
              <a:off x="415637"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German</a:t>
              </a:r>
            </a:p>
          </p:txBody>
        </p:sp>
        <p:cxnSp>
          <p:nvCxnSpPr>
            <p:cNvPr id="21" name="Elbow Connector 20"/>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22" name="Group 21"/>
          <p:cNvGrpSpPr/>
          <p:nvPr/>
        </p:nvGrpSpPr>
        <p:grpSpPr>
          <a:xfrm>
            <a:off x="2357255" y="1877786"/>
            <a:ext cx="712520" cy="1629888"/>
            <a:chOff x="415637" y="2493819"/>
            <a:chExt cx="950026" cy="2173184"/>
          </a:xfrm>
        </p:grpSpPr>
        <p:sp>
          <p:nvSpPr>
            <p:cNvPr id="23" name="Rounded Rectangle 22"/>
            <p:cNvSpPr/>
            <p:nvPr/>
          </p:nvSpPr>
          <p:spPr>
            <a:xfrm>
              <a:off x="415637"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French</a:t>
              </a:r>
            </a:p>
            <a:p>
              <a:pPr algn="ctr"/>
              <a:r>
                <a:rPr lang="en-US" sz="1050" dirty="0"/>
                <a:t>Dutch</a:t>
              </a:r>
              <a:endParaRPr lang="en-US" sz="1350" dirty="0"/>
            </a:p>
          </p:txBody>
        </p:sp>
        <p:cxnSp>
          <p:nvCxnSpPr>
            <p:cNvPr id="24" name="Elbow Connector 23"/>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25" name="Group 24"/>
          <p:cNvGrpSpPr/>
          <p:nvPr/>
        </p:nvGrpSpPr>
        <p:grpSpPr>
          <a:xfrm>
            <a:off x="3184075" y="1877786"/>
            <a:ext cx="712520" cy="1629888"/>
            <a:chOff x="415637" y="2493819"/>
            <a:chExt cx="950026" cy="2173184"/>
          </a:xfrm>
        </p:grpSpPr>
        <p:sp>
          <p:nvSpPr>
            <p:cNvPr id="26" name="Rounded Rectangle 25"/>
            <p:cNvSpPr/>
            <p:nvPr/>
          </p:nvSpPr>
          <p:spPr>
            <a:xfrm>
              <a:off x="415637"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French</a:t>
              </a:r>
            </a:p>
          </p:txBody>
        </p:sp>
        <p:cxnSp>
          <p:nvCxnSpPr>
            <p:cNvPr id="27" name="Elbow Connector 26"/>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28" name="Group 27"/>
          <p:cNvGrpSpPr/>
          <p:nvPr/>
        </p:nvGrpSpPr>
        <p:grpSpPr>
          <a:xfrm>
            <a:off x="3996049" y="1877785"/>
            <a:ext cx="712520" cy="1756064"/>
            <a:chOff x="415637" y="2493819"/>
            <a:chExt cx="950026" cy="2341418"/>
          </a:xfrm>
        </p:grpSpPr>
        <p:sp>
          <p:nvSpPr>
            <p:cNvPr id="29" name="Rounded Rectangle 28"/>
            <p:cNvSpPr/>
            <p:nvPr/>
          </p:nvSpPr>
          <p:spPr>
            <a:xfrm>
              <a:off x="415637" y="4156364"/>
              <a:ext cx="950026" cy="678873"/>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German</a:t>
              </a:r>
              <a:endParaRPr lang="en-US" sz="1350" dirty="0"/>
            </a:p>
            <a:p>
              <a:pPr algn="ctr"/>
              <a:r>
                <a:rPr lang="en-US" sz="1050" dirty="0"/>
                <a:t>French</a:t>
              </a:r>
              <a:endParaRPr lang="en-US" sz="1350" dirty="0"/>
            </a:p>
            <a:p>
              <a:pPr algn="ctr"/>
              <a:r>
                <a:rPr lang="en-US" sz="1050" dirty="0"/>
                <a:t>Italian</a:t>
              </a:r>
            </a:p>
          </p:txBody>
        </p:sp>
        <p:cxnSp>
          <p:nvCxnSpPr>
            <p:cNvPr id="30" name="Elbow Connector 29"/>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31" name="Group 30"/>
          <p:cNvGrpSpPr/>
          <p:nvPr/>
        </p:nvGrpSpPr>
        <p:grpSpPr>
          <a:xfrm>
            <a:off x="4820643" y="1877786"/>
            <a:ext cx="712520" cy="1629888"/>
            <a:chOff x="415637" y="2493819"/>
            <a:chExt cx="950026" cy="2173184"/>
          </a:xfrm>
        </p:grpSpPr>
        <p:sp>
          <p:nvSpPr>
            <p:cNvPr id="32" name="Rounded Rectangle 31"/>
            <p:cNvSpPr/>
            <p:nvPr/>
          </p:nvSpPr>
          <p:spPr>
            <a:xfrm>
              <a:off x="415637"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Spanish</a:t>
              </a:r>
            </a:p>
          </p:txBody>
        </p:sp>
        <p:cxnSp>
          <p:nvCxnSpPr>
            <p:cNvPr id="33" name="Elbow Connector 32"/>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34" name="Group 33"/>
          <p:cNvGrpSpPr/>
          <p:nvPr/>
        </p:nvGrpSpPr>
        <p:grpSpPr>
          <a:xfrm>
            <a:off x="5630766" y="1882239"/>
            <a:ext cx="861703" cy="1629888"/>
            <a:chOff x="384467" y="2493819"/>
            <a:chExt cx="1148937" cy="2173184"/>
          </a:xfrm>
        </p:grpSpPr>
        <p:sp>
          <p:nvSpPr>
            <p:cNvPr id="35" name="Rounded Rectangle 34"/>
            <p:cNvSpPr/>
            <p:nvPr/>
          </p:nvSpPr>
          <p:spPr>
            <a:xfrm>
              <a:off x="384467" y="4156364"/>
              <a:ext cx="1148937"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Portuguese</a:t>
              </a:r>
            </a:p>
          </p:txBody>
        </p:sp>
        <p:cxnSp>
          <p:nvCxnSpPr>
            <p:cNvPr id="36" name="Elbow Connector 35"/>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37" name="Group 36"/>
          <p:cNvGrpSpPr/>
          <p:nvPr/>
        </p:nvGrpSpPr>
        <p:grpSpPr>
          <a:xfrm>
            <a:off x="6545905" y="1877786"/>
            <a:ext cx="712520" cy="1629888"/>
            <a:chOff x="522512" y="2493819"/>
            <a:chExt cx="950026" cy="2173184"/>
          </a:xfrm>
        </p:grpSpPr>
        <p:sp>
          <p:nvSpPr>
            <p:cNvPr id="38" name="Rounded Rectangle 37"/>
            <p:cNvSpPr/>
            <p:nvPr/>
          </p:nvSpPr>
          <p:spPr>
            <a:xfrm>
              <a:off x="522512"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Italian</a:t>
              </a:r>
            </a:p>
          </p:txBody>
        </p:sp>
        <p:cxnSp>
          <p:nvCxnSpPr>
            <p:cNvPr id="39" name="Elbow Connector 38"/>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grpSp>
        <p:nvGrpSpPr>
          <p:cNvPr id="40" name="Group 39"/>
          <p:cNvGrpSpPr/>
          <p:nvPr/>
        </p:nvGrpSpPr>
        <p:grpSpPr>
          <a:xfrm>
            <a:off x="7310753" y="1877786"/>
            <a:ext cx="712520" cy="1629888"/>
            <a:chOff x="415637" y="2493819"/>
            <a:chExt cx="950026" cy="2173184"/>
          </a:xfrm>
        </p:grpSpPr>
        <p:sp>
          <p:nvSpPr>
            <p:cNvPr id="41" name="Rounded Rectangle 40"/>
            <p:cNvSpPr/>
            <p:nvPr/>
          </p:nvSpPr>
          <p:spPr>
            <a:xfrm>
              <a:off x="415637" y="4156364"/>
              <a:ext cx="950026" cy="510639"/>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German</a:t>
              </a:r>
            </a:p>
          </p:txBody>
        </p:sp>
        <p:cxnSp>
          <p:nvCxnSpPr>
            <p:cNvPr id="42" name="Elbow Connector 41"/>
            <p:cNvCxnSpPr/>
            <p:nvPr/>
          </p:nvCxnSpPr>
          <p:spPr>
            <a:xfrm rot="5400000">
              <a:off x="77190" y="3319154"/>
              <a:ext cx="1662546" cy="11875"/>
            </a:xfrm>
            <a:prstGeom prst="bentConnector3">
              <a:avLst/>
            </a:prstGeom>
          </p:spPr>
          <p:style>
            <a:lnRef idx="2">
              <a:schemeClr val="accent1"/>
            </a:lnRef>
            <a:fillRef idx="0">
              <a:schemeClr val="accent1"/>
            </a:fillRef>
            <a:effectRef idx="1">
              <a:schemeClr val="accent1"/>
            </a:effectRef>
            <a:fontRef idx="minor">
              <a:schemeClr val="tx1"/>
            </a:fontRef>
          </p:style>
        </p:cxnSp>
      </p:grpSp>
      <p:sp>
        <p:nvSpPr>
          <p:cNvPr id="43" name="TextBox 42"/>
          <p:cNvSpPr txBox="1"/>
          <p:nvPr/>
        </p:nvSpPr>
        <p:spPr>
          <a:xfrm>
            <a:off x="1291441" y="3847606"/>
            <a:ext cx="6092042" cy="715581"/>
          </a:xfrm>
          <a:prstGeom prst="rect">
            <a:avLst/>
          </a:prstGeom>
          <a:noFill/>
        </p:spPr>
        <p:txBody>
          <a:bodyPr wrap="square" rtlCol="0">
            <a:spAutoFit/>
          </a:bodyPr>
          <a:lstStyle/>
          <a:p>
            <a:pPr algn="ctr"/>
            <a:r>
              <a:rPr lang="en-US" sz="1350" dirty="0"/>
              <a:t>2 – Dutch, 3- French, 3 – German, 2-Italian, 1-Spanish, 1-Portuguese</a:t>
            </a:r>
          </a:p>
          <a:p>
            <a:pPr algn="ctr"/>
            <a:r>
              <a:rPr lang="en-US" sz="1350" dirty="0"/>
              <a:t>Which is correct????</a:t>
            </a:r>
          </a:p>
        </p:txBody>
      </p:sp>
      <p:sp>
        <p:nvSpPr>
          <p:cNvPr id="44" name="Slide Number Placeholder 2"/>
          <p:cNvSpPr txBox="1">
            <a:spLocks/>
          </p:cNvSpPr>
          <p:nvPr/>
        </p:nvSpPr>
        <p:spPr>
          <a:xfrm>
            <a:off x="6442998" y="4531022"/>
            <a:ext cx="512504" cy="273844"/>
          </a:xfrm>
          <a:prstGeom prst="rect">
            <a:avLst/>
          </a:prstGeom>
        </p:spPr>
        <p:txBody>
          <a:bodyPr vert="horz" lIns="91440" tIns="45720" rIns="91440" bIns="45720" rtlCol="0" anchor="ctr"/>
          <a:lstStyle>
            <a:defPPr>
              <a:defRPr lang="en-US"/>
            </a:defPPr>
            <a:lvl1pPr marL="0" algn="r" defTabSz="914310" rtl="0" eaLnBrk="1" latinLnBrk="0" hangingPunct="1">
              <a:defRPr sz="675" kern="1200">
                <a:solidFill>
                  <a:schemeClr val="accent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a:defRPr/>
            </a:pPr>
            <a:r>
              <a:rPr lang="en-US" dirty="0" smtClean="0"/>
              <a:t>40</a:t>
            </a:r>
            <a:endParaRPr lang="en-US" dirty="0"/>
          </a:p>
        </p:txBody>
      </p:sp>
    </p:spTree>
    <p:extLst>
      <p:ext uri="{BB962C8B-B14F-4D97-AF65-F5344CB8AC3E}">
        <p14:creationId xmlns:p14="http://schemas.microsoft.com/office/powerpoint/2010/main" val="2039935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GDSN – What is needed for EUDAMED &amp; Development Assistance</a:t>
            </a:r>
            <a:endParaRPr lang="en-US" dirty="0"/>
          </a:p>
        </p:txBody>
      </p:sp>
      <p:sp>
        <p:nvSpPr>
          <p:cNvPr id="3" name="Slide Number Placeholder 2"/>
          <p:cNvSpPr>
            <a:spLocks noGrp="1"/>
          </p:cNvSpPr>
          <p:nvPr>
            <p:ph type="sldNum" sz="quarter" idx="12"/>
          </p:nvPr>
        </p:nvSpPr>
        <p:spPr>
          <a:xfrm>
            <a:off x="8896350" y="4759325"/>
            <a:ext cx="247650" cy="150813"/>
          </a:xfrm>
        </p:spPr>
        <p:txBody>
          <a:bodyPr/>
          <a:lstStyle/>
          <a:p>
            <a:pPr>
              <a:defRPr/>
            </a:pPr>
            <a:fld id="{0DBE06EC-2421-AA48-8D13-4215A57A58AC}" type="slidenum">
              <a:rPr lang="en-US" smtClean="0"/>
              <a:pPr>
                <a:defRPr/>
              </a:pPr>
              <a:t>103</a:t>
            </a:fld>
            <a:r>
              <a:rPr lang="en-US" smtClean="0"/>
              <a:t>t</a:t>
            </a:r>
            <a:endParaRPr lang="en-US" dirty="0"/>
          </a:p>
        </p:txBody>
      </p:sp>
      <p:sp>
        <p:nvSpPr>
          <p:cNvPr id="5" name="Rectangle 4"/>
          <p:cNvSpPr/>
          <p:nvPr/>
        </p:nvSpPr>
        <p:spPr>
          <a:xfrm>
            <a:off x="792678" y="1487385"/>
            <a:ext cx="7365669" cy="382979"/>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GTIN 1</a:t>
            </a:r>
          </a:p>
          <a:p>
            <a:pPr algn="ctr"/>
            <a:r>
              <a:rPr lang="en-US" sz="1350" dirty="0"/>
              <a:t>EU or DA</a:t>
            </a:r>
          </a:p>
        </p:txBody>
      </p:sp>
      <p:grpSp>
        <p:nvGrpSpPr>
          <p:cNvPr id="18" name="Group 17"/>
          <p:cNvGrpSpPr/>
          <p:nvPr/>
        </p:nvGrpSpPr>
        <p:grpSpPr>
          <a:xfrm>
            <a:off x="3629394" y="1870363"/>
            <a:ext cx="1669967" cy="2894612"/>
            <a:chOff x="4257301" y="2495140"/>
            <a:chExt cx="2226623" cy="3055615"/>
          </a:xfrm>
        </p:grpSpPr>
        <p:sp>
          <p:nvSpPr>
            <p:cNvPr id="14" name="Rounded Rectangle 13"/>
            <p:cNvSpPr/>
            <p:nvPr/>
          </p:nvSpPr>
          <p:spPr>
            <a:xfrm>
              <a:off x="4257301" y="4196884"/>
              <a:ext cx="2226623" cy="1353871"/>
            </a:xfrm>
            <a:prstGeom prst="roundRect">
              <a:avLst/>
            </a:prstGeom>
            <a:solidFill>
              <a:schemeClr val="tx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t>Dutch</a:t>
              </a:r>
            </a:p>
            <a:p>
              <a:pPr algn="ctr"/>
              <a:r>
                <a:rPr lang="en-US" sz="1050" dirty="0"/>
                <a:t>French</a:t>
              </a:r>
            </a:p>
            <a:p>
              <a:pPr algn="ctr"/>
              <a:r>
                <a:rPr lang="en-US" sz="1050" dirty="0"/>
                <a:t>German</a:t>
              </a:r>
            </a:p>
            <a:p>
              <a:pPr algn="ctr"/>
              <a:r>
                <a:rPr lang="en-US" sz="1050" dirty="0"/>
                <a:t>Italian</a:t>
              </a:r>
            </a:p>
            <a:p>
              <a:pPr algn="ctr"/>
              <a:r>
                <a:rPr lang="en-US" sz="1050" dirty="0"/>
                <a:t>Portuguese</a:t>
              </a:r>
            </a:p>
            <a:p>
              <a:pPr algn="ctr"/>
              <a:r>
                <a:rPr lang="en-US" sz="1050" dirty="0"/>
                <a:t>Spanish</a:t>
              </a:r>
            </a:p>
            <a:p>
              <a:pPr algn="ctr"/>
              <a:endParaRPr lang="en-US" sz="1050" dirty="0"/>
            </a:p>
          </p:txBody>
        </p:sp>
        <p:cxnSp>
          <p:nvCxnSpPr>
            <p:cNvPr id="16" name="Elbow Connector 15"/>
            <p:cNvCxnSpPr>
              <a:stCxn id="5" idx="2"/>
              <a:endCxn id="14" idx="0"/>
            </p:cNvCxnSpPr>
            <p:nvPr/>
          </p:nvCxnSpPr>
          <p:spPr>
            <a:xfrm rot="5400000">
              <a:off x="4533103" y="3332651"/>
              <a:ext cx="1701743" cy="2672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grpSp>
      <p:sp>
        <p:nvSpPr>
          <p:cNvPr id="8" name="Slide Number Placeholder 2"/>
          <p:cNvSpPr txBox="1">
            <a:spLocks/>
          </p:cNvSpPr>
          <p:nvPr/>
        </p:nvSpPr>
        <p:spPr>
          <a:xfrm>
            <a:off x="6442998" y="4531022"/>
            <a:ext cx="512504" cy="273844"/>
          </a:xfrm>
          <a:prstGeom prst="rect">
            <a:avLst/>
          </a:prstGeom>
        </p:spPr>
        <p:txBody>
          <a:bodyPr vert="horz" lIns="91440" tIns="45720" rIns="91440" bIns="45720" rtlCol="0" anchor="ctr"/>
          <a:lstStyle>
            <a:defPPr>
              <a:defRPr lang="en-US"/>
            </a:defPPr>
            <a:lvl1pPr marL="0" algn="r" defTabSz="914310" rtl="0" eaLnBrk="1" latinLnBrk="0" hangingPunct="1">
              <a:defRPr sz="675" kern="1200">
                <a:solidFill>
                  <a:schemeClr val="accent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a:defRPr/>
            </a:pPr>
            <a:r>
              <a:rPr lang="en-US" dirty="0" smtClean="0"/>
              <a:t>41</a:t>
            </a:r>
            <a:endParaRPr lang="en-US" dirty="0"/>
          </a:p>
        </p:txBody>
      </p:sp>
    </p:spTree>
    <p:extLst>
      <p:ext uri="{BB962C8B-B14F-4D97-AF65-F5344CB8AC3E}">
        <p14:creationId xmlns:p14="http://schemas.microsoft.com/office/powerpoint/2010/main" val="226589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dirty="0" smtClean="0"/>
              <a:t>GDSN works this way a GTIN is published by Market</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76"/>
          <a:stretch/>
        </p:blipFill>
        <p:spPr>
          <a:xfrm>
            <a:off x="807475" y="1227804"/>
            <a:ext cx="7499555" cy="3525269"/>
          </a:xfrm>
          <a:prstGeom prst="rect">
            <a:avLst/>
          </a:prstGeom>
        </p:spPr>
      </p:pic>
      <p:sp>
        <p:nvSpPr>
          <p:cNvPr id="8" name="4-Point Star 7"/>
          <p:cNvSpPr/>
          <p:nvPr/>
        </p:nvSpPr>
        <p:spPr>
          <a:xfrm>
            <a:off x="2438141" y="261985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4-Point Star 9"/>
          <p:cNvSpPr/>
          <p:nvPr/>
        </p:nvSpPr>
        <p:spPr>
          <a:xfrm>
            <a:off x="4879405" y="2923651"/>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4-Point Star 11"/>
          <p:cNvSpPr/>
          <p:nvPr/>
        </p:nvSpPr>
        <p:spPr>
          <a:xfrm>
            <a:off x="5475488" y="229758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4-Point Star 12"/>
          <p:cNvSpPr/>
          <p:nvPr/>
        </p:nvSpPr>
        <p:spPr>
          <a:xfrm>
            <a:off x="7247129" y="331549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4-Point Star 13"/>
          <p:cNvSpPr/>
          <p:nvPr/>
        </p:nvSpPr>
        <p:spPr>
          <a:xfrm>
            <a:off x="2568837" y="3522967"/>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4-Point Star 18"/>
          <p:cNvSpPr/>
          <p:nvPr/>
        </p:nvSpPr>
        <p:spPr>
          <a:xfrm>
            <a:off x="4560373" y="3823697"/>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1" name="Slide Number Placeholder 2"/>
          <p:cNvSpPr>
            <a:spLocks noGrp="1"/>
          </p:cNvSpPr>
          <p:nvPr>
            <p:ph type="sldNum" sz="quarter" idx="12"/>
          </p:nvPr>
        </p:nvSpPr>
        <p:spPr>
          <a:xfrm>
            <a:off x="8610600" y="4705350"/>
            <a:ext cx="304800" cy="333277"/>
          </a:xfrm>
        </p:spPr>
        <p:txBody>
          <a:bodyPr/>
          <a:lstStyle/>
          <a:p>
            <a:pPr>
              <a:defRPr/>
            </a:pPr>
            <a:r>
              <a:rPr lang="en-US" dirty="0" smtClean="0"/>
              <a:t>42</a:t>
            </a:r>
            <a:endParaRPr lang="en-US" dirty="0"/>
          </a:p>
        </p:txBody>
      </p:sp>
    </p:spTree>
    <p:extLst>
      <p:ext uri="{BB962C8B-B14F-4D97-AF65-F5344CB8AC3E}">
        <p14:creationId xmlns:p14="http://schemas.microsoft.com/office/powerpoint/2010/main" val="25796332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dirty="0" smtClean="0"/>
              <a:t>What these recipients need</a:t>
            </a:r>
            <a:endParaRPr lang="en-US" dirty="0"/>
          </a:p>
        </p:txBody>
      </p:sp>
      <p:sp>
        <p:nvSpPr>
          <p:cNvPr id="3" name="Slide Number Placeholder 2"/>
          <p:cNvSpPr>
            <a:spLocks noGrp="1"/>
          </p:cNvSpPr>
          <p:nvPr>
            <p:ph type="sldNum" sz="quarter" idx="12"/>
          </p:nvPr>
        </p:nvSpPr>
        <p:spPr>
          <a:xfrm>
            <a:off x="8610600" y="4705350"/>
            <a:ext cx="304800" cy="333277"/>
          </a:xfrm>
        </p:spPr>
        <p:txBody>
          <a:bodyPr/>
          <a:lstStyle/>
          <a:p>
            <a:pPr>
              <a:defRPr/>
            </a:pPr>
            <a:r>
              <a:rPr lang="en-US" dirty="0" smtClean="0"/>
              <a:t>43</a:t>
            </a:r>
            <a:endParaRPr lang="en-US" dirty="0"/>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5176"/>
          <a:stretch/>
        </p:blipFill>
        <p:spPr>
          <a:xfrm>
            <a:off x="807475" y="1227804"/>
            <a:ext cx="7499555" cy="3525269"/>
          </a:xfrm>
          <a:prstGeom prst="rect">
            <a:avLst/>
          </a:prstGeom>
        </p:spPr>
      </p:pic>
      <p:sp>
        <p:nvSpPr>
          <p:cNvPr id="8" name="4-Point Star 7"/>
          <p:cNvSpPr/>
          <p:nvPr/>
        </p:nvSpPr>
        <p:spPr>
          <a:xfrm>
            <a:off x="2438141" y="261985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0" name="4-Point Star 9"/>
          <p:cNvSpPr/>
          <p:nvPr/>
        </p:nvSpPr>
        <p:spPr>
          <a:xfrm>
            <a:off x="4923649" y="2967895"/>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2" name="4-Point Star 11"/>
          <p:cNvSpPr/>
          <p:nvPr/>
        </p:nvSpPr>
        <p:spPr>
          <a:xfrm>
            <a:off x="5475488" y="229758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3" name="4-Point Star 12"/>
          <p:cNvSpPr/>
          <p:nvPr/>
        </p:nvSpPr>
        <p:spPr>
          <a:xfrm>
            <a:off x="7247129" y="331549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4" name="4-Point Star 13"/>
          <p:cNvSpPr/>
          <p:nvPr/>
        </p:nvSpPr>
        <p:spPr>
          <a:xfrm>
            <a:off x="2590959" y="3489784"/>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5" name="4-Point Star 14"/>
          <p:cNvSpPr/>
          <p:nvPr/>
        </p:nvSpPr>
        <p:spPr>
          <a:xfrm>
            <a:off x="3377900" y="1438563"/>
            <a:ext cx="712520" cy="631238"/>
          </a:xfrm>
          <a:prstGeom prst="star4">
            <a:avLst>
              <a:gd name="adj" fmla="val 23611"/>
            </a:avLst>
          </a:prstGeom>
          <a:solidFill>
            <a:srgbClr val="33333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6" name="Notched Right Arrow 15"/>
          <p:cNvSpPr/>
          <p:nvPr/>
        </p:nvSpPr>
        <p:spPr>
          <a:xfrm rot="19089463">
            <a:off x="2476458" y="2204612"/>
            <a:ext cx="1166222" cy="231486"/>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7" name="Notched Right Arrow 16"/>
          <p:cNvSpPr/>
          <p:nvPr/>
        </p:nvSpPr>
        <p:spPr>
          <a:xfrm rot="17979436">
            <a:off x="2365866" y="2695006"/>
            <a:ext cx="1748903" cy="220755"/>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8" name="Notched Right Arrow 17"/>
          <p:cNvSpPr/>
          <p:nvPr/>
        </p:nvSpPr>
        <p:spPr>
          <a:xfrm rot="14683605">
            <a:off x="3269250" y="2808618"/>
            <a:ext cx="2007406" cy="197454"/>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19" name="4-Point Star 18"/>
          <p:cNvSpPr/>
          <p:nvPr/>
        </p:nvSpPr>
        <p:spPr>
          <a:xfrm>
            <a:off x="4615678" y="3812636"/>
            <a:ext cx="213756" cy="240476"/>
          </a:xfrm>
          <a:prstGeom prst="star4">
            <a:avLst>
              <a:gd name="adj" fmla="val 23611"/>
            </a:avLst>
          </a:prstGeom>
          <a:solidFill>
            <a:schemeClr val="accent2">
              <a:lumMod val="60000"/>
              <a:lumOff val="40000"/>
            </a:schemeClr>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0" name="Notched Right Arrow 19"/>
          <p:cNvSpPr/>
          <p:nvPr/>
        </p:nvSpPr>
        <p:spPr>
          <a:xfrm rot="13319944">
            <a:off x="3910370" y="2480990"/>
            <a:ext cx="1222522" cy="204966"/>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1" name="Notched Right Arrow 20"/>
          <p:cNvSpPr/>
          <p:nvPr/>
        </p:nvSpPr>
        <p:spPr>
          <a:xfrm rot="12203395">
            <a:off x="4107079" y="1979635"/>
            <a:ext cx="1444708" cy="228467"/>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2" name="Notched Right Arrow 21"/>
          <p:cNvSpPr/>
          <p:nvPr/>
        </p:nvSpPr>
        <p:spPr>
          <a:xfrm rot="12256467" flipV="1">
            <a:off x="4007361" y="2593535"/>
            <a:ext cx="3340195" cy="229783"/>
          </a:xfrm>
          <a:prstGeom prst="notched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p>
        </p:txBody>
      </p:sp>
      <p:sp>
        <p:nvSpPr>
          <p:cNvPr id="23" name="Curved Up Arrow 22"/>
          <p:cNvSpPr/>
          <p:nvPr/>
        </p:nvSpPr>
        <p:spPr>
          <a:xfrm rot="1180156">
            <a:off x="3536519" y="2475698"/>
            <a:ext cx="2022697" cy="868866"/>
          </a:xfrm>
          <a:prstGeom prst="curvedUpArrow">
            <a:avLst>
              <a:gd name="adj1" fmla="val 25000"/>
              <a:gd name="adj2" fmla="val 50000"/>
              <a:gd name="adj3" fmla="val 40609"/>
            </a:avLst>
          </a:prstGeom>
          <a:solidFill>
            <a:schemeClr val="accent5">
              <a:lumMod val="60000"/>
              <a:lumOff val="40000"/>
            </a:schemeClr>
          </a:solidFill>
          <a:ln>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350">
              <a:solidFill>
                <a:schemeClr val="tx1"/>
              </a:solidFill>
            </a:endParaRPr>
          </a:p>
        </p:txBody>
      </p:sp>
    </p:spTree>
    <p:extLst>
      <p:ext uri="{BB962C8B-B14F-4D97-AF65-F5344CB8AC3E}">
        <p14:creationId xmlns:p14="http://schemas.microsoft.com/office/powerpoint/2010/main" val="1625421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Need</a:t>
            </a:r>
            <a:endParaRPr lang="en-US" dirty="0"/>
          </a:p>
        </p:txBody>
      </p:sp>
      <p:sp>
        <p:nvSpPr>
          <p:cNvPr id="3" name="Content Placeholder 2"/>
          <p:cNvSpPr>
            <a:spLocks noGrp="1"/>
          </p:cNvSpPr>
          <p:nvPr>
            <p:ph idx="1"/>
          </p:nvPr>
        </p:nvSpPr>
        <p:spPr>
          <a:xfrm>
            <a:off x="914400" y="1356360"/>
            <a:ext cx="7772400" cy="3640183"/>
          </a:xfrm>
        </p:spPr>
        <p:txBody>
          <a:bodyPr>
            <a:normAutofit/>
          </a:bodyPr>
          <a:lstStyle/>
          <a:p>
            <a:r>
              <a:rPr lang="en-US" b="1" dirty="0" smtClean="0">
                <a:solidFill>
                  <a:srgbClr val="00B259"/>
                </a:solidFill>
              </a:rPr>
              <a:t>A Generic Target Market to Publish too</a:t>
            </a:r>
          </a:p>
          <a:p>
            <a:pPr lvl="1"/>
            <a:r>
              <a:rPr lang="en-US" b="1" dirty="0" smtClean="0">
                <a:solidFill>
                  <a:schemeClr val="tx2"/>
                </a:solidFill>
              </a:rPr>
              <a:t>Country Code DA Development Assistance</a:t>
            </a:r>
          </a:p>
          <a:p>
            <a:r>
              <a:rPr lang="en-US" b="1" dirty="0" smtClean="0">
                <a:solidFill>
                  <a:srgbClr val="00B259"/>
                </a:solidFill>
              </a:rPr>
              <a:t>Data in records</a:t>
            </a:r>
          </a:p>
          <a:p>
            <a:pPr lvl="1"/>
            <a:r>
              <a:rPr lang="en-US" b="1" dirty="0" smtClean="0">
                <a:solidFill>
                  <a:schemeClr val="tx2"/>
                </a:solidFill>
              </a:rPr>
              <a:t>Regulatory Information and Import Classification for markets</a:t>
            </a:r>
          </a:p>
          <a:p>
            <a:pPr lvl="1"/>
            <a:r>
              <a:rPr lang="en-US" b="1" dirty="0" smtClean="0">
                <a:solidFill>
                  <a:schemeClr val="tx2"/>
                </a:solidFill>
              </a:rPr>
              <a:t>Languages primarily English, French, Spanish, Portuguese, &amp; any other</a:t>
            </a:r>
          </a:p>
          <a:p>
            <a:r>
              <a:rPr lang="en-US" b="1" dirty="0" smtClean="0">
                <a:solidFill>
                  <a:schemeClr val="accent1"/>
                </a:solidFill>
              </a:rPr>
              <a:t>Target Market Model becomes difficult to manage as </a:t>
            </a:r>
          </a:p>
          <a:p>
            <a:pPr lvl="1"/>
            <a:r>
              <a:rPr lang="en-US" b="1" dirty="0">
                <a:solidFill>
                  <a:schemeClr val="tx2"/>
                </a:solidFill>
              </a:rPr>
              <a:t>T</a:t>
            </a:r>
            <a:r>
              <a:rPr lang="en-US" b="1" dirty="0" smtClean="0">
                <a:solidFill>
                  <a:schemeClr val="tx2"/>
                </a:solidFill>
              </a:rPr>
              <a:t>hey would need to subscribe to 80 or more markets </a:t>
            </a:r>
          </a:p>
          <a:p>
            <a:pPr lvl="1"/>
            <a:r>
              <a:rPr lang="en-US" b="1" dirty="0">
                <a:solidFill>
                  <a:schemeClr val="tx2"/>
                </a:solidFill>
              </a:rPr>
              <a:t>D</a:t>
            </a:r>
            <a:r>
              <a:rPr lang="en-US" b="1" dirty="0" smtClean="0">
                <a:solidFill>
                  <a:schemeClr val="tx2"/>
                </a:solidFill>
              </a:rPr>
              <a:t>uplicated records to try to gather and sort just the regulatory and import information, other data is irrelevant</a:t>
            </a:r>
          </a:p>
          <a:p>
            <a:pPr lvl="1"/>
            <a:r>
              <a:rPr lang="en-US" b="1" dirty="0" smtClean="0">
                <a:solidFill>
                  <a:schemeClr val="tx2"/>
                </a:solidFill>
              </a:rPr>
              <a:t>GDS Target Market Model is too complex, need simpler model</a:t>
            </a:r>
          </a:p>
          <a:p>
            <a:pPr lvl="1"/>
            <a:endParaRPr lang="en-US" b="1" dirty="0" smtClean="0">
              <a:solidFill>
                <a:schemeClr val="accent1"/>
              </a:solidFill>
            </a:endParaRPr>
          </a:p>
        </p:txBody>
      </p:sp>
      <p:sp>
        <p:nvSpPr>
          <p:cNvPr id="4" name="Slide Number Placeholder 3"/>
          <p:cNvSpPr>
            <a:spLocks noGrp="1"/>
          </p:cNvSpPr>
          <p:nvPr>
            <p:ph type="sldNum" sz="quarter" idx="12"/>
          </p:nvPr>
        </p:nvSpPr>
        <p:spPr>
          <a:xfrm>
            <a:off x="8896350" y="4759325"/>
            <a:ext cx="247650" cy="150813"/>
          </a:xfrm>
        </p:spPr>
        <p:txBody>
          <a:bodyPr/>
          <a:lstStyle/>
          <a:p>
            <a:pPr>
              <a:defRPr/>
            </a:pPr>
            <a:fld id="{0DBE06EC-2421-AA48-8D13-4215A57A58AC}" type="slidenum">
              <a:rPr lang="en-US" smtClean="0"/>
              <a:pPr>
                <a:defRPr/>
              </a:pPr>
              <a:t>106</a:t>
            </a:fld>
            <a:endParaRPr lang="en-US" dirty="0"/>
          </a:p>
        </p:txBody>
      </p:sp>
      <p:sp>
        <p:nvSpPr>
          <p:cNvPr id="5" name="Slide Number Placeholder 2"/>
          <p:cNvSpPr txBox="1">
            <a:spLocks/>
          </p:cNvSpPr>
          <p:nvPr/>
        </p:nvSpPr>
        <p:spPr>
          <a:xfrm>
            <a:off x="6442998" y="4531022"/>
            <a:ext cx="512504" cy="273844"/>
          </a:xfrm>
          <a:prstGeom prst="rect">
            <a:avLst/>
          </a:prstGeom>
        </p:spPr>
        <p:txBody>
          <a:bodyPr vert="horz" lIns="91440" tIns="45720" rIns="91440" bIns="45720" rtlCol="0" anchor="ctr"/>
          <a:lstStyle>
            <a:defPPr>
              <a:defRPr lang="en-US"/>
            </a:defPPr>
            <a:lvl1pPr marL="0" algn="r" defTabSz="914310" rtl="0" eaLnBrk="1" latinLnBrk="0" hangingPunct="1">
              <a:defRPr sz="675" kern="1200">
                <a:solidFill>
                  <a:schemeClr val="accent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a:defRPr/>
            </a:pPr>
            <a:r>
              <a:rPr lang="en-US" dirty="0" smtClean="0"/>
              <a:t>44</a:t>
            </a:r>
            <a:endParaRPr lang="en-US" dirty="0"/>
          </a:p>
        </p:txBody>
      </p:sp>
    </p:spTree>
    <p:extLst>
      <p:ext uri="{BB962C8B-B14F-4D97-AF65-F5344CB8AC3E}">
        <p14:creationId xmlns:p14="http://schemas.microsoft.com/office/powerpoint/2010/main" val="1512257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Phases &amp; Rules</a:t>
            </a:r>
            <a:endParaRPr lang="en-US" dirty="0"/>
          </a:p>
        </p:txBody>
      </p:sp>
      <p:sp>
        <p:nvSpPr>
          <p:cNvPr id="3" name="Content Placeholder 2"/>
          <p:cNvSpPr>
            <a:spLocks noGrp="1"/>
          </p:cNvSpPr>
          <p:nvPr>
            <p:ph idx="1"/>
          </p:nvPr>
        </p:nvSpPr>
        <p:spPr>
          <a:xfrm>
            <a:off x="914400" y="1356360"/>
            <a:ext cx="7772400" cy="3640183"/>
          </a:xfrm>
        </p:spPr>
        <p:txBody>
          <a:bodyPr>
            <a:normAutofit/>
          </a:bodyPr>
          <a:lstStyle/>
          <a:p>
            <a:r>
              <a:rPr lang="en-US" b="1" dirty="0" smtClean="0">
                <a:solidFill>
                  <a:srgbClr val="00B259"/>
                </a:solidFill>
              </a:rPr>
              <a:t>These Companies are planning to use Kenya Country code</a:t>
            </a:r>
          </a:p>
          <a:p>
            <a:pPr lvl="1"/>
            <a:r>
              <a:rPr lang="en-US" b="1" dirty="0" smtClean="0">
                <a:solidFill>
                  <a:schemeClr val="tx2"/>
                </a:solidFill>
              </a:rPr>
              <a:t>While not optimal, they will initially use Kenya to gather information.</a:t>
            </a:r>
          </a:p>
          <a:p>
            <a:pPr lvl="1"/>
            <a:r>
              <a:rPr lang="en-US" b="1" dirty="0" smtClean="0">
                <a:solidFill>
                  <a:schemeClr val="tx2"/>
                </a:solidFill>
              </a:rPr>
              <a:t>Could be problematic for suppliers to manage if they do business in Kenya. </a:t>
            </a:r>
            <a:endParaRPr lang="en-US" b="1" dirty="0">
              <a:solidFill>
                <a:schemeClr val="tx2"/>
              </a:solidFill>
            </a:endParaRPr>
          </a:p>
          <a:p>
            <a:pPr lvl="2"/>
            <a:r>
              <a:rPr lang="en-US" b="1" dirty="0" smtClean="0">
                <a:solidFill>
                  <a:schemeClr val="tx2"/>
                </a:solidFill>
              </a:rPr>
              <a:t>Supplier may need Sales Market, Kenya and New DA mapped to Kenya in GDS</a:t>
            </a:r>
          </a:p>
          <a:p>
            <a:r>
              <a:rPr lang="en-US" b="1" dirty="0" smtClean="0">
                <a:solidFill>
                  <a:srgbClr val="00B259"/>
                </a:solidFill>
              </a:rPr>
              <a:t>New Target Market</a:t>
            </a:r>
            <a:endParaRPr lang="en-US" b="1" dirty="0">
              <a:solidFill>
                <a:srgbClr val="00B259"/>
              </a:solidFill>
            </a:endParaRPr>
          </a:p>
          <a:p>
            <a:pPr lvl="1"/>
            <a:r>
              <a:rPr lang="en-US" b="1" dirty="0" smtClean="0">
                <a:solidFill>
                  <a:schemeClr val="tx2"/>
                </a:solidFill>
              </a:rPr>
              <a:t>New code could only be used for Pub/Sub as it would not make sense otherwise</a:t>
            </a:r>
            <a:endParaRPr lang="en-US" b="1" dirty="0">
              <a:solidFill>
                <a:schemeClr val="tx2"/>
              </a:solidFill>
            </a:endParaRPr>
          </a:p>
          <a:p>
            <a:r>
              <a:rPr lang="en-US" b="1" dirty="0" smtClean="0">
                <a:solidFill>
                  <a:schemeClr val="accent1"/>
                </a:solidFill>
              </a:rPr>
              <a:t>Registry</a:t>
            </a:r>
          </a:p>
          <a:p>
            <a:pPr lvl="1"/>
            <a:r>
              <a:rPr lang="en-US" b="1" dirty="0" smtClean="0">
                <a:solidFill>
                  <a:schemeClr val="tx1">
                    <a:lumMod val="60000"/>
                    <a:lumOff val="40000"/>
                  </a:schemeClr>
                </a:solidFill>
              </a:rPr>
              <a:t>Impact to Registry?</a:t>
            </a:r>
          </a:p>
          <a:p>
            <a:pPr lvl="1"/>
            <a:r>
              <a:rPr lang="en-US" b="1" dirty="0" smtClean="0">
                <a:solidFill>
                  <a:srgbClr val="C00000"/>
                </a:solidFill>
              </a:rPr>
              <a:t>EU Commission UDI database may need similar TM function</a:t>
            </a:r>
          </a:p>
          <a:p>
            <a:pPr lvl="2"/>
            <a:r>
              <a:rPr lang="en-US" b="1" dirty="0" smtClean="0">
                <a:solidFill>
                  <a:srgbClr val="C00000"/>
                </a:solidFill>
              </a:rPr>
              <a:t>This would prove can be done before EU UDI go-live</a:t>
            </a:r>
          </a:p>
        </p:txBody>
      </p:sp>
      <p:sp>
        <p:nvSpPr>
          <p:cNvPr id="4" name="Slide Number Placeholder 3"/>
          <p:cNvSpPr>
            <a:spLocks noGrp="1"/>
          </p:cNvSpPr>
          <p:nvPr>
            <p:ph type="sldNum" sz="quarter" idx="12"/>
          </p:nvPr>
        </p:nvSpPr>
        <p:spPr>
          <a:xfrm>
            <a:off x="8896350" y="4759325"/>
            <a:ext cx="247650" cy="150813"/>
          </a:xfrm>
        </p:spPr>
        <p:txBody>
          <a:bodyPr/>
          <a:lstStyle/>
          <a:p>
            <a:pPr>
              <a:defRPr/>
            </a:pPr>
            <a:fld id="{0DBE06EC-2421-AA48-8D13-4215A57A58AC}" type="slidenum">
              <a:rPr lang="en-US" smtClean="0"/>
              <a:pPr>
                <a:defRPr/>
              </a:pPr>
              <a:t>107</a:t>
            </a:fld>
            <a:endParaRPr lang="en-US" dirty="0"/>
          </a:p>
        </p:txBody>
      </p:sp>
      <p:sp>
        <p:nvSpPr>
          <p:cNvPr id="5" name="Slide Number Placeholder 2"/>
          <p:cNvSpPr txBox="1">
            <a:spLocks/>
          </p:cNvSpPr>
          <p:nvPr/>
        </p:nvSpPr>
        <p:spPr>
          <a:xfrm>
            <a:off x="6442998" y="4531022"/>
            <a:ext cx="512504" cy="273844"/>
          </a:xfrm>
          <a:prstGeom prst="rect">
            <a:avLst/>
          </a:prstGeom>
        </p:spPr>
        <p:txBody>
          <a:bodyPr vert="horz" lIns="91440" tIns="45720" rIns="91440" bIns="45720" rtlCol="0" anchor="ctr"/>
          <a:lstStyle>
            <a:defPPr>
              <a:defRPr lang="en-US"/>
            </a:defPPr>
            <a:lvl1pPr marL="0" algn="r" defTabSz="914310" rtl="0" eaLnBrk="1" latinLnBrk="0" hangingPunct="1">
              <a:defRPr sz="675" kern="1200">
                <a:solidFill>
                  <a:schemeClr val="accent1"/>
                </a:solidFill>
                <a:latin typeface="+mn-lt"/>
                <a:ea typeface="+mn-ea"/>
                <a:cs typeface="+mn-cs"/>
              </a:defRPr>
            </a:lvl1pPr>
            <a:lvl2pPr marL="457155" algn="l" defTabSz="914310" rtl="0" eaLnBrk="1" latinLnBrk="0" hangingPunct="1">
              <a:defRPr sz="1800" kern="1200">
                <a:solidFill>
                  <a:schemeClr val="tx1"/>
                </a:solidFill>
                <a:latin typeface="+mn-lt"/>
                <a:ea typeface="+mn-ea"/>
                <a:cs typeface="+mn-cs"/>
              </a:defRPr>
            </a:lvl2pPr>
            <a:lvl3pPr marL="914310" algn="l" defTabSz="914310" rtl="0" eaLnBrk="1" latinLnBrk="0" hangingPunct="1">
              <a:defRPr sz="1800" kern="1200">
                <a:solidFill>
                  <a:schemeClr val="tx1"/>
                </a:solidFill>
                <a:latin typeface="+mn-lt"/>
                <a:ea typeface="+mn-ea"/>
                <a:cs typeface="+mn-cs"/>
              </a:defRPr>
            </a:lvl3pPr>
            <a:lvl4pPr marL="1371466" algn="l" defTabSz="914310" rtl="0" eaLnBrk="1" latinLnBrk="0" hangingPunct="1">
              <a:defRPr sz="1800" kern="1200">
                <a:solidFill>
                  <a:schemeClr val="tx1"/>
                </a:solidFill>
                <a:latin typeface="+mn-lt"/>
                <a:ea typeface="+mn-ea"/>
                <a:cs typeface="+mn-cs"/>
              </a:defRPr>
            </a:lvl4pPr>
            <a:lvl5pPr marL="1828622" algn="l" defTabSz="914310" rtl="0" eaLnBrk="1" latinLnBrk="0" hangingPunct="1">
              <a:defRPr sz="1800" kern="1200">
                <a:solidFill>
                  <a:schemeClr val="tx1"/>
                </a:solidFill>
                <a:latin typeface="+mn-lt"/>
                <a:ea typeface="+mn-ea"/>
                <a:cs typeface="+mn-cs"/>
              </a:defRPr>
            </a:lvl5pPr>
            <a:lvl6pPr marL="2285777" algn="l" defTabSz="914310" rtl="0" eaLnBrk="1" latinLnBrk="0" hangingPunct="1">
              <a:defRPr sz="1800" kern="1200">
                <a:solidFill>
                  <a:schemeClr val="tx1"/>
                </a:solidFill>
                <a:latin typeface="+mn-lt"/>
                <a:ea typeface="+mn-ea"/>
                <a:cs typeface="+mn-cs"/>
              </a:defRPr>
            </a:lvl6pPr>
            <a:lvl7pPr marL="2742932" algn="l" defTabSz="914310" rtl="0" eaLnBrk="1" latinLnBrk="0" hangingPunct="1">
              <a:defRPr sz="1800" kern="1200">
                <a:solidFill>
                  <a:schemeClr val="tx1"/>
                </a:solidFill>
                <a:latin typeface="+mn-lt"/>
                <a:ea typeface="+mn-ea"/>
                <a:cs typeface="+mn-cs"/>
              </a:defRPr>
            </a:lvl7pPr>
            <a:lvl8pPr marL="3200087" algn="l" defTabSz="914310" rtl="0" eaLnBrk="1" latinLnBrk="0" hangingPunct="1">
              <a:defRPr sz="1800" kern="1200">
                <a:solidFill>
                  <a:schemeClr val="tx1"/>
                </a:solidFill>
                <a:latin typeface="+mn-lt"/>
                <a:ea typeface="+mn-ea"/>
                <a:cs typeface="+mn-cs"/>
              </a:defRPr>
            </a:lvl8pPr>
            <a:lvl9pPr marL="3657243" algn="l" defTabSz="914310" rtl="0" eaLnBrk="1" latinLnBrk="0" hangingPunct="1">
              <a:defRPr sz="1800" kern="1200">
                <a:solidFill>
                  <a:schemeClr val="tx1"/>
                </a:solidFill>
                <a:latin typeface="+mn-lt"/>
                <a:ea typeface="+mn-ea"/>
                <a:cs typeface="+mn-cs"/>
              </a:defRPr>
            </a:lvl9pPr>
          </a:lstStyle>
          <a:p>
            <a:pPr>
              <a:defRPr/>
            </a:pPr>
            <a:r>
              <a:rPr lang="en-US" dirty="0" smtClean="0"/>
              <a:t>45</a:t>
            </a:r>
            <a:endParaRPr lang="en-US" dirty="0"/>
          </a:p>
        </p:txBody>
      </p:sp>
    </p:spTree>
    <p:extLst>
      <p:ext uri="{BB962C8B-B14F-4D97-AF65-F5344CB8AC3E}">
        <p14:creationId xmlns:p14="http://schemas.microsoft.com/office/powerpoint/2010/main" val="2555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sz="2250" dirty="0"/>
              <a:t>Thank you.</a:t>
            </a:r>
          </a:p>
        </p:txBody>
      </p:sp>
      <p:sp>
        <p:nvSpPr>
          <p:cNvPr id="3" name="Slide Number Placeholder 2"/>
          <p:cNvSpPr>
            <a:spLocks noGrp="1"/>
          </p:cNvSpPr>
          <p:nvPr>
            <p:ph type="sldNum" sz="quarter" idx="4"/>
          </p:nvPr>
        </p:nvSpPr>
        <p:spPr>
          <a:prstGeom prst="rect">
            <a:avLst/>
          </a:prstGeom>
        </p:spPr>
        <p:txBody>
          <a:bodyPr/>
          <a:lstStyle/>
          <a:p>
            <a:pPr>
              <a:defRPr/>
            </a:pPr>
            <a:fld id="{0DBE06EC-2421-AA48-8D13-4215A57A58AC}" type="slidenum">
              <a:rPr lang="en-US" smtClean="0"/>
              <a:pPr>
                <a:defRPr/>
              </a:pPr>
              <a:t>108</a:t>
            </a:fld>
            <a:endParaRPr lang="en-US" dirty="0"/>
          </a:p>
        </p:txBody>
      </p:sp>
    </p:spTree>
    <p:extLst>
      <p:ext uri="{BB962C8B-B14F-4D97-AF65-F5344CB8AC3E}">
        <p14:creationId xmlns:p14="http://schemas.microsoft.com/office/powerpoint/2010/main" val="307630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Alan Hyler</a:t>
            </a:r>
            <a:endParaRPr lang="en-GB" dirty="0"/>
          </a:p>
        </p:txBody>
      </p:sp>
      <p:sp>
        <p:nvSpPr>
          <p:cNvPr id="5" name="Title 4"/>
          <p:cNvSpPr>
            <a:spLocks noGrp="1"/>
          </p:cNvSpPr>
          <p:nvPr>
            <p:ph type="title"/>
          </p:nvPr>
        </p:nvSpPr>
        <p:spPr/>
        <p:txBody>
          <a:bodyPr/>
          <a:lstStyle/>
          <a:p>
            <a:r>
              <a:rPr lang="en-US" dirty="0" smtClean="0"/>
              <a:t>GDSN Governance Structure</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109</a:t>
            </a:fld>
            <a:endParaRPr lang="en-GB" noProof="0"/>
          </a:p>
        </p:txBody>
      </p:sp>
    </p:spTree>
    <p:extLst>
      <p:ext uri="{BB962C8B-B14F-4D97-AF65-F5344CB8AC3E}">
        <p14:creationId xmlns:p14="http://schemas.microsoft.com/office/powerpoint/2010/main" val="2482897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pPr eaLnBrk="1" hangingPunct="1"/>
            <a:r>
              <a:rPr lang="en-US" altLang="en-US" dirty="0" smtClean="0"/>
              <a:t>GPC Delta Reports </a:t>
            </a:r>
          </a:p>
        </p:txBody>
      </p:sp>
      <p:sp>
        <p:nvSpPr>
          <p:cNvPr id="2" name="Content Placeholder 1"/>
          <p:cNvSpPr>
            <a:spLocks noGrp="1"/>
          </p:cNvSpPr>
          <p:nvPr>
            <p:ph idx="11"/>
          </p:nvPr>
        </p:nvSpPr>
        <p:spPr/>
        <p:txBody>
          <a:bodyPr/>
          <a:lstStyle/>
          <a:p>
            <a:pPr>
              <a:spcBef>
                <a:spcPts val="675"/>
              </a:spcBef>
              <a:spcAft>
                <a:spcPts val="675"/>
              </a:spcAft>
              <a:buSzPct val="110000"/>
            </a:pPr>
            <a:r>
              <a:rPr lang="en-US" altLang="en-US" sz="1200" b="1" dirty="0">
                <a:solidFill>
                  <a:srgbClr val="F26334"/>
                </a:solidFill>
              </a:rPr>
              <a:t>Additions</a:t>
            </a:r>
            <a:r>
              <a:rPr lang="en-US" altLang="en-US" sz="1200" dirty="0"/>
              <a:t> - The introduction of a new code.</a:t>
            </a:r>
          </a:p>
          <a:p>
            <a:pPr>
              <a:spcBef>
                <a:spcPts val="675"/>
              </a:spcBef>
              <a:spcAft>
                <a:spcPts val="675"/>
              </a:spcAft>
              <a:buSzPct val="110000"/>
            </a:pPr>
            <a:r>
              <a:rPr lang="en-US" altLang="en-US" sz="1200" b="1" dirty="0">
                <a:solidFill>
                  <a:srgbClr val="F26334"/>
                </a:solidFill>
              </a:rPr>
              <a:t>Deletions</a:t>
            </a:r>
            <a:r>
              <a:rPr lang="en-US" altLang="en-US" sz="1200" dirty="0"/>
              <a:t> - The absence of a code that was previously published.</a:t>
            </a:r>
          </a:p>
          <a:p>
            <a:pPr>
              <a:spcBef>
                <a:spcPts val="675"/>
              </a:spcBef>
              <a:spcAft>
                <a:spcPts val="675"/>
              </a:spcAft>
              <a:buSzPct val="110000"/>
            </a:pPr>
            <a:r>
              <a:rPr lang="en-US" altLang="en-US" sz="1200" b="1" dirty="0">
                <a:solidFill>
                  <a:srgbClr val="F26334"/>
                </a:solidFill>
              </a:rPr>
              <a:t>Modifications</a:t>
            </a:r>
            <a:r>
              <a:rPr lang="en-US" altLang="en-US" sz="1200" dirty="0"/>
              <a:t> - When the code has NOT changed but the textual description HAS changed AND the definition has NOT changed. GPC Codes are NEVER modified and once deleted can never be re-used. If the Brick impacted has a significant definition change the normal process is to Add new codes and Delete old codes.</a:t>
            </a:r>
          </a:p>
          <a:p>
            <a:pPr>
              <a:spcBef>
                <a:spcPts val="675"/>
              </a:spcBef>
              <a:spcAft>
                <a:spcPts val="675"/>
              </a:spcAft>
              <a:buSzPct val="110000"/>
            </a:pPr>
            <a:r>
              <a:rPr lang="en-US" altLang="en-US" sz="1200" b="1" dirty="0">
                <a:solidFill>
                  <a:srgbClr val="F26334"/>
                </a:solidFill>
              </a:rPr>
              <a:t>Replacements</a:t>
            </a:r>
            <a:r>
              <a:rPr lang="en-US" altLang="en-US" sz="1200" dirty="0"/>
              <a:t> - When a code has been Replaced by another code in a 1:1 relationship.</a:t>
            </a:r>
          </a:p>
          <a:p>
            <a:pPr>
              <a:spcBef>
                <a:spcPts val="675"/>
              </a:spcBef>
              <a:spcAft>
                <a:spcPts val="675"/>
              </a:spcAft>
              <a:buSzPct val="110000"/>
            </a:pPr>
            <a:r>
              <a:rPr lang="en-US" altLang="en-US" sz="1200" b="1" dirty="0">
                <a:solidFill>
                  <a:srgbClr val="F26334"/>
                </a:solidFill>
              </a:rPr>
              <a:t>Splits</a:t>
            </a:r>
            <a:r>
              <a:rPr lang="en-US" altLang="en-US" sz="1200" dirty="0"/>
              <a:t> - When a code has been Split into other codes in a 1:many relationship.</a:t>
            </a:r>
          </a:p>
          <a:p>
            <a:pPr>
              <a:spcBef>
                <a:spcPts val="675"/>
              </a:spcBef>
              <a:spcAft>
                <a:spcPts val="675"/>
              </a:spcAft>
              <a:buSzPct val="110000"/>
            </a:pPr>
            <a:r>
              <a:rPr lang="en-US" altLang="en-US" sz="1200" b="1" dirty="0">
                <a:solidFill>
                  <a:srgbClr val="F26334"/>
                </a:solidFill>
              </a:rPr>
              <a:t>Moves</a:t>
            </a:r>
            <a:r>
              <a:rPr lang="en-US" altLang="en-US" sz="1200" dirty="0"/>
              <a:t> - When a code has changed its hierarchy in a 1:1 relationship</a:t>
            </a:r>
          </a:p>
          <a:p>
            <a:pPr>
              <a:buNone/>
            </a:pPr>
            <a:endParaRPr lang="en-US" altLang="en-US" sz="1200" dirty="0"/>
          </a:p>
          <a:p>
            <a:endParaRPr lang="en-GB" sz="1200" dirty="0"/>
          </a:p>
        </p:txBody>
      </p:sp>
    </p:spTree>
    <p:extLst>
      <p:ext uri="{BB962C8B-B14F-4D97-AF65-F5344CB8AC3E}">
        <p14:creationId xmlns:p14="http://schemas.microsoft.com/office/powerpoint/2010/main" val="328193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Governance Structure</a:t>
            </a:r>
            <a:endParaRPr lang="en-GB" dirty="0"/>
          </a:p>
        </p:txBody>
      </p:sp>
      <p:sp>
        <p:nvSpPr>
          <p:cNvPr id="3" name="Content Placeholder 2"/>
          <p:cNvSpPr>
            <a:spLocks noGrp="1"/>
          </p:cNvSpPr>
          <p:nvPr>
            <p:ph idx="11"/>
          </p:nvPr>
        </p:nvSpPr>
        <p:spPr/>
        <p:txBody>
          <a:bodyPr/>
          <a:lstStyle/>
          <a:p>
            <a:r>
              <a:rPr lang="en-US" dirty="0" smtClean="0"/>
              <a:t>Update</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110</a:t>
            </a:fld>
            <a:endParaRPr lang="en-GB" noProof="0"/>
          </a:p>
        </p:txBody>
      </p:sp>
    </p:spTree>
    <p:extLst>
      <p:ext uri="{BB962C8B-B14F-4D97-AF65-F5344CB8AC3E}">
        <p14:creationId xmlns:p14="http://schemas.microsoft.com/office/powerpoint/2010/main" val="339075508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GDSN Delivery Process – High Level</a:t>
            </a:r>
            <a:endParaRPr lang="en-US" dirty="0"/>
          </a:p>
        </p:txBody>
      </p:sp>
      <p:sp>
        <p:nvSpPr>
          <p:cNvPr id="5" name="Rectangle 3"/>
          <p:cNvSpPr>
            <a:spLocks noChangeArrowheads="1"/>
          </p:cNvSpPr>
          <p:nvPr/>
        </p:nvSpPr>
        <p:spPr bwMode="auto">
          <a:xfrm>
            <a:off x="1162050" y="1733550"/>
            <a:ext cx="1200150" cy="400050"/>
          </a:xfrm>
          <a:prstGeom prst="rect">
            <a:avLst/>
          </a:prstGeom>
          <a:solidFill>
            <a:srgbClr val="57E80E"/>
          </a:solidFill>
          <a:ln w="9525">
            <a:solidFill>
              <a:schemeClr val="tx1"/>
            </a:solidFill>
            <a:miter lim="800000"/>
            <a:headEnd/>
            <a:tailEnd/>
          </a:ln>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spcBef>
                <a:spcPct val="0"/>
              </a:spcBef>
            </a:pPr>
            <a:r>
              <a:rPr lang="en-US" altLang="en-US" sz="1350" b="1" dirty="0">
                <a:latin typeface="Arial" panose="020B0604020202020204" pitchFamily="34" charset="0"/>
              </a:rPr>
              <a:t>Simple </a:t>
            </a:r>
            <a:r>
              <a:rPr lang="en-US" altLang="en-US" sz="1350" b="1" dirty="0">
                <a:latin typeface="Arial" panose="020B0604020202020204" pitchFamily="34" charset="0"/>
              </a:rPr>
              <a:t>WRs</a:t>
            </a:r>
            <a:endParaRPr lang="en-US" altLang="en-US" sz="1350" b="1" dirty="0">
              <a:latin typeface="Arial" panose="020B0604020202020204" pitchFamily="34" charset="0"/>
            </a:endParaRPr>
          </a:p>
          <a:p>
            <a:pPr>
              <a:spcBef>
                <a:spcPct val="0"/>
              </a:spcBef>
            </a:pPr>
            <a:r>
              <a:rPr lang="en-US" altLang="en-US" sz="1350" b="1" dirty="0">
                <a:latin typeface="Arial" panose="020B0604020202020204" pitchFamily="34" charset="0"/>
              </a:rPr>
              <a:t> &amp; BCDs</a:t>
            </a:r>
          </a:p>
        </p:txBody>
      </p:sp>
      <p:sp>
        <p:nvSpPr>
          <p:cNvPr id="6" name="Rectangle 4"/>
          <p:cNvSpPr>
            <a:spLocks noChangeArrowheads="1"/>
          </p:cNvSpPr>
          <p:nvPr/>
        </p:nvSpPr>
        <p:spPr bwMode="auto">
          <a:xfrm>
            <a:off x="2362200" y="1733550"/>
            <a:ext cx="1200150" cy="400050"/>
          </a:xfrm>
          <a:prstGeom prst="rect">
            <a:avLst/>
          </a:prstGeom>
          <a:solidFill>
            <a:schemeClr val="tx2"/>
          </a:solidFill>
          <a:ln w="9525">
            <a:solidFill>
              <a:schemeClr val="tx1"/>
            </a:solidFill>
            <a:miter lim="800000"/>
            <a:headEnd/>
            <a:tailEnd/>
          </a:ln>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spcBef>
                <a:spcPct val="0"/>
              </a:spcBef>
            </a:pPr>
            <a:r>
              <a:rPr lang="en-US" altLang="en-US" sz="1350" b="1" dirty="0">
                <a:solidFill>
                  <a:schemeClr val="bg1"/>
                </a:solidFill>
                <a:latin typeface="Arial" panose="020B0604020202020204" pitchFamily="34" charset="0"/>
              </a:rPr>
              <a:t>BMS</a:t>
            </a:r>
          </a:p>
        </p:txBody>
      </p:sp>
      <p:sp>
        <p:nvSpPr>
          <p:cNvPr id="7" name="Rectangle 5"/>
          <p:cNvSpPr>
            <a:spLocks noChangeArrowheads="1"/>
          </p:cNvSpPr>
          <p:nvPr/>
        </p:nvSpPr>
        <p:spPr bwMode="auto">
          <a:xfrm>
            <a:off x="4762500" y="1733550"/>
            <a:ext cx="1200150" cy="400050"/>
          </a:xfrm>
          <a:prstGeom prst="rect">
            <a:avLst/>
          </a:prstGeom>
          <a:solidFill>
            <a:srgbClr val="F2F808"/>
          </a:solidFill>
          <a:ln w="9525">
            <a:solidFill>
              <a:schemeClr val="tx1"/>
            </a:solidFill>
            <a:miter lim="800000"/>
            <a:headEnd/>
            <a:tailEnd/>
          </a:ln>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spcBef>
                <a:spcPct val="0"/>
              </a:spcBef>
            </a:pPr>
            <a:r>
              <a:rPr lang="en-US" altLang="en-US" sz="1200" b="1" dirty="0">
                <a:latin typeface="Arial" panose="020B0604020202020204" pitchFamily="34" charset="0"/>
              </a:rPr>
              <a:t>BETA/Pilot/</a:t>
            </a:r>
          </a:p>
          <a:p>
            <a:pPr algn="ctr">
              <a:spcBef>
                <a:spcPct val="0"/>
              </a:spcBef>
            </a:pPr>
            <a:r>
              <a:rPr lang="en-US" altLang="en-US" sz="1200" b="1" dirty="0">
                <a:latin typeface="Arial" panose="020B0604020202020204" pitchFamily="34" charset="0"/>
              </a:rPr>
              <a:t>Testing</a:t>
            </a:r>
            <a:endParaRPr lang="en-US" altLang="en-US" sz="1200" b="1" dirty="0">
              <a:latin typeface="Arial" panose="020B0604020202020204" pitchFamily="34" charset="0"/>
            </a:endParaRPr>
          </a:p>
        </p:txBody>
      </p:sp>
      <p:sp>
        <p:nvSpPr>
          <p:cNvPr id="8" name="Rectangle 6"/>
          <p:cNvSpPr>
            <a:spLocks noChangeArrowheads="1"/>
          </p:cNvSpPr>
          <p:nvPr/>
        </p:nvSpPr>
        <p:spPr bwMode="auto">
          <a:xfrm>
            <a:off x="5962650" y="1733550"/>
            <a:ext cx="914400" cy="40005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spcBef>
                <a:spcPct val="0"/>
              </a:spcBef>
            </a:pPr>
            <a:r>
              <a:rPr lang="en-US" altLang="en-US" sz="1050" b="1" dirty="0">
                <a:latin typeface="Arial" panose="020B0604020202020204" pitchFamily="34" charset="0"/>
              </a:rPr>
              <a:t>Certification*</a:t>
            </a:r>
            <a:endParaRPr lang="en-US" altLang="en-US" sz="1050" b="1" dirty="0">
              <a:latin typeface="Arial" panose="020B0604020202020204" pitchFamily="34" charset="0"/>
            </a:endParaRPr>
          </a:p>
        </p:txBody>
      </p:sp>
      <p:sp>
        <p:nvSpPr>
          <p:cNvPr id="9" name="Rectangle 7"/>
          <p:cNvSpPr>
            <a:spLocks noChangeArrowheads="1"/>
          </p:cNvSpPr>
          <p:nvPr/>
        </p:nvSpPr>
        <p:spPr bwMode="auto">
          <a:xfrm>
            <a:off x="6877050" y="1733550"/>
            <a:ext cx="857250" cy="400050"/>
          </a:xfrm>
          <a:prstGeom prst="rect">
            <a:avLst/>
          </a:prstGeom>
          <a:solidFill>
            <a:schemeClr val="accent1"/>
          </a:solidFill>
          <a:ln w="9525">
            <a:solidFill>
              <a:schemeClr val="tx1"/>
            </a:solidFill>
            <a:miter lim="800000"/>
            <a:headEnd/>
            <a:tailEnd/>
          </a:ln>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spcBef>
                <a:spcPct val="0"/>
              </a:spcBef>
            </a:pPr>
            <a:r>
              <a:rPr lang="en-US" altLang="en-US" sz="1050" b="1">
                <a:latin typeface="Arial" panose="020B0604020202020204" pitchFamily="34" charset="0"/>
              </a:rPr>
              <a:t>Production</a:t>
            </a:r>
          </a:p>
        </p:txBody>
      </p:sp>
      <p:sp>
        <p:nvSpPr>
          <p:cNvPr id="10" name="Text Box 8"/>
          <p:cNvSpPr txBox="1">
            <a:spLocks noChangeArrowheads="1"/>
          </p:cNvSpPr>
          <p:nvPr/>
        </p:nvSpPr>
        <p:spPr bwMode="auto">
          <a:xfrm>
            <a:off x="1162050" y="1069182"/>
            <a:ext cx="12001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Business Needs</a:t>
            </a:r>
          </a:p>
        </p:txBody>
      </p:sp>
      <p:sp>
        <p:nvSpPr>
          <p:cNvPr id="11" name="Text Box 9"/>
          <p:cNvSpPr txBox="1">
            <a:spLocks noChangeArrowheads="1"/>
          </p:cNvSpPr>
          <p:nvPr/>
        </p:nvSpPr>
        <p:spPr bwMode="auto">
          <a:xfrm>
            <a:off x="2362200" y="1047750"/>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Standards Development</a:t>
            </a:r>
          </a:p>
        </p:txBody>
      </p:sp>
      <p:sp>
        <p:nvSpPr>
          <p:cNvPr id="12" name="Text Box 10"/>
          <p:cNvSpPr txBox="1">
            <a:spLocks noChangeArrowheads="1"/>
          </p:cNvSpPr>
          <p:nvPr/>
        </p:nvSpPr>
        <p:spPr bwMode="auto">
          <a:xfrm>
            <a:off x="4819650" y="1195388"/>
            <a:ext cx="1143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Users, DPs, GR</a:t>
            </a:r>
            <a:endParaRPr lang="en-US" altLang="en-US" sz="1200" b="1" dirty="0">
              <a:latin typeface="Arial" panose="020B0604020202020204" pitchFamily="34" charset="0"/>
            </a:endParaRPr>
          </a:p>
        </p:txBody>
      </p:sp>
      <p:sp>
        <p:nvSpPr>
          <p:cNvPr id="13" name="Text Box 11"/>
          <p:cNvSpPr txBox="1">
            <a:spLocks noChangeArrowheads="1"/>
          </p:cNvSpPr>
          <p:nvPr/>
        </p:nvSpPr>
        <p:spPr bwMode="auto">
          <a:xfrm>
            <a:off x="5962650" y="942975"/>
            <a:ext cx="9144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Data Pools &amp; GR</a:t>
            </a:r>
          </a:p>
        </p:txBody>
      </p:sp>
      <p:sp>
        <p:nvSpPr>
          <p:cNvPr id="14" name="Text Box 12"/>
          <p:cNvSpPr txBox="1">
            <a:spLocks noChangeArrowheads="1"/>
          </p:cNvSpPr>
          <p:nvPr/>
        </p:nvSpPr>
        <p:spPr bwMode="auto">
          <a:xfrm>
            <a:off x="7048500" y="942975"/>
            <a:ext cx="62865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Users, DPs, GR</a:t>
            </a:r>
          </a:p>
        </p:txBody>
      </p:sp>
      <p:sp>
        <p:nvSpPr>
          <p:cNvPr id="16" name="Text Box 14"/>
          <p:cNvSpPr txBox="1">
            <a:spLocks noChangeArrowheads="1"/>
          </p:cNvSpPr>
          <p:nvPr/>
        </p:nvSpPr>
        <p:spPr bwMode="auto">
          <a:xfrm>
            <a:off x="2076450" y="2452688"/>
            <a:ext cx="1085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r>
              <a:rPr lang="en-US" altLang="en-US" sz="1200" b="1">
                <a:latin typeface="Arial" panose="020B0604020202020204" pitchFamily="34" charset="0"/>
              </a:rPr>
              <a:t>GSMP</a:t>
            </a:r>
          </a:p>
        </p:txBody>
      </p:sp>
      <p:sp>
        <p:nvSpPr>
          <p:cNvPr id="17" name="Text Box 15"/>
          <p:cNvSpPr txBox="1">
            <a:spLocks noChangeArrowheads="1"/>
          </p:cNvSpPr>
          <p:nvPr/>
        </p:nvSpPr>
        <p:spPr bwMode="auto">
          <a:xfrm>
            <a:off x="4876800" y="2476501"/>
            <a:ext cx="29146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GDSN</a:t>
            </a:r>
            <a:endParaRPr lang="en-US" altLang="en-US" sz="1200" b="1" dirty="0">
              <a:latin typeface="Arial" panose="020B0604020202020204" pitchFamily="34" charset="0"/>
            </a:endParaRPr>
          </a:p>
        </p:txBody>
      </p:sp>
      <p:sp>
        <p:nvSpPr>
          <p:cNvPr id="23" name="Rectangle 21"/>
          <p:cNvSpPr>
            <a:spLocks noChangeArrowheads="1"/>
          </p:cNvSpPr>
          <p:nvPr/>
        </p:nvSpPr>
        <p:spPr bwMode="auto">
          <a:xfrm>
            <a:off x="3162300" y="3962400"/>
            <a:ext cx="371475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spcBef>
                <a:spcPct val="0"/>
              </a:spcBef>
            </a:pPr>
            <a:r>
              <a:rPr lang="en-US" altLang="en-US" sz="900" b="1" dirty="0">
                <a:latin typeface="Arial" panose="020B0604020202020204" pitchFamily="34" charset="0"/>
              </a:rPr>
              <a:t>Operations and Technology Group</a:t>
            </a:r>
            <a:endParaRPr lang="en-US" altLang="en-US" sz="900" b="1" dirty="0">
              <a:latin typeface="Arial" panose="020B0604020202020204" pitchFamily="34" charset="0"/>
            </a:endParaRPr>
          </a:p>
          <a:p>
            <a:pPr algn="ctr">
              <a:spcBef>
                <a:spcPct val="0"/>
              </a:spcBef>
            </a:pPr>
            <a:r>
              <a:rPr lang="en-US" altLang="en-US" sz="900" b="1" dirty="0">
                <a:latin typeface="Arial" panose="020B0604020202020204" pitchFamily="34" charset="0"/>
              </a:rPr>
              <a:t>Certification Agent</a:t>
            </a:r>
          </a:p>
        </p:txBody>
      </p:sp>
      <p:sp>
        <p:nvSpPr>
          <p:cNvPr id="25" name="Rectangle 23"/>
          <p:cNvSpPr>
            <a:spLocks noChangeArrowheads="1"/>
          </p:cNvSpPr>
          <p:nvPr/>
        </p:nvSpPr>
        <p:spPr bwMode="auto">
          <a:xfrm>
            <a:off x="1162050" y="2819400"/>
            <a:ext cx="6229350" cy="228600"/>
          </a:xfrm>
          <a:prstGeom prst="rect">
            <a:avLst/>
          </a:prstGeom>
          <a:gradFill rotWithShape="1">
            <a:gsLst>
              <a:gs pos="0">
                <a:schemeClr val="accent1">
                  <a:gamma/>
                  <a:shade val="46275"/>
                  <a:invGamma/>
                </a:schemeClr>
              </a:gs>
              <a:gs pos="100000">
                <a:schemeClr val="accent1"/>
              </a:gs>
            </a:gsLst>
            <a:lin ang="0" scaled="1"/>
          </a:gradFill>
          <a:ln w="9525">
            <a:noFill/>
            <a:miter lim="800000"/>
            <a:headEnd/>
            <a:tailEnd/>
          </a:ln>
          <a:effectLst/>
        </p:spPr>
        <p:txBody>
          <a:bodyPr wrap="none" anchor="ctr"/>
          <a:lstStyle/>
          <a:p>
            <a:pPr algn="l">
              <a:spcBef>
                <a:spcPct val="0"/>
              </a:spcBef>
              <a:defRPr/>
            </a:pPr>
            <a:r>
              <a:rPr lang="en-US" sz="1200" b="1">
                <a:solidFill>
                  <a:schemeClr val="bg1"/>
                </a:solidFill>
                <a:latin typeface="Arial" charset="0"/>
              </a:rPr>
              <a:t>GDSN Business Operations</a:t>
            </a:r>
          </a:p>
        </p:txBody>
      </p:sp>
      <p:sp>
        <p:nvSpPr>
          <p:cNvPr id="26" name="Rectangle 24"/>
          <p:cNvSpPr>
            <a:spLocks noChangeArrowheads="1"/>
          </p:cNvSpPr>
          <p:nvPr/>
        </p:nvSpPr>
        <p:spPr bwMode="auto">
          <a:xfrm>
            <a:off x="1562100" y="3048000"/>
            <a:ext cx="6229350" cy="228600"/>
          </a:xfrm>
          <a:prstGeom prst="rect">
            <a:avLst/>
          </a:prstGeom>
          <a:gradFill rotWithShape="1">
            <a:gsLst>
              <a:gs pos="0">
                <a:schemeClr val="accent1"/>
              </a:gs>
              <a:gs pos="100000">
                <a:schemeClr val="accent1">
                  <a:gamma/>
                  <a:shade val="46275"/>
                  <a:invGamma/>
                </a:schemeClr>
              </a:gs>
            </a:gsLst>
            <a:lin ang="0" scaled="1"/>
          </a:gradFill>
          <a:ln w="9525">
            <a:noFill/>
            <a:miter lim="800000"/>
            <a:headEnd/>
            <a:tailEnd/>
          </a:ln>
          <a:effectLst/>
        </p:spPr>
        <p:txBody>
          <a:bodyPr wrap="none" anchor="ctr"/>
          <a:lstStyle/>
          <a:p>
            <a:pPr algn="r">
              <a:spcBef>
                <a:spcPct val="0"/>
              </a:spcBef>
              <a:defRPr/>
            </a:pPr>
            <a:r>
              <a:rPr lang="en-US" sz="1200" b="1">
                <a:solidFill>
                  <a:schemeClr val="bg1"/>
                </a:solidFill>
                <a:latin typeface="Arial" charset="0"/>
              </a:rPr>
              <a:t>GDSN Technical Operations</a:t>
            </a:r>
          </a:p>
        </p:txBody>
      </p:sp>
      <p:sp>
        <p:nvSpPr>
          <p:cNvPr id="27" name="Rectangle 25"/>
          <p:cNvSpPr>
            <a:spLocks noChangeArrowheads="1"/>
          </p:cNvSpPr>
          <p:nvPr/>
        </p:nvSpPr>
        <p:spPr bwMode="auto">
          <a:xfrm>
            <a:off x="2705100" y="3514725"/>
            <a:ext cx="285750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spcBef>
                <a:spcPct val="0"/>
              </a:spcBef>
            </a:pPr>
            <a:r>
              <a:rPr lang="en-US" altLang="en-US" sz="900" b="1" dirty="0">
                <a:latin typeface="Arial" panose="020B0604020202020204" pitchFamily="34" charset="0"/>
              </a:rPr>
              <a:t>GMD SMG &amp; </a:t>
            </a:r>
            <a:r>
              <a:rPr lang="en-US" altLang="en-US" sz="900" b="1" dirty="0">
                <a:latin typeface="Arial" panose="020B0604020202020204" pitchFamily="34" charset="0"/>
              </a:rPr>
              <a:t>Work Groups</a:t>
            </a:r>
          </a:p>
        </p:txBody>
      </p:sp>
      <p:sp>
        <p:nvSpPr>
          <p:cNvPr id="29" name="AutoShape 27"/>
          <p:cNvSpPr>
            <a:spLocks/>
          </p:cNvSpPr>
          <p:nvPr/>
        </p:nvSpPr>
        <p:spPr bwMode="auto">
          <a:xfrm rot="5400000">
            <a:off x="2259806" y="1150144"/>
            <a:ext cx="204788" cy="2400300"/>
          </a:xfrm>
          <a:prstGeom prst="rightBrace">
            <a:avLst>
              <a:gd name="adj1" fmla="val 43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endParaRPr lang="en-US" altLang="en-US" sz="1500"/>
          </a:p>
        </p:txBody>
      </p:sp>
      <p:sp>
        <p:nvSpPr>
          <p:cNvPr id="30" name="AutoShape 28"/>
          <p:cNvSpPr>
            <a:spLocks/>
          </p:cNvSpPr>
          <p:nvPr/>
        </p:nvSpPr>
        <p:spPr bwMode="auto">
          <a:xfrm rot="5400000">
            <a:off x="6134100" y="933450"/>
            <a:ext cx="228600" cy="2857500"/>
          </a:xfrm>
          <a:prstGeom prst="rightBrace">
            <a:avLst>
              <a:gd name="adj1" fmla="val 104167"/>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endParaRPr lang="en-US" altLang="en-US" sz="1500"/>
          </a:p>
        </p:txBody>
      </p:sp>
      <p:sp>
        <p:nvSpPr>
          <p:cNvPr id="31" name="Rectangle 29"/>
          <p:cNvSpPr>
            <a:spLocks noChangeArrowheads="1"/>
          </p:cNvSpPr>
          <p:nvPr/>
        </p:nvSpPr>
        <p:spPr bwMode="auto">
          <a:xfrm>
            <a:off x="1162050" y="3514725"/>
            <a:ext cx="1543050" cy="457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spcBef>
                <a:spcPct val="0"/>
              </a:spcBef>
            </a:pPr>
            <a:r>
              <a:rPr lang="en-US" altLang="en-US" sz="900" b="1" dirty="0">
                <a:latin typeface="Arial" panose="020B0604020202020204" pitchFamily="34" charset="0"/>
              </a:rPr>
              <a:t>GMD SMG</a:t>
            </a:r>
          </a:p>
          <a:p>
            <a:pPr algn="ctr">
              <a:spcBef>
                <a:spcPct val="0"/>
              </a:spcBef>
            </a:pPr>
            <a:r>
              <a:rPr lang="en-US" altLang="en-US" sz="900" b="1" dirty="0">
                <a:latin typeface="Arial" panose="020B0604020202020204" pitchFamily="34" charset="0"/>
              </a:rPr>
              <a:t>GDSN Advisory CMTE</a:t>
            </a:r>
            <a:endParaRPr lang="en-US" altLang="en-US" sz="900" b="1" dirty="0">
              <a:latin typeface="Arial" panose="020B0604020202020204" pitchFamily="34" charset="0"/>
            </a:endParaRPr>
          </a:p>
          <a:p>
            <a:pPr algn="ctr">
              <a:spcBef>
                <a:spcPct val="0"/>
              </a:spcBef>
            </a:pPr>
            <a:r>
              <a:rPr lang="en-US" altLang="en-US" sz="900" b="1" dirty="0">
                <a:latin typeface="Arial" panose="020B0604020202020204" pitchFamily="34" charset="0"/>
              </a:rPr>
              <a:t>GDSN User Group</a:t>
            </a:r>
            <a:endParaRPr lang="en-US" altLang="en-US" sz="900" b="1" dirty="0">
              <a:latin typeface="Arial" panose="020B0604020202020204" pitchFamily="34" charset="0"/>
            </a:endParaRPr>
          </a:p>
        </p:txBody>
      </p:sp>
      <p:sp>
        <p:nvSpPr>
          <p:cNvPr id="32" name="Rectangle 30"/>
          <p:cNvSpPr>
            <a:spLocks noChangeArrowheads="1"/>
          </p:cNvSpPr>
          <p:nvPr/>
        </p:nvSpPr>
        <p:spPr bwMode="auto">
          <a:xfrm>
            <a:off x="3562350" y="1733550"/>
            <a:ext cx="1200150" cy="400050"/>
          </a:xfrm>
          <a:prstGeom prst="rect">
            <a:avLst/>
          </a:prstGeom>
          <a:solidFill>
            <a:schemeClr val="bg2"/>
          </a:solidFill>
          <a:ln w="9525">
            <a:solidFill>
              <a:schemeClr val="tx1"/>
            </a:solidFill>
            <a:miter lim="800000"/>
            <a:headEnd/>
            <a:tailEnd/>
          </a:ln>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spcBef>
                <a:spcPct val="0"/>
              </a:spcBef>
            </a:pPr>
            <a:r>
              <a:rPr lang="en-US" altLang="en-US" sz="1350" b="1" dirty="0">
                <a:latin typeface="Arial" panose="020B0604020202020204" pitchFamily="34" charset="0"/>
              </a:rPr>
              <a:t>Development</a:t>
            </a:r>
          </a:p>
        </p:txBody>
      </p:sp>
      <p:sp>
        <p:nvSpPr>
          <p:cNvPr id="33" name="Text Box 31"/>
          <p:cNvSpPr txBox="1">
            <a:spLocks noChangeArrowheads="1"/>
          </p:cNvSpPr>
          <p:nvPr/>
        </p:nvSpPr>
        <p:spPr bwMode="auto">
          <a:xfrm>
            <a:off x="3505200" y="1047750"/>
            <a:ext cx="114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GR &amp; </a:t>
            </a:r>
            <a:r>
              <a:rPr lang="en-US" altLang="en-US" sz="1200" b="1" dirty="0">
                <a:latin typeface="Arial" panose="020B0604020202020204" pitchFamily="34" charset="0"/>
              </a:rPr>
              <a:t>DP Software </a:t>
            </a:r>
            <a:r>
              <a:rPr lang="en-US" altLang="en-US" sz="1200" b="1" dirty="0">
                <a:latin typeface="Arial" panose="020B0604020202020204" pitchFamily="34" charset="0"/>
              </a:rPr>
              <a:t>Development</a:t>
            </a:r>
          </a:p>
        </p:txBody>
      </p:sp>
      <p:sp>
        <p:nvSpPr>
          <p:cNvPr id="36" name="AutoShape 34"/>
          <p:cNvSpPr>
            <a:spLocks/>
          </p:cNvSpPr>
          <p:nvPr/>
        </p:nvSpPr>
        <p:spPr bwMode="auto">
          <a:xfrm rot="5400000">
            <a:off x="4105275" y="1762125"/>
            <a:ext cx="228600" cy="1200150"/>
          </a:xfrm>
          <a:prstGeom prst="rightBrace">
            <a:avLst>
              <a:gd name="adj1" fmla="val 43750"/>
              <a:gd name="adj2" fmla="val 50000"/>
            </a:avLst>
          </a:prstGeom>
          <a:noFill/>
          <a:ln w="9525">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endParaRPr lang="en-US" altLang="en-US" sz="1500"/>
          </a:p>
        </p:txBody>
      </p:sp>
      <p:sp>
        <p:nvSpPr>
          <p:cNvPr id="37" name="Text Box 35"/>
          <p:cNvSpPr txBox="1">
            <a:spLocks noChangeArrowheads="1"/>
          </p:cNvSpPr>
          <p:nvPr/>
        </p:nvSpPr>
        <p:spPr bwMode="auto">
          <a:xfrm>
            <a:off x="3676650" y="2476501"/>
            <a:ext cx="10858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000">
                <a:solidFill>
                  <a:schemeClr val="tx1"/>
                </a:solidFill>
                <a:latin typeface="Times" panose="02020603050405020304" pitchFamily="18" charset="0"/>
              </a:defRPr>
            </a:lvl1pPr>
            <a:lvl2pPr marL="742950" indent="-285750">
              <a:defRPr sz="2000">
                <a:solidFill>
                  <a:schemeClr val="tx1"/>
                </a:solidFill>
                <a:latin typeface="Times" panose="02020603050405020304" pitchFamily="18" charset="0"/>
              </a:defRPr>
            </a:lvl2pPr>
            <a:lvl3pPr marL="1143000" indent="-228600">
              <a:defRPr sz="2000">
                <a:solidFill>
                  <a:schemeClr val="tx1"/>
                </a:solidFill>
                <a:latin typeface="Times" panose="02020603050405020304" pitchFamily="18" charset="0"/>
              </a:defRPr>
            </a:lvl3pPr>
            <a:lvl4pPr marL="1600200" indent="-228600">
              <a:defRPr sz="2000">
                <a:solidFill>
                  <a:schemeClr val="tx1"/>
                </a:solidFill>
                <a:latin typeface="Times" panose="02020603050405020304" pitchFamily="18" charset="0"/>
              </a:defRPr>
            </a:lvl4pPr>
            <a:lvl5pPr marL="2057400" indent="-228600">
              <a:defRPr sz="2000">
                <a:solidFill>
                  <a:schemeClr val="tx1"/>
                </a:solidFill>
                <a:latin typeface="Times" panose="02020603050405020304" pitchFamily="18" charset="0"/>
              </a:defRPr>
            </a:lvl5pPr>
            <a:lvl6pPr marL="2514600" indent="-228600" algn="ctr" eaLnBrk="0" fontAlgn="base" hangingPunct="0">
              <a:spcBef>
                <a:spcPct val="50000"/>
              </a:spcBef>
              <a:spcAft>
                <a:spcPct val="0"/>
              </a:spcAft>
              <a:defRPr sz="2000">
                <a:solidFill>
                  <a:schemeClr val="tx1"/>
                </a:solidFill>
                <a:latin typeface="Times" panose="02020603050405020304" pitchFamily="18" charset="0"/>
              </a:defRPr>
            </a:lvl6pPr>
            <a:lvl7pPr marL="2971800" indent="-228600" algn="ctr" eaLnBrk="0" fontAlgn="base" hangingPunct="0">
              <a:spcBef>
                <a:spcPct val="50000"/>
              </a:spcBef>
              <a:spcAft>
                <a:spcPct val="0"/>
              </a:spcAft>
              <a:defRPr sz="2000">
                <a:solidFill>
                  <a:schemeClr val="tx1"/>
                </a:solidFill>
                <a:latin typeface="Times" panose="02020603050405020304" pitchFamily="18" charset="0"/>
              </a:defRPr>
            </a:lvl7pPr>
            <a:lvl8pPr marL="3429000" indent="-228600" algn="ctr" eaLnBrk="0" fontAlgn="base" hangingPunct="0">
              <a:spcBef>
                <a:spcPct val="50000"/>
              </a:spcBef>
              <a:spcAft>
                <a:spcPct val="0"/>
              </a:spcAft>
              <a:defRPr sz="2000">
                <a:solidFill>
                  <a:schemeClr val="tx1"/>
                </a:solidFill>
                <a:latin typeface="Times" panose="02020603050405020304" pitchFamily="18" charset="0"/>
              </a:defRPr>
            </a:lvl8pPr>
            <a:lvl9pPr marL="3886200" indent="-228600" algn="ctr" eaLnBrk="0" fontAlgn="base" hangingPunct="0">
              <a:spcBef>
                <a:spcPct val="50000"/>
              </a:spcBef>
              <a:spcAft>
                <a:spcPct val="0"/>
              </a:spcAft>
              <a:defRPr sz="2000">
                <a:solidFill>
                  <a:schemeClr val="tx1"/>
                </a:solidFill>
                <a:latin typeface="Times" panose="02020603050405020304" pitchFamily="18" charset="0"/>
              </a:defRPr>
            </a:lvl9pPr>
          </a:lstStyle>
          <a:p>
            <a:pPr algn="ctr"/>
            <a:r>
              <a:rPr lang="en-US" altLang="en-US" sz="1200" b="1" dirty="0">
                <a:latin typeface="Arial" panose="020B0604020202020204" pitchFamily="34" charset="0"/>
              </a:rPr>
              <a:t>All</a:t>
            </a:r>
          </a:p>
        </p:txBody>
      </p:sp>
      <p:sp>
        <p:nvSpPr>
          <p:cNvPr id="39" name="TextBox 38"/>
          <p:cNvSpPr txBox="1"/>
          <p:nvPr/>
        </p:nvSpPr>
        <p:spPr>
          <a:xfrm>
            <a:off x="1457324" y="4191000"/>
            <a:ext cx="1544012" cy="230832"/>
          </a:xfrm>
          <a:prstGeom prst="rect">
            <a:avLst/>
          </a:prstGeom>
          <a:noFill/>
        </p:spPr>
        <p:txBody>
          <a:bodyPr wrap="none" rtlCol="0">
            <a:spAutoFit/>
          </a:bodyPr>
          <a:lstStyle/>
          <a:p>
            <a:r>
              <a:rPr lang="en-US" sz="900" dirty="0"/>
              <a:t>*Note: May be optional</a:t>
            </a:r>
            <a:endParaRPr lang="en-US" sz="900" dirty="0"/>
          </a:p>
        </p:txBody>
      </p:sp>
    </p:spTree>
    <p:extLst>
      <p:ext uri="{BB962C8B-B14F-4D97-AF65-F5344CB8AC3E}">
        <p14:creationId xmlns:p14="http://schemas.microsoft.com/office/powerpoint/2010/main" val="1319090401"/>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ctrTitle"/>
          </p:nvPr>
        </p:nvSpPr>
        <p:spPr>
          <a:xfrm>
            <a:off x="4057650" y="1066800"/>
            <a:ext cx="3943350" cy="1510904"/>
          </a:xfrm>
        </p:spPr>
        <p:txBody>
          <a:bodyPr/>
          <a:lstStyle/>
          <a:p>
            <a:pPr eaLnBrk="1" hangingPunct="1"/>
            <a:r>
              <a:rPr lang="en-GB" altLang="en-US" smtClean="0">
                <a:solidFill>
                  <a:srgbClr val="78013F"/>
                </a:solidFill>
              </a:rPr>
              <a:t>Roles and Responsibilities</a:t>
            </a:r>
            <a:br>
              <a:rPr lang="en-GB" altLang="en-US" smtClean="0">
                <a:solidFill>
                  <a:srgbClr val="78013F"/>
                </a:solidFill>
              </a:rPr>
            </a:br>
            <a:r>
              <a:rPr lang="en-GB" altLang="en-US" sz="2100">
                <a:solidFill>
                  <a:srgbClr val="FF0000"/>
                </a:solidFill>
              </a:rPr>
              <a:t/>
            </a:r>
            <a:br>
              <a:rPr lang="en-GB" altLang="en-US" sz="2100">
                <a:solidFill>
                  <a:srgbClr val="FF0000"/>
                </a:solidFill>
              </a:rPr>
            </a:br>
            <a:r>
              <a:rPr lang="en-GB" altLang="en-US" sz="1500">
                <a:solidFill>
                  <a:srgbClr val="FF0000"/>
                </a:solidFill>
              </a:rPr>
              <a:t>GDSN Delivery Process</a:t>
            </a:r>
            <a:endParaRPr lang="en-US" altLang="en-US" smtClean="0">
              <a:solidFill>
                <a:srgbClr val="FF0000"/>
              </a:solidFill>
            </a:endParaRPr>
          </a:p>
        </p:txBody>
      </p:sp>
    </p:spTree>
    <p:extLst>
      <p:ext uri="{BB962C8B-B14F-4D97-AF65-F5344CB8AC3E}">
        <p14:creationId xmlns:p14="http://schemas.microsoft.com/office/powerpoint/2010/main" val="6216272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800">
                <a:solidFill>
                  <a:srgbClr val="002C6C"/>
                </a:solidFill>
                <a:latin typeface="Arial" panose="020B0604020202020204" pitchFamily="34" charset="0"/>
              </a:defRPr>
            </a:lvl1pPr>
            <a:lvl2pPr marL="557213" indent="-214313">
              <a:spcBef>
                <a:spcPct val="20000"/>
              </a:spcBef>
              <a:buClr>
                <a:srgbClr val="F26334"/>
              </a:buClr>
              <a:buChar char="•"/>
              <a:defRPr>
                <a:solidFill>
                  <a:srgbClr val="002C6C"/>
                </a:solidFill>
                <a:latin typeface="Arial" panose="020B0604020202020204" pitchFamily="34" charset="0"/>
              </a:defRPr>
            </a:lvl2pPr>
            <a:lvl3pPr marL="857250" indent="-17145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pPr>
            <a:fld id="{8F5B1C59-9CC8-4346-952C-7C6AA70E023C}" type="slidenum">
              <a:rPr lang="en-GB" altLang="en-US" sz="675">
                <a:solidFill>
                  <a:schemeClr val="tx1"/>
                </a:solidFill>
              </a:rPr>
              <a:pPr>
                <a:spcBef>
                  <a:spcPct val="0"/>
                </a:spcBef>
              </a:pPr>
              <a:t>113</a:t>
            </a:fld>
            <a:endParaRPr lang="en-GB" altLang="en-US" sz="675">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340226601"/>
              </p:ext>
            </p:extLst>
          </p:nvPr>
        </p:nvGraphicFramePr>
        <p:xfrm>
          <a:off x="381000" y="285750"/>
          <a:ext cx="8305800" cy="4724401"/>
        </p:xfrm>
        <a:graphic>
          <a:graphicData uri="http://schemas.openxmlformats.org/drawingml/2006/table">
            <a:tbl>
              <a:tblPr firstRow="1" bandRow="1">
                <a:tableStyleId>{5C22544A-7EE6-4342-B048-85BDC9FD1C3A}</a:tableStyleId>
              </a:tblPr>
              <a:tblGrid>
                <a:gridCol w="1672218">
                  <a:extLst>
                    <a:ext uri="{9D8B030D-6E8A-4147-A177-3AD203B41FA5}">
                      <a16:colId xmlns:a16="http://schemas.microsoft.com/office/drawing/2014/main" val="20000"/>
                    </a:ext>
                  </a:extLst>
                </a:gridCol>
                <a:gridCol w="6633582">
                  <a:extLst>
                    <a:ext uri="{9D8B030D-6E8A-4147-A177-3AD203B41FA5}">
                      <a16:colId xmlns:a16="http://schemas.microsoft.com/office/drawing/2014/main" val="20001"/>
                    </a:ext>
                  </a:extLst>
                </a:gridCol>
              </a:tblGrid>
              <a:tr h="640250">
                <a:tc>
                  <a:txBody>
                    <a:bodyPr/>
                    <a:lstStyle/>
                    <a:p>
                      <a:endParaRPr lang="en-US" sz="1400" dirty="0">
                        <a:solidFill>
                          <a:schemeClr val="tx1"/>
                        </a:solidFill>
                      </a:endParaRPr>
                    </a:p>
                  </a:txBody>
                  <a:tcPr marL="68574" marR="68574" marT="34289" marB="34289"/>
                </a:tc>
                <a:tc>
                  <a:txBody>
                    <a:bodyPr/>
                    <a:lstStyle/>
                    <a:p>
                      <a:r>
                        <a:rPr lang="en-US" sz="2700" baseline="0" dirty="0" smtClean="0">
                          <a:solidFill>
                            <a:schemeClr val="tx1"/>
                          </a:solidFill>
                        </a:rPr>
                        <a:t>Manage </a:t>
                      </a:r>
                      <a:r>
                        <a:rPr lang="en-US" sz="2700" baseline="0" dirty="0" smtClean="0">
                          <a:solidFill>
                            <a:schemeClr val="tx1"/>
                          </a:solidFill>
                        </a:rPr>
                        <a:t>Process &amp; Network</a:t>
                      </a:r>
                      <a:endParaRPr lang="en-US" sz="2700" dirty="0">
                        <a:solidFill>
                          <a:schemeClr val="tx1"/>
                        </a:solidFill>
                      </a:endParaRPr>
                    </a:p>
                  </a:txBody>
                  <a:tcPr marL="68574" marR="68574" marT="34289" marB="34289"/>
                </a:tc>
                <a:extLst>
                  <a:ext uri="{0D108BD9-81ED-4DB2-BD59-A6C34878D82A}">
                    <a16:rowId xmlns:a16="http://schemas.microsoft.com/office/drawing/2014/main" val="10000"/>
                  </a:ext>
                </a:extLst>
              </a:tr>
              <a:tr h="268139">
                <a:tc>
                  <a:txBody>
                    <a:bodyPr/>
                    <a:lstStyle/>
                    <a:p>
                      <a:r>
                        <a:rPr lang="en-US" sz="1000" dirty="0" smtClean="0"/>
                        <a:t>GS1 Global</a:t>
                      </a:r>
                      <a:r>
                        <a:rPr lang="en-US" sz="1000" baseline="0" dirty="0" smtClean="0"/>
                        <a:t> Office</a:t>
                      </a:r>
                      <a:endParaRPr lang="en-US" sz="1000" dirty="0"/>
                    </a:p>
                  </a:txBody>
                  <a:tcPr marL="68574" marR="68574" marT="34289" marB="34289"/>
                </a:tc>
                <a:tc>
                  <a:txBody>
                    <a:bodyPr/>
                    <a:lstStyle/>
                    <a:p>
                      <a:pPr marL="117475" marR="0" indent="-117475"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000" dirty="0" smtClean="0"/>
                        <a:t>Managemen</a:t>
                      </a:r>
                      <a:r>
                        <a:rPr lang="en-US" sz="1000" baseline="0" dirty="0" smtClean="0"/>
                        <a:t>t of the GS1 </a:t>
                      </a:r>
                      <a:r>
                        <a:rPr lang="en-US" sz="1000" baseline="0" dirty="0" smtClean="0"/>
                        <a:t>system(</a:t>
                      </a:r>
                      <a:r>
                        <a:rPr lang="en-US" sz="1000" dirty="0" smtClean="0"/>
                        <a:t>GDSN</a:t>
                      </a:r>
                      <a:r>
                        <a:rPr lang="en-US" sz="1000" baseline="0" dirty="0" smtClean="0"/>
                        <a:t>,DQF</a:t>
                      </a:r>
                      <a:r>
                        <a:rPr lang="en-US" sz="1000" baseline="0" dirty="0" smtClean="0"/>
                        <a:t>, GPC, eCom) and GSMP</a:t>
                      </a:r>
                    </a:p>
                  </a:txBody>
                  <a:tcPr marL="68574" marR="68574" marT="34289" marB="34289"/>
                </a:tc>
                <a:extLst>
                  <a:ext uri="{0D108BD9-81ED-4DB2-BD59-A6C34878D82A}">
                    <a16:rowId xmlns:a16="http://schemas.microsoft.com/office/drawing/2014/main" val="10002"/>
                  </a:ext>
                </a:extLst>
              </a:tr>
              <a:tr h="954003">
                <a:tc>
                  <a:txBody>
                    <a:bodyPr/>
                    <a:lstStyle/>
                    <a:p>
                      <a:r>
                        <a:rPr lang="en-US" sz="1000" dirty="0" smtClean="0"/>
                        <a:t>GDSN</a:t>
                      </a:r>
                      <a:endParaRPr lang="en-US" sz="1000" dirty="0"/>
                    </a:p>
                  </a:txBody>
                  <a:tcPr marL="68574" marR="68574" marT="34289" marB="34289"/>
                </a:tc>
                <a:tc>
                  <a:txBody>
                    <a:bodyPr/>
                    <a:lstStyle/>
                    <a:p>
                      <a:pPr marL="117475" indent="-117475">
                        <a:buFont typeface="Arial" pitchFamily="34" charset="0"/>
                        <a:buChar char="•"/>
                      </a:pPr>
                      <a:r>
                        <a:rPr lang="en-US" sz="1000" dirty="0" smtClean="0"/>
                        <a:t>Global Data </a:t>
                      </a:r>
                      <a:r>
                        <a:rPr lang="en-US" sz="1000" dirty="0" err="1" smtClean="0"/>
                        <a:t>Synchronisation</a:t>
                      </a:r>
                      <a:r>
                        <a:rPr lang="en-US" sz="1000" dirty="0" smtClean="0"/>
                        <a:t> Network</a:t>
                      </a:r>
                    </a:p>
                    <a:p>
                      <a:pPr marL="117475" indent="-117475">
                        <a:buFont typeface="Arial" pitchFamily="34" charset="0"/>
                        <a:buChar char="•"/>
                      </a:pPr>
                      <a:r>
                        <a:rPr lang="en-US" sz="1000" dirty="0" smtClean="0"/>
                        <a:t>GS1 Global </a:t>
                      </a:r>
                      <a:r>
                        <a:rPr lang="en-US" sz="1000" dirty="0" err="1" smtClean="0"/>
                        <a:t>Registry</a:t>
                      </a:r>
                      <a:r>
                        <a:rPr lang="en-US" sz="1000" baseline="30000" dirty="0" err="1" smtClean="0"/>
                        <a:t>TM</a:t>
                      </a:r>
                      <a:r>
                        <a:rPr lang="en-US" sz="1000" dirty="0" smtClean="0"/>
                        <a:t>  and KATO Test Bed platform</a:t>
                      </a:r>
                    </a:p>
                    <a:p>
                      <a:pPr marL="117475" indent="-117475">
                        <a:buFont typeface="Arial" pitchFamily="34" charset="0"/>
                        <a:buChar char="•"/>
                      </a:pPr>
                      <a:r>
                        <a:rPr lang="en-US" sz="1000" dirty="0" smtClean="0"/>
                        <a:t>GDSN Delivery Process (functionality, certification)</a:t>
                      </a:r>
                    </a:p>
                    <a:p>
                      <a:pPr marL="117475" indent="-117475">
                        <a:buFont typeface="Arial" pitchFamily="34" charset="0"/>
                        <a:buChar char="•"/>
                      </a:pPr>
                      <a:r>
                        <a:rPr lang="en-US" sz="1000" dirty="0" smtClean="0"/>
                        <a:t>Community management </a:t>
                      </a:r>
                      <a:r>
                        <a:rPr lang="en-US" sz="1000" dirty="0" smtClean="0"/>
                        <a:t>(trading</a:t>
                      </a:r>
                      <a:r>
                        <a:rPr lang="en-US" sz="1000" baseline="0" dirty="0" smtClean="0"/>
                        <a:t> partners, </a:t>
                      </a:r>
                      <a:r>
                        <a:rPr lang="en-US" sz="1000" dirty="0" smtClean="0"/>
                        <a:t>data </a:t>
                      </a:r>
                      <a:r>
                        <a:rPr lang="en-US" sz="1000" dirty="0" smtClean="0"/>
                        <a:t>pools)</a:t>
                      </a:r>
                    </a:p>
                    <a:p>
                      <a:pPr marL="117475" indent="-117475">
                        <a:buFont typeface="Arial" pitchFamily="34" charset="0"/>
                        <a:buChar char="•"/>
                      </a:pPr>
                      <a:r>
                        <a:rPr lang="en-US" sz="1000" dirty="0" smtClean="0"/>
                        <a:t>Business operations related to the GDSN</a:t>
                      </a:r>
                    </a:p>
                  </a:txBody>
                  <a:tcPr marL="68574" marR="68574" marT="34289" marB="34289"/>
                </a:tc>
                <a:extLst>
                  <a:ext uri="{0D108BD9-81ED-4DB2-BD59-A6C34878D82A}">
                    <a16:rowId xmlns:a16="http://schemas.microsoft.com/office/drawing/2014/main" val="10003"/>
                  </a:ext>
                </a:extLst>
              </a:tr>
              <a:tr h="42886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GSMP Operations</a:t>
                      </a:r>
                    </a:p>
                  </a:txBody>
                  <a:tcPr marL="68574" marR="68574" marT="34289" marB="34289"/>
                </a:tc>
                <a:tc>
                  <a:txBody>
                    <a:bodyPr/>
                    <a:lstStyle/>
                    <a:p>
                      <a:pPr marL="111125" lvl="1" indent="-111125">
                        <a:buFont typeface="Arial" pitchFamily="34" charset="0"/>
                        <a:buChar char="•"/>
                      </a:pPr>
                      <a:r>
                        <a:rPr lang="en-US" sz="1000" kern="1200" dirty="0" smtClean="0">
                          <a:solidFill>
                            <a:schemeClr val="dk1"/>
                          </a:solidFill>
                          <a:latin typeface="+mn-lt"/>
                          <a:ea typeface="+mn-ea"/>
                          <a:cs typeface="+mn-cs"/>
                        </a:rPr>
                        <a:t>BCS</a:t>
                      </a:r>
                      <a:r>
                        <a:rPr lang="en-US" sz="1000" kern="1200" baseline="0" dirty="0" smtClean="0">
                          <a:solidFill>
                            <a:schemeClr val="dk1"/>
                          </a:solidFill>
                          <a:latin typeface="+mn-lt"/>
                          <a:ea typeface="+mn-ea"/>
                          <a:cs typeface="+mn-cs"/>
                        </a:rPr>
                        <a:t> </a:t>
                      </a:r>
                      <a:r>
                        <a:rPr lang="en-US" sz="1000" kern="1200" dirty="0" smtClean="0">
                          <a:solidFill>
                            <a:schemeClr val="dk1"/>
                          </a:solidFill>
                          <a:latin typeface="+mn-lt"/>
                          <a:ea typeface="+mn-ea"/>
                          <a:cs typeface="+mn-cs"/>
                        </a:rPr>
                        <a:t>governance support entity which ensures effective day</a:t>
                      </a:r>
                      <a:r>
                        <a:rPr lang="en-US" sz="1000" kern="1200" baseline="0" dirty="0" smtClean="0">
                          <a:solidFill>
                            <a:schemeClr val="dk1"/>
                          </a:solidFill>
                          <a:latin typeface="+mn-lt"/>
                          <a:ea typeface="+mn-ea"/>
                          <a:cs typeface="+mn-cs"/>
                        </a:rPr>
                        <a:t> to day operations of the GSMP. (resourcing, feasibility, scheduling).</a:t>
                      </a:r>
                      <a:endParaRPr lang="en-US" sz="1000" kern="1200" dirty="0" smtClean="0">
                        <a:solidFill>
                          <a:schemeClr val="dk1"/>
                        </a:solidFill>
                        <a:latin typeface="+mn-lt"/>
                        <a:ea typeface="+mn-ea"/>
                        <a:cs typeface="+mn-cs"/>
                      </a:endParaRPr>
                    </a:p>
                  </a:txBody>
                  <a:tcPr marL="68574" marR="68574" marT="34289" marB="34289"/>
                </a:tc>
                <a:extLst>
                  <a:ext uri="{0D108BD9-81ED-4DB2-BD59-A6C34878D82A}">
                    <a16:rowId xmlns:a16="http://schemas.microsoft.com/office/drawing/2014/main" val="10004"/>
                  </a:ext>
                </a:extLst>
              </a:tr>
              <a:tr h="13040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Operations &amp; Technology</a:t>
                      </a:r>
                      <a:r>
                        <a:rPr lang="en-US" sz="1000" baseline="0" dirty="0" smtClean="0"/>
                        <a:t> </a:t>
                      </a:r>
                      <a:r>
                        <a:rPr lang="en-US" sz="1000" dirty="0" smtClean="0"/>
                        <a:t>Advisory Committee</a:t>
                      </a:r>
                    </a:p>
                    <a:p>
                      <a:pPr marL="0" marR="0" indent="0" algn="l" defTabSz="914400" rtl="0" eaLnBrk="1" fontAlgn="auto" latinLnBrk="0" hangingPunct="1">
                        <a:lnSpc>
                          <a:spcPct val="100000"/>
                        </a:lnSpc>
                        <a:spcBef>
                          <a:spcPts val="0"/>
                        </a:spcBef>
                        <a:spcAft>
                          <a:spcPts val="0"/>
                        </a:spcAft>
                        <a:buClrTx/>
                        <a:buSzTx/>
                        <a:buFontTx/>
                        <a:buNone/>
                        <a:tabLst/>
                        <a:defRPr/>
                      </a:pPr>
                      <a:r>
                        <a:rPr lang="en-US" sz="1000" dirty="0" smtClean="0"/>
                        <a:t>(GDSN</a:t>
                      </a:r>
                      <a:r>
                        <a:rPr lang="en-US" sz="1000" baseline="0" dirty="0" smtClean="0"/>
                        <a:t> OTAG)</a:t>
                      </a:r>
                      <a:endParaRPr lang="en-US" sz="1000" dirty="0" smtClean="0"/>
                    </a:p>
                  </a:txBody>
                  <a:tcPr marL="68574" marR="68574" marT="34289" marB="34289"/>
                </a:tc>
                <a:tc>
                  <a:txBody>
                    <a:bodyPr/>
                    <a:lstStyle/>
                    <a:p>
                      <a:pPr marL="457200" lvl="1" indent="-457200">
                        <a:buFont typeface="Arial" pitchFamily="34" charset="0"/>
                        <a:buChar char="•"/>
                      </a:pPr>
                      <a:r>
                        <a:rPr lang="en-GB" sz="1000" kern="1200" dirty="0" smtClean="0">
                          <a:solidFill>
                            <a:schemeClr val="dk1"/>
                          </a:solidFill>
                          <a:latin typeface="+mn-lt"/>
                          <a:ea typeface="+mn-ea"/>
                          <a:cs typeface="+mn-cs"/>
                        </a:rPr>
                        <a:t>Provides recommendations and guidance to GDSN industry Engagement User Group, GDSN Inc. and GSMP on technical design and implementation, timelines and operations associated with Business requirements submitted by the GDSN User Community AND operations of the existing network.</a:t>
                      </a:r>
                      <a:endParaRPr lang="en-US" sz="1000" kern="1200" dirty="0" smtClean="0">
                        <a:solidFill>
                          <a:schemeClr val="dk1"/>
                        </a:solidFill>
                        <a:latin typeface="+mn-lt"/>
                        <a:ea typeface="+mn-ea"/>
                        <a:cs typeface="+mn-cs"/>
                      </a:endParaRPr>
                    </a:p>
                    <a:p>
                      <a:pPr marL="457200" lvl="1" indent="-457200">
                        <a:buFont typeface="Arial" pitchFamily="34" charset="0"/>
                        <a:buChar char="•"/>
                      </a:pPr>
                      <a:r>
                        <a:rPr lang="en-GB" sz="1000" kern="1200" dirty="0" smtClean="0">
                          <a:solidFill>
                            <a:schemeClr val="dk1"/>
                          </a:solidFill>
                          <a:latin typeface="+mn-lt"/>
                          <a:ea typeface="+mn-ea"/>
                          <a:cs typeface="+mn-cs"/>
                        </a:rPr>
                        <a:t>Provides specific guidance with regards to Development WR Work Requests assessment and implementation planning</a:t>
                      </a:r>
                    </a:p>
                    <a:p>
                      <a:pPr marL="457200" lvl="1" indent="-457200">
                        <a:buFont typeface="Arial" pitchFamily="34" charset="0"/>
                        <a:buChar char="•"/>
                      </a:pPr>
                      <a:r>
                        <a:rPr lang="en-GB" sz="1000" kern="1200" dirty="0" smtClean="0">
                          <a:solidFill>
                            <a:schemeClr val="dk1"/>
                          </a:solidFill>
                          <a:latin typeface="+mn-lt"/>
                          <a:ea typeface="+mn-ea"/>
                          <a:cs typeface="+mn-cs"/>
                        </a:rPr>
                        <a:t>Recommends</a:t>
                      </a:r>
                      <a:r>
                        <a:rPr lang="en-GB" sz="1000" kern="1200" baseline="0" dirty="0" smtClean="0">
                          <a:solidFill>
                            <a:schemeClr val="dk1"/>
                          </a:solidFill>
                          <a:latin typeface="+mn-lt"/>
                          <a:ea typeface="+mn-ea"/>
                          <a:cs typeface="+mn-cs"/>
                        </a:rPr>
                        <a:t> deployment dates</a:t>
                      </a:r>
                      <a:endParaRPr lang="en-US" sz="1000" kern="1200" dirty="0">
                        <a:solidFill>
                          <a:schemeClr val="dk1"/>
                        </a:solidFill>
                        <a:latin typeface="+mn-lt"/>
                        <a:ea typeface="+mn-ea"/>
                        <a:cs typeface="+mn-cs"/>
                      </a:endParaRPr>
                    </a:p>
                  </a:txBody>
                  <a:tcPr marL="68574" marR="68574" marT="34289" marB="34289"/>
                </a:tc>
                <a:extLst>
                  <a:ext uri="{0D108BD9-81ED-4DB2-BD59-A6C34878D82A}">
                    <a16:rowId xmlns:a16="http://schemas.microsoft.com/office/drawing/2014/main" val="10005"/>
                  </a:ext>
                </a:extLst>
              </a:tr>
              <a:tr h="1129050">
                <a:tc>
                  <a:txBody>
                    <a:bodyPr/>
                    <a:lstStyle/>
                    <a:p>
                      <a:r>
                        <a:rPr lang="en-US" sz="1000" dirty="0" smtClean="0"/>
                        <a:t>GMD</a:t>
                      </a:r>
                      <a:r>
                        <a:rPr lang="en-US" sz="1000" baseline="0" dirty="0" smtClean="0"/>
                        <a:t> SMG</a:t>
                      </a:r>
                      <a:endParaRPr lang="en-US" sz="1000" dirty="0"/>
                    </a:p>
                  </a:txBody>
                  <a:tcPr marL="68574" marR="68574" marT="34289" marB="34289"/>
                </a:tc>
                <a:tc>
                  <a:txBody>
                    <a:bodyPr/>
                    <a:lstStyle/>
                    <a:p>
                      <a:pPr marL="457200" lvl="1" indent="-457200">
                        <a:buFont typeface="Arial" pitchFamily="34" charset="0"/>
                        <a:buChar char="•"/>
                      </a:pPr>
                      <a:r>
                        <a:rPr lang="en-GB" sz="1000" kern="1200" dirty="0" smtClean="0">
                          <a:solidFill>
                            <a:schemeClr val="dk1"/>
                          </a:solidFill>
                          <a:latin typeface="+mn-lt"/>
                          <a:ea typeface="+mn-ea"/>
                          <a:cs typeface="+mn-cs"/>
                        </a:rPr>
                        <a:t>Standards</a:t>
                      </a:r>
                      <a:r>
                        <a:rPr lang="en-GB" sz="1000" kern="1200" baseline="0" dirty="0" smtClean="0">
                          <a:solidFill>
                            <a:schemeClr val="dk1"/>
                          </a:solidFill>
                          <a:latin typeface="+mn-lt"/>
                          <a:ea typeface="+mn-ea"/>
                          <a:cs typeface="+mn-cs"/>
                        </a:rPr>
                        <a:t> Maintenance Groups (SMG)</a:t>
                      </a:r>
                      <a:endParaRPr lang="en-GB" sz="1000" kern="1200" dirty="0" smtClean="0">
                        <a:solidFill>
                          <a:schemeClr val="dk1"/>
                        </a:solidFill>
                        <a:latin typeface="+mn-lt"/>
                        <a:ea typeface="+mn-ea"/>
                        <a:cs typeface="+mn-cs"/>
                      </a:endParaRPr>
                    </a:p>
                    <a:p>
                      <a:pPr marL="457200" lvl="1" indent="-457200">
                        <a:buFont typeface="Arial" pitchFamily="34" charset="0"/>
                        <a:buChar char="•"/>
                      </a:pPr>
                      <a:r>
                        <a:rPr lang="en-GB" sz="1000" kern="1200" dirty="0" smtClean="0">
                          <a:solidFill>
                            <a:schemeClr val="dk1"/>
                          </a:solidFill>
                          <a:latin typeface="+mn-lt"/>
                          <a:ea typeface="+mn-ea"/>
                          <a:cs typeface="+mn-cs"/>
                        </a:rPr>
                        <a:t>Processes maintenance Work Request for the GDSN standards. </a:t>
                      </a:r>
                      <a:endParaRPr lang="en-US" sz="1000" kern="1200" dirty="0" smtClean="0">
                        <a:solidFill>
                          <a:schemeClr val="dk1"/>
                        </a:solidFill>
                        <a:latin typeface="+mn-lt"/>
                        <a:ea typeface="+mn-ea"/>
                        <a:cs typeface="+mn-cs"/>
                      </a:endParaRPr>
                    </a:p>
                    <a:p>
                      <a:pPr marL="457200" lvl="1" indent="-457200">
                        <a:buFont typeface="Arial" pitchFamily="34" charset="0"/>
                        <a:buChar char="•"/>
                      </a:pPr>
                      <a:r>
                        <a:rPr lang="en-GB" sz="1000" kern="1200" dirty="0" smtClean="0">
                          <a:solidFill>
                            <a:schemeClr val="dk1"/>
                          </a:solidFill>
                          <a:latin typeface="+mn-lt"/>
                          <a:ea typeface="+mn-ea"/>
                          <a:cs typeface="+mn-cs"/>
                        </a:rPr>
                        <a:t>Creates the business requirements (BRAD) based on</a:t>
                      </a:r>
                      <a:r>
                        <a:rPr lang="en-GB" sz="1000" kern="1200" baseline="0" dirty="0" smtClean="0">
                          <a:solidFill>
                            <a:schemeClr val="dk1"/>
                          </a:solidFill>
                          <a:latin typeface="+mn-lt"/>
                          <a:ea typeface="+mn-ea"/>
                          <a:cs typeface="+mn-cs"/>
                        </a:rPr>
                        <a:t> business needs</a:t>
                      </a:r>
                      <a:r>
                        <a:rPr lang="en-GB" sz="1000" kern="1200" dirty="0" smtClean="0">
                          <a:solidFill>
                            <a:schemeClr val="dk1"/>
                          </a:solidFill>
                          <a:latin typeface="+mn-lt"/>
                          <a:ea typeface="+mn-ea"/>
                          <a:cs typeface="+mn-cs"/>
                        </a:rPr>
                        <a:t> and develop the solution/standard</a:t>
                      </a:r>
                      <a:endParaRPr lang="en-US" sz="1000" kern="1200" dirty="0" smtClean="0">
                        <a:solidFill>
                          <a:schemeClr val="dk1"/>
                        </a:solidFill>
                        <a:latin typeface="+mn-lt"/>
                        <a:ea typeface="+mn-ea"/>
                        <a:cs typeface="+mn-cs"/>
                      </a:endParaRPr>
                    </a:p>
                    <a:p>
                      <a:pPr marL="457200" lvl="1" indent="-457200">
                        <a:buFont typeface="Arial" pitchFamily="34" charset="0"/>
                        <a:buChar char="•"/>
                      </a:pPr>
                      <a:r>
                        <a:rPr lang="en-GB" sz="1000" kern="1200" dirty="0" smtClean="0">
                          <a:solidFill>
                            <a:schemeClr val="dk1"/>
                          </a:solidFill>
                          <a:latin typeface="+mn-lt"/>
                          <a:ea typeface="+mn-ea"/>
                          <a:cs typeface="+mn-cs"/>
                        </a:rPr>
                        <a:t>Tests solution via an application based pilot (optional)</a:t>
                      </a:r>
                    </a:p>
                    <a:p>
                      <a:pPr marL="457200" lvl="1" indent="-457200">
                        <a:buFont typeface="Arial" pitchFamily="34" charset="0"/>
                        <a:buChar char="•"/>
                      </a:pPr>
                      <a:r>
                        <a:rPr lang="en-GB" sz="1000" kern="1200" dirty="0" smtClean="0">
                          <a:solidFill>
                            <a:schemeClr val="dk1"/>
                          </a:solidFill>
                          <a:latin typeface="+mn-lt"/>
                          <a:ea typeface="+mn-ea"/>
                          <a:cs typeface="+mn-cs"/>
                        </a:rPr>
                        <a:t>Formally approve the final standard</a:t>
                      </a:r>
                      <a:endParaRPr lang="en-US" sz="1000" kern="1200" dirty="0" smtClean="0">
                        <a:solidFill>
                          <a:schemeClr val="dk1"/>
                        </a:solidFill>
                        <a:latin typeface="+mn-lt"/>
                        <a:ea typeface="+mn-ea"/>
                        <a:cs typeface="+mn-cs"/>
                      </a:endParaRPr>
                    </a:p>
                  </a:txBody>
                  <a:tcPr marL="68574" marR="68574" marT="34289" marB="34289"/>
                </a:tc>
                <a:extLst>
                  <a:ext uri="{0D108BD9-81ED-4DB2-BD59-A6C34878D82A}">
                    <a16:rowId xmlns:a16="http://schemas.microsoft.com/office/drawing/2014/main" val="10006"/>
                  </a:ext>
                </a:extLst>
              </a:tr>
            </a:tbl>
          </a:graphicData>
        </a:graphic>
      </p:graphicFrame>
    </p:spTree>
    <p:extLst>
      <p:ext uri="{BB962C8B-B14F-4D97-AF65-F5344CB8AC3E}">
        <p14:creationId xmlns:p14="http://schemas.microsoft.com/office/powerpoint/2010/main" val="1585952924"/>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800">
                <a:solidFill>
                  <a:srgbClr val="002C6C"/>
                </a:solidFill>
                <a:latin typeface="Arial" panose="020B0604020202020204" pitchFamily="34" charset="0"/>
              </a:defRPr>
            </a:lvl1pPr>
            <a:lvl2pPr marL="557213" indent="-214313">
              <a:spcBef>
                <a:spcPct val="20000"/>
              </a:spcBef>
              <a:buClr>
                <a:srgbClr val="F26334"/>
              </a:buClr>
              <a:buChar char="•"/>
              <a:defRPr>
                <a:solidFill>
                  <a:srgbClr val="002C6C"/>
                </a:solidFill>
                <a:latin typeface="Arial" panose="020B0604020202020204" pitchFamily="34" charset="0"/>
              </a:defRPr>
            </a:lvl2pPr>
            <a:lvl3pPr marL="857250" indent="-17145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pPr>
            <a:fld id="{CA0F246E-5A70-40FD-A3A6-43CA8F9223B4}" type="slidenum">
              <a:rPr lang="en-GB" altLang="en-US" sz="675">
                <a:solidFill>
                  <a:schemeClr val="tx1"/>
                </a:solidFill>
              </a:rPr>
              <a:pPr>
                <a:spcBef>
                  <a:spcPct val="0"/>
                </a:spcBef>
              </a:pPr>
              <a:t>114</a:t>
            </a:fld>
            <a:endParaRPr lang="en-GB" altLang="en-US" sz="675">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345809429"/>
              </p:ext>
            </p:extLst>
          </p:nvPr>
        </p:nvGraphicFramePr>
        <p:xfrm>
          <a:off x="381000" y="514350"/>
          <a:ext cx="8382000" cy="4418552"/>
        </p:xfrm>
        <a:graphic>
          <a:graphicData uri="http://schemas.openxmlformats.org/drawingml/2006/table">
            <a:tbl>
              <a:tblPr firstRow="1" bandRow="1">
                <a:tableStyleId>{5C22544A-7EE6-4342-B048-85BDC9FD1C3A}</a:tableStyleId>
              </a:tblPr>
              <a:tblGrid>
                <a:gridCol w="1425809">
                  <a:extLst>
                    <a:ext uri="{9D8B030D-6E8A-4147-A177-3AD203B41FA5}">
                      <a16:colId xmlns:a16="http://schemas.microsoft.com/office/drawing/2014/main" val="20000"/>
                    </a:ext>
                  </a:extLst>
                </a:gridCol>
                <a:gridCol w="6956191">
                  <a:extLst>
                    <a:ext uri="{9D8B030D-6E8A-4147-A177-3AD203B41FA5}">
                      <a16:colId xmlns:a16="http://schemas.microsoft.com/office/drawing/2014/main" val="20001"/>
                    </a:ext>
                  </a:extLst>
                </a:gridCol>
              </a:tblGrid>
              <a:tr h="440693">
                <a:tc>
                  <a:txBody>
                    <a:bodyPr/>
                    <a:lstStyle/>
                    <a:p>
                      <a:endParaRPr lang="en-US" sz="1400" dirty="0">
                        <a:solidFill>
                          <a:schemeClr val="tx1"/>
                        </a:solidFill>
                      </a:endParaRPr>
                    </a:p>
                  </a:txBody>
                  <a:tcPr marL="68580" marR="68580" marT="34293" marB="34293"/>
                </a:tc>
                <a:tc>
                  <a:txBody>
                    <a:bodyPr/>
                    <a:lstStyle/>
                    <a:p>
                      <a:r>
                        <a:rPr lang="en-US" sz="2400" baseline="0" dirty="0" smtClean="0">
                          <a:solidFill>
                            <a:schemeClr val="tx1"/>
                          </a:solidFill>
                        </a:rPr>
                        <a:t>Governance</a:t>
                      </a:r>
                      <a:endParaRPr lang="en-US" sz="1400" dirty="0">
                        <a:solidFill>
                          <a:schemeClr val="tx1"/>
                        </a:solidFill>
                      </a:endParaRPr>
                    </a:p>
                  </a:txBody>
                  <a:tcPr marL="68580" marR="68580" marT="34293" marB="34293"/>
                </a:tc>
                <a:extLst>
                  <a:ext uri="{0D108BD9-81ED-4DB2-BD59-A6C34878D82A}">
                    <a16:rowId xmlns:a16="http://schemas.microsoft.com/office/drawing/2014/main" val="10000"/>
                  </a:ext>
                </a:extLst>
              </a:tr>
              <a:tr h="1531626">
                <a:tc>
                  <a:txBody>
                    <a:bodyPr/>
                    <a:lstStyle/>
                    <a:p>
                      <a:r>
                        <a:rPr lang="en-US" sz="1200" dirty="0" smtClean="0"/>
                        <a:t>GS1 Data Excellence Board</a:t>
                      </a:r>
                      <a:endParaRPr lang="en-US" sz="1200" dirty="0"/>
                    </a:p>
                  </a:txBody>
                  <a:tcPr marL="68580" marR="68580" marT="34293" marB="34293"/>
                </a:tc>
                <a:tc>
                  <a:txBody>
                    <a:bodyPr/>
                    <a:lstStyle/>
                    <a:p>
                      <a:pPr marL="914400" lvl="1" indent="-457200">
                        <a:buFont typeface="Arial" pitchFamily="34" charset="0"/>
                        <a:buChar char="•"/>
                      </a:pPr>
                      <a:r>
                        <a:rPr lang="en-GB" sz="1200" kern="1200" dirty="0" smtClean="0">
                          <a:solidFill>
                            <a:schemeClr val="dk1"/>
                          </a:solidFill>
                          <a:latin typeface="+mn-lt"/>
                          <a:ea typeface="+mn-ea"/>
                          <a:cs typeface="+mn-cs"/>
                        </a:rPr>
                        <a:t>Sets strategic direction for the GDSN and the GS1 Global Registry™ (GR)</a:t>
                      </a:r>
                      <a:endParaRPr lang="en-US" sz="1200" kern="1200" dirty="0" smtClean="0">
                        <a:solidFill>
                          <a:schemeClr val="dk1"/>
                        </a:solidFill>
                        <a:latin typeface="+mn-lt"/>
                        <a:ea typeface="+mn-ea"/>
                        <a:cs typeface="+mn-cs"/>
                      </a:endParaRPr>
                    </a:p>
                    <a:p>
                      <a:pPr marL="914400" lvl="1" indent="-457200">
                        <a:buFont typeface="Arial" pitchFamily="34" charset="0"/>
                        <a:buChar char="•"/>
                      </a:pPr>
                      <a:r>
                        <a:rPr lang="en-GB" sz="1200" kern="1200" dirty="0" smtClean="0">
                          <a:solidFill>
                            <a:schemeClr val="dk1"/>
                          </a:solidFill>
                          <a:latin typeface="+mn-lt"/>
                          <a:ea typeface="+mn-ea"/>
                          <a:cs typeface="+mn-cs"/>
                        </a:rPr>
                        <a:t>Approval and oversight of annual budget (includes allocations for projects in flight, network releases, certifications, new projects, software development of GR and KATO and operational expenses of GDSN)</a:t>
                      </a:r>
                      <a:endParaRPr lang="en-US" sz="1200" kern="1200" dirty="0" smtClean="0">
                        <a:solidFill>
                          <a:schemeClr val="dk1"/>
                        </a:solidFill>
                        <a:latin typeface="+mn-lt"/>
                        <a:ea typeface="+mn-ea"/>
                        <a:cs typeface="+mn-cs"/>
                      </a:endParaRPr>
                    </a:p>
                    <a:p>
                      <a:pPr marL="914400" lvl="1" indent="-457200">
                        <a:buFont typeface="Arial" pitchFamily="34" charset="0"/>
                        <a:buChar char="•"/>
                      </a:pPr>
                      <a:r>
                        <a:rPr lang="en-GB" sz="1200" kern="1200" dirty="0" smtClean="0">
                          <a:solidFill>
                            <a:schemeClr val="dk1"/>
                          </a:solidFill>
                          <a:latin typeface="+mn-lt"/>
                          <a:ea typeface="+mn-ea"/>
                          <a:cs typeface="+mn-cs"/>
                        </a:rPr>
                        <a:t>Determines and approves the financial model to support annual budget</a:t>
                      </a:r>
                      <a:endParaRPr lang="en-US" sz="1200" kern="1200" dirty="0" smtClean="0">
                        <a:solidFill>
                          <a:schemeClr val="dk1"/>
                        </a:solidFill>
                        <a:latin typeface="+mn-lt"/>
                        <a:ea typeface="+mn-ea"/>
                        <a:cs typeface="+mn-cs"/>
                      </a:endParaRPr>
                    </a:p>
                  </a:txBody>
                  <a:tcPr marL="68580" marR="68580" marT="34293" marB="34293"/>
                </a:tc>
                <a:extLst>
                  <a:ext uri="{0D108BD9-81ED-4DB2-BD59-A6C34878D82A}">
                    <a16:rowId xmlns:a16="http://schemas.microsoft.com/office/drawing/2014/main" val="10001"/>
                  </a:ext>
                </a:extLst>
              </a:tr>
              <a:tr h="2446233">
                <a:tc>
                  <a:txBody>
                    <a:bodyPr/>
                    <a:lstStyle/>
                    <a:p>
                      <a:r>
                        <a:rPr lang="en-US" sz="1200" dirty="0" smtClean="0"/>
                        <a:t>GS1 Data Excellence Board Committees</a:t>
                      </a:r>
                      <a:endParaRPr lang="en-US" sz="1200" dirty="0"/>
                    </a:p>
                  </a:txBody>
                  <a:tcPr marL="68580" marR="68580" marT="34293" marB="34293"/>
                </a:tc>
                <a:tc>
                  <a:txBody>
                    <a:bodyPr/>
                    <a:lstStyle/>
                    <a:p>
                      <a:pPr marL="914400" lvl="1" indent="-457200">
                        <a:buFont typeface="Arial" pitchFamily="34" charset="0"/>
                        <a:buChar char="•"/>
                      </a:pPr>
                      <a:r>
                        <a:rPr lang="en-GB" sz="1200" kern="1200" dirty="0" smtClean="0">
                          <a:solidFill>
                            <a:schemeClr val="dk1"/>
                          </a:solidFill>
                          <a:latin typeface="+mn-lt"/>
                          <a:ea typeface="+mn-ea"/>
                          <a:cs typeface="+mn-cs"/>
                        </a:rPr>
                        <a:t>Finance – researches and recommends budget and funding model for GDSN</a:t>
                      </a:r>
                      <a:endParaRPr lang="en-US" sz="1200" kern="1200" dirty="0" smtClean="0">
                        <a:solidFill>
                          <a:schemeClr val="dk1"/>
                        </a:solidFill>
                        <a:latin typeface="+mn-lt"/>
                        <a:ea typeface="+mn-ea"/>
                        <a:cs typeface="+mn-cs"/>
                      </a:endParaRPr>
                    </a:p>
                    <a:p>
                      <a:pPr marL="914400" lvl="1" indent="-457200">
                        <a:buFont typeface="Arial" pitchFamily="34" charset="0"/>
                        <a:buChar char="•"/>
                      </a:pPr>
                      <a:r>
                        <a:rPr lang="en-GB" sz="1200" kern="1200" dirty="0" smtClean="0">
                          <a:solidFill>
                            <a:schemeClr val="dk1"/>
                          </a:solidFill>
                          <a:latin typeface="+mn-lt"/>
                          <a:ea typeface="+mn-ea"/>
                          <a:cs typeface="+mn-cs"/>
                        </a:rPr>
                        <a:t>Certification – Oversee GDSN</a:t>
                      </a:r>
                      <a:r>
                        <a:rPr lang="en-GB" sz="1200" kern="1200" baseline="0" dirty="0" smtClean="0">
                          <a:solidFill>
                            <a:schemeClr val="dk1"/>
                          </a:solidFill>
                          <a:latin typeface="+mn-lt"/>
                          <a:ea typeface="+mn-ea"/>
                          <a:cs typeface="+mn-cs"/>
                        </a:rPr>
                        <a:t> Certification Strategy and adherence to Requirements defined by the Certification Criteria Document.  Includes Annual Data Pool Audit and escalation point for non compliant DPs.  </a:t>
                      </a:r>
                      <a:r>
                        <a:rPr lang="en-GB" sz="1200" kern="1200" dirty="0" smtClean="0">
                          <a:solidFill>
                            <a:schemeClr val="dk1"/>
                          </a:solidFill>
                          <a:latin typeface="+mn-lt"/>
                          <a:ea typeface="+mn-ea"/>
                          <a:cs typeface="+mn-cs"/>
                        </a:rPr>
                        <a:t>Reviews and recommends actions related to the certification status of GDSN certified data pools. </a:t>
                      </a:r>
                      <a:endParaRPr lang="en-US" sz="1200" kern="1200" dirty="0" smtClean="0">
                        <a:solidFill>
                          <a:schemeClr val="dk1"/>
                        </a:solidFill>
                        <a:latin typeface="+mn-lt"/>
                        <a:ea typeface="+mn-ea"/>
                        <a:cs typeface="+mn-cs"/>
                      </a:endParaRPr>
                    </a:p>
                    <a:p>
                      <a:pPr marL="914400" lvl="1" indent="-457200">
                        <a:buFont typeface="Arial" pitchFamily="34" charset="0"/>
                        <a:buChar char="•"/>
                      </a:pPr>
                      <a:r>
                        <a:rPr lang="en-GB" sz="1200" kern="1200" dirty="0" smtClean="0">
                          <a:solidFill>
                            <a:schemeClr val="dk1"/>
                          </a:solidFill>
                          <a:latin typeface="+mn-lt"/>
                          <a:ea typeface="+mn-ea"/>
                          <a:cs typeface="+mn-cs"/>
                        </a:rPr>
                        <a:t>Nominating – Reviews and recommends candidates for GS1 Data Excellence Board membership</a:t>
                      </a:r>
                      <a:endParaRPr lang="en-US" sz="1200" kern="1200" dirty="0" smtClean="0">
                        <a:solidFill>
                          <a:schemeClr val="dk1"/>
                        </a:solidFill>
                        <a:latin typeface="+mn-lt"/>
                        <a:ea typeface="+mn-ea"/>
                        <a:cs typeface="+mn-cs"/>
                      </a:endParaRPr>
                    </a:p>
                    <a:p>
                      <a:pPr marL="914400" lvl="1" indent="-457200">
                        <a:buFont typeface="Arial" pitchFamily="34" charset="0"/>
                        <a:buChar char="•"/>
                      </a:pPr>
                      <a:r>
                        <a:rPr lang="en-GB" sz="1200" kern="1200" dirty="0" smtClean="0">
                          <a:solidFill>
                            <a:schemeClr val="dk1"/>
                          </a:solidFill>
                          <a:latin typeface="+mn-lt"/>
                          <a:ea typeface="+mn-ea"/>
                          <a:cs typeface="+mn-cs"/>
                        </a:rPr>
                        <a:t>Ad Hoc Board Committees– Chartered by the GS1 Data Excellence Board on an as needed basis.</a:t>
                      </a:r>
                      <a:endParaRPr lang="en-US" sz="1200" kern="1200" dirty="0">
                        <a:solidFill>
                          <a:schemeClr val="dk1"/>
                        </a:solidFill>
                        <a:latin typeface="+mn-lt"/>
                        <a:ea typeface="+mn-ea"/>
                        <a:cs typeface="+mn-cs"/>
                      </a:endParaRPr>
                    </a:p>
                  </a:txBody>
                  <a:tcPr marL="68580" marR="68580" marT="34293" marB="34293"/>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3561288956"/>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800">
                <a:solidFill>
                  <a:srgbClr val="002C6C"/>
                </a:solidFill>
                <a:latin typeface="Arial" panose="020B0604020202020204" pitchFamily="34" charset="0"/>
              </a:defRPr>
            </a:lvl1pPr>
            <a:lvl2pPr marL="557213" indent="-214313">
              <a:spcBef>
                <a:spcPct val="20000"/>
              </a:spcBef>
              <a:buClr>
                <a:srgbClr val="F26334"/>
              </a:buClr>
              <a:buChar char="•"/>
              <a:defRPr>
                <a:solidFill>
                  <a:srgbClr val="002C6C"/>
                </a:solidFill>
                <a:latin typeface="Arial" panose="020B0604020202020204" pitchFamily="34" charset="0"/>
              </a:defRPr>
            </a:lvl2pPr>
            <a:lvl3pPr marL="857250" indent="-17145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pPr>
            <a:fld id="{AC9F4696-4C99-4C51-BBF2-4DE7056086A8}" type="slidenum">
              <a:rPr lang="en-GB" altLang="en-US" sz="675">
                <a:solidFill>
                  <a:schemeClr val="tx1"/>
                </a:solidFill>
              </a:rPr>
              <a:pPr>
                <a:spcBef>
                  <a:spcPct val="0"/>
                </a:spcBef>
              </a:pPr>
              <a:t>115</a:t>
            </a:fld>
            <a:endParaRPr lang="en-GB" altLang="en-US" sz="675">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1832873177"/>
              </p:ext>
            </p:extLst>
          </p:nvPr>
        </p:nvGraphicFramePr>
        <p:xfrm>
          <a:off x="228600" y="285750"/>
          <a:ext cx="8686800" cy="4724400"/>
        </p:xfrm>
        <a:graphic>
          <a:graphicData uri="http://schemas.openxmlformats.org/drawingml/2006/table">
            <a:tbl>
              <a:tblPr firstRow="1" bandRow="1">
                <a:tableStyleId>{5C22544A-7EE6-4342-B048-85BDC9FD1C3A}</a:tableStyleId>
              </a:tblPr>
              <a:tblGrid>
                <a:gridCol w="1748925">
                  <a:extLst>
                    <a:ext uri="{9D8B030D-6E8A-4147-A177-3AD203B41FA5}">
                      <a16:colId xmlns:a16="http://schemas.microsoft.com/office/drawing/2014/main" val="20000"/>
                    </a:ext>
                  </a:extLst>
                </a:gridCol>
                <a:gridCol w="6937875">
                  <a:extLst>
                    <a:ext uri="{9D8B030D-6E8A-4147-A177-3AD203B41FA5}">
                      <a16:colId xmlns:a16="http://schemas.microsoft.com/office/drawing/2014/main" val="20001"/>
                    </a:ext>
                  </a:extLst>
                </a:gridCol>
              </a:tblGrid>
              <a:tr h="534124">
                <a:tc>
                  <a:txBody>
                    <a:bodyPr/>
                    <a:lstStyle/>
                    <a:p>
                      <a:endParaRPr lang="en-US" sz="1400" dirty="0">
                        <a:solidFill>
                          <a:schemeClr val="tx1"/>
                        </a:solidFill>
                      </a:endParaRPr>
                    </a:p>
                  </a:txBody>
                  <a:tcPr marL="68574" marR="68574" marT="34295" marB="34295"/>
                </a:tc>
                <a:tc>
                  <a:txBody>
                    <a:bodyPr/>
                    <a:lstStyle/>
                    <a:p>
                      <a:r>
                        <a:rPr lang="en-US" sz="2700" dirty="0" smtClean="0">
                          <a:solidFill>
                            <a:schemeClr val="tx1"/>
                          </a:solidFill>
                        </a:rPr>
                        <a:t>Governance</a:t>
                      </a:r>
                      <a:endParaRPr lang="en-US" sz="2700" dirty="0">
                        <a:solidFill>
                          <a:schemeClr val="tx1"/>
                        </a:solidFill>
                      </a:endParaRPr>
                    </a:p>
                  </a:txBody>
                  <a:tcPr marL="68574" marR="68574" marT="34295" marB="34295"/>
                </a:tc>
                <a:extLst>
                  <a:ext uri="{0D108BD9-81ED-4DB2-BD59-A6C34878D82A}">
                    <a16:rowId xmlns:a16="http://schemas.microsoft.com/office/drawing/2014/main" val="10000"/>
                  </a:ext>
                </a:extLst>
              </a:tr>
              <a:tr h="62091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GS1</a:t>
                      </a:r>
                      <a:r>
                        <a:rPr lang="en-US" sz="1200" baseline="0" dirty="0" smtClean="0"/>
                        <a:t> Management Board</a:t>
                      </a:r>
                      <a:endParaRPr lang="en-US" sz="1200" dirty="0" smtClean="0"/>
                    </a:p>
                  </a:txBody>
                  <a:tcPr marL="68574" marR="68574" marT="34295" marB="34295"/>
                </a:tc>
                <a:tc>
                  <a:txBody>
                    <a:bodyPr/>
                    <a:lstStyle/>
                    <a:p>
                      <a:pPr marL="111125" indent="-111125">
                        <a:buFont typeface="Arial" pitchFamily="34" charset="0"/>
                        <a:buChar char="•"/>
                      </a:pPr>
                      <a:r>
                        <a:rPr lang="en-US" sz="1200" dirty="0" smtClean="0"/>
                        <a:t>Ratifies GS1 Standards or GS1 Guidelines, upon recommendation of the Board Committee for Standards </a:t>
                      </a:r>
                      <a:endParaRPr lang="en-US" sz="1200" dirty="0"/>
                    </a:p>
                  </a:txBody>
                  <a:tcPr marL="68574" marR="68574" marT="34295" marB="34295"/>
                </a:tc>
                <a:extLst>
                  <a:ext uri="{0D108BD9-81ED-4DB2-BD59-A6C34878D82A}">
                    <a16:rowId xmlns:a16="http://schemas.microsoft.com/office/drawing/2014/main" val="10001"/>
                  </a:ext>
                </a:extLst>
              </a:tr>
              <a:tr h="534124">
                <a:tc>
                  <a:txBody>
                    <a:bodyPr/>
                    <a:lstStyle/>
                    <a:p>
                      <a:r>
                        <a:rPr lang="en-US" sz="1200" dirty="0" smtClean="0"/>
                        <a:t>GS1</a:t>
                      </a:r>
                      <a:r>
                        <a:rPr lang="en-US" sz="1200" baseline="0" dirty="0" smtClean="0"/>
                        <a:t> Advisory Council</a:t>
                      </a:r>
                      <a:endParaRPr lang="en-US" sz="1200" dirty="0"/>
                    </a:p>
                  </a:txBody>
                  <a:tcPr marL="68574" marR="68574" marT="34295" marB="34295"/>
                </a:tc>
                <a:tc>
                  <a:txBody>
                    <a:bodyPr/>
                    <a:lstStyle/>
                    <a:p>
                      <a:pPr marL="111125" indent="-111125">
                        <a:buFont typeface="Arial" pitchFamily="34" charset="0"/>
                        <a:buChar char="•"/>
                      </a:pPr>
                      <a:r>
                        <a:rPr lang="en-US" sz="1200" dirty="0" smtClean="0">
                          <a:solidFill>
                            <a:schemeClr val="tx1"/>
                          </a:solidFill>
                        </a:rPr>
                        <a:t>Selected MO CEO’s that advise the CEO of GS1 GO in global strategic matters including key projects and initiatives.</a:t>
                      </a:r>
                      <a:endParaRPr lang="en-US" sz="1200" dirty="0">
                        <a:solidFill>
                          <a:schemeClr val="tx1"/>
                        </a:solidFill>
                      </a:endParaRPr>
                    </a:p>
                  </a:txBody>
                  <a:tcPr marL="68574" marR="68574" marT="34295" marB="34295"/>
                </a:tc>
                <a:extLst>
                  <a:ext uri="{0D108BD9-81ED-4DB2-BD59-A6C34878D82A}">
                    <a16:rowId xmlns:a16="http://schemas.microsoft.com/office/drawing/2014/main" val="10002"/>
                  </a:ext>
                </a:extLst>
              </a:tr>
              <a:tr h="80479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Board Committee of Standards (BCS)</a:t>
                      </a:r>
                    </a:p>
                  </a:txBody>
                  <a:tcPr marL="68574" marR="68574" marT="34295" marB="34295"/>
                </a:tc>
                <a:tc>
                  <a:txBody>
                    <a:bodyPr/>
                    <a:lstStyle/>
                    <a:p>
                      <a:pPr marL="111125" indent="-111125">
                        <a:buFont typeface="Arial" pitchFamily="34" charset="0"/>
                        <a:buChar char="•"/>
                        <a:tabLst/>
                      </a:pPr>
                      <a:r>
                        <a:rPr lang="en-US" sz="1200" dirty="0" smtClean="0"/>
                        <a:t>Governing body of GSMP</a:t>
                      </a:r>
                      <a:r>
                        <a:rPr lang="en-US" sz="1200" baseline="0" dirty="0" smtClean="0"/>
                        <a:t> and is comprised of the following advisory groups; POC, COPS, GS1 Architecture</a:t>
                      </a:r>
                      <a:endParaRPr lang="en-US" sz="1200" dirty="0" smtClean="0"/>
                    </a:p>
                  </a:txBody>
                  <a:tcPr marL="68574" marR="68574" marT="34295" marB="34295"/>
                </a:tc>
                <a:extLst>
                  <a:ext uri="{0D108BD9-81ED-4DB2-BD59-A6C34878D82A}">
                    <a16:rowId xmlns:a16="http://schemas.microsoft.com/office/drawing/2014/main" val="10003"/>
                  </a:ext>
                </a:extLst>
              </a:tr>
              <a:tr h="62084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GS1 Architecture Group</a:t>
                      </a:r>
                    </a:p>
                  </a:txBody>
                  <a:tcPr marL="68574" marR="68574" marT="34295" marB="34295"/>
                </a:tc>
                <a:tc>
                  <a:txBody>
                    <a:bodyPr/>
                    <a:lstStyle/>
                    <a:p>
                      <a:pPr marL="111125" indent="-111125">
                        <a:buFont typeface="Arial" pitchFamily="34" charset="0"/>
                        <a:buChar char="•"/>
                      </a:pPr>
                      <a:r>
                        <a:rPr lang="en-US" sz="1200" dirty="0" smtClean="0"/>
                        <a:t>Advisory</a:t>
                      </a:r>
                      <a:r>
                        <a:rPr lang="en-US" sz="1200" baseline="0" dirty="0" smtClean="0"/>
                        <a:t> body of the GS1 GO and BCS that p</a:t>
                      </a:r>
                      <a:r>
                        <a:rPr lang="en-US" sz="1200" dirty="0" smtClean="0"/>
                        <a:t>romotes and protects the technical integrity of the GS1 System.</a:t>
                      </a:r>
                      <a:r>
                        <a:rPr lang="en-US" sz="1200" baseline="0" dirty="0" smtClean="0"/>
                        <a:t> </a:t>
                      </a:r>
                      <a:endParaRPr lang="en-US" sz="1200" dirty="0"/>
                    </a:p>
                  </a:txBody>
                  <a:tcPr marL="68574" marR="68574" marT="34295" marB="34295"/>
                </a:tc>
                <a:extLst>
                  <a:ext uri="{0D108BD9-81ED-4DB2-BD59-A6C34878D82A}">
                    <a16:rowId xmlns:a16="http://schemas.microsoft.com/office/drawing/2014/main" val="10004"/>
                  </a:ext>
                </a:extLst>
              </a:tr>
              <a:tr h="98874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GS1 Leadership</a:t>
                      </a:r>
                      <a:r>
                        <a:rPr lang="en-US" sz="1200" baseline="0" dirty="0" smtClean="0"/>
                        <a:t> </a:t>
                      </a:r>
                      <a:r>
                        <a:rPr lang="en-US" sz="1200" dirty="0" smtClean="0"/>
                        <a:t>Team (LT)</a:t>
                      </a:r>
                    </a:p>
                  </a:txBody>
                  <a:tcPr marL="68574" marR="68574" marT="34295" marB="34295"/>
                </a:tc>
                <a:tc>
                  <a:txBody>
                    <a:bodyPr/>
                    <a:lstStyle/>
                    <a:p>
                      <a:pPr marL="111125" indent="-111125">
                        <a:buFont typeface="Arial" pitchFamily="34" charset="0"/>
                        <a:buChar char="•"/>
                      </a:pPr>
                      <a:r>
                        <a:rPr lang="en-US" sz="1200" dirty="0" smtClean="0"/>
                        <a:t>Comprised of the CEO GS1, GS1 CFO, GS1 CMO, President Industry Engagement and the President Standards and System Development.</a:t>
                      </a:r>
                      <a:r>
                        <a:rPr lang="en-US" sz="1200" baseline="0" dirty="0" smtClean="0"/>
                        <a:t> Approves GS1 development priorities as part of the GS1 1 and 3 year plans as approved by the GS1 Management board.</a:t>
                      </a:r>
                      <a:endParaRPr lang="en-US" sz="1200" dirty="0"/>
                    </a:p>
                  </a:txBody>
                  <a:tcPr marL="68574" marR="68574" marT="34295" marB="34295"/>
                </a:tc>
                <a:extLst>
                  <a:ext uri="{0D108BD9-81ED-4DB2-BD59-A6C34878D82A}">
                    <a16:rowId xmlns:a16="http://schemas.microsoft.com/office/drawing/2014/main" val="3506984601"/>
                  </a:ext>
                </a:extLst>
              </a:tr>
              <a:tr h="620845">
                <a:tc>
                  <a:txBody>
                    <a:bodyPr/>
                    <a:lstStyle/>
                    <a:p>
                      <a:r>
                        <a:rPr lang="en-US" sz="1200" dirty="0" smtClean="0"/>
                        <a:t>GS1</a:t>
                      </a:r>
                      <a:r>
                        <a:rPr lang="en-US" sz="1200" baseline="0" dirty="0" smtClean="0"/>
                        <a:t> GO LT/</a:t>
                      </a:r>
                      <a:r>
                        <a:rPr lang="en-US" sz="1200" dirty="0" smtClean="0"/>
                        <a:t>IEAC</a:t>
                      </a:r>
                      <a:endParaRPr lang="en-US" sz="1200" dirty="0"/>
                    </a:p>
                  </a:txBody>
                  <a:tcPr marL="68574" marR="68574" marT="34295" marB="34295"/>
                </a:tc>
                <a:tc>
                  <a:txBody>
                    <a:bodyPr/>
                    <a:lstStyle/>
                    <a:p>
                      <a:pPr marL="111125" indent="-111125">
                        <a:buFont typeface="Arial" pitchFamily="34" charset="0"/>
                        <a:buChar char="•"/>
                      </a:pPr>
                      <a:r>
                        <a:rPr lang="en-US" sz="1200" baseline="0" dirty="0" smtClean="0"/>
                        <a:t>Approves and </a:t>
                      </a:r>
                      <a:r>
                        <a:rPr lang="en-US" sz="1200" baseline="0" dirty="0" err="1" smtClean="0"/>
                        <a:t>prioritises</a:t>
                      </a:r>
                      <a:r>
                        <a:rPr lang="en-US" sz="1200" baseline="0" dirty="0" smtClean="0"/>
                        <a:t> work undertaken for industries and to assess the viability and impact to the GS1 system of expanding into new industries</a:t>
                      </a:r>
                    </a:p>
                  </a:txBody>
                  <a:tcPr marL="68574" marR="68574" marT="34295" marB="34295"/>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2384326270"/>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Number Placeholder 3"/>
          <p:cNvSpPr>
            <a:spLocks noGrp="1"/>
          </p:cNvSpPr>
          <p:nvPr>
            <p:ph type="sldNum" sz="quarter" idx="10"/>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defRPr sz="1800">
                <a:solidFill>
                  <a:srgbClr val="002C6C"/>
                </a:solidFill>
                <a:latin typeface="Arial" panose="020B0604020202020204" pitchFamily="34" charset="0"/>
              </a:defRPr>
            </a:lvl1pPr>
            <a:lvl2pPr marL="557213" indent="-214313">
              <a:spcBef>
                <a:spcPct val="20000"/>
              </a:spcBef>
              <a:buClr>
                <a:srgbClr val="F26334"/>
              </a:buClr>
              <a:buChar char="•"/>
              <a:defRPr>
                <a:solidFill>
                  <a:srgbClr val="002C6C"/>
                </a:solidFill>
                <a:latin typeface="Arial" panose="020B0604020202020204" pitchFamily="34" charset="0"/>
              </a:defRPr>
            </a:lvl2pPr>
            <a:lvl3pPr marL="857250" indent="-171450">
              <a:spcBef>
                <a:spcPct val="20000"/>
              </a:spcBef>
              <a:buClr>
                <a:srgbClr val="F26334"/>
              </a:buClr>
              <a:buFont typeface="Arial" panose="020B0604020202020204" pitchFamily="34" charset="0"/>
              <a:buChar char="–"/>
              <a:defRPr>
                <a:solidFill>
                  <a:srgbClr val="002C6C"/>
                </a:solidFill>
                <a:latin typeface="Arial" panose="020B0604020202020204" pitchFamily="34" charset="0"/>
              </a:defRPr>
            </a:lvl3pPr>
            <a:lvl4pPr marL="1200150" indent="-171450">
              <a:spcBef>
                <a:spcPct val="20000"/>
              </a:spcBef>
              <a:buChar char="–"/>
              <a:defRPr sz="1500">
                <a:solidFill>
                  <a:schemeClr val="tx1"/>
                </a:solidFill>
                <a:latin typeface="Arial" panose="020B0604020202020204" pitchFamily="34" charset="0"/>
              </a:defRPr>
            </a:lvl4pPr>
            <a:lvl5pPr marL="1543050" indent="-171450">
              <a:spcBef>
                <a:spcPct val="20000"/>
              </a:spcBef>
              <a:buChar char="»"/>
              <a:defRPr sz="1500">
                <a:solidFill>
                  <a:schemeClr val="tx1"/>
                </a:solidFill>
                <a:latin typeface="Arial" panose="020B0604020202020204" pitchFamily="34" charset="0"/>
              </a:defRPr>
            </a:lvl5pPr>
            <a:lvl6pPr marL="1885950" indent="-171450" eaLnBrk="0" fontAlgn="base" hangingPunct="0">
              <a:spcBef>
                <a:spcPct val="20000"/>
              </a:spcBef>
              <a:spcAft>
                <a:spcPct val="0"/>
              </a:spcAft>
              <a:buChar char="»"/>
              <a:defRPr sz="1500">
                <a:solidFill>
                  <a:schemeClr val="tx1"/>
                </a:solidFill>
                <a:latin typeface="Arial" panose="020B0604020202020204" pitchFamily="34" charset="0"/>
              </a:defRPr>
            </a:lvl6pPr>
            <a:lvl7pPr marL="2228850" indent="-171450" eaLnBrk="0" fontAlgn="base" hangingPunct="0">
              <a:spcBef>
                <a:spcPct val="20000"/>
              </a:spcBef>
              <a:spcAft>
                <a:spcPct val="0"/>
              </a:spcAft>
              <a:buChar char="»"/>
              <a:defRPr sz="1500">
                <a:solidFill>
                  <a:schemeClr val="tx1"/>
                </a:solidFill>
                <a:latin typeface="Arial" panose="020B0604020202020204" pitchFamily="34" charset="0"/>
              </a:defRPr>
            </a:lvl7pPr>
            <a:lvl8pPr marL="2571750" indent="-171450" eaLnBrk="0" fontAlgn="base" hangingPunct="0">
              <a:spcBef>
                <a:spcPct val="20000"/>
              </a:spcBef>
              <a:spcAft>
                <a:spcPct val="0"/>
              </a:spcAft>
              <a:buChar char="»"/>
              <a:defRPr sz="1500">
                <a:solidFill>
                  <a:schemeClr val="tx1"/>
                </a:solidFill>
                <a:latin typeface="Arial" panose="020B0604020202020204" pitchFamily="34" charset="0"/>
              </a:defRPr>
            </a:lvl8pPr>
            <a:lvl9pPr marL="2914650" indent="-171450" eaLnBrk="0" fontAlgn="base" hangingPunct="0">
              <a:spcBef>
                <a:spcPct val="20000"/>
              </a:spcBef>
              <a:spcAft>
                <a:spcPct val="0"/>
              </a:spcAft>
              <a:buChar char="»"/>
              <a:defRPr sz="1500">
                <a:solidFill>
                  <a:schemeClr val="tx1"/>
                </a:solidFill>
                <a:latin typeface="Arial" panose="020B0604020202020204" pitchFamily="34" charset="0"/>
              </a:defRPr>
            </a:lvl9pPr>
          </a:lstStyle>
          <a:p>
            <a:pPr>
              <a:spcBef>
                <a:spcPct val="0"/>
              </a:spcBef>
            </a:pPr>
            <a:fld id="{F0AAC4EB-9FB1-4BAA-92A5-ECF826C6CA1F}" type="slidenum">
              <a:rPr lang="en-GB" altLang="en-US" sz="675">
                <a:solidFill>
                  <a:schemeClr val="tx1"/>
                </a:solidFill>
              </a:rPr>
              <a:pPr>
                <a:spcBef>
                  <a:spcPct val="0"/>
                </a:spcBef>
              </a:pPr>
              <a:t>116</a:t>
            </a:fld>
            <a:endParaRPr lang="en-GB" altLang="en-US" sz="675">
              <a:solidFill>
                <a:schemeClr val="tx1"/>
              </a:solidFill>
            </a:endParaRPr>
          </a:p>
        </p:txBody>
      </p:sp>
      <p:graphicFrame>
        <p:nvGraphicFramePr>
          <p:cNvPr id="5" name="Table 4"/>
          <p:cNvGraphicFramePr>
            <a:graphicFrameLocks noGrp="1"/>
          </p:cNvGraphicFramePr>
          <p:nvPr>
            <p:extLst>
              <p:ext uri="{D42A27DB-BD31-4B8C-83A1-F6EECF244321}">
                <p14:modId xmlns:p14="http://schemas.microsoft.com/office/powerpoint/2010/main" val="2946645200"/>
              </p:ext>
            </p:extLst>
          </p:nvPr>
        </p:nvGraphicFramePr>
        <p:xfrm>
          <a:off x="457200" y="361950"/>
          <a:ext cx="8229600" cy="2743200"/>
        </p:xfrm>
        <a:graphic>
          <a:graphicData uri="http://schemas.openxmlformats.org/drawingml/2006/table">
            <a:tbl>
              <a:tblPr firstRow="1" bandRow="1">
                <a:tableStyleId>{5C22544A-7EE6-4342-B048-85BDC9FD1C3A}</a:tableStyleId>
              </a:tblPr>
              <a:tblGrid>
                <a:gridCol w="1656877">
                  <a:extLst>
                    <a:ext uri="{9D8B030D-6E8A-4147-A177-3AD203B41FA5}">
                      <a16:colId xmlns:a16="http://schemas.microsoft.com/office/drawing/2014/main" val="20000"/>
                    </a:ext>
                  </a:extLst>
                </a:gridCol>
                <a:gridCol w="6572723">
                  <a:extLst>
                    <a:ext uri="{9D8B030D-6E8A-4147-A177-3AD203B41FA5}">
                      <a16:colId xmlns:a16="http://schemas.microsoft.com/office/drawing/2014/main" val="20001"/>
                    </a:ext>
                  </a:extLst>
                </a:gridCol>
              </a:tblGrid>
              <a:tr h="634250">
                <a:tc>
                  <a:txBody>
                    <a:bodyPr/>
                    <a:lstStyle/>
                    <a:p>
                      <a:endParaRPr lang="en-US" sz="1200" dirty="0">
                        <a:solidFill>
                          <a:schemeClr val="tx1"/>
                        </a:solidFill>
                      </a:endParaRPr>
                    </a:p>
                  </a:txBody>
                  <a:tcPr marL="68574" marR="68574" marT="34295" marB="34295"/>
                </a:tc>
                <a:tc>
                  <a:txBody>
                    <a:bodyPr/>
                    <a:lstStyle/>
                    <a:p>
                      <a:r>
                        <a:rPr lang="en-US" sz="2400" dirty="0" smtClean="0">
                          <a:solidFill>
                            <a:schemeClr val="tx1"/>
                          </a:solidFill>
                        </a:rPr>
                        <a:t>Implementation</a:t>
                      </a:r>
                      <a:endParaRPr lang="en-US" sz="2400" dirty="0">
                        <a:solidFill>
                          <a:schemeClr val="tx1"/>
                        </a:solidFill>
                      </a:endParaRPr>
                    </a:p>
                  </a:txBody>
                  <a:tcPr marL="68574" marR="68574" marT="34295" marB="34295"/>
                </a:tc>
                <a:extLst>
                  <a:ext uri="{0D108BD9-81ED-4DB2-BD59-A6C34878D82A}">
                    <a16:rowId xmlns:a16="http://schemas.microsoft.com/office/drawing/2014/main" val="10000"/>
                  </a:ext>
                </a:extLst>
              </a:tr>
              <a:tr h="737350">
                <a:tc>
                  <a:txBody>
                    <a:bodyPr/>
                    <a:lstStyle/>
                    <a:p>
                      <a:r>
                        <a:rPr lang="en-US" sz="1200" dirty="0" smtClean="0"/>
                        <a:t>Member</a:t>
                      </a:r>
                      <a:r>
                        <a:rPr lang="en-US" sz="1200" baseline="0" dirty="0" smtClean="0"/>
                        <a:t> Companies</a:t>
                      </a:r>
                      <a:endParaRPr lang="en-US" sz="1200" dirty="0"/>
                    </a:p>
                  </a:txBody>
                  <a:tcPr marL="68574" marR="68574" marT="34295" marB="34295"/>
                </a:tc>
                <a:tc>
                  <a:txBody>
                    <a:bodyPr/>
                    <a:lstStyle/>
                    <a:p>
                      <a:pPr marL="111125" indent="-111125">
                        <a:buFont typeface="Arial" pitchFamily="34" charset="0"/>
                        <a:buChar char="•"/>
                      </a:pPr>
                      <a:r>
                        <a:rPr lang="en-US" sz="1200" dirty="0" smtClean="0"/>
                        <a:t>GDSN</a:t>
                      </a:r>
                      <a:r>
                        <a:rPr lang="en-US" sz="1200" baseline="0" dirty="0" smtClean="0"/>
                        <a:t> Trading partners responsible for i</a:t>
                      </a:r>
                      <a:r>
                        <a:rPr lang="en-US" sz="1200" dirty="0" smtClean="0"/>
                        <a:t>mplementation</a:t>
                      </a:r>
                    </a:p>
                    <a:p>
                      <a:pPr marL="111125" indent="-111125">
                        <a:buFont typeface="Arial" pitchFamily="34" charset="0"/>
                        <a:buChar char="•"/>
                      </a:pPr>
                      <a:r>
                        <a:rPr lang="en-US" sz="1200" dirty="0" smtClean="0"/>
                        <a:t>Helps to define</a:t>
                      </a:r>
                      <a:r>
                        <a:rPr lang="en-US" sz="1200" baseline="0" dirty="0" smtClean="0"/>
                        <a:t> needs by participating in Industry User Groups</a:t>
                      </a:r>
                    </a:p>
                    <a:p>
                      <a:pPr marL="111125" indent="-111125">
                        <a:buFont typeface="Arial" pitchFamily="34" charset="0"/>
                        <a:buChar char="•"/>
                      </a:pPr>
                      <a:r>
                        <a:rPr lang="en-US" sz="1200" baseline="0" dirty="0" smtClean="0"/>
                        <a:t>Helps to define standards requirements</a:t>
                      </a:r>
                      <a:endParaRPr lang="en-US" sz="1200" dirty="0"/>
                    </a:p>
                  </a:txBody>
                  <a:tcPr marL="68574" marR="68574" marT="34295" marB="34295"/>
                </a:tc>
                <a:extLst>
                  <a:ext uri="{0D108BD9-81ED-4DB2-BD59-A6C34878D82A}">
                    <a16:rowId xmlns:a16="http://schemas.microsoft.com/office/drawing/2014/main" val="10001"/>
                  </a:ext>
                </a:extLst>
              </a:tr>
              <a:tr h="634250">
                <a:tc>
                  <a:txBody>
                    <a:bodyPr/>
                    <a:lstStyle/>
                    <a:p>
                      <a:r>
                        <a:rPr lang="en-US" sz="1200" dirty="0" smtClean="0"/>
                        <a:t>MOs and Data Pools</a:t>
                      </a:r>
                      <a:endParaRPr lang="en-US" sz="1200" dirty="0"/>
                    </a:p>
                  </a:txBody>
                  <a:tcPr marL="68574" marR="68574" marT="34295" marB="34295"/>
                </a:tc>
                <a:tc>
                  <a:txBody>
                    <a:bodyPr/>
                    <a:lstStyle/>
                    <a:p>
                      <a:pPr marL="111125" indent="-111125">
                        <a:buFont typeface="Arial" pitchFamily="34" charset="0"/>
                        <a:buChar char="•"/>
                      </a:pPr>
                      <a:r>
                        <a:rPr lang="en-US" sz="1200" dirty="0" smtClean="0"/>
                        <a:t>Customer implementation and CRM</a:t>
                      </a:r>
                    </a:p>
                    <a:p>
                      <a:pPr marL="111125" indent="-111125">
                        <a:buFont typeface="Arial" pitchFamily="34" charset="0"/>
                        <a:buChar char="•"/>
                      </a:pPr>
                      <a:r>
                        <a:rPr lang="en-US" sz="1200" dirty="0" smtClean="0"/>
                        <a:t>Supports Local community engagement and management</a:t>
                      </a:r>
                    </a:p>
                  </a:txBody>
                  <a:tcPr marL="68574" marR="68574" marT="34295" marB="34295"/>
                </a:tc>
                <a:extLst>
                  <a:ext uri="{0D108BD9-81ED-4DB2-BD59-A6C34878D82A}">
                    <a16:rowId xmlns:a16="http://schemas.microsoft.com/office/drawing/2014/main" val="10002"/>
                  </a:ext>
                </a:extLst>
              </a:tr>
              <a:tr h="737350">
                <a:tc>
                  <a:txBody>
                    <a:bodyPr/>
                    <a:lstStyle/>
                    <a:p>
                      <a:r>
                        <a:rPr lang="en-US" sz="1200" dirty="0" smtClean="0"/>
                        <a:t>Solution</a:t>
                      </a:r>
                      <a:r>
                        <a:rPr lang="en-US" sz="1200" baseline="0" dirty="0" smtClean="0"/>
                        <a:t> Providers</a:t>
                      </a:r>
                      <a:endParaRPr lang="en-US" sz="1200" dirty="0"/>
                    </a:p>
                  </a:txBody>
                  <a:tcPr marL="68574" marR="68574" marT="34295" marB="34295"/>
                </a:tc>
                <a:tc>
                  <a:txBody>
                    <a:bodyPr/>
                    <a:lstStyle/>
                    <a:p>
                      <a:pPr marL="111125" indent="-111125">
                        <a:buFont typeface="Arial" pitchFamily="34" charset="0"/>
                        <a:buChar char="•"/>
                      </a:pPr>
                      <a:r>
                        <a:rPr lang="en-US" sz="1200" dirty="0" smtClean="0"/>
                        <a:t>Companies and other organisations that offer products and services to user companies that help end users implement components of the GS1 System (especially GS1 Standards</a:t>
                      </a:r>
                      <a:r>
                        <a:rPr lang="en-US" sz="1200" dirty="0" smtClean="0"/>
                        <a:t>). e.g. GDSN Certified</a:t>
                      </a:r>
                      <a:r>
                        <a:rPr lang="en-US" sz="1200" baseline="0" dirty="0" smtClean="0"/>
                        <a:t> Data Pools</a:t>
                      </a:r>
                      <a:endParaRPr lang="en-US" sz="1200" dirty="0"/>
                    </a:p>
                  </a:txBody>
                  <a:tcPr marL="68574" marR="68574" marT="34295" marB="34295"/>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3334183767"/>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lnSpc>
                <a:spcPct val="100000"/>
              </a:lnSpc>
            </a:pPr>
            <a:r>
              <a:rPr lang="en-US" dirty="0"/>
              <a:t>GS1 </a:t>
            </a:r>
            <a:r>
              <a:rPr lang="en-US" dirty="0" smtClean="0"/>
              <a:t>Industry &amp; Standards Event 2017</a:t>
            </a:r>
            <a:r>
              <a:rPr lang="en-US" dirty="0"/>
              <a:t/>
            </a:r>
            <a:br>
              <a:rPr lang="en-US" dirty="0"/>
            </a:br>
            <a:r>
              <a:rPr lang="en-US" dirty="0" smtClean="0"/>
              <a:t>09-13 October 2017 – Brussels, Belgium</a:t>
            </a:r>
            <a:br>
              <a:rPr lang="en-US" dirty="0" smtClean="0"/>
            </a:br>
            <a:r>
              <a:rPr lang="en-US" sz="1200" i="1" dirty="0">
                <a:solidFill>
                  <a:srgbClr val="002C6C"/>
                </a:solidFill>
              </a:rPr>
              <a:t>Transforming business together</a:t>
            </a:r>
            <a:r>
              <a:rPr lang="en-US" dirty="0"/>
              <a:t/>
            </a:r>
            <a:br>
              <a:rPr lang="en-US" dirty="0"/>
            </a:br>
            <a:endParaRPr lang="en-US" dirty="0"/>
          </a:p>
        </p:txBody>
      </p:sp>
      <p:sp>
        <p:nvSpPr>
          <p:cNvPr id="8" name="Text Placeholder 7"/>
          <p:cNvSpPr>
            <a:spLocks noGrp="1"/>
          </p:cNvSpPr>
          <p:nvPr>
            <p:ph type="body" sz="quarter" idx="11"/>
          </p:nvPr>
        </p:nvSpPr>
        <p:spPr>
          <a:xfrm>
            <a:off x="804209" y="2952750"/>
            <a:ext cx="5548293" cy="233568"/>
          </a:xfrm>
        </p:spPr>
        <p:txBody>
          <a:bodyPr/>
          <a:lstStyle/>
          <a:p>
            <a:r>
              <a:rPr lang="en-US" sz="1200" dirty="0">
                <a:solidFill>
                  <a:schemeClr val="bg1"/>
                </a:solidFill>
              </a:rPr>
              <a:t>Session</a:t>
            </a:r>
            <a:r>
              <a:rPr lang="en-US" sz="1200" dirty="0" smtClean="0">
                <a:solidFill>
                  <a:schemeClr val="bg1"/>
                </a:solidFill>
              </a:rPr>
              <a:t>: OTAG Topics</a:t>
            </a:r>
            <a:endParaRPr lang="en-US" sz="1200" dirty="0">
              <a:solidFill>
                <a:schemeClr val="bg1"/>
              </a:solidFill>
            </a:endParaRPr>
          </a:p>
        </p:txBody>
      </p:sp>
      <p:sp>
        <p:nvSpPr>
          <p:cNvPr id="3" name="Text Placeholder 2"/>
          <p:cNvSpPr>
            <a:spLocks noGrp="1"/>
          </p:cNvSpPr>
          <p:nvPr>
            <p:ph type="body" sz="quarter" idx="14"/>
          </p:nvPr>
        </p:nvSpPr>
        <p:spPr/>
        <p:txBody>
          <a:bodyPr/>
          <a:lstStyle/>
          <a:p>
            <a:endParaRPr lang="en-GB" dirty="0"/>
          </a:p>
        </p:txBody>
      </p:sp>
      <p:sp>
        <p:nvSpPr>
          <p:cNvPr id="11" name="Text Placeholder 1"/>
          <p:cNvSpPr>
            <a:spLocks noGrp="1"/>
          </p:cNvSpPr>
          <p:nvPr>
            <p:ph type="body" sz="quarter" idx="12"/>
          </p:nvPr>
        </p:nvSpPr>
        <p:spPr/>
        <p:txBody>
          <a:bodyPr/>
          <a:lstStyle/>
          <a:p>
            <a:r>
              <a:rPr lang="en-US" dirty="0"/>
              <a:t>Speakers: 	</a:t>
            </a:r>
            <a:r>
              <a:rPr lang="en-US" b="1" dirty="0" smtClean="0"/>
              <a:t>Ewa Iwicka</a:t>
            </a:r>
            <a:r>
              <a:rPr lang="en-US" dirty="0" smtClean="0"/>
              <a:t>, GS1 Global Office</a:t>
            </a:r>
          </a:p>
          <a:p>
            <a:endParaRPr lang="en-US" dirty="0"/>
          </a:p>
        </p:txBody>
      </p:sp>
    </p:spTree>
    <p:extLst>
      <p:ext uri="{BB962C8B-B14F-4D97-AF65-F5344CB8AC3E}">
        <p14:creationId xmlns:p14="http://schemas.microsoft.com/office/powerpoint/2010/main" val="3732471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OTAG Agenda</a:t>
            </a:r>
            <a:endParaRPr lang="en-GB" dirty="0"/>
          </a:p>
        </p:txBody>
      </p:sp>
      <p:sp>
        <p:nvSpPr>
          <p:cNvPr id="3" name="Content Placeholder 2"/>
          <p:cNvSpPr>
            <a:spLocks noGrp="1"/>
          </p:cNvSpPr>
          <p:nvPr>
            <p:ph idx="11"/>
          </p:nvPr>
        </p:nvSpPr>
        <p:spPr/>
        <p:txBody>
          <a:bodyPr/>
          <a:lstStyle/>
          <a:p>
            <a:r>
              <a:rPr lang="en-US" dirty="0" smtClean="0"/>
              <a:t>Release migration cut-overs – discussion</a:t>
            </a:r>
          </a:p>
          <a:p>
            <a:r>
              <a:rPr lang="en-US" dirty="0" smtClean="0"/>
              <a:t>Dates for 3.1.5 </a:t>
            </a:r>
            <a:endParaRPr lang="en-US" dirty="0" smtClean="0"/>
          </a:p>
          <a:p>
            <a:r>
              <a:rPr lang="en-US" dirty="0" smtClean="0"/>
              <a:t>Validation Rules cutoff dates and release management – Mark Van Eeghem</a:t>
            </a:r>
            <a:endParaRPr lang="en-US" dirty="0" smtClean="0"/>
          </a:p>
          <a:p>
            <a:r>
              <a:rPr lang="en-US" dirty="0"/>
              <a:t>New definition of Consumer Trade Item (WR </a:t>
            </a:r>
            <a:r>
              <a:rPr lang="en-US" dirty="0" smtClean="0"/>
              <a:t>17-089)</a:t>
            </a:r>
          </a:p>
          <a:p>
            <a:r>
              <a:rPr lang="en-US" dirty="0"/>
              <a:t>Best practice for reporting failure </a:t>
            </a:r>
            <a:r>
              <a:rPr lang="en-US" dirty="0" smtClean="0"/>
              <a:t>in validation</a:t>
            </a:r>
          </a:p>
          <a:p>
            <a:r>
              <a:rPr lang="en-US" dirty="0"/>
              <a:t>Add a new country code for Target Market for Development Assistance </a:t>
            </a:r>
            <a:r>
              <a:rPr lang="en-US" dirty="0" smtClean="0"/>
              <a:t>&amp; </a:t>
            </a:r>
            <a:r>
              <a:rPr lang="en-US" dirty="0"/>
              <a:t>a </a:t>
            </a:r>
            <a:r>
              <a:rPr lang="en-US" dirty="0" smtClean="0"/>
              <a:t>VR restricting </a:t>
            </a:r>
            <a:r>
              <a:rPr lang="en-US" dirty="0"/>
              <a:t>the </a:t>
            </a:r>
            <a:r>
              <a:rPr lang="en-US" dirty="0" smtClean="0"/>
              <a:t>usage (</a:t>
            </a:r>
            <a:r>
              <a:rPr lang="en-US" dirty="0"/>
              <a:t>WR 17-238</a:t>
            </a:r>
            <a:r>
              <a:rPr lang="en-US" dirty="0" smtClean="0"/>
              <a:t>)</a:t>
            </a:r>
          </a:p>
          <a:p>
            <a:r>
              <a:rPr lang="en-US" dirty="0" smtClean="0"/>
              <a:t>Change schema hosting in GR (WR 17-249)</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118</a:t>
            </a:fld>
            <a:endParaRPr lang="en-GB" noProof="0"/>
          </a:p>
        </p:txBody>
      </p:sp>
    </p:spTree>
    <p:extLst>
      <p:ext uri="{BB962C8B-B14F-4D97-AF65-F5344CB8AC3E}">
        <p14:creationId xmlns:p14="http://schemas.microsoft.com/office/powerpoint/2010/main" val="44699959"/>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2"/>
          </p:nvPr>
        </p:nvSpPr>
        <p:spPr/>
        <p:txBody>
          <a:bodyPr/>
          <a:lstStyle/>
          <a:p>
            <a:r>
              <a:rPr lang="en-US" dirty="0"/>
              <a:t>Mark Van Eeghem, GS1 Global Office</a:t>
            </a:r>
            <a:endParaRPr lang="en-GB" dirty="0"/>
          </a:p>
        </p:txBody>
      </p:sp>
      <p:sp>
        <p:nvSpPr>
          <p:cNvPr id="6" name="Title 5"/>
          <p:cNvSpPr>
            <a:spLocks noGrp="1"/>
          </p:cNvSpPr>
          <p:nvPr>
            <p:ph type="title"/>
          </p:nvPr>
        </p:nvSpPr>
        <p:spPr/>
        <p:txBody>
          <a:bodyPr/>
          <a:lstStyle/>
          <a:p>
            <a:r>
              <a:rPr lang="en-US" dirty="0"/>
              <a:t>GDS Validation Rule Release Planning Issues</a:t>
            </a:r>
            <a:endParaRPr lang="en-GB" dirty="0"/>
          </a:p>
        </p:txBody>
      </p:sp>
      <p:sp>
        <p:nvSpPr>
          <p:cNvPr id="7" name="Text Placeholder 6"/>
          <p:cNvSpPr>
            <a:spLocks noGrp="1"/>
          </p:cNvSpPr>
          <p:nvPr>
            <p:ph type="body" sz="quarter" idx="11"/>
          </p:nvPr>
        </p:nvSpPr>
        <p:spPr/>
        <p:txBody>
          <a:bodyPr/>
          <a:lstStyle/>
          <a:p>
            <a:r>
              <a:rPr lang="en-US" dirty="0"/>
              <a:t>OTAG</a:t>
            </a:r>
            <a:endParaRPr lang="en-GB" dirty="0"/>
          </a:p>
        </p:txBody>
      </p:sp>
      <p:sp>
        <p:nvSpPr>
          <p:cNvPr id="9" name="Text Placeholder 8"/>
          <p:cNvSpPr>
            <a:spLocks noGrp="1"/>
          </p:cNvSpPr>
          <p:nvPr>
            <p:ph type="body" sz="quarter" idx="14"/>
          </p:nvPr>
        </p:nvSpPr>
        <p:spPr/>
        <p:txBody>
          <a:bodyPr/>
          <a:lstStyle/>
          <a:p>
            <a:r>
              <a:rPr lang="en-US" dirty="0"/>
              <a:t>10 Oct 2017 – GS1 Standards And Industry Engagement Event </a:t>
            </a:r>
            <a:endParaRPr lang="en-GB" dirty="0"/>
          </a:p>
        </p:txBody>
      </p:sp>
    </p:spTree>
    <p:extLst>
      <p:ext uri="{BB962C8B-B14F-4D97-AF65-F5344CB8AC3E}">
        <p14:creationId xmlns:p14="http://schemas.microsoft.com/office/powerpoint/2010/main" val="4076639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2995" y="2293145"/>
            <a:ext cx="2207419" cy="2207419"/>
          </a:xfrm>
          <a:prstGeom prst="rect">
            <a:avLst/>
          </a:prstGeom>
        </p:spPr>
      </p:pic>
      <p:sp>
        <p:nvSpPr>
          <p:cNvPr id="2" name="Title 1"/>
          <p:cNvSpPr>
            <a:spLocks noGrp="1"/>
          </p:cNvSpPr>
          <p:nvPr>
            <p:ph type="title"/>
          </p:nvPr>
        </p:nvSpPr>
        <p:spPr/>
        <p:txBody>
          <a:bodyPr/>
          <a:lstStyle/>
          <a:p>
            <a:r>
              <a:rPr lang="en-US" dirty="0"/>
              <a:t>GPC </a:t>
            </a:r>
            <a:r>
              <a:rPr lang="en-US" dirty="0" smtClean="0"/>
              <a:t>Releases</a:t>
            </a:r>
            <a:endParaRPr lang="en-GB" dirty="0"/>
          </a:p>
        </p:txBody>
      </p:sp>
      <p:sp>
        <p:nvSpPr>
          <p:cNvPr id="3" name="Content Placeholder 2"/>
          <p:cNvSpPr>
            <a:spLocks noGrp="1"/>
          </p:cNvSpPr>
          <p:nvPr>
            <p:ph idx="11"/>
          </p:nvPr>
        </p:nvSpPr>
        <p:spPr/>
        <p:txBody>
          <a:bodyPr>
            <a:normAutofit/>
          </a:bodyPr>
          <a:lstStyle/>
          <a:p>
            <a:pPr>
              <a:spcBef>
                <a:spcPts val="675"/>
              </a:spcBef>
              <a:spcAft>
                <a:spcPts val="675"/>
              </a:spcAft>
            </a:pPr>
            <a:r>
              <a:rPr lang="en-US" sz="1350" dirty="0"/>
              <a:t>GPC uses a “Consolidated Release” strategy to publish twice per year, (every </a:t>
            </a:r>
            <a:r>
              <a:rPr lang="en-US" sz="1350" dirty="0">
                <a:solidFill>
                  <a:srgbClr val="FF6600"/>
                </a:solidFill>
              </a:rPr>
              <a:t>June </a:t>
            </a:r>
            <a:r>
              <a:rPr lang="en-US" sz="1350" dirty="0"/>
              <a:t>and </a:t>
            </a:r>
            <a:r>
              <a:rPr lang="en-US" sz="1350" dirty="0">
                <a:solidFill>
                  <a:srgbClr val="FF6600"/>
                </a:solidFill>
              </a:rPr>
              <a:t>December</a:t>
            </a:r>
            <a:r>
              <a:rPr lang="en-US" sz="1350" dirty="0"/>
              <a:t>)</a:t>
            </a:r>
          </a:p>
          <a:p>
            <a:pPr>
              <a:spcBef>
                <a:spcPts val="675"/>
              </a:spcBef>
              <a:spcAft>
                <a:spcPts val="675"/>
              </a:spcAft>
            </a:pPr>
            <a:r>
              <a:rPr lang="en-US" sz="1350" dirty="0"/>
              <a:t>Approximately 5 months after a new GPC is published it is incorporated into the latest GDS release</a:t>
            </a:r>
          </a:p>
          <a:p>
            <a:pPr>
              <a:spcBef>
                <a:spcPts val="675"/>
              </a:spcBef>
              <a:spcAft>
                <a:spcPts val="675"/>
              </a:spcAft>
            </a:pPr>
            <a:endParaRPr lang="en-GB" sz="1294" dirty="0"/>
          </a:p>
        </p:txBody>
      </p:sp>
      <p:sp>
        <p:nvSpPr>
          <p:cNvPr id="4" name="Slide Number Placeholder 3"/>
          <p:cNvSpPr>
            <a:spLocks noGrp="1"/>
          </p:cNvSpPr>
          <p:nvPr>
            <p:ph type="sldNum" sz="quarter" idx="12"/>
          </p:nvPr>
        </p:nvSpPr>
        <p:spPr/>
        <p:txBody>
          <a:bodyPr/>
          <a:lstStyle/>
          <a:p>
            <a:pPr>
              <a:defRPr/>
            </a:pPr>
            <a:fld id="{CB7E330F-CD44-4440-A227-8303848A02B2}" type="slidenum">
              <a:rPr lang="en-US" smtClean="0"/>
              <a:pPr>
                <a:defRPr/>
              </a:pPr>
              <a:t>12</a:t>
            </a:fld>
            <a:endParaRPr lang="en-US"/>
          </a:p>
        </p:txBody>
      </p:sp>
    </p:spTree>
    <p:extLst>
      <p:ext uri="{BB962C8B-B14F-4D97-AF65-F5344CB8AC3E}">
        <p14:creationId xmlns:p14="http://schemas.microsoft.com/office/powerpoint/2010/main" val="3483647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77645-AAD7-8A4F-9C24-AAC24A312315}"/>
              </a:ext>
            </a:extLst>
          </p:cNvPr>
          <p:cNvSpPr>
            <a:spLocks noGrp="1"/>
          </p:cNvSpPr>
          <p:nvPr>
            <p:ph type="title"/>
          </p:nvPr>
        </p:nvSpPr>
        <p:spPr/>
        <p:txBody>
          <a:bodyPr/>
          <a:lstStyle/>
          <a:p>
            <a:r>
              <a:rPr lang="en-US" dirty="0"/>
              <a:t>Current GDS Release Schedule</a:t>
            </a:r>
          </a:p>
        </p:txBody>
      </p:sp>
      <p:graphicFrame>
        <p:nvGraphicFramePr>
          <p:cNvPr id="5" name="Content Placeholder 4">
            <a:extLst>
              <a:ext uri="{FF2B5EF4-FFF2-40B4-BE49-F238E27FC236}">
                <a16:creationId xmlns:a16="http://schemas.microsoft.com/office/drawing/2014/main" id="{97ED10AA-36FB-A64D-AB78-03078235AD55}"/>
              </a:ext>
            </a:extLst>
          </p:cNvPr>
          <p:cNvGraphicFramePr>
            <a:graphicFrameLocks noGrp="1"/>
          </p:cNvGraphicFramePr>
          <p:nvPr>
            <p:ph idx="11"/>
            <p:extLst/>
          </p:nvPr>
        </p:nvGraphicFramePr>
        <p:xfrm>
          <a:off x="1557338" y="1091804"/>
          <a:ext cx="6032899" cy="3371850"/>
        </p:xfrm>
        <a:graphic>
          <a:graphicData uri="http://schemas.openxmlformats.org/drawingml/2006/table">
            <a:tbl>
              <a:tblPr firstRow="1" bandRow="1">
                <a:tableStyleId>{073A0DAA-6AF3-43AB-8588-CEC1D06C72B9}</a:tableStyleId>
              </a:tblPr>
              <a:tblGrid>
                <a:gridCol w="614363">
                  <a:extLst>
                    <a:ext uri="{9D8B030D-6E8A-4147-A177-3AD203B41FA5}">
                      <a16:colId xmlns:a16="http://schemas.microsoft.com/office/drawing/2014/main" val="2917878006"/>
                    </a:ext>
                  </a:extLst>
                </a:gridCol>
                <a:gridCol w="2857500">
                  <a:extLst>
                    <a:ext uri="{9D8B030D-6E8A-4147-A177-3AD203B41FA5}">
                      <a16:colId xmlns:a16="http://schemas.microsoft.com/office/drawing/2014/main" val="1531754517"/>
                    </a:ext>
                  </a:extLst>
                </a:gridCol>
                <a:gridCol w="1052811">
                  <a:extLst>
                    <a:ext uri="{9D8B030D-6E8A-4147-A177-3AD203B41FA5}">
                      <a16:colId xmlns:a16="http://schemas.microsoft.com/office/drawing/2014/main" val="3766958790"/>
                    </a:ext>
                  </a:extLst>
                </a:gridCol>
                <a:gridCol w="1508225">
                  <a:extLst>
                    <a:ext uri="{9D8B030D-6E8A-4147-A177-3AD203B41FA5}">
                      <a16:colId xmlns:a16="http://schemas.microsoft.com/office/drawing/2014/main" val="3408101116"/>
                    </a:ext>
                  </a:extLst>
                </a:gridCol>
              </a:tblGrid>
              <a:tr h="278130">
                <a:tc>
                  <a:txBody>
                    <a:bodyPr/>
                    <a:lstStyle/>
                    <a:p>
                      <a:r>
                        <a:rPr lang="en-US" sz="1200" dirty="0"/>
                        <a:t>Rel.</a:t>
                      </a:r>
                    </a:p>
                  </a:txBody>
                  <a:tcPr marL="68580" marR="68580" marT="34290" marB="34290"/>
                </a:tc>
                <a:tc>
                  <a:txBody>
                    <a:bodyPr/>
                    <a:lstStyle/>
                    <a:p>
                      <a:r>
                        <a:rPr lang="en-US" sz="1200" dirty="0"/>
                        <a:t>Type</a:t>
                      </a:r>
                    </a:p>
                  </a:txBody>
                  <a:tcPr marL="68580" marR="68580" marT="34290" marB="34290"/>
                </a:tc>
                <a:tc>
                  <a:txBody>
                    <a:bodyPr/>
                    <a:lstStyle/>
                    <a:p>
                      <a:r>
                        <a:rPr lang="en-US" sz="1200" dirty="0"/>
                        <a:t>Date</a:t>
                      </a:r>
                    </a:p>
                  </a:txBody>
                  <a:tcPr marL="68580" marR="68580" marT="34290" marB="34290"/>
                </a:tc>
                <a:tc>
                  <a:txBody>
                    <a:bodyPr/>
                    <a:lstStyle/>
                    <a:p>
                      <a:r>
                        <a:rPr lang="en-US" sz="1200" dirty="0"/>
                        <a:t>Cut-Off Date</a:t>
                      </a:r>
                    </a:p>
                  </a:txBody>
                  <a:tcPr marL="68580" marR="68580" marT="34290" marB="34290"/>
                </a:tc>
                <a:extLst>
                  <a:ext uri="{0D108BD9-81ED-4DB2-BD59-A6C34878D82A}">
                    <a16:rowId xmlns:a16="http://schemas.microsoft.com/office/drawing/2014/main" val="2888406452"/>
                  </a:ext>
                </a:extLst>
              </a:tr>
              <a:tr h="434340">
                <a:tc>
                  <a:txBody>
                    <a:bodyPr/>
                    <a:lstStyle/>
                    <a:p>
                      <a:r>
                        <a:rPr lang="en-US" sz="1200" dirty="0"/>
                        <a:t>3.1.4</a:t>
                      </a:r>
                    </a:p>
                  </a:txBody>
                  <a:tcPr marL="68580" marR="68580" marT="34290" marB="34290"/>
                </a:tc>
                <a:tc>
                  <a:txBody>
                    <a:bodyPr/>
                    <a:lstStyle/>
                    <a:p>
                      <a:r>
                        <a:rPr lang="en-US" sz="1200" dirty="0"/>
                        <a:t>New Attributes and Supporting Codes</a:t>
                      </a:r>
                    </a:p>
                  </a:txBody>
                  <a:tcPr marL="68580" marR="68580" marT="34290" marB="34290"/>
                </a:tc>
                <a:tc>
                  <a:txBody>
                    <a:bodyPr/>
                    <a:lstStyle/>
                    <a:p>
                      <a:r>
                        <a:rPr lang="en-US" sz="1200" dirty="0"/>
                        <a:t>10 Feb 18</a:t>
                      </a:r>
                    </a:p>
                  </a:txBody>
                  <a:tcPr marL="68580" marR="68580" marT="34290" marB="34290"/>
                </a:tc>
                <a:tc>
                  <a:txBody>
                    <a:bodyPr/>
                    <a:lstStyle/>
                    <a:p>
                      <a:r>
                        <a:rPr lang="en-US" sz="1200" dirty="0"/>
                        <a:t>10 May 17</a:t>
                      </a:r>
                    </a:p>
                  </a:txBody>
                  <a:tcPr marL="68580" marR="68580" marT="34290" marB="34290"/>
                </a:tc>
                <a:extLst>
                  <a:ext uri="{0D108BD9-81ED-4DB2-BD59-A6C34878D82A}">
                    <a16:rowId xmlns:a16="http://schemas.microsoft.com/office/drawing/2014/main" val="3498110174"/>
                  </a:ext>
                </a:extLst>
              </a:tr>
              <a:tr h="434340">
                <a:tc>
                  <a:txBody>
                    <a:bodyPr/>
                    <a:lstStyle/>
                    <a:p>
                      <a:r>
                        <a:rPr lang="en-US" sz="1200" dirty="0"/>
                        <a:t>3.1.5</a:t>
                      </a:r>
                    </a:p>
                  </a:txBody>
                  <a:tcPr marL="68580" marR="68580" marT="34290" marB="34290"/>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200" dirty="0"/>
                        <a:t>New Attributes with Supporting codes and GPC/ECL</a:t>
                      </a:r>
                    </a:p>
                  </a:txBody>
                  <a:tcPr marL="68580" marR="68580" marT="34290" marB="34290"/>
                </a:tc>
                <a:tc>
                  <a:txBody>
                    <a:bodyPr/>
                    <a:lstStyle/>
                    <a:p>
                      <a:r>
                        <a:rPr lang="en-US" sz="1200" dirty="0"/>
                        <a:t>May 18</a:t>
                      </a:r>
                    </a:p>
                  </a:txBody>
                  <a:tcPr marL="68580" marR="68580" marT="34290" marB="34290"/>
                </a:tc>
                <a:tc>
                  <a:txBody>
                    <a:bodyPr/>
                    <a:lstStyle/>
                    <a:p>
                      <a:r>
                        <a:rPr lang="en-US" sz="1200" dirty="0"/>
                        <a:t>25 Jul 17</a:t>
                      </a:r>
                    </a:p>
                  </a:txBody>
                  <a:tcPr marL="68580" marR="68580" marT="34290" marB="34290"/>
                </a:tc>
                <a:extLst>
                  <a:ext uri="{0D108BD9-81ED-4DB2-BD59-A6C34878D82A}">
                    <a16:rowId xmlns:a16="http://schemas.microsoft.com/office/drawing/2014/main" val="1153026783"/>
                  </a:ext>
                </a:extLst>
              </a:tr>
              <a:tr h="278130">
                <a:tc>
                  <a:txBody>
                    <a:bodyPr/>
                    <a:lstStyle/>
                    <a:p>
                      <a:r>
                        <a:rPr lang="en-US" sz="1200" dirty="0"/>
                        <a:t>TBD</a:t>
                      </a:r>
                    </a:p>
                  </a:txBody>
                  <a:tcPr marL="68580" marR="68580" marT="34290" marB="34290"/>
                </a:tc>
                <a:tc>
                  <a:txBody>
                    <a:bodyPr/>
                    <a:lstStyle/>
                    <a:p>
                      <a:r>
                        <a:rPr lang="en-US" sz="1200" dirty="0"/>
                        <a:t>New Attributes Only</a:t>
                      </a:r>
                    </a:p>
                  </a:txBody>
                  <a:tcPr marL="68580" marR="68580" marT="34290" marB="34290"/>
                </a:tc>
                <a:tc>
                  <a:txBody>
                    <a:bodyPr/>
                    <a:lstStyle/>
                    <a:p>
                      <a:r>
                        <a:rPr lang="en-US" sz="1200" dirty="0"/>
                        <a:t>Aug 18</a:t>
                      </a:r>
                    </a:p>
                  </a:txBody>
                  <a:tcPr marL="68580" marR="68580" marT="34290" marB="34290"/>
                </a:tc>
                <a:tc>
                  <a:txBody>
                    <a:bodyPr/>
                    <a:lstStyle/>
                    <a:p>
                      <a:r>
                        <a:rPr lang="en-US" sz="1200" dirty="0"/>
                        <a:t>9 Jan 18</a:t>
                      </a:r>
                    </a:p>
                  </a:txBody>
                  <a:tcPr marL="68580" marR="68580" marT="34290" marB="34290"/>
                </a:tc>
                <a:extLst>
                  <a:ext uri="{0D108BD9-81ED-4DB2-BD59-A6C34878D82A}">
                    <a16:rowId xmlns:a16="http://schemas.microsoft.com/office/drawing/2014/main" val="3417281899"/>
                  </a:ext>
                </a:extLst>
              </a:tr>
              <a:tr h="278130">
                <a:tc>
                  <a:txBody>
                    <a:bodyPr/>
                    <a:lstStyle/>
                    <a:p>
                      <a:r>
                        <a:rPr lang="en-US" sz="1200" dirty="0"/>
                        <a:t>TBD</a:t>
                      </a:r>
                    </a:p>
                  </a:txBody>
                  <a:tcPr marL="68580" marR="68580" marT="34290" marB="34290"/>
                </a:tc>
                <a:tc>
                  <a:txBody>
                    <a:bodyPr/>
                    <a:lstStyle/>
                    <a:p>
                      <a:r>
                        <a:rPr lang="en-US" sz="1200" dirty="0"/>
                        <a:t>GPC/ECL</a:t>
                      </a:r>
                    </a:p>
                  </a:txBody>
                  <a:tcPr marL="68580" marR="68580" marT="34290" marB="34290"/>
                </a:tc>
                <a:tc>
                  <a:txBody>
                    <a:bodyPr/>
                    <a:lstStyle/>
                    <a:p>
                      <a:r>
                        <a:rPr lang="en-US" sz="1200" dirty="0"/>
                        <a:t>Nov 18</a:t>
                      </a:r>
                    </a:p>
                  </a:txBody>
                  <a:tcPr marL="68580" marR="68580" marT="34290" marB="34290"/>
                </a:tc>
                <a:tc>
                  <a:txBody>
                    <a:bodyPr/>
                    <a:lstStyle/>
                    <a:p>
                      <a:r>
                        <a:rPr lang="en-US" sz="1200" b="1" dirty="0">
                          <a:solidFill>
                            <a:srgbClr val="FF0000"/>
                          </a:solidFill>
                        </a:rPr>
                        <a:t>??????</a:t>
                      </a:r>
                    </a:p>
                  </a:txBody>
                  <a:tcPr marL="68580" marR="68580" marT="34290" marB="34290"/>
                </a:tc>
                <a:extLst>
                  <a:ext uri="{0D108BD9-81ED-4DB2-BD59-A6C34878D82A}">
                    <a16:rowId xmlns:a16="http://schemas.microsoft.com/office/drawing/2014/main" val="1007667629"/>
                  </a:ext>
                </a:extLst>
              </a:tr>
              <a:tr h="278130">
                <a:tc>
                  <a:txBody>
                    <a:bodyPr/>
                    <a:lstStyle/>
                    <a:p>
                      <a:r>
                        <a:rPr lang="en-US" sz="1200" dirty="0"/>
                        <a:t>TBD</a:t>
                      </a:r>
                    </a:p>
                  </a:txBody>
                  <a:tcPr marL="68580" marR="68580" marT="34290" marB="34290"/>
                </a:tc>
                <a:tc>
                  <a:txBody>
                    <a:bodyPr/>
                    <a:lstStyle/>
                    <a:p>
                      <a:r>
                        <a:rPr lang="en-US" sz="1200" dirty="0"/>
                        <a:t>New Attributes Only</a:t>
                      </a:r>
                    </a:p>
                  </a:txBody>
                  <a:tcPr marL="68580" marR="68580" marT="34290" marB="34290"/>
                </a:tc>
                <a:tc>
                  <a:txBody>
                    <a:bodyPr/>
                    <a:lstStyle/>
                    <a:p>
                      <a:r>
                        <a:rPr lang="en-US" sz="1200" dirty="0"/>
                        <a:t>Feb 19</a:t>
                      </a:r>
                    </a:p>
                  </a:txBody>
                  <a:tcPr marL="68580" marR="68580" marT="34290" marB="34290"/>
                </a:tc>
                <a:tc>
                  <a:txBody>
                    <a:bodyPr/>
                    <a:lstStyle/>
                    <a:p>
                      <a:r>
                        <a:rPr lang="en-US" sz="1200" b="1" dirty="0">
                          <a:solidFill>
                            <a:srgbClr val="FF0000"/>
                          </a:solidFill>
                        </a:rPr>
                        <a:t>??????</a:t>
                      </a:r>
                    </a:p>
                  </a:txBody>
                  <a:tcPr marL="68580" marR="68580" marT="34290" marB="34290"/>
                </a:tc>
                <a:extLst>
                  <a:ext uri="{0D108BD9-81ED-4DB2-BD59-A6C34878D82A}">
                    <a16:rowId xmlns:a16="http://schemas.microsoft.com/office/drawing/2014/main" val="3508289519"/>
                  </a:ext>
                </a:extLst>
              </a:tr>
              <a:tr h="278130">
                <a:tc>
                  <a:txBody>
                    <a:bodyPr/>
                    <a:lstStyle/>
                    <a:p>
                      <a:r>
                        <a:rPr lang="en-US" sz="1200" dirty="0"/>
                        <a:t>TBD</a:t>
                      </a:r>
                    </a:p>
                  </a:txBody>
                  <a:tcPr marL="68580" marR="68580" marT="34290" marB="34290"/>
                </a:tc>
                <a:tc>
                  <a:txBody>
                    <a:bodyPr/>
                    <a:lstStyle/>
                    <a:p>
                      <a:r>
                        <a:rPr lang="en-US" sz="1200" dirty="0"/>
                        <a:t>Large</a:t>
                      </a:r>
                    </a:p>
                  </a:txBody>
                  <a:tcPr marL="68580" marR="68580" marT="34290" marB="34290"/>
                </a:tc>
                <a:tc>
                  <a:txBody>
                    <a:bodyPr/>
                    <a:lstStyle/>
                    <a:p>
                      <a:r>
                        <a:rPr lang="en-US" sz="1200" dirty="0"/>
                        <a:t>May 19</a:t>
                      </a:r>
                    </a:p>
                  </a:txBody>
                  <a:tcPr marL="68580" marR="68580" marT="34290" marB="34290"/>
                </a:tc>
                <a:tc>
                  <a:txBody>
                    <a:bodyPr/>
                    <a:lstStyle/>
                    <a:p>
                      <a:r>
                        <a:rPr lang="en-US" sz="1200" b="1" dirty="0">
                          <a:solidFill>
                            <a:srgbClr val="FF0000"/>
                          </a:solidFill>
                        </a:rPr>
                        <a:t>??????</a:t>
                      </a:r>
                    </a:p>
                  </a:txBody>
                  <a:tcPr marL="68580" marR="68580" marT="34290" marB="34290"/>
                </a:tc>
                <a:extLst>
                  <a:ext uri="{0D108BD9-81ED-4DB2-BD59-A6C34878D82A}">
                    <a16:rowId xmlns:a16="http://schemas.microsoft.com/office/drawing/2014/main" val="3655028771"/>
                  </a:ext>
                </a:extLst>
              </a:tr>
              <a:tr h="278130">
                <a:tc>
                  <a:txBody>
                    <a:bodyPr/>
                    <a:lstStyle/>
                    <a:p>
                      <a:r>
                        <a:rPr lang="en-US" sz="1200" dirty="0"/>
                        <a:t>TBD</a:t>
                      </a:r>
                    </a:p>
                  </a:txBody>
                  <a:tcPr marL="68580" marR="68580" marT="34290" marB="34290"/>
                </a:tc>
                <a:tc>
                  <a:txBody>
                    <a:bodyPr/>
                    <a:lstStyle/>
                    <a:p>
                      <a:r>
                        <a:rPr lang="en-US" sz="1200" dirty="0"/>
                        <a:t>New Attributes Only</a:t>
                      </a:r>
                    </a:p>
                  </a:txBody>
                  <a:tcPr marL="68580" marR="68580" marT="34290" marB="34290"/>
                </a:tc>
                <a:tc>
                  <a:txBody>
                    <a:bodyPr/>
                    <a:lstStyle/>
                    <a:p>
                      <a:r>
                        <a:rPr lang="en-US" sz="1200" dirty="0"/>
                        <a:t>Aug 19</a:t>
                      </a:r>
                    </a:p>
                  </a:txBody>
                  <a:tcPr marL="68580" marR="68580" marT="34290" marB="34290"/>
                </a:tc>
                <a:tc>
                  <a:txBody>
                    <a:bodyPr/>
                    <a:lstStyle/>
                    <a:p>
                      <a:r>
                        <a:rPr lang="en-US" sz="1200" b="1" dirty="0">
                          <a:solidFill>
                            <a:srgbClr val="FF0000"/>
                          </a:solidFill>
                        </a:rPr>
                        <a:t>??????</a:t>
                      </a:r>
                    </a:p>
                  </a:txBody>
                  <a:tcPr marL="68580" marR="68580" marT="34290" marB="34290"/>
                </a:tc>
                <a:extLst>
                  <a:ext uri="{0D108BD9-81ED-4DB2-BD59-A6C34878D82A}">
                    <a16:rowId xmlns:a16="http://schemas.microsoft.com/office/drawing/2014/main" val="4020372103"/>
                  </a:ext>
                </a:extLst>
              </a:tr>
              <a:tr h="278130">
                <a:tc>
                  <a:txBody>
                    <a:bodyPr/>
                    <a:lstStyle/>
                    <a:p>
                      <a:r>
                        <a:rPr lang="en-US" sz="1200" dirty="0"/>
                        <a:t>TBD</a:t>
                      </a:r>
                    </a:p>
                  </a:txBody>
                  <a:tcPr marL="68580" marR="68580" marT="34290" marB="34290"/>
                </a:tc>
                <a:tc>
                  <a:txBody>
                    <a:bodyPr/>
                    <a:lstStyle/>
                    <a:p>
                      <a:r>
                        <a:rPr lang="en-US" sz="1200" dirty="0"/>
                        <a:t>GPC/ECL</a:t>
                      </a:r>
                    </a:p>
                  </a:txBody>
                  <a:tcPr marL="68580" marR="68580" marT="34290" marB="34290"/>
                </a:tc>
                <a:tc>
                  <a:txBody>
                    <a:bodyPr/>
                    <a:lstStyle/>
                    <a:p>
                      <a:r>
                        <a:rPr lang="en-US" sz="1200" dirty="0"/>
                        <a:t>Nov 19</a:t>
                      </a:r>
                    </a:p>
                  </a:txBody>
                  <a:tcPr marL="68580" marR="68580" marT="34290" marB="34290"/>
                </a:tc>
                <a:tc>
                  <a:txBody>
                    <a:bodyPr/>
                    <a:lstStyle/>
                    <a:p>
                      <a:r>
                        <a:rPr lang="en-US" sz="1200" b="1" dirty="0">
                          <a:solidFill>
                            <a:srgbClr val="FF0000"/>
                          </a:solidFill>
                        </a:rPr>
                        <a:t>??????</a:t>
                      </a:r>
                    </a:p>
                  </a:txBody>
                  <a:tcPr marL="68580" marR="68580" marT="34290" marB="34290"/>
                </a:tc>
                <a:extLst>
                  <a:ext uri="{0D108BD9-81ED-4DB2-BD59-A6C34878D82A}">
                    <a16:rowId xmlns:a16="http://schemas.microsoft.com/office/drawing/2014/main" val="3050492393"/>
                  </a:ext>
                </a:extLst>
              </a:tr>
              <a:tr h="278130">
                <a:tc>
                  <a:txBody>
                    <a:bodyPr/>
                    <a:lstStyle/>
                    <a:p>
                      <a:r>
                        <a:rPr lang="en-US" sz="1200" dirty="0"/>
                        <a:t>TBD</a:t>
                      </a:r>
                    </a:p>
                  </a:txBody>
                  <a:tcPr marL="68580" marR="68580" marT="34290" marB="34290"/>
                </a:tc>
                <a:tc>
                  <a:txBody>
                    <a:bodyPr/>
                    <a:lstStyle/>
                    <a:p>
                      <a:r>
                        <a:rPr lang="en-US" sz="1200" dirty="0"/>
                        <a:t>New Attributes Only</a:t>
                      </a:r>
                    </a:p>
                  </a:txBody>
                  <a:tcPr marL="68580" marR="68580" marT="34290" marB="34290"/>
                </a:tc>
                <a:tc>
                  <a:txBody>
                    <a:bodyPr/>
                    <a:lstStyle/>
                    <a:p>
                      <a:r>
                        <a:rPr lang="en-US" sz="1200" dirty="0"/>
                        <a:t>Feb 20</a:t>
                      </a:r>
                    </a:p>
                  </a:txBody>
                  <a:tcPr marL="68580" marR="68580" marT="34290" marB="34290"/>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a:t>
                      </a:r>
                    </a:p>
                  </a:txBody>
                  <a:tcPr marL="68580" marR="68580" marT="34290" marB="34290"/>
                </a:tc>
                <a:extLst>
                  <a:ext uri="{0D108BD9-81ED-4DB2-BD59-A6C34878D82A}">
                    <a16:rowId xmlns:a16="http://schemas.microsoft.com/office/drawing/2014/main" val="29770756"/>
                  </a:ext>
                </a:extLst>
              </a:tr>
              <a:tr h="278130">
                <a:tc>
                  <a:txBody>
                    <a:bodyPr/>
                    <a:lstStyle/>
                    <a:p>
                      <a:r>
                        <a:rPr lang="en-US" sz="1200" dirty="0"/>
                        <a:t>TBD</a:t>
                      </a:r>
                    </a:p>
                  </a:txBody>
                  <a:tcPr marL="68580" marR="68580" marT="34290" marB="34290"/>
                </a:tc>
                <a:tc>
                  <a:txBody>
                    <a:bodyPr/>
                    <a:lstStyle/>
                    <a:p>
                      <a:r>
                        <a:rPr lang="en-US" sz="1200" dirty="0"/>
                        <a:t>Large</a:t>
                      </a:r>
                    </a:p>
                  </a:txBody>
                  <a:tcPr marL="68580" marR="68580" marT="34290" marB="34290"/>
                </a:tc>
                <a:tc>
                  <a:txBody>
                    <a:bodyPr/>
                    <a:lstStyle/>
                    <a:p>
                      <a:r>
                        <a:rPr lang="en-US" sz="1200" dirty="0"/>
                        <a:t>May 20</a:t>
                      </a:r>
                    </a:p>
                  </a:txBody>
                  <a:tcPr marL="68580" marR="68580" marT="34290" marB="34290"/>
                </a:tc>
                <a:tc>
                  <a:txBody>
                    <a:bodyPr/>
                    <a:lstStyle/>
                    <a:p>
                      <a:pPr marL="0" marR="0" lvl="0" indent="0" algn="l" defTabSz="457155"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a:t>
                      </a:r>
                    </a:p>
                  </a:txBody>
                  <a:tcPr marL="68580" marR="68580" marT="34290" marB="34290"/>
                </a:tc>
                <a:extLst>
                  <a:ext uri="{0D108BD9-81ED-4DB2-BD59-A6C34878D82A}">
                    <a16:rowId xmlns:a16="http://schemas.microsoft.com/office/drawing/2014/main" val="1989651115"/>
                  </a:ext>
                </a:extLst>
              </a:tr>
            </a:tbl>
          </a:graphicData>
        </a:graphic>
      </p:graphicFrame>
      <p:sp>
        <p:nvSpPr>
          <p:cNvPr id="4" name="Slide Number Placeholder 3">
            <a:extLst>
              <a:ext uri="{FF2B5EF4-FFF2-40B4-BE49-F238E27FC236}">
                <a16:creationId xmlns:a16="http://schemas.microsoft.com/office/drawing/2014/main" id="{1F489029-5D37-CF43-81F2-DAC1B6084F40}"/>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120</a:t>
            </a:fld>
            <a:endParaRPr lang="en-GB" noProof="0"/>
          </a:p>
        </p:txBody>
      </p:sp>
      <p:pic>
        <p:nvPicPr>
          <p:cNvPr id="6" name="Picture 5">
            <a:extLst>
              <a:ext uri="{FF2B5EF4-FFF2-40B4-BE49-F238E27FC236}">
                <a16:creationId xmlns:a16="http://schemas.microsoft.com/office/drawing/2014/main" id="{0887CCCA-0BED-0345-B054-3974E663510A}"/>
              </a:ext>
            </a:extLst>
          </p:cNvPr>
          <p:cNvPicPr>
            <a:picLocks noChangeAspect="1"/>
          </p:cNvPicPr>
          <p:nvPr/>
        </p:nvPicPr>
        <p:blipFill>
          <a:blip r:embed="rId2"/>
          <a:stretch>
            <a:fillRect/>
          </a:stretch>
        </p:blipFill>
        <p:spPr>
          <a:xfrm>
            <a:off x="6760767" y="59532"/>
            <a:ext cx="854869" cy="854869"/>
          </a:xfrm>
          <a:prstGeom prst="rect">
            <a:avLst/>
          </a:prstGeom>
        </p:spPr>
      </p:pic>
    </p:spTree>
    <p:extLst>
      <p:ext uri="{BB962C8B-B14F-4D97-AF65-F5344CB8AC3E}">
        <p14:creationId xmlns:p14="http://schemas.microsoft.com/office/powerpoint/2010/main" val="3482433296"/>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934F25-4BC0-4D46-9F85-AD1D25FA3A79}"/>
              </a:ext>
            </a:extLst>
          </p:cNvPr>
          <p:cNvSpPr>
            <a:spLocks noGrp="1"/>
          </p:cNvSpPr>
          <p:nvPr>
            <p:ph type="title"/>
          </p:nvPr>
        </p:nvSpPr>
        <p:spPr/>
        <p:txBody>
          <a:bodyPr/>
          <a:lstStyle/>
          <a:p>
            <a:r>
              <a:rPr lang="en-US" dirty="0"/>
              <a:t>Issues around VR Release Planning</a:t>
            </a:r>
          </a:p>
        </p:txBody>
      </p:sp>
      <p:sp>
        <p:nvSpPr>
          <p:cNvPr id="3" name="Content Placeholder 2">
            <a:extLst>
              <a:ext uri="{FF2B5EF4-FFF2-40B4-BE49-F238E27FC236}">
                <a16:creationId xmlns:a16="http://schemas.microsoft.com/office/drawing/2014/main" id="{E4DDE42E-7D49-B842-8970-14B1979D6D46}"/>
              </a:ext>
            </a:extLst>
          </p:cNvPr>
          <p:cNvSpPr>
            <a:spLocks noGrp="1"/>
          </p:cNvSpPr>
          <p:nvPr>
            <p:ph idx="11"/>
          </p:nvPr>
        </p:nvSpPr>
        <p:spPr/>
        <p:txBody>
          <a:bodyPr/>
          <a:lstStyle/>
          <a:p>
            <a:r>
              <a:rPr lang="en-US" b="1" dirty="0"/>
              <a:t>No official rules around when we can publish new or updated BUSINESS VRs.</a:t>
            </a:r>
          </a:p>
          <a:p>
            <a:pPr lvl="1"/>
            <a:r>
              <a:rPr lang="en-US" dirty="0"/>
              <a:t>Result: confusion, errors, changes, more changes. Errata. A mess.</a:t>
            </a:r>
          </a:p>
          <a:p>
            <a:r>
              <a:rPr lang="en-US" b="1" dirty="0"/>
              <a:t>Cut-off dates are only defined 6-9 months in advance, and only for attributes.</a:t>
            </a:r>
          </a:p>
          <a:p>
            <a:pPr lvl="1"/>
            <a:r>
              <a:rPr lang="en-US" dirty="0"/>
              <a:t>What about the “Ready Queue“ for VRs? What do we tell community as to what release a VR goes in?</a:t>
            </a:r>
          </a:p>
          <a:p>
            <a:r>
              <a:rPr lang="en-US" b="1" dirty="0"/>
              <a:t>What are the rules for deleting a business VR?</a:t>
            </a:r>
          </a:p>
          <a:p>
            <a:pPr lvl="1"/>
            <a:r>
              <a:rPr lang="en-US" dirty="0"/>
              <a:t>If rule doesn’t work-&gt; ERRATA?</a:t>
            </a:r>
          </a:p>
          <a:p>
            <a:pPr lvl="1"/>
            <a:r>
              <a:rPr lang="en-US" dirty="0"/>
              <a:t>If community wants to be removed from or remove VR -&gt; wait 18 months?</a:t>
            </a:r>
          </a:p>
          <a:p>
            <a:r>
              <a:rPr lang="en-US" b="1" dirty="0"/>
              <a:t>What are the rules for modifying a business VR?</a:t>
            </a:r>
          </a:p>
          <a:p>
            <a:pPr lvl="1"/>
            <a:r>
              <a:rPr lang="en-US" dirty="0"/>
              <a:t>Wait? How long is acceptable?</a:t>
            </a:r>
          </a:p>
        </p:txBody>
      </p:sp>
      <p:sp>
        <p:nvSpPr>
          <p:cNvPr id="4" name="Slide Number Placeholder 3">
            <a:extLst>
              <a:ext uri="{FF2B5EF4-FFF2-40B4-BE49-F238E27FC236}">
                <a16:creationId xmlns:a16="http://schemas.microsoft.com/office/drawing/2014/main" id="{A9D7683B-EA45-8542-B22F-DD6F6F0D0BD6}"/>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121</a:t>
            </a:fld>
            <a:endParaRPr lang="en-GB" noProof="0"/>
          </a:p>
        </p:txBody>
      </p:sp>
      <p:pic>
        <p:nvPicPr>
          <p:cNvPr id="5" name="Picture 4">
            <a:extLst>
              <a:ext uri="{FF2B5EF4-FFF2-40B4-BE49-F238E27FC236}">
                <a16:creationId xmlns:a16="http://schemas.microsoft.com/office/drawing/2014/main" id="{4999B150-175F-8346-B412-B1DF1D42D72E}"/>
              </a:ext>
            </a:extLst>
          </p:cNvPr>
          <p:cNvPicPr>
            <a:picLocks noChangeAspect="1"/>
          </p:cNvPicPr>
          <p:nvPr/>
        </p:nvPicPr>
        <p:blipFill>
          <a:blip r:embed="rId2"/>
          <a:stretch>
            <a:fillRect/>
          </a:stretch>
        </p:blipFill>
        <p:spPr>
          <a:xfrm>
            <a:off x="6649605" y="138411"/>
            <a:ext cx="748109" cy="748109"/>
          </a:xfrm>
          <a:prstGeom prst="rect">
            <a:avLst/>
          </a:prstGeom>
        </p:spPr>
      </p:pic>
    </p:spTree>
    <p:extLst>
      <p:ext uri="{BB962C8B-B14F-4D97-AF65-F5344CB8AC3E}">
        <p14:creationId xmlns:p14="http://schemas.microsoft.com/office/powerpoint/2010/main" val="610026362"/>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60B20-FF90-1847-801F-769E9C33E67F}"/>
              </a:ext>
            </a:extLst>
          </p:cNvPr>
          <p:cNvSpPr>
            <a:spLocks noGrp="1"/>
          </p:cNvSpPr>
          <p:nvPr>
            <p:ph type="title"/>
          </p:nvPr>
        </p:nvSpPr>
        <p:spPr/>
        <p:txBody>
          <a:bodyPr/>
          <a:lstStyle/>
          <a:p>
            <a:r>
              <a:rPr lang="en-US" dirty="0"/>
              <a:t>Suggestions to resolve issues</a:t>
            </a:r>
          </a:p>
        </p:txBody>
      </p:sp>
      <p:sp>
        <p:nvSpPr>
          <p:cNvPr id="3" name="Content Placeholder 2">
            <a:extLst>
              <a:ext uri="{FF2B5EF4-FFF2-40B4-BE49-F238E27FC236}">
                <a16:creationId xmlns:a16="http://schemas.microsoft.com/office/drawing/2014/main" id="{04F61FC0-9D91-D345-922B-926CCE416BEC}"/>
              </a:ext>
            </a:extLst>
          </p:cNvPr>
          <p:cNvSpPr>
            <a:spLocks noGrp="1"/>
          </p:cNvSpPr>
          <p:nvPr>
            <p:ph idx="11"/>
          </p:nvPr>
        </p:nvSpPr>
        <p:spPr/>
        <p:txBody>
          <a:bodyPr/>
          <a:lstStyle/>
          <a:p>
            <a:r>
              <a:rPr lang="en-US" b="1" dirty="0"/>
              <a:t>Only add/change business VRs in large releases</a:t>
            </a:r>
          </a:p>
          <a:p>
            <a:pPr lvl="1"/>
            <a:r>
              <a:rPr lang="en-US" dirty="0"/>
              <a:t>Add VRs to GDS Release schedule page</a:t>
            </a:r>
          </a:p>
          <a:p>
            <a:pPr lvl="1"/>
            <a:r>
              <a:rPr lang="en-US" dirty="0"/>
              <a:t>1/year</a:t>
            </a:r>
          </a:p>
          <a:p>
            <a:pPr lvl="1"/>
            <a:r>
              <a:rPr lang="en-US" dirty="0"/>
              <a:t>Assign targeted release date to VR in Ready Queue</a:t>
            </a:r>
          </a:p>
          <a:p>
            <a:pPr lvl="1"/>
            <a:r>
              <a:rPr lang="en-US" dirty="0"/>
              <a:t>(Requires creation of rolling VR Ready Queue)</a:t>
            </a:r>
          </a:p>
          <a:p>
            <a:pPr lvl="1"/>
            <a:r>
              <a:rPr lang="en-US" dirty="0"/>
              <a:t>Publish rolling VR Ready Queue to GS1 </a:t>
            </a:r>
            <a:r>
              <a:rPr lang="en-US" dirty="0" err="1"/>
              <a:t>xChange</a:t>
            </a:r>
            <a:r>
              <a:rPr lang="en-US" dirty="0"/>
              <a:t> (C-Room)</a:t>
            </a:r>
            <a:endParaRPr lang="en-US" b="1" dirty="0"/>
          </a:p>
          <a:p>
            <a:r>
              <a:rPr lang="en-US" b="1" dirty="0"/>
              <a:t>Allow delete of business VR to go in with next attribute only release</a:t>
            </a:r>
          </a:p>
          <a:p>
            <a:pPr lvl="1"/>
            <a:r>
              <a:rPr lang="en-US" dirty="0"/>
              <a:t>Only for deletion of business VRs that are not “not working”.</a:t>
            </a:r>
          </a:p>
          <a:p>
            <a:pPr lvl="1"/>
            <a:r>
              <a:rPr lang="en-US" dirty="0"/>
              <a:t>Deletion of VRs that are “not working via errata on current release.</a:t>
            </a:r>
          </a:p>
          <a:p>
            <a:r>
              <a:rPr lang="en-US" b="1" dirty="0"/>
              <a:t>VR Cut-Off Dates are the same as for Attributes.</a:t>
            </a:r>
          </a:p>
          <a:p>
            <a:pPr lvl="1"/>
            <a:r>
              <a:rPr lang="en-US" dirty="0"/>
              <a:t>To be made visible on GDS Release schedule page. </a:t>
            </a:r>
          </a:p>
        </p:txBody>
      </p:sp>
      <p:sp>
        <p:nvSpPr>
          <p:cNvPr id="4" name="Slide Number Placeholder 3">
            <a:extLst>
              <a:ext uri="{FF2B5EF4-FFF2-40B4-BE49-F238E27FC236}">
                <a16:creationId xmlns:a16="http://schemas.microsoft.com/office/drawing/2014/main" id="{2544E3A5-CF57-0A43-A7C5-2D6A49FE8F63}"/>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122</a:t>
            </a:fld>
            <a:endParaRPr lang="en-GB" noProof="0"/>
          </a:p>
        </p:txBody>
      </p:sp>
      <p:pic>
        <p:nvPicPr>
          <p:cNvPr id="5" name="Picture 4">
            <a:extLst>
              <a:ext uri="{FF2B5EF4-FFF2-40B4-BE49-F238E27FC236}">
                <a16:creationId xmlns:a16="http://schemas.microsoft.com/office/drawing/2014/main" id="{D8A3DFD2-75B2-0444-A7C3-CB7E38B65CA5}"/>
              </a:ext>
            </a:extLst>
          </p:cNvPr>
          <p:cNvPicPr>
            <a:picLocks noChangeAspect="1"/>
          </p:cNvPicPr>
          <p:nvPr/>
        </p:nvPicPr>
        <p:blipFill rotWithShape="1">
          <a:blip r:embed="rId2"/>
          <a:srcRect l="12727" t="10092" r="16365" b="25849"/>
          <a:stretch/>
        </p:blipFill>
        <p:spPr>
          <a:xfrm>
            <a:off x="6343650" y="19879"/>
            <a:ext cx="1371600" cy="809288"/>
          </a:xfrm>
          <a:prstGeom prst="rect">
            <a:avLst/>
          </a:prstGeom>
        </p:spPr>
      </p:pic>
    </p:spTree>
    <p:extLst>
      <p:ext uri="{BB962C8B-B14F-4D97-AF65-F5344CB8AC3E}">
        <p14:creationId xmlns:p14="http://schemas.microsoft.com/office/powerpoint/2010/main" val="2625255829"/>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89A855-1ED7-724B-9678-531416A027BC}"/>
              </a:ext>
            </a:extLst>
          </p:cNvPr>
          <p:cNvSpPr>
            <a:spLocks noGrp="1"/>
          </p:cNvSpPr>
          <p:nvPr>
            <p:ph type="title"/>
          </p:nvPr>
        </p:nvSpPr>
        <p:spPr/>
        <p:txBody>
          <a:bodyPr/>
          <a:lstStyle/>
          <a:p>
            <a:r>
              <a:rPr lang="en-US" dirty="0"/>
              <a:t>Save for posterity…</a:t>
            </a:r>
          </a:p>
        </p:txBody>
      </p:sp>
      <p:sp>
        <p:nvSpPr>
          <p:cNvPr id="3" name="Content Placeholder 2">
            <a:extLst>
              <a:ext uri="{FF2B5EF4-FFF2-40B4-BE49-F238E27FC236}">
                <a16:creationId xmlns:a16="http://schemas.microsoft.com/office/drawing/2014/main" id="{79C09965-551A-F54F-A500-970CFF0DF755}"/>
              </a:ext>
            </a:extLst>
          </p:cNvPr>
          <p:cNvSpPr>
            <a:spLocks noGrp="1"/>
          </p:cNvSpPr>
          <p:nvPr>
            <p:ph idx="11"/>
          </p:nvPr>
        </p:nvSpPr>
        <p:spPr/>
        <p:txBody>
          <a:bodyPr/>
          <a:lstStyle/>
          <a:p>
            <a:r>
              <a:rPr lang="en-US" dirty="0"/>
              <a:t>Where do we write down these decisions, so we can refer to them later?</a:t>
            </a:r>
          </a:p>
          <a:p>
            <a:endParaRPr lang="en-US" dirty="0"/>
          </a:p>
        </p:txBody>
      </p:sp>
      <p:sp>
        <p:nvSpPr>
          <p:cNvPr id="4" name="Slide Number Placeholder 3">
            <a:extLst>
              <a:ext uri="{FF2B5EF4-FFF2-40B4-BE49-F238E27FC236}">
                <a16:creationId xmlns:a16="http://schemas.microsoft.com/office/drawing/2014/main" id="{B76AD444-BCCA-A14A-85C0-1F0EF31B15CE}"/>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123</a:t>
            </a:fld>
            <a:endParaRPr lang="en-GB" noProof="0"/>
          </a:p>
        </p:txBody>
      </p:sp>
      <p:pic>
        <p:nvPicPr>
          <p:cNvPr id="6" name="Picture 5">
            <a:extLst>
              <a:ext uri="{FF2B5EF4-FFF2-40B4-BE49-F238E27FC236}">
                <a16:creationId xmlns:a16="http://schemas.microsoft.com/office/drawing/2014/main" id="{C421B0C9-6F73-714D-9B15-8894172F164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9379" y="1371600"/>
            <a:ext cx="3569219" cy="3200400"/>
          </a:xfrm>
          <a:prstGeom prst="rect">
            <a:avLst/>
          </a:prstGeom>
        </p:spPr>
      </p:pic>
    </p:spTree>
    <p:extLst>
      <p:ext uri="{BB962C8B-B14F-4D97-AF65-F5344CB8AC3E}">
        <p14:creationId xmlns:p14="http://schemas.microsoft.com/office/powerpoint/2010/main" val="3853353954"/>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542918" y="1159708"/>
            <a:ext cx="6036043" cy="304688"/>
          </a:xfrm>
        </p:spPr>
        <p:txBody>
          <a:bodyPr>
            <a:normAutofit fontScale="92500" lnSpcReduction="20000"/>
          </a:bodyPr>
          <a:lstStyle/>
          <a:p>
            <a:r>
              <a:rPr lang="en-US" noProof="0" dirty="0"/>
              <a:t>Mark Van Eeghem</a:t>
            </a:r>
            <a:endParaRPr lang="en-GB" noProof="0" dirty="0"/>
          </a:p>
          <a:p>
            <a:endParaRPr lang="en-GB" noProof="0" dirty="0"/>
          </a:p>
        </p:txBody>
      </p:sp>
      <p:sp>
        <p:nvSpPr>
          <p:cNvPr id="6" name="Content Placeholder 5"/>
          <p:cNvSpPr>
            <a:spLocks noGrp="1"/>
          </p:cNvSpPr>
          <p:nvPr>
            <p:ph idx="13"/>
          </p:nvPr>
        </p:nvSpPr>
        <p:spPr/>
        <p:txBody>
          <a:bodyPr/>
          <a:lstStyle/>
          <a:p>
            <a:r>
              <a:rPr lang="en-US" noProof="0" dirty="0" err="1"/>
              <a:t>Sr</a:t>
            </a:r>
            <a:r>
              <a:rPr lang="en-US" noProof="0" dirty="0"/>
              <a:t> Manager Data Systems</a:t>
            </a:r>
            <a:endParaRPr lang="en-GB" noProof="0" dirty="0"/>
          </a:p>
          <a:p>
            <a:endParaRPr lang="en-GB" noProof="0" dirty="0"/>
          </a:p>
        </p:txBody>
      </p:sp>
      <p:sp>
        <p:nvSpPr>
          <p:cNvPr id="4" name="Title 3"/>
          <p:cNvSpPr>
            <a:spLocks noGrp="1"/>
          </p:cNvSpPr>
          <p:nvPr>
            <p:ph type="title"/>
          </p:nvPr>
        </p:nvSpPr>
        <p:spPr/>
        <p:txBody>
          <a:bodyPr/>
          <a:lstStyle/>
          <a:p>
            <a:r>
              <a:rPr lang="en-GB" noProof="0"/>
              <a:t>Contact Information</a:t>
            </a:r>
          </a:p>
        </p:txBody>
      </p:sp>
      <p:sp>
        <p:nvSpPr>
          <p:cNvPr id="3" name="Slide Number Placeholder 2"/>
          <p:cNvSpPr>
            <a:spLocks noGrp="1"/>
          </p:cNvSpPr>
          <p:nvPr>
            <p:ph type="sldNum" sz="quarter" idx="27"/>
          </p:nvPr>
        </p:nvSpPr>
        <p:spPr>
          <a:xfrm>
            <a:off x="7410414" y="4762804"/>
            <a:ext cx="185651" cy="150195"/>
          </a:xfrm>
        </p:spPr>
        <p:txBody>
          <a:bodyPr/>
          <a:lstStyle/>
          <a:p>
            <a:pPr fontAlgn="base">
              <a:spcAft>
                <a:spcPct val="0"/>
              </a:spcAft>
              <a:defRPr/>
            </a:pPr>
            <a:fld id="{4472AB7F-E8D0-4874-A9B8-335B68DC5F05}" type="slidenum">
              <a:rPr lang="en-GB" smtClean="0"/>
              <a:pPr fontAlgn="base">
                <a:spcAft>
                  <a:spcPct val="0"/>
                </a:spcAft>
                <a:defRPr/>
              </a:pPr>
              <a:t>124</a:t>
            </a:fld>
            <a:endParaRPr lang="en-GB"/>
          </a:p>
        </p:txBody>
      </p:sp>
      <p:sp>
        <p:nvSpPr>
          <p:cNvPr id="7" name="Content Placeholder 6"/>
          <p:cNvSpPr>
            <a:spLocks noGrp="1"/>
          </p:cNvSpPr>
          <p:nvPr>
            <p:ph idx="16"/>
          </p:nvPr>
        </p:nvSpPr>
        <p:spPr/>
        <p:txBody>
          <a:bodyPr/>
          <a:lstStyle/>
          <a:p>
            <a:pPr lvl="0"/>
            <a:r>
              <a:rPr lang="en-GB" noProof="0" dirty="0"/>
              <a:t>+</a:t>
            </a:r>
            <a:r>
              <a:rPr lang="en-US" noProof="0" dirty="0"/>
              <a:t>32</a:t>
            </a:r>
            <a:r>
              <a:rPr lang="en-GB" noProof="0" dirty="0"/>
              <a:t> (0)</a:t>
            </a:r>
            <a:r>
              <a:rPr lang="en-US" noProof="0" dirty="0"/>
              <a:t>2 788 78 27</a:t>
            </a:r>
            <a:endParaRPr lang="en-GB" noProof="0" dirty="0"/>
          </a:p>
          <a:p>
            <a:endParaRPr lang="en-GB" noProof="0" dirty="0"/>
          </a:p>
        </p:txBody>
      </p:sp>
      <p:sp>
        <p:nvSpPr>
          <p:cNvPr id="8" name="Content Placeholder 7"/>
          <p:cNvSpPr>
            <a:spLocks noGrp="1"/>
          </p:cNvSpPr>
          <p:nvPr>
            <p:ph idx="17"/>
          </p:nvPr>
        </p:nvSpPr>
        <p:spPr/>
        <p:txBody>
          <a:bodyPr/>
          <a:lstStyle/>
          <a:p>
            <a:r>
              <a:rPr lang="en-GB" noProof="0"/>
              <a:t>www.gs1.org</a:t>
            </a:r>
          </a:p>
          <a:p>
            <a:endParaRPr lang="en-GB" noProof="0"/>
          </a:p>
        </p:txBody>
      </p:sp>
      <p:sp>
        <p:nvSpPr>
          <p:cNvPr id="9" name="Content Placeholder 8"/>
          <p:cNvSpPr>
            <a:spLocks noGrp="1"/>
          </p:cNvSpPr>
          <p:nvPr>
            <p:ph idx="19"/>
          </p:nvPr>
        </p:nvSpPr>
        <p:spPr/>
        <p:txBody>
          <a:bodyPr/>
          <a:lstStyle/>
          <a:p>
            <a:r>
              <a:rPr lang="en-US" noProof="0" dirty="0" err="1"/>
              <a:t>mark.vaneeghem</a:t>
            </a:r>
            <a:r>
              <a:rPr lang="en-GB" noProof="0" dirty="0"/>
              <a:t>@gs1.org</a:t>
            </a:r>
          </a:p>
        </p:txBody>
      </p:sp>
      <p:sp>
        <p:nvSpPr>
          <p:cNvPr id="11" name="Content Placeholder 10"/>
          <p:cNvSpPr>
            <a:spLocks noGrp="1"/>
          </p:cNvSpPr>
          <p:nvPr>
            <p:ph idx="21"/>
          </p:nvPr>
        </p:nvSpPr>
        <p:spPr/>
        <p:txBody>
          <a:bodyPr/>
          <a:lstStyle/>
          <a:p>
            <a:pPr lvl="0"/>
            <a:r>
              <a:rPr lang="en-GB" noProof="0" dirty="0"/>
              <a:t>+</a:t>
            </a:r>
            <a:r>
              <a:rPr lang="en-US" noProof="0" dirty="0"/>
              <a:t>32</a:t>
            </a:r>
            <a:r>
              <a:rPr lang="en-GB" noProof="0" dirty="0"/>
              <a:t> (0)</a:t>
            </a:r>
            <a:r>
              <a:rPr lang="en-US" noProof="0" dirty="0"/>
              <a:t>496 123 923</a:t>
            </a:r>
            <a:endParaRPr lang="en-GB" noProof="0" dirty="0"/>
          </a:p>
        </p:txBody>
      </p:sp>
      <p:sp>
        <p:nvSpPr>
          <p:cNvPr id="12" name="Content Placeholder 11"/>
          <p:cNvSpPr>
            <a:spLocks noGrp="1"/>
          </p:cNvSpPr>
          <p:nvPr>
            <p:ph idx="22"/>
          </p:nvPr>
        </p:nvSpPr>
        <p:spPr/>
        <p:txBody>
          <a:bodyPr/>
          <a:lstStyle/>
          <a:p>
            <a:r>
              <a:rPr lang="en-GB" b="1" noProof="0" dirty="0"/>
              <a:t>GS1 </a:t>
            </a:r>
          </a:p>
          <a:p>
            <a:r>
              <a:rPr lang="en-US" noProof="0" dirty="0"/>
              <a:t>Avenue Louise 326b10</a:t>
            </a:r>
          </a:p>
          <a:p>
            <a:r>
              <a:rPr lang="en-US" dirty="0"/>
              <a:t>1050 Brussels</a:t>
            </a:r>
          </a:p>
          <a:p>
            <a:endParaRPr lang="en-GB" noProof="0" dirty="0"/>
          </a:p>
        </p:txBody>
      </p:sp>
      <p:sp>
        <p:nvSpPr>
          <p:cNvPr id="14" name="Content Placeholder 13"/>
          <p:cNvSpPr>
            <a:spLocks noGrp="1"/>
          </p:cNvSpPr>
          <p:nvPr>
            <p:ph sz="quarter" idx="24"/>
          </p:nvPr>
        </p:nvSpPr>
        <p:spPr/>
        <p:txBody>
          <a:bodyPr/>
          <a:lstStyle/>
          <a:p>
            <a:endParaRPr lang="en-GB" noProof="0" dirty="0"/>
          </a:p>
        </p:txBody>
      </p:sp>
      <p:sp>
        <p:nvSpPr>
          <p:cNvPr id="15" name="Content Placeholder 14"/>
          <p:cNvSpPr>
            <a:spLocks noGrp="1"/>
          </p:cNvSpPr>
          <p:nvPr>
            <p:ph sz="quarter" idx="25"/>
          </p:nvPr>
        </p:nvSpPr>
        <p:spPr/>
        <p:txBody>
          <a:bodyPr/>
          <a:lstStyle/>
          <a:p>
            <a:r>
              <a:rPr lang="en-GB" noProof="0" dirty="0"/>
              <a:t>M</a:t>
            </a:r>
          </a:p>
        </p:txBody>
      </p:sp>
      <p:sp>
        <p:nvSpPr>
          <p:cNvPr id="16" name="Content Placeholder 15"/>
          <p:cNvSpPr>
            <a:spLocks noGrp="1"/>
          </p:cNvSpPr>
          <p:nvPr>
            <p:ph sz="quarter" idx="26"/>
          </p:nvPr>
        </p:nvSpPr>
        <p:spPr/>
        <p:txBody>
          <a:bodyPr/>
          <a:lstStyle/>
          <a:p>
            <a:r>
              <a:rPr lang="en-GB" noProof="0"/>
              <a:t>E</a:t>
            </a:r>
          </a:p>
        </p:txBody>
      </p:sp>
      <p:pic>
        <p:nvPicPr>
          <p:cNvPr id="17" name="Picture 16" descr="facebook-01.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7147" y="4179783"/>
            <a:ext cx="274320" cy="274320"/>
          </a:xfrm>
          <a:prstGeom prst="rect">
            <a:avLst/>
          </a:prstGeom>
        </p:spPr>
      </p:pic>
      <p:pic>
        <p:nvPicPr>
          <p:cNvPr id="18" name="Picture 1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25525" y="4179783"/>
            <a:ext cx="274320" cy="274320"/>
          </a:xfrm>
          <a:prstGeom prst="rect">
            <a:avLst/>
          </a:prstGeom>
        </p:spPr>
      </p:pic>
      <p:pic>
        <p:nvPicPr>
          <p:cNvPr id="19" name="Picture 1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33904" y="4179783"/>
            <a:ext cx="274320" cy="27432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2282" y="4179783"/>
            <a:ext cx="274320" cy="274320"/>
          </a:xfrm>
          <a:prstGeom prst="rect">
            <a:avLst/>
          </a:prstGeom>
        </p:spPr>
      </p:pic>
      <p:pic>
        <p:nvPicPr>
          <p:cNvPr id="21" name="Picture 2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50661" y="4179783"/>
            <a:ext cx="274320" cy="274320"/>
          </a:xfrm>
          <a:prstGeom prst="rect">
            <a:avLst/>
          </a:prstGeom>
        </p:spPr>
      </p:pic>
      <p:sp>
        <p:nvSpPr>
          <p:cNvPr id="22" name="Content Placeholder 21">
            <a:extLst>
              <a:ext uri="{FF2B5EF4-FFF2-40B4-BE49-F238E27FC236}">
                <a16:creationId xmlns:a16="http://schemas.microsoft.com/office/drawing/2014/main" id="{050B3695-59D3-5148-9FED-D7E7AC3AB518}"/>
              </a:ext>
            </a:extLst>
          </p:cNvPr>
          <p:cNvSpPr>
            <a:spLocks noGrp="1"/>
          </p:cNvSpPr>
          <p:nvPr>
            <p:ph idx="20"/>
          </p:nvPr>
        </p:nvSpPr>
        <p:spPr/>
        <p:txBody>
          <a:bodyPr/>
          <a:lstStyle/>
          <a:p>
            <a:endParaRPr lang="en-US" dirty="0"/>
          </a:p>
        </p:txBody>
      </p:sp>
    </p:spTree>
    <p:extLst>
      <p:ext uri="{BB962C8B-B14F-4D97-AF65-F5344CB8AC3E}">
        <p14:creationId xmlns:p14="http://schemas.microsoft.com/office/powerpoint/2010/main" val="1060571222"/>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Definition </a:t>
            </a:r>
            <a:r>
              <a:rPr lang="en-US" dirty="0"/>
              <a:t>of Consumer Trade Item (WR 17-089)</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125</a:t>
            </a:fld>
            <a:endParaRPr lang="en-GB" noProof="0"/>
          </a:p>
        </p:txBody>
      </p:sp>
      <p:sp>
        <p:nvSpPr>
          <p:cNvPr id="6" name="Content Placeholder 5"/>
          <p:cNvSpPr>
            <a:spLocks noGrp="1"/>
          </p:cNvSpPr>
          <p:nvPr>
            <p:ph idx="11"/>
          </p:nvPr>
        </p:nvSpPr>
        <p:spPr>
          <a:xfrm>
            <a:off x="149850" y="1028700"/>
            <a:ext cx="8994150" cy="3448050"/>
          </a:xfrm>
        </p:spPr>
        <p:txBody>
          <a:bodyPr/>
          <a:lstStyle/>
          <a:p>
            <a:pPr marL="285750">
              <a:lnSpc>
                <a:spcPct val="100000"/>
              </a:lnSpc>
            </a:pPr>
            <a:r>
              <a:rPr lang="sv-SE" sz="1800" dirty="0">
                <a:solidFill>
                  <a:prstClr val="black"/>
                </a:solidFill>
              </a:rPr>
              <a:t>Proposed new definition </a:t>
            </a:r>
            <a:r>
              <a:rPr lang="sv-SE" sz="1800" dirty="0" smtClean="0">
                <a:solidFill>
                  <a:prstClr val="black"/>
                </a:solidFill>
              </a:rPr>
              <a:t>for GS1 Gen. Specs. </a:t>
            </a:r>
            <a:r>
              <a:rPr lang="sv-SE" sz="1800" dirty="0">
                <a:solidFill>
                  <a:prstClr val="black"/>
                </a:solidFill>
              </a:rPr>
              <a:t>GDSN, GDD, etc: </a:t>
            </a:r>
            <a:endParaRPr lang="en-US" sz="1800" dirty="0">
              <a:solidFill>
                <a:prstClr val="black"/>
              </a:solidFill>
            </a:endParaRPr>
          </a:p>
          <a:p>
            <a:pPr marL="271463" indent="0">
              <a:lnSpc>
                <a:spcPct val="100000"/>
              </a:lnSpc>
              <a:buNone/>
            </a:pPr>
            <a:r>
              <a:rPr lang="en-US" sz="1800" b="1" dirty="0">
                <a:solidFill>
                  <a:prstClr val="black"/>
                </a:solidFill>
              </a:rPr>
              <a:t>Retail Consumer Trade Item</a:t>
            </a:r>
            <a:r>
              <a:rPr lang="en-US" sz="1800" dirty="0">
                <a:solidFill>
                  <a:prstClr val="black"/>
                </a:solidFill>
              </a:rPr>
              <a:t>:</a:t>
            </a:r>
          </a:p>
          <a:p>
            <a:pPr marL="271463" indent="0">
              <a:lnSpc>
                <a:spcPct val="100000"/>
              </a:lnSpc>
              <a:buNone/>
            </a:pPr>
            <a:r>
              <a:rPr lang="en-US" sz="1800" dirty="0">
                <a:solidFill>
                  <a:prstClr val="black"/>
                </a:solidFill>
              </a:rPr>
              <a:t>The trade item intended to be sold to the end consumer at retail point-of-sale. It is identified with a unique GTIN.</a:t>
            </a:r>
          </a:p>
          <a:p>
            <a:pPr marL="540900" lvl="1" indent="-342900">
              <a:lnSpc>
                <a:spcPct val="100000"/>
              </a:lnSpc>
            </a:pPr>
            <a:r>
              <a:rPr lang="en-US" sz="1200" dirty="0">
                <a:solidFill>
                  <a:prstClr val="black"/>
                </a:solidFill>
              </a:rPr>
              <a:t>NOTE: This does not imply every GTIN is expected to be scanned at the retail point-of-sale.</a:t>
            </a:r>
          </a:p>
          <a:p>
            <a:pPr>
              <a:lnSpc>
                <a:spcPct val="100000"/>
              </a:lnSpc>
            </a:pPr>
            <a:r>
              <a:rPr lang="en-GB" sz="1800" dirty="0" smtClean="0"/>
              <a:t>Question to </a:t>
            </a:r>
            <a:r>
              <a:rPr lang="en-GB" sz="1800" dirty="0"/>
              <a:t>OTAG:</a:t>
            </a:r>
          </a:p>
          <a:p>
            <a:pPr marL="74250" indent="0">
              <a:lnSpc>
                <a:spcPct val="100000"/>
              </a:lnSpc>
              <a:buNone/>
            </a:pPr>
            <a:r>
              <a:rPr lang="en-US" sz="1800" dirty="0" smtClean="0"/>
              <a:t>	Would </a:t>
            </a:r>
            <a:r>
              <a:rPr lang="en-US" sz="1800" dirty="0"/>
              <a:t>changing the definition cause </a:t>
            </a:r>
            <a:r>
              <a:rPr lang="en-US" sz="1800" dirty="0" smtClean="0"/>
              <a:t>issues for any </a:t>
            </a:r>
            <a:r>
              <a:rPr lang="en-US" sz="1800" dirty="0"/>
              <a:t>Data </a:t>
            </a:r>
            <a:r>
              <a:rPr lang="en-US" sz="1800" dirty="0" smtClean="0"/>
              <a:t>Pool?</a:t>
            </a:r>
            <a:endParaRPr lang="en-US" sz="1800" dirty="0"/>
          </a:p>
          <a:p>
            <a:pPr lvl="1">
              <a:lnSpc>
                <a:spcPct val="100000"/>
              </a:lnSpc>
            </a:pPr>
            <a:r>
              <a:rPr lang="en-US" sz="1800" i="1" dirty="0"/>
              <a:t>For Food Service items (where, in the example of Chicken sold in bulk, there is no Consumer Unit in the Hierarchy)</a:t>
            </a:r>
          </a:p>
          <a:p>
            <a:pPr lvl="1">
              <a:lnSpc>
                <a:spcPct val="100000"/>
              </a:lnSpc>
            </a:pPr>
            <a:r>
              <a:rPr lang="en-US" sz="1800" i="1" dirty="0"/>
              <a:t>For Healthcare items (is there any logic, outside the network, which might impact FDA / </a:t>
            </a:r>
            <a:r>
              <a:rPr lang="en-US" sz="1800" i="1" dirty="0" err="1"/>
              <a:t>GoodId</a:t>
            </a:r>
            <a:r>
              <a:rPr lang="en-US" sz="1800" i="1" dirty="0"/>
              <a:t> implementation</a:t>
            </a:r>
            <a:r>
              <a:rPr lang="en-US" sz="1800" i="1" dirty="0" smtClean="0"/>
              <a:t>)</a:t>
            </a:r>
            <a:endParaRPr lang="en-GB" sz="1800" i="1" dirty="0"/>
          </a:p>
        </p:txBody>
      </p:sp>
    </p:spTree>
    <p:extLst>
      <p:ext uri="{BB962C8B-B14F-4D97-AF65-F5344CB8AC3E}">
        <p14:creationId xmlns:p14="http://schemas.microsoft.com/office/powerpoint/2010/main" val="4169805942"/>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 17-089 – discussion point</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126</a:t>
            </a:fld>
            <a:endParaRPr lang="en-GB" noProof="0"/>
          </a:p>
        </p:txBody>
      </p:sp>
      <p:sp>
        <p:nvSpPr>
          <p:cNvPr id="6" name="Content Placeholder 5"/>
          <p:cNvSpPr>
            <a:spLocks noGrp="1"/>
          </p:cNvSpPr>
          <p:nvPr>
            <p:ph idx="11"/>
          </p:nvPr>
        </p:nvSpPr>
        <p:spPr>
          <a:xfrm>
            <a:off x="149850" y="1123950"/>
            <a:ext cx="8541571" cy="3352800"/>
          </a:xfrm>
        </p:spPr>
        <p:txBody>
          <a:bodyPr/>
          <a:lstStyle/>
          <a:p>
            <a:r>
              <a:rPr lang="en-GB" sz="1800" dirty="0" smtClean="0"/>
              <a:t>If the change affects </a:t>
            </a:r>
            <a:r>
              <a:rPr lang="en-US" sz="1800" dirty="0" err="1" smtClean="0"/>
              <a:t>isTradeItemAConsumerUnit</a:t>
            </a:r>
            <a:r>
              <a:rPr lang="en-US" sz="1800" dirty="0" smtClean="0"/>
              <a:t> attribute, </a:t>
            </a:r>
            <a:r>
              <a:rPr lang="en-US" sz="1800" dirty="0"/>
              <a:t>the current data will be impacted as many foodservices products are already set </a:t>
            </a:r>
            <a:r>
              <a:rPr lang="en-US" sz="1800" dirty="0" smtClean="0"/>
              <a:t>true (input from FSE Net)</a:t>
            </a:r>
          </a:p>
          <a:p>
            <a:r>
              <a:rPr lang="en-US" sz="1800" dirty="0" smtClean="0"/>
              <a:t>Response: if these items </a:t>
            </a:r>
            <a:r>
              <a:rPr lang="en-GB" sz="1800" dirty="0"/>
              <a:t>do not follow the proposed definition, they will need to be </a:t>
            </a:r>
            <a:r>
              <a:rPr lang="en-GB" sz="1800" dirty="0" smtClean="0"/>
              <a:t>updated. Some consumer items (in the sense of the proposed definition) </a:t>
            </a:r>
            <a:r>
              <a:rPr lang="en-GB" sz="1800" dirty="0"/>
              <a:t>are sold in food </a:t>
            </a:r>
            <a:r>
              <a:rPr lang="en-GB" sz="1800" dirty="0" smtClean="0"/>
              <a:t>service. It is difficult to assess the impact</a:t>
            </a:r>
          </a:p>
          <a:p>
            <a:r>
              <a:rPr lang="en-US" sz="1800" dirty="0" smtClean="0"/>
              <a:t>Any thoughts?</a:t>
            </a:r>
            <a:endParaRPr lang="en-GB" sz="1800" dirty="0"/>
          </a:p>
        </p:txBody>
      </p:sp>
    </p:spTree>
    <p:extLst>
      <p:ext uri="{BB962C8B-B14F-4D97-AF65-F5344CB8AC3E}">
        <p14:creationId xmlns:p14="http://schemas.microsoft.com/office/powerpoint/2010/main" val="185967349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 for reporting failure </a:t>
            </a:r>
            <a:r>
              <a:rPr lang="en-US" dirty="0" smtClean="0"/>
              <a:t>in validation</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127</a:t>
            </a:fld>
            <a:endParaRPr lang="en-GB" noProof="0"/>
          </a:p>
        </p:txBody>
      </p:sp>
      <p:sp>
        <p:nvSpPr>
          <p:cNvPr id="6" name="Content Placeholder 5"/>
          <p:cNvSpPr>
            <a:spLocks noGrp="1"/>
          </p:cNvSpPr>
          <p:nvPr>
            <p:ph idx="11"/>
          </p:nvPr>
        </p:nvSpPr>
        <p:spPr>
          <a:xfrm>
            <a:off x="0" y="1123950"/>
            <a:ext cx="9144000" cy="3352800"/>
          </a:xfrm>
        </p:spPr>
        <p:txBody>
          <a:bodyPr/>
          <a:lstStyle/>
          <a:p>
            <a:pPr marL="271463" indent="-198438"/>
            <a:r>
              <a:rPr lang="en-US" sz="1800" dirty="0" smtClean="0"/>
              <a:t>Objective: develop best practice how to report validation failure</a:t>
            </a:r>
          </a:p>
          <a:p>
            <a:pPr marL="271463" indent="-198438"/>
            <a:r>
              <a:rPr lang="en-US" sz="1800" dirty="0" smtClean="0"/>
              <a:t>The following scenarios have been identified:</a:t>
            </a:r>
          </a:p>
          <a:p>
            <a:pPr marL="271463" indent="-198438"/>
            <a:endParaRPr lang="en-GB" sz="1800" dirty="0" smtClean="0"/>
          </a:p>
          <a:p>
            <a:pPr marL="417150" lvl="0" indent="-342900">
              <a:buFont typeface="+mj-lt"/>
              <a:buAutoNum type="arabicPeriod"/>
            </a:pPr>
            <a:r>
              <a:rPr lang="en-GB" sz="1600" dirty="0"/>
              <a:t>Errors resulting from XML Schema validation, report technical issues; the  message sender needs to take corrective </a:t>
            </a:r>
            <a:r>
              <a:rPr lang="en-GB" sz="1600" dirty="0" smtClean="0"/>
              <a:t>action</a:t>
            </a:r>
            <a:br>
              <a:rPr lang="en-GB" sz="1600" dirty="0" smtClean="0"/>
            </a:br>
            <a:r>
              <a:rPr lang="en-GB" sz="1600" dirty="0" smtClean="0"/>
              <a:t>Response </a:t>
            </a:r>
            <a:r>
              <a:rPr lang="en-GB" sz="1600" dirty="0"/>
              <a:t>in case of error: </a:t>
            </a:r>
            <a:r>
              <a:rPr lang="en-GB" sz="1600" b="1" dirty="0"/>
              <a:t>GS1 Response</a:t>
            </a:r>
            <a:r>
              <a:rPr lang="en-GB" sz="1600" dirty="0"/>
              <a:t> message and </a:t>
            </a:r>
            <a:r>
              <a:rPr lang="en-GB" sz="1600" dirty="0" smtClean="0"/>
              <a:t>the </a:t>
            </a:r>
            <a:r>
              <a:rPr lang="en-GB" sz="1600" dirty="0" err="1" smtClean="0"/>
              <a:t>responseStatusCode</a:t>
            </a:r>
            <a:r>
              <a:rPr lang="en-GB" sz="1600" dirty="0" smtClean="0"/>
              <a:t> </a:t>
            </a:r>
            <a:r>
              <a:rPr lang="en-GB" sz="1600" dirty="0"/>
              <a:t>value ‘</a:t>
            </a:r>
            <a:r>
              <a:rPr lang="en-GB" sz="1600" b="1" dirty="0"/>
              <a:t>REJECTED</a:t>
            </a:r>
            <a:r>
              <a:rPr lang="en-GB" sz="1600" b="1" dirty="0" smtClean="0"/>
              <a:t>’</a:t>
            </a:r>
          </a:p>
        </p:txBody>
      </p:sp>
    </p:spTree>
    <p:extLst>
      <p:ext uri="{BB962C8B-B14F-4D97-AF65-F5344CB8AC3E}">
        <p14:creationId xmlns:p14="http://schemas.microsoft.com/office/powerpoint/2010/main" val="425574293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 for reporting failure </a:t>
            </a:r>
            <a:r>
              <a:rPr lang="en-US" dirty="0" smtClean="0"/>
              <a:t>in validation</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128</a:t>
            </a:fld>
            <a:endParaRPr lang="en-GB" noProof="0"/>
          </a:p>
        </p:txBody>
      </p:sp>
      <p:sp>
        <p:nvSpPr>
          <p:cNvPr id="6" name="Content Placeholder 5"/>
          <p:cNvSpPr>
            <a:spLocks noGrp="1"/>
          </p:cNvSpPr>
          <p:nvPr>
            <p:ph idx="11"/>
          </p:nvPr>
        </p:nvSpPr>
        <p:spPr>
          <a:xfrm>
            <a:off x="228600" y="1047750"/>
            <a:ext cx="8839200" cy="3276600"/>
          </a:xfrm>
        </p:spPr>
        <p:txBody>
          <a:bodyPr/>
          <a:lstStyle/>
          <a:p>
            <a:pPr marL="417150" lvl="0" indent="-342900">
              <a:buFont typeface="+mj-lt"/>
              <a:buAutoNum type="arabicPeriod" startAt="2"/>
            </a:pPr>
            <a:r>
              <a:rPr lang="en-GB" sz="1600" dirty="0" smtClean="0"/>
              <a:t>Errors resulting from </a:t>
            </a:r>
            <a:r>
              <a:rPr lang="en-GB" sz="1600" dirty="0"/>
              <a:t>GSMP approved Validation Rules, including the target market specific rules; the  message sender needs to investigate the problem and decide what corrective action needs to be </a:t>
            </a:r>
            <a:r>
              <a:rPr lang="en-GB" sz="1600" dirty="0" smtClean="0"/>
              <a:t>taken.</a:t>
            </a:r>
            <a:br>
              <a:rPr lang="en-GB" sz="1600" dirty="0" smtClean="0"/>
            </a:br>
            <a:r>
              <a:rPr lang="en-GB" sz="1600" dirty="0" smtClean="0"/>
              <a:t>Response </a:t>
            </a:r>
            <a:r>
              <a:rPr lang="en-GB" sz="1600" dirty="0"/>
              <a:t>in case of error may be reported in two ways, depending which party needs to take the corrective action</a:t>
            </a:r>
            <a:r>
              <a:rPr lang="en-GB" sz="1600" dirty="0" smtClean="0"/>
              <a:t>:</a:t>
            </a:r>
          </a:p>
          <a:p>
            <a:pPr marL="615150" lvl="1" indent="-342900" defTabSz="314325">
              <a:buFont typeface="+mj-lt"/>
              <a:buAutoNum type="alphaLcParenR"/>
            </a:pPr>
            <a:r>
              <a:rPr lang="en-GB" sz="1600" dirty="0" smtClean="0">
                <a:solidFill>
                  <a:schemeClr val="bg1"/>
                </a:solidFill>
              </a:rPr>
              <a:t>Q</a:t>
            </a:r>
            <a:r>
              <a:rPr lang="en-GB" sz="1600" b="1" dirty="0" smtClean="0"/>
              <a:t>GS1 </a:t>
            </a:r>
            <a:r>
              <a:rPr lang="en-GB" sz="1600" b="1" dirty="0"/>
              <a:t>Response</a:t>
            </a:r>
            <a:r>
              <a:rPr lang="en-GB" sz="1600" dirty="0"/>
              <a:t> message and the </a:t>
            </a:r>
            <a:r>
              <a:rPr lang="en-GB" sz="1600" dirty="0" err="1"/>
              <a:t>responseStatusCode</a:t>
            </a:r>
            <a:r>
              <a:rPr lang="en-GB" sz="1600" dirty="0"/>
              <a:t> value ‘</a:t>
            </a:r>
            <a:r>
              <a:rPr lang="en-GB" sz="1600" b="1" dirty="0"/>
              <a:t>REJECTED’</a:t>
            </a:r>
            <a:r>
              <a:rPr lang="en-GB" sz="1600" dirty="0"/>
              <a:t> should be sent when the error is to be solved by the sender Data Pool </a:t>
            </a:r>
          </a:p>
          <a:p>
            <a:pPr marL="615150" lvl="1" indent="-342900">
              <a:buFont typeface="+mj-lt"/>
              <a:buAutoNum type="alphaLcParenR"/>
            </a:pPr>
            <a:r>
              <a:rPr lang="en-GB" sz="1600" dirty="0">
                <a:solidFill>
                  <a:schemeClr val="bg1"/>
                </a:solidFill>
              </a:rPr>
              <a:t>Q</a:t>
            </a:r>
            <a:r>
              <a:rPr lang="en-GB" sz="1600" b="1" dirty="0" smtClean="0"/>
              <a:t>GS1 </a:t>
            </a:r>
            <a:r>
              <a:rPr lang="en-GB" sz="1600" b="1" dirty="0"/>
              <a:t>Response</a:t>
            </a:r>
            <a:r>
              <a:rPr lang="en-GB" sz="1600" dirty="0"/>
              <a:t> message and the </a:t>
            </a:r>
            <a:r>
              <a:rPr lang="en-GB" sz="1600" dirty="0" err="1"/>
              <a:t>responseStatusCode</a:t>
            </a:r>
            <a:r>
              <a:rPr lang="en-GB" sz="1600" dirty="0"/>
              <a:t> value ‘</a:t>
            </a:r>
            <a:r>
              <a:rPr lang="en-GB" sz="1600" b="1" dirty="0"/>
              <a:t>ACCEPTED’</a:t>
            </a:r>
            <a:r>
              <a:rPr lang="en-GB" sz="1600" dirty="0"/>
              <a:t>, followed by the Catalogue Item Confirmation and </a:t>
            </a:r>
            <a:r>
              <a:rPr lang="en-GB" sz="1600" dirty="0" err="1"/>
              <a:t>catalogueItemConfirmationStateCode</a:t>
            </a:r>
            <a:r>
              <a:rPr lang="en-GB" sz="1600" dirty="0"/>
              <a:t> value ‘</a:t>
            </a:r>
            <a:r>
              <a:rPr lang="en-GB" sz="1600" b="1" dirty="0"/>
              <a:t>REVIEW</a:t>
            </a:r>
            <a:r>
              <a:rPr lang="en-GB" sz="1600" b="1" dirty="0" smtClean="0"/>
              <a:t>’</a:t>
            </a:r>
          </a:p>
          <a:p>
            <a:pPr lvl="1">
              <a:buFont typeface="Wingdings" panose="05000000000000000000" pitchFamily="2" charset="2"/>
              <a:buChar char="Ø"/>
            </a:pPr>
            <a:r>
              <a:rPr lang="en-US" sz="1600" u="sng" dirty="0" smtClean="0"/>
              <a:t>2 DPs use scenario 2b (FSE Net</a:t>
            </a:r>
            <a:r>
              <a:rPr lang="en-US" sz="1600" u="sng" dirty="0"/>
              <a:t> </a:t>
            </a:r>
            <a:r>
              <a:rPr lang="en-US" sz="1600" u="sng" dirty="0" smtClean="0"/>
              <a:t>&amp; </a:t>
            </a:r>
            <a:r>
              <a:rPr lang="en-US" sz="1600" u="sng" dirty="0" err="1" smtClean="0"/>
              <a:t>Validoo</a:t>
            </a:r>
            <a:r>
              <a:rPr lang="en-US" sz="1600" u="sng" dirty="0" smtClean="0"/>
              <a:t>)</a:t>
            </a:r>
            <a:endParaRPr lang="en-GB" sz="1600" u="sng" dirty="0"/>
          </a:p>
        </p:txBody>
      </p:sp>
    </p:spTree>
    <p:extLst>
      <p:ext uri="{BB962C8B-B14F-4D97-AF65-F5344CB8AC3E}">
        <p14:creationId xmlns:p14="http://schemas.microsoft.com/office/powerpoint/2010/main" val="149221928"/>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Best practice for reporting failure </a:t>
            </a:r>
            <a:r>
              <a:rPr lang="en-US" dirty="0" smtClean="0"/>
              <a:t>in validation</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129</a:t>
            </a:fld>
            <a:endParaRPr lang="en-GB" noProof="0"/>
          </a:p>
        </p:txBody>
      </p:sp>
      <p:sp>
        <p:nvSpPr>
          <p:cNvPr id="6" name="Content Placeholder 5"/>
          <p:cNvSpPr>
            <a:spLocks noGrp="1"/>
          </p:cNvSpPr>
          <p:nvPr>
            <p:ph idx="11"/>
          </p:nvPr>
        </p:nvSpPr>
        <p:spPr>
          <a:xfrm>
            <a:off x="0" y="1504950"/>
            <a:ext cx="9144000" cy="2819400"/>
          </a:xfrm>
        </p:spPr>
        <p:txBody>
          <a:bodyPr/>
          <a:lstStyle/>
          <a:p>
            <a:pPr marL="417150" lvl="0" indent="-342900">
              <a:buFont typeface="+mj-lt"/>
              <a:buAutoNum type="arabicPeriod" startAt="3"/>
            </a:pPr>
            <a:r>
              <a:rPr lang="en-GB" sz="1600" dirty="0" smtClean="0"/>
              <a:t>Errors resulting from </a:t>
            </a:r>
            <a:r>
              <a:rPr lang="en-GB" sz="1600" dirty="0"/>
              <a:t>local Validation Rules these are rules not GSMP approved;  the message sender needs to report the problem to the affected Trading </a:t>
            </a:r>
            <a:r>
              <a:rPr lang="en-GB" sz="1600" dirty="0" smtClean="0"/>
              <a:t>Partners</a:t>
            </a:r>
            <a:br>
              <a:rPr lang="en-GB" sz="1600" dirty="0" smtClean="0"/>
            </a:br>
            <a:r>
              <a:rPr lang="en-GB" sz="1600" dirty="0" smtClean="0"/>
              <a:t>Response </a:t>
            </a:r>
            <a:r>
              <a:rPr lang="en-GB" sz="1600" dirty="0"/>
              <a:t>in case of error: </a:t>
            </a:r>
            <a:r>
              <a:rPr lang="en-GB" sz="1600" b="1" dirty="0"/>
              <a:t>GS1 Response</a:t>
            </a:r>
            <a:r>
              <a:rPr lang="en-GB" sz="1600" dirty="0"/>
              <a:t> message and the </a:t>
            </a:r>
            <a:r>
              <a:rPr lang="en-GB" sz="1600" dirty="0" err="1"/>
              <a:t>responseStatusCode</a:t>
            </a:r>
            <a:r>
              <a:rPr lang="en-GB" sz="1600" dirty="0"/>
              <a:t> value ‘ACCEPTED’, followed by the Catalogue Item Confirmation and </a:t>
            </a:r>
            <a:r>
              <a:rPr lang="en-GB" sz="1600" dirty="0" err="1"/>
              <a:t>catalogueItemConfirmationStateCode</a:t>
            </a:r>
            <a:r>
              <a:rPr lang="en-GB" sz="1600" dirty="0"/>
              <a:t> value ‘</a:t>
            </a:r>
            <a:r>
              <a:rPr lang="en-GB" sz="1600" b="1" dirty="0"/>
              <a:t>REVIEW</a:t>
            </a:r>
            <a:r>
              <a:rPr lang="en-GB" sz="1600" b="1" dirty="0" smtClean="0"/>
              <a:t>’</a:t>
            </a:r>
            <a:endParaRPr lang="en-GB" sz="1600" dirty="0"/>
          </a:p>
        </p:txBody>
      </p:sp>
    </p:spTree>
    <p:extLst>
      <p:ext uri="{BB962C8B-B14F-4D97-AF65-F5344CB8AC3E}">
        <p14:creationId xmlns:p14="http://schemas.microsoft.com/office/powerpoint/2010/main" val="20710633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1853670" y="1858613"/>
            <a:ext cx="900113" cy="702964"/>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25033" y="1466526"/>
            <a:ext cx="871539" cy="694475"/>
          </a:xfrm>
          <a:prstGeom prst="rect">
            <a:avLst/>
          </a:prstGeom>
          <a:ln>
            <a:noFill/>
          </a:ln>
          <a:effectLst>
            <a:outerShdw blurRad="292100" dist="139700" dir="2700000" algn="tl" rotWithShape="0">
              <a:srgbClr val="333333">
                <a:alpha val="65000"/>
              </a:srgbClr>
            </a:outerShdw>
          </a:effectLst>
        </p:spPr>
      </p:pic>
      <p:pic>
        <p:nvPicPr>
          <p:cNvPr id="1030" name="Picture 6" descr="case icon"/>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5818430" y="3563411"/>
            <a:ext cx="713402" cy="564450"/>
          </a:xfrm>
          <a:prstGeom prst="rect">
            <a:avLst/>
          </a:prstGeom>
          <a:solidFill>
            <a:schemeClr val="bg1"/>
          </a:solidFill>
          <a:ln>
            <a:solidFill>
              <a:schemeClr val="tx1"/>
            </a:solidFill>
          </a:ln>
        </p:spPr>
      </p:pic>
      <p:pic>
        <p:nvPicPr>
          <p:cNvPr id="1028" name="Picture 4" descr="http://cache2.asset-cache.net/xt/599464334.jpg?v=1&amp;g=fs1%7C0%7CSKP363%7C64%7C334&amp;s=1&amp;b=RkIx"/>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6687" y="3292970"/>
            <a:ext cx="630524" cy="678413"/>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6" name="Title 5"/>
          <p:cNvSpPr>
            <a:spLocks noGrp="1"/>
          </p:cNvSpPr>
          <p:nvPr>
            <p:ph type="title"/>
          </p:nvPr>
        </p:nvSpPr>
        <p:spPr/>
        <p:txBody>
          <a:bodyPr/>
          <a:lstStyle/>
          <a:p>
            <a:r>
              <a:rPr lang="en-US" dirty="0" smtClean="0"/>
              <a:t>Previous Publications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smtClean="0"/>
              <a:pPr fontAlgn="base">
                <a:spcAft>
                  <a:spcPct val="0"/>
                </a:spcAft>
                <a:defRPr/>
              </a:pPr>
              <a:t>13</a:t>
            </a:fld>
            <a:endParaRPr lang="en-GB"/>
          </a:p>
        </p:txBody>
      </p:sp>
      <p:sp>
        <p:nvSpPr>
          <p:cNvPr id="3" name="Rectangle 2"/>
          <p:cNvSpPr/>
          <p:nvPr/>
        </p:nvSpPr>
        <p:spPr>
          <a:xfrm>
            <a:off x="6174952" y="3030933"/>
            <a:ext cx="628650" cy="599522"/>
          </a:xfrm>
          <a:prstGeom prst="rect">
            <a:avLst/>
          </a:prstGeom>
          <a:solidFill>
            <a:schemeClr val="bg1"/>
          </a:solidFill>
          <a:ln w="3175">
            <a:solidFill>
              <a:schemeClr val="tx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pic>
        <p:nvPicPr>
          <p:cNvPr id="1026" name="Picture 2" descr="https://s3.amazonaws.com/user-media.venngage.com/401169-2fdafacb825cbdcadeb7f4661bdf51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26370" y="3069410"/>
            <a:ext cx="511969" cy="511969"/>
          </a:xfrm>
          <a:prstGeom prst="rect">
            <a:avLst/>
          </a:prstGeom>
          <a:solidFill>
            <a:schemeClr val="bg1"/>
          </a:solidFill>
        </p:spPr>
      </p:pic>
      <p:pic>
        <p:nvPicPr>
          <p:cNvPr id="5" name="Pictur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33341" y="1336948"/>
            <a:ext cx="676870" cy="597572"/>
          </a:xfrm>
          <a:prstGeom prst="rect">
            <a:avLst/>
          </a:prstGeom>
          <a:ln w="3175">
            <a:solidFill>
              <a:schemeClr val="tx1"/>
            </a:solidFill>
          </a:ln>
          <a:effectLst>
            <a:outerShdw blurRad="292100" dist="139700" dir="2700000" algn="tl" rotWithShape="0">
              <a:srgbClr val="333333">
                <a:alpha val="65000"/>
              </a:srgbClr>
            </a:outerShdw>
          </a:effectLst>
        </p:spPr>
      </p:pic>
      <p:sp>
        <p:nvSpPr>
          <p:cNvPr id="14" name="Content Placeholder 2"/>
          <p:cNvSpPr txBox="1">
            <a:spLocks/>
          </p:cNvSpPr>
          <p:nvPr/>
        </p:nvSpPr>
        <p:spPr bwMode="auto">
          <a:xfrm>
            <a:off x="2889880" y="1483513"/>
            <a:ext cx="4400550" cy="908963"/>
          </a:xfrm>
          <a:prstGeom prst="rect">
            <a:avLst/>
          </a:prstGeom>
          <a:noFill/>
          <a:ln w="9525">
            <a:noFill/>
            <a:miter lim="800000"/>
            <a:headEnd/>
            <a:tailEnd/>
          </a:ln>
        </p:spPr>
        <p:txBody>
          <a:bodyPr/>
          <a:lstStyle/>
          <a:p>
            <a:pPr eaLnBrk="0" hangingPunct="0">
              <a:spcBef>
                <a:spcPct val="20000"/>
              </a:spcBef>
              <a:defRPr/>
            </a:pPr>
            <a:r>
              <a:rPr lang="en-US" sz="1350" b="1" kern="0" dirty="0">
                <a:solidFill>
                  <a:srgbClr val="002C6C"/>
                </a:solidFill>
                <a:ea typeface="ＭＳ Ｐゴシック" charset="0"/>
              </a:rPr>
              <a:t>Jun-2017 Publication: </a:t>
            </a:r>
          </a:p>
          <a:p>
            <a:pPr eaLnBrk="0" hangingPunct="0">
              <a:defRPr/>
            </a:pPr>
            <a:r>
              <a:rPr lang="en-US" sz="1050" kern="0" dirty="0">
                <a:solidFill>
                  <a:srgbClr val="002C6C"/>
                </a:solidFill>
                <a:ea typeface="ＭＳ Ｐゴシック" charset="0"/>
              </a:rPr>
              <a:t>New Bricks to expand </a:t>
            </a:r>
            <a:r>
              <a:rPr lang="en-US" sz="1050" kern="0" dirty="0">
                <a:solidFill>
                  <a:srgbClr val="002C6C"/>
                </a:solidFill>
              </a:rPr>
              <a:t>Cosmetics, Photography, Hormonal Contraception, DIY Products, and Crops</a:t>
            </a:r>
            <a:br>
              <a:rPr lang="en-US" sz="1050" kern="0" dirty="0">
                <a:solidFill>
                  <a:srgbClr val="002C6C"/>
                </a:solidFill>
              </a:rPr>
            </a:br>
            <a:endParaRPr lang="en-US" sz="1050" kern="0" dirty="0">
              <a:solidFill>
                <a:srgbClr val="002C6C"/>
              </a:solidFill>
            </a:endParaRPr>
          </a:p>
          <a:p>
            <a:pPr eaLnBrk="0" hangingPunct="0">
              <a:defRPr/>
            </a:pPr>
            <a:r>
              <a:rPr lang="en-US" sz="1050" kern="0" dirty="0">
                <a:solidFill>
                  <a:srgbClr val="002C6C"/>
                </a:solidFill>
              </a:rPr>
              <a:t>Processed 26 WRs</a:t>
            </a:r>
          </a:p>
        </p:txBody>
      </p:sp>
      <p:sp>
        <p:nvSpPr>
          <p:cNvPr id="15" name="Content Placeholder 2"/>
          <p:cNvSpPr txBox="1">
            <a:spLocks/>
          </p:cNvSpPr>
          <p:nvPr/>
        </p:nvSpPr>
        <p:spPr>
          <a:xfrm>
            <a:off x="1143000" y="3105150"/>
            <a:ext cx="4500563" cy="916523"/>
          </a:xfrm>
          <a:prstGeom prst="rect">
            <a:avLst/>
          </a:prstGeom>
        </p:spPr>
        <p:txBody>
          <a:bodyPr rtlCol="0">
            <a:noAutofit/>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Font typeface="Arial"/>
              <a:buNone/>
              <a:defRPr/>
            </a:pPr>
            <a:r>
              <a:rPr lang="en-US" sz="1350" b="1" smtClean="0"/>
              <a:t>Dec-2016 Publication:</a:t>
            </a:r>
            <a:br>
              <a:rPr lang="en-US" sz="1350" b="1" smtClean="0"/>
            </a:br>
            <a:r>
              <a:rPr lang="en-US" sz="1050" smtClean="0"/>
              <a:t>New Bricks to expand classification in Crops, Fruits/Vegetables, </a:t>
            </a:r>
            <a:br>
              <a:rPr lang="en-US" sz="1050" smtClean="0"/>
            </a:br>
            <a:r>
              <a:rPr lang="en-US" sz="1050" smtClean="0"/>
              <a:t>Travel Cases/Bags, Books, Textiles, and Cosmetics</a:t>
            </a:r>
            <a:br>
              <a:rPr lang="en-US" sz="1050" smtClean="0"/>
            </a:br>
            <a:r>
              <a:rPr lang="en-US" sz="1050" smtClean="0"/>
              <a:t/>
            </a:r>
            <a:br>
              <a:rPr lang="en-US" sz="1050" smtClean="0"/>
            </a:br>
            <a:r>
              <a:rPr lang="en-US" sz="1050" smtClean="0"/>
              <a:t>Processed 47 WRs </a:t>
            </a:r>
            <a:endParaRPr lang="en-US" sz="825" dirty="0"/>
          </a:p>
        </p:txBody>
      </p:sp>
    </p:spTree>
    <p:extLst>
      <p:ext uri="{BB962C8B-B14F-4D97-AF65-F5344CB8AC3E}">
        <p14:creationId xmlns:p14="http://schemas.microsoft.com/office/powerpoint/2010/main" val="35169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Add a new country code </a:t>
            </a:r>
            <a:r>
              <a:rPr lang="en-US" dirty="0" smtClean="0"/>
              <a:t>(WR 17-089)</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130</a:t>
            </a:fld>
            <a:endParaRPr lang="en-GB" noProof="0"/>
          </a:p>
        </p:txBody>
      </p:sp>
      <p:sp>
        <p:nvSpPr>
          <p:cNvPr id="6" name="Content Placeholder 5"/>
          <p:cNvSpPr>
            <a:spLocks noGrp="1"/>
          </p:cNvSpPr>
          <p:nvPr>
            <p:ph idx="11"/>
          </p:nvPr>
        </p:nvSpPr>
        <p:spPr>
          <a:xfrm>
            <a:off x="69029" y="1047750"/>
            <a:ext cx="8998771" cy="3352800"/>
          </a:xfrm>
        </p:spPr>
        <p:txBody>
          <a:bodyPr/>
          <a:lstStyle/>
          <a:p>
            <a:pPr marL="74250" indent="0">
              <a:buNone/>
            </a:pPr>
            <a:r>
              <a:rPr lang="en-GB" sz="1800" dirty="0"/>
              <a:t>Development Agencies </a:t>
            </a:r>
            <a:r>
              <a:rPr lang="en-GB" sz="1800" dirty="0" smtClean="0"/>
              <a:t>and </a:t>
            </a:r>
            <a:r>
              <a:rPr lang="en-GB" sz="1800" dirty="0"/>
              <a:t>their implementing partners </a:t>
            </a:r>
            <a:r>
              <a:rPr lang="en-GB" sz="1800" dirty="0" smtClean="0"/>
              <a:t>- </a:t>
            </a:r>
            <a:r>
              <a:rPr lang="en-GB" sz="1800" dirty="0"/>
              <a:t>provide foreign assistance to countries </a:t>
            </a:r>
            <a:r>
              <a:rPr lang="en-GB" sz="1800" dirty="0" smtClean="0"/>
              <a:t>in the form of commodities </a:t>
            </a:r>
            <a:r>
              <a:rPr lang="en-GB" sz="1800" dirty="0"/>
              <a:t>and services to support development programs, </a:t>
            </a:r>
            <a:r>
              <a:rPr lang="en-GB" sz="1800" dirty="0" smtClean="0"/>
              <a:t>such as global </a:t>
            </a:r>
            <a:r>
              <a:rPr lang="en-GB" sz="1800" dirty="0"/>
              <a:t>health, infrastructure, and food aid. </a:t>
            </a:r>
          </a:p>
          <a:p>
            <a:pPr marL="74250" indent="0">
              <a:buNone/>
            </a:pPr>
            <a:r>
              <a:rPr lang="en-GB" sz="1800" dirty="0"/>
              <a:t>Commodities procured in these instances may not be explicitly designated for the markets to which they are donated. Often, a generic “developing market” packaging is procured to ship to multiple markets in regions across the globe to provide flexibility in responding to cross-market demand.</a:t>
            </a:r>
          </a:p>
          <a:p>
            <a:pPr marL="74250" indent="0">
              <a:buNone/>
            </a:pPr>
            <a:r>
              <a:rPr lang="en-GB" sz="1800" dirty="0"/>
              <a:t>These agencies want to use the GDSN to improve speed and accuracy in data management, but the Pub/Sub model by Target Market country does align with their business model.</a:t>
            </a:r>
          </a:p>
        </p:txBody>
      </p:sp>
    </p:spTree>
    <p:extLst>
      <p:ext uri="{BB962C8B-B14F-4D97-AF65-F5344CB8AC3E}">
        <p14:creationId xmlns:p14="http://schemas.microsoft.com/office/powerpoint/2010/main" val="1885037232"/>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 17-089 Request</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131</a:t>
            </a:fld>
            <a:endParaRPr lang="en-GB" noProof="0"/>
          </a:p>
        </p:txBody>
      </p:sp>
      <p:sp>
        <p:nvSpPr>
          <p:cNvPr id="6" name="Content Placeholder 5"/>
          <p:cNvSpPr>
            <a:spLocks noGrp="1"/>
          </p:cNvSpPr>
          <p:nvPr>
            <p:ph idx="11"/>
          </p:nvPr>
        </p:nvSpPr>
        <p:spPr>
          <a:xfrm>
            <a:off x="447479" y="1047750"/>
            <a:ext cx="8315521" cy="3352800"/>
          </a:xfrm>
        </p:spPr>
        <p:txBody>
          <a:bodyPr/>
          <a:lstStyle/>
          <a:p>
            <a:r>
              <a:rPr lang="en-GB" sz="1800" dirty="0"/>
              <a:t>Add a new country code for Target Market for Development Assistance that can only be used for Pub/Sub</a:t>
            </a:r>
          </a:p>
          <a:p>
            <a:r>
              <a:rPr lang="en-GB" sz="1800" dirty="0" smtClean="0"/>
              <a:t>Add </a:t>
            </a:r>
            <a:r>
              <a:rPr lang="en-GB" sz="1800" dirty="0"/>
              <a:t>a validation restricting the usage.</a:t>
            </a:r>
          </a:p>
        </p:txBody>
      </p:sp>
    </p:spTree>
    <p:extLst>
      <p:ext uri="{BB962C8B-B14F-4D97-AF65-F5344CB8AC3E}">
        <p14:creationId xmlns:p14="http://schemas.microsoft.com/office/powerpoint/2010/main" val="742005237"/>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Change schema hosting in GR (WR 17-249)</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132</a:t>
            </a:fld>
            <a:endParaRPr lang="en-GB" noProof="0"/>
          </a:p>
        </p:txBody>
      </p:sp>
      <p:sp>
        <p:nvSpPr>
          <p:cNvPr id="6" name="Content Placeholder 5"/>
          <p:cNvSpPr>
            <a:spLocks noGrp="1"/>
          </p:cNvSpPr>
          <p:nvPr>
            <p:ph idx="11"/>
          </p:nvPr>
        </p:nvSpPr>
        <p:spPr>
          <a:xfrm>
            <a:off x="447480" y="1123950"/>
            <a:ext cx="8243942" cy="3276600"/>
          </a:xfrm>
        </p:spPr>
        <p:txBody>
          <a:bodyPr/>
          <a:lstStyle/>
          <a:p>
            <a:pPr marL="74250" indent="0">
              <a:lnSpc>
                <a:spcPct val="150000"/>
              </a:lnSpc>
              <a:buNone/>
            </a:pPr>
            <a:r>
              <a:rPr lang="en-GB" dirty="0"/>
              <a:t>GDSN XSD schemas are hosted in </a:t>
            </a:r>
            <a:r>
              <a:rPr lang="en-GB" u="sng" dirty="0">
                <a:hlinkClick r:id="rId2"/>
              </a:rPr>
              <a:t>http://www.gs1globalregistry.net/3.1/schemas/</a:t>
            </a:r>
            <a:r>
              <a:rPr lang="en-GB" dirty="0"/>
              <a:t> for production environment and in </a:t>
            </a:r>
            <a:r>
              <a:rPr lang="en-GB" u="sng" dirty="0">
                <a:hlinkClick r:id="rId3"/>
              </a:rPr>
              <a:t>http://www.gdsregistry.org/3.1/schemas/</a:t>
            </a:r>
            <a:r>
              <a:rPr lang="en-GB" dirty="0"/>
              <a:t> for preproduction environment. But, when a new GDSN release is deployed, all old schemas are replaced by the newer in the same directory 3.1 and our local partners and us are confused about the version of schemas available in the principal directory 3.1</a:t>
            </a:r>
            <a:r>
              <a:rPr lang="en-GB" dirty="0" smtClean="0"/>
              <a:t>.</a:t>
            </a:r>
          </a:p>
          <a:p>
            <a:endParaRPr lang="en-GB" dirty="0"/>
          </a:p>
        </p:txBody>
      </p:sp>
    </p:spTree>
    <p:extLst>
      <p:ext uri="{BB962C8B-B14F-4D97-AF65-F5344CB8AC3E}">
        <p14:creationId xmlns:p14="http://schemas.microsoft.com/office/powerpoint/2010/main" val="764564141"/>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 17-249 Proposal</a:t>
            </a:r>
            <a:endParaRPr lang="en-US"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133</a:t>
            </a:fld>
            <a:endParaRPr lang="en-GB" noProof="0"/>
          </a:p>
        </p:txBody>
      </p:sp>
      <p:sp>
        <p:nvSpPr>
          <p:cNvPr id="6" name="Content Placeholder 5"/>
          <p:cNvSpPr>
            <a:spLocks noGrp="1"/>
          </p:cNvSpPr>
          <p:nvPr>
            <p:ph idx="11"/>
          </p:nvPr>
        </p:nvSpPr>
        <p:spPr>
          <a:xfrm>
            <a:off x="447480" y="1123950"/>
            <a:ext cx="8243942" cy="3276600"/>
          </a:xfrm>
        </p:spPr>
        <p:txBody>
          <a:bodyPr/>
          <a:lstStyle/>
          <a:p>
            <a:pPr marL="74250" indent="0">
              <a:lnSpc>
                <a:spcPct val="150000"/>
              </a:lnSpc>
              <a:buNone/>
            </a:pPr>
            <a:r>
              <a:rPr lang="en-GB" dirty="0" smtClean="0"/>
              <a:t>Create </a:t>
            </a:r>
            <a:r>
              <a:rPr lang="en-GB" dirty="0"/>
              <a:t>different directory and schemas location for all new GDSN release. E.g. if the release is 3.1.3, it will be easier for us to have a structured new URL with </a:t>
            </a:r>
            <a:r>
              <a:rPr lang="en-GB" u="sng" dirty="0">
                <a:hlinkClick r:id="rId2"/>
              </a:rPr>
              <a:t>http://www.gs1globalregistry.net/3.1.3/schemas/</a:t>
            </a:r>
            <a:r>
              <a:rPr lang="en-GB" dirty="0"/>
              <a:t> for production environment and  </a:t>
            </a:r>
            <a:r>
              <a:rPr lang="en-GB" u="sng" dirty="0">
                <a:hlinkClick r:id="rId3"/>
              </a:rPr>
              <a:t>http://www.gdsregistry.org/3.1.3/schemas/</a:t>
            </a:r>
            <a:r>
              <a:rPr lang="en-GB" dirty="0"/>
              <a:t> for preproduction environment. This URLs are also exchanged in the XML messages and they are to be updated for each new GDSN release.</a:t>
            </a:r>
          </a:p>
          <a:p>
            <a:pPr marL="74250" indent="0">
              <a:lnSpc>
                <a:spcPct val="150000"/>
              </a:lnSpc>
              <a:buNone/>
            </a:pPr>
            <a:endParaRPr lang="en-GB" dirty="0" smtClean="0"/>
          </a:p>
          <a:p>
            <a:endParaRPr lang="en-GB" dirty="0"/>
          </a:p>
        </p:txBody>
      </p:sp>
    </p:spTree>
    <p:extLst>
      <p:ext uri="{BB962C8B-B14F-4D97-AF65-F5344CB8AC3E}">
        <p14:creationId xmlns:p14="http://schemas.microsoft.com/office/powerpoint/2010/main" val="1583536224"/>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Alan Hyler</a:t>
            </a:r>
            <a:endParaRPr lang="en-GB" dirty="0"/>
          </a:p>
        </p:txBody>
      </p:sp>
      <p:sp>
        <p:nvSpPr>
          <p:cNvPr id="5" name="Title 4"/>
          <p:cNvSpPr>
            <a:spLocks noGrp="1"/>
          </p:cNvSpPr>
          <p:nvPr>
            <p:ph type="title"/>
          </p:nvPr>
        </p:nvSpPr>
        <p:spPr/>
        <p:txBody>
          <a:bodyPr/>
          <a:lstStyle/>
          <a:p>
            <a:r>
              <a:rPr lang="en-US" dirty="0" smtClean="0"/>
              <a:t>Future Group Meetings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134</a:t>
            </a:fld>
            <a:endParaRPr lang="en-GB" noProof="0"/>
          </a:p>
        </p:txBody>
      </p:sp>
    </p:spTree>
    <p:extLst>
      <p:ext uri="{BB962C8B-B14F-4D97-AF65-F5344CB8AC3E}">
        <p14:creationId xmlns:p14="http://schemas.microsoft.com/office/powerpoint/2010/main" val="351370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Wrap Up Topics</a:t>
            </a:r>
            <a:endParaRPr lang="en-GB" dirty="0"/>
          </a:p>
        </p:txBody>
      </p:sp>
      <p:sp>
        <p:nvSpPr>
          <p:cNvPr id="3" name="Content Placeholder 2"/>
          <p:cNvSpPr>
            <a:spLocks noGrp="1"/>
          </p:cNvSpPr>
          <p:nvPr>
            <p:ph idx="11"/>
          </p:nvPr>
        </p:nvSpPr>
        <p:spPr/>
        <p:txBody>
          <a:bodyPr/>
          <a:lstStyle/>
          <a:p>
            <a:r>
              <a:rPr lang="en-US" dirty="0" smtClean="0"/>
              <a:t>Future User Group Meetings</a:t>
            </a:r>
          </a:p>
          <a:p>
            <a:r>
              <a:rPr lang="en-US" dirty="0" smtClean="0"/>
              <a:t>Open Items List</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135</a:t>
            </a:fld>
            <a:endParaRPr lang="en-GB" noProof="0"/>
          </a:p>
        </p:txBody>
      </p:sp>
    </p:spTree>
    <p:extLst>
      <p:ext uri="{BB962C8B-B14F-4D97-AF65-F5344CB8AC3E}">
        <p14:creationId xmlns:p14="http://schemas.microsoft.com/office/powerpoint/2010/main" val="1903474336"/>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384222"/>
            <a:ext cx="8534400" cy="509735"/>
          </a:xfrm>
        </p:spPr>
        <p:txBody>
          <a:bodyPr/>
          <a:lstStyle/>
          <a:p>
            <a:r>
              <a:rPr lang="en-US" sz="2400" b="1" dirty="0">
                <a:latin typeface="+mj-lt"/>
              </a:rPr>
              <a:t>GS1 Xchange: </a:t>
            </a:r>
            <a:r>
              <a:rPr lang="en-US" sz="2400" dirty="0">
                <a:latin typeface="+mj-lt"/>
              </a:rPr>
              <a:t>Where collaboration meets community </a:t>
            </a:r>
            <a:endParaRPr lang="en-GB" sz="2400" dirty="0">
              <a:latin typeface="+mj-lt"/>
            </a:endParaRPr>
          </a:p>
        </p:txBody>
      </p:sp>
      <p:sp>
        <p:nvSpPr>
          <p:cNvPr id="4" name="Slide Number Placeholder 3"/>
          <p:cNvSpPr>
            <a:spLocks noGrp="1"/>
          </p:cNvSpPr>
          <p:nvPr>
            <p:ph type="sldNum" sz="quarter" idx="14"/>
          </p:nvPr>
        </p:nvSpPr>
        <p:spPr/>
        <p:txBody>
          <a:bodyPr/>
          <a:lstStyle/>
          <a:p>
            <a:pPr fontAlgn="base">
              <a:spcAft>
                <a:spcPct val="0"/>
              </a:spcAft>
              <a:defRPr/>
            </a:pPr>
            <a:fld id="{4472AB7F-E8D0-4874-A9B8-335B68DC5F05}" type="slidenum">
              <a:rPr lang="en-US"/>
              <a:pPr fontAlgn="base">
                <a:spcAft>
                  <a:spcPct val="0"/>
                </a:spcAft>
                <a:defRPr/>
              </a:pPr>
              <a:t>136</a:t>
            </a:fld>
            <a:endParaRPr lang="en-US" dirty="0"/>
          </a:p>
        </p:txBody>
      </p:sp>
      <p:sp>
        <p:nvSpPr>
          <p:cNvPr id="18" name="TextBox 17"/>
          <p:cNvSpPr txBox="1"/>
          <p:nvPr/>
        </p:nvSpPr>
        <p:spPr>
          <a:xfrm>
            <a:off x="381000" y="982117"/>
            <a:ext cx="8314020" cy="1015663"/>
          </a:xfrm>
          <a:prstGeom prst="rect">
            <a:avLst/>
          </a:prstGeom>
          <a:noFill/>
        </p:spPr>
        <p:txBody>
          <a:bodyPr wrap="square" rtlCol="0">
            <a:spAutoFit/>
          </a:bodyPr>
          <a:lstStyle/>
          <a:p>
            <a:r>
              <a:rPr lang="en-GB" sz="1200" b="1" dirty="0">
                <a:solidFill>
                  <a:srgbClr val="F26334"/>
                </a:solidFill>
                <a:latin typeface="Verdana"/>
              </a:rPr>
              <a:t>GS1 Xchange </a:t>
            </a:r>
            <a:r>
              <a:rPr lang="en-US" sz="1200" dirty="0">
                <a:solidFill>
                  <a:srgbClr val="002C6C"/>
                </a:solidFill>
              </a:rPr>
              <a:t>is your new home for a variety of existing and future GS1 user communities. </a:t>
            </a:r>
          </a:p>
          <a:p>
            <a:endParaRPr lang="en-US" sz="1200" dirty="0">
              <a:solidFill>
                <a:srgbClr val="002C6C"/>
              </a:solidFill>
            </a:endParaRPr>
          </a:p>
          <a:p>
            <a:r>
              <a:rPr lang="en-US" sz="1200" dirty="0">
                <a:solidFill>
                  <a:srgbClr val="002C6C"/>
                </a:solidFill>
              </a:rPr>
              <a:t>This new meeting space includes established communities such as the </a:t>
            </a:r>
          </a:p>
          <a:p>
            <a:r>
              <a:rPr lang="en-US" sz="1200" i="1" dirty="0">
                <a:solidFill>
                  <a:srgbClr val="F26334"/>
                </a:solidFill>
              </a:rPr>
              <a:t>GS1 Community Room </a:t>
            </a:r>
            <a:r>
              <a:rPr lang="en-US" sz="1200" dirty="0">
                <a:solidFill>
                  <a:srgbClr val="002C6C"/>
                </a:solidFill>
              </a:rPr>
              <a:t>and </a:t>
            </a:r>
            <a:r>
              <a:rPr lang="en-US" sz="1200" i="1" dirty="0">
                <a:solidFill>
                  <a:srgbClr val="F26334"/>
                </a:solidFill>
              </a:rPr>
              <a:t>GS1 </a:t>
            </a:r>
            <a:r>
              <a:rPr lang="en-US" sz="1200" i="1" dirty="0" err="1">
                <a:solidFill>
                  <a:srgbClr val="F26334"/>
                </a:solidFill>
              </a:rPr>
              <a:t>WeShare</a:t>
            </a:r>
            <a:r>
              <a:rPr lang="en-US" sz="1200" dirty="0">
                <a:solidFill>
                  <a:srgbClr val="002C6C"/>
                </a:solidFill>
              </a:rPr>
              <a:t> portals, as well as new communities like the </a:t>
            </a:r>
            <a:r>
              <a:rPr lang="en-US" sz="1200" i="1" dirty="0">
                <a:solidFill>
                  <a:srgbClr val="F26334"/>
                </a:solidFill>
              </a:rPr>
              <a:t>GS1 Daily Scan- </a:t>
            </a:r>
            <a:r>
              <a:rPr lang="en-US" sz="1200" dirty="0">
                <a:solidFill>
                  <a:srgbClr val="002C6C"/>
                </a:solidFill>
              </a:rPr>
              <a:t>your fresh source for up-to-date recent GS1 news and industry information.</a:t>
            </a:r>
          </a:p>
        </p:txBody>
      </p:sp>
      <p:sp>
        <p:nvSpPr>
          <p:cNvPr id="6" name="Text Placeholder 5"/>
          <p:cNvSpPr>
            <a:spLocks noGrp="1"/>
          </p:cNvSpPr>
          <p:nvPr>
            <p:ph type="body" sz="quarter" idx="4294967295"/>
          </p:nvPr>
        </p:nvSpPr>
        <p:spPr>
          <a:xfrm>
            <a:off x="657684" y="2321887"/>
            <a:ext cx="2362200" cy="1219200"/>
          </a:xfrm>
          <a:prstGeom prst="rect">
            <a:avLst/>
          </a:prstGeom>
        </p:spPr>
        <p:txBody>
          <a:bodyPr/>
          <a:lstStyle/>
          <a:p>
            <a:pPr marL="55687" indent="0">
              <a:buNone/>
            </a:pPr>
            <a:r>
              <a:rPr lang="en-GB" sz="1100" b="1" dirty="0">
                <a:latin typeface="+mn-lt"/>
              </a:rPr>
              <a:t>User benefits include:</a:t>
            </a:r>
          </a:p>
          <a:p>
            <a:pPr lvl="0"/>
            <a:r>
              <a:rPr lang="en-GB" sz="1100" dirty="0">
                <a:latin typeface="+mn-lt"/>
              </a:rPr>
              <a:t>Single sign-on</a:t>
            </a:r>
          </a:p>
          <a:p>
            <a:pPr lvl="0"/>
            <a:r>
              <a:rPr lang="en-GB" sz="1100" dirty="0">
                <a:latin typeface="+mn-lt"/>
              </a:rPr>
              <a:t>Easy navigation </a:t>
            </a:r>
            <a:r>
              <a:rPr lang="en-GB" sz="1100" dirty="0">
                <a:solidFill>
                  <a:srgbClr val="002C6C"/>
                </a:solidFill>
                <a:latin typeface="+mn-lt"/>
              </a:rPr>
              <a:t>between different communities</a:t>
            </a:r>
          </a:p>
          <a:p>
            <a:pPr lvl="0"/>
            <a:r>
              <a:rPr lang="en-US" sz="1100" dirty="0"/>
              <a:t>Improved experience</a:t>
            </a:r>
          </a:p>
          <a:p>
            <a:pPr marL="171446" indent="-116678">
              <a:spcBef>
                <a:spcPts val="150"/>
              </a:spcBef>
            </a:pPr>
            <a:endParaRPr lang="en-US" sz="1050" dirty="0"/>
          </a:p>
          <a:p>
            <a:pPr marL="171446" indent="-116678">
              <a:spcBef>
                <a:spcPts val="150"/>
              </a:spcBef>
            </a:pPr>
            <a:endParaRPr lang="en-GB" sz="1050" dirty="0"/>
          </a:p>
        </p:txBody>
      </p:sp>
      <p:sp>
        <p:nvSpPr>
          <p:cNvPr id="7" name="TextBox 6"/>
          <p:cNvSpPr txBox="1"/>
          <p:nvPr/>
        </p:nvSpPr>
        <p:spPr>
          <a:xfrm>
            <a:off x="457201" y="3909872"/>
            <a:ext cx="2763169" cy="523220"/>
          </a:xfrm>
          <a:prstGeom prst="rect">
            <a:avLst/>
          </a:prstGeom>
          <a:noFill/>
          <a:ln w="28575">
            <a:solidFill>
              <a:srgbClr val="F26334"/>
            </a:solidFill>
            <a:prstDash val="dash"/>
          </a:ln>
        </p:spPr>
        <p:txBody>
          <a:bodyPr wrap="square" rtlCol="0">
            <a:spAutoFit/>
          </a:bodyPr>
          <a:lstStyle/>
          <a:p>
            <a:pPr algn="ctr"/>
            <a:r>
              <a:rPr lang="en-US" sz="1400" b="1" dirty="0">
                <a:solidFill>
                  <a:srgbClr val="002C6C"/>
                </a:solidFill>
              </a:rPr>
              <a:t>Join today! </a:t>
            </a:r>
          </a:p>
          <a:p>
            <a:pPr algn="ctr"/>
            <a:r>
              <a:rPr lang="en-US" sz="1400" b="1" dirty="0">
                <a:solidFill>
                  <a:srgbClr val="F26334"/>
                </a:solidFill>
              </a:rPr>
              <a:t>Xchange.gs1.org</a:t>
            </a:r>
            <a:endParaRPr lang="en-GB" sz="1400" b="1" dirty="0">
              <a:solidFill>
                <a:srgbClr val="F26334"/>
              </a:solidFill>
            </a:endParaRPr>
          </a:p>
        </p:txBody>
      </p:sp>
      <p:pic>
        <p:nvPicPr>
          <p:cNvPr id="9" name="Picture 8"/>
          <p:cNvPicPr>
            <a:picLocks noChangeAspect="1"/>
          </p:cNvPicPr>
          <p:nvPr/>
        </p:nvPicPr>
        <p:blipFill>
          <a:blip r:embed="rId3"/>
          <a:stretch>
            <a:fillRect/>
          </a:stretch>
        </p:blipFill>
        <p:spPr>
          <a:xfrm>
            <a:off x="3962400" y="2266950"/>
            <a:ext cx="4648200" cy="2347408"/>
          </a:xfrm>
          <a:prstGeom prst="rect">
            <a:avLst/>
          </a:prstGeom>
        </p:spPr>
      </p:pic>
    </p:spTree>
    <p:extLst>
      <p:ext uri="{BB962C8B-B14F-4D97-AF65-F5344CB8AC3E}">
        <p14:creationId xmlns:p14="http://schemas.microsoft.com/office/powerpoint/2010/main" val="2122027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457200" y="1550755"/>
            <a:ext cx="1834300" cy="2974454"/>
          </a:xfrm>
          <a:prstGeom prst="rect">
            <a:avLst/>
          </a:prstGeom>
          <a:ln>
            <a:solidFill>
              <a:srgbClr val="002C6C"/>
            </a:solidFill>
          </a:ln>
        </p:spPr>
      </p:pic>
      <p:sp>
        <p:nvSpPr>
          <p:cNvPr id="2" name="Title 1"/>
          <p:cNvSpPr>
            <a:spLocks noGrp="1"/>
          </p:cNvSpPr>
          <p:nvPr>
            <p:ph type="title"/>
          </p:nvPr>
        </p:nvSpPr>
        <p:spPr>
          <a:xfrm>
            <a:off x="481738" y="383978"/>
            <a:ext cx="6484616" cy="509735"/>
          </a:xfrm>
        </p:spPr>
        <p:txBody>
          <a:bodyPr/>
          <a:lstStyle/>
          <a:p>
            <a:r>
              <a:rPr lang="en-US" sz="2400" b="1" dirty="0">
                <a:latin typeface="+mj-lt"/>
              </a:rPr>
              <a:t>The Daily Scan: </a:t>
            </a:r>
            <a:r>
              <a:rPr lang="en-US" sz="2400" dirty="0">
                <a:latin typeface="+mj-lt"/>
              </a:rPr>
              <a:t>News you can use</a:t>
            </a:r>
            <a:endParaRPr lang="en-GB" sz="2400" dirty="0">
              <a:latin typeface="+mj-lt"/>
            </a:endParaRPr>
          </a:p>
        </p:txBody>
      </p:sp>
      <p:sp>
        <p:nvSpPr>
          <p:cNvPr id="7" name="Slide Number Placeholder 6"/>
          <p:cNvSpPr>
            <a:spLocks noGrp="1"/>
          </p:cNvSpPr>
          <p:nvPr>
            <p:ph type="sldNum" sz="quarter" idx="4294967295"/>
          </p:nvPr>
        </p:nvSpPr>
        <p:spPr/>
        <p:txBody>
          <a:bodyPr/>
          <a:lstStyle/>
          <a:p>
            <a:pPr fontAlgn="base">
              <a:spcAft>
                <a:spcPct val="0"/>
              </a:spcAft>
              <a:defRPr/>
            </a:pPr>
            <a:endParaRPr lang="en-US" dirty="0"/>
          </a:p>
        </p:txBody>
      </p:sp>
      <p:sp>
        <p:nvSpPr>
          <p:cNvPr id="3" name="TextBox 2"/>
          <p:cNvSpPr txBox="1"/>
          <p:nvPr/>
        </p:nvSpPr>
        <p:spPr>
          <a:xfrm>
            <a:off x="481738" y="993069"/>
            <a:ext cx="8213282" cy="484748"/>
          </a:xfrm>
          <a:prstGeom prst="rect">
            <a:avLst/>
          </a:prstGeom>
          <a:noFill/>
        </p:spPr>
        <p:txBody>
          <a:bodyPr wrap="square" rtlCol="0">
            <a:spAutoFit/>
          </a:bodyPr>
          <a:lstStyle/>
          <a:p>
            <a:r>
              <a:rPr lang="en-US" sz="1350" b="1" dirty="0">
                <a:solidFill>
                  <a:srgbClr val="F26334"/>
                </a:solidFill>
                <a:latin typeface="Verdana"/>
              </a:rPr>
              <a:t>Did you know? </a:t>
            </a:r>
            <a:r>
              <a:rPr lang="en-US" sz="1200" b="1" dirty="0">
                <a:solidFill>
                  <a:srgbClr val="002C6C"/>
                </a:solidFill>
                <a:latin typeface="Verdana"/>
              </a:rPr>
              <a:t>The Daily Scan </a:t>
            </a:r>
            <a:r>
              <a:rPr lang="en-US" sz="1200" dirty="0">
                <a:solidFill>
                  <a:srgbClr val="002C6C"/>
                </a:solidFill>
                <a:latin typeface="Verdana"/>
                <a:ea typeface="ＭＳ Ｐゴシック" charset="0"/>
                <a:cs typeface="Verdana"/>
              </a:rPr>
              <a:t>is the new welcome page on the GS1 Xchange platform, providing you with </a:t>
            </a:r>
            <a:r>
              <a:rPr lang="en-GB" sz="1200" dirty="0">
                <a:solidFill>
                  <a:srgbClr val="002C6C"/>
                </a:solidFill>
                <a:latin typeface="Verdana"/>
                <a:ea typeface="ＭＳ Ｐゴシック" charset="0"/>
                <a:cs typeface="Verdana"/>
              </a:rPr>
              <a:t>up-to-date GS1 news and information.</a:t>
            </a: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95297" y="3318276"/>
            <a:ext cx="1338380" cy="1180356"/>
          </a:xfrm>
          <a:prstGeom prst="rect">
            <a:avLst/>
          </a:prstGeom>
          <a:ln>
            <a:solidFill>
              <a:srgbClr val="002C6C"/>
            </a:solidFill>
          </a:ln>
        </p:spPr>
      </p:pic>
      <p:pic>
        <p:nvPicPr>
          <p:cNvPr id="10" name="Picture 9"/>
          <p:cNvPicPr>
            <a:picLocks noChangeAspect="1"/>
          </p:cNvPicPr>
          <p:nvPr/>
        </p:nvPicPr>
        <p:blipFill>
          <a:blip r:embed="rId5"/>
          <a:stretch>
            <a:fillRect/>
          </a:stretch>
        </p:blipFill>
        <p:spPr>
          <a:xfrm>
            <a:off x="5606191" y="3318276"/>
            <a:ext cx="1566998" cy="1173630"/>
          </a:xfrm>
          <a:prstGeom prst="rect">
            <a:avLst/>
          </a:prstGeom>
          <a:ln>
            <a:solidFill>
              <a:srgbClr val="002C6C"/>
            </a:solidFill>
          </a:ln>
        </p:spPr>
      </p:pic>
      <p:pic>
        <p:nvPicPr>
          <p:cNvPr id="11" name="Picture 10"/>
          <p:cNvPicPr>
            <a:picLocks noChangeAspect="1"/>
          </p:cNvPicPr>
          <p:nvPr/>
        </p:nvPicPr>
        <p:blipFill>
          <a:blip r:embed="rId6"/>
          <a:stretch>
            <a:fillRect/>
          </a:stretch>
        </p:blipFill>
        <p:spPr>
          <a:xfrm>
            <a:off x="2495724" y="2941345"/>
            <a:ext cx="1395349" cy="1572775"/>
          </a:xfrm>
          <a:prstGeom prst="rect">
            <a:avLst/>
          </a:prstGeom>
          <a:ln>
            <a:solidFill>
              <a:srgbClr val="002C6C"/>
            </a:solidFill>
          </a:ln>
        </p:spPr>
      </p:pic>
      <p:sp>
        <p:nvSpPr>
          <p:cNvPr id="13" name="TextBox 12"/>
          <p:cNvSpPr txBox="1"/>
          <p:nvPr/>
        </p:nvSpPr>
        <p:spPr>
          <a:xfrm>
            <a:off x="2679859" y="1954380"/>
            <a:ext cx="3848701" cy="923330"/>
          </a:xfrm>
          <a:prstGeom prst="rect">
            <a:avLst/>
          </a:prstGeom>
          <a:noFill/>
        </p:spPr>
        <p:txBody>
          <a:bodyPr wrap="square" rtlCol="0">
            <a:spAutoFit/>
          </a:bodyPr>
          <a:lstStyle/>
          <a:p>
            <a:pPr marL="214308" indent="-214308">
              <a:buFont typeface="Arial" panose="020B0604020202020204" pitchFamily="34" charset="0"/>
              <a:buChar char="•"/>
            </a:pPr>
            <a:r>
              <a:rPr lang="en-US" sz="900" dirty="0">
                <a:solidFill>
                  <a:srgbClr val="002C6C"/>
                </a:solidFill>
              </a:rPr>
              <a:t>Timely retail &amp; standards’ news for GS1 members</a:t>
            </a:r>
          </a:p>
          <a:p>
            <a:pPr marL="214308" indent="-214308">
              <a:buFont typeface="Arial" panose="020B0604020202020204" pitchFamily="34" charset="0"/>
              <a:buChar char="•"/>
            </a:pPr>
            <a:r>
              <a:rPr lang="en-US" sz="900" dirty="0">
                <a:solidFill>
                  <a:srgbClr val="002C6C"/>
                </a:solidFill>
              </a:rPr>
              <a:t>Quick access to your GS1 portals</a:t>
            </a:r>
          </a:p>
          <a:p>
            <a:pPr marL="214308" indent="-214308">
              <a:buFont typeface="Arial" panose="020B0604020202020204" pitchFamily="34" charset="0"/>
              <a:buChar char="•"/>
            </a:pPr>
            <a:r>
              <a:rPr lang="en-US" sz="900" dirty="0">
                <a:solidFill>
                  <a:srgbClr val="002C6C"/>
                </a:solidFill>
              </a:rPr>
              <a:t>News sorted &amp; tagged by category</a:t>
            </a:r>
          </a:p>
          <a:p>
            <a:pPr marL="214308" indent="-214308">
              <a:buFont typeface="Arial" panose="020B0604020202020204" pitchFamily="34" charset="0"/>
              <a:buChar char="•"/>
            </a:pPr>
            <a:r>
              <a:rPr lang="en-US" sz="900" dirty="0">
                <a:solidFill>
                  <a:srgbClr val="002C6C"/>
                </a:solidFill>
              </a:rPr>
              <a:t>Shareable &amp; downloadable content through social media</a:t>
            </a:r>
          </a:p>
          <a:p>
            <a:pPr marL="214308" indent="-214308">
              <a:buFont typeface="Arial" panose="020B0604020202020204" pitchFamily="34" charset="0"/>
              <a:buChar char="•"/>
            </a:pPr>
            <a:r>
              <a:rPr lang="en-US" sz="900" dirty="0">
                <a:solidFill>
                  <a:srgbClr val="002C6C"/>
                </a:solidFill>
              </a:rPr>
              <a:t>Translation function</a:t>
            </a:r>
          </a:p>
          <a:p>
            <a:pPr marL="214308" indent="-214308">
              <a:buFont typeface="Arial" panose="020B0604020202020204" pitchFamily="34" charset="0"/>
              <a:buChar char="•"/>
            </a:pPr>
            <a:r>
              <a:rPr lang="en-US" sz="900" dirty="0">
                <a:solidFill>
                  <a:srgbClr val="002C6C"/>
                </a:solidFill>
              </a:rPr>
              <a:t>Weekly digest…and more!</a:t>
            </a:r>
          </a:p>
        </p:txBody>
      </p:sp>
      <p:sp>
        <p:nvSpPr>
          <p:cNvPr id="14" name="TextBox 13"/>
          <p:cNvSpPr txBox="1"/>
          <p:nvPr/>
        </p:nvSpPr>
        <p:spPr>
          <a:xfrm>
            <a:off x="2643822" y="1475094"/>
            <a:ext cx="6195378" cy="484748"/>
          </a:xfrm>
          <a:prstGeom prst="rect">
            <a:avLst/>
          </a:prstGeom>
          <a:noFill/>
        </p:spPr>
        <p:txBody>
          <a:bodyPr wrap="square" rtlCol="0">
            <a:spAutoFit/>
          </a:bodyPr>
          <a:lstStyle/>
          <a:p>
            <a:r>
              <a:rPr lang="en-US" sz="1350" b="1" dirty="0">
                <a:solidFill>
                  <a:srgbClr val="F26334"/>
                </a:solidFill>
                <a:latin typeface="+mj-lt"/>
                <a:ea typeface="ＭＳ Ｐゴシック" charset="0"/>
                <a:cs typeface="Verdana"/>
              </a:rPr>
              <a:t>Join us! </a:t>
            </a:r>
            <a:r>
              <a:rPr lang="en-US" sz="1200" dirty="0">
                <a:solidFill>
                  <a:srgbClr val="002C6C"/>
                </a:solidFill>
                <a:ea typeface="ＭＳ Ｐゴシック" charset="0"/>
                <a:cs typeface="Verdana"/>
              </a:rPr>
              <a:t>Experience this modern approach to news, with cutting-edge features such as:</a:t>
            </a:r>
          </a:p>
        </p:txBody>
      </p:sp>
      <p:sp>
        <p:nvSpPr>
          <p:cNvPr id="15" name="TextBox 14"/>
          <p:cNvSpPr txBox="1"/>
          <p:nvPr/>
        </p:nvSpPr>
        <p:spPr>
          <a:xfrm>
            <a:off x="5479550" y="2845771"/>
            <a:ext cx="1818126" cy="300082"/>
          </a:xfrm>
          <a:prstGeom prst="rect">
            <a:avLst/>
          </a:prstGeom>
          <a:noFill/>
          <a:ln w="28575">
            <a:solidFill>
              <a:srgbClr val="F26334"/>
            </a:solidFill>
            <a:prstDash val="dash"/>
          </a:ln>
        </p:spPr>
        <p:txBody>
          <a:bodyPr wrap="none" rtlCol="0">
            <a:spAutoFit/>
          </a:bodyPr>
          <a:lstStyle/>
          <a:p>
            <a:r>
              <a:rPr lang="en-US" sz="1350" b="1" dirty="0">
                <a:solidFill>
                  <a:srgbClr val="002C6C"/>
                </a:solidFill>
              </a:rPr>
              <a:t>Xchange.gs1.org</a:t>
            </a:r>
            <a:endParaRPr lang="en-GB" sz="1350" b="1" dirty="0">
              <a:solidFill>
                <a:srgbClr val="002C6C"/>
              </a:solidFill>
            </a:endParaRPr>
          </a:p>
        </p:txBody>
      </p:sp>
      <p:pic>
        <p:nvPicPr>
          <p:cNvPr id="5" name="Picture 4"/>
          <p:cNvPicPr>
            <a:picLocks noChangeAspect="1"/>
          </p:cNvPicPr>
          <p:nvPr/>
        </p:nvPicPr>
        <p:blipFill>
          <a:blip r:embed="rId7"/>
          <a:stretch>
            <a:fillRect/>
          </a:stretch>
        </p:blipFill>
        <p:spPr>
          <a:xfrm>
            <a:off x="7320701" y="3321702"/>
            <a:ext cx="1528798" cy="1170204"/>
          </a:xfrm>
          <a:prstGeom prst="rect">
            <a:avLst/>
          </a:prstGeom>
        </p:spPr>
      </p:pic>
    </p:spTree>
    <p:extLst>
      <p:ext uri="{BB962C8B-B14F-4D97-AF65-F5344CB8AC3E}">
        <p14:creationId xmlns:p14="http://schemas.microsoft.com/office/powerpoint/2010/main" val="41430187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endParaRPr lang="en-GB" dirty="0"/>
          </a:p>
        </p:txBody>
      </p:sp>
      <p:sp>
        <p:nvSpPr>
          <p:cNvPr id="5" name="Title 4"/>
          <p:cNvSpPr>
            <a:spLocks noGrp="1"/>
          </p:cNvSpPr>
          <p:nvPr>
            <p:ph type="title"/>
          </p:nvPr>
        </p:nvSpPr>
        <p:spPr/>
        <p:txBody>
          <a:bodyPr/>
          <a:lstStyle/>
          <a:p>
            <a:r>
              <a:rPr lang="en-US" dirty="0" smtClean="0"/>
              <a:t>Adjourn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138</a:t>
            </a:fld>
            <a:endParaRPr lang="en-GB" noProof="0"/>
          </a:p>
        </p:txBody>
      </p:sp>
    </p:spTree>
    <p:extLst>
      <p:ext uri="{BB962C8B-B14F-4D97-AF65-F5344CB8AC3E}">
        <p14:creationId xmlns:p14="http://schemas.microsoft.com/office/powerpoint/2010/main" val="17227532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sz="1800" dirty="0"/>
              <a:t>GPC Dec-2017 Publication</a:t>
            </a:r>
            <a:r>
              <a:rPr lang="en-US" altLang="en-US" dirty="0" smtClean="0"/>
              <a:t/>
            </a:r>
            <a:br>
              <a:rPr lang="en-US" altLang="en-US" dirty="0" smtClean="0"/>
            </a:br>
            <a:r>
              <a:rPr lang="en-US" altLang="en-US" sz="900" dirty="0"/>
              <a:t>(Updated Oct-2017</a:t>
            </a:r>
            <a:r>
              <a:rPr lang="en-US" altLang="en-US" sz="1050" dirty="0"/>
              <a:t>)</a:t>
            </a:r>
          </a:p>
        </p:txBody>
      </p:sp>
      <p:sp>
        <p:nvSpPr>
          <p:cNvPr id="18" name="Rectangle 17"/>
          <p:cNvSpPr/>
          <p:nvPr/>
        </p:nvSpPr>
        <p:spPr>
          <a:xfrm>
            <a:off x="5454254" y="1657351"/>
            <a:ext cx="2093119" cy="1822847"/>
          </a:xfrm>
          <a:prstGeom prst="rect">
            <a:avLst/>
          </a:prstGeom>
          <a:solidFill>
            <a:schemeClr val="bg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19" name="Rectangle 18"/>
          <p:cNvSpPr/>
          <p:nvPr/>
        </p:nvSpPr>
        <p:spPr>
          <a:xfrm>
            <a:off x="1514475" y="1657351"/>
            <a:ext cx="1971675" cy="1822847"/>
          </a:xfrm>
          <a:prstGeom prst="rect">
            <a:avLst/>
          </a:prstGeom>
          <a:solidFill>
            <a:schemeClr val="bg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sp>
        <p:nvSpPr>
          <p:cNvPr id="20" name="Rectangle 19"/>
          <p:cNvSpPr/>
          <p:nvPr/>
        </p:nvSpPr>
        <p:spPr>
          <a:xfrm>
            <a:off x="3492737" y="1656160"/>
            <a:ext cx="1968104" cy="1822847"/>
          </a:xfrm>
          <a:prstGeom prst="rect">
            <a:avLst/>
          </a:prstGeom>
          <a:solidFill>
            <a:schemeClr val="accent2">
              <a:lumMod val="20000"/>
              <a:lumOff val="80000"/>
            </a:schemeClr>
          </a:solidFill>
          <a:ln>
            <a:solidFill>
              <a:schemeClr val="tx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350"/>
          </a:p>
        </p:txBody>
      </p:sp>
      <p:cxnSp>
        <p:nvCxnSpPr>
          <p:cNvPr id="21" name="Straight Connector 20"/>
          <p:cNvCxnSpPr/>
          <p:nvPr/>
        </p:nvCxnSpPr>
        <p:spPr>
          <a:xfrm flipV="1">
            <a:off x="1514475" y="3480198"/>
            <a:ext cx="6024563" cy="1190"/>
          </a:xfrm>
          <a:prstGeom prst="line">
            <a:avLst/>
          </a:prstGeom>
          <a:ln w="28575">
            <a:solidFill>
              <a:srgbClr val="F2632A"/>
            </a:solidFill>
          </a:ln>
        </p:spPr>
        <p:style>
          <a:lnRef idx="1">
            <a:schemeClr val="accent1"/>
          </a:lnRef>
          <a:fillRef idx="0">
            <a:schemeClr val="accent1"/>
          </a:fillRef>
          <a:effectRef idx="0">
            <a:schemeClr val="accent1"/>
          </a:effectRef>
          <a:fontRef idx="minor">
            <a:schemeClr val="tx1"/>
          </a:fontRef>
        </p:style>
      </p:cxnSp>
      <p:sp>
        <p:nvSpPr>
          <p:cNvPr id="5127" name="TextBox 33"/>
          <p:cNvSpPr txBox="1">
            <a:spLocks noChangeArrowheads="1"/>
          </p:cNvSpPr>
          <p:nvPr/>
        </p:nvSpPr>
        <p:spPr bwMode="auto">
          <a:xfrm>
            <a:off x="3849292" y="1657350"/>
            <a:ext cx="1240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2C6C"/>
                </a:solidFill>
                <a:latin typeface="Arial" panose="020B0604020202020204" pitchFamily="34" charset="0"/>
              </a:defRPr>
            </a:lvl1pPr>
            <a:lvl2pPr marL="742950" indent="-285750">
              <a:spcBef>
                <a:spcPct val="20000"/>
              </a:spcBef>
              <a:buClr>
                <a:srgbClr val="F2632A"/>
              </a:buClr>
              <a:buSzPct val="120000"/>
              <a:buChar char="•"/>
              <a:defRPr sz="2000">
                <a:solidFill>
                  <a:srgbClr val="002C6C"/>
                </a:solidFill>
                <a:latin typeface="Arial" panose="020B0604020202020204" pitchFamily="34" charset="0"/>
              </a:defRPr>
            </a:lvl2pPr>
            <a:lvl3pPr marL="1143000" indent="-228600">
              <a:spcBef>
                <a:spcPct val="20000"/>
              </a:spcBef>
              <a:buClr>
                <a:srgbClr val="F2632A"/>
              </a:buClr>
              <a:buFont typeface="Wingdings" panose="05000000000000000000" pitchFamily="2" charset="2"/>
              <a:buChar char="§"/>
              <a:defRPr sz="2000">
                <a:solidFill>
                  <a:srgbClr val="002C6C"/>
                </a:solidFill>
                <a:latin typeface="Arial" panose="020B0604020202020204" pitchFamily="34" charset="0"/>
              </a:defRPr>
            </a:lvl3pPr>
            <a:lvl4pPr marL="1600200" indent="-228600">
              <a:spcBef>
                <a:spcPct val="20000"/>
              </a:spcBef>
              <a:buClr>
                <a:srgbClr val="F2632A"/>
              </a:buClr>
              <a:buFont typeface="Arial" panose="020B0604020202020204" pitchFamily="34" charset="0"/>
              <a:buChar char="–"/>
              <a:defRPr sz="2000">
                <a:solidFill>
                  <a:srgbClr val="002C6C"/>
                </a:solidFill>
                <a:latin typeface="Arial" panose="020B0604020202020204" pitchFamily="34" charset="0"/>
              </a:defRPr>
            </a:lvl4pPr>
            <a:lvl5pPr marL="2057400" indent="-228600">
              <a:spcBef>
                <a:spcPct val="20000"/>
              </a:spcBef>
              <a:buClr>
                <a:srgbClr val="F2632A"/>
              </a:buClr>
              <a:buChar char="•"/>
              <a:defRPr sz="2000">
                <a:solidFill>
                  <a:srgbClr val="002C6C"/>
                </a:solidFill>
                <a:latin typeface="Arial" panose="020B0604020202020204" pitchFamily="34" charset="0"/>
              </a:defRPr>
            </a:lvl5pPr>
            <a:lvl6pPr marL="25146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6pPr>
            <a:lvl7pPr marL="29718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7pPr>
            <a:lvl8pPr marL="34290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8pPr>
            <a:lvl9pPr marL="38862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9pPr>
          </a:lstStyle>
          <a:p>
            <a:pPr algn="ctr" eaLnBrk="1" hangingPunct="1">
              <a:spcBef>
                <a:spcPct val="0"/>
              </a:spcBef>
              <a:buFontTx/>
              <a:buNone/>
            </a:pPr>
            <a:r>
              <a:rPr lang="en-US" altLang="en-US" sz="900" b="1"/>
              <a:t>Nov-2017</a:t>
            </a:r>
          </a:p>
        </p:txBody>
      </p:sp>
      <p:sp>
        <p:nvSpPr>
          <p:cNvPr id="5128" name="TextBox 33"/>
          <p:cNvSpPr txBox="1">
            <a:spLocks noChangeArrowheads="1"/>
          </p:cNvSpPr>
          <p:nvPr/>
        </p:nvSpPr>
        <p:spPr bwMode="auto">
          <a:xfrm>
            <a:off x="1879998" y="1657350"/>
            <a:ext cx="124063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2C6C"/>
                </a:solidFill>
                <a:latin typeface="Arial" panose="020B0604020202020204" pitchFamily="34" charset="0"/>
              </a:defRPr>
            </a:lvl1pPr>
            <a:lvl2pPr marL="742950" indent="-285750">
              <a:spcBef>
                <a:spcPct val="20000"/>
              </a:spcBef>
              <a:buClr>
                <a:srgbClr val="F2632A"/>
              </a:buClr>
              <a:buSzPct val="120000"/>
              <a:buChar char="•"/>
              <a:defRPr sz="2000">
                <a:solidFill>
                  <a:srgbClr val="002C6C"/>
                </a:solidFill>
                <a:latin typeface="Arial" panose="020B0604020202020204" pitchFamily="34" charset="0"/>
              </a:defRPr>
            </a:lvl2pPr>
            <a:lvl3pPr marL="1143000" indent="-228600">
              <a:spcBef>
                <a:spcPct val="20000"/>
              </a:spcBef>
              <a:buClr>
                <a:srgbClr val="F2632A"/>
              </a:buClr>
              <a:buFont typeface="Wingdings" panose="05000000000000000000" pitchFamily="2" charset="2"/>
              <a:buChar char="§"/>
              <a:defRPr sz="2000">
                <a:solidFill>
                  <a:srgbClr val="002C6C"/>
                </a:solidFill>
                <a:latin typeface="Arial" panose="020B0604020202020204" pitchFamily="34" charset="0"/>
              </a:defRPr>
            </a:lvl3pPr>
            <a:lvl4pPr marL="1600200" indent="-228600">
              <a:spcBef>
                <a:spcPct val="20000"/>
              </a:spcBef>
              <a:buClr>
                <a:srgbClr val="F2632A"/>
              </a:buClr>
              <a:buFont typeface="Arial" panose="020B0604020202020204" pitchFamily="34" charset="0"/>
              <a:buChar char="–"/>
              <a:defRPr sz="2000">
                <a:solidFill>
                  <a:srgbClr val="002C6C"/>
                </a:solidFill>
                <a:latin typeface="Arial" panose="020B0604020202020204" pitchFamily="34" charset="0"/>
              </a:defRPr>
            </a:lvl4pPr>
            <a:lvl5pPr marL="2057400" indent="-228600">
              <a:spcBef>
                <a:spcPct val="20000"/>
              </a:spcBef>
              <a:buClr>
                <a:srgbClr val="F2632A"/>
              </a:buClr>
              <a:buChar char="•"/>
              <a:defRPr sz="2000">
                <a:solidFill>
                  <a:srgbClr val="002C6C"/>
                </a:solidFill>
                <a:latin typeface="Arial" panose="020B0604020202020204" pitchFamily="34" charset="0"/>
              </a:defRPr>
            </a:lvl5pPr>
            <a:lvl6pPr marL="25146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6pPr>
            <a:lvl7pPr marL="29718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7pPr>
            <a:lvl8pPr marL="34290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8pPr>
            <a:lvl9pPr marL="38862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9pPr>
          </a:lstStyle>
          <a:p>
            <a:pPr algn="ctr" eaLnBrk="1" hangingPunct="1">
              <a:spcBef>
                <a:spcPct val="0"/>
              </a:spcBef>
              <a:buFontTx/>
              <a:buNone/>
            </a:pPr>
            <a:r>
              <a:rPr lang="en-US" altLang="en-US" sz="900" b="1"/>
              <a:t>Oct-2017</a:t>
            </a:r>
          </a:p>
        </p:txBody>
      </p:sp>
      <p:sp>
        <p:nvSpPr>
          <p:cNvPr id="5129" name="TextBox 33"/>
          <p:cNvSpPr txBox="1">
            <a:spLocks noChangeArrowheads="1"/>
          </p:cNvSpPr>
          <p:nvPr/>
        </p:nvSpPr>
        <p:spPr bwMode="auto">
          <a:xfrm>
            <a:off x="5929313" y="1658541"/>
            <a:ext cx="102274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2C6C"/>
                </a:solidFill>
                <a:latin typeface="Arial" panose="020B0604020202020204" pitchFamily="34" charset="0"/>
              </a:defRPr>
            </a:lvl1pPr>
            <a:lvl2pPr marL="742950" indent="-285750">
              <a:spcBef>
                <a:spcPct val="20000"/>
              </a:spcBef>
              <a:buClr>
                <a:srgbClr val="F2632A"/>
              </a:buClr>
              <a:buSzPct val="120000"/>
              <a:buChar char="•"/>
              <a:defRPr sz="2000">
                <a:solidFill>
                  <a:srgbClr val="002C6C"/>
                </a:solidFill>
                <a:latin typeface="Arial" panose="020B0604020202020204" pitchFamily="34" charset="0"/>
              </a:defRPr>
            </a:lvl2pPr>
            <a:lvl3pPr marL="1143000" indent="-228600">
              <a:spcBef>
                <a:spcPct val="20000"/>
              </a:spcBef>
              <a:buClr>
                <a:srgbClr val="F2632A"/>
              </a:buClr>
              <a:buFont typeface="Wingdings" panose="05000000000000000000" pitchFamily="2" charset="2"/>
              <a:buChar char="§"/>
              <a:defRPr sz="2000">
                <a:solidFill>
                  <a:srgbClr val="002C6C"/>
                </a:solidFill>
                <a:latin typeface="Arial" panose="020B0604020202020204" pitchFamily="34" charset="0"/>
              </a:defRPr>
            </a:lvl3pPr>
            <a:lvl4pPr marL="1600200" indent="-228600">
              <a:spcBef>
                <a:spcPct val="20000"/>
              </a:spcBef>
              <a:buClr>
                <a:srgbClr val="F2632A"/>
              </a:buClr>
              <a:buFont typeface="Arial" panose="020B0604020202020204" pitchFamily="34" charset="0"/>
              <a:buChar char="–"/>
              <a:defRPr sz="2000">
                <a:solidFill>
                  <a:srgbClr val="002C6C"/>
                </a:solidFill>
                <a:latin typeface="Arial" panose="020B0604020202020204" pitchFamily="34" charset="0"/>
              </a:defRPr>
            </a:lvl4pPr>
            <a:lvl5pPr marL="2057400" indent="-228600">
              <a:spcBef>
                <a:spcPct val="20000"/>
              </a:spcBef>
              <a:buClr>
                <a:srgbClr val="F2632A"/>
              </a:buClr>
              <a:buChar char="•"/>
              <a:defRPr sz="2000">
                <a:solidFill>
                  <a:srgbClr val="002C6C"/>
                </a:solidFill>
                <a:latin typeface="Arial" panose="020B0604020202020204" pitchFamily="34" charset="0"/>
              </a:defRPr>
            </a:lvl5pPr>
            <a:lvl6pPr marL="25146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6pPr>
            <a:lvl7pPr marL="29718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7pPr>
            <a:lvl8pPr marL="34290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8pPr>
            <a:lvl9pPr marL="38862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9pPr>
          </a:lstStyle>
          <a:p>
            <a:pPr algn="ctr" eaLnBrk="1" hangingPunct="1">
              <a:spcBef>
                <a:spcPct val="0"/>
              </a:spcBef>
              <a:buFontTx/>
              <a:buNone/>
            </a:pPr>
            <a:r>
              <a:rPr lang="en-US" altLang="en-US" sz="900" b="1"/>
              <a:t>Dec-2017</a:t>
            </a:r>
          </a:p>
        </p:txBody>
      </p:sp>
      <p:sp>
        <p:nvSpPr>
          <p:cNvPr id="25" name="Rounded Rectangle 24"/>
          <p:cNvSpPr/>
          <p:nvPr/>
        </p:nvSpPr>
        <p:spPr>
          <a:xfrm>
            <a:off x="1618060" y="1862138"/>
            <a:ext cx="897731" cy="554831"/>
          </a:xfrm>
          <a:prstGeom prst="roundRect">
            <a:avLst/>
          </a:prstGeom>
          <a:solidFill>
            <a:srgbClr val="336699"/>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hangingPunct="1">
              <a:defRPr/>
            </a:pPr>
            <a:r>
              <a:rPr lang="en-US" sz="675" b="1" dirty="0">
                <a:solidFill>
                  <a:schemeClr val="bg1"/>
                </a:solidFill>
                <a:latin typeface="Arial" panose="020B0604020202020204" pitchFamily="34" charset="0"/>
                <a:cs typeface="Arial" panose="020B0604020202020204" pitchFamily="34" charset="0"/>
              </a:rPr>
              <a:t>Motion Final WRs to Public Review</a:t>
            </a:r>
          </a:p>
          <a:p>
            <a:pPr algn="ctr">
              <a:spcBef>
                <a:spcPts val="225"/>
              </a:spcBef>
              <a:defRPr/>
            </a:pPr>
            <a:r>
              <a:rPr lang="en-US" sz="750" dirty="0">
                <a:solidFill>
                  <a:schemeClr val="bg1"/>
                </a:solidFill>
                <a:latin typeface="Arial" panose="020B0604020202020204" pitchFamily="34" charset="0"/>
                <a:cs typeface="Arial" panose="020B0604020202020204" pitchFamily="34" charset="0"/>
              </a:rPr>
              <a:t>11-Oct</a:t>
            </a:r>
          </a:p>
          <a:p>
            <a:pPr algn="ctr">
              <a:spcBef>
                <a:spcPts val="225"/>
              </a:spcBef>
              <a:defRPr/>
            </a:pPr>
            <a:r>
              <a:rPr lang="en-US" sz="750" b="1" dirty="0">
                <a:solidFill>
                  <a:srgbClr val="FFFF00"/>
                </a:solidFill>
                <a:latin typeface="Arial" panose="020B0604020202020204" pitchFamily="34" charset="0"/>
                <a:cs typeface="Arial" panose="020B0604020202020204" pitchFamily="34" charset="0"/>
              </a:rPr>
              <a:t>Physical Meeting</a:t>
            </a:r>
          </a:p>
        </p:txBody>
      </p:sp>
      <p:sp>
        <p:nvSpPr>
          <p:cNvPr id="26" name="Rounded Rectangle 25"/>
          <p:cNvSpPr/>
          <p:nvPr/>
        </p:nvSpPr>
        <p:spPr>
          <a:xfrm>
            <a:off x="4426744" y="1887141"/>
            <a:ext cx="642938" cy="451247"/>
          </a:xfrm>
          <a:prstGeom prst="roundRect">
            <a:avLst/>
          </a:prstGeom>
          <a:solidFill>
            <a:srgbClr val="336699"/>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hangingPunct="1">
              <a:defRPr/>
            </a:pPr>
            <a:r>
              <a:rPr lang="en-US" sz="788" b="1" dirty="0">
                <a:solidFill>
                  <a:schemeClr val="bg1"/>
                </a:solidFill>
                <a:latin typeface="Arial" panose="020B0604020202020204" pitchFamily="34" charset="0"/>
                <a:cs typeface="Arial" panose="020B0604020202020204" pitchFamily="34" charset="0"/>
              </a:rPr>
              <a:t>Motion to </a:t>
            </a:r>
            <a:r>
              <a:rPr lang="en-US" sz="788" b="1" dirty="0" err="1">
                <a:solidFill>
                  <a:schemeClr val="bg1"/>
                </a:solidFill>
                <a:latin typeface="Arial" panose="020B0604020202020204" pitchFamily="34" charset="0"/>
                <a:cs typeface="Arial" panose="020B0604020202020204" pitchFamily="34" charset="0"/>
              </a:rPr>
              <a:t>eBallot</a:t>
            </a:r>
            <a:endParaRPr lang="en-US" sz="788" b="1" dirty="0">
              <a:solidFill>
                <a:schemeClr val="bg1"/>
              </a:solidFill>
              <a:latin typeface="Arial" panose="020B0604020202020204" pitchFamily="34" charset="0"/>
              <a:cs typeface="Arial" panose="020B0604020202020204" pitchFamily="34" charset="0"/>
            </a:endParaRPr>
          </a:p>
          <a:p>
            <a:pPr algn="ctr">
              <a:spcBef>
                <a:spcPts val="225"/>
              </a:spcBef>
              <a:defRPr/>
            </a:pPr>
            <a:r>
              <a:rPr lang="en-US" sz="750" dirty="0">
                <a:solidFill>
                  <a:schemeClr val="bg1"/>
                </a:solidFill>
                <a:latin typeface="Arial" panose="020B0604020202020204" pitchFamily="34" charset="0"/>
                <a:cs typeface="Arial" panose="020B0604020202020204" pitchFamily="34" charset="0"/>
              </a:rPr>
              <a:t>15-Nov</a:t>
            </a:r>
          </a:p>
        </p:txBody>
      </p:sp>
      <p:sp>
        <p:nvSpPr>
          <p:cNvPr id="27" name="Rounded Rectangle 26"/>
          <p:cNvSpPr/>
          <p:nvPr/>
        </p:nvSpPr>
        <p:spPr>
          <a:xfrm>
            <a:off x="2478882" y="2433638"/>
            <a:ext cx="1694260" cy="450056"/>
          </a:xfrm>
          <a:prstGeom prst="roundRect">
            <a:avLst/>
          </a:prstGeom>
          <a:solidFill>
            <a:schemeClr val="accent1">
              <a:lumMod val="75000"/>
            </a:schemeClr>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25" b="1" dirty="0">
                <a:solidFill>
                  <a:schemeClr val="bg1"/>
                </a:solidFill>
                <a:latin typeface="Arial" panose="020B0604020202020204" pitchFamily="34" charset="0"/>
                <a:cs typeface="Arial" panose="020B0604020202020204" pitchFamily="34" charset="0"/>
              </a:rPr>
              <a:t>Community Review Final WRs </a:t>
            </a:r>
          </a:p>
          <a:p>
            <a:pPr algn="ctr" eaLnBrk="1" hangingPunct="1">
              <a:defRPr/>
            </a:pPr>
            <a:r>
              <a:rPr lang="en-US" sz="750" dirty="0">
                <a:solidFill>
                  <a:schemeClr val="bg1"/>
                </a:solidFill>
                <a:latin typeface="Arial" panose="020B0604020202020204" pitchFamily="34" charset="0"/>
                <a:cs typeface="Arial" panose="020B0604020202020204" pitchFamily="34" charset="0"/>
              </a:rPr>
              <a:t> 16-Oct to 31-Oct</a:t>
            </a:r>
          </a:p>
        </p:txBody>
      </p:sp>
      <p:sp>
        <p:nvSpPr>
          <p:cNvPr id="28" name="Rounded Rectangle 27"/>
          <p:cNvSpPr/>
          <p:nvPr/>
        </p:nvSpPr>
        <p:spPr>
          <a:xfrm>
            <a:off x="5045869" y="2432447"/>
            <a:ext cx="1025129" cy="451247"/>
          </a:xfrm>
          <a:prstGeom prst="roundRect">
            <a:avLst/>
          </a:prstGeom>
          <a:solidFill>
            <a:schemeClr val="accent1">
              <a:lumMod val="75000"/>
            </a:schemeClr>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25" b="1" dirty="0" err="1">
                <a:solidFill>
                  <a:schemeClr val="bg1"/>
                </a:solidFill>
                <a:latin typeface="Arial" panose="020B0604020202020204" pitchFamily="34" charset="0"/>
                <a:cs typeface="Arial" panose="020B0604020202020204" pitchFamily="34" charset="0"/>
              </a:rPr>
              <a:t>eBallot</a:t>
            </a:r>
            <a:endParaRPr lang="en-US" sz="825" b="1" dirty="0">
              <a:solidFill>
                <a:schemeClr val="bg1"/>
              </a:solidFill>
              <a:latin typeface="Arial" panose="020B0604020202020204" pitchFamily="34" charset="0"/>
              <a:cs typeface="Arial" panose="020B0604020202020204" pitchFamily="34" charset="0"/>
            </a:endParaRPr>
          </a:p>
          <a:p>
            <a:pPr algn="ctr" eaLnBrk="1" hangingPunct="1">
              <a:defRPr/>
            </a:pPr>
            <a:r>
              <a:rPr lang="en-US" sz="750" dirty="0">
                <a:solidFill>
                  <a:schemeClr val="bg1"/>
                </a:solidFill>
                <a:latin typeface="Arial" panose="020B0604020202020204" pitchFamily="34" charset="0"/>
                <a:cs typeface="Arial" panose="020B0604020202020204" pitchFamily="34" charset="0"/>
              </a:rPr>
              <a:t>16-Nov to 30-Nov</a:t>
            </a:r>
          </a:p>
          <a:p>
            <a:pPr algn="ctr">
              <a:spcBef>
                <a:spcPts val="225"/>
              </a:spcBef>
              <a:defRPr/>
            </a:pPr>
            <a:r>
              <a:rPr lang="en-US" sz="750" dirty="0">
                <a:solidFill>
                  <a:schemeClr val="bg1"/>
                </a:solidFill>
                <a:latin typeface="Arial" panose="020B0604020202020204" pitchFamily="34" charset="0"/>
                <a:cs typeface="Arial" panose="020B0604020202020204" pitchFamily="34" charset="0"/>
              </a:rPr>
              <a:t> (2 Weeks) </a:t>
            </a:r>
          </a:p>
        </p:txBody>
      </p:sp>
      <p:sp>
        <p:nvSpPr>
          <p:cNvPr id="29" name="Rounded Rectangle 28"/>
          <p:cNvSpPr/>
          <p:nvPr/>
        </p:nvSpPr>
        <p:spPr>
          <a:xfrm>
            <a:off x="5069682" y="2953941"/>
            <a:ext cx="1431131" cy="451247"/>
          </a:xfrm>
          <a:prstGeom prst="roundRect">
            <a:avLst/>
          </a:prstGeom>
          <a:solidFill>
            <a:schemeClr val="accent3">
              <a:lumMod val="50000"/>
            </a:schemeClr>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r>
              <a:rPr lang="en-US" sz="825" b="1" dirty="0">
                <a:solidFill>
                  <a:schemeClr val="bg1"/>
                </a:solidFill>
                <a:latin typeface="Arial" panose="020B0604020202020204" pitchFamily="34" charset="0"/>
                <a:cs typeface="Arial" panose="020B0604020202020204" pitchFamily="34" charset="0"/>
              </a:rPr>
              <a:t>IP Review</a:t>
            </a:r>
          </a:p>
          <a:p>
            <a:pPr algn="ctr" eaLnBrk="1" hangingPunct="1">
              <a:defRPr/>
            </a:pPr>
            <a:r>
              <a:rPr lang="en-US" sz="750" b="1" dirty="0">
                <a:solidFill>
                  <a:schemeClr val="bg1"/>
                </a:solidFill>
                <a:latin typeface="Arial" panose="020B0604020202020204" pitchFamily="34" charset="0"/>
                <a:cs typeface="Arial" panose="020B0604020202020204" pitchFamily="34" charset="0"/>
              </a:rPr>
              <a:t>16-Nov</a:t>
            </a:r>
            <a:r>
              <a:rPr lang="en-US" sz="750" dirty="0">
                <a:solidFill>
                  <a:schemeClr val="bg1"/>
                </a:solidFill>
                <a:latin typeface="Arial" panose="020B0604020202020204" pitchFamily="34" charset="0"/>
                <a:cs typeface="Arial" panose="020B0604020202020204" pitchFamily="34" charset="0"/>
              </a:rPr>
              <a:t> to </a:t>
            </a:r>
            <a:r>
              <a:rPr lang="en-US" sz="750" b="1" dirty="0">
                <a:solidFill>
                  <a:schemeClr val="bg1"/>
                </a:solidFill>
                <a:latin typeface="Arial" panose="020B0604020202020204" pitchFamily="34" charset="0"/>
                <a:cs typeface="Arial" panose="020B0604020202020204" pitchFamily="34" charset="0"/>
              </a:rPr>
              <a:t>14-Dec</a:t>
            </a:r>
          </a:p>
          <a:p>
            <a:pPr algn="ctr">
              <a:spcBef>
                <a:spcPts val="225"/>
              </a:spcBef>
              <a:defRPr/>
            </a:pPr>
            <a:r>
              <a:rPr lang="en-US" sz="750" dirty="0">
                <a:solidFill>
                  <a:schemeClr val="bg1"/>
                </a:solidFill>
                <a:latin typeface="Arial" panose="020B0604020202020204" pitchFamily="34" charset="0"/>
                <a:cs typeface="Arial" panose="020B0604020202020204" pitchFamily="34" charset="0"/>
              </a:rPr>
              <a:t> (4 Weeks) </a:t>
            </a:r>
          </a:p>
        </p:txBody>
      </p:sp>
      <p:sp>
        <p:nvSpPr>
          <p:cNvPr id="5135" name="TextBox 66"/>
          <p:cNvSpPr txBox="1">
            <a:spLocks noChangeArrowheads="1"/>
          </p:cNvSpPr>
          <p:nvPr/>
        </p:nvSpPr>
        <p:spPr bwMode="auto">
          <a:xfrm>
            <a:off x="1501379" y="1404938"/>
            <a:ext cx="18573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rgbClr val="002C6C"/>
                </a:solidFill>
                <a:latin typeface="Arial" panose="020B0604020202020204" pitchFamily="34" charset="0"/>
              </a:defRPr>
            </a:lvl1pPr>
            <a:lvl2pPr marL="742950" indent="-285750">
              <a:spcBef>
                <a:spcPct val="20000"/>
              </a:spcBef>
              <a:buClr>
                <a:srgbClr val="F2632A"/>
              </a:buClr>
              <a:buSzPct val="120000"/>
              <a:buChar char="•"/>
              <a:defRPr sz="2000">
                <a:solidFill>
                  <a:srgbClr val="002C6C"/>
                </a:solidFill>
                <a:latin typeface="Arial" panose="020B0604020202020204" pitchFamily="34" charset="0"/>
              </a:defRPr>
            </a:lvl2pPr>
            <a:lvl3pPr marL="1143000" indent="-228600">
              <a:spcBef>
                <a:spcPct val="20000"/>
              </a:spcBef>
              <a:buClr>
                <a:srgbClr val="F2632A"/>
              </a:buClr>
              <a:buFont typeface="Wingdings" panose="05000000000000000000" pitchFamily="2" charset="2"/>
              <a:buChar char="§"/>
              <a:defRPr sz="2000">
                <a:solidFill>
                  <a:srgbClr val="002C6C"/>
                </a:solidFill>
                <a:latin typeface="Arial" panose="020B0604020202020204" pitchFamily="34" charset="0"/>
              </a:defRPr>
            </a:lvl3pPr>
            <a:lvl4pPr marL="1600200" indent="-228600">
              <a:spcBef>
                <a:spcPct val="20000"/>
              </a:spcBef>
              <a:buClr>
                <a:srgbClr val="F2632A"/>
              </a:buClr>
              <a:buFont typeface="Arial" panose="020B0604020202020204" pitchFamily="34" charset="0"/>
              <a:buChar char="–"/>
              <a:defRPr sz="2000">
                <a:solidFill>
                  <a:srgbClr val="002C6C"/>
                </a:solidFill>
                <a:latin typeface="Arial" panose="020B0604020202020204" pitchFamily="34" charset="0"/>
              </a:defRPr>
            </a:lvl4pPr>
            <a:lvl5pPr marL="2057400" indent="-228600">
              <a:spcBef>
                <a:spcPct val="20000"/>
              </a:spcBef>
              <a:buClr>
                <a:srgbClr val="F2632A"/>
              </a:buClr>
              <a:buChar char="•"/>
              <a:defRPr sz="2000">
                <a:solidFill>
                  <a:srgbClr val="002C6C"/>
                </a:solidFill>
                <a:latin typeface="Arial" panose="020B0604020202020204" pitchFamily="34" charset="0"/>
              </a:defRPr>
            </a:lvl5pPr>
            <a:lvl6pPr marL="25146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6pPr>
            <a:lvl7pPr marL="29718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7pPr>
            <a:lvl8pPr marL="34290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8pPr>
            <a:lvl9pPr marL="3886200" indent="-228600" eaLnBrk="0" fontAlgn="base" hangingPunct="0">
              <a:spcBef>
                <a:spcPct val="20000"/>
              </a:spcBef>
              <a:spcAft>
                <a:spcPct val="0"/>
              </a:spcAft>
              <a:buClr>
                <a:srgbClr val="F2632A"/>
              </a:buClr>
              <a:buChar char="•"/>
              <a:defRPr sz="2000">
                <a:solidFill>
                  <a:srgbClr val="002C6C"/>
                </a:solidFill>
                <a:latin typeface="Arial" panose="020B0604020202020204" pitchFamily="34" charset="0"/>
              </a:defRPr>
            </a:lvl9pPr>
          </a:lstStyle>
          <a:p>
            <a:pPr eaLnBrk="1" hangingPunct="1">
              <a:spcBef>
                <a:spcPct val="0"/>
              </a:spcBef>
              <a:buFontTx/>
              <a:buNone/>
            </a:pPr>
            <a:r>
              <a:rPr lang="en-US" altLang="en-US" sz="1200" b="1" dirty="0">
                <a:solidFill>
                  <a:schemeClr val="tx2"/>
                </a:solidFill>
              </a:rPr>
              <a:t>Dec 2017 Publication:</a:t>
            </a:r>
            <a:endParaRPr lang="en-GB" altLang="en-US" sz="1200" b="1" dirty="0">
              <a:solidFill>
                <a:schemeClr val="tx2"/>
              </a:solidFill>
            </a:endParaRPr>
          </a:p>
        </p:txBody>
      </p:sp>
      <p:sp>
        <p:nvSpPr>
          <p:cNvPr id="31" name="Rounded Rectangle 30"/>
          <p:cNvSpPr/>
          <p:nvPr/>
        </p:nvSpPr>
        <p:spPr>
          <a:xfrm>
            <a:off x="6578204" y="2953941"/>
            <a:ext cx="322659" cy="444103"/>
          </a:xfrm>
          <a:prstGeom prst="roundRect">
            <a:avLst/>
          </a:prstGeom>
          <a:solidFill>
            <a:srgbClr val="336699"/>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hangingPunct="1">
              <a:defRPr/>
            </a:pPr>
            <a:r>
              <a:rPr lang="en-US" sz="788" dirty="0">
                <a:solidFill>
                  <a:schemeClr val="bg1"/>
                </a:solidFill>
                <a:latin typeface="Arial" panose="020B0604020202020204" pitchFamily="34" charset="0"/>
                <a:cs typeface="Arial" panose="020B0604020202020204" pitchFamily="34" charset="0"/>
              </a:rPr>
              <a:t>Prep</a:t>
            </a:r>
            <a:endParaRPr lang="en-US" sz="600" dirty="0">
              <a:solidFill>
                <a:schemeClr val="bg1"/>
              </a:solidFill>
              <a:latin typeface="Arial" panose="020B0604020202020204" pitchFamily="34" charset="0"/>
              <a:cs typeface="Arial" panose="020B0604020202020204" pitchFamily="34" charset="0"/>
            </a:endParaRPr>
          </a:p>
        </p:txBody>
      </p:sp>
      <p:sp>
        <p:nvSpPr>
          <p:cNvPr id="32" name="Rounded Rectangle 31"/>
          <p:cNvSpPr/>
          <p:nvPr/>
        </p:nvSpPr>
        <p:spPr>
          <a:xfrm>
            <a:off x="4173141" y="2446735"/>
            <a:ext cx="322659" cy="444103"/>
          </a:xfrm>
          <a:prstGeom prst="roundRect">
            <a:avLst/>
          </a:prstGeom>
          <a:solidFill>
            <a:srgbClr val="336699"/>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hangingPunct="1">
              <a:defRPr/>
            </a:pPr>
            <a:r>
              <a:rPr lang="en-US" sz="788" dirty="0">
                <a:solidFill>
                  <a:schemeClr val="bg1"/>
                </a:solidFill>
                <a:latin typeface="Arial" panose="020B0604020202020204" pitchFamily="34" charset="0"/>
                <a:cs typeface="Arial" panose="020B0604020202020204" pitchFamily="34" charset="0"/>
              </a:rPr>
              <a:t>Prep</a:t>
            </a:r>
            <a:endParaRPr lang="en-US" sz="600" dirty="0">
              <a:solidFill>
                <a:schemeClr val="bg1"/>
              </a:solidFill>
              <a:latin typeface="Arial" panose="020B0604020202020204" pitchFamily="34" charset="0"/>
              <a:cs typeface="Arial" panose="020B0604020202020204" pitchFamily="34" charset="0"/>
            </a:endParaRPr>
          </a:p>
        </p:txBody>
      </p:sp>
      <p:sp>
        <p:nvSpPr>
          <p:cNvPr id="33" name="Rounded Rectangle 32"/>
          <p:cNvSpPr/>
          <p:nvPr/>
        </p:nvSpPr>
        <p:spPr>
          <a:xfrm>
            <a:off x="6952060" y="1676400"/>
            <a:ext cx="602456" cy="1753791"/>
          </a:xfrm>
          <a:prstGeom prst="roundRect">
            <a:avLst/>
          </a:prstGeom>
          <a:solidFill>
            <a:srgbClr val="336699"/>
          </a:solidFill>
          <a:ln w="19050">
            <a:solidFill>
              <a:srgbClr val="002C6C"/>
            </a:solidFill>
          </a:ln>
          <a:effectLst>
            <a:outerShdw blurRad="762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34290" rIns="34290" anchor="ctr"/>
          <a:lstStyle/>
          <a:p>
            <a:pPr algn="ctr" eaLnBrk="1" hangingPunct="1">
              <a:defRPr/>
            </a:pPr>
            <a:r>
              <a:rPr lang="en-US" sz="750" b="1" dirty="0">
                <a:solidFill>
                  <a:schemeClr val="bg1"/>
                </a:solidFill>
              </a:rPr>
              <a:t>Publish Dec-2017 Release to Website</a:t>
            </a:r>
          </a:p>
          <a:p>
            <a:pPr algn="ctr" eaLnBrk="1" hangingPunct="1">
              <a:defRPr/>
            </a:pPr>
            <a:endParaRPr lang="en-US" sz="750" dirty="0">
              <a:solidFill>
                <a:schemeClr val="bg1"/>
              </a:solidFill>
            </a:endParaRPr>
          </a:p>
          <a:p>
            <a:pPr algn="ctr" eaLnBrk="1" hangingPunct="1">
              <a:defRPr/>
            </a:pPr>
            <a:r>
              <a:rPr lang="en-US" sz="750" dirty="0">
                <a:solidFill>
                  <a:schemeClr val="bg1"/>
                </a:solidFill>
              </a:rPr>
              <a:t>By 20-Dec</a:t>
            </a:r>
          </a:p>
        </p:txBody>
      </p:sp>
    </p:spTree>
    <p:extLst>
      <p:ext uri="{BB962C8B-B14F-4D97-AF65-F5344CB8AC3E}">
        <p14:creationId xmlns:p14="http://schemas.microsoft.com/office/powerpoint/2010/main" val="1447351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GPC </a:t>
            </a:r>
            <a:r>
              <a:rPr lang="en-US" dirty="0"/>
              <a:t>Adoption in </a:t>
            </a:r>
            <a:r>
              <a:rPr lang="en-US" dirty="0" smtClean="0"/>
              <a:t>GDSN</a:t>
            </a:r>
            <a:br>
              <a:rPr lang="en-US" dirty="0" smtClean="0"/>
            </a:br>
            <a:r>
              <a:rPr lang="en-US" sz="1200" dirty="0"/>
              <a:t>(as of June 2017)</a:t>
            </a:r>
            <a:endParaRPr lang="en-GB" sz="1200" dirty="0"/>
          </a:p>
        </p:txBody>
      </p:sp>
      <p:sp>
        <p:nvSpPr>
          <p:cNvPr id="4" name="Slide Number Placeholder 3"/>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15</a:t>
            </a:fld>
            <a:endParaRPr lang="en-GB" noProof="0"/>
          </a:p>
        </p:txBody>
      </p:sp>
      <p:pic>
        <p:nvPicPr>
          <p:cNvPr id="7" name="Picture 6"/>
          <p:cNvPicPr/>
          <p:nvPr/>
        </p:nvPicPr>
        <p:blipFill rotWithShape="1">
          <a:blip r:embed="rId2" cstate="print">
            <a:extLst>
              <a:ext uri="{28A0092B-C50C-407E-A947-70E740481C1C}">
                <a14:useLocalDpi xmlns:a14="http://schemas.microsoft.com/office/drawing/2010/main" val="0"/>
              </a:ext>
            </a:extLst>
          </a:blip>
          <a:srcRect b="11011"/>
          <a:stretch/>
        </p:blipFill>
        <p:spPr bwMode="auto">
          <a:xfrm>
            <a:off x="1885950" y="1191095"/>
            <a:ext cx="5257800" cy="3181833"/>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Tree>
    <p:extLst>
      <p:ext uri="{BB962C8B-B14F-4D97-AF65-F5344CB8AC3E}">
        <p14:creationId xmlns:p14="http://schemas.microsoft.com/office/powerpoint/2010/main" val="23910821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GPC Translations</a:t>
            </a:r>
          </a:p>
        </p:txBody>
      </p:sp>
      <p:sp>
        <p:nvSpPr>
          <p:cNvPr id="24" name="Text Placeholder 23"/>
          <p:cNvSpPr>
            <a:spLocks noGrp="1"/>
          </p:cNvSpPr>
          <p:nvPr>
            <p:ph idx="11"/>
          </p:nvPr>
        </p:nvSpPr>
        <p:spPr/>
        <p:txBody>
          <a:bodyPr>
            <a:normAutofit/>
          </a:bodyPr>
          <a:lstStyle/>
          <a:p>
            <a:r>
              <a:rPr lang="en-US" b="0" dirty="0"/>
              <a:t>GPC is officially published in Oxford English and is translated to </a:t>
            </a:r>
            <a:r>
              <a:rPr lang="en-US" dirty="0" smtClean="0"/>
              <a:t>18</a:t>
            </a:r>
            <a:r>
              <a:rPr lang="en-US" b="0" baseline="30000" dirty="0" smtClean="0"/>
              <a:t>*</a:t>
            </a:r>
            <a:r>
              <a:rPr lang="en-US" b="0" dirty="0" smtClean="0"/>
              <a:t> </a:t>
            </a:r>
            <a:r>
              <a:rPr lang="en-US" b="0" dirty="0"/>
              <a:t>other languages</a:t>
            </a:r>
          </a:p>
          <a:p>
            <a:endParaRPr lang="en-GB" b="0" dirty="0"/>
          </a:p>
        </p:txBody>
      </p:sp>
      <p:sp>
        <p:nvSpPr>
          <p:cNvPr id="4" name="Slide Number Placeholder 3"/>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16</a:t>
            </a:fld>
            <a:endParaRPr lang="en-GB" noProof="0"/>
          </a:p>
        </p:txBody>
      </p:sp>
      <p:pic>
        <p:nvPicPr>
          <p:cNvPr id="5" name="Picture 10"/>
          <p:cNvPicPr>
            <a:picLocks noChangeAspect="1" noChangeArrowheads="1"/>
          </p:cNvPicPr>
          <p:nvPr/>
        </p:nvPicPr>
        <p:blipFill rotWithShape="1">
          <a:blip r:embed="rId2" cstate="screen">
            <a:extLst>
              <a:ext uri="{BEBA8EAE-BF5A-486C-A8C5-ECC9F3942E4B}">
                <a14:imgProps xmlns:a14="http://schemas.microsoft.com/office/drawing/2010/main">
                  <a14:imgLayer r:embed="rId3">
                    <a14:imgEffect>
                      <a14:brightnessContrast contrast="30000"/>
                    </a14:imgEffect>
                  </a14:imgLayer>
                </a14:imgProps>
              </a:ext>
              <a:ext uri="{28A0092B-C50C-407E-A947-70E740481C1C}">
                <a14:useLocalDpi xmlns:a14="http://schemas.microsoft.com/office/drawing/2010/main" val="0"/>
              </a:ext>
            </a:extLst>
          </a:blip>
          <a:srcRect/>
          <a:stretch/>
        </p:blipFill>
        <p:spPr bwMode="auto">
          <a:xfrm>
            <a:off x="2057400" y="1371602"/>
            <a:ext cx="4986274" cy="303088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6" name="Content Placeholder 2"/>
          <p:cNvSpPr txBox="1">
            <a:spLocks/>
          </p:cNvSpPr>
          <p:nvPr/>
        </p:nvSpPr>
        <p:spPr>
          <a:xfrm>
            <a:off x="4927495" y="1368351"/>
            <a:ext cx="2116179" cy="3489400"/>
          </a:xfrm>
          <a:prstGeom prst="rect">
            <a:avLst/>
          </a:prstGeom>
        </p:spPr>
        <p:txBody>
          <a:bodyPr vert="horz" lIns="51435" tIns="25718" rIns="51435" bIns="25718" rtlCol="0">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0000"/>
              </a:lnSpc>
              <a:spcBef>
                <a:spcPts val="525"/>
              </a:spcBef>
              <a:spcAft>
                <a:spcPts val="525"/>
              </a:spcAft>
            </a:pPr>
            <a:r>
              <a:rPr lang="en-GB" sz="1275" kern="0" dirty="0"/>
              <a:t>Italian</a:t>
            </a:r>
          </a:p>
          <a:p>
            <a:pPr>
              <a:lnSpc>
                <a:spcPct val="120000"/>
              </a:lnSpc>
              <a:spcBef>
                <a:spcPts val="525"/>
              </a:spcBef>
              <a:spcAft>
                <a:spcPts val="525"/>
              </a:spcAft>
            </a:pPr>
            <a:r>
              <a:rPr lang="en-GB" sz="1275" dirty="0"/>
              <a:t>Japanese</a:t>
            </a:r>
            <a:endParaRPr lang="en-GB" sz="1275" kern="0" dirty="0"/>
          </a:p>
          <a:p>
            <a:pPr>
              <a:lnSpc>
                <a:spcPct val="120000"/>
              </a:lnSpc>
              <a:spcBef>
                <a:spcPts val="525"/>
              </a:spcBef>
              <a:spcAft>
                <a:spcPts val="525"/>
              </a:spcAft>
            </a:pPr>
            <a:r>
              <a:rPr lang="en-US" sz="1275" kern="0" dirty="0"/>
              <a:t>Macedonian</a:t>
            </a:r>
            <a:endParaRPr lang="en-GB" sz="1275" kern="0" dirty="0"/>
          </a:p>
          <a:p>
            <a:pPr>
              <a:lnSpc>
                <a:spcPct val="120000"/>
              </a:lnSpc>
              <a:spcBef>
                <a:spcPts val="525"/>
              </a:spcBef>
              <a:spcAft>
                <a:spcPts val="525"/>
              </a:spcAft>
            </a:pPr>
            <a:r>
              <a:rPr lang="en-GB" sz="1275" dirty="0"/>
              <a:t>Persian</a:t>
            </a:r>
          </a:p>
          <a:p>
            <a:pPr>
              <a:lnSpc>
                <a:spcPct val="120000"/>
              </a:lnSpc>
              <a:spcBef>
                <a:spcPts val="525"/>
              </a:spcBef>
              <a:spcAft>
                <a:spcPts val="525"/>
              </a:spcAft>
            </a:pPr>
            <a:r>
              <a:rPr lang="en-GB" sz="1275" dirty="0"/>
              <a:t>Portuguese (Brazil)</a:t>
            </a:r>
            <a:endParaRPr lang="en-GB" sz="1275" kern="0" dirty="0"/>
          </a:p>
          <a:p>
            <a:pPr>
              <a:lnSpc>
                <a:spcPct val="120000"/>
              </a:lnSpc>
              <a:spcBef>
                <a:spcPts val="525"/>
              </a:spcBef>
              <a:spcAft>
                <a:spcPts val="525"/>
              </a:spcAft>
            </a:pPr>
            <a:r>
              <a:rPr lang="en-GB" sz="1275" kern="0" dirty="0"/>
              <a:t>Russian</a:t>
            </a:r>
          </a:p>
          <a:p>
            <a:pPr>
              <a:lnSpc>
                <a:spcPct val="120000"/>
              </a:lnSpc>
              <a:spcBef>
                <a:spcPts val="525"/>
              </a:spcBef>
              <a:spcAft>
                <a:spcPts val="525"/>
              </a:spcAft>
            </a:pPr>
            <a:r>
              <a:rPr lang="en-GB" sz="1275" kern="0" dirty="0"/>
              <a:t>Serbian</a:t>
            </a:r>
          </a:p>
          <a:p>
            <a:pPr>
              <a:lnSpc>
                <a:spcPct val="120000"/>
              </a:lnSpc>
              <a:spcBef>
                <a:spcPts val="525"/>
              </a:spcBef>
              <a:spcAft>
                <a:spcPts val="525"/>
              </a:spcAft>
            </a:pPr>
            <a:r>
              <a:rPr lang="en-GB" sz="1275" kern="0" dirty="0"/>
              <a:t>Spanish (Mexico)</a:t>
            </a:r>
          </a:p>
          <a:p>
            <a:pPr>
              <a:lnSpc>
                <a:spcPct val="120000"/>
              </a:lnSpc>
              <a:spcBef>
                <a:spcPts val="525"/>
              </a:spcBef>
              <a:spcAft>
                <a:spcPts val="525"/>
              </a:spcAft>
            </a:pPr>
            <a:r>
              <a:rPr lang="en-GB" sz="1275" kern="0" dirty="0"/>
              <a:t>Swedish</a:t>
            </a:r>
          </a:p>
        </p:txBody>
      </p:sp>
      <p:pic>
        <p:nvPicPr>
          <p:cNvPr id="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93327" y="1403092"/>
            <a:ext cx="312002" cy="212001"/>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90158" y="1768472"/>
            <a:ext cx="307319" cy="214448"/>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Lst>
        </p:spPr>
      </p:pic>
      <p:pic>
        <p:nvPicPr>
          <p:cNvPr id="9" name="Picture 7"/>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4790159" y="3245696"/>
            <a:ext cx="315170" cy="20769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803150" y="3590138"/>
            <a:ext cx="307319" cy="204752"/>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1" name="Picture 9"/>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4789724" y="4259850"/>
            <a:ext cx="299467" cy="19960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Content Placeholder 2"/>
          <p:cNvSpPr txBox="1">
            <a:spLocks/>
          </p:cNvSpPr>
          <p:nvPr/>
        </p:nvSpPr>
        <p:spPr>
          <a:xfrm>
            <a:off x="2929036" y="1366456"/>
            <a:ext cx="1324064" cy="3382276"/>
          </a:xfrm>
          <a:prstGeom prst="rect">
            <a:avLst/>
          </a:prstGeom>
        </p:spPr>
        <p:txBody>
          <a:bodyPr vert="horz" lIns="51435" tIns="25718" rIns="51435" bIns="25718" rtlCol="0">
            <a:normAutofit/>
          </a:bodyPr>
          <a:lstStyle>
            <a:lvl1pPr marL="342900" indent="-342900" algn="l" rtl="0" eaLnBrk="1" fontAlgn="base" hangingPunct="1">
              <a:spcBef>
                <a:spcPct val="20000"/>
              </a:spcBef>
              <a:spcAft>
                <a:spcPct val="0"/>
              </a:spcAft>
              <a:buClr>
                <a:srgbClr val="F26334"/>
              </a:buClr>
              <a:buFont typeface="Arial"/>
              <a:buChar char="•"/>
              <a:defRPr sz="2400">
                <a:solidFill>
                  <a:srgbClr val="002C6C"/>
                </a:solidFill>
                <a:latin typeface="+mn-lt"/>
                <a:ea typeface="ＭＳ Ｐゴシック" charset="0"/>
                <a:cs typeface="+mn-cs"/>
              </a:defRPr>
            </a:lvl1pPr>
            <a:lvl2pPr marL="742950" indent="-285750" algn="l" rtl="0" eaLnBrk="1" fontAlgn="base" hangingPunct="1">
              <a:spcBef>
                <a:spcPct val="20000"/>
              </a:spcBef>
              <a:spcAft>
                <a:spcPct val="0"/>
              </a:spcAft>
              <a:buClr>
                <a:srgbClr val="F26334"/>
              </a:buClr>
              <a:buChar char="•"/>
              <a:defRPr sz="2000">
                <a:solidFill>
                  <a:srgbClr val="002C6C"/>
                </a:solidFill>
                <a:latin typeface="+mn-lt"/>
                <a:ea typeface="ＭＳ Ｐゴシック" charset="0"/>
              </a:defRPr>
            </a:lvl2pPr>
            <a:lvl3pPr marL="1143000" indent="-228600" algn="l" rtl="0" eaLnBrk="1" fontAlgn="base" hangingPunct="1">
              <a:spcBef>
                <a:spcPct val="20000"/>
              </a:spcBef>
              <a:spcAft>
                <a:spcPct val="0"/>
              </a:spcAft>
              <a:buClr>
                <a:srgbClr val="F26334"/>
              </a:buClr>
              <a:buFont typeface="Arial" charset="0"/>
              <a:buChar char="–"/>
              <a:defRPr>
                <a:solidFill>
                  <a:srgbClr val="002C6C"/>
                </a:solidFill>
                <a:latin typeface="+mn-lt"/>
                <a:ea typeface="ＭＳ Ｐゴシック" charset="0"/>
              </a:defRPr>
            </a:lvl3pPr>
            <a:lvl4pPr marL="1600200" indent="-228600" algn="l" rtl="0" eaLnBrk="1" fontAlgn="base" hangingPunct="1">
              <a:spcBef>
                <a:spcPct val="20000"/>
              </a:spcBef>
              <a:spcAft>
                <a:spcPct val="0"/>
              </a:spcAft>
              <a:buChar char="–"/>
              <a:defRPr sz="1600">
                <a:solidFill>
                  <a:srgbClr val="002C6C"/>
                </a:solidFill>
                <a:latin typeface="+mn-lt"/>
                <a:ea typeface="ＭＳ Ｐゴシック" charset="0"/>
              </a:defRPr>
            </a:lvl4pPr>
            <a:lvl5pPr marL="2057400" indent="-228600" algn="l" rtl="0" eaLnBrk="1" fontAlgn="base" hangingPunct="1">
              <a:spcBef>
                <a:spcPct val="20000"/>
              </a:spcBef>
              <a:spcAft>
                <a:spcPct val="0"/>
              </a:spcAft>
              <a:buChar char="»"/>
              <a:defRPr sz="1600">
                <a:solidFill>
                  <a:schemeClr val="tx1"/>
                </a:solidFill>
                <a:latin typeface="+mn-lt"/>
                <a:ea typeface="ＭＳ Ｐゴシック"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a:lstStyle>
          <a:p>
            <a:pPr>
              <a:lnSpc>
                <a:spcPct val="120000"/>
              </a:lnSpc>
              <a:spcBef>
                <a:spcPts val="525"/>
              </a:spcBef>
              <a:spcAft>
                <a:spcPts val="525"/>
              </a:spcAft>
            </a:pPr>
            <a:r>
              <a:rPr lang="en-US" sz="1275" kern="0" dirty="0"/>
              <a:t>Arabic</a:t>
            </a:r>
          </a:p>
          <a:p>
            <a:pPr>
              <a:lnSpc>
                <a:spcPct val="120000"/>
              </a:lnSpc>
              <a:spcBef>
                <a:spcPts val="525"/>
              </a:spcBef>
              <a:spcAft>
                <a:spcPts val="525"/>
              </a:spcAft>
            </a:pPr>
            <a:r>
              <a:rPr lang="en-US" sz="1275" kern="0" dirty="0"/>
              <a:t>Chinese</a:t>
            </a:r>
          </a:p>
          <a:p>
            <a:pPr>
              <a:lnSpc>
                <a:spcPct val="120000"/>
              </a:lnSpc>
              <a:spcBef>
                <a:spcPts val="525"/>
              </a:spcBef>
              <a:spcAft>
                <a:spcPts val="525"/>
              </a:spcAft>
            </a:pPr>
            <a:r>
              <a:rPr lang="en-US" sz="1275" kern="0" dirty="0"/>
              <a:t>Czech</a:t>
            </a:r>
          </a:p>
          <a:p>
            <a:pPr>
              <a:lnSpc>
                <a:spcPct val="120000"/>
              </a:lnSpc>
              <a:spcBef>
                <a:spcPts val="525"/>
              </a:spcBef>
              <a:spcAft>
                <a:spcPts val="525"/>
              </a:spcAft>
            </a:pPr>
            <a:r>
              <a:rPr lang="en-US" sz="1275" kern="0" dirty="0"/>
              <a:t>Danish</a:t>
            </a:r>
          </a:p>
          <a:p>
            <a:pPr>
              <a:lnSpc>
                <a:spcPct val="120000"/>
              </a:lnSpc>
              <a:spcBef>
                <a:spcPts val="525"/>
              </a:spcBef>
              <a:spcAft>
                <a:spcPts val="525"/>
              </a:spcAft>
            </a:pPr>
            <a:r>
              <a:rPr lang="en-US" sz="1275" kern="0" dirty="0"/>
              <a:t>Dutch</a:t>
            </a:r>
          </a:p>
          <a:p>
            <a:pPr>
              <a:lnSpc>
                <a:spcPct val="120000"/>
              </a:lnSpc>
              <a:spcBef>
                <a:spcPts val="525"/>
              </a:spcBef>
              <a:spcAft>
                <a:spcPts val="525"/>
              </a:spcAft>
            </a:pPr>
            <a:r>
              <a:rPr lang="en-US" sz="1275" kern="0" dirty="0"/>
              <a:t>Finnish</a:t>
            </a:r>
          </a:p>
          <a:p>
            <a:pPr>
              <a:lnSpc>
                <a:spcPct val="120000"/>
              </a:lnSpc>
              <a:spcBef>
                <a:spcPts val="525"/>
              </a:spcBef>
              <a:spcAft>
                <a:spcPts val="525"/>
              </a:spcAft>
            </a:pPr>
            <a:r>
              <a:rPr lang="en-US" sz="1275" kern="0" dirty="0"/>
              <a:t>French</a:t>
            </a:r>
          </a:p>
          <a:p>
            <a:pPr>
              <a:lnSpc>
                <a:spcPct val="120000"/>
              </a:lnSpc>
              <a:spcBef>
                <a:spcPts val="525"/>
              </a:spcBef>
              <a:spcAft>
                <a:spcPts val="525"/>
              </a:spcAft>
            </a:pPr>
            <a:r>
              <a:rPr lang="en-US" sz="1275" kern="0" dirty="0"/>
              <a:t>German</a:t>
            </a:r>
          </a:p>
          <a:p>
            <a:pPr>
              <a:lnSpc>
                <a:spcPct val="120000"/>
              </a:lnSpc>
              <a:spcBef>
                <a:spcPts val="525"/>
              </a:spcBef>
              <a:spcAft>
                <a:spcPts val="525"/>
              </a:spcAft>
            </a:pPr>
            <a:r>
              <a:rPr lang="en-US" sz="1275" kern="0" dirty="0"/>
              <a:t>Hungarian</a:t>
            </a:r>
          </a:p>
        </p:txBody>
      </p:sp>
      <p:pic>
        <p:nvPicPr>
          <p:cNvPr id="13"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92062" y="1393954"/>
            <a:ext cx="316811" cy="224606"/>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4"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00314" y="3235323"/>
            <a:ext cx="312322" cy="20671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5" name="Picture 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12865" y="3574467"/>
            <a:ext cx="308488" cy="206719"/>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6" name="Picture 3"/>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a:stretch/>
        </p:blipFill>
        <p:spPr bwMode="auto">
          <a:xfrm>
            <a:off x="2800474" y="3939455"/>
            <a:ext cx="312002" cy="209074"/>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7" name="Picture 16"/>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800842" y="2869303"/>
            <a:ext cx="316811" cy="2127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8" name="Picture 4" descr="http://www.worldatlas.com/webimage/flags/countrys/zzzflags/brlarge.gif">
            <a:hlinkClick r:id="rId14"/>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803150" y="2889737"/>
            <a:ext cx="302179" cy="212723"/>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rgbClr val="FFFFFF"/>
                </a:solidFill>
              </a14:hiddenFill>
            </a:ext>
          </a:extLst>
        </p:spPr>
      </p:pic>
      <p:pic>
        <p:nvPicPr>
          <p:cNvPr id="19"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804148" y="1751461"/>
            <a:ext cx="313505" cy="212748"/>
          </a:xfrm>
          <a:prstGeom prst="rect">
            <a:avLst/>
          </a:prstGeom>
          <a:ln>
            <a:noFill/>
          </a:ln>
          <a:effectLst>
            <a:outerShdw blurRad="292100" dist="139700" dir="2700000" algn="tl" rotWithShape="0">
              <a:srgbClr val="333333">
                <a:alpha val="65000"/>
              </a:srgbClr>
            </a:outerShdw>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20" name="Picture 19"/>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787139" y="2136495"/>
            <a:ext cx="321734" cy="214489"/>
          </a:xfrm>
          <a:prstGeom prst="rect">
            <a:avLst/>
          </a:prstGeom>
          <a:ln>
            <a:noFill/>
          </a:ln>
          <a:effectLst>
            <a:outerShdw blurRad="292100" dist="139700" dir="2700000" algn="tl" rotWithShape="0">
              <a:srgbClr val="333333">
                <a:alpha val="65000"/>
              </a:srgbClr>
            </a:outerShdw>
          </a:effectLst>
        </p:spPr>
      </p:pic>
      <p:pic>
        <p:nvPicPr>
          <p:cNvPr id="21" name="Picture 20"/>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4788269" y="2509130"/>
            <a:ext cx="317060" cy="215419"/>
          </a:xfrm>
          <a:prstGeom prst="rect">
            <a:avLst/>
          </a:prstGeom>
          <a:ln>
            <a:noFill/>
          </a:ln>
          <a:effectLst>
            <a:outerShdw blurRad="292100" dist="139700" dir="2700000" algn="tl" rotWithShape="0">
              <a:srgbClr val="333333">
                <a:alpha val="65000"/>
              </a:srgbClr>
            </a:outerShdw>
          </a:effectLst>
        </p:spPr>
      </p:pic>
      <p:pic>
        <p:nvPicPr>
          <p:cNvPr id="22" name="Picture 21"/>
          <p:cNvPicPr>
            <a:picLocks noChangeAspect="1"/>
          </p:cNvPicPr>
          <p:nvPr/>
        </p:nvPicPr>
        <p:blipFill rotWithShape="1">
          <a:blip r:embed="rId19" cstate="print">
            <a:extLst>
              <a:ext uri="{28A0092B-C50C-407E-A947-70E740481C1C}">
                <a14:useLocalDpi xmlns:a14="http://schemas.microsoft.com/office/drawing/2010/main" val="0"/>
              </a:ext>
            </a:extLst>
          </a:blip>
          <a:srcRect/>
          <a:stretch/>
        </p:blipFill>
        <p:spPr>
          <a:xfrm>
            <a:off x="2804148" y="2505201"/>
            <a:ext cx="304725" cy="217982"/>
          </a:xfrm>
          <a:prstGeom prst="rect">
            <a:avLst/>
          </a:prstGeom>
          <a:ln>
            <a:noFill/>
          </a:ln>
          <a:effectLst>
            <a:outerShdw blurRad="292100" dist="139700" dir="2700000" algn="tl" rotWithShape="0">
              <a:srgbClr val="333333">
                <a:alpha val="65000"/>
              </a:srgbClr>
            </a:outerShdw>
          </a:effectLst>
        </p:spPr>
      </p:pic>
      <p:pic>
        <p:nvPicPr>
          <p:cNvPr id="23" name="Picture 22"/>
          <p:cNvPicPr>
            <a:picLocks noChangeAspect="1"/>
          </p:cNvPicPr>
          <p:nvPr/>
        </p:nvPicPr>
        <p:blipFill rotWithShape="1">
          <a:blip r:embed="rId20" cstate="print">
            <a:extLst>
              <a:ext uri="{28A0092B-C50C-407E-A947-70E740481C1C}">
                <a14:useLocalDpi xmlns:a14="http://schemas.microsoft.com/office/drawing/2010/main" val="0"/>
              </a:ext>
            </a:extLst>
          </a:blip>
          <a:srcRect/>
          <a:stretch/>
        </p:blipFill>
        <p:spPr>
          <a:xfrm>
            <a:off x="4803150" y="2123489"/>
            <a:ext cx="298253" cy="213783"/>
          </a:xfrm>
          <a:prstGeom prst="rect">
            <a:avLst/>
          </a:prstGeom>
          <a:ln>
            <a:noFill/>
          </a:ln>
          <a:effectLst>
            <a:outerShdw blurRad="292100" dist="139700" dir="2700000" algn="tl" rotWithShape="0">
              <a:srgbClr val="333333">
                <a:alpha val="65000"/>
              </a:srgbClr>
            </a:outerShdw>
          </a:effectLst>
        </p:spPr>
      </p:pic>
      <p:pic>
        <p:nvPicPr>
          <p:cNvPr id="1026" name="Picture 2" descr="Image result for hungarian fla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810192" y="4279347"/>
            <a:ext cx="308559" cy="20570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5" name="Picture 24"/>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793326" y="3924143"/>
            <a:ext cx="304151" cy="206864"/>
          </a:xfrm>
          <a:prstGeom prst="rect">
            <a:avLst/>
          </a:prstGeom>
          <a:ln>
            <a:noFill/>
          </a:ln>
          <a:effectLst>
            <a:outerShdw blurRad="292100" dist="139700" dir="2700000" algn="tl" rotWithShape="0">
              <a:srgbClr val="333333">
                <a:alpha val="65000"/>
              </a:srgbClr>
            </a:outerShdw>
          </a:effectLst>
        </p:spPr>
      </p:pic>
      <p:sp>
        <p:nvSpPr>
          <p:cNvPr id="3" name="TextBox 2"/>
          <p:cNvSpPr txBox="1"/>
          <p:nvPr/>
        </p:nvSpPr>
        <p:spPr>
          <a:xfrm>
            <a:off x="6996004" y="4106222"/>
            <a:ext cx="1657350" cy="346249"/>
          </a:xfrm>
          <a:prstGeom prst="rect">
            <a:avLst/>
          </a:prstGeom>
          <a:noFill/>
        </p:spPr>
        <p:txBody>
          <a:bodyPr wrap="square" rtlCol="0">
            <a:spAutoFit/>
          </a:bodyPr>
          <a:lstStyle/>
          <a:p>
            <a:r>
              <a:rPr lang="en-US" sz="825" dirty="0"/>
              <a:t>* Three more languages in the queue</a:t>
            </a:r>
            <a:endParaRPr lang="en-GB" sz="825" dirty="0"/>
          </a:p>
        </p:txBody>
      </p:sp>
    </p:spTree>
    <p:extLst>
      <p:ext uri="{BB962C8B-B14F-4D97-AF65-F5344CB8AC3E}">
        <p14:creationId xmlns:p14="http://schemas.microsoft.com/office/powerpoint/2010/main" val="20867824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p:cNvSpPr/>
          <p:nvPr/>
        </p:nvSpPr>
        <p:spPr>
          <a:xfrm>
            <a:off x="4800600" y="3520317"/>
            <a:ext cx="2871587" cy="919547"/>
          </a:xfrm>
          <a:prstGeom prst="rect">
            <a:avLst/>
          </a:prstGeom>
          <a:solidFill>
            <a:schemeClr val="accent3">
              <a:lumMod val="20000"/>
              <a:lumOff val="8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0" name="Rectangle 39"/>
          <p:cNvSpPr/>
          <p:nvPr/>
        </p:nvSpPr>
        <p:spPr>
          <a:xfrm>
            <a:off x="4800600" y="2449058"/>
            <a:ext cx="2871587" cy="919547"/>
          </a:xfrm>
          <a:prstGeom prst="rect">
            <a:avLst/>
          </a:prstGeom>
          <a:solidFill>
            <a:schemeClr val="accent3">
              <a:lumMod val="20000"/>
              <a:lumOff val="8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29" name="Rectangle 28"/>
          <p:cNvSpPr/>
          <p:nvPr/>
        </p:nvSpPr>
        <p:spPr>
          <a:xfrm>
            <a:off x="4800600" y="1352550"/>
            <a:ext cx="2871587" cy="919547"/>
          </a:xfrm>
          <a:prstGeom prst="rect">
            <a:avLst/>
          </a:prstGeom>
          <a:solidFill>
            <a:schemeClr val="accent3">
              <a:lumMod val="20000"/>
              <a:lumOff val="8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p>
        </p:txBody>
      </p:sp>
      <p:sp>
        <p:nvSpPr>
          <p:cNvPr id="4" name="Title 3"/>
          <p:cNvSpPr>
            <a:spLocks noGrp="1"/>
          </p:cNvSpPr>
          <p:nvPr>
            <p:ph type="title"/>
          </p:nvPr>
        </p:nvSpPr>
        <p:spPr/>
        <p:txBody>
          <a:bodyPr/>
          <a:lstStyle/>
          <a:p>
            <a:r>
              <a:rPr lang="en-US" dirty="0" smtClean="0"/>
              <a:t>Dairy </a:t>
            </a:r>
            <a:r>
              <a:rPr lang="en-US" dirty="0"/>
              <a:t>Products</a:t>
            </a:r>
            <a:endParaRPr lang="en-GB" dirty="0"/>
          </a:p>
        </p:txBody>
      </p:sp>
      <p:sp>
        <p:nvSpPr>
          <p:cNvPr id="63" name="Rounded Rectangle 62"/>
          <p:cNvSpPr/>
          <p:nvPr/>
        </p:nvSpPr>
        <p:spPr>
          <a:xfrm>
            <a:off x="1597347" y="1656779"/>
            <a:ext cx="841008" cy="599981"/>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825" dirty="0">
                <a:latin typeface="Calibri" panose="020F0502020204030204" pitchFamily="34" charset="0"/>
              </a:rPr>
              <a:t>Food </a:t>
            </a:r>
            <a:br>
              <a:rPr lang="en-US" sz="825" dirty="0">
                <a:latin typeface="Calibri" panose="020F0502020204030204" pitchFamily="34" charset="0"/>
              </a:rPr>
            </a:br>
            <a:r>
              <a:rPr lang="en-US" sz="825" dirty="0">
                <a:latin typeface="Calibri" panose="020F0502020204030204" pitchFamily="34" charset="0"/>
              </a:rPr>
              <a:t>Beverage </a:t>
            </a:r>
            <a:br>
              <a:rPr lang="en-US" sz="825" dirty="0">
                <a:latin typeface="Calibri" panose="020F0502020204030204" pitchFamily="34" charset="0"/>
              </a:rPr>
            </a:br>
            <a:r>
              <a:rPr lang="en-US" sz="825" dirty="0">
                <a:latin typeface="Calibri" panose="020F0502020204030204" pitchFamily="34" charset="0"/>
              </a:rPr>
              <a:t>Tobacco</a:t>
            </a:r>
          </a:p>
        </p:txBody>
      </p:sp>
      <p:sp>
        <p:nvSpPr>
          <p:cNvPr id="64" name="TextBox 8"/>
          <p:cNvSpPr txBox="1"/>
          <p:nvPr/>
        </p:nvSpPr>
        <p:spPr>
          <a:xfrm>
            <a:off x="1657585" y="1067420"/>
            <a:ext cx="762950" cy="276999"/>
          </a:xfrm>
          <a:prstGeom prst="rect">
            <a:avLst/>
          </a:prstGeom>
          <a:noFill/>
        </p:spPr>
        <p:txBody>
          <a:bodyPr wrap="square" rtlCol="0">
            <a:spAutoFit/>
          </a:bodyPr>
          <a:lstStyle>
            <a:defPPr>
              <a:defRPr lang="en-US"/>
            </a:defPPr>
            <a:lvl1pPr algn="l" rtl="0" fontAlgn="base">
              <a:spcBef>
                <a:spcPct val="20000"/>
              </a:spcBef>
              <a:spcAft>
                <a:spcPct val="0"/>
              </a:spcAft>
              <a:defRPr kern="1200">
                <a:solidFill>
                  <a:srgbClr val="002C6C"/>
                </a:solidFill>
                <a:latin typeface="Arial" charset="0"/>
                <a:ea typeface="ＭＳ Ｐゴシック" charset="0"/>
                <a:cs typeface="+mn-cs"/>
              </a:defRPr>
            </a:lvl1pPr>
            <a:lvl2pPr marL="457200" algn="l" rtl="0" fontAlgn="base">
              <a:spcBef>
                <a:spcPct val="20000"/>
              </a:spcBef>
              <a:spcAft>
                <a:spcPct val="0"/>
              </a:spcAft>
              <a:defRPr kern="1200">
                <a:solidFill>
                  <a:srgbClr val="002C6C"/>
                </a:solidFill>
                <a:latin typeface="Arial" charset="0"/>
                <a:ea typeface="ＭＳ Ｐゴシック" charset="0"/>
                <a:cs typeface="+mn-cs"/>
              </a:defRPr>
            </a:lvl2pPr>
            <a:lvl3pPr marL="914400" algn="l" rtl="0" fontAlgn="base">
              <a:spcBef>
                <a:spcPct val="20000"/>
              </a:spcBef>
              <a:spcAft>
                <a:spcPct val="0"/>
              </a:spcAft>
              <a:defRPr kern="1200">
                <a:solidFill>
                  <a:srgbClr val="002C6C"/>
                </a:solidFill>
                <a:latin typeface="Arial" charset="0"/>
                <a:ea typeface="ＭＳ Ｐゴシック" charset="0"/>
                <a:cs typeface="+mn-cs"/>
              </a:defRPr>
            </a:lvl3pPr>
            <a:lvl4pPr marL="1371600" algn="l" rtl="0" fontAlgn="base">
              <a:spcBef>
                <a:spcPct val="20000"/>
              </a:spcBef>
              <a:spcAft>
                <a:spcPct val="0"/>
              </a:spcAft>
              <a:defRPr kern="1200">
                <a:solidFill>
                  <a:srgbClr val="002C6C"/>
                </a:solidFill>
                <a:latin typeface="Arial" charset="0"/>
                <a:ea typeface="ＭＳ Ｐゴシック" charset="0"/>
                <a:cs typeface="+mn-cs"/>
              </a:defRPr>
            </a:lvl4pPr>
            <a:lvl5pPr marL="1828800" algn="l" rtl="0" fontAlgn="base">
              <a:spcBef>
                <a:spcPct val="20000"/>
              </a:spcBef>
              <a:spcAft>
                <a:spcPct val="0"/>
              </a:spcAft>
              <a:defRPr kern="1200">
                <a:solidFill>
                  <a:srgbClr val="002C6C"/>
                </a:solidFill>
                <a:latin typeface="Arial" charset="0"/>
                <a:ea typeface="ＭＳ Ｐゴシック" charset="0"/>
                <a:cs typeface="+mn-cs"/>
              </a:defRPr>
            </a:lvl5pPr>
            <a:lvl6pPr marL="2286000" algn="l" defTabSz="457200" rtl="0" eaLnBrk="1" latinLnBrk="0" hangingPunct="1">
              <a:defRPr kern="1200">
                <a:solidFill>
                  <a:srgbClr val="002C6C"/>
                </a:solidFill>
                <a:latin typeface="Arial" charset="0"/>
                <a:ea typeface="ＭＳ Ｐゴシック" charset="0"/>
                <a:cs typeface="+mn-cs"/>
              </a:defRPr>
            </a:lvl6pPr>
            <a:lvl7pPr marL="2743200" algn="l" defTabSz="457200" rtl="0" eaLnBrk="1" latinLnBrk="0" hangingPunct="1">
              <a:defRPr kern="1200">
                <a:solidFill>
                  <a:srgbClr val="002C6C"/>
                </a:solidFill>
                <a:latin typeface="Arial" charset="0"/>
                <a:ea typeface="ＭＳ Ｐゴシック" charset="0"/>
                <a:cs typeface="+mn-cs"/>
              </a:defRPr>
            </a:lvl7pPr>
            <a:lvl8pPr marL="3200400" algn="l" defTabSz="457200" rtl="0" eaLnBrk="1" latinLnBrk="0" hangingPunct="1">
              <a:defRPr kern="1200">
                <a:solidFill>
                  <a:srgbClr val="002C6C"/>
                </a:solidFill>
                <a:latin typeface="Arial" charset="0"/>
                <a:ea typeface="ＭＳ Ｐゴシック" charset="0"/>
                <a:cs typeface="+mn-cs"/>
              </a:defRPr>
            </a:lvl8pPr>
            <a:lvl9pPr marL="3657600" algn="l" defTabSz="457200" rtl="0" eaLnBrk="1" latinLnBrk="0" hangingPunct="1">
              <a:defRPr kern="1200">
                <a:solidFill>
                  <a:srgbClr val="002C6C"/>
                </a:solidFill>
                <a:latin typeface="Arial" charset="0"/>
                <a:ea typeface="ＭＳ Ｐゴシック" charset="0"/>
                <a:cs typeface="+mn-cs"/>
              </a:defRPr>
            </a:lvl9pPr>
          </a:lstStyle>
          <a:p>
            <a:pPr algn="ctr"/>
            <a:r>
              <a:rPr lang="en-US" sz="1200" b="1" dirty="0">
                <a:latin typeface="Calibri" panose="020F0502020204030204" pitchFamily="34" charset="0"/>
              </a:rPr>
              <a:t>Segment</a:t>
            </a:r>
          </a:p>
        </p:txBody>
      </p:sp>
      <p:sp>
        <p:nvSpPr>
          <p:cNvPr id="65" name="TextBox 8"/>
          <p:cNvSpPr txBox="1"/>
          <p:nvPr/>
        </p:nvSpPr>
        <p:spPr>
          <a:xfrm>
            <a:off x="2700892" y="1067420"/>
            <a:ext cx="754044" cy="276999"/>
          </a:xfrm>
          <a:prstGeom prst="rect">
            <a:avLst/>
          </a:prstGeom>
          <a:noFill/>
        </p:spPr>
        <p:txBody>
          <a:bodyPr wrap="square" rtlCol="0">
            <a:spAutoFit/>
          </a:bodyPr>
          <a:lstStyle>
            <a:defPPr>
              <a:defRPr lang="en-US"/>
            </a:defPPr>
            <a:lvl1pPr algn="l" rtl="0" fontAlgn="base">
              <a:spcBef>
                <a:spcPct val="20000"/>
              </a:spcBef>
              <a:spcAft>
                <a:spcPct val="0"/>
              </a:spcAft>
              <a:defRPr kern="1200">
                <a:solidFill>
                  <a:srgbClr val="002C6C"/>
                </a:solidFill>
                <a:latin typeface="Arial" charset="0"/>
                <a:ea typeface="ＭＳ Ｐゴシック" charset="0"/>
                <a:cs typeface="+mn-cs"/>
              </a:defRPr>
            </a:lvl1pPr>
            <a:lvl2pPr marL="457200" algn="l" rtl="0" fontAlgn="base">
              <a:spcBef>
                <a:spcPct val="20000"/>
              </a:spcBef>
              <a:spcAft>
                <a:spcPct val="0"/>
              </a:spcAft>
              <a:defRPr kern="1200">
                <a:solidFill>
                  <a:srgbClr val="002C6C"/>
                </a:solidFill>
                <a:latin typeface="Arial" charset="0"/>
                <a:ea typeface="ＭＳ Ｐゴシック" charset="0"/>
                <a:cs typeface="+mn-cs"/>
              </a:defRPr>
            </a:lvl2pPr>
            <a:lvl3pPr marL="914400" algn="l" rtl="0" fontAlgn="base">
              <a:spcBef>
                <a:spcPct val="20000"/>
              </a:spcBef>
              <a:spcAft>
                <a:spcPct val="0"/>
              </a:spcAft>
              <a:defRPr kern="1200">
                <a:solidFill>
                  <a:srgbClr val="002C6C"/>
                </a:solidFill>
                <a:latin typeface="Arial" charset="0"/>
                <a:ea typeface="ＭＳ Ｐゴシック" charset="0"/>
                <a:cs typeface="+mn-cs"/>
              </a:defRPr>
            </a:lvl3pPr>
            <a:lvl4pPr marL="1371600" algn="l" rtl="0" fontAlgn="base">
              <a:spcBef>
                <a:spcPct val="20000"/>
              </a:spcBef>
              <a:spcAft>
                <a:spcPct val="0"/>
              </a:spcAft>
              <a:defRPr kern="1200">
                <a:solidFill>
                  <a:srgbClr val="002C6C"/>
                </a:solidFill>
                <a:latin typeface="Arial" charset="0"/>
                <a:ea typeface="ＭＳ Ｐゴシック" charset="0"/>
                <a:cs typeface="+mn-cs"/>
              </a:defRPr>
            </a:lvl4pPr>
            <a:lvl5pPr marL="1828800" algn="l" rtl="0" fontAlgn="base">
              <a:spcBef>
                <a:spcPct val="20000"/>
              </a:spcBef>
              <a:spcAft>
                <a:spcPct val="0"/>
              </a:spcAft>
              <a:defRPr kern="1200">
                <a:solidFill>
                  <a:srgbClr val="002C6C"/>
                </a:solidFill>
                <a:latin typeface="Arial" charset="0"/>
                <a:ea typeface="ＭＳ Ｐゴシック" charset="0"/>
                <a:cs typeface="+mn-cs"/>
              </a:defRPr>
            </a:lvl5pPr>
            <a:lvl6pPr marL="2286000" algn="l" defTabSz="457200" rtl="0" eaLnBrk="1" latinLnBrk="0" hangingPunct="1">
              <a:defRPr kern="1200">
                <a:solidFill>
                  <a:srgbClr val="002C6C"/>
                </a:solidFill>
                <a:latin typeface="Arial" charset="0"/>
                <a:ea typeface="ＭＳ Ｐゴシック" charset="0"/>
                <a:cs typeface="+mn-cs"/>
              </a:defRPr>
            </a:lvl6pPr>
            <a:lvl7pPr marL="2743200" algn="l" defTabSz="457200" rtl="0" eaLnBrk="1" latinLnBrk="0" hangingPunct="1">
              <a:defRPr kern="1200">
                <a:solidFill>
                  <a:srgbClr val="002C6C"/>
                </a:solidFill>
                <a:latin typeface="Arial" charset="0"/>
                <a:ea typeface="ＭＳ Ｐゴシック" charset="0"/>
                <a:cs typeface="+mn-cs"/>
              </a:defRPr>
            </a:lvl7pPr>
            <a:lvl8pPr marL="3200400" algn="l" defTabSz="457200" rtl="0" eaLnBrk="1" latinLnBrk="0" hangingPunct="1">
              <a:defRPr kern="1200">
                <a:solidFill>
                  <a:srgbClr val="002C6C"/>
                </a:solidFill>
                <a:latin typeface="Arial" charset="0"/>
                <a:ea typeface="ＭＳ Ｐゴシック" charset="0"/>
                <a:cs typeface="+mn-cs"/>
              </a:defRPr>
            </a:lvl8pPr>
            <a:lvl9pPr marL="3657600" algn="l" defTabSz="457200" rtl="0" eaLnBrk="1" latinLnBrk="0" hangingPunct="1">
              <a:defRPr kern="1200">
                <a:solidFill>
                  <a:srgbClr val="002C6C"/>
                </a:solidFill>
                <a:latin typeface="Arial" charset="0"/>
                <a:ea typeface="ＭＳ Ｐゴシック" charset="0"/>
                <a:cs typeface="+mn-cs"/>
              </a:defRPr>
            </a:lvl9pPr>
          </a:lstStyle>
          <a:p>
            <a:pPr algn="ctr"/>
            <a:r>
              <a:rPr lang="en-US" sz="1200" b="1" dirty="0">
                <a:latin typeface="Calibri" panose="020F0502020204030204" pitchFamily="34" charset="0"/>
              </a:rPr>
              <a:t>Family</a:t>
            </a:r>
          </a:p>
        </p:txBody>
      </p:sp>
      <p:sp>
        <p:nvSpPr>
          <p:cNvPr id="66" name="TextBox 65"/>
          <p:cNvSpPr txBox="1"/>
          <p:nvPr/>
        </p:nvSpPr>
        <p:spPr>
          <a:xfrm>
            <a:off x="3858365" y="1084270"/>
            <a:ext cx="555784" cy="276999"/>
          </a:xfrm>
          <a:prstGeom prst="rect">
            <a:avLst/>
          </a:prstGeom>
          <a:noFill/>
        </p:spPr>
        <p:txBody>
          <a:bodyPr wrap="square" rtlCol="0">
            <a:spAutoFit/>
          </a:bodyPr>
          <a:lstStyle>
            <a:defPPr>
              <a:defRPr lang="en-US"/>
            </a:defPPr>
            <a:lvl1pPr algn="l" rtl="0" fontAlgn="base">
              <a:spcBef>
                <a:spcPct val="20000"/>
              </a:spcBef>
              <a:spcAft>
                <a:spcPct val="0"/>
              </a:spcAft>
              <a:defRPr kern="1200">
                <a:solidFill>
                  <a:srgbClr val="002C6C"/>
                </a:solidFill>
                <a:latin typeface="Arial" charset="0"/>
                <a:ea typeface="ＭＳ Ｐゴシック" charset="0"/>
                <a:cs typeface="+mn-cs"/>
              </a:defRPr>
            </a:lvl1pPr>
            <a:lvl2pPr marL="457200" algn="l" rtl="0" fontAlgn="base">
              <a:spcBef>
                <a:spcPct val="20000"/>
              </a:spcBef>
              <a:spcAft>
                <a:spcPct val="0"/>
              </a:spcAft>
              <a:defRPr kern="1200">
                <a:solidFill>
                  <a:srgbClr val="002C6C"/>
                </a:solidFill>
                <a:latin typeface="Arial" charset="0"/>
                <a:ea typeface="ＭＳ Ｐゴシック" charset="0"/>
                <a:cs typeface="+mn-cs"/>
              </a:defRPr>
            </a:lvl2pPr>
            <a:lvl3pPr marL="914400" algn="l" rtl="0" fontAlgn="base">
              <a:spcBef>
                <a:spcPct val="20000"/>
              </a:spcBef>
              <a:spcAft>
                <a:spcPct val="0"/>
              </a:spcAft>
              <a:defRPr kern="1200">
                <a:solidFill>
                  <a:srgbClr val="002C6C"/>
                </a:solidFill>
                <a:latin typeface="Arial" charset="0"/>
                <a:ea typeface="ＭＳ Ｐゴシック" charset="0"/>
                <a:cs typeface="+mn-cs"/>
              </a:defRPr>
            </a:lvl3pPr>
            <a:lvl4pPr marL="1371600" algn="l" rtl="0" fontAlgn="base">
              <a:spcBef>
                <a:spcPct val="20000"/>
              </a:spcBef>
              <a:spcAft>
                <a:spcPct val="0"/>
              </a:spcAft>
              <a:defRPr kern="1200">
                <a:solidFill>
                  <a:srgbClr val="002C6C"/>
                </a:solidFill>
                <a:latin typeface="Arial" charset="0"/>
                <a:ea typeface="ＭＳ Ｐゴシック" charset="0"/>
                <a:cs typeface="+mn-cs"/>
              </a:defRPr>
            </a:lvl4pPr>
            <a:lvl5pPr marL="1828800" algn="l" rtl="0" fontAlgn="base">
              <a:spcBef>
                <a:spcPct val="20000"/>
              </a:spcBef>
              <a:spcAft>
                <a:spcPct val="0"/>
              </a:spcAft>
              <a:defRPr kern="1200">
                <a:solidFill>
                  <a:srgbClr val="002C6C"/>
                </a:solidFill>
                <a:latin typeface="Arial" charset="0"/>
                <a:ea typeface="ＭＳ Ｐゴシック" charset="0"/>
                <a:cs typeface="+mn-cs"/>
              </a:defRPr>
            </a:lvl5pPr>
            <a:lvl6pPr marL="2286000" algn="l" defTabSz="457200" rtl="0" eaLnBrk="1" latinLnBrk="0" hangingPunct="1">
              <a:defRPr kern="1200">
                <a:solidFill>
                  <a:srgbClr val="002C6C"/>
                </a:solidFill>
                <a:latin typeface="Arial" charset="0"/>
                <a:ea typeface="ＭＳ Ｐゴシック" charset="0"/>
                <a:cs typeface="+mn-cs"/>
              </a:defRPr>
            </a:lvl6pPr>
            <a:lvl7pPr marL="2743200" algn="l" defTabSz="457200" rtl="0" eaLnBrk="1" latinLnBrk="0" hangingPunct="1">
              <a:defRPr kern="1200">
                <a:solidFill>
                  <a:srgbClr val="002C6C"/>
                </a:solidFill>
                <a:latin typeface="Arial" charset="0"/>
                <a:ea typeface="ＭＳ Ｐゴシック" charset="0"/>
                <a:cs typeface="+mn-cs"/>
              </a:defRPr>
            </a:lvl7pPr>
            <a:lvl8pPr marL="3200400" algn="l" defTabSz="457200" rtl="0" eaLnBrk="1" latinLnBrk="0" hangingPunct="1">
              <a:defRPr kern="1200">
                <a:solidFill>
                  <a:srgbClr val="002C6C"/>
                </a:solidFill>
                <a:latin typeface="Arial" charset="0"/>
                <a:ea typeface="ＭＳ Ｐゴシック" charset="0"/>
                <a:cs typeface="+mn-cs"/>
              </a:defRPr>
            </a:lvl8pPr>
            <a:lvl9pPr marL="3657600" algn="l" defTabSz="457200" rtl="0" eaLnBrk="1" latinLnBrk="0" hangingPunct="1">
              <a:defRPr kern="1200">
                <a:solidFill>
                  <a:srgbClr val="002C6C"/>
                </a:solidFill>
                <a:latin typeface="Arial" charset="0"/>
                <a:ea typeface="ＭＳ Ｐゴシック" charset="0"/>
                <a:cs typeface="+mn-cs"/>
              </a:defRPr>
            </a:lvl9pPr>
          </a:lstStyle>
          <a:p>
            <a:pPr algn="ctr"/>
            <a:r>
              <a:rPr lang="en-US" sz="1200" b="1" dirty="0">
                <a:latin typeface="Calibri" panose="020F0502020204030204" pitchFamily="34" charset="0"/>
              </a:rPr>
              <a:t>Class</a:t>
            </a:r>
          </a:p>
        </p:txBody>
      </p:sp>
      <p:sp>
        <p:nvSpPr>
          <p:cNvPr id="67" name="TextBox 8"/>
          <p:cNvSpPr txBox="1"/>
          <p:nvPr/>
        </p:nvSpPr>
        <p:spPr>
          <a:xfrm>
            <a:off x="5009241" y="1076801"/>
            <a:ext cx="1016462" cy="276999"/>
          </a:xfrm>
          <a:prstGeom prst="rect">
            <a:avLst/>
          </a:prstGeom>
          <a:noFill/>
        </p:spPr>
        <p:txBody>
          <a:bodyPr wrap="square" rtlCol="0">
            <a:spAutoFit/>
          </a:bodyPr>
          <a:lstStyle>
            <a:defPPr>
              <a:defRPr lang="en-US"/>
            </a:defPPr>
            <a:lvl1pPr algn="l" rtl="0" fontAlgn="base">
              <a:spcBef>
                <a:spcPct val="20000"/>
              </a:spcBef>
              <a:spcAft>
                <a:spcPct val="0"/>
              </a:spcAft>
              <a:defRPr kern="1200">
                <a:solidFill>
                  <a:srgbClr val="002C6C"/>
                </a:solidFill>
                <a:latin typeface="Arial" charset="0"/>
                <a:ea typeface="ＭＳ Ｐゴシック" charset="0"/>
                <a:cs typeface="+mn-cs"/>
              </a:defRPr>
            </a:lvl1pPr>
            <a:lvl2pPr marL="457200" algn="l" rtl="0" fontAlgn="base">
              <a:spcBef>
                <a:spcPct val="20000"/>
              </a:spcBef>
              <a:spcAft>
                <a:spcPct val="0"/>
              </a:spcAft>
              <a:defRPr kern="1200">
                <a:solidFill>
                  <a:srgbClr val="002C6C"/>
                </a:solidFill>
                <a:latin typeface="Arial" charset="0"/>
                <a:ea typeface="ＭＳ Ｐゴシック" charset="0"/>
                <a:cs typeface="+mn-cs"/>
              </a:defRPr>
            </a:lvl2pPr>
            <a:lvl3pPr marL="914400" algn="l" rtl="0" fontAlgn="base">
              <a:spcBef>
                <a:spcPct val="20000"/>
              </a:spcBef>
              <a:spcAft>
                <a:spcPct val="0"/>
              </a:spcAft>
              <a:defRPr kern="1200">
                <a:solidFill>
                  <a:srgbClr val="002C6C"/>
                </a:solidFill>
                <a:latin typeface="Arial" charset="0"/>
                <a:ea typeface="ＭＳ Ｐゴシック" charset="0"/>
                <a:cs typeface="+mn-cs"/>
              </a:defRPr>
            </a:lvl3pPr>
            <a:lvl4pPr marL="1371600" algn="l" rtl="0" fontAlgn="base">
              <a:spcBef>
                <a:spcPct val="20000"/>
              </a:spcBef>
              <a:spcAft>
                <a:spcPct val="0"/>
              </a:spcAft>
              <a:defRPr kern="1200">
                <a:solidFill>
                  <a:srgbClr val="002C6C"/>
                </a:solidFill>
                <a:latin typeface="Arial" charset="0"/>
                <a:ea typeface="ＭＳ Ｐゴシック" charset="0"/>
                <a:cs typeface="+mn-cs"/>
              </a:defRPr>
            </a:lvl4pPr>
            <a:lvl5pPr marL="1828800" algn="l" rtl="0" fontAlgn="base">
              <a:spcBef>
                <a:spcPct val="20000"/>
              </a:spcBef>
              <a:spcAft>
                <a:spcPct val="0"/>
              </a:spcAft>
              <a:defRPr kern="1200">
                <a:solidFill>
                  <a:srgbClr val="002C6C"/>
                </a:solidFill>
                <a:latin typeface="Arial" charset="0"/>
                <a:ea typeface="ＭＳ Ｐゴシック" charset="0"/>
                <a:cs typeface="+mn-cs"/>
              </a:defRPr>
            </a:lvl5pPr>
            <a:lvl6pPr marL="2286000" algn="l" defTabSz="457200" rtl="0" eaLnBrk="1" latinLnBrk="0" hangingPunct="1">
              <a:defRPr kern="1200">
                <a:solidFill>
                  <a:srgbClr val="002C6C"/>
                </a:solidFill>
                <a:latin typeface="Arial" charset="0"/>
                <a:ea typeface="ＭＳ Ｐゴシック" charset="0"/>
                <a:cs typeface="+mn-cs"/>
              </a:defRPr>
            </a:lvl6pPr>
            <a:lvl7pPr marL="2743200" algn="l" defTabSz="457200" rtl="0" eaLnBrk="1" latinLnBrk="0" hangingPunct="1">
              <a:defRPr kern="1200">
                <a:solidFill>
                  <a:srgbClr val="002C6C"/>
                </a:solidFill>
                <a:latin typeface="Arial" charset="0"/>
                <a:ea typeface="ＭＳ Ｐゴシック" charset="0"/>
                <a:cs typeface="+mn-cs"/>
              </a:defRPr>
            </a:lvl7pPr>
            <a:lvl8pPr marL="3200400" algn="l" defTabSz="457200" rtl="0" eaLnBrk="1" latinLnBrk="0" hangingPunct="1">
              <a:defRPr kern="1200">
                <a:solidFill>
                  <a:srgbClr val="002C6C"/>
                </a:solidFill>
                <a:latin typeface="Arial" charset="0"/>
                <a:ea typeface="ＭＳ Ｐゴシック" charset="0"/>
                <a:cs typeface="+mn-cs"/>
              </a:defRPr>
            </a:lvl8pPr>
            <a:lvl9pPr marL="3657600" algn="l" defTabSz="457200" rtl="0" eaLnBrk="1" latinLnBrk="0" hangingPunct="1">
              <a:defRPr kern="1200">
                <a:solidFill>
                  <a:srgbClr val="002C6C"/>
                </a:solidFill>
                <a:latin typeface="Arial" charset="0"/>
                <a:ea typeface="ＭＳ Ｐゴシック" charset="0"/>
                <a:cs typeface="+mn-cs"/>
              </a:defRPr>
            </a:lvl9pPr>
          </a:lstStyle>
          <a:p>
            <a:pPr algn="ctr"/>
            <a:r>
              <a:rPr lang="en-US" sz="1200" b="1" dirty="0">
                <a:latin typeface="Calibri" panose="020F0502020204030204" pitchFamily="34" charset="0"/>
              </a:rPr>
              <a:t>Bricks (Old)</a:t>
            </a:r>
          </a:p>
        </p:txBody>
      </p:sp>
      <p:sp>
        <p:nvSpPr>
          <p:cNvPr id="68" name="Rounded Rectangle 67"/>
          <p:cNvSpPr/>
          <p:nvPr/>
        </p:nvSpPr>
        <p:spPr>
          <a:xfrm>
            <a:off x="5035567" y="1489897"/>
            <a:ext cx="990135" cy="611667"/>
          </a:xfrm>
          <a:prstGeom prst="roundRect">
            <a:avLst>
              <a:gd name="adj" fmla="val 22778"/>
            </a:avLst>
          </a:prstGeom>
          <a:solidFill>
            <a:srgbClr val="606060"/>
          </a:solidFill>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Milk/Milk Substitutes (Frozen)</a:t>
            </a:r>
          </a:p>
        </p:txBody>
      </p:sp>
      <p:cxnSp>
        <p:nvCxnSpPr>
          <p:cNvPr id="69" name="Straight Arrow Connector 68"/>
          <p:cNvCxnSpPr>
            <a:endCxn id="68" idx="1"/>
          </p:cNvCxnSpPr>
          <p:nvPr/>
        </p:nvCxnSpPr>
        <p:spPr>
          <a:xfrm>
            <a:off x="4708017" y="1793296"/>
            <a:ext cx="327551" cy="2435"/>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p:nvPr/>
        </p:nvCxnSpPr>
        <p:spPr>
          <a:xfrm flipH="1">
            <a:off x="4708016" y="1782477"/>
            <a:ext cx="1963" cy="2197613"/>
          </a:xfrm>
          <a:prstGeom prst="straightConnector1">
            <a:avLst/>
          </a:prstGeom>
          <a:ln w="38100">
            <a:solidFill>
              <a:schemeClr val="accent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74" name="Rounded Rectangle 73"/>
          <p:cNvSpPr/>
          <p:nvPr/>
        </p:nvSpPr>
        <p:spPr>
          <a:xfrm>
            <a:off x="5022261" y="2556675"/>
            <a:ext cx="1003442" cy="651834"/>
          </a:xfrm>
          <a:prstGeom prst="roundRect">
            <a:avLst>
              <a:gd name="adj" fmla="val 22778"/>
            </a:avLst>
          </a:prstGeom>
          <a:solidFill>
            <a:srgbClr val="606060"/>
          </a:solidFill>
          <a:ln/>
        </p:spPr>
        <p:style>
          <a:lnRef idx="0">
            <a:schemeClr val="accent4"/>
          </a:lnRef>
          <a:fillRef idx="1001">
            <a:schemeClr val="dk2"/>
          </a:fillRef>
          <a:effectRef idx="3">
            <a:schemeClr val="accent4"/>
          </a:effectRef>
          <a:fontRef idx="minor">
            <a:schemeClr val="lt1"/>
          </a:fontRef>
        </p:style>
        <p:txBody>
          <a:bodyPr lIns="34290" rIns="34290"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Milk/Milk Substitutes (Perishable)</a:t>
            </a:r>
          </a:p>
        </p:txBody>
      </p:sp>
      <p:sp>
        <p:nvSpPr>
          <p:cNvPr id="75" name="Rounded Rectangle 74"/>
          <p:cNvSpPr/>
          <p:nvPr/>
        </p:nvSpPr>
        <p:spPr>
          <a:xfrm>
            <a:off x="5022261" y="3647138"/>
            <a:ext cx="990135" cy="677957"/>
          </a:xfrm>
          <a:prstGeom prst="roundRect">
            <a:avLst>
              <a:gd name="adj" fmla="val 22778"/>
            </a:avLst>
          </a:prstGeom>
          <a:solidFill>
            <a:srgbClr val="606060"/>
          </a:solidFill>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Milk/Milk Substitutes (Shelf Stable)</a:t>
            </a:r>
          </a:p>
        </p:txBody>
      </p:sp>
      <p:cxnSp>
        <p:nvCxnSpPr>
          <p:cNvPr id="80" name="Straight Arrow Connector 79"/>
          <p:cNvCxnSpPr/>
          <p:nvPr/>
        </p:nvCxnSpPr>
        <p:spPr>
          <a:xfrm flipV="1">
            <a:off x="4708016" y="2916276"/>
            <a:ext cx="301225" cy="4575"/>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1" name="Straight Arrow Connector 80"/>
          <p:cNvCxnSpPr/>
          <p:nvPr/>
        </p:nvCxnSpPr>
        <p:spPr>
          <a:xfrm flipV="1">
            <a:off x="4709290" y="3980090"/>
            <a:ext cx="312971" cy="2837"/>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82" name="Rounded Rectangle 81"/>
          <p:cNvSpPr/>
          <p:nvPr/>
        </p:nvSpPr>
        <p:spPr>
          <a:xfrm>
            <a:off x="2652080" y="1648565"/>
            <a:ext cx="851667" cy="608195"/>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lIns="34290" rIns="34290"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788" dirty="0">
                <a:latin typeface="Calibri" panose="020F0502020204030204" pitchFamily="34" charset="0"/>
              </a:rPr>
              <a:t>Milk / Butter</a:t>
            </a:r>
          </a:p>
          <a:p>
            <a:pPr algn="ctr"/>
            <a:r>
              <a:rPr lang="en-US" sz="788" dirty="0">
                <a:latin typeface="Calibri" panose="020F0502020204030204" pitchFamily="34" charset="0"/>
              </a:rPr>
              <a:t>Cream / Yogurts</a:t>
            </a:r>
          </a:p>
          <a:p>
            <a:pPr algn="ctr"/>
            <a:r>
              <a:rPr lang="en-US" sz="788" dirty="0">
                <a:latin typeface="Calibri" panose="020F0502020204030204" pitchFamily="34" charset="0"/>
              </a:rPr>
              <a:t>Cheese / Eggs</a:t>
            </a:r>
          </a:p>
          <a:p>
            <a:pPr algn="ctr"/>
            <a:r>
              <a:rPr lang="en-US" sz="788" dirty="0">
                <a:latin typeface="Calibri" panose="020F0502020204030204" pitchFamily="34" charset="0"/>
              </a:rPr>
              <a:t>Substitutes</a:t>
            </a:r>
          </a:p>
        </p:txBody>
      </p:sp>
      <p:sp>
        <p:nvSpPr>
          <p:cNvPr id="83" name="Rounded Rectangle 82"/>
          <p:cNvSpPr/>
          <p:nvPr/>
        </p:nvSpPr>
        <p:spPr>
          <a:xfrm>
            <a:off x="3732965" y="1642792"/>
            <a:ext cx="789986" cy="613968"/>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788" dirty="0">
                <a:latin typeface="Calibri" panose="020F0502020204030204" pitchFamily="34" charset="0"/>
              </a:rPr>
              <a:t>Milk and Milk Substitutes</a:t>
            </a:r>
          </a:p>
        </p:txBody>
      </p:sp>
      <p:cxnSp>
        <p:nvCxnSpPr>
          <p:cNvPr id="84" name="Straight Arrow Connector 83"/>
          <p:cNvCxnSpPr>
            <a:stCxn id="82" idx="3"/>
          </p:cNvCxnSpPr>
          <p:nvPr/>
        </p:nvCxnSpPr>
        <p:spPr>
          <a:xfrm flipV="1">
            <a:off x="3503747" y="1949776"/>
            <a:ext cx="229218" cy="2887"/>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5" name="Straight Arrow Connector 84"/>
          <p:cNvCxnSpPr/>
          <p:nvPr/>
        </p:nvCxnSpPr>
        <p:spPr>
          <a:xfrm>
            <a:off x="2444908" y="1952552"/>
            <a:ext cx="209342" cy="112"/>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86" name="Straight Arrow Connector 85"/>
          <p:cNvCxnSpPr>
            <a:stCxn id="83" idx="2"/>
          </p:cNvCxnSpPr>
          <p:nvPr/>
        </p:nvCxnSpPr>
        <p:spPr>
          <a:xfrm>
            <a:off x="4127958" y="2256760"/>
            <a:ext cx="0" cy="405755"/>
          </a:xfrm>
          <a:prstGeom prst="straightConnector1">
            <a:avLst/>
          </a:prstGeom>
          <a:ln w="38100">
            <a:solidFill>
              <a:schemeClr val="accent1"/>
            </a:solidFill>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87" name="Straight Arrow Connector 86"/>
          <p:cNvCxnSpPr/>
          <p:nvPr/>
        </p:nvCxnSpPr>
        <p:spPr>
          <a:xfrm>
            <a:off x="4127958" y="2662515"/>
            <a:ext cx="599023" cy="0"/>
          </a:xfrm>
          <a:prstGeom prst="straightConnector1">
            <a:avLst/>
          </a:prstGeom>
          <a:ln w="38100">
            <a:solidFill>
              <a:schemeClr val="accent1"/>
            </a:solidFill>
            <a:tailEnd type="triangle"/>
          </a:ln>
          <a:effectLst/>
        </p:spPr>
        <p:style>
          <a:lnRef idx="2">
            <a:schemeClr val="accent1"/>
          </a:lnRef>
          <a:fillRef idx="0">
            <a:schemeClr val="accent1"/>
          </a:fillRef>
          <a:effectRef idx="1">
            <a:schemeClr val="accent1"/>
          </a:effectRef>
          <a:fontRef idx="minor">
            <a:schemeClr val="tx1"/>
          </a:fontRef>
        </p:style>
      </p:cxnSp>
      <p:sp>
        <p:nvSpPr>
          <p:cNvPr id="28" name="Rounded Rectangle 27"/>
          <p:cNvSpPr/>
          <p:nvPr/>
        </p:nvSpPr>
        <p:spPr>
          <a:xfrm>
            <a:off x="6270717" y="1350345"/>
            <a:ext cx="1198309" cy="419188"/>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a:t>
            </a:r>
            <a:br>
              <a:rPr lang="en-US" sz="1050" dirty="0">
                <a:latin typeface="Calibri" panose="020F0502020204030204" pitchFamily="34" charset="0"/>
              </a:rPr>
            </a:br>
            <a:r>
              <a:rPr lang="en-US" sz="1050" dirty="0">
                <a:latin typeface="Calibri" panose="020F0502020204030204" pitchFamily="34" charset="0"/>
              </a:rPr>
              <a:t>(Frozen)</a:t>
            </a:r>
          </a:p>
        </p:txBody>
      </p:sp>
      <p:sp>
        <p:nvSpPr>
          <p:cNvPr id="30" name="Rounded Rectangle 29"/>
          <p:cNvSpPr/>
          <p:nvPr/>
        </p:nvSpPr>
        <p:spPr>
          <a:xfrm>
            <a:off x="6265002" y="2443547"/>
            <a:ext cx="1178585" cy="424811"/>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lIns="34290" rIns="34290"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a:t>
            </a:r>
            <a:br>
              <a:rPr lang="en-US" sz="1050" dirty="0">
                <a:latin typeface="Calibri" panose="020F0502020204030204" pitchFamily="34" charset="0"/>
              </a:rPr>
            </a:br>
            <a:r>
              <a:rPr lang="en-US" sz="1050" dirty="0">
                <a:latin typeface="Calibri" panose="020F0502020204030204" pitchFamily="34" charset="0"/>
              </a:rPr>
              <a:t>(Perishable)</a:t>
            </a:r>
          </a:p>
        </p:txBody>
      </p:sp>
      <p:sp>
        <p:nvSpPr>
          <p:cNvPr id="31" name="Rounded Rectangle 30"/>
          <p:cNvSpPr/>
          <p:nvPr/>
        </p:nvSpPr>
        <p:spPr>
          <a:xfrm>
            <a:off x="6270717" y="3548170"/>
            <a:ext cx="1172028" cy="411398"/>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a:t>
            </a:r>
            <a:br>
              <a:rPr lang="en-US" sz="1050" dirty="0">
                <a:latin typeface="Calibri" panose="020F0502020204030204" pitchFamily="34" charset="0"/>
              </a:rPr>
            </a:br>
            <a:r>
              <a:rPr lang="en-US" sz="1050" dirty="0">
                <a:latin typeface="Calibri" panose="020F0502020204030204" pitchFamily="34" charset="0"/>
              </a:rPr>
              <a:t>(Shelf Stable)</a:t>
            </a:r>
          </a:p>
        </p:txBody>
      </p:sp>
      <p:sp>
        <p:nvSpPr>
          <p:cNvPr id="33" name="Rounded Rectangle 32"/>
          <p:cNvSpPr/>
          <p:nvPr/>
        </p:nvSpPr>
        <p:spPr>
          <a:xfrm>
            <a:off x="6270717" y="1852909"/>
            <a:ext cx="1198309" cy="419188"/>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 Substitutes</a:t>
            </a:r>
            <a:br>
              <a:rPr lang="en-US" sz="1050" dirty="0">
                <a:latin typeface="Calibri" panose="020F0502020204030204" pitchFamily="34" charset="0"/>
              </a:rPr>
            </a:br>
            <a:r>
              <a:rPr lang="en-US" sz="1050" dirty="0">
                <a:latin typeface="Calibri" panose="020F0502020204030204" pitchFamily="34" charset="0"/>
              </a:rPr>
              <a:t>(Frozen)</a:t>
            </a:r>
          </a:p>
        </p:txBody>
      </p:sp>
      <p:sp>
        <p:nvSpPr>
          <p:cNvPr id="34" name="Rounded Rectangle 33"/>
          <p:cNvSpPr/>
          <p:nvPr/>
        </p:nvSpPr>
        <p:spPr>
          <a:xfrm>
            <a:off x="6265002" y="2930388"/>
            <a:ext cx="1178585" cy="424811"/>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lIns="34290" rIns="34290"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 Substitutes</a:t>
            </a:r>
            <a:br>
              <a:rPr lang="en-US" sz="1050" dirty="0">
                <a:latin typeface="Calibri" panose="020F0502020204030204" pitchFamily="34" charset="0"/>
              </a:rPr>
            </a:br>
            <a:r>
              <a:rPr lang="en-US" sz="1050" dirty="0">
                <a:latin typeface="Calibri" panose="020F0502020204030204" pitchFamily="34" charset="0"/>
              </a:rPr>
              <a:t>(Perishable)</a:t>
            </a:r>
          </a:p>
        </p:txBody>
      </p:sp>
      <p:sp>
        <p:nvSpPr>
          <p:cNvPr id="35" name="Rounded Rectangle 34"/>
          <p:cNvSpPr/>
          <p:nvPr/>
        </p:nvSpPr>
        <p:spPr>
          <a:xfrm>
            <a:off x="6265002" y="4035011"/>
            <a:ext cx="1178585" cy="404853"/>
          </a:xfrm>
          <a:prstGeom prst="roundRect">
            <a:avLst>
              <a:gd name="adj" fmla="val 22778"/>
            </a:avLst>
          </a:prstGeom>
          <a:ln/>
        </p:spPr>
        <p:style>
          <a:lnRef idx="0">
            <a:schemeClr val="accent4"/>
          </a:lnRef>
          <a:fillRef idx="1001">
            <a:schemeClr val="dk2"/>
          </a:fillRef>
          <a:effectRef idx="3">
            <a:schemeClr val="accent4"/>
          </a:effectRef>
          <a:fontRef idx="minor">
            <a:schemeClr val="lt1"/>
          </a:fontRef>
        </p:style>
        <p:txBody>
          <a:bodyPr rtlCol="0" anchor="ctr"/>
          <a:lstStyle>
            <a:defPPr>
              <a:defRPr lang="en-US"/>
            </a:defPPr>
            <a:lvl1pPr algn="l" rtl="0" fontAlgn="base">
              <a:spcBef>
                <a:spcPct val="20000"/>
              </a:spcBef>
              <a:spcAft>
                <a:spcPct val="0"/>
              </a:spcAft>
              <a:defRPr kern="1200">
                <a:solidFill>
                  <a:schemeClr val="lt1"/>
                </a:solidFill>
                <a:latin typeface="+mn-lt"/>
                <a:ea typeface="+mn-ea"/>
                <a:cs typeface="+mn-cs"/>
              </a:defRPr>
            </a:lvl1pPr>
            <a:lvl2pPr marL="457200" algn="l" rtl="0" fontAlgn="base">
              <a:spcBef>
                <a:spcPct val="20000"/>
              </a:spcBef>
              <a:spcAft>
                <a:spcPct val="0"/>
              </a:spcAft>
              <a:defRPr kern="1200">
                <a:solidFill>
                  <a:schemeClr val="lt1"/>
                </a:solidFill>
                <a:latin typeface="+mn-lt"/>
                <a:ea typeface="+mn-ea"/>
                <a:cs typeface="+mn-cs"/>
              </a:defRPr>
            </a:lvl2pPr>
            <a:lvl3pPr marL="914400" algn="l" rtl="0" fontAlgn="base">
              <a:spcBef>
                <a:spcPct val="20000"/>
              </a:spcBef>
              <a:spcAft>
                <a:spcPct val="0"/>
              </a:spcAft>
              <a:defRPr kern="1200">
                <a:solidFill>
                  <a:schemeClr val="lt1"/>
                </a:solidFill>
                <a:latin typeface="+mn-lt"/>
                <a:ea typeface="+mn-ea"/>
                <a:cs typeface="+mn-cs"/>
              </a:defRPr>
            </a:lvl3pPr>
            <a:lvl4pPr marL="1371600" algn="l" rtl="0" fontAlgn="base">
              <a:spcBef>
                <a:spcPct val="20000"/>
              </a:spcBef>
              <a:spcAft>
                <a:spcPct val="0"/>
              </a:spcAft>
              <a:defRPr kern="1200">
                <a:solidFill>
                  <a:schemeClr val="lt1"/>
                </a:solidFill>
                <a:latin typeface="+mn-lt"/>
                <a:ea typeface="+mn-ea"/>
                <a:cs typeface="+mn-cs"/>
              </a:defRPr>
            </a:lvl4pPr>
            <a:lvl5pPr marL="1828800" algn="l" rtl="0" fontAlgn="base">
              <a:spcBef>
                <a:spcPct val="20000"/>
              </a:spcBef>
              <a:spcAft>
                <a:spcPct val="0"/>
              </a:spcAft>
              <a:defRPr kern="1200">
                <a:solidFill>
                  <a:schemeClr val="lt1"/>
                </a:solidFill>
                <a:latin typeface="+mn-lt"/>
                <a:ea typeface="+mn-ea"/>
                <a:cs typeface="+mn-cs"/>
              </a:defRPr>
            </a:lvl5pPr>
            <a:lvl6pPr marL="2286000" algn="l" defTabSz="457200" rtl="0" eaLnBrk="1" latinLnBrk="0" hangingPunct="1">
              <a:defRPr kern="1200">
                <a:solidFill>
                  <a:schemeClr val="lt1"/>
                </a:solidFill>
                <a:latin typeface="+mn-lt"/>
                <a:ea typeface="+mn-ea"/>
                <a:cs typeface="+mn-cs"/>
              </a:defRPr>
            </a:lvl6pPr>
            <a:lvl7pPr marL="2743200" algn="l" defTabSz="457200" rtl="0" eaLnBrk="1" latinLnBrk="0" hangingPunct="1">
              <a:defRPr kern="1200">
                <a:solidFill>
                  <a:schemeClr val="lt1"/>
                </a:solidFill>
                <a:latin typeface="+mn-lt"/>
                <a:ea typeface="+mn-ea"/>
                <a:cs typeface="+mn-cs"/>
              </a:defRPr>
            </a:lvl7pPr>
            <a:lvl8pPr marL="3200400" algn="l" defTabSz="457200" rtl="0" eaLnBrk="1" latinLnBrk="0" hangingPunct="1">
              <a:defRPr kern="1200">
                <a:solidFill>
                  <a:schemeClr val="lt1"/>
                </a:solidFill>
                <a:latin typeface="+mn-lt"/>
                <a:ea typeface="+mn-ea"/>
                <a:cs typeface="+mn-cs"/>
              </a:defRPr>
            </a:lvl8pPr>
            <a:lvl9pPr marL="3657600" algn="l" defTabSz="457200" rtl="0" eaLnBrk="1" latinLnBrk="0" hangingPunct="1">
              <a:defRPr kern="1200">
                <a:solidFill>
                  <a:schemeClr val="lt1"/>
                </a:solidFill>
                <a:latin typeface="+mn-lt"/>
                <a:ea typeface="+mn-ea"/>
                <a:cs typeface="+mn-cs"/>
              </a:defRPr>
            </a:lvl9pPr>
          </a:lstStyle>
          <a:p>
            <a:pPr algn="ctr"/>
            <a:r>
              <a:rPr lang="en-US" sz="1050" dirty="0">
                <a:latin typeface="Calibri" panose="020F0502020204030204" pitchFamily="34" charset="0"/>
              </a:rPr>
              <a:t>Milk Substitutes</a:t>
            </a:r>
            <a:br>
              <a:rPr lang="en-US" sz="1050" dirty="0">
                <a:latin typeface="Calibri" panose="020F0502020204030204" pitchFamily="34" charset="0"/>
              </a:rPr>
            </a:br>
            <a:r>
              <a:rPr lang="en-US" sz="1050" dirty="0">
                <a:latin typeface="Calibri" panose="020F0502020204030204" pitchFamily="34" charset="0"/>
              </a:rPr>
              <a:t>(Shelf Stable)</a:t>
            </a:r>
          </a:p>
        </p:txBody>
      </p:sp>
      <p:sp>
        <p:nvSpPr>
          <p:cNvPr id="38" name="TextBox 8"/>
          <p:cNvSpPr txBox="1"/>
          <p:nvPr/>
        </p:nvSpPr>
        <p:spPr>
          <a:xfrm>
            <a:off x="6270717" y="1081862"/>
            <a:ext cx="1172028" cy="276999"/>
          </a:xfrm>
          <a:prstGeom prst="rect">
            <a:avLst/>
          </a:prstGeom>
          <a:noFill/>
        </p:spPr>
        <p:txBody>
          <a:bodyPr wrap="square" rtlCol="0">
            <a:spAutoFit/>
          </a:bodyPr>
          <a:lstStyle>
            <a:defPPr>
              <a:defRPr lang="en-US"/>
            </a:defPPr>
            <a:lvl1pPr algn="l" rtl="0" fontAlgn="base">
              <a:spcBef>
                <a:spcPct val="20000"/>
              </a:spcBef>
              <a:spcAft>
                <a:spcPct val="0"/>
              </a:spcAft>
              <a:defRPr kern="1200">
                <a:solidFill>
                  <a:srgbClr val="002C6C"/>
                </a:solidFill>
                <a:latin typeface="Arial" charset="0"/>
                <a:ea typeface="ＭＳ Ｐゴシック" charset="0"/>
                <a:cs typeface="+mn-cs"/>
              </a:defRPr>
            </a:lvl1pPr>
            <a:lvl2pPr marL="457200" algn="l" rtl="0" fontAlgn="base">
              <a:spcBef>
                <a:spcPct val="20000"/>
              </a:spcBef>
              <a:spcAft>
                <a:spcPct val="0"/>
              </a:spcAft>
              <a:defRPr kern="1200">
                <a:solidFill>
                  <a:srgbClr val="002C6C"/>
                </a:solidFill>
                <a:latin typeface="Arial" charset="0"/>
                <a:ea typeface="ＭＳ Ｐゴシック" charset="0"/>
                <a:cs typeface="+mn-cs"/>
              </a:defRPr>
            </a:lvl2pPr>
            <a:lvl3pPr marL="914400" algn="l" rtl="0" fontAlgn="base">
              <a:spcBef>
                <a:spcPct val="20000"/>
              </a:spcBef>
              <a:spcAft>
                <a:spcPct val="0"/>
              </a:spcAft>
              <a:defRPr kern="1200">
                <a:solidFill>
                  <a:srgbClr val="002C6C"/>
                </a:solidFill>
                <a:latin typeface="Arial" charset="0"/>
                <a:ea typeface="ＭＳ Ｐゴシック" charset="0"/>
                <a:cs typeface="+mn-cs"/>
              </a:defRPr>
            </a:lvl3pPr>
            <a:lvl4pPr marL="1371600" algn="l" rtl="0" fontAlgn="base">
              <a:spcBef>
                <a:spcPct val="20000"/>
              </a:spcBef>
              <a:spcAft>
                <a:spcPct val="0"/>
              </a:spcAft>
              <a:defRPr kern="1200">
                <a:solidFill>
                  <a:srgbClr val="002C6C"/>
                </a:solidFill>
                <a:latin typeface="Arial" charset="0"/>
                <a:ea typeface="ＭＳ Ｐゴシック" charset="0"/>
                <a:cs typeface="+mn-cs"/>
              </a:defRPr>
            </a:lvl4pPr>
            <a:lvl5pPr marL="1828800" algn="l" rtl="0" fontAlgn="base">
              <a:spcBef>
                <a:spcPct val="20000"/>
              </a:spcBef>
              <a:spcAft>
                <a:spcPct val="0"/>
              </a:spcAft>
              <a:defRPr kern="1200">
                <a:solidFill>
                  <a:srgbClr val="002C6C"/>
                </a:solidFill>
                <a:latin typeface="Arial" charset="0"/>
                <a:ea typeface="ＭＳ Ｐゴシック" charset="0"/>
                <a:cs typeface="+mn-cs"/>
              </a:defRPr>
            </a:lvl5pPr>
            <a:lvl6pPr marL="2286000" algn="l" defTabSz="457200" rtl="0" eaLnBrk="1" latinLnBrk="0" hangingPunct="1">
              <a:defRPr kern="1200">
                <a:solidFill>
                  <a:srgbClr val="002C6C"/>
                </a:solidFill>
                <a:latin typeface="Arial" charset="0"/>
                <a:ea typeface="ＭＳ Ｐゴシック" charset="0"/>
                <a:cs typeface="+mn-cs"/>
              </a:defRPr>
            </a:lvl6pPr>
            <a:lvl7pPr marL="2743200" algn="l" defTabSz="457200" rtl="0" eaLnBrk="1" latinLnBrk="0" hangingPunct="1">
              <a:defRPr kern="1200">
                <a:solidFill>
                  <a:srgbClr val="002C6C"/>
                </a:solidFill>
                <a:latin typeface="Arial" charset="0"/>
                <a:ea typeface="ＭＳ Ｐゴシック" charset="0"/>
                <a:cs typeface="+mn-cs"/>
              </a:defRPr>
            </a:lvl7pPr>
            <a:lvl8pPr marL="3200400" algn="l" defTabSz="457200" rtl="0" eaLnBrk="1" latinLnBrk="0" hangingPunct="1">
              <a:defRPr kern="1200">
                <a:solidFill>
                  <a:srgbClr val="002C6C"/>
                </a:solidFill>
                <a:latin typeface="Arial" charset="0"/>
                <a:ea typeface="ＭＳ Ｐゴシック" charset="0"/>
                <a:cs typeface="+mn-cs"/>
              </a:defRPr>
            </a:lvl8pPr>
            <a:lvl9pPr marL="3657600" algn="l" defTabSz="457200" rtl="0" eaLnBrk="1" latinLnBrk="0" hangingPunct="1">
              <a:defRPr kern="1200">
                <a:solidFill>
                  <a:srgbClr val="002C6C"/>
                </a:solidFill>
                <a:latin typeface="Arial" charset="0"/>
                <a:ea typeface="ＭＳ Ｐゴシック" charset="0"/>
                <a:cs typeface="+mn-cs"/>
              </a:defRPr>
            </a:lvl9pPr>
          </a:lstStyle>
          <a:p>
            <a:pPr algn="ctr"/>
            <a:r>
              <a:rPr lang="en-US" sz="1200" b="1" dirty="0">
                <a:latin typeface="Calibri" panose="020F0502020204030204" pitchFamily="34" charset="0"/>
              </a:rPr>
              <a:t>Bricks (New)</a:t>
            </a:r>
          </a:p>
        </p:txBody>
      </p:sp>
    </p:spTree>
    <p:extLst>
      <p:ext uri="{BB962C8B-B14F-4D97-AF65-F5344CB8AC3E}">
        <p14:creationId xmlns:p14="http://schemas.microsoft.com/office/powerpoint/2010/main" val="4273227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 name="Content Placeholder 3"/>
          <p:cNvGraphicFramePr>
            <a:graphicFrameLocks noGrp="1"/>
          </p:cNvGraphicFramePr>
          <p:nvPr>
            <p:ph idx="1"/>
            <p:extLst/>
          </p:nvPr>
        </p:nvGraphicFramePr>
        <p:xfrm>
          <a:off x="1428750" y="800100"/>
          <a:ext cx="6229351" cy="3806097"/>
        </p:xfrm>
        <a:graphic>
          <a:graphicData uri="http://schemas.openxmlformats.org/drawingml/2006/table">
            <a:tbl>
              <a:tblPr firstRow="1" firstCol="1" bandRow="1" bandCol="1">
                <a:tableStyleId>{00A15C55-8517-42AA-B614-E9B94910E393}</a:tableStyleId>
              </a:tblPr>
              <a:tblGrid>
                <a:gridCol w="2743200">
                  <a:extLst>
                    <a:ext uri="{9D8B030D-6E8A-4147-A177-3AD203B41FA5}">
                      <a16:colId xmlns:a16="http://schemas.microsoft.com/office/drawing/2014/main" val="20000"/>
                    </a:ext>
                  </a:extLst>
                </a:gridCol>
                <a:gridCol w="857250">
                  <a:extLst>
                    <a:ext uri="{9D8B030D-6E8A-4147-A177-3AD203B41FA5}">
                      <a16:colId xmlns:a16="http://schemas.microsoft.com/office/drawing/2014/main" val="20003"/>
                    </a:ext>
                  </a:extLst>
                </a:gridCol>
                <a:gridCol w="914400">
                  <a:extLst>
                    <a:ext uri="{9D8B030D-6E8A-4147-A177-3AD203B41FA5}">
                      <a16:colId xmlns:a16="http://schemas.microsoft.com/office/drawing/2014/main" val="20004"/>
                    </a:ext>
                  </a:extLst>
                </a:gridCol>
                <a:gridCol w="914400">
                  <a:extLst>
                    <a:ext uri="{9D8B030D-6E8A-4147-A177-3AD203B41FA5}">
                      <a16:colId xmlns:a16="http://schemas.microsoft.com/office/drawing/2014/main" val="1112199809"/>
                    </a:ext>
                  </a:extLst>
                </a:gridCol>
                <a:gridCol w="800101">
                  <a:extLst>
                    <a:ext uri="{9D8B030D-6E8A-4147-A177-3AD203B41FA5}">
                      <a16:colId xmlns:a16="http://schemas.microsoft.com/office/drawing/2014/main" val="284020130"/>
                    </a:ext>
                  </a:extLst>
                </a:gridCol>
              </a:tblGrid>
              <a:tr h="388585">
                <a:tc>
                  <a:txBody>
                    <a:bodyPr/>
                    <a:lstStyle/>
                    <a:p>
                      <a:endParaRPr lang="en-US" sz="1800" dirty="0">
                        <a:latin typeface="Calibri" panose="020F0502020204030204" pitchFamily="34" charset="0"/>
                      </a:endParaRPr>
                    </a:p>
                  </a:txBody>
                  <a:tcPr marL="68582" marR="68582" marT="34272" marB="34272">
                    <a:solidFill>
                      <a:srgbClr val="29292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600" b="1" dirty="0" smtClean="0">
                        <a:latin typeface="Calibri" panose="020F0502020204030204" pitchFamily="34" charset="0"/>
                      </a:endParaRPr>
                    </a:p>
                  </a:txBody>
                  <a:tcPr marL="68582" marR="68582" marT="34272" marB="34272">
                    <a:solidFill>
                      <a:srgbClr val="29292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Calibri" panose="020F0502020204030204" pitchFamily="34" charset="0"/>
                        </a:rPr>
                        <a:t>Q3/Q4</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Calibri" panose="020F0502020204030204" pitchFamily="34" charset="0"/>
                        </a:rPr>
                        <a:t>2017</a:t>
                      </a:r>
                    </a:p>
                  </a:txBody>
                  <a:tcPr marL="68582" marR="68582" marT="34272" marB="34272">
                    <a:solidFill>
                      <a:srgbClr val="29292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dirty="0" smtClean="0">
                          <a:latin typeface="Calibri" panose="020F0502020204030204" pitchFamily="34" charset="0"/>
                        </a:rPr>
                        <a:t>Q1/Q2</a:t>
                      </a:r>
                    </a:p>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Calibri" panose="020F0502020204030204" pitchFamily="34" charset="0"/>
                        </a:rPr>
                        <a:t>2018</a:t>
                      </a:r>
                    </a:p>
                  </a:txBody>
                  <a:tcPr marL="68582" marR="68582" marT="34272" marB="34272">
                    <a:solidFill>
                      <a:srgbClr val="292929"/>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1" dirty="0" smtClean="0">
                          <a:latin typeface="Calibri" panose="020F0502020204030204" pitchFamily="34" charset="0"/>
                        </a:rPr>
                        <a:t>2018</a:t>
                      </a:r>
                    </a:p>
                  </a:txBody>
                  <a:tcPr marL="68582" marR="68582" marT="34272" marB="34272">
                    <a:solidFill>
                      <a:srgbClr val="292929"/>
                    </a:solidFill>
                  </a:tcPr>
                </a:tc>
                <a:extLst>
                  <a:ext uri="{0D108BD9-81ED-4DB2-BD59-A6C34878D82A}">
                    <a16:rowId xmlns:a16="http://schemas.microsoft.com/office/drawing/2014/main" val="10000"/>
                  </a:ext>
                </a:extLst>
              </a:tr>
              <a:tr h="75434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none" dirty="0" smtClean="0">
                          <a:solidFill>
                            <a:schemeClr val="accent5">
                              <a:lumMod val="10000"/>
                            </a:schemeClr>
                          </a:solidFill>
                          <a:latin typeface="Calibri" panose="020F0502020204030204" pitchFamily="34" charset="0"/>
                        </a:rPr>
                        <a:t>Segment: Crops </a:t>
                      </a:r>
                      <a:r>
                        <a:rPr lang="en-US" sz="1100" b="1" u="none" dirty="0" smtClean="0">
                          <a:solidFill>
                            <a:schemeClr val="accent5">
                              <a:lumMod val="10000"/>
                            </a:schemeClr>
                          </a:solidFill>
                          <a:latin typeface="Calibri" panose="020F0502020204030204" pitchFamily="34" charset="0"/>
                        </a:rPr>
                        <a:t/>
                      </a:r>
                      <a:br>
                        <a:rPr lang="en-US" sz="1100" b="1" u="none" dirty="0" smtClean="0">
                          <a:solidFill>
                            <a:schemeClr val="accent5">
                              <a:lumMod val="10000"/>
                            </a:schemeClr>
                          </a:solidFill>
                          <a:latin typeface="Calibri" panose="020F0502020204030204" pitchFamily="34" charset="0"/>
                        </a:rPr>
                      </a:br>
                      <a:r>
                        <a:rPr lang="en-US" sz="1100" b="1" u="none" dirty="0" smtClean="0">
                          <a:solidFill>
                            <a:schemeClr val="accent5">
                              <a:lumMod val="10000"/>
                            </a:schemeClr>
                          </a:solidFill>
                          <a:latin typeface="Calibri" panose="020F0502020204030204" pitchFamily="34" charset="0"/>
                        </a:rPr>
                        <a:t>WR:</a:t>
                      </a:r>
                      <a:r>
                        <a:rPr lang="en-US" sz="1100" b="1" u="none" baseline="0" dirty="0" smtClean="0">
                          <a:solidFill>
                            <a:schemeClr val="accent5">
                              <a:lumMod val="10000"/>
                            </a:schemeClr>
                          </a:solidFill>
                          <a:latin typeface="Calibri" panose="020F0502020204030204" pitchFamily="34" charset="0"/>
                        </a:rPr>
                        <a:t> 17-000081</a:t>
                      </a:r>
                      <a:endParaRPr lang="en-US" sz="1100" b="1" u="none" dirty="0" smtClean="0">
                        <a:solidFill>
                          <a:schemeClr val="accent5">
                            <a:lumMod val="10000"/>
                          </a:schemeClr>
                        </a:solidFill>
                        <a:latin typeface="Calibri" panose="020F0502020204030204" pitchFamily="34" charset="0"/>
                      </a:endParaRP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dirty="0" smtClean="0">
                          <a:solidFill>
                            <a:schemeClr val="accent5">
                              <a:lumMod val="10000"/>
                            </a:schemeClr>
                          </a:solidFill>
                          <a:latin typeface="Calibri" panose="020F0502020204030204" pitchFamily="34" charset="0"/>
                        </a:rPr>
                        <a:t>Family: Crops for Food Production</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dirty="0" smtClean="0">
                          <a:solidFill>
                            <a:schemeClr val="accent5">
                              <a:lumMod val="10000"/>
                            </a:schemeClr>
                          </a:solidFill>
                          <a:latin typeface="Calibri" panose="020F0502020204030204" pitchFamily="34" charset="0"/>
                        </a:rPr>
                        <a:t>Family: Crops not for Food or Feed</a:t>
                      </a:r>
                    </a:p>
                  </a:txBody>
                  <a:tcPr marL="68582" marR="68582" marT="34272" marB="34272" anchor="ctr">
                    <a:solidFill>
                      <a:schemeClr val="bg1">
                        <a:lumMod val="65000"/>
                      </a:schemeClr>
                    </a:solidFill>
                  </a:tcPr>
                </a:tc>
                <a:tc>
                  <a:txBody>
                    <a:bodyPr/>
                    <a:lstStyle/>
                    <a:p>
                      <a:pPr algn="ctr"/>
                      <a:r>
                        <a:rPr lang="en-US" sz="1100" b="1" dirty="0" smtClean="0">
                          <a:solidFill>
                            <a:schemeClr val="bg1"/>
                          </a:solidFill>
                          <a:latin typeface="Calibri" panose="020F0502020204030204" pitchFamily="34" charset="0"/>
                        </a:rPr>
                        <a:t>Completed:</a:t>
                      </a:r>
                    </a:p>
                    <a:p>
                      <a:pPr algn="ctr"/>
                      <a:r>
                        <a:rPr lang="en-US" sz="1100" b="1" dirty="0" smtClean="0">
                          <a:solidFill>
                            <a:schemeClr val="bg1"/>
                          </a:solidFill>
                          <a:latin typeface="Calibri" panose="020F0502020204030204" pitchFamily="34" charset="0"/>
                        </a:rPr>
                        <a:t>Dec-2016</a:t>
                      </a:r>
                    </a:p>
                  </a:txBody>
                  <a:tcPr marL="68582" marR="68582" marT="34272" marB="34272" anchor="ctr">
                    <a:solidFill>
                      <a:schemeClr val="bg1">
                        <a:lumMod val="6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900" b="1" dirty="0" smtClean="0">
                        <a:solidFill>
                          <a:schemeClr val="bg1"/>
                        </a:solidFill>
                        <a:latin typeface="Calibri" panose="020F0502020204030204" pitchFamily="34" charset="0"/>
                      </a:endParaRPr>
                    </a:p>
                  </a:txBody>
                  <a:tcPr marL="68582" marR="68582" marT="34272" marB="34272" anchor="ctr">
                    <a:solidFill>
                      <a:schemeClr val="bg1">
                        <a:lumMod val="65000"/>
                      </a:schemeClr>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chemeClr val="bg1">
                        <a:lumMod val="65000"/>
                      </a:schemeClr>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chemeClr val="bg1">
                        <a:lumMod val="65000"/>
                      </a:schemeClr>
                    </a:solidFill>
                  </a:tcPr>
                </a:tc>
                <a:extLst>
                  <a:ext uri="{0D108BD9-81ED-4DB2-BD59-A6C34878D82A}">
                    <a16:rowId xmlns:a16="http://schemas.microsoft.com/office/drawing/2014/main" val="1117750891"/>
                  </a:ext>
                </a:extLst>
              </a:tr>
              <a:tr h="720152">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u="none" dirty="0" smtClean="0">
                          <a:solidFill>
                            <a:schemeClr val="accent5">
                              <a:lumMod val="10000"/>
                            </a:schemeClr>
                          </a:solidFill>
                          <a:latin typeface="Calibri" panose="020F0502020204030204" pitchFamily="34" charset="0"/>
                        </a:rPr>
                        <a:t>Segment: Crops</a:t>
                      </a:r>
                      <a:r>
                        <a:rPr lang="en-US" sz="1100" b="1" u="none" dirty="0" smtClean="0">
                          <a:solidFill>
                            <a:schemeClr val="accent5">
                              <a:lumMod val="10000"/>
                            </a:schemeClr>
                          </a:solidFill>
                          <a:latin typeface="Calibri" panose="020F0502020204030204" pitchFamily="34" charset="0"/>
                        </a:rPr>
                        <a:t/>
                      </a:r>
                      <a:br>
                        <a:rPr lang="en-US" sz="1100" b="1" u="none" dirty="0" smtClean="0">
                          <a:solidFill>
                            <a:schemeClr val="accent5">
                              <a:lumMod val="10000"/>
                            </a:schemeClr>
                          </a:solidFill>
                          <a:latin typeface="Calibri" panose="020F0502020204030204" pitchFamily="34" charset="0"/>
                        </a:rPr>
                      </a:br>
                      <a:r>
                        <a:rPr lang="en-US" sz="1100" b="1" u="none" dirty="0" smtClean="0">
                          <a:solidFill>
                            <a:schemeClr val="accent5">
                              <a:lumMod val="10000"/>
                            </a:schemeClr>
                          </a:solidFill>
                          <a:latin typeface="Calibri" panose="020F0502020204030204" pitchFamily="34" charset="0"/>
                        </a:rPr>
                        <a:t>WR-17-000235</a:t>
                      </a:r>
                    </a:p>
                    <a:p>
                      <a:pPr marL="285750" marR="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100" b="0" u="none" dirty="0" smtClean="0">
                          <a:solidFill>
                            <a:schemeClr val="accent5">
                              <a:lumMod val="10000"/>
                            </a:schemeClr>
                          </a:solidFill>
                          <a:latin typeface="Calibri" panose="020F0502020204030204" pitchFamily="34" charset="0"/>
                        </a:rPr>
                        <a:t>Family: Crops for Food Production</a:t>
                      </a:r>
                    </a:p>
                  </a:txBody>
                  <a:tcPr marL="68582" marR="68582" marT="34272" marB="34272" anchor="ctr">
                    <a:solidFill>
                      <a:srgbClr val="BDD8FF"/>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dirty="0" smtClean="0">
                          <a:solidFill>
                            <a:schemeClr val="bg1"/>
                          </a:solidFill>
                          <a:latin typeface="Calibri" panose="020F0502020204030204" pitchFamily="34" charset="0"/>
                        </a:rPr>
                        <a:t>Dec-2017 Pub</a:t>
                      </a:r>
                    </a:p>
                  </a:txBody>
                  <a:tcPr marL="68582" marR="68582" marT="34272" marB="34272" anchor="ctr">
                    <a:solidFill>
                      <a:schemeClr val="accent2">
                        <a:lumMod val="75000"/>
                      </a:schemeClr>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extLst>
                  <a:ext uri="{0D108BD9-81ED-4DB2-BD59-A6C34878D82A}">
                    <a16:rowId xmlns:a16="http://schemas.microsoft.com/office/drawing/2014/main" val="3194805918"/>
                  </a:ext>
                </a:extLst>
              </a:tr>
              <a:tr h="914364">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u="none" dirty="0" smtClean="0">
                          <a:solidFill>
                            <a:schemeClr val="accent5">
                              <a:lumMod val="10000"/>
                            </a:schemeClr>
                          </a:solidFill>
                          <a:latin typeface="Calibri" panose="020F0502020204030204" pitchFamily="34" charset="0"/>
                        </a:rPr>
                        <a:t>Segment:</a:t>
                      </a:r>
                      <a:r>
                        <a:rPr lang="en-US" sz="1400" b="1" u="none" baseline="0" dirty="0" smtClean="0">
                          <a:solidFill>
                            <a:schemeClr val="accent5">
                              <a:lumMod val="10000"/>
                            </a:schemeClr>
                          </a:solidFill>
                          <a:latin typeface="Calibri" panose="020F0502020204030204" pitchFamily="34" charset="0"/>
                        </a:rPr>
                        <a:t> </a:t>
                      </a:r>
                      <a:r>
                        <a:rPr lang="en-US" sz="1400" b="1" u="none" dirty="0" smtClean="0">
                          <a:solidFill>
                            <a:schemeClr val="accent5">
                              <a:lumMod val="10000"/>
                            </a:schemeClr>
                          </a:solidFill>
                          <a:latin typeface="Calibri" panose="020F0502020204030204" pitchFamily="34" charset="0"/>
                        </a:rPr>
                        <a:t>Crops</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0" u="none" dirty="0" smtClean="0">
                          <a:solidFill>
                            <a:schemeClr val="accent5">
                              <a:lumMod val="10000"/>
                            </a:schemeClr>
                          </a:solidFill>
                          <a:latin typeface="Calibri" panose="020F0502020204030204" pitchFamily="34" charset="0"/>
                        </a:rPr>
                        <a:t>Family: Crops for Food Production</a:t>
                      </a:r>
                    </a:p>
                    <a:p>
                      <a:pPr marL="171450" marR="0" lvl="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0" u="none" dirty="0" smtClean="0">
                          <a:solidFill>
                            <a:schemeClr val="accent5">
                              <a:lumMod val="10000"/>
                            </a:schemeClr>
                          </a:solidFill>
                          <a:latin typeface="Calibri" panose="020F0502020204030204" pitchFamily="34" charset="0"/>
                        </a:rPr>
                        <a:t>Family: Crops not for Food or Feed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0" u="none" dirty="0" smtClean="0">
                          <a:solidFill>
                            <a:schemeClr val="accent5">
                              <a:lumMod val="10000"/>
                            </a:schemeClr>
                          </a:solidFill>
                          <a:latin typeface="Calibri" panose="020F0502020204030204" pitchFamily="34" charset="0"/>
                        </a:rPr>
                        <a:t>Family: Grasses for propagation &amp; Feed</a:t>
                      </a:r>
                    </a:p>
                    <a:p>
                      <a:pPr marL="171450" marR="0" indent="-17145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100" b="0" u="none" dirty="0" smtClean="0">
                          <a:solidFill>
                            <a:schemeClr val="accent5">
                              <a:lumMod val="10000"/>
                            </a:schemeClr>
                          </a:solidFill>
                          <a:latin typeface="Calibri" panose="020F0502020204030204" pitchFamily="34" charset="0"/>
                        </a:rPr>
                        <a:t>Family: Crops for feed</a:t>
                      </a:r>
                      <a:r>
                        <a:rPr lang="en-US" sz="1100" b="0" u="none" baseline="0" dirty="0" smtClean="0">
                          <a:solidFill>
                            <a:schemeClr val="accent5">
                              <a:lumMod val="10000"/>
                            </a:schemeClr>
                          </a:solidFill>
                          <a:latin typeface="Calibri" panose="020F0502020204030204" pitchFamily="34" charset="0"/>
                        </a:rPr>
                        <a:t> and forage</a:t>
                      </a:r>
                      <a:endParaRPr lang="en-US" sz="1100" b="0" u="none" dirty="0" smtClean="0">
                        <a:solidFill>
                          <a:schemeClr val="accent5">
                            <a:lumMod val="10000"/>
                          </a:schemeClr>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smtClean="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r>
                        <a:rPr lang="en-US" sz="1000" b="1" dirty="0" smtClean="0">
                          <a:solidFill>
                            <a:schemeClr val="bg1"/>
                          </a:solidFill>
                          <a:latin typeface="Calibri" panose="020F0502020204030204" pitchFamily="34" charset="0"/>
                        </a:rPr>
                        <a:t>Scheduled:</a:t>
                      </a:r>
                    </a:p>
                    <a:p>
                      <a:pPr marL="0" algn="ctr"/>
                      <a:r>
                        <a:rPr lang="en-US" sz="1000" b="1" dirty="0" smtClean="0">
                          <a:solidFill>
                            <a:schemeClr val="bg1"/>
                          </a:solidFill>
                          <a:latin typeface="Calibri" panose="020F0502020204030204" pitchFamily="34" charset="0"/>
                        </a:rPr>
                        <a:t>Jun-2018 Pub</a:t>
                      </a:r>
                      <a:endParaRPr lang="en-US" sz="1000" b="1" dirty="0">
                        <a:solidFill>
                          <a:schemeClr val="bg1"/>
                        </a:solidFill>
                        <a:latin typeface="Calibri" panose="020F0502020204030204" pitchFamily="34" charset="0"/>
                      </a:endParaRPr>
                    </a:p>
                  </a:txBody>
                  <a:tcPr marL="68582" marR="68582" marT="34272" marB="34272" anchor="ctr">
                    <a:solidFill>
                      <a:schemeClr val="accent2">
                        <a:lumMod val="75000"/>
                      </a:schemeClr>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extLst>
                  <a:ext uri="{0D108BD9-81ED-4DB2-BD59-A6C34878D82A}">
                    <a16:rowId xmlns:a16="http://schemas.microsoft.com/office/drawing/2014/main" val="1187269954"/>
                  </a:ext>
                </a:extLst>
              </a:tr>
              <a:tr h="480036">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u="none" dirty="0" smtClean="0">
                          <a:solidFill>
                            <a:schemeClr val="accent5">
                              <a:lumMod val="10000"/>
                            </a:schemeClr>
                          </a:solidFill>
                          <a:latin typeface="Calibri" panose="020F0502020204030204" pitchFamily="34" charset="0"/>
                        </a:rPr>
                        <a:t>Commodities (Harvested Products)</a:t>
                      </a:r>
                    </a:p>
                  </a:txBody>
                  <a:tcPr marL="68582" marR="68582" marT="34272" marB="34272" anchor="ctr">
                    <a:solidFill>
                      <a:srgbClr val="BDD8FF"/>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smtClean="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smtClean="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r>
                        <a:rPr lang="en-US" sz="1000" b="1" dirty="0" smtClean="0">
                          <a:solidFill>
                            <a:schemeClr val="bg1"/>
                          </a:solidFill>
                          <a:latin typeface="Calibri" panose="020F0502020204030204" pitchFamily="34" charset="0"/>
                        </a:rPr>
                        <a:t>TBD</a:t>
                      </a:r>
                    </a:p>
                  </a:txBody>
                  <a:tcPr marL="68582" marR="68582" marT="34272" marB="34272" anchor="ctr">
                    <a:solidFill>
                      <a:schemeClr val="accent2">
                        <a:lumMod val="75000"/>
                      </a:schemeClr>
                    </a:solidFill>
                  </a:tcPr>
                </a:tc>
                <a:extLst>
                  <a:ext uri="{0D108BD9-81ED-4DB2-BD59-A6C34878D82A}">
                    <a16:rowId xmlns:a16="http://schemas.microsoft.com/office/drawing/2014/main" val="3511694030"/>
                  </a:ext>
                </a:extLst>
              </a:tr>
              <a:tr h="480036">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200" b="1" u="none" dirty="0" smtClean="0">
                          <a:solidFill>
                            <a:schemeClr val="accent5">
                              <a:lumMod val="10000"/>
                            </a:schemeClr>
                          </a:solidFill>
                          <a:latin typeface="Calibri" panose="020F0502020204030204" pitchFamily="34" charset="0"/>
                        </a:rPr>
                        <a:t>Livestock</a:t>
                      </a:r>
                      <a:endParaRPr lang="en-US" sz="1100" b="0" u="none" dirty="0" smtClean="0">
                        <a:solidFill>
                          <a:schemeClr val="accent5">
                            <a:lumMod val="10000"/>
                          </a:schemeClr>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smtClean="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endParaRPr lang="en-US" sz="900" b="1" dirty="0" smtClean="0">
                        <a:solidFill>
                          <a:schemeClr val="bg1"/>
                        </a:solidFill>
                        <a:latin typeface="Calibri" panose="020F0502020204030204" pitchFamily="34" charset="0"/>
                      </a:endParaRPr>
                    </a:p>
                  </a:txBody>
                  <a:tcPr marL="68582" marR="68582" marT="34272" marB="34272" anchor="ctr">
                    <a:solidFill>
                      <a:srgbClr val="BDD8FF"/>
                    </a:solidFill>
                  </a:tcPr>
                </a:tc>
                <a:tc>
                  <a:txBody>
                    <a:bodyPr/>
                    <a:lstStyle/>
                    <a:p>
                      <a:pPr marL="0" algn="ctr"/>
                      <a:r>
                        <a:rPr lang="en-US" sz="1000" b="1" dirty="0" smtClean="0">
                          <a:solidFill>
                            <a:schemeClr val="bg1"/>
                          </a:solidFill>
                          <a:latin typeface="Calibri" panose="020F0502020204030204" pitchFamily="34" charset="0"/>
                        </a:rPr>
                        <a:t>TBD</a:t>
                      </a:r>
                    </a:p>
                  </a:txBody>
                  <a:tcPr marL="68582" marR="68582" marT="34272" marB="34272" anchor="ctr">
                    <a:solidFill>
                      <a:schemeClr val="accent2">
                        <a:lumMod val="75000"/>
                      </a:schemeClr>
                    </a:solidFill>
                  </a:tcPr>
                </a:tc>
                <a:extLst>
                  <a:ext uri="{0D108BD9-81ED-4DB2-BD59-A6C34878D82A}">
                    <a16:rowId xmlns:a16="http://schemas.microsoft.com/office/drawing/2014/main" val="284450958"/>
                  </a:ext>
                </a:extLst>
              </a:tr>
            </a:tbl>
          </a:graphicData>
        </a:graphic>
      </p:graphicFrame>
      <p:sp>
        <p:nvSpPr>
          <p:cNvPr id="5" name="Title 3"/>
          <p:cNvSpPr txBox="1">
            <a:spLocks/>
          </p:cNvSpPr>
          <p:nvPr/>
        </p:nvSpPr>
        <p:spPr>
          <a:xfrm>
            <a:off x="1371600" y="120453"/>
            <a:ext cx="8243942" cy="679647"/>
          </a:xfrm>
          <a:prstGeom prst="rect">
            <a:avLst/>
          </a:prstGeom>
        </p:spPr>
        <p:txBody>
          <a:bodyPr vert="horz" lIns="91440" tIns="45720" rIns="91440" bIns="45720" rtlCol="0" anchor="ctr">
            <a:normAutofit/>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25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GPC Sustainability (Crops)</a:t>
            </a:r>
          </a:p>
          <a:p>
            <a:r>
              <a:rPr lang="en-US" sz="1200" dirty="0" smtClean="0">
                <a:solidFill>
                  <a:schemeClr val="tx2"/>
                </a:solidFill>
                <a:latin typeface="Verdana" panose="020B0604030504040204" pitchFamily="34" charset="0"/>
                <a:ea typeface="Verdana" panose="020B0604030504040204" pitchFamily="34" charset="0"/>
                <a:cs typeface="Verdana" panose="020B0604030504040204" pitchFamily="34" charset="0"/>
              </a:rPr>
              <a:t>Updated Oct 2017</a:t>
            </a:r>
            <a:endParaRPr lang="en-GB" sz="1200" dirty="0">
              <a:solidFill>
                <a:schemeClr val="tx2"/>
              </a:solidFill>
              <a:latin typeface="Verdana" panose="020B0604030504040204" pitchFamily="34" charset="0"/>
              <a:ea typeface="Verdana" panose="020B0604030504040204" pitchFamily="34" charset="0"/>
              <a:cs typeface="Verdana" panose="020B0604030504040204" pitchFamily="34" charset="0"/>
            </a:endParaRPr>
          </a:p>
        </p:txBody>
      </p:sp>
    </p:spTree>
    <p:extLst>
      <p:ext uri="{BB962C8B-B14F-4D97-AF65-F5344CB8AC3E}">
        <p14:creationId xmlns:p14="http://schemas.microsoft.com/office/powerpoint/2010/main" val="28598553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WR 17-195 Clothing</a:t>
            </a:r>
            <a:endParaRPr lang="en-GB" dirty="0"/>
          </a:p>
        </p:txBody>
      </p:sp>
      <p:sp>
        <p:nvSpPr>
          <p:cNvPr id="2" name="Content Placeholder 1"/>
          <p:cNvSpPr>
            <a:spLocks noGrp="1"/>
          </p:cNvSpPr>
          <p:nvPr>
            <p:ph idx="11"/>
          </p:nvPr>
        </p:nvSpPr>
        <p:spPr/>
        <p:txBody>
          <a:bodyPr/>
          <a:lstStyle/>
          <a:p>
            <a:pPr>
              <a:spcBef>
                <a:spcPts val="450"/>
              </a:spcBef>
              <a:spcAft>
                <a:spcPts val="450"/>
              </a:spcAft>
            </a:pPr>
            <a:r>
              <a:rPr lang="en-US" dirty="0"/>
              <a:t>Combines several “clothing” related WRs to update Children’s Wear, Accessories, Outerwear, and Occupational Working Clothes</a:t>
            </a:r>
          </a:p>
          <a:p>
            <a:pPr>
              <a:spcBef>
                <a:spcPts val="450"/>
              </a:spcBef>
              <a:spcAft>
                <a:spcPts val="450"/>
              </a:spcAft>
            </a:pPr>
            <a:r>
              <a:rPr lang="en-US" dirty="0"/>
              <a:t>With the assistance of Industry Experts we are reorganizing the hierarchy (Family &amp; Class) to better reflect the Apparel industry</a:t>
            </a:r>
          </a:p>
          <a:p>
            <a:pPr>
              <a:spcBef>
                <a:spcPts val="450"/>
              </a:spcBef>
              <a:spcAft>
                <a:spcPts val="450"/>
              </a:spcAft>
            </a:pPr>
            <a:r>
              <a:rPr lang="en-US" dirty="0"/>
              <a:t>Minimum impact to existing Brick and Brick Codes</a:t>
            </a:r>
          </a:p>
          <a:p>
            <a:pPr>
              <a:spcBef>
                <a:spcPts val="450"/>
              </a:spcBef>
              <a:spcAft>
                <a:spcPts val="450"/>
              </a:spcAft>
            </a:pPr>
            <a:r>
              <a:rPr lang="en-US" dirty="0"/>
              <a:t>Target: GPC June 2018 </a:t>
            </a:r>
            <a:r>
              <a:rPr lang="en-US" dirty="0" smtClean="0"/>
              <a:t>Publication</a:t>
            </a:r>
            <a:endParaRPr lang="en-GB" dirty="0"/>
          </a:p>
        </p:txBody>
      </p:sp>
      <p:sp>
        <p:nvSpPr>
          <p:cNvPr id="5" name="Slide Number Placeholder 4"/>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19</a:t>
            </a:fld>
            <a:endParaRPr lang="en-GB" noProof="0"/>
          </a:p>
        </p:txBody>
      </p:sp>
      <p:pic>
        <p:nvPicPr>
          <p:cNvPr id="1026" name="Picture 2" descr="https://www.gs1.org/sites/default/files/docs/apparel/GS1_Industry_Icon_apparel_RGB.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00800" y="2190750"/>
            <a:ext cx="2055019" cy="205501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74620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Anti-trust </a:t>
            </a:r>
            <a:r>
              <a:rPr lang="en-US" dirty="0"/>
              <a:t>c</a:t>
            </a:r>
            <a:r>
              <a:rPr lang="en-US" dirty="0" smtClean="0"/>
              <a:t>aution</a:t>
            </a:r>
            <a:endParaRPr lang="en-GB" dirty="0"/>
          </a:p>
        </p:txBody>
      </p:sp>
      <p:sp>
        <p:nvSpPr>
          <p:cNvPr id="3" name="Content Placeholder 2"/>
          <p:cNvSpPr>
            <a:spLocks noGrp="1"/>
          </p:cNvSpPr>
          <p:nvPr>
            <p:ph idx="11"/>
          </p:nvPr>
        </p:nvSpPr>
        <p:spPr/>
        <p:txBody>
          <a:bodyPr/>
          <a:lstStyle/>
          <a:p>
            <a:pPr marL="214313"/>
            <a:r>
              <a:rPr lang="en-US" altLang="en-US" sz="1350" dirty="0"/>
              <a:t>GS1 operates under the GS1 anti-trust caution.  Strict compliance with anti-trust laws is and always has been the policy of GS1.</a:t>
            </a:r>
          </a:p>
          <a:p>
            <a:pPr marL="214313"/>
            <a:r>
              <a:rPr lang="en-US" altLang="en-US" sz="1350" dirty="0"/>
              <a:t>The best way to avoid problems is to remember that the purpose of the group is to enhance the ability of all industry members to compete more efficiently.</a:t>
            </a:r>
          </a:p>
          <a:p>
            <a:pPr marL="214313"/>
            <a:r>
              <a:rPr lang="en-US" altLang="en-US" sz="1350" dirty="0"/>
              <a:t>This means:</a:t>
            </a:r>
          </a:p>
          <a:p>
            <a:pPr marL="390525" lvl="1" indent="-179785"/>
            <a:r>
              <a:rPr lang="en-US" altLang="en-US" sz="1200" b="1" dirty="0"/>
              <a:t>There shall be no discussion of prices, allocation of customers, or products, </a:t>
            </a:r>
            <a:r>
              <a:rPr lang="en-GB" sz="1200" b="1" dirty="0">
                <a:ea typeface="Times New Roman" panose="02020603050405020304" pitchFamily="18" charset="0"/>
              </a:rPr>
              <a:t>boycotts, refusals to deal, or market share.</a:t>
            </a:r>
            <a:endParaRPr lang="en-US" altLang="en-US" sz="1200" b="1" dirty="0"/>
          </a:p>
          <a:p>
            <a:pPr marL="390525" lvl="1" indent="-179785"/>
            <a:r>
              <a:rPr lang="en-US" altLang="en-US" sz="1200" dirty="0"/>
              <a:t>If any participant believes the group is drifting toward impermissible discussion, the topic shall be tabled until the opinion of counsel can be obtained.</a:t>
            </a:r>
          </a:p>
          <a:p>
            <a:pPr marL="210741" indent="-210741"/>
            <a:r>
              <a:rPr lang="en-US" altLang="en-US" sz="1200" dirty="0"/>
              <a:t>The full anti-trust caution is available via the link below, if you would like to read it in its entirety: </a:t>
            </a:r>
            <a:r>
              <a:rPr lang="en-GB" sz="1200" dirty="0">
                <a:hlinkClick r:id="rId2"/>
              </a:rPr>
              <a:t>http://www.gs1.org/gs1-anti-trust-caution</a:t>
            </a:r>
            <a:r>
              <a:rPr lang="en-GB" sz="1200" dirty="0"/>
              <a:t>.</a:t>
            </a:r>
            <a:endParaRPr lang="en-US" altLang="en-US" sz="1200" dirty="0"/>
          </a:p>
          <a:p>
            <a:pPr marL="361950" lvl="1" indent="-151210"/>
            <a:endParaRPr lang="en-US" altLang="en-US" sz="1350"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a:t>
            </a:fld>
            <a:endParaRPr lang="en-GB" noProof="0"/>
          </a:p>
        </p:txBody>
      </p:sp>
    </p:spTree>
    <p:extLst>
      <p:ext uri="{BB962C8B-B14F-4D97-AF65-F5344CB8AC3E}">
        <p14:creationId xmlns:p14="http://schemas.microsoft.com/office/powerpoint/2010/main" val="1489256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Contacts</a:t>
            </a:r>
            <a:endParaRPr lang="en-GB" dirty="0"/>
          </a:p>
        </p:txBody>
      </p:sp>
      <p:sp>
        <p:nvSpPr>
          <p:cNvPr id="5" name="Slide Number Placeholder 4"/>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20</a:t>
            </a:fld>
            <a:endParaRPr lang="en-GB" noProof="0"/>
          </a:p>
        </p:txBody>
      </p:sp>
      <p:sp>
        <p:nvSpPr>
          <p:cNvPr id="7" name="Content Placeholder 6"/>
          <p:cNvSpPr>
            <a:spLocks noGrp="1"/>
          </p:cNvSpPr>
          <p:nvPr>
            <p:ph idx="4294967295"/>
          </p:nvPr>
        </p:nvSpPr>
        <p:spPr>
          <a:xfrm>
            <a:off x="447479" y="2571750"/>
            <a:ext cx="6065837" cy="885825"/>
          </a:xfrm>
          <a:prstGeom prst="rect">
            <a:avLst/>
          </a:prstGeom>
        </p:spPr>
        <p:txBody>
          <a:bodyPr/>
          <a:lstStyle/>
          <a:p>
            <a:pPr marL="55688" indent="0">
              <a:buNone/>
            </a:pPr>
            <a:r>
              <a:rPr lang="en-US" sz="1500" b="1" dirty="0"/>
              <a:t>Jeanette McVeigh</a:t>
            </a:r>
          </a:p>
          <a:p>
            <a:pPr marL="55688" indent="0">
              <a:buNone/>
            </a:pPr>
            <a:r>
              <a:rPr lang="en-US" sz="1350" dirty="0"/>
              <a:t>GPC SMG Manager &amp; Service Provider</a:t>
            </a:r>
          </a:p>
          <a:p>
            <a:pPr marL="55688" indent="0">
              <a:buNone/>
            </a:pPr>
            <a:r>
              <a:rPr lang="en-US" sz="1350" dirty="0"/>
              <a:t>jeanette.mcveigh@gs1.org</a:t>
            </a:r>
          </a:p>
          <a:p>
            <a:pPr marL="55688" indent="0">
              <a:buNone/>
            </a:pPr>
            <a:endParaRPr lang="en-GB" dirty="0"/>
          </a:p>
        </p:txBody>
      </p:sp>
      <p:sp>
        <p:nvSpPr>
          <p:cNvPr id="8" name="Content Placeholder 6"/>
          <p:cNvSpPr txBox="1">
            <a:spLocks/>
          </p:cNvSpPr>
          <p:nvPr/>
        </p:nvSpPr>
        <p:spPr bwMode="auto">
          <a:xfrm>
            <a:off x="447479" y="1269068"/>
            <a:ext cx="6065506" cy="885903"/>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8" indent="0">
              <a:buNone/>
            </a:pPr>
            <a:r>
              <a:rPr lang="en-US" sz="1500" b="1" dirty="0"/>
              <a:t>Mike Mowad</a:t>
            </a:r>
          </a:p>
          <a:p>
            <a:pPr marL="55688" indent="0">
              <a:buNone/>
            </a:pPr>
            <a:r>
              <a:rPr lang="en-US" sz="1350" dirty="0"/>
              <a:t>Director, Global Product Classification</a:t>
            </a:r>
          </a:p>
          <a:p>
            <a:pPr marL="55688" indent="0">
              <a:buNone/>
            </a:pPr>
            <a:r>
              <a:rPr lang="en-US" sz="1350" dirty="0"/>
              <a:t>michael.mowad@gs1.org</a:t>
            </a:r>
          </a:p>
        </p:txBody>
      </p:sp>
    </p:spTree>
    <p:extLst>
      <p:ext uri="{BB962C8B-B14F-4D97-AF65-F5344CB8AC3E}">
        <p14:creationId xmlns:p14="http://schemas.microsoft.com/office/powerpoint/2010/main" val="726930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r>
              <a:rPr lang="en-US" dirty="0" smtClean="0"/>
              <a:t>Previously…</a:t>
            </a:r>
            <a:endParaRPr lang="en-GB" dirty="0"/>
          </a:p>
        </p:txBody>
      </p:sp>
      <p:sp>
        <p:nvSpPr>
          <p:cNvPr id="7" name="Title 6"/>
          <p:cNvSpPr>
            <a:spLocks noGrp="1"/>
          </p:cNvSpPr>
          <p:nvPr>
            <p:ph type="title"/>
          </p:nvPr>
        </p:nvSpPr>
        <p:spPr/>
        <p:txBody>
          <a:bodyPr/>
          <a:lstStyle/>
          <a:p>
            <a:r>
              <a:rPr lang="en-US" dirty="0" smtClean="0"/>
              <a:t>Eileen Harpell, Global Standards Management Process</a:t>
            </a:r>
            <a:endParaRPr lang="en-GB" dirty="0"/>
          </a:p>
        </p:txBody>
      </p:sp>
      <p:sp>
        <p:nvSpPr>
          <p:cNvPr id="5" name="Slide Number Placeholder 4"/>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21</a:t>
            </a:fld>
            <a:endParaRPr lang="en-GB" noProof="0" dirty="0"/>
          </a:p>
        </p:txBody>
      </p:sp>
    </p:spTree>
    <p:extLst>
      <p:ext uri="{BB962C8B-B14F-4D97-AF65-F5344CB8AC3E}">
        <p14:creationId xmlns:p14="http://schemas.microsoft.com/office/powerpoint/2010/main" val="3978529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2"/>
          </p:nvPr>
        </p:nvSpPr>
        <p:spPr/>
        <p:txBody>
          <a:bodyPr/>
          <a:lstStyle/>
          <a:p>
            <a:r>
              <a:rPr lang="en-US" dirty="0" smtClean="0"/>
              <a:t>Review changes</a:t>
            </a:r>
          </a:p>
          <a:p>
            <a:r>
              <a:rPr lang="en-US" dirty="0" smtClean="0"/>
              <a:t>Opportunities</a:t>
            </a:r>
          </a:p>
          <a:p>
            <a:r>
              <a:rPr lang="en-US" dirty="0" smtClean="0"/>
              <a:t>Automation project</a:t>
            </a:r>
            <a:endParaRPr lang="en-GB" dirty="0"/>
          </a:p>
        </p:txBody>
      </p:sp>
      <p:sp>
        <p:nvSpPr>
          <p:cNvPr id="8" name="Title 7"/>
          <p:cNvSpPr>
            <a:spLocks noGrp="1"/>
          </p:cNvSpPr>
          <p:nvPr>
            <p:ph type="title"/>
          </p:nvPr>
        </p:nvSpPr>
        <p:spPr/>
        <p:txBody>
          <a:bodyPr/>
          <a:lstStyle/>
          <a:p>
            <a:r>
              <a:rPr lang="en-US" dirty="0" smtClean="0"/>
              <a:t>Agenda</a:t>
            </a:r>
            <a:endParaRPr lang="en-GB" dirty="0"/>
          </a:p>
        </p:txBody>
      </p:sp>
      <p:sp>
        <p:nvSpPr>
          <p:cNvPr id="3" name="Slide Number Placeholder 2"/>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22</a:t>
            </a:fld>
            <a:endParaRPr lang="en-GB" noProof="0" dirty="0"/>
          </a:p>
        </p:txBody>
      </p:sp>
    </p:spTree>
    <p:extLst>
      <p:ext uri="{BB962C8B-B14F-4D97-AF65-F5344CB8AC3E}">
        <p14:creationId xmlns:p14="http://schemas.microsoft.com/office/powerpoint/2010/main" val="3474346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I</a:t>
            </a:r>
            <a:r>
              <a:rPr lang="en-US" dirty="0" smtClean="0"/>
              <a:t>mproved Work Request input</a:t>
            </a:r>
            <a:endParaRPr lang="en-US" dirty="0"/>
          </a:p>
        </p:txBody>
      </p:sp>
      <p:sp>
        <p:nvSpPr>
          <p:cNvPr id="7" name="Content Placeholder 6"/>
          <p:cNvSpPr>
            <a:spLocks noGrp="1"/>
          </p:cNvSpPr>
          <p:nvPr>
            <p:ph idx="11"/>
          </p:nvPr>
        </p:nvSpPr>
        <p:spPr>
          <a:xfrm>
            <a:off x="485579" y="991820"/>
            <a:ext cx="3723176" cy="3409157"/>
          </a:xfrm>
        </p:spPr>
        <p:txBody>
          <a:bodyPr/>
          <a:lstStyle/>
          <a:p>
            <a:pPr>
              <a:spcBef>
                <a:spcPts val="900"/>
              </a:spcBef>
            </a:pPr>
            <a:endParaRPr lang="en-US" dirty="0"/>
          </a:p>
          <a:p>
            <a:pPr marL="398588" indent="-342900">
              <a:spcBef>
                <a:spcPts val="900"/>
              </a:spcBef>
              <a:buFont typeface="+mj-lt"/>
              <a:buAutoNum type="arabicPeriod"/>
            </a:pPr>
            <a:r>
              <a:rPr lang="en-US" dirty="0"/>
              <a:t>A clear business need in work requests</a:t>
            </a:r>
          </a:p>
          <a:p>
            <a:pPr marL="398588" indent="-342900">
              <a:spcBef>
                <a:spcPts val="900"/>
              </a:spcBef>
              <a:buFont typeface="+mj-lt"/>
              <a:buAutoNum type="arabicPeriod"/>
            </a:pPr>
            <a:r>
              <a:rPr lang="en-US" dirty="0"/>
              <a:t>SMG minutes and agenda's will report work request activity in a table (system driven, Automation Project)</a:t>
            </a:r>
          </a:p>
          <a:p>
            <a:pPr marL="398588" indent="-342900">
              <a:spcBef>
                <a:spcPts val="900"/>
              </a:spcBef>
              <a:buFont typeface="+mj-lt"/>
              <a:buAutoNum type="arabicPeriod"/>
            </a:pPr>
            <a:r>
              <a:rPr lang="en-US" dirty="0"/>
              <a:t>Clear and concise requirements’ output from SMG’s</a:t>
            </a:r>
          </a:p>
          <a:p>
            <a:pPr lvl="1"/>
            <a:endParaRPr lang="en-US" b="1" dirty="0"/>
          </a:p>
          <a:p>
            <a:endParaRPr lang="en-US" dirty="0"/>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15000" y="1123950"/>
            <a:ext cx="2076512" cy="2865879"/>
          </a:xfrm>
          <a:prstGeom prst="rect">
            <a:avLst/>
          </a:prstGeom>
        </p:spPr>
      </p:pic>
    </p:spTree>
    <p:extLst>
      <p:ext uri="{BB962C8B-B14F-4D97-AF65-F5344CB8AC3E}">
        <p14:creationId xmlns:p14="http://schemas.microsoft.com/office/powerpoint/2010/main" val="186410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p:txBody>
          <a:bodyPr/>
          <a:lstStyle/>
          <a:p>
            <a:r>
              <a:rPr lang="en-US" sz="1800" dirty="0" smtClean="0"/>
              <a:t>Minutes </a:t>
            </a:r>
            <a:r>
              <a:rPr lang="en-US" sz="1800" dirty="0"/>
              <a:t>and agenda's </a:t>
            </a:r>
            <a:r>
              <a:rPr lang="en-US" sz="1800" dirty="0" smtClean="0"/>
              <a:t>Work Request activity reviewed in </a:t>
            </a:r>
            <a:r>
              <a:rPr lang="en-US" sz="1800" dirty="0"/>
              <a:t>a table</a:t>
            </a:r>
          </a:p>
        </p:txBody>
      </p:sp>
      <p:sp>
        <p:nvSpPr>
          <p:cNvPr id="3" name="Content Placeholder 2"/>
          <p:cNvSpPr>
            <a:spLocks noGrp="1"/>
          </p:cNvSpPr>
          <p:nvPr>
            <p:ph idx="11"/>
          </p:nvPr>
        </p:nvSpPr>
        <p:spPr/>
        <p:txBody>
          <a:bodyPr/>
          <a:lstStyle/>
          <a:p>
            <a:pPr marL="204188" lvl="1" indent="0">
              <a:buNone/>
            </a:pPr>
            <a:endParaRPr lang="en-US" dirty="0" smtClean="0"/>
          </a:p>
          <a:p>
            <a:pPr marL="204188" lvl="1" indent="0">
              <a:buNone/>
            </a:pPr>
            <a:endParaRPr lang="en-US" dirty="0"/>
          </a:p>
          <a:p>
            <a:pPr marL="204188" lvl="1" indent="0">
              <a:buNone/>
            </a:pPr>
            <a:endParaRPr lang="en-US" dirty="0" smtClean="0"/>
          </a:p>
          <a:p>
            <a:pPr marL="204188" lvl="1" indent="0">
              <a:buNone/>
            </a:pPr>
            <a:endParaRPr lang="en-US" dirty="0"/>
          </a:p>
          <a:p>
            <a:pPr marL="204188" lvl="1" indent="0">
              <a:buNone/>
            </a:pPr>
            <a:endParaRPr lang="en-US" dirty="0" smtClean="0"/>
          </a:p>
          <a:p>
            <a:pPr marL="204188" lvl="1" indent="0">
              <a:buNone/>
            </a:pPr>
            <a:endParaRPr lang="en-US" dirty="0"/>
          </a:p>
          <a:p>
            <a:pPr marL="204188" lvl="1" indent="0">
              <a:buNone/>
            </a:pPr>
            <a:endParaRPr lang="en-US" dirty="0" smtClean="0"/>
          </a:p>
          <a:p>
            <a:pPr marL="204188" lvl="1" indent="0">
              <a:buNone/>
            </a:pPr>
            <a:endParaRPr lang="en-US" dirty="0"/>
          </a:p>
          <a:p>
            <a:pPr marL="204188" lvl="1" indent="0">
              <a:buNone/>
            </a:pPr>
            <a:endParaRPr lang="en-US" dirty="0" smtClean="0"/>
          </a:p>
        </p:txBody>
      </p:sp>
      <p:sp>
        <p:nvSpPr>
          <p:cNvPr id="8" name="Slide Number Placeholder 7"/>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24</a:t>
            </a:fld>
            <a:endParaRPr lang="en-GB" noProof="0" dirty="0"/>
          </a:p>
        </p:txBody>
      </p:sp>
      <p:pic>
        <p:nvPicPr>
          <p:cNvPr id="4" name="Picture 3"/>
          <p:cNvPicPr>
            <a:picLocks noChangeAspect="1"/>
          </p:cNvPicPr>
          <p:nvPr/>
        </p:nvPicPr>
        <p:blipFill>
          <a:blip r:embed="rId2"/>
          <a:stretch>
            <a:fillRect/>
          </a:stretch>
        </p:blipFill>
        <p:spPr>
          <a:xfrm>
            <a:off x="655511" y="1091409"/>
            <a:ext cx="8033916" cy="2936768"/>
          </a:xfrm>
          <a:prstGeom prst="rect">
            <a:avLst/>
          </a:prstGeom>
        </p:spPr>
      </p:pic>
    </p:spTree>
    <p:extLst>
      <p:ext uri="{BB962C8B-B14F-4D97-AF65-F5344CB8AC3E}">
        <p14:creationId xmlns:p14="http://schemas.microsoft.com/office/powerpoint/2010/main" val="3099876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GB" dirty="0"/>
          </a:p>
        </p:txBody>
      </p:sp>
      <p:sp>
        <p:nvSpPr>
          <p:cNvPr id="7" name="Title 6"/>
          <p:cNvSpPr>
            <a:spLocks noGrp="1"/>
          </p:cNvSpPr>
          <p:nvPr>
            <p:ph type="title"/>
          </p:nvPr>
        </p:nvSpPr>
        <p:spPr/>
        <p:txBody>
          <a:bodyPr/>
          <a:lstStyle/>
          <a:p>
            <a:r>
              <a:rPr lang="en-US" dirty="0" smtClean="0"/>
              <a:t>Opportunity</a:t>
            </a:r>
            <a:endParaRPr lang="en-GB" dirty="0"/>
          </a:p>
        </p:txBody>
      </p:sp>
      <p:sp>
        <p:nvSpPr>
          <p:cNvPr id="5" name="Slide Number Placeholder 4"/>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25</a:t>
            </a:fld>
            <a:endParaRPr lang="en-GB" noProof="0" dirty="0"/>
          </a:p>
        </p:txBody>
      </p:sp>
    </p:spTree>
    <p:extLst>
      <p:ext uri="{BB962C8B-B14F-4D97-AF65-F5344CB8AC3E}">
        <p14:creationId xmlns:p14="http://schemas.microsoft.com/office/powerpoint/2010/main" val="1911330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User Stories</a:t>
            </a:r>
            <a:endParaRPr lang="en-US" dirty="0"/>
          </a:p>
        </p:txBody>
      </p:sp>
      <p:sp>
        <p:nvSpPr>
          <p:cNvPr id="3" name="Content Placeholder 2"/>
          <p:cNvSpPr>
            <a:spLocks noGrp="1"/>
          </p:cNvSpPr>
          <p:nvPr>
            <p:ph idx="11"/>
          </p:nvPr>
        </p:nvSpPr>
        <p:spPr>
          <a:xfrm>
            <a:off x="447721" y="1733549"/>
            <a:ext cx="3667079" cy="2669945"/>
          </a:xfrm>
        </p:spPr>
        <p:txBody>
          <a:bodyPr/>
          <a:lstStyle/>
          <a:p>
            <a:pPr marL="55688" indent="0">
              <a:buNone/>
            </a:pPr>
            <a:endParaRPr lang="en-US" b="1" u="sng" dirty="0" smtClean="0"/>
          </a:p>
          <a:p>
            <a:pPr marL="55688" indent="0">
              <a:buNone/>
            </a:pPr>
            <a:r>
              <a:rPr lang="en-US" b="1" u="sng" dirty="0" smtClean="0"/>
              <a:t>Syntax for a User story: </a:t>
            </a:r>
          </a:p>
          <a:p>
            <a:pPr marL="55688" indent="0">
              <a:buNone/>
            </a:pPr>
            <a:r>
              <a:rPr lang="en-US" dirty="0" smtClean="0"/>
              <a:t>As a </a:t>
            </a:r>
            <a:r>
              <a:rPr lang="en-US" dirty="0" smtClean="0">
                <a:solidFill>
                  <a:schemeClr val="accent1"/>
                </a:solidFill>
              </a:rPr>
              <a:t>&lt;</a:t>
            </a:r>
            <a:r>
              <a:rPr lang="en-US" i="1" dirty="0" smtClean="0">
                <a:solidFill>
                  <a:schemeClr val="accent1"/>
                </a:solidFill>
              </a:rPr>
              <a:t>type </a:t>
            </a:r>
            <a:r>
              <a:rPr lang="en-US" i="1" dirty="0">
                <a:solidFill>
                  <a:schemeClr val="accent1"/>
                </a:solidFill>
              </a:rPr>
              <a:t>of </a:t>
            </a:r>
            <a:r>
              <a:rPr lang="en-US" i="1" dirty="0" smtClean="0">
                <a:solidFill>
                  <a:schemeClr val="accent1"/>
                </a:solidFill>
              </a:rPr>
              <a:t>user</a:t>
            </a:r>
            <a:r>
              <a:rPr lang="en-US" dirty="0" smtClean="0">
                <a:solidFill>
                  <a:schemeClr val="accent1"/>
                </a:solidFill>
              </a:rPr>
              <a:t>&gt;, </a:t>
            </a:r>
            <a:r>
              <a:rPr lang="en-US" dirty="0"/>
              <a:t>I want </a:t>
            </a:r>
            <a:r>
              <a:rPr lang="en-US" dirty="0" smtClean="0">
                <a:solidFill>
                  <a:schemeClr val="accent1"/>
                </a:solidFill>
              </a:rPr>
              <a:t>&lt;</a:t>
            </a:r>
            <a:r>
              <a:rPr lang="en-US" i="1" dirty="0" smtClean="0">
                <a:solidFill>
                  <a:schemeClr val="accent1"/>
                </a:solidFill>
              </a:rPr>
              <a:t>some goal</a:t>
            </a:r>
            <a:r>
              <a:rPr lang="en-US" dirty="0" smtClean="0">
                <a:solidFill>
                  <a:schemeClr val="accent1"/>
                </a:solidFill>
              </a:rPr>
              <a:t>&gt; </a:t>
            </a:r>
            <a:r>
              <a:rPr lang="en-US" dirty="0"/>
              <a:t>so that </a:t>
            </a:r>
            <a:r>
              <a:rPr lang="en-US" dirty="0" smtClean="0">
                <a:solidFill>
                  <a:schemeClr val="accent1"/>
                </a:solidFill>
              </a:rPr>
              <a:t>&lt;</a:t>
            </a:r>
            <a:r>
              <a:rPr lang="en-US" i="1" dirty="0" smtClean="0">
                <a:solidFill>
                  <a:schemeClr val="accent1"/>
                </a:solidFill>
              </a:rPr>
              <a:t>some reason</a:t>
            </a:r>
            <a:r>
              <a:rPr lang="en-US" dirty="0" smtClean="0">
                <a:solidFill>
                  <a:schemeClr val="accent1"/>
                </a:solidFill>
              </a:rPr>
              <a:t>&gt;</a:t>
            </a:r>
            <a:r>
              <a:rPr lang="en-US" i="1" dirty="0" smtClean="0">
                <a:solidFill>
                  <a:schemeClr val="accent1"/>
                </a:solidFill>
              </a:rPr>
              <a:t>.</a:t>
            </a:r>
          </a:p>
          <a:p>
            <a:pPr marL="55688" indent="0">
              <a:buNone/>
            </a:pPr>
            <a:endParaRPr lang="en-US" dirty="0" smtClean="0"/>
          </a:p>
          <a:p>
            <a:pPr marL="55688" indent="0">
              <a:buNone/>
            </a:pPr>
            <a:r>
              <a:rPr lang="en-US" b="1" u="sng" dirty="0" smtClean="0"/>
              <a:t>Acceptance criteria: </a:t>
            </a:r>
          </a:p>
          <a:p>
            <a:pPr marL="55688" indent="0">
              <a:buNone/>
            </a:pPr>
            <a:r>
              <a:rPr lang="en-US" sz="1200" dirty="0"/>
              <a:t>Acceptance criteria is the </a:t>
            </a:r>
            <a:r>
              <a:rPr lang="en-US" sz="1200" i="1" dirty="0"/>
              <a:t>story specific</a:t>
            </a:r>
            <a:r>
              <a:rPr lang="en-US" sz="1200" dirty="0"/>
              <a:t> requirements that must be met for the story to be completed. They are a technique for adding </a:t>
            </a:r>
            <a:r>
              <a:rPr lang="en-US" sz="1200" i="1" dirty="0"/>
              <a:t>functional</a:t>
            </a:r>
            <a:r>
              <a:rPr lang="en-US" sz="1200" dirty="0"/>
              <a:t> detail to user stories. </a:t>
            </a:r>
            <a:endParaRPr lang="en-US" sz="1200" i="1" dirty="0">
              <a:solidFill>
                <a:schemeClr val="accent1"/>
              </a:solidFill>
            </a:endParaRPr>
          </a:p>
        </p:txBody>
      </p:sp>
      <p:sp>
        <p:nvSpPr>
          <p:cNvPr id="4" name="Slide Number Placeholder 3"/>
          <p:cNvSpPr>
            <a:spLocks noGrp="1"/>
          </p:cNvSpPr>
          <p:nvPr>
            <p:ph type="sldNum" sz="quarter" idx="12"/>
          </p:nvPr>
        </p:nvSpPr>
        <p:spPr>
          <a:xfrm>
            <a:off x="7228285" y="4759630"/>
            <a:ext cx="247535" cy="150195"/>
          </a:xfrm>
        </p:spPr>
        <p:txBody>
          <a:bodyPr/>
          <a:lstStyle/>
          <a:p>
            <a:pPr fontAlgn="base">
              <a:spcAft>
                <a:spcPct val="0"/>
              </a:spcAft>
              <a:defRPr/>
            </a:pPr>
            <a:fld id="{4472AB7F-E8D0-4874-A9B8-335B68DC5F05}" type="slidenum">
              <a:rPr lang="en-GB" noProof="0" smtClean="0"/>
              <a:pPr fontAlgn="base">
                <a:spcAft>
                  <a:spcPct val="0"/>
                </a:spcAft>
                <a:defRPr/>
              </a:pPr>
              <a:t>26</a:t>
            </a:fld>
            <a:endParaRPr lang="en-GB" noProof="0" dirty="0"/>
          </a:p>
        </p:txBody>
      </p:sp>
      <p:sp>
        <p:nvSpPr>
          <p:cNvPr id="5" name="Content Placeholder 2"/>
          <p:cNvSpPr txBox="1">
            <a:spLocks/>
          </p:cNvSpPr>
          <p:nvPr/>
        </p:nvSpPr>
        <p:spPr bwMode="auto">
          <a:xfrm>
            <a:off x="331931" y="1047750"/>
            <a:ext cx="8359490" cy="685799"/>
          </a:xfrm>
          <a:prstGeom prst="rect">
            <a:avLst/>
          </a:prstGeom>
          <a:noFill/>
          <a:ln w="9525">
            <a:noFill/>
            <a:miter lim="800000"/>
            <a:headEnd/>
            <a:tailEnd/>
          </a:ln>
        </p:spPr>
        <p:txBody>
          <a:bodyPr vert="horz" wrap="square" lIns="91431" tIns="45716" rIns="91431" bIns="45716"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5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5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5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5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5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55688" indent="0">
              <a:buFont typeface="Arial"/>
              <a:buNone/>
            </a:pPr>
            <a:r>
              <a:rPr lang="en-US" sz="1200" dirty="0" smtClean="0"/>
              <a:t>A User Story describes a desired feature (functional requirement) in narrative form. User Stories are usually written by the Product Owner, and are broken down into two part the User story and an acceptance criteria </a:t>
            </a:r>
            <a:endParaRPr lang="en-US" u="sng" dirty="0" smtClean="0"/>
          </a:p>
          <a:p>
            <a:pPr marL="55688" indent="0">
              <a:buFont typeface="Arial"/>
              <a:buNone/>
            </a:pPr>
            <a:endParaRPr lang="en-US" b="1" u="sng" dirty="0" smtClean="0"/>
          </a:p>
        </p:txBody>
      </p:sp>
      <p:pic>
        <p:nvPicPr>
          <p:cNvPr id="8" name="Picture 7"/>
          <p:cNvPicPr>
            <a:picLocks noChangeAspect="1"/>
          </p:cNvPicPr>
          <p:nvPr/>
        </p:nvPicPr>
        <p:blipFill>
          <a:blip r:embed="rId2"/>
          <a:stretch>
            <a:fillRect/>
          </a:stretch>
        </p:blipFill>
        <p:spPr>
          <a:xfrm>
            <a:off x="4267200" y="3575797"/>
            <a:ext cx="4419632" cy="795343"/>
          </a:xfrm>
          <a:prstGeom prst="rect">
            <a:avLst/>
          </a:prstGeom>
          <a:ln>
            <a:solidFill>
              <a:schemeClr val="accent1"/>
            </a:solidFill>
          </a:ln>
        </p:spPr>
      </p:pic>
      <p:pic>
        <p:nvPicPr>
          <p:cNvPr id="9" name="Picture 8"/>
          <p:cNvPicPr>
            <a:picLocks noChangeAspect="1"/>
          </p:cNvPicPr>
          <p:nvPr/>
        </p:nvPicPr>
        <p:blipFill>
          <a:blip r:embed="rId3"/>
          <a:stretch>
            <a:fillRect/>
          </a:stretch>
        </p:blipFill>
        <p:spPr>
          <a:xfrm>
            <a:off x="4253753" y="1965870"/>
            <a:ext cx="4500595" cy="1457336"/>
          </a:xfrm>
          <a:prstGeom prst="rect">
            <a:avLst/>
          </a:prstGeom>
          <a:solidFill>
            <a:schemeClr val="accent1"/>
          </a:solidFill>
          <a:ln>
            <a:solidFill>
              <a:schemeClr val="accent1"/>
            </a:solidFill>
          </a:ln>
        </p:spPr>
      </p:pic>
      <p:sp>
        <p:nvSpPr>
          <p:cNvPr id="10" name="TextBox 9"/>
          <p:cNvSpPr txBox="1"/>
          <p:nvPr/>
        </p:nvSpPr>
        <p:spPr>
          <a:xfrm>
            <a:off x="4191000" y="1581150"/>
            <a:ext cx="3281221" cy="369332"/>
          </a:xfrm>
          <a:prstGeom prst="rect">
            <a:avLst/>
          </a:prstGeom>
          <a:solidFill>
            <a:schemeClr val="accent1"/>
          </a:solidFill>
        </p:spPr>
        <p:txBody>
          <a:bodyPr wrap="square" rtlCol="0">
            <a:spAutoFit/>
          </a:bodyPr>
          <a:lstStyle/>
          <a:p>
            <a:r>
              <a:rPr lang="en-US" dirty="0" smtClean="0">
                <a:solidFill>
                  <a:schemeClr val="bg1"/>
                </a:solidFill>
              </a:rPr>
              <a:t>Work Request Form</a:t>
            </a:r>
            <a:endParaRPr lang="en-GB" dirty="0">
              <a:solidFill>
                <a:schemeClr val="bg1"/>
              </a:solidFill>
            </a:endParaRPr>
          </a:p>
        </p:txBody>
      </p:sp>
    </p:spTree>
    <p:extLst>
      <p:ext uri="{BB962C8B-B14F-4D97-AF65-F5344CB8AC3E}">
        <p14:creationId xmlns:p14="http://schemas.microsoft.com/office/powerpoint/2010/main" val="2524665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 User Stories</a:t>
            </a:r>
            <a:endParaRPr lang="en-US" dirty="0"/>
          </a:p>
        </p:txBody>
      </p:sp>
      <p:sp>
        <p:nvSpPr>
          <p:cNvPr id="3" name="Content Placeholder 2"/>
          <p:cNvSpPr>
            <a:spLocks noGrp="1"/>
          </p:cNvSpPr>
          <p:nvPr>
            <p:ph idx="11"/>
          </p:nvPr>
        </p:nvSpPr>
        <p:spPr>
          <a:xfrm>
            <a:off x="457200" y="1102968"/>
            <a:ext cx="8234221" cy="3409157"/>
          </a:xfrm>
        </p:spPr>
        <p:txBody>
          <a:bodyPr/>
          <a:lstStyle/>
          <a:p>
            <a:pPr marL="55688" indent="0">
              <a:buNone/>
            </a:pPr>
            <a:r>
              <a:rPr lang="en-US" sz="1400" b="1" u="sng" dirty="0"/>
              <a:t>C</a:t>
            </a:r>
            <a:r>
              <a:rPr lang="en-US" sz="1400" b="1" u="sng" dirty="0" smtClean="0"/>
              <a:t>urrent requirement example:</a:t>
            </a:r>
          </a:p>
          <a:p>
            <a:pPr marL="55688" indent="0">
              <a:buNone/>
            </a:pPr>
            <a:r>
              <a:rPr lang="en-US" sz="1400" dirty="0" smtClean="0"/>
              <a:t>“</a:t>
            </a:r>
            <a:r>
              <a:rPr lang="en-US" sz="1400" i="1" dirty="0" smtClean="0"/>
              <a:t>It </a:t>
            </a:r>
            <a:r>
              <a:rPr lang="en-US" sz="1400" i="1" dirty="0"/>
              <a:t>shall be possible to add picture to each code. For example a logo for each code from PackagingMarkedLabelAccreditationCode</a:t>
            </a:r>
            <a:r>
              <a:rPr lang="en-US" sz="1400" i="1" dirty="0" smtClean="0"/>
              <a:t>.”</a:t>
            </a:r>
          </a:p>
          <a:p>
            <a:pPr marL="55688" indent="0">
              <a:buNone/>
            </a:pPr>
            <a:endParaRPr lang="en-US" sz="1400" b="1" u="sng" dirty="0" smtClean="0"/>
          </a:p>
          <a:p>
            <a:pPr marL="55688" indent="0">
              <a:buNone/>
            </a:pPr>
            <a:r>
              <a:rPr lang="en-US" sz="1400" b="1" u="sng" dirty="0" smtClean="0"/>
              <a:t>Preferred requirement example in user story form: </a:t>
            </a:r>
          </a:p>
          <a:p>
            <a:pPr marL="55688" indent="0">
              <a:buNone/>
            </a:pPr>
            <a:r>
              <a:rPr lang="en-US" sz="1400" dirty="0" smtClean="0"/>
              <a:t>As </a:t>
            </a:r>
            <a:r>
              <a:rPr lang="en-US" sz="1400" dirty="0"/>
              <a:t>a system </a:t>
            </a:r>
            <a:r>
              <a:rPr lang="en-US" sz="1400" dirty="0" smtClean="0"/>
              <a:t>user </a:t>
            </a:r>
            <a:r>
              <a:rPr lang="en-US" sz="1400" i="1" dirty="0" smtClean="0">
                <a:solidFill>
                  <a:schemeClr val="accent1"/>
                </a:solidFill>
              </a:rPr>
              <a:t>(type </a:t>
            </a:r>
            <a:r>
              <a:rPr lang="en-US" sz="1400" i="1" dirty="0">
                <a:solidFill>
                  <a:schemeClr val="accent1"/>
                </a:solidFill>
              </a:rPr>
              <a:t>of </a:t>
            </a:r>
            <a:r>
              <a:rPr lang="en-US" sz="1400" i="1" dirty="0" smtClean="0">
                <a:solidFill>
                  <a:schemeClr val="accent1"/>
                </a:solidFill>
              </a:rPr>
              <a:t>user), </a:t>
            </a:r>
            <a:r>
              <a:rPr lang="en-US" sz="1400" dirty="0" smtClean="0"/>
              <a:t>I </a:t>
            </a:r>
            <a:r>
              <a:rPr lang="en-US" sz="1400" dirty="0"/>
              <a:t>would like the ability to </a:t>
            </a:r>
            <a:r>
              <a:rPr lang="en-US" sz="1400" dirty="0" smtClean="0"/>
              <a:t>view a logo  </a:t>
            </a:r>
            <a:r>
              <a:rPr lang="en-US" sz="1400" dirty="0"/>
              <a:t>for every </a:t>
            </a:r>
            <a:r>
              <a:rPr lang="en-US" sz="1400" dirty="0" smtClean="0"/>
              <a:t>code value </a:t>
            </a:r>
            <a:r>
              <a:rPr lang="en-US" sz="1400" i="1" dirty="0" smtClean="0">
                <a:solidFill>
                  <a:schemeClr val="accent1"/>
                </a:solidFill>
              </a:rPr>
              <a:t>(</a:t>
            </a:r>
            <a:r>
              <a:rPr lang="en-US" sz="1400" i="1" dirty="0">
                <a:solidFill>
                  <a:schemeClr val="accent1"/>
                </a:solidFill>
              </a:rPr>
              <a:t>business goal</a:t>
            </a:r>
            <a:r>
              <a:rPr lang="en-US" sz="1400" i="1" dirty="0" smtClean="0">
                <a:solidFill>
                  <a:schemeClr val="accent1"/>
                </a:solidFill>
              </a:rPr>
              <a:t>), </a:t>
            </a:r>
            <a:r>
              <a:rPr lang="en-US" sz="1400" dirty="0" smtClean="0"/>
              <a:t>so </a:t>
            </a:r>
            <a:r>
              <a:rPr lang="en-US" sz="1400" dirty="0"/>
              <a:t>that I can more easily identify the appropriate </a:t>
            </a:r>
            <a:r>
              <a:rPr lang="en-US" sz="1400" dirty="0" smtClean="0"/>
              <a:t>code </a:t>
            </a:r>
            <a:r>
              <a:rPr lang="en-US" sz="1400" i="1" dirty="0" smtClean="0">
                <a:solidFill>
                  <a:schemeClr val="accent1"/>
                </a:solidFill>
              </a:rPr>
              <a:t>(business reason).</a:t>
            </a:r>
          </a:p>
          <a:p>
            <a:pPr marL="55688" indent="0">
              <a:buNone/>
            </a:pPr>
            <a:endParaRPr lang="en-US" sz="1400" b="1" i="1" dirty="0" smtClean="0"/>
          </a:p>
          <a:p>
            <a:pPr marL="55688" indent="0">
              <a:buNone/>
            </a:pPr>
            <a:r>
              <a:rPr lang="en-US" sz="1400" b="1" i="1" dirty="0" smtClean="0"/>
              <a:t>Acceptance criteria </a:t>
            </a:r>
          </a:p>
          <a:p>
            <a:pPr>
              <a:buFontTx/>
              <a:buChar char="-"/>
            </a:pPr>
            <a:r>
              <a:rPr lang="en-US" sz="1100" dirty="0"/>
              <a:t>System shall provide GO Admin the ability to maintain a logo to each code value</a:t>
            </a:r>
          </a:p>
          <a:p>
            <a:pPr>
              <a:buFontTx/>
              <a:buChar char="-"/>
            </a:pPr>
            <a:r>
              <a:rPr lang="en-US" sz="1100" dirty="0"/>
              <a:t>Icon shall be displayed next to the record in the administrative and end user screens, where applicable </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27</a:t>
            </a:fld>
            <a:endParaRPr lang="en-GB" noProof="0" dirty="0"/>
          </a:p>
        </p:txBody>
      </p:sp>
    </p:spTree>
    <p:extLst>
      <p:ext uri="{BB962C8B-B14F-4D97-AF65-F5344CB8AC3E}">
        <p14:creationId xmlns:p14="http://schemas.microsoft.com/office/powerpoint/2010/main" val="22535042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We want to tweak the status of a WR to reflect the way we work</a:t>
            </a:r>
            <a:endParaRPr lang="en-GB" sz="2400" dirty="0"/>
          </a:p>
        </p:txBody>
      </p:sp>
      <p:sp>
        <p:nvSpPr>
          <p:cNvPr id="9" name="Text Placeholder 8"/>
          <p:cNvSpPr>
            <a:spLocks noGrp="1"/>
          </p:cNvSpPr>
          <p:nvPr>
            <p:ph type="body" sz="quarter" idx="15"/>
          </p:nvPr>
        </p:nvSpPr>
        <p:spPr/>
        <p:txBody>
          <a:bodyPr/>
          <a:lstStyle/>
          <a:p>
            <a:r>
              <a:rPr lang="en-US" dirty="0" smtClean="0"/>
              <a:t>GSMP</a:t>
            </a:r>
          </a:p>
          <a:p>
            <a:endParaRPr lang="en-GB" dirty="0"/>
          </a:p>
        </p:txBody>
      </p:sp>
      <p:sp>
        <p:nvSpPr>
          <p:cNvPr id="6" name="Text Placeholder 5"/>
          <p:cNvSpPr>
            <a:spLocks noGrp="1"/>
          </p:cNvSpPr>
          <p:nvPr>
            <p:ph type="body" sz="quarter" idx="17"/>
          </p:nvPr>
        </p:nvSpPr>
        <p:spPr/>
        <p:txBody>
          <a:bodyPr/>
          <a:lstStyle/>
          <a:p>
            <a:r>
              <a:rPr lang="en-US" sz="1200" dirty="0" smtClean="0"/>
              <a:t>COPS </a:t>
            </a:r>
            <a:r>
              <a:rPr lang="en-US" sz="1200" dirty="0"/>
              <a:t>review</a:t>
            </a:r>
          </a:p>
          <a:p>
            <a:r>
              <a:rPr lang="en-US" sz="1200" dirty="0" smtClean="0"/>
              <a:t>Modeler </a:t>
            </a:r>
            <a:r>
              <a:rPr lang="en-US" sz="1200" dirty="0"/>
              <a:t>review</a:t>
            </a:r>
          </a:p>
          <a:p>
            <a:r>
              <a:rPr lang="en-US" sz="1200" dirty="0" smtClean="0"/>
              <a:t>Chair </a:t>
            </a:r>
            <a:r>
              <a:rPr lang="en-US" sz="1200" dirty="0"/>
              <a:t>review</a:t>
            </a:r>
          </a:p>
          <a:p>
            <a:r>
              <a:rPr lang="en-US" sz="1200" dirty="0" smtClean="0"/>
              <a:t>SMG </a:t>
            </a:r>
            <a:r>
              <a:rPr lang="en-US" sz="1200" dirty="0"/>
              <a:t>review</a:t>
            </a:r>
          </a:p>
          <a:p>
            <a:r>
              <a:rPr lang="en-US" sz="1200" dirty="0" smtClean="0"/>
              <a:t>Requirements </a:t>
            </a:r>
            <a:r>
              <a:rPr lang="en-US" sz="1200" dirty="0"/>
              <a:t>development</a:t>
            </a:r>
          </a:p>
          <a:p>
            <a:r>
              <a:rPr lang="en-US" sz="1200" dirty="0" smtClean="0"/>
              <a:t>Community </a:t>
            </a:r>
            <a:r>
              <a:rPr lang="en-US" sz="1200" dirty="0"/>
              <a:t>Review</a:t>
            </a:r>
          </a:p>
          <a:p>
            <a:r>
              <a:rPr lang="en-US" sz="1200" dirty="0" smtClean="0"/>
              <a:t>eBallot</a:t>
            </a:r>
            <a:endParaRPr lang="en-US" sz="1200" dirty="0"/>
          </a:p>
          <a:p>
            <a:r>
              <a:rPr lang="en-US" sz="1200" dirty="0" smtClean="0"/>
              <a:t>Approved </a:t>
            </a:r>
            <a:r>
              <a:rPr lang="en-US" sz="1200" dirty="0"/>
              <a:t>requirement</a:t>
            </a:r>
          </a:p>
        </p:txBody>
      </p:sp>
      <p:sp>
        <p:nvSpPr>
          <p:cNvPr id="4" name="Slide Number Placeholder 3"/>
          <p:cNvSpPr>
            <a:spLocks noGrp="1"/>
          </p:cNvSpPr>
          <p:nvPr>
            <p:ph type="sldNum" sz="quarter" idx="22"/>
          </p:nvPr>
        </p:nvSpPr>
        <p:spPr/>
        <p:txBody>
          <a:bodyPr/>
          <a:lstStyle/>
          <a:p>
            <a:pPr fontAlgn="base">
              <a:spcAft>
                <a:spcPct val="0"/>
              </a:spcAft>
              <a:defRPr/>
            </a:pPr>
            <a:fld id="{4472AB7F-E8D0-4874-A9B8-335B68DC5F05}" type="slidenum">
              <a:rPr lang="en-GB" noProof="0" smtClean="0"/>
              <a:pPr fontAlgn="base">
                <a:spcAft>
                  <a:spcPct val="0"/>
                </a:spcAft>
                <a:defRPr/>
              </a:pPr>
              <a:t>28</a:t>
            </a:fld>
            <a:endParaRPr lang="en-GB" noProof="0" dirty="0"/>
          </a:p>
        </p:txBody>
      </p:sp>
      <p:sp>
        <p:nvSpPr>
          <p:cNvPr id="10" name="Text Placeholder 9"/>
          <p:cNvSpPr>
            <a:spLocks noGrp="1"/>
          </p:cNvSpPr>
          <p:nvPr>
            <p:ph type="body" sz="quarter" idx="23"/>
          </p:nvPr>
        </p:nvSpPr>
        <p:spPr/>
        <p:txBody>
          <a:bodyPr/>
          <a:lstStyle/>
          <a:p>
            <a:r>
              <a:rPr lang="en-US" dirty="0" smtClean="0"/>
              <a:t>Solutions</a:t>
            </a:r>
          </a:p>
          <a:p>
            <a:endParaRPr lang="en-US" dirty="0"/>
          </a:p>
        </p:txBody>
      </p:sp>
      <p:sp>
        <p:nvSpPr>
          <p:cNvPr id="11" name="Text Placeholder 10"/>
          <p:cNvSpPr>
            <a:spLocks noGrp="1"/>
          </p:cNvSpPr>
          <p:nvPr>
            <p:ph type="body" sz="quarter" idx="24"/>
          </p:nvPr>
        </p:nvSpPr>
        <p:spPr/>
        <p:txBody>
          <a:bodyPr/>
          <a:lstStyle/>
          <a:p>
            <a:r>
              <a:rPr lang="en-US" sz="1200" dirty="0" smtClean="0"/>
              <a:t>In </a:t>
            </a:r>
            <a:r>
              <a:rPr lang="en-US" sz="1200" dirty="0"/>
              <a:t>a release queue </a:t>
            </a:r>
          </a:p>
          <a:p>
            <a:r>
              <a:rPr lang="en-US" sz="1200" dirty="0"/>
              <a:t>Published</a:t>
            </a:r>
          </a:p>
          <a:p>
            <a:pPr marL="74250" indent="0">
              <a:buNone/>
            </a:pPr>
            <a:endParaRPr lang="en-US" sz="1200" dirty="0"/>
          </a:p>
          <a:p>
            <a:endParaRPr lang="en-GB" sz="1200" dirty="0"/>
          </a:p>
          <a:p>
            <a:endParaRPr lang="en-GB" sz="1200" dirty="0"/>
          </a:p>
        </p:txBody>
      </p:sp>
      <p:sp>
        <p:nvSpPr>
          <p:cNvPr id="12" name="Text Placeholder 11"/>
          <p:cNvSpPr>
            <a:spLocks noGrp="1"/>
          </p:cNvSpPr>
          <p:nvPr>
            <p:ph type="body" sz="quarter" idx="25"/>
          </p:nvPr>
        </p:nvSpPr>
        <p:spPr/>
        <p:txBody>
          <a:bodyPr/>
          <a:lstStyle/>
          <a:p>
            <a:r>
              <a:rPr lang="en-US" dirty="0"/>
              <a:t>Other </a:t>
            </a:r>
          </a:p>
          <a:p>
            <a:endParaRPr lang="en-GB" dirty="0"/>
          </a:p>
        </p:txBody>
      </p:sp>
      <p:sp>
        <p:nvSpPr>
          <p:cNvPr id="13" name="Text Placeholder 12"/>
          <p:cNvSpPr>
            <a:spLocks noGrp="1"/>
          </p:cNvSpPr>
          <p:nvPr>
            <p:ph type="body" sz="quarter" idx="26"/>
          </p:nvPr>
        </p:nvSpPr>
        <p:spPr/>
        <p:txBody>
          <a:bodyPr/>
          <a:lstStyle/>
          <a:p>
            <a:r>
              <a:rPr lang="en-US" sz="1200" dirty="0"/>
              <a:t>Withdrawn/solution exits/bundled/Not approved by industry</a:t>
            </a:r>
          </a:p>
          <a:p>
            <a:r>
              <a:rPr lang="en-US" sz="1200" dirty="0"/>
              <a:t>Incomplete - returned to submitter</a:t>
            </a:r>
          </a:p>
          <a:p>
            <a:r>
              <a:rPr lang="en-US" sz="1200" dirty="0"/>
              <a:t>On hold</a:t>
            </a:r>
            <a:endParaRPr lang="en-GB" sz="1200" dirty="0"/>
          </a:p>
          <a:p>
            <a:endParaRPr lang="en-GB" sz="1200" dirty="0"/>
          </a:p>
        </p:txBody>
      </p:sp>
    </p:spTree>
    <p:extLst>
      <p:ext uri="{BB962C8B-B14F-4D97-AF65-F5344CB8AC3E}">
        <p14:creationId xmlns:p14="http://schemas.microsoft.com/office/powerpoint/2010/main" val="23176562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p:cNvSpPr>
            <a:spLocks noGrp="1"/>
          </p:cNvSpPr>
          <p:nvPr>
            <p:ph type="body" sz="quarter" idx="11"/>
          </p:nvPr>
        </p:nvSpPr>
        <p:spPr/>
        <p:txBody>
          <a:bodyPr/>
          <a:lstStyle/>
          <a:p>
            <a:endParaRPr lang="en-GB" dirty="0"/>
          </a:p>
        </p:txBody>
      </p:sp>
      <p:sp>
        <p:nvSpPr>
          <p:cNvPr id="7" name="Title 6"/>
          <p:cNvSpPr>
            <a:spLocks noGrp="1"/>
          </p:cNvSpPr>
          <p:nvPr>
            <p:ph type="title"/>
          </p:nvPr>
        </p:nvSpPr>
        <p:spPr/>
        <p:txBody>
          <a:bodyPr/>
          <a:lstStyle/>
          <a:p>
            <a:r>
              <a:rPr lang="en-US" dirty="0" smtClean="0"/>
              <a:t>The Automation Project</a:t>
            </a:r>
            <a:endParaRPr lang="en-GB" dirty="0"/>
          </a:p>
        </p:txBody>
      </p:sp>
      <p:sp>
        <p:nvSpPr>
          <p:cNvPr id="5" name="Slide Number Placeholder 4"/>
          <p:cNvSpPr>
            <a:spLocks noGrp="1"/>
          </p:cNvSpPr>
          <p:nvPr>
            <p:ph type="sldNum" sz="quarter" idx="4294967295"/>
          </p:nvPr>
        </p:nvSpPr>
        <p:spPr>
          <a:xfrm>
            <a:off x="8896350" y="4759325"/>
            <a:ext cx="247650" cy="150813"/>
          </a:xfrm>
        </p:spPr>
        <p:txBody>
          <a:bodyPr/>
          <a:lstStyle/>
          <a:p>
            <a:pPr fontAlgn="base">
              <a:spcAft>
                <a:spcPct val="0"/>
              </a:spcAft>
              <a:defRPr/>
            </a:pPr>
            <a:fld id="{4472AB7F-E8D0-4874-A9B8-335B68DC5F05}" type="slidenum">
              <a:rPr lang="en-GB" noProof="0" smtClean="0"/>
              <a:pPr fontAlgn="base">
                <a:spcAft>
                  <a:spcPct val="0"/>
                </a:spcAft>
                <a:defRPr/>
              </a:pPr>
              <a:t>29</a:t>
            </a:fld>
            <a:endParaRPr lang="en-GB" noProof="0" dirty="0"/>
          </a:p>
        </p:txBody>
      </p:sp>
    </p:spTree>
    <p:extLst>
      <p:ext uri="{BB962C8B-B14F-4D97-AF65-F5344CB8AC3E}">
        <p14:creationId xmlns:p14="http://schemas.microsoft.com/office/powerpoint/2010/main" val="3255394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Statement &amp; </a:t>
            </a:r>
            <a:r>
              <a:rPr lang="en-US" dirty="0" smtClean="0"/>
              <a:t>reminder </a:t>
            </a:r>
            <a:r>
              <a:rPr lang="en-US" dirty="0"/>
              <a:t>for </a:t>
            </a:r>
            <a:r>
              <a:rPr lang="en-US" dirty="0" smtClean="0"/>
              <a:t>seeking </a:t>
            </a:r>
            <a:r>
              <a:rPr lang="en-US" dirty="0"/>
              <a:t>i</a:t>
            </a:r>
            <a:r>
              <a:rPr lang="en-US" dirty="0" smtClean="0"/>
              <a:t>ntellectual </a:t>
            </a:r>
            <a:r>
              <a:rPr lang="en-US" dirty="0"/>
              <a:t>p</a:t>
            </a:r>
            <a:r>
              <a:rPr lang="en-US" dirty="0" smtClean="0"/>
              <a:t>roperty </a:t>
            </a:r>
            <a:r>
              <a:rPr lang="en-US" dirty="0"/>
              <a:t>i</a:t>
            </a:r>
            <a:r>
              <a:rPr lang="en-US" dirty="0" smtClean="0"/>
              <a:t>nformation</a:t>
            </a:r>
            <a:endParaRPr lang="en-GB" dirty="0"/>
          </a:p>
        </p:txBody>
      </p:sp>
      <p:sp>
        <p:nvSpPr>
          <p:cNvPr id="3" name="Content Placeholder 2"/>
          <p:cNvSpPr>
            <a:spLocks noGrp="1"/>
          </p:cNvSpPr>
          <p:nvPr>
            <p:ph idx="11"/>
          </p:nvPr>
        </p:nvSpPr>
        <p:spPr/>
        <p:txBody>
          <a:bodyPr/>
          <a:lstStyle/>
          <a:p>
            <a:r>
              <a:rPr lang="en-US" sz="1200" dirty="0"/>
              <a:t>Relevant to the features of the specification that are being developed in this work group, if anyone has knowledge or information about intellectual property rights, such as, patents or patent applications; please promptly convey this information to the work group facilitator. </a:t>
            </a:r>
          </a:p>
          <a:p>
            <a:r>
              <a:rPr lang="en-US" sz="1200" dirty="0"/>
              <a:t>The intellectual property rights can either be in development or owned by persons, companies or third parties within this work group or outside this work group.</a:t>
            </a:r>
          </a:p>
          <a:p>
            <a:r>
              <a:rPr lang="en-US" sz="1200" dirty="0"/>
              <a:t>We do this under the guidance of the GS1 Intellectual Property Policy, so that GS1 can seek to avoid the uncertainty regarding intellectual property claims against the Specification.  </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a:t>
            </a:fld>
            <a:endParaRPr lang="en-GB" noProof="0"/>
          </a:p>
        </p:txBody>
      </p:sp>
    </p:spTree>
    <p:extLst>
      <p:ext uri="{BB962C8B-B14F-4D97-AF65-F5344CB8AC3E}">
        <p14:creationId xmlns:p14="http://schemas.microsoft.com/office/powerpoint/2010/main" val="940081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Attributes upload into a database – NEW TEMPLATE</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30</a:t>
            </a:fld>
            <a:endParaRPr lang="en-GB" noProof="0" dirty="0"/>
          </a:p>
        </p:txBody>
      </p:sp>
      <p:pic>
        <p:nvPicPr>
          <p:cNvPr id="5" name="Picture 4"/>
          <p:cNvPicPr>
            <a:picLocks noChangeAspect="1"/>
          </p:cNvPicPr>
          <p:nvPr/>
        </p:nvPicPr>
        <p:blipFill>
          <a:blip r:embed="rId2"/>
          <a:stretch>
            <a:fillRect/>
          </a:stretch>
        </p:blipFill>
        <p:spPr>
          <a:xfrm>
            <a:off x="474966" y="1123950"/>
            <a:ext cx="8096286" cy="2535996"/>
          </a:xfrm>
          <a:prstGeom prst="rect">
            <a:avLst/>
          </a:prstGeom>
        </p:spPr>
      </p:pic>
    </p:spTree>
    <p:extLst>
      <p:ext uri="{BB962C8B-B14F-4D97-AF65-F5344CB8AC3E}">
        <p14:creationId xmlns:p14="http://schemas.microsoft.com/office/powerpoint/2010/main" val="1280690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Automation Project</a:t>
            </a:r>
            <a:endParaRPr lang="en-GB" dirty="0"/>
          </a:p>
        </p:txBody>
      </p:sp>
      <p:graphicFrame>
        <p:nvGraphicFramePr>
          <p:cNvPr id="8" name="Content Placeholder 7"/>
          <p:cNvGraphicFramePr>
            <a:graphicFrameLocks noGrp="1"/>
          </p:cNvGraphicFramePr>
          <p:nvPr>
            <p:ph idx="11"/>
            <p:extLst/>
          </p:nvPr>
        </p:nvGraphicFramePr>
        <p:xfrm>
          <a:off x="447675" y="1092200"/>
          <a:ext cx="8242300" cy="33115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954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How to enter a new Work Request</a:t>
            </a:r>
            <a:endParaRPr lang="en-GB" dirty="0"/>
          </a:p>
        </p:txBody>
      </p:sp>
      <p:sp>
        <p:nvSpPr>
          <p:cNvPr id="3" name="Content Placeholder 2"/>
          <p:cNvSpPr>
            <a:spLocks noGrp="1"/>
          </p:cNvSpPr>
          <p:nvPr>
            <p:ph idx="11"/>
          </p:nvPr>
        </p:nvSpPr>
        <p:spPr/>
        <p:txBody>
          <a:bodyPr/>
          <a:lstStyle/>
          <a:p>
            <a:pPr marL="74250" indent="0">
              <a:buNone/>
            </a:pPr>
            <a:r>
              <a:rPr lang="en-US" sz="1800" dirty="0" smtClean="0"/>
              <a:t>Work Requests will be processed in batches, just like they are today, therefore: </a:t>
            </a:r>
            <a:endParaRPr lang="en-US" sz="1800" dirty="0"/>
          </a:p>
          <a:p>
            <a:r>
              <a:rPr lang="en-US" sz="1800" dirty="0"/>
              <a:t>A Work </a:t>
            </a:r>
            <a:r>
              <a:rPr lang="en-US" sz="1800" dirty="0" smtClean="0"/>
              <a:t>Requests </a:t>
            </a:r>
            <a:r>
              <a:rPr lang="en-US" sz="1800" dirty="0"/>
              <a:t>will move forward with all requirements or not at all, all or none (a line item can be excluded by exception)</a:t>
            </a:r>
          </a:p>
          <a:p>
            <a:endParaRPr lang="en-US" sz="1800" dirty="0"/>
          </a:p>
          <a:p>
            <a:pPr marL="74250" indent="0">
              <a:buNone/>
            </a:pPr>
            <a:r>
              <a:rPr lang="en-US" sz="1800" b="1" dirty="0" smtClean="0">
                <a:solidFill>
                  <a:srgbClr val="F26334"/>
                </a:solidFill>
              </a:rPr>
              <a:t>Discussion:</a:t>
            </a:r>
          </a:p>
          <a:p>
            <a:r>
              <a:rPr lang="en-US" sz="1800" dirty="0"/>
              <a:t>How should WR be submitted</a:t>
            </a:r>
          </a:p>
          <a:p>
            <a:endParaRPr lang="en-US" sz="1800" dirty="0"/>
          </a:p>
          <a:p>
            <a:pPr lvl="1"/>
            <a:endParaRPr lang="en-US" dirty="0" smtClean="0"/>
          </a:p>
          <a:p>
            <a:pPr marL="272250" lvl="1" indent="0">
              <a:buNone/>
            </a:pPr>
            <a:endParaRPr lang="en-US" dirty="0"/>
          </a:p>
          <a:p>
            <a:pPr lvl="1"/>
            <a:endParaRPr lang="en-US" dirty="0" smtClean="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32</a:t>
            </a:fld>
            <a:endParaRPr lang="en-GB" noProof="0" dirty="0"/>
          </a:p>
        </p:txBody>
      </p:sp>
    </p:spTree>
    <p:extLst>
      <p:ext uri="{BB962C8B-B14F-4D97-AF65-F5344CB8AC3E}">
        <p14:creationId xmlns:p14="http://schemas.microsoft.com/office/powerpoint/2010/main" val="3882485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Coming soon</a:t>
            </a:r>
            <a:endParaRPr lang="en-GB" dirty="0"/>
          </a:p>
        </p:txBody>
      </p:sp>
      <p:sp>
        <p:nvSpPr>
          <p:cNvPr id="3" name="Content Placeholder 2"/>
          <p:cNvSpPr>
            <a:spLocks noGrp="1"/>
          </p:cNvSpPr>
          <p:nvPr>
            <p:ph idx="11"/>
          </p:nvPr>
        </p:nvSpPr>
        <p:spPr/>
        <p:txBody>
          <a:bodyPr/>
          <a:lstStyle/>
          <a:p>
            <a:r>
              <a:rPr lang="en-US" dirty="0" smtClean="0"/>
              <a:t>Code Lists and Validation Rules uploads</a:t>
            </a:r>
          </a:p>
          <a:p>
            <a:r>
              <a:rPr lang="en-US" dirty="0" smtClean="0"/>
              <a:t>Complete the “Requirements database” delta, add all requirements for WR entered prior to the Attribute upload</a:t>
            </a:r>
          </a:p>
          <a:p>
            <a:r>
              <a:rPr lang="en-US" dirty="0" smtClean="0"/>
              <a:t>Provide visibility to the “Requirements Database” in the Work Request system for submitters</a:t>
            </a:r>
          </a:p>
          <a:p>
            <a:endParaRPr lang="en-US" dirty="0"/>
          </a:p>
          <a:p>
            <a:pPr marL="74250" indent="0">
              <a:buNone/>
            </a:pPr>
            <a:endParaRPr lang="en-US" dirty="0" smtClean="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33</a:t>
            </a:fld>
            <a:endParaRPr lang="en-GB" noProof="0" dirty="0"/>
          </a:p>
        </p:txBody>
      </p:sp>
    </p:spTree>
    <p:extLst>
      <p:ext uri="{BB962C8B-B14F-4D97-AF65-F5344CB8AC3E}">
        <p14:creationId xmlns:p14="http://schemas.microsoft.com/office/powerpoint/2010/main" val="16028328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Alan Hyler</a:t>
            </a:r>
            <a:endParaRPr lang="en-GB" dirty="0"/>
          </a:p>
        </p:txBody>
      </p:sp>
      <p:sp>
        <p:nvSpPr>
          <p:cNvPr id="5" name="Title 4"/>
          <p:cNvSpPr>
            <a:spLocks noGrp="1"/>
          </p:cNvSpPr>
          <p:nvPr>
            <p:ph type="title"/>
          </p:nvPr>
        </p:nvSpPr>
        <p:spPr/>
        <p:txBody>
          <a:bodyPr/>
          <a:lstStyle/>
          <a:p>
            <a:r>
              <a:rPr lang="en-US" dirty="0" smtClean="0"/>
              <a:t>Network Release Schedule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34</a:t>
            </a:fld>
            <a:endParaRPr lang="en-GB" noProof="0"/>
          </a:p>
        </p:txBody>
      </p:sp>
    </p:spTree>
    <p:extLst>
      <p:ext uri="{BB962C8B-B14F-4D97-AF65-F5344CB8AC3E}">
        <p14:creationId xmlns:p14="http://schemas.microsoft.com/office/powerpoint/2010/main" val="16552741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GDSN Releases</a:t>
            </a:r>
            <a:endParaRPr lang="en-GB" dirty="0"/>
          </a:p>
        </p:txBody>
      </p:sp>
      <p:sp>
        <p:nvSpPr>
          <p:cNvPr id="3" name="Content Placeholder 2"/>
          <p:cNvSpPr>
            <a:spLocks noGrp="1"/>
          </p:cNvSpPr>
          <p:nvPr>
            <p:ph idx="11"/>
          </p:nvPr>
        </p:nvSpPr>
        <p:spPr/>
        <p:txBody>
          <a:bodyPr/>
          <a:lstStyle/>
          <a:p>
            <a:pPr lvl="1"/>
            <a:r>
              <a:rPr lang="en-US" sz="1600" dirty="0"/>
              <a:t>Communication and planning for all stakeholders</a:t>
            </a:r>
            <a:endParaRPr lang="en-GB" sz="1600" dirty="0"/>
          </a:p>
          <a:p>
            <a:pPr lvl="1"/>
            <a:r>
              <a:rPr lang="en-US" sz="1600" dirty="0"/>
              <a:t>Validation of release types</a:t>
            </a:r>
            <a:endParaRPr lang="en-GB" sz="1600" dirty="0"/>
          </a:p>
          <a:p>
            <a:pPr lvl="1"/>
            <a:r>
              <a:rPr lang="en-GB" sz="1600" dirty="0"/>
              <a:t>Pre-Production and Production Date</a:t>
            </a:r>
            <a:endParaRPr lang="en-GB" sz="1800" dirty="0"/>
          </a:p>
          <a:p>
            <a:pPr lvl="1"/>
            <a:r>
              <a:rPr lang="en-US" sz="1600" dirty="0"/>
              <a:t>Alignment on the 4 Release schedules per year </a:t>
            </a:r>
            <a:endParaRPr lang="en-GB" sz="1600"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35</a:t>
            </a:fld>
            <a:endParaRPr lang="en-GB" noProof="0"/>
          </a:p>
        </p:txBody>
      </p:sp>
    </p:spTree>
    <p:extLst>
      <p:ext uri="{BB962C8B-B14F-4D97-AF65-F5344CB8AC3E}">
        <p14:creationId xmlns:p14="http://schemas.microsoft.com/office/powerpoint/2010/main" val="14168261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Lunch!</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36</a:t>
            </a:fld>
            <a:endParaRPr lang="en-GB" noProof="0"/>
          </a:p>
        </p:txBody>
      </p:sp>
    </p:spTree>
    <p:extLst>
      <p:ext uri="{BB962C8B-B14F-4D97-AF65-F5344CB8AC3E}">
        <p14:creationId xmlns:p14="http://schemas.microsoft.com/office/powerpoint/2010/main" val="4104818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p:txBody>
          <a:bodyPr/>
          <a:lstStyle/>
          <a:p>
            <a:r>
              <a:rPr lang="en-US" sz="2400" b="1" dirty="0"/>
              <a:t>G</a:t>
            </a:r>
            <a:r>
              <a:rPr lang="en-GB" sz="2400" b="1" dirty="0"/>
              <a:t>S1 Cloud</a:t>
            </a:r>
          </a:p>
        </p:txBody>
      </p:sp>
      <p:sp>
        <p:nvSpPr>
          <p:cNvPr id="19" name="Text Placeholder 18"/>
          <p:cNvSpPr>
            <a:spLocks noGrp="1"/>
          </p:cNvSpPr>
          <p:nvPr>
            <p:ph type="body" sz="quarter" idx="11"/>
          </p:nvPr>
        </p:nvSpPr>
        <p:spPr>
          <a:xfrm>
            <a:off x="578619" y="2789594"/>
            <a:ext cx="6473954" cy="421678"/>
          </a:xfrm>
        </p:spPr>
        <p:txBody>
          <a:bodyPr/>
          <a:lstStyle/>
          <a:p>
            <a:pPr marL="74250">
              <a:buClr>
                <a:schemeClr val="bg1"/>
              </a:buClr>
            </a:pPr>
            <a:r>
              <a:rPr lang="en-US" b="1" i="1" dirty="0" err="1">
                <a:solidFill>
                  <a:schemeClr val="bg1"/>
                </a:solidFill>
              </a:rPr>
              <a:t>Buidling</a:t>
            </a:r>
            <a:r>
              <a:rPr lang="en-US" b="1" i="1" dirty="0">
                <a:solidFill>
                  <a:schemeClr val="bg1"/>
                </a:solidFill>
              </a:rPr>
              <a:t> the largest source of trusted product information</a:t>
            </a:r>
          </a:p>
          <a:p>
            <a:pPr marL="74250">
              <a:buClr>
                <a:schemeClr val="bg1"/>
              </a:buClr>
            </a:pPr>
            <a:r>
              <a:rPr lang="en-US" b="1" i="1" dirty="0">
                <a:solidFill>
                  <a:schemeClr val="bg1"/>
                </a:solidFill>
              </a:rPr>
              <a:t>in the world</a:t>
            </a:r>
          </a:p>
        </p:txBody>
      </p:sp>
      <p:sp>
        <p:nvSpPr>
          <p:cNvPr id="20" name="Text Placeholder 19"/>
          <p:cNvSpPr>
            <a:spLocks noGrp="1"/>
          </p:cNvSpPr>
          <p:nvPr>
            <p:ph type="body" sz="quarter" idx="12"/>
          </p:nvPr>
        </p:nvSpPr>
        <p:spPr/>
        <p:txBody>
          <a:bodyPr/>
          <a:lstStyle/>
          <a:p>
            <a:r>
              <a:rPr lang="en-US" dirty="0"/>
              <a:t>GS1 industry &amp; Standards Event, Brussels</a:t>
            </a:r>
            <a:endParaRPr lang="en-GB" dirty="0"/>
          </a:p>
        </p:txBody>
      </p:sp>
      <p:sp>
        <p:nvSpPr>
          <p:cNvPr id="21" name="Text Placeholder 20"/>
          <p:cNvSpPr>
            <a:spLocks noGrp="1"/>
          </p:cNvSpPr>
          <p:nvPr>
            <p:ph type="body" sz="quarter" idx="14"/>
          </p:nvPr>
        </p:nvSpPr>
        <p:spPr/>
        <p:txBody>
          <a:bodyPr/>
          <a:lstStyle/>
          <a:p>
            <a:r>
              <a:rPr lang="en-US" dirty="0"/>
              <a:t>October 2017</a:t>
            </a:r>
            <a:endParaRPr lang="en-GB" dirty="0"/>
          </a:p>
        </p:txBody>
      </p:sp>
    </p:spTree>
    <p:extLst>
      <p:ext uri="{BB962C8B-B14F-4D97-AF65-F5344CB8AC3E}">
        <p14:creationId xmlns:p14="http://schemas.microsoft.com/office/powerpoint/2010/main" val="552001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b="1" dirty="0"/>
              <a:t>GS1 Cloud Core Team</a:t>
            </a:r>
            <a:endParaRPr lang="en-US" dirty="0"/>
          </a:p>
        </p:txBody>
      </p:sp>
      <p:sp>
        <p:nvSpPr>
          <p:cNvPr id="2" name="Slide Number Placeholder 1"/>
          <p:cNvSpPr>
            <a:spLocks noGrp="1"/>
          </p:cNvSpPr>
          <p:nvPr>
            <p:ph type="sldNum" sz="quarter" idx="12"/>
          </p:nvPr>
        </p:nvSpPr>
        <p:spPr/>
        <p:txBody>
          <a:bodyPr/>
          <a:lstStyle/>
          <a:p>
            <a:pPr marL="0" marR="0" lvl="0" indent="0" algn="r" defTabSz="914310" rtl="0" eaLnBrk="1" fontAlgn="base" latinLnBrk="0" hangingPunct="1">
              <a:lnSpc>
                <a:spcPct val="100000"/>
              </a:lnSpc>
              <a:spcBef>
                <a:spcPts val="0"/>
              </a:spcBef>
              <a:spcAft>
                <a:spcPct val="0"/>
              </a:spcAft>
              <a:buClrTx/>
              <a:buSzTx/>
              <a:buFontTx/>
              <a:buNone/>
              <a:tabLst/>
              <a:defRPr/>
            </a:pPr>
            <a:fld id="{4472AB7F-E8D0-4874-A9B8-335B68DC5F05}" type="slidenum">
              <a:rPr kumimoji="0" lang="en-GB" sz="700" b="0" i="0" u="none" strike="noStrike" kern="1200" cap="none" spc="0" normalizeH="0" baseline="0" noProof="0" smtClean="0">
                <a:ln>
                  <a:noFill/>
                </a:ln>
                <a:solidFill>
                  <a:srgbClr val="454545"/>
                </a:solidFill>
                <a:effectLst/>
                <a:uLnTx/>
                <a:uFillTx/>
                <a:latin typeface="Verdana"/>
                <a:ea typeface="+mn-ea"/>
                <a:cs typeface="Verdana"/>
              </a:rPr>
              <a:pPr marL="0" marR="0" lvl="0" indent="0" algn="r" defTabSz="914310" rtl="0" eaLnBrk="1" fontAlgn="base" latinLnBrk="0" hangingPunct="1">
                <a:lnSpc>
                  <a:spcPct val="100000"/>
                </a:lnSpc>
                <a:spcBef>
                  <a:spcPts val="0"/>
                </a:spcBef>
                <a:spcAft>
                  <a:spcPct val="0"/>
                </a:spcAft>
                <a:buClrTx/>
                <a:buSzTx/>
                <a:buFontTx/>
                <a:buNone/>
                <a:tabLst/>
                <a:defRPr/>
              </a:pPr>
              <a:t>38</a:t>
            </a:fld>
            <a:endParaRPr kumimoji="0" lang="en-GB" sz="700" b="0" i="0" u="none" strike="noStrike" kern="1200" cap="none" spc="0" normalizeH="0" baseline="0" noProof="0">
              <a:ln>
                <a:noFill/>
              </a:ln>
              <a:solidFill>
                <a:srgbClr val="454545"/>
              </a:solidFill>
              <a:effectLst/>
              <a:uLnTx/>
              <a:uFillTx/>
              <a:latin typeface="Verdana"/>
              <a:ea typeface="+mn-ea"/>
              <a:cs typeface="Verdana"/>
            </a:endParaRPr>
          </a:p>
        </p:txBody>
      </p:sp>
      <p:sp>
        <p:nvSpPr>
          <p:cNvPr id="15" name="TextBox 14"/>
          <p:cNvSpPr txBox="1"/>
          <p:nvPr/>
        </p:nvSpPr>
        <p:spPr>
          <a:xfrm>
            <a:off x="7624525" y="2247254"/>
            <a:ext cx="1066895" cy="518091"/>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Audrey Kremer</a:t>
            </a:r>
            <a:endParaRPr kumimoji="0" lang="en-US" sz="800" b="0"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Director Industry Engagement, GS1 Cloud &amp; Emerging Services</a:t>
            </a:r>
          </a:p>
        </p:txBody>
      </p:sp>
      <p:pic>
        <p:nvPicPr>
          <p:cNvPr id="10" name="Picture 9"/>
          <p:cNvPicPr/>
          <p:nvPr/>
        </p:nvPicPr>
        <p:blipFill rotWithShape="1">
          <a:blip r:embed="rId3" cstate="hqprint">
            <a:extLst>
              <a:ext uri="{28A0092B-C50C-407E-A947-70E740481C1C}">
                <a14:useLocalDpi xmlns:a14="http://schemas.microsoft.com/office/drawing/2010/main"/>
              </a:ext>
            </a:extLst>
          </a:blip>
          <a:srcRect l="-630" t="5248" r="2228" b="1462"/>
          <a:stretch/>
        </p:blipFill>
        <p:spPr bwMode="auto">
          <a:xfrm>
            <a:off x="3310118" y="1089765"/>
            <a:ext cx="1067069" cy="1154744"/>
          </a:xfrm>
          <a:prstGeom prst="rect">
            <a:avLst/>
          </a:prstGeom>
          <a:noFill/>
          <a:ln>
            <a:noFill/>
          </a:ln>
        </p:spPr>
      </p:pic>
      <p:sp>
        <p:nvSpPr>
          <p:cNvPr id="16" name="TextBox 15"/>
          <p:cNvSpPr txBox="1"/>
          <p:nvPr/>
        </p:nvSpPr>
        <p:spPr>
          <a:xfrm>
            <a:off x="3312122" y="2242804"/>
            <a:ext cx="1158503"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Milena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Boghossian</a:t>
            </a:r>
            <a:endParaRPr kumimoji="0" lang="en-US" sz="800" b="1"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Manager Training &amp; Education, Customer Service</a:t>
            </a:r>
          </a:p>
        </p:txBody>
      </p:sp>
      <p:pic>
        <p:nvPicPr>
          <p:cNvPr id="13" name="Picture 12"/>
          <p:cNvPicPr/>
          <p:nvPr/>
        </p:nvPicPr>
        <p:blipFill rotWithShape="1">
          <a:blip r:embed="rId4">
            <a:extLst>
              <a:ext uri="{28A0092B-C50C-407E-A947-70E740481C1C}">
                <a14:useLocalDpi xmlns:a14="http://schemas.microsoft.com/office/drawing/2010/main"/>
              </a:ext>
            </a:extLst>
          </a:blip>
          <a:srcRect/>
          <a:stretch/>
        </p:blipFill>
        <p:spPr bwMode="auto">
          <a:xfrm>
            <a:off x="6188784" y="1089765"/>
            <a:ext cx="1063787" cy="1154744"/>
          </a:xfrm>
          <a:prstGeom prst="rect">
            <a:avLst/>
          </a:prstGeom>
          <a:noFill/>
          <a:ln>
            <a:noFill/>
          </a:ln>
        </p:spPr>
      </p:pic>
      <p:sp>
        <p:nvSpPr>
          <p:cNvPr id="17" name="TextBox 16"/>
          <p:cNvSpPr txBox="1"/>
          <p:nvPr/>
        </p:nvSpPr>
        <p:spPr>
          <a:xfrm>
            <a:off x="6191953" y="2247254"/>
            <a:ext cx="1060618"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Cameron Green</a:t>
            </a: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Senior Director B2C, Industry Solutions</a:t>
            </a:r>
          </a:p>
        </p:txBody>
      </p:sp>
      <p:pic>
        <p:nvPicPr>
          <p:cNvPr id="11" name="Picture 10" descr="cid:image001.png@01D32C5D.FB7BEDA0"/>
          <p:cNvPicPr/>
          <p:nvPr/>
        </p:nvPicPr>
        <p:blipFill rotWithShape="1">
          <a:blip r:embed="rId5" r:link="rId6" cstate="screen">
            <a:extLst>
              <a:ext uri="{28A0092B-C50C-407E-A947-70E740481C1C}">
                <a14:useLocalDpi xmlns:a14="http://schemas.microsoft.com/office/drawing/2010/main"/>
              </a:ext>
            </a:extLst>
          </a:blip>
          <a:srcRect/>
          <a:stretch>
            <a:fillRect/>
          </a:stretch>
        </p:blipFill>
        <p:spPr bwMode="auto">
          <a:xfrm>
            <a:off x="447482" y="1089941"/>
            <a:ext cx="1053980" cy="1154568"/>
          </a:xfrm>
          <a:prstGeom prst="rect">
            <a:avLst/>
          </a:prstGeom>
          <a:noFill/>
          <a:ln>
            <a:noFill/>
          </a:ln>
        </p:spPr>
      </p:pic>
      <p:sp>
        <p:nvSpPr>
          <p:cNvPr id="18" name="TextBox 17"/>
          <p:cNvSpPr txBox="1"/>
          <p:nvPr/>
        </p:nvSpPr>
        <p:spPr>
          <a:xfrm>
            <a:off x="447479" y="2244509"/>
            <a:ext cx="1061998"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err="1">
                <a:ln>
                  <a:noFill/>
                </a:ln>
                <a:solidFill>
                  <a:srgbClr val="454545"/>
                </a:solidFill>
                <a:effectLst/>
                <a:uLnTx/>
                <a:uFillTx/>
                <a:latin typeface="Verdana"/>
                <a:ea typeface="+mn-ea"/>
                <a:cs typeface="+mn-cs"/>
              </a:rPr>
              <a:t>Dipan</a:t>
            </a:r>
            <a:r>
              <a:rPr kumimoji="0" lang="en-US" sz="800" b="1" i="0" u="none" strike="noStrike" kern="1200" cap="none" spc="0" normalizeH="0" baseline="0" noProof="0" dirty="0">
                <a:ln>
                  <a:noFill/>
                </a:ln>
                <a:solidFill>
                  <a:srgbClr val="454545"/>
                </a:solidFill>
                <a:effectLst/>
                <a:uLnTx/>
                <a:uFillTx/>
                <a:latin typeface="Verdana"/>
                <a:ea typeface="+mn-ea"/>
                <a:cs typeface="+mn-cs"/>
              </a:rPr>
              <a:t>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Anarkat</a:t>
            </a:r>
            <a:endParaRPr kumimoji="0" lang="en-US" sz="800" b="1"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GS1 Technical Product Director, GS1 Cloud</a:t>
            </a:r>
          </a:p>
        </p:txBody>
      </p:sp>
      <p:pic>
        <p:nvPicPr>
          <p:cNvPr id="14" name="Picture 13"/>
          <p:cNvPicPr/>
          <p:nvPr/>
        </p:nvPicPr>
        <p:blipFill rotWithShape="1">
          <a:blip r:embed="rId7" cstate="hqprint">
            <a:extLst>
              <a:ext uri="{28A0092B-C50C-407E-A947-70E740481C1C}">
                <a14:useLocalDpi xmlns:a14="http://schemas.microsoft.com/office/drawing/2010/main"/>
              </a:ext>
            </a:extLst>
          </a:blip>
          <a:srcRect/>
          <a:stretch/>
        </p:blipFill>
        <p:spPr>
          <a:xfrm>
            <a:off x="4749452" y="2838283"/>
            <a:ext cx="1069497" cy="1154744"/>
          </a:xfrm>
          <a:prstGeom prst="rect">
            <a:avLst/>
          </a:prstGeom>
        </p:spPr>
      </p:pic>
      <p:sp>
        <p:nvSpPr>
          <p:cNvPr id="19" name="TextBox 18"/>
          <p:cNvSpPr txBox="1"/>
          <p:nvPr/>
        </p:nvSpPr>
        <p:spPr>
          <a:xfrm>
            <a:off x="4749451" y="3986372"/>
            <a:ext cx="1053983"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Lisa Sandberg</a:t>
            </a: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Senior Director, </a:t>
            </a:r>
            <a:br>
              <a:rPr kumimoji="0" lang="en-US" sz="600" b="0" i="0" u="none" strike="noStrike" kern="1200" cap="none" spc="0" normalizeH="0" baseline="0" noProof="0" dirty="0">
                <a:ln>
                  <a:noFill/>
                </a:ln>
                <a:solidFill>
                  <a:srgbClr val="454545"/>
                </a:solidFill>
                <a:effectLst/>
                <a:uLnTx/>
                <a:uFillTx/>
                <a:latin typeface="Verdana"/>
                <a:ea typeface="+mn-ea"/>
                <a:cs typeface="+mn-cs"/>
              </a:rPr>
            </a:br>
            <a:r>
              <a:rPr kumimoji="0" lang="en-US" sz="600" b="0" i="0" u="none" strike="noStrike" kern="1200" cap="none" spc="0" normalizeH="0" baseline="0" noProof="0" dirty="0">
                <a:ln>
                  <a:noFill/>
                </a:ln>
                <a:solidFill>
                  <a:srgbClr val="454545"/>
                </a:solidFill>
                <a:effectLst/>
                <a:uLnTx/>
                <a:uFillTx/>
                <a:latin typeface="Verdana"/>
                <a:ea typeface="+mn-ea"/>
                <a:cs typeface="+mn-cs"/>
              </a:rPr>
              <a:t>Global Marketing</a:t>
            </a:r>
          </a:p>
        </p:txBody>
      </p:sp>
      <p:sp>
        <p:nvSpPr>
          <p:cNvPr id="45" name="TextBox 44"/>
          <p:cNvSpPr txBox="1"/>
          <p:nvPr/>
        </p:nvSpPr>
        <p:spPr>
          <a:xfrm>
            <a:off x="7624525" y="3940206"/>
            <a:ext cx="1115262" cy="518091"/>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Silvia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Venturini</a:t>
            </a:r>
            <a:endParaRPr kumimoji="0" lang="en-US" sz="800" b="1"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Customer Service &amp; Knowledge Transfer Manager, Customer Service</a:t>
            </a:r>
          </a:p>
        </p:txBody>
      </p:sp>
      <p:sp>
        <p:nvSpPr>
          <p:cNvPr id="65" name="TextBox 64"/>
          <p:cNvSpPr txBox="1"/>
          <p:nvPr/>
        </p:nvSpPr>
        <p:spPr>
          <a:xfrm>
            <a:off x="447479" y="3981243"/>
            <a:ext cx="1053982"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Sean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Lockhead</a:t>
            </a:r>
            <a:endParaRPr kumimoji="0" lang="en-US" sz="700" b="0"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Senior Director, </a:t>
            </a:r>
            <a:br>
              <a:rPr kumimoji="0" lang="en-US" sz="600" b="0" i="0" u="none" strike="noStrike" kern="1200" cap="none" spc="0" normalizeH="0" baseline="0" noProof="0" dirty="0">
                <a:ln>
                  <a:noFill/>
                </a:ln>
                <a:solidFill>
                  <a:srgbClr val="454545"/>
                </a:solidFill>
                <a:effectLst/>
                <a:uLnTx/>
                <a:uFillTx/>
                <a:latin typeface="Verdana"/>
                <a:ea typeface="+mn-ea"/>
                <a:cs typeface="+mn-cs"/>
              </a:rPr>
            </a:br>
            <a:r>
              <a:rPr kumimoji="0" lang="en-US" sz="600" b="0" i="0" u="none" strike="noStrike" kern="1200" cap="none" spc="0" normalizeH="0" baseline="0" noProof="0" dirty="0">
                <a:ln>
                  <a:noFill/>
                </a:ln>
                <a:solidFill>
                  <a:srgbClr val="454545"/>
                </a:solidFill>
                <a:effectLst/>
                <a:uLnTx/>
                <a:uFillTx/>
                <a:latin typeface="Verdana"/>
                <a:ea typeface="+mn-ea"/>
                <a:cs typeface="+mn-cs"/>
              </a:rPr>
              <a:t>Data Systems</a:t>
            </a:r>
          </a:p>
        </p:txBody>
      </p:sp>
      <p:sp>
        <p:nvSpPr>
          <p:cNvPr id="68" name="TextBox 67"/>
          <p:cNvSpPr txBox="1"/>
          <p:nvPr/>
        </p:nvSpPr>
        <p:spPr>
          <a:xfrm>
            <a:off x="1865564" y="2243844"/>
            <a:ext cx="1060846"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Christine Carina</a:t>
            </a: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Product Marketing Consultant, GS1 Cloud </a:t>
            </a:r>
          </a:p>
        </p:txBody>
      </p:sp>
      <p:sp>
        <p:nvSpPr>
          <p:cNvPr id="71" name="TextBox 70"/>
          <p:cNvSpPr txBox="1"/>
          <p:nvPr/>
        </p:nvSpPr>
        <p:spPr>
          <a:xfrm>
            <a:off x="6194321" y="3934051"/>
            <a:ext cx="1052709"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Mike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Wehrs</a:t>
            </a:r>
            <a:endParaRPr kumimoji="0" lang="en-US" sz="800" b="1"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Head of Data Products </a:t>
            </a:r>
            <a:br>
              <a:rPr kumimoji="0" lang="en-US" sz="600" b="0" i="0" u="none" strike="noStrike" kern="1200" cap="none" spc="0" normalizeH="0" baseline="0" noProof="0" dirty="0">
                <a:ln>
                  <a:noFill/>
                </a:ln>
                <a:solidFill>
                  <a:srgbClr val="454545"/>
                </a:solidFill>
                <a:effectLst/>
                <a:uLnTx/>
                <a:uFillTx/>
                <a:latin typeface="Verdana"/>
                <a:ea typeface="+mn-ea"/>
                <a:cs typeface="+mn-cs"/>
              </a:rPr>
            </a:br>
            <a:r>
              <a:rPr kumimoji="0" lang="en-US" sz="600" b="0" i="0" u="none" strike="noStrike" kern="1200" cap="none" spc="0" normalizeH="0" baseline="0" noProof="0" dirty="0">
                <a:ln>
                  <a:noFill/>
                </a:ln>
                <a:solidFill>
                  <a:srgbClr val="454545"/>
                </a:solidFill>
                <a:effectLst/>
                <a:uLnTx/>
                <a:uFillTx/>
                <a:latin typeface="Verdana"/>
                <a:ea typeface="+mn-ea"/>
                <a:cs typeface="+mn-cs"/>
              </a:rPr>
              <a:t>&amp; Services, Solutions</a:t>
            </a:r>
          </a:p>
        </p:txBody>
      </p:sp>
      <p:pic>
        <p:nvPicPr>
          <p:cNvPr id="5" name="Picture 4"/>
          <p:cNvPicPr>
            <a:picLocks noChangeAspect="1"/>
          </p:cNvPicPr>
          <p:nvPr/>
        </p:nvPicPr>
        <p:blipFill rotWithShape="1">
          <a:blip r:embed="rId8" cstate="hqprint">
            <a:extLst>
              <a:ext uri="{28A0092B-C50C-407E-A947-70E740481C1C}">
                <a14:useLocalDpi xmlns:a14="http://schemas.microsoft.com/office/drawing/2010/main"/>
              </a:ext>
            </a:extLst>
          </a:blip>
          <a:srcRect/>
          <a:stretch/>
        </p:blipFill>
        <p:spPr>
          <a:xfrm>
            <a:off x="1873726" y="1089765"/>
            <a:ext cx="1064128" cy="1154079"/>
          </a:xfrm>
          <a:prstGeom prst="rect">
            <a:avLst/>
          </a:prstGeom>
        </p:spPr>
      </p:pic>
      <p:pic>
        <p:nvPicPr>
          <p:cNvPr id="33" name="Picture 32"/>
          <p:cNvPicPr>
            <a:picLocks noChangeAspect="1"/>
          </p:cNvPicPr>
          <p:nvPr/>
        </p:nvPicPr>
        <p:blipFill rotWithShape="1">
          <a:blip r:embed="rId9" cstate="print">
            <a:extLst>
              <a:ext uri="{28A0092B-C50C-407E-A947-70E740481C1C}">
                <a14:useLocalDpi xmlns:a14="http://schemas.microsoft.com/office/drawing/2010/main" val="0"/>
              </a:ext>
            </a:extLst>
          </a:blip>
          <a:srcRect l="9292" t="8689" r="8124" b="523"/>
          <a:stretch/>
        </p:blipFill>
        <p:spPr>
          <a:xfrm>
            <a:off x="455606" y="2832127"/>
            <a:ext cx="1053872" cy="1154245"/>
          </a:xfrm>
          <a:prstGeom prst="rect">
            <a:avLst/>
          </a:prstGeom>
        </p:spPr>
      </p:pic>
      <p:pic>
        <p:nvPicPr>
          <p:cNvPr id="34" name="Picture 33"/>
          <p:cNvPicPr>
            <a:picLocks noChangeAspect="1"/>
          </p:cNvPicPr>
          <p:nvPr/>
        </p:nvPicPr>
        <p:blipFill rotWithShape="1">
          <a:blip r:embed="rId10" cstate="hqprint">
            <a:extLst>
              <a:ext uri="{28A0092B-C50C-407E-A947-70E740481C1C}">
                <a14:useLocalDpi xmlns:a14="http://schemas.microsoft.com/office/drawing/2010/main"/>
              </a:ext>
            </a:extLst>
          </a:blip>
          <a:srcRect/>
          <a:stretch/>
        </p:blipFill>
        <p:spPr>
          <a:xfrm>
            <a:off x="6194322" y="2832127"/>
            <a:ext cx="1052709" cy="1101924"/>
          </a:xfrm>
          <a:prstGeom prst="rect">
            <a:avLst/>
          </a:prstGeom>
        </p:spPr>
      </p:pic>
      <p:pic>
        <p:nvPicPr>
          <p:cNvPr id="35" name="Picture 34"/>
          <p:cNvPicPr>
            <a:picLocks noChangeAspect="1"/>
          </p:cNvPicPr>
          <p:nvPr/>
        </p:nvPicPr>
        <p:blipFill rotWithShape="1">
          <a:blip r:embed="rId11" cstate="hqprint">
            <a:extLst>
              <a:ext uri="{28A0092B-C50C-407E-A947-70E740481C1C}">
                <a14:useLocalDpi xmlns:a14="http://schemas.microsoft.com/office/drawing/2010/main"/>
              </a:ext>
            </a:extLst>
          </a:blip>
          <a:srcRect/>
          <a:stretch/>
        </p:blipFill>
        <p:spPr>
          <a:xfrm>
            <a:off x="7630335" y="2832127"/>
            <a:ext cx="1061085" cy="1101924"/>
          </a:xfrm>
          <a:prstGeom prst="rect">
            <a:avLst/>
          </a:prstGeom>
        </p:spPr>
      </p:pic>
      <p:pic>
        <p:nvPicPr>
          <p:cNvPr id="38" name="Picture 37" descr="C:\Users\Audrey.Kremer\AppData\Local\Microsoft\Windows\INetCache\Content.Word\DSC_8604_A.JPG"/>
          <p:cNvPicPr/>
          <p:nvPr/>
        </p:nvPicPr>
        <p:blipFill rotWithShape="1">
          <a:blip r:embed="rId12" cstate="print">
            <a:extLst>
              <a:ext uri="{28A0092B-C50C-407E-A947-70E740481C1C}">
                <a14:useLocalDpi xmlns:a14="http://schemas.microsoft.com/office/drawing/2010/main"/>
              </a:ext>
            </a:extLst>
          </a:blip>
          <a:srcRect/>
          <a:stretch/>
        </p:blipFill>
        <p:spPr bwMode="auto">
          <a:xfrm>
            <a:off x="7624837" y="1089765"/>
            <a:ext cx="1066584" cy="1154079"/>
          </a:xfrm>
          <a:prstGeom prst="rect">
            <a:avLst/>
          </a:prstGeom>
          <a:noFill/>
          <a:ln>
            <a:noFill/>
          </a:ln>
        </p:spPr>
      </p:pic>
      <p:sp>
        <p:nvSpPr>
          <p:cNvPr id="23" name="TextBox 22"/>
          <p:cNvSpPr txBox="1"/>
          <p:nvPr/>
        </p:nvSpPr>
        <p:spPr>
          <a:xfrm>
            <a:off x="3308547" y="3989616"/>
            <a:ext cx="1050017"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Marie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Petre</a:t>
            </a:r>
            <a:endParaRPr kumimoji="0" lang="en-US" sz="800" b="1"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General Counsel, Corporate Services</a:t>
            </a:r>
          </a:p>
        </p:txBody>
      </p:sp>
      <p:pic>
        <p:nvPicPr>
          <p:cNvPr id="24" name="Picture 23"/>
          <p:cNvPicPr/>
          <p:nvPr/>
        </p:nvPicPr>
        <p:blipFill rotWithShape="1">
          <a:blip r:embed="rId13">
            <a:extLst>
              <a:ext uri="{28A0092B-C50C-407E-A947-70E740481C1C}">
                <a14:useLocalDpi xmlns:a14="http://schemas.microsoft.com/office/drawing/2010/main" val="0"/>
              </a:ext>
            </a:extLst>
          </a:blip>
          <a:srcRect l="7997"/>
          <a:stretch/>
        </p:blipFill>
        <p:spPr>
          <a:xfrm>
            <a:off x="3309165" y="2832128"/>
            <a:ext cx="1064913" cy="1157488"/>
          </a:xfrm>
          <a:prstGeom prst="rect">
            <a:avLst/>
          </a:prstGeom>
          <a:solidFill>
            <a:schemeClr val="tx2"/>
          </a:solidFill>
        </p:spPr>
      </p:pic>
      <p:pic>
        <p:nvPicPr>
          <p:cNvPr id="27" name="Picture 26"/>
          <p:cNvPicPr/>
          <p:nvPr/>
        </p:nvPicPr>
        <p:blipFill rotWithShape="1">
          <a:blip r:embed="rId14">
            <a:extLst>
              <a:ext uri="{28A0092B-C50C-407E-A947-70E740481C1C}">
                <a14:useLocalDpi xmlns:a14="http://schemas.microsoft.com/office/drawing/2010/main" val="0"/>
              </a:ext>
            </a:extLst>
          </a:blip>
          <a:srcRect r="9124"/>
          <a:stretch/>
        </p:blipFill>
        <p:spPr bwMode="auto">
          <a:xfrm>
            <a:off x="4749452" y="1090874"/>
            <a:ext cx="1050242" cy="1155689"/>
          </a:xfrm>
          <a:prstGeom prst="rect">
            <a:avLst/>
          </a:prstGeom>
          <a:noFill/>
          <a:ln>
            <a:noFill/>
          </a:ln>
        </p:spPr>
      </p:pic>
      <p:sp>
        <p:nvSpPr>
          <p:cNvPr id="28" name="TextBox 27"/>
          <p:cNvSpPr txBox="1"/>
          <p:nvPr/>
        </p:nvSpPr>
        <p:spPr>
          <a:xfrm>
            <a:off x="4760204" y="2242804"/>
            <a:ext cx="1039489"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Donna </a:t>
            </a:r>
            <a:r>
              <a:rPr kumimoji="0" lang="en-US" sz="800" b="1" i="0" u="none" strike="noStrike" kern="1200" cap="none" spc="0" normalizeH="0" baseline="0" noProof="0" dirty="0" err="1">
                <a:ln>
                  <a:noFill/>
                </a:ln>
                <a:solidFill>
                  <a:srgbClr val="454545"/>
                </a:solidFill>
                <a:effectLst/>
                <a:uLnTx/>
                <a:uFillTx/>
                <a:latin typeface="Verdana"/>
                <a:ea typeface="+mn-ea"/>
                <a:cs typeface="+mn-cs"/>
              </a:rPr>
              <a:t>DiPietro</a:t>
            </a:r>
            <a:r>
              <a:rPr kumimoji="0" lang="en-US" sz="800" b="1" i="0" u="none" strike="noStrike" kern="1200" cap="none" spc="0" normalizeH="0" baseline="0" noProof="0" dirty="0">
                <a:ln>
                  <a:noFill/>
                </a:ln>
                <a:solidFill>
                  <a:srgbClr val="454545"/>
                </a:solidFill>
                <a:effectLst/>
                <a:uLnTx/>
                <a:uFillTx/>
                <a:latin typeface="Verdana"/>
                <a:ea typeface="+mn-ea"/>
                <a:cs typeface="+mn-cs"/>
              </a:rPr>
              <a:t> </a:t>
            </a:r>
            <a:endParaRPr kumimoji="0" lang="en-US" sz="800" b="0" i="0" u="none" strike="noStrike" kern="1200" cap="none" spc="0" normalizeH="0" baseline="0" noProof="0" dirty="0">
              <a:ln>
                <a:noFill/>
              </a:ln>
              <a:solidFill>
                <a:srgbClr val="454545"/>
              </a:solidFill>
              <a:effectLst/>
              <a:uLnTx/>
              <a:uFillTx/>
              <a:latin typeface="Verdana"/>
              <a:ea typeface="+mn-ea"/>
              <a:cs typeface="+mn-cs"/>
            </a:endParaRPr>
          </a:p>
          <a:p>
            <a:pPr marL="0" marR="0" lvl="0" indent="0" algn="l" defTabSz="914310" rtl="0" eaLnBrk="1" fontAlgn="auto" latinLnBrk="0" hangingPunct="1">
              <a:lnSpc>
                <a:spcPct val="100000"/>
              </a:lnSpc>
              <a:spcBef>
                <a:spcPts val="0"/>
              </a:spcBef>
              <a:spcAft>
                <a:spcPts val="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Analyst, Services and Solutions</a:t>
            </a:r>
          </a:p>
        </p:txBody>
      </p:sp>
      <p:sp>
        <p:nvSpPr>
          <p:cNvPr id="29" name="TextBox 28"/>
          <p:cNvSpPr txBox="1"/>
          <p:nvPr/>
        </p:nvSpPr>
        <p:spPr>
          <a:xfrm>
            <a:off x="1878639" y="3998517"/>
            <a:ext cx="1053982" cy="425758"/>
          </a:xfrm>
          <a:prstGeom prst="rect">
            <a:avLst/>
          </a:prstGeom>
          <a:noFill/>
        </p:spPr>
        <p:txBody>
          <a:bodyPr wrap="square" lIns="0" rIns="0" rtlCol="0">
            <a:spAutoFit/>
          </a:bodyPr>
          <a:lstStyle/>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800" b="1" i="0" u="none" strike="noStrike" kern="1200" cap="none" spc="0" normalizeH="0" baseline="0" noProof="0" dirty="0">
                <a:ln>
                  <a:noFill/>
                </a:ln>
                <a:solidFill>
                  <a:srgbClr val="454545"/>
                </a:solidFill>
                <a:effectLst/>
                <a:uLnTx/>
                <a:uFillTx/>
                <a:latin typeface="Verdana"/>
                <a:ea typeface="+mn-ea"/>
                <a:cs typeface="+mn-cs"/>
              </a:rPr>
              <a:t>Birgit Mahler</a:t>
            </a:r>
          </a:p>
          <a:p>
            <a:pPr marL="0" marR="0" lvl="0" indent="0" algn="l" defTabSz="914310" rtl="0" eaLnBrk="1" fontAlgn="auto" latinLnBrk="0" hangingPunct="1">
              <a:lnSpc>
                <a:spcPct val="100000"/>
              </a:lnSpc>
              <a:spcBef>
                <a:spcPts val="0"/>
              </a:spcBef>
              <a:spcAft>
                <a:spcPts val="200"/>
              </a:spcAft>
              <a:buClrTx/>
              <a:buSzTx/>
              <a:buFontTx/>
              <a:buNone/>
              <a:tabLst/>
              <a:defRPr/>
            </a:pPr>
            <a:r>
              <a:rPr kumimoji="0" lang="en-US" sz="600" b="0" i="0" u="none" strike="noStrike" kern="1200" cap="none" spc="0" normalizeH="0" baseline="0" noProof="0" dirty="0">
                <a:ln>
                  <a:noFill/>
                </a:ln>
                <a:solidFill>
                  <a:srgbClr val="454545"/>
                </a:solidFill>
                <a:effectLst/>
                <a:uLnTx/>
                <a:uFillTx/>
                <a:latin typeface="Verdana"/>
                <a:ea typeface="+mn-ea"/>
                <a:cs typeface="+mn-cs"/>
              </a:rPr>
              <a:t>Product Manager, </a:t>
            </a:r>
            <a:br>
              <a:rPr kumimoji="0" lang="en-US" sz="600" b="0" i="0" u="none" strike="noStrike" kern="1200" cap="none" spc="0" normalizeH="0" baseline="0" noProof="0" dirty="0">
                <a:ln>
                  <a:noFill/>
                </a:ln>
                <a:solidFill>
                  <a:srgbClr val="454545"/>
                </a:solidFill>
                <a:effectLst/>
                <a:uLnTx/>
                <a:uFillTx/>
                <a:latin typeface="Verdana"/>
                <a:ea typeface="+mn-ea"/>
                <a:cs typeface="+mn-cs"/>
              </a:rPr>
            </a:br>
            <a:r>
              <a:rPr kumimoji="0" lang="en-US" sz="600" b="0" i="0" u="none" strike="noStrike" kern="1200" cap="none" spc="0" normalizeH="0" baseline="0" noProof="0" dirty="0">
                <a:ln>
                  <a:noFill/>
                </a:ln>
                <a:solidFill>
                  <a:srgbClr val="454545"/>
                </a:solidFill>
                <a:effectLst/>
                <a:uLnTx/>
                <a:uFillTx/>
                <a:latin typeface="Verdana"/>
                <a:ea typeface="+mn-ea"/>
                <a:cs typeface="+mn-cs"/>
              </a:rPr>
              <a:t>GS1 Cloud</a:t>
            </a:r>
          </a:p>
        </p:txBody>
      </p:sp>
      <p:pic>
        <p:nvPicPr>
          <p:cNvPr id="30" name="Picture 29"/>
          <p:cNvPicPr>
            <a:picLocks noChangeAspect="1"/>
          </p:cNvPicPr>
          <p:nvPr/>
        </p:nvPicPr>
        <p:blipFill rotWithShape="1">
          <a:blip r:embed="rId15" cstate="hqprint">
            <a:extLst>
              <a:ext uri="{28A0092B-C50C-407E-A947-70E740481C1C}">
                <a14:useLocalDpi xmlns:a14="http://schemas.microsoft.com/office/drawing/2010/main"/>
              </a:ext>
            </a:extLst>
          </a:blip>
          <a:srcRect/>
          <a:stretch/>
        </p:blipFill>
        <p:spPr>
          <a:xfrm>
            <a:off x="1879277" y="2832127"/>
            <a:ext cx="1052709" cy="1157489"/>
          </a:xfrm>
          <a:prstGeom prst="rect">
            <a:avLst/>
          </a:prstGeom>
        </p:spPr>
      </p:pic>
    </p:spTree>
    <p:extLst>
      <p:ext uri="{BB962C8B-B14F-4D97-AF65-F5344CB8AC3E}">
        <p14:creationId xmlns:p14="http://schemas.microsoft.com/office/powerpoint/2010/main" val="1094724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0" y="0"/>
            <a:ext cx="9144000" cy="4552950"/>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39</a:t>
            </a:fld>
            <a:endParaRPr lang="en-GB" noProof="0"/>
          </a:p>
        </p:txBody>
      </p:sp>
      <p:pic>
        <p:nvPicPr>
          <p:cNvPr id="7" name="Content Placeholder 6"/>
          <p:cNvPicPr>
            <a:picLocks noGrp="1" noChangeAspect="1"/>
          </p:cNvPicPr>
          <p:nvPr>
            <p:ph idx="4294967295"/>
          </p:nvPr>
        </p:nvPicPr>
        <p:blipFill>
          <a:blip r:embed="rId3" cstate="print">
            <a:extLst>
              <a:ext uri="{28A0092B-C50C-407E-A947-70E740481C1C}">
                <a14:useLocalDpi xmlns:a14="http://schemas.microsoft.com/office/drawing/2010/main" val="0"/>
              </a:ext>
            </a:extLst>
          </a:blip>
          <a:stretch>
            <a:fillRect/>
          </a:stretch>
        </p:blipFill>
        <p:spPr>
          <a:xfrm>
            <a:off x="4657263" y="549751"/>
            <a:ext cx="3516538" cy="3453448"/>
          </a:xfrm>
          <a:prstGeom prst="rect">
            <a:avLst/>
          </a:prstGeom>
        </p:spPr>
      </p:pic>
      <p:sp>
        <p:nvSpPr>
          <p:cNvPr id="11" name="Rectangle 10"/>
          <p:cNvSpPr/>
          <p:nvPr/>
        </p:nvSpPr>
        <p:spPr>
          <a:xfrm>
            <a:off x="533400" y="788061"/>
            <a:ext cx="2209800" cy="592332"/>
          </a:xfrm>
          <a:prstGeom prst="rect">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
        <p:nvSpPr>
          <p:cNvPr id="12" name="Text Placeholder 6"/>
          <p:cNvSpPr txBox="1">
            <a:spLocks/>
          </p:cNvSpPr>
          <p:nvPr/>
        </p:nvSpPr>
        <p:spPr>
          <a:xfrm>
            <a:off x="466027" y="1504950"/>
            <a:ext cx="2974757" cy="167640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Clr>
                <a:schemeClr val="bg1"/>
              </a:buClr>
              <a:buNone/>
            </a:pPr>
            <a:r>
              <a:rPr lang="en-US" sz="2400" b="1" i="1" dirty="0">
                <a:solidFill>
                  <a:schemeClr val="bg1"/>
                </a:solidFill>
              </a:rPr>
              <a:t>The largest source </a:t>
            </a:r>
            <a:r>
              <a:rPr lang="en-US" sz="2400" b="1" i="1">
                <a:solidFill>
                  <a:schemeClr val="bg1"/>
                </a:solidFill>
              </a:rPr>
              <a:t>of trusted product </a:t>
            </a:r>
            <a:r>
              <a:rPr lang="en-US" sz="2400" b="1" i="1" dirty="0">
                <a:solidFill>
                  <a:schemeClr val="bg1"/>
                </a:solidFill>
              </a:rPr>
              <a:t>information in the world</a:t>
            </a:r>
          </a:p>
        </p:txBody>
      </p:sp>
      <p:sp>
        <p:nvSpPr>
          <p:cNvPr id="2" name="TextBox 1"/>
          <p:cNvSpPr txBox="1"/>
          <p:nvPr/>
        </p:nvSpPr>
        <p:spPr>
          <a:xfrm>
            <a:off x="7126277" y="542553"/>
            <a:ext cx="1939869" cy="461665"/>
          </a:xfrm>
          <a:prstGeom prst="rect">
            <a:avLst/>
          </a:prstGeom>
          <a:noFill/>
        </p:spPr>
        <p:txBody>
          <a:bodyPr wrap="square" rtlCol="0">
            <a:spAutoFit/>
          </a:bodyPr>
          <a:lstStyle/>
          <a:p>
            <a:r>
              <a:rPr lang="en-US" sz="1200" b="1" dirty="0">
                <a:solidFill>
                  <a:schemeClr val="bg1"/>
                </a:solidFill>
              </a:rPr>
              <a:t>App developers &amp;</a:t>
            </a:r>
            <a:br>
              <a:rPr lang="en-US" sz="1200" b="1" dirty="0">
                <a:solidFill>
                  <a:schemeClr val="bg1"/>
                </a:solidFill>
              </a:rPr>
            </a:br>
            <a:r>
              <a:rPr lang="en-US" sz="1200" b="1" dirty="0">
                <a:solidFill>
                  <a:schemeClr val="bg1"/>
                </a:solidFill>
              </a:rPr>
              <a:t>solution providers</a:t>
            </a:r>
          </a:p>
        </p:txBody>
      </p:sp>
      <p:sp>
        <p:nvSpPr>
          <p:cNvPr id="9" name="TextBox 8"/>
          <p:cNvSpPr txBox="1"/>
          <p:nvPr/>
        </p:nvSpPr>
        <p:spPr>
          <a:xfrm>
            <a:off x="7566235" y="3149674"/>
            <a:ext cx="969935" cy="461665"/>
          </a:xfrm>
          <a:prstGeom prst="rect">
            <a:avLst/>
          </a:prstGeom>
          <a:noFill/>
        </p:spPr>
        <p:txBody>
          <a:bodyPr wrap="square" rtlCol="0">
            <a:spAutoFit/>
          </a:bodyPr>
          <a:lstStyle/>
          <a:p>
            <a:r>
              <a:rPr lang="en-US" sz="1200" b="1" dirty="0">
                <a:solidFill>
                  <a:schemeClr val="bg1"/>
                </a:solidFill>
              </a:rPr>
              <a:t>Brand owners</a:t>
            </a:r>
          </a:p>
        </p:txBody>
      </p:sp>
      <p:sp>
        <p:nvSpPr>
          <p:cNvPr id="14" name="TextBox 13"/>
          <p:cNvSpPr txBox="1"/>
          <p:nvPr/>
        </p:nvSpPr>
        <p:spPr>
          <a:xfrm>
            <a:off x="5069472" y="4003199"/>
            <a:ext cx="1346059" cy="276999"/>
          </a:xfrm>
          <a:prstGeom prst="rect">
            <a:avLst/>
          </a:prstGeom>
          <a:noFill/>
        </p:spPr>
        <p:txBody>
          <a:bodyPr wrap="square" rtlCol="0">
            <a:spAutoFit/>
          </a:bodyPr>
          <a:lstStyle/>
          <a:p>
            <a:pPr algn="r"/>
            <a:r>
              <a:rPr lang="en-US" sz="1200" b="1" dirty="0">
                <a:solidFill>
                  <a:schemeClr val="bg1"/>
                </a:solidFill>
              </a:rPr>
              <a:t>Regulators</a:t>
            </a:r>
          </a:p>
        </p:txBody>
      </p:sp>
      <p:sp>
        <p:nvSpPr>
          <p:cNvPr id="16" name="TextBox 15"/>
          <p:cNvSpPr txBox="1"/>
          <p:nvPr/>
        </p:nvSpPr>
        <p:spPr>
          <a:xfrm>
            <a:off x="3733801" y="542553"/>
            <a:ext cx="1967470" cy="461665"/>
          </a:xfrm>
          <a:prstGeom prst="rect">
            <a:avLst/>
          </a:prstGeom>
          <a:noFill/>
        </p:spPr>
        <p:txBody>
          <a:bodyPr wrap="square" rtlCol="0">
            <a:spAutoFit/>
          </a:bodyPr>
          <a:lstStyle/>
          <a:p>
            <a:pPr algn="r"/>
            <a:r>
              <a:rPr lang="en-US" sz="1200" b="1" dirty="0">
                <a:solidFill>
                  <a:schemeClr val="bg1"/>
                </a:solidFill>
              </a:rPr>
              <a:t>Retailers, e-</a:t>
            </a:r>
            <a:r>
              <a:rPr lang="en-US" sz="1200" b="1" dirty="0" err="1">
                <a:solidFill>
                  <a:schemeClr val="bg1"/>
                </a:solidFill>
              </a:rPr>
              <a:t>tailers</a:t>
            </a:r>
            <a:r>
              <a:rPr lang="en-US" sz="1200" b="1" dirty="0">
                <a:solidFill>
                  <a:schemeClr val="bg1"/>
                </a:solidFill>
              </a:rPr>
              <a:t>,</a:t>
            </a:r>
          </a:p>
          <a:p>
            <a:pPr algn="r"/>
            <a:r>
              <a:rPr lang="en-US" sz="1200" b="1" dirty="0">
                <a:solidFill>
                  <a:schemeClr val="bg1"/>
                </a:solidFill>
              </a:rPr>
              <a:t>&amp; marketplaces</a:t>
            </a:r>
          </a:p>
        </p:txBody>
      </p:sp>
      <p:sp>
        <p:nvSpPr>
          <p:cNvPr id="17" name="TextBox 16"/>
          <p:cNvSpPr txBox="1"/>
          <p:nvPr/>
        </p:nvSpPr>
        <p:spPr>
          <a:xfrm>
            <a:off x="5649000" y="201537"/>
            <a:ext cx="1533063" cy="276999"/>
          </a:xfrm>
          <a:prstGeom prst="rect">
            <a:avLst/>
          </a:prstGeom>
          <a:noFill/>
        </p:spPr>
        <p:txBody>
          <a:bodyPr wrap="square" rtlCol="0">
            <a:spAutoFit/>
          </a:bodyPr>
          <a:lstStyle/>
          <a:p>
            <a:pPr algn="ctr"/>
            <a:r>
              <a:rPr lang="en-US" sz="1200" b="1" dirty="0">
                <a:solidFill>
                  <a:schemeClr val="bg1"/>
                </a:solidFill>
              </a:rPr>
              <a:t>Consumers</a:t>
            </a:r>
          </a:p>
        </p:txBody>
      </p:sp>
      <p:sp>
        <p:nvSpPr>
          <p:cNvPr id="18" name="TextBox 17"/>
          <p:cNvSpPr txBox="1"/>
          <p:nvPr/>
        </p:nvSpPr>
        <p:spPr>
          <a:xfrm>
            <a:off x="3284350" y="3149674"/>
            <a:ext cx="1967470" cy="276999"/>
          </a:xfrm>
          <a:prstGeom prst="rect">
            <a:avLst/>
          </a:prstGeom>
          <a:noFill/>
        </p:spPr>
        <p:txBody>
          <a:bodyPr wrap="square" rtlCol="0">
            <a:spAutoFit/>
          </a:bodyPr>
          <a:lstStyle/>
          <a:p>
            <a:pPr algn="r"/>
            <a:r>
              <a:rPr lang="en-US" sz="1200" b="1">
                <a:solidFill>
                  <a:schemeClr val="bg1"/>
                </a:solidFill>
              </a:rPr>
              <a:t>Healthcare</a:t>
            </a:r>
            <a:endParaRPr lang="en-US" sz="1200" b="1" dirty="0">
              <a:solidFill>
                <a:schemeClr val="bg1"/>
              </a:solidFill>
            </a:endParaRPr>
          </a:p>
        </p:txBody>
      </p:sp>
      <p:sp>
        <p:nvSpPr>
          <p:cNvPr id="21" name="TextBox 20"/>
          <p:cNvSpPr txBox="1"/>
          <p:nvPr/>
        </p:nvSpPr>
        <p:spPr>
          <a:xfrm>
            <a:off x="6567994" y="3992738"/>
            <a:ext cx="1786992" cy="287460"/>
          </a:xfrm>
          <a:prstGeom prst="rect">
            <a:avLst/>
          </a:prstGeom>
          <a:noFill/>
        </p:spPr>
        <p:txBody>
          <a:bodyPr wrap="square" rtlCol="0">
            <a:spAutoFit/>
          </a:bodyPr>
          <a:lstStyle/>
          <a:p>
            <a:r>
              <a:rPr lang="en-US" sz="1200" b="1" dirty="0">
                <a:solidFill>
                  <a:schemeClr val="bg1"/>
                </a:solidFill>
              </a:rPr>
              <a:t>GS1 MOs</a:t>
            </a:r>
          </a:p>
        </p:txBody>
      </p:sp>
    </p:spTree>
    <p:extLst>
      <p:ext uri="{BB962C8B-B14F-4D97-AF65-F5344CB8AC3E}">
        <p14:creationId xmlns:p14="http://schemas.microsoft.com/office/powerpoint/2010/main" val="2150194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p:cNvSpPr>
            <a:spLocks noGrp="1"/>
          </p:cNvSpPr>
          <p:nvPr>
            <p:ph type="title"/>
          </p:nvPr>
        </p:nvSpPr>
        <p:spPr/>
        <p:txBody>
          <a:bodyPr/>
          <a:lstStyle/>
          <a:p>
            <a:r>
              <a:rPr lang="en-GB" dirty="0"/>
              <a:t>Meeting </a:t>
            </a:r>
            <a:r>
              <a:rPr lang="en-GB" dirty="0" smtClean="0"/>
              <a:t>etiquette</a:t>
            </a:r>
            <a:endParaRPr lang="en-GB" dirty="0"/>
          </a:p>
        </p:txBody>
      </p:sp>
      <p:sp>
        <p:nvSpPr>
          <p:cNvPr id="4" name="Text Placeholder 3"/>
          <p:cNvSpPr>
            <a:spLocks noGrp="1"/>
          </p:cNvSpPr>
          <p:nvPr>
            <p:ph type="body" sz="quarter" idx="15"/>
          </p:nvPr>
        </p:nvSpPr>
        <p:spPr>
          <a:xfrm>
            <a:off x="491776" y="-857250"/>
            <a:ext cx="4057650" cy="4728661"/>
          </a:xfrm>
        </p:spPr>
        <p:txBody>
          <a:bodyPr/>
          <a:lstStyle/>
          <a:p>
            <a:pPr marL="214313" indent="-214313">
              <a:buFont typeface="Arial" panose="020B0604020202020204" pitchFamily="34" charset="0"/>
              <a:buChar char="•"/>
            </a:pPr>
            <a:r>
              <a:rPr lang="en-GB" sz="1200" dirty="0"/>
              <a:t>Meetings will begin promptly as scheduled</a:t>
            </a:r>
          </a:p>
          <a:p>
            <a:pPr marL="214313" indent="-214313">
              <a:buFont typeface="Arial" panose="020B0604020202020204" pitchFamily="34" charset="0"/>
              <a:buChar char="•"/>
            </a:pPr>
            <a:r>
              <a:rPr lang="en-GB" sz="1200" dirty="0"/>
              <a:t>Be present – avoid multi-tasking </a:t>
            </a:r>
          </a:p>
          <a:p>
            <a:pPr marL="214313" indent="-214313">
              <a:buFont typeface="Arial" panose="020B0604020202020204" pitchFamily="34" charset="0"/>
              <a:buChar char="•"/>
            </a:pPr>
            <a:r>
              <a:rPr lang="en-GB" sz="1200" dirty="0"/>
              <a:t>Avoid distracting behaviour:</a:t>
            </a:r>
          </a:p>
          <a:p>
            <a:pPr marL="417910" lvl="1" indent="-164306"/>
            <a:r>
              <a:rPr lang="en-GB" sz="1050" dirty="0"/>
              <a:t>Place mobile devices on silent mode</a:t>
            </a:r>
          </a:p>
          <a:p>
            <a:pPr marL="417910" lvl="1" indent="-164306"/>
            <a:r>
              <a:rPr lang="en-GB" sz="1050" dirty="0"/>
              <a:t>Avoid sidebar conversations</a:t>
            </a:r>
          </a:p>
          <a:p>
            <a:pPr marL="214313" indent="-214313">
              <a:buFont typeface="Arial" panose="020B0604020202020204" pitchFamily="34" charset="0"/>
              <a:buChar char="•"/>
            </a:pPr>
            <a:r>
              <a:rPr lang="en-GB" sz="1200" dirty="0"/>
              <a:t>Be considerate</a:t>
            </a:r>
          </a:p>
          <a:p>
            <a:pPr marL="417910" lvl="1" indent="-164306"/>
            <a:r>
              <a:rPr lang="en-GB" sz="1050" dirty="0"/>
              <a:t>Avoid monologues</a:t>
            </a:r>
          </a:p>
          <a:p>
            <a:pPr marL="417910" lvl="1" indent="-164306"/>
            <a:r>
              <a:rPr lang="en-GB" sz="1050" dirty="0"/>
              <a:t>Keep comments concise</a:t>
            </a:r>
          </a:p>
          <a:p>
            <a:pPr marL="214313" indent="-214313">
              <a:buFont typeface="Arial" panose="020B0604020202020204" pitchFamily="34" charset="0"/>
              <a:buChar char="•"/>
            </a:pPr>
            <a:r>
              <a:rPr lang="en-GB" sz="1200" dirty="0"/>
              <a:t>Respect work group decisions</a:t>
            </a:r>
          </a:p>
          <a:p>
            <a:pPr marL="417910" lvl="1" indent="-164306"/>
            <a:r>
              <a:rPr lang="en-GB" sz="1050" dirty="0"/>
              <a:t>Avoid re-opening decisions unless there is a significant quality impact</a:t>
            </a:r>
          </a:p>
          <a:p>
            <a:endParaRPr lang="en-GB" sz="1200" dirty="0"/>
          </a:p>
        </p:txBody>
      </p:sp>
      <p:sp>
        <p:nvSpPr>
          <p:cNvPr id="7" name="Text Placeholder 6"/>
          <p:cNvSpPr>
            <a:spLocks noGrp="1"/>
          </p:cNvSpPr>
          <p:nvPr>
            <p:ph type="body" sz="quarter" idx="17"/>
          </p:nvPr>
        </p:nvSpPr>
        <p:spPr>
          <a:xfrm>
            <a:off x="4705236" y="1151806"/>
            <a:ext cx="3898852" cy="3414211"/>
          </a:xfrm>
        </p:spPr>
        <p:txBody>
          <a:bodyPr/>
          <a:lstStyle/>
          <a:p>
            <a:r>
              <a:rPr lang="en-GB" b="1" dirty="0"/>
              <a:t>Collaborate</a:t>
            </a:r>
            <a:r>
              <a:rPr lang="en-GB" dirty="0"/>
              <a:t> in support of meeting objectives</a:t>
            </a:r>
          </a:p>
          <a:p>
            <a:pPr marL="417910" lvl="1" indent="-164306"/>
            <a:r>
              <a:rPr lang="en-GB" dirty="0"/>
              <a:t>Ask questions</a:t>
            </a:r>
          </a:p>
          <a:p>
            <a:pPr marL="417910" lvl="1" indent="-164306"/>
            <a:r>
              <a:rPr lang="en-GB" dirty="0"/>
              <a:t>Be open to alternatives</a:t>
            </a:r>
          </a:p>
          <a:p>
            <a:pPr lvl="0"/>
            <a:r>
              <a:rPr lang="en-GB" dirty="0"/>
              <a:t>Be </a:t>
            </a:r>
            <a:r>
              <a:rPr lang="en-GB" b="1" dirty="0"/>
              <a:t>representative</a:t>
            </a:r>
          </a:p>
          <a:p>
            <a:pPr marL="417910" lvl="1" indent="-164306"/>
            <a:r>
              <a:rPr lang="en-GB" dirty="0"/>
              <a:t>Avoid personal remarks</a:t>
            </a:r>
          </a:p>
          <a:p>
            <a:pPr marL="417910" lvl="1" indent="-164306"/>
            <a:r>
              <a:rPr lang="en-GB" dirty="0"/>
              <a:t>Do not speak for your company or community if you do not clearly understand their needs</a:t>
            </a:r>
          </a:p>
          <a:p>
            <a:pPr marL="417910" lvl="1" indent="-164306"/>
            <a:r>
              <a:rPr lang="en-GB" dirty="0"/>
              <a:t>Votes should reflect the needs of your company or community</a:t>
            </a:r>
            <a:endParaRPr lang="en-US" dirty="0"/>
          </a:p>
          <a:p>
            <a:endParaRPr lang="en-GB" dirty="0"/>
          </a:p>
        </p:txBody>
      </p:sp>
      <p:sp>
        <p:nvSpPr>
          <p:cNvPr id="5" name="Slide Number Placeholder 4"/>
          <p:cNvSpPr>
            <a:spLocks noGrp="1"/>
          </p:cNvSpPr>
          <p:nvPr>
            <p:ph type="sldNum" sz="quarter" idx="4294967295"/>
          </p:nvPr>
        </p:nvSpPr>
        <p:spPr/>
        <p:txBody>
          <a:bodyPr/>
          <a:lstStyle/>
          <a:p>
            <a:pPr fontAlgn="base">
              <a:spcAft>
                <a:spcPct val="0"/>
              </a:spcAft>
              <a:defRPr/>
            </a:pPr>
            <a:fld id="{4472AB7F-E8D0-4874-A9B8-335B68DC5F05}" type="slidenum">
              <a:rPr lang="en-GB" smtClean="0"/>
              <a:pPr fontAlgn="base">
                <a:spcAft>
                  <a:spcPct val="0"/>
                </a:spcAft>
                <a:defRPr/>
              </a:pPr>
              <a:t>4</a:t>
            </a:fld>
            <a:endParaRPr lang="en-GB"/>
          </a:p>
        </p:txBody>
      </p:sp>
    </p:spTree>
    <p:extLst>
      <p:ext uri="{BB962C8B-B14F-4D97-AF65-F5344CB8AC3E}">
        <p14:creationId xmlns:p14="http://schemas.microsoft.com/office/powerpoint/2010/main" val="22845252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9143993" cy="4549205"/>
          </a:xfrm>
          <a:prstGeom prst="rect">
            <a:avLst/>
          </a:prstGeom>
        </p:spPr>
      </p:pic>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40</a:t>
            </a:fld>
            <a:endParaRPr lang="en-GB" noProof="0"/>
          </a:p>
        </p:txBody>
      </p:sp>
      <p:sp>
        <p:nvSpPr>
          <p:cNvPr id="5" name="Rectangle 4"/>
          <p:cNvSpPr/>
          <p:nvPr/>
        </p:nvSpPr>
        <p:spPr>
          <a:xfrm>
            <a:off x="533400" y="1962150"/>
            <a:ext cx="2209800" cy="592332"/>
          </a:xfrm>
          <a:prstGeom prst="rect">
            <a:avLst/>
          </a:prstGeom>
          <a:solidFill>
            <a:srgbClr val="00B74F"/>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
        <p:nvSpPr>
          <p:cNvPr id="6" name="Text Placeholder 6"/>
          <p:cNvSpPr txBox="1">
            <a:spLocks/>
          </p:cNvSpPr>
          <p:nvPr/>
        </p:nvSpPr>
        <p:spPr>
          <a:xfrm>
            <a:off x="466027" y="2796094"/>
            <a:ext cx="6925373" cy="1720538"/>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Clr>
                <a:schemeClr val="bg1"/>
              </a:buClr>
              <a:buNone/>
            </a:pPr>
            <a:r>
              <a:rPr lang="en-US" sz="2400" b="1" dirty="0">
                <a:solidFill>
                  <a:schemeClr val="bg1"/>
                </a:solidFill>
              </a:rPr>
              <a:t>Benefits for consumers</a:t>
            </a:r>
            <a:endParaRPr lang="en-US" sz="2400" dirty="0">
              <a:solidFill>
                <a:schemeClr val="bg1"/>
              </a:solidFill>
            </a:endParaRPr>
          </a:p>
          <a:p>
            <a:pPr>
              <a:spcBef>
                <a:spcPts val="1000"/>
              </a:spcBef>
              <a:buClr>
                <a:schemeClr val="bg1"/>
              </a:buClr>
            </a:pPr>
            <a:r>
              <a:rPr lang="en-US" sz="2400" dirty="0">
                <a:solidFill>
                  <a:schemeClr val="bg1"/>
                </a:solidFill>
              </a:rPr>
              <a:t>Confidence in product information</a:t>
            </a:r>
          </a:p>
          <a:p>
            <a:pPr>
              <a:buClr>
                <a:schemeClr val="bg1"/>
              </a:buClr>
            </a:pPr>
            <a:r>
              <a:rPr lang="en-US" sz="2400" dirty="0">
                <a:solidFill>
                  <a:schemeClr val="bg1"/>
                </a:solidFill>
              </a:rPr>
              <a:t>Connected, seamless experiences</a:t>
            </a:r>
          </a:p>
        </p:txBody>
      </p:sp>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914" y="201449"/>
            <a:ext cx="925785" cy="925785"/>
          </a:xfrm>
          <a:prstGeom prst="rect">
            <a:avLst/>
          </a:prstGeom>
        </p:spPr>
      </p:pic>
    </p:spTree>
    <p:extLst>
      <p:ext uri="{BB962C8B-B14F-4D97-AF65-F5344CB8AC3E}">
        <p14:creationId xmlns:p14="http://schemas.microsoft.com/office/powerpoint/2010/main" val="979822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41</a:t>
            </a:fld>
            <a:endParaRPr lang="en-GB" noProof="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5" cy="4549205"/>
          </a:xfrm>
          <a:prstGeom prst="rect">
            <a:avLst/>
          </a:prstGeom>
        </p:spPr>
      </p:pic>
      <p:sp>
        <p:nvSpPr>
          <p:cNvPr id="7" name="Rectangle 6"/>
          <p:cNvSpPr/>
          <p:nvPr/>
        </p:nvSpPr>
        <p:spPr>
          <a:xfrm>
            <a:off x="533400" y="1504950"/>
            <a:ext cx="2667000" cy="578566"/>
          </a:xfrm>
          <a:prstGeom prst="rect">
            <a:avLst/>
          </a:prstGeom>
          <a:solidFill>
            <a:schemeClr val="accent3">
              <a:lumMod val="7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
        <p:nvSpPr>
          <p:cNvPr id="8" name="Text Placeholder 6"/>
          <p:cNvSpPr txBox="1">
            <a:spLocks/>
          </p:cNvSpPr>
          <p:nvPr/>
        </p:nvSpPr>
        <p:spPr>
          <a:xfrm>
            <a:off x="466027" y="2419350"/>
            <a:ext cx="6163373" cy="289560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Clr>
                <a:schemeClr val="bg1"/>
              </a:buClr>
              <a:buNone/>
            </a:pPr>
            <a:r>
              <a:rPr lang="en-US" sz="2400" b="1" dirty="0">
                <a:solidFill>
                  <a:schemeClr val="bg1"/>
                </a:solidFill>
              </a:rPr>
              <a:t>Benefits for brand owners</a:t>
            </a:r>
            <a:r>
              <a:rPr lang="en-US" sz="2400" dirty="0">
                <a:solidFill>
                  <a:schemeClr val="bg1"/>
                </a:solidFill>
              </a:rPr>
              <a:t> </a:t>
            </a:r>
          </a:p>
          <a:p>
            <a:pPr>
              <a:spcBef>
                <a:spcPts val="1000"/>
              </a:spcBef>
              <a:buClr>
                <a:schemeClr val="bg1"/>
              </a:buClr>
            </a:pPr>
            <a:r>
              <a:rPr lang="en-US" sz="2400" dirty="0">
                <a:solidFill>
                  <a:schemeClr val="bg1"/>
                </a:solidFill>
              </a:rPr>
              <a:t>Ease of data management</a:t>
            </a:r>
          </a:p>
          <a:p>
            <a:pPr>
              <a:buClr>
                <a:schemeClr val="bg1"/>
              </a:buClr>
            </a:pPr>
            <a:r>
              <a:rPr lang="en-US" sz="2400" dirty="0">
                <a:solidFill>
                  <a:schemeClr val="bg1"/>
                </a:solidFill>
              </a:rPr>
              <a:t>Activation of products globally</a:t>
            </a:r>
          </a:p>
          <a:p>
            <a:pPr>
              <a:buClr>
                <a:schemeClr val="bg1"/>
              </a:buClr>
            </a:pPr>
            <a:r>
              <a:rPr lang="en-US" sz="2400" dirty="0">
                <a:solidFill>
                  <a:schemeClr val="bg1"/>
                </a:solidFill>
              </a:rPr>
              <a:t>Global reach for their B2C data</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914" y="201449"/>
            <a:ext cx="925785" cy="925785"/>
          </a:xfrm>
          <a:prstGeom prst="rect">
            <a:avLst/>
          </a:prstGeom>
        </p:spPr>
      </p:pic>
    </p:spTree>
    <p:extLst>
      <p:ext uri="{BB962C8B-B14F-4D97-AF65-F5344CB8AC3E}">
        <p14:creationId xmlns:p14="http://schemas.microsoft.com/office/powerpoint/2010/main" val="40708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42</a:t>
            </a:fld>
            <a:endParaRPr lang="en-GB" noProof="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5" cy="4549206"/>
          </a:xfrm>
          <a:prstGeom prst="rect">
            <a:avLst/>
          </a:prstGeom>
        </p:spPr>
      </p:pic>
      <p:sp>
        <p:nvSpPr>
          <p:cNvPr id="7" name="Rectangle 6"/>
          <p:cNvSpPr/>
          <p:nvPr/>
        </p:nvSpPr>
        <p:spPr>
          <a:xfrm>
            <a:off x="533400" y="788061"/>
            <a:ext cx="2209800" cy="592332"/>
          </a:xfrm>
          <a:prstGeom prst="rect">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
        <p:nvSpPr>
          <p:cNvPr id="8" name="Text Placeholder 6"/>
          <p:cNvSpPr txBox="1">
            <a:spLocks/>
          </p:cNvSpPr>
          <p:nvPr/>
        </p:nvSpPr>
        <p:spPr>
          <a:xfrm>
            <a:off x="466027" y="1504950"/>
            <a:ext cx="6163373" cy="289560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Clr>
                <a:schemeClr val="bg1"/>
              </a:buClr>
              <a:buNone/>
            </a:pPr>
            <a:r>
              <a:rPr lang="en-US" sz="2400" b="1" dirty="0">
                <a:solidFill>
                  <a:schemeClr val="bg1"/>
                </a:solidFill>
              </a:rPr>
              <a:t>Benefits for retailers, e-</a:t>
            </a:r>
            <a:r>
              <a:rPr lang="en-US" sz="2400" b="1" dirty="0" err="1">
                <a:solidFill>
                  <a:schemeClr val="bg1"/>
                </a:solidFill>
              </a:rPr>
              <a:t>tailers</a:t>
            </a:r>
            <a:r>
              <a:rPr lang="en-US" sz="2400" b="1" dirty="0">
                <a:solidFill>
                  <a:schemeClr val="bg1"/>
                </a:solidFill>
              </a:rPr>
              <a:t> and marketplaces</a:t>
            </a:r>
          </a:p>
          <a:p>
            <a:pPr>
              <a:spcBef>
                <a:spcPts val="1000"/>
              </a:spcBef>
              <a:buClr>
                <a:schemeClr val="bg1"/>
              </a:buClr>
            </a:pPr>
            <a:r>
              <a:rPr lang="en-US" sz="2400" dirty="0">
                <a:solidFill>
                  <a:schemeClr val="bg1"/>
                </a:solidFill>
              </a:rPr>
              <a:t>Simplified data access</a:t>
            </a:r>
          </a:p>
          <a:p>
            <a:pPr>
              <a:buClr>
                <a:schemeClr val="bg1"/>
              </a:buClr>
            </a:pPr>
            <a:r>
              <a:rPr lang="en-US" sz="2400" dirty="0">
                <a:solidFill>
                  <a:schemeClr val="bg1"/>
                </a:solidFill>
              </a:rPr>
              <a:t>Easier data quality</a:t>
            </a:r>
          </a:p>
          <a:p>
            <a:pPr>
              <a:spcBef>
                <a:spcPts val="200"/>
              </a:spcBef>
              <a:buClr>
                <a:schemeClr val="bg1"/>
              </a:buClr>
            </a:pPr>
            <a:r>
              <a:rPr lang="en-US" sz="2400" dirty="0">
                <a:solidFill>
                  <a:schemeClr val="bg1"/>
                </a:solidFill>
              </a:rPr>
              <a:t>Product exploration</a:t>
            </a:r>
          </a:p>
          <a:p>
            <a:pPr>
              <a:spcBef>
                <a:spcPts val="200"/>
              </a:spcBef>
              <a:buClr>
                <a:schemeClr val="bg1"/>
              </a:buClr>
            </a:pPr>
            <a:r>
              <a:rPr lang="en-US" sz="2400" dirty="0">
                <a:solidFill>
                  <a:schemeClr val="bg1"/>
                </a:solidFill>
              </a:rPr>
              <a:t>Confident consumers</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5186" y="201449"/>
            <a:ext cx="923241" cy="925785"/>
          </a:xfrm>
          <a:prstGeom prst="rect">
            <a:avLst/>
          </a:prstGeom>
        </p:spPr>
      </p:pic>
    </p:spTree>
    <p:extLst>
      <p:ext uri="{BB962C8B-B14F-4D97-AF65-F5344CB8AC3E}">
        <p14:creationId xmlns:p14="http://schemas.microsoft.com/office/powerpoint/2010/main" val="34244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43</a:t>
            </a:fld>
            <a:endParaRPr lang="en-GB" noProof="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 y="0"/>
            <a:ext cx="9143995" cy="4549206"/>
          </a:xfrm>
          <a:prstGeom prst="rect">
            <a:avLst/>
          </a:prstGeom>
        </p:spPr>
      </p:pic>
      <p:sp>
        <p:nvSpPr>
          <p:cNvPr id="5" name="Rectangle 4"/>
          <p:cNvSpPr/>
          <p:nvPr/>
        </p:nvSpPr>
        <p:spPr>
          <a:xfrm>
            <a:off x="533400" y="788061"/>
            <a:ext cx="2209800" cy="592332"/>
          </a:xfrm>
          <a:prstGeom prst="rect">
            <a:avLst/>
          </a:prstGeom>
          <a:solidFill>
            <a:schemeClr val="accent4"/>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
        <p:nvSpPr>
          <p:cNvPr id="6" name="Text Placeholder 6"/>
          <p:cNvSpPr txBox="1">
            <a:spLocks/>
          </p:cNvSpPr>
          <p:nvPr/>
        </p:nvSpPr>
        <p:spPr>
          <a:xfrm>
            <a:off x="466027" y="1504950"/>
            <a:ext cx="6163373" cy="2895600"/>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Clr>
                <a:schemeClr val="bg1"/>
              </a:buClr>
              <a:buNone/>
            </a:pPr>
            <a:r>
              <a:rPr lang="en-US" sz="2400" b="1" dirty="0">
                <a:solidFill>
                  <a:schemeClr val="bg1"/>
                </a:solidFill>
              </a:rPr>
              <a:t>Benefits for app developers </a:t>
            </a:r>
            <a:br>
              <a:rPr lang="en-US" sz="2400" b="1" dirty="0">
                <a:solidFill>
                  <a:schemeClr val="bg1"/>
                </a:solidFill>
              </a:rPr>
            </a:br>
            <a:r>
              <a:rPr lang="en-US" sz="2400" b="1" dirty="0">
                <a:solidFill>
                  <a:schemeClr val="bg1"/>
                </a:solidFill>
              </a:rPr>
              <a:t>and solution providers</a:t>
            </a:r>
          </a:p>
          <a:p>
            <a:pPr>
              <a:spcBef>
                <a:spcPts val="1000"/>
              </a:spcBef>
              <a:buClr>
                <a:schemeClr val="bg1"/>
              </a:buClr>
            </a:pPr>
            <a:r>
              <a:rPr lang="en-US" sz="2400" dirty="0">
                <a:solidFill>
                  <a:schemeClr val="bg1"/>
                </a:solidFill>
              </a:rPr>
              <a:t>One source of authoritative data</a:t>
            </a:r>
          </a:p>
          <a:p>
            <a:pPr>
              <a:spcBef>
                <a:spcPts val="200"/>
              </a:spcBef>
              <a:buClr>
                <a:schemeClr val="bg1"/>
              </a:buClr>
            </a:pPr>
            <a:r>
              <a:rPr lang="en-US" sz="2400" dirty="0">
                <a:solidFill>
                  <a:schemeClr val="bg1"/>
                </a:solidFill>
              </a:rPr>
              <a:t>Great data</a:t>
            </a:r>
          </a:p>
          <a:p>
            <a:pPr>
              <a:spcBef>
                <a:spcPts val="200"/>
              </a:spcBef>
              <a:buClr>
                <a:schemeClr val="bg1"/>
              </a:buClr>
            </a:pPr>
            <a:r>
              <a:rPr lang="en-US" sz="2400" dirty="0">
                <a:solidFill>
                  <a:schemeClr val="bg1"/>
                </a:solidFill>
              </a:rPr>
              <a:t>Global community</a:t>
            </a:r>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3914" y="201449"/>
            <a:ext cx="925785" cy="925785"/>
          </a:xfrm>
          <a:prstGeom prst="rect">
            <a:avLst/>
          </a:prstGeom>
        </p:spPr>
      </p:pic>
    </p:spTree>
    <p:extLst>
      <p:ext uri="{BB962C8B-B14F-4D97-AF65-F5344CB8AC3E}">
        <p14:creationId xmlns:p14="http://schemas.microsoft.com/office/powerpoint/2010/main" val="608299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44</a:t>
            </a:fld>
            <a:endParaRPr lang="en-GB" noProof="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 y="0"/>
            <a:ext cx="9143993" cy="4549205"/>
          </a:xfrm>
          <a:prstGeom prst="rect">
            <a:avLst/>
          </a:prstGeom>
        </p:spPr>
      </p:pic>
      <p:sp>
        <p:nvSpPr>
          <p:cNvPr id="7" name="Rectangle 6"/>
          <p:cNvSpPr/>
          <p:nvPr/>
        </p:nvSpPr>
        <p:spPr>
          <a:xfrm>
            <a:off x="533400" y="1504950"/>
            <a:ext cx="2209800" cy="578566"/>
          </a:xfrm>
          <a:prstGeom prst="rect">
            <a:avLst/>
          </a:prstGeom>
          <a:solidFill>
            <a:schemeClr val="accent6"/>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
        <p:nvSpPr>
          <p:cNvPr id="8" name="Text Placeholder 6"/>
          <p:cNvSpPr txBox="1">
            <a:spLocks/>
          </p:cNvSpPr>
          <p:nvPr/>
        </p:nvSpPr>
        <p:spPr>
          <a:xfrm>
            <a:off x="466027" y="2419350"/>
            <a:ext cx="8131873" cy="2129856"/>
          </a:xfrm>
          <a:prstGeom prst="rect">
            <a:avLst/>
          </a:prstGeom>
        </p:spPr>
        <p:txBody>
          <a:bodyPr anchor="t" anchorCtr="0"/>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pPr marL="74250" indent="0">
              <a:buClr>
                <a:schemeClr val="bg1"/>
              </a:buClr>
              <a:buNone/>
            </a:pPr>
            <a:r>
              <a:rPr lang="en-US" sz="2400" b="1" dirty="0">
                <a:solidFill>
                  <a:schemeClr val="bg1"/>
                </a:solidFill>
              </a:rPr>
              <a:t>Benefits for regulators</a:t>
            </a:r>
          </a:p>
          <a:p>
            <a:pPr>
              <a:spcBef>
                <a:spcPts val="1000"/>
              </a:spcBef>
              <a:buClr>
                <a:schemeClr val="bg1"/>
              </a:buClr>
            </a:pPr>
            <a:r>
              <a:rPr lang="en-US" sz="2400" dirty="0">
                <a:solidFill>
                  <a:schemeClr val="bg1"/>
                </a:solidFill>
              </a:rPr>
              <a:t>Easier data access and data quality</a:t>
            </a:r>
          </a:p>
          <a:p>
            <a:pPr>
              <a:buClr>
                <a:schemeClr val="bg1"/>
              </a:buClr>
            </a:pPr>
            <a:r>
              <a:rPr lang="en-US" sz="2400" dirty="0">
                <a:solidFill>
                  <a:schemeClr val="bg1"/>
                </a:solidFill>
              </a:rPr>
              <a:t>Easier compliance by brands and retailers</a:t>
            </a:r>
          </a:p>
          <a:p>
            <a:pPr>
              <a:buClr>
                <a:schemeClr val="bg1"/>
              </a:buClr>
            </a:pPr>
            <a:r>
              <a:rPr lang="en-US" sz="2400" dirty="0">
                <a:solidFill>
                  <a:schemeClr val="bg1"/>
                </a:solidFill>
              </a:rPr>
              <a:t>Easier security and border risk management</a:t>
            </a:r>
          </a:p>
        </p:txBody>
      </p:sp>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56450" y="201449"/>
            <a:ext cx="920712" cy="925785"/>
          </a:xfrm>
          <a:prstGeom prst="rect">
            <a:avLst/>
          </a:prstGeom>
        </p:spPr>
      </p:pic>
    </p:spTree>
    <p:extLst>
      <p:ext uri="{BB962C8B-B14F-4D97-AF65-F5344CB8AC3E}">
        <p14:creationId xmlns:p14="http://schemas.microsoft.com/office/powerpoint/2010/main" val="3570234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479" y="145880"/>
            <a:ext cx="8243942" cy="679647"/>
          </a:xfrm>
        </p:spPr>
        <p:txBody>
          <a:bodyPr/>
          <a:lstStyle/>
          <a:p>
            <a:r>
              <a:rPr lang="en-US" b="1" dirty="0"/>
              <a:t>GS1 Cloud: </a:t>
            </a:r>
            <a:r>
              <a:rPr lang="en-US" dirty="0"/>
              <a:t>How it works</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45</a:t>
            </a:fld>
            <a:endParaRPr lang="en-GB"/>
          </a:p>
        </p:txBody>
      </p:sp>
      <p:sp>
        <p:nvSpPr>
          <p:cNvPr id="15" name="Rectangle 14"/>
          <p:cNvSpPr/>
          <p:nvPr/>
        </p:nvSpPr>
        <p:spPr>
          <a:xfrm>
            <a:off x="447479" y="1063224"/>
            <a:ext cx="1917245" cy="593975"/>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Aft>
                <a:spcPts val="200"/>
              </a:spcAft>
              <a:defRPr/>
            </a:pPr>
            <a:r>
              <a:rPr lang="en-US" sz="1200" b="1" dirty="0">
                <a:solidFill>
                  <a:srgbClr val="00B6DE"/>
                </a:solidFill>
              </a:rPr>
              <a:t>Data collection</a:t>
            </a:r>
          </a:p>
          <a:p>
            <a:pPr algn="ctr">
              <a:defRPr/>
            </a:pPr>
            <a:r>
              <a:rPr lang="en-US" sz="1000" dirty="0">
                <a:solidFill>
                  <a:srgbClr val="002C6C"/>
                </a:solidFill>
              </a:rPr>
              <a:t>Data uploaded from </a:t>
            </a:r>
            <a:br>
              <a:rPr lang="en-US" sz="1000" dirty="0">
                <a:solidFill>
                  <a:srgbClr val="002C6C"/>
                </a:solidFill>
              </a:rPr>
            </a:br>
            <a:r>
              <a:rPr lang="en-US" sz="1000" dirty="0">
                <a:solidFill>
                  <a:srgbClr val="002C6C"/>
                </a:solidFill>
              </a:rPr>
              <a:t>various sources</a:t>
            </a:r>
          </a:p>
        </p:txBody>
      </p:sp>
      <p:sp>
        <p:nvSpPr>
          <p:cNvPr id="20" name="Rectangle 19"/>
          <p:cNvSpPr/>
          <p:nvPr/>
        </p:nvSpPr>
        <p:spPr>
          <a:xfrm>
            <a:off x="6760370" y="1059623"/>
            <a:ext cx="1931051" cy="597576"/>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Aft>
                <a:spcPts val="200"/>
              </a:spcAft>
              <a:defRPr/>
            </a:pPr>
            <a:r>
              <a:rPr lang="en-US" sz="1200" b="1" dirty="0">
                <a:solidFill>
                  <a:srgbClr val="7AC143"/>
                </a:solidFill>
              </a:rPr>
              <a:t>Data access</a:t>
            </a:r>
          </a:p>
          <a:p>
            <a:pPr algn="ctr">
              <a:defRPr/>
            </a:pPr>
            <a:r>
              <a:rPr lang="en-US" sz="900" dirty="0">
                <a:solidFill>
                  <a:srgbClr val="002C6C"/>
                </a:solidFill>
              </a:rPr>
              <a:t>Data distributed to various value-creating applications</a:t>
            </a:r>
          </a:p>
        </p:txBody>
      </p:sp>
      <p:sp>
        <p:nvSpPr>
          <p:cNvPr id="22" name="Rectangle 21"/>
          <p:cNvSpPr/>
          <p:nvPr/>
        </p:nvSpPr>
        <p:spPr>
          <a:xfrm>
            <a:off x="3581400" y="1094588"/>
            <a:ext cx="1925083" cy="562612"/>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Aft>
                <a:spcPts val="200"/>
              </a:spcAft>
              <a:defRPr/>
            </a:pPr>
            <a:r>
              <a:rPr lang="en-US" sz="1200" b="1" dirty="0">
                <a:solidFill>
                  <a:srgbClr val="F05587"/>
                </a:solidFill>
              </a:rPr>
              <a:t>Data storage</a:t>
            </a:r>
          </a:p>
          <a:p>
            <a:pPr algn="ctr">
              <a:defRPr/>
            </a:pPr>
            <a:r>
              <a:rPr lang="en-US" sz="1000" dirty="0">
                <a:solidFill>
                  <a:srgbClr val="002C6C"/>
                </a:solidFill>
              </a:rPr>
              <a:t>Data stored in a modern, scalable cloud database</a:t>
            </a:r>
          </a:p>
        </p:txBody>
      </p:sp>
      <p:cxnSp>
        <p:nvCxnSpPr>
          <p:cNvPr id="28" name="Straight Arrow Connector 27"/>
          <p:cNvCxnSpPr>
            <a:cxnSpLocks/>
          </p:cNvCxnSpPr>
          <p:nvPr/>
        </p:nvCxnSpPr>
        <p:spPr>
          <a:xfrm flipV="1">
            <a:off x="2133600" y="2934795"/>
            <a:ext cx="1447800" cy="22"/>
          </a:xfrm>
          <a:prstGeom prst="straightConnector1">
            <a:avLst/>
          </a:prstGeom>
          <a:ln>
            <a:solidFill>
              <a:schemeClr val="accent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8" name="Group 47">
            <a:extLst>
              <a:ext uri="{FF2B5EF4-FFF2-40B4-BE49-F238E27FC236}">
                <a16:creationId xmlns:a16="http://schemas.microsoft.com/office/drawing/2014/main" id="{970DC6E8-90DF-417E-9705-224371202D39}"/>
              </a:ext>
            </a:extLst>
          </p:cNvPr>
          <p:cNvGrpSpPr/>
          <p:nvPr/>
        </p:nvGrpSpPr>
        <p:grpSpPr>
          <a:xfrm>
            <a:off x="2308809" y="1904552"/>
            <a:ext cx="510592" cy="2014559"/>
            <a:chOff x="2308808" y="2166356"/>
            <a:chExt cx="616281" cy="2014559"/>
          </a:xfrm>
        </p:grpSpPr>
        <p:cxnSp>
          <p:nvCxnSpPr>
            <p:cNvPr id="30" name="Straight Connector 29"/>
            <p:cNvCxnSpPr>
              <a:cxnSpLocks/>
            </p:cNvCxnSpPr>
            <p:nvPr/>
          </p:nvCxnSpPr>
          <p:spPr>
            <a:xfrm>
              <a:off x="2308808" y="2166356"/>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1" name="Straight Connector 30"/>
            <p:cNvCxnSpPr>
              <a:cxnSpLocks/>
            </p:cNvCxnSpPr>
            <p:nvPr/>
          </p:nvCxnSpPr>
          <p:spPr>
            <a:xfrm>
              <a:off x="2308808" y="2678945"/>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2" name="Straight Connector 31"/>
            <p:cNvCxnSpPr>
              <a:cxnSpLocks/>
            </p:cNvCxnSpPr>
            <p:nvPr/>
          </p:nvCxnSpPr>
          <p:spPr>
            <a:xfrm>
              <a:off x="2308808" y="3681555"/>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p:cNvCxnSpPr>
              <a:cxnSpLocks/>
            </p:cNvCxnSpPr>
            <p:nvPr/>
          </p:nvCxnSpPr>
          <p:spPr>
            <a:xfrm>
              <a:off x="2308808" y="4173408"/>
              <a:ext cx="616281" cy="0"/>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p:cNvCxnSpPr>
              <a:cxnSpLocks/>
            </p:cNvCxnSpPr>
            <p:nvPr/>
          </p:nvCxnSpPr>
          <p:spPr>
            <a:xfrm>
              <a:off x="2921669" y="2173863"/>
              <a:ext cx="0" cy="2007052"/>
            </a:xfrm>
            <a:prstGeom prst="line">
              <a:avLst/>
            </a:prstGeom>
            <a:ln>
              <a:solidFill>
                <a:schemeClr val="accent2"/>
              </a:solidFill>
            </a:ln>
            <a:effectLst/>
          </p:spPr>
          <p:style>
            <a:lnRef idx="2">
              <a:schemeClr val="accent1"/>
            </a:lnRef>
            <a:fillRef idx="0">
              <a:schemeClr val="accent1"/>
            </a:fillRef>
            <a:effectRef idx="1">
              <a:schemeClr val="accent1"/>
            </a:effectRef>
            <a:fontRef idx="minor">
              <a:schemeClr val="tx1"/>
            </a:fontRef>
          </p:style>
        </p:cxnSp>
      </p:grpSp>
      <p:sp>
        <p:nvSpPr>
          <p:cNvPr id="16" name="Rectangle 15"/>
          <p:cNvSpPr/>
          <p:nvPr/>
        </p:nvSpPr>
        <p:spPr>
          <a:xfrm>
            <a:off x="6760370" y="1682394"/>
            <a:ext cx="1931051" cy="506414"/>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300"/>
              </a:spcAft>
              <a:defRPr/>
            </a:pPr>
            <a:r>
              <a:rPr lang="en-US" sz="1200" b="1" dirty="0">
                <a:solidFill>
                  <a:prstClr val="white"/>
                </a:solidFill>
              </a:rPr>
              <a:t>Retailers,</a:t>
            </a:r>
            <a:br>
              <a:rPr lang="en-US" sz="1200" b="1" dirty="0">
                <a:solidFill>
                  <a:prstClr val="white"/>
                </a:solidFill>
              </a:rPr>
            </a:br>
            <a:r>
              <a:rPr lang="en-US" sz="1200" b="1" dirty="0">
                <a:solidFill>
                  <a:prstClr val="white"/>
                </a:solidFill>
              </a:rPr>
              <a:t>e-</a:t>
            </a:r>
            <a:r>
              <a:rPr lang="en-US" sz="1200" b="1" dirty="0" err="1">
                <a:solidFill>
                  <a:prstClr val="white"/>
                </a:solidFill>
              </a:rPr>
              <a:t>tailers</a:t>
            </a:r>
            <a:endParaRPr lang="en-US" sz="1200" b="1" dirty="0">
              <a:solidFill>
                <a:prstClr val="white"/>
              </a:solidFill>
            </a:endParaRPr>
          </a:p>
        </p:txBody>
      </p:sp>
      <p:sp>
        <p:nvSpPr>
          <p:cNvPr id="17" name="Rectangle 16"/>
          <p:cNvSpPr/>
          <p:nvPr/>
        </p:nvSpPr>
        <p:spPr>
          <a:xfrm>
            <a:off x="6760369" y="2330928"/>
            <a:ext cx="1931051" cy="509158"/>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prstClr val="white"/>
                </a:solidFill>
              </a:rPr>
              <a:t>App developers, solution providers</a:t>
            </a:r>
          </a:p>
        </p:txBody>
      </p:sp>
      <p:sp>
        <p:nvSpPr>
          <p:cNvPr id="18" name="Rectangle 17"/>
          <p:cNvSpPr/>
          <p:nvPr/>
        </p:nvSpPr>
        <p:spPr>
          <a:xfrm>
            <a:off x="6760369" y="2982206"/>
            <a:ext cx="1931051" cy="509158"/>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prstClr val="white"/>
                </a:solidFill>
              </a:rPr>
              <a:t>Manufacturers</a:t>
            </a:r>
          </a:p>
        </p:txBody>
      </p:sp>
      <p:cxnSp>
        <p:nvCxnSpPr>
          <p:cNvPr id="44" name="Straight Connector 43"/>
          <p:cNvCxnSpPr>
            <a:cxnSpLocks/>
          </p:cNvCxnSpPr>
          <p:nvPr/>
        </p:nvCxnSpPr>
        <p:spPr>
          <a:xfrm>
            <a:off x="5438068" y="2924579"/>
            <a:ext cx="884761" cy="10216"/>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p:cNvCxnSpPr/>
          <p:nvPr/>
        </p:nvCxnSpPr>
        <p:spPr>
          <a:xfrm>
            <a:off x="6322829" y="1935601"/>
            <a:ext cx="0" cy="1952462"/>
          </a:xfrm>
          <a:prstGeom prst="line">
            <a:avLst/>
          </a:prstGeom>
          <a:ln>
            <a:solidFill>
              <a:schemeClr val="accent3"/>
            </a:solidFill>
          </a:ln>
          <a:effectLst/>
        </p:spPr>
        <p:style>
          <a:lnRef idx="2">
            <a:schemeClr val="accent1"/>
          </a:lnRef>
          <a:fillRef idx="0">
            <a:schemeClr val="accent1"/>
          </a:fillRef>
          <a:effectRef idx="1">
            <a:schemeClr val="accent1"/>
          </a:effectRef>
          <a:fontRef idx="minor">
            <a:schemeClr val="tx1"/>
          </a:fontRef>
        </p:style>
      </p:cxnSp>
      <p:sp>
        <p:nvSpPr>
          <p:cNvPr id="35" name="Rectangle 34"/>
          <p:cNvSpPr/>
          <p:nvPr/>
        </p:nvSpPr>
        <p:spPr>
          <a:xfrm>
            <a:off x="2931280" y="3757746"/>
            <a:ext cx="3240920" cy="740080"/>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spcAft>
                <a:spcPts val="200"/>
              </a:spcAft>
              <a:defRPr/>
            </a:pPr>
            <a:r>
              <a:rPr lang="en-US" sz="1200" b="1" dirty="0">
                <a:solidFill>
                  <a:srgbClr val="F26334"/>
                </a:solidFill>
              </a:rPr>
              <a:t>Customer/Member Management</a:t>
            </a:r>
          </a:p>
          <a:p>
            <a:pPr algn="ctr">
              <a:defRPr/>
            </a:pPr>
            <a:r>
              <a:rPr lang="en-US" sz="900" dirty="0">
                <a:solidFill>
                  <a:srgbClr val="454545"/>
                </a:solidFill>
              </a:rPr>
              <a:t>Access management, business relationship,</a:t>
            </a:r>
          </a:p>
          <a:p>
            <a:pPr algn="ctr">
              <a:defRPr/>
            </a:pPr>
            <a:r>
              <a:rPr lang="en-US" sz="900" dirty="0">
                <a:solidFill>
                  <a:srgbClr val="454545"/>
                </a:solidFill>
              </a:rPr>
              <a:t> support (tier 1 technical and customer), </a:t>
            </a:r>
          </a:p>
          <a:p>
            <a:pPr algn="ctr">
              <a:defRPr/>
            </a:pPr>
            <a:r>
              <a:rPr lang="en-US" sz="900" dirty="0">
                <a:solidFill>
                  <a:srgbClr val="454545"/>
                </a:solidFill>
              </a:rPr>
              <a:t>value-add services  </a:t>
            </a:r>
            <a:endParaRPr lang="en-US" sz="200" dirty="0">
              <a:solidFill>
                <a:srgbClr val="454545"/>
              </a:solidFill>
            </a:endParaRPr>
          </a:p>
        </p:txBody>
      </p:sp>
      <p:sp>
        <p:nvSpPr>
          <p:cNvPr id="39" name="Rectangle 38"/>
          <p:cNvSpPr/>
          <p:nvPr/>
        </p:nvSpPr>
        <p:spPr>
          <a:xfrm>
            <a:off x="6760369" y="3633484"/>
            <a:ext cx="1931050" cy="509158"/>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prstClr val="white"/>
                </a:solidFill>
              </a:rPr>
              <a:t>Regulators</a:t>
            </a:r>
          </a:p>
        </p:txBody>
      </p:sp>
      <p:sp>
        <p:nvSpPr>
          <p:cNvPr id="9" name="Rectangle 8"/>
          <p:cNvSpPr/>
          <p:nvPr/>
        </p:nvSpPr>
        <p:spPr>
          <a:xfrm>
            <a:off x="441402" y="1679650"/>
            <a:ext cx="1923322" cy="453394"/>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300"/>
              </a:spcAft>
              <a:defRPr/>
            </a:pPr>
            <a:r>
              <a:rPr lang="en-US" sz="1200" b="1" dirty="0">
                <a:solidFill>
                  <a:prstClr val="white"/>
                </a:solidFill>
              </a:rPr>
              <a:t>GS1 Activate</a:t>
            </a:r>
          </a:p>
          <a:p>
            <a:pPr algn="ctr">
              <a:defRPr/>
            </a:pPr>
            <a:r>
              <a:rPr lang="en-US" sz="900" dirty="0">
                <a:solidFill>
                  <a:prstClr val="white"/>
                </a:solidFill>
              </a:rPr>
              <a:t>GTIN Issuance and Activation</a:t>
            </a:r>
          </a:p>
        </p:txBody>
      </p:sp>
      <p:sp>
        <p:nvSpPr>
          <p:cNvPr id="10" name="Rectangle 9"/>
          <p:cNvSpPr/>
          <p:nvPr/>
        </p:nvSpPr>
        <p:spPr>
          <a:xfrm>
            <a:off x="441402" y="2188808"/>
            <a:ext cx="1923322" cy="452361"/>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prstClr val="white"/>
                </a:solidFill>
              </a:rPr>
              <a:t>GDSN Data Pools</a:t>
            </a:r>
          </a:p>
        </p:txBody>
      </p:sp>
      <p:sp>
        <p:nvSpPr>
          <p:cNvPr id="11" name="Rectangle 10"/>
          <p:cNvSpPr/>
          <p:nvPr/>
        </p:nvSpPr>
        <p:spPr>
          <a:xfrm>
            <a:off x="441402" y="2696933"/>
            <a:ext cx="1923322" cy="44472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prstClr val="white"/>
                </a:solidFill>
              </a:rPr>
              <a:t>Data aggregators</a:t>
            </a:r>
          </a:p>
        </p:txBody>
      </p:sp>
      <p:sp>
        <p:nvSpPr>
          <p:cNvPr id="12" name="Rectangle 11"/>
          <p:cNvSpPr/>
          <p:nvPr/>
        </p:nvSpPr>
        <p:spPr>
          <a:xfrm>
            <a:off x="441402" y="3197424"/>
            <a:ext cx="1926664" cy="44472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100" b="1" dirty="0">
                <a:solidFill>
                  <a:prstClr val="white"/>
                </a:solidFill>
              </a:rPr>
              <a:t>Local/other </a:t>
            </a:r>
            <a:br>
              <a:rPr lang="en-US" sz="1100" b="1" dirty="0">
                <a:solidFill>
                  <a:prstClr val="white"/>
                </a:solidFill>
              </a:rPr>
            </a:br>
            <a:r>
              <a:rPr lang="en-US" sz="1100" b="1" dirty="0">
                <a:solidFill>
                  <a:prstClr val="white"/>
                </a:solidFill>
              </a:rPr>
              <a:t>catalogues</a:t>
            </a:r>
          </a:p>
        </p:txBody>
      </p:sp>
      <p:sp>
        <p:nvSpPr>
          <p:cNvPr id="34" name="Rectangle 33"/>
          <p:cNvSpPr/>
          <p:nvPr/>
        </p:nvSpPr>
        <p:spPr>
          <a:xfrm>
            <a:off x="441402" y="3697915"/>
            <a:ext cx="1923322" cy="444727"/>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100" b="1" dirty="0">
                <a:solidFill>
                  <a:prstClr val="white"/>
                </a:solidFill>
              </a:rPr>
              <a:t>Brand owner </a:t>
            </a:r>
            <a:br>
              <a:rPr lang="en-US" sz="1100" b="1" dirty="0">
                <a:solidFill>
                  <a:prstClr val="white"/>
                </a:solidFill>
              </a:rPr>
            </a:br>
            <a:r>
              <a:rPr lang="en-US" sz="1100" b="1" dirty="0">
                <a:solidFill>
                  <a:prstClr val="white"/>
                </a:solidFill>
              </a:rPr>
              <a:t>internal systems</a:t>
            </a:r>
          </a:p>
        </p:txBody>
      </p:sp>
      <p:cxnSp>
        <p:nvCxnSpPr>
          <p:cNvPr id="42" name="Straight Arrow Connector 41"/>
          <p:cNvCxnSpPr/>
          <p:nvPr/>
        </p:nvCxnSpPr>
        <p:spPr>
          <a:xfrm>
            <a:off x="6315080" y="1935601"/>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3" name="Straight Arrow Connector 42"/>
          <p:cNvCxnSpPr/>
          <p:nvPr/>
        </p:nvCxnSpPr>
        <p:spPr>
          <a:xfrm>
            <a:off x="6315080" y="2585507"/>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6" name="Straight Arrow Connector 45"/>
          <p:cNvCxnSpPr/>
          <p:nvPr/>
        </p:nvCxnSpPr>
        <p:spPr>
          <a:xfrm>
            <a:off x="6315080" y="3224043"/>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47" name="Straight Arrow Connector 46"/>
          <p:cNvCxnSpPr/>
          <p:nvPr/>
        </p:nvCxnSpPr>
        <p:spPr>
          <a:xfrm>
            <a:off x="6315080" y="3888063"/>
            <a:ext cx="388416" cy="0"/>
          </a:xfrm>
          <a:prstGeom prst="straightConnector1">
            <a:avLst/>
          </a:prstGeom>
          <a:ln>
            <a:solidFill>
              <a:schemeClr val="accent3"/>
            </a:solidFill>
            <a:tailEnd type="triangle"/>
          </a:ln>
          <a:effectLst/>
        </p:spPr>
        <p:style>
          <a:lnRef idx="2">
            <a:schemeClr val="accent1"/>
          </a:lnRef>
          <a:fillRef idx="0">
            <a:schemeClr val="accent1"/>
          </a:fillRef>
          <a:effectRef idx="1">
            <a:schemeClr val="accent1"/>
          </a:effectRef>
          <a:fontRef idx="minor">
            <a:schemeClr val="tx1"/>
          </a:fontRef>
        </p:style>
      </p:cxnSp>
      <p:sp>
        <p:nvSpPr>
          <p:cNvPr id="54" name="TextBox 53"/>
          <p:cNvSpPr txBox="1"/>
          <p:nvPr/>
        </p:nvSpPr>
        <p:spPr>
          <a:xfrm>
            <a:off x="5438068" y="3165986"/>
            <a:ext cx="734132" cy="586330"/>
          </a:xfrm>
          <a:prstGeom prst="rect">
            <a:avLst/>
          </a:prstGeom>
          <a:solidFill>
            <a:schemeClr val="accent1"/>
          </a:solidFill>
        </p:spPr>
        <p:txBody>
          <a:bodyPr wrap="square" rtlCol="0" anchor="ctr" anchorCtr="0">
            <a:noAutofit/>
          </a:bodyPr>
          <a:lstStyle/>
          <a:p>
            <a:pPr algn="ctr">
              <a:defRPr/>
            </a:pPr>
            <a:r>
              <a:rPr lang="en-US" sz="1400" b="1" dirty="0">
                <a:solidFill>
                  <a:prstClr val="white"/>
                </a:solidFill>
              </a:rPr>
              <a:t>GS1 MOs</a:t>
            </a:r>
          </a:p>
        </p:txBody>
      </p:sp>
      <p:sp>
        <p:nvSpPr>
          <p:cNvPr id="36" name="TextBox 35">
            <a:extLst>
              <a:ext uri="{FF2B5EF4-FFF2-40B4-BE49-F238E27FC236}">
                <a16:creationId xmlns:a16="http://schemas.microsoft.com/office/drawing/2014/main" id="{576CFB65-FCBD-496C-970A-09C56E5FC7D5}"/>
              </a:ext>
            </a:extLst>
          </p:cNvPr>
          <p:cNvSpPr txBox="1"/>
          <p:nvPr/>
        </p:nvSpPr>
        <p:spPr>
          <a:xfrm>
            <a:off x="2931280" y="3171366"/>
            <a:ext cx="734132" cy="586330"/>
          </a:xfrm>
          <a:prstGeom prst="rect">
            <a:avLst/>
          </a:prstGeom>
          <a:solidFill>
            <a:schemeClr val="accent1"/>
          </a:solidFill>
        </p:spPr>
        <p:txBody>
          <a:bodyPr wrap="square" rtlCol="0" anchor="ctr" anchorCtr="0">
            <a:noAutofit/>
          </a:bodyPr>
          <a:lstStyle/>
          <a:p>
            <a:pPr algn="ctr">
              <a:defRPr/>
            </a:pPr>
            <a:r>
              <a:rPr lang="en-US" sz="1400" b="1" dirty="0">
                <a:solidFill>
                  <a:prstClr val="white"/>
                </a:solidFill>
              </a:rPr>
              <a:t>GS1 MOs</a:t>
            </a:r>
          </a:p>
        </p:txBody>
      </p:sp>
      <p:grpSp>
        <p:nvGrpSpPr>
          <p:cNvPr id="25" name="Group 24"/>
          <p:cNvGrpSpPr/>
          <p:nvPr/>
        </p:nvGrpSpPr>
        <p:grpSpPr>
          <a:xfrm>
            <a:off x="3581400" y="2122726"/>
            <a:ext cx="1926554" cy="1110104"/>
            <a:chOff x="3204893" y="2107395"/>
            <a:chExt cx="2208306" cy="1272453"/>
          </a:xfrm>
        </p:grpSpPr>
        <p:pic>
          <p:nvPicPr>
            <p:cNvPr id="21" name="Picture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4893" y="2107395"/>
              <a:ext cx="2208306" cy="1272453"/>
            </a:xfrm>
            <a:prstGeom prst="rect">
              <a:avLst/>
            </a:prstGeom>
          </p:spPr>
        </p:pic>
        <p:sp>
          <p:nvSpPr>
            <p:cNvPr id="24" name="TextBox 23"/>
            <p:cNvSpPr txBox="1"/>
            <p:nvPr/>
          </p:nvSpPr>
          <p:spPr>
            <a:xfrm>
              <a:off x="3455889" y="2755213"/>
              <a:ext cx="1659429" cy="400110"/>
            </a:xfrm>
            <a:prstGeom prst="rect">
              <a:avLst/>
            </a:prstGeom>
            <a:noFill/>
          </p:spPr>
          <p:txBody>
            <a:bodyPr wrap="none" rtlCol="0">
              <a:spAutoFit/>
            </a:bodyPr>
            <a:lstStyle/>
            <a:p>
              <a:pPr algn="ctr">
                <a:defRPr/>
              </a:pPr>
              <a:r>
                <a:rPr lang="en-US" sz="2000" b="1" dirty="0">
                  <a:solidFill>
                    <a:srgbClr val="002C6C"/>
                  </a:solidFill>
                </a:rPr>
                <a:t>GS1 Cloud</a:t>
              </a:r>
            </a:p>
          </p:txBody>
        </p:sp>
      </p:grpSp>
      <p:cxnSp>
        <p:nvCxnSpPr>
          <p:cNvPr id="5" name="Straight Connector 4">
            <a:extLst>
              <a:ext uri="{FF2B5EF4-FFF2-40B4-BE49-F238E27FC236}">
                <a16:creationId xmlns:a16="http://schemas.microsoft.com/office/drawing/2014/main" id="{1439DD35-81D5-4302-8476-87A727528ABA}"/>
              </a:ext>
            </a:extLst>
          </p:cNvPr>
          <p:cNvCxnSpPr>
            <a:endCxn id="36" idx="0"/>
          </p:cNvCxnSpPr>
          <p:nvPr/>
        </p:nvCxnSpPr>
        <p:spPr>
          <a:xfrm>
            <a:off x="2816568" y="2934795"/>
            <a:ext cx="481778" cy="236571"/>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B6776067-67F8-4F1F-9B2C-CFFB2F703AF8}"/>
              </a:ext>
            </a:extLst>
          </p:cNvPr>
          <p:cNvCxnSpPr>
            <a:stCxn id="36" idx="0"/>
          </p:cNvCxnSpPr>
          <p:nvPr/>
        </p:nvCxnSpPr>
        <p:spPr>
          <a:xfrm flipV="1">
            <a:off x="3298346" y="2982206"/>
            <a:ext cx="278452" cy="189160"/>
          </a:xfrm>
          <a:prstGeom prst="line">
            <a:avLst/>
          </a:prstGeom>
          <a:ln>
            <a:solidFill>
              <a:schemeClr val="accent2"/>
            </a:solidFill>
            <a:prstDash val="dash"/>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5872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GS1 Cloud Phase 1 – Use cases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46</a:t>
            </a:fld>
            <a:endParaRPr lang="en-GB"/>
          </a:p>
        </p:txBody>
      </p:sp>
      <p:sp>
        <p:nvSpPr>
          <p:cNvPr id="5" name="Content Placeholder 2"/>
          <p:cNvSpPr>
            <a:spLocks noGrp="1"/>
          </p:cNvSpPr>
          <p:nvPr>
            <p:ph idx="11"/>
          </p:nvPr>
        </p:nvSpPr>
        <p:spPr>
          <a:xfrm>
            <a:off x="447479" y="1361704"/>
            <a:ext cx="8241707" cy="2640953"/>
          </a:xfrm>
        </p:spPr>
        <p:txBody>
          <a:bodyPr/>
          <a:lstStyle/>
          <a:p>
            <a:pPr marL="342900" indent="-342900" defTabSz="685733" fontAlgn="auto">
              <a:lnSpc>
                <a:spcPct val="100000"/>
              </a:lnSpc>
              <a:spcBef>
                <a:spcPts val="0"/>
              </a:spcBef>
              <a:spcAft>
                <a:spcPts val="1200"/>
              </a:spcAft>
              <a:buFont typeface="+mj-lt"/>
              <a:buAutoNum type="arabicPeriod"/>
              <a:defRPr/>
            </a:pPr>
            <a:r>
              <a:rPr lang="en-GB" sz="1700" dirty="0"/>
              <a:t>Key Authentication – Verify if a specific GTIN is in the GS1 Cloud and therefore the GCP was licensed properly - </a:t>
            </a:r>
            <a:r>
              <a:rPr lang="en-GB" sz="1700" b="1" dirty="0">
                <a:solidFill>
                  <a:srgbClr val="FF0000"/>
                </a:solidFill>
              </a:rPr>
              <a:t>CHECK</a:t>
            </a:r>
          </a:p>
          <a:p>
            <a:pPr marL="342900" indent="-342900" defTabSz="685733" fontAlgn="auto">
              <a:lnSpc>
                <a:spcPct val="100000"/>
              </a:lnSpc>
              <a:spcBef>
                <a:spcPts val="0"/>
              </a:spcBef>
              <a:spcAft>
                <a:spcPts val="1200"/>
              </a:spcAft>
              <a:buFont typeface="+mj-lt"/>
              <a:buAutoNum type="arabicPeriod"/>
              <a:defRPr/>
            </a:pPr>
            <a:r>
              <a:rPr lang="en-GB" sz="1700" dirty="0"/>
              <a:t>Product Validation – provides limited product label information and product image (if available) to help an end consumer know if the product they are looking at is indeed what the Brand says it is - </a:t>
            </a:r>
            <a:r>
              <a:rPr lang="en-GB" sz="1700" b="1" dirty="0">
                <a:solidFill>
                  <a:srgbClr val="FF0000"/>
                </a:solidFill>
              </a:rPr>
              <a:t>VIEW</a:t>
            </a:r>
          </a:p>
          <a:p>
            <a:pPr marL="342900" indent="-342900" defTabSz="685733" fontAlgn="auto">
              <a:lnSpc>
                <a:spcPct val="100000"/>
              </a:lnSpc>
              <a:spcBef>
                <a:spcPts val="0"/>
              </a:spcBef>
              <a:spcAft>
                <a:spcPts val="0"/>
              </a:spcAft>
              <a:buFont typeface="+mj-lt"/>
              <a:buAutoNum type="arabicPeriod"/>
              <a:defRPr/>
            </a:pPr>
            <a:r>
              <a:rPr lang="en-GB" sz="1700" dirty="0"/>
              <a:t>Basic Product Search – With an entered GPC and target market, a list of products is displayed that matches those search parameters – </a:t>
            </a:r>
            <a:r>
              <a:rPr lang="en-GB" sz="1700" b="1" dirty="0">
                <a:solidFill>
                  <a:srgbClr val="FF0000"/>
                </a:solidFill>
              </a:rPr>
              <a:t>EXPLORE</a:t>
            </a:r>
          </a:p>
          <a:p>
            <a:pPr marL="0" indent="0" defTabSz="685733" fontAlgn="auto">
              <a:spcBef>
                <a:spcPts val="0"/>
              </a:spcBef>
              <a:spcAft>
                <a:spcPts val="1800"/>
              </a:spcAft>
              <a:buNone/>
              <a:defRPr/>
            </a:pPr>
            <a:endParaRPr lang="en-GB" sz="1600" dirty="0"/>
          </a:p>
          <a:p>
            <a:endParaRPr lang="en-US" sz="1800" dirty="0"/>
          </a:p>
          <a:p>
            <a:pPr lvl="1"/>
            <a:endParaRPr lang="en-US" sz="1800" dirty="0"/>
          </a:p>
          <a:p>
            <a:endParaRPr lang="en-GB" sz="1800" dirty="0"/>
          </a:p>
        </p:txBody>
      </p:sp>
    </p:spTree>
    <p:extLst>
      <p:ext uri="{BB962C8B-B14F-4D97-AF65-F5344CB8AC3E}">
        <p14:creationId xmlns:p14="http://schemas.microsoft.com/office/powerpoint/2010/main" val="41277776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47</a:t>
            </a:fld>
            <a:endParaRPr lang="en-GB" noProof="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27690" y="1244665"/>
            <a:ext cx="2286000" cy="22860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80390" y="1244665"/>
            <a:ext cx="2286000" cy="2286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33090" y="1244665"/>
            <a:ext cx="2286000" cy="2286000"/>
          </a:xfrm>
          <a:prstGeom prst="rect">
            <a:avLst/>
          </a:prstGeom>
        </p:spPr>
      </p:pic>
      <p:sp>
        <p:nvSpPr>
          <p:cNvPr id="9" name="Rectangle 8"/>
          <p:cNvSpPr/>
          <p:nvPr/>
        </p:nvSpPr>
        <p:spPr>
          <a:xfrm>
            <a:off x="1094489" y="3606865"/>
            <a:ext cx="1752403" cy="846386"/>
          </a:xfrm>
          <a:prstGeom prst="rect">
            <a:avLst/>
          </a:prstGeom>
        </p:spPr>
        <p:txBody>
          <a:bodyPr wrap="none">
            <a:spAutoFit/>
          </a:bodyPr>
          <a:lstStyle/>
          <a:p>
            <a:pPr algn="ctr">
              <a:spcAft>
                <a:spcPts val="600"/>
              </a:spcAft>
            </a:pPr>
            <a:r>
              <a:rPr lang="en-US" sz="2000" b="1" dirty="0">
                <a:solidFill>
                  <a:schemeClr val="tx2"/>
                </a:solidFill>
              </a:rPr>
              <a:t>Check</a:t>
            </a:r>
          </a:p>
          <a:p>
            <a:pPr algn="ctr"/>
            <a:r>
              <a:rPr lang="en-US" sz="1200" i="1" dirty="0"/>
              <a:t>Formerly known as </a:t>
            </a:r>
            <a:br>
              <a:rPr lang="en-US" sz="1200" i="1" dirty="0"/>
            </a:br>
            <a:r>
              <a:rPr lang="en-US" sz="1200" i="1" dirty="0"/>
              <a:t>GTIN Authentication</a:t>
            </a:r>
            <a:endParaRPr lang="en-US" sz="1200" b="1" i="1" dirty="0">
              <a:solidFill>
                <a:schemeClr val="tx2"/>
              </a:solidFill>
            </a:endParaRPr>
          </a:p>
        </p:txBody>
      </p:sp>
      <p:sp>
        <p:nvSpPr>
          <p:cNvPr id="10" name="Rectangle 9"/>
          <p:cNvSpPr/>
          <p:nvPr/>
        </p:nvSpPr>
        <p:spPr>
          <a:xfrm>
            <a:off x="3667228" y="3606865"/>
            <a:ext cx="1712327" cy="846386"/>
          </a:xfrm>
          <a:prstGeom prst="rect">
            <a:avLst/>
          </a:prstGeom>
        </p:spPr>
        <p:txBody>
          <a:bodyPr wrap="none">
            <a:spAutoFit/>
          </a:bodyPr>
          <a:lstStyle/>
          <a:p>
            <a:pPr algn="ctr">
              <a:spcAft>
                <a:spcPts val="600"/>
              </a:spcAft>
            </a:pPr>
            <a:r>
              <a:rPr lang="en-US" sz="2000" b="1" dirty="0">
                <a:solidFill>
                  <a:schemeClr val="tx2"/>
                </a:solidFill>
              </a:rPr>
              <a:t>View</a:t>
            </a:r>
          </a:p>
          <a:p>
            <a:pPr algn="ctr"/>
            <a:r>
              <a:rPr lang="en-US" sz="1200" i="1" dirty="0"/>
              <a:t>Formerly known as </a:t>
            </a:r>
            <a:br>
              <a:rPr lang="en-US" sz="1200" i="1" dirty="0"/>
            </a:br>
            <a:r>
              <a:rPr lang="en-US" sz="1200" i="1" dirty="0"/>
              <a:t>Product Validation </a:t>
            </a:r>
            <a:endParaRPr lang="en-US" sz="1200" b="1" i="1" dirty="0">
              <a:solidFill>
                <a:schemeClr val="tx2"/>
              </a:solidFill>
            </a:endParaRPr>
          </a:p>
        </p:txBody>
      </p:sp>
      <p:sp>
        <p:nvSpPr>
          <p:cNvPr id="12" name="Rectangle 11"/>
          <p:cNvSpPr/>
          <p:nvPr/>
        </p:nvSpPr>
        <p:spPr>
          <a:xfrm>
            <a:off x="6219927" y="3606865"/>
            <a:ext cx="1712327" cy="846386"/>
          </a:xfrm>
          <a:prstGeom prst="rect">
            <a:avLst/>
          </a:prstGeom>
        </p:spPr>
        <p:txBody>
          <a:bodyPr wrap="none">
            <a:spAutoFit/>
          </a:bodyPr>
          <a:lstStyle/>
          <a:p>
            <a:pPr algn="ctr">
              <a:spcAft>
                <a:spcPts val="600"/>
              </a:spcAft>
            </a:pPr>
            <a:r>
              <a:rPr lang="en-US" sz="2000" b="1" dirty="0">
                <a:solidFill>
                  <a:schemeClr val="tx2"/>
                </a:solidFill>
              </a:rPr>
              <a:t>Explore</a:t>
            </a:r>
          </a:p>
          <a:p>
            <a:pPr algn="ctr"/>
            <a:r>
              <a:rPr lang="en-US" sz="1200" i="1" dirty="0"/>
              <a:t>Formerly known as </a:t>
            </a:r>
            <a:br>
              <a:rPr lang="en-US" sz="1200" i="1" dirty="0"/>
            </a:br>
            <a:r>
              <a:rPr lang="en-US" sz="1200" i="1" dirty="0"/>
              <a:t>Search </a:t>
            </a:r>
            <a:endParaRPr lang="en-US" sz="1200" b="1" i="1" dirty="0">
              <a:solidFill>
                <a:schemeClr val="tx2"/>
              </a:solidFill>
            </a:endParaRPr>
          </a:p>
        </p:txBody>
      </p:sp>
      <p:sp>
        <p:nvSpPr>
          <p:cNvPr id="14" name="Rectangle 13"/>
          <p:cNvSpPr/>
          <p:nvPr/>
        </p:nvSpPr>
        <p:spPr>
          <a:xfrm>
            <a:off x="533400" y="460110"/>
            <a:ext cx="2209800" cy="592332"/>
          </a:xfrm>
          <a:prstGeom prst="rect">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74250" indent="0">
              <a:buFont typeface="Arial"/>
              <a:buNone/>
            </a:pPr>
            <a:r>
              <a:rPr lang="en-US" sz="2800" dirty="0">
                <a:solidFill>
                  <a:schemeClr val="bg1"/>
                </a:solidFill>
              </a:rPr>
              <a:t>GS1 Cloud</a:t>
            </a:r>
          </a:p>
        </p:txBody>
      </p:sp>
    </p:spTree>
    <p:extLst>
      <p:ext uri="{BB962C8B-B14F-4D97-AF65-F5344CB8AC3E}">
        <p14:creationId xmlns:p14="http://schemas.microsoft.com/office/powerpoint/2010/main" val="10126611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48</a:t>
            </a:fld>
            <a:endParaRPr lang="en-GB" dirty="0"/>
          </a:p>
        </p:txBody>
      </p:sp>
      <p:graphicFrame>
        <p:nvGraphicFramePr>
          <p:cNvPr id="7" name="Table 6"/>
          <p:cNvGraphicFramePr>
            <a:graphicFrameLocks noGrp="1"/>
          </p:cNvGraphicFramePr>
          <p:nvPr>
            <p:extLst/>
          </p:nvPr>
        </p:nvGraphicFramePr>
        <p:xfrm>
          <a:off x="4027981" y="1144206"/>
          <a:ext cx="4663440" cy="2817378"/>
        </p:xfrm>
        <a:graphic>
          <a:graphicData uri="http://schemas.openxmlformats.org/drawingml/2006/table">
            <a:tbl>
              <a:tblPr firstRow="1" bandRow="1">
                <a:tableStyleId>{F5AB1C69-6EDB-4FF4-983F-18BD219EF322}</a:tableStyleId>
              </a:tblPr>
              <a:tblGrid>
                <a:gridCol w="2468880">
                  <a:extLst>
                    <a:ext uri="{9D8B030D-6E8A-4147-A177-3AD203B41FA5}">
                      <a16:colId xmlns:a16="http://schemas.microsoft.com/office/drawing/2014/main" val="658997363"/>
                    </a:ext>
                  </a:extLst>
                </a:gridCol>
                <a:gridCol w="731520">
                  <a:extLst>
                    <a:ext uri="{9D8B030D-6E8A-4147-A177-3AD203B41FA5}">
                      <a16:colId xmlns:a16="http://schemas.microsoft.com/office/drawing/2014/main" val="308650708"/>
                    </a:ext>
                  </a:extLst>
                </a:gridCol>
                <a:gridCol w="731520">
                  <a:extLst>
                    <a:ext uri="{9D8B030D-6E8A-4147-A177-3AD203B41FA5}">
                      <a16:colId xmlns:a16="http://schemas.microsoft.com/office/drawing/2014/main" val="888166612"/>
                    </a:ext>
                  </a:extLst>
                </a:gridCol>
                <a:gridCol w="731520">
                  <a:extLst>
                    <a:ext uri="{9D8B030D-6E8A-4147-A177-3AD203B41FA5}">
                      <a16:colId xmlns:a16="http://schemas.microsoft.com/office/drawing/2014/main" val="151043613"/>
                    </a:ext>
                  </a:extLst>
                </a:gridCol>
              </a:tblGrid>
              <a:tr h="486217">
                <a:tc>
                  <a:txBody>
                    <a:bodyPr/>
                    <a:lstStyle/>
                    <a:p>
                      <a:pPr algn="ctr"/>
                      <a:r>
                        <a:rPr lang="en-US" sz="1000" dirty="0"/>
                        <a:t>Attributes</a:t>
                      </a:r>
                      <a:endParaRPr lang="en-GB" sz="1000" dirty="0"/>
                    </a:p>
                  </a:txBody>
                  <a:tcPr anchor="ctr">
                    <a:solidFill>
                      <a:schemeClr val="accent2"/>
                    </a:solidFill>
                  </a:tcPr>
                </a:tc>
                <a:tc>
                  <a:txBody>
                    <a:bodyPr/>
                    <a:lstStyle/>
                    <a:p>
                      <a:pPr algn="ctr"/>
                      <a:r>
                        <a:rPr lang="en-US" sz="1000" dirty="0"/>
                        <a:t>Check</a:t>
                      </a:r>
                    </a:p>
                  </a:txBody>
                  <a:tcPr anchor="ctr">
                    <a:solidFill>
                      <a:schemeClr val="accent5"/>
                    </a:solidFill>
                  </a:tcPr>
                </a:tc>
                <a:tc>
                  <a:txBody>
                    <a:bodyPr/>
                    <a:lstStyle/>
                    <a:p>
                      <a:pPr algn="ctr"/>
                      <a:r>
                        <a:rPr lang="en-US" sz="1000" dirty="0"/>
                        <a:t>View</a:t>
                      </a:r>
                      <a:endParaRPr lang="en-GB" sz="1000" dirty="0"/>
                    </a:p>
                  </a:txBody>
                  <a:tcPr anchor="ctr">
                    <a:solidFill>
                      <a:srgbClr val="C1D82F"/>
                    </a:solidFill>
                  </a:tcPr>
                </a:tc>
                <a:tc>
                  <a:txBody>
                    <a:bodyPr/>
                    <a:lstStyle/>
                    <a:p>
                      <a:pPr algn="ctr"/>
                      <a:r>
                        <a:rPr lang="en-US" sz="1000" dirty="0"/>
                        <a:t>Explore</a:t>
                      </a:r>
                      <a:endParaRPr lang="en-GB" sz="1000" dirty="0"/>
                    </a:p>
                  </a:txBody>
                  <a:tcPr anchor="ctr">
                    <a:solidFill>
                      <a:srgbClr val="89AADB"/>
                    </a:solidFill>
                  </a:tcPr>
                </a:tc>
                <a:extLst>
                  <a:ext uri="{0D108BD9-81ED-4DB2-BD59-A6C34878D82A}">
                    <a16:rowId xmlns:a16="http://schemas.microsoft.com/office/drawing/2014/main" val="3212566498"/>
                  </a:ext>
                </a:extLst>
              </a:tr>
              <a:tr h="333023">
                <a:tc>
                  <a:txBody>
                    <a:bodyPr/>
                    <a:lstStyle/>
                    <a:p>
                      <a:r>
                        <a:rPr lang="en-US" sz="1100" b="1" dirty="0">
                          <a:solidFill>
                            <a:schemeClr val="tx2"/>
                          </a:solidFill>
                        </a:rPr>
                        <a:t>1. GTIN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050917241"/>
                  </a:ext>
                </a:extLst>
              </a:tr>
              <a:tr h="333023">
                <a:tc>
                  <a:txBody>
                    <a:bodyPr/>
                    <a:lstStyle/>
                    <a:p>
                      <a:r>
                        <a:rPr lang="en-US" sz="1100" b="1" dirty="0">
                          <a:solidFill>
                            <a:schemeClr val="tx2"/>
                          </a:solidFill>
                        </a:rPr>
                        <a:t>2. Brand</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2662932480"/>
                  </a:ext>
                </a:extLst>
              </a:tr>
              <a:tr h="333023">
                <a:tc>
                  <a:txBody>
                    <a:bodyPr/>
                    <a:lstStyle/>
                    <a:p>
                      <a:r>
                        <a:rPr lang="en-US" sz="1100" b="1" dirty="0">
                          <a:solidFill>
                            <a:schemeClr val="tx2"/>
                          </a:solidFill>
                        </a:rPr>
                        <a:t>3. Label Description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1911244710"/>
                  </a:ext>
                </a:extLst>
              </a:tr>
              <a:tr h="333023">
                <a:tc>
                  <a:txBody>
                    <a:bodyPr/>
                    <a:lstStyle/>
                    <a:p>
                      <a:r>
                        <a:rPr lang="en-US" sz="1100" b="1" dirty="0">
                          <a:solidFill>
                            <a:schemeClr val="tx2"/>
                          </a:solidFill>
                        </a:rPr>
                        <a:t>4. Medium Resolution Image</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4248438657"/>
                  </a:ext>
                </a:extLst>
              </a:tr>
              <a:tr h="333023">
                <a:tc>
                  <a:txBody>
                    <a:bodyPr/>
                    <a:lstStyle/>
                    <a:p>
                      <a:r>
                        <a:rPr lang="en-US" sz="1100" b="1" dirty="0">
                          <a:solidFill>
                            <a:schemeClr val="tx2"/>
                          </a:solidFill>
                        </a:rPr>
                        <a:t>5. Target Market</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854127069"/>
                  </a:ext>
                </a:extLst>
              </a:tr>
              <a:tr h="333023">
                <a:tc>
                  <a:txBody>
                    <a:bodyPr/>
                    <a:lstStyle/>
                    <a:p>
                      <a:r>
                        <a:rPr lang="en-US" sz="1100" b="1" dirty="0">
                          <a:solidFill>
                            <a:schemeClr val="tx2"/>
                          </a:solidFill>
                        </a:rPr>
                        <a:t>6. Company Name</a:t>
                      </a:r>
                      <a:endParaRPr lang="en-GB" sz="1100" b="1" dirty="0">
                        <a:solidFill>
                          <a:schemeClr val="tx2"/>
                        </a:solidFill>
                      </a:endParaRPr>
                    </a:p>
                  </a:txBody>
                  <a:tcPr anchor="ctr">
                    <a:solidFill>
                      <a:schemeClr val="accent2">
                        <a:lumMod val="20000"/>
                        <a:lumOff val="80000"/>
                      </a:schemeClr>
                    </a:solidFill>
                  </a:tcPr>
                </a:tc>
                <a:tc>
                  <a:txBody>
                    <a:bodyPr/>
                    <a:lstStyle/>
                    <a:p>
                      <a:endParaRPr lang="en-GB" sz="900" dirty="0">
                        <a:solidFill>
                          <a:schemeClr val="tx2"/>
                        </a:solidFill>
                      </a:endParaRPr>
                    </a:p>
                  </a:txBody>
                  <a:tcPr>
                    <a:solidFill>
                      <a:schemeClr val="accent5">
                        <a:alpha val="10000"/>
                      </a:schemeClr>
                    </a:solidFill>
                  </a:tcPr>
                </a:tc>
                <a:tc>
                  <a:txBody>
                    <a:bodyPr/>
                    <a:lstStyle/>
                    <a:p>
                      <a:endParaRPr lang="en-GB" sz="900" dirty="0"/>
                    </a:p>
                  </a:txBody>
                  <a:tcPr>
                    <a:solidFill>
                      <a:srgbClr val="C1D82F">
                        <a:alpha val="10000"/>
                      </a:srgbClr>
                    </a:solidFill>
                  </a:tcPr>
                </a:tc>
                <a:tc>
                  <a:txBody>
                    <a:bodyPr/>
                    <a:lstStyle/>
                    <a:p>
                      <a:endParaRPr lang="en-GB" sz="900" dirty="0"/>
                    </a:p>
                  </a:txBody>
                  <a:tcPr>
                    <a:solidFill>
                      <a:srgbClr val="89AADB">
                        <a:alpha val="10000"/>
                      </a:srgbClr>
                    </a:solidFill>
                  </a:tcPr>
                </a:tc>
                <a:extLst>
                  <a:ext uri="{0D108BD9-81ED-4DB2-BD59-A6C34878D82A}">
                    <a16:rowId xmlns:a16="http://schemas.microsoft.com/office/drawing/2014/main" val="4098955228"/>
                  </a:ext>
                </a:extLst>
              </a:tr>
              <a:tr h="333023">
                <a:tc>
                  <a:txBody>
                    <a:bodyPr/>
                    <a:lstStyle/>
                    <a:p>
                      <a:r>
                        <a:rPr lang="en-US" sz="1100" b="1" dirty="0">
                          <a:solidFill>
                            <a:schemeClr val="tx2"/>
                          </a:solidFill>
                        </a:rPr>
                        <a:t>7. Product Classification</a:t>
                      </a:r>
                      <a:endParaRPr lang="en-GB" sz="1100" b="1" dirty="0">
                        <a:solidFill>
                          <a:schemeClr val="tx2"/>
                        </a:solidFill>
                      </a:endParaRPr>
                    </a:p>
                  </a:txBody>
                  <a:tcPr anchor="ctr">
                    <a:solidFill>
                      <a:schemeClr val="accent2">
                        <a:lumMod val="40000"/>
                        <a:lumOff val="60000"/>
                      </a:schemeClr>
                    </a:solidFill>
                  </a:tcPr>
                </a:tc>
                <a:tc>
                  <a:txBody>
                    <a:bodyPr/>
                    <a:lstStyle/>
                    <a:p>
                      <a:endParaRPr lang="en-GB" sz="900" dirty="0">
                        <a:solidFill>
                          <a:schemeClr val="tx2"/>
                        </a:solidFill>
                      </a:endParaRPr>
                    </a:p>
                  </a:txBody>
                  <a:tcPr>
                    <a:solidFill>
                      <a:schemeClr val="accent5">
                        <a:alpha val="20000"/>
                      </a:schemeClr>
                    </a:solidFill>
                  </a:tcPr>
                </a:tc>
                <a:tc>
                  <a:txBody>
                    <a:bodyPr/>
                    <a:lstStyle/>
                    <a:p>
                      <a:endParaRPr lang="en-GB" sz="900" dirty="0"/>
                    </a:p>
                  </a:txBody>
                  <a:tcPr>
                    <a:solidFill>
                      <a:srgbClr val="C1D82F">
                        <a:alpha val="20000"/>
                      </a:srgbClr>
                    </a:solidFill>
                  </a:tcPr>
                </a:tc>
                <a:tc>
                  <a:txBody>
                    <a:bodyPr/>
                    <a:lstStyle/>
                    <a:p>
                      <a:endParaRPr lang="en-GB" sz="900" dirty="0"/>
                    </a:p>
                  </a:txBody>
                  <a:tcPr>
                    <a:solidFill>
                      <a:srgbClr val="89AADB">
                        <a:alpha val="20000"/>
                      </a:srgbClr>
                    </a:solidFill>
                  </a:tcPr>
                </a:tc>
                <a:extLst>
                  <a:ext uri="{0D108BD9-81ED-4DB2-BD59-A6C34878D82A}">
                    <a16:rowId xmlns:a16="http://schemas.microsoft.com/office/drawing/2014/main" val="2564260922"/>
                  </a:ext>
                </a:extLst>
              </a:tr>
            </a:tbl>
          </a:graphicData>
        </a:graphic>
      </p:graphicFrame>
      <p:sp>
        <p:nvSpPr>
          <p:cNvPr id="39" name="5-Point Star 38"/>
          <p:cNvSpPr/>
          <p:nvPr/>
        </p:nvSpPr>
        <p:spPr>
          <a:xfrm>
            <a:off x="6780826" y="1677708"/>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nvGrpSpPr>
          <p:cNvPr id="5" name="Group 4"/>
          <p:cNvGrpSpPr/>
          <p:nvPr/>
        </p:nvGrpSpPr>
        <p:grpSpPr>
          <a:xfrm>
            <a:off x="8206586" y="1677708"/>
            <a:ext cx="241364" cy="2219310"/>
            <a:chOff x="4030639" y="1677708"/>
            <a:chExt cx="241364" cy="2219310"/>
          </a:xfrm>
        </p:grpSpPr>
        <p:sp>
          <p:nvSpPr>
            <p:cNvPr id="44" name="5-Point Star 43"/>
            <p:cNvSpPr/>
            <p:nvPr/>
          </p:nvSpPr>
          <p:spPr>
            <a:xfrm>
              <a:off x="4036983" y="2353923"/>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5" name="5-Point Star 44"/>
            <p:cNvSpPr/>
            <p:nvPr/>
          </p:nvSpPr>
          <p:spPr>
            <a:xfrm>
              <a:off x="4036983" y="3020052"/>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6" name="5-Point Star 45"/>
            <p:cNvSpPr/>
            <p:nvPr/>
          </p:nvSpPr>
          <p:spPr>
            <a:xfrm>
              <a:off x="4036983" y="3350713"/>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7" name="5-Point Star 46"/>
            <p:cNvSpPr/>
            <p:nvPr/>
          </p:nvSpPr>
          <p:spPr>
            <a:xfrm>
              <a:off x="4036983" y="3681374"/>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8" name="5-Point Star 47"/>
            <p:cNvSpPr/>
            <p:nvPr/>
          </p:nvSpPr>
          <p:spPr>
            <a:xfrm>
              <a:off x="4036983" y="1677708"/>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9" name="5-Point Star 48"/>
            <p:cNvSpPr/>
            <p:nvPr/>
          </p:nvSpPr>
          <p:spPr>
            <a:xfrm>
              <a:off x="4030639" y="2023256"/>
              <a:ext cx="241364" cy="215650"/>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grpSp>
        <p:nvGrpSpPr>
          <p:cNvPr id="2" name="Group 1"/>
          <p:cNvGrpSpPr/>
          <p:nvPr/>
        </p:nvGrpSpPr>
        <p:grpSpPr>
          <a:xfrm>
            <a:off x="7493706" y="1677708"/>
            <a:ext cx="228676" cy="1888649"/>
            <a:chOff x="7412721" y="1677708"/>
            <a:chExt cx="228676" cy="1888649"/>
          </a:xfrm>
        </p:grpSpPr>
        <p:sp>
          <p:nvSpPr>
            <p:cNvPr id="40" name="5-Point Star 39"/>
            <p:cNvSpPr/>
            <p:nvPr/>
          </p:nvSpPr>
          <p:spPr>
            <a:xfrm>
              <a:off x="7412721" y="1677708"/>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1" name="5-Point Star 40"/>
            <p:cNvSpPr/>
            <p:nvPr/>
          </p:nvSpPr>
          <p:spPr>
            <a:xfrm>
              <a:off x="7412721" y="2017896"/>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2" name="5-Point Star 41"/>
            <p:cNvSpPr/>
            <p:nvPr/>
          </p:nvSpPr>
          <p:spPr>
            <a:xfrm>
              <a:off x="7412721" y="2358084"/>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43" name="5-Point Star 42"/>
            <p:cNvSpPr/>
            <p:nvPr/>
          </p:nvSpPr>
          <p:spPr>
            <a:xfrm>
              <a:off x="7412721" y="2673667"/>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50" name="5-Point Star 49"/>
            <p:cNvSpPr/>
            <p:nvPr/>
          </p:nvSpPr>
          <p:spPr>
            <a:xfrm>
              <a:off x="7412721" y="3020052"/>
              <a:ext cx="228676" cy="215644"/>
            </a:xfrm>
            <a:prstGeom prst="star5">
              <a:avLst/>
            </a:prstGeom>
            <a:solidFill>
              <a:schemeClr val="bg2">
                <a:alpha val="59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51" name="5-Point Star 50"/>
            <p:cNvSpPr/>
            <p:nvPr/>
          </p:nvSpPr>
          <p:spPr>
            <a:xfrm>
              <a:off x="7412721" y="3350713"/>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grpSp>
        <p:nvGrpSpPr>
          <p:cNvPr id="16" name="Group 15"/>
          <p:cNvGrpSpPr/>
          <p:nvPr/>
        </p:nvGrpSpPr>
        <p:grpSpPr>
          <a:xfrm>
            <a:off x="5171957" y="4083776"/>
            <a:ext cx="3675089" cy="230932"/>
            <a:chOff x="453416" y="4095165"/>
            <a:chExt cx="3675089" cy="230932"/>
          </a:xfrm>
        </p:grpSpPr>
        <p:sp>
          <p:nvSpPr>
            <p:cNvPr id="25" name="TextBox 24"/>
            <p:cNvSpPr txBox="1"/>
            <p:nvPr/>
          </p:nvSpPr>
          <p:spPr>
            <a:xfrm>
              <a:off x="629743" y="4095265"/>
              <a:ext cx="1353256" cy="230832"/>
            </a:xfrm>
            <a:prstGeom prst="rect">
              <a:avLst/>
            </a:prstGeom>
            <a:noFill/>
          </p:spPr>
          <p:txBody>
            <a:bodyPr wrap="none" rtlCol="0">
              <a:spAutoFit/>
            </a:bodyPr>
            <a:lstStyle/>
            <a:p>
              <a:pPr>
                <a:defRPr/>
              </a:pPr>
              <a:r>
                <a:rPr lang="en-US" sz="900" dirty="0">
                  <a:solidFill>
                    <a:schemeClr val="accent1"/>
                  </a:solidFill>
                </a:rPr>
                <a:t>Required for service</a:t>
              </a:r>
              <a:endParaRPr lang="en-GB" sz="900" dirty="0">
                <a:solidFill>
                  <a:schemeClr val="accent1"/>
                </a:solidFill>
              </a:endParaRPr>
            </a:p>
          </p:txBody>
        </p:sp>
        <p:sp>
          <p:nvSpPr>
            <p:cNvPr id="26" name="TextBox 25"/>
            <p:cNvSpPr txBox="1"/>
            <p:nvPr/>
          </p:nvSpPr>
          <p:spPr>
            <a:xfrm>
              <a:off x="2147460" y="4095265"/>
              <a:ext cx="1981045" cy="230832"/>
            </a:xfrm>
            <a:prstGeom prst="rect">
              <a:avLst/>
            </a:prstGeom>
            <a:noFill/>
          </p:spPr>
          <p:txBody>
            <a:bodyPr wrap="square" rtlCol="0">
              <a:spAutoFit/>
            </a:bodyPr>
            <a:lstStyle/>
            <a:p>
              <a:pPr>
                <a:defRPr/>
              </a:pPr>
              <a:r>
                <a:rPr lang="en-US" sz="900" dirty="0">
                  <a:solidFill>
                    <a:schemeClr val="tx1">
                      <a:lumMod val="60000"/>
                      <a:lumOff val="40000"/>
                    </a:schemeClr>
                  </a:solidFill>
                </a:rPr>
                <a:t>Service enhanced as a result</a:t>
              </a:r>
              <a:endParaRPr lang="en-GB" sz="900" dirty="0">
                <a:solidFill>
                  <a:schemeClr val="tx1">
                    <a:lumMod val="60000"/>
                    <a:lumOff val="40000"/>
                  </a:schemeClr>
                </a:solidFill>
              </a:endParaRPr>
            </a:p>
          </p:txBody>
        </p:sp>
        <p:sp>
          <p:nvSpPr>
            <p:cNvPr id="56" name="5-Point Star 55"/>
            <p:cNvSpPr/>
            <p:nvPr/>
          </p:nvSpPr>
          <p:spPr>
            <a:xfrm>
              <a:off x="453416" y="4095165"/>
              <a:ext cx="228676" cy="215644"/>
            </a:xfrm>
            <a:prstGeom prst="star5">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sp>
          <p:nvSpPr>
            <p:cNvPr id="57" name="5-Point Star 56"/>
            <p:cNvSpPr/>
            <p:nvPr/>
          </p:nvSpPr>
          <p:spPr>
            <a:xfrm>
              <a:off x="1969619" y="4095165"/>
              <a:ext cx="228676" cy="215644"/>
            </a:xfrm>
            <a:prstGeom prst="star5">
              <a:avLst/>
            </a:prstGeom>
            <a:solidFill>
              <a:schemeClr val="bg2">
                <a:alpha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endParaRPr lang="en-GB" sz="1400">
                <a:solidFill>
                  <a:prstClr val="white"/>
                </a:solidFill>
              </a:endParaRPr>
            </a:p>
          </p:txBody>
        </p:sp>
      </p:grpSp>
      <p:sp>
        <p:nvSpPr>
          <p:cNvPr id="4" name="Title 3"/>
          <p:cNvSpPr>
            <a:spLocks noGrp="1"/>
          </p:cNvSpPr>
          <p:nvPr>
            <p:ph type="title"/>
          </p:nvPr>
        </p:nvSpPr>
        <p:spPr/>
        <p:txBody>
          <a:bodyPr/>
          <a:lstStyle/>
          <a:p>
            <a:r>
              <a:rPr lang="en-US" b="1" dirty="0"/>
              <a:t>GS1 Cloud: </a:t>
            </a:r>
            <a:r>
              <a:rPr lang="en-US" dirty="0"/>
              <a:t>Core attributes and features</a:t>
            </a:r>
          </a:p>
        </p:txBody>
      </p:sp>
      <p:grpSp>
        <p:nvGrpSpPr>
          <p:cNvPr id="22" name="Group 21"/>
          <p:cNvGrpSpPr/>
          <p:nvPr/>
        </p:nvGrpSpPr>
        <p:grpSpPr>
          <a:xfrm>
            <a:off x="546814" y="1123950"/>
            <a:ext cx="2312889" cy="1078256"/>
            <a:chOff x="546814" y="1222295"/>
            <a:chExt cx="2312889" cy="1078256"/>
          </a:xfrm>
        </p:grpSpPr>
        <p:sp>
          <p:nvSpPr>
            <p:cNvPr id="20" name="Rectangle 19"/>
            <p:cNvSpPr/>
            <p:nvPr/>
          </p:nvSpPr>
          <p:spPr>
            <a:xfrm>
              <a:off x="1447800" y="1504950"/>
              <a:ext cx="1411903" cy="512946"/>
            </a:xfrm>
            <a:prstGeom prst="rect">
              <a:avLst/>
            </a:prstGeom>
            <a:solidFill>
              <a:srgbClr val="FBB034">
                <a:alpha val="2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3" name="Picture 6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6814" y="1222295"/>
              <a:ext cx="1078256" cy="1078256"/>
            </a:xfrm>
            <a:prstGeom prst="rect">
              <a:avLst/>
            </a:prstGeom>
          </p:spPr>
        </p:pic>
        <p:sp>
          <p:nvSpPr>
            <p:cNvPr id="68" name="Rectangle 67"/>
            <p:cNvSpPr/>
            <p:nvPr/>
          </p:nvSpPr>
          <p:spPr>
            <a:xfrm>
              <a:off x="1851125" y="1623761"/>
              <a:ext cx="699230" cy="276999"/>
            </a:xfrm>
            <a:prstGeom prst="rect">
              <a:avLst/>
            </a:prstGeom>
          </p:spPr>
          <p:txBody>
            <a:bodyPr wrap="none">
              <a:spAutoFit/>
            </a:bodyPr>
            <a:lstStyle/>
            <a:p>
              <a:pPr algn="ctr"/>
              <a:r>
                <a:rPr lang="en-US" sz="1200" b="1" dirty="0">
                  <a:solidFill>
                    <a:schemeClr val="tx2"/>
                  </a:solidFill>
                </a:rPr>
                <a:t>Check</a:t>
              </a:r>
            </a:p>
          </p:txBody>
        </p:sp>
      </p:grpSp>
      <p:grpSp>
        <p:nvGrpSpPr>
          <p:cNvPr id="21" name="Group 20"/>
          <p:cNvGrpSpPr/>
          <p:nvPr/>
        </p:nvGrpSpPr>
        <p:grpSpPr>
          <a:xfrm>
            <a:off x="1641986" y="2065095"/>
            <a:ext cx="2246534" cy="1078256"/>
            <a:chOff x="1641986" y="2160838"/>
            <a:chExt cx="2246534" cy="1078256"/>
          </a:xfrm>
        </p:grpSpPr>
        <p:sp>
          <p:nvSpPr>
            <p:cNvPr id="74" name="Rectangle 73"/>
            <p:cNvSpPr/>
            <p:nvPr/>
          </p:nvSpPr>
          <p:spPr>
            <a:xfrm>
              <a:off x="2476617" y="2461745"/>
              <a:ext cx="1411903" cy="512946"/>
            </a:xfrm>
            <a:prstGeom prst="rect">
              <a:avLst/>
            </a:prstGeom>
            <a:solidFill>
              <a:srgbClr val="C1D82F">
                <a:alpha val="2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4" name="Picture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1986" y="2160838"/>
              <a:ext cx="1078256" cy="1078256"/>
            </a:xfrm>
            <a:prstGeom prst="rect">
              <a:avLst/>
            </a:prstGeom>
          </p:spPr>
        </p:pic>
        <p:sp>
          <p:nvSpPr>
            <p:cNvPr id="69" name="Rectangle 68"/>
            <p:cNvSpPr/>
            <p:nvPr/>
          </p:nvSpPr>
          <p:spPr>
            <a:xfrm>
              <a:off x="2946296" y="2579718"/>
              <a:ext cx="607859" cy="276999"/>
            </a:xfrm>
            <a:prstGeom prst="rect">
              <a:avLst/>
            </a:prstGeom>
          </p:spPr>
          <p:txBody>
            <a:bodyPr wrap="none">
              <a:spAutoFit/>
            </a:bodyPr>
            <a:lstStyle/>
            <a:p>
              <a:pPr algn="ctr"/>
              <a:r>
                <a:rPr lang="en-US" sz="1200" b="1" dirty="0">
                  <a:solidFill>
                    <a:schemeClr val="tx2"/>
                  </a:solidFill>
                </a:rPr>
                <a:t>View</a:t>
              </a:r>
            </a:p>
          </p:txBody>
        </p:sp>
      </p:grpSp>
      <p:sp>
        <p:nvSpPr>
          <p:cNvPr id="75" name="Rectangle 74"/>
          <p:cNvSpPr/>
          <p:nvPr/>
        </p:nvSpPr>
        <p:spPr>
          <a:xfrm>
            <a:off x="1464716" y="3289208"/>
            <a:ext cx="1411903" cy="512946"/>
          </a:xfrm>
          <a:prstGeom prst="rect">
            <a:avLst/>
          </a:prstGeom>
          <a:solidFill>
            <a:srgbClr val="89AADB">
              <a:alpha val="25000"/>
            </a:srgb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7" name="Picture 6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6814" y="2996921"/>
            <a:ext cx="1078256" cy="1078256"/>
          </a:xfrm>
          <a:prstGeom prst="rect">
            <a:avLst/>
          </a:prstGeom>
        </p:spPr>
      </p:pic>
      <p:sp>
        <p:nvSpPr>
          <p:cNvPr id="70" name="Rectangle 69"/>
          <p:cNvSpPr/>
          <p:nvPr/>
        </p:nvSpPr>
        <p:spPr>
          <a:xfrm>
            <a:off x="1812009" y="3407181"/>
            <a:ext cx="838691" cy="276999"/>
          </a:xfrm>
          <a:prstGeom prst="rect">
            <a:avLst/>
          </a:prstGeom>
        </p:spPr>
        <p:txBody>
          <a:bodyPr wrap="none">
            <a:spAutoFit/>
          </a:bodyPr>
          <a:lstStyle/>
          <a:p>
            <a:pPr algn="ctr"/>
            <a:r>
              <a:rPr lang="en-US" sz="1200" b="1" dirty="0">
                <a:solidFill>
                  <a:schemeClr val="tx2"/>
                </a:solidFill>
              </a:rPr>
              <a:t>Explore</a:t>
            </a:r>
          </a:p>
        </p:txBody>
      </p:sp>
    </p:spTree>
    <p:extLst>
      <p:ext uri="{BB962C8B-B14F-4D97-AF65-F5344CB8AC3E}">
        <p14:creationId xmlns:p14="http://schemas.microsoft.com/office/powerpoint/2010/main" val="500105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3191066" y="1908681"/>
            <a:ext cx="3279584" cy="1787085"/>
          </a:xfrm>
          <a:prstGeom prst="rect">
            <a:avLst/>
          </a:prstGeom>
          <a:noFill/>
          <a:ln w="25400">
            <a:solidFill>
              <a:schemeClr val="bg2">
                <a:lumMod val="40000"/>
                <a:lumOff val="6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9" name="Rectangle 8"/>
          <p:cNvSpPr/>
          <p:nvPr/>
        </p:nvSpPr>
        <p:spPr>
          <a:xfrm>
            <a:off x="3163840" y="1071939"/>
            <a:ext cx="3362830" cy="737588"/>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en-US" sz="1200" b="1">
                <a:solidFill>
                  <a:srgbClr val="002060"/>
                </a:solidFill>
              </a:rPr>
              <a:t>Consumer product data </a:t>
            </a:r>
            <a:r>
              <a:rPr lang="en-US" sz="1200" b="1" dirty="0">
                <a:solidFill>
                  <a:srgbClr val="002060"/>
                </a:solidFill>
              </a:rPr>
              <a:t>storage</a:t>
            </a:r>
          </a:p>
          <a:p>
            <a:pPr algn="ctr">
              <a:defRPr/>
            </a:pPr>
            <a:r>
              <a:rPr lang="en-US" sz="900" dirty="0">
                <a:solidFill>
                  <a:srgbClr val="002C6C"/>
                </a:solidFill>
              </a:rPr>
              <a:t>Data stored in a modern, scalable cloud database</a:t>
            </a:r>
          </a:p>
        </p:txBody>
      </p:sp>
      <p:grpSp>
        <p:nvGrpSpPr>
          <p:cNvPr id="38" name="Group 37"/>
          <p:cNvGrpSpPr/>
          <p:nvPr/>
        </p:nvGrpSpPr>
        <p:grpSpPr>
          <a:xfrm>
            <a:off x="3982140" y="2007965"/>
            <a:ext cx="1726230" cy="985793"/>
            <a:chOff x="3204893" y="2118987"/>
            <a:chExt cx="2208306" cy="1272453"/>
          </a:xfrm>
        </p:grpSpPr>
        <p:pic>
          <p:nvPicPr>
            <p:cNvPr id="41" name="Picture 4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893" y="2118987"/>
              <a:ext cx="2208306" cy="1272453"/>
            </a:xfrm>
            <a:prstGeom prst="rect">
              <a:avLst/>
            </a:prstGeom>
          </p:spPr>
        </p:pic>
        <p:sp>
          <p:nvSpPr>
            <p:cNvPr id="42" name="TextBox 41"/>
            <p:cNvSpPr txBox="1"/>
            <p:nvPr/>
          </p:nvSpPr>
          <p:spPr>
            <a:xfrm>
              <a:off x="3368750" y="2799753"/>
              <a:ext cx="1833706" cy="456867"/>
            </a:xfrm>
            <a:prstGeom prst="rect">
              <a:avLst/>
            </a:prstGeom>
            <a:noFill/>
          </p:spPr>
          <p:txBody>
            <a:bodyPr wrap="none" rtlCol="0">
              <a:spAutoFit/>
            </a:bodyPr>
            <a:lstStyle/>
            <a:p>
              <a:pPr algn="ctr">
                <a:defRPr/>
              </a:pPr>
              <a:r>
                <a:rPr lang="en-US" sz="1700" b="1" dirty="0">
                  <a:solidFill>
                    <a:srgbClr val="002C6C"/>
                  </a:solidFill>
                </a:rPr>
                <a:t>GS1 Cloud</a:t>
              </a:r>
            </a:p>
          </p:txBody>
        </p:sp>
      </p:grpSp>
      <p:cxnSp>
        <p:nvCxnSpPr>
          <p:cNvPr id="40" name="Straight Arrow Connector 39"/>
          <p:cNvCxnSpPr>
            <a:cxnSpLocks/>
            <a:stCxn id="39" idx="3"/>
          </p:cNvCxnSpPr>
          <p:nvPr/>
        </p:nvCxnSpPr>
        <p:spPr>
          <a:xfrm flipV="1">
            <a:off x="2925778" y="2602442"/>
            <a:ext cx="931847" cy="15492"/>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grpSp>
        <p:nvGrpSpPr>
          <p:cNvPr id="22" name="Group 21"/>
          <p:cNvGrpSpPr/>
          <p:nvPr/>
        </p:nvGrpSpPr>
        <p:grpSpPr>
          <a:xfrm>
            <a:off x="745150" y="2244121"/>
            <a:ext cx="749918" cy="749636"/>
            <a:chOff x="812800" y="2133599"/>
            <a:chExt cx="749918" cy="790223"/>
          </a:xfrm>
        </p:grpSpPr>
        <p:sp>
          <p:nvSpPr>
            <p:cNvPr id="20" name="Rectangle 19"/>
            <p:cNvSpPr/>
            <p:nvPr/>
          </p:nvSpPr>
          <p:spPr>
            <a:xfrm>
              <a:off x="1027289" y="2133599"/>
              <a:ext cx="535429" cy="790223"/>
            </a:xfrm>
            <a:prstGeom prst="rect">
              <a:avLst/>
            </a:prstGeom>
            <a:noFill/>
            <a:ln w="2540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Rectangle 20"/>
            <p:cNvSpPr/>
            <p:nvPr/>
          </p:nvSpPr>
          <p:spPr>
            <a:xfrm>
              <a:off x="812800" y="2212622"/>
              <a:ext cx="479778" cy="55582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cxnSp>
        <p:nvCxnSpPr>
          <p:cNvPr id="24" name="Straight Arrow Connector 23"/>
          <p:cNvCxnSpPr>
            <a:cxnSpLocks/>
            <a:stCxn id="20" idx="3"/>
            <a:endCxn id="39" idx="1"/>
          </p:cNvCxnSpPr>
          <p:nvPr/>
        </p:nvCxnSpPr>
        <p:spPr>
          <a:xfrm flipV="1">
            <a:off x="1495068" y="2617934"/>
            <a:ext cx="305498" cy="1005"/>
          </a:xfrm>
          <a:prstGeom prst="straightConnector1">
            <a:avLst/>
          </a:prstGeom>
          <a:ln>
            <a:solidFill>
              <a:schemeClr val="tx2"/>
            </a:solidFill>
            <a:headEnd type="triangle"/>
            <a:tailEnd type="triangle"/>
          </a:ln>
          <a:effectLst/>
        </p:spPr>
        <p:style>
          <a:lnRef idx="2">
            <a:schemeClr val="accent1"/>
          </a:lnRef>
          <a:fillRef idx="0">
            <a:schemeClr val="accent1"/>
          </a:fillRef>
          <a:effectRef idx="1">
            <a:schemeClr val="accent1"/>
          </a:effectRef>
          <a:fontRef idx="minor">
            <a:schemeClr val="tx1"/>
          </a:fontRef>
        </p:style>
      </p:cxnSp>
      <p:sp>
        <p:nvSpPr>
          <p:cNvPr id="6" name="Title 5"/>
          <p:cNvSpPr>
            <a:spLocks noGrp="1"/>
          </p:cNvSpPr>
          <p:nvPr>
            <p:ph type="title"/>
          </p:nvPr>
        </p:nvSpPr>
        <p:spPr/>
        <p:txBody>
          <a:bodyPr/>
          <a:lstStyle/>
          <a:p>
            <a:r>
              <a:rPr lang="en-US" b="1">
                <a:solidFill>
                  <a:srgbClr val="002C6C"/>
                </a:solidFill>
              </a:rPr>
              <a:t>GS1 Activate and GS1 Cloud</a:t>
            </a:r>
            <a:endParaRPr lang="en-US"/>
          </a:p>
        </p:txBody>
      </p:sp>
      <p:sp>
        <p:nvSpPr>
          <p:cNvPr id="7" name="Rectangle 6"/>
          <p:cNvSpPr/>
          <p:nvPr/>
        </p:nvSpPr>
        <p:spPr>
          <a:xfrm>
            <a:off x="479044" y="1059121"/>
            <a:ext cx="2446734" cy="753092"/>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en-US" sz="1200" b="1" dirty="0">
                <a:solidFill>
                  <a:srgbClr val="00B6DE"/>
                </a:solidFill>
              </a:rPr>
              <a:t>Consumer product</a:t>
            </a:r>
            <a:br>
              <a:rPr lang="en-US" sz="1200" b="1" dirty="0">
                <a:solidFill>
                  <a:srgbClr val="00B6DE"/>
                </a:solidFill>
              </a:rPr>
            </a:br>
            <a:r>
              <a:rPr lang="en-US" sz="1200" b="1" dirty="0">
                <a:solidFill>
                  <a:srgbClr val="00B6DE"/>
                </a:solidFill>
              </a:rPr>
              <a:t>data collection</a:t>
            </a:r>
          </a:p>
          <a:p>
            <a:pPr algn="ctr">
              <a:defRPr/>
            </a:pPr>
            <a:r>
              <a:rPr lang="en-US" sz="900" dirty="0">
                <a:solidFill>
                  <a:srgbClr val="002C6C"/>
                </a:solidFill>
              </a:rPr>
              <a:t>Data uploaded from various sources</a:t>
            </a:r>
          </a:p>
        </p:txBody>
      </p:sp>
      <p:sp>
        <p:nvSpPr>
          <p:cNvPr id="8" name="Rectangle 7"/>
          <p:cNvSpPr/>
          <p:nvPr/>
        </p:nvSpPr>
        <p:spPr>
          <a:xfrm>
            <a:off x="6760370" y="1071939"/>
            <a:ext cx="1931051" cy="737588"/>
          </a:xfrm>
          <a:prstGeom prst="rect">
            <a:avLst/>
          </a:prstGeom>
          <a:solidFill>
            <a:schemeClr val="bg1">
              <a:lumMod val="95000"/>
            </a:schemeClr>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nchorCtr="0"/>
          <a:lstStyle/>
          <a:p>
            <a:pPr algn="ctr">
              <a:defRPr/>
            </a:pPr>
            <a:r>
              <a:rPr lang="en-US" sz="1200" b="1" dirty="0">
                <a:solidFill>
                  <a:srgbClr val="7AC143"/>
                </a:solidFill>
              </a:rPr>
              <a:t>Consumer product data access</a:t>
            </a:r>
          </a:p>
          <a:p>
            <a:pPr algn="ctr">
              <a:defRPr/>
            </a:pPr>
            <a:r>
              <a:rPr lang="en-US" sz="900" dirty="0">
                <a:solidFill>
                  <a:srgbClr val="002C6C"/>
                </a:solidFill>
              </a:rPr>
              <a:t>Data distributed to various value-creating applications</a:t>
            </a:r>
          </a:p>
        </p:txBody>
      </p:sp>
      <p:sp>
        <p:nvSpPr>
          <p:cNvPr id="14" name="TextBox 13">
            <a:extLst>
              <a:ext uri="{FF2B5EF4-FFF2-40B4-BE49-F238E27FC236}">
                <a16:creationId xmlns:a16="http://schemas.microsoft.com/office/drawing/2014/main" id="{576CFB65-FCBD-496C-970A-09C56E5FC7D5}"/>
              </a:ext>
            </a:extLst>
          </p:cNvPr>
          <p:cNvSpPr txBox="1"/>
          <p:nvPr/>
        </p:nvSpPr>
        <p:spPr>
          <a:xfrm>
            <a:off x="479044" y="1908681"/>
            <a:ext cx="906199" cy="680883"/>
          </a:xfrm>
          <a:prstGeom prst="rect">
            <a:avLst/>
          </a:prstGeom>
          <a:solidFill>
            <a:schemeClr val="accent1"/>
          </a:solidFill>
        </p:spPr>
        <p:txBody>
          <a:bodyPr wrap="square" rtlCol="0" anchor="ctr" anchorCtr="0">
            <a:noAutofit/>
          </a:bodyPr>
          <a:lstStyle/>
          <a:p>
            <a:pPr lvl="0" algn="ctr"/>
            <a:r>
              <a:rPr lang="en-US" sz="900" b="1" dirty="0">
                <a:solidFill>
                  <a:prstClr val="white"/>
                </a:solidFill>
              </a:rPr>
              <a:t>Member Customer Systems</a:t>
            </a:r>
          </a:p>
        </p:txBody>
      </p:sp>
      <p:sp>
        <p:nvSpPr>
          <p:cNvPr id="15" name="TextBox 14">
            <a:extLst>
              <a:ext uri="{FF2B5EF4-FFF2-40B4-BE49-F238E27FC236}">
                <a16:creationId xmlns:a16="http://schemas.microsoft.com/office/drawing/2014/main" id="{576CFB65-FCBD-496C-970A-09C56E5FC7D5}"/>
              </a:ext>
            </a:extLst>
          </p:cNvPr>
          <p:cNvSpPr txBox="1"/>
          <p:nvPr/>
        </p:nvSpPr>
        <p:spPr>
          <a:xfrm>
            <a:off x="479044" y="2680586"/>
            <a:ext cx="906199" cy="638903"/>
          </a:xfrm>
          <a:prstGeom prst="rect">
            <a:avLst/>
          </a:prstGeom>
          <a:solidFill>
            <a:schemeClr val="accent1"/>
          </a:solidFill>
        </p:spPr>
        <p:txBody>
          <a:bodyPr wrap="square" rtlCol="0" anchor="ctr" anchorCtr="0">
            <a:noAutofit/>
          </a:bodyPr>
          <a:lstStyle/>
          <a:p>
            <a:pPr lvl="0" algn="ctr"/>
            <a:r>
              <a:rPr lang="en-US" sz="900" b="1" dirty="0">
                <a:solidFill>
                  <a:prstClr val="white"/>
                </a:solidFill>
              </a:rPr>
              <a:t>MO CRM/ERP Systems</a:t>
            </a:r>
          </a:p>
        </p:txBody>
      </p:sp>
      <p:sp>
        <p:nvSpPr>
          <p:cNvPr id="29" name="Rectangle 28"/>
          <p:cNvSpPr/>
          <p:nvPr/>
        </p:nvSpPr>
        <p:spPr>
          <a:xfrm>
            <a:off x="6760370" y="1908682"/>
            <a:ext cx="1931050" cy="1401573"/>
          </a:xfrm>
          <a:prstGeom prst="rect">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tIns="91440" rtlCol="0" anchor="t"/>
          <a:lstStyle/>
          <a:p>
            <a:pPr algn="ctr">
              <a:defRPr/>
            </a:pPr>
            <a:r>
              <a:rPr lang="en-US" sz="1200" b="1" dirty="0">
                <a:solidFill>
                  <a:prstClr val="white"/>
                </a:solidFill>
              </a:rPr>
              <a:t>Data Users</a:t>
            </a:r>
          </a:p>
        </p:txBody>
      </p:sp>
      <p:sp>
        <p:nvSpPr>
          <p:cNvPr id="39" name="Rectangle 38"/>
          <p:cNvSpPr/>
          <p:nvPr/>
        </p:nvSpPr>
        <p:spPr>
          <a:xfrm>
            <a:off x="1800566" y="1917147"/>
            <a:ext cx="1125212" cy="1401574"/>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spcAft>
                <a:spcPts val="300"/>
              </a:spcAft>
              <a:defRPr/>
            </a:pPr>
            <a:r>
              <a:rPr lang="en-US" sz="1200" b="1" dirty="0">
                <a:solidFill>
                  <a:prstClr val="white"/>
                </a:solidFill>
              </a:rPr>
              <a:t>GS1 Activate</a:t>
            </a:r>
          </a:p>
          <a:p>
            <a:pPr algn="ctr">
              <a:defRPr/>
            </a:pPr>
            <a:r>
              <a:rPr lang="en-US" sz="900" dirty="0">
                <a:solidFill>
                  <a:prstClr val="white"/>
                </a:solidFill>
              </a:rPr>
              <a:t>GTIN Issuance and Activation</a:t>
            </a:r>
          </a:p>
        </p:txBody>
      </p:sp>
      <p:sp>
        <p:nvSpPr>
          <p:cNvPr id="30" name="Rectangle 29"/>
          <p:cNvSpPr/>
          <p:nvPr/>
        </p:nvSpPr>
        <p:spPr>
          <a:xfrm>
            <a:off x="6947632" y="2334417"/>
            <a:ext cx="1554480" cy="244986"/>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none" tIns="73152" bIns="91440" rtlCol="0" anchor="ctr"/>
          <a:lstStyle/>
          <a:p>
            <a:pPr algn="ctr">
              <a:lnSpc>
                <a:spcPct val="150000"/>
              </a:lnSpc>
              <a:defRPr/>
            </a:pPr>
            <a:r>
              <a:rPr lang="en-US" sz="900" b="1" dirty="0">
                <a:solidFill>
                  <a:schemeClr val="tx2"/>
                </a:solidFill>
              </a:rPr>
              <a:t>Check</a:t>
            </a:r>
          </a:p>
        </p:txBody>
      </p:sp>
      <p:sp>
        <p:nvSpPr>
          <p:cNvPr id="55" name="Rectangle 54"/>
          <p:cNvSpPr/>
          <p:nvPr/>
        </p:nvSpPr>
        <p:spPr>
          <a:xfrm>
            <a:off x="6947632" y="2639108"/>
            <a:ext cx="1554480" cy="244986"/>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none" tIns="73152" bIns="91440" rtlCol="0" anchor="ctr"/>
          <a:lstStyle/>
          <a:p>
            <a:pPr algn="ctr">
              <a:lnSpc>
                <a:spcPct val="150000"/>
              </a:lnSpc>
              <a:defRPr/>
            </a:pPr>
            <a:r>
              <a:rPr lang="en-US" sz="900" b="1" dirty="0">
                <a:solidFill>
                  <a:schemeClr val="tx2"/>
                </a:solidFill>
              </a:rPr>
              <a:t>View</a:t>
            </a:r>
          </a:p>
        </p:txBody>
      </p:sp>
      <p:sp>
        <p:nvSpPr>
          <p:cNvPr id="56" name="Rectangle 55"/>
          <p:cNvSpPr/>
          <p:nvPr/>
        </p:nvSpPr>
        <p:spPr>
          <a:xfrm>
            <a:off x="6947632" y="2948754"/>
            <a:ext cx="1554480" cy="233813"/>
          </a:xfrm>
          <a:prstGeom prst="rect">
            <a:avLst/>
          </a:prstGeom>
          <a:solidFill>
            <a:schemeClr val="accent3">
              <a:lumMod val="40000"/>
              <a:lumOff val="60000"/>
            </a:schemeClr>
          </a:solidFill>
          <a:ln w="25400">
            <a:noFill/>
          </a:ln>
          <a:effectLst/>
        </p:spPr>
        <p:style>
          <a:lnRef idx="1">
            <a:schemeClr val="accent1"/>
          </a:lnRef>
          <a:fillRef idx="3">
            <a:schemeClr val="accent1"/>
          </a:fillRef>
          <a:effectRef idx="2">
            <a:schemeClr val="accent1"/>
          </a:effectRef>
          <a:fontRef idx="minor">
            <a:schemeClr val="lt1"/>
          </a:fontRef>
        </p:style>
        <p:txBody>
          <a:bodyPr wrap="none" tIns="73152" bIns="91440" rtlCol="0" anchor="ctr"/>
          <a:lstStyle/>
          <a:p>
            <a:pPr algn="ctr">
              <a:lnSpc>
                <a:spcPct val="150000"/>
              </a:lnSpc>
              <a:defRPr/>
            </a:pPr>
            <a:r>
              <a:rPr lang="en-US" sz="900" b="1" dirty="0">
                <a:solidFill>
                  <a:schemeClr val="tx2"/>
                </a:solidFill>
              </a:rPr>
              <a:t>Explore</a:t>
            </a:r>
          </a:p>
        </p:txBody>
      </p:sp>
      <p:cxnSp>
        <p:nvCxnSpPr>
          <p:cNvPr id="51" name="Straight Arrow Connector 50"/>
          <p:cNvCxnSpPr/>
          <p:nvPr/>
        </p:nvCxnSpPr>
        <p:spPr>
          <a:xfrm>
            <a:off x="5820225" y="2589564"/>
            <a:ext cx="821875"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p:nvPr/>
        </p:nvCxnSpPr>
        <p:spPr>
          <a:xfrm flipV="1">
            <a:off x="3043685" y="2750847"/>
            <a:ext cx="0" cy="1152742"/>
          </a:xfrm>
          <a:prstGeom prst="straightConnector1">
            <a:avLst/>
          </a:prstGeom>
          <a:ln>
            <a:solidFill>
              <a:schemeClr val="tx2"/>
            </a:solidFill>
            <a:tailEnd type="none"/>
          </a:ln>
          <a:effectLst/>
        </p:spPr>
        <p:style>
          <a:lnRef idx="2">
            <a:schemeClr val="accent1"/>
          </a:lnRef>
          <a:fillRef idx="0">
            <a:schemeClr val="accent1"/>
          </a:fillRef>
          <a:effectRef idx="1">
            <a:schemeClr val="accent1"/>
          </a:effectRef>
          <a:fontRef idx="minor">
            <a:schemeClr val="tx1"/>
          </a:fontRef>
        </p:style>
      </p:cxnSp>
      <p:cxnSp>
        <p:nvCxnSpPr>
          <p:cNvPr id="68" name="Straight Arrow Connector 67"/>
          <p:cNvCxnSpPr/>
          <p:nvPr/>
        </p:nvCxnSpPr>
        <p:spPr>
          <a:xfrm flipV="1">
            <a:off x="3035300" y="2761601"/>
            <a:ext cx="820203" cy="65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sp>
        <p:nvSpPr>
          <p:cNvPr id="62" name="Rectangle 61"/>
          <p:cNvSpPr/>
          <p:nvPr/>
        </p:nvSpPr>
        <p:spPr>
          <a:xfrm>
            <a:off x="424565" y="3411702"/>
            <a:ext cx="2452331" cy="1005253"/>
          </a:xfrm>
          <a:prstGeom prst="rect">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lIns="182880" rIns="182880" rtlCol="0" anchor="ctr"/>
          <a:lstStyle/>
          <a:p>
            <a:pPr>
              <a:spcAft>
                <a:spcPts val="300"/>
              </a:spcAft>
              <a:defRPr/>
            </a:pPr>
            <a:r>
              <a:rPr lang="en-US" sz="1200" b="1" dirty="0">
                <a:solidFill>
                  <a:prstClr val="white"/>
                </a:solidFill>
              </a:rPr>
              <a:t>Other sources</a:t>
            </a:r>
          </a:p>
          <a:p>
            <a:pPr marL="171450" indent="-171450">
              <a:buFont typeface="Arial" charset="0"/>
              <a:buChar char="•"/>
              <a:defRPr/>
            </a:pPr>
            <a:r>
              <a:rPr lang="en-US" sz="900" dirty="0">
                <a:solidFill>
                  <a:prstClr val="white"/>
                </a:solidFill>
              </a:rPr>
              <a:t>GDSN Data Pools</a:t>
            </a:r>
          </a:p>
          <a:p>
            <a:pPr marL="171450" indent="-171450">
              <a:buFont typeface="Arial" charset="0"/>
              <a:buChar char="•"/>
              <a:defRPr/>
            </a:pPr>
            <a:r>
              <a:rPr lang="en-US" sz="900" dirty="0">
                <a:solidFill>
                  <a:prstClr val="white"/>
                </a:solidFill>
              </a:rPr>
              <a:t>Data aggregators</a:t>
            </a:r>
          </a:p>
          <a:p>
            <a:pPr marL="171450" indent="-171450">
              <a:buFont typeface="Arial" charset="0"/>
              <a:buChar char="•"/>
              <a:defRPr/>
            </a:pPr>
            <a:r>
              <a:rPr lang="en-US" sz="900" dirty="0">
                <a:solidFill>
                  <a:prstClr val="white"/>
                </a:solidFill>
              </a:rPr>
              <a:t>Local/other catalogues</a:t>
            </a:r>
          </a:p>
          <a:p>
            <a:pPr marL="171450" indent="-171450">
              <a:buFont typeface="Arial" charset="0"/>
              <a:buChar char="•"/>
              <a:defRPr/>
            </a:pPr>
            <a:r>
              <a:rPr lang="en-US" sz="900" dirty="0">
                <a:solidFill>
                  <a:prstClr val="white"/>
                </a:solidFill>
              </a:rPr>
              <a:t>Brand owner internal database</a:t>
            </a:r>
          </a:p>
        </p:txBody>
      </p:sp>
      <p:cxnSp>
        <p:nvCxnSpPr>
          <p:cNvPr id="59" name="Straight Arrow Connector 58">
            <a:extLst>
              <a:ext uri="{FF2B5EF4-FFF2-40B4-BE49-F238E27FC236}">
                <a16:creationId xmlns:a16="http://schemas.microsoft.com/office/drawing/2014/main" id="{5FB00C4A-48A5-4723-A173-1820774105F2}"/>
              </a:ext>
            </a:extLst>
          </p:cNvPr>
          <p:cNvCxnSpPr>
            <a:cxnSpLocks/>
          </p:cNvCxnSpPr>
          <p:nvPr/>
        </p:nvCxnSpPr>
        <p:spPr>
          <a:xfrm flipH="1">
            <a:off x="2876897" y="3916223"/>
            <a:ext cx="166788" cy="0"/>
          </a:xfrm>
          <a:prstGeom prst="straightConnector1">
            <a:avLst/>
          </a:prstGeom>
          <a:ln>
            <a:solidFill>
              <a:schemeClr val="tx2"/>
            </a:solidFill>
            <a:tailEnd type="triangle"/>
          </a:ln>
          <a:effectLst/>
        </p:spPr>
        <p:style>
          <a:lnRef idx="2">
            <a:schemeClr val="accent1"/>
          </a:lnRef>
          <a:fillRef idx="0">
            <a:schemeClr val="accent1"/>
          </a:fillRef>
          <a:effectRef idx="1">
            <a:schemeClr val="accent1"/>
          </a:effectRef>
          <a:fontRef idx="minor">
            <a:schemeClr val="tx1"/>
          </a:fontRef>
        </p:style>
      </p:cxnSp>
      <p:grpSp>
        <p:nvGrpSpPr>
          <p:cNvPr id="47" name="Group 46">
            <a:extLst>
              <a:ext uri="{FF2B5EF4-FFF2-40B4-BE49-F238E27FC236}">
                <a16:creationId xmlns:a16="http://schemas.microsoft.com/office/drawing/2014/main" id="{8341BB47-B896-4067-A401-A284323C7630}"/>
              </a:ext>
            </a:extLst>
          </p:cNvPr>
          <p:cNvGrpSpPr/>
          <p:nvPr/>
        </p:nvGrpSpPr>
        <p:grpSpPr>
          <a:xfrm>
            <a:off x="3337587" y="2995307"/>
            <a:ext cx="3112378" cy="1789525"/>
            <a:chOff x="3337587" y="2995307"/>
            <a:chExt cx="3112378" cy="1789525"/>
          </a:xfrm>
        </p:grpSpPr>
        <p:sp>
          <p:nvSpPr>
            <p:cNvPr id="58" name="Rectangle 57"/>
            <p:cNvSpPr/>
            <p:nvPr/>
          </p:nvSpPr>
          <p:spPr>
            <a:xfrm>
              <a:off x="3337587" y="3214896"/>
              <a:ext cx="3030131" cy="1569936"/>
            </a:xfrm>
            <a:prstGeom prst="rect">
              <a:avLst/>
            </a:prstGeom>
            <a:solidFill>
              <a:schemeClr val="tx2"/>
            </a:solidFill>
            <a:ln w="25400">
              <a:noFill/>
            </a:ln>
            <a:effectLst/>
          </p:spPr>
          <p:style>
            <a:lnRef idx="1">
              <a:schemeClr val="accent1"/>
            </a:lnRef>
            <a:fillRef idx="3">
              <a:schemeClr val="accent1"/>
            </a:fillRef>
            <a:effectRef idx="2">
              <a:schemeClr val="accent1"/>
            </a:effectRef>
            <a:fontRef idx="minor">
              <a:schemeClr val="lt1"/>
            </a:fontRef>
          </p:style>
          <p:txBody>
            <a:bodyPr lIns="91440" tIns="137160" rIns="91440" bIns="91440" rtlCol="0" anchor="t"/>
            <a:lstStyle/>
            <a:p>
              <a:pPr algn="ctr"/>
              <a:r>
                <a:rPr lang="en-US" sz="950" b="1" dirty="0">
                  <a:solidFill>
                    <a:schemeClr val="bg1"/>
                  </a:solidFill>
                </a:rPr>
                <a:t>Data Quality &amp; Policy Validations</a:t>
              </a:r>
            </a:p>
          </p:txBody>
        </p:sp>
        <p:sp>
          <p:nvSpPr>
            <p:cNvPr id="73" name="Rectangle 72"/>
            <p:cNvSpPr/>
            <p:nvPr/>
          </p:nvSpPr>
          <p:spPr>
            <a:xfrm>
              <a:off x="4960369" y="3554248"/>
              <a:ext cx="309730" cy="325284"/>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5" name="Rectangle 74"/>
            <p:cNvSpPr/>
            <p:nvPr/>
          </p:nvSpPr>
          <p:spPr>
            <a:xfrm>
              <a:off x="5270099" y="3559113"/>
              <a:ext cx="1179866"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r>
                <a:rPr lang="en-US" sz="850" dirty="0">
                  <a:solidFill>
                    <a:schemeClr val="bg1"/>
                  </a:solidFill>
                </a:rPr>
                <a:t>GTIN non-reuse</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7903" y="3559113"/>
              <a:ext cx="294663" cy="307412"/>
            </a:xfrm>
            <a:prstGeom prst="rect">
              <a:avLst/>
            </a:prstGeom>
          </p:spPr>
        </p:pic>
        <p:grpSp>
          <p:nvGrpSpPr>
            <p:cNvPr id="17" name="Group 16"/>
            <p:cNvGrpSpPr/>
            <p:nvPr/>
          </p:nvGrpSpPr>
          <p:grpSpPr>
            <a:xfrm>
              <a:off x="4960369" y="3978174"/>
              <a:ext cx="1489596" cy="336112"/>
              <a:chOff x="4550992" y="3701114"/>
              <a:chExt cx="1489596" cy="320040"/>
            </a:xfrm>
          </p:grpSpPr>
          <p:sp>
            <p:nvSpPr>
              <p:cNvPr id="74" name="Rectangle 73"/>
              <p:cNvSpPr/>
              <p:nvPr/>
            </p:nvSpPr>
            <p:spPr>
              <a:xfrm>
                <a:off x="4551205" y="3706342"/>
                <a:ext cx="309730" cy="309730"/>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Rectangle 75"/>
              <p:cNvSpPr/>
              <p:nvPr/>
            </p:nvSpPr>
            <p:spPr>
              <a:xfrm>
                <a:off x="4860722" y="3701114"/>
                <a:ext cx="1179866" cy="320040"/>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r>
                  <a:rPr lang="en-US" sz="850" dirty="0">
                    <a:solidFill>
                      <a:schemeClr val="bg1"/>
                    </a:solidFill>
                  </a:rPr>
                  <a:t>Data Permanence</a:t>
                </a: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50992" y="3713313"/>
                <a:ext cx="292162" cy="290227"/>
              </a:xfrm>
              <a:prstGeom prst="rect">
                <a:avLst/>
              </a:prstGeom>
            </p:spPr>
          </p:pic>
        </p:grpSp>
        <p:sp>
          <p:nvSpPr>
            <p:cNvPr id="60" name="Rectangle 59"/>
            <p:cNvSpPr/>
            <p:nvPr/>
          </p:nvSpPr>
          <p:spPr>
            <a:xfrm>
              <a:off x="3813399" y="3978174"/>
              <a:ext cx="1179866"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r>
                <a:rPr lang="en-US" sz="850" dirty="0">
                  <a:solidFill>
                    <a:schemeClr val="bg1"/>
                  </a:solidFill>
                </a:rPr>
                <a:t>Consumer Product Variant (CPV)</a:t>
              </a:r>
            </a:p>
          </p:txBody>
        </p:sp>
        <p:sp>
          <p:nvSpPr>
            <p:cNvPr id="61" name="Rectangle 60"/>
            <p:cNvSpPr/>
            <p:nvPr/>
          </p:nvSpPr>
          <p:spPr>
            <a:xfrm>
              <a:off x="3509944" y="3978174"/>
              <a:ext cx="309730" cy="325284"/>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2683" y="3978662"/>
              <a:ext cx="310356" cy="325942"/>
            </a:xfrm>
            <a:prstGeom prst="rect">
              <a:avLst/>
            </a:prstGeom>
          </p:spPr>
        </p:pic>
        <p:sp>
          <p:nvSpPr>
            <p:cNvPr id="44" name="Rectangle 43"/>
            <p:cNvSpPr/>
            <p:nvPr/>
          </p:nvSpPr>
          <p:spPr>
            <a:xfrm>
              <a:off x="3509944" y="3553387"/>
              <a:ext cx="309730" cy="325284"/>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2" name="Rectangle 51"/>
            <p:cNvSpPr/>
            <p:nvPr/>
          </p:nvSpPr>
          <p:spPr>
            <a:xfrm>
              <a:off x="3811558" y="3546635"/>
              <a:ext cx="1078868"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r>
                <a:rPr lang="en-US" sz="850" dirty="0">
                  <a:solidFill>
                    <a:schemeClr val="bg1"/>
                  </a:solidFill>
                </a:rPr>
                <a:t>Global Company </a:t>
              </a:r>
              <a:br>
                <a:rPr lang="en-US" sz="850" dirty="0">
                  <a:solidFill>
                    <a:schemeClr val="bg1"/>
                  </a:solidFill>
                </a:rPr>
              </a:br>
              <a:r>
                <a:rPr lang="en-US" sz="850" dirty="0">
                  <a:solidFill>
                    <a:schemeClr val="bg1"/>
                  </a:solidFill>
                </a:rPr>
                <a:t>Prefix (GCP)</a:t>
              </a:r>
            </a:p>
          </p:txBody>
        </p:sp>
        <p:pic>
          <p:nvPicPr>
            <p:cNvPr id="13" name="Picture 1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95877" y="3550931"/>
              <a:ext cx="316555" cy="330250"/>
            </a:xfrm>
            <a:prstGeom prst="rect">
              <a:avLst/>
            </a:prstGeom>
          </p:spPr>
        </p:pic>
        <p:pic>
          <p:nvPicPr>
            <p:cNvPr id="49" name="Picture 4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502735" y="2995307"/>
              <a:ext cx="603715" cy="301858"/>
            </a:xfrm>
            <a:prstGeom prst="rect">
              <a:avLst/>
            </a:prstGeom>
          </p:spPr>
        </p:pic>
        <p:sp>
          <p:nvSpPr>
            <p:cNvPr id="63" name="Rectangle 62">
              <a:extLst>
                <a:ext uri="{FF2B5EF4-FFF2-40B4-BE49-F238E27FC236}">
                  <a16:creationId xmlns:a16="http://schemas.microsoft.com/office/drawing/2014/main" id="{42E047BA-B2E0-4D58-9BC4-2E039B612632}"/>
                </a:ext>
              </a:extLst>
            </p:cNvPr>
            <p:cNvSpPr/>
            <p:nvPr/>
          </p:nvSpPr>
          <p:spPr>
            <a:xfrm>
              <a:off x="3819674" y="4356618"/>
              <a:ext cx="1470344" cy="336112"/>
            </a:xfrm>
            <a:prstGeom prst="rect">
              <a:avLst/>
            </a:prstGeom>
            <a:noFill/>
            <a:ln w="25400">
              <a:noFill/>
            </a:ln>
            <a:effectLst/>
          </p:spPr>
          <p:style>
            <a:lnRef idx="1">
              <a:schemeClr val="accent1"/>
            </a:lnRef>
            <a:fillRef idx="3">
              <a:schemeClr val="accent1"/>
            </a:fillRef>
            <a:effectRef idx="2">
              <a:schemeClr val="accent1"/>
            </a:effectRef>
            <a:fontRef idx="minor">
              <a:schemeClr val="lt1"/>
            </a:fontRef>
          </p:style>
          <p:txBody>
            <a:bodyPr lIns="73152" rtlCol="0" anchor="ctr"/>
            <a:lstStyle/>
            <a:p>
              <a:r>
                <a:rPr lang="en-US" sz="850" dirty="0">
                  <a:solidFill>
                    <a:schemeClr val="bg1"/>
                  </a:solidFill>
                </a:rPr>
                <a:t>Global Data Dictionary Validation Rules</a:t>
              </a:r>
            </a:p>
          </p:txBody>
        </p:sp>
        <p:sp>
          <p:nvSpPr>
            <p:cNvPr id="37" name="Rectangle 36">
              <a:extLst>
                <a:ext uri="{FF2B5EF4-FFF2-40B4-BE49-F238E27FC236}">
                  <a16:creationId xmlns:a16="http://schemas.microsoft.com/office/drawing/2014/main" id="{B58ABF6A-80BB-4BA6-9D84-7425546B0633}"/>
                </a:ext>
              </a:extLst>
            </p:cNvPr>
            <p:cNvSpPr/>
            <p:nvPr/>
          </p:nvSpPr>
          <p:spPr>
            <a:xfrm>
              <a:off x="3495877" y="4379106"/>
              <a:ext cx="323797" cy="336112"/>
            </a:xfrm>
            <a:prstGeom prst="rect">
              <a:avLst/>
            </a:prstGeom>
            <a:solidFill>
              <a:schemeClr val="bg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825832A4-F788-4913-9B41-38BFB51967DC}"/>
                </a:ext>
              </a:extLst>
            </p:cNvPr>
            <p:cNvSpPr txBox="1"/>
            <p:nvPr/>
          </p:nvSpPr>
          <p:spPr>
            <a:xfrm rot="2797075">
              <a:off x="3423751" y="4425540"/>
              <a:ext cx="461986" cy="200055"/>
            </a:xfrm>
            <a:prstGeom prst="rect">
              <a:avLst/>
            </a:prstGeom>
            <a:noFill/>
          </p:spPr>
          <p:txBody>
            <a:bodyPr vert="horz" wrap="none" rtlCol="0">
              <a:spAutoFit/>
            </a:bodyPr>
            <a:lstStyle/>
            <a:p>
              <a:r>
                <a:rPr lang="en-US" sz="700" b="1" dirty="0">
                  <a:solidFill>
                    <a:schemeClr val="accent1">
                      <a:lumMod val="75000"/>
                    </a:schemeClr>
                  </a:solidFill>
                </a:rPr>
                <a:t>Rules</a:t>
              </a:r>
            </a:p>
          </p:txBody>
        </p:sp>
        <p:pic>
          <p:nvPicPr>
            <p:cNvPr id="46" name="Picture 45">
              <a:extLst>
                <a:ext uri="{FF2B5EF4-FFF2-40B4-BE49-F238E27FC236}">
                  <a16:creationId xmlns:a16="http://schemas.microsoft.com/office/drawing/2014/main" id="{104D32FF-2F81-407D-A3DF-731DCC1FAB0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10026" y="4585209"/>
              <a:ext cx="124091" cy="125284"/>
            </a:xfrm>
            <a:prstGeom prst="rect">
              <a:avLst/>
            </a:prstGeom>
          </p:spPr>
        </p:pic>
      </p:grpSp>
    </p:spTree>
    <p:extLst>
      <p:ext uri="{BB962C8B-B14F-4D97-AF65-F5344CB8AC3E}">
        <p14:creationId xmlns:p14="http://schemas.microsoft.com/office/powerpoint/2010/main" val="3554215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t>GS1 Standards Event App – How to get it </a:t>
            </a:r>
            <a:endParaRPr lang="en-GB" dirty="0"/>
          </a:p>
        </p:txBody>
      </p:sp>
      <p:sp>
        <p:nvSpPr>
          <p:cNvPr id="6" name="Slide Number Placeholder 5"/>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a:t>
            </a:fld>
            <a:endParaRPr lang="en-GB" noProof="0" dirty="0"/>
          </a:p>
        </p:txBody>
      </p:sp>
      <p:sp>
        <p:nvSpPr>
          <p:cNvPr id="2" name="Content Placeholder 1"/>
          <p:cNvSpPr>
            <a:spLocks noGrp="1"/>
          </p:cNvSpPr>
          <p:nvPr>
            <p:ph idx="11"/>
          </p:nvPr>
        </p:nvSpPr>
        <p:spPr>
          <a:xfrm>
            <a:off x="1428750" y="1068874"/>
            <a:ext cx="3829050" cy="3445976"/>
          </a:xfrm>
        </p:spPr>
        <p:txBody>
          <a:bodyPr/>
          <a:lstStyle/>
          <a:p>
            <a:pPr marL="74250" indent="0" algn="just">
              <a:buNone/>
            </a:pPr>
            <a:r>
              <a:rPr lang="en-US" sz="900" b="1" dirty="0"/>
              <a:t>	</a:t>
            </a:r>
            <a:r>
              <a:rPr lang="en-US" sz="900" dirty="0" smtClean="0"/>
              <a:t>Get </a:t>
            </a:r>
            <a:r>
              <a:rPr lang="en-US" sz="900" dirty="0"/>
              <a:t>the App by searching your App </a:t>
            </a:r>
            <a:r>
              <a:rPr lang="en-US" sz="900" dirty="0" smtClean="0"/>
              <a:t>store for</a:t>
            </a:r>
            <a:r>
              <a:rPr lang="en-US" sz="900" dirty="0"/>
              <a:t> "</a:t>
            </a:r>
            <a:r>
              <a:rPr lang="en-US" sz="900" dirty="0" smtClean="0">
                <a:solidFill>
                  <a:srgbClr val="F26334"/>
                </a:solidFill>
              </a:rPr>
              <a:t>GS1 	Global </a:t>
            </a:r>
            <a:r>
              <a:rPr lang="en-US" sz="900" dirty="0">
                <a:solidFill>
                  <a:srgbClr val="F26334"/>
                </a:solidFill>
              </a:rPr>
              <a:t>Events</a:t>
            </a:r>
            <a:r>
              <a:rPr lang="en-US" sz="900" dirty="0"/>
              <a:t>" </a:t>
            </a:r>
          </a:p>
          <a:p>
            <a:pPr marL="74250" indent="0" algn="just">
              <a:buNone/>
            </a:pPr>
            <a:r>
              <a:rPr lang="en-US" sz="900" dirty="0"/>
              <a:t>	</a:t>
            </a:r>
            <a:r>
              <a:rPr lang="en-US" sz="900" dirty="0" smtClean="0"/>
              <a:t>(</a:t>
            </a:r>
            <a:r>
              <a:rPr lang="en-US" sz="900" dirty="0"/>
              <a:t>If you already have the Global App due to attendance </a:t>
            </a:r>
            <a:r>
              <a:rPr lang="en-US" sz="900" dirty="0" smtClean="0"/>
              <a:t>	at </a:t>
            </a:r>
            <a:r>
              <a:rPr lang="en-US" sz="900" dirty="0"/>
              <a:t>the Global Forum or Standards Event, you do not </a:t>
            </a:r>
            <a:r>
              <a:rPr lang="en-US" sz="900" dirty="0" smtClean="0"/>
              <a:t>	need </a:t>
            </a:r>
            <a:r>
              <a:rPr lang="en-US" sz="900" dirty="0"/>
              <a:t>to do this)</a:t>
            </a:r>
          </a:p>
          <a:p>
            <a:pPr algn="just"/>
            <a:endParaRPr lang="en-US" sz="900" dirty="0"/>
          </a:p>
          <a:p>
            <a:pPr marL="342900" indent="-257175" algn="just">
              <a:buNone/>
            </a:pPr>
            <a:r>
              <a:rPr lang="en-US" sz="900" dirty="0" smtClean="0"/>
              <a:t>    	</a:t>
            </a:r>
            <a:r>
              <a:rPr lang="en-GB" sz="900" dirty="0" smtClean="0"/>
              <a:t>Once </a:t>
            </a:r>
            <a:r>
              <a:rPr lang="en-GB" sz="900" dirty="0"/>
              <a:t>you have the Global App on your mobile device, the </a:t>
            </a:r>
            <a:r>
              <a:rPr lang="en-GB" sz="900" dirty="0" smtClean="0"/>
              <a:t>Industry &amp; Standards </a:t>
            </a:r>
            <a:r>
              <a:rPr lang="en-GB" sz="900" dirty="0"/>
              <a:t>Event module will automatically show up.  Please click the </a:t>
            </a:r>
            <a:r>
              <a:rPr lang="en-GB" sz="900" dirty="0">
                <a:solidFill>
                  <a:srgbClr val="F26334"/>
                </a:solidFill>
              </a:rPr>
              <a:t>orange (+) </a:t>
            </a:r>
            <a:r>
              <a:rPr lang="en-GB" sz="900" dirty="0"/>
              <a:t>to activate the event within your application.</a:t>
            </a:r>
            <a:r>
              <a:rPr lang="en-US" sz="900" dirty="0" smtClean="0"/>
              <a:t> </a:t>
            </a:r>
          </a:p>
          <a:p>
            <a:pPr marL="74250" indent="0" algn="just">
              <a:buNone/>
            </a:pPr>
            <a:endParaRPr lang="en-US" sz="900" dirty="0"/>
          </a:p>
          <a:p>
            <a:pPr marL="74250" indent="0" algn="just">
              <a:buNone/>
            </a:pPr>
            <a:endParaRPr lang="en-US" sz="900" dirty="0"/>
          </a:p>
          <a:p>
            <a:pPr algn="just"/>
            <a:r>
              <a:rPr lang="en-US" sz="900" dirty="0"/>
              <a:t>Login with the email address you used to register for the event</a:t>
            </a:r>
            <a:r>
              <a:rPr lang="en-US" sz="900" dirty="0" smtClean="0"/>
              <a:t>:</a:t>
            </a:r>
            <a:endParaRPr lang="en-US" sz="900" dirty="0"/>
          </a:p>
          <a:p>
            <a:pPr marL="74250" indent="0" algn="just">
              <a:buNone/>
            </a:pPr>
            <a:r>
              <a:rPr lang="en-US" sz="900" dirty="0" smtClean="0"/>
              <a:t>	Username</a:t>
            </a:r>
            <a:r>
              <a:rPr lang="en-US" sz="900" dirty="0"/>
              <a:t>: (</a:t>
            </a:r>
            <a:r>
              <a:rPr lang="en-US" sz="900" dirty="0">
                <a:solidFill>
                  <a:schemeClr val="accent1"/>
                </a:solidFill>
              </a:rPr>
              <a:t>your registered email</a:t>
            </a:r>
            <a:r>
              <a:rPr lang="en-US" sz="900" dirty="0">
                <a:solidFill>
                  <a:srgbClr val="002C6C"/>
                </a:solidFill>
              </a:rPr>
              <a:t>)</a:t>
            </a:r>
          </a:p>
          <a:p>
            <a:pPr marL="74250" indent="0" algn="just">
              <a:buNone/>
            </a:pPr>
            <a:r>
              <a:rPr lang="en-US" sz="900" dirty="0" smtClean="0"/>
              <a:t>	Password</a:t>
            </a:r>
            <a:r>
              <a:rPr lang="en-US" sz="900" dirty="0"/>
              <a:t>:   </a:t>
            </a:r>
            <a:r>
              <a:rPr lang="en-US" sz="900" dirty="0">
                <a:solidFill>
                  <a:srgbClr val="F26334"/>
                </a:solidFill>
              </a:rPr>
              <a:t>2017</a:t>
            </a:r>
          </a:p>
          <a:p>
            <a:endParaRPr lang="en-US" sz="900" dirty="0">
              <a:solidFill>
                <a:schemeClr val="accent1"/>
              </a:solidFill>
            </a:endParaRPr>
          </a:p>
          <a:p>
            <a:endParaRPr lang="en-US" sz="900" dirty="0"/>
          </a:p>
          <a:p>
            <a:pPr marL="342900" indent="-257175">
              <a:buNone/>
            </a:pPr>
            <a:endParaRPr lang="en-US" sz="900" dirty="0" smtClean="0"/>
          </a:p>
          <a:p>
            <a:pPr marL="342900" indent="-257175">
              <a:buNone/>
            </a:pPr>
            <a:endParaRPr lang="en-US" sz="900" dirty="0"/>
          </a:p>
          <a:p>
            <a:pPr marL="342900" indent="-257175">
              <a:buNone/>
            </a:pPr>
            <a:r>
              <a:rPr lang="en-US" sz="900" dirty="0"/>
              <a:t/>
            </a:r>
            <a:br>
              <a:rPr lang="en-US" sz="900" dirty="0"/>
            </a:br>
            <a:endParaRPr lang="en-US" sz="900" dirty="0"/>
          </a:p>
          <a:p>
            <a:pPr marL="204188" lvl="1" indent="0" algn="ctr">
              <a:buNone/>
            </a:pPr>
            <a:endParaRPr lang="en-US" sz="900" dirty="0" smtClean="0"/>
          </a:p>
          <a:p>
            <a:pPr marL="204188" lvl="1" indent="0" algn="ctr">
              <a:buNone/>
            </a:pPr>
            <a:endParaRPr lang="en-US" sz="900" dirty="0" smtClean="0"/>
          </a:p>
          <a:p>
            <a:pPr marL="204188" lvl="1" indent="0" algn="ctr">
              <a:buNone/>
            </a:pPr>
            <a:endParaRPr lang="en-US" sz="900" dirty="0"/>
          </a:p>
        </p:txBody>
      </p:sp>
      <p:sp>
        <p:nvSpPr>
          <p:cNvPr id="8" name="Oval 7"/>
          <p:cNvSpPr/>
          <p:nvPr/>
        </p:nvSpPr>
        <p:spPr>
          <a:xfrm>
            <a:off x="1559052" y="1125058"/>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1</a:t>
            </a:r>
            <a:endParaRPr lang="en-GB" sz="1350" dirty="0"/>
          </a:p>
        </p:txBody>
      </p:sp>
      <p:sp>
        <p:nvSpPr>
          <p:cNvPr id="12" name="Oval 11"/>
          <p:cNvSpPr/>
          <p:nvPr/>
        </p:nvSpPr>
        <p:spPr>
          <a:xfrm>
            <a:off x="1559052" y="2153319"/>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2</a:t>
            </a:r>
            <a:endParaRPr lang="en-GB" sz="1350" dirty="0"/>
          </a:p>
        </p:txBody>
      </p:sp>
      <p:sp>
        <p:nvSpPr>
          <p:cNvPr id="13" name="Oval 12"/>
          <p:cNvSpPr/>
          <p:nvPr/>
        </p:nvSpPr>
        <p:spPr>
          <a:xfrm>
            <a:off x="1559052" y="3181350"/>
            <a:ext cx="212598" cy="205740"/>
          </a:xfrm>
          <a:prstGeom prst="ellipse">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350" dirty="0"/>
              <a:t>3</a:t>
            </a:r>
            <a:endParaRPr lang="en-GB" sz="1350" dirty="0"/>
          </a:p>
        </p:txBody>
      </p:sp>
      <p:pic>
        <p:nvPicPr>
          <p:cNvPr id="14" name="Picture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0688" y="1000449"/>
            <a:ext cx="1767638" cy="3582826"/>
          </a:xfrm>
          <a:prstGeom prst="rect">
            <a:avLst/>
          </a:prstGeom>
        </p:spPr>
      </p:pic>
      <p:sp>
        <p:nvSpPr>
          <p:cNvPr id="15" name="TextBox 14"/>
          <p:cNvSpPr txBox="1"/>
          <p:nvPr/>
        </p:nvSpPr>
        <p:spPr>
          <a:xfrm>
            <a:off x="7057262" y="3259434"/>
            <a:ext cx="438113" cy="369332"/>
          </a:xfrm>
          <a:prstGeom prst="rect">
            <a:avLst/>
          </a:prstGeom>
          <a:solidFill>
            <a:srgbClr val="002C6C"/>
          </a:solidFill>
        </p:spPr>
        <p:txBody>
          <a:bodyPr wrap="square" rtlCol="0">
            <a:spAutoFit/>
          </a:bodyPr>
          <a:lstStyle/>
          <a:p>
            <a:pPr algn="ctr"/>
            <a:r>
              <a:rPr lang="en-US" sz="900" b="1" dirty="0">
                <a:solidFill>
                  <a:schemeClr val="bg1"/>
                </a:solidFill>
                <a:latin typeface="Gotham Office" pitchFamily="2" charset="0"/>
              </a:rPr>
              <a:t>2017</a:t>
            </a:r>
            <a:endParaRPr lang="en-GB" sz="900" b="1" dirty="0">
              <a:solidFill>
                <a:schemeClr val="bg1"/>
              </a:solidFill>
              <a:latin typeface="Gotham Office" pitchFamily="2" charset="0"/>
            </a:endParaRPr>
          </a:p>
        </p:txBody>
      </p:sp>
      <p:pic>
        <p:nvPicPr>
          <p:cNvPr id="16" name="Picture 15"/>
          <p:cNvPicPr>
            <a:picLocks noChangeAspect="1"/>
          </p:cNvPicPr>
          <p:nvPr/>
        </p:nvPicPr>
        <p:blipFill>
          <a:blip r:embed="rId4"/>
          <a:stretch>
            <a:fillRect/>
          </a:stretch>
        </p:blipFill>
        <p:spPr>
          <a:xfrm>
            <a:off x="6104218" y="2916534"/>
            <a:ext cx="931691" cy="645511"/>
          </a:xfrm>
          <a:prstGeom prst="rect">
            <a:avLst/>
          </a:prstGeom>
        </p:spPr>
      </p:pic>
      <p:sp>
        <p:nvSpPr>
          <p:cNvPr id="17" name="Rectangle 16"/>
          <p:cNvSpPr/>
          <p:nvPr/>
        </p:nvSpPr>
        <p:spPr>
          <a:xfrm>
            <a:off x="7035910" y="2913729"/>
            <a:ext cx="470141" cy="152096"/>
          </a:xfrm>
          <a:prstGeom prst="rect">
            <a:avLst/>
          </a:prstGeom>
          <a:solidFill>
            <a:srgbClr val="002C6C"/>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350">
              <a:solidFill>
                <a:sysClr val="windowText" lastClr="000000"/>
              </a:solidFill>
            </a:endParaRPr>
          </a:p>
        </p:txBody>
      </p:sp>
    </p:spTree>
    <p:extLst>
      <p:ext uri="{BB962C8B-B14F-4D97-AF65-F5344CB8AC3E}">
        <p14:creationId xmlns:p14="http://schemas.microsoft.com/office/powerpoint/2010/main" val="626600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GS1 Cloud Phase 1 – Performance improvements</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a:pPr fontAlgn="base">
                <a:spcAft>
                  <a:spcPct val="0"/>
                </a:spcAft>
                <a:defRPr/>
              </a:pPr>
              <a:t>50</a:t>
            </a:fld>
            <a:endParaRPr lang="en-GB" dirty="0"/>
          </a:p>
        </p:txBody>
      </p:sp>
      <p:graphicFrame>
        <p:nvGraphicFramePr>
          <p:cNvPr id="11" name="Content Placeholder 10"/>
          <p:cNvGraphicFramePr>
            <a:graphicFrameLocks noGrp="1"/>
          </p:cNvGraphicFramePr>
          <p:nvPr>
            <p:ph idx="11"/>
            <p:extLst/>
          </p:nvPr>
        </p:nvGraphicFramePr>
        <p:xfrm>
          <a:off x="460496" y="1002030"/>
          <a:ext cx="3709648" cy="1186927"/>
        </p:xfrm>
        <a:graphic>
          <a:graphicData uri="http://schemas.openxmlformats.org/drawingml/2006/table">
            <a:tbl>
              <a:tblPr firstRow="1" firstCol="1" bandRow="1"/>
              <a:tblGrid>
                <a:gridCol w="1155432">
                  <a:extLst>
                    <a:ext uri="{9D8B030D-6E8A-4147-A177-3AD203B41FA5}">
                      <a16:colId xmlns:a16="http://schemas.microsoft.com/office/drawing/2014/main" val="3071800989"/>
                    </a:ext>
                  </a:extLst>
                </a:gridCol>
                <a:gridCol w="971434">
                  <a:extLst>
                    <a:ext uri="{9D8B030D-6E8A-4147-A177-3AD203B41FA5}">
                      <a16:colId xmlns:a16="http://schemas.microsoft.com/office/drawing/2014/main" val="1393016242"/>
                    </a:ext>
                  </a:extLst>
                </a:gridCol>
                <a:gridCol w="791391">
                  <a:extLst>
                    <a:ext uri="{9D8B030D-6E8A-4147-A177-3AD203B41FA5}">
                      <a16:colId xmlns:a16="http://schemas.microsoft.com/office/drawing/2014/main" val="1761567945"/>
                    </a:ext>
                  </a:extLst>
                </a:gridCol>
                <a:gridCol w="791391">
                  <a:extLst>
                    <a:ext uri="{9D8B030D-6E8A-4147-A177-3AD203B41FA5}">
                      <a16:colId xmlns:a16="http://schemas.microsoft.com/office/drawing/2014/main" val="4250385097"/>
                    </a:ext>
                  </a:extLst>
                </a:gridCol>
              </a:tblGrid>
              <a:tr h="154268">
                <a:tc gridSpan="2">
                  <a:txBody>
                    <a:bodyPr/>
                    <a:lstStyle/>
                    <a:p>
                      <a:pPr marL="0" marR="0">
                        <a:spcBef>
                          <a:spcPts val="0"/>
                        </a:spcBef>
                        <a:spcAft>
                          <a:spcPts val="0"/>
                        </a:spcAft>
                      </a:pPr>
                      <a:r>
                        <a:rPr lang="en-GB" sz="1100" b="1" dirty="0">
                          <a:solidFill>
                            <a:srgbClr val="FFFF00"/>
                          </a:solidFill>
                          <a:effectLst/>
                          <a:latin typeface="Arial" panose="020B0604020202020204" pitchFamily="34" charset="0"/>
                          <a:ea typeface="Calibri" panose="020F0502020204030204" pitchFamily="34" charset="0"/>
                        </a:rPr>
                        <a:t>GS1 CLOUD BENCHMARKS</a:t>
                      </a:r>
                      <a:endParaRPr lang="en-GB" sz="1000" b="1"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hMerge="1">
                  <a:txBody>
                    <a:bodyPr/>
                    <a:lstStyle/>
                    <a:p>
                      <a:endParaRPr lang="en-GB"/>
                    </a:p>
                  </a:txBody>
                  <a:tcPr/>
                </a:tc>
                <a:tc>
                  <a:txBody>
                    <a:bodyPr/>
                    <a:lstStyle/>
                    <a:p>
                      <a:pPr marL="0" marR="0">
                        <a:spcBef>
                          <a:spcPts val="0"/>
                        </a:spcBef>
                        <a:spcAft>
                          <a:spcPts val="0"/>
                        </a:spcAft>
                      </a:pPr>
                      <a:r>
                        <a:rPr lang="en-GB" sz="700" dirty="0">
                          <a:effectLst/>
                          <a:latin typeface="Arial" panose="020B0604020202020204" pitchFamily="34" charset="0"/>
                          <a:ea typeface="Calibri" panose="020F0502020204030204" pitchFamily="34" charset="0"/>
                        </a:rPr>
                        <a:t> </a:t>
                      </a:r>
                      <a:endParaRPr lang="en-GB" sz="8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spcBef>
                          <a:spcPts val="0"/>
                        </a:spcBef>
                        <a:spcAft>
                          <a:spcPts val="0"/>
                        </a:spcAft>
                      </a:pPr>
                      <a:r>
                        <a:rPr lang="en-GB" sz="700">
                          <a:effectLst/>
                          <a:latin typeface="Arial" panose="020B0604020202020204" pitchFamily="34" charset="0"/>
                          <a:ea typeface="Calibri" panose="020F0502020204030204" pitchFamily="34" charset="0"/>
                        </a:rPr>
                        <a:t> </a:t>
                      </a:r>
                      <a:endParaRPr lang="en-GB" sz="80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extLst>
                  <a:ext uri="{0D108BD9-81ED-4DB2-BD59-A6C34878D82A}">
                    <a16:rowId xmlns:a16="http://schemas.microsoft.com/office/drawing/2014/main" val="749690533"/>
                  </a:ext>
                </a:extLst>
              </a:tr>
              <a:tr h="43852">
                <a:tc gridSpan="4">
                  <a:txBody>
                    <a:bodyPr/>
                    <a:lstStyle/>
                    <a:p>
                      <a:pPr marL="0" marR="0">
                        <a:spcBef>
                          <a:spcPts val="0"/>
                        </a:spcBef>
                        <a:spcAft>
                          <a:spcPts val="0"/>
                        </a:spcAft>
                      </a:pPr>
                      <a:endParaRPr lang="en-GB" sz="5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hMerge="1">
                  <a:txBody>
                    <a:bodyPr/>
                    <a:lstStyle/>
                    <a:p>
                      <a:endParaRPr lang="en-GB"/>
                    </a:p>
                  </a:txBody>
                  <a:tcPr/>
                </a:tc>
                <a:tc hMerge="1">
                  <a:txBody>
                    <a:bodyPr/>
                    <a:lstStyle/>
                    <a:p>
                      <a:endParaRPr lang="en-GB"/>
                    </a:p>
                  </a:txBody>
                  <a:tcPr/>
                </a:tc>
                <a:tc hMerge="1">
                  <a:txBody>
                    <a:bodyPr/>
                    <a:lstStyle/>
                    <a:p>
                      <a:endParaRPr lang="en-GB"/>
                    </a:p>
                  </a:txBody>
                  <a:tcPr/>
                </a:tc>
                <a:extLst>
                  <a:ext uri="{0D108BD9-81ED-4DB2-BD59-A6C34878D82A}">
                    <a16:rowId xmlns:a16="http://schemas.microsoft.com/office/drawing/2014/main" val="4182745936"/>
                  </a:ext>
                </a:extLst>
              </a:tr>
              <a:tr h="211567">
                <a:tc>
                  <a:txBody>
                    <a:bodyPr/>
                    <a:lstStyle/>
                    <a:p>
                      <a:pPr marL="0" marR="0">
                        <a:spcBef>
                          <a:spcPts val="0"/>
                        </a:spcBef>
                        <a:spcAft>
                          <a:spcPts val="0"/>
                        </a:spcAft>
                      </a:pPr>
                      <a:r>
                        <a:rPr lang="en-GB" sz="1200" b="1" dirty="0">
                          <a:solidFill>
                            <a:srgbClr val="FFFFFF"/>
                          </a:solidFill>
                          <a:effectLst/>
                          <a:latin typeface="Arial" panose="020B0604020202020204" pitchFamily="34" charset="0"/>
                          <a:ea typeface="Calibri" panose="020F0502020204030204" pitchFamily="34" charset="0"/>
                        </a:rPr>
                        <a:t>10K records</a:t>
                      </a:r>
                      <a:endParaRPr lang="en-GB" sz="1200" b="1"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OLD</a:t>
                      </a:r>
                      <a:endParaRPr lang="en-GB" sz="10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NEW</a:t>
                      </a:r>
                      <a:endParaRPr lang="en-GB" sz="10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CHANGE</a:t>
                      </a:r>
                      <a:endParaRPr lang="en-GB" sz="10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extLst>
                  <a:ext uri="{0D108BD9-81ED-4DB2-BD59-A6C34878D82A}">
                    <a16:rowId xmlns:a16="http://schemas.microsoft.com/office/drawing/2014/main" val="3971902126"/>
                  </a:ext>
                </a:extLst>
              </a:tr>
              <a:tr h="114599">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upload</a:t>
                      </a:r>
                      <a:endParaRPr lang="en-GB" sz="105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0:03</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0:03</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endParaRPr lang="en-GB" sz="1000" dirty="0">
                        <a:effectLst/>
                        <a:latin typeface="Times New Roman" panose="02020603050405020304" pitchFamily="18" charset="0"/>
                      </a:endParaRPr>
                    </a:p>
                  </a:txBody>
                  <a:tcPr marL="47603" marR="47603" marT="0" marB="0" anchor="b">
                    <a:lnL>
                      <a:noFill/>
                    </a:lnL>
                    <a:lnR>
                      <a:noFill/>
                    </a:lnR>
                    <a:lnT>
                      <a:noFill/>
                    </a:lnT>
                    <a:lnB>
                      <a:noFill/>
                    </a:lnB>
                  </a:tcPr>
                </a:tc>
                <a:extLst>
                  <a:ext uri="{0D108BD9-81ED-4DB2-BD59-A6C34878D82A}">
                    <a16:rowId xmlns:a16="http://schemas.microsoft.com/office/drawing/2014/main" val="467664926"/>
                  </a:ext>
                </a:extLst>
              </a:tr>
              <a:tr h="62753">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validate &amp; verify</a:t>
                      </a:r>
                      <a:endParaRPr lang="en-GB" sz="105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1:11</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0:10</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endParaRPr lang="en-GB" sz="1000">
                        <a:effectLst/>
                        <a:latin typeface="Times New Roman" panose="02020603050405020304" pitchFamily="18" charset="0"/>
                      </a:endParaRPr>
                    </a:p>
                  </a:txBody>
                  <a:tcPr marL="47603" marR="47603" marT="0" marB="0" anchor="b">
                    <a:lnL>
                      <a:noFill/>
                    </a:lnL>
                    <a:lnR>
                      <a:noFill/>
                    </a:lnR>
                    <a:lnT>
                      <a:noFill/>
                    </a:lnT>
                    <a:lnB>
                      <a:noFill/>
                    </a:lnB>
                  </a:tcPr>
                </a:tc>
                <a:extLst>
                  <a:ext uri="{0D108BD9-81ED-4DB2-BD59-A6C34878D82A}">
                    <a16:rowId xmlns:a16="http://schemas.microsoft.com/office/drawing/2014/main" val="510027090"/>
                  </a:ext>
                </a:extLst>
              </a:tr>
              <a:tr h="114599">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Commit</a:t>
                      </a:r>
                      <a:endParaRPr lang="en-GB" sz="105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2:14</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0:05</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endParaRPr lang="en-GB" sz="1000" dirty="0">
                        <a:effectLst/>
                        <a:latin typeface="Times New Roman" panose="02020603050405020304" pitchFamily="18" charset="0"/>
                      </a:endParaRPr>
                    </a:p>
                  </a:txBody>
                  <a:tcPr marL="47603" marR="47603" marT="0" marB="0" anchor="b">
                    <a:lnL>
                      <a:noFill/>
                    </a:lnL>
                    <a:lnR>
                      <a:noFill/>
                    </a:lnR>
                    <a:lnT>
                      <a:noFill/>
                    </a:lnT>
                    <a:lnB>
                      <a:noFill/>
                    </a:lnB>
                  </a:tcPr>
                </a:tc>
                <a:extLst>
                  <a:ext uri="{0D108BD9-81ED-4DB2-BD59-A6C34878D82A}">
                    <a16:rowId xmlns:a16="http://schemas.microsoft.com/office/drawing/2014/main" val="3576416760"/>
                  </a:ext>
                </a:extLst>
              </a:tr>
              <a:tr h="114599">
                <a:tc>
                  <a:txBody>
                    <a:bodyPr/>
                    <a:lstStyle/>
                    <a:p>
                      <a:pPr marL="0" marR="0">
                        <a:spcBef>
                          <a:spcPts val="0"/>
                        </a:spcBef>
                        <a:spcAft>
                          <a:spcPts val="0"/>
                        </a:spcAft>
                      </a:pPr>
                      <a:r>
                        <a:rPr lang="en-US" sz="1000" b="1" dirty="0">
                          <a:solidFill>
                            <a:srgbClr val="FFFF00"/>
                          </a:solidFill>
                          <a:effectLst/>
                          <a:latin typeface="Arial" panose="020B0604020202020204" pitchFamily="34" charset="0"/>
                          <a:ea typeface="Calibri" panose="020F0502020204030204" pitchFamily="34" charset="0"/>
                        </a:rPr>
                        <a:t>TOTAL</a:t>
                      </a:r>
                      <a:endParaRPr lang="en-GB" sz="10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b="1" dirty="0">
                          <a:solidFill>
                            <a:srgbClr val="000000"/>
                          </a:solidFill>
                          <a:effectLst/>
                          <a:latin typeface="Arial" panose="020B0604020202020204" pitchFamily="34" charset="0"/>
                          <a:ea typeface="Calibri" panose="020F0502020204030204" pitchFamily="34" charset="0"/>
                        </a:rPr>
                        <a:t>3:28</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pPr marL="0" marR="0" algn="ctr">
                        <a:spcBef>
                          <a:spcPts val="0"/>
                        </a:spcBef>
                        <a:spcAft>
                          <a:spcPts val="0"/>
                        </a:spcAft>
                      </a:pPr>
                      <a:r>
                        <a:rPr lang="en-GB" sz="1200" b="1" dirty="0">
                          <a:solidFill>
                            <a:srgbClr val="000000"/>
                          </a:solidFill>
                          <a:effectLst/>
                          <a:latin typeface="Arial" panose="020B0604020202020204" pitchFamily="34" charset="0"/>
                          <a:ea typeface="Calibri" panose="020F0502020204030204" pitchFamily="34" charset="0"/>
                        </a:rPr>
                        <a:t>0:18</a:t>
                      </a:r>
                      <a:endParaRPr lang="en-GB" sz="12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tcPr>
                </a:tc>
                <a:tc>
                  <a:txBody>
                    <a:bodyPr/>
                    <a:lstStyle/>
                    <a:p>
                      <a:pPr marL="0" marR="0">
                        <a:spcBef>
                          <a:spcPts val="0"/>
                        </a:spcBef>
                        <a:spcAft>
                          <a:spcPts val="0"/>
                        </a:spcAft>
                      </a:pPr>
                      <a:r>
                        <a:rPr lang="en-GB" sz="1100" b="1" dirty="0">
                          <a:solidFill>
                            <a:srgbClr val="000000"/>
                          </a:solidFill>
                          <a:effectLst/>
                          <a:latin typeface="Arial" panose="020B0604020202020204" pitchFamily="34" charset="0"/>
                          <a:ea typeface="Calibri" panose="020F0502020204030204" pitchFamily="34" charset="0"/>
                        </a:rPr>
                        <a:t>11x faster</a:t>
                      </a:r>
                      <a:endParaRPr lang="en-GB" sz="1100" dirty="0">
                        <a:effectLst/>
                        <a:latin typeface="Calibri" panose="020F0502020204030204" pitchFamily="34" charset="0"/>
                        <a:ea typeface="Calibri" panose="020F0502020204030204" pitchFamily="34" charset="0"/>
                      </a:endParaRPr>
                    </a:p>
                  </a:txBody>
                  <a:tcPr marL="47603" marR="47603" marT="0" marB="0" anchor="b">
                    <a:lnL>
                      <a:noFill/>
                    </a:lnL>
                    <a:lnR>
                      <a:noFill/>
                    </a:lnR>
                    <a:lnT>
                      <a:noFill/>
                    </a:lnT>
                    <a:lnB>
                      <a:noFill/>
                    </a:lnB>
                    <a:solidFill>
                      <a:srgbClr val="00FF00"/>
                    </a:solidFill>
                  </a:tcPr>
                </a:tc>
                <a:extLst>
                  <a:ext uri="{0D108BD9-81ED-4DB2-BD59-A6C34878D82A}">
                    <a16:rowId xmlns:a16="http://schemas.microsoft.com/office/drawing/2014/main" val="1710431621"/>
                  </a:ext>
                </a:extLst>
              </a:tr>
            </a:tbl>
          </a:graphicData>
        </a:graphic>
      </p:graphicFrame>
      <p:graphicFrame>
        <p:nvGraphicFramePr>
          <p:cNvPr id="14" name="Table 13"/>
          <p:cNvGraphicFramePr>
            <a:graphicFrameLocks noGrp="1"/>
          </p:cNvGraphicFramePr>
          <p:nvPr>
            <p:extLst/>
          </p:nvPr>
        </p:nvGraphicFramePr>
        <p:xfrm>
          <a:off x="457200" y="2266950"/>
          <a:ext cx="3712945" cy="1378869"/>
        </p:xfrm>
        <a:graphic>
          <a:graphicData uri="http://schemas.openxmlformats.org/drawingml/2006/table">
            <a:tbl>
              <a:tblPr firstRow="1" firstCol="1" bandRow="1"/>
              <a:tblGrid>
                <a:gridCol w="1156458">
                  <a:extLst>
                    <a:ext uri="{9D8B030D-6E8A-4147-A177-3AD203B41FA5}">
                      <a16:colId xmlns:a16="http://schemas.microsoft.com/office/drawing/2014/main" val="505531954"/>
                    </a:ext>
                  </a:extLst>
                </a:gridCol>
                <a:gridCol w="972297">
                  <a:extLst>
                    <a:ext uri="{9D8B030D-6E8A-4147-A177-3AD203B41FA5}">
                      <a16:colId xmlns:a16="http://schemas.microsoft.com/office/drawing/2014/main" val="288831660"/>
                    </a:ext>
                  </a:extLst>
                </a:gridCol>
                <a:gridCol w="792095">
                  <a:extLst>
                    <a:ext uri="{9D8B030D-6E8A-4147-A177-3AD203B41FA5}">
                      <a16:colId xmlns:a16="http://schemas.microsoft.com/office/drawing/2014/main" val="993076750"/>
                    </a:ext>
                  </a:extLst>
                </a:gridCol>
                <a:gridCol w="792095">
                  <a:extLst>
                    <a:ext uri="{9D8B030D-6E8A-4147-A177-3AD203B41FA5}">
                      <a16:colId xmlns:a16="http://schemas.microsoft.com/office/drawing/2014/main" val="2935751007"/>
                    </a:ext>
                  </a:extLst>
                </a:gridCol>
              </a:tblGrid>
              <a:tr h="217069">
                <a:tc>
                  <a:txBody>
                    <a:bodyPr/>
                    <a:lstStyle/>
                    <a:p>
                      <a:pPr marL="0" marR="0">
                        <a:spcBef>
                          <a:spcPts val="0"/>
                        </a:spcBef>
                        <a:spcAft>
                          <a:spcPts val="0"/>
                        </a:spcAft>
                      </a:pPr>
                      <a:r>
                        <a:rPr lang="en-GB" sz="1200" b="1" dirty="0">
                          <a:solidFill>
                            <a:srgbClr val="FFFFFF"/>
                          </a:solidFill>
                          <a:effectLst/>
                          <a:latin typeface="Arial" panose="020B0604020202020204" pitchFamily="34" charset="0"/>
                          <a:ea typeface="Calibri" panose="020F0502020204030204" pitchFamily="34" charset="0"/>
                        </a:rPr>
                        <a:t>100K records</a:t>
                      </a:r>
                      <a:endParaRPr lang="en-GB" sz="1050" b="1"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extLst>
                  <a:ext uri="{0D108BD9-81ED-4DB2-BD59-A6C34878D82A}">
                    <a16:rowId xmlns:a16="http://schemas.microsoft.com/office/drawing/2014/main" val="1622419882"/>
                  </a:ext>
                </a:extLst>
              </a:tr>
              <a:tr h="211024">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upload</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0:10</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0:10</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endParaRPr lang="en-GB" sz="7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132065516"/>
                  </a:ext>
                </a:extLst>
              </a:tr>
              <a:tr h="211024">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validate &amp; verify</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dirty="0">
                          <a:solidFill>
                            <a:srgbClr val="000000"/>
                          </a:solidFill>
                          <a:effectLst/>
                          <a:latin typeface="Arial" panose="020B0604020202020204" pitchFamily="34" charset="0"/>
                          <a:ea typeface="Calibri" panose="020F0502020204030204" pitchFamily="34" charset="0"/>
                        </a:rPr>
                        <a:t>8:20 + 14:20</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0:42</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endParaRPr lang="en-GB" sz="7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3996597254"/>
                  </a:ext>
                </a:extLst>
              </a:tr>
              <a:tr h="211024">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commit</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24:31</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0:15</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endParaRPr lang="en-GB" sz="7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4082584280"/>
                  </a:ext>
                </a:extLst>
              </a:tr>
              <a:tr h="211024">
                <a:tc>
                  <a:txBody>
                    <a:bodyPr/>
                    <a:lstStyle/>
                    <a:p>
                      <a:pPr marL="0" marR="0">
                        <a:spcBef>
                          <a:spcPts val="0"/>
                        </a:spcBef>
                        <a:spcAft>
                          <a:spcPts val="0"/>
                        </a:spcAft>
                      </a:pPr>
                      <a:r>
                        <a:rPr lang="en-US" sz="1000" b="1" dirty="0">
                          <a:solidFill>
                            <a:srgbClr val="FFFF00"/>
                          </a:solidFill>
                          <a:effectLst/>
                          <a:latin typeface="Arial" panose="020B0604020202020204" pitchFamily="34" charset="0"/>
                          <a:ea typeface="Calibri" panose="020F0502020204030204" pitchFamily="34" charset="0"/>
                        </a:rPr>
                        <a:t>TOTAL</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b="1" i="0" dirty="0">
                          <a:effectLst/>
                          <a:latin typeface="Arial" panose="020B0604020202020204" pitchFamily="34" charset="0"/>
                          <a:ea typeface="Calibri" panose="020F0502020204030204" pitchFamily="34" charset="0"/>
                        </a:rPr>
                        <a:t>47:21</a:t>
                      </a:r>
                      <a:endParaRPr lang="en-GB" sz="1200" b="1" i="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200" b="1" dirty="0">
                          <a:effectLst/>
                          <a:latin typeface="Arial" panose="020B0604020202020204" pitchFamily="34" charset="0"/>
                          <a:ea typeface="Calibri" panose="020F0502020204030204" pitchFamily="34" charset="0"/>
                        </a:rPr>
                        <a:t>1:07</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spcBef>
                          <a:spcPts val="0"/>
                        </a:spcBef>
                        <a:spcAft>
                          <a:spcPts val="0"/>
                        </a:spcAft>
                      </a:pPr>
                      <a:r>
                        <a:rPr lang="en-GB" sz="1100" b="1" dirty="0">
                          <a:solidFill>
                            <a:srgbClr val="000000"/>
                          </a:solidFill>
                          <a:effectLst/>
                          <a:latin typeface="Arial" panose="020B0604020202020204" pitchFamily="34" charset="0"/>
                          <a:ea typeface="Calibri" panose="020F0502020204030204" pitchFamily="34" charset="0"/>
                        </a:rPr>
                        <a:t>42x faster</a:t>
                      </a:r>
                      <a:endParaRPr lang="en-GB" sz="11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00FF00"/>
                    </a:solidFill>
                  </a:tcPr>
                </a:tc>
                <a:extLst>
                  <a:ext uri="{0D108BD9-81ED-4DB2-BD59-A6C34878D82A}">
                    <a16:rowId xmlns:a16="http://schemas.microsoft.com/office/drawing/2014/main" val="3347811858"/>
                  </a:ext>
                </a:extLst>
              </a:tr>
              <a:tr h="81835">
                <a:tc>
                  <a:txBody>
                    <a:bodyPr/>
                    <a:lstStyle/>
                    <a:p>
                      <a:endParaRPr lang="en-GB" sz="600" dirty="0">
                        <a:effectLst/>
                        <a:latin typeface="Times New Roman" panose="02020603050405020304" pitchFamily="18" charset="0"/>
                      </a:endParaRPr>
                    </a:p>
                  </a:txBody>
                  <a:tcPr marL="45549" marR="45549" marT="0" marB="0" anchor="b">
                    <a:lnL>
                      <a:noFill/>
                    </a:lnL>
                    <a:lnR>
                      <a:noFill/>
                    </a:lnR>
                    <a:lnT>
                      <a:noFill/>
                    </a:lnT>
                    <a:lnB>
                      <a:noFill/>
                    </a:lnB>
                  </a:tcPr>
                </a:tc>
                <a:tc>
                  <a:txBody>
                    <a:bodyPr/>
                    <a:lstStyle/>
                    <a:p>
                      <a:endParaRPr lang="en-GB" sz="700" dirty="0">
                        <a:effectLst/>
                        <a:latin typeface="Times New Roman" panose="02020603050405020304" pitchFamily="18" charset="0"/>
                      </a:endParaRPr>
                    </a:p>
                  </a:txBody>
                  <a:tcPr marL="45549" marR="45549" marT="0" marB="0" anchor="b">
                    <a:lnL>
                      <a:noFill/>
                    </a:lnL>
                    <a:lnR>
                      <a:noFill/>
                    </a:lnR>
                    <a:lnT>
                      <a:noFill/>
                    </a:lnT>
                    <a:lnB>
                      <a:noFill/>
                    </a:lnB>
                  </a:tcPr>
                </a:tc>
                <a:tc>
                  <a:txBody>
                    <a:bodyPr/>
                    <a:lstStyle/>
                    <a:p>
                      <a:endParaRPr lang="en-GB" sz="700" dirty="0">
                        <a:effectLst/>
                        <a:latin typeface="Times New Roman" panose="02020603050405020304" pitchFamily="18" charset="0"/>
                      </a:endParaRPr>
                    </a:p>
                  </a:txBody>
                  <a:tcPr marL="45549" marR="45549" marT="0" marB="0" anchor="b">
                    <a:lnL>
                      <a:noFill/>
                    </a:lnL>
                    <a:lnR>
                      <a:noFill/>
                    </a:lnR>
                    <a:lnT>
                      <a:noFill/>
                    </a:lnT>
                    <a:lnB>
                      <a:noFill/>
                    </a:lnB>
                  </a:tcPr>
                </a:tc>
                <a:tc>
                  <a:txBody>
                    <a:bodyPr/>
                    <a:lstStyle/>
                    <a:p>
                      <a:endParaRPr lang="en-GB" sz="7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876751870"/>
                  </a:ext>
                </a:extLst>
              </a:tr>
              <a:tr h="211024">
                <a:tc>
                  <a:txBody>
                    <a:bodyPr/>
                    <a:lstStyle/>
                    <a:p>
                      <a:pPr marL="0" marR="0">
                        <a:spcBef>
                          <a:spcPts val="0"/>
                        </a:spcBef>
                        <a:spcAft>
                          <a:spcPts val="0"/>
                        </a:spcAft>
                      </a:pPr>
                      <a:r>
                        <a:rPr lang="en-US" sz="1200" b="1" dirty="0">
                          <a:solidFill>
                            <a:srgbClr val="FFFFFF"/>
                          </a:solidFill>
                          <a:effectLst/>
                          <a:latin typeface="Arial" panose="020B0604020202020204" pitchFamily="34" charset="0"/>
                          <a:ea typeface="Calibri" panose="020F0502020204030204" pitchFamily="34" charset="0"/>
                        </a:rPr>
                        <a:t>250K</a:t>
                      </a:r>
                      <a:r>
                        <a:rPr lang="en-US" sz="1200" b="1" baseline="0" dirty="0">
                          <a:solidFill>
                            <a:srgbClr val="FFFFFF"/>
                          </a:solidFill>
                          <a:effectLst/>
                          <a:latin typeface="Arial" panose="020B0604020202020204" pitchFamily="34" charset="0"/>
                          <a:ea typeface="Calibri" panose="020F0502020204030204" pitchFamily="34" charset="0"/>
                        </a:rPr>
                        <a:t> records</a:t>
                      </a:r>
                      <a:endParaRPr lang="en-GB" sz="1050" b="1" dirty="0">
                        <a:solidFill>
                          <a:schemeClr val="bg1"/>
                        </a:solidFill>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extLst>
                  <a:ext uri="{0D108BD9-81ED-4DB2-BD59-A6C34878D82A}">
                    <a16:rowId xmlns:a16="http://schemas.microsoft.com/office/drawing/2014/main" val="1186230888"/>
                  </a:ext>
                </a:extLst>
              </a:tr>
            </a:tbl>
          </a:graphicData>
        </a:graphic>
      </p:graphicFrame>
      <p:graphicFrame>
        <p:nvGraphicFramePr>
          <p:cNvPr id="15" name="Table 14"/>
          <p:cNvGraphicFramePr>
            <a:graphicFrameLocks noGrp="1"/>
          </p:cNvGraphicFramePr>
          <p:nvPr>
            <p:extLst/>
          </p:nvPr>
        </p:nvGraphicFramePr>
        <p:xfrm>
          <a:off x="457200" y="3638550"/>
          <a:ext cx="3712944" cy="853440"/>
        </p:xfrm>
        <a:graphic>
          <a:graphicData uri="http://schemas.openxmlformats.org/drawingml/2006/table">
            <a:tbl>
              <a:tblPr firstRow="1" firstCol="1" bandRow="1"/>
              <a:tblGrid>
                <a:gridCol w="1156458">
                  <a:extLst>
                    <a:ext uri="{9D8B030D-6E8A-4147-A177-3AD203B41FA5}">
                      <a16:colId xmlns:a16="http://schemas.microsoft.com/office/drawing/2014/main" val="1664170291"/>
                    </a:ext>
                  </a:extLst>
                </a:gridCol>
                <a:gridCol w="972296">
                  <a:extLst>
                    <a:ext uri="{9D8B030D-6E8A-4147-A177-3AD203B41FA5}">
                      <a16:colId xmlns:a16="http://schemas.microsoft.com/office/drawing/2014/main" val="3034655272"/>
                    </a:ext>
                  </a:extLst>
                </a:gridCol>
                <a:gridCol w="792095">
                  <a:extLst>
                    <a:ext uri="{9D8B030D-6E8A-4147-A177-3AD203B41FA5}">
                      <a16:colId xmlns:a16="http://schemas.microsoft.com/office/drawing/2014/main" val="3243471708"/>
                    </a:ext>
                  </a:extLst>
                </a:gridCol>
                <a:gridCol w="792095">
                  <a:extLst>
                    <a:ext uri="{9D8B030D-6E8A-4147-A177-3AD203B41FA5}">
                      <a16:colId xmlns:a16="http://schemas.microsoft.com/office/drawing/2014/main" val="1353926777"/>
                    </a:ext>
                  </a:extLst>
                </a:gridCol>
              </a:tblGrid>
              <a:tr h="179070">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Upload</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0:19</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400" dirty="0">
                          <a:solidFill>
                            <a:srgbClr val="000000"/>
                          </a:solidFill>
                          <a:effectLst/>
                          <a:latin typeface="Arial" panose="020B0604020202020204" pitchFamily="34" charset="0"/>
                          <a:ea typeface="Calibri" panose="020F0502020204030204" pitchFamily="34" charset="0"/>
                        </a:rPr>
                        <a:t>0:15</a:t>
                      </a:r>
                      <a:endParaRPr lang="en-GB" sz="14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endParaRPr lang="en-GB" sz="10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4022787896"/>
                  </a:ext>
                </a:extLst>
              </a:tr>
              <a:tr h="179070">
                <a:tc>
                  <a:txBody>
                    <a:bodyPr/>
                    <a:lstStyle/>
                    <a:p>
                      <a:pPr marL="0" marR="0">
                        <a:spcBef>
                          <a:spcPts val="0"/>
                        </a:spcBef>
                        <a:spcAft>
                          <a:spcPts val="0"/>
                        </a:spcAft>
                      </a:pPr>
                      <a:r>
                        <a:rPr lang="en-GB" sz="1000" b="1">
                          <a:solidFill>
                            <a:srgbClr val="FFFF00"/>
                          </a:solidFill>
                          <a:effectLst/>
                          <a:latin typeface="Arial" panose="020B0604020202020204" pitchFamily="34" charset="0"/>
                          <a:ea typeface="Calibri" panose="020F0502020204030204" pitchFamily="34" charset="0"/>
                        </a:rPr>
                        <a:t>validate &amp; verify</a:t>
                      </a:r>
                      <a:endParaRPr lang="en-GB" sz="10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dirty="0">
                          <a:solidFill>
                            <a:srgbClr val="000000"/>
                          </a:solidFill>
                          <a:effectLst/>
                          <a:latin typeface="Arial" panose="020B0604020202020204" pitchFamily="34" charset="0"/>
                          <a:ea typeface="Calibri" panose="020F0502020204030204" pitchFamily="34" charset="0"/>
                        </a:rPr>
                        <a:t>46:02 + 1:00:00</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FFFF"/>
                    </a:solidFill>
                  </a:tcPr>
                </a:tc>
                <a:tc>
                  <a:txBody>
                    <a:bodyPr/>
                    <a:lstStyle/>
                    <a:p>
                      <a:pPr marL="0" marR="0" algn="ctr">
                        <a:spcBef>
                          <a:spcPts val="0"/>
                        </a:spcBef>
                        <a:spcAft>
                          <a:spcPts val="0"/>
                        </a:spcAft>
                      </a:pPr>
                      <a:r>
                        <a:rPr lang="en-GB" sz="1400" dirty="0">
                          <a:solidFill>
                            <a:srgbClr val="000000"/>
                          </a:solidFill>
                          <a:effectLst/>
                          <a:latin typeface="Arial" panose="020B0604020202020204" pitchFamily="34" charset="0"/>
                          <a:ea typeface="Calibri" panose="020F0502020204030204" pitchFamily="34" charset="0"/>
                        </a:rPr>
                        <a:t>3:54</a:t>
                      </a:r>
                      <a:endParaRPr lang="en-GB" sz="14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endParaRPr lang="en-GB" sz="10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2141678720"/>
                  </a:ext>
                </a:extLst>
              </a:tr>
              <a:tr h="179070">
                <a:tc>
                  <a:txBody>
                    <a:bodyPr/>
                    <a:lstStyle/>
                    <a:p>
                      <a:pPr marL="0" marR="0">
                        <a:spcBef>
                          <a:spcPts val="0"/>
                        </a:spcBef>
                        <a:spcAft>
                          <a:spcPts val="0"/>
                        </a:spcAft>
                      </a:pPr>
                      <a:r>
                        <a:rPr lang="en-GB" sz="1000" b="1">
                          <a:solidFill>
                            <a:srgbClr val="FFFF00"/>
                          </a:solidFill>
                          <a:effectLst/>
                          <a:latin typeface="Arial" panose="020B0604020202020204" pitchFamily="34" charset="0"/>
                          <a:ea typeface="Calibri" panose="020F0502020204030204" pitchFamily="34" charset="0"/>
                        </a:rPr>
                        <a:t>commit</a:t>
                      </a:r>
                      <a:endParaRPr lang="en-GB" sz="10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1:13:11</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400" dirty="0">
                          <a:solidFill>
                            <a:srgbClr val="000000"/>
                          </a:solidFill>
                          <a:effectLst/>
                          <a:latin typeface="Arial" panose="020B0604020202020204" pitchFamily="34" charset="0"/>
                          <a:ea typeface="Calibri" panose="020F0502020204030204" pitchFamily="34" charset="0"/>
                        </a:rPr>
                        <a:t>0:26</a:t>
                      </a:r>
                      <a:endParaRPr lang="en-GB" sz="14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endParaRPr lang="en-GB" sz="10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497343940"/>
                  </a:ext>
                </a:extLst>
              </a:tr>
              <a:tr h="179070">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TOTAL</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200" b="1" dirty="0">
                          <a:effectLst/>
                          <a:latin typeface="Arial" panose="020B0604020202020204" pitchFamily="34" charset="0"/>
                          <a:ea typeface="Calibri" panose="020F0502020204030204" pitchFamily="34" charset="0"/>
                        </a:rPr>
                        <a:t>2:59:11</a:t>
                      </a:r>
                      <a:endParaRPr lang="en-GB" sz="1200" b="1"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lgn="ctr">
                        <a:spcBef>
                          <a:spcPts val="0"/>
                        </a:spcBef>
                        <a:spcAft>
                          <a:spcPts val="0"/>
                        </a:spcAft>
                      </a:pPr>
                      <a:r>
                        <a:rPr lang="en-GB" sz="1400" b="0" dirty="0">
                          <a:effectLst/>
                          <a:latin typeface="Arial" panose="020B0604020202020204" pitchFamily="34" charset="0"/>
                          <a:ea typeface="Calibri" panose="020F0502020204030204" pitchFamily="34" charset="0"/>
                        </a:rPr>
                        <a:t>4:35</a:t>
                      </a:r>
                      <a:endParaRPr lang="en-GB" sz="1400" b="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marL="0" marR="0">
                        <a:spcBef>
                          <a:spcPts val="0"/>
                        </a:spcBef>
                        <a:spcAft>
                          <a:spcPts val="0"/>
                        </a:spcAft>
                      </a:pPr>
                      <a:r>
                        <a:rPr lang="en-GB" sz="1100" b="1" dirty="0">
                          <a:effectLst/>
                          <a:latin typeface="Arial" panose="020B0604020202020204" pitchFamily="34" charset="0"/>
                          <a:ea typeface="Calibri" panose="020F0502020204030204" pitchFamily="34" charset="0"/>
                        </a:rPr>
                        <a:t>40x faster</a:t>
                      </a:r>
                      <a:endParaRPr lang="en-GB" sz="11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00FF00"/>
                    </a:solidFill>
                  </a:tcPr>
                </a:tc>
                <a:extLst>
                  <a:ext uri="{0D108BD9-81ED-4DB2-BD59-A6C34878D82A}">
                    <a16:rowId xmlns:a16="http://schemas.microsoft.com/office/drawing/2014/main" val="1455514485"/>
                  </a:ext>
                </a:extLst>
              </a:tr>
            </a:tbl>
          </a:graphicData>
        </a:graphic>
      </p:graphicFrame>
      <p:graphicFrame>
        <p:nvGraphicFramePr>
          <p:cNvPr id="19" name="Table 18"/>
          <p:cNvGraphicFramePr>
            <a:graphicFrameLocks noGrp="1"/>
          </p:cNvGraphicFramePr>
          <p:nvPr>
            <p:extLst/>
          </p:nvPr>
        </p:nvGraphicFramePr>
        <p:xfrm>
          <a:off x="4893267" y="1276350"/>
          <a:ext cx="3712944" cy="914400"/>
        </p:xfrm>
        <a:graphic>
          <a:graphicData uri="http://schemas.openxmlformats.org/drawingml/2006/table">
            <a:tbl>
              <a:tblPr firstRow="1" firstCol="1" bandRow="1"/>
              <a:tblGrid>
                <a:gridCol w="1156458">
                  <a:extLst>
                    <a:ext uri="{9D8B030D-6E8A-4147-A177-3AD203B41FA5}">
                      <a16:colId xmlns:a16="http://schemas.microsoft.com/office/drawing/2014/main" val="2494188673"/>
                    </a:ext>
                  </a:extLst>
                </a:gridCol>
                <a:gridCol w="972296">
                  <a:extLst>
                    <a:ext uri="{9D8B030D-6E8A-4147-A177-3AD203B41FA5}">
                      <a16:colId xmlns:a16="http://schemas.microsoft.com/office/drawing/2014/main" val="60417556"/>
                    </a:ext>
                  </a:extLst>
                </a:gridCol>
                <a:gridCol w="792095">
                  <a:extLst>
                    <a:ext uri="{9D8B030D-6E8A-4147-A177-3AD203B41FA5}">
                      <a16:colId xmlns:a16="http://schemas.microsoft.com/office/drawing/2014/main" val="3367778859"/>
                    </a:ext>
                  </a:extLst>
                </a:gridCol>
                <a:gridCol w="792095">
                  <a:extLst>
                    <a:ext uri="{9D8B030D-6E8A-4147-A177-3AD203B41FA5}">
                      <a16:colId xmlns:a16="http://schemas.microsoft.com/office/drawing/2014/main" val="3095609989"/>
                    </a:ext>
                  </a:extLst>
                </a:gridCol>
              </a:tblGrid>
              <a:tr h="104886">
                <a:tc>
                  <a:txBody>
                    <a:bodyPr/>
                    <a:lstStyle/>
                    <a:p>
                      <a:pPr marL="0" marR="0">
                        <a:spcBef>
                          <a:spcPts val="0"/>
                        </a:spcBef>
                        <a:spcAft>
                          <a:spcPts val="0"/>
                        </a:spcAft>
                      </a:pPr>
                      <a:r>
                        <a:rPr lang="en-GB" sz="1200" b="1" dirty="0">
                          <a:solidFill>
                            <a:srgbClr val="FFFFFF"/>
                          </a:solidFill>
                          <a:effectLst/>
                          <a:latin typeface="Arial" panose="020B0604020202020204" pitchFamily="34" charset="0"/>
                          <a:ea typeface="Calibri" panose="020F0502020204030204" pitchFamily="34" charset="0"/>
                        </a:rPr>
                        <a:t>500K records</a:t>
                      </a:r>
                      <a:endParaRPr lang="en-GB" sz="1050" b="1"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OLD</a:t>
                      </a:r>
                      <a:r>
                        <a:rPr lang="en-GB" sz="1200" b="1" dirty="0">
                          <a:solidFill>
                            <a:srgbClr val="FFFF00"/>
                          </a:solidFill>
                          <a:effectLst/>
                          <a:latin typeface="Arial" panose="020B0604020202020204" pitchFamily="34" charset="0"/>
                          <a:ea typeface="Calibri" panose="020F0502020204030204" pitchFamily="34" charset="0"/>
                        </a:rPr>
                        <a:t> </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ctr">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NEW</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CHANGE</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extLst>
                  <a:ext uri="{0D108BD9-81ED-4DB2-BD59-A6C34878D82A}">
                    <a16:rowId xmlns:a16="http://schemas.microsoft.com/office/drawing/2014/main" val="463743284"/>
                  </a:ext>
                </a:extLst>
              </a:tr>
              <a:tr h="142197">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upload</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solidFill>
                            <a:srgbClr val="000000"/>
                          </a:solidFill>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0:32</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3988252217"/>
                  </a:ext>
                </a:extLst>
              </a:tr>
              <a:tr h="142197">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validate &amp; verify</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dirty="0">
                          <a:solidFill>
                            <a:srgbClr val="000000"/>
                          </a:solidFill>
                          <a:effectLst/>
                          <a:latin typeface="Arial" panose="020B0604020202020204" pitchFamily="34" charset="0"/>
                          <a:ea typeface="Calibri" panose="020F0502020204030204" pitchFamily="34" charset="0"/>
                        </a:rPr>
                        <a:t> </a:t>
                      </a: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200" dirty="0">
                          <a:solidFill>
                            <a:srgbClr val="000000"/>
                          </a:solidFill>
                          <a:effectLst/>
                          <a:latin typeface="Arial" panose="020B0604020202020204" pitchFamily="34" charset="0"/>
                          <a:ea typeface="Calibri" panose="020F0502020204030204" pitchFamily="34" charset="0"/>
                        </a:rPr>
                        <a:t>6:54</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8429479"/>
                  </a:ext>
                </a:extLst>
              </a:tr>
              <a:tr h="142197">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commit</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solidFill>
                            <a:srgbClr val="000000"/>
                          </a:solidFill>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200">
                          <a:solidFill>
                            <a:srgbClr val="000000"/>
                          </a:solidFill>
                          <a:effectLst/>
                          <a:latin typeface="Arial" panose="020B0604020202020204" pitchFamily="34" charset="0"/>
                          <a:ea typeface="Calibri" panose="020F0502020204030204" pitchFamily="34" charset="0"/>
                        </a:rPr>
                        <a:t>1:05</a:t>
                      </a:r>
                      <a:endParaRPr lang="en-GB" sz="12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1174119513"/>
                  </a:ext>
                </a:extLst>
              </a:tr>
              <a:tr h="142197">
                <a:tc>
                  <a:txBody>
                    <a:bodyPr/>
                    <a:lstStyle/>
                    <a:p>
                      <a:pPr marL="0" marR="0">
                        <a:spcBef>
                          <a:spcPts val="0"/>
                        </a:spcBef>
                        <a:spcAft>
                          <a:spcPts val="0"/>
                        </a:spcAft>
                      </a:pPr>
                      <a:r>
                        <a:rPr lang="en-US" sz="1000" b="1" dirty="0">
                          <a:solidFill>
                            <a:srgbClr val="FFFF00"/>
                          </a:solidFill>
                          <a:effectLst/>
                          <a:latin typeface="Arial" panose="020B0604020202020204" pitchFamily="34" charset="0"/>
                          <a:ea typeface="Calibri" panose="020F0502020204030204" pitchFamily="34" charset="0"/>
                          <a:cs typeface="Arial" panose="020B0604020202020204" pitchFamily="34" charset="0"/>
                        </a:rPr>
                        <a:t>TOTAL</a:t>
                      </a:r>
                      <a:endParaRPr lang="en-GB" sz="1000" b="1" dirty="0">
                        <a:solidFill>
                          <a:srgbClr val="FFFF00"/>
                        </a:solidFill>
                        <a:effectLst/>
                        <a:latin typeface="Arial" panose="020B0604020202020204" pitchFamily="34" charset="0"/>
                        <a:ea typeface="Calibri" panose="020F0502020204030204" pitchFamily="34" charset="0"/>
                        <a:cs typeface="Arial" panose="020B060402020202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200" b="1" dirty="0">
                          <a:effectLst/>
                          <a:latin typeface="Arial" panose="020B0604020202020204" pitchFamily="34" charset="0"/>
                          <a:ea typeface="Calibri" panose="020F0502020204030204" pitchFamily="34" charset="0"/>
                        </a:rPr>
                        <a:t>8:31</a:t>
                      </a:r>
                      <a:endParaRPr lang="en-GB" sz="12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1338556659"/>
                  </a:ext>
                </a:extLst>
              </a:tr>
            </a:tbl>
          </a:graphicData>
        </a:graphic>
      </p:graphicFrame>
      <p:graphicFrame>
        <p:nvGraphicFramePr>
          <p:cNvPr id="20" name="Table 19"/>
          <p:cNvGraphicFramePr>
            <a:graphicFrameLocks noGrp="1"/>
          </p:cNvGraphicFramePr>
          <p:nvPr>
            <p:extLst/>
          </p:nvPr>
        </p:nvGraphicFramePr>
        <p:xfrm>
          <a:off x="4893267" y="2343150"/>
          <a:ext cx="3712945" cy="1026780"/>
        </p:xfrm>
        <a:graphic>
          <a:graphicData uri="http://schemas.openxmlformats.org/drawingml/2006/table">
            <a:tbl>
              <a:tblPr firstRow="1" firstCol="1" bandRow="1"/>
              <a:tblGrid>
                <a:gridCol w="1156458">
                  <a:extLst>
                    <a:ext uri="{9D8B030D-6E8A-4147-A177-3AD203B41FA5}">
                      <a16:colId xmlns:a16="http://schemas.microsoft.com/office/drawing/2014/main" val="2431102432"/>
                    </a:ext>
                  </a:extLst>
                </a:gridCol>
                <a:gridCol w="972297">
                  <a:extLst>
                    <a:ext uri="{9D8B030D-6E8A-4147-A177-3AD203B41FA5}">
                      <a16:colId xmlns:a16="http://schemas.microsoft.com/office/drawing/2014/main" val="1941187382"/>
                    </a:ext>
                  </a:extLst>
                </a:gridCol>
                <a:gridCol w="792095">
                  <a:extLst>
                    <a:ext uri="{9D8B030D-6E8A-4147-A177-3AD203B41FA5}">
                      <a16:colId xmlns:a16="http://schemas.microsoft.com/office/drawing/2014/main" val="990050419"/>
                    </a:ext>
                  </a:extLst>
                </a:gridCol>
                <a:gridCol w="792095">
                  <a:extLst>
                    <a:ext uri="{9D8B030D-6E8A-4147-A177-3AD203B41FA5}">
                      <a16:colId xmlns:a16="http://schemas.microsoft.com/office/drawing/2014/main" val="3491901482"/>
                    </a:ext>
                  </a:extLst>
                </a:gridCol>
              </a:tblGrid>
              <a:tr h="228600">
                <a:tc>
                  <a:txBody>
                    <a:bodyPr/>
                    <a:lstStyle/>
                    <a:p>
                      <a:pPr marL="0" marR="0">
                        <a:spcBef>
                          <a:spcPts val="0"/>
                        </a:spcBef>
                        <a:spcAft>
                          <a:spcPts val="0"/>
                        </a:spcAft>
                      </a:pPr>
                      <a:r>
                        <a:rPr lang="en-GB" sz="1200" b="1" dirty="0">
                          <a:solidFill>
                            <a:srgbClr val="FFFFFF"/>
                          </a:solidFill>
                          <a:effectLst/>
                          <a:latin typeface="Arial" panose="020B0604020202020204" pitchFamily="34" charset="0"/>
                          <a:ea typeface="Calibri" panose="020F0502020204030204" pitchFamily="34" charset="0"/>
                        </a:rPr>
                        <a:t>1M records</a:t>
                      </a:r>
                      <a:endParaRPr lang="en-GB" sz="1050" b="1"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spcBef>
                          <a:spcPts val="0"/>
                        </a:spcBef>
                        <a:spcAft>
                          <a:spcPts val="0"/>
                        </a:spcAft>
                      </a:pPr>
                      <a:endParaRPr lang="en-GB" sz="7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extLst>
                  <a:ext uri="{0D108BD9-81ED-4DB2-BD59-A6C34878D82A}">
                    <a16:rowId xmlns:a16="http://schemas.microsoft.com/office/drawing/2014/main" val="3047674468"/>
                  </a:ext>
                </a:extLst>
              </a:tr>
              <a:tr h="199545">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upload</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solidFill>
                            <a:srgbClr val="000000"/>
                          </a:solidFill>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100" dirty="0">
                          <a:solidFill>
                            <a:srgbClr val="000000"/>
                          </a:solidFill>
                          <a:effectLst/>
                          <a:latin typeface="Arial" panose="020B0604020202020204" pitchFamily="34" charset="0"/>
                          <a:ea typeface="Calibri" panose="020F0502020204030204" pitchFamily="34" charset="0"/>
                        </a:rPr>
                        <a:t>1:09</a:t>
                      </a:r>
                      <a:endParaRPr lang="en-GB" sz="11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293012765"/>
                  </a:ext>
                </a:extLst>
              </a:tr>
              <a:tr h="199545">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validate &amp; verify</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solidFill>
                            <a:srgbClr val="000000"/>
                          </a:solidFill>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100" dirty="0">
                          <a:solidFill>
                            <a:srgbClr val="000000"/>
                          </a:solidFill>
                          <a:effectLst/>
                          <a:latin typeface="Arial" panose="020B0604020202020204" pitchFamily="34" charset="0"/>
                          <a:ea typeface="Calibri" panose="020F0502020204030204" pitchFamily="34" charset="0"/>
                        </a:rPr>
                        <a:t>14:54</a:t>
                      </a:r>
                      <a:endParaRPr lang="en-GB" sz="11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3686038"/>
                  </a:ext>
                </a:extLst>
              </a:tr>
              <a:tr h="199545">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commit</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solidFill>
                            <a:srgbClr val="000000"/>
                          </a:solidFill>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100" dirty="0">
                          <a:solidFill>
                            <a:srgbClr val="000000"/>
                          </a:solidFill>
                          <a:effectLst/>
                          <a:latin typeface="Arial" panose="020B0604020202020204" pitchFamily="34" charset="0"/>
                          <a:ea typeface="Calibri" panose="020F0502020204030204" pitchFamily="34" charset="0"/>
                        </a:rPr>
                        <a:t>2:22</a:t>
                      </a:r>
                      <a:endParaRPr lang="en-GB" sz="11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3064919915"/>
                  </a:ext>
                </a:extLst>
              </a:tr>
              <a:tr h="199545">
                <a:tc>
                  <a:txBody>
                    <a:bodyPr/>
                    <a:lstStyle/>
                    <a:p>
                      <a:pPr marL="0" marR="0">
                        <a:spcBef>
                          <a:spcPts val="0"/>
                        </a:spcBef>
                        <a:spcAft>
                          <a:spcPts val="0"/>
                        </a:spcAft>
                      </a:pPr>
                      <a:r>
                        <a:rPr lang="en-GB" sz="1000" b="1" dirty="0">
                          <a:solidFill>
                            <a:srgbClr val="FFFF00"/>
                          </a:solidFill>
                          <a:effectLst/>
                          <a:latin typeface="Arial" panose="020B0604020202020204" pitchFamily="34" charset="0"/>
                          <a:ea typeface="Calibri" panose="020F0502020204030204" pitchFamily="34" charset="0"/>
                        </a:rPr>
                        <a:t>TOTAL</a:t>
                      </a:r>
                      <a:endParaRPr lang="en-GB" sz="10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351C75"/>
                    </a:solidFill>
                  </a:tcPr>
                </a:tc>
                <a:tc>
                  <a:txBody>
                    <a:bodyPr/>
                    <a:lstStyle/>
                    <a:p>
                      <a:pPr marL="0" marR="0" algn="r">
                        <a:spcBef>
                          <a:spcPts val="0"/>
                        </a:spcBef>
                        <a:spcAft>
                          <a:spcPts val="0"/>
                        </a:spcAft>
                      </a:pPr>
                      <a:r>
                        <a:rPr lang="en-GB" sz="700">
                          <a:effectLst/>
                          <a:latin typeface="Arial" panose="020B0604020202020204" pitchFamily="34" charset="0"/>
                          <a:ea typeface="Calibri" panose="020F0502020204030204" pitchFamily="34" charset="0"/>
                        </a:rPr>
                        <a:t> </a:t>
                      </a:r>
                      <a:endParaRPr lang="en-GB" sz="70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solidFill>
                      <a:srgbClr val="FF0000"/>
                    </a:solidFill>
                  </a:tcPr>
                </a:tc>
                <a:tc>
                  <a:txBody>
                    <a:bodyPr/>
                    <a:lstStyle/>
                    <a:p>
                      <a:pPr marL="0" marR="0" algn="ctr">
                        <a:spcBef>
                          <a:spcPts val="0"/>
                        </a:spcBef>
                        <a:spcAft>
                          <a:spcPts val="0"/>
                        </a:spcAft>
                      </a:pPr>
                      <a:r>
                        <a:rPr lang="en-GB" sz="1100" b="1" dirty="0">
                          <a:effectLst/>
                          <a:latin typeface="Arial" panose="020B0604020202020204" pitchFamily="34" charset="0"/>
                          <a:ea typeface="Calibri" panose="020F0502020204030204" pitchFamily="34" charset="0"/>
                        </a:rPr>
                        <a:t>18:25</a:t>
                      </a:r>
                      <a:endParaRPr lang="en-GB" sz="1100" dirty="0">
                        <a:effectLst/>
                        <a:latin typeface="Calibri" panose="020F0502020204030204" pitchFamily="34" charset="0"/>
                        <a:ea typeface="Calibri" panose="020F0502020204030204" pitchFamily="34" charset="0"/>
                      </a:endParaRPr>
                    </a:p>
                  </a:txBody>
                  <a:tcPr marL="45549" marR="45549" marT="0" marB="0" anchor="b">
                    <a:lnL>
                      <a:noFill/>
                    </a:lnL>
                    <a:lnR>
                      <a:noFill/>
                    </a:lnR>
                    <a:lnT>
                      <a:noFill/>
                    </a:lnT>
                    <a:lnB>
                      <a:noFill/>
                    </a:lnB>
                  </a:tcPr>
                </a:tc>
                <a:tc>
                  <a:txBody>
                    <a:bodyPr/>
                    <a:lstStyle/>
                    <a:p>
                      <a:pPr algn="ctr"/>
                      <a:endParaRPr lang="en-GB" sz="1100" dirty="0">
                        <a:effectLst/>
                        <a:latin typeface="Times New Roman" panose="02020603050405020304" pitchFamily="18" charset="0"/>
                      </a:endParaRPr>
                    </a:p>
                  </a:txBody>
                  <a:tcPr marL="45549" marR="45549" marT="0" marB="0" anchor="b">
                    <a:lnL>
                      <a:noFill/>
                    </a:lnL>
                    <a:lnR>
                      <a:noFill/>
                    </a:lnR>
                    <a:lnT>
                      <a:noFill/>
                    </a:lnT>
                    <a:lnB>
                      <a:noFill/>
                    </a:lnB>
                  </a:tcPr>
                </a:tc>
                <a:extLst>
                  <a:ext uri="{0D108BD9-81ED-4DB2-BD59-A6C34878D82A}">
                    <a16:rowId xmlns:a16="http://schemas.microsoft.com/office/drawing/2014/main" val="3098389277"/>
                  </a:ext>
                </a:extLst>
              </a:tr>
            </a:tbl>
          </a:graphicData>
        </a:graphic>
      </p:graphicFrame>
      <p:sp>
        <p:nvSpPr>
          <p:cNvPr id="21" name="Rectangle 20"/>
          <p:cNvSpPr/>
          <p:nvPr/>
        </p:nvSpPr>
        <p:spPr>
          <a:xfrm>
            <a:off x="4170144" y="1002030"/>
            <a:ext cx="4436067" cy="274320"/>
          </a:xfrm>
          <a:prstGeom prst="rect">
            <a:avLst/>
          </a:prstGeom>
          <a:solidFill>
            <a:srgbClr val="351C75"/>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
        <p:nvSpPr>
          <p:cNvPr id="22" name="Rectangle 21"/>
          <p:cNvSpPr/>
          <p:nvPr/>
        </p:nvSpPr>
        <p:spPr>
          <a:xfrm>
            <a:off x="4135186" y="1216152"/>
            <a:ext cx="758082" cy="239850"/>
          </a:xfrm>
          <a:prstGeom prst="rect">
            <a:avLst/>
          </a:prstGeom>
          <a:solidFill>
            <a:srgbClr val="351C75"/>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886208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51</a:t>
            </a:fld>
            <a:endParaRPr lang="en-GB" noProof="0"/>
          </a:p>
        </p:txBody>
      </p:sp>
      <p:sp>
        <p:nvSpPr>
          <p:cNvPr id="6" name="TextBox 5"/>
          <p:cNvSpPr txBox="1"/>
          <p:nvPr/>
        </p:nvSpPr>
        <p:spPr>
          <a:xfrm>
            <a:off x="388882" y="1047750"/>
            <a:ext cx="4114800" cy="1754326"/>
          </a:xfrm>
          <a:prstGeom prst="rect">
            <a:avLst/>
          </a:prstGeom>
          <a:noFill/>
        </p:spPr>
        <p:txBody>
          <a:bodyPr wrap="square" rtlCol="0">
            <a:spAutoFit/>
          </a:bodyPr>
          <a:lstStyle/>
          <a:p>
            <a:r>
              <a:rPr lang="en-US" sz="3600" b="1" dirty="0">
                <a:solidFill>
                  <a:schemeClr val="accent4"/>
                </a:solidFill>
              </a:rPr>
              <a:t>Confidence starts with trusted data. </a:t>
            </a:r>
          </a:p>
        </p:txBody>
      </p:sp>
      <p:sp>
        <p:nvSpPr>
          <p:cNvPr id="7" name="TextBox 6"/>
          <p:cNvSpPr txBox="1"/>
          <p:nvPr/>
        </p:nvSpPr>
        <p:spPr>
          <a:xfrm>
            <a:off x="388882" y="2952750"/>
            <a:ext cx="3581400" cy="1723549"/>
          </a:xfrm>
          <a:prstGeom prst="rect">
            <a:avLst/>
          </a:prstGeom>
          <a:noFill/>
        </p:spPr>
        <p:txBody>
          <a:bodyPr wrap="square" rtlCol="0">
            <a:spAutoFit/>
          </a:bodyPr>
          <a:lstStyle/>
          <a:p>
            <a:r>
              <a:rPr lang="en-US" sz="2400" b="1" dirty="0"/>
              <a:t>GS1 Cloud</a:t>
            </a:r>
          </a:p>
          <a:p>
            <a:endParaRPr lang="en-US" sz="2400" b="1" dirty="0"/>
          </a:p>
          <a:p>
            <a:r>
              <a:rPr lang="en-US" sz="1400" b="1" dirty="0">
                <a:hlinkClick r:id="rId3"/>
              </a:rPr>
              <a:t>https://www.gs1.org/gs1-cloud</a:t>
            </a:r>
            <a:endParaRPr lang="en-US" sz="1400" b="1" dirty="0"/>
          </a:p>
          <a:p>
            <a:endParaRPr lang="en-US" sz="1400" b="1" dirty="0"/>
          </a:p>
          <a:p>
            <a:r>
              <a:rPr lang="en-US" sz="1400" b="1" dirty="0">
                <a:hlinkClick r:id="rId4"/>
              </a:rPr>
              <a:t>GS1CloudSupport@gs1.org</a:t>
            </a:r>
            <a:endParaRPr lang="en-US" sz="1400" b="1" dirty="0"/>
          </a:p>
          <a:p>
            <a:endParaRPr lang="en-US" sz="1400" dirty="0">
              <a:highlight>
                <a:srgbClr val="FFFF00"/>
              </a:highlight>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35588" y="0"/>
            <a:ext cx="1645754" cy="4523362"/>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l="10633" r="20298"/>
          <a:stretch/>
        </p:blipFill>
        <p:spPr>
          <a:xfrm>
            <a:off x="6225685" y="0"/>
            <a:ext cx="2918315" cy="4357991"/>
          </a:xfrm>
          <a:prstGeom prst="rect">
            <a:avLst/>
          </a:prstGeom>
        </p:spPr>
      </p:pic>
    </p:spTree>
    <p:extLst>
      <p:ext uri="{BB962C8B-B14F-4D97-AF65-F5344CB8AC3E}">
        <p14:creationId xmlns:p14="http://schemas.microsoft.com/office/powerpoint/2010/main" val="39105112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GDSN Simplification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52</a:t>
            </a:fld>
            <a:endParaRPr lang="en-GB" noProof="0"/>
          </a:p>
        </p:txBody>
      </p:sp>
    </p:spTree>
    <p:extLst>
      <p:ext uri="{BB962C8B-B14F-4D97-AF65-F5344CB8AC3E}">
        <p14:creationId xmlns:p14="http://schemas.microsoft.com/office/powerpoint/2010/main" val="21668561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Origin</a:t>
            </a:r>
            <a:endParaRPr lang="en-GB" b="1" dirty="0"/>
          </a:p>
        </p:txBody>
      </p:sp>
      <p:sp>
        <p:nvSpPr>
          <p:cNvPr id="3" name="Content Placeholder 2"/>
          <p:cNvSpPr>
            <a:spLocks noGrp="1"/>
          </p:cNvSpPr>
          <p:nvPr>
            <p:ph idx="11"/>
          </p:nvPr>
        </p:nvSpPr>
        <p:spPr>
          <a:xfrm>
            <a:off x="304800" y="1091409"/>
            <a:ext cx="8384627" cy="3312086"/>
          </a:xfrm>
        </p:spPr>
        <p:txBody>
          <a:bodyPr/>
          <a:lstStyle/>
          <a:p>
            <a:pPr marL="55688" indent="0">
              <a:buNone/>
            </a:pPr>
            <a:r>
              <a:rPr lang="en-US" dirty="0"/>
              <a:t>February 2017 GS1 Data Excellence Board Meeting Discussion</a:t>
            </a:r>
          </a:p>
          <a:p>
            <a:pPr lvl="1"/>
            <a:r>
              <a:rPr lang="en-US" dirty="0"/>
              <a:t>GDSN Roadmap Review discussion</a:t>
            </a:r>
          </a:p>
          <a:p>
            <a:pPr lvl="1"/>
            <a:r>
              <a:rPr lang="en-US" dirty="0"/>
              <a:t>Backwards Compatibility</a:t>
            </a:r>
          </a:p>
          <a:p>
            <a:pPr lvl="1"/>
            <a:r>
              <a:rPr lang="en-US" dirty="0"/>
              <a:t>Data Pool Interoperability discussion</a:t>
            </a:r>
          </a:p>
          <a:p>
            <a:pPr lvl="2"/>
            <a:r>
              <a:rPr lang="en-US" dirty="0"/>
              <a:t>Mandatory </a:t>
            </a:r>
            <a:r>
              <a:rPr lang="en-US" i="1" dirty="0"/>
              <a:t>vs</a:t>
            </a:r>
            <a:r>
              <a:rPr lang="en-US" dirty="0"/>
              <a:t>. Optional certifications</a:t>
            </a:r>
          </a:p>
          <a:p>
            <a:pPr lvl="2"/>
            <a:r>
              <a:rPr lang="en-US" dirty="0"/>
              <a:t>Trade Item (Mandatory)</a:t>
            </a:r>
          </a:p>
          <a:p>
            <a:pPr lvl="2"/>
            <a:r>
              <a:rPr lang="en-US" dirty="0"/>
              <a:t>Price (Optional)</a:t>
            </a:r>
          </a:p>
          <a:p>
            <a:pPr lvl="2"/>
            <a:r>
              <a:rPr lang="en-US" dirty="0"/>
              <a:t>Dashboard of DP Connections</a:t>
            </a:r>
          </a:p>
          <a:p>
            <a:pPr marL="55688" indent="0">
              <a:buNone/>
            </a:pPr>
            <a:r>
              <a:rPr lang="en-US" dirty="0" smtClean="0"/>
              <a:t>Question</a:t>
            </a:r>
            <a:r>
              <a:rPr lang="en-US" dirty="0"/>
              <a:t>: What would be required to increase GDSN usage by 2 to 3x over the next 3 – 5 years?</a:t>
            </a:r>
          </a:p>
          <a:p>
            <a:pPr lvl="1"/>
            <a:r>
              <a:rPr lang="en-US" sz="1200" dirty="0"/>
              <a:t>Answer: Form a Board sub-committee to investigate and make a proposal</a:t>
            </a:r>
          </a:p>
          <a:p>
            <a:pPr lvl="2"/>
            <a:endParaRPr lang="en-US" dirty="0"/>
          </a:p>
          <a:p>
            <a:pPr lvl="1"/>
            <a:endParaRPr lang="en-US" dirty="0"/>
          </a:p>
          <a:p>
            <a:pPr lvl="1"/>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53</a:t>
            </a:fld>
            <a:endParaRPr lang="en-GB" noProof="0"/>
          </a:p>
        </p:txBody>
      </p:sp>
    </p:spTree>
    <p:extLst>
      <p:ext uri="{BB962C8B-B14F-4D97-AF65-F5344CB8AC3E}">
        <p14:creationId xmlns:p14="http://schemas.microsoft.com/office/powerpoint/2010/main" val="374294141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Project Schedule</a:t>
            </a:r>
            <a:endParaRPr lang="en-GB" b="1" dirty="0"/>
          </a:p>
        </p:txBody>
      </p:sp>
      <p:sp>
        <p:nvSpPr>
          <p:cNvPr id="3" name="Content Placeholder 2"/>
          <p:cNvSpPr>
            <a:spLocks noGrp="1"/>
          </p:cNvSpPr>
          <p:nvPr>
            <p:ph idx="11"/>
          </p:nvPr>
        </p:nvSpPr>
        <p:spPr/>
        <p:txBody>
          <a:bodyPr/>
          <a:lstStyle/>
          <a:p>
            <a:pPr marL="55688" indent="0">
              <a:buNone/>
            </a:pPr>
            <a:r>
              <a:rPr lang="en-US" dirty="0"/>
              <a:t>Launch</a:t>
            </a:r>
          </a:p>
          <a:p>
            <a:pPr lvl="1"/>
            <a:r>
              <a:rPr lang="en-US" sz="1200" dirty="0"/>
              <a:t>24 May Kickoff call</a:t>
            </a:r>
          </a:p>
          <a:p>
            <a:pPr lvl="2"/>
            <a:r>
              <a:rPr lang="en-US" sz="1200" dirty="0"/>
              <a:t>Weekly working teleconferences</a:t>
            </a:r>
          </a:p>
          <a:p>
            <a:pPr marL="55688" indent="0">
              <a:buNone/>
            </a:pPr>
            <a:endParaRPr lang="en-US" dirty="0" smtClean="0"/>
          </a:p>
          <a:p>
            <a:pPr marL="55688" indent="0">
              <a:buNone/>
            </a:pPr>
            <a:r>
              <a:rPr lang="en-US" dirty="0" smtClean="0"/>
              <a:t>Deliverables</a:t>
            </a:r>
            <a:endParaRPr lang="en-US" dirty="0"/>
          </a:p>
          <a:p>
            <a:pPr lvl="1"/>
            <a:r>
              <a:rPr lang="en-US" sz="1200" dirty="0"/>
              <a:t>7 September review Draft proposals that will be developed into formal 2 year plan for Board approval</a:t>
            </a:r>
          </a:p>
          <a:p>
            <a:pPr lvl="3"/>
            <a:r>
              <a:rPr lang="en-US" sz="1200" dirty="0"/>
              <a:t>Continue teleconferences</a:t>
            </a:r>
          </a:p>
          <a:p>
            <a:pPr lvl="1"/>
            <a:r>
              <a:rPr lang="en-US" sz="1200" dirty="0"/>
              <a:t>February </a:t>
            </a:r>
            <a:r>
              <a:rPr lang="en-US" sz="1200" dirty="0"/>
              <a:t>2018 Final recommendation for Board approval</a:t>
            </a:r>
          </a:p>
          <a:p>
            <a:pPr lvl="2"/>
            <a:r>
              <a:rPr lang="en-US" sz="1200" dirty="0"/>
              <a:t>2 year action plan with supporting documentation</a:t>
            </a:r>
          </a:p>
          <a:p>
            <a:endParaRPr lang="en-US" dirty="0"/>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54</a:t>
            </a:fld>
            <a:endParaRPr lang="en-GB" noProof="0"/>
          </a:p>
        </p:txBody>
      </p:sp>
    </p:spTree>
    <p:extLst>
      <p:ext uri="{BB962C8B-B14F-4D97-AF65-F5344CB8AC3E}">
        <p14:creationId xmlns:p14="http://schemas.microsoft.com/office/powerpoint/2010/main" val="143881457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Group Charter</a:t>
            </a:r>
            <a:endParaRPr lang="en-GB" b="1" dirty="0"/>
          </a:p>
        </p:txBody>
      </p:sp>
      <p:sp>
        <p:nvSpPr>
          <p:cNvPr id="3" name="Content Placeholder 2"/>
          <p:cNvSpPr>
            <a:spLocks noGrp="1"/>
          </p:cNvSpPr>
          <p:nvPr>
            <p:ph idx="11"/>
          </p:nvPr>
        </p:nvSpPr>
        <p:spPr/>
        <p:txBody>
          <a:bodyPr/>
          <a:lstStyle/>
          <a:p>
            <a:pPr marL="55688" indent="0">
              <a:buClr>
                <a:srgbClr val="F26334"/>
              </a:buClr>
              <a:buNone/>
            </a:pPr>
            <a:r>
              <a:rPr lang="en-US" dirty="0">
                <a:solidFill>
                  <a:srgbClr val="002C6C"/>
                </a:solidFill>
              </a:rPr>
              <a:t>The objective is to increase the number of business partners using GDSN as the tool to communicate product data. This will be achieved by developing a two year plan to reduce complexity with high data quality and </a:t>
            </a:r>
            <a:r>
              <a:rPr lang="en-US" dirty="0" err="1" smtClean="0">
                <a:solidFill>
                  <a:srgbClr val="002C6C"/>
                </a:solidFill>
              </a:rPr>
              <a:t>optimised</a:t>
            </a:r>
            <a:r>
              <a:rPr lang="en-US" dirty="0" smtClean="0">
                <a:solidFill>
                  <a:srgbClr val="002C6C"/>
                </a:solidFill>
              </a:rPr>
              <a:t> </a:t>
            </a:r>
            <a:r>
              <a:rPr lang="en-US" dirty="0">
                <a:solidFill>
                  <a:srgbClr val="002C6C"/>
                </a:solidFill>
              </a:rPr>
              <a:t>speed to Market. </a:t>
            </a:r>
          </a:p>
          <a:p>
            <a:pPr marL="55688" indent="0">
              <a:buClr>
                <a:srgbClr val="F26334"/>
              </a:buClr>
              <a:buNone/>
            </a:pPr>
            <a:endParaRPr lang="en-US" sz="1200" dirty="0">
              <a:solidFill>
                <a:srgbClr val="002C6C"/>
              </a:solidFill>
            </a:endParaRPr>
          </a:p>
          <a:p>
            <a:pPr marL="55688" indent="0">
              <a:buClr>
                <a:srgbClr val="F26334"/>
              </a:buClr>
              <a:buNone/>
            </a:pPr>
            <a:r>
              <a:rPr lang="en-US" dirty="0">
                <a:solidFill>
                  <a:srgbClr val="002C6C"/>
                </a:solidFill>
              </a:rPr>
              <a:t>This work effort is focused on:</a:t>
            </a:r>
          </a:p>
          <a:p>
            <a:pPr marL="214313">
              <a:buClr>
                <a:srgbClr val="F26334"/>
              </a:buClr>
              <a:buFont typeface="Arial" panose="020B0604020202020204" pitchFamily="34" charset="0"/>
              <a:buChar char="•"/>
            </a:pPr>
            <a:r>
              <a:rPr lang="en-US" b="1" dirty="0">
                <a:solidFill>
                  <a:srgbClr val="002C6C"/>
                </a:solidFill>
              </a:rPr>
              <a:t>Interoperability</a:t>
            </a:r>
          </a:p>
          <a:p>
            <a:pPr marL="214313">
              <a:buClr>
                <a:srgbClr val="F26334"/>
              </a:buClr>
              <a:buFont typeface="Arial" panose="020B0604020202020204" pitchFamily="34" charset="0"/>
              <a:buChar char="•"/>
            </a:pPr>
            <a:r>
              <a:rPr lang="en-US" b="1" dirty="0">
                <a:solidFill>
                  <a:srgbClr val="002C6C"/>
                </a:solidFill>
              </a:rPr>
              <a:t>Certification and Conformance</a:t>
            </a:r>
          </a:p>
          <a:p>
            <a:pPr marL="214313">
              <a:buClr>
                <a:srgbClr val="F26334"/>
              </a:buClr>
              <a:buFont typeface="Arial" panose="020B0604020202020204" pitchFamily="34" charset="0"/>
              <a:buChar char="•"/>
            </a:pPr>
            <a:r>
              <a:rPr lang="en-US" b="1" dirty="0">
                <a:solidFill>
                  <a:srgbClr val="002C6C"/>
                </a:solidFill>
              </a:rPr>
              <a:t>Data Quality</a:t>
            </a:r>
          </a:p>
          <a:p>
            <a:pPr marL="214313">
              <a:buClr>
                <a:srgbClr val="F26334"/>
              </a:buClr>
              <a:buFont typeface="Arial" panose="020B0604020202020204" pitchFamily="34" charset="0"/>
              <a:buChar char="•"/>
            </a:pPr>
            <a:r>
              <a:rPr lang="en-US" b="1" dirty="0">
                <a:solidFill>
                  <a:srgbClr val="002C6C"/>
                </a:solidFill>
              </a:rPr>
              <a:t>Barriers to growth and adoption</a:t>
            </a:r>
          </a:p>
          <a:p>
            <a:pPr marL="214313">
              <a:buClr>
                <a:srgbClr val="F26334"/>
              </a:buClr>
              <a:buFont typeface="Arial" panose="020B0604020202020204" pitchFamily="34" charset="0"/>
              <a:buChar char="•"/>
            </a:pPr>
            <a:r>
              <a:rPr lang="en-US" b="1" dirty="0">
                <a:solidFill>
                  <a:srgbClr val="002C6C"/>
                </a:solidFill>
              </a:rPr>
              <a:t>Release Management</a:t>
            </a:r>
          </a:p>
          <a:p>
            <a:pPr marL="214313">
              <a:buClr>
                <a:srgbClr val="F26334"/>
              </a:buClr>
              <a:buFont typeface="Arial" panose="020B0604020202020204" pitchFamily="34" charset="0"/>
              <a:buChar char="•"/>
            </a:pPr>
            <a:r>
              <a:rPr lang="en-US" b="1" dirty="0">
                <a:solidFill>
                  <a:srgbClr val="002C6C"/>
                </a:solidFill>
              </a:rPr>
              <a:t>Marketing and Communication</a:t>
            </a:r>
          </a:p>
          <a:p>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55</a:t>
            </a:fld>
            <a:endParaRPr lang="en-GB" noProof="0"/>
          </a:p>
        </p:txBody>
      </p:sp>
    </p:spTree>
    <p:extLst>
      <p:ext uri="{BB962C8B-B14F-4D97-AF65-F5344CB8AC3E}">
        <p14:creationId xmlns:p14="http://schemas.microsoft.com/office/powerpoint/2010/main" val="27904962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Simplification – Why is it important?</a:t>
            </a:r>
            <a:endParaRPr lang="en-GB" b="1" dirty="0"/>
          </a:p>
        </p:txBody>
      </p:sp>
      <p:sp>
        <p:nvSpPr>
          <p:cNvPr id="3" name="Content Placeholder 2"/>
          <p:cNvSpPr>
            <a:spLocks noGrp="1"/>
          </p:cNvSpPr>
          <p:nvPr>
            <p:ph idx="11"/>
          </p:nvPr>
        </p:nvSpPr>
        <p:spPr>
          <a:xfrm>
            <a:off x="447479" y="971551"/>
            <a:ext cx="7142927" cy="2108993"/>
          </a:xfrm>
        </p:spPr>
        <p:txBody>
          <a:bodyPr/>
          <a:lstStyle/>
          <a:p>
            <a:pPr marL="55688" indent="0">
              <a:buNone/>
            </a:pPr>
            <a:r>
              <a:rPr lang="en-US" dirty="0"/>
              <a:t>GDSN is complex and growth has leveled out. </a:t>
            </a:r>
          </a:p>
          <a:p>
            <a:pPr marL="55688" indent="0">
              <a:buNone/>
            </a:pPr>
            <a:r>
              <a:rPr lang="en-US" dirty="0"/>
              <a:t>Network flexibility introduces operational and configuration complexities  </a:t>
            </a:r>
          </a:p>
          <a:p>
            <a:r>
              <a:rPr lang="en-US" sz="1200" dirty="0"/>
              <a:t>What is message choreography???</a:t>
            </a:r>
          </a:p>
          <a:p>
            <a:r>
              <a:rPr lang="en-US" sz="1200" dirty="0"/>
              <a:t>Who can I send my data to? Who can send their data to me?</a:t>
            </a:r>
          </a:p>
          <a:p>
            <a:r>
              <a:rPr lang="en-US" sz="1200" dirty="0"/>
              <a:t>How many attributes are required???</a:t>
            </a:r>
          </a:p>
          <a:p>
            <a:r>
              <a:rPr lang="en-US" sz="1200" dirty="0"/>
              <a:t>Who checks my data?</a:t>
            </a:r>
          </a:p>
          <a:p>
            <a:r>
              <a:rPr lang="en-US" sz="1200" dirty="0"/>
              <a:t>How many companies do I have to work with to make GDSN work in my environment?</a:t>
            </a:r>
            <a:endParaRPr lang="en-GB" sz="1200"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56</a:t>
            </a:fld>
            <a:endParaRPr lang="en-GB" noProof="0"/>
          </a:p>
        </p:txBody>
      </p:sp>
      <p:sp>
        <p:nvSpPr>
          <p:cNvPr id="5" name="Rectangular Callout 4"/>
          <p:cNvSpPr/>
          <p:nvPr/>
        </p:nvSpPr>
        <p:spPr>
          <a:xfrm>
            <a:off x="1740109" y="3429000"/>
            <a:ext cx="1345991" cy="1149146"/>
          </a:xfrm>
          <a:prstGeom prst="wedgeRectCallout">
            <a:avLst>
              <a:gd name="adj1" fmla="val 33284"/>
              <a:gd name="adj2" fmla="val -66449"/>
            </a:avLst>
          </a:prstGeom>
          <a:solidFill>
            <a:schemeClr val="accent2"/>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350" b="1" dirty="0">
                <a:solidFill>
                  <a:prstClr val="white"/>
                </a:solidFill>
              </a:rPr>
              <a:t>What is a CIC response?</a:t>
            </a:r>
          </a:p>
        </p:txBody>
      </p:sp>
      <p:sp>
        <p:nvSpPr>
          <p:cNvPr id="6" name="Rectangular Callout 5"/>
          <p:cNvSpPr/>
          <p:nvPr/>
        </p:nvSpPr>
        <p:spPr>
          <a:xfrm flipH="1">
            <a:off x="5829300" y="3419412"/>
            <a:ext cx="1257300" cy="1152588"/>
          </a:xfrm>
          <a:prstGeom prst="wedgeRectCallout">
            <a:avLst>
              <a:gd name="adj1" fmla="val 35319"/>
              <a:gd name="adj2" fmla="val -84722"/>
            </a:avLst>
          </a:prstGeom>
          <a:solidFill>
            <a:schemeClr val="accent1"/>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200" b="1" dirty="0">
                <a:solidFill>
                  <a:prstClr val="white"/>
                </a:solidFill>
              </a:rPr>
              <a:t>Who agreed to theses validations?</a:t>
            </a:r>
          </a:p>
        </p:txBody>
      </p:sp>
      <p:sp>
        <p:nvSpPr>
          <p:cNvPr id="7" name="Rectangular Callout 6"/>
          <p:cNvSpPr/>
          <p:nvPr/>
        </p:nvSpPr>
        <p:spPr>
          <a:xfrm>
            <a:off x="3600450" y="3422854"/>
            <a:ext cx="1657350" cy="1149146"/>
          </a:xfrm>
          <a:prstGeom prst="wedgeRectCallout">
            <a:avLst>
              <a:gd name="adj1" fmla="val 20257"/>
              <a:gd name="adj2" fmla="val -89687"/>
            </a:avLst>
          </a:prstGeom>
          <a:solidFill>
            <a:schemeClr val="accent3"/>
          </a:solidFill>
          <a:ln w="254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defRPr/>
            </a:pPr>
            <a:r>
              <a:rPr lang="en-US" sz="1350" b="1" dirty="0">
                <a:solidFill>
                  <a:prstClr val="white"/>
                </a:solidFill>
              </a:rPr>
              <a:t>How many attributes does my trading partner need? </a:t>
            </a:r>
          </a:p>
        </p:txBody>
      </p:sp>
    </p:spTree>
    <p:extLst>
      <p:ext uri="{BB962C8B-B14F-4D97-AF65-F5344CB8AC3E}">
        <p14:creationId xmlns:p14="http://schemas.microsoft.com/office/powerpoint/2010/main" val="28704544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Simplification – Who is participating?</a:t>
            </a:r>
            <a:endParaRPr lang="en-GB" b="1" dirty="0"/>
          </a:p>
        </p:txBody>
      </p:sp>
      <p:sp>
        <p:nvSpPr>
          <p:cNvPr id="3" name="Content Placeholder 2"/>
          <p:cNvSpPr>
            <a:spLocks noGrp="1"/>
          </p:cNvSpPr>
          <p:nvPr>
            <p:ph idx="11"/>
          </p:nvPr>
        </p:nvSpPr>
        <p:spPr>
          <a:xfrm>
            <a:off x="799386" y="989192"/>
            <a:ext cx="2858214" cy="3190393"/>
          </a:xfrm>
        </p:spPr>
        <p:txBody>
          <a:bodyPr/>
          <a:lstStyle/>
          <a:p>
            <a:pPr marL="55688" indent="0">
              <a:buNone/>
            </a:pPr>
            <a:r>
              <a:rPr lang="en-US" u="sng" dirty="0"/>
              <a:t>Voice of our Users</a:t>
            </a:r>
          </a:p>
          <a:p>
            <a:pPr marL="55688" indent="0">
              <a:buNone/>
            </a:pPr>
            <a:endParaRPr lang="en-US" dirty="0"/>
          </a:p>
          <a:p>
            <a:pPr marL="55688" indent="0">
              <a:buNone/>
            </a:pPr>
            <a:r>
              <a:rPr lang="en-US" dirty="0"/>
              <a:t>GDSN users committed to sharing their experiences, and ideas on how to simplify and grow GDSN</a:t>
            </a:r>
          </a:p>
          <a:p>
            <a:pPr marL="55688" indent="0">
              <a:buNone/>
            </a:pPr>
            <a:endParaRPr lang="en-US" dirty="0"/>
          </a:p>
          <a:p>
            <a:pPr marL="55688" indent="0">
              <a:buNone/>
            </a:pPr>
            <a:r>
              <a:rPr lang="en-US" dirty="0"/>
              <a:t>Volunteering time and expertise to deliver proposals on key topics that will change the GDSN</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57</a:t>
            </a:fld>
            <a:endParaRPr lang="en-GB" noProof="0"/>
          </a:p>
        </p:txBody>
      </p:sp>
      <p:sp>
        <p:nvSpPr>
          <p:cNvPr id="5" name="Content Placeholder 2"/>
          <p:cNvSpPr txBox="1">
            <a:spLocks/>
          </p:cNvSpPr>
          <p:nvPr/>
        </p:nvSpPr>
        <p:spPr bwMode="auto">
          <a:xfrm>
            <a:off x="4229101" y="1102968"/>
            <a:ext cx="2514600" cy="2611782"/>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dirty="0"/>
              <a:t>1Worldsync</a:t>
            </a:r>
          </a:p>
          <a:p>
            <a:r>
              <a:rPr lang="en-GB" sz="1200" dirty="0"/>
              <a:t>Carrefour </a:t>
            </a:r>
          </a:p>
          <a:p>
            <a:r>
              <a:rPr lang="en-GB" sz="1200" dirty="0" err="1"/>
              <a:t>Commport</a:t>
            </a:r>
            <a:r>
              <a:rPr lang="en-GB" sz="1200" dirty="0"/>
              <a:t> Communications</a:t>
            </a:r>
          </a:p>
          <a:p>
            <a:r>
              <a:rPr lang="en-GB" sz="1200" dirty="0"/>
              <a:t>Delhaize Group</a:t>
            </a:r>
          </a:p>
          <a:p>
            <a:r>
              <a:rPr lang="en-GB" sz="1200" dirty="0"/>
              <a:t>FSEnet </a:t>
            </a:r>
          </a:p>
          <a:p>
            <a:r>
              <a:rPr lang="en-GB" sz="1200" dirty="0"/>
              <a:t>GS1 Australia </a:t>
            </a:r>
          </a:p>
          <a:p>
            <a:r>
              <a:rPr lang="en-GB" sz="1200" dirty="0"/>
              <a:t>GS1 Belgium &amp; Luxembourg </a:t>
            </a:r>
          </a:p>
          <a:p>
            <a:r>
              <a:rPr lang="en-GB" sz="1200" dirty="0"/>
              <a:t>GS1 Canada</a:t>
            </a:r>
          </a:p>
          <a:p>
            <a:r>
              <a:rPr lang="en-GB" sz="1200" dirty="0"/>
              <a:t>GS1 Colombia </a:t>
            </a:r>
          </a:p>
          <a:p>
            <a:r>
              <a:rPr lang="en-GB" sz="1200" dirty="0"/>
              <a:t>GS1 EU  </a:t>
            </a:r>
          </a:p>
          <a:p>
            <a:pPr marL="55688" indent="0">
              <a:buNone/>
            </a:pPr>
            <a:endParaRPr lang="en-GB" sz="1200" dirty="0"/>
          </a:p>
        </p:txBody>
      </p:sp>
      <p:sp>
        <p:nvSpPr>
          <p:cNvPr id="6" name="Content Placeholder 2"/>
          <p:cNvSpPr txBox="1">
            <a:spLocks/>
          </p:cNvSpPr>
          <p:nvPr/>
        </p:nvSpPr>
        <p:spPr bwMode="auto">
          <a:xfrm>
            <a:off x="5943600" y="1114081"/>
            <a:ext cx="2557228" cy="3409157"/>
          </a:xfrm>
          <a:prstGeom prst="rect">
            <a:avLst/>
          </a:prstGeom>
          <a:noFill/>
          <a:ln w="9525">
            <a:noFill/>
            <a:miter lim="800000"/>
            <a:headEnd/>
            <a:tailEnd/>
          </a:ln>
        </p:spPr>
        <p:txBody>
          <a:bodyPr vert="horz" wrap="square" lIns="68573" tIns="34287" rIns="68573" bIns="34287" numCol="1" anchor="t" anchorCtr="0" compatLnSpc="1">
            <a:prstTxWarp prst="textNoShape">
              <a:avLst/>
            </a:prstTxWarp>
          </a:bodyPr>
          <a:lstStyle>
            <a:lvl1pPr marL="360000" marR="0" indent="-285750" algn="l" defTabSz="457155" rtl="0" eaLnBrk="1" fontAlgn="base" latinLnBrk="0" hangingPunct="1">
              <a:lnSpc>
                <a:spcPct val="110000"/>
              </a:lnSpc>
              <a:spcBef>
                <a:spcPts val="400"/>
              </a:spcBef>
              <a:spcAft>
                <a:spcPct val="0"/>
              </a:spcAft>
              <a:buClr>
                <a:schemeClr val="accent1"/>
              </a:buClr>
              <a:buSzTx/>
              <a:buFont typeface="Arial"/>
              <a:buChar char="•"/>
              <a:tabLst/>
              <a:defRPr sz="1700" b="0" i="0" kern="1200" baseline="0">
                <a:solidFill>
                  <a:schemeClr val="tx2"/>
                </a:solidFill>
                <a:latin typeface="Verdana"/>
                <a:ea typeface="ＭＳ Ｐゴシック" charset="0"/>
                <a:cs typeface="Verdana"/>
              </a:defRPr>
            </a:lvl1pPr>
            <a:lvl2pPr marL="558000" marR="0" indent="-285750" algn="l" defTabSz="457155" rtl="0" eaLnBrk="1" fontAlgn="base" latinLnBrk="0" hangingPunct="1">
              <a:lnSpc>
                <a:spcPct val="110000"/>
              </a:lnSpc>
              <a:spcBef>
                <a:spcPts val="400"/>
              </a:spcBef>
              <a:spcAft>
                <a:spcPct val="0"/>
              </a:spcAft>
              <a:buClr>
                <a:schemeClr val="accent1"/>
              </a:buClr>
              <a:buSzTx/>
              <a:buFont typeface="Lucida Grande"/>
              <a:buChar char="­"/>
              <a:tabLst/>
              <a:defRPr sz="1700" b="0" i="0" kern="1200">
                <a:solidFill>
                  <a:schemeClr val="tx2"/>
                </a:solidFill>
                <a:latin typeface="Verdana"/>
                <a:ea typeface="ＭＳ Ｐゴシック" charset="0"/>
                <a:cs typeface="Verdana"/>
              </a:defRPr>
            </a:lvl2pPr>
            <a:lvl3pPr marL="824400" indent="-285750" algn="l" defTabSz="457155" rtl="0" eaLnBrk="1" fontAlgn="base" hangingPunct="1">
              <a:lnSpc>
                <a:spcPct val="110000"/>
              </a:lnSpc>
              <a:spcBef>
                <a:spcPts val="400"/>
              </a:spcBef>
              <a:spcAft>
                <a:spcPct val="0"/>
              </a:spcAft>
              <a:buClr>
                <a:schemeClr val="accent1"/>
              </a:buClr>
              <a:buFont typeface="Arial"/>
              <a:buChar char="•"/>
              <a:defRPr sz="1700" b="0" i="0" kern="1200">
                <a:solidFill>
                  <a:schemeClr val="tx2"/>
                </a:solidFill>
                <a:latin typeface="Verdana"/>
                <a:ea typeface="ＭＳ Ｐゴシック" charset="0"/>
                <a:cs typeface="Verdana"/>
              </a:defRPr>
            </a:lvl3pPr>
            <a:lvl4pPr marL="1051200" indent="-228578" algn="l" defTabSz="457155" rtl="0" eaLnBrk="1" fontAlgn="base" hangingPunct="1">
              <a:lnSpc>
                <a:spcPct val="110000"/>
              </a:lnSpc>
              <a:spcBef>
                <a:spcPts val="400"/>
              </a:spcBef>
              <a:spcAft>
                <a:spcPct val="0"/>
              </a:spcAft>
              <a:buClr>
                <a:schemeClr val="accent1"/>
              </a:buClr>
              <a:buFont typeface="Lucida Grande"/>
              <a:buChar char="­"/>
              <a:defRPr sz="1700" b="0" i="0" kern="1200">
                <a:solidFill>
                  <a:schemeClr val="tx2"/>
                </a:solidFill>
                <a:latin typeface="Verdana"/>
                <a:ea typeface="ＭＳ Ｐゴシック" charset="0"/>
                <a:cs typeface="Verdana"/>
              </a:defRPr>
            </a:lvl4pPr>
            <a:lvl5pPr marL="1267200" indent="-228578" algn="l" defTabSz="457155" rtl="0" eaLnBrk="1" fontAlgn="base" hangingPunct="1">
              <a:lnSpc>
                <a:spcPct val="110000"/>
              </a:lnSpc>
              <a:spcBef>
                <a:spcPts val="400"/>
              </a:spcBef>
              <a:spcAft>
                <a:spcPct val="0"/>
              </a:spcAft>
              <a:buClr>
                <a:schemeClr val="accent1"/>
              </a:buClr>
              <a:buSzPct val="100000"/>
              <a:buFont typeface="Arial"/>
              <a:buChar char="•"/>
              <a:defRPr sz="1700" b="0" i="0" kern="1200">
                <a:solidFill>
                  <a:schemeClr val="tx2"/>
                </a:solidFill>
                <a:latin typeface="Verdana"/>
                <a:ea typeface="ＭＳ Ｐゴシック" charset="0"/>
                <a:cs typeface="Verdana"/>
              </a:defRPr>
            </a:lvl5pPr>
            <a:lvl6pPr marL="2514354" indent="-228578" algn="l" defTabSz="457155" rtl="0" eaLnBrk="1" latinLnBrk="0" hangingPunct="1">
              <a:spcBef>
                <a:spcPct val="20000"/>
              </a:spcBef>
              <a:buFont typeface="Arial"/>
              <a:buChar char="•"/>
              <a:defRPr sz="2000" kern="1200">
                <a:solidFill>
                  <a:schemeClr val="tx1"/>
                </a:solidFill>
                <a:latin typeface="+mn-lt"/>
                <a:ea typeface="+mn-ea"/>
                <a:cs typeface="+mn-cs"/>
              </a:defRPr>
            </a:lvl6pPr>
            <a:lvl7pPr marL="2971509" indent="-228578" algn="l" defTabSz="457155" rtl="0" eaLnBrk="1" latinLnBrk="0" hangingPunct="1">
              <a:spcBef>
                <a:spcPct val="20000"/>
              </a:spcBef>
              <a:buFont typeface="Arial"/>
              <a:buChar char="•"/>
              <a:defRPr sz="2000" kern="1200">
                <a:solidFill>
                  <a:schemeClr val="tx1"/>
                </a:solidFill>
                <a:latin typeface="+mn-lt"/>
                <a:ea typeface="+mn-ea"/>
                <a:cs typeface="+mn-cs"/>
              </a:defRPr>
            </a:lvl7pPr>
            <a:lvl8pPr marL="3428665" indent="-228578" algn="l" defTabSz="457155" rtl="0" eaLnBrk="1" latinLnBrk="0" hangingPunct="1">
              <a:spcBef>
                <a:spcPct val="20000"/>
              </a:spcBef>
              <a:buFont typeface="Arial"/>
              <a:buChar char="•"/>
              <a:defRPr sz="2000" kern="1200">
                <a:solidFill>
                  <a:schemeClr val="tx1"/>
                </a:solidFill>
                <a:latin typeface="+mn-lt"/>
                <a:ea typeface="+mn-ea"/>
                <a:cs typeface="+mn-cs"/>
              </a:defRPr>
            </a:lvl8pPr>
            <a:lvl9pPr marL="3885821" indent="-228578" algn="l" defTabSz="457155" rtl="0" eaLnBrk="1" latinLnBrk="0" hangingPunct="1">
              <a:spcBef>
                <a:spcPct val="20000"/>
              </a:spcBef>
              <a:buFont typeface="Arial"/>
              <a:buChar char="•"/>
              <a:defRPr sz="2000" kern="1200">
                <a:solidFill>
                  <a:schemeClr val="tx1"/>
                </a:solidFill>
                <a:latin typeface="+mn-lt"/>
                <a:ea typeface="+mn-ea"/>
                <a:cs typeface="+mn-cs"/>
              </a:defRPr>
            </a:lvl9pPr>
          </a:lstStyle>
          <a:p>
            <a:r>
              <a:rPr lang="en-GB" sz="1200" dirty="0"/>
              <a:t>GS1 France</a:t>
            </a:r>
          </a:p>
          <a:p>
            <a:r>
              <a:rPr lang="en-GB" sz="1200" dirty="0"/>
              <a:t>GS1 Germany</a:t>
            </a:r>
          </a:p>
          <a:p>
            <a:r>
              <a:rPr lang="en-GB" sz="1200" dirty="0"/>
              <a:t>GS1 Netherlands</a:t>
            </a:r>
          </a:p>
          <a:p>
            <a:r>
              <a:rPr lang="en-GB" sz="1200" dirty="0"/>
              <a:t>GS1 US </a:t>
            </a:r>
          </a:p>
          <a:p>
            <a:r>
              <a:rPr lang="en-GB" sz="1200" dirty="0"/>
              <a:t>IPC/Subway</a:t>
            </a:r>
          </a:p>
          <a:p>
            <a:r>
              <a:rPr lang="en-GB" sz="1200" dirty="0"/>
              <a:t>Medtronic </a:t>
            </a:r>
          </a:p>
          <a:p>
            <a:r>
              <a:rPr lang="en-GB" sz="1200" dirty="0"/>
              <a:t>Metro</a:t>
            </a:r>
          </a:p>
          <a:p>
            <a:r>
              <a:rPr lang="en-GB" sz="1200" dirty="0" err="1"/>
              <a:t>Mondelez</a:t>
            </a:r>
            <a:r>
              <a:rPr lang="en-GB" sz="1200" dirty="0"/>
              <a:t> </a:t>
            </a:r>
          </a:p>
          <a:p>
            <a:r>
              <a:rPr lang="en-GB" sz="1200" dirty="0"/>
              <a:t>Nestle </a:t>
            </a:r>
          </a:p>
          <a:p>
            <a:r>
              <a:rPr lang="en-GB" sz="1200" dirty="0" smtClean="0"/>
              <a:t>PepsiCo</a:t>
            </a:r>
          </a:p>
          <a:p>
            <a:r>
              <a:rPr lang="en-US" sz="1200" dirty="0" err="1" smtClean="0"/>
              <a:t>Viagenie</a:t>
            </a:r>
            <a:endParaRPr lang="en-US" sz="1200" dirty="0" smtClean="0"/>
          </a:p>
          <a:p>
            <a:r>
              <a:rPr lang="en-US" sz="1200" dirty="0" err="1" smtClean="0"/>
              <a:t>WalMart</a:t>
            </a:r>
            <a:endParaRPr lang="en-GB" sz="1200" dirty="0"/>
          </a:p>
          <a:p>
            <a:pPr marL="55688" indent="0">
              <a:buNone/>
            </a:pPr>
            <a:endParaRPr lang="en-GB" sz="1200" dirty="0"/>
          </a:p>
        </p:txBody>
      </p:sp>
      <p:sp>
        <p:nvSpPr>
          <p:cNvPr id="7" name="TextBox 6"/>
          <p:cNvSpPr txBox="1"/>
          <p:nvPr/>
        </p:nvSpPr>
        <p:spPr>
          <a:xfrm>
            <a:off x="1660632" y="4179585"/>
            <a:ext cx="5881738" cy="415498"/>
          </a:xfrm>
          <a:prstGeom prst="rect">
            <a:avLst/>
          </a:prstGeom>
          <a:noFill/>
        </p:spPr>
        <p:txBody>
          <a:bodyPr wrap="none" rtlCol="0">
            <a:spAutoFit/>
          </a:bodyPr>
          <a:lstStyle/>
          <a:p>
            <a:r>
              <a:rPr lang="en-US" sz="1050" dirty="0">
                <a:solidFill>
                  <a:schemeClr val="accent1"/>
                </a:solidFill>
              </a:rPr>
              <a:t>Representation is missing from a large majority of potential network growth (SMEs)</a:t>
            </a:r>
          </a:p>
          <a:p>
            <a:endParaRPr lang="en-GB" sz="1050" dirty="0">
              <a:solidFill>
                <a:schemeClr val="accent1"/>
              </a:solidFill>
            </a:endParaRPr>
          </a:p>
        </p:txBody>
      </p:sp>
    </p:spTree>
    <p:extLst>
      <p:ext uri="{BB962C8B-B14F-4D97-AF65-F5344CB8AC3E}">
        <p14:creationId xmlns:p14="http://schemas.microsoft.com/office/powerpoint/2010/main" val="35869051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Simplification Summary</a:t>
            </a:r>
            <a:endParaRPr lang="en-GB" b="1"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58</a:t>
            </a:fld>
            <a:endParaRPr lang="en-GB" noProof="0"/>
          </a:p>
        </p:txBody>
      </p:sp>
      <p:sp>
        <p:nvSpPr>
          <p:cNvPr id="6" name="Freeform 5"/>
          <p:cNvSpPr/>
          <p:nvPr/>
        </p:nvSpPr>
        <p:spPr>
          <a:xfrm>
            <a:off x="1543051" y="1200150"/>
            <a:ext cx="1126126" cy="2160740"/>
          </a:xfrm>
          <a:custGeom>
            <a:avLst/>
            <a:gdLst>
              <a:gd name="connsiteX0" fmla="*/ 0 w 1486867"/>
              <a:gd name="connsiteY0" fmla="*/ 148687 h 4572000"/>
              <a:gd name="connsiteX1" fmla="*/ 148687 w 1486867"/>
              <a:gd name="connsiteY1" fmla="*/ 0 h 4572000"/>
              <a:gd name="connsiteX2" fmla="*/ 1338180 w 1486867"/>
              <a:gd name="connsiteY2" fmla="*/ 0 h 4572000"/>
              <a:gd name="connsiteX3" fmla="*/ 1486867 w 1486867"/>
              <a:gd name="connsiteY3" fmla="*/ 148687 h 4572000"/>
              <a:gd name="connsiteX4" fmla="*/ 1486867 w 1486867"/>
              <a:gd name="connsiteY4" fmla="*/ 4423313 h 4572000"/>
              <a:gd name="connsiteX5" fmla="*/ 1338180 w 1486867"/>
              <a:gd name="connsiteY5" fmla="*/ 4572000 h 4572000"/>
              <a:gd name="connsiteX6" fmla="*/ 148687 w 1486867"/>
              <a:gd name="connsiteY6" fmla="*/ 4572000 h 4572000"/>
              <a:gd name="connsiteX7" fmla="*/ 0 w 1486867"/>
              <a:gd name="connsiteY7" fmla="*/ 4423313 h 4572000"/>
              <a:gd name="connsiteX8" fmla="*/ 0 w 1486867"/>
              <a:gd name="connsiteY8" fmla="*/ 148687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867" h="4572000">
                <a:moveTo>
                  <a:pt x="0" y="148687"/>
                </a:moveTo>
                <a:cubicBezTo>
                  <a:pt x="0" y="66569"/>
                  <a:pt x="66569" y="0"/>
                  <a:pt x="148687" y="0"/>
                </a:cubicBezTo>
                <a:lnTo>
                  <a:pt x="1338180" y="0"/>
                </a:lnTo>
                <a:cubicBezTo>
                  <a:pt x="1420298" y="0"/>
                  <a:pt x="1486867" y="66569"/>
                  <a:pt x="1486867" y="148687"/>
                </a:cubicBezTo>
                <a:lnTo>
                  <a:pt x="1486867" y="4423313"/>
                </a:lnTo>
                <a:cubicBezTo>
                  <a:pt x="1486867" y="4505431"/>
                  <a:pt x="1420298" y="4572000"/>
                  <a:pt x="1338180" y="4572000"/>
                </a:cubicBezTo>
                <a:lnTo>
                  <a:pt x="148687" y="4572000"/>
                </a:lnTo>
                <a:cubicBezTo>
                  <a:pt x="66569" y="4572000"/>
                  <a:pt x="0" y="4505431"/>
                  <a:pt x="0" y="4423313"/>
                </a:cubicBezTo>
                <a:lnTo>
                  <a:pt x="0" y="148687"/>
                </a:lnTo>
                <a:close/>
              </a:path>
            </a:pathLst>
          </a:cu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34290" tIns="34290" rIns="34290" bIns="1834515" numCol="1" spcCol="1270" anchor="ctr" anchorCtr="0">
            <a:noAutofit/>
          </a:bodyPr>
          <a:lstStyle/>
          <a:p>
            <a:pPr algn="ctr" defTabSz="400050">
              <a:lnSpc>
                <a:spcPct val="90000"/>
              </a:lnSpc>
              <a:spcBef>
                <a:spcPct val="0"/>
              </a:spcBef>
              <a:spcAft>
                <a:spcPct val="35000"/>
              </a:spcAft>
            </a:pPr>
            <a:r>
              <a:rPr lang="en-GB" sz="900" b="1" dirty="0">
                <a:solidFill>
                  <a:schemeClr val="tx2"/>
                </a:solidFill>
              </a:rPr>
              <a:t>Interoperability</a:t>
            </a:r>
          </a:p>
        </p:txBody>
      </p:sp>
      <p:grpSp>
        <p:nvGrpSpPr>
          <p:cNvPr id="7" name="Group 6"/>
          <p:cNvGrpSpPr/>
          <p:nvPr/>
        </p:nvGrpSpPr>
        <p:grpSpPr>
          <a:xfrm>
            <a:off x="1600200" y="1714500"/>
            <a:ext cx="992906" cy="1027071"/>
            <a:chOff x="685722" y="2819569"/>
            <a:chExt cx="1189493" cy="1887177"/>
          </a:xfrm>
        </p:grpSpPr>
        <p:sp>
          <p:nvSpPr>
            <p:cNvPr id="8" name="Freeform 7"/>
            <p:cNvSpPr/>
            <p:nvPr/>
          </p:nvSpPr>
          <p:spPr>
            <a:xfrm>
              <a:off x="685722" y="3307632"/>
              <a:ext cx="1189493" cy="422988"/>
            </a:xfrm>
            <a:custGeom>
              <a:avLst/>
              <a:gdLst>
                <a:gd name="connsiteX0" fmla="*/ 0 w 1189493"/>
                <a:gd name="connsiteY0" fmla="*/ 42299 h 422988"/>
                <a:gd name="connsiteX1" fmla="*/ 42299 w 1189493"/>
                <a:gd name="connsiteY1" fmla="*/ 0 h 422988"/>
                <a:gd name="connsiteX2" fmla="*/ 1147194 w 1189493"/>
                <a:gd name="connsiteY2" fmla="*/ 0 h 422988"/>
                <a:gd name="connsiteX3" fmla="*/ 1189493 w 1189493"/>
                <a:gd name="connsiteY3" fmla="*/ 42299 h 422988"/>
                <a:gd name="connsiteX4" fmla="*/ 1189493 w 1189493"/>
                <a:gd name="connsiteY4" fmla="*/ 380689 h 422988"/>
                <a:gd name="connsiteX5" fmla="*/ 1147194 w 1189493"/>
                <a:gd name="connsiteY5" fmla="*/ 422988 h 422988"/>
                <a:gd name="connsiteX6" fmla="*/ 42299 w 1189493"/>
                <a:gd name="connsiteY6" fmla="*/ 422988 h 422988"/>
                <a:gd name="connsiteX7" fmla="*/ 0 w 1189493"/>
                <a:gd name="connsiteY7" fmla="*/ 380689 h 422988"/>
                <a:gd name="connsiteX8" fmla="*/ 0 w 1189493"/>
                <a:gd name="connsiteY8" fmla="*/ 42299 h 4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22988">
                  <a:moveTo>
                    <a:pt x="0" y="42299"/>
                  </a:moveTo>
                  <a:cubicBezTo>
                    <a:pt x="0" y="18938"/>
                    <a:pt x="18938" y="0"/>
                    <a:pt x="42299" y="0"/>
                  </a:cubicBezTo>
                  <a:lnTo>
                    <a:pt x="1147194" y="0"/>
                  </a:lnTo>
                  <a:cubicBezTo>
                    <a:pt x="1170555" y="0"/>
                    <a:pt x="1189493" y="18938"/>
                    <a:pt x="1189493" y="42299"/>
                  </a:cubicBezTo>
                  <a:lnTo>
                    <a:pt x="1189493" y="380689"/>
                  </a:lnTo>
                  <a:cubicBezTo>
                    <a:pt x="1189493" y="404050"/>
                    <a:pt x="1170555" y="422988"/>
                    <a:pt x="1147194" y="422988"/>
                  </a:cubicBezTo>
                  <a:lnTo>
                    <a:pt x="42299" y="422988"/>
                  </a:lnTo>
                  <a:cubicBezTo>
                    <a:pt x="18938" y="422988"/>
                    <a:pt x="0" y="404050"/>
                    <a:pt x="0" y="380689"/>
                  </a:cubicBezTo>
                  <a:lnTo>
                    <a:pt x="0" y="422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257" tIns="17684" rIns="21257" bIns="17684" numCol="1" spcCol="1270" anchor="ctr" anchorCtr="0">
              <a:noAutofit/>
            </a:bodyPr>
            <a:lstStyle/>
            <a:p>
              <a:pPr algn="ctr" defTabSz="250031">
                <a:lnSpc>
                  <a:spcPct val="90000"/>
                </a:lnSpc>
                <a:spcBef>
                  <a:spcPct val="0"/>
                </a:spcBef>
                <a:spcAft>
                  <a:spcPct val="35000"/>
                </a:spcAft>
              </a:pPr>
              <a:r>
                <a:rPr lang="en-US" sz="600" dirty="0"/>
                <a:t>Message Choreography</a:t>
              </a:r>
              <a:endParaRPr lang="en-GB" sz="600" dirty="0"/>
            </a:p>
          </p:txBody>
        </p:sp>
        <p:sp>
          <p:nvSpPr>
            <p:cNvPr id="9" name="Freeform 8"/>
            <p:cNvSpPr/>
            <p:nvPr/>
          </p:nvSpPr>
          <p:spPr>
            <a:xfrm>
              <a:off x="685722" y="3795695"/>
              <a:ext cx="1189493" cy="422988"/>
            </a:xfrm>
            <a:custGeom>
              <a:avLst/>
              <a:gdLst>
                <a:gd name="connsiteX0" fmla="*/ 0 w 1189493"/>
                <a:gd name="connsiteY0" fmla="*/ 42299 h 422988"/>
                <a:gd name="connsiteX1" fmla="*/ 42299 w 1189493"/>
                <a:gd name="connsiteY1" fmla="*/ 0 h 422988"/>
                <a:gd name="connsiteX2" fmla="*/ 1147194 w 1189493"/>
                <a:gd name="connsiteY2" fmla="*/ 0 h 422988"/>
                <a:gd name="connsiteX3" fmla="*/ 1189493 w 1189493"/>
                <a:gd name="connsiteY3" fmla="*/ 42299 h 422988"/>
                <a:gd name="connsiteX4" fmla="*/ 1189493 w 1189493"/>
                <a:gd name="connsiteY4" fmla="*/ 380689 h 422988"/>
                <a:gd name="connsiteX5" fmla="*/ 1147194 w 1189493"/>
                <a:gd name="connsiteY5" fmla="*/ 422988 h 422988"/>
                <a:gd name="connsiteX6" fmla="*/ 42299 w 1189493"/>
                <a:gd name="connsiteY6" fmla="*/ 422988 h 422988"/>
                <a:gd name="connsiteX7" fmla="*/ 0 w 1189493"/>
                <a:gd name="connsiteY7" fmla="*/ 380689 h 422988"/>
                <a:gd name="connsiteX8" fmla="*/ 0 w 1189493"/>
                <a:gd name="connsiteY8" fmla="*/ 42299 h 4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22988">
                  <a:moveTo>
                    <a:pt x="0" y="42299"/>
                  </a:moveTo>
                  <a:cubicBezTo>
                    <a:pt x="0" y="18938"/>
                    <a:pt x="18938" y="0"/>
                    <a:pt x="42299" y="0"/>
                  </a:cubicBezTo>
                  <a:lnTo>
                    <a:pt x="1147194" y="0"/>
                  </a:lnTo>
                  <a:cubicBezTo>
                    <a:pt x="1170555" y="0"/>
                    <a:pt x="1189493" y="18938"/>
                    <a:pt x="1189493" y="42299"/>
                  </a:cubicBezTo>
                  <a:lnTo>
                    <a:pt x="1189493" y="380689"/>
                  </a:lnTo>
                  <a:cubicBezTo>
                    <a:pt x="1189493" y="404050"/>
                    <a:pt x="1170555" y="422988"/>
                    <a:pt x="1147194" y="422988"/>
                  </a:cubicBezTo>
                  <a:lnTo>
                    <a:pt x="42299" y="422988"/>
                  </a:lnTo>
                  <a:cubicBezTo>
                    <a:pt x="18938" y="422988"/>
                    <a:pt x="0" y="404050"/>
                    <a:pt x="0" y="380689"/>
                  </a:cubicBezTo>
                  <a:lnTo>
                    <a:pt x="0" y="422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257" tIns="17684" rIns="21257" bIns="17684" numCol="1" spcCol="1270" anchor="ctr" anchorCtr="0">
              <a:noAutofit/>
            </a:bodyPr>
            <a:lstStyle/>
            <a:p>
              <a:pPr algn="ctr" defTabSz="250031">
                <a:lnSpc>
                  <a:spcPct val="90000"/>
                </a:lnSpc>
                <a:spcBef>
                  <a:spcPct val="0"/>
                </a:spcBef>
                <a:spcAft>
                  <a:spcPct val="35000"/>
                </a:spcAft>
              </a:pPr>
              <a:r>
                <a:rPr lang="en-GB" sz="600" dirty="0"/>
                <a:t>Connect with all DP’s</a:t>
              </a:r>
            </a:p>
          </p:txBody>
        </p:sp>
        <p:sp>
          <p:nvSpPr>
            <p:cNvPr id="10" name="Freeform 9"/>
            <p:cNvSpPr/>
            <p:nvPr/>
          </p:nvSpPr>
          <p:spPr>
            <a:xfrm>
              <a:off x="685722" y="4283758"/>
              <a:ext cx="1189493" cy="422988"/>
            </a:xfrm>
            <a:custGeom>
              <a:avLst/>
              <a:gdLst>
                <a:gd name="connsiteX0" fmla="*/ 0 w 1189493"/>
                <a:gd name="connsiteY0" fmla="*/ 42299 h 422988"/>
                <a:gd name="connsiteX1" fmla="*/ 42299 w 1189493"/>
                <a:gd name="connsiteY1" fmla="*/ 0 h 422988"/>
                <a:gd name="connsiteX2" fmla="*/ 1147194 w 1189493"/>
                <a:gd name="connsiteY2" fmla="*/ 0 h 422988"/>
                <a:gd name="connsiteX3" fmla="*/ 1189493 w 1189493"/>
                <a:gd name="connsiteY3" fmla="*/ 42299 h 422988"/>
                <a:gd name="connsiteX4" fmla="*/ 1189493 w 1189493"/>
                <a:gd name="connsiteY4" fmla="*/ 380689 h 422988"/>
                <a:gd name="connsiteX5" fmla="*/ 1147194 w 1189493"/>
                <a:gd name="connsiteY5" fmla="*/ 422988 h 422988"/>
                <a:gd name="connsiteX6" fmla="*/ 42299 w 1189493"/>
                <a:gd name="connsiteY6" fmla="*/ 422988 h 422988"/>
                <a:gd name="connsiteX7" fmla="*/ 0 w 1189493"/>
                <a:gd name="connsiteY7" fmla="*/ 380689 h 422988"/>
                <a:gd name="connsiteX8" fmla="*/ 0 w 1189493"/>
                <a:gd name="connsiteY8" fmla="*/ 42299 h 4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22988">
                  <a:moveTo>
                    <a:pt x="0" y="42299"/>
                  </a:moveTo>
                  <a:cubicBezTo>
                    <a:pt x="0" y="18938"/>
                    <a:pt x="18938" y="0"/>
                    <a:pt x="42299" y="0"/>
                  </a:cubicBezTo>
                  <a:lnTo>
                    <a:pt x="1147194" y="0"/>
                  </a:lnTo>
                  <a:cubicBezTo>
                    <a:pt x="1170555" y="0"/>
                    <a:pt x="1189493" y="18938"/>
                    <a:pt x="1189493" y="42299"/>
                  </a:cubicBezTo>
                  <a:lnTo>
                    <a:pt x="1189493" y="380689"/>
                  </a:lnTo>
                  <a:cubicBezTo>
                    <a:pt x="1189493" y="404050"/>
                    <a:pt x="1170555" y="422988"/>
                    <a:pt x="1147194" y="422988"/>
                  </a:cubicBezTo>
                  <a:lnTo>
                    <a:pt x="42299" y="422988"/>
                  </a:lnTo>
                  <a:cubicBezTo>
                    <a:pt x="18938" y="422988"/>
                    <a:pt x="0" y="404050"/>
                    <a:pt x="0" y="380689"/>
                  </a:cubicBezTo>
                  <a:lnTo>
                    <a:pt x="0" y="422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257" tIns="17684" rIns="21257" bIns="17684" numCol="1" spcCol="1270" anchor="ctr" anchorCtr="0">
              <a:noAutofit/>
            </a:bodyPr>
            <a:lstStyle/>
            <a:p>
              <a:pPr algn="ctr" defTabSz="250031">
                <a:lnSpc>
                  <a:spcPct val="90000"/>
                </a:lnSpc>
                <a:spcBef>
                  <a:spcPct val="0"/>
                </a:spcBef>
                <a:spcAft>
                  <a:spcPct val="35000"/>
                </a:spcAft>
              </a:pPr>
              <a:r>
                <a:rPr lang="en-GB" sz="600" dirty="0"/>
                <a:t>Visibility to Attributes &amp; Validations</a:t>
              </a:r>
            </a:p>
          </p:txBody>
        </p:sp>
        <p:sp>
          <p:nvSpPr>
            <p:cNvPr id="13" name="Freeform 12"/>
            <p:cNvSpPr/>
            <p:nvPr/>
          </p:nvSpPr>
          <p:spPr>
            <a:xfrm>
              <a:off x="685722" y="2819569"/>
              <a:ext cx="1189493" cy="422988"/>
            </a:xfrm>
            <a:custGeom>
              <a:avLst/>
              <a:gdLst>
                <a:gd name="connsiteX0" fmla="*/ 0 w 1189493"/>
                <a:gd name="connsiteY0" fmla="*/ 42299 h 422988"/>
                <a:gd name="connsiteX1" fmla="*/ 42299 w 1189493"/>
                <a:gd name="connsiteY1" fmla="*/ 0 h 422988"/>
                <a:gd name="connsiteX2" fmla="*/ 1147194 w 1189493"/>
                <a:gd name="connsiteY2" fmla="*/ 0 h 422988"/>
                <a:gd name="connsiteX3" fmla="*/ 1189493 w 1189493"/>
                <a:gd name="connsiteY3" fmla="*/ 42299 h 422988"/>
                <a:gd name="connsiteX4" fmla="*/ 1189493 w 1189493"/>
                <a:gd name="connsiteY4" fmla="*/ 380689 h 422988"/>
                <a:gd name="connsiteX5" fmla="*/ 1147194 w 1189493"/>
                <a:gd name="connsiteY5" fmla="*/ 422988 h 422988"/>
                <a:gd name="connsiteX6" fmla="*/ 42299 w 1189493"/>
                <a:gd name="connsiteY6" fmla="*/ 422988 h 422988"/>
                <a:gd name="connsiteX7" fmla="*/ 0 w 1189493"/>
                <a:gd name="connsiteY7" fmla="*/ 380689 h 422988"/>
                <a:gd name="connsiteX8" fmla="*/ 0 w 1189493"/>
                <a:gd name="connsiteY8" fmla="*/ 42299 h 422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22988">
                  <a:moveTo>
                    <a:pt x="0" y="42299"/>
                  </a:moveTo>
                  <a:cubicBezTo>
                    <a:pt x="0" y="18938"/>
                    <a:pt x="18938" y="0"/>
                    <a:pt x="42299" y="0"/>
                  </a:cubicBezTo>
                  <a:lnTo>
                    <a:pt x="1147194" y="0"/>
                  </a:lnTo>
                  <a:cubicBezTo>
                    <a:pt x="1170555" y="0"/>
                    <a:pt x="1189493" y="18938"/>
                    <a:pt x="1189493" y="42299"/>
                  </a:cubicBezTo>
                  <a:lnTo>
                    <a:pt x="1189493" y="380689"/>
                  </a:lnTo>
                  <a:cubicBezTo>
                    <a:pt x="1189493" y="404050"/>
                    <a:pt x="1170555" y="422988"/>
                    <a:pt x="1147194" y="422988"/>
                  </a:cubicBezTo>
                  <a:lnTo>
                    <a:pt x="42299" y="422988"/>
                  </a:lnTo>
                  <a:cubicBezTo>
                    <a:pt x="18938" y="422988"/>
                    <a:pt x="0" y="404050"/>
                    <a:pt x="0" y="380689"/>
                  </a:cubicBezTo>
                  <a:lnTo>
                    <a:pt x="0" y="42299"/>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257" tIns="17684" rIns="21257" bIns="17684" numCol="1" spcCol="1270" anchor="ctr" anchorCtr="0">
              <a:noAutofit/>
            </a:bodyPr>
            <a:lstStyle/>
            <a:p>
              <a:pPr algn="ctr" defTabSz="250031">
                <a:lnSpc>
                  <a:spcPct val="90000"/>
                </a:lnSpc>
                <a:spcBef>
                  <a:spcPct val="0"/>
                </a:spcBef>
                <a:spcAft>
                  <a:spcPct val="35000"/>
                </a:spcAft>
              </a:pPr>
              <a:r>
                <a:rPr lang="en-GB" sz="600" dirty="0"/>
                <a:t>Solution Partners</a:t>
              </a:r>
            </a:p>
          </p:txBody>
        </p:sp>
      </p:grpSp>
      <p:sp>
        <p:nvSpPr>
          <p:cNvPr id="14" name="Freeform 13"/>
          <p:cNvSpPr/>
          <p:nvPr/>
        </p:nvSpPr>
        <p:spPr>
          <a:xfrm>
            <a:off x="2744223" y="1200150"/>
            <a:ext cx="1079660" cy="2160740"/>
          </a:xfrm>
          <a:custGeom>
            <a:avLst/>
            <a:gdLst>
              <a:gd name="connsiteX0" fmla="*/ 0 w 1486867"/>
              <a:gd name="connsiteY0" fmla="*/ 148687 h 4572000"/>
              <a:gd name="connsiteX1" fmla="*/ 148687 w 1486867"/>
              <a:gd name="connsiteY1" fmla="*/ 0 h 4572000"/>
              <a:gd name="connsiteX2" fmla="*/ 1338180 w 1486867"/>
              <a:gd name="connsiteY2" fmla="*/ 0 h 4572000"/>
              <a:gd name="connsiteX3" fmla="*/ 1486867 w 1486867"/>
              <a:gd name="connsiteY3" fmla="*/ 148687 h 4572000"/>
              <a:gd name="connsiteX4" fmla="*/ 1486867 w 1486867"/>
              <a:gd name="connsiteY4" fmla="*/ 4423313 h 4572000"/>
              <a:gd name="connsiteX5" fmla="*/ 1338180 w 1486867"/>
              <a:gd name="connsiteY5" fmla="*/ 4572000 h 4572000"/>
              <a:gd name="connsiteX6" fmla="*/ 148687 w 1486867"/>
              <a:gd name="connsiteY6" fmla="*/ 4572000 h 4572000"/>
              <a:gd name="connsiteX7" fmla="*/ 0 w 1486867"/>
              <a:gd name="connsiteY7" fmla="*/ 4423313 h 4572000"/>
              <a:gd name="connsiteX8" fmla="*/ 0 w 1486867"/>
              <a:gd name="connsiteY8" fmla="*/ 148687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867" h="4572000">
                <a:moveTo>
                  <a:pt x="0" y="148687"/>
                </a:moveTo>
                <a:cubicBezTo>
                  <a:pt x="0" y="66569"/>
                  <a:pt x="66569" y="0"/>
                  <a:pt x="148687" y="0"/>
                </a:cubicBezTo>
                <a:lnTo>
                  <a:pt x="1338180" y="0"/>
                </a:lnTo>
                <a:cubicBezTo>
                  <a:pt x="1420298" y="0"/>
                  <a:pt x="1486867" y="66569"/>
                  <a:pt x="1486867" y="148687"/>
                </a:cubicBezTo>
                <a:lnTo>
                  <a:pt x="1486867" y="4423313"/>
                </a:lnTo>
                <a:cubicBezTo>
                  <a:pt x="1486867" y="4505431"/>
                  <a:pt x="1420298" y="4572000"/>
                  <a:pt x="1338180" y="4572000"/>
                </a:cubicBezTo>
                <a:lnTo>
                  <a:pt x="148687" y="4572000"/>
                </a:lnTo>
                <a:cubicBezTo>
                  <a:pt x="66569" y="4572000"/>
                  <a:pt x="0" y="4505431"/>
                  <a:pt x="0" y="4423313"/>
                </a:cubicBezTo>
                <a:lnTo>
                  <a:pt x="0" y="148687"/>
                </a:lnTo>
                <a:close/>
              </a:path>
            </a:pathLst>
          </a:custGeom>
          <a:solidFill>
            <a:schemeClr val="tx2">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34290" tIns="34290" rIns="34290" bIns="1834515" numCol="1" spcCol="1270" anchor="ctr" anchorCtr="0">
            <a:noAutofit/>
          </a:bodyPr>
          <a:lstStyle/>
          <a:p>
            <a:pPr algn="ctr" defTabSz="400050">
              <a:lnSpc>
                <a:spcPct val="90000"/>
              </a:lnSpc>
              <a:spcBef>
                <a:spcPct val="0"/>
              </a:spcBef>
              <a:spcAft>
                <a:spcPct val="35000"/>
              </a:spcAft>
            </a:pPr>
            <a:r>
              <a:rPr lang="en-GB" sz="900" b="1" dirty="0">
                <a:solidFill>
                  <a:schemeClr val="tx2"/>
                </a:solidFill>
              </a:rPr>
              <a:t>Certification &amp; Conformance</a:t>
            </a:r>
          </a:p>
        </p:txBody>
      </p:sp>
      <p:grpSp>
        <p:nvGrpSpPr>
          <p:cNvPr id="15" name="Group 14"/>
          <p:cNvGrpSpPr/>
          <p:nvPr/>
        </p:nvGrpSpPr>
        <p:grpSpPr>
          <a:xfrm>
            <a:off x="2800351" y="1714501"/>
            <a:ext cx="920791" cy="1027069"/>
            <a:chOff x="2284105" y="2819569"/>
            <a:chExt cx="1189493" cy="1888639"/>
          </a:xfrm>
        </p:grpSpPr>
        <p:sp>
          <p:nvSpPr>
            <p:cNvPr id="16" name="Freeform 15"/>
            <p:cNvSpPr/>
            <p:nvPr/>
          </p:nvSpPr>
          <p:spPr>
            <a:xfrm>
              <a:off x="2284105" y="2819569"/>
              <a:ext cx="1189493" cy="602195"/>
            </a:xfrm>
            <a:custGeom>
              <a:avLst/>
              <a:gdLst>
                <a:gd name="connsiteX0" fmla="*/ 0 w 1189493"/>
                <a:gd name="connsiteY0" fmla="*/ 60220 h 602195"/>
                <a:gd name="connsiteX1" fmla="*/ 60220 w 1189493"/>
                <a:gd name="connsiteY1" fmla="*/ 0 h 602195"/>
                <a:gd name="connsiteX2" fmla="*/ 1129274 w 1189493"/>
                <a:gd name="connsiteY2" fmla="*/ 0 h 602195"/>
                <a:gd name="connsiteX3" fmla="*/ 1189494 w 1189493"/>
                <a:gd name="connsiteY3" fmla="*/ 60220 h 602195"/>
                <a:gd name="connsiteX4" fmla="*/ 1189493 w 1189493"/>
                <a:gd name="connsiteY4" fmla="*/ 541976 h 602195"/>
                <a:gd name="connsiteX5" fmla="*/ 1129273 w 1189493"/>
                <a:gd name="connsiteY5" fmla="*/ 602196 h 602195"/>
                <a:gd name="connsiteX6" fmla="*/ 60220 w 1189493"/>
                <a:gd name="connsiteY6" fmla="*/ 602195 h 602195"/>
                <a:gd name="connsiteX7" fmla="*/ 0 w 1189493"/>
                <a:gd name="connsiteY7" fmla="*/ 541975 h 602195"/>
                <a:gd name="connsiteX8" fmla="*/ 0 w 1189493"/>
                <a:gd name="connsiteY8" fmla="*/ 60220 h 60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02195">
                  <a:moveTo>
                    <a:pt x="0" y="60220"/>
                  </a:moveTo>
                  <a:cubicBezTo>
                    <a:pt x="0" y="26961"/>
                    <a:pt x="26961" y="0"/>
                    <a:pt x="60220" y="0"/>
                  </a:cubicBezTo>
                  <a:lnTo>
                    <a:pt x="1129274" y="0"/>
                  </a:lnTo>
                  <a:cubicBezTo>
                    <a:pt x="1162533" y="0"/>
                    <a:pt x="1189494" y="26961"/>
                    <a:pt x="1189494" y="60220"/>
                  </a:cubicBezTo>
                  <a:cubicBezTo>
                    <a:pt x="1189494" y="220805"/>
                    <a:pt x="1189493" y="381391"/>
                    <a:pt x="1189493" y="541976"/>
                  </a:cubicBezTo>
                  <a:cubicBezTo>
                    <a:pt x="1189493" y="575235"/>
                    <a:pt x="1162532" y="602196"/>
                    <a:pt x="1129273" y="602196"/>
                  </a:cubicBezTo>
                  <a:lnTo>
                    <a:pt x="60220" y="602195"/>
                  </a:lnTo>
                  <a:cubicBezTo>
                    <a:pt x="26961" y="602195"/>
                    <a:pt x="0" y="575234"/>
                    <a:pt x="0" y="541975"/>
                  </a:cubicBezTo>
                  <a:lnTo>
                    <a:pt x="0" y="6022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209" tIns="20637" rIns="24209" bIns="20637" numCol="1" spcCol="1270" anchor="ctr" anchorCtr="0">
              <a:noAutofit/>
            </a:bodyPr>
            <a:lstStyle/>
            <a:p>
              <a:pPr algn="ctr" defTabSz="250031">
                <a:lnSpc>
                  <a:spcPct val="90000"/>
                </a:lnSpc>
                <a:spcBef>
                  <a:spcPct val="0"/>
                </a:spcBef>
                <a:spcAft>
                  <a:spcPct val="35000"/>
                </a:spcAft>
              </a:pPr>
              <a:r>
                <a:rPr lang="en-GB" sz="600" dirty="0"/>
                <a:t>Make Price Mandatory</a:t>
              </a:r>
            </a:p>
          </p:txBody>
        </p:sp>
        <p:sp>
          <p:nvSpPr>
            <p:cNvPr id="17" name="Freeform 16"/>
            <p:cNvSpPr/>
            <p:nvPr/>
          </p:nvSpPr>
          <p:spPr>
            <a:xfrm>
              <a:off x="2284105" y="3514409"/>
              <a:ext cx="1189493" cy="588899"/>
            </a:xfrm>
            <a:custGeom>
              <a:avLst/>
              <a:gdLst>
                <a:gd name="connsiteX0" fmla="*/ 0 w 1189493"/>
                <a:gd name="connsiteY0" fmla="*/ 88694 h 886938"/>
                <a:gd name="connsiteX1" fmla="*/ 88694 w 1189493"/>
                <a:gd name="connsiteY1" fmla="*/ 0 h 886938"/>
                <a:gd name="connsiteX2" fmla="*/ 1100799 w 1189493"/>
                <a:gd name="connsiteY2" fmla="*/ 0 h 886938"/>
                <a:gd name="connsiteX3" fmla="*/ 1189493 w 1189493"/>
                <a:gd name="connsiteY3" fmla="*/ 88694 h 886938"/>
                <a:gd name="connsiteX4" fmla="*/ 1189493 w 1189493"/>
                <a:gd name="connsiteY4" fmla="*/ 798244 h 886938"/>
                <a:gd name="connsiteX5" fmla="*/ 1100799 w 1189493"/>
                <a:gd name="connsiteY5" fmla="*/ 886938 h 886938"/>
                <a:gd name="connsiteX6" fmla="*/ 88694 w 1189493"/>
                <a:gd name="connsiteY6" fmla="*/ 886938 h 886938"/>
                <a:gd name="connsiteX7" fmla="*/ 0 w 1189493"/>
                <a:gd name="connsiteY7" fmla="*/ 798244 h 886938"/>
                <a:gd name="connsiteX8" fmla="*/ 0 w 1189493"/>
                <a:gd name="connsiteY8" fmla="*/ 88694 h 886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886938">
                  <a:moveTo>
                    <a:pt x="0" y="88694"/>
                  </a:moveTo>
                  <a:cubicBezTo>
                    <a:pt x="0" y="39710"/>
                    <a:pt x="39710" y="0"/>
                    <a:pt x="88694" y="0"/>
                  </a:cubicBezTo>
                  <a:lnTo>
                    <a:pt x="1100799" y="0"/>
                  </a:lnTo>
                  <a:cubicBezTo>
                    <a:pt x="1149783" y="0"/>
                    <a:pt x="1189493" y="39710"/>
                    <a:pt x="1189493" y="88694"/>
                  </a:cubicBezTo>
                  <a:lnTo>
                    <a:pt x="1189493" y="798244"/>
                  </a:lnTo>
                  <a:cubicBezTo>
                    <a:pt x="1189493" y="847228"/>
                    <a:pt x="1149783" y="886938"/>
                    <a:pt x="1100799" y="886938"/>
                  </a:cubicBezTo>
                  <a:lnTo>
                    <a:pt x="88694" y="886938"/>
                  </a:lnTo>
                  <a:cubicBezTo>
                    <a:pt x="39710" y="886938"/>
                    <a:pt x="0" y="847228"/>
                    <a:pt x="0" y="798244"/>
                  </a:cubicBezTo>
                  <a:lnTo>
                    <a:pt x="0" y="88694"/>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8901" tIns="25328" rIns="28901" bIns="25328" numCol="1" spcCol="1270" anchor="ctr" anchorCtr="0">
              <a:noAutofit/>
            </a:bodyPr>
            <a:lstStyle/>
            <a:p>
              <a:pPr algn="ctr" defTabSz="250031">
                <a:lnSpc>
                  <a:spcPct val="90000"/>
                </a:lnSpc>
                <a:spcBef>
                  <a:spcPct val="0"/>
                </a:spcBef>
                <a:spcAft>
                  <a:spcPct val="35000"/>
                </a:spcAft>
              </a:pPr>
              <a:r>
                <a:rPr lang="en-GB" sz="600" dirty="0"/>
                <a:t>Update Certification testing </a:t>
              </a:r>
            </a:p>
          </p:txBody>
        </p:sp>
        <p:sp>
          <p:nvSpPr>
            <p:cNvPr id="18" name="Freeform 17"/>
            <p:cNvSpPr/>
            <p:nvPr/>
          </p:nvSpPr>
          <p:spPr>
            <a:xfrm>
              <a:off x="2284105" y="4198400"/>
              <a:ext cx="1189493" cy="509808"/>
            </a:xfrm>
            <a:custGeom>
              <a:avLst/>
              <a:gdLst>
                <a:gd name="connsiteX0" fmla="*/ 0 w 1189493"/>
                <a:gd name="connsiteY0" fmla="*/ 60220 h 602195"/>
                <a:gd name="connsiteX1" fmla="*/ 60220 w 1189493"/>
                <a:gd name="connsiteY1" fmla="*/ 0 h 602195"/>
                <a:gd name="connsiteX2" fmla="*/ 1129274 w 1189493"/>
                <a:gd name="connsiteY2" fmla="*/ 0 h 602195"/>
                <a:gd name="connsiteX3" fmla="*/ 1189494 w 1189493"/>
                <a:gd name="connsiteY3" fmla="*/ 60220 h 602195"/>
                <a:gd name="connsiteX4" fmla="*/ 1189493 w 1189493"/>
                <a:gd name="connsiteY4" fmla="*/ 541976 h 602195"/>
                <a:gd name="connsiteX5" fmla="*/ 1129273 w 1189493"/>
                <a:gd name="connsiteY5" fmla="*/ 602196 h 602195"/>
                <a:gd name="connsiteX6" fmla="*/ 60220 w 1189493"/>
                <a:gd name="connsiteY6" fmla="*/ 602195 h 602195"/>
                <a:gd name="connsiteX7" fmla="*/ 0 w 1189493"/>
                <a:gd name="connsiteY7" fmla="*/ 541975 h 602195"/>
                <a:gd name="connsiteX8" fmla="*/ 0 w 1189493"/>
                <a:gd name="connsiteY8" fmla="*/ 60220 h 6021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02195">
                  <a:moveTo>
                    <a:pt x="0" y="60220"/>
                  </a:moveTo>
                  <a:cubicBezTo>
                    <a:pt x="0" y="26961"/>
                    <a:pt x="26961" y="0"/>
                    <a:pt x="60220" y="0"/>
                  </a:cubicBezTo>
                  <a:lnTo>
                    <a:pt x="1129274" y="0"/>
                  </a:lnTo>
                  <a:cubicBezTo>
                    <a:pt x="1162533" y="0"/>
                    <a:pt x="1189494" y="26961"/>
                    <a:pt x="1189494" y="60220"/>
                  </a:cubicBezTo>
                  <a:cubicBezTo>
                    <a:pt x="1189494" y="220805"/>
                    <a:pt x="1189493" y="381391"/>
                    <a:pt x="1189493" y="541976"/>
                  </a:cubicBezTo>
                  <a:cubicBezTo>
                    <a:pt x="1189493" y="575235"/>
                    <a:pt x="1162532" y="602196"/>
                    <a:pt x="1129273" y="602196"/>
                  </a:cubicBezTo>
                  <a:lnTo>
                    <a:pt x="60220" y="602195"/>
                  </a:lnTo>
                  <a:cubicBezTo>
                    <a:pt x="26961" y="602195"/>
                    <a:pt x="0" y="575234"/>
                    <a:pt x="0" y="541975"/>
                  </a:cubicBezTo>
                  <a:lnTo>
                    <a:pt x="0" y="60220"/>
                  </a:lnTo>
                  <a:close/>
                </a:path>
              </a:pathLst>
            </a:custGeom>
            <a:solidFill>
              <a:schemeClr val="tx2"/>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4209" tIns="20637" rIns="24209" bIns="20637" numCol="1" spcCol="1270" anchor="ctr" anchorCtr="0">
              <a:noAutofit/>
            </a:bodyPr>
            <a:lstStyle/>
            <a:p>
              <a:pPr algn="ctr" defTabSz="250031">
                <a:lnSpc>
                  <a:spcPct val="90000"/>
                </a:lnSpc>
                <a:spcBef>
                  <a:spcPct val="0"/>
                </a:spcBef>
                <a:spcAft>
                  <a:spcPct val="35000"/>
                </a:spcAft>
              </a:pPr>
              <a:r>
                <a:rPr lang="en-GB" sz="600" dirty="0"/>
                <a:t>Increase DP annual Growth metrics </a:t>
              </a:r>
            </a:p>
          </p:txBody>
        </p:sp>
      </p:grpSp>
      <p:sp>
        <p:nvSpPr>
          <p:cNvPr id="20" name="Freeform 19"/>
          <p:cNvSpPr/>
          <p:nvPr/>
        </p:nvSpPr>
        <p:spPr>
          <a:xfrm>
            <a:off x="3912686" y="1200151"/>
            <a:ext cx="1084835" cy="2160739"/>
          </a:xfrm>
          <a:custGeom>
            <a:avLst/>
            <a:gdLst>
              <a:gd name="connsiteX0" fmla="*/ 0 w 1676398"/>
              <a:gd name="connsiteY0" fmla="*/ 167640 h 4572000"/>
              <a:gd name="connsiteX1" fmla="*/ 167640 w 1676398"/>
              <a:gd name="connsiteY1" fmla="*/ 0 h 4572000"/>
              <a:gd name="connsiteX2" fmla="*/ 1508758 w 1676398"/>
              <a:gd name="connsiteY2" fmla="*/ 0 h 4572000"/>
              <a:gd name="connsiteX3" fmla="*/ 1676398 w 1676398"/>
              <a:gd name="connsiteY3" fmla="*/ 167640 h 4572000"/>
              <a:gd name="connsiteX4" fmla="*/ 1676398 w 1676398"/>
              <a:gd name="connsiteY4" fmla="*/ 4404360 h 4572000"/>
              <a:gd name="connsiteX5" fmla="*/ 1508758 w 1676398"/>
              <a:gd name="connsiteY5" fmla="*/ 4572000 h 4572000"/>
              <a:gd name="connsiteX6" fmla="*/ 167640 w 1676398"/>
              <a:gd name="connsiteY6" fmla="*/ 4572000 h 4572000"/>
              <a:gd name="connsiteX7" fmla="*/ 0 w 1676398"/>
              <a:gd name="connsiteY7" fmla="*/ 4404360 h 4572000"/>
              <a:gd name="connsiteX8" fmla="*/ 0 w 1676398"/>
              <a:gd name="connsiteY8" fmla="*/ 167640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6398" h="4572000">
                <a:moveTo>
                  <a:pt x="0" y="167640"/>
                </a:moveTo>
                <a:cubicBezTo>
                  <a:pt x="0" y="75055"/>
                  <a:pt x="75055" y="0"/>
                  <a:pt x="167640" y="0"/>
                </a:cubicBezTo>
                <a:lnTo>
                  <a:pt x="1508758" y="0"/>
                </a:lnTo>
                <a:cubicBezTo>
                  <a:pt x="1601343" y="0"/>
                  <a:pt x="1676398" y="75055"/>
                  <a:pt x="1676398" y="167640"/>
                </a:cubicBezTo>
                <a:lnTo>
                  <a:pt x="1676398" y="4404360"/>
                </a:lnTo>
                <a:cubicBezTo>
                  <a:pt x="1676398" y="4496945"/>
                  <a:pt x="1601343" y="4572000"/>
                  <a:pt x="1508758" y="4572000"/>
                </a:cubicBezTo>
                <a:lnTo>
                  <a:pt x="167640" y="4572000"/>
                </a:lnTo>
                <a:cubicBezTo>
                  <a:pt x="75055" y="4572000"/>
                  <a:pt x="0" y="4496945"/>
                  <a:pt x="0" y="4404360"/>
                </a:cubicBezTo>
                <a:lnTo>
                  <a:pt x="0" y="167640"/>
                </a:lnTo>
                <a:close/>
              </a:path>
            </a:pathLst>
          </a:custGeom>
          <a:solidFill>
            <a:schemeClr val="accent3">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34290" tIns="34290" rIns="34290" bIns="1834515" numCol="1" spcCol="1270" anchor="ctr" anchorCtr="0">
            <a:noAutofit/>
          </a:bodyPr>
          <a:lstStyle/>
          <a:p>
            <a:pPr algn="ctr" defTabSz="400050">
              <a:lnSpc>
                <a:spcPct val="90000"/>
              </a:lnSpc>
              <a:spcBef>
                <a:spcPct val="0"/>
              </a:spcBef>
              <a:spcAft>
                <a:spcPct val="35000"/>
              </a:spcAft>
            </a:pPr>
            <a:r>
              <a:rPr lang="en-GB" sz="900" b="1" dirty="0">
                <a:solidFill>
                  <a:schemeClr val="tx2"/>
                </a:solidFill>
              </a:rPr>
              <a:t>Data Quality</a:t>
            </a:r>
          </a:p>
        </p:txBody>
      </p:sp>
      <p:grpSp>
        <p:nvGrpSpPr>
          <p:cNvPr id="21" name="Group 20"/>
          <p:cNvGrpSpPr/>
          <p:nvPr/>
        </p:nvGrpSpPr>
        <p:grpSpPr>
          <a:xfrm>
            <a:off x="4000501" y="1714501"/>
            <a:ext cx="911816" cy="1008391"/>
            <a:chOff x="3977253" y="2821009"/>
            <a:chExt cx="1189493" cy="1852491"/>
          </a:xfrm>
        </p:grpSpPr>
        <p:sp>
          <p:nvSpPr>
            <p:cNvPr id="22" name="Freeform 21"/>
            <p:cNvSpPr/>
            <p:nvPr/>
          </p:nvSpPr>
          <p:spPr>
            <a:xfrm>
              <a:off x="3977253" y="4259944"/>
              <a:ext cx="1189493" cy="413556"/>
            </a:xfrm>
            <a:custGeom>
              <a:avLst/>
              <a:gdLst>
                <a:gd name="connsiteX0" fmla="*/ 0 w 1189493"/>
                <a:gd name="connsiteY0" fmla="*/ 41356 h 413556"/>
                <a:gd name="connsiteX1" fmla="*/ 41356 w 1189493"/>
                <a:gd name="connsiteY1" fmla="*/ 0 h 413556"/>
                <a:gd name="connsiteX2" fmla="*/ 1148137 w 1189493"/>
                <a:gd name="connsiteY2" fmla="*/ 0 h 413556"/>
                <a:gd name="connsiteX3" fmla="*/ 1189493 w 1189493"/>
                <a:gd name="connsiteY3" fmla="*/ 41356 h 413556"/>
                <a:gd name="connsiteX4" fmla="*/ 1189493 w 1189493"/>
                <a:gd name="connsiteY4" fmla="*/ 372200 h 413556"/>
                <a:gd name="connsiteX5" fmla="*/ 1148137 w 1189493"/>
                <a:gd name="connsiteY5" fmla="*/ 413556 h 413556"/>
                <a:gd name="connsiteX6" fmla="*/ 41356 w 1189493"/>
                <a:gd name="connsiteY6" fmla="*/ 413556 h 413556"/>
                <a:gd name="connsiteX7" fmla="*/ 0 w 1189493"/>
                <a:gd name="connsiteY7" fmla="*/ 372200 h 413556"/>
                <a:gd name="connsiteX8" fmla="*/ 0 w 1189493"/>
                <a:gd name="connsiteY8" fmla="*/ 41356 h 4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13556">
                  <a:moveTo>
                    <a:pt x="0" y="41356"/>
                  </a:moveTo>
                  <a:cubicBezTo>
                    <a:pt x="0" y="18516"/>
                    <a:pt x="18516" y="0"/>
                    <a:pt x="41356" y="0"/>
                  </a:cubicBezTo>
                  <a:lnTo>
                    <a:pt x="1148137" y="0"/>
                  </a:lnTo>
                  <a:cubicBezTo>
                    <a:pt x="1170977" y="0"/>
                    <a:pt x="1189493" y="18516"/>
                    <a:pt x="1189493" y="41356"/>
                  </a:cubicBezTo>
                  <a:lnTo>
                    <a:pt x="1189493" y="372200"/>
                  </a:lnTo>
                  <a:cubicBezTo>
                    <a:pt x="1189493" y="395040"/>
                    <a:pt x="1170977" y="413556"/>
                    <a:pt x="1148137" y="413556"/>
                  </a:cubicBezTo>
                  <a:lnTo>
                    <a:pt x="41356" y="413556"/>
                  </a:lnTo>
                  <a:cubicBezTo>
                    <a:pt x="18516" y="413556"/>
                    <a:pt x="0" y="395040"/>
                    <a:pt x="0" y="372200"/>
                  </a:cubicBezTo>
                  <a:lnTo>
                    <a:pt x="0" y="41356"/>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7529" rIns="0" bIns="17529" numCol="1" spcCol="1270" anchor="ctr" anchorCtr="0">
              <a:noAutofit/>
            </a:bodyPr>
            <a:lstStyle/>
            <a:p>
              <a:pPr algn="ctr" defTabSz="250031">
                <a:lnSpc>
                  <a:spcPct val="90000"/>
                </a:lnSpc>
                <a:spcBef>
                  <a:spcPct val="0"/>
                </a:spcBef>
                <a:spcAft>
                  <a:spcPct val="35000"/>
                </a:spcAft>
              </a:pPr>
              <a:r>
                <a:rPr lang="en-US" sz="600" dirty="0"/>
                <a:t>Enable GS1 Trustmark</a:t>
              </a:r>
              <a:endParaRPr lang="en-GB" sz="600" dirty="0"/>
            </a:p>
          </p:txBody>
        </p:sp>
        <p:sp>
          <p:nvSpPr>
            <p:cNvPr id="23" name="Freeform 22"/>
            <p:cNvSpPr/>
            <p:nvPr/>
          </p:nvSpPr>
          <p:spPr>
            <a:xfrm>
              <a:off x="3977253" y="3298189"/>
              <a:ext cx="1189493" cy="413556"/>
            </a:xfrm>
            <a:custGeom>
              <a:avLst/>
              <a:gdLst>
                <a:gd name="connsiteX0" fmla="*/ 0 w 1189493"/>
                <a:gd name="connsiteY0" fmla="*/ 41356 h 413556"/>
                <a:gd name="connsiteX1" fmla="*/ 41356 w 1189493"/>
                <a:gd name="connsiteY1" fmla="*/ 0 h 413556"/>
                <a:gd name="connsiteX2" fmla="*/ 1148137 w 1189493"/>
                <a:gd name="connsiteY2" fmla="*/ 0 h 413556"/>
                <a:gd name="connsiteX3" fmla="*/ 1189493 w 1189493"/>
                <a:gd name="connsiteY3" fmla="*/ 41356 h 413556"/>
                <a:gd name="connsiteX4" fmla="*/ 1189493 w 1189493"/>
                <a:gd name="connsiteY4" fmla="*/ 372200 h 413556"/>
                <a:gd name="connsiteX5" fmla="*/ 1148137 w 1189493"/>
                <a:gd name="connsiteY5" fmla="*/ 413556 h 413556"/>
                <a:gd name="connsiteX6" fmla="*/ 41356 w 1189493"/>
                <a:gd name="connsiteY6" fmla="*/ 413556 h 413556"/>
                <a:gd name="connsiteX7" fmla="*/ 0 w 1189493"/>
                <a:gd name="connsiteY7" fmla="*/ 372200 h 413556"/>
                <a:gd name="connsiteX8" fmla="*/ 0 w 1189493"/>
                <a:gd name="connsiteY8" fmla="*/ 41356 h 4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13556">
                  <a:moveTo>
                    <a:pt x="0" y="41356"/>
                  </a:moveTo>
                  <a:cubicBezTo>
                    <a:pt x="0" y="18516"/>
                    <a:pt x="18516" y="0"/>
                    <a:pt x="41356" y="0"/>
                  </a:cubicBezTo>
                  <a:lnTo>
                    <a:pt x="1148137" y="0"/>
                  </a:lnTo>
                  <a:cubicBezTo>
                    <a:pt x="1170977" y="0"/>
                    <a:pt x="1189493" y="18516"/>
                    <a:pt x="1189493" y="41356"/>
                  </a:cubicBezTo>
                  <a:lnTo>
                    <a:pt x="1189493" y="372200"/>
                  </a:lnTo>
                  <a:cubicBezTo>
                    <a:pt x="1189493" y="395040"/>
                    <a:pt x="1170977" y="413556"/>
                    <a:pt x="1148137" y="413556"/>
                  </a:cubicBezTo>
                  <a:lnTo>
                    <a:pt x="41356" y="413556"/>
                  </a:lnTo>
                  <a:cubicBezTo>
                    <a:pt x="18516" y="413556"/>
                    <a:pt x="0" y="395040"/>
                    <a:pt x="0" y="372200"/>
                  </a:cubicBezTo>
                  <a:lnTo>
                    <a:pt x="0" y="41356"/>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101" tIns="17529" rIns="21101" bIns="17529" numCol="1" spcCol="1270" anchor="ctr" anchorCtr="0">
              <a:noAutofit/>
            </a:bodyPr>
            <a:lstStyle/>
            <a:p>
              <a:pPr algn="ctr" defTabSz="250031">
                <a:lnSpc>
                  <a:spcPct val="90000"/>
                </a:lnSpc>
                <a:spcBef>
                  <a:spcPct val="0"/>
                </a:spcBef>
                <a:spcAft>
                  <a:spcPct val="35000"/>
                </a:spcAft>
              </a:pPr>
              <a:r>
                <a:rPr lang="en-GB" sz="600" dirty="0"/>
                <a:t>Audit DP’s on MDS qualifications</a:t>
              </a:r>
            </a:p>
          </p:txBody>
        </p:sp>
        <p:sp>
          <p:nvSpPr>
            <p:cNvPr id="24" name="Freeform 23"/>
            <p:cNvSpPr/>
            <p:nvPr/>
          </p:nvSpPr>
          <p:spPr>
            <a:xfrm>
              <a:off x="3977253" y="3775369"/>
              <a:ext cx="1189493" cy="413556"/>
            </a:xfrm>
            <a:custGeom>
              <a:avLst/>
              <a:gdLst>
                <a:gd name="connsiteX0" fmla="*/ 0 w 1189493"/>
                <a:gd name="connsiteY0" fmla="*/ 41356 h 413556"/>
                <a:gd name="connsiteX1" fmla="*/ 41356 w 1189493"/>
                <a:gd name="connsiteY1" fmla="*/ 0 h 413556"/>
                <a:gd name="connsiteX2" fmla="*/ 1148137 w 1189493"/>
                <a:gd name="connsiteY2" fmla="*/ 0 h 413556"/>
                <a:gd name="connsiteX3" fmla="*/ 1189493 w 1189493"/>
                <a:gd name="connsiteY3" fmla="*/ 41356 h 413556"/>
                <a:gd name="connsiteX4" fmla="*/ 1189493 w 1189493"/>
                <a:gd name="connsiteY4" fmla="*/ 372200 h 413556"/>
                <a:gd name="connsiteX5" fmla="*/ 1148137 w 1189493"/>
                <a:gd name="connsiteY5" fmla="*/ 413556 h 413556"/>
                <a:gd name="connsiteX6" fmla="*/ 41356 w 1189493"/>
                <a:gd name="connsiteY6" fmla="*/ 413556 h 413556"/>
                <a:gd name="connsiteX7" fmla="*/ 0 w 1189493"/>
                <a:gd name="connsiteY7" fmla="*/ 372200 h 413556"/>
                <a:gd name="connsiteX8" fmla="*/ 0 w 1189493"/>
                <a:gd name="connsiteY8" fmla="*/ 41356 h 4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13556">
                  <a:moveTo>
                    <a:pt x="0" y="41356"/>
                  </a:moveTo>
                  <a:cubicBezTo>
                    <a:pt x="0" y="18516"/>
                    <a:pt x="18516" y="0"/>
                    <a:pt x="41356" y="0"/>
                  </a:cubicBezTo>
                  <a:lnTo>
                    <a:pt x="1148137" y="0"/>
                  </a:lnTo>
                  <a:cubicBezTo>
                    <a:pt x="1170977" y="0"/>
                    <a:pt x="1189493" y="18516"/>
                    <a:pt x="1189493" y="41356"/>
                  </a:cubicBezTo>
                  <a:lnTo>
                    <a:pt x="1189493" y="372200"/>
                  </a:lnTo>
                  <a:cubicBezTo>
                    <a:pt x="1189493" y="395040"/>
                    <a:pt x="1170977" y="413556"/>
                    <a:pt x="1148137" y="413556"/>
                  </a:cubicBezTo>
                  <a:lnTo>
                    <a:pt x="41356" y="413556"/>
                  </a:lnTo>
                  <a:cubicBezTo>
                    <a:pt x="18516" y="413556"/>
                    <a:pt x="0" y="395040"/>
                    <a:pt x="0" y="372200"/>
                  </a:cubicBezTo>
                  <a:lnTo>
                    <a:pt x="0" y="41356"/>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101" tIns="17529" rIns="21101" bIns="17529" numCol="1" spcCol="1270" anchor="ctr" anchorCtr="0">
              <a:noAutofit/>
            </a:bodyPr>
            <a:lstStyle/>
            <a:p>
              <a:pPr algn="ctr" defTabSz="250031">
                <a:lnSpc>
                  <a:spcPct val="90000"/>
                </a:lnSpc>
                <a:spcBef>
                  <a:spcPct val="0"/>
                </a:spcBef>
                <a:spcAft>
                  <a:spcPct val="35000"/>
                </a:spcAft>
              </a:pPr>
              <a:r>
                <a:rPr lang="en-GB" sz="563" dirty="0"/>
                <a:t>Develop Data Quality Scorecards</a:t>
              </a:r>
            </a:p>
          </p:txBody>
        </p:sp>
        <p:sp>
          <p:nvSpPr>
            <p:cNvPr id="27" name="Freeform 26"/>
            <p:cNvSpPr/>
            <p:nvPr/>
          </p:nvSpPr>
          <p:spPr>
            <a:xfrm>
              <a:off x="3977253" y="2821009"/>
              <a:ext cx="1189493" cy="413556"/>
            </a:xfrm>
            <a:custGeom>
              <a:avLst/>
              <a:gdLst>
                <a:gd name="connsiteX0" fmla="*/ 0 w 1189493"/>
                <a:gd name="connsiteY0" fmla="*/ 41356 h 413556"/>
                <a:gd name="connsiteX1" fmla="*/ 41356 w 1189493"/>
                <a:gd name="connsiteY1" fmla="*/ 0 h 413556"/>
                <a:gd name="connsiteX2" fmla="*/ 1148137 w 1189493"/>
                <a:gd name="connsiteY2" fmla="*/ 0 h 413556"/>
                <a:gd name="connsiteX3" fmla="*/ 1189493 w 1189493"/>
                <a:gd name="connsiteY3" fmla="*/ 41356 h 413556"/>
                <a:gd name="connsiteX4" fmla="*/ 1189493 w 1189493"/>
                <a:gd name="connsiteY4" fmla="*/ 372200 h 413556"/>
                <a:gd name="connsiteX5" fmla="*/ 1148137 w 1189493"/>
                <a:gd name="connsiteY5" fmla="*/ 413556 h 413556"/>
                <a:gd name="connsiteX6" fmla="*/ 41356 w 1189493"/>
                <a:gd name="connsiteY6" fmla="*/ 413556 h 413556"/>
                <a:gd name="connsiteX7" fmla="*/ 0 w 1189493"/>
                <a:gd name="connsiteY7" fmla="*/ 372200 h 413556"/>
                <a:gd name="connsiteX8" fmla="*/ 0 w 1189493"/>
                <a:gd name="connsiteY8" fmla="*/ 41356 h 4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13556">
                  <a:moveTo>
                    <a:pt x="0" y="41356"/>
                  </a:moveTo>
                  <a:cubicBezTo>
                    <a:pt x="0" y="18516"/>
                    <a:pt x="18516" y="0"/>
                    <a:pt x="41356" y="0"/>
                  </a:cubicBezTo>
                  <a:lnTo>
                    <a:pt x="1148137" y="0"/>
                  </a:lnTo>
                  <a:cubicBezTo>
                    <a:pt x="1170977" y="0"/>
                    <a:pt x="1189493" y="18516"/>
                    <a:pt x="1189493" y="41356"/>
                  </a:cubicBezTo>
                  <a:lnTo>
                    <a:pt x="1189493" y="372200"/>
                  </a:lnTo>
                  <a:cubicBezTo>
                    <a:pt x="1189493" y="395040"/>
                    <a:pt x="1170977" y="413556"/>
                    <a:pt x="1148137" y="413556"/>
                  </a:cubicBezTo>
                  <a:lnTo>
                    <a:pt x="41356" y="413556"/>
                  </a:lnTo>
                  <a:cubicBezTo>
                    <a:pt x="18516" y="413556"/>
                    <a:pt x="0" y="395040"/>
                    <a:pt x="0" y="372200"/>
                  </a:cubicBezTo>
                  <a:lnTo>
                    <a:pt x="0" y="41356"/>
                  </a:lnTo>
                  <a:close/>
                </a:path>
              </a:pathLst>
            </a:custGeom>
            <a:solidFill>
              <a:schemeClr val="accent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1101" tIns="17529" rIns="21101" bIns="17529" numCol="1" spcCol="1270" anchor="ctr" anchorCtr="0">
              <a:noAutofit/>
            </a:bodyPr>
            <a:lstStyle/>
            <a:p>
              <a:pPr algn="ctr" defTabSz="250031">
                <a:lnSpc>
                  <a:spcPct val="90000"/>
                </a:lnSpc>
                <a:spcBef>
                  <a:spcPct val="0"/>
                </a:spcBef>
                <a:spcAft>
                  <a:spcPct val="35000"/>
                </a:spcAft>
              </a:pPr>
              <a:r>
                <a:rPr lang="en-US" sz="600" dirty="0"/>
                <a:t>Expand MDS </a:t>
              </a:r>
              <a:r>
                <a:rPr lang="en-US" sz="600" dirty="0"/>
                <a:t>Certification</a:t>
              </a:r>
              <a:endParaRPr lang="en-GB" sz="600" dirty="0"/>
            </a:p>
          </p:txBody>
        </p:sp>
      </p:grpSp>
      <p:sp>
        <p:nvSpPr>
          <p:cNvPr id="28" name="Freeform 27"/>
          <p:cNvSpPr/>
          <p:nvPr/>
        </p:nvSpPr>
        <p:spPr>
          <a:xfrm>
            <a:off x="5106215" y="1200151"/>
            <a:ext cx="1114381" cy="2160739"/>
          </a:xfrm>
          <a:custGeom>
            <a:avLst/>
            <a:gdLst>
              <a:gd name="connsiteX0" fmla="*/ 0 w 1486867"/>
              <a:gd name="connsiteY0" fmla="*/ 148687 h 4572000"/>
              <a:gd name="connsiteX1" fmla="*/ 148687 w 1486867"/>
              <a:gd name="connsiteY1" fmla="*/ 0 h 4572000"/>
              <a:gd name="connsiteX2" fmla="*/ 1338180 w 1486867"/>
              <a:gd name="connsiteY2" fmla="*/ 0 h 4572000"/>
              <a:gd name="connsiteX3" fmla="*/ 1486867 w 1486867"/>
              <a:gd name="connsiteY3" fmla="*/ 148687 h 4572000"/>
              <a:gd name="connsiteX4" fmla="*/ 1486867 w 1486867"/>
              <a:gd name="connsiteY4" fmla="*/ 4423313 h 4572000"/>
              <a:gd name="connsiteX5" fmla="*/ 1338180 w 1486867"/>
              <a:gd name="connsiteY5" fmla="*/ 4572000 h 4572000"/>
              <a:gd name="connsiteX6" fmla="*/ 148687 w 1486867"/>
              <a:gd name="connsiteY6" fmla="*/ 4572000 h 4572000"/>
              <a:gd name="connsiteX7" fmla="*/ 0 w 1486867"/>
              <a:gd name="connsiteY7" fmla="*/ 4423313 h 4572000"/>
              <a:gd name="connsiteX8" fmla="*/ 0 w 1486867"/>
              <a:gd name="connsiteY8" fmla="*/ 148687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867" h="4572000">
                <a:moveTo>
                  <a:pt x="0" y="148687"/>
                </a:moveTo>
                <a:cubicBezTo>
                  <a:pt x="0" y="66569"/>
                  <a:pt x="66569" y="0"/>
                  <a:pt x="148687" y="0"/>
                </a:cubicBezTo>
                <a:lnTo>
                  <a:pt x="1338180" y="0"/>
                </a:lnTo>
                <a:cubicBezTo>
                  <a:pt x="1420298" y="0"/>
                  <a:pt x="1486867" y="66569"/>
                  <a:pt x="1486867" y="148687"/>
                </a:cubicBezTo>
                <a:lnTo>
                  <a:pt x="1486867" y="4423313"/>
                </a:lnTo>
                <a:cubicBezTo>
                  <a:pt x="1486867" y="4505431"/>
                  <a:pt x="1420298" y="4572000"/>
                  <a:pt x="1338180" y="4572000"/>
                </a:cubicBezTo>
                <a:lnTo>
                  <a:pt x="148687" y="4572000"/>
                </a:lnTo>
                <a:cubicBezTo>
                  <a:pt x="66569" y="4572000"/>
                  <a:pt x="0" y="4505431"/>
                  <a:pt x="0" y="4423313"/>
                </a:cubicBezTo>
                <a:lnTo>
                  <a:pt x="0" y="148687"/>
                </a:lnTo>
                <a:close/>
              </a:path>
            </a:pathLst>
          </a:custGeom>
          <a:solidFill>
            <a:schemeClr val="accent4">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34290" tIns="34290" rIns="34290" bIns="1834515" numCol="1" spcCol="1270" anchor="ctr" anchorCtr="0">
            <a:noAutofit/>
          </a:bodyPr>
          <a:lstStyle/>
          <a:p>
            <a:pPr algn="ctr" defTabSz="400050">
              <a:lnSpc>
                <a:spcPct val="90000"/>
              </a:lnSpc>
              <a:spcBef>
                <a:spcPct val="0"/>
              </a:spcBef>
              <a:spcAft>
                <a:spcPct val="35000"/>
              </a:spcAft>
            </a:pPr>
            <a:r>
              <a:rPr lang="en-GB" sz="900" b="1" dirty="0">
                <a:solidFill>
                  <a:schemeClr val="tx2"/>
                </a:solidFill>
              </a:rPr>
              <a:t>Barriers</a:t>
            </a:r>
          </a:p>
        </p:txBody>
      </p:sp>
      <p:grpSp>
        <p:nvGrpSpPr>
          <p:cNvPr id="29" name="Group 28"/>
          <p:cNvGrpSpPr/>
          <p:nvPr/>
        </p:nvGrpSpPr>
        <p:grpSpPr>
          <a:xfrm>
            <a:off x="5189850" y="1714501"/>
            <a:ext cx="977670" cy="963308"/>
            <a:chOff x="5670400" y="2819960"/>
            <a:chExt cx="1189493" cy="1770924"/>
          </a:xfrm>
        </p:grpSpPr>
        <p:sp>
          <p:nvSpPr>
            <p:cNvPr id="30" name="Freeform 29"/>
            <p:cNvSpPr/>
            <p:nvPr/>
          </p:nvSpPr>
          <p:spPr>
            <a:xfrm>
              <a:off x="5670400" y="2819960"/>
              <a:ext cx="1189493" cy="488311"/>
            </a:xfrm>
            <a:custGeom>
              <a:avLst/>
              <a:gdLst>
                <a:gd name="connsiteX0" fmla="*/ 0 w 1189493"/>
                <a:gd name="connsiteY0" fmla="*/ 65443 h 654434"/>
                <a:gd name="connsiteX1" fmla="*/ 65443 w 1189493"/>
                <a:gd name="connsiteY1" fmla="*/ 0 h 654434"/>
                <a:gd name="connsiteX2" fmla="*/ 1124050 w 1189493"/>
                <a:gd name="connsiteY2" fmla="*/ 0 h 654434"/>
                <a:gd name="connsiteX3" fmla="*/ 1189493 w 1189493"/>
                <a:gd name="connsiteY3" fmla="*/ 65443 h 654434"/>
                <a:gd name="connsiteX4" fmla="*/ 1189493 w 1189493"/>
                <a:gd name="connsiteY4" fmla="*/ 588991 h 654434"/>
                <a:gd name="connsiteX5" fmla="*/ 1124050 w 1189493"/>
                <a:gd name="connsiteY5" fmla="*/ 654434 h 654434"/>
                <a:gd name="connsiteX6" fmla="*/ 65443 w 1189493"/>
                <a:gd name="connsiteY6" fmla="*/ 654434 h 654434"/>
                <a:gd name="connsiteX7" fmla="*/ 0 w 1189493"/>
                <a:gd name="connsiteY7" fmla="*/ 588991 h 654434"/>
                <a:gd name="connsiteX8" fmla="*/ 0 w 1189493"/>
                <a:gd name="connsiteY8" fmla="*/ 65443 h 6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54434">
                  <a:moveTo>
                    <a:pt x="0" y="65443"/>
                  </a:moveTo>
                  <a:cubicBezTo>
                    <a:pt x="0" y="29300"/>
                    <a:pt x="29300" y="0"/>
                    <a:pt x="65443" y="0"/>
                  </a:cubicBezTo>
                  <a:lnTo>
                    <a:pt x="1124050" y="0"/>
                  </a:lnTo>
                  <a:cubicBezTo>
                    <a:pt x="1160193" y="0"/>
                    <a:pt x="1189493" y="29300"/>
                    <a:pt x="1189493" y="65443"/>
                  </a:cubicBezTo>
                  <a:lnTo>
                    <a:pt x="1189493" y="588991"/>
                  </a:lnTo>
                  <a:cubicBezTo>
                    <a:pt x="1189493" y="625134"/>
                    <a:pt x="1160193" y="654434"/>
                    <a:pt x="1124050" y="654434"/>
                  </a:cubicBezTo>
                  <a:lnTo>
                    <a:pt x="65443" y="654434"/>
                  </a:lnTo>
                  <a:cubicBezTo>
                    <a:pt x="29300" y="654434"/>
                    <a:pt x="0" y="625134"/>
                    <a:pt x="0" y="588991"/>
                  </a:cubicBezTo>
                  <a:lnTo>
                    <a:pt x="0" y="65443"/>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70" tIns="21498" rIns="25070" bIns="21498" numCol="1" spcCol="1270" anchor="ctr" anchorCtr="0">
              <a:noAutofit/>
            </a:bodyPr>
            <a:lstStyle/>
            <a:p>
              <a:pPr algn="ctr" defTabSz="250031">
                <a:lnSpc>
                  <a:spcPct val="90000"/>
                </a:lnSpc>
                <a:spcBef>
                  <a:spcPct val="0"/>
                </a:spcBef>
                <a:spcAft>
                  <a:spcPct val="35000"/>
                </a:spcAft>
              </a:pPr>
              <a:r>
                <a:rPr lang="en-GB" sz="600" dirty="0"/>
                <a:t>Develop new KPI’s</a:t>
              </a:r>
            </a:p>
          </p:txBody>
        </p:sp>
        <p:sp>
          <p:nvSpPr>
            <p:cNvPr id="31" name="Freeform 30"/>
            <p:cNvSpPr/>
            <p:nvPr/>
          </p:nvSpPr>
          <p:spPr>
            <a:xfrm>
              <a:off x="5670400" y="3342827"/>
              <a:ext cx="1189493" cy="544098"/>
            </a:xfrm>
            <a:custGeom>
              <a:avLst/>
              <a:gdLst>
                <a:gd name="connsiteX0" fmla="*/ 0 w 1189493"/>
                <a:gd name="connsiteY0" fmla="*/ 65443 h 654434"/>
                <a:gd name="connsiteX1" fmla="*/ 65443 w 1189493"/>
                <a:gd name="connsiteY1" fmla="*/ 0 h 654434"/>
                <a:gd name="connsiteX2" fmla="*/ 1124050 w 1189493"/>
                <a:gd name="connsiteY2" fmla="*/ 0 h 654434"/>
                <a:gd name="connsiteX3" fmla="*/ 1189493 w 1189493"/>
                <a:gd name="connsiteY3" fmla="*/ 65443 h 654434"/>
                <a:gd name="connsiteX4" fmla="*/ 1189493 w 1189493"/>
                <a:gd name="connsiteY4" fmla="*/ 588991 h 654434"/>
                <a:gd name="connsiteX5" fmla="*/ 1124050 w 1189493"/>
                <a:gd name="connsiteY5" fmla="*/ 654434 h 654434"/>
                <a:gd name="connsiteX6" fmla="*/ 65443 w 1189493"/>
                <a:gd name="connsiteY6" fmla="*/ 654434 h 654434"/>
                <a:gd name="connsiteX7" fmla="*/ 0 w 1189493"/>
                <a:gd name="connsiteY7" fmla="*/ 588991 h 654434"/>
                <a:gd name="connsiteX8" fmla="*/ 0 w 1189493"/>
                <a:gd name="connsiteY8" fmla="*/ 65443 h 6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54434">
                  <a:moveTo>
                    <a:pt x="0" y="65443"/>
                  </a:moveTo>
                  <a:cubicBezTo>
                    <a:pt x="0" y="29300"/>
                    <a:pt x="29300" y="0"/>
                    <a:pt x="65443" y="0"/>
                  </a:cubicBezTo>
                  <a:lnTo>
                    <a:pt x="1124050" y="0"/>
                  </a:lnTo>
                  <a:cubicBezTo>
                    <a:pt x="1160193" y="0"/>
                    <a:pt x="1189493" y="29300"/>
                    <a:pt x="1189493" y="65443"/>
                  </a:cubicBezTo>
                  <a:lnTo>
                    <a:pt x="1189493" y="588991"/>
                  </a:lnTo>
                  <a:cubicBezTo>
                    <a:pt x="1189493" y="625134"/>
                    <a:pt x="1160193" y="654434"/>
                    <a:pt x="1124050" y="654434"/>
                  </a:cubicBezTo>
                  <a:lnTo>
                    <a:pt x="65443" y="654434"/>
                  </a:lnTo>
                  <a:cubicBezTo>
                    <a:pt x="29300" y="654434"/>
                    <a:pt x="0" y="625134"/>
                    <a:pt x="0" y="588991"/>
                  </a:cubicBezTo>
                  <a:lnTo>
                    <a:pt x="0" y="65443"/>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70" tIns="21498" rIns="25070" bIns="21498" numCol="1" spcCol="1270" anchor="ctr" anchorCtr="0">
              <a:noAutofit/>
            </a:bodyPr>
            <a:lstStyle/>
            <a:p>
              <a:pPr algn="ctr" defTabSz="250031">
                <a:lnSpc>
                  <a:spcPct val="90000"/>
                </a:lnSpc>
                <a:spcBef>
                  <a:spcPct val="0"/>
                </a:spcBef>
                <a:spcAft>
                  <a:spcPct val="35000"/>
                </a:spcAft>
              </a:pPr>
              <a:r>
                <a:rPr lang="en-GB" sz="600" dirty="0"/>
                <a:t>Understand landscape</a:t>
              </a:r>
            </a:p>
          </p:txBody>
        </p:sp>
        <p:sp>
          <p:nvSpPr>
            <p:cNvPr id="32" name="Freeform 31"/>
            <p:cNvSpPr/>
            <p:nvPr/>
          </p:nvSpPr>
          <p:spPr>
            <a:xfrm>
              <a:off x="5670400" y="3936450"/>
              <a:ext cx="1189493" cy="654434"/>
            </a:xfrm>
            <a:custGeom>
              <a:avLst/>
              <a:gdLst>
                <a:gd name="connsiteX0" fmla="*/ 0 w 1189493"/>
                <a:gd name="connsiteY0" fmla="*/ 65443 h 654434"/>
                <a:gd name="connsiteX1" fmla="*/ 65443 w 1189493"/>
                <a:gd name="connsiteY1" fmla="*/ 0 h 654434"/>
                <a:gd name="connsiteX2" fmla="*/ 1124050 w 1189493"/>
                <a:gd name="connsiteY2" fmla="*/ 0 h 654434"/>
                <a:gd name="connsiteX3" fmla="*/ 1189493 w 1189493"/>
                <a:gd name="connsiteY3" fmla="*/ 65443 h 654434"/>
                <a:gd name="connsiteX4" fmla="*/ 1189493 w 1189493"/>
                <a:gd name="connsiteY4" fmla="*/ 588991 h 654434"/>
                <a:gd name="connsiteX5" fmla="*/ 1124050 w 1189493"/>
                <a:gd name="connsiteY5" fmla="*/ 654434 h 654434"/>
                <a:gd name="connsiteX6" fmla="*/ 65443 w 1189493"/>
                <a:gd name="connsiteY6" fmla="*/ 654434 h 654434"/>
                <a:gd name="connsiteX7" fmla="*/ 0 w 1189493"/>
                <a:gd name="connsiteY7" fmla="*/ 588991 h 654434"/>
                <a:gd name="connsiteX8" fmla="*/ 0 w 1189493"/>
                <a:gd name="connsiteY8" fmla="*/ 65443 h 6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54434">
                  <a:moveTo>
                    <a:pt x="0" y="65443"/>
                  </a:moveTo>
                  <a:cubicBezTo>
                    <a:pt x="0" y="29300"/>
                    <a:pt x="29300" y="0"/>
                    <a:pt x="65443" y="0"/>
                  </a:cubicBezTo>
                  <a:lnTo>
                    <a:pt x="1124050" y="0"/>
                  </a:lnTo>
                  <a:cubicBezTo>
                    <a:pt x="1160193" y="0"/>
                    <a:pt x="1189493" y="29300"/>
                    <a:pt x="1189493" y="65443"/>
                  </a:cubicBezTo>
                  <a:lnTo>
                    <a:pt x="1189493" y="588991"/>
                  </a:lnTo>
                  <a:cubicBezTo>
                    <a:pt x="1189493" y="625134"/>
                    <a:pt x="1160193" y="654434"/>
                    <a:pt x="1124050" y="654434"/>
                  </a:cubicBezTo>
                  <a:lnTo>
                    <a:pt x="65443" y="654434"/>
                  </a:lnTo>
                  <a:cubicBezTo>
                    <a:pt x="29300" y="654434"/>
                    <a:pt x="0" y="625134"/>
                    <a:pt x="0" y="588991"/>
                  </a:cubicBezTo>
                  <a:lnTo>
                    <a:pt x="0" y="65443"/>
                  </a:lnTo>
                  <a:close/>
                </a:path>
              </a:pathLst>
            </a:custGeom>
            <a:solidFill>
              <a:schemeClr val="accent4"/>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70" tIns="21498" rIns="25070" bIns="21498" numCol="1" spcCol="1270" anchor="ctr" anchorCtr="0">
              <a:noAutofit/>
            </a:bodyPr>
            <a:lstStyle/>
            <a:p>
              <a:pPr algn="ctr" defTabSz="250031">
                <a:lnSpc>
                  <a:spcPct val="90000"/>
                </a:lnSpc>
                <a:spcBef>
                  <a:spcPct val="0"/>
                </a:spcBef>
                <a:spcAft>
                  <a:spcPct val="35000"/>
                </a:spcAft>
              </a:pPr>
              <a:r>
                <a:rPr lang="en-GB" sz="600" dirty="0"/>
                <a:t>Allow Data Pools to assign GTINs/GLNs</a:t>
              </a:r>
            </a:p>
          </p:txBody>
        </p:sp>
      </p:grpSp>
      <p:sp>
        <p:nvSpPr>
          <p:cNvPr id="34" name="Freeform 33"/>
          <p:cNvSpPr/>
          <p:nvPr/>
        </p:nvSpPr>
        <p:spPr>
          <a:xfrm>
            <a:off x="6343611" y="1200151"/>
            <a:ext cx="1137593" cy="2160739"/>
          </a:xfrm>
          <a:custGeom>
            <a:avLst/>
            <a:gdLst>
              <a:gd name="connsiteX0" fmla="*/ 0 w 1486867"/>
              <a:gd name="connsiteY0" fmla="*/ 148687 h 4572000"/>
              <a:gd name="connsiteX1" fmla="*/ 148687 w 1486867"/>
              <a:gd name="connsiteY1" fmla="*/ 0 h 4572000"/>
              <a:gd name="connsiteX2" fmla="*/ 1338180 w 1486867"/>
              <a:gd name="connsiteY2" fmla="*/ 0 h 4572000"/>
              <a:gd name="connsiteX3" fmla="*/ 1486867 w 1486867"/>
              <a:gd name="connsiteY3" fmla="*/ 148687 h 4572000"/>
              <a:gd name="connsiteX4" fmla="*/ 1486867 w 1486867"/>
              <a:gd name="connsiteY4" fmla="*/ 4423313 h 4572000"/>
              <a:gd name="connsiteX5" fmla="*/ 1338180 w 1486867"/>
              <a:gd name="connsiteY5" fmla="*/ 4572000 h 4572000"/>
              <a:gd name="connsiteX6" fmla="*/ 148687 w 1486867"/>
              <a:gd name="connsiteY6" fmla="*/ 4572000 h 4572000"/>
              <a:gd name="connsiteX7" fmla="*/ 0 w 1486867"/>
              <a:gd name="connsiteY7" fmla="*/ 4423313 h 4572000"/>
              <a:gd name="connsiteX8" fmla="*/ 0 w 1486867"/>
              <a:gd name="connsiteY8" fmla="*/ 148687 h 4572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86867" h="4572000">
                <a:moveTo>
                  <a:pt x="0" y="148687"/>
                </a:moveTo>
                <a:cubicBezTo>
                  <a:pt x="0" y="66569"/>
                  <a:pt x="66569" y="0"/>
                  <a:pt x="148687" y="0"/>
                </a:cubicBezTo>
                <a:lnTo>
                  <a:pt x="1338180" y="0"/>
                </a:lnTo>
                <a:cubicBezTo>
                  <a:pt x="1420298" y="0"/>
                  <a:pt x="1486867" y="66569"/>
                  <a:pt x="1486867" y="148687"/>
                </a:cubicBezTo>
                <a:lnTo>
                  <a:pt x="1486867" y="4423313"/>
                </a:lnTo>
                <a:cubicBezTo>
                  <a:pt x="1486867" y="4505431"/>
                  <a:pt x="1420298" y="4572000"/>
                  <a:pt x="1338180" y="4572000"/>
                </a:cubicBezTo>
                <a:lnTo>
                  <a:pt x="148687" y="4572000"/>
                </a:lnTo>
                <a:cubicBezTo>
                  <a:pt x="66569" y="4572000"/>
                  <a:pt x="0" y="4505431"/>
                  <a:pt x="0" y="4423313"/>
                </a:cubicBezTo>
                <a:lnTo>
                  <a:pt x="0" y="148687"/>
                </a:lnTo>
                <a:close/>
              </a:path>
            </a:pathLst>
          </a:custGeom>
          <a:solidFill>
            <a:schemeClr val="accent6">
              <a:lumMod val="20000"/>
              <a:lumOff val="80000"/>
            </a:schemeClr>
          </a:solidFill>
        </p:spPr>
        <p:style>
          <a:lnRef idx="0">
            <a:schemeClr val="accent1">
              <a:hueOff val="0"/>
              <a:satOff val="0"/>
              <a:lumOff val="0"/>
              <a:alphaOff val="0"/>
            </a:schemeClr>
          </a:lnRef>
          <a:fillRef idx="1">
            <a:scrgbClr r="0" g="0" b="0"/>
          </a:fillRef>
          <a:effectRef idx="0">
            <a:schemeClr val="accent1">
              <a:tint val="40000"/>
              <a:hueOff val="0"/>
              <a:satOff val="0"/>
              <a:lumOff val="0"/>
              <a:alphaOff val="0"/>
            </a:schemeClr>
          </a:effectRef>
          <a:fontRef idx="minor">
            <a:schemeClr val="dk1">
              <a:hueOff val="0"/>
              <a:satOff val="0"/>
              <a:lumOff val="0"/>
              <a:alphaOff val="0"/>
            </a:schemeClr>
          </a:fontRef>
        </p:style>
        <p:txBody>
          <a:bodyPr spcFirstLastPara="0" vert="horz" wrap="square" lIns="34290" tIns="34290" rIns="34290" bIns="1834515" numCol="1" spcCol="1270" anchor="ctr" anchorCtr="0">
            <a:noAutofit/>
          </a:bodyPr>
          <a:lstStyle/>
          <a:p>
            <a:pPr algn="ctr" defTabSz="400050">
              <a:lnSpc>
                <a:spcPct val="90000"/>
              </a:lnSpc>
              <a:spcBef>
                <a:spcPct val="0"/>
              </a:spcBef>
              <a:spcAft>
                <a:spcPct val="35000"/>
              </a:spcAft>
            </a:pPr>
            <a:r>
              <a:rPr lang="en-GB" sz="900" b="1" dirty="0">
                <a:solidFill>
                  <a:schemeClr val="tx2"/>
                </a:solidFill>
              </a:rPr>
              <a:t>Release Management</a:t>
            </a:r>
          </a:p>
        </p:txBody>
      </p:sp>
      <p:grpSp>
        <p:nvGrpSpPr>
          <p:cNvPr id="35" name="Group 34"/>
          <p:cNvGrpSpPr/>
          <p:nvPr/>
        </p:nvGrpSpPr>
        <p:grpSpPr>
          <a:xfrm>
            <a:off x="6431841" y="1714502"/>
            <a:ext cx="936027" cy="1002388"/>
            <a:chOff x="7268783" y="2819960"/>
            <a:chExt cx="1189493" cy="1842769"/>
          </a:xfrm>
        </p:grpSpPr>
        <p:sp>
          <p:nvSpPr>
            <p:cNvPr id="36" name="Freeform 35"/>
            <p:cNvSpPr/>
            <p:nvPr/>
          </p:nvSpPr>
          <p:spPr>
            <a:xfrm>
              <a:off x="7268783" y="2819960"/>
              <a:ext cx="1189493" cy="541057"/>
            </a:xfrm>
            <a:custGeom>
              <a:avLst/>
              <a:gdLst>
                <a:gd name="connsiteX0" fmla="*/ 0 w 1189493"/>
                <a:gd name="connsiteY0" fmla="*/ 65443 h 654434"/>
                <a:gd name="connsiteX1" fmla="*/ 65443 w 1189493"/>
                <a:gd name="connsiteY1" fmla="*/ 0 h 654434"/>
                <a:gd name="connsiteX2" fmla="*/ 1124050 w 1189493"/>
                <a:gd name="connsiteY2" fmla="*/ 0 h 654434"/>
                <a:gd name="connsiteX3" fmla="*/ 1189493 w 1189493"/>
                <a:gd name="connsiteY3" fmla="*/ 65443 h 654434"/>
                <a:gd name="connsiteX4" fmla="*/ 1189493 w 1189493"/>
                <a:gd name="connsiteY4" fmla="*/ 588991 h 654434"/>
                <a:gd name="connsiteX5" fmla="*/ 1124050 w 1189493"/>
                <a:gd name="connsiteY5" fmla="*/ 654434 h 654434"/>
                <a:gd name="connsiteX6" fmla="*/ 65443 w 1189493"/>
                <a:gd name="connsiteY6" fmla="*/ 654434 h 654434"/>
                <a:gd name="connsiteX7" fmla="*/ 0 w 1189493"/>
                <a:gd name="connsiteY7" fmla="*/ 588991 h 654434"/>
                <a:gd name="connsiteX8" fmla="*/ 0 w 1189493"/>
                <a:gd name="connsiteY8" fmla="*/ 65443 h 6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54434">
                  <a:moveTo>
                    <a:pt x="0" y="65443"/>
                  </a:moveTo>
                  <a:cubicBezTo>
                    <a:pt x="0" y="29300"/>
                    <a:pt x="29300" y="0"/>
                    <a:pt x="65443" y="0"/>
                  </a:cubicBezTo>
                  <a:lnTo>
                    <a:pt x="1124050" y="0"/>
                  </a:lnTo>
                  <a:cubicBezTo>
                    <a:pt x="1160193" y="0"/>
                    <a:pt x="1189493" y="29300"/>
                    <a:pt x="1189493" y="65443"/>
                  </a:cubicBezTo>
                  <a:lnTo>
                    <a:pt x="1189493" y="588991"/>
                  </a:lnTo>
                  <a:cubicBezTo>
                    <a:pt x="1189493" y="625134"/>
                    <a:pt x="1160193" y="654434"/>
                    <a:pt x="1124050" y="654434"/>
                  </a:cubicBezTo>
                  <a:lnTo>
                    <a:pt x="65443" y="654434"/>
                  </a:lnTo>
                  <a:cubicBezTo>
                    <a:pt x="29300" y="654434"/>
                    <a:pt x="0" y="625134"/>
                    <a:pt x="0" y="588991"/>
                  </a:cubicBezTo>
                  <a:lnTo>
                    <a:pt x="0" y="65443"/>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70" tIns="21498" rIns="25070" bIns="21498" numCol="1" spcCol="1270" anchor="ctr" anchorCtr="0">
              <a:noAutofit/>
            </a:bodyPr>
            <a:lstStyle/>
            <a:p>
              <a:pPr algn="ctr" defTabSz="250031">
                <a:lnSpc>
                  <a:spcPct val="90000"/>
                </a:lnSpc>
                <a:spcBef>
                  <a:spcPct val="0"/>
                </a:spcBef>
                <a:spcAft>
                  <a:spcPct val="35000"/>
                </a:spcAft>
              </a:pPr>
              <a:r>
                <a:rPr lang="en-GB" sz="600" dirty="0"/>
                <a:t>Meet the needs of the customer</a:t>
              </a:r>
            </a:p>
          </p:txBody>
        </p:sp>
        <p:sp>
          <p:nvSpPr>
            <p:cNvPr id="37" name="Freeform 36"/>
            <p:cNvSpPr/>
            <p:nvPr/>
          </p:nvSpPr>
          <p:spPr>
            <a:xfrm>
              <a:off x="7268783" y="3437894"/>
              <a:ext cx="1189493" cy="498554"/>
            </a:xfrm>
            <a:custGeom>
              <a:avLst/>
              <a:gdLst>
                <a:gd name="connsiteX0" fmla="*/ 0 w 1189493"/>
                <a:gd name="connsiteY0" fmla="*/ 65443 h 654434"/>
                <a:gd name="connsiteX1" fmla="*/ 65443 w 1189493"/>
                <a:gd name="connsiteY1" fmla="*/ 0 h 654434"/>
                <a:gd name="connsiteX2" fmla="*/ 1124050 w 1189493"/>
                <a:gd name="connsiteY2" fmla="*/ 0 h 654434"/>
                <a:gd name="connsiteX3" fmla="*/ 1189493 w 1189493"/>
                <a:gd name="connsiteY3" fmla="*/ 65443 h 654434"/>
                <a:gd name="connsiteX4" fmla="*/ 1189493 w 1189493"/>
                <a:gd name="connsiteY4" fmla="*/ 588991 h 654434"/>
                <a:gd name="connsiteX5" fmla="*/ 1124050 w 1189493"/>
                <a:gd name="connsiteY5" fmla="*/ 654434 h 654434"/>
                <a:gd name="connsiteX6" fmla="*/ 65443 w 1189493"/>
                <a:gd name="connsiteY6" fmla="*/ 654434 h 654434"/>
                <a:gd name="connsiteX7" fmla="*/ 0 w 1189493"/>
                <a:gd name="connsiteY7" fmla="*/ 588991 h 654434"/>
                <a:gd name="connsiteX8" fmla="*/ 0 w 1189493"/>
                <a:gd name="connsiteY8" fmla="*/ 65443 h 6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54434">
                  <a:moveTo>
                    <a:pt x="0" y="65443"/>
                  </a:moveTo>
                  <a:cubicBezTo>
                    <a:pt x="0" y="29300"/>
                    <a:pt x="29300" y="0"/>
                    <a:pt x="65443" y="0"/>
                  </a:cubicBezTo>
                  <a:lnTo>
                    <a:pt x="1124050" y="0"/>
                  </a:lnTo>
                  <a:cubicBezTo>
                    <a:pt x="1160193" y="0"/>
                    <a:pt x="1189493" y="29300"/>
                    <a:pt x="1189493" y="65443"/>
                  </a:cubicBezTo>
                  <a:lnTo>
                    <a:pt x="1189493" y="588991"/>
                  </a:lnTo>
                  <a:cubicBezTo>
                    <a:pt x="1189493" y="625134"/>
                    <a:pt x="1160193" y="654434"/>
                    <a:pt x="1124050" y="654434"/>
                  </a:cubicBezTo>
                  <a:lnTo>
                    <a:pt x="65443" y="654434"/>
                  </a:lnTo>
                  <a:cubicBezTo>
                    <a:pt x="29300" y="654434"/>
                    <a:pt x="0" y="625134"/>
                    <a:pt x="0" y="588991"/>
                  </a:cubicBezTo>
                  <a:lnTo>
                    <a:pt x="0" y="65443"/>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70" tIns="21498" rIns="25070" bIns="21498" numCol="1" spcCol="1270" anchor="ctr" anchorCtr="0">
              <a:noAutofit/>
            </a:bodyPr>
            <a:lstStyle/>
            <a:p>
              <a:pPr algn="ctr" defTabSz="250031">
                <a:lnSpc>
                  <a:spcPct val="90000"/>
                </a:lnSpc>
                <a:spcBef>
                  <a:spcPct val="0"/>
                </a:spcBef>
                <a:spcAft>
                  <a:spcPct val="35000"/>
                </a:spcAft>
              </a:pPr>
              <a:r>
                <a:rPr lang="en-GB" sz="600" dirty="0"/>
                <a:t>Meet the needs of the market</a:t>
              </a:r>
            </a:p>
          </p:txBody>
        </p:sp>
        <p:sp>
          <p:nvSpPr>
            <p:cNvPr id="38" name="Freeform 37"/>
            <p:cNvSpPr/>
            <p:nvPr/>
          </p:nvSpPr>
          <p:spPr>
            <a:xfrm>
              <a:off x="7268783" y="4008295"/>
              <a:ext cx="1189493" cy="654434"/>
            </a:xfrm>
            <a:custGeom>
              <a:avLst/>
              <a:gdLst>
                <a:gd name="connsiteX0" fmla="*/ 0 w 1189493"/>
                <a:gd name="connsiteY0" fmla="*/ 65443 h 654434"/>
                <a:gd name="connsiteX1" fmla="*/ 65443 w 1189493"/>
                <a:gd name="connsiteY1" fmla="*/ 0 h 654434"/>
                <a:gd name="connsiteX2" fmla="*/ 1124050 w 1189493"/>
                <a:gd name="connsiteY2" fmla="*/ 0 h 654434"/>
                <a:gd name="connsiteX3" fmla="*/ 1189493 w 1189493"/>
                <a:gd name="connsiteY3" fmla="*/ 65443 h 654434"/>
                <a:gd name="connsiteX4" fmla="*/ 1189493 w 1189493"/>
                <a:gd name="connsiteY4" fmla="*/ 588991 h 654434"/>
                <a:gd name="connsiteX5" fmla="*/ 1124050 w 1189493"/>
                <a:gd name="connsiteY5" fmla="*/ 654434 h 654434"/>
                <a:gd name="connsiteX6" fmla="*/ 65443 w 1189493"/>
                <a:gd name="connsiteY6" fmla="*/ 654434 h 654434"/>
                <a:gd name="connsiteX7" fmla="*/ 0 w 1189493"/>
                <a:gd name="connsiteY7" fmla="*/ 588991 h 654434"/>
                <a:gd name="connsiteX8" fmla="*/ 0 w 1189493"/>
                <a:gd name="connsiteY8" fmla="*/ 65443 h 654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654434">
                  <a:moveTo>
                    <a:pt x="0" y="65443"/>
                  </a:moveTo>
                  <a:cubicBezTo>
                    <a:pt x="0" y="29300"/>
                    <a:pt x="29300" y="0"/>
                    <a:pt x="65443" y="0"/>
                  </a:cubicBezTo>
                  <a:lnTo>
                    <a:pt x="1124050" y="0"/>
                  </a:lnTo>
                  <a:cubicBezTo>
                    <a:pt x="1160193" y="0"/>
                    <a:pt x="1189493" y="29300"/>
                    <a:pt x="1189493" y="65443"/>
                  </a:cubicBezTo>
                  <a:lnTo>
                    <a:pt x="1189493" y="588991"/>
                  </a:lnTo>
                  <a:cubicBezTo>
                    <a:pt x="1189493" y="625134"/>
                    <a:pt x="1160193" y="654434"/>
                    <a:pt x="1124050" y="654434"/>
                  </a:cubicBezTo>
                  <a:lnTo>
                    <a:pt x="65443" y="654434"/>
                  </a:lnTo>
                  <a:cubicBezTo>
                    <a:pt x="29300" y="654434"/>
                    <a:pt x="0" y="625134"/>
                    <a:pt x="0" y="588991"/>
                  </a:cubicBezTo>
                  <a:lnTo>
                    <a:pt x="0" y="65443"/>
                  </a:lnTo>
                  <a:close/>
                </a:path>
              </a:pathLst>
            </a:custGeom>
            <a:solidFill>
              <a:schemeClr val="accent6"/>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25070" tIns="21498" rIns="25070" bIns="21498" numCol="1" spcCol="1270" anchor="ctr" anchorCtr="0">
              <a:noAutofit/>
            </a:bodyPr>
            <a:lstStyle/>
            <a:p>
              <a:pPr algn="ctr" defTabSz="250031">
                <a:lnSpc>
                  <a:spcPct val="90000"/>
                </a:lnSpc>
                <a:spcBef>
                  <a:spcPct val="0"/>
                </a:spcBef>
                <a:spcAft>
                  <a:spcPct val="35000"/>
                </a:spcAft>
              </a:pPr>
              <a:r>
                <a:rPr lang="en-GB" sz="600" dirty="0"/>
                <a:t>Improve visibility to releases</a:t>
              </a:r>
            </a:p>
          </p:txBody>
        </p:sp>
      </p:grpSp>
      <p:sp>
        <p:nvSpPr>
          <p:cNvPr id="40" name="Freeform 39"/>
          <p:cNvSpPr/>
          <p:nvPr/>
        </p:nvSpPr>
        <p:spPr>
          <a:xfrm>
            <a:off x="1552574" y="3002000"/>
            <a:ext cx="5967742" cy="384578"/>
          </a:xfrm>
          <a:custGeom>
            <a:avLst/>
            <a:gdLst>
              <a:gd name="connsiteX0" fmla="*/ 0 w 1189493"/>
              <a:gd name="connsiteY0" fmla="*/ 41356 h 413556"/>
              <a:gd name="connsiteX1" fmla="*/ 41356 w 1189493"/>
              <a:gd name="connsiteY1" fmla="*/ 0 h 413556"/>
              <a:gd name="connsiteX2" fmla="*/ 1148137 w 1189493"/>
              <a:gd name="connsiteY2" fmla="*/ 0 h 413556"/>
              <a:gd name="connsiteX3" fmla="*/ 1189493 w 1189493"/>
              <a:gd name="connsiteY3" fmla="*/ 41356 h 413556"/>
              <a:gd name="connsiteX4" fmla="*/ 1189493 w 1189493"/>
              <a:gd name="connsiteY4" fmla="*/ 372200 h 413556"/>
              <a:gd name="connsiteX5" fmla="*/ 1148137 w 1189493"/>
              <a:gd name="connsiteY5" fmla="*/ 413556 h 413556"/>
              <a:gd name="connsiteX6" fmla="*/ 41356 w 1189493"/>
              <a:gd name="connsiteY6" fmla="*/ 413556 h 413556"/>
              <a:gd name="connsiteX7" fmla="*/ 0 w 1189493"/>
              <a:gd name="connsiteY7" fmla="*/ 372200 h 413556"/>
              <a:gd name="connsiteX8" fmla="*/ 0 w 1189493"/>
              <a:gd name="connsiteY8" fmla="*/ 41356 h 413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9493" h="413556">
                <a:moveTo>
                  <a:pt x="0" y="41356"/>
                </a:moveTo>
                <a:cubicBezTo>
                  <a:pt x="0" y="18516"/>
                  <a:pt x="18516" y="0"/>
                  <a:pt x="41356" y="0"/>
                </a:cubicBezTo>
                <a:lnTo>
                  <a:pt x="1148137" y="0"/>
                </a:lnTo>
                <a:cubicBezTo>
                  <a:pt x="1170977" y="0"/>
                  <a:pt x="1189493" y="18516"/>
                  <a:pt x="1189493" y="41356"/>
                </a:cubicBezTo>
                <a:lnTo>
                  <a:pt x="1189493" y="372200"/>
                </a:lnTo>
                <a:cubicBezTo>
                  <a:pt x="1189493" y="395040"/>
                  <a:pt x="1170977" y="413556"/>
                  <a:pt x="1148137" y="413556"/>
                </a:cubicBezTo>
                <a:lnTo>
                  <a:pt x="41356" y="413556"/>
                </a:lnTo>
                <a:cubicBezTo>
                  <a:pt x="18516" y="413556"/>
                  <a:pt x="0" y="395040"/>
                  <a:pt x="0" y="372200"/>
                </a:cubicBezTo>
                <a:lnTo>
                  <a:pt x="0" y="41356"/>
                </a:lnTo>
                <a:close/>
              </a:path>
            </a:pathLst>
          </a:custGeom>
          <a:solidFill>
            <a:srgbClr val="B1B3B3"/>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0" tIns="17529" rIns="0" bIns="17529" numCol="1" spcCol="1270" anchor="ctr" anchorCtr="0">
            <a:noAutofit/>
          </a:bodyPr>
          <a:lstStyle/>
          <a:p>
            <a:pPr algn="ctr" defTabSz="250031">
              <a:lnSpc>
                <a:spcPct val="90000"/>
              </a:lnSpc>
              <a:spcBef>
                <a:spcPct val="0"/>
              </a:spcBef>
              <a:spcAft>
                <a:spcPct val="35000"/>
              </a:spcAft>
            </a:pPr>
            <a:r>
              <a:rPr lang="en-US" sz="900" b="1" dirty="0">
                <a:solidFill>
                  <a:schemeClr val="tx2"/>
                </a:solidFill>
              </a:rPr>
              <a:t>Marketing &amp; Communication</a:t>
            </a:r>
            <a:endParaRPr lang="en-GB" sz="900" b="1" dirty="0">
              <a:solidFill>
                <a:schemeClr val="tx2"/>
              </a:solidFill>
            </a:endParaRPr>
          </a:p>
        </p:txBody>
      </p:sp>
      <p:sp>
        <p:nvSpPr>
          <p:cNvPr id="41" name="TextBox 40"/>
          <p:cNvSpPr txBox="1"/>
          <p:nvPr/>
        </p:nvSpPr>
        <p:spPr>
          <a:xfrm>
            <a:off x="1828801" y="3657601"/>
            <a:ext cx="5333999" cy="830997"/>
          </a:xfrm>
          <a:prstGeom prst="rect">
            <a:avLst/>
          </a:prstGeom>
          <a:noFill/>
        </p:spPr>
        <p:txBody>
          <a:bodyPr wrap="square" rtlCol="0">
            <a:spAutoFit/>
          </a:bodyPr>
          <a:lstStyle/>
          <a:p>
            <a:pPr marL="214313" indent="-214313">
              <a:buClr>
                <a:schemeClr val="accent1"/>
              </a:buClr>
              <a:buFont typeface="Arial" panose="020B0604020202020204" pitchFamily="34" charset="0"/>
              <a:buChar char="•"/>
            </a:pPr>
            <a:r>
              <a:rPr lang="en-US" sz="1200" dirty="0">
                <a:solidFill>
                  <a:schemeClr val="tx2"/>
                </a:solidFill>
              </a:rPr>
              <a:t>Focus on the charter (increase growth and reduce complexity) </a:t>
            </a:r>
          </a:p>
          <a:p>
            <a:pPr marL="214313" indent="-214313">
              <a:buClr>
                <a:schemeClr val="accent1"/>
              </a:buClr>
              <a:buFont typeface="Arial" panose="020B0604020202020204" pitchFamily="34" charset="0"/>
              <a:buChar char="•"/>
            </a:pPr>
            <a:r>
              <a:rPr lang="en-US" sz="1200" dirty="0">
                <a:solidFill>
                  <a:schemeClr val="tx2"/>
                </a:solidFill>
              </a:rPr>
              <a:t>Identify common themes (proposals cross several topics)</a:t>
            </a:r>
          </a:p>
          <a:p>
            <a:pPr marL="214313" indent="-214313">
              <a:buClr>
                <a:schemeClr val="accent1"/>
              </a:buClr>
              <a:buFont typeface="Arial" panose="020B0604020202020204" pitchFamily="34" charset="0"/>
              <a:buChar char="•"/>
            </a:pPr>
            <a:r>
              <a:rPr lang="en-US" sz="1200" dirty="0">
                <a:solidFill>
                  <a:schemeClr val="tx2"/>
                </a:solidFill>
              </a:rPr>
              <a:t>Proposals will become projects</a:t>
            </a:r>
          </a:p>
          <a:p>
            <a:pPr marL="214313" indent="-214313">
              <a:buClr>
                <a:schemeClr val="accent1"/>
              </a:buClr>
              <a:buFont typeface="Arial" panose="020B0604020202020204" pitchFamily="34" charset="0"/>
              <a:buChar char="•"/>
            </a:pPr>
            <a:endParaRPr lang="en-GB" sz="1200" dirty="0">
              <a:solidFill>
                <a:schemeClr val="tx2"/>
              </a:solidFill>
            </a:endParaRPr>
          </a:p>
        </p:txBody>
      </p:sp>
    </p:spTree>
    <p:extLst>
      <p:ext uri="{BB962C8B-B14F-4D97-AF65-F5344CB8AC3E}">
        <p14:creationId xmlns:p14="http://schemas.microsoft.com/office/powerpoint/2010/main" val="9382290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000250" y="2606040"/>
            <a:ext cx="4972050" cy="1956733"/>
          </a:xfrm>
          <a:prstGeom prst="rect">
            <a:avLst/>
          </a:prstGeom>
        </p:spPr>
      </p:pic>
      <p:sp>
        <p:nvSpPr>
          <p:cNvPr id="2" name="Title 1"/>
          <p:cNvSpPr>
            <a:spLocks noGrp="1"/>
          </p:cNvSpPr>
          <p:nvPr>
            <p:ph type="title"/>
          </p:nvPr>
        </p:nvSpPr>
        <p:spPr/>
        <p:txBody>
          <a:bodyPr/>
          <a:lstStyle/>
          <a:p>
            <a:r>
              <a:rPr lang="en-US" b="1" dirty="0"/>
              <a:t>Proposals</a:t>
            </a:r>
            <a:endParaRPr lang="en-GB" b="1" dirty="0"/>
          </a:p>
        </p:txBody>
      </p:sp>
      <p:sp>
        <p:nvSpPr>
          <p:cNvPr id="3" name="Content Placeholder 2"/>
          <p:cNvSpPr>
            <a:spLocks noGrp="1"/>
          </p:cNvSpPr>
          <p:nvPr>
            <p:ph idx="11"/>
          </p:nvPr>
        </p:nvSpPr>
        <p:spPr>
          <a:xfrm>
            <a:off x="381000" y="991393"/>
            <a:ext cx="8381999" cy="3409157"/>
          </a:xfrm>
        </p:spPr>
        <p:txBody>
          <a:bodyPr/>
          <a:lstStyle/>
          <a:p>
            <a:r>
              <a:rPr lang="en-US" dirty="0"/>
              <a:t>Over 30 proposals identified across the 5 areas</a:t>
            </a:r>
          </a:p>
          <a:p>
            <a:pPr lvl="3"/>
            <a:r>
              <a:rPr lang="en-US" dirty="0"/>
              <a:t>Marketing and communication plans required to support approved proposals</a:t>
            </a:r>
          </a:p>
          <a:p>
            <a:endParaRPr lang="en-US" sz="825" dirty="0"/>
          </a:p>
          <a:p>
            <a:r>
              <a:rPr lang="en-US" dirty="0" smtClean="0"/>
              <a:t>Proposal </a:t>
            </a:r>
            <a:r>
              <a:rPr lang="en-US" dirty="0"/>
              <a:t>Impact levels vary</a:t>
            </a:r>
          </a:p>
          <a:p>
            <a:pPr lvl="3"/>
            <a:r>
              <a:rPr lang="en-US" dirty="0"/>
              <a:t>Modified “Low”, “Medium”, “High” risk/reward assessments</a:t>
            </a:r>
          </a:p>
          <a:p>
            <a:pPr lvl="1"/>
            <a:endParaRPr lang="en-US" i="1" dirty="0"/>
          </a:p>
          <a:p>
            <a:pPr lvl="1"/>
            <a:endParaRPr lang="en-US" i="1" dirty="0"/>
          </a:p>
          <a:p>
            <a:endParaRPr lang="en-US" dirty="0"/>
          </a:p>
          <a:p>
            <a:pPr lvl="1"/>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59</a:t>
            </a:fld>
            <a:endParaRPr lang="en-GB" noProof="0"/>
          </a:p>
        </p:txBody>
      </p:sp>
    </p:spTree>
    <p:extLst>
      <p:ext uri="{BB962C8B-B14F-4D97-AF65-F5344CB8AC3E}">
        <p14:creationId xmlns:p14="http://schemas.microsoft.com/office/powerpoint/2010/main" val="3479939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GB" dirty="0" err="1" smtClean="0"/>
              <a:t>WiFi</a:t>
            </a:r>
            <a:r>
              <a:rPr lang="en-GB" dirty="0" smtClean="0"/>
              <a:t> internet access</a:t>
            </a:r>
            <a:endParaRPr lang="en-GB" dirty="0"/>
          </a:p>
        </p:txBody>
      </p:sp>
      <p:sp>
        <p:nvSpPr>
          <p:cNvPr id="9" name="Content Placeholder 8"/>
          <p:cNvSpPr>
            <a:spLocks noGrp="1"/>
          </p:cNvSpPr>
          <p:nvPr>
            <p:ph idx="11"/>
          </p:nvPr>
        </p:nvSpPr>
        <p:spPr/>
        <p:txBody>
          <a:bodyPr/>
          <a:lstStyle/>
          <a:p>
            <a:pPr marL="253604" indent="-253604"/>
            <a:r>
              <a:rPr lang="en-US" dirty="0"/>
              <a:t>Select “Crowne-Plaza-Free-Internet” and connect</a:t>
            </a:r>
          </a:p>
          <a:p>
            <a:pPr marL="253604" indent="-253604"/>
            <a:r>
              <a:rPr lang="en-US" dirty="0">
                <a:solidFill>
                  <a:srgbClr val="002C6C"/>
                </a:solidFill>
              </a:rPr>
              <a:t>Password:	</a:t>
            </a:r>
            <a:r>
              <a:rPr lang="en-US" dirty="0" smtClean="0">
                <a:solidFill>
                  <a:srgbClr val="002C6C"/>
                </a:solidFill>
              </a:rPr>
              <a:t>2017</a:t>
            </a:r>
            <a:r>
              <a:rPr lang="en-US" dirty="0">
                <a:solidFill>
                  <a:srgbClr val="002C6C"/>
                </a:solidFill>
              </a:rPr>
              <a:t>	</a:t>
            </a:r>
            <a:r>
              <a:rPr lang="en-US" dirty="0"/>
              <a:t/>
            </a:r>
            <a:br>
              <a:rPr lang="en-US" dirty="0"/>
            </a:br>
            <a:endParaRPr lang="en-US" dirty="0"/>
          </a:p>
          <a:p>
            <a:pPr marL="55688" indent="0">
              <a:buNone/>
            </a:pPr>
            <a:endParaRPr lang="en-GB" dirty="0"/>
          </a:p>
        </p:txBody>
      </p:sp>
      <p:sp>
        <p:nvSpPr>
          <p:cNvPr id="7" name="Slide Number Placeholder 6"/>
          <p:cNvSpPr>
            <a:spLocks noGrp="1"/>
          </p:cNvSpPr>
          <p:nvPr>
            <p:ph type="sldNum" sz="quarter" idx="12"/>
          </p:nvPr>
        </p:nvSpPr>
        <p:spPr/>
        <p:txBody>
          <a:bodyPr/>
          <a:lstStyle/>
          <a:p>
            <a:pPr fontAlgn="base">
              <a:spcAft>
                <a:spcPct val="0"/>
              </a:spcAft>
              <a:defRPr/>
            </a:pPr>
            <a:fld id="{4472AB7F-E8D0-4874-A9B8-335B68DC5F05}" type="slidenum">
              <a:rPr lang="en-US" smtClean="0"/>
              <a:pPr fontAlgn="base">
                <a:spcAft>
                  <a:spcPct val="0"/>
                </a:spcAft>
                <a:defRPr/>
              </a:pPr>
              <a:t>6</a:t>
            </a:fld>
            <a:endParaRPr lang="en-US" dirty="0"/>
          </a:p>
        </p:txBody>
      </p:sp>
    </p:spTree>
    <p:extLst>
      <p:ext uri="{BB962C8B-B14F-4D97-AF65-F5344CB8AC3E}">
        <p14:creationId xmlns:p14="http://schemas.microsoft.com/office/powerpoint/2010/main" val="210375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FA2B-3611-423B-8E37-9F8BDE73CDFF}"/>
              </a:ext>
            </a:extLst>
          </p:cNvPr>
          <p:cNvSpPr>
            <a:spLocks noGrp="1"/>
          </p:cNvSpPr>
          <p:nvPr>
            <p:ph type="title"/>
          </p:nvPr>
        </p:nvSpPr>
        <p:spPr/>
        <p:txBody>
          <a:bodyPr/>
          <a:lstStyle/>
          <a:p>
            <a:r>
              <a:rPr lang="en-US" b="1" dirty="0" smtClean="0"/>
              <a:t>Recommendations:</a:t>
            </a:r>
            <a:r>
              <a:rPr lang="en-US" b="1" dirty="0"/>
              <a:t/>
            </a:r>
            <a:br>
              <a:rPr lang="en-US" b="1" dirty="0"/>
            </a:br>
            <a:r>
              <a:rPr lang="en-US" b="1" dirty="0"/>
              <a:t>Safest, least risk, lowest impact</a:t>
            </a:r>
          </a:p>
        </p:txBody>
      </p:sp>
      <p:sp>
        <p:nvSpPr>
          <p:cNvPr id="3" name="Content Placeholder 2">
            <a:extLst>
              <a:ext uri="{FF2B5EF4-FFF2-40B4-BE49-F238E27FC236}">
                <a16:creationId xmlns:a16="http://schemas.microsoft.com/office/drawing/2014/main" id="{78021A2E-D4FA-4510-A64F-ABE4CDB3F3E6}"/>
              </a:ext>
            </a:extLst>
          </p:cNvPr>
          <p:cNvSpPr>
            <a:spLocks noGrp="1"/>
          </p:cNvSpPr>
          <p:nvPr>
            <p:ph idx="11"/>
          </p:nvPr>
        </p:nvSpPr>
        <p:spPr>
          <a:xfrm>
            <a:off x="447479" y="1028700"/>
            <a:ext cx="7142927" cy="3409157"/>
          </a:xfrm>
        </p:spPr>
        <p:txBody>
          <a:bodyPr/>
          <a:lstStyle/>
          <a:p>
            <a:pPr marL="55688" indent="0">
              <a:buNone/>
            </a:pPr>
            <a:r>
              <a:rPr lang="en-US" b="1" dirty="0"/>
              <a:t>Interoperability:</a:t>
            </a:r>
          </a:p>
          <a:p>
            <a:pPr lvl="1"/>
            <a:r>
              <a:rPr lang="en-US" sz="1200" dirty="0"/>
              <a:t>Develop an outreach </a:t>
            </a:r>
            <a:r>
              <a:rPr lang="en-US" sz="1200" dirty="0"/>
              <a:t>programme </a:t>
            </a:r>
            <a:r>
              <a:rPr lang="en-US" sz="1200" dirty="0"/>
              <a:t>to Identify and engage GDSN Solution Provider Community (compliance </a:t>
            </a:r>
            <a:r>
              <a:rPr lang="en-US" sz="1200" dirty="0"/>
              <a:t>programme)</a:t>
            </a:r>
            <a:endParaRPr lang="en-US" sz="1200" dirty="0"/>
          </a:p>
          <a:p>
            <a:pPr marL="55688" indent="0">
              <a:buNone/>
            </a:pPr>
            <a:r>
              <a:rPr lang="en-US" b="1" dirty="0"/>
              <a:t>Certification &amp; Conformance:</a:t>
            </a:r>
          </a:p>
          <a:p>
            <a:pPr lvl="1"/>
            <a:r>
              <a:rPr lang="en-US" sz="1200" dirty="0"/>
              <a:t>Update Data Pool transfer policy and develop new supporting processes and procedures</a:t>
            </a:r>
          </a:p>
          <a:p>
            <a:pPr lvl="1"/>
            <a:r>
              <a:rPr lang="en-US" sz="1200" dirty="0"/>
              <a:t>Develop common solution (best practice for handling local VR’s as part of Operations Manual</a:t>
            </a:r>
          </a:p>
          <a:p>
            <a:pPr marL="55688" indent="0">
              <a:buNone/>
            </a:pPr>
            <a:r>
              <a:rPr lang="en-US" b="1" dirty="0"/>
              <a:t>Data Quality:</a:t>
            </a:r>
          </a:p>
          <a:p>
            <a:pPr lvl="1"/>
            <a:r>
              <a:rPr lang="en-US" sz="1200" dirty="0"/>
              <a:t>Require DQ training for all GDSN Certified Data Pools</a:t>
            </a:r>
            <a:endParaRPr lang="en-US" b="1" dirty="0"/>
          </a:p>
          <a:p>
            <a:pPr marL="55688" indent="0">
              <a:buNone/>
            </a:pPr>
            <a:r>
              <a:rPr lang="en-US" b="1" dirty="0"/>
              <a:t>Barriers:</a:t>
            </a:r>
            <a:endParaRPr lang="en-US" dirty="0"/>
          </a:p>
          <a:p>
            <a:pPr lvl="1"/>
            <a:r>
              <a:rPr lang="en-US" sz="1200" dirty="0"/>
              <a:t>Highlight ‘local’ implementations of GDSN</a:t>
            </a:r>
          </a:p>
          <a:p>
            <a:pPr lvl="1"/>
            <a:r>
              <a:rPr lang="en-US" sz="1200" dirty="0"/>
              <a:t>Highlight GDSN Data that is used outside of supply chain</a:t>
            </a:r>
          </a:p>
          <a:p>
            <a:pPr lvl="1"/>
            <a:endParaRPr lang="en-US" sz="1200" dirty="0"/>
          </a:p>
          <a:p>
            <a:pPr lvl="1"/>
            <a:endParaRPr lang="en-US" dirty="0"/>
          </a:p>
          <a:p>
            <a:pPr lvl="1"/>
            <a:endParaRPr lang="en-US" dirty="0"/>
          </a:p>
        </p:txBody>
      </p:sp>
      <p:sp>
        <p:nvSpPr>
          <p:cNvPr id="4" name="Slide Number Placeholder 3">
            <a:extLst>
              <a:ext uri="{FF2B5EF4-FFF2-40B4-BE49-F238E27FC236}">
                <a16:creationId xmlns:a16="http://schemas.microsoft.com/office/drawing/2014/main" id="{4480FC54-4578-4929-9FE1-A7E7B3FAC6C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60</a:t>
            </a:fld>
            <a:endParaRPr lang="en-GB" noProof="0"/>
          </a:p>
        </p:txBody>
      </p:sp>
    </p:spTree>
    <p:extLst>
      <p:ext uri="{BB962C8B-B14F-4D97-AF65-F5344CB8AC3E}">
        <p14:creationId xmlns:p14="http://schemas.microsoft.com/office/powerpoint/2010/main" val="42358588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FA2B-3611-423B-8E37-9F8BDE73CDFF}"/>
              </a:ext>
            </a:extLst>
          </p:cNvPr>
          <p:cNvSpPr>
            <a:spLocks noGrp="1"/>
          </p:cNvSpPr>
          <p:nvPr>
            <p:ph type="title"/>
          </p:nvPr>
        </p:nvSpPr>
        <p:spPr/>
        <p:txBody>
          <a:bodyPr/>
          <a:lstStyle/>
          <a:p>
            <a:r>
              <a:rPr lang="en-US" b="1" dirty="0" smtClean="0"/>
              <a:t>Recommendations:</a:t>
            </a:r>
            <a:r>
              <a:rPr lang="en-US" b="1" dirty="0"/>
              <a:t/>
            </a:r>
            <a:br>
              <a:rPr lang="en-US" b="1" dirty="0"/>
            </a:br>
            <a:r>
              <a:rPr lang="en-US" b="1" dirty="0"/>
              <a:t>Medium Risk, medium Impact</a:t>
            </a:r>
          </a:p>
        </p:txBody>
      </p:sp>
      <p:sp>
        <p:nvSpPr>
          <p:cNvPr id="3" name="Content Placeholder 2">
            <a:extLst>
              <a:ext uri="{FF2B5EF4-FFF2-40B4-BE49-F238E27FC236}">
                <a16:creationId xmlns:a16="http://schemas.microsoft.com/office/drawing/2014/main" id="{78021A2E-D4FA-4510-A64F-ABE4CDB3F3E6}"/>
              </a:ext>
            </a:extLst>
          </p:cNvPr>
          <p:cNvSpPr>
            <a:spLocks noGrp="1"/>
          </p:cNvSpPr>
          <p:nvPr>
            <p:ph idx="11"/>
          </p:nvPr>
        </p:nvSpPr>
        <p:spPr>
          <a:xfrm>
            <a:off x="447479" y="1028701"/>
            <a:ext cx="7142927" cy="3537743"/>
          </a:xfrm>
        </p:spPr>
        <p:txBody>
          <a:bodyPr/>
          <a:lstStyle/>
          <a:p>
            <a:pPr marL="55688" indent="0">
              <a:buNone/>
            </a:pPr>
            <a:r>
              <a:rPr lang="en-US" b="1" dirty="0"/>
              <a:t>Interoperability:</a:t>
            </a:r>
          </a:p>
          <a:p>
            <a:pPr lvl="1"/>
            <a:r>
              <a:rPr lang="en-US" sz="1200" dirty="0"/>
              <a:t>Develop Data Pool warning messages</a:t>
            </a:r>
          </a:p>
          <a:p>
            <a:pPr lvl="1"/>
            <a:r>
              <a:rPr lang="en-US" sz="1200" dirty="0"/>
              <a:t>Require all Data Pools to maintain a network connection with all other Data Pools</a:t>
            </a:r>
          </a:p>
          <a:p>
            <a:pPr marL="55688" indent="0">
              <a:buNone/>
            </a:pPr>
            <a:r>
              <a:rPr lang="en-US" b="1" dirty="0"/>
              <a:t>Certification &amp; Conformance:</a:t>
            </a:r>
          </a:p>
          <a:p>
            <a:pPr lvl="1"/>
            <a:r>
              <a:rPr lang="en-US" sz="1200" dirty="0"/>
              <a:t>Technical certifications of Duplicate Data Pools (DDP)</a:t>
            </a:r>
          </a:p>
          <a:p>
            <a:pPr lvl="1"/>
            <a:r>
              <a:rPr lang="en-US" sz="1200" dirty="0"/>
              <a:t>Change DP Audit requirements for Implementation and Operational Performance</a:t>
            </a:r>
          </a:p>
          <a:p>
            <a:pPr marL="55688" indent="0">
              <a:buNone/>
            </a:pPr>
            <a:r>
              <a:rPr lang="en-US" b="1" dirty="0"/>
              <a:t>Data Quality:</a:t>
            </a:r>
          </a:p>
          <a:p>
            <a:pPr lvl="1"/>
            <a:r>
              <a:rPr lang="en-US" sz="1200" dirty="0"/>
              <a:t>Promote GDSN as an enabler of GS1 Trustmark</a:t>
            </a:r>
          </a:p>
          <a:p>
            <a:pPr marL="55688" indent="0">
              <a:buClr>
                <a:srgbClr val="F26334"/>
              </a:buClr>
              <a:buNone/>
            </a:pPr>
            <a:r>
              <a:rPr lang="en-US" b="1" dirty="0">
                <a:solidFill>
                  <a:srgbClr val="002C6C"/>
                </a:solidFill>
              </a:rPr>
              <a:t>Barriers, </a:t>
            </a:r>
          </a:p>
          <a:p>
            <a:pPr lvl="1">
              <a:buClr>
                <a:srgbClr val="F26334"/>
              </a:buClr>
            </a:pPr>
            <a:r>
              <a:rPr lang="en-US" sz="1200" dirty="0">
                <a:solidFill>
                  <a:srgbClr val="002C6C"/>
                </a:solidFill>
              </a:rPr>
              <a:t>Develop new KPI’s to monitor growth and adoption</a:t>
            </a:r>
          </a:p>
          <a:p>
            <a:pPr lvl="1">
              <a:buClr>
                <a:srgbClr val="F26334"/>
              </a:buClr>
            </a:pPr>
            <a:r>
              <a:rPr lang="en-US" sz="1200" dirty="0">
                <a:solidFill>
                  <a:srgbClr val="002C6C"/>
                </a:solidFill>
              </a:rPr>
              <a:t>Develop online education and training materials/courses offered by GS1</a:t>
            </a:r>
          </a:p>
          <a:p>
            <a:pPr lvl="1">
              <a:buClr>
                <a:srgbClr val="F26334"/>
              </a:buClr>
            </a:pPr>
            <a:r>
              <a:rPr lang="en-US" sz="1200" dirty="0">
                <a:solidFill>
                  <a:srgbClr val="002C6C"/>
                </a:solidFill>
              </a:rPr>
              <a:t>Improve GDSN documentation</a:t>
            </a:r>
          </a:p>
        </p:txBody>
      </p:sp>
      <p:sp>
        <p:nvSpPr>
          <p:cNvPr id="4" name="Slide Number Placeholder 3">
            <a:extLst>
              <a:ext uri="{FF2B5EF4-FFF2-40B4-BE49-F238E27FC236}">
                <a16:creationId xmlns:a16="http://schemas.microsoft.com/office/drawing/2014/main" id="{4480FC54-4578-4929-9FE1-A7E7B3FAC6C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61</a:t>
            </a:fld>
            <a:endParaRPr lang="en-GB" noProof="0"/>
          </a:p>
        </p:txBody>
      </p:sp>
    </p:spTree>
    <p:extLst>
      <p:ext uri="{BB962C8B-B14F-4D97-AF65-F5344CB8AC3E}">
        <p14:creationId xmlns:p14="http://schemas.microsoft.com/office/powerpoint/2010/main" val="5089332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FA2B-3611-423B-8E37-9F8BDE73CDFF}"/>
              </a:ext>
            </a:extLst>
          </p:cNvPr>
          <p:cNvSpPr>
            <a:spLocks noGrp="1"/>
          </p:cNvSpPr>
          <p:nvPr>
            <p:ph type="title"/>
          </p:nvPr>
        </p:nvSpPr>
        <p:spPr/>
        <p:txBody>
          <a:bodyPr/>
          <a:lstStyle/>
          <a:p>
            <a:r>
              <a:rPr lang="en-US" b="1" dirty="0" smtClean="0"/>
              <a:t>Recommendations:</a:t>
            </a:r>
            <a:r>
              <a:rPr lang="en-US" b="1" dirty="0"/>
              <a:t/>
            </a:r>
            <a:br>
              <a:rPr lang="en-US" b="1" dirty="0"/>
            </a:br>
            <a:r>
              <a:rPr lang="en-US" b="1" dirty="0"/>
              <a:t>Medium Risk, medium </a:t>
            </a:r>
            <a:r>
              <a:rPr lang="en-US" b="1" dirty="0" smtClean="0"/>
              <a:t>Impact, cont.</a:t>
            </a:r>
            <a:endParaRPr lang="en-US" b="1" dirty="0"/>
          </a:p>
        </p:txBody>
      </p:sp>
      <p:sp>
        <p:nvSpPr>
          <p:cNvPr id="3" name="Content Placeholder 2">
            <a:extLst>
              <a:ext uri="{FF2B5EF4-FFF2-40B4-BE49-F238E27FC236}">
                <a16:creationId xmlns:a16="http://schemas.microsoft.com/office/drawing/2014/main" id="{78021A2E-D4FA-4510-A64F-ABE4CDB3F3E6}"/>
              </a:ext>
            </a:extLst>
          </p:cNvPr>
          <p:cNvSpPr>
            <a:spLocks noGrp="1"/>
          </p:cNvSpPr>
          <p:nvPr>
            <p:ph idx="11"/>
          </p:nvPr>
        </p:nvSpPr>
        <p:spPr>
          <a:xfrm>
            <a:off x="447479" y="1091407"/>
            <a:ext cx="7267772" cy="3409157"/>
          </a:xfrm>
        </p:spPr>
        <p:txBody>
          <a:bodyPr/>
          <a:lstStyle/>
          <a:p>
            <a:pPr marL="55688" indent="0">
              <a:buNone/>
            </a:pPr>
            <a:r>
              <a:rPr lang="en-US" b="1" dirty="0"/>
              <a:t>Barriers continued:</a:t>
            </a:r>
          </a:p>
          <a:p>
            <a:pPr lvl="1">
              <a:buClr>
                <a:srgbClr val="F26334"/>
              </a:buClr>
            </a:pPr>
            <a:r>
              <a:rPr lang="en-US" sz="1200" dirty="0">
                <a:solidFill>
                  <a:srgbClr val="002C6C"/>
                </a:solidFill>
              </a:rPr>
              <a:t>Enhance communications to GDSN customers</a:t>
            </a:r>
          </a:p>
          <a:p>
            <a:pPr lvl="1">
              <a:buClr>
                <a:srgbClr val="F26334"/>
              </a:buClr>
            </a:pPr>
            <a:r>
              <a:rPr lang="en-US" sz="1200" dirty="0">
                <a:solidFill>
                  <a:srgbClr val="002C6C"/>
                </a:solidFill>
              </a:rPr>
              <a:t>Perform market research to understand customer demographics/challenges and increase usage of GDSN (internal/external)</a:t>
            </a:r>
          </a:p>
          <a:p>
            <a:pPr lvl="1">
              <a:buClr>
                <a:srgbClr val="F26334"/>
              </a:buClr>
            </a:pPr>
            <a:r>
              <a:rPr lang="en-US" sz="1200" dirty="0"/>
              <a:t>Develop plan to increase GDSN resources </a:t>
            </a:r>
            <a:r>
              <a:rPr lang="en-US" sz="1200" i="1" dirty="0"/>
              <a:t>i.e</a:t>
            </a:r>
            <a:r>
              <a:rPr lang="en-US" sz="1200" dirty="0"/>
              <a:t>. ‘employee on loan’, succession planning</a:t>
            </a:r>
          </a:p>
          <a:p>
            <a:pPr lvl="1">
              <a:buClr>
                <a:srgbClr val="F26334"/>
              </a:buClr>
            </a:pPr>
            <a:r>
              <a:rPr lang="en-US" sz="1200" dirty="0"/>
              <a:t>Leverage initiatives such as </a:t>
            </a:r>
            <a:r>
              <a:rPr lang="en-US" sz="1200" dirty="0" err="1"/>
              <a:t>SmartSearch</a:t>
            </a:r>
            <a:r>
              <a:rPr lang="en-US" sz="1200" dirty="0"/>
              <a:t> and </a:t>
            </a:r>
            <a:r>
              <a:rPr lang="en-US" sz="1200" dirty="0" err="1"/>
              <a:t>SmartLabel</a:t>
            </a:r>
            <a:r>
              <a:rPr lang="en-US" sz="1200" dirty="0"/>
              <a:t> to improve visibility of GDSN data (GDSN must become a primary source of trusted product data)</a:t>
            </a:r>
            <a:endParaRPr lang="en-US" sz="1200" b="1" dirty="0"/>
          </a:p>
          <a:p>
            <a:pPr marL="55688" indent="0">
              <a:buNone/>
            </a:pPr>
            <a:r>
              <a:rPr lang="en-US" b="1" dirty="0"/>
              <a:t>Release Management:</a:t>
            </a:r>
            <a:endParaRPr lang="en-US" dirty="0"/>
          </a:p>
          <a:p>
            <a:pPr lvl="1"/>
            <a:r>
              <a:rPr lang="en-US" sz="1200" dirty="0"/>
              <a:t>Develop and promote a network release methodology</a:t>
            </a:r>
          </a:p>
          <a:p>
            <a:pPr lvl="1"/>
            <a:endParaRPr lang="en-US" sz="1200" dirty="0"/>
          </a:p>
        </p:txBody>
      </p:sp>
      <p:sp>
        <p:nvSpPr>
          <p:cNvPr id="4" name="Slide Number Placeholder 3">
            <a:extLst>
              <a:ext uri="{FF2B5EF4-FFF2-40B4-BE49-F238E27FC236}">
                <a16:creationId xmlns:a16="http://schemas.microsoft.com/office/drawing/2014/main" id="{4480FC54-4578-4929-9FE1-A7E7B3FAC6C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62</a:t>
            </a:fld>
            <a:endParaRPr lang="en-GB" noProof="0"/>
          </a:p>
        </p:txBody>
      </p:sp>
    </p:spTree>
    <p:extLst>
      <p:ext uri="{BB962C8B-B14F-4D97-AF65-F5344CB8AC3E}">
        <p14:creationId xmlns:p14="http://schemas.microsoft.com/office/powerpoint/2010/main" val="160549579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FA2B-3611-423B-8E37-9F8BDE73CDFF}"/>
              </a:ext>
            </a:extLst>
          </p:cNvPr>
          <p:cNvSpPr>
            <a:spLocks noGrp="1"/>
          </p:cNvSpPr>
          <p:nvPr>
            <p:ph type="title"/>
          </p:nvPr>
        </p:nvSpPr>
        <p:spPr/>
        <p:txBody>
          <a:bodyPr/>
          <a:lstStyle/>
          <a:p>
            <a:r>
              <a:rPr lang="en-US" b="1" dirty="0" smtClean="0"/>
              <a:t>Recommendations:</a:t>
            </a:r>
            <a:r>
              <a:rPr lang="en-US" b="1" dirty="0"/>
              <a:t/>
            </a:r>
            <a:br>
              <a:rPr lang="en-US" b="1" dirty="0"/>
            </a:br>
            <a:r>
              <a:rPr lang="en-US" b="1" dirty="0"/>
              <a:t>Highest Risk, greatest results</a:t>
            </a:r>
          </a:p>
        </p:txBody>
      </p:sp>
      <p:sp>
        <p:nvSpPr>
          <p:cNvPr id="3" name="Content Placeholder 2">
            <a:extLst>
              <a:ext uri="{FF2B5EF4-FFF2-40B4-BE49-F238E27FC236}">
                <a16:creationId xmlns:a16="http://schemas.microsoft.com/office/drawing/2014/main" id="{78021A2E-D4FA-4510-A64F-ABE4CDB3F3E6}"/>
              </a:ext>
            </a:extLst>
          </p:cNvPr>
          <p:cNvSpPr>
            <a:spLocks noGrp="1"/>
          </p:cNvSpPr>
          <p:nvPr>
            <p:ph idx="11"/>
          </p:nvPr>
        </p:nvSpPr>
        <p:spPr>
          <a:xfrm>
            <a:off x="381001" y="971550"/>
            <a:ext cx="7209406" cy="3671397"/>
          </a:xfrm>
        </p:spPr>
        <p:txBody>
          <a:bodyPr/>
          <a:lstStyle/>
          <a:p>
            <a:pPr marL="55688" indent="0">
              <a:buNone/>
            </a:pPr>
            <a:r>
              <a:rPr lang="en-US" b="1" dirty="0"/>
              <a:t>Interoperability:</a:t>
            </a:r>
          </a:p>
          <a:p>
            <a:pPr lvl="1"/>
            <a:r>
              <a:rPr lang="en-US" sz="1200" dirty="0"/>
              <a:t>Improve visibility of ‘Local’ data models and validation rules*</a:t>
            </a:r>
          </a:p>
          <a:p>
            <a:pPr marL="55688" indent="0">
              <a:buNone/>
            </a:pPr>
            <a:r>
              <a:rPr lang="en-US" b="1" dirty="0"/>
              <a:t>Certification &amp; Conformance:</a:t>
            </a:r>
          </a:p>
          <a:p>
            <a:pPr lvl="1"/>
            <a:r>
              <a:rPr lang="en-US" sz="1200" dirty="0"/>
              <a:t>Require all DPs certify on Price</a:t>
            </a:r>
          </a:p>
          <a:p>
            <a:pPr lvl="1"/>
            <a:r>
              <a:rPr lang="en-US" sz="1200" dirty="0"/>
              <a:t>Strengthen requirements to ensure technical competence.  Include fuller set of attributes in Certification test. </a:t>
            </a:r>
          </a:p>
          <a:p>
            <a:pPr lvl="1"/>
            <a:r>
              <a:rPr lang="en-US" sz="1200" dirty="0"/>
              <a:t>Random certification compliance testing and on-site assessment of Data Pools</a:t>
            </a:r>
          </a:p>
          <a:p>
            <a:pPr lvl="1"/>
            <a:r>
              <a:rPr lang="en-US" sz="1200" dirty="0"/>
              <a:t>Leverage KATO to support random standards testing for, Formal complaints and Annual DP audit</a:t>
            </a:r>
          </a:p>
          <a:p>
            <a:pPr marL="55688" indent="0">
              <a:buNone/>
            </a:pPr>
            <a:r>
              <a:rPr lang="en-US" b="1" dirty="0"/>
              <a:t>Data Quality:</a:t>
            </a:r>
          </a:p>
          <a:p>
            <a:pPr lvl="1"/>
            <a:r>
              <a:rPr lang="en-US" sz="1200" dirty="0"/>
              <a:t>Create a framework to develop regional/local differences on Core and Mature attributes and associated validations rules*  (GS1 in Europe framework)</a:t>
            </a:r>
          </a:p>
          <a:p>
            <a:pPr lvl="1"/>
            <a:r>
              <a:rPr lang="en-US" sz="1200" dirty="0"/>
              <a:t>Enhance Master Data Services (include Data Pools) and Brand Owner Certification</a:t>
            </a:r>
          </a:p>
          <a:p>
            <a:pPr marL="55688" indent="0">
              <a:buNone/>
            </a:pPr>
            <a:endParaRPr lang="en-US" b="1" dirty="0"/>
          </a:p>
          <a:p>
            <a:pPr lvl="1"/>
            <a:endParaRPr lang="en-US" dirty="0"/>
          </a:p>
        </p:txBody>
      </p:sp>
      <p:sp>
        <p:nvSpPr>
          <p:cNvPr id="4" name="Slide Number Placeholder 3">
            <a:extLst>
              <a:ext uri="{FF2B5EF4-FFF2-40B4-BE49-F238E27FC236}">
                <a16:creationId xmlns:a16="http://schemas.microsoft.com/office/drawing/2014/main" id="{4480FC54-4578-4929-9FE1-A7E7B3FAC6C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63</a:t>
            </a:fld>
            <a:endParaRPr lang="en-GB" noProof="0"/>
          </a:p>
        </p:txBody>
      </p:sp>
    </p:spTree>
    <p:extLst>
      <p:ext uri="{BB962C8B-B14F-4D97-AF65-F5344CB8AC3E}">
        <p14:creationId xmlns:p14="http://schemas.microsoft.com/office/powerpoint/2010/main" val="4554799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EFA2B-3611-423B-8E37-9F8BDE73CDFF}"/>
              </a:ext>
            </a:extLst>
          </p:cNvPr>
          <p:cNvSpPr>
            <a:spLocks noGrp="1"/>
          </p:cNvSpPr>
          <p:nvPr>
            <p:ph type="title"/>
          </p:nvPr>
        </p:nvSpPr>
        <p:spPr/>
        <p:txBody>
          <a:bodyPr/>
          <a:lstStyle/>
          <a:p>
            <a:r>
              <a:rPr lang="en-US" b="1" dirty="0" smtClean="0"/>
              <a:t>Recommendations:</a:t>
            </a:r>
            <a:r>
              <a:rPr lang="en-US" b="1" dirty="0"/>
              <a:t/>
            </a:r>
            <a:br>
              <a:rPr lang="en-US" b="1" dirty="0"/>
            </a:br>
            <a:r>
              <a:rPr lang="en-US" b="1" dirty="0"/>
              <a:t>Highest Risk, greatest results</a:t>
            </a:r>
          </a:p>
        </p:txBody>
      </p:sp>
      <p:sp>
        <p:nvSpPr>
          <p:cNvPr id="3" name="Content Placeholder 2">
            <a:extLst>
              <a:ext uri="{FF2B5EF4-FFF2-40B4-BE49-F238E27FC236}">
                <a16:creationId xmlns:a16="http://schemas.microsoft.com/office/drawing/2014/main" id="{78021A2E-D4FA-4510-A64F-ABE4CDB3F3E6}"/>
              </a:ext>
            </a:extLst>
          </p:cNvPr>
          <p:cNvSpPr>
            <a:spLocks noGrp="1"/>
          </p:cNvSpPr>
          <p:nvPr>
            <p:ph idx="11"/>
          </p:nvPr>
        </p:nvSpPr>
        <p:spPr/>
        <p:txBody>
          <a:bodyPr/>
          <a:lstStyle/>
          <a:p>
            <a:pPr marL="55688" indent="0">
              <a:buNone/>
            </a:pPr>
            <a:r>
              <a:rPr lang="en-US" b="1" dirty="0"/>
              <a:t>Data Quality continued:</a:t>
            </a:r>
          </a:p>
          <a:p>
            <a:pPr lvl="1"/>
            <a:r>
              <a:rPr lang="en-US" sz="1200" dirty="0"/>
              <a:t>Deploy DQ technology solution to enhance DQ levels</a:t>
            </a:r>
          </a:p>
          <a:p>
            <a:pPr lvl="1"/>
            <a:r>
              <a:rPr lang="en-US" sz="1200" dirty="0"/>
              <a:t>Develop DQ Scorecard for GDSN data</a:t>
            </a:r>
          </a:p>
          <a:p>
            <a:pPr marL="55688" indent="0">
              <a:buNone/>
            </a:pPr>
            <a:r>
              <a:rPr lang="en-US" b="1" dirty="0"/>
              <a:t>Barriers:</a:t>
            </a:r>
          </a:p>
          <a:p>
            <a:pPr lvl="1">
              <a:buClr>
                <a:srgbClr val="F26334"/>
              </a:buClr>
            </a:pPr>
            <a:r>
              <a:rPr lang="en-US" sz="1200" dirty="0">
                <a:solidFill>
                  <a:srgbClr val="002C6C"/>
                </a:solidFill>
              </a:rPr>
              <a:t>Allow Data Pools to assign company prefixes/GTINs/GLNS</a:t>
            </a:r>
          </a:p>
          <a:p>
            <a:pPr lvl="1">
              <a:buClr>
                <a:srgbClr val="F26334"/>
              </a:buClr>
            </a:pPr>
            <a:r>
              <a:rPr lang="en-US" sz="1200" dirty="0">
                <a:solidFill>
                  <a:srgbClr val="002C6C"/>
                </a:solidFill>
              </a:rPr>
              <a:t>Investigate alternative GDSN Business models. </a:t>
            </a:r>
            <a:r>
              <a:rPr lang="en-US" sz="1200" i="1" dirty="0">
                <a:solidFill>
                  <a:srgbClr val="002C6C"/>
                </a:solidFill>
              </a:rPr>
              <a:t>i.e</a:t>
            </a:r>
            <a:r>
              <a:rPr lang="en-US" sz="1200" dirty="0">
                <a:solidFill>
                  <a:srgbClr val="002C6C"/>
                </a:solidFill>
              </a:rPr>
              <a:t>. </a:t>
            </a:r>
            <a:r>
              <a:rPr lang="en-US" sz="1200" dirty="0" err="1">
                <a:solidFill>
                  <a:srgbClr val="002C6C"/>
                </a:solidFill>
              </a:rPr>
              <a:t>incentivise</a:t>
            </a:r>
            <a:r>
              <a:rPr lang="en-US" sz="1200" dirty="0">
                <a:solidFill>
                  <a:srgbClr val="002C6C"/>
                </a:solidFill>
              </a:rPr>
              <a:t> </a:t>
            </a:r>
            <a:r>
              <a:rPr lang="en-US" sz="1200" dirty="0">
                <a:solidFill>
                  <a:srgbClr val="002C6C"/>
                </a:solidFill>
              </a:rPr>
              <a:t>growth with discounted Data Pool fees</a:t>
            </a:r>
          </a:p>
          <a:p>
            <a:pPr lvl="1">
              <a:buClr>
                <a:srgbClr val="F26334"/>
              </a:buClr>
            </a:pPr>
            <a:r>
              <a:rPr lang="en-US" sz="1200" dirty="0">
                <a:solidFill>
                  <a:srgbClr val="002C6C"/>
                </a:solidFill>
              </a:rPr>
              <a:t>Investigate alternative ‘game changers’ that support the charter</a:t>
            </a:r>
          </a:p>
          <a:p>
            <a:pPr marL="55688" indent="0">
              <a:buClr>
                <a:srgbClr val="F26334"/>
              </a:buClr>
              <a:buNone/>
            </a:pPr>
            <a:r>
              <a:rPr lang="en-US" b="1" dirty="0">
                <a:solidFill>
                  <a:srgbClr val="002C6C"/>
                </a:solidFill>
              </a:rPr>
              <a:t>Release Management:</a:t>
            </a:r>
          </a:p>
          <a:p>
            <a:pPr lvl="1">
              <a:buClr>
                <a:srgbClr val="F26334"/>
              </a:buClr>
            </a:pPr>
            <a:r>
              <a:rPr lang="en-US" sz="1200" dirty="0">
                <a:solidFill>
                  <a:srgbClr val="002C6C"/>
                </a:solidFill>
              </a:rPr>
              <a:t>Develop a plan to support 4 or more network releases a year for industries that can support that pace</a:t>
            </a:r>
          </a:p>
          <a:p>
            <a:pPr lvl="1">
              <a:buClr>
                <a:srgbClr val="F26334"/>
              </a:buClr>
            </a:pPr>
            <a:endParaRPr lang="en-US" sz="1200" dirty="0">
              <a:solidFill>
                <a:srgbClr val="002C6C"/>
              </a:solidFill>
            </a:endParaRPr>
          </a:p>
          <a:p>
            <a:pPr marL="55688" indent="0">
              <a:buNone/>
            </a:pPr>
            <a:endParaRPr lang="en-US" dirty="0"/>
          </a:p>
          <a:p>
            <a:pPr lvl="1"/>
            <a:endParaRPr lang="en-US" dirty="0"/>
          </a:p>
        </p:txBody>
      </p:sp>
      <p:sp>
        <p:nvSpPr>
          <p:cNvPr id="4" name="Slide Number Placeholder 3">
            <a:extLst>
              <a:ext uri="{FF2B5EF4-FFF2-40B4-BE49-F238E27FC236}">
                <a16:creationId xmlns:a16="http://schemas.microsoft.com/office/drawing/2014/main" id="{4480FC54-4578-4929-9FE1-A7E7B3FAC6C7}"/>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64</a:t>
            </a:fld>
            <a:endParaRPr lang="en-GB" noProof="0"/>
          </a:p>
        </p:txBody>
      </p:sp>
    </p:spTree>
    <p:extLst>
      <p:ext uri="{BB962C8B-B14F-4D97-AF65-F5344CB8AC3E}">
        <p14:creationId xmlns:p14="http://schemas.microsoft.com/office/powerpoint/2010/main" val="253906764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lstStyle/>
          <a:p>
            <a:r>
              <a:rPr lang="en-US" dirty="0" smtClean="0"/>
              <a:t>Peter </a:t>
            </a:r>
            <a:r>
              <a:rPr lang="en-US" dirty="0" smtClean="0"/>
              <a:t>Jonsson</a:t>
            </a:r>
          </a:p>
          <a:p>
            <a:r>
              <a:rPr lang="en-US" dirty="0" smtClean="0"/>
              <a:t>Sylvia Rubio </a:t>
            </a:r>
            <a:r>
              <a:rPr lang="en-US" dirty="0"/>
              <a:t>A</a:t>
            </a:r>
            <a:r>
              <a:rPr lang="en-US" dirty="0" smtClean="0"/>
              <a:t>legren</a:t>
            </a:r>
            <a:endParaRPr lang="en-US" dirty="0" smtClean="0"/>
          </a:p>
          <a:p>
            <a:endParaRPr lang="en-GB" dirty="0"/>
          </a:p>
        </p:txBody>
      </p:sp>
      <p:sp>
        <p:nvSpPr>
          <p:cNvPr id="5" name="Title 4"/>
          <p:cNvSpPr>
            <a:spLocks noGrp="1"/>
          </p:cNvSpPr>
          <p:nvPr>
            <p:ph type="title"/>
          </p:nvPr>
        </p:nvSpPr>
        <p:spPr/>
        <p:txBody>
          <a:bodyPr/>
          <a:lstStyle/>
          <a:p>
            <a:r>
              <a:rPr lang="en-US" dirty="0" smtClean="0"/>
              <a:t>GDSN Components</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65</a:t>
            </a:fld>
            <a:endParaRPr lang="en-GB" noProof="0"/>
          </a:p>
        </p:txBody>
      </p:sp>
    </p:spTree>
    <p:extLst>
      <p:ext uri="{BB962C8B-B14F-4D97-AF65-F5344CB8AC3E}">
        <p14:creationId xmlns:p14="http://schemas.microsoft.com/office/powerpoint/2010/main" val="31604418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a:t>Components</a:t>
            </a:r>
          </a:p>
        </p:txBody>
      </p:sp>
      <p:sp>
        <p:nvSpPr>
          <p:cNvPr id="3" name="Content Placeholder 2"/>
          <p:cNvSpPr>
            <a:spLocks noGrp="1"/>
          </p:cNvSpPr>
          <p:nvPr>
            <p:ph idx="11"/>
          </p:nvPr>
        </p:nvSpPr>
        <p:spPr/>
        <p:txBody>
          <a:bodyPr/>
          <a:lstStyle/>
          <a:p>
            <a:r>
              <a:rPr lang="en-US" dirty="0"/>
              <a:t>The solution in GDSN and the Implementation in Sweden</a:t>
            </a:r>
          </a:p>
          <a:p>
            <a:pPr lvl="1"/>
            <a:endParaRPr lang="en-US" dirty="0"/>
          </a:p>
          <a:p>
            <a:pPr lvl="1"/>
            <a:r>
              <a:rPr lang="en-US" dirty="0"/>
              <a:t>Sylvia Rubio Alegren, ICA</a:t>
            </a:r>
          </a:p>
          <a:p>
            <a:pPr lvl="1"/>
            <a:r>
              <a:rPr lang="en-US" dirty="0"/>
              <a:t>Peter Jönsson, GS1 Sweden</a:t>
            </a:r>
          </a:p>
          <a:p>
            <a:pPr marL="74250" indent="0">
              <a:buNone/>
            </a:pP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66</a:t>
            </a:fld>
            <a:endParaRPr lang="en-GB" noProof="0"/>
          </a:p>
        </p:txBody>
      </p:sp>
    </p:spTree>
    <p:extLst>
      <p:ext uri="{BB962C8B-B14F-4D97-AF65-F5344CB8AC3E}">
        <p14:creationId xmlns:p14="http://schemas.microsoft.com/office/powerpoint/2010/main" val="288993742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7667E57B-B2BF-4795-827D-BFC7C4436125}"/>
              </a:ext>
            </a:extLst>
          </p:cNvPr>
          <p:cNvSpPr>
            <a:spLocks noGrp="1"/>
          </p:cNvSpPr>
          <p:nvPr>
            <p:ph type="title"/>
          </p:nvPr>
        </p:nvSpPr>
        <p:spPr/>
        <p:txBody>
          <a:bodyPr/>
          <a:lstStyle/>
          <a:p>
            <a:r>
              <a:rPr lang="en-US" b="1" dirty="0"/>
              <a:t>History of components in GDSN</a:t>
            </a:r>
            <a:endParaRPr lang="sv-SE" b="1" dirty="0"/>
          </a:p>
        </p:txBody>
      </p:sp>
      <p:sp>
        <p:nvSpPr>
          <p:cNvPr id="3" name="Platshållare för innehåll 2">
            <a:extLst>
              <a:ext uri="{FF2B5EF4-FFF2-40B4-BE49-F238E27FC236}">
                <a16:creationId xmlns:a16="http://schemas.microsoft.com/office/drawing/2014/main" id="{DF2D7EC7-67CC-4B77-A170-DD74D282384E}"/>
              </a:ext>
            </a:extLst>
          </p:cNvPr>
          <p:cNvSpPr>
            <a:spLocks noGrp="1"/>
          </p:cNvSpPr>
          <p:nvPr>
            <p:ph idx="11"/>
          </p:nvPr>
        </p:nvSpPr>
        <p:spPr/>
        <p:txBody>
          <a:bodyPr/>
          <a:lstStyle/>
          <a:p>
            <a:r>
              <a:rPr lang="en-GB" dirty="0"/>
              <a:t>Originally a Extension for “Office Supplies” or “Align Office Supplies” but since 3.1.1  a part of todays schema in Core Item with possibility to use attributes from certain modules</a:t>
            </a:r>
          </a:p>
          <a:p>
            <a:r>
              <a:rPr lang="en-GB" dirty="0"/>
              <a:t>Some MOs still using The Extension </a:t>
            </a:r>
            <a:r>
              <a:rPr lang="en-GB" dirty="0" err="1"/>
              <a:t>e.g</a:t>
            </a:r>
            <a:r>
              <a:rPr lang="en-GB" dirty="0"/>
              <a:t> GS1 Australia</a:t>
            </a:r>
          </a:p>
        </p:txBody>
      </p:sp>
      <p:sp>
        <p:nvSpPr>
          <p:cNvPr id="4" name="Platshållare för bildnummer 3">
            <a:extLst>
              <a:ext uri="{FF2B5EF4-FFF2-40B4-BE49-F238E27FC236}">
                <a16:creationId xmlns:a16="http://schemas.microsoft.com/office/drawing/2014/main" id="{5C7BD996-B9C9-4703-9F00-93D9D5B6A005}"/>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67</a:t>
            </a:fld>
            <a:endParaRPr lang="en-GB" noProof="0"/>
          </a:p>
        </p:txBody>
      </p:sp>
    </p:spTree>
    <p:extLst>
      <p:ext uri="{BB962C8B-B14F-4D97-AF65-F5344CB8AC3E}">
        <p14:creationId xmlns:p14="http://schemas.microsoft.com/office/powerpoint/2010/main" val="19577886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51DD97F-6CF0-4281-A724-4114351B134A}"/>
              </a:ext>
            </a:extLst>
          </p:cNvPr>
          <p:cNvSpPr>
            <a:spLocks noGrp="1"/>
          </p:cNvSpPr>
          <p:nvPr>
            <p:ph type="title"/>
          </p:nvPr>
        </p:nvSpPr>
        <p:spPr/>
        <p:txBody>
          <a:bodyPr/>
          <a:lstStyle/>
          <a:p>
            <a:r>
              <a:rPr lang="sv-SE" b="1" dirty="0" err="1"/>
              <a:t>What</a:t>
            </a:r>
            <a:r>
              <a:rPr lang="sv-SE" b="1" dirty="0"/>
              <a:t> is a </a:t>
            </a:r>
            <a:r>
              <a:rPr lang="sv-SE" b="1" dirty="0" err="1"/>
              <a:t>component</a:t>
            </a:r>
            <a:r>
              <a:rPr lang="sv-SE" b="1" dirty="0"/>
              <a:t>?</a:t>
            </a:r>
          </a:p>
        </p:txBody>
      </p:sp>
      <p:sp>
        <p:nvSpPr>
          <p:cNvPr id="3" name="Platshållare för innehåll 2">
            <a:extLst>
              <a:ext uri="{FF2B5EF4-FFF2-40B4-BE49-F238E27FC236}">
                <a16:creationId xmlns:a16="http://schemas.microsoft.com/office/drawing/2014/main" id="{C8C939AC-6B02-41A4-A821-B68D3FAFB1F5}"/>
              </a:ext>
            </a:extLst>
          </p:cNvPr>
          <p:cNvSpPr>
            <a:spLocks noGrp="1"/>
          </p:cNvSpPr>
          <p:nvPr>
            <p:ph idx="11"/>
          </p:nvPr>
        </p:nvSpPr>
        <p:spPr/>
        <p:txBody>
          <a:bodyPr/>
          <a:lstStyle/>
          <a:p>
            <a:r>
              <a:rPr lang="sv-SE" dirty="0"/>
              <a:t>It is a part </a:t>
            </a:r>
            <a:r>
              <a:rPr lang="sv-SE" dirty="0" err="1"/>
              <a:t>of</a:t>
            </a:r>
            <a:r>
              <a:rPr lang="sv-SE" dirty="0"/>
              <a:t> an </a:t>
            </a:r>
            <a:r>
              <a:rPr lang="sv-SE" dirty="0" err="1"/>
              <a:t>trade</a:t>
            </a:r>
            <a:r>
              <a:rPr lang="sv-SE" dirty="0"/>
              <a:t> item </a:t>
            </a:r>
            <a:r>
              <a:rPr lang="sv-SE" dirty="0" err="1"/>
              <a:t>with</a:t>
            </a:r>
            <a:r>
              <a:rPr lang="sv-SE" dirty="0"/>
              <a:t> </a:t>
            </a:r>
            <a:r>
              <a:rPr lang="sv-SE" dirty="0" err="1"/>
              <a:t>unique</a:t>
            </a:r>
            <a:r>
              <a:rPr lang="sv-SE" dirty="0"/>
              <a:t> information</a:t>
            </a:r>
          </a:p>
          <a:p>
            <a:r>
              <a:rPr lang="en-US" dirty="0"/>
              <a:t>It is not a new level in the hierarchy it is a kind of ”magnifier” to show product information for components in a trade item. </a:t>
            </a:r>
            <a:endParaRPr lang="sv-SE" dirty="0"/>
          </a:p>
        </p:txBody>
      </p:sp>
      <p:sp>
        <p:nvSpPr>
          <p:cNvPr id="4" name="Platshållare för bildnummer 3">
            <a:extLst>
              <a:ext uri="{FF2B5EF4-FFF2-40B4-BE49-F238E27FC236}">
                <a16:creationId xmlns:a16="http://schemas.microsoft.com/office/drawing/2014/main" id="{B39C423A-5871-48C7-88B7-FEE7CF8E95EB}"/>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68</a:t>
            </a:fld>
            <a:endParaRPr lang="en-GB" noProof="0"/>
          </a:p>
        </p:txBody>
      </p:sp>
      <p:pic>
        <p:nvPicPr>
          <p:cNvPr id="5" name="Bildobjekt 4">
            <a:extLst>
              <a:ext uri="{FF2B5EF4-FFF2-40B4-BE49-F238E27FC236}">
                <a16:creationId xmlns:a16="http://schemas.microsoft.com/office/drawing/2014/main" id="{40B96B5C-9A3A-4550-A961-98EA78008891}"/>
              </a:ext>
            </a:extLst>
          </p:cNvPr>
          <p:cNvPicPr>
            <a:picLocks noChangeAspect="1"/>
          </p:cNvPicPr>
          <p:nvPr/>
        </p:nvPicPr>
        <p:blipFill>
          <a:blip r:embed="rId2"/>
          <a:stretch>
            <a:fillRect/>
          </a:stretch>
        </p:blipFill>
        <p:spPr>
          <a:xfrm>
            <a:off x="2819400" y="2343150"/>
            <a:ext cx="2615411" cy="1755800"/>
          </a:xfrm>
          <a:prstGeom prst="rect">
            <a:avLst/>
          </a:prstGeom>
        </p:spPr>
      </p:pic>
    </p:spTree>
    <p:extLst>
      <p:ext uri="{BB962C8B-B14F-4D97-AF65-F5344CB8AC3E}">
        <p14:creationId xmlns:p14="http://schemas.microsoft.com/office/powerpoint/2010/main" val="14334286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837FD569-66AA-43B6-A136-08E79D8D84E0}"/>
              </a:ext>
            </a:extLst>
          </p:cNvPr>
          <p:cNvSpPr>
            <a:spLocks noGrp="1"/>
          </p:cNvSpPr>
          <p:nvPr>
            <p:ph type="title"/>
          </p:nvPr>
        </p:nvSpPr>
        <p:spPr/>
        <p:txBody>
          <a:bodyPr/>
          <a:lstStyle/>
          <a:p>
            <a:r>
              <a:rPr lang="sv-SE" b="1" dirty="0" err="1"/>
              <a:t>Why</a:t>
            </a:r>
            <a:r>
              <a:rPr lang="sv-SE" b="1" dirty="0"/>
              <a:t> </a:t>
            </a:r>
            <a:r>
              <a:rPr lang="sv-SE" b="1" dirty="0" err="1"/>
              <a:t>components</a:t>
            </a:r>
            <a:r>
              <a:rPr lang="sv-SE" b="1" dirty="0"/>
              <a:t>?</a:t>
            </a:r>
          </a:p>
        </p:txBody>
      </p:sp>
      <p:sp>
        <p:nvSpPr>
          <p:cNvPr id="3" name="Platshållare för innehåll 2">
            <a:extLst>
              <a:ext uri="{FF2B5EF4-FFF2-40B4-BE49-F238E27FC236}">
                <a16:creationId xmlns:a16="http://schemas.microsoft.com/office/drawing/2014/main" id="{9780DE1B-4701-4669-83E2-06021EEB8E60}"/>
              </a:ext>
            </a:extLst>
          </p:cNvPr>
          <p:cNvSpPr>
            <a:spLocks noGrp="1"/>
          </p:cNvSpPr>
          <p:nvPr>
            <p:ph idx="11"/>
          </p:nvPr>
        </p:nvSpPr>
        <p:spPr/>
        <p:txBody>
          <a:bodyPr/>
          <a:lstStyle/>
          <a:p>
            <a:r>
              <a:rPr lang="en-US" dirty="0"/>
              <a:t>Enables a structured way to show unique information for each component included in some trade items and make the system understand that certain information belongs to a certain component as stated on the package.</a:t>
            </a:r>
          </a:p>
          <a:p>
            <a:r>
              <a:rPr lang="en-US" dirty="0"/>
              <a:t>To fulfill the </a:t>
            </a:r>
            <a:r>
              <a:rPr lang="en-US" b="1" dirty="0"/>
              <a:t>EU-regulation 2011/1169 </a:t>
            </a:r>
            <a:r>
              <a:rPr lang="en-US" dirty="0"/>
              <a:t>for trade items with components.</a:t>
            </a:r>
            <a:endParaRPr lang="sv-SE" dirty="0"/>
          </a:p>
        </p:txBody>
      </p:sp>
      <p:sp>
        <p:nvSpPr>
          <p:cNvPr id="4" name="Platshållare för bildnummer 3">
            <a:extLst>
              <a:ext uri="{FF2B5EF4-FFF2-40B4-BE49-F238E27FC236}">
                <a16:creationId xmlns:a16="http://schemas.microsoft.com/office/drawing/2014/main" id="{061D1291-EA62-4ECA-8A5C-64BCD6C4804B}"/>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69</a:t>
            </a:fld>
            <a:endParaRPr lang="en-GB" noProof="0"/>
          </a:p>
        </p:txBody>
      </p:sp>
    </p:spTree>
    <p:extLst>
      <p:ext uri="{BB962C8B-B14F-4D97-AF65-F5344CB8AC3E}">
        <p14:creationId xmlns:p14="http://schemas.microsoft.com/office/powerpoint/2010/main" val="12047330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Agenda Review</a:t>
            </a:r>
            <a:endParaRPr lang="en-GB" dirty="0"/>
          </a:p>
        </p:txBody>
      </p:sp>
      <p:sp>
        <p:nvSpPr>
          <p:cNvPr id="3" name="Content Placeholder 2"/>
          <p:cNvSpPr>
            <a:spLocks noGrp="1"/>
          </p:cNvSpPr>
          <p:nvPr>
            <p:ph idx="11"/>
          </p:nvPr>
        </p:nvSpPr>
        <p:spPr/>
        <p:txBody>
          <a:bodyPr/>
          <a:lstStyle/>
          <a:p>
            <a:r>
              <a:rPr lang="en-US" dirty="0" smtClean="0"/>
              <a:t>Introductions</a:t>
            </a:r>
          </a:p>
          <a:p>
            <a:r>
              <a:rPr lang="en-US" dirty="0" smtClean="0"/>
              <a:t>Anti-Trust</a:t>
            </a:r>
          </a:p>
          <a:p>
            <a:r>
              <a:rPr lang="en-US" dirty="0" smtClean="0"/>
              <a:t>Switch to Agenda</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a:t>
            </a:fld>
            <a:endParaRPr lang="en-GB" noProof="0"/>
          </a:p>
        </p:txBody>
      </p:sp>
    </p:spTree>
    <p:extLst>
      <p:ext uri="{BB962C8B-B14F-4D97-AF65-F5344CB8AC3E}">
        <p14:creationId xmlns:p14="http://schemas.microsoft.com/office/powerpoint/2010/main" val="748815314"/>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42D95AD4-98D2-41AF-BD08-6A3122D7B05E}"/>
              </a:ext>
            </a:extLst>
          </p:cNvPr>
          <p:cNvSpPr>
            <a:spLocks noGrp="1"/>
          </p:cNvSpPr>
          <p:nvPr>
            <p:ph type="title"/>
          </p:nvPr>
        </p:nvSpPr>
        <p:spPr/>
        <p:txBody>
          <a:bodyPr/>
          <a:lstStyle/>
          <a:p>
            <a:r>
              <a:rPr lang="en-US" b="1" dirty="0"/>
              <a:t>The introduction of components in Sweden</a:t>
            </a:r>
            <a:endParaRPr lang="sv-SE" b="1" dirty="0"/>
          </a:p>
        </p:txBody>
      </p:sp>
      <p:sp>
        <p:nvSpPr>
          <p:cNvPr id="3" name="Platshållare för innehåll 2">
            <a:extLst>
              <a:ext uri="{FF2B5EF4-FFF2-40B4-BE49-F238E27FC236}">
                <a16:creationId xmlns:a16="http://schemas.microsoft.com/office/drawing/2014/main" id="{1D24986A-48D0-44E4-BE74-9328DAA11C6C}"/>
              </a:ext>
            </a:extLst>
          </p:cNvPr>
          <p:cNvSpPr>
            <a:spLocks noGrp="1"/>
          </p:cNvSpPr>
          <p:nvPr>
            <p:ph idx="11"/>
          </p:nvPr>
        </p:nvSpPr>
        <p:spPr>
          <a:xfrm>
            <a:off x="447720" y="1091408"/>
            <a:ext cx="8241707" cy="3537741"/>
          </a:xfrm>
        </p:spPr>
        <p:txBody>
          <a:bodyPr/>
          <a:lstStyle/>
          <a:p>
            <a:r>
              <a:rPr lang="en-US" dirty="0"/>
              <a:t>The class trade item components and class component were implemented in in the specifications in Sweden in May 2016 (MJR)</a:t>
            </a:r>
          </a:p>
          <a:p>
            <a:endParaRPr lang="en-US" dirty="0"/>
          </a:p>
          <a:p>
            <a:r>
              <a:rPr lang="en-US" dirty="0"/>
              <a:t>The Swedish user group for trade item information decided that the class initially should be used for heterogeneous, food and beverage products to illustrate the components that are included in a trade item on the base level.</a:t>
            </a:r>
          </a:p>
          <a:p>
            <a:endParaRPr lang="en-US" dirty="0"/>
          </a:p>
          <a:p>
            <a:r>
              <a:rPr lang="en-US" dirty="0"/>
              <a:t>In principle it is possible to use information from all "modules“ on a component, but in Sweden the users initially decided to populate e.g. nutritional information, ingredient information and net content on components to fulfill the EU-regulation 2011/1169</a:t>
            </a:r>
          </a:p>
          <a:p>
            <a:r>
              <a:rPr lang="en-US" dirty="0"/>
              <a:t>In November 2017 we also start physical quality assurances of components </a:t>
            </a:r>
            <a:endParaRPr lang="sv-SE" dirty="0"/>
          </a:p>
        </p:txBody>
      </p:sp>
      <p:sp>
        <p:nvSpPr>
          <p:cNvPr id="4" name="Platshållare för bildnummer 3">
            <a:extLst>
              <a:ext uri="{FF2B5EF4-FFF2-40B4-BE49-F238E27FC236}">
                <a16:creationId xmlns:a16="http://schemas.microsoft.com/office/drawing/2014/main" id="{D1C8B5C4-9DF1-4839-B7A1-75257EEFAB4E}"/>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70</a:t>
            </a:fld>
            <a:endParaRPr lang="en-GB" noProof="0"/>
          </a:p>
        </p:txBody>
      </p:sp>
    </p:spTree>
    <p:extLst>
      <p:ext uri="{BB962C8B-B14F-4D97-AF65-F5344CB8AC3E}">
        <p14:creationId xmlns:p14="http://schemas.microsoft.com/office/powerpoint/2010/main" val="108191376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sz="quarter" idx="11"/>
          </p:nvPr>
        </p:nvSpPr>
        <p:spPr/>
        <p:txBody>
          <a:bodyPr>
            <a:normAutofit lnSpcReduction="10000"/>
          </a:bodyPr>
          <a:lstStyle/>
          <a:p>
            <a:r>
              <a:rPr lang="en-GB" dirty="0"/>
              <a:t>Peter Jönsson</a:t>
            </a:r>
          </a:p>
        </p:txBody>
      </p:sp>
      <p:sp>
        <p:nvSpPr>
          <p:cNvPr id="7" name="Content Placeholder 6"/>
          <p:cNvSpPr>
            <a:spLocks noGrp="1"/>
          </p:cNvSpPr>
          <p:nvPr>
            <p:ph idx="13"/>
          </p:nvPr>
        </p:nvSpPr>
        <p:spPr/>
        <p:txBody>
          <a:bodyPr/>
          <a:lstStyle/>
          <a:p>
            <a:r>
              <a:rPr lang="en-GB" dirty="0"/>
              <a:t>Solution Manager</a:t>
            </a:r>
          </a:p>
        </p:txBody>
      </p:sp>
      <p:sp>
        <p:nvSpPr>
          <p:cNvPr id="5" name="Title 4"/>
          <p:cNvSpPr>
            <a:spLocks noGrp="1"/>
          </p:cNvSpPr>
          <p:nvPr>
            <p:ph type="title"/>
          </p:nvPr>
        </p:nvSpPr>
        <p:spPr/>
        <p:txBody>
          <a:bodyPr/>
          <a:lstStyle/>
          <a:p>
            <a:endParaRPr lang="en-GB" dirty="0"/>
          </a:p>
        </p:txBody>
      </p:sp>
      <p:sp>
        <p:nvSpPr>
          <p:cNvPr id="8" name="Content Placeholder 7"/>
          <p:cNvSpPr>
            <a:spLocks noGrp="1"/>
          </p:cNvSpPr>
          <p:nvPr>
            <p:ph idx="16"/>
          </p:nvPr>
        </p:nvSpPr>
        <p:spPr/>
        <p:txBody>
          <a:bodyPr/>
          <a:lstStyle/>
          <a:p>
            <a:r>
              <a:rPr lang="en-GB" dirty="0"/>
              <a:t>+46850101000</a:t>
            </a:r>
          </a:p>
        </p:txBody>
      </p:sp>
      <p:sp>
        <p:nvSpPr>
          <p:cNvPr id="9" name="Content Placeholder 8"/>
          <p:cNvSpPr>
            <a:spLocks noGrp="1"/>
          </p:cNvSpPr>
          <p:nvPr>
            <p:ph idx="17"/>
          </p:nvPr>
        </p:nvSpPr>
        <p:spPr/>
        <p:txBody>
          <a:bodyPr/>
          <a:lstStyle/>
          <a:p>
            <a:r>
              <a:rPr lang="en-GB" dirty="0"/>
              <a:t>www.gs1.se</a:t>
            </a:r>
          </a:p>
        </p:txBody>
      </p:sp>
      <p:sp>
        <p:nvSpPr>
          <p:cNvPr id="10" name="Content Placeholder 9"/>
          <p:cNvSpPr>
            <a:spLocks noGrp="1"/>
          </p:cNvSpPr>
          <p:nvPr>
            <p:ph idx="19"/>
          </p:nvPr>
        </p:nvSpPr>
        <p:spPr/>
        <p:txBody>
          <a:bodyPr/>
          <a:lstStyle/>
          <a:p>
            <a:r>
              <a:rPr lang="en-GB" dirty="0"/>
              <a:t>peter.jonsson@gs1.se</a:t>
            </a:r>
          </a:p>
        </p:txBody>
      </p:sp>
      <p:sp>
        <p:nvSpPr>
          <p:cNvPr id="11" name="Content Placeholder 10"/>
          <p:cNvSpPr>
            <a:spLocks noGrp="1"/>
          </p:cNvSpPr>
          <p:nvPr>
            <p:ph idx="4294967295"/>
          </p:nvPr>
        </p:nvSpPr>
        <p:spPr/>
        <p:txBody>
          <a:bodyPr/>
          <a:lstStyle/>
          <a:p>
            <a:endParaRPr lang="en-GB"/>
          </a:p>
        </p:txBody>
      </p:sp>
      <p:sp>
        <p:nvSpPr>
          <p:cNvPr id="12" name="Content Placeholder 11"/>
          <p:cNvSpPr>
            <a:spLocks noGrp="1"/>
          </p:cNvSpPr>
          <p:nvPr>
            <p:ph idx="4294967295"/>
          </p:nvPr>
        </p:nvSpPr>
        <p:spPr/>
        <p:txBody>
          <a:bodyPr/>
          <a:lstStyle/>
          <a:p>
            <a:endParaRPr lang="en-GB"/>
          </a:p>
        </p:txBody>
      </p:sp>
      <p:sp>
        <p:nvSpPr>
          <p:cNvPr id="13" name="Content Placeholder 12"/>
          <p:cNvSpPr>
            <a:spLocks noGrp="1"/>
          </p:cNvSpPr>
          <p:nvPr>
            <p:ph idx="22"/>
          </p:nvPr>
        </p:nvSpPr>
        <p:spPr/>
        <p:txBody>
          <a:bodyPr/>
          <a:lstStyle/>
          <a:p>
            <a:r>
              <a:rPr lang="en-GB" dirty="0"/>
              <a:t>GS1Sweden</a:t>
            </a:r>
          </a:p>
        </p:txBody>
      </p:sp>
      <p:sp>
        <p:nvSpPr>
          <p:cNvPr id="14" name="Content Placeholder 13"/>
          <p:cNvSpPr>
            <a:spLocks noGrp="1"/>
          </p:cNvSpPr>
          <p:nvPr>
            <p:ph sz="quarter" idx="4294967295"/>
          </p:nvPr>
        </p:nvSpPr>
        <p:spPr/>
        <p:txBody>
          <a:bodyPr/>
          <a:lstStyle/>
          <a:p>
            <a:endParaRPr lang="en-GB"/>
          </a:p>
        </p:txBody>
      </p:sp>
      <p:sp>
        <p:nvSpPr>
          <p:cNvPr id="15" name="Content Placeholder 14"/>
          <p:cNvSpPr>
            <a:spLocks noGrp="1"/>
          </p:cNvSpPr>
          <p:nvPr>
            <p:ph sz="quarter" idx="4294967295"/>
          </p:nvPr>
        </p:nvSpPr>
        <p:spPr/>
        <p:txBody>
          <a:bodyPr/>
          <a:lstStyle/>
          <a:p>
            <a:endParaRPr lang="en-GB"/>
          </a:p>
        </p:txBody>
      </p:sp>
      <p:sp>
        <p:nvSpPr>
          <p:cNvPr id="16" name="Content Placeholder 15"/>
          <p:cNvSpPr>
            <a:spLocks noGrp="1"/>
          </p:cNvSpPr>
          <p:nvPr>
            <p:ph sz="quarter" idx="4294967295"/>
          </p:nvPr>
        </p:nvSpPr>
        <p:spPr/>
        <p:txBody>
          <a:bodyPr/>
          <a:lstStyle/>
          <a:p>
            <a:endParaRPr lang="en-GB"/>
          </a:p>
        </p:txBody>
      </p:sp>
      <p:sp>
        <p:nvSpPr>
          <p:cNvPr id="17" name="Content Placeholder 16"/>
          <p:cNvSpPr>
            <a:spLocks noGrp="1"/>
          </p:cNvSpPr>
          <p:nvPr>
            <p:ph sz="quarter" idx="4294967295"/>
          </p:nvPr>
        </p:nvSpPr>
        <p:spPr/>
        <p:txBody>
          <a:bodyPr/>
          <a:lstStyle/>
          <a:p>
            <a:endParaRPr lang="en-GB" dirty="0"/>
          </a:p>
        </p:txBody>
      </p:sp>
      <p:sp>
        <p:nvSpPr>
          <p:cNvPr id="4" name="Slide Number Placeholder 3"/>
          <p:cNvSpPr>
            <a:spLocks noGrp="1"/>
          </p:cNvSpPr>
          <p:nvPr>
            <p:ph type="sldNum" sz="quarter" idx="27"/>
          </p:nvPr>
        </p:nvSpPr>
        <p:spPr/>
        <p:txBody>
          <a:bodyPr/>
          <a:lstStyle/>
          <a:p>
            <a:pPr fontAlgn="base">
              <a:spcAft>
                <a:spcPct val="0"/>
              </a:spcAft>
              <a:defRPr/>
            </a:pPr>
            <a:endParaRPr lang="en-GB" noProof="0" dirty="0"/>
          </a:p>
        </p:txBody>
      </p:sp>
    </p:spTree>
    <p:extLst>
      <p:ext uri="{BB962C8B-B14F-4D97-AF65-F5344CB8AC3E}">
        <p14:creationId xmlns:p14="http://schemas.microsoft.com/office/powerpoint/2010/main" val="386660470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F300483F-A031-46B2-8F1B-6DFEFC640B08}"/>
              </a:ext>
            </a:extLst>
          </p:cNvPr>
          <p:cNvSpPr>
            <a:spLocks noGrp="1"/>
          </p:cNvSpPr>
          <p:nvPr>
            <p:ph type="title"/>
          </p:nvPr>
        </p:nvSpPr>
        <p:spPr/>
        <p:txBody>
          <a:bodyPr/>
          <a:lstStyle/>
          <a:p>
            <a:r>
              <a:rPr lang="sv-SE" b="1" dirty="0" err="1"/>
              <a:t>Use</a:t>
            </a:r>
            <a:r>
              <a:rPr lang="sv-SE" b="1" dirty="0"/>
              <a:t> </a:t>
            </a:r>
            <a:r>
              <a:rPr lang="sv-SE" b="1" dirty="0" err="1"/>
              <a:t>cases</a:t>
            </a:r>
            <a:r>
              <a:rPr lang="sv-SE" b="1" dirty="0"/>
              <a:t> from ICA</a:t>
            </a:r>
          </a:p>
        </p:txBody>
      </p:sp>
      <p:sp>
        <p:nvSpPr>
          <p:cNvPr id="3" name="Platshållare för innehåll 2">
            <a:extLst>
              <a:ext uri="{FF2B5EF4-FFF2-40B4-BE49-F238E27FC236}">
                <a16:creationId xmlns:a16="http://schemas.microsoft.com/office/drawing/2014/main" id="{D6BBDFE8-808B-4276-9284-89CF51ACE66B}"/>
              </a:ext>
            </a:extLst>
          </p:cNvPr>
          <p:cNvSpPr>
            <a:spLocks noGrp="1"/>
          </p:cNvSpPr>
          <p:nvPr>
            <p:ph idx="11"/>
          </p:nvPr>
        </p:nvSpPr>
        <p:spPr/>
        <p:txBody>
          <a:bodyPr/>
          <a:lstStyle/>
          <a:p>
            <a:endParaRPr lang="sv-SE" dirty="0"/>
          </a:p>
        </p:txBody>
      </p:sp>
      <p:sp>
        <p:nvSpPr>
          <p:cNvPr id="4" name="Platshållare för bildnummer 3">
            <a:extLst>
              <a:ext uri="{FF2B5EF4-FFF2-40B4-BE49-F238E27FC236}">
                <a16:creationId xmlns:a16="http://schemas.microsoft.com/office/drawing/2014/main" id="{6CF978F1-B6FD-4485-A59E-1BE83904E2A8}"/>
              </a:ext>
            </a:extLst>
          </p:cNvPr>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72</a:t>
            </a:fld>
            <a:endParaRPr lang="en-GB" noProof="0"/>
          </a:p>
        </p:txBody>
      </p:sp>
    </p:spTree>
    <p:extLst>
      <p:ext uri="{BB962C8B-B14F-4D97-AF65-F5344CB8AC3E}">
        <p14:creationId xmlns:p14="http://schemas.microsoft.com/office/powerpoint/2010/main" val="49009793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6" descr="C:\Users\h00pnn\AppData\Local\Microsoft\Windows\Temporary Internet Files\Content.Outlook\9KYLUCBK\Gruppbild Selection (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49585" y="0"/>
            <a:ext cx="5042895" cy="3912182"/>
          </a:xfrm>
          <a:prstGeom prst="rect">
            <a:avLst/>
          </a:prstGeom>
          <a:noFill/>
          <a:extLst>
            <a:ext uri="{909E8E84-426E-40DD-AFC4-6F175D3DCCD1}">
              <a14:hiddenFill xmlns:a14="http://schemas.microsoft.com/office/drawing/2010/main">
                <a:solidFill>
                  <a:srgbClr val="FFFFFF"/>
                </a:solidFill>
              </a14:hiddenFill>
            </a:ext>
          </a:extLst>
        </p:spPr>
      </p:pic>
      <p:sp>
        <p:nvSpPr>
          <p:cNvPr id="3" name="Subtitle 2"/>
          <p:cNvSpPr>
            <a:spLocks noGrp="1"/>
          </p:cNvSpPr>
          <p:nvPr>
            <p:ph type="subTitle" idx="1"/>
          </p:nvPr>
        </p:nvSpPr>
        <p:spPr>
          <a:xfrm>
            <a:off x="755576" y="2787774"/>
            <a:ext cx="6400800" cy="1314450"/>
          </a:xfrm>
        </p:spPr>
        <p:txBody>
          <a:bodyPr/>
          <a:lstStyle/>
          <a:p>
            <a:r>
              <a:rPr lang="en-GB" dirty="0"/>
              <a:t>GDSN User Group, October 2017</a:t>
            </a:r>
          </a:p>
        </p:txBody>
      </p:sp>
      <p:sp>
        <p:nvSpPr>
          <p:cNvPr id="2" name="Title 1"/>
          <p:cNvSpPr>
            <a:spLocks noGrp="1"/>
          </p:cNvSpPr>
          <p:nvPr>
            <p:ph type="title"/>
          </p:nvPr>
        </p:nvSpPr>
        <p:spPr>
          <a:xfrm>
            <a:off x="755576" y="1707654"/>
            <a:ext cx="3527027" cy="576064"/>
          </a:xfrm>
        </p:spPr>
        <p:txBody>
          <a:bodyPr>
            <a:normAutofit fontScale="90000"/>
          </a:bodyPr>
          <a:lstStyle/>
          <a:p>
            <a:r>
              <a:rPr lang="en-GB" dirty="0"/>
              <a:t>ICA Sweden </a:t>
            </a:r>
            <a:br>
              <a:rPr lang="en-GB" dirty="0"/>
            </a:br>
            <a:r>
              <a:rPr lang="en-GB" dirty="0"/>
              <a:t/>
            </a:r>
            <a:br>
              <a:rPr lang="en-GB" dirty="0"/>
            </a:br>
            <a:r>
              <a:rPr lang="en-GB" dirty="0"/>
              <a:t>Components</a:t>
            </a:r>
            <a:endParaRPr lang="en-GB" b="0" dirty="0"/>
          </a:p>
        </p:txBody>
      </p:sp>
    </p:spTree>
    <p:extLst>
      <p:ext uri="{BB962C8B-B14F-4D97-AF65-F5344CB8AC3E}">
        <p14:creationId xmlns:p14="http://schemas.microsoft.com/office/powerpoint/2010/main" val="698293360"/>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ubrik 4"/>
          <p:cNvSpPr>
            <a:spLocks noGrp="1"/>
          </p:cNvSpPr>
          <p:nvPr>
            <p:ph type="title"/>
          </p:nvPr>
        </p:nvSpPr>
        <p:spPr>
          <a:xfrm>
            <a:off x="539552" y="123478"/>
            <a:ext cx="8064500" cy="857250"/>
          </a:xfrm>
        </p:spPr>
        <p:txBody>
          <a:bodyPr/>
          <a:lstStyle/>
          <a:p>
            <a:r>
              <a:rPr lang="en-GB" dirty="0"/>
              <a:t>Presenting ICA Gruppen</a:t>
            </a:r>
          </a:p>
        </p:txBody>
      </p:sp>
      <p:sp>
        <p:nvSpPr>
          <p:cNvPr id="6" name="Platshållare för innehåll 5"/>
          <p:cNvSpPr>
            <a:spLocks noGrp="1"/>
          </p:cNvSpPr>
          <p:nvPr>
            <p:ph sz="quarter" idx="13"/>
          </p:nvPr>
        </p:nvSpPr>
        <p:spPr>
          <a:xfrm>
            <a:off x="539750" y="1268957"/>
            <a:ext cx="5040362" cy="3175001"/>
          </a:xfrm>
        </p:spPr>
        <p:txBody>
          <a:bodyPr>
            <a:normAutofit fontScale="92500" lnSpcReduction="20000"/>
          </a:bodyPr>
          <a:lstStyle/>
          <a:p>
            <a:pPr marL="285750" indent="-285750">
              <a:buFont typeface="Arial" panose="020B0604020202020204" pitchFamily="34" charset="0"/>
              <a:buChar char="•"/>
            </a:pPr>
            <a:r>
              <a:rPr lang="en-GB" dirty="0">
                <a:solidFill>
                  <a:schemeClr val="tx1"/>
                </a:solidFill>
              </a:rPr>
              <a:t>ICA </a:t>
            </a:r>
            <a:r>
              <a:rPr lang="en-GB" dirty="0" err="1">
                <a:solidFill>
                  <a:schemeClr val="tx1"/>
                </a:solidFill>
              </a:rPr>
              <a:t>Gruppen</a:t>
            </a:r>
            <a:r>
              <a:rPr lang="en-GB" dirty="0">
                <a:solidFill>
                  <a:schemeClr val="tx1"/>
                </a:solidFill>
              </a:rPr>
              <a:t> is a leading retail company with a focus on food and health</a:t>
            </a:r>
          </a:p>
          <a:p>
            <a:pPr marL="285750" indent="-285750">
              <a:buFont typeface="Arial" panose="020B0604020202020204" pitchFamily="34" charset="0"/>
              <a:buChar char="•"/>
            </a:pPr>
            <a:r>
              <a:rPr lang="en-GB" dirty="0">
                <a:solidFill>
                  <a:schemeClr val="tx1"/>
                </a:solidFill>
              </a:rPr>
              <a:t>1,718</a:t>
            </a:r>
            <a:r>
              <a:rPr lang="en-GB" dirty="0"/>
              <a:t> own and retailer-owned grocery stores in Sweden and the Baltic countries and </a:t>
            </a:r>
            <a:r>
              <a:rPr lang="en-GB" dirty="0">
                <a:solidFill>
                  <a:schemeClr val="tx1"/>
                </a:solidFill>
              </a:rPr>
              <a:t>385 pharmacies in Sweden</a:t>
            </a:r>
          </a:p>
          <a:p>
            <a:pPr marL="285750" indent="-285750">
              <a:buFont typeface="Arial" panose="020B0604020202020204" pitchFamily="34" charset="0"/>
              <a:buChar char="•"/>
            </a:pPr>
            <a:r>
              <a:rPr lang="en-GB" dirty="0"/>
              <a:t>Core business is grocery retail</a:t>
            </a:r>
          </a:p>
          <a:p>
            <a:pPr marL="285750" indent="-285750">
              <a:buFont typeface="Arial" panose="020B0604020202020204" pitchFamily="34" charset="0"/>
              <a:buChar char="•"/>
            </a:pPr>
            <a:r>
              <a:rPr lang="en-GB" dirty="0"/>
              <a:t>Operations in Sweden and the Baltic countries.</a:t>
            </a:r>
          </a:p>
          <a:p>
            <a:pPr marL="285750" indent="-285750">
              <a:buFont typeface="Arial" panose="020B0604020202020204" pitchFamily="34" charset="0"/>
              <a:buChar char="•"/>
            </a:pPr>
            <a:r>
              <a:rPr lang="en-GB" dirty="0"/>
              <a:t>Net sales SEK 104 billion </a:t>
            </a:r>
          </a:p>
          <a:p>
            <a:pPr marL="285750" indent="-285750">
              <a:buFont typeface="Arial" panose="020B0604020202020204" pitchFamily="34" charset="0"/>
              <a:buChar char="•"/>
            </a:pPr>
            <a:r>
              <a:rPr lang="en-GB" dirty="0"/>
              <a:t>EBIT </a:t>
            </a:r>
            <a:r>
              <a:rPr lang="en-GB"/>
              <a:t>SEK 4,7 </a:t>
            </a:r>
            <a:r>
              <a:rPr lang="en-GB" dirty="0"/>
              <a:t>billion</a:t>
            </a:r>
          </a:p>
          <a:p>
            <a:pPr marL="285750" indent="-285750">
              <a:buFont typeface="Arial" panose="020B0604020202020204" pitchFamily="34" charset="0"/>
              <a:buChar char="•"/>
            </a:pPr>
            <a:r>
              <a:rPr lang="en-GB" dirty="0"/>
              <a:t>Approx. 30,000 employees</a:t>
            </a:r>
          </a:p>
          <a:p>
            <a:pPr marL="285750" indent="-285750">
              <a:buFont typeface="Arial" panose="020B0604020202020204" pitchFamily="34" charset="0"/>
              <a:buChar char="•"/>
            </a:pPr>
            <a:r>
              <a:rPr lang="en-GB" dirty="0"/>
              <a:t>Listed on NASDAQ OMX </a:t>
            </a:r>
          </a:p>
        </p:txBody>
      </p:sp>
      <p:sp>
        <p:nvSpPr>
          <p:cNvPr id="9" name="Freeform 4"/>
          <p:cNvSpPr>
            <a:spLocks noChangeAspect="1"/>
          </p:cNvSpPr>
          <p:nvPr/>
        </p:nvSpPr>
        <p:spPr bwMode="auto">
          <a:xfrm>
            <a:off x="6212389" y="149304"/>
            <a:ext cx="1764000" cy="4329453"/>
          </a:xfrm>
          <a:custGeom>
            <a:avLst/>
            <a:gdLst>
              <a:gd name="T0" fmla="*/ 2147483646 w 691"/>
              <a:gd name="T1" fmla="*/ 656095738 h 1696"/>
              <a:gd name="T2" fmla="*/ 2147483646 w 691"/>
              <a:gd name="T3" fmla="*/ 1166392087 h 1696"/>
              <a:gd name="T4" fmla="*/ 2147483646 w 691"/>
              <a:gd name="T5" fmla="*/ 1968290232 h 1696"/>
              <a:gd name="T6" fmla="*/ 1913732633 w 691"/>
              <a:gd name="T7" fmla="*/ 2147483646 h 1696"/>
              <a:gd name="T8" fmla="*/ 1530987918 w 691"/>
              <a:gd name="T9" fmla="*/ 2147483646 h 1696"/>
              <a:gd name="T10" fmla="*/ 1075336716 w 691"/>
              <a:gd name="T11" fmla="*/ 2147483646 h 1696"/>
              <a:gd name="T12" fmla="*/ 1303160807 w 691"/>
              <a:gd name="T13" fmla="*/ 2147483646 h 1696"/>
              <a:gd name="T14" fmla="*/ 300730578 w 691"/>
              <a:gd name="T15" fmla="*/ 2147483646 h 1696"/>
              <a:gd name="T16" fmla="*/ 455651202 w 691"/>
              <a:gd name="T17" fmla="*/ 2147483646 h 1696"/>
              <a:gd name="T18" fmla="*/ 838395917 w 691"/>
              <a:gd name="T19" fmla="*/ 2147483646 h 1696"/>
              <a:gd name="T20" fmla="*/ 610571826 w 691"/>
              <a:gd name="T21" fmla="*/ 2147483646 h 1696"/>
              <a:gd name="T22" fmla="*/ 154920624 w 691"/>
              <a:gd name="T23" fmla="*/ 2147483646 h 1696"/>
              <a:gd name="T24" fmla="*/ 72903468 w 691"/>
              <a:gd name="T25" fmla="*/ 2147483646 h 1696"/>
              <a:gd name="T26" fmla="*/ 382747734 w 691"/>
              <a:gd name="T27" fmla="*/ 2147483646 h 1696"/>
              <a:gd name="T28" fmla="*/ 765492449 w 691"/>
              <a:gd name="T29" fmla="*/ 2147483646 h 1696"/>
              <a:gd name="T30" fmla="*/ 1075336716 w 691"/>
              <a:gd name="T31" fmla="*/ 2147483646 h 1696"/>
              <a:gd name="T32" fmla="*/ 993319560 w 691"/>
              <a:gd name="T33" fmla="*/ 2147483646 h 1696"/>
              <a:gd name="T34" fmla="*/ 1230257340 w 691"/>
              <a:gd name="T35" fmla="*/ 2147483646 h 1696"/>
              <a:gd name="T36" fmla="*/ 1840829165 w 691"/>
              <a:gd name="T37" fmla="*/ 2147483646 h 1696"/>
              <a:gd name="T38" fmla="*/ 2147483646 w 691"/>
              <a:gd name="T39" fmla="*/ 2147483646 h 1696"/>
              <a:gd name="T40" fmla="*/ 2147483646 w 691"/>
              <a:gd name="T41" fmla="*/ 2147483646 h 1696"/>
              <a:gd name="T42" fmla="*/ 2147483646 w 691"/>
              <a:gd name="T43" fmla="*/ 2147483646 h 1696"/>
              <a:gd name="T44" fmla="*/ 2147483646 w 691"/>
              <a:gd name="T45" fmla="*/ 2147483646 h 1696"/>
              <a:gd name="T46" fmla="*/ 2147483646 w 691"/>
              <a:gd name="T47" fmla="*/ 2147483646 h 1696"/>
              <a:gd name="T48" fmla="*/ 2147483646 w 691"/>
              <a:gd name="T49" fmla="*/ 2147483646 h 1696"/>
              <a:gd name="T50" fmla="*/ 2147483646 w 691"/>
              <a:gd name="T51" fmla="*/ 2147483646 h 1696"/>
              <a:gd name="T52" fmla="*/ 2147483646 w 691"/>
              <a:gd name="T53" fmla="*/ 2147483646 h 1696"/>
              <a:gd name="T54" fmla="*/ 2147483646 w 691"/>
              <a:gd name="T55" fmla="*/ 2147483646 h 1696"/>
              <a:gd name="T56" fmla="*/ 2147483646 w 691"/>
              <a:gd name="T57" fmla="*/ 2147483646 h 1696"/>
              <a:gd name="T58" fmla="*/ 2147483646 w 691"/>
              <a:gd name="T59" fmla="*/ 2147483646 h 1696"/>
              <a:gd name="T60" fmla="*/ 2147483646 w 691"/>
              <a:gd name="T61" fmla="*/ 2147483646 h 1696"/>
              <a:gd name="T62" fmla="*/ 2147483646 w 691"/>
              <a:gd name="T63" fmla="*/ 2147483646 h 1696"/>
              <a:gd name="T64" fmla="*/ 2147483646 w 691"/>
              <a:gd name="T65" fmla="*/ 2147483646 h 1696"/>
              <a:gd name="T66" fmla="*/ 2147483646 w 691"/>
              <a:gd name="T67" fmla="*/ 2147483646 h 1696"/>
              <a:gd name="T68" fmla="*/ 2147483646 w 691"/>
              <a:gd name="T69" fmla="*/ 2147483646 h 1696"/>
              <a:gd name="T70" fmla="*/ 2147483646 w 691"/>
              <a:gd name="T71" fmla="*/ 2147483646 h 1696"/>
              <a:gd name="T72" fmla="*/ 2147483646 w 691"/>
              <a:gd name="T73" fmla="*/ 2147483646 h 1696"/>
              <a:gd name="T74" fmla="*/ 2147483646 w 691"/>
              <a:gd name="T75" fmla="*/ 2147483646 h 1696"/>
              <a:gd name="T76" fmla="*/ 2147483646 w 691"/>
              <a:gd name="T77" fmla="*/ 2147483646 h 1696"/>
              <a:gd name="T78" fmla="*/ 2147483646 w 691"/>
              <a:gd name="T79" fmla="*/ 1457990863 h 1696"/>
              <a:gd name="T80" fmla="*/ 2147483646 w 691"/>
              <a:gd name="T81" fmla="*/ 728996941 h 1696"/>
              <a:gd name="T82" fmla="*/ 2147483646 w 691"/>
              <a:gd name="T83" fmla="*/ 0 h 1696"/>
              <a:gd name="T84" fmla="*/ 2147483646 w 691"/>
              <a:gd name="T85" fmla="*/ 801895126 h 169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0" t="0" r="r" b="b"/>
            <a:pathLst>
              <a:path w="691" h="1696">
                <a:moveTo>
                  <a:pt x="429" y="88"/>
                </a:moveTo>
                <a:lnTo>
                  <a:pt x="354" y="72"/>
                </a:lnTo>
                <a:lnTo>
                  <a:pt x="337" y="128"/>
                </a:lnTo>
                <a:lnTo>
                  <a:pt x="295" y="128"/>
                </a:lnTo>
                <a:lnTo>
                  <a:pt x="261" y="168"/>
                </a:lnTo>
                <a:lnTo>
                  <a:pt x="261" y="216"/>
                </a:lnTo>
                <a:lnTo>
                  <a:pt x="269" y="256"/>
                </a:lnTo>
                <a:lnTo>
                  <a:pt x="210" y="312"/>
                </a:lnTo>
                <a:lnTo>
                  <a:pt x="210" y="376"/>
                </a:lnTo>
                <a:lnTo>
                  <a:pt x="168" y="400"/>
                </a:lnTo>
                <a:lnTo>
                  <a:pt x="168" y="496"/>
                </a:lnTo>
                <a:lnTo>
                  <a:pt x="118" y="576"/>
                </a:lnTo>
                <a:lnTo>
                  <a:pt x="160" y="600"/>
                </a:lnTo>
                <a:lnTo>
                  <a:pt x="143" y="656"/>
                </a:lnTo>
                <a:lnTo>
                  <a:pt x="67" y="664"/>
                </a:lnTo>
                <a:lnTo>
                  <a:pt x="33" y="736"/>
                </a:lnTo>
                <a:lnTo>
                  <a:pt x="50" y="856"/>
                </a:lnTo>
                <a:lnTo>
                  <a:pt x="50" y="936"/>
                </a:lnTo>
                <a:lnTo>
                  <a:pt x="92" y="976"/>
                </a:lnTo>
                <a:lnTo>
                  <a:pt x="92" y="1016"/>
                </a:lnTo>
                <a:lnTo>
                  <a:pt x="67" y="1056"/>
                </a:lnTo>
                <a:lnTo>
                  <a:pt x="67" y="1144"/>
                </a:lnTo>
                <a:lnTo>
                  <a:pt x="33" y="1176"/>
                </a:lnTo>
                <a:lnTo>
                  <a:pt x="17" y="1272"/>
                </a:lnTo>
                <a:lnTo>
                  <a:pt x="0" y="1280"/>
                </a:lnTo>
                <a:lnTo>
                  <a:pt x="8" y="1328"/>
                </a:lnTo>
                <a:lnTo>
                  <a:pt x="33" y="1352"/>
                </a:lnTo>
                <a:lnTo>
                  <a:pt x="42" y="1376"/>
                </a:lnTo>
                <a:lnTo>
                  <a:pt x="42" y="1440"/>
                </a:lnTo>
                <a:lnTo>
                  <a:pt x="84" y="1504"/>
                </a:lnTo>
                <a:lnTo>
                  <a:pt x="109" y="1536"/>
                </a:lnTo>
                <a:lnTo>
                  <a:pt x="118" y="1568"/>
                </a:lnTo>
                <a:lnTo>
                  <a:pt x="109" y="1592"/>
                </a:lnTo>
                <a:lnTo>
                  <a:pt x="109" y="1616"/>
                </a:lnTo>
                <a:lnTo>
                  <a:pt x="126" y="1632"/>
                </a:lnTo>
                <a:lnTo>
                  <a:pt x="135" y="1664"/>
                </a:lnTo>
                <a:lnTo>
                  <a:pt x="135" y="1696"/>
                </a:lnTo>
                <a:lnTo>
                  <a:pt x="202" y="1696"/>
                </a:lnTo>
                <a:lnTo>
                  <a:pt x="236" y="1680"/>
                </a:lnTo>
                <a:lnTo>
                  <a:pt x="244" y="1648"/>
                </a:lnTo>
                <a:lnTo>
                  <a:pt x="261" y="1616"/>
                </a:lnTo>
                <a:lnTo>
                  <a:pt x="286" y="1600"/>
                </a:lnTo>
                <a:lnTo>
                  <a:pt x="354" y="1608"/>
                </a:lnTo>
                <a:lnTo>
                  <a:pt x="387" y="1472"/>
                </a:lnTo>
                <a:lnTo>
                  <a:pt x="396" y="1440"/>
                </a:lnTo>
                <a:lnTo>
                  <a:pt x="387" y="1408"/>
                </a:lnTo>
                <a:lnTo>
                  <a:pt x="387" y="1368"/>
                </a:lnTo>
                <a:lnTo>
                  <a:pt x="396" y="1336"/>
                </a:lnTo>
                <a:lnTo>
                  <a:pt x="404" y="1296"/>
                </a:lnTo>
                <a:lnTo>
                  <a:pt x="421" y="1272"/>
                </a:lnTo>
                <a:lnTo>
                  <a:pt x="472" y="1240"/>
                </a:lnTo>
                <a:lnTo>
                  <a:pt x="497" y="1224"/>
                </a:lnTo>
                <a:lnTo>
                  <a:pt x="497" y="1192"/>
                </a:lnTo>
                <a:lnTo>
                  <a:pt x="505" y="1168"/>
                </a:lnTo>
                <a:lnTo>
                  <a:pt x="522" y="1144"/>
                </a:lnTo>
                <a:lnTo>
                  <a:pt x="480" y="1088"/>
                </a:lnTo>
                <a:lnTo>
                  <a:pt x="413" y="1048"/>
                </a:lnTo>
                <a:lnTo>
                  <a:pt x="396" y="1040"/>
                </a:lnTo>
                <a:lnTo>
                  <a:pt x="387" y="1024"/>
                </a:lnTo>
                <a:lnTo>
                  <a:pt x="387" y="984"/>
                </a:lnTo>
                <a:lnTo>
                  <a:pt x="379" y="904"/>
                </a:lnTo>
                <a:lnTo>
                  <a:pt x="387" y="832"/>
                </a:lnTo>
                <a:lnTo>
                  <a:pt x="429" y="760"/>
                </a:lnTo>
                <a:lnTo>
                  <a:pt x="480" y="704"/>
                </a:lnTo>
                <a:lnTo>
                  <a:pt x="539" y="648"/>
                </a:lnTo>
                <a:lnTo>
                  <a:pt x="556" y="624"/>
                </a:lnTo>
                <a:lnTo>
                  <a:pt x="564" y="584"/>
                </a:lnTo>
                <a:lnTo>
                  <a:pt x="581" y="560"/>
                </a:lnTo>
                <a:lnTo>
                  <a:pt x="581" y="536"/>
                </a:lnTo>
                <a:lnTo>
                  <a:pt x="573" y="496"/>
                </a:lnTo>
                <a:lnTo>
                  <a:pt x="581" y="464"/>
                </a:lnTo>
                <a:lnTo>
                  <a:pt x="606" y="424"/>
                </a:lnTo>
                <a:lnTo>
                  <a:pt x="615" y="384"/>
                </a:lnTo>
                <a:lnTo>
                  <a:pt x="682" y="376"/>
                </a:lnTo>
                <a:lnTo>
                  <a:pt x="691" y="376"/>
                </a:lnTo>
                <a:lnTo>
                  <a:pt x="674" y="328"/>
                </a:lnTo>
                <a:lnTo>
                  <a:pt x="657" y="288"/>
                </a:lnTo>
                <a:lnTo>
                  <a:pt x="649" y="240"/>
                </a:lnTo>
                <a:lnTo>
                  <a:pt x="649" y="192"/>
                </a:lnTo>
                <a:lnTo>
                  <a:pt x="606" y="160"/>
                </a:lnTo>
                <a:lnTo>
                  <a:pt x="606" y="120"/>
                </a:lnTo>
                <a:lnTo>
                  <a:pt x="573" y="80"/>
                </a:lnTo>
                <a:lnTo>
                  <a:pt x="480" y="40"/>
                </a:lnTo>
                <a:lnTo>
                  <a:pt x="446" y="0"/>
                </a:lnTo>
                <a:lnTo>
                  <a:pt x="429" y="8"/>
                </a:lnTo>
                <a:lnTo>
                  <a:pt x="429" y="88"/>
                </a:lnTo>
                <a:close/>
              </a:path>
            </a:pathLst>
          </a:custGeom>
          <a:solidFill>
            <a:srgbClr val="CC0000"/>
          </a:solidFill>
          <a:ln>
            <a:noFill/>
          </a:ln>
          <a:extLst/>
        </p:spPr>
        <p:txBody>
          <a:bodyPr/>
          <a:lstStyle>
            <a:defPPr>
              <a:defRPr lang="en-US"/>
            </a:defPPr>
            <a:lvl1pPr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1pPr>
            <a:lvl2pPr marL="4572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2pPr>
            <a:lvl3pPr marL="9144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3pPr>
            <a:lvl4pPr marL="13716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4pPr>
            <a:lvl5pPr marL="1828800" algn="l" rtl="0" eaLnBrk="0" fontAlgn="base" hangingPunct="0">
              <a:spcBef>
                <a:spcPct val="0"/>
              </a:spcBef>
              <a:spcAft>
                <a:spcPct val="0"/>
              </a:spcAft>
              <a:defRPr sz="2400" b="1" kern="1200">
                <a:solidFill>
                  <a:schemeClr val="tx1"/>
                </a:solidFill>
                <a:latin typeface="Arial" panose="020B0604020202020204" pitchFamily="34" charset="0"/>
                <a:ea typeface="MS PGothic" panose="020B0600070205080204" pitchFamily="34" charset="-128"/>
                <a:cs typeface="+mn-cs"/>
              </a:defRPr>
            </a:lvl5pPr>
            <a:lvl6pPr marL="22860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6pPr>
            <a:lvl7pPr marL="27432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7pPr>
            <a:lvl8pPr marL="32004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8pPr>
            <a:lvl9pPr marL="3657600" algn="l" defTabSz="914400" rtl="0" eaLnBrk="1" latinLnBrk="0" hangingPunct="1">
              <a:defRPr sz="2400" b="1" kern="1200">
                <a:solidFill>
                  <a:schemeClr val="tx1"/>
                </a:solidFill>
                <a:latin typeface="Arial" panose="020B0604020202020204" pitchFamily="34" charset="0"/>
                <a:ea typeface="MS PGothic" panose="020B0600070205080204" pitchFamily="34" charset="-128"/>
                <a:cs typeface="+mn-cs"/>
              </a:defRPr>
            </a:lvl9pPr>
          </a:lstStyle>
          <a:p>
            <a:pPr defTabSz="914400">
              <a:defRPr/>
            </a:pPr>
            <a:endParaRPr lang="en-GB" dirty="0">
              <a:solidFill>
                <a:srgbClr val="000000"/>
              </a:solidFill>
            </a:endParaRPr>
          </a:p>
        </p:txBody>
      </p:sp>
      <p:sp>
        <p:nvSpPr>
          <p:cNvPr id="10" name="Freeform 88"/>
          <p:cNvSpPr>
            <a:spLocks noChangeAspect="1"/>
          </p:cNvSpPr>
          <p:nvPr/>
        </p:nvSpPr>
        <p:spPr bwMode="auto">
          <a:xfrm>
            <a:off x="7812456" y="4083918"/>
            <a:ext cx="864000" cy="607647"/>
          </a:xfrm>
          <a:custGeom>
            <a:avLst/>
            <a:gdLst>
              <a:gd name="T0" fmla="*/ 312 w 455"/>
              <a:gd name="T1" fmla="*/ 304 h 320"/>
              <a:gd name="T2" fmla="*/ 328 w 455"/>
              <a:gd name="T3" fmla="*/ 296 h 320"/>
              <a:gd name="T4" fmla="*/ 320 w 455"/>
              <a:gd name="T5" fmla="*/ 272 h 320"/>
              <a:gd name="T6" fmla="*/ 354 w 455"/>
              <a:gd name="T7" fmla="*/ 264 h 320"/>
              <a:gd name="T8" fmla="*/ 379 w 455"/>
              <a:gd name="T9" fmla="*/ 248 h 320"/>
              <a:gd name="T10" fmla="*/ 404 w 455"/>
              <a:gd name="T11" fmla="*/ 256 h 320"/>
              <a:gd name="T12" fmla="*/ 387 w 455"/>
              <a:gd name="T13" fmla="*/ 224 h 320"/>
              <a:gd name="T14" fmla="*/ 387 w 455"/>
              <a:gd name="T15" fmla="*/ 192 h 320"/>
              <a:gd name="T16" fmla="*/ 387 w 455"/>
              <a:gd name="T17" fmla="*/ 160 h 320"/>
              <a:gd name="T18" fmla="*/ 413 w 455"/>
              <a:gd name="T19" fmla="*/ 152 h 320"/>
              <a:gd name="T20" fmla="*/ 421 w 455"/>
              <a:gd name="T21" fmla="*/ 128 h 320"/>
              <a:gd name="T22" fmla="*/ 446 w 455"/>
              <a:gd name="T23" fmla="*/ 120 h 320"/>
              <a:gd name="T24" fmla="*/ 455 w 455"/>
              <a:gd name="T25" fmla="*/ 104 h 320"/>
              <a:gd name="T26" fmla="*/ 430 w 455"/>
              <a:gd name="T27" fmla="*/ 96 h 320"/>
              <a:gd name="T28" fmla="*/ 430 w 455"/>
              <a:gd name="T29" fmla="*/ 64 h 320"/>
              <a:gd name="T30" fmla="*/ 396 w 455"/>
              <a:gd name="T31" fmla="*/ 56 h 320"/>
              <a:gd name="T32" fmla="*/ 371 w 455"/>
              <a:gd name="T33" fmla="*/ 40 h 320"/>
              <a:gd name="T34" fmla="*/ 337 w 455"/>
              <a:gd name="T35" fmla="*/ 24 h 320"/>
              <a:gd name="T36" fmla="*/ 286 w 455"/>
              <a:gd name="T37" fmla="*/ 16 h 320"/>
              <a:gd name="T38" fmla="*/ 278 w 455"/>
              <a:gd name="T39" fmla="*/ 0 h 320"/>
              <a:gd name="T40" fmla="*/ 227 w 455"/>
              <a:gd name="T41" fmla="*/ 32 h 320"/>
              <a:gd name="T42" fmla="*/ 185 w 455"/>
              <a:gd name="T43" fmla="*/ 24 h 320"/>
              <a:gd name="T44" fmla="*/ 143 w 455"/>
              <a:gd name="T45" fmla="*/ 32 h 320"/>
              <a:gd name="T46" fmla="*/ 84 w 455"/>
              <a:gd name="T47" fmla="*/ 32 h 320"/>
              <a:gd name="T48" fmla="*/ 25 w 455"/>
              <a:gd name="T49" fmla="*/ 64 h 320"/>
              <a:gd name="T50" fmla="*/ 0 w 455"/>
              <a:gd name="T51" fmla="*/ 88 h 320"/>
              <a:gd name="T52" fmla="*/ 8 w 455"/>
              <a:gd name="T53" fmla="*/ 104 h 320"/>
              <a:gd name="T54" fmla="*/ 25 w 455"/>
              <a:gd name="T55" fmla="*/ 168 h 320"/>
              <a:gd name="T56" fmla="*/ 34 w 455"/>
              <a:gd name="T57" fmla="*/ 184 h 320"/>
              <a:gd name="T58" fmla="*/ 67 w 455"/>
              <a:gd name="T59" fmla="*/ 192 h 320"/>
              <a:gd name="T60" fmla="*/ 126 w 455"/>
              <a:gd name="T61" fmla="*/ 192 h 320"/>
              <a:gd name="T62" fmla="*/ 151 w 455"/>
              <a:gd name="T63" fmla="*/ 200 h 320"/>
              <a:gd name="T64" fmla="*/ 168 w 455"/>
              <a:gd name="T65" fmla="*/ 272 h 320"/>
              <a:gd name="T66" fmla="*/ 177 w 455"/>
              <a:gd name="T67" fmla="*/ 272 h 320"/>
              <a:gd name="T68" fmla="*/ 236 w 455"/>
              <a:gd name="T69" fmla="*/ 296 h 320"/>
              <a:gd name="T70" fmla="*/ 244 w 455"/>
              <a:gd name="T71" fmla="*/ 320 h 320"/>
              <a:gd name="T72" fmla="*/ 278 w 455"/>
              <a:gd name="T73" fmla="*/ 296 h 320"/>
              <a:gd name="T74" fmla="*/ 312 w 455"/>
              <a:gd name="T75" fmla="*/ 304 h 320"/>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55" h="320">
                <a:moveTo>
                  <a:pt x="312" y="304"/>
                </a:moveTo>
                <a:lnTo>
                  <a:pt x="328" y="296"/>
                </a:lnTo>
                <a:lnTo>
                  <a:pt x="320" y="272"/>
                </a:lnTo>
                <a:lnTo>
                  <a:pt x="354" y="264"/>
                </a:lnTo>
                <a:lnTo>
                  <a:pt x="379" y="248"/>
                </a:lnTo>
                <a:lnTo>
                  <a:pt x="404" y="256"/>
                </a:lnTo>
                <a:lnTo>
                  <a:pt x="387" y="224"/>
                </a:lnTo>
                <a:lnTo>
                  <a:pt x="387" y="192"/>
                </a:lnTo>
                <a:lnTo>
                  <a:pt x="387" y="160"/>
                </a:lnTo>
                <a:lnTo>
                  <a:pt x="413" y="152"/>
                </a:lnTo>
                <a:lnTo>
                  <a:pt x="421" y="128"/>
                </a:lnTo>
                <a:lnTo>
                  <a:pt x="446" y="120"/>
                </a:lnTo>
                <a:lnTo>
                  <a:pt x="455" y="104"/>
                </a:lnTo>
                <a:lnTo>
                  <a:pt x="430" y="96"/>
                </a:lnTo>
                <a:lnTo>
                  <a:pt x="430" y="64"/>
                </a:lnTo>
                <a:lnTo>
                  <a:pt x="396" y="56"/>
                </a:lnTo>
                <a:lnTo>
                  <a:pt x="371" y="40"/>
                </a:lnTo>
                <a:lnTo>
                  <a:pt x="337" y="24"/>
                </a:lnTo>
                <a:lnTo>
                  <a:pt x="286" y="16"/>
                </a:lnTo>
                <a:lnTo>
                  <a:pt x="278" y="0"/>
                </a:lnTo>
                <a:lnTo>
                  <a:pt x="227" y="32"/>
                </a:lnTo>
                <a:lnTo>
                  <a:pt x="185" y="24"/>
                </a:lnTo>
                <a:lnTo>
                  <a:pt x="143" y="32"/>
                </a:lnTo>
                <a:lnTo>
                  <a:pt x="84" y="32"/>
                </a:lnTo>
                <a:lnTo>
                  <a:pt x="25" y="64"/>
                </a:lnTo>
                <a:lnTo>
                  <a:pt x="0" y="88"/>
                </a:lnTo>
                <a:lnTo>
                  <a:pt x="8" y="104"/>
                </a:lnTo>
                <a:lnTo>
                  <a:pt x="25" y="168"/>
                </a:lnTo>
                <a:lnTo>
                  <a:pt x="34" y="184"/>
                </a:lnTo>
                <a:lnTo>
                  <a:pt x="67" y="192"/>
                </a:lnTo>
                <a:lnTo>
                  <a:pt x="126" y="192"/>
                </a:lnTo>
                <a:lnTo>
                  <a:pt x="151" y="200"/>
                </a:lnTo>
                <a:lnTo>
                  <a:pt x="168" y="272"/>
                </a:lnTo>
                <a:lnTo>
                  <a:pt x="177" y="272"/>
                </a:lnTo>
                <a:lnTo>
                  <a:pt x="236" y="296"/>
                </a:lnTo>
                <a:lnTo>
                  <a:pt x="244" y="320"/>
                </a:lnTo>
                <a:lnTo>
                  <a:pt x="278" y="296"/>
                </a:lnTo>
                <a:lnTo>
                  <a:pt x="312" y="304"/>
                </a:lnTo>
                <a:close/>
              </a:path>
            </a:pathLst>
          </a:custGeom>
          <a:solidFill>
            <a:srgbClr val="CC0000"/>
          </a:solidFill>
          <a:ln>
            <a:noFill/>
          </a:ln>
          <a:extLst/>
        </p:spPr>
        <p:txBody>
          <a:bodyPr/>
          <a:lstStyle/>
          <a:p>
            <a:pPr defTabSz="914400" eaLnBrk="0" fontAlgn="base" hangingPunct="0">
              <a:spcBef>
                <a:spcPct val="0"/>
              </a:spcBef>
              <a:spcAft>
                <a:spcPct val="0"/>
              </a:spcAft>
              <a:defRPr/>
            </a:pPr>
            <a:endParaRPr lang="en-GB" sz="2400" b="1" kern="0" dirty="0">
              <a:solidFill>
                <a:srgbClr val="000000"/>
              </a:solidFill>
              <a:ea typeface="MS PGothic" panose="020B0600070205080204" pitchFamily="34" charset="-128"/>
            </a:endParaRPr>
          </a:p>
        </p:txBody>
      </p:sp>
      <p:sp>
        <p:nvSpPr>
          <p:cNvPr id="11" name="Freeform 93"/>
          <p:cNvSpPr>
            <a:spLocks noChangeAspect="1"/>
          </p:cNvSpPr>
          <p:nvPr/>
        </p:nvSpPr>
        <p:spPr bwMode="auto">
          <a:xfrm>
            <a:off x="7773561" y="3677425"/>
            <a:ext cx="1044000" cy="550509"/>
          </a:xfrm>
          <a:custGeom>
            <a:avLst/>
            <a:gdLst>
              <a:gd name="T0" fmla="*/ 472 w 531"/>
              <a:gd name="T1" fmla="*/ 80 h 280"/>
              <a:gd name="T2" fmla="*/ 464 w 531"/>
              <a:gd name="T3" fmla="*/ 40 h 280"/>
              <a:gd name="T4" fmla="*/ 413 w 531"/>
              <a:gd name="T5" fmla="*/ 32 h 280"/>
              <a:gd name="T6" fmla="*/ 371 w 531"/>
              <a:gd name="T7" fmla="*/ 40 h 280"/>
              <a:gd name="T8" fmla="*/ 304 w 531"/>
              <a:gd name="T9" fmla="*/ 0 h 280"/>
              <a:gd name="T10" fmla="*/ 262 w 531"/>
              <a:gd name="T11" fmla="*/ 0 h 280"/>
              <a:gd name="T12" fmla="*/ 211 w 531"/>
              <a:gd name="T13" fmla="*/ 32 h 280"/>
              <a:gd name="T14" fmla="*/ 211 w 531"/>
              <a:gd name="T15" fmla="*/ 40 h 280"/>
              <a:gd name="T16" fmla="*/ 219 w 531"/>
              <a:gd name="T17" fmla="*/ 72 h 280"/>
              <a:gd name="T18" fmla="*/ 219 w 531"/>
              <a:gd name="T19" fmla="*/ 104 h 280"/>
              <a:gd name="T20" fmla="*/ 211 w 531"/>
              <a:gd name="T21" fmla="*/ 128 h 280"/>
              <a:gd name="T22" fmla="*/ 194 w 531"/>
              <a:gd name="T23" fmla="*/ 128 h 280"/>
              <a:gd name="T24" fmla="*/ 160 w 531"/>
              <a:gd name="T25" fmla="*/ 128 h 280"/>
              <a:gd name="T26" fmla="*/ 110 w 531"/>
              <a:gd name="T27" fmla="*/ 80 h 280"/>
              <a:gd name="T28" fmla="*/ 76 w 531"/>
              <a:gd name="T29" fmla="*/ 64 h 280"/>
              <a:gd name="T30" fmla="*/ 43 w 531"/>
              <a:gd name="T31" fmla="*/ 88 h 280"/>
              <a:gd name="T32" fmla="*/ 17 w 531"/>
              <a:gd name="T33" fmla="*/ 160 h 280"/>
              <a:gd name="T34" fmla="*/ 0 w 531"/>
              <a:gd name="T35" fmla="*/ 192 h 280"/>
              <a:gd name="T36" fmla="*/ 0 w 531"/>
              <a:gd name="T37" fmla="*/ 224 h 280"/>
              <a:gd name="T38" fmla="*/ 9 w 531"/>
              <a:gd name="T39" fmla="*/ 280 h 280"/>
              <a:gd name="T40" fmla="*/ 34 w 531"/>
              <a:gd name="T41" fmla="*/ 256 h 280"/>
              <a:gd name="T42" fmla="*/ 93 w 531"/>
              <a:gd name="T43" fmla="*/ 224 h 280"/>
              <a:gd name="T44" fmla="*/ 152 w 531"/>
              <a:gd name="T45" fmla="*/ 224 h 280"/>
              <a:gd name="T46" fmla="*/ 194 w 531"/>
              <a:gd name="T47" fmla="*/ 216 h 280"/>
              <a:gd name="T48" fmla="*/ 236 w 531"/>
              <a:gd name="T49" fmla="*/ 224 h 280"/>
              <a:gd name="T50" fmla="*/ 287 w 531"/>
              <a:gd name="T51" fmla="*/ 192 h 280"/>
              <a:gd name="T52" fmla="*/ 295 w 531"/>
              <a:gd name="T53" fmla="*/ 208 h 280"/>
              <a:gd name="T54" fmla="*/ 346 w 531"/>
              <a:gd name="T55" fmla="*/ 216 h 280"/>
              <a:gd name="T56" fmla="*/ 380 w 531"/>
              <a:gd name="T57" fmla="*/ 232 h 280"/>
              <a:gd name="T58" fmla="*/ 405 w 531"/>
              <a:gd name="T59" fmla="*/ 248 h 280"/>
              <a:gd name="T60" fmla="*/ 430 w 531"/>
              <a:gd name="T61" fmla="*/ 248 h 280"/>
              <a:gd name="T62" fmla="*/ 455 w 531"/>
              <a:gd name="T63" fmla="*/ 232 h 280"/>
              <a:gd name="T64" fmla="*/ 498 w 531"/>
              <a:gd name="T65" fmla="*/ 232 h 280"/>
              <a:gd name="T66" fmla="*/ 531 w 531"/>
              <a:gd name="T67" fmla="*/ 176 h 280"/>
              <a:gd name="T68" fmla="*/ 506 w 531"/>
              <a:gd name="T69" fmla="*/ 112 h 280"/>
              <a:gd name="T70" fmla="*/ 472 w 531"/>
              <a:gd name="T71" fmla="*/ 80 h 2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531" h="280">
                <a:moveTo>
                  <a:pt x="472" y="80"/>
                </a:moveTo>
                <a:lnTo>
                  <a:pt x="464" y="40"/>
                </a:lnTo>
                <a:lnTo>
                  <a:pt x="413" y="32"/>
                </a:lnTo>
                <a:lnTo>
                  <a:pt x="371" y="40"/>
                </a:lnTo>
                <a:lnTo>
                  <a:pt x="304" y="0"/>
                </a:lnTo>
                <a:lnTo>
                  <a:pt x="262" y="0"/>
                </a:lnTo>
                <a:lnTo>
                  <a:pt x="211" y="32"/>
                </a:lnTo>
                <a:lnTo>
                  <a:pt x="211" y="40"/>
                </a:lnTo>
                <a:lnTo>
                  <a:pt x="219" y="72"/>
                </a:lnTo>
                <a:lnTo>
                  <a:pt x="219" y="104"/>
                </a:lnTo>
                <a:lnTo>
                  <a:pt x="211" y="128"/>
                </a:lnTo>
                <a:lnTo>
                  <a:pt x="194" y="128"/>
                </a:lnTo>
                <a:lnTo>
                  <a:pt x="160" y="128"/>
                </a:lnTo>
                <a:lnTo>
                  <a:pt x="110" y="80"/>
                </a:lnTo>
                <a:lnTo>
                  <a:pt x="76" y="64"/>
                </a:lnTo>
                <a:lnTo>
                  <a:pt x="43" y="88"/>
                </a:lnTo>
                <a:lnTo>
                  <a:pt x="17" y="160"/>
                </a:lnTo>
                <a:lnTo>
                  <a:pt x="0" y="192"/>
                </a:lnTo>
                <a:lnTo>
                  <a:pt x="0" y="224"/>
                </a:lnTo>
                <a:lnTo>
                  <a:pt x="9" y="280"/>
                </a:lnTo>
                <a:lnTo>
                  <a:pt x="34" y="256"/>
                </a:lnTo>
                <a:lnTo>
                  <a:pt x="93" y="224"/>
                </a:lnTo>
                <a:lnTo>
                  <a:pt x="152" y="224"/>
                </a:lnTo>
                <a:lnTo>
                  <a:pt x="194" y="216"/>
                </a:lnTo>
                <a:lnTo>
                  <a:pt x="236" y="224"/>
                </a:lnTo>
                <a:lnTo>
                  <a:pt x="287" y="192"/>
                </a:lnTo>
                <a:lnTo>
                  <a:pt x="295" y="208"/>
                </a:lnTo>
                <a:lnTo>
                  <a:pt x="346" y="216"/>
                </a:lnTo>
                <a:lnTo>
                  <a:pt x="380" y="232"/>
                </a:lnTo>
                <a:lnTo>
                  <a:pt x="405" y="248"/>
                </a:lnTo>
                <a:lnTo>
                  <a:pt x="430" y="248"/>
                </a:lnTo>
                <a:lnTo>
                  <a:pt x="455" y="232"/>
                </a:lnTo>
                <a:lnTo>
                  <a:pt x="498" y="232"/>
                </a:lnTo>
                <a:lnTo>
                  <a:pt x="531" y="176"/>
                </a:lnTo>
                <a:lnTo>
                  <a:pt x="506" y="112"/>
                </a:lnTo>
                <a:lnTo>
                  <a:pt x="472" y="80"/>
                </a:lnTo>
                <a:close/>
              </a:path>
            </a:pathLst>
          </a:custGeom>
          <a:solidFill>
            <a:srgbClr val="CC0000"/>
          </a:solidFill>
          <a:ln>
            <a:noFill/>
          </a:ln>
          <a:extLst/>
        </p:spPr>
        <p:txBody>
          <a:bodyPr/>
          <a:lstStyle/>
          <a:p>
            <a:pPr defTabSz="914400" eaLnBrk="0" fontAlgn="base" hangingPunct="0">
              <a:spcBef>
                <a:spcPct val="0"/>
              </a:spcBef>
              <a:spcAft>
                <a:spcPct val="0"/>
              </a:spcAft>
              <a:defRPr/>
            </a:pPr>
            <a:endParaRPr lang="en-GB" sz="2400" b="1" kern="0" dirty="0">
              <a:solidFill>
                <a:srgbClr val="000000"/>
              </a:solidFill>
              <a:ea typeface="MS PGothic" panose="020B0600070205080204" pitchFamily="34" charset="-128"/>
            </a:endParaRPr>
          </a:p>
        </p:txBody>
      </p:sp>
      <p:sp>
        <p:nvSpPr>
          <p:cNvPr id="12" name="Freeform 96"/>
          <p:cNvSpPr>
            <a:spLocks noChangeAspect="1"/>
          </p:cNvSpPr>
          <p:nvPr/>
        </p:nvSpPr>
        <p:spPr bwMode="auto">
          <a:xfrm>
            <a:off x="7995479" y="3219822"/>
            <a:ext cx="684000" cy="503360"/>
          </a:xfrm>
          <a:custGeom>
            <a:avLst/>
            <a:gdLst>
              <a:gd name="T0" fmla="*/ 295 w 337"/>
              <a:gd name="T1" fmla="*/ 128 h 248"/>
              <a:gd name="T2" fmla="*/ 295 w 337"/>
              <a:gd name="T3" fmla="*/ 64 h 248"/>
              <a:gd name="T4" fmla="*/ 295 w 337"/>
              <a:gd name="T5" fmla="*/ 16 h 248"/>
              <a:gd name="T6" fmla="*/ 286 w 337"/>
              <a:gd name="T7" fmla="*/ 0 h 248"/>
              <a:gd name="T8" fmla="*/ 236 w 337"/>
              <a:gd name="T9" fmla="*/ 8 h 248"/>
              <a:gd name="T10" fmla="*/ 126 w 337"/>
              <a:gd name="T11" fmla="*/ 16 h 248"/>
              <a:gd name="T12" fmla="*/ 67 w 337"/>
              <a:gd name="T13" fmla="*/ 40 h 248"/>
              <a:gd name="T14" fmla="*/ 25 w 337"/>
              <a:gd name="T15" fmla="*/ 64 h 248"/>
              <a:gd name="T16" fmla="*/ 8 w 337"/>
              <a:gd name="T17" fmla="*/ 88 h 248"/>
              <a:gd name="T18" fmla="*/ 0 w 337"/>
              <a:gd name="T19" fmla="*/ 112 h 248"/>
              <a:gd name="T20" fmla="*/ 25 w 337"/>
              <a:gd name="T21" fmla="*/ 128 h 248"/>
              <a:gd name="T22" fmla="*/ 17 w 337"/>
              <a:gd name="T23" fmla="*/ 152 h 248"/>
              <a:gd name="T24" fmla="*/ 25 w 337"/>
              <a:gd name="T25" fmla="*/ 176 h 248"/>
              <a:gd name="T26" fmla="*/ 42 w 337"/>
              <a:gd name="T27" fmla="*/ 184 h 248"/>
              <a:gd name="T28" fmla="*/ 67 w 337"/>
              <a:gd name="T29" fmla="*/ 184 h 248"/>
              <a:gd name="T30" fmla="*/ 93 w 337"/>
              <a:gd name="T31" fmla="*/ 176 h 248"/>
              <a:gd name="T32" fmla="*/ 101 w 337"/>
              <a:gd name="T33" fmla="*/ 240 h 248"/>
              <a:gd name="T34" fmla="*/ 152 w 337"/>
              <a:gd name="T35" fmla="*/ 208 h 248"/>
              <a:gd name="T36" fmla="*/ 194 w 337"/>
              <a:gd name="T37" fmla="*/ 208 h 248"/>
              <a:gd name="T38" fmla="*/ 261 w 337"/>
              <a:gd name="T39" fmla="*/ 248 h 248"/>
              <a:gd name="T40" fmla="*/ 303 w 337"/>
              <a:gd name="T41" fmla="*/ 240 h 248"/>
              <a:gd name="T42" fmla="*/ 320 w 337"/>
              <a:gd name="T43" fmla="*/ 240 h 248"/>
              <a:gd name="T44" fmla="*/ 337 w 337"/>
              <a:gd name="T45" fmla="*/ 176 h 248"/>
              <a:gd name="T46" fmla="*/ 295 w 337"/>
              <a:gd name="T47" fmla="*/ 128 h 24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37" h="248">
                <a:moveTo>
                  <a:pt x="295" y="128"/>
                </a:moveTo>
                <a:lnTo>
                  <a:pt x="295" y="64"/>
                </a:lnTo>
                <a:lnTo>
                  <a:pt x="295" y="16"/>
                </a:lnTo>
                <a:lnTo>
                  <a:pt x="286" y="0"/>
                </a:lnTo>
                <a:lnTo>
                  <a:pt x="236" y="8"/>
                </a:lnTo>
                <a:lnTo>
                  <a:pt x="126" y="16"/>
                </a:lnTo>
                <a:lnTo>
                  <a:pt x="67" y="40"/>
                </a:lnTo>
                <a:lnTo>
                  <a:pt x="25" y="64"/>
                </a:lnTo>
                <a:lnTo>
                  <a:pt x="8" y="88"/>
                </a:lnTo>
                <a:lnTo>
                  <a:pt x="0" y="112"/>
                </a:lnTo>
                <a:lnTo>
                  <a:pt x="25" y="128"/>
                </a:lnTo>
                <a:lnTo>
                  <a:pt x="17" y="152"/>
                </a:lnTo>
                <a:lnTo>
                  <a:pt x="25" y="176"/>
                </a:lnTo>
                <a:lnTo>
                  <a:pt x="42" y="184"/>
                </a:lnTo>
                <a:lnTo>
                  <a:pt x="67" y="184"/>
                </a:lnTo>
                <a:lnTo>
                  <a:pt x="93" y="176"/>
                </a:lnTo>
                <a:lnTo>
                  <a:pt x="101" y="240"/>
                </a:lnTo>
                <a:lnTo>
                  <a:pt x="152" y="208"/>
                </a:lnTo>
                <a:lnTo>
                  <a:pt x="194" y="208"/>
                </a:lnTo>
                <a:lnTo>
                  <a:pt x="261" y="248"/>
                </a:lnTo>
                <a:lnTo>
                  <a:pt x="303" y="240"/>
                </a:lnTo>
                <a:lnTo>
                  <a:pt x="320" y="240"/>
                </a:lnTo>
                <a:lnTo>
                  <a:pt x="337" y="176"/>
                </a:lnTo>
                <a:lnTo>
                  <a:pt x="295" y="128"/>
                </a:lnTo>
                <a:close/>
              </a:path>
            </a:pathLst>
          </a:custGeom>
          <a:solidFill>
            <a:srgbClr val="CC0000"/>
          </a:solidFill>
          <a:ln>
            <a:noFill/>
          </a:ln>
          <a:extLst/>
        </p:spPr>
        <p:txBody>
          <a:bodyPr/>
          <a:lstStyle/>
          <a:p>
            <a:pPr defTabSz="914400" eaLnBrk="0" fontAlgn="base" hangingPunct="0">
              <a:spcBef>
                <a:spcPct val="0"/>
              </a:spcBef>
              <a:spcAft>
                <a:spcPct val="0"/>
              </a:spcAft>
              <a:defRPr/>
            </a:pPr>
            <a:endParaRPr lang="en-GB" sz="2400" b="1" kern="0" dirty="0">
              <a:solidFill>
                <a:srgbClr val="000000"/>
              </a:solidFill>
              <a:ea typeface="MS PGothic" panose="020B0600070205080204" pitchFamily="34" charset="-128"/>
            </a:endParaRPr>
          </a:p>
        </p:txBody>
      </p:sp>
    </p:spTree>
    <p:extLst>
      <p:ext uri="{BB962C8B-B14F-4D97-AF65-F5344CB8AC3E}">
        <p14:creationId xmlns:p14="http://schemas.microsoft.com/office/powerpoint/2010/main" val="3454054105"/>
      </p:ext>
    </p:extLst>
  </p:cSld>
  <p:clrMapOvr>
    <a:masterClrMapping/>
  </p:clrMapOvr>
  <p:transition>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ubrik 3"/>
          <p:cNvSpPr>
            <a:spLocks noGrp="1"/>
          </p:cNvSpPr>
          <p:nvPr>
            <p:ph type="title"/>
          </p:nvPr>
        </p:nvSpPr>
        <p:spPr/>
        <p:txBody>
          <a:bodyPr/>
          <a:lstStyle/>
          <a:p>
            <a:r>
              <a:rPr lang="en-US" dirty="0"/>
              <a:t>Revenue from several sources</a:t>
            </a:r>
          </a:p>
        </p:txBody>
      </p:sp>
      <p:pic>
        <p:nvPicPr>
          <p:cNvPr id="5122" name="Picture 2" descr="C:\Users\fredrika\Desktop\ica_koncern_ppt_bilder\ICA-ill Flodesschema.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672" y="1294061"/>
            <a:ext cx="5836925" cy="3509937"/>
          </a:xfrm>
          <a:prstGeom prst="rect">
            <a:avLst/>
          </a:prstGeom>
          <a:noFill/>
          <a:extLst>
            <a:ext uri="{909E8E84-426E-40DD-AFC4-6F175D3DCCD1}">
              <a14:hiddenFill xmlns:a14="http://schemas.microsoft.com/office/drawing/2010/main">
                <a:solidFill>
                  <a:srgbClr val="FFFFFF"/>
                </a:solidFill>
              </a14:hiddenFill>
            </a:ext>
          </a:extLst>
        </p:spPr>
      </p:pic>
      <p:sp>
        <p:nvSpPr>
          <p:cNvPr id="9" name="Rektangel 8"/>
          <p:cNvSpPr/>
          <p:nvPr/>
        </p:nvSpPr>
        <p:spPr>
          <a:xfrm>
            <a:off x="2843808" y="880318"/>
            <a:ext cx="847392" cy="68825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defTabSz="914400"/>
            <a:r>
              <a:rPr lang="en-US" sz="1000" dirty="0">
                <a:solidFill>
                  <a:prstClr val="white"/>
                </a:solidFill>
              </a:rPr>
              <a:t>Stores, pharmacies and online trading</a:t>
            </a:r>
          </a:p>
        </p:txBody>
      </p:sp>
      <p:sp>
        <p:nvSpPr>
          <p:cNvPr id="10" name="Rektangel 9"/>
          <p:cNvSpPr/>
          <p:nvPr/>
        </p:nvSpPr>
        <p:spPr>
          <a:xfrm>
            <a:off x="6156176" y="1337047"/>
            <a:ext cx="450369" cy="2265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defTabSz="914400"/>
            <a:r>
              <a:rPr lang="en-US" sz="1000" dirty="0">
                <a:solidFill>
                  <a:prstClr val="white"/>
                </a:solidFill>
              </a:rPr>
              <a:t>Bank</a:t>
            </a:r>
          </a:p>
        </p:txBody>
      </p:sp>
      <p:sp>
        <p:nvSpPr>
          <p:cNvPr id="11" name="Rektangel 10"/>
          <p:cNvSpPr/>
          <p:nvPr/>
        </p:nvSpPr>
        <p:spPr>
          <a:xfrm>
            <a:off x="4572000" y="3075806"/>
            <a:ext cx="878141" cy="2265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defTabSz="914400"/>
            <a:r>
              <a:rPr lang="en-US" sz="1000" dirty="0">
                <a:solidFill>
                  <a:prstClr val="white"/>
                </a:solidFill>
              </a:rPr>
              <a:t>Properties</a:t>
            </a:r>
          </a:p>
        </p:txBody>
      </p:sp>
      <p:sp>
        <p:nvSpPr>
          <p:cNvPr id="12" name="Rektangel 11"/>
          <p:cNvSpPr/>
          <p:nvPr/>
        </p:nvSpPr>
        <p:spPr>
          <a:xfrm>
            <a:off x="539551" y="3065239"/>
            <a:ext cx="1656185" cy="2265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36000" tIns="36000" rIns="36000" bIns="36000" rtlCol="0" anchor="ctr">
            <a:spAutoFit/>
          </a:bodyPr>
          <a:lstStyle/>
          <a:p>
            <a:pPr algn="ctr" defTabSz="914400"/>
            <a:r>
              <a:rPr lang="en-US" sz="1000" dirty="0">
                <a:solidFill>
                  <a:prstClr val="white"/>
                </a:solidFill>
              </a:rPr>
              <a:t>Goods and services supply</a:t>
            </a:r>
          </a:p>
        </p:txBody>
      </p:sp>
      <p:sp>
        <p:nvSpPr>
          <p:cNvPr id="13" name="Rätvinklig triangel 12"/>
          <p:cNvSpPr/>
          <p:nvPr/>
        </p:nvSpPr>
        <p:spPr>
          <a:xfrm rot="10800000">
            <a:off x="3547184" y="1563638"/>
            <a:ext cx="144016" cy="14401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4" name="Rätvinklig triangel 13"/>
          <p:cNvSpPr/>
          <p:nvPr/>
        </p:nvSpPr>
        <p:spPr>
          <a:xfrm rot="10800000">
            <a:off x="6444208" y="1563638"/>
            <a:ext cx="144016" cy="14401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5" name="Rätvinklig triangel 14"/>
          <p:cNvSpPr/>
          <p:nvPr/>
        </p:nvSpPr>
        <p:spPr>
          <a:xfrm rot="10800000">
            <a:off x="5292080" y="3291829"/>
            <a:ext cx="144016" cy="14401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6" name="Rätvinklig triangel 15"/>
          <p:cNvSpPr/>
          <p:nvPr/>
        </p:nvSpPr>
        <p:spPr>
          <a:xfrm rot="10800000">
            <a:off x="2051721" y="3291829"/>
            <a:ext cx="144016" cy="144016"/>
          </a:xfrm>
          <a:prstGeom prst="rtTriangl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Tree>
    <p:extLst>
      <p:ext uri="{BB962C8B-B14F-4D97-AF65-F5344CB8AC3E}">
        <p14:creationId xmlns:p14="http://schemas.microsoft.com/office/powerpoint/2010/main" val="3365677257"/>
      </p:ext>
    </p:extLst>
  </p:cSld>
  <p:clrMapOvr>
    <a:masterClrMapping/>
  </p:clrMapOvr>
  <p:transition>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BD926E4-2B13-4465-A5B0-7D9EB9E6EE0C}" type="slidenum">
              <a:rPr lang="en-GB" smtClean="0">
                <a:solidFill>
                  <a:srgbClr val="EB1F07"/>
                </a:solidFill>
              </a:rPr>
              <a:pPr/>
              <a:t>76</a:t>
            </a:fld>
            <a:endParaRPr lang="en-GB">
              <a:solidFill>
                <a:srgbClr val="EB1F07"/>
              </a:solidFill>
            </a:endParaRPr>
          </a:p>
        </p:txBody>
      </p:sp>
      <p:sp>
        <p:nvSpPr>
          <p:cNvPr id="4" name="Title 3"/>
          <p:cNvSpPr>
            <a:spLocks noGrp="1"/>
          </p:cNvSpPr>
          <p:nvPr>
            <p:ph type="title"/>
          </p:nvPr>
        </p:nvSpPr>
        <p:spPr/>
        <p:txBody>
          <a:bodyPr/>
          <a:lstStyle/>
          <a:p>
            <a:r>
              <a:rPr lang="en-GB"/>
              <a:t>GS1 standard solves our need of cost efficient solutions in the Supply Chain</a:t>
            </a:r>
          </a:p>
        </p:txBody>
      </p:sp>
      <p:sp>
        <p:nvSpPr>
          <p:cNvPr id="14" name="Content Placeholder 4"/>
          <p:cNvSpPr txBox="1">
            <a:spLocks/>
          </p:cNvSpPr>
          <p:nvPr/>
        </p:nvSpPr>
        <p:spPr>
          <a:xfrm>
            <a:off x="467544" y="1131590"/>
            <a:ext cx="5400600" cy="3816424"/>
          </a:xfrm>
          <a:prstGeom prst="rect">
            <a:avLst/>
          </a:prstGeom>
        </p:spPr>
        <p:txBody>
          <a:bodyPr vert="horz" lIns="0" tIns="0" rIns="0" bIns="0" rtlCol="0">
            <a:normAutofit fontScale="92500" lnSpcReduction="20000"/>
          </a:bodyPr>
          <a:lstStyle/>
          <a:p>
            <a:pPr defTabSz="914400">
              <a:spcBef>
                <a:spcPts val="1000"/>
              </a:spcBef>
            </a:pPr>
            <a:r>
              <a:rPr lang="en-US" sz="1600">
                <a:solidFill>
                  <a:srgbClr val="3F3F40"/>
                </a:solidFill>
              </a:rPr>
              <a:t>Good harmonized master data quality by use of GDSN is the basis for:</a:t>
            </a:r>
          </a:p>
          <a:p>
            <a:pPr marL="457200" lvl="1" defTabSz="914400">
              <a:spcBef>
                <a:spcPts val="1000"/>
              </a:spcBef>
              <a:buFont typeface="Arial" pitchFamily="34" charset="0"/>
              <a:buChar char="•"/>
            </a:pPr>
            <a:r>
              <a:rPr lang="en-US" sz="1600">
                <a:solidFill>
                  <a:srgbClr val="3F3F40"/>
                </a:solidFill>
              </a:rPr>
              <a:t>Efficient transport and logistics</a:t>
            </a:r>
          </a:p>
          <a:p>
            <a:pPr marL="457200" lvl="1" defTabSz="914400">
              <a:spcBef>
                <a:spcPts val="1000"/>
              </a:spcBef>
              <a:buFont typeface="Arial" pitchFamily="34" charset="0"/>
              <a:buChar char="•"/>
            </a:pPr>
            <a:r>
              <a:rPr lang="en-US" sz="1600">
                <a:solidFill>
                  <a:srgbClr val="3F3F40"/>
                </a:solidFill>
              </a:rPr>
              <a:t>Traceability</a:t>
            </a:r>
          </a:p>
          <a:p>
            <a:pPr marL="457200" lvl="1" defTabSz="914400">
              <a:spcBef>
                <a:spcPts val="1000"/>
              </a:spcBef>
              <a:buFont typeface="Arial" pitchFamily="34" charset="0"/>
              <a:buChar char="•"/>
            </a:pPr>
            <a:r>
              <a:rPr lang="en-US" sz="1600">
                <a:solidFill>
                  <a:srgbClr val="3F3F40"/>
                </a:solidFill>
              </a:rPr>
              <a:t>Highly automated warehouses</a:t>
            </a:r>
          </a:p>
          <a:p>
            <a:pPr marL="457200" lvl="1" defTabSz="914400">
              <a:spcBef>
                <a:spcPts val="1000"/>
              </a:spcBef>
              <a:buFont typeface="Arial" pitchFamily="34" charset="0"/>
              <a:buChar char="•"/>
            </a:pPr>
            <a:r>
              <a:rPr lang="en-US" sz="1600">
                <a:solidFill>
                  <a:srgbClr val="3F3F40"/>
                </a:solidFill>
              </a:rPr>
              <a:t>Corporate audit and responsibility work</a:t>
            </a:r>
          </a:p>
          <a:p>
            <a:pPr marL="457200" lvl="1" defTabSz="914400">
              <a:spcBef>
                <a:spcPts val="1000"/>
              </a:spcBef>
              <a:buFont typeface="Arial" pitchFamily="34" charset="0"/>
              <a:buChar char="•"/>
            </a:pPr>
            <a:r>
              <a:rPr lang="en-US" sz="1600">
                <a:solidFill>
                  <a:srgbClr val="3F3F40"/>
                </a:solidFill>
              </a:rPr>
              <a:t>Purchasing of goods all over the world</a:t>
            </a:r>
          </a:p>
          <a:p>
            <a:pPr marL="457200" lvl="1" defTabSz="914400">
              <a:spcBef>
                <a:spcPts val="1000"/>
              </a:spcBef>
              <a:buFont typeface="Arial" pitchFamily="34" charset="0"/>
              <a:buChar char="•"/>
            </a:pPr>
            <a:r>
              <a:rPr lang="en-US" sz="1600">
                <a:solidFill>
                  <a:srgbClr val="3F3F40"/>
                </a:solidFill>
              </a:rPr>
              <a:t>Pricing, Category planning, Space</a:t>
            </a:r>
          </a:p>
          <a:p>
            <a:pPr marL="457200" lvl="1" defTabSz="914400">
              <a:spcBef>
                <a:spcPts val="1000"/>
              </a:spcBef>
              <a:buFont typeface="Arial" pitchFamily="34" charset="0"/>
              <a:buChar char="•"/>
            </a:pPr>
            <a:r>
              <a:rPr lang="en-US" sz="1600">
                <a:solidFill>
                  <a:srgbClr val="3F3F40"/>
                </a:solidFill>
              </a:rPr>
              <a:t>E- Commerce and marketing material</a:t>
            </a:r>
          </a:p>
          <a:p>
            <a:pPr marL="457200" lvl="1" defTabSz="914400">
              <a:spcBef>
                <a:spcPts val="1000"/>
              </a:spcBef>
              <a:buFont typeface="Arial" pitchFamily="34" charset="0"/>
              <a:buChar char="•"/>
            </a:pPr>
            <a:r>
              <a:rPr lang="en-US" sz="1600">
                <a:solidFill>
                  <a:srgbClr val="3F3F40"/>
                </a:solidFill>
              </a:rPr>
              <a:t>Electronic Data Interchange (</a:t>
            </a:r>
            <a:r>
              <a:rPr lang="en-US" sz="1600" err="1">
                <a:solidFill>
                  <a:srgbClr val="3F3F40"/>
                </a:solidFill>
              </a:rPr>
              <a:t>eCom</a:t>
            </a:r>
            <a:r>
              <a:rPr lang="en-US" sz="1600">
                <a:solidFill>
                  <a:srgbClr val="3F3F40"/>
                </a:solidFill>
              </a:rPr>
              <a:t>) with automatic invoice matching</a:t>
            </a:r>
          </a:p>
          <a:p>
            <a:pPr defTabSz="914400">
              <a:spcBef>
                <a:spcPts val="1000"/>
              </a:spcBef>
            </a:pPr>
            <a:r>
              <a:rPr lang="en-US" sz="1600" b="1">
                <a:solidFill>
                  <a:srgbClr val="3F3F40"/>
                </a:solidFill>
              </a:rPr>
              <a:t>A collaborative approach</a:t>
            </a:r>
            <a:r>
              <a:rPr lang="en-US" sz="1600">
                <a:solidFill>
                  <a:srgbClr val="3F3F40"/>
                </a:solidFill>
              </a:rPr>
              <a:t> between trading partners across the industry, has been key to our successful GS1 implementation in Sweden</a:t>
            </a:r>
            <a:endParaRPr lang="sv-SE" sz="1600">
              <a:solidFill>
                <a:srgbClr val="3F3F40"/>
              </a:solidFill>
            </a:endParaRPr>
          </a:p>
          <a:p>
            <a:pPr defTabSz="914400">
              <a:spcBef>
                <a:spcPts val="1000"/>
              </a:spcBef>
            </a:pPr>
            <a:endParaRPr lang="en-US" sz="1600" b="1">
              <a:solidFill>
                <a:srgbClr val="3F3F40"/>
              </a:solidFill>
            </a:endParaRPr>
          </a:p>
          <a:p>
            <a:pPr defTabSz="914400">
              <a:spcBef>
                <a:spcPts val="1000"/>
              </a:spcBef>
            </a:pPr>
            <a:endParaRPr lang="en-US" sz="1600">
              <a:solidFill>
                <a:srgbClr val="3F3F40"/>
              </a:solidFill>
            </a:endParaRPr>
          </a:p>
          <a:p>
            <a:pPr defTabSz="914400">
              <a:spcBef>
                <a:spcPts val="1000"/>
              </a:spcBef>
              <a:buFont typeface="Arial" pitchFamily="34" charset="0"/>
              <a:buChar char="•"/>
              <a:defRPr/>
            </a:pPr>
            <a:endParaRPr lang="sv-SE" sz="1600">
              <a:solidFill>
                <a:srgbClr val="3F3F40"/>
              </a:solidFill>
            </a:endParaRPr>
          </a:p>
          <a:p>
            <a:pPr defTabSz="914400">
              <a:spcBef>
                <a:spcPts val="1000"/>
              </a:spcBef>
              <a:buFont typeface="Arial" pitchFamily="34" charset="0"/>
              <a:buChar char="•"/>
              <a:defRPr/>
            </a:pPr>
            <a:endParaRPr lang="en-GB" sz="1700">
              <a:solidFill>
                <a:srgbClr val="3F3F40"/>
              </a:solidFill>
            </a:endParaRPr>
          </a:p>
          <a:p>
            <a:pPr defTabSz="914400">
              <a:spcBef>
                <a:spcPts val="1000"/>
              </a:spcBef>
              <a:buFont typeface="Arial" pitchFamily="34" charset="0"/>
              <a:buChar char="•"/>
              <a:defRPr/>
            </a:pPr>
            <a:endParaRPr lang="en-GB" sz="1700">
              <a:solidFill>
                <a:srgbClr val="3F3F40"/>
              </a:solidFill>
            </a:endParaRPr>
          </a:p>
          <a:p>
            <a:pPr defTabSz="914400">
              <a:spcBef>
                <a:spcPts val="1000"/>
              </a:spcBef>
              <a:buFont typeface="Arial" pitchFamily="34" charset="0"/>
              <a:buChar char="•"/>
              <a:defRPr/>
            </a:pPr>
            <a:endParaRPr lang="en-GB" sz="1700">
              <a:solidFill>
                <a:srgbClr val="3F3F40"/>
              </a:solidFill>
            </a:endParaRPr>
          </a:p>
          <a:p>
            <a:pPr defTabSz="914400">
              <a:spcBef>
                <a:spcPts val="1000"/>
              </a:spcBef>
              <a:buFont typeface="Arial" pitchFamily="34" charset="0"/>
              <a:buChar char="•"/>
              <a:defRPr/>
            </a:pPr>
            <a:endParaRPr lang="en-GB" sz="1700">
              <a:solidFill>
                <a:srgbClr val="3F3F40"/>
              </a:solidFill>
            </a:endParaRPr>
          </a:p>
        </p:txBody>
      </p:sp>
      <p:pic>
        <p:nvPicPr>
          <p:cNvPr id="15" name="Picture 5" descr="C:\Users\fredrika\Desktop\ica_koncern_ppt_bilder\ICA-ill Flodesschema.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3355" y="771550"/>
            <a:ext cx="4430645"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8482516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p:cNvPicPr>
            <a:picLocks noChangeAspect="1" noChangeArrowheads="1"/>
          </p:cNvPicPr>
          <p:nvPr/>
        </p:nvPicPr>
        <p:blipFill>
          <a:blip r:embed="rId3" cstate="print"/>
          <a:srcRect/>
          <a:stretch>
            <a:fillRect/>
          </a:stretch>
        </p:blipFill>
        <p:spPr bwMode="auto">
          <a:xfrm>
            <a:off x="5031687" y="1290221"/>
            <a:ext cx="965068" cy="1669987"/>
          </a:xfrm>
          <a:prstGeom prst="rect">
            <a:avLst/>
          </a:prstGeom>
          <a:noFill/>
          <a:ln w="9525">
            <a:noFill/>
            <a:miter lim="800000"/>
            <a:headEnd/>
            <a:tailEnd/>
          </a:ln>
        </p:spPr>
      </p:pic>
      <p:pic>
        <p:nvPicPr>
          <p:cNvPr id="9" name="Picture 2" descr="http://www.gs1.org/sites/default/files/images/GDSN_schema.jpg"/>
          <p:cNvPicPr>
            <a:picLocks noChangeAspect="1" noChangeArrowheads="1"/>
          </p:cNvPicPr>
          <p:nvPr/>
        </p:nvPicPr>
        <p:blipFill>
          <a:blip r:embed="rId4" cstate="print"/>
          <a:srcRect/>
          <a:stretch>
            <a:fillRect/>
          </a:stretch>
        </p:blipFill>
        <p:spPr bwMode="auto">
          <a:xfrm>
            <a:off x="539552" y="771550"/>
            <a:ext cx="3024335" cy="1797046"/>
          </a:xfrm>
          <a:prstGeom prst="rect">
            <a:avLst/>
          </a:prstGeom>
          <a:noFill/>
          <a:ln w="9525">
            <a:noFill/>
            <a:miter lim="800000"/>
            <a:headEnd/>
            <a:tailEnd/>
          </a:ln>
        </p:spPr>
      </p:pic>
      <p:sp>
        <p:nvSpPr>
          <p:cNvPr id="3" name="Slide Number Placeholder 2"/>
          <p:cNvSpPr>
            <a:spLocks noGrp="1"/>
          </p:cNvSpPr>
          <p:nvPr>
            <p:ph type="sldNum" sz="quarter" idx="12"/>
          </p:nvPr>
        </p:nvSpPr>
        <p:spPr/>
        <p:txBody>
          <a:bodyPr/>
          <a:lstStyle/>
          <a:p>
            <a:fld id="{FBD926E4-2B13-4465-A5B0-7D9EB9E6EE0C}" type="slidenum">
              <a:rPr lang="en-GB" smtClean="0">
                <a:solidFill>
                  <a:srgbClr val="EB1F07"/>
                </a:solidFill>
              </a:rPr>
              <a:pPr/>
              <a:t>77</a:t>
            </a:fld>
            <a:endParaRPr lang="en-GB">
              <a:solidFill>
                <a:srgbClr val="EB1F07"/>
              </a:solidFill>
            </a:endParaRPr>
          </a:p>
        </p:txBody>
      </p:sp>
      <p:sp>
        <p:nvSpPr>
          <p:cNvPr id="4" name="Title 3"/>
          <p:cNvSpPr>
            <a:spLocks noGrp="1"/>
          </p:cNvSpPr>
          <p:nvPr>
            <p:ph type="title"/>
          </p:nvPr>
        </p:nvSpPr>
        <p:spPr>
          <a:xfrm>
            <a:off x="539751" y="171423"/>
            <a:ext cx="8208714" cy="816151"/>
          </a:xfrm>
          <a:solidFill>
            <a:schemeClr val="bg1">
              <a:alpha val="75000"/>
            </a:schemeClr>
          </a:solidFill>
        </p:spPr>
        <p:txBody>
          <a:bodyPr/>
          <a:lstStyle/>
          <a:p>
            <a:r>
              <a:rPr lang="en-GB"/>
              <a:t>Solution Overview – Validoo </a:t>
            </a:r>
            <a:r>
              <a:rPr lang="en-GB" sz="2400" b="0"/>
              <a:t>- powered by GS1 Sweden</a:t>
            </a:r>
            <a:r>
              <a:rPr lang="en-GB" sz="2000" b="0"/>
              <a:t> </a:t>
            </a:r>
            <a:endParaRPr lang="en-GB" b="0"/>
          </a:p>
        </p:txBody>
      </p:sp>
      <p:cxnSp>
        <p:nvCxnSpPr>
          <p:cNvPr id="7" name="Straight Connector 6"/>
          <p:cNvCxnSpPr/>
          <p:nvPr/>
        </p:nvCxnSpPr>
        <p:spPr>
          <a:xfrm flipH="1">
            <a:off x="2195736" y="2139702"/>
            <a:ext cx="72008" cy="5760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2771800" y="2067694"/>
            <a:ext cx="432048" cy="576064"/>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pic>
        <p:nvPicPr>
          <p:cNvPr id="1026" name="Picture 2"/>
          <p:cNvPicPr>
            <a:picLocks noChangeAspect="1" noChangeArrowheads="1"/>
          </p:cNvPicPr>
          <p:nvPr/>
        </p:nvPicPr>
        <p:blipFill>
          <a:blip r:embed="rId5" cstate="print"/>
          <a:srcRect/>
          <a:stretch>
            <a:fillRect/>
          </a:stretch>
        </p:blipFill>
        <p:spPr bwMode="auto">
          <a:xfrm>
            <a:off x="3963754" y="3292519"/>
            <a:ext cx="1080120" cy="811382"/>
          </a:xfrm>
          <a:prstGeom prst="rect">
            <a:avLst/>
          </a:prstGeom>
          <a:noFill/>
          <a:ln w="9525">
            <a:noFill/>
            <a:miter lim="800000"/>
            <a:headEnd/>
            <a:tailEnd/>
          </a:ln>
        </p:spPr>
      </p:pic>
      <p:sp>
        <p:nvSpPr>
          <p:cNvPr id="13" name="TextBox 12"/>
          <p:cNvSpPr txBox="1"/>
          <p:nvPr/>
        </p:nvSpPr>
        <p:spPr>
          <a:xfrm>
            <a:off x="3923928" y="2931790"/>
            <a:ext cx="1584176" cy="307777"/>
          </a:xfrm>
          <a:prstGeom prst="rect">
            <a:avLst/>
          </a:prstGeom>
          <a:noFill/>
        </p:spPr>
        <p:txBody>
          <a:bodyPr wrap="square" rtlCol="0">
            <a:spAutoFit/>
          </a:bodyPr>
          <a:lstStyle/>
          <a:p>
            <a:pPr defTabSz="914400"/>
            <a:r>
              <a:rPr lang="en-GB" sz="1400" b="1" err="1">
                <a:solidFill>
                  <a:srgbClr val="3F3F40"/>
                </a:solidFill>
              </a:rPr>
              <a:t>Validoo</a:t>
            </a:r>
            <a:r>
              <a:rPr lang="en-GB" sz="1400" b="1">
                <a:solidFill>
                  <a:srgbClr val="3F3F40"/>
                </a:solidFill>
              </a:rPr>
              <a:t> Q-lab</a:t>
            </a:r>
          </a:p>
        </p:txBody>
      </p:sp>
      <p:pic>
        <p:nvPicPr>
          <p:cNvPr id="1027" name="Picture 3"/>
          <p:cNvPicPr>
            <a:picLocks noChangeAspect="1" noChangeArrowheads="1"/>
          </p:cNvPicPr>
          <p:nvPr/>
        </p:nvPicPr>
        <p:blipFill>
          <a:blip r:embed="rId6" cstate="print"/>
          <a:srcRect/>
          <a:stretch>
            <a:fillRect/>
          </a:stretch>
        </p:blipFill>
        <p:spPr bwMode="auto">
          <a:xfrm>
            <a:off x="6804248" y="1131590"/>
            <a:ext cx="1512168" cy="1382257"/>
          </a:xfrm>
          <a:prstGeom prst="rect">
            <a:avLst/>
          </a:prstGeom>
          <a:noFill/>
          <a:ln w="9525">
            <a:noFill/>
            <a:miter lim="800000"/>
            <a:headEnd/>
            <a:tailEnd/>
          </a:ln>
        </p:spPr>
      </p:pic>
      <p:sp>
        <p:nvSpPr>
          <p:cNvPr id="14" name="Rectangle 13"/>
          <p:cNvSpPr/>
          <p:nvPr/>
        </p:nvSpPr>
        <p:spPr>
          <a:xfrm>
            <a:off x="6732240" y="2499742"/>
            <a:ext cx="1835502" cy="307777"/>
          </a:xfrm>
          <a:prstGeom prst="rect">
            <a:avLst/>
          </a:prstGeom>
        </p:spPr>
        <p:txBody>
          <a:bodyPr wrap="none">
            <a:spAutoFit/>
          </a:bodyPr>
          <a:lstStyle/>
          <a:p>
            <a:pPr defTabSz="914400"/>
            <a:r>
              <a:rPr lang="en-GB" sz="1400" b="1" err="1">
                <a:solidFill>
                  <a:srgbClr val="3F3F40"/>
                </a:solidFill>
              </a:rPr>
              <a:t>Validoo</a:t>
            </a:r>
            <a:r>
              <a:rPr lang="en-GB" sz="1400" b="1">
                <a:solidFill>
                  <a:srgbClr val="3F3F40"/>
                </a:solidFill>
              </a:rPr>
              <a:t> </a:t>
            </a:r>
            <a:r>
              <a:rPr lang="en-GB" sz="1400" b="1" err="1">
                <a:solidFill>
                  <a:srgbClr val="3F3F40"/>
                </a:solidFill>
              </a:rPr>
              <a:t>MediaStore</a:t>
            </a:r>
            <a:endParaRPr lang="en-GB" sz="1400" b="1">
              <a:solidFill>
                <a:srgbClr val="3F3F40"/>
              </a:solidFill>
            </a:endParaRPr>
          </a:p>
        </p:txBody>
      </p:sp>
      <p:sp>
        <p:nvSpPr>
          <p:cNvPr id="15" name="Rectangle 14"/>
          <p:cNvSpPr/>
          <p:nvPr/>
        </p:nvSpPr>
        <p:spPr>
          <a:xfrm>
            <a:off x="2123728" y="2528317"/>
            <a:ext cx="1239185" cy="307777"/>
          </a:xfrm>
          <a:prstGeom prst="rect">
            <a:avLst/>
          </a:prstGeom>
        </p:spPr>
        <p:txBody>
          <a:bodyPr wrap="none">
            <a:spAutoFit/>
          </a:bodyPr>
          <a:lstStyle/>
          <a:p>
            <a:pPr defTabSz="914400"/>
            <a:r>
              <a:rPr lang="en-GB" sz="1400" b="1" err="1">
                <a:solidFill>
                  <a:srgbClr val="3F3F40"/>
                </a:solidFill>
              </a:rPr>
              <a:t>Validoo</a:t>
            </a:r>
            <a:r>
              <a:rPr lang="en-GB" sz="1400" b="1">
                <a:solidFill>
                  <a:srgbClr val="3F3F40"/>
                </a:solidFill>
              </a:rPr>
              <a:t> Item</a:t>
            </a:r>
          </a:p>
        </p:txBody>
      </p:sp>
      <p:sp>
        <p:nvSpPr>
          <p:cNvPr id="16" name="Rectangle 15"/>
          <p:cNvSpPr/>
          <p:nvPr/>
        </p:nvSpPr>
        <p:spPr>
          <a:xfrm>
            <a:off x="116310" y="2562225"/>
            <a:ext cx="1716880" cy="307777"/>
          </a:xfrm>
          <a:prstGeom prst="rect">
            <a:avLst/>
          </a:prstGeom>
        </p:spPr>
        <p:txBody>
          <a:bodyPr wrap="none">
            <a:spAutoFit/>
          </a:bodyPr>
          <a:lstStyle/>
          <a:p>
            <a:pPr defTabSz="914400"/>
            <a:r>
              <a:rPr lang="en-GB" sz="1400" b="1" err="1">
                <a:solidFill>
                  <a:srgbClr val="3F3F40"/>
                </a:solidFill>
              </a:rPr>
              <a:t>Validoo</a:t>
            </a:r>
            <a:r>
              <a:rPr lang="en-GB" sz="1400" b="1">
                <a:solidFill>
                  <a:srgbClr val="3F3F40"/>
                </a:solidFill>
              </a:rPr>
              <a:t> </a:t>
            </a:r>
            <a:r>
              <a:rPr lang="en-GB" sz="1400" b="1" err="1">
                <a:solidFill>
                  <a:srgbClr val="3F3F40"/>
                </a:solidFill>
              </a:rPr>
              <a:t>DataEntry</a:t>
            </a:r>
            <a:endParaRPr lang="en-GB" sz="1400" b="1">
              <a:solidFill>
                <a:srgbClr val="3F3F40"/>
              </a:solidFill>
            </a:endParaRPr>
          </a:p>
        </p:txBody>
      </p:sp>
      <p:pic>
        <p:nvPicPr>
          <p:cNvPr id="1028" name="Picture 4"/>
          <p:cNvPicPr>
            <a:picLocks noChangeAspect="1" noChangeArrowheads="1"/>
          </p:cNvPicPr>
          <p:nvPr/>
        </p:nvPicPr>
        <p:blipFill>
          <a:blip r:embed="rId7" cstate="print"/>
          <a:srcRect/>
          <a:stretch>
            <a:fillRect/>
          </a:stretch>
        </p:blipFill>
        <p:spPr bwMode="auto">
          <a:xfrm>
            <a:off x="404342" y="2787774"/>
            <a:ext cx="581025" cy="619125"/>
          </a:xfrm>
          <a:prstGeom prst="rect">
            <a:avLst/>
          </a:prstGeom>
          <a:noFill/>
          <a:ln w="9525">
            <a:noFill/>
            <a:miter lim="800000"/>
            <a:headEnd/>
            <a:tailEnd/>
          </a:ln>
        </p:spPr>
      </p:pic>
      <p:pic>
        <p:nvPicPr>
          <p:cNvPr id="1029" name="Picture 5"/>
          <p:cNvPicPr>
            <a:picLocks noChangeAspect="1" noChangeArrowheads="1"/>
          </p:cNvPicPr>
          <p:nvPr/>
        </p:nvPicPr>
        <p:blipFill>
          <a:blip r:embed="rId8" cstate="print"/>
          <a:srcRect/>
          <a:stretch>
            <a:fillRect/>
          </a:stretch>
        </p:blipFill>
        <p:spPr bwMode="auto">
          <a:xfrm>
            <a:off x="2483768" y="2787774"/>
            <a:ext cx="419100" cy="523875"/>
          </a:xfrm>
          <a:prstGeom prst="rect">
            <a:avLst/>
          </a:prstGeom>
          <a:noFill/>
          <a:ln w="9525">
            <a:noFill/>
            <a:miter lim="800000"/>
            <a:headEnd/>
            <a:tailEnd/>
          </a:ln>
        </p:spPr>
      </p:pic>
      <p:sp>
        <p:nvSpPr>
          <p:cNvPr id="20" name="TextBox 19"/>
          <p:cNvSpPr txBox="1"/>
          <p:nvPr/>
        </p:nvSpPr>
        <p:spPr>
          <a:xfrm>
            <a:off x="179512" y="3435846"/>
            <a:ext cx="1440160" cy="646331"/>
          </a:xfrm>
          <a:prstGeom prst="rect">
            <a:avLst/>
          </a:prstGeom>
          <a:noFill/>
        </p:spPr>
        <p:txBody>
          <a:bodyPr wrap="square" rtlCol="0">
            <a:spAutoFit/>
          </a:bodyPr>
          <a:lstStyle/>
          <a:p>
            <a:pPr defTabSz="914400"/>
            <a:r>
              <a:rPr lang="en-GB" sz="1200">
                <a:solidFill>
                  <a:srgbClr val="3F3F40"/>
                </a:solidFill>
              </a:rPr>
              <a:t>Own Brands/ Private label assortment</a:t>
            </a:r>
          </a:p>
        </p:txBody>
      </p:sp>
      <p:sp>
        <p:nvSpPr>
          <p:cNvPr id="21" name="TextBox 20"/>
          <p:cNvSpPr txBox="1"/>
          <p:nvPr/>
        </p:nvSpPr>
        <p:spPr>
          <a:xfrm>
            <a:off x="5076056" y="3507854"/>
            <a:ext cx="3600400" cy="461665"/>
          </a:xfrm>
          <a:prstGeom prst="rect">
            <a:avLst/>
          </a:prstGeom>
          <a:noFill/>
        </p:spPr>
        <p:txBody>
          <a:bodyPr wrap="square" rtlCol="0">
            <a:spAutoFit/>
          </a:bodyPr>
          <a:lstStyle/>
          <a:p>
            <a:pPr defTabSz="914400"/>
            <a:r>
              <a:rPr lang="en-GB" sz="1200">
                <a:solidFill>
                  <a:srgbClr val="3F3F40"/>
                </a:solidFill>
              </a:rPr>
              <a:t>Physical product sample validation against Electronic Trade Item Information</a:t>
            </a:r>
          </a:p>
        </p:txBody>
      </p:sp>
      <p:sp>
        <p:nvSpPr>
          <p:cNvPr id="22" name="TextBox 21"/>
          <p:cNvSpPr txBox="1"/>
          <p:nvPr/>
        </p:nvSpPr>
        <p:spPr>
          <a:xfrm>
            <a:off x="1691332" y="3297926"/>
            <a:ext cx="1512515" cy="830997"/>
          </a:xfrm>
          <a:prstGeom prst="rect">
            <a:avLst/>
          </a:prstGeom>
          <a:noFill/>
        </p:spPr>
        <p:txBody>
          <a:bodyPr wrap="square" rtlCol="0">
            <a:spAutoFit/>
          </a:bodyPr>
          <a:lstStyle/>
          <a:p>
            <a:pPr defTabSz="914400"/>
            <a:r>
              <a:rPr lang="en-GB" sz="1200">
                <a:solidFill>
                  <a:srgbClr val="3F3F40"/>
                </a:solidFill>
              </a:rPr>
              <a:t>Automated validations of electronic Trade Item Information</a:t>
            </a:r>
          </a:p>
        </p:txBody>
      </p:sp>
      <p:sp>
        <p:nvSpPr>
          <p:cNvPr id="23" name="TextBox 22"/>
          <p:cNvSpPr txBox="1"/>
          <p:nvPr/>
        </p:nvSpPr>
        <p:spPr>
          <a:xfrm>
            <a:off x="6804248" y="2787774"/>
            <a:ext cx="1728192" cy="646331"/>
          </a:xfrm>
          <a:prstGeom prst="rect">
            <a:avLst/>
          </a:prstGeom>
          <a:noFill/>
        </p:spPr>
        <p:txBody>
          <a:bodyPr wrap="square" rtlCol="0">
            <a:spAutoFit/>
          </a:bodyPr>
          <a:lstStyle/>
          <a:p>
            <a:pPr defTabSz="914400"/>
            <a:r>
              <a:rPr lang="en-GB" sz="1200">
                <a:solidFill>
                  <a:srgbClr val="3F3F40"/>
                </a:solidFill>
              </a:rPr>
              <a:t>Consumer Item Information and</a:t>
            </a:r>
          </a:p>
          <a:p>
            <a:pPr defTabSz="914400"/>
            <a:r>
              <a:rPr lang="en-GB" sz="1200">
                <a:solidFill>
                  <a:srgbClr val="3F3F40"/>
                </a:solidFill>
              </a:rPr>
              <a:t>Product Images </a:t>
            </a:r>
          </a:p>
        </p:txBody>
      </p:sp>
      <p:pic>
        <p:nvPicPr>
          <p:cNvPr id="5" name="Picture 2"/>
          <p:cNvPicPr>
            <a:picLocks noChangeAspect="1" noChangeArrowheads="1"/>
          </p:cNvPicPr>
          <p:nvPr/>
        </p:nvPicPr>
        <p:blipFill>
          <a:blip r:embed="rId9" cstate="print"/>
          <a:srcRect/>
          <a:stretch>
            <a:fillRect/>
          </a:stretch>
        </p:blipFill>
        <p:spPr bwMode="auto">
          <a:xfrm>
            <a:off x="4427984" y="987574"/>
            <a:ext cx="533400" cy="314325"/>
          </a:xfrm>
          <a:prstGeom prst="rect">
            <a:avLst/>
          </a:prstGeom>
          <a:noFill/>
          <a:ln w="9525">
            <a:noFill/>
            <a:miter lim="800000"/>
            <a:headEnd/>
            <a:tailEnd/>
          </a:ln>
        </p:spPr>
      </p:pic>
      <p:cxnSp>
        <p:nvCxnSpPr>
          <p:cNvPr id="25" name="Straight Connector 24"/>
          <p:cNvCxnSpPr/>
          <p:nvPr/>
        </p:nvCxnSpPr>
        <p:spPr>
          <a:xfrm flipV="1">
            <a:off x="2987824" y="1059582"/>
            <a:ext cx="1440160" cy="504056"/>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a:stCxn id="9" idx="3"/>
          </p:cNvCxnSpPr>
          <p:nvPr/>
        </p:nvCxnSpPr>
        <p:spPr>
          <a:xfrm flipV="1">
            <a:off x="3563887" y="1275609"/>
            <a:ext cx="1368153" cy="394464"/>
          </a:xfrm>
          <a:prstGeom prst="line">
            <a:avLst/>
          </a:prstGeom>
          <a:ln>
            <a:solidFill>
              <a:schemeClr val="accent2"/>
            </a:solidFill>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932040" y="915566"/>
            <a:ext cx="1064715" cy="461665"/>
          </a:xfrm>
          <a:prstGeom prst="rect">
            <a:avLst/>
          </a:prstGeom>
          <a:noFill/>
        </p:spPr>
        <p:txBody>
          <a:bodyPr wrap="none" rtlCol="0">
            <a:spAutoFit/>
          </a:bodyPr>
          <a:lstStyle/>
          <a:p>
            <a:pPr defTabSz="914400"/>
            <a:r>
              <a:rPr lang="en-GB" sz="1200">
                <a:solidFill>
                  <a:srgbClr val="3F3F40"/>
                </a:solidFill>
              </a:rPr>
              <a:t>Master Data </a:t>
            </a:r>
          </a:p>
          <a:p>
            <a:pPr defTabSz="914400"/>
            <a:r>
              <a:rPr lang="en-GB" sz="1200">
                <a:solidFill>
                  <a:srgbClr val="3F3F40"/>
                </a:solidFill>
              </a:rPr>
              <a:t>Hub</a:t>
            </a:r>
          </a:p>
        </p:txBody>
      </p:sp>
      <p:cxnSp>
        <p:nvCxnSpPr>
          <p:cNvPr id="28" name="Straight Connector 27"/>
          <p:cNvCxnSpPr/>
          <p:nvPr/>
        </p:nvCxnSpPr>
        <p:spPr>
          <a:xfrm flipH="1">
            <a:off x="188318" y="2283718"/>
            <a:ext cx="288032"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1052414" y="2283718"/>
            <a:ext cx="576064" cy="3600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47723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02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2"/>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02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02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027"/>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20" grpId="0"/>
      <p:bldP spid="21" grpId="0"/>
      <p:bldP spid="22" grpId="0"/>
      <p:bldP spid="23" grpId="0"/>
      <p:bldP spid="29"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4940" y="5481"/>
            <a:ext cx="8064500" cy="857250"/>
          </a:xfrm>
        </p:spPr>
        <p:txBody>
          <a:bodyPr/>
          <a:lstStyle/>
          <a:p>
            <a:r>
              <a:rPr lang="sv-SE" dirty="0"/>
              <a:t>Online Challenge – Component </a:t>
            </a:r>
            <a:r>
              <a:rPr lang="sv-SE" dirty="0" err="1"/>
              <a:t>products</a:t>
            </a:r>
            <a:endParaRPr lang="en-US" dirty="0"/>
          </a:p>
        </p:txBody>
      </p:sp>
      <p:sp>
        <p:nvSpPr>
          <p:cNvPr id="3" name="Content Placeholder 2"/>
          <p:cNvSpPr>
            <a:spLocks noGrp="1"/>
          </p:cNvSpPr>
          <p:nvPr>
            <p:ph idx="1"/>
          </p:nvPr>
        </p:nvSpPr>
        <p:spPr>
          <a:xfrm>
            <a:off x="467544" y="915566"/>
            <a:ext cx="8424936" cy="3535041"/>
          </a:xfrm>
          <a:ln>
            <a:noFill/>
          </a:ln>
        </p:spPr>
        <p:txBody>
          <a:bodyPr>
            <a:normAutofit/>
          </a:bodyPr>
          <a:lstStyle/>
          <a:p>
            <a:pPr marL="0" indent="0">
              <a:buNone/>
            </a:pPr>
            <a:r>
              <a:rPr lang="en-US" dirty="0"/>
              <a:t>EU Regulation holds the retailer responsible for information published Online </a:t>
            </a:r>
          </a:p>
          <a:p>
            <a:pPr lvl="1"/>
            <a:r>
              <a:rPr lang="en-US" dirty="0"/>
              <a:t>Origin, Allergens, </a:t>
            </a:r>
            <a:r>
              <a:rPr lang="en-US" b="1" dirty="0"/>
              <a:t>Nutrition</a:t>
            </a:r>
            <a:r>
              <a:rPr lang="en-US" dirty="0"/>
              <a:t>, Markings</a:t>
            </a:r>
          </a:p>
          <a:p>
            <a:pPr marL="144000" lvl="1" indent="0">
              <a:buNone/>
            </a:pPr>
            <a:endParaRPr lang="en-US" dirty="0"/>
          </a:p>
          <a:p>
            <a:pPr marL="144000" lvl="1" indent="0">
              <a:buNone/>
            </a:pPr>
            <a:r>
              <a:rPr lang="en-US" b="1" dirty="0"/>
              <a:t>We can not receive and publish information about respective components ingredients and nutrition, even though it is described separately on the package</a:t>
            </a:r>
          </a:p>
          <a:p>
            <a:pPr marL="144000" lvl="1" indent="0">
              <a:buNone/>
            </a:pPr>
            <a:r>
              <a:rPr lang="en-GB" dirty="0"/>
              <a:t>For nutrients our suppliers are forced to provide a merged nutrient information of all components</a:t>
            </a:r>
          </a:p>
          <a:p>
            <a:pPr lvl="1"/>
            <a:endParaRPr lang="en-US" dirty="0"/>
          </a:p>
          <a:p>
            <a:pPr marL="144000" lvl="1" indent="0">
              <a:buNone/>
            </a:pPr>
            <a:endParaRPr lang="en-US" dirty="0"/>
          </a:p>
        </p:txBody>
      </p:sp>
      <p:sp>
        <p:nvSpPr>
          <p:cNvPr id="5" name="Slide Number Placeholder 4"/>
          <p:cNvSpPr>
            <a:spLocks noGrp="1"/>
          </p:cNvSpPr>
          <p:nvPr>
            <p:ph type="sldNum" sz="quarter" idx="4294967295"/>
          </p:nvPr>
        </p:nvSpPr>
        <p:spPr/>
        <p:txBody>
          <a:bodyPr/>
          <a:lstStyle/>
          <a:p>
            <a:fld id="{FBD926E4-2B13-4465-A5B0-7D9EB9E6EE0C}" type="slidenum">
              <a:rPr lang="en-GB" smtClean="0">
                <a:solidFill>
                  <a:srgbClr val="EB1F07"/>
                </a:solidFill>
              </a:rPr>
              <a:pPr/>
              <a:t>78</a:t>
            </a:fld>
            <a:endParaRPr lang="en-GB" dirty="0">
              <a:solidFill>
                <a:srgbClr val="EB1F07"/>
              </a:solidFill>
            </a:endParaRPr>
          </a:p>
        </p:txBody>
      </p:sp>
      <p:pic>
        <p:nvPicPr>
          <p:cNvPr id="6" name="Picture 2"/>
          <p:cNvPicPr>
            <a:picLocks noChangeAspect="1" noChangeArrowheads="1"/>
          </p:cNvPicPr>
          <p:nvPr/>
        </p:nvPicPr>
        <p:blipFill>
          <a:blip r:embed="rId3" cstate="print"/>
          <a:srcRect/>
          <a:stretch>
            <a:fillRect/>
          </a:stretch>
        </p:blipFill>
        <p:spPr bwMode="auto">
          <a:xfrm>
            <a:off x="427269" y="2698836"/>
            <a:ext cx="3157063" cy="2207737"/>
          </a:xfrm>
          <a:prstGeom prst="rect">
            <a:avLst/>
          </a:prstGeom>
          <a:noFill/>
          <a:ln w="9525">
            <a:noFill/>
            <a:miter lim="800000"/>
            <a:headEnd/>
            <a:tailEnd/>
          </a:ln>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6592" y="2575709"/>
            <a:ext cx="4304410" cy="2453993"/>
          </a:xfrm>
          <a:prstGeom prst="rect">
            <a:avLst/>
          </a:prstGeom>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11960" y="3293646"/>
            <a:ext cx="410461" cy="171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82060" y="3465029"/>
            <a:ext cx="407987" cy="194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4104173" y="4011910"/>
            <a:ext cx="2074624" cy="1017792"/>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Tree>
    <p:extLst>
      <p:ext uri="{BB962C8B-B14F-4D97-AF65-F5344CB8AC3E}">
        <p14:creationId xmlns:p14="http://schemas.microsoft.com/office/powerpoint/2010/main" val="3403365098"/>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15566"/>
            <a:ext cx="8424936" cy="3535041"/>
          </a:xfrm>
          <a:ln>
            <a:noFill/>
          </a:ln>
        </p:spPr>
        <p:txBody>
          <a:bodyPr>
            <a:normAutofit/>
          </a:bodyPr>
          <a:lstStyle/>
          <a:p>
            <a:r>
              <a:rPr lang="en-US" dirty="0"/>
              <a:t>EU Regulation holds the retailer responsible for information published Online </a:t>
            </a:r>
          </a:p>
          <a:p>
            <a:pPr lvl="1"/>
            <a:r>
              <a:rPr lang="en-US" dirty="0"/>
              <a:t>Origin, Allergens, </a:t>
            </a:r>
            <a:r>
              <a:rPr lang="en-US" b="1" dirty="0"/>
              <a:t>Nutrition</a:t>
            </a:r>
            <a:r>
              <a:rPr lang="en-US" dirty="0"/>
              <a:t>, Markings</a:t>
            </a:r>
          </a:p>
          <a:p>
            <a:pPr marL="144000" lvl="1" indent="0">
              <a:buNone/>
            </a:pPr>
            <a:endParaRPr lang="en-US" dirty="0"/>
          </a:p>
          <a:p>
            <a:pPr marL="144000" lvl="1" indent="0">
              <a:buNone/>
            </a:pPr>
            <a:r>
              <a:rPr lang="en-US" b="1" dirty="0"/>
              <a:t>We can not receive and publish information about respective components ingredients and nutrition, even though it is described separately on the package</a:t>
            </a:r>
          </a:p>
          <a:p>
            <a:pPr lvl="1"/>
            <a:endParaRPr lang="en-US" dirty="0"/>
          </a:p>
          <a:p>
            <a:pPr marL="144000" lvl="1" indent="0">
              <a:buNone/>
            </a:pPr>
            <a:endParaRPr lang="en-US" dirty="0"/>
          </a:p>
        </p:txBody>
      </p:sp>
      <p:sp>
        <p:nvSpPr>
          <p:cNvPr id="5" name="Slide Number Placeholder 4"/>
          <p:cNvSpPr>
            <a:spLocks noGrp="1"/>
          </p:cNvSpPr>
          <p:nvPr>
            <p:ph type="sldNum" sz="quarter" idx="4294967295"/>
          </p:nvPr>
        </p:nvSpPr>
        <p:spPr/>
        <p:txBody>
          <a:bodyPr/>
          <a:lstStyle/>
          <a:p>
            <a:fld id="{FBD926E4-2B13-4465-A5B0-7D9EB9E6EE0C}" type="slidenum">
              <a:rPr lang="en-GB" smtClean="0">
                <a:solidFill>
                  <a:srgbClr val="EB1F07"/>
                </a:solidFill>
              </a:rPr>
              <a:pPr/>
              <a:t>79</a:t>
            </a:fld>
            <a:endParaRPr lang="en-GB" dirty="0">
              <a:solidFill>
                <a:srgbClr val="EB1F07"/>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78" y="318964"/>
            <a:ext cx="3858004"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699542"/>
            <a:ext cx="4513935"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9552" y="3263152"/>
            <a:ext cx="648072"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1" name="Rectangle 10"/>
          <p:cNvSpPr/>
          <p:nvPr/>
        </p:nvSpPr>
        <p:spPr>
          <a:xfrm>
            <a:off x="1763688" y="3481296"/>
            <a:ext cx="41404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2" name="Rectangle 11"/>
          <p:cNvSpPr/>
          <p:nvPr/>
        </p:nvSpPr>
        <p:spPr>
          <a:xfrm>
            <a:off x="2051720" y="3795886"/>
            <a:ext cx="252028"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7" name="Rectangle 16"/>
          <p:cNvSpPr/>
          <p:nvPr/>
        </p:nvSpPr>
        <p:spPr>
          <a:xfrm>
            <a:off x="564678" y="4272553"/>
            <a:ext cx="3575274" cy="45943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8" name="Oval 17"/>
          <p:cNvSpPr/>
          <p:nvPr/>
        </p:nvSpPr>
        <p:spPr>
          <a:xfrm>
            <a:off x="6228184" y="555526"/>
            <a:ext cx="2808312" cy="25202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4" name="Rectangle 13"/>
          <p:cNvSpPr/>
          <p:nvPr/>
        </p:nvSpPr>
        <p:spPr>
          <a:xfrm>
            <a:off x="6540934" y="1131590"/>
            <a:ext cx="1415441"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5" name="Rectangle 14"/>
          <p:cNvSpPr/>
          <p:nvPr/>
        </p:nvSpPr>
        <p:spPr>
          <a:xfrm>
            <a:off x="8028384" y="1491630"/>
            <a:ext cx="50405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6" name="Rectangle 15"/>
          <p:cNvSpPr/>
          <p:nvPr/>
        </p:nvSpPr>
        <p:spPr>
          <a:xfrm>
            <a:off x="6540934" y="1995686"/>
            <a:ext cx="41404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2" name="Title 1"/>
          <p:cNvSpPr>
            <a:spLocks noGrp="1"/>
          </p:cNvSpPr>
          <p:nvPr>
            <p:ph type="title"/>
          </p:nvPr>
        </p:nvSpPr>
        <p:spPr>
          <a:xfrm>
            <a:off x="448766" y="0"/>
            <a:ext cx="8064500" cy="857250"/>
          </a:xfrm>
        </p:spPr>
        <p:txBody>
          <a:bodyPr/>
          <a:lstStyle/>
          <a:p>
            <a:r>
              <a:rPr lang="sv-SE" dirty="0"/>
              <a:t>Online Presentation vs. </a:t>
            </a:r>
            <a:r>
              <a:rPr lang="sv-SE" dirty="0" err="1"/>
              <a:t>Packaging</a:t>
            </a:r>
            <a:r>
              <a:rPr lang="sv-SE" dirty="0"/>
              <a:t> Information</a:t>
            </a:r>
            <a:endParaRPr lang="en-US" dirty="0"/>
          </a:p>
        </p:txBody>
      </p:sp>
      <p:sp>
        <p:nvSpPr>
          <p:cNvPr id="19" name="Rectangle 18"/>
          <p:cNvSpPr/>
          <p:nvPr/>
        </p:nvSpPr>
        <p:spPr>
          <a:xfrm>
            <a:off x="4311532" y="1131590"/>
            <a:ext cx="836532"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20" name="Rectangle 19"/>
          <p:cNvSpPr/>
          <p:nvPr/>
        </p:nvSpPr>
        <p:spPr>
          <a:xfrm>
            <a:off x="5508104" y="1738468"/>
            <a:ext cx="504056" cy="2572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21" name="Rectangle 20"/>
          <p:cNvSpPr/>
          <p:nvPr/>
        </p:nvSpPr>
        <p:spPr>
          <a:xfrm>
            <a:off x="4729798" y="2638568"/>
            <a:ext cx="41826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Tree>
    <p:extLst>
      <p:ext uri="{BB962C8B-B14F-4D97-AF65-F5344CB8AC3E}">
        <p14:creationId xmlns:p14="http://schemas.microsoft.com/office/powerpoint/2010/main" val="198000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7" grpId="0" animBg="1"/>
      <p:bldP spid="18" grpId="0" animBg="1"/>
      <p:bldP spid="14" grpId="0" animBg="1"/>
      <p:bldP spid="15" grpId="0" animBg="1"/>
      <p:bldP spid="16" grpId="0" animBg="1"/>
      <p:bldP spid="19" grpId="0" animBg="1"/>
      <p:bldP spid="20" grpId="0" animBg="1"/>
      <p:bldP spid="2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2"/>
          </p:nvPr>
        </p:nvSpPr>
        <p:spPr/>
        <p:txBody>
          <a:bodyPr/>
          <a:lstStyle/>
          <a:p>
            <a:r>
              <a:rPr lang="en-US" dirty="0"/>
              <a:t>Speakers: 	</a:t>
            </a:r>
            <a:r>
              <a:rPr lang="en-US" b="1" dirty="0"/>
              <a:t>Mike Mowad</a:t>
            </a:r>
            <a:r>
              <a:rPr lang="en-US" dirty="0"/>
              <a:t>, GS1 Global Office</a:t>
            </a:r>
          </a:p>
          <a:p>
            <a:r>
              <a:rPr lang="en-US" dirty="0"/>
              <a:t>		</a:t>
            </a:r>
          </a:p>
        </p:txBody>
      </p:sp>
      <p:sp>
        <p:nvSpPr>
          <p:cNvPr id="8" name="Text Placeholder 7"/>
          <p:cNvSpPr>
            <a:spLocks noGrp="1"/>
          </p:cNvSpPr>
          <p:nvPr>
            <p:ph type="body" sz="quarter" idx="11"/>
          </p:nvPr>
        </p:nvSpPr>
        <p:spPr>
          <a:xfrm>
            <a:off x="801961" y="2917530"/>
            <a:ext cx="5548293" cy="348002"/>
          </a:xfrm>
        </p:spPr>
        <p:txBody>
          <a:bodyPr/>
          <a:lstStyle/>
          <a:p>
            <a:r>
              <a:rPr lang="en-US" sz="1200" dirty="0" smtClean="0">
                <a:solidFill>
                  <a:schemeClr val="bg1"/>
                </a:solidFill>
              </a:rPr>
              <a:t>Session: Global </a:t>
            </a:r>
            <a:r>
              <a:rPr lang="en-US" sz="1200" dirty="0">
                <a:solidFill>
                  <a:schemeClr val="bg1"/>
                </a:solidFill>
              </a:rPr>
              <a:t>Product Classification (GPC</a:t>
            </a:r>
            <a:r>
              <a:rPr lang="en-US" sz="1200" dirty="0" smtClean="0">
                <a:solidFill>
                  <a:schemeClr val="bg1"/>
                </a:solidFill>
              </a:rPr>
              <a:t>),</a:t>
            </a:r>
            <a:r>
              <a:rPr lang="en-US" sz="1200" dirty="0">
                <a:solidFill>
                  <a:schemeClr val="bg1"/>
                </a:solidFill>
              </a:rPr>
              <a:t/>
            </a:r>
            <a:br>
              <a:rPr lang="en-US" sz="1200" dirty="0">
                <a:solidFill>
                  <a:schemeClr val="bg1"/>
                </a:solidFill>
              </a:rPr>
            </a:br>
            <a:r>
              <a:rPr lang="en-US" sz="1200" dirty="0">
                <a:solidFill>
                  <a:schemeClr val="bg1"/>
                </a:solidFill>
              </a:rPr>
              <a:t>GDS User Group Update</a:t>
            </a:r>
          </a:p>
        </p:txBody>
      </p:sp>
      <p:sp>
        <p:nvSpPr>
          <p:cNvPr id="2" name="Text Placeholder 1"/>
          <p:cNvSpPr>
            <a:spLocks noGrp="1"/>
          </p:cNvSpPr>
          <p:nvPr>
            <p:ph type="body" sz="quarter" idx="14"/>
          </p:nvPr>
        </p:nvSpPr>
        <p:spPr/>
        <p:txBody>
          <a:bodyPr/>
          <a:lstStyle/>
          <a:p>
            <a:endParaRPr lang="en-GB"/>
          </a:p>
        </p:txBody>
      </p:sp>
      <p:sp>
        <p:nvSpPr>
          <p:cNvPr id="10" name="Title 6"/>
          <p:cNvSpPr>
            <a:spLocks noGrp="1"/>
          </p:cNvSpPr>
          <p:nvPr>
            <p:ph type="title"/>
          </p:nvPr>
        </p:nvSpPr>
        <p:spPr>
          <a:xfrm>
            <a:off x="801961" y="2151552"/>
            <a:ext cx="5547916" cy="605366"/>
          </a:xfrm>
        </p:spPr>
        <p:txBody>
          <a:bodyPr/>
          <a:lstStyle/>
          <a:p>
            <a:pPr>
              <a:lnSpc>
                <a:spcPct val="100000"/>
              </a:lnSpc>
            </a:pPr>
            <a:r>
              <a:rPr lang="en-US" dirty="0"/>
              <a:t>GS1 </a:t>
            </a:r>
            <a:r>
              <a:rPr lang="en-US" dirty="0" smtClean="0"/>
              <a:t>Industry &amp; Standards Event 2017</a:t>
            </a:r>
            <a:r>
              <a:rPr lang="en-US" dirty="0"/>
              <a:t/>
            </a:r>
            <a:br>
              <a:rPr lang="en-US" dirty="0"/>
            </a:br>
            <a:r>
              <a:rPr lang="en-US" dirty="0" smtClean="0"/>
              <a:t>09-13 October 2017 – Brussels, Belgium</a:t>
            </a:r>
            <a:br>
              <a:rPr lang="en-US" dirty="0" smtClean="0"/>
            </a:br>
            <a:r>
              <a:rPr lang="en-US" sz="1200" i="1" dirty="0">
                <a:solidFill>
                  <a:srgbClr val="002C6C"/>
                </a:solidFill>
              </a:rPr>
              <a:t>Transforming </a:t>
            </a:r>
            <a:r>
              <a:rPr lang="en-US" sz="1200" i="1" dirty="0" smtClean="0">
                <a:solidFill>
                  <a:srgbClr val="002C6C"/>
                </a:solidFill>
              </a:rPr>
              <a:t>business together</a:t>
            </a:r>
            <a:endParaRPr lang="en-US" dirty="0"/>
          </a:p>
        </p:txBody>
      </p:sp>
    </p:spTree>
    <p:extLst>
      <p:ext uri="{BB962C8B-B14F-4D97-AF65-F5344CB8AC3E}">
        <p14:creationId xmlns:p14="http://schemas.microsoft.com/office/powerpoint/2010/main" val="3986337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915566"/>
            <a:ext cx="8424936" cy="3535041"/>
          </a:xfrm>
          <a:ln>
            <a:noFill/>
          </a:ln>
        </p:spPr>
        <p:txBody>
          <a:bodyPr>
            <a:normAutofit/>
          </a:bodyPr>
          <a:lstStyle/>
          <a:p>
            <a:r>
              <a:rPr lang="en-US" dirty="0"/>
              <a:t>EU Regulation holds the retailer responsible for information published Online </a:t>
            </a:r>
          </a:p>
          <a:p>
            <a:pPr lvl="1"/>
            <a:r>
              <a:rPr lang="en-US" dirty="0"/>
              <a:t>Origin, Allergens, </a:t>
            </a:r>
            <a:r>
              <a:rPr lang="en-US" b="1" dirty="0"/>
              <a:t>Nutrition</a:t>
            </a:r>
            <a:r>
              <a:rPr lang="en-US" dirty="0"/>
              <a:t>, Markings</a:t>
            </a:r>
          </a:p>
          <a:p>
            <a:pPr marL="144000" lvl="1" indent="0">
              <a:buNone/>
            </a:pPr>
            <a:endParaRPr lang="en-US" dirty="0"/>
          </a:p>
          <a:p>
            <a:pPr marL="144000" lvl="1" indent="0">
              <a:buNone/>
            </a:pPr>
            <a:r>
              <a:rPr lang="en-US" b="1" dirty="0"/>
              <a:t>We can not receive and publish information about respective components ingredients and nutrition, even though it is described separately on the package</a:t>
            </a:r>
          </a:p>
          <a:p>
            <a:pPr lvl="1"/>
            <a:endParaRPr lang="en-US" dirty="0"/>
          </a:p>
          <a:p>
            <a:pPr marL="144000" lvl="1" indent="0">
              <a:buNone/>
            </a:pPr>
            <a:endParaRPr lang="en-US" dirty="0"/>
          </a:p>
        </p:txBody>
      </p:sp>
      <p:sp>
        <p:nvSpPr>
          <p:cNvPr id="5" name="Slide Number Placeholder 4"/>
          <p:cNvSpPr>
            <a:spLocks noGrp="1"/>
          </p:cNvSpPr>
          <p:nvPr>
            <p:ph type="sldNum" sz="quarter" idx="4294967295"/>
          </p:nvPr>
        </p:nvSpPr>
        <p:spPr/>
        <p:txBody>
          <a:bodyPr/>
          <a:lstStyle/>
          <a:p>
            <a:fld id="{FBD926E4-2B13-4465-A5B0-7D9EB9E6EE0C}" type="slidenum">
              <a:rPr lang="en-GB" smtClean="0">
                <a:solidFill>
                  <a:srgbClr val="EB1F07"/>
                </a:solidFill>
              </a:rPr>
              <a:pPr/>
              <a:t>80</a:t>
            </a:fld>
            <a:endParaRPr lang="en-GB" dirty="0">
              <a:solidFill>
                <a:srgbClr val="EB1F07"/>
              </a:solidFill>
            </a:endParaRPr>
          </a:p>
        </p:txBody>
      </p:sp>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4678" y="318964"/>
            <a:ext cx="3858004" cy="48245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1" descr="image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3968" y="699542"/>
            <a:ext cx="4513935" cy="4032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539552" y="3263152"/>
            <a:ext cx="648072"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1" name="Rectangle 10"/>
          <p:cNvSpPr/>
          <p:nvPr/>
        </p:nvSpPr>
        <p:spPr>
          <a:xfrm>
            <a:off x="1763688" y="3481296"/>
            <a:ext cx="41404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2" name="Rectangle 11"/>
          <p:cNvSpPr/>
          <p:nvPr/>
        </p:nvSpPr>
        <p:spPr>
          <a:xfrm>
            <a:off x="2051720" y="3795886"/>
            <a:ext cx="252028"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7" name="Rectangle 16"/>
          <p:cNvSpPr/>
          <p:nvPr/>
        </p:nvSpPr>
        <p:spPr>
          <a:xfrm>
            <a:off x="564678" y="4272553"/>
            <a:ext cx="3575274" cy="459437"/>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8" name="Oval 17"/>
          <p:cNvSpPr/>
          <p:nvPr/>
        </p:nvSpPr>
        <p:spPr>
          <a:xfrm>
            <a:off x="6228184" y="555526"/>
            <a:ext cx="2808312" cy="252028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4" name="Rectangle 13"/>
          <p:cNvSpPr/>
          <p:nvPr/>
        </p:nvSpPr>
        <p:spPr>
          <a:xfrm>
            <a:off x="6540934" y="1131590"/>
            <a:ext cx="1415441"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5" name="Rectangle 14"/>
          <p:cNvSpPr/>
          <p:nvPr/>
        </p:nvSpPr>
        <p:spPr>
          <a:xfrm>
            <a:off x="8028384" y="1491630"/>
            <a:ext cx="50405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16" name="Rectangle 15"/>
          <p:cNvSpPr/>
          <p:nvPr/>
        </p:nvSpPr>
        <p:spPr>
          <a:xfrm>
            <a:off x="6540934" y="1995686"/>
            <a:ext cx="41404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2" name="Title 1"/>
          <p:cNvSpPr>
            <a:spLocks noGrp="1"/>
          </p:cNvSpPr>
          <p:nvPr>
            <p:ph type="title"/>
          </p:nvPr>
        </p:nvSpPr>
        <p:spPr>
          <a:xfrm>
            <a:off x="448766" y="0"/>
            <a:ext cx="8064500" cy="857250"/>
          </a:xfrm>
        </p:spPr>
        <p:txBody>
          <a:bodyPr/>
          <a:lstStyle/>
          <a:p>
            <a:r>
              <a:rPr lang="sv-SE" dirty="0"/>
              <a:t>Online Presentation vs. </a:t>
            </a:r>
            <a:r>
              <a:rPr lang="sv-SE" dirty="0" err="1"/>
              <a:t>Packaging</a:t>
            </a:r>
            <a:r>
              <a:rPr lang="sv-SE" dirty="0"/>
              <a:t> Information</a:t>
            </a:r>
            <a:endParaRPr lang="en-US" dirty="0"/>
          </a:p>
        </p:txBody>
      </p:sp>
      <p:sp>
        <p:nvSpPr>
          <p:cNvPr id="19" name="Rectangle 18"/>
          <p:cNvSpPr/>
          <p:nvPr/>
        </p:nvSpPr>
        <p:spPr>
          <a:xfrm>
            <a:off x="4311532" y="1131590"/>
            <a:ext cx="836532"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20" name="Rectangle 19"/>
          <p:cNvSpPr/>
          <p:nvPr/>
        </p:nvSpPr>
        <p:spPr>
          <a:xfrm>
            <a:off x="5508104" y="1738468"/>
            <a:ext cx="504056" cy="257218"/>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21" name="Rectangle 20"/>
          <p:cNvSpPr/>
          <p:nvPr/>
        </p:nvSpPr>
        <p:spPr>
          <a:xfrm>
            <a:off x="4729798" y="2638568"/>
            <a:ext cx="418266" cy="154395"/>
          </a:xfrm>
          <a:prstGeom prst="rect">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sv-SE" dirty="0" err="1">
              <a:solidFill>
                <a:prstClr val="white"/>
              </a:solidFill>
            </a:endParaRPr>
          </a:p>
        </p:txBody>
      </p:sp>
      <p:sp>
        <p:nvSpPr>
          <p:cNvPr id="4" name="TextBox 3"/>
          <p:cNvSpPr txBox="1"/>
          <p:nvPr/>
        </p:nvSpPr>
        <p:spPr>
          <a:xfrm>
            <a:off x="32602" y="1"/>
            <a:ext cx="4107350" cy="2739211"/>
          </a:xfrm>
          <a:prstGeom prst="rect">
            <a:avLst/>
          </a:prstGeom>
          <a:solidFill>
            <a:schemeClr val="bg1"/>
          </a:solidFill>
        </p:spPr>
        <p:txBody>
          <a:bodyPr wrap="square" rtlCol="0">
            <a:spAutoFit/>
          </a:bodyPr>
          <a:lstStyle/>
          <a:p>
            <a:pPr marL="171450" indent="-171450" defTabSz="914400">
              <a:buFont typeface="Arial" panose="020B0604020202020204" pitchFamily="34" charset="0"/>
              <a:buChar char="•"/>
            </a:pPr>
            <a:r>
              <a:rPr lang="en-GB" sz="1400" dirty="0">
                <a:solidFill>
                  <a:srgbClr val="3F3F40"/>
                </a:solidFill>
              </a:rPr>
              <a:t>We solve the ingredients challenge by use of the free text ingredient Statement solution, but we would prefer to use the structured Ingredient solution</a:t>
            </a:r>
          </a:p>
          <a:p>
            <a:pPr marL="171450" indent="-171450" defTabSz="914400">
              <a:buFont typeface="Arial" panose="020B0604020202020204" pitchFamily="34" charset="0"/>
              <a:buChar char="•"/>
            </a:pPr>
            <a:endParaRPr lang="en-GB" sz="1400" dirty="0">
              <a:solidFill>
                <a:srgbClr val="3F3F40"/>
              </a:solidFill>
            </a:endParaRPr>
          </a:p>
          <a:p>
            <a:pPr marL="171450" indent="-171450" defTabSz="914400">
              <a:buFont typeface="Arial" panose="020B0604020202020204" pitchFamily="34" charset="0"/>
              <a:buChar char="•"/>
            </a:pPr>
            <a:r>
              <a:rPr lang="en-GB" sz="1400" dirty="0">
                <a:solidFill>
                  <a:srgbClr val="3F3F40"/>
                </a:solidFill>
              </a:rPr>
              <a:t>We are dependent on the structured nutrient information since before EU/1169 (Store Produced)</a:t>
            </a:r>
          </a:p>
          <a:p>
            <a:pPr defTabSz="914400"/>
            <a:endParaRPr lang="en-GB" sz="1400" dirty="0">
              <a:solidFill>
                <a:srgbClr val="3F3F40"/>
              </a:solidFill>
            </a:endParaRPr>
          </a:p>
          <a:p>
            <a:pPr marL="171450" indent="-171450" defTabSz="914400">
              <a:buFont typeface="Arial" panose="020B0604020202020204" pitchFamily="34" charset="0"/>
              <a:buChar char="•"/>
            </a:pPr>
            <a:r>
              <a:rPr lang="en-GB" sz="1400" dirty="0">
                <a:solidFill>
                  <a:srgbClr val="3F3F40"/>
                </a:solidFill>
              </a:rPr>
              <a:t>For nutrients our suppliers are forced to provide a merged nutrient information of all components</a:t>
            </a:r>
          </a:p>
          <a:p>
            <a:pPr defTabSz="914400"/>
            <a:endParaRPr lang="en-GB" dirty="0">
              <a:solidFill>
                <a:srgbClr val="3F3F40"/>
              </a:solidFill>
            </a:endParaRPr>
          </a:p>
        </p:txBody>
      </p:sp>
    </p:spTree>
    <p:extLst>
      <p:ext uri="{BB962C8B-B14F-4D97-AF65-F5344CB8AC3E}">
        <p14:creationId xmlns:p14="http://schemas.microsoft.com/office/powerpoint/2010/main" val="339172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0"/>
            <a:ext cx="8064500" cy="857250"/>
          </a:xfrm>
        </p:spPr>
        <p:txBody>
          <a:bodyPr/>
          <a:lstStyle/>
          <a:p>
            <a:r>
              <a:rPr lang="sv-SE" dirty="0" err="1"/>
              <a:t>What</a:t>
            </a:r>
            <a:r>
              <a:rPr lang="sv-SE" dirty="0"/>
              <a:t> is a Component Product and </a:t>
            </a:r>
            <a:r>
              <a:rPr lang="sv-SE" dirty="0" err="1"/>
              <a:t>what</a:t>
            </a:r>
            <a:r>
              <a:rPr lang="sv-SE" dirty="0"/>
              <a:t> is not?</a:t>
            </a:r>
          </a:p>
        </p:txBody>
      </p:sp>
      <p:sp>
        <p:nvSpPr>
          <p:cNvPr id="5" name="Slide Number Placeholder 4"/>
          <p:cNvSpPr>
            <a:spLocks noGrp="1"/>
          </p:cNvSpPr>
          <p:nvPr>
            <p:ph type="sldNum" sz="quarter" idx="4294967295"/>
          </p:nvPr>
        </p:nvSpPr>
        <p:spPr/>
        <p:txBody>
          <a:bodyPr/>
          <a:lstStyle/>
          <a:p>
            <a:fld id="{FBD926E4-2B13-4465-A5B0-7D9EB9E6EE0C}" type="slidenum">
              <a:rPr lang="en-GB" smtClean="0">
                <a:solidFill>
                  <a:srgbClr val="EB1F07"/>
                </a:solidFill>
              </a:rPr>
              <a:pPr/>
              <a:t>81</a:t>
            </a:fld>
            <a:endParaRPr lang="en-GB">
              <a:solidFill>
                <a:srgbClr val="EB1F07"/>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305" y="796611"/>
            <a:ext cx="6247407" cy="4659982"/>
          </a:xfrm>
          <a:prstGeom prst="rect">
            <a:avLst/>
          </a:prstGeom>
        </p:spPr>
      </p:pic>
      <p:sp>
        <p:nvSpPr>
          <p:cNvPr id="8" name="TextBox 7"/>
          <p:cNvSpPr txBox="1"/>
          <p:nvPr/>
        </p:nvSpPr>
        <p:spPr>
          <a:xfrm>
            <a:off x="6372200" y="3579862"/>
            <a:ext cx="2597768" cy="1200329"/>
          </a:xfrm>
          <a:prstGeom prst="rect">
            <a:avLst/>
          </a:prstGeom>
          <a:noFill/>
        </p:spPr>
        <p:txBody>
          <a:bodyPr wrap="square" rtlCol="0">
            <a:spAutoFit/>
          </a:bodyPr>
          <a:lstStyle/>
          <a:p>
            <a:pPr defTabSz="914400"/>
            <a:r>
              <a:rPr lang="sv-SE" dirty="0">
                <a:solidFill>
                  <a:srgbClr val="FF0000"/>
                </a:solidFill>
              </a:rPr>
              <a:t>All </a:t>
            </a:r>
            <a:r>
              <a:rPr lang="sv-SE" dirty="0" err="1">
                <a:solidFill>
                  <a:srgbClr val="FF0000"/>
                </a:solidFill>
              </a:rPr>
              <a:t>necessary</a:t>
            </a:r>
            <a:r>
              <a:rPr lang="sv-SE" dirty="0">
                <a:solidFill>
                  <a:srgbClr val="FF0000"/>
                </a:solidFill>
              </a:rPr>
              <a:t> information is </a:t>
            </a:r>
            <a:r>
              <a:rPr lang="sv-SE" dirty="0" err="1">
                <a:solidFill>
                  <a:srgbClr val="FF0000"/>
                </a:solidFill>
              </a:rPr>
              <a:t>already</a:t>
            </a:r>
            <a:r>
              <a:rPr lang="sv-SE" dirty="0">
                <a:solidFill>
                  <a:srgbClr val="FF0000"/>
                </a:solidFill>
              </a:rPr>
              <a:t> </a:t>
            </a:r>
            <a:r>
              <a:rPr lang="sv-SE" dirty="0" err="1">
                <a:solidFill>
                  <a:srgbClr val="FF0000"/>
                </a:solidFill>
              </a:rPr>
              <a:t>tied</a:t>
            </a:r>
            <a:r>
              <a:rPr lang="sv-SE" dirty="0">
                <a:solidFill>
                  <a:srgbClr val="FF0000"/>
                </a:solidFill>
              </a:rPr>
              <a:t> </a:t>
            </a:r>
            <a:r>
              <a:rPr lang="sv-SE" dirty="0" err="1">
                <a:solidFill>
                  <a:srgbClr val="FF0000"/>
                </a:solidFill>
              </a:rPr>
              <a:t>to</a:t>
            </a:r>
            <a:r>
              <a:rPr lang="sv-SE" dirty="0">
                <a:solidFill>
                  <a:srgbClr val="FF0000"/>
                </a:solidFill>
              </a:rPr>
              <a:t> </a:t>
            </a:r>
            <a:r>
              <a:rPr lang="sv-SE" dirty="0" err="1">
                <a:solidFill>
                  <a:srgbClr val="FF0000"/>
                </a:solidFill>
              </a:rPr>
              <a:t>its</a:t>
            </a:r>
            <a:r>
              <a:rPr lang="sv-SE" dirty="0">
                <a:solidFill>
                  <a:srgbClr val="FF0000"/>
                </a:solidFill>
              </a:rPr>
              <a:t> </a:t>
            </a:r>
            <a:r>
              <a:rPr lang="sv-SE" dirty="0" err="1">
                <a:solidFill>
                  <a:srgbClr val="FF0000"/>
                </a:solidFill>
              </a:rPr>
              <a:t>respective</a:t>
            </a:r>
            <a:r>
              <a:rPr lang="sv-SE" dirty="0">
                <a:solidFill>
                  <a:srgbClr val="FF0000"/>
                </a:solidFill>
              </a:rPr>
              <a:t> </a:t>
            </a:r>
            <a:r>
              <a:rPr lang="sv-SE" dirty="0" err="1">
                <a:solidFill>
                  <a:srgbClr val="FF0000"/>
                </a:solidFill>
              </a:rPr>
              <a:t>consumer</a:t>
            </a:r>
            <a:r>
              <a:rPr lang="sv-SE" dirty="0">
                <a:solidFill>
                  <a:srgbClr val="FF0000"/>
                </a:solidFill>
              </a:rPr>
              <a:t> GTIN</a:t>
            </a:r>
          </a:p>
        </p:txBody>
      </p:sp>
      <p:sp>
        <p:nvSpPr>
          <p:cNvPr id="7" name="TextBox 6"/>
          <p:cNvSpPr txBox="1"/>
          <p:nvPr/>
        </p:nvSpPr>
        <p:spPr>
          <a:xfrm>
            <a:off x="47305" y="796612"/>
            <a:ext cx="5892848" cy="3170099"/>
          </a:xfrm>
          <a:prstGeom prst="rect">
            <a:avLst/>
          </a:prstGeom>
          <a:noFill/>
        </p:spPr>
        <p:txBody>
          <a:bodyPr wrap="square" rtlCol="0">
            <a:spAutoFit/>
          </a:bodyPr>
          <a:lstStyle/>
          <a:p>
            <a:pPr defTabSz="914400"/>
            <a:r>
              <a:rPr lang="sv-SE" sz="4000" b="1" dirty="0">
                <a:solidFill>
                  <a:srgbClr val="FF0000"/>
                </a:solidFill>
                <a:effectLst>
                  <a:outerShdw blurRad="38100" dist="38100" dir="2700000" algn="tl">
                    <a:srgbClr val="000000">
                      <a:alpha val="43137"/>
                    </a:srgbClr>
                  </a:outerShdw>
                </a:effectLst>
              </a:rPr>
              <a:t>NOT a Component Product</a:t>
            </a:r>
          </a:p>
          <a:p>
            <a:pPr defTabSz="914400"/>
            <a:r>
              <a:rPr lang="sv-SE" sz="4000" b="1" dirty="0" err="1">
                <a:solidFill>
                  <a:srgbClr val="FF0000"/>
                </a:solidFill>
                <a:effectLst>
                  <a:outerShdw blurRad="38100" dist="38100" dir="2700000" algn="tl">
                    <a:srgbClr val="000000">
                      <a:alpha val="43137"/>
                    </a:srgbClr>
                  </a:outerShdw>
                </a:effectLst>
              </a:rPr>
              <a:t>rather</a:t>
            </a:r>
            <a:r>
              <a:rPr lang="sv-SE" sz="4000" b="1" dirty="0">
                <a:solidFill>
                  <a:srgbClr val="FF0000"/>
                </a:solidFill>
                <a:effectLst>
                  <a:outerShdw blurRad="38100" dist="38100" dir="2700000" algn="tl">
                    <a:srgbClr val="000000">
                      <a:alpha val="43137"/>
                    </a:srgbClr>
                  </a:outerShdw>
                </a:effectLst>
              </a:rPr>
              <a:t> a Composite Product</a:t>
            </a:r>
          </a:p>
          <a:p>
            <a:pPr defTabSz="914400"/>
            <a:r>
              <a:rPr lang="sv-SE" sz="4000" b="1" dirty="0">
                <a:solidFill>
                  <a:srgbClr val="FF0000"/>
                </a:solidFill>
              </a:rPr>
              <a:t>  </a:t>
            </a:r>
          </a:p>
        </p:txBody>
      </p:sp>
    </p:spTree>
    <p:extLst>
      <p:ext uri="{BB962C8B-B14F-4D97-AF65-F5344CB8AC3E}">
        <p14:creationId xmlns:p14="http://schemas.microsoft.com/office/powerpoint/2010/main" val="3027034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ppt_w</p:attrName>
                                        </p:attrNameLst>
                                      </p:cBhvr>
                                      <p:tavLst>
                                        <p:tav tm="0" fmla="#ppt_w*sin(2.5*pi*$)">
                                          <p:val>
                                            <p:fltVal val="0"/>
                                          </p:val>
                                        </p:tav>
                                        <p:tav tm="100000">
                                          <p:val>
                                            <p:fltVal val="1"/>
                                          </p:val>
                                        </p:tav>
                                      </p:tavLst>
                                    </p:anim>
                                    <p:anim calcmode="lin" valueType="num">
                                      <p:cBhvr>
                                        <p:cTn id="9" dur="2000" fill="hold"/>
                                        <p:tgtEl>
                                          <p:spTgt spid="7"/>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7"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9552" y="0"/>
            <a:ext cx="8064500" cy="857250"/>
          </a:xfrm>
        </p:spPr>
        <p:txBody>
          <a:bodyPr/>
          <a:lstStyle/>
          <a:p>
            <a:r>
              <a:rPr lang="sv-SE" dirty="0" err="1"/>
              <a:t>What</a:t>
            </a:r>
            <a:r>
              <a:rPr lang="sv-SE" dirty="0"/>
              <a:t> is a Component Product and </a:t>
            </a:r>
            <a:r>
              <a:rPr lang="sv-SE" dirty="0" err="1"/>
              <a:t>what</a:t>
            </a:r>
            <a:r>
              <a:rPr lang="sv-SE" dirty="0"/>
              <a:t> is not?</a:t>
            </a:r>
          </a:p>
        </p:txBody>
      </p:sp>
      <p:sp>
        <p:nvSpPr>
          <p:cNvPr id="4" name="Date Placeholder 3"/>
          <p:cNvSpPr>
            <a:spLocks noGrp="1"/>
          </p:cNvSpPr>
          <p:nvPr>
            <p:ph type="dt" sz="half" idx="10"/>
          </p:nvPr>
        </p:nvSpPr>
        <p:spPr/>
        <p:txBody>
          <a:bodyPr/>
          <a:lstStyle/>
          <a:p>
            <a:endParaRPr lang="en-GB" dirty="0">
              <a:solidFill>
                <a:srgbClr val="EB1F07"/>
              </a:solidFill>
            </a:endParaRPr>
          </a:p>
        </p:txBody>
      </p:sp>
      <p:sp>
        <p:nvSpPr>
          <p:cNvPr id="5" name="Slide Number Placeholder 4"/>
          <p:cNvSpPr>
            <a:spLocks noGrp="1"/>
          </p:cNvSpPr>
          <p:nvPr>
            <p:ph type="sldNum" sz="quarter" idx="4294967295"/>
          </p:nvPr>
        </p:nvSpPr>
        <p:spPr/>
        <p:txBody>
          <a:bodyPr/>
          <a:lstStyle/>
          <a:p>
            <a:endParaRPr lang="en-GB" dirty="0">
              <a:solidFill>
                <a:srgbClr val="EB1F07"/>
              </a:solidFill>
            </a:endParaRPr>
          </a:p>
        </p:txBody>
      </p:sp>
      <p:grpSp>
        <p:nvGrpSpPr>
          <p:cNvPr id="9" name="Group 8"/>
          <p:cNvGrpSpPr/>
          <p:nvPr/>
        </p:nvGrpSpPr>
        <p:grpSpPr>
          <a:xfrm>
            <a:off x="539552" y="793506"/>
            <a:ext cx="5744638" cy="4251817"/>
            <a:chOff x="0" y="771550"/>
            <a:chExt cx="5744638" cy="4251817"/>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t="13458" b="6395"/>
            <a:stretch/>
          </p:blipFill>
          <p:spPr>
            <a:xfrm rot="5400000">
              <a:off x="-848019" y="1619569"/>
              <a:ext cx="4251814" cy="2555776"/>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24299" y="1303028"/>
              <a:ext cx="4251816" cy="3188862"/>
            </a:xfrm>
            <a:prstGeom prst="rect">
              <a:avLst/>
            </a:prstGeom>
          </p:spPr>
        </p:pic>
      </p:grpSp>
      <p:sp>
        <p:nvSpPr>
          <p:cNvPr id="10" name="TextBox 9"/>
          <p:cNvSpPr txBox="1"/>
          <p:nvPr/>
        </p:nvSpPr>
        <p:spPr>
          <a:xfrm rot="20991538">
            <a:off x="885700" y="1306094"/>
            <a:ext cx="5688632" cy="2800767"/>
          </a:xfrm>
          <a:prstGeom prst="rect">
            <a:avLst/>
          </a:prstGeom>
          <a:noFill/>
        </p:spPr>
        <p:txBody>
          <a:bodyPr wrap="square" rtlCol="0">
            <a:spAutoFit/>
          </a:bodyPr>
          <a:lstStyle/>
          <a:p>
            <a:pPr defTabSz="914400"/>
            <a:r>
              <a:rPr lang="sv-SE" sz="4400" b="1" dirty="0">
                <a:solidFill>
                  <a:srgbClr val="FF0000"/>
                </a:solidFill>
                <a:effectLst>
                  <a:outerShdw blurRad="38100" dist="38100" dir="2700000" algn="tl">
                    <a:srgbClr val="000000">
                      <a:alpha val="43137"/>
                    </a:srgbClr>
                  </a:outerShdw>
                </a:effectLst>
              </a:rPr>
              <a:t>NOT a Component Product</a:t>
            </a:r>
          </a:p>
          <a:p>
            <a:pPr defTabSz="914400"/>
            <a:r>
              <a:rPr lang="sv-SE" sz="4400" b="1" dirty="0" err="1">
                <a:solidFill>
                  <a:srgbClr val="FF0000"/>
                </a:solidFill>
                <a:effectLst>
                  <a:outerShdw blurRad="38100" dist="38100" dir="2700000" algn="tl">
                    <a:srgbClr val="000000">
                      <a:alpha val="43137"/>
                    </a:srgbClr>
                  </a:outerShdw>
                </a:effectLst>
              </a:rPr>
              <a:t>rather</a:t>
            </a:r>
            <a:r>
              <a:rPr lang="sv-SE" sz="4400" b="1" dirty="0">
                <a:solidFill>
                  <a:srgbClr val="FF0000"/>
                </a:solidFill>
                <a:effectLst>
                  <a:outerShdw blurRad="38100" dist="38100" dir="2700000" algn="tl">
                    <a:srgbClr val="000000">
                      <a:alpha val="43137"/>
                    </a:srgbClr>
                  </a:outerShdw>
                </a:effectLst>
              </a:rPr>
              <a:t> a </a:t>
            </a:r>
            <a:r>
              <a:rPr lang="sv-SE" sz="4400" b="1" dirty="0" err="1">
                <a:solidFill>
                  <a:srgbClr val="FF0000"/>
                </a:solidFill>
                <a:effectLst>
                  <a:outerShdw blurRad="38100" dist="38100" dir="2700000" algn="tl">
                    <a:srgbClr val="000000">
                      <a:alpha val="43137"/>
                    </a:srgbClr>
                  </a:outerShdw>
                </a:effectLst>
              </a:rPr>
              <a:t>dish</a:t>
            </a:r>
            <a:endParaRPr lang="sv-SE" sz="4400" b="1" dirty="0">
              <a:solidFill>
                <a:srgbClr val="FF0000"/>
              </a:solidFill>
              <a:effectLst>
                <a:outerShdw blurRad="38100" dist="38100" dir="2700000" algn="tl">
                  <a:srgbClr val="000000">
                    <a:alpha val="43137"/>
                  </a:srgbClr>
                </a:outerShdw>
              </a:effectLst>
            </a:endParaRPr>
          </a:p>
          <a:p>
            <a:pPr defTabSz="914400"/>
            <a:r>
              <a:rPr lang="sv-SE" sz="4400" b="1" dirty="0">
                <a:solidFill>
                  <a:srgbClr val="FF0000"/>
                </a:solidFill>
              </a:rPr>
              <a:t>  </a:t>
            </a:r>
          </a:p>
        </p:txBody>
      </p:sp>
      <p:sp>
        <p:nvSpPr>
          <p:cNvPr id="11" name="TextBox 10"/>
          <p:cNvSpPr txBox="1"/>
          <p:nvPr/>
        </p:nvSpPr>
        <p:spPr>
          <a:xfrm>
            <a:off x="6284190" y="827167"/>
            <a:ext cx="2423272" cy="2031325"/>
          </a:xfrm>
          <a:prstGeom prst="rect">
            <a:avLst/>
          </a:prstGeom>
          <a:noFill/>
        </p:spPr>
        <p:txBody>
          <a:bodyPr wrap="square" rtlCol="0">
            <a:spAutoFit/>
          </a:bodyPr>
          <a:lstStyle/>
          <a:p>
            <a:pPr defTabSz="914400"/>
            <a:r>
              <a:rPr lang="sv-SE" dirty="0">
                <a:solidFill>
                  <a:srgbClr val="FF0000"/>
                </a:solidFill>
              </a:rPr>
              <a:t>The </a:t>
            </a:r>
            <a:r>
              <a:rPr lang="sv-SE" dirty="0" err="1">
                <a:solidFill>
                  <a:srgbClr val="FF0000"/>
                </a:solidFill>
              </a:rPr>
              <a:t>pieces</a:t>
            </a:r>
            <a:r>
              <a:rPr lang="sv-SE" dirty="0">
                <a:solidFill>
                  <a:srgbClr val="FF0000"/>
                </a:solidFill>
              </a:rPr>
              <a:t> </a:t>
            </a:r>
            <a:r>
              <a:rPr lang="sv-SE" dirty="0" err="1">
                <a:solidFill>
                  <a:srgbClr val="FF0000"/>
                </a:solidFill>
              </a:rPr>
              <a:t>of</a:t>
            </a:r>
            <a:r>
              <a:rPr lang="sv-SE" dirty="0">
                <a:solidFill>
                  <a:srgbClr val="FF0000"/>
                </a:solidFill>
              </a:rPr>
              <a:t> </a:t>
            </a:r>
            <a:r>
              <a:rPr lang="sv-SE" dirty="0" err="1">
                <a:solidFill>
                  <a:srgbClr val="FF0000"/>
                </a:solidFill>
              </a:rPr>
              <a:t>cod</a:t>
            </a:r>
            <a:r>
              <a:rPr lang="sv-SE" dirty="0">
                <a:solidFill>
                  <a:srgbClr val="FF0000"/>
                </a:solidFill>
              </a:rPr>
              <a:t> and </a:t>
            </a:r>
            <a:r>
              <a:rPr lang="sv-SE" dirty="0" err="1">
                <a:solidFill>
                  <a:srgbClr val="FF0000"/>
                </a:solidFill>
              </a:rPr>
              <a:t>salmon</a:t>
            </a:r>
            <a:r>
              <a:rPr lang="sv-SE" dirty="0">
                <a:solidFill>
                  <a:srgbClr val="FF0000"/>
                </a:solidFill>
              </a:rPr>
              <a:t> </a:t>
            </a:r>
            <a:r>
              <a:rPr lang="sv-SE" dirty="0" err="1">
                <a:solidFill>
                  <a:srgbClr val="FF0000"/>
                </a:solidFill>
              </a:rPr>
              <a:t>are</a:t>
            </a:r>
            <a:r>
              <a:rPr lang="sv-SE" dirty="0">
                <a:solidFill>
                  <a:srgbClr val="FF0000"/>
                </a:solidFill>
              </a:rPr>
              <a:t>  mixed </a:t>
            </a:r>
            <a:r>
              <a:rPr lang="sv-SE" dirty="0" err="1">
                <a:solidFill>
                  <a:srgbClr val="FF0000"/>
                </a:solidFill>
              </a:rPr>
              <a:t>to</a:t>
            </a:r>
            <a:r>
              <a:rPr lang="sv-SE" dirty="0">
                <a:solidFill>
                  <a:srgbClr val="FF0000"/>
                </a:solidFill>
              </a:rPr>
              <a:t> be </a:t>
            </a:r>
            <a:r>
              <a:rPr lang="sv-SE" dirty="0" err="1">
                <a:solidFill>
                  <a:srgbClr val="FF0000"/>
                </a:solidFill>
              </a:rPr>
              <a:t>eaten</a:t>
            </a:r>
            <a:r>
              <a:rPr lang="sv-SE" dirty="0">
                <a:solidFill>
                  <a:srgbClr val="FF0000"/>
                </a:solidFill>
              </a:rPr>
              <a:t> </a:t>
            </a:r>
            <a:r>
              <a:rPr lang="sv-SE" dirty="0" err="1">
                <a:solidFill>
                  <a:srgbClr val="FF0000"/>
                </a:solidFill>
              </a:rPr>
              <a:t>together</a:t>
            </a:r>
            <a:r>
              <a:rPr lang="sv-SE" dirty="0">
                <a:solidFill>
                  <a:srgbClr val="FF0000"/>
                </a:solidFill>
              </a:rPr>
              <a:t> like in a </a:t>
            </a:r>
            <a:r>
              <a:rPr lang="sv-SE" dirty="0" err="1">
                <a:solidFill>
                  <a:srgbClr val="FF0000"/>
                </a:solidFill>
              </a:rPr>
              <a:t>dish</a:t>
            </a:r>
            <a:r>
              <a:rPr lang="sv-SE" dirty="0">
                <a:solidFill>
                  <a:srgbClr val="FF0000"/>
                </a:solidFill>
              </a:rPr>
              <a:t>, </a:t>
            </a:r>
            <a:r>
              <a:rPr lang="sv-SE" dirty="0" err="1">
                <a:solidFill>
                  <a:srgbClr val="FF0000"/>
                </a:solidFill>
              </a:rPr>
              <a:t>thus</a:t>
            </a:r>
            <a:r>
              <a:rPr lang="sv-SE" dirty="0">
                <a:solidFill>
                  <a:srgbClr val="FF0000"/>
                </a:solidFill>
              </a:rPr>
              <a:t> </a:t>
            </a:r>
            <a:r>
              <a:rPr lang="sv-SE" dirty="0" err="1">
                <a:solidFill>
                  <a:srgbClr val="FF0000"/>
                </a:solidFill>
              </a:rPr>
              <a:t>one</a:t>
            </a:r>
            <a:r>
              <a:rPr lang="sv-SE" dirty="0">
                <a:solidFill>
                  <a:srgbClr val="FF0000"/>
                </a:solidFill>
              </a:rPr>
              <a:t> set </a:t>
            </a:r>
            <a:r>
              <a:rPr lang="sv-SE" dirty="0" err="1">
                <a:solidFill>
                  <a:srgbClr val="FF0000"/>
                </a:solidFill>
              </a:rPr>
              <a:t>of</a:t>
            </a:r>
            <a:r>
              <a:rPr lang="sv-SE" dirty="0">
                <a:solidFill>
                  <a:srgbClr val="FF0000"/>
                </a:solidFill>
              </a:rPr>
              <a:t> </a:t>
            </a:r>
            <a:r>
              <a:rPr lang="sv-SE" dirty="0" err="1">
                <a:solidFill>
                  <a:srgbClr val="FF0000"/>
                </a:solidFill>
              </a:rPr>
              <a:t>nutrients</a:t>
            </a:r>
            <a:r>
              <a:rPr lang="sv-SE" dirty="0">
                <a:solidFill>
                  <a:srgbClr val="FF0000"/>
                </a:solidFill>
              </a:rPr>
              <a:t> </a:t>
            </a:r>
            <a:r>
              <a:rPr lang="sv-SE" dirty="0" err="1">
                <a:solidFill>
                  <a:srgbClr val="FF0000"/>
                </a:solidFill>
              </a:rPr>
              <a:t>declaration</a:t>
            </a:r>
            <a:r>
              <a:rPr lang="sv-SE" dirty="0">
                <a:solidFill>
                  <a:srgbClr val="FF0000"/>
                </a:solidFill>
              </a:rPr>
              <a:t> is </a:t>
            </a:r>
            <a:r>
              <a:rPr lang="sv-SE" dirty="0" err="1">
                <a:solidFill>
                  <a:srgbClr val="FF0000"/>
                </a:solidFill>
              </a:rPr>
              <a:t>enough</a:t>
            </a:r>
            <a:r>
              <a:rPr lang="sv-SE" dirty="0">
                <a:solidFill>
                  <a:srgbClr val="FF0000"/>
                </a:solidFill>
              </a:rPr>
              <a:t> </a:t>
            </a:r>
          </a:p>
        </p:txBody>
      </p:sp>
    </p:spTree>
    <p:extLst>
      <p:ext uri="{BB962C8B-B14F-4D97-AF65-F5344CB8AC3E}">
        <p14:creationId xmlns:p14="http://schemas.microsoft.com/office/powerpoint/2010/main" val="37574465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GB" dirty="0">
              <a:solidFill>
                <a:srgbClr val="EB1F07"/>
              </a:solidFill>
            </a:endParaRPr>
          </a:p>
        </p:txBody>
      </p:sp>
      <p:sp>
        <p:nvSpPr>
          <p:cNvPr id="5" name="Slide Number Placeholder 4"/>
          <p:cNvSpPr>
            <a:spLocks noGrp="1"/>
          </p:cNvSpPr>
          <p:nvPr>
            <p:ph type="sldNum" sz="quarter" idx="4294967295"/>
          </p:nvPr>
        </p:nvSpPr>
        <p:spPr/>
        <p:txBody>
          <a:bodyPr/>
          <a:lstStyle/>
          <a:p>
            <a:fld id="{FBD926E4-2B13-4465-A5B0-7D9EB9E6EE0C}" type="slidenum">
              <a:rPr lang="en-GB" smtClean="0">
                <a:solidFill>
                  <a:srgbClr val="EB1F07"/>
                </a:solidFill>
              </a:rPr>
              <a:pPr/>
              <a:t>83</a:t>
            </a:fld>
            <a:endParaRPr lang="en-GB">
              <a:solidFill>
                <a:srgbClr val="EB1F07"/>
              </a:solidFill>
            </a:endParaRP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35895" y="771549"/>
            <a:ext cx="3168353" cy="4224471"/>
          </a:xfrm>
          <a:prstGeom prst="rect">
            <a:avLst/>
          </a:prstGeom>
        </p:spPr>
      </p:pic>
      <p:pic>
        <p:nvPicPr>
          <p:cNvPr id="10" name="Content Placeholder 9"/>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rot="5400000">
            <a:off x="-60514" y="1299608"/>
            <a:ext cx="4224468" cy="3168352"/>
          </a:xfrm>
        </p:spPr>
      </p:pic>
      <p:sp>
        <p:nvSpPr>
          <p:cNvPr id="11" name="Title 1"/>
          <p:cNvSpPr>
            <a:spLocks noGrp="1"/>
          </p:cNvSpPr>
          <p:nvPr>
            <p:ph type="title"/>
          </p:nvPr>
        </p:nvSpPr>
        <p:spPr>
          <a:xfrm>
            <a:off x="539552" y="0"/>
            <a:ext cx="8064500" cy="857250"/>
          </a:xfrm>
        </p:spPr>
        <p:txBody>
          <a:bodyPr/>
          <a:lstStyle/>
          <a:p>
            <a:r>
              <a:rPr lang="sv-SE" dirty="0" err="1"/>
              <a:t>What</a:t>
            </a:r>
            <a:r>
              <a:rPr lang="sv-SE" dirty="0"/>
              <a:t> is a Component Product and </a:t>
            </a:r>
            <a:r>
              <a:rPr lang="sv-SE" dirty="0" err="1"/>
              <a:t>what</a:t>
            </a:r>
            <a:r>
              <a:rPr lang="sv-SE" dirty="0"/>
              <a:t> is not?</a:t>
            </a:r>
          </a:p>
        </p:txBody>
      </p:sp>
      <p:sp>
        <p:nvSpPr>
          <p:cNvPr id="12" name="TextBox 11"/>
          <p:cNvSpPr txBox="1"/>
          <p:nvPr/>
        </p:nvSpPr>
        <p:spPr>
          <a:xfrm>
            <a:off x="755576" y="1131590"/>
            <a:ext cx="5904656" cy="2308324"/>
          </a:xfrm>
          <a:prstGeom prst="rect">
            <a:avLst/>
          </a:prstGeom>
          <a:noFill/>
        </p:spPr>
        <p:txBody>
          <a:bodyPr wrap="square" rtlCol="0">
            <a:spAutoFit/>
          </a:bodyPr>
          <a:lstStyle/>
          <a:p>
            <a:pPr defTabSz="914400"/>
            <a:r>
              <a:rPr lang="sv-SE" sz="4800" b="1" dirty="0" err="1">
                <a:solidFill>
                  <a:srgbClr val="92D050"/>
                </a:solidFill>
                <a:effectLst>
                  <a:outerShdw blurRad="38100" dist="38100" dir="2700000" algn="tl">
                    <a:srgbClr val="000000">
                      <a:alpha val="43137"/>
                    </a:srgbClr>
                  </a:outerShdw>
                </a:effectLst>
              </a:rPr>
              <a:t>This</a:t>
            </a:r>
            <a:r>
              <a:rPr lang="sv-SE" sz="4800" b="1" dirty="0">
                <a:solidFill>
                  <a:srgbClr val="92D050"/>
                </a:solidFill>
                <a:effectLst>
                  <a:outerShdw blurRad="38100" dist="38100" dir="2700000" algn="tl">
                    <a:srgbClr val="000000">
                      <a:alpha val="43137"/>
                    </a:srgbClr>
                  </a:outerShdw>
                </a:effectLst>
              </a:rPr>
              <a:t> is a Component Product</a:t>
            </a:r>
          </a:p>
        </p:txBody>
      </p:sp>
      <p:sp>
        <p:nvSpPr>
          <p:cNvPr id="13" name="Rectangle 12"/>
          <p:cNvSpPr/>
          <p:nvPr/>
        </p:nvSpPr>
        <p:spPr>
          <a:xfrm>
            <a:off x="6832978" y="2283718"/>
            <a:ext cx="2016224" cy="2308324"/>
          </a:xfrm>
          <a:prstGeom prst="rect">
            <a:avLst/>
          </a:prstGeom>
        </p:spPr>
        <p:txBody>
          <a:bodyPr wrap="square">
            <a:spAutoFit/>
          </a:bodyPr>
          <a:lstStyle/>
          <a:p>
            <a:pPr defTabSz="914400"/>
            <a:r>
              <a:rPr lang="sv-SE" dirty="0">
                <a:solidFill>
                  <a:srgbClr val="00B050"/>
                </a:solidFill>
              </a:rPr>
              <a:t>Three different </a:t>
            </a:r>
            <a:r>
              <a:rPr lang="sv-SE" dirty="0" err="1">
                <a:solidFill>
                  <a:srgbClr val="00B050"/>
                </a:solidFill>
              </a:rPr>
              <a:t>sauces</a:t>
            </a:r>
            <a:r>
              <a:rPr lang="sv-SE" dirty="0">
                <a:solidFill>
                  <a:srgbClr val="00B050"/>
                </a:solidFill>
              </a:rPr>
              <a:t>. </a:t>
            </a:r>
            <a:r>
              <a:rPr lang="sv-SE" dirty="0" err="1">
                <a:solidFill>
                  <a:srgbClr val="00B050"/>
                </a:solidFill>
              </a:rPr>
              <a:t>Each</a:t>
            </a:r>
            <a:r>
              <a:rPr lang="sv-SE" dirty="0">
                <a:solidFill>
                  <a:srgbClr val="00B050"/>
                </a:solidFill>
              </a:rPr>
              <a:t> </a:t>
            </a:r>
            <a:r>
              <a:rPr lang="sv-SE" dirty="0" err="1">
                <a:solidFill>
                  <a:srgbClr val="00B050"/>
                </a:solidFill>
              </a:rPr>
              <a:t>sauce</a:t>
            </a:r>
            <a:r>
              <a:rPr lang="sv-SE" dirty="0">
                <a:solidFill>
                  <a:srgbClr val="00B050"/>
                </a:solidFill>
              </a:rPr>
              <a:t> </a:t>
            </a:r>
            <a:r>
              <a:rPr lang="sv-SE" dirty="0" err="1">
                <a:solidFill>
                  <a:srgbClr val="00B050"/>
                </a:solidFill>
              </a:rPr>
              <a:t>within</a:t>
            </a:r>
            <a:r>
              <a:rPr lang="sv-SE" dirty="0">
                <a:solidFill>
                  <a:srgbClr val="00B050"/>
                </a:solidFill>
              </a:rPr>
              <a:t> the </a:t>
            </a:r>
            <a:r>
              <a:rPr lang="sv-SE" dirty="0" err="1">
                <a:solidFill>
                  <a:srgbClr val="00B050"/>
                </a:solidFill>
              </a:rPr>
              <a:t>consumer</a:t>
            </a:r>
            <a:r>
              <a:rPr lang="sv-SE" dirty="0">
                <a:solidFill>
                  <a:srgbClr val="00B050"/>
                </a:solidFill>
              </a:rPr>
              <a:t> item wrap is </a:t>
            </a:r>
            <a:r>
              <a:rPr lang="sv-SE" dirty="0" err="1">
                <a:solidFill>
                  <a:srgbClr val="00B050"/>
                </a:solidFill>
              </a:rPr>
              <a:t>indivdually</a:t>
            </a:r>
            <a:r>
              <a:rPr lang="sv-SE" dirty="0">
                <a:solidFill>
                  <a:srgbClr val="00B050"/>
                </a:solidFill>
              </a:rPr>
              <a:t> </a:t>
            </a:r>
            <a:r>
              <a:rPr lang="sv-SE" dirty="0" err="1">
                <a:solidFill>
                  <a:srgbClr val="00B050"/>
                </a:solidFill>
              </a:rPr>
              <a:t>packed</a:t>
            </a:r>
            <a:r>
              <a:rPr lang="sv-SE" dirty="0">
                <a:solidFill>
                  <a:srgbClr val="00B050"/>
                </a:solidFill>
              </a:rPr>
              <a:t> </a:t>
            </a:r>
            <a:r>
              <a:rPr lang="sv-SE" dirty="0" err="1">
                <a:solidFill>
                  <a:srgbClr val="00B050"/>
                </a:solidFill>
              </a:rPr>
              <a:t>without</a:t>
            </a:r>
            <a:r>
              <a:rPr lang="sv-SE" dirty="0">
                <a:solidFill>
                  <a:srgbClr val="00B050"/>
                </a:solidFill>
              </a:rPr>
              <a:t> GTIN</a:t>
            </a:r>
          </a:p>
        </p:txBody>
      </p:sp>
    </p:spTree>
    <p:extLst>
      <p:ext uri="{BB962C8B-B14F-4D97-AF65-F5344CB8AC3E}">
        <p14:creationId xmlns:p14="http://schemas.microsoft.com/office/powerpoint/2010/main" val="3270652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000"/>
                                        <p:tgtEl>
                                          <p:spTgt spid="12"/>
                                        </p:tgtEl>
                                      </p:cBhvr>
                                    </p:animEffect>
                                    <p:anim calcmode="lin" valueType="num">
                                      <p:cBhvr>
                                        <p:cTn id="8" dur="2000" fill="hold"/>
                                        <p:tgtEl>
                                          <p:spTgt spid="12"/>
                                        </p:tgtEl>
                                        <p:attrNameLst>
                                          <p:attrName>ppt_w</p:attrName>
                                        </p:attrNameLst>
                                      </p:cBhvr>
                                      <p:tavLst>
                                        <p:tav tm="0" fmla="#ppt_w*sin(2.5*pi*$)">
                                          <p:val>
                                            <p:fltVal val="0"/>
                                          </p:val>
                                        </p:tav>
                                        <p:tav tm="100000">
                                          <p:val>
                                            <p:fltVal val="1"/>
                                          </p:val>
                                        </p:tav>
                                      </p:tavLst>
                                    </p:anim>
                                    <p:anim calcmode="lin" valueType="num">
                                      <p:cBhvr>
                                        <p:cTn id="9" dur="20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0073A775-4525-46CB-B8C4-813501B5947D}" type="datetime1">
              <a:rPr lang="en-GB" smtClean="0">
                <a:solidFill>
                  <a:srgbClr val="EB1F07"/>
                </a:solidFill>
              </a:rPr>
              <a:pPr/>
              <a:t>10/10/2017</a:t>
            </a:fld>
            <a:endParaRPr lang="en-GB">
              <a:solidFill>
                <a:srgbClr val="EB1F07"/>
              </a:solidFill>
            </a:endParaRPr>
          </a:p>
        </p:txBody>
      </p:sp>
      <p:sp>
        <p:nvSpPr>
          <p:cNvPr id="5" name="Slide Number Placeholder 4"/>
          <p:cNvSpPr>
            <a:spLocks noGrp="1"/>
          </p:cNvSpPr>
          <p:nvPr>
            <p:ph type="sldNum" sz="quarter" idx="4294967295"/>
          </p:nvPr>
        </p:nvSpPr>
        <p:spPr/>
        <p:txBody>
          <a:bodyPr/>
          <a:lstStyle/>
          <a:p>
            <a:fld id="{FBD926E4-2B13-4465-A5B0-7D9EB9E6EE0C}" type="slidenum">
              <a:rPr lang="en-GB" smtClean="0">
                <a:solidFill>
                  <a:srgbClr val="EB1F07"/>
                </a:solidFill>
              </a:rPr>
              <a:pPr/>
              <a:t>84</a:t>
            </a:fld>
            <a:endParaRPr lang="en-GB">
              <a:solidFill>
                <a:srgbClr val="EB1F07"/>
              </a:solidFill>
            </a:endParaRPr>
          </a:p>
        </p:txBody>
      </p:sp>
      <p:pic>
        <p:nvPicPr>
          <p:cNvPr id="6" name="Content Placeholder 5"/>
          <p:cNvPicPr>
            <a:picLocks noChangeAspect="1"/>
          </p:cNvPicPr>
          <p:nvPr/>
        </p:nvPicPr>
        <p:blipFill rotWithShape="1">
          <a:blip r:embed="rId2" cstate="print">
            <a:extLst>
              <a:ext uri="{28A0092B-C50C-407E-A947-70E740481C1C}">
                <a14:useLocalDpi xmlns:a14="http://schemas.microsoft.com/office/drawing/2010/main" val="0"/>
              </a:ext>
            </a:extLst>
          </a:blip>
          <a:srcRect b="10027"/>
          <a:stretch/>
        </p:blipFill>
        <p:spPr>
          <a:xfrm>
            <a:off x="162122" y="749093"/>
            <a:ext cx="3638897" cy="4365394"/>
          </a:xfrm>
          <a:prstGeom prst="rect">
            <a:avLst/>
          </a:prstGeom>
        </p:spPr>
      </p:pic>
      <p:sp>
        <p:nvSpPr>
          <p:cNvPr id="7" name="Title 1"/>
          <p:cNvSpPr>
            <a:spLocks noGrp="1"/>
          </p:cNvSpPr>
          <p:nvPr>
            <p:ph type="title"/>
          </p:nvPr>
        </p:nvSpPr>
        <p:spPr>
          <a:xfrm>
            <a:off x="539552" y="0"/>
            <a:ext cx="8064500" cy="857250"/>
          </a:xfrm>
        </p:spPr>
        <p:txBody>
          <a:bodyPr/>
          <a:lstStyle/>
          <a:p>
            <a:r>
              <a:rPr lang="sv-SE" dirty="0" err="1">
                <a:effectLst>
                  <a:outerShdw blurRad="38100" dist="38100" dir="2700000" algn="tl">
                    <a:srgbClr val="000000">
                      <a:alpha val="43137"/>
                    </a:srgbClr>
                  </a:outerShdw>
                </a:effectLst>
              </a:rPr>
              <a:t>What</a:t>
            </a:r>
            <a:r>
              <a:rPr lang="sv-SE" dirty="0">
                <a:effectLst>
                  <a:outerShdw blurRad="38100" dist="38100" dir="2700000" algn="tl">
                    <a:srgbClr val="000000">
                      <a:alpha val="43137"/>
                    </a:srgbClr>
                  </a:outerShdw>
                </a:effectLst>
              </a:rPr>
              <a:t> is a Component Product and </a:t>
            </a:r>
            <a:r>
              <a:rPr lang="sv-SE" dirty="0" err="1">
                <a:effectLst>
                  <a:outerShdw blurRad="38100" dist="38100" dir="2700000" algn="tl">
                    <a:srgbClr val="000000">
                      <a:alpha val="43137"/>
                    </a:srgbClr>
                  </a:outerShdw>
                </a:effectLst>
              </a:rPr>
              <a:t>what</a:t>
            </a:r>
            <a:r>
              <a:rPr lang="sv-SE" dirty="0">
                <a:effectLst>
                  <a:outerShdw blurRad="38100" dist="38100" dir="2700000" algn="tl">
                    <a:srgbClr val="000000">
                      <a:alpha val="43137"/>
                    </a:srgbClr>
                  </a:outerShdw>
                </a:effectLst>
              </a:rPr>
              <a:t> is not?</a:t>
            </a:r>
          </a:p>
        </p:txBody>
      </p:sp>
      <p:sp>
        <p:nvSpPr>
          <p:cNvPr id="8" name="TextBox 7"/>
          <p:cNvSpPr txBox="1"/>
          <p:nvPr/>
        </p:nvSpPr>
        <p:spPr>
          <a:xfrm>
            <a:off x="3818409" y="1278569"/>
            <a:ext cx="5355744" cy="1323439"/>
          </a:xfrm>
          <a:prstGeom prst="rect">
            <a:avLst/>
          </a:prstGeom>
          <a:noFill/>
        </p:spPr>
        <p:txBody>
          <a:bodyPr wrap="square" rtlCol="0">
            <a:spAutoFit/>
          </a:bodyPr>
          <a:lstStyle/>
          <a:p>
            <a:pPr defTabSz="914400"/>
            <a:r>
              <a:rPr lang="sv-SE" sz="4000" b="1" dirty="0" err="1">
                <a:solidFill>
                  <a:srgbClr val="92D050"/>
                </a:solidFill>
                <a:effectLst>
                  <a:outerShdw blurRad="38100" dist="38100" dir="2700000" algn="tl">
                    <a:srgbClr val="000000">
                      <a:alpha val="43137"/>
                    </a:srgbClr>
                  </a:outerShdw>
                </a:effectLst>
              </a:rPr>
              <a:t>This</a:t>
            </a:r>
            <a:r>
              <a:rPr lang="sv-SE" sz="4000" b="1" dirty="0">
                <a:solidFill>
                  <a:srgbClr val="92D050"/>
                </a:solidFill>
                <a:effectLst>
                  <a:outerShdw blurRad="38100" dist="38100" dir="2700000" algn="tl">
                    <a:srgbClr val="000000">
                      <a:alpha val="43137"/>
                    </a:srgbClr>
                  </a:outerShdw>
                </a:effectLst>
              </a:rPr>
              <a:t> is a Component Product</a:t>
            </a:r>
          </a:p>
        </p:txBody>
      </p:sp>
      <p:sp>
        <p:nvSpPr>
          <p:cNvPr id="9" name="Rectangle 8"/>
          <p:cNvSpPr/>
          <p:nvPr/>
        </p:nvSpPr>
        <p:spPr>
          <a:xfrm>
            <a:off x="3923928" y="3291830"/>
            <a:ext cx="5040560" cy="923330"/>
          </a:xfrm>
          <a:prstGeom prst="rect">
            <a:avLst/>
          </a:prstGeom>
        </p:spPr>
        <p:txBody>
          <a:bodyPr wrap="square">
            <a:spAutoFit/>
          </a:bodyPr>
          <a:lstStyle/>
          <a:p>
            <a:pPr defTabSz="914400"/>
            <a:r>
              <a:rPr lang="sv-SE" dirty="0">
                <a:solidFill>
                  <a:srgbClr val="00B050"/>
                </a:solidFill>
              </a:rPr>
              <a:t>Three different </a:t>
            </a:r>
            <a:r>
              <a:rPr lang="sv-SE" dirty="0" err="1">
                <a:solidFill>
                  <a:srgbClr val="00B050"/>
                </a:solidFill>
              </a:rPr>
              <a:t>ice</a:t>
            </a:r>
            <a:r>
              <a:rPr lang="sv-SE" dirty="0">
                <a:solidFill>
                  <a:srgbClr val="00B050"/>
                </a:solidFill>
              </a:rPr>
              <a:t> </a:t>
            </a:r>
            <a:r>
              <a:rPr lang="sv-SE" dirty="0" err="1">
                <a:solidFill>
                  <a:srgbClr val="00B050"/>
                </a:solidFill>
              </a:rPr>
              <a:t>creams</a:t>
            </a:r>
            <a:r>
              <a:rPr lang="sv-SE" dirty="0">
                <a:solidFill>
                  <a:srgbClr val="00B050"/>
                </a:solidFill>
              </a:rPr>
              <a:t>. </a:t>
            </a:r>
            <a:r>
              <a:rPr lang="sv-SE" dirty="0" err="1">
                <a:solidFill>
                  <a:srgbClr val="00B050"/>
                </a:solidFill>
              </a:rPr>
              <a:t>Each</a:t>
            </a:r>
            <a:r>
              <a:rPr lang="sv-SE" dirty="0">
                <a:solidFill>
                  <a:srgbClr val="00B050"/>
                </a:solidFill>
              </a:rPr>
              <a:t> </a:t>
            </a:r>
            <a:r>
              <a:rPr lang="sv-SE" dirty="0" err="1">
                <a:solidFill>
                  <a:srgbClr val="00B050"/>
                </a:solidFill>
              </a:rPr>
              <a:t>ice</a:t>
            </a:r>
            <a:r>
              <a:rPr lang="sv-SE" dirty="0">
                <a:solidFill>
                  <a:srgbClr val="00B050"/>
                </a:solidFill>
              </a:rPr>
              <a:t> </a:t>
            </a:r>
            <a:r>
              <a:rPr lang="sv-SE" dirty="0" err="1">
                <a:solidFill>
                  <a:srgbClr val="00B050"/>
                </a:solidFill>
              </a:rPr>
              <a:t>cream</a:t>
            </a:r>
            <a:r>
              <a:rPr lang="sv-SE" dirty="0">
                <a:solidFill>
                  <a:srgbClr val="00B050"/>
                </a:solidFill>
              </a:rPr>
              <a:t> in the </a:t>
            </a:r>
            <a:r>
              <a:rPr lang="sv-SE" dirty="0" err="1">
                <a:solidFill>
                  <a:srgbClr val="00B050"/>
                </a:solidFill>
              </a:rPr>
              <a:t>consumer</a:t>
            </a:r>
            <a:r>
              <a:rPr lang="sv-SE" dirty="0">
                <a:solidFill>
                  <a:srgbClr val="00B050"/>
                </a:solidFill>
              </a:rPr>
              <a:t> item box is </a:t>
            </a:r>
            <a:r>
              <a:rPr lang="sv-SE" dirty="0" err="1">
                <a:solidFill>
                  <a:srgbClr val="00B050"/>
                </a:solidFill>
              </a:rPr>
              <a:t>indivdually</a:t>
            </a:r>
            <a:r>
              <a:rPr lang="sv-SE" dirty="0">
                <a:solidFill>
                  <a:srgbClr val="00B050"/>
                </a:solidFill>
              </a:rPr>
              <a:t> </a:t>
            </a:r>
            <a:r>
              <a:rPr lang="sv-SE" dirty="0" err="1">
                <a:solidFill>
                  <a:srgbClr val="00B050"/>
                </a:solidFill>
              </a:rPr>
              <a:t>wrapped</a:t>
            </a:r>
            <a:r>
              <a:rPr lang="sv-SE" dirty="0">
                <a:solidFill>
                  <a:srgbClr val="00B050"/>
                </a:solidFill>
              </a:rPr>
              <a:t> </a:t>
            </a:r>
            <a:r>
              <a:rPr lang="sv-SE" dirty="0" err="1">
                <a:solidFill>
                  <a:srgbClr val="00B050"/>
                </a:solidFill>
              </a:rPr>
              <a:t>without</a:t>
            </a:r>
            <a:r>
              <a:rPr lang="sv-SE" dirty="0">
                <a:solidFill>
                  <a:srgbClr val="00B050"/>
                </a:solidFill>
              </a:rPr>
              <a:t> GTIN </a:t>
            </a:r>
          </a:p>
        </p:txBody>
      </p:sp>
    </p:spTree>
    <p:extLst>
      <p:ext uri="{BB962C8B-B14F-4D97-AF65-F5344CB8AC3E}">
        <p14:creationId xmlns:p14="http://schemas.microsoft.com/office/powerpoint/2010/main" val="1707779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sv-SE" dirty="0"/>
              <a:t>Start Simple - </a:t>
            </a:r>
            <a:r>
              <a:rPr lang="sv-SE" dirty="0" err="1"/>
              <a:t>Use</a:t>
            </a:r>
            <a:r>
              <a:rPr lang="sv-SE" dirty="0"/>
              <a:t> a Component Solution </a:t>
            </a:r>
            <a:r>
              <a:rPr lang="sv-SE" dirty="0" err="1"/>
              <a:t>only</a:t>
            </a:r>
            <a:r>
              <a:rPr lang="sv-SE" dirty="0"/>
              <a:t> </a:t>
            </a:r>
            <a:r>
              <a:rPr lang="sv-SE" dirty="0" err="1"/>
              <a:t>when</a:t>
            </a:r>
            <a:r>
              <a:rPr lang="sv-SE" dirty="0"/>
              <a:t> </a:t>
            </a:r>
            <a:r>
              <a:rPr lang="sv-SE" dirty="0" err="1"/>
              <a:t>Absolutely</a:t>
            </a:r>
            <a:r>
              <a:rPr lang="sv-SE" dirty="0"/>
              <a:t> </a:t>
            </a:r>
            <a:r>
              <a:rPr lang="sv-SE" dirty="0" err="1"/>
              <a:t>Required</a:t>
            </a:r>
            <a:r>
              <a:rPr lang="sv-SE" dirty="0"/>
              <a:t>!</a:t>
            </a:r>
            <a:br>
              <a:rPr lang="sv-SE" dirty="0"/>
            </a:br>
            <a:endParaRPr lang="sv-SE" dirty="0"/>
          </a:p>
        </p:txBody>
      </p:sp>
      <p:sp>
        <p:nvSpPr>
          <p:cNvPr id="3" name="Content Placeholder 2"/>
          <p:cNvSpPr>
            <a:spLocks noGrp="1"/>
          </p:cNvSpPr>
          <p:nvPr>
            <p:ph idx="1"/>
          </p:nvPr>
        </p:nvSpPr>
        <p:spPr>
          <a:xfrm>
            <a:off x="491893" y="1069914"/>
            <a:ext cx="4080107" cy="3376078"/>
          </a:xfrm>
        </p:spPr>
        <p:txBody>
          <a:bodyPr>
            <a:normAutofit fontScale="85000" lnSpcReduction="20000"/>
          </a:bodyPr>
          <a:lstStyle/>
          <a:p>
            <a:r>
              <a:rPr lang="sv-SE" b="1" dirty="0" err="1"/>
              <a:t>Proceed</a:t>
            </a:r>
            <a:r>
              <a:rPr lang="sv-SE" b="1" dirty="0"/>
              <a:t> from </a:t>
            </a:r>
            <a:r>
              <a:rPr lang="sv-SE" b="1" dirty="0" err="1"/>
              <a:t>Packaging</a:t>
            </a:r>
            <a:r>
              <a:rPr lang="sv-SE" b="1" dirty="0"/>
              <a:t> design</a:t>
            </a:r>
          </a:p>
          <a:p>
            <a:r>
              <a:rPr lang="sv-SE" b="1" dirty="0" err="1"/>
              <a:t>Let</a:t>
            </a:r>
            <a:r>
              <a:rPr lang="sv-SE" b="1" dirty="0"/>
              <a:t> legal </a:t>
            </a:r>
            <a:r>
              <a:rPr lang="sv-SE" b="1" dirty="0" err="1"/>
              <a:t>Requirements</a:t>
            </a:r>
            <a:r>
              <a:rPr lang="sv-SE" b="1" dirty="0"/>
              <a:t> be the driver</a:t>
            </a:r>
          </a:p>
          <a:p>
            <a:r>
              <a:rPr lang="sv-SE" b="1" dirty="0"/>
              <a:t>Lack </a:t>
            </a:r>
            <a:r>
              <a:rPr lang="sv-SE" b="1" dirty="0" err="1"/>
              <a:t>of</a:t>
            </a:r>
            <a:r>
              <a:rPr lang="sv-SE" b="1" dirty="0"/>
              <a:t> GTIN gives no </a:t>
            </a:r>
            <a:r>
              <a:rPr lang="sv-SE" b="1" dirty="0" err="1"/>
              <a:t>other</a:t>
            </a:r>
            <a:r>
              <a:rPr lang="sv-SE" b="1" dirty="0"/>
              <a:t> option</a:t>
            </a:r>
          </a:p>
          <a:p>
            <a:r>
              <a:rPr lang="sv-SE" b="1" dirty="0" err="1"/>
              <a:t>Unecessary</a:t>
            </a:r>
            <a:r>
              <a:rPr lang="sv-SE" b="1" dirty="0"/>
              <a:t> </a:t>
            </a:r>
            <a:r>
              <a:rPr lang="sv-SE" b="1" dirty="0" err="1"/>
              <a:t>use</a:t>
            </a:r>
            <a:r>
              <a:rPr lang="sv-SE" b="1" dirty="0"/>
              <a:t> </a:t>
            </a:r>
            <a:r>
              <a:rPr lang="sv-SE" b="1" dirty="0" err="1"/>
              <a:t>of</a:t>
            </a:r>
            <a:r>
              <a:rPr lang="sv-SE" b="1" dirty="0"/>
              <a:t> </a:t>
            </a:r>
            <a:r>
              <a:rPr lang="sv-SE" b="1" dirty="0" err="1"/>
              <a:t>components</a:t>
            </a:r>
            <a:r>
              <a:rPr lang="sv-SE" b="1" dirty="0"/>
              <a:t> </a:t>
            </a:r>
            <a:r>
              <a:rPr lang="sv-SE" b="1" dirty="0" err="1"/>
              <a:t>will</a:t>
            </a:r>
            <a:r>
              <a:rPr lang="sv-SE" b="1" dirty="0"/>
              <a:t> force migration and drive </a:t>
            </a:r>
            <a:r>
              <a:rPr lang="sv-SE" b="1" dirty="0" err="1"/>
              <a:t>complexity</a:t>
            </a:r>
            <a:endParaRPr lang="sv-SE" b="1" dirty="0"/>
          </a:p>
          <a:p>
            <a:r>
              <a:rPr lang="sv-SE" b="1" dirty="0"/>
              <a:t>Components </a:t>
            </a:r>
            <a:r>
              <a:rPr lang="sv-SE" b="1" dirty="0" err="1"/>
              <a:t>should</a:t>
            </a:r>
            <a:r>
              <a:rPr lang="sv-SE" b="1" dirty="0"/>
              <a:t> not </a:t>
            </a:r>
            <a:r>
              <a:rPr lang="sv-SE" b="1" dirty="0" err="1"/>
              <a:t>carry</a:t>
            </a:r>
            <a:r>
              <a:rPr lang="sv-SE" b="1" dirty="0"/>
              <a:t> information </a:t>
            </a:r>
            <a:r>
              <a:rPr lang="sv-SE" b="1" dirty="0" err="1"/>
              <a:t>that</a:t>
            </a:r>
            <a:r>
              <a:rPr lang="sv-SE" b="1" dirty="0"/>
              <a:t> is </a:t>
            </a:r>
            <a:r>
              <a:rPr lang="sv-SE" b="1" dirty="0" err="1"/>
              <a:t>necessary</a:t>
            </a:r>
            <a:r>
              <a:rPr lang="sv-SE" b="1" dirty="0"/>
              <a:t> for logistics</a:t>
            </a:r>
          </a:p>
          <a:p>
            <a:r>
              <a:rPr lang="sv-SE" b="1" dirty="0" err="1"/>
              <a:t>Don’t</a:t>
            </a:r>
            <a:r>
              <a:rPr lang="sv-SE" b="1" dirty="0"/>
              <a:t> </a:t>
            </a:r>
            <a:r>
              <a:rPr lang="sv-SE" b="1" dirty="0" err="1"/>
              <a:t>forget</a:t>
            </a:r>
            <a:r>
              <a:rPr lang="sv-SE" b="1" dirty="0"/>
              <a:t> the </a:t>
            </a:r>
            <a:r>
              <a:rPr lang="sv-SE" b="1" dirty="0" err="1"/>
              <a:t>necessity</a:t>
            </a:r>
            <a:r>
              <a:rPr lang="sv-SE" b="1" dirty="0"/>
              <a:t> for </a:t>
            </a:r>
            <a:r>
              <a:rPr lang="sv-SE" b="1" dirty="0" err="1"/>
              <a:t>Validation</a:t>
            </a:r>
            <a:r>
              <a:rPr lang="sv-SE" b="1" dirty="0"/>
              <a:t> and </a:t>
            </a:r>
            <a:r>
              <a:rPr lang="sv-SE" b="1" dirty="0" err="1"/>
              <a:t>Quality</a:t>
            </a:r>
            <a:r>
              <a:rPr lang="sv-SE" b="1" dirty="0"/>
              <a:t> Assurance </a:t>
            </a:r>
            <a:r>
              <a:rPr lang="sv-SE" b="1" dirty="0" err="1"/>
              <a:t>rules</a:t>
            </a:r>
            <a:endParaRPr lang="sv-SE" b="1" dirty="0"/>
          </a:p>
          <a:p>
            <a:pPr marL="0" indent="0">
              <a:buNone/>
            </a:pPr>
            <a:r>
              <a:rPr lang="sv-SE" dirty="0"/>
              <a:t> </a:t>
            </a:r>
          </a:p>
        </p:txBody>
      </p:sp>
      <p:sp>
        <p:nvSpPr>
          <p:cNvPr id="4" name="Date Placeholder 3"/>
          <p:cNvSpPr>
            <a:spLocks noGrp="1"/>
          </p:cNvSpPr>
          <p:nvPr>
            <p:ph type="dt" sz="half" idx="10"/>
          </p:nvPr>
        </p:nvSpPr>
        <p:spPr/>
        <p:txBody>
          <a:bodyPr/>
          <a:lstStyle/>
          <a:p>
            <a:endParaRPr lang="en-GB" dirty="0">
              <a:solidFill>
                <a:srgbClr val="EB1F07"/>
              </a:solidFill>
            </a:endParaRPr>
          </a:p>
        </p:txBody>
      </p:sp>
      <p:sp>
        <p:nvSpPr>
          <p:cNvPr id="5" name="Slide Number Placeholder 4"/>
          <p:cNvSpPr>
            <a:spLocks noGrp="1"/>
          </p:cNvSpPr>
          <p:nvPr>
            <p:ph type="sldNum" sz="quarter" idx="4294967295"/>
          </p:nvPr>
        </p:nvSpPr>
        <p:spPr/>
        <p:txBody>
          <a:bodyPr/>
          <a:lstStyle/>
          <a:p>
            <a:endParaRPr lang="en-GB" dirty="0">
              <a:solidFill>
                <a:srgbClr val="EB1F07"/>
              </a:solidFill>
            </a:endParaRPr>
          </a:p>
        </p:txBody>
      </p:sp>
      <p:pic>
        <p:nvPicPr>
          <p:cNvPr id="6" name="Picture 2"/>
          <p:cNvPicPr>
            <a:picLocks noChangeAspect="1" noChangeArrowheads="1"/>
          </p:cNvPicPr>
          <p:nvPr/>
        </p:nvPicPr>
        <p:blipFill>
          <a:blip r:embed="rId3" cstate="print"/>
          <a:srcRect/>
          <a:stretch>
            <a:fillRect/>
          </a:stretch>
        </p:blipFill>
        <p:spPr bwMode="auto">
          <a:xfrm rot="166466">
            <a:off x="4506046" y="602540"/>
            <a:ext cx="4222533" cy="2952820"/>
          </a:xfrm>
          <a:prstGeom prst="rect">
            <a:avLst/>
          </a:prstGeom>
          <a:noFill/>
          <a:ln w="9525">
            <a:noFill/>
            <a:miter lim="800000"/>
            <a:headEnd/>
            <a:tailEnd/>
          </a:ln>
        </p:spPr>
      </p:pic>
    </p:spTree>
    <p:extLst>
      <p:ext uri="{BB962C8B-B14F-4D97-AF65-F5344CB8AC3E}">
        <p14:creationId xmlns:p14="http://schemas.microsoft.com/office/powerpoint/2010/main" val="88389610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FBD926E4-2B13-4465-A5B0-7D9EB9E6EE0C}" type="slidenum">
              <a:rPr lang="en-GB" smtClean="0">
                <a:solidFill>
                  <a:srgbClr val="EB1F07"/>
                </a:solidFill>
              </a:rPr>
              <a:pPr/>
              <a:t>86</a:t>
            </a:fld>
            <a:endParaRPr lang="en-GB">
              <a:solidFill>
                <a:srgbClr val="EB1F07"/>
              </a:solidFill>
            </a:endParaRPr>
          </a:p>
        </p:txBody>
      </p:sp>
      <p:pic>
        <p:nvPicPr>
          <p:cNvPr id="5" name="Picture 4" descr="7310380373384_3.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2355726"/>
            <a:ext cx="6133564" cy="2463011"/>
          </a:xfrm>
          <a:prstGeom prst="rect">
            <a:avLst/>
          </a:prstGeom>
        </p:spPr>
      </p:pic>
    </p:spTree>
    <p:extLst>
      <p:ext uri="{BB962C8B-B14F-4D97-AF65-F5344CB8AC3E}">
        <p14:creationId xmlns:p14="http://schemas.microsoft.com/office/powerpoint/2010/main" val="56999407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
          <p:cNvSpPr>
            <a:spLocks noGrp="1"/>
          </p:cNvSpPr>
          <p:nvPr>
            <p:ph type="body" sz="quarter" idx="12"/>
          </p:nvPr>
        </p:nvSpPr>
        <p:spPr/>
        <p:txBody>
          <a:bodyPr/>
          <a:lstStyle/>
          <a:p>
            <a:r>
              <a:rPr lang="en-US" dirty="0"/>
              <a:t>Speakers: 	</a:t>
            </a:r>
            <a:r>
              <a:rPr lang="en-US" b="1" dirty="0" smtClean="0"/>
              <a:t>David Buckley</a:t>
            </a:r>
            <a:r>
              <a:rPr lang="en-US" dirty="0" smtClean="0"/>
              <a:t>, </a:t>
            </a:r>
            <a:r>
              <a:rPr lang="en-US" dirty="0"/>
              <a:t>GS1 Global </a:t>
            </a:r>
            <a:r>
              <a:rPr lang="en-US" dirty="0" smtClean="0"/>
              <a:t>Office</a:t>
            </a:r>
          </a:p>
          <a:p>
            <a:r>
              <a:rPr lang="en-US" dirty="0"/>
              <a:t>	</a:t>
            </a:r>
            <a:r>
              <a:rPr lang="en-US" dirty="0" smtClean="0"/>
              <a:t>	</a:t>
            </a:r>
            <a:r>
              <a:rPr lang="en-US" b="1" dirty="0" smtClean="0"/>
              <a:t>Reinier Prenger</a:t>
            </a:r>
            <a:r>
              <a:rPr lang="en-US" dirty="0" smtClean="0"/>
              <a:t>, GS1 Global Office</a:t>
            </a:r>
            <a:r>
              <a:rPr lang="en-US" dirty="0"/>
              <a:t>		</a:t>
            </a:r>
          </a:p>
        </p:txBody>
      </p:sp>
      <p:sp>
        <p:nvSpPr>
          <p:cNvPr id="8" name="Text Placeholder 7"/>
          <p:cNvSpPr>
            <a:spLocks noGrp="1"/>
          </p:cNvSpPr>
          <p:nvPr>
            <p:ph type="body" sz="quarter" idx="11"/>
          </p:nvPr>
        </p:nvSpPr>
        <p:spPr>
          <a:xfrm>
            <a:off x="801961" y="2917530"/>
            <a:ext cx="5548293" cy="348002"/>
          </a:xfrm>
        </p:spPr>
        <p:txBody>
          <a:bodyPr/>
          <a:lstStyle/>
          <a:p>
            <a:r>
              <a:rPr lang="en-US" sz="1200" dirty="0" smtClean="0">
                <a:solidFill>
                  <a:schemeClr val="bg1"/>
                </a:solidFill>
              </a:rPr>
              <a:t>Session: GDSN Update the Packaging Label Guide</a:t>
            </a:r>
            <a:endParaRPr lang="en-US" sz="1200" dirty="0">
              <a:solidFill>
                <a:schemeClr val="bg1"/>
              </a:solidFill>
            </a:endParaRPr>
          </a:p>
        </p:txBody>
      </p:sp>
      <p:sp>
        <p:nvSpPr>
          <p:cNvPr id="2" name="Text Placeholder 1"/>
          <p:cNvSpPr>
            <a:spLocks noGrp="1"/>
          </p:cNvSpPr>
          <p:nvPr>
            <p:ph type="body" sz="quarter" idx="14"/>
          </p:nvPr>
        </p:nvSpPr>
        <p:spPr/>
        <p:txBody>
          <a:bodyPr/>
          <a:lstStyle/>
          <a:p>
            <a:endParaRPr lang="en-GB"/>
          </a:p>
        </p:txBody>
      </p:sp>
      <p:sp>
        <p:nvSpPr>
          <p:cNvPr id="10" name="Title 6"/>
          <p:cNvSpPr>
            <a:spLocks noGrp="1"/>
          </p:cNvSpPr>
          <p:nvPr>
            <p:ph type="title"/>
          </p:nvPr>
        </p:nvSpPr>
        <p:spPr>
          <a:xfrm>
            <a:off x="801961" y="2151552"/>
            <a:ext cx="5547916" cy="605366"/>
          </a:xfrm>
        </p:spPr>
        <p:txBody>
          <a:bodyPr/>
          <a:lstStyle/>
          <a:p>
            <a:pPr>
              <a:lnSpc>
                <a:spcPct val="100000"/>
              </a:lnSpc>
            </a:pPr>
            <a:r>
              <a:rPr lang="en-US" dirty="0"/>
              <a:t>GS1 </a:t>
            </a:r>
            <a:r>
              <a:rPr lang="en-US" dirty="0" smtClean="0"/>
              <a:t>Industry &amp; Standards Event 2017</a:t>
            </a:r>
            <a:r>
              <a:rPr lang="en-US" dirty="0"/>
              <a:t/>
            </a:r>
            <a:br>
              <a:rPr lang="en-US" dirty="0"/>
            </a:br>
            <a:r>
              <a:rPr lang="en-US" dirty="0" smtClean="0"/>
              <a:t>09-13 October 2017 – Brussels, Belgium</a:t>
            </a:r>
            <a:br>
              <a:rPr lang="en-US" dirty="0" smtClean="0"/>
            </a:br>
            <a:r>
              <a:rPr lang="en-US" sz="1200" i="1" dirty="0">
                <a:solidFill>
                  <a:srgbClr val="002C6C"/>
                </a:solidFill>
              </a:rPr>
              <a:t>Transforming </a:t>
            </a:r>
            <a:r>
              <a:rPr lang="en-US" sz="1200" i="1" dirty="0" smtClean="0">
                <a:solidFill>
                  <a:srgbClr val="002C6C"/>
                </a:solidFill>
              </a:rPr>
              <a:t>business together</a:t>
            </a:r>
            <a:endParaRPr lang="en-US" dirty="0"/>
          </a:p>
        </p:txBody>
      </p:sp>
    </p:spTree>
    <p:extLst>
      <p:ext uri="{BB962C8B-B14F-4D97-AF65-F5344CB8AC3E}">
        <p14:creationId xmlns:p14="http://schemas.microsoft.com/office/powerpoint/2010/main" val="29471840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Trade Item Implementation Guide (</a:t>
            </a:r>
            <a:r>
              <a:rPr lang="en-GB" dirty="0"/>
              <a:t>TIIG)</a:t>
            </a:r>
            <a:br>
              <a:rPr lang="en-GB" dirty="0"/>
            </a:br>
            <a:r>
              <a:rPr lang="en-GB" sz="1500" dirty="0">
                <a:hlinkClick r:id="rId2"/>
              </a:rPr>
              <a:t>https://www.gs1.org/gdsn/trade_implementation_guide</a:t>
            </a:r>
            <a:r>
              <a:rPr lang="en-GB" sz="1500" dirty="0"/>
              <a:t> </a:t>
            </a:r>
          </a:p>
        </p:txBody>
      </p:sp>
      <p:sp>
        <p:nvSpPr>
          <p:cNvPr id="3" name="Text Placeholder 2"/>
          <p:cNvSpPr>
            <a:spLocks noGrp="1"/>
          </p:cNvSpPr>
          <p:nvPr>
            <p:ph type="body" sz="quarter" idx="4294967295"/>
          </p:nvPr>
        </p:nvSpPr>
        <p:spPr>
          <a:xfrm>
            <a:off x="533400" y="1017587"/>
            <a:ext cx="1421064" cy="355600"/>
          </a:xfrm>
          <a:prstGeom prst="rect">
            <a:avLst/>
          </a:prstGeom>
        </p:spPr>
        <p:txBody>
          <a:bodyPr/>
          <a:lstStyle/>
          <a:p>
            <a:r>
              <a:rPr lang="en-GB" dirty="0" smtClean="0"/>
              <a:t>TIGG</a:t>
            </a:r>
            <a:endParaRPr lang="en-GB" dirty="0"/>
          </a:p>
        </p:txBody>
      </p:sp>
      <p:sp>
        <p:nvSpPr>
          <p:cNvPr id="5" name="Text Placeholder 4"/>
          <p:cNvSpPr>
            <a:spLocks noGrp="1"/>
          </p:cNvSpPr>
          <p:nvPr>
            <p:ph type="body" sz="quarter" idx="4294967295"/>
          </p:nvPr>
        </p:nvSpPr>
        <p:spPr>
          <a:xfrm>
            <a:off x="3657600" y="1025525"/>
            <a:ext cx="2838450" cy="552450"/>
          </a:xfrm>
          <a:prstGeom prst="rect">
            <a:avLst/>
          </a:prstGeom>
        </p:spPr>
        <p:txBody>
          <a:bodyPr/>
          <a:lstStyle/>
          <a:p>
            <a:pPr algn="ctr"/>
            <a:r>
              <a:rPr lang="en-GB" sz="1500" dirty="0" smtClean="0"/>
              <a:t>Packaging Label Guide</a:t>
            </a:r>
            <a:endParaRPr lang="en-GB" sz="1500" dirty="0"/>
          </a:p>
        </p:txBody>
      </p:sp>
      <p:sp>
        <p:nvSpPr>
          <p:cNvPr id="7" name="Slide Number Placeholder 6"/>
          <p:cNvSpPr>
            <a:spLocks noGrp="1"/>
          </p:cNvSpPr>
          <p:nvPr>
            <p:ph type="sldNum" sz="quarter" idx="4294967295"/>
          </p:nvPr>
        </p:nvSpPr>
        <p:spPr>
          <a:xfrm>
            <a:off x="8443771" y="4783137"/>
            <a:ext cx="247650" cy="150813"/>
          </a:xfrm>
        </p:spPr>
        <p:txBody>
          <a:bodyPr/>
          <a:lstStyle/>
          <a:p>
            <a:pPr fontAlgn="base">
              <a:spcAft>
                <a:spcPct val="0"/>
              </a:spcAft>
              <a:defRPr/>
            </a:pPr>
            <a:fld id="{4472AB7F-E8D0-4874-A9B8-335B68DC5F05}" type="slidenum">
              <a:rPr lang="en-GB" noProof="0" smtClean="0"/>
              <a:pPr fontAlgn="base">
                <a:spcAft>
                  <a:spcPct val="0"/>
                </a:spcAft>
                <a:defRPr/>
              </a:pPr>
              <a:t>88</a:t>
            </a:fld>
            <a:endParaRPr lang="en-GB" noProof="0" dirty="0"/>
          </a:p>
        </p:txBody>
      </p:sp>
      <p:pic>
        <p:nvPicPr>
          <p:cNvPr id="8" name="Picture 7"/>
          <p:cNvPicPr>
            <a:picLocks noChangeAspect="1"/>
          </p:cNvPicPr>
          <p:nvPr/>
        </p:nvPicPr>
        <p:blipFill>
          <a:blip r:embed="rId3"/>
          <a:stretch>
            <a:fillRect/>
          </a:stretch>
        </p:blipFill>
        <p:spPr>
          <a:xfrm>
            <a:off x="685800" y="1366837"/>
            <a:ext cx="2714573" cy="3108901"/>
          </a:xfrm>
          <a:prstGeom prst="rect">
            <a:avLst/>
          </a:prstGeom>
          <a:ln>
            <a:solidFill>
              <a:schemeClr val="accent1"/>
            </a:solidFill>
          </a:ln>
        </p:spPr>
      </p:pic>
      <p:pic>
        <p:nvPicPr>
          <p:cNvPr id="9" name="Picture 8"/>
          <p:cNvPicPr>
            <a:picLocks noChangeAspect="1"/>
          </p:cNvPicPr>
          <p:nvPr/>
        </p:nvPicPr>
        <p:blipFill rotWithShape="1">
          <a:blip r:embed="rId4"/>
          <a:srcRect r="23760"/>
          <a:stretch/>
        </p:blipFill>
        <p:spPr>
          <a:xfrm>
            <a:off x="3886200" y="1366837"/>
            <a:ext cx="4659098" cy="3071303"/>
          </a:xfrm>
          <a:prstGeom prst="rect">
            <a:avLst/>
          </a:prstGeom>
          <a:ln>
            <a:solidFill>
              <a:schemeClr val="accent1"/>
            </a:solidFill>
          </a:ln>
        </p:spPr>
      </p:pic>
    </p:spTree>
    <p:extLst>
      <p:ext uri="{BB962C8B-B14F-4D97-AF65-F5344CB8AC3E}">
        <p14:creationId xmlns:p14="http://schemas.microsoft.com/office/powerpoint/2010/main" val="36068392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WR 17-102 (simplify navigation of the Packaging Label Guide) </a:t>
            </a:r>
            <a:r>
              <a:rPr lang="en-GB" dirty="0" err="1" smtClean="0">
                <a:solidFill>
                  <a:schemeClr val="accent1"/>
                </a:solidFill>
              </a:rPr>
              <a:t>ComRev</a:t>
            </a:r>
            <a:r>
              <a:rPr lang="en-GB" dirty="0" smtClean="0">
                <a:solidFill>
                  <a:schemeClr val="accent1"/>
                </a:solidFill>
              </a:rPr>
              <a:t> closed 9 Oct</a:t>
            </a:r>
            <a:r>
              <a:rPr lang="en-GB" dirty="0">
                <a:solidFill>
                  <a:schemeClr val="accent1"/>
                </a:solidFill>
              </a:rPr>
              <a:t>	</a:t>
            </a:r>
            <a:endParaRPr lang="en-GB" dirty="0"/>
          </a:p>
        </p:txBody>
      </p:sp>
      <p:sp>
        <p:nvSpPr>
          <p:cNvPr id="3" name="Content Placeholder 2"/>
          <p:cNvSpPr>
            <a:spLocks noGrp="1"/>
          </p:cNvSpPr>
          <p:nvPr>
            <p:ph idx="11"/>
          </p:nvPr>
        </p:nvSpPr>
        <p:spPr/>
        <p:txBody>
          <a:bodyPr/>
          <a:lstStyle/>
          <a:p>
            <a:pPr marL="55688" indent="0">
              <a:buNone/>
            </a:pPr>
            <a:r>
              <a:rPr lang="en-GB" sz="1400" dirty="0" smtClean="0"/>
              <a:t>27 </a:t>
            </a:r>
            <a:r>
              <a:rPr lang="en-GB" sz="1400" dirty="0"/>
              <a:t>June GMD-SMG </a:t>
            </a:r>
            <a:r>
              <a:rPr lang="en-GB" sz="1400" dirty="0" smtClean="0"/>
              <a:t>set up a </a:t>
            </a:r>
            <a:r>
              <a:rPr lang="en-GB" sz="1400" dirty="0"/>
              <a:t>small group to look at the GS1 Nederland’s </a:t>
            </a:r>
            <a:r>
              <a:rPr lang="en-GB" sz="1400" u="sng" dirty="0">
                <a:hlinkClick r:id="rId2"/>
              </a:rPr>
              <a:t>Work Request 17-000102</a:t>
            </a:r>
            <a:r>
              <a:rPr lang="en-GB" sz="1400" dirty="0"/>
              <a:t>  which requested “classify the packaging marks” to simplifying the navigation of the </a:t>
            </a:r>
            <a:r>
              <a:rPr lang="en-GB" sz="1400" u="sng" dirty="0">
                <a:hlinkClick r:id="rId3"/>
              </a:rPr>
              <a:t>Packaging Label Guide</a:t>
            </a:r>
            <a:endParaRPr lang="en-GB" sz="1400" dirty="0"/>
          </a:p>
          <a:p>
            <a:pPr marL="55688" indent="0">
              <a:buNone/>
            </a:pPr>
            <a:endParaRPr lang="en-GB" sz="1400" dirty="0"/>
          </a:p>
          <a:p>
            <a:pPr marL="55688" indent="0">
              <a:buNone/>
            </a:pPr>
            <a:r>
              <a:rPr lang="en-GB" sz="1400" dirty="0" smtClean="0"/>
              <a:t>THANK YOU for participating</a:t>
            </a:r>
            <a:r>
              <a:rPr lang="en-GB" sz="1400" dirty="0"/>
              <a:t> </a:t>
            </a:r>
            <a:r>
              <a:rPr lang="en-GB" sz="1400" dirty="0" smtClean="0"/>
              <a:t>in the three </a:t>
            </a:r>
            <a:r>
              <a:rPr lang="en-GB" sz="1400" dirty="0"/>
              <a:t>teleconferences :</a:t>
            </a:r>
          </a:p>
          <a:p>
            <a:r>
              <a:rPr lang="en-GB" sz="1400" dirty="0"/>
              <a:t>Mirva </a:t>
            </a:r>
            <a:r>
              <a:rPr lang="en-GB" sz="1400" dirty="0" err="1"/>
              <a:t>Alatyppo</a:t>
            </a:r>
            <a:r>
              <a:rPr lang="en-GB" sz="1400" dirty="0"/>
              <a:t>, GS1 Finland</a:t>
            </a:r>
          </a:p>
          <a:p>
            <a:pPr lvl="0"/>
            <a:r>
              <a:rPr lang="en-GB" sz="1400" dirty="0" smtClean="0"/>
              <a:t>David </a:t>
            </a:r>
            <a:r>
              <a:rPr lang="en-GB" sz="1400" dirty="0"/>
              <a:t>Buckley, GS1 Global </a:t>
            </a:r>
          </a:p>
          <a:p>
            <a:pPr lvl="0"/>
            <a:r>
              <a:rPr lang="en-GB" sz="1400" dirty="0" smtClean="0"/>
              <a:t>Eric </a:t>
            </a:r>
            <a:r>
              <a:rPr lang="en-GB" sz="1400" dirty="0"/>
              <a:t>Kauz, GS1 Global</a:t>
            </a:r>
          </a:p>
          <a:p>
            <a:pPr lvl="0"/>
            <a:r>
              <a:rPr lang="en-GB" sz="1400" dirty="0"/>
              <a:t>Rita Laur, GS1 Canada</a:t>
            </a:r>
          </a:p>
          <a:p>
            <a:pPr lvl="0"/>
            <a:r>
              <a:rPr lang="en-GB" sz="1400" dirty="0"/>
              <a:t>Zubair Nazir, GS1 Canada</a:t>
            </a:r>
          </a:p>
          <a:p>
            <a:pPr lvl="0"/>
            <a:r>
              <a:rPr lang="en-GB" sz="1400" dirty="0"/>
              <a:t>Steven Robba, 1WorldSync</a:t>
            </a:r>
          </a:p>
          <a:p>
            <a:pPr lvl="0"/>
            <a:r>
              <a:rPr lang="en-GB" sz="1400" dirty="0"/>
              <a:t>Frederieke Vlieg, GS1 Nederland</a:t>
            </a:r>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89</a:t>
            </a:fld>
            <a:endParaRPr lang="en-GB" noProof="0"/>
          </a:p>
        </p:txBody>
      </p:sp>
    </p:spTree>
    <p:extLst>
      <p:ext uri="{BB962C8B-B14F-4D97-AF65-F5344CB8AC3E}">
        <p14:creationId xmlns:p14="http://schemas.microsoft.com/office/powerpoint/2010/main" val="386919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dirty="0"/>
              <a:t>The Role of GPC in </a:t>
            </a:r>
            <a:r>
              <a:rPr lang="en-US" dirty="0" smtClean="0"/>
              <a:t>GDSN</a:t>
            </a:r>
            <a:endParaRPr lang="en-GB" dirty="0"/>
          </a:p>
        </p:txBody>
      </p:sp>
      <p:sp>
        <p:nvSpPr>
          <p:cNvPr id="12" name="Content Placeholder 11"/>
          <p:cNvSpPr>
            <a:spLocks noGrp="1"/>
          </p:cNvSpPr>
          <p:nvPr>
            <p:ph idx="11"/>
          </p:nvPr>
        </p:nvSpPr>
        <p:spPr/>
        <p:txBody>
          <a:bodyPr/>
          <a:lstStyle/>
          <a:p>
            <a:pPr>
              <a:spcBef>
                <a:spcPts val="1350"/>
              </a:spcBef>
            </a:pPr>
            <a:r>
              <a:rPr lang="en-US" sz="1600" dirty="0"/>
              <a:t>The Global Product Classification (GPC) standard gives buyers and sellers a common language to group products the same way globally </a:t>
            </a:r>
          </a:p>
          <a:p>
            <a:pPr>
              <a:spcBef>
                <a:spcPts val="1350"/>
              </a:spcBef>
            </a:pPr>
            <a:r>
              <a:rPr lang="en-US" sz="1600" dirty="0"/>
              <a:t>Ensures effective data </a:t>
            </a:r>
            <a:r>
              <a:rPr lang="en-US" sz="1600" dirty="0" err="1"/>
              <a:t>synchronisation</a:t>
            </a:r>
            <a:r>
              <a:rPr lang="en-US" sz="1600" dirty="0"/>
              <a:t> in GDSN and enables:</a:t>
            </a:r>
          </a:p>
          <a:p>
            <a:pPr lvl="1"/>
            <a:r>
              <a:rPr lang="en-US" sz="1600" dirty="0"/>
              <a:t>Item Publication</a:t>
            </a:r>
          </a:p>
          <a:p>
            <a:pPr lvl="1"/>
            <a:r>
              <a:rPr lang="en-US" sz="1600" dirty="0"/>
              <a:t>Registration</a:t>
            </a:r>
          </a:p>
          <a:p>
            <a:pPr lvl="1"/>
            <a:r>
              <a:rPr lang="en-US" sz="1600" dirty="0"/>
              <a:t>Subscription</a:t>
            </a:r>
          </a:p>
          <a:p>
            <a:pPr marL="74250" indent="0">
              <a:buNone/>
            </a:pPr>
            <a:endParaRPr lang="en-GB" dirty="0"/>
          </a:p>
        </p:txBody>
      </p:sp>
      <p:pic>
        <p:nvPicPr>
          <p:cNvPr id="13" name="Picture 2" descr="\\satheesh\istock-images\all\iStock_000010203208Small.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91200" y="2266950"/>
            <a:ext cx="2787749" cy="209081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78839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Considerations</a:t>
            </a:r>
            <a:endParaRPr lang="en-US" dirty="0"/>
          </a:p>
        </p:txBody>
      </p:sp>
      <p:sp>
        <p:nvSpPr>
          <p:cNvPr id="3" name="Tijdelijke aanduiding voor inhoud 2"/>
          <p:cNvSpPr>
            <a:spLocks noGrp="1"/>
          </p:cNvSpPr>
          <p:nvPr>
            <p:ph idx="11"/>
          </p:nvPr>
        </p:nvSpPr>
        <p:spPr/>
        <p:txBody>
          <a:bodyPr/>
          <a:lstStyle/>
          <a:p>
            <a:pPr marL="55688" indent="0">
              <a:buNone/>
            </a:pPr>
            <a:r>
              <a:rPr lang="en-GB" sz="1350" b="1" dirty="0"/>
              <a:t>Goal</a:t>
            </a:r>
            <a:r>
              <a:rPr lang="en-GB" sz="1350" dirty="0"/>
              <a:t>: </a:t>
            </a:r>
          </a:p>
          <a:p>
            <a:r>
              <a:rPr lang="en-GB" sz="1350" dirty="0"/>
              <a:t>Make it easier to find the right packaging mark</a:t>
            </a:r>
          </a:p>
          <a:p>
            <a:pPr marL="55688" indent="0">
              <a:buNone/>
            </a:pPr>
            <a:endParaRPr lang="en-GB" sz="1350" dirty="0"/>
          </a:p>
          <a:p>
            <a:pPr marL="55688" indent="0">
              <a:buNone/>
            </a:pPr>
            <a:r>
              <a:rPr lang="en-GB" sz="1350" b="1" dirty="0"/>
              <a:t>Solutions considered</a:t>
            </a:r>
            <a:r>
              <a:rPr lang="en-GB" sz="1350" dirty="0"/>
              <a:t>: </a:t>
            </a:r>
          </a:p>
          <a:p>
            <a:r>
              <a:rPr lang="en-GB" sz="1350" dirty="0"/>
              <a:t>Using another tool, </a:t>
            </a:r>
            <a:r>
              <a:rPr lang="en-GB" sz="1350" dirty="0">
                <a:sym typeface="Wingdings" panose="05000000000000000000" pitchFamily="2" charset="2"/>
              </a:rPr>
              <a:t>e.g. website  not enough resources, not sure whether effort is worth the benefit</a:t>
            </a:r>
          </a:p>
          <a:p>
            <a:r>
              <a:rPr lang="en-GB" sz="1350" dirty="0">
                <a:sym typeface="Wingdings" panose="05000000000000000000" pitchFamily="2" charset="2"/>
              </a:rPr>
              <a:t>Improving excel sheet  not the best functionalities, but all data is already in there</a:t>
            </a:r>
          </a:p>
          <a:p>
            <a:endParaRPr lang="en-GB" sz="1350" dirty="0">
              <a:sym typeface="Wingdings" panose="05000000000000000000" pitchFamily="2" charset="2"/>
            </a:endParaRPr>
          </a:p>
          <a:p>
            <a:pPr marL="55688" indent="0">
              <a:buNone/>
            </a:pPr>
            <a:r>
              <a:rPr lang="en-GB" sz="1350" b="1" dirty="0">
                <a:sym typeface="Wingdings" panose="05000000000000000000" pitchFamily="2" charset="2"/>
              </a:rPr>
              <a:t>Proposal:</a:t>
            </a:r>
          </a:p>
          <a:p>
            <a:r>
              <a:rPr lang="en-GB" sz="1350" dirty="0">
                <a:sym typeface="Wingdings" panose="05000000000000000000" pitchFamily="2" charset="2"/>
              </a:rPr>
              <a:t>Working on improving excel sheet</a:t>
            </a:r>
          </a:p>
          <a:p>
            <a:pPr lvl="1"/>
            <a:r>
              <a:rPr lang="en-GB" sz="1350" dirty="0">
                <a:sym typeface="Wingdings" panose="05000000000000000000" pitchFamily="2" charset="2"/>
              </a:rPr>
              <a:t>Structure may be reused in a future concept</a:t>
            </a:r>
          </a:p>
        </p:txBody>
      </p:sp>
      <p:sp>
        <p:nvSpPr>
          <p:cNvPr id="4" name="Tijdelijke aanduiding voor dianumm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90</a:t>
            </a:fld>
            <a:endParaRPr lang="en-GB" noProof="0"/>
          </a:p>
        </p:txBody>
      </p:sp>
    </p:spTree>
    <p:extLst>
      <p:ext uri="{BB962C8B-B14F-4D97-AF65-F5344CB8AC3E}">
        <p14:creationId xmlns:p14="http://schemas.microsoft.com/office/powerpoint/2010/main" val="3080557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US" dirty="0" smtClean="0"/>
              <a:t>Proposed solution</a:t>
            </a:r>
            <a:endParaRPr lang="en-US" dirty="0"/>
          </a:p>
        </p:txBody>
      </p:sp>
      <p:sp>
        <p:nvSpPr>
          <p:cNvPr id="3" name="Tijdelijke aanduiding voor inhoud 2"/>
          <p:cNvSpPr>
            <a:spLocks noGrp="1"/>
          </p:cNvSpPr>
          <p:nvPr>
            <p:ph idx="11"/>
          </p:nvPr>
        </p:nvSpPr>
        <p:spPr/>
        <p:txBody>
          <a:bodyPr/>
          <a:lstStyle/>
          <a:p>
            <a:pPr marL="55688" indent="0">
              <a:buNone/>
            </a:pPr>
            <a:r>
              <a:rPr lang="en-GB" sz="1350" b="1" dirty="0"/>
              <a:t>Added three new ‘informative’ columns: </a:t>
            </a:r>
          </a:p>
          <a:p>
            <a:r>
              <a:rPr lang="en-GB" sz="1350" dirty="0"/>
              <a:t>Country of origin (global, region, national)</a:t>
            </a:r>
          </a:p>
          <a:p>
            <a:r>
              <a:rPr lang="en-GB" sz="1350" dirty="0"/>
              <a:t>Product type (Food, Textile, Electrical. etc.)</a:t>
            </a:r>
          </a:p>
          <a:p>
            <a:r>
              <a:rPr lang="en-GB" sz="1350" dirty="0"/>
              <a:t>Functionality (Organic, Sustainable, Recyclable, etc.)</a:t>
            </a:r>
          </a:p>
          <a:p>
            <a:pPr marL="55688" indent="0">
              <a:buNone/>
            </a:pPr>
            <a:endParaRPr lang="en-GB" sz="1350" dirty="0"/>
          </a:p>
          <a:p>
            <a:pPr marL="55688" indent="0">
              <a:buNone/>
            </a:pPr>
            <a:r>
              <a:rPr lang="en-GB" sz="1350" b="1" dirty="0"/>
              <a:t>Consideration</a:t>
            </a:r>
            <a:r>
              <a:rPr lang="en-GB" sz="1350" dirty="0"/>
              <a:t>:</a:t>
            </a:r>
          </a:p>
          <a:p>
            <a:r>
              <a:rPr lang="en-GB" sz="1350" dirty="0"/>
              <a:t>Not helpful to introduce many columns because people have to scroll to the right of the Excel (and probably they will miss things then)</a:t>
            </a:r>
          </a:p>
          <a:p>
            <a:r>
              <a:rPr lang="en-GB" sz="1350" dirty="0"/>
              <a:t>A ‘How to’ Worksheet has been added to explain filtering and the informative nature of the data</a:t>
            </a:r>
          </a:p>
        </p:txBody>
      </p:sp>
      <p:sp>
        <p:nvSpPr>
          <p:cNvPr id="4" name="Tijdelijke aanduiding voor dianumm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91</a:t>
            </a:fld>
            <a:endParaRPr lang="en-GB" noProof="0"/>
          </a:p>
        </p:txBody>
      </p:sp>
    </p:spTree>
    <p:extLst>
      <p:ext uri="{BB962C8B-B14F-4D97-AF65-F5344CB8AC3E}">
        <p14:creationId xmlns:p14="http://schemas.microsoft.com/office/powerpoint/2010/main" val="1307228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Some intangibles, cost/benefits</a:t>
            </a:r>
            <a:endParaRPr lang="en-GB" dirty="0"/>
          </a:p>
        </p:txBody>
      </p:sp>
      <p:sp>
        <p:nvSpPr>
          <p:cNvPr id="3" name="Content Placeholder 2"/>
          <p:cNvSpPr>
            <a:spLocks noGrp="1"/>
          </p:cNvSpPr>
          <p:nvPr>
            <p:ph idx="11"/>
          </p:nvPr>
        </p:nvSpPr>
        <p:spPr/>
        <p:txBody>
          <a:bodyPr/>
          <a:lstStyle/>
          <a:p>
            <a:pPr lvl="1"/>
            <a:r>
              <a:rPr lang="en-US" dirty="0" smtClean="0"/>
              <a:t>Organic: this can apply to both Food and Non-food items:</a:t>
            </a:r>
          </a:p>
          <a:p>
            <a:pPr lvl="2"/>
            <a:r>
              <a:rPr lang="en-US" dirty="0" smtClean="0"/>
              <a:t>E.g., some Organic labels are clearly for food or for textile (e.g., T-shirts) but some are very generic</a:t>
            </a:r>
          </a:p>
          <a:p>
            <a:pPr lvl="1"/>
            <a:r>
              <a:rPr lang="en-US" dirty="0" smtClean="0"/>
              <a:t>Sustainability vs Environmental – not always easy to distinguish:</a:t>
            </a:r>
          </a:p>
          <a:p>
            <a:pPr lvl="2"/>
            <a:r>
              <a:rPr lang="en-US" dirty="0"/>
              <a:t>E.g., AISE_2005 </a:t>
            </a:r>
            <a:r>
              <a:rPr lang="en-US" i="1" dirty="0" smtClean="0"/>
              <a:t>“… Charter </a:t>
            </a:r>
            <a:r>
              <a:rPr lang="en-US" i="1" dirty="0"/>
              <a:t>Sustainability </a:t>
            </a:r>
            <a:r>
              <a:rPr lang="en-US" i="1" dirty="0" smtClean="0"/>
              <a:t>Procedures … professional </a:t>
            </a:r>
            <a:r>
              <a:rPr lang="en-US" i="1" dirty="0"/>
              <a:t>users who see this logo </a:t>
            </a:r>
            <a:r>
              <a:rPr lang="en-US" i="1" dirty="0" smtClean="0"/>
              <a:t>… assured ..[of] .. </a:t>
            </a:r>
            <a:r>
              <a:rPr lang="en-US" i="1" dirty="0"/>
              <a:t>environmental </a:t>
            </a:r>
            <a:r>
              <a:rPr lang="en-US" i="1" dirty="0" smtClean="0"/>
              <a:t>friendliness</a:t>
            </a:r>
            <a:r>
              <a:rPr lang="en-US" dirty="0" smtClean="0"/>
              <a:t>” </a:t>
            </a:r>
          </a:p>
          <a:p>
            <a:pPr lvl="1"/>
            <a:r>
              <a:rPr lang="en-US" dirty="0" smtClean="0"/>
              <a:t>Easy search feature </a:t>
            </a:r>
            <a:r>
              <a:rPr lang="en-US" b="1" u="sng" dirty="0" smtClean="0"/>
              <a:t>must be</a:t>
            </a:r>
            <a:r>
              <a:rPr lang="en-US" b="1" dirty="0" smtClean="0"/>
              <a:t> </a:t>
            </a:r>
            <a:r>
              <a:rPr lang="en-US" dirty="0" smtClean="0"/>
              <a:t>‘informative’ as external data and definitions can </a:t>
            </a:r>
            <a:r>
              <a:rPr lang="en-US" dirty="0" err="1" smtClean="0"/>
              <a:t>cahnge</a:t>
            </a:r>
            <a:endParaRPr lang="en-US" dirty="0" smtClean="0"/>
          </a:p>
          <a:p>
            <a:pPr lvl="1"/>
            <a:r>
              <a:rPr lang="en-US" dirty="0" smtClean="0"/>
              <a:t>If we use another publication tool, why not just amend the GDD?</a:t>
            </a:r>
          </a:p>
          <a:p>
            <a:pPr lvl="1"/>
            <a:endParaRPr lang="en-US" dirty="0" smtClean="0"/>
          </a:p>
          <a:p>
            <a:pPr lvl="1"/>
            <a:r>
              <a:rPr lang="en-US" dirty="0" smtClean="0"/>
              <a:t>During </a:t>
            </a:r>
            <a:r>
              <a:rPr lang="en-US" dirty="0" err="1" smtClean="0">
                <a:solidFill>
                  <a:schemeClr val="accent1"/>
                </a:solidFill>
              </a:rPr>
              <a:t>ComRev</a:t>
            </a:r>
            <a:r>
              <a:rPr lang="en-US" dirty="0" smtClean="0"/>
              <a:t>, GS1 Member </a:t>
            </a:r>
            <a:r>
              <a:rPr lang="en-US" dirty="0" err="1" smtClean="0"/>
              <a:t>Organisations</a:t>
            </a:r>
            <a:r>
              <a:rPr lang="en-US" dirty="0" smtClean="0"/>
              <a:t> are asked to review data for labels originating from their country/region</a:t>
            </a:r>
          </a:p>
          <a:p>
            <a:pPr lvl="1"/>
            <a:endParaRPr lang="en-US" dirty="0"/>
          </a:p>
          <a:p>
            <a:pPr lvl="2"/>
            <a:endParaRPr lang="en-US" dirty="0" smtClean="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92</a:t>
            </a:fld>
            <a:endParaRPr lang="en-GB" noProof="0"/>
          </a:p>
        </p:txBody>
      </p:sp>
    </p:spTree>
    <p:extLst>
      <p:ext uri="{BB962C8B-B14F-4D97-AF65-F5344CB8AC3E}">
        <p14:creationId xmlns:p14="http://schemas.microsoft.com/office/powerpoint/2010/main" val="21553194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Live Demonstration</a:t>
            </a:r>
            <a:endParaRPr lang="en-GB" dirty="0"/>
          </a:p>
        </p:txBody>
      </p:sp>
      <p:pic>
        <p:nvPicPr>
          <p:cNvPr id="5" name="Content Placeholder 4"/>
          <p:cNvPicPr>
            <a:picLocks noGrp="1" noChangeAspect="1"/>
          </p:cNvPicPr>
          <p:nvPr>
            <p:ph idx="11"/>
          </p:nvPr>
        </p:nvPicPr>
        <p:blipFill>
          <a:blip r:embed="rId2"/>
          <a:stretch>
            <a:fillRect/>
          </a:stretch>
        </p:blipFill>
        <p:spPr>
          <a:xfrm>
            <a:off x="999928" y="1092200"/>
            <a:ext cx="7137794" cy="3311525"/>
          </a:xfrm>
          <a:prstGeom prst="rect">
            <a:avLst/>
          </a:prstGeom>
        </p:spPr>
      </p:pic>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93</a:t>
            </a:fld>
            <a:endParaRPr lang="en-GB" noProof="0"/>
          </a:p>
        </p:txBody>
      </p:sp>
    </p:spTree>
    <p:extLst>
      <p:ext uri="{BB962C8B-B14F-4D97-AF65-F5344CB8AC3E}">
        <p14:creationId xmlns:p14="http://schemas.microsoft.com/office/powerpoint/2010/main" val="2218196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1771651" y="1943100"/>
            <a:ext cx="5537564" cy="639527"/>
          </a:xfrm>
        </p:spPr>
        <p:txBody>
          <a:bodyPr/>
          <a:lstStyle/>
          <a:p>
            <a:r>
              <a:rPr lang="en-GB" dirty="0"/>
              <a:t>Input to GDSN User Group &amp; OTAG 10 October 2017, Brussels, Belgium</a:t>
            </a:r>
          </a:p>
          <a:p>
            <a:endParaRPr lang="en-GB" dirty="0" smtClean="0"/>
          </a:p>
          <a:p>
            <a:r>
              <a:rPr lang="en-GB" dirty="0" smtClean="0"/>
              <a:t>David </a:t>
            </a:r>
            <a:r>
              <a:rPr lang="en-GB" dirty="0"/>
              <a:t>Buckley</a:t>
            </a:r>
          </a:p>
          <a:p>
            <a:endParaRPr lang="en-GB" dirty="0"/>
          </a:p>
        </p:txBody>
      </p:sp>
      <p:sp>
        <p:nvSpPr>
          <p:cNvPr id="3" name="Title 2"/>
          <p:cNvSpPr>
            <a:spLocks noGrp="1"/>
          </p:cNvSpPr>
          <p:nvPr>
            <p:ph type="title"/>
          </p:nvPr>
        </p:nvSpPr>
        <p:spPr>
          <a:xfrm>
            <a:off x="1771650" y="742950"/>
            <a:ext cx="5521931" cy="668374"/>
          </a:xfrm>
        </p:spPr>
        <p:txBody>
          <a:bodyPr/>
          <a:lstStyle/>
          <a:p>
            <a:r>
              <a:rPr lang="en-US" dirty="0" smtClean="0"/>
              <a:t>For Information: GDSN Release 2.8 documentation will be removed from www.gs1.org</a:t>
            </a:r>
            <a:r>
              <a:rPr lang="en-GB" dirty="0" smtClean="0"/>
              <a:t> </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94</a:t>
            </a:fld>
            <a:endParaRPr lang="en-GB" noProof="0"/>
          </a:p>
        </p:txBody>
      </p:sp>
    </p:spTree>
    <p:extLst>
      <p:ext uri="{BB962C8B-B14F-4D97-AF65-F5344CB8AC3E}">
        <p14:creationId xmlns:p14="http://schemas.microsoft.com/office/powerpoint/2010/main" val="1977019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smtClean="0"/>
              <a:t>GDSN Release 2.8 to be removed. In future keep online two legacy versions</a:t>
            </a:r>
            <a:endParaRPr lang="en-GB" dirty="0"/>
          </a:p>
        </p:txBody>
      </p:sp>
      <p:sp>
        <p:nvSpPr>
          <p:cNvPr id="2" name="Text Placeholder 1"/>
          <p:cNvSpPr>
            <a:spLocks noGrp="1"/>
          </p:cNvSpPr>
          <p:nvPr>
            <p:ph idx="11"/>
          </p:nvPr>
        </p:nvSpPr>
        <p:spPr/>
        <p:txBody>
          <a:bodyPr>
            <a:normAutofit/>
          </a:bodyPr>
          <a:lstStyle/>
          <a:p>
            <a:r>
              <a:rPr lang="en-GB" dirty="0" smtClean="0"/>
              <a:t>All documents kept in archive (offline)</a:t>
            </a:r>
            <a:endParaRPr lang="en-GB" dirty="0"/>
          </a:p>
        </p:txBody>
      </p:sp>
      <p:sp>
        <p:nvSpPr>
          <p:cNvPr id="5" name="Slide Number Placeholder 4"/>
          <p:cNvSpPr>
            <a:spLocks noGrp="1"/>
          </p:cNvSpPr>
          <p:nvPr>
            <p:ph type="sldNum" sz="quarter" idx="4294967295"/>
          </p:nvPr>
        </p:nvSpPr>
        <p:spPr>
          <a:xfrm>
            <a:off x="8441777" y="4781550"/>
            <a:ext cx="247650" cy="150813"/>
          </a:xfrm>
        </p:spPr>
        <p:txBody>
          <a:bodyPr/>
          <a:lstStyle/>
          <a:p>
            <a:pPr fontAlgn="base">
              <a:spcAft>
                <a:spcPct val="0"/>
              </a:spcAft>
              <a:defRPr/>
            </a:pPr>
            <a:fld id="{4472AB7F-E8D0-4874-A9B8-335B68DC5F05}" type="slidenum">
              <a:rPr lang="en-GB" noProof="0" smtClean="0"/>
              <a:pPr fontAlgn="base">
                <a:spcAft>
                  <a:spcPct val="0"/>
                </a:spcAft>
                <a:defRPr/>
              </a:pPr>
              <a:t>95</a:t>
            </a:fld>
            <a:endParaRPr lang="en-GB" noProof="0" dirty="0"/>
          </a:p>
        </p:txBody>
      </p:sp>
      <p:pic>
        <p:nvPicPr>
          <p:cNvPr id="6" name="Picture 5"/>
          <p:cNvPicPr>
            <a:picLocks noChangeAspect="1"/>
          </p:cNvPicPr>
          <p:nvPr/>
        </p:nvPicPr>
        <p:blipFill>
          <a:blip r:embed="rId2"/>
          <a:stretch>
            <a:fillRect/>
          </a:stretch>
        </p:blipFill>
        <p:spPr>
          <a:xfrm>
            <a:off x="1552574" y="1438688"/>
            <a:ext cx="6098720" cy="3038061"/>
          </a:xfrm>
          <a:prstGeom prst="rect">
            <a:avLst/>
          </a:prstGeom>
        </p:spPr>
      </p:pic>
      <p:cxnSp>
        <p:nvCxnSpPr>
          <p:cNvPr id="8" name="Straight Connector 7"/>
          <p:cNvCxnSpPr/>
          <p:nvPr/>
        </p:nvCxnSpPr>
        <p:spPr>
          <a:xfrm>
            <a:off x="1752600" y="4095750"/>
            <a:ext cx="2628900" cy="0"/>
          </a:xfrm>
          <a:prstGeom prst="line">
            <a:avLst/>
          </a:prstGeom>
          <a:ln>
            <a:solidFill>
              <a:schemeClr val="accent4"/>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8580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p:txBody>
          <a:bodyPr/>
          <a:lstStyle/>
          <a:p>
            <a:endParaRPr lang="en-GB"/>
          </a:p>
        </p:txBody>
      </p:sp>
      <p:sp>
        <p:nvSpPr>
          <p:cNvPr id="5" name="Title 4"/>
          <p:cNvSpPr>
            <a:spLocks noGrp="1"/>
          </p:cNvSpPr>
          <p:nvPr>
            <p:ph type="title"/>
          </p:nvPr>
        </p:nvSpPr>
        <p:spPr/>
        <p:txBody>
          <a:bodyPr/>
          <a:lstStyle/>
          <a:p>
            <a:r>
              <a:rPr lang="en-US" dirty="0" smtClean="0"/>
              <a:t>Coffee Break!</a:t>
            </a:r>
            <a:endParaRPr lang="en-GB" dirty="0"/>
          </a:p>
        </p:txBody>
      </p:sp>
      <p:sp>
        <p:nvSpPr>
          <p:cNvPr id="4" name="Slide Number Placeholder 3"/>
          <p:cNvSpPr>
            <a:spLocks noGrp="1"/>
          </p:cNvSpPr>
          <p:nvPr>
            <p:ph type="sldNum" sz="quarter" idx="12"/>
          </p:nvPr>
        </p:nvSpPr>
        <p:spPr/>
        <p:txBody>
          <a:bodyPr/>
          <a:lstStyle/>
          <a:p>
            <a:pPr fontAlgn="base">
              <a:spcAft>
                <a:spcPct val="0"/>
              </a:spcAft>
              <a:defRPr/>
            </a:pPr>
            <a:fld id="{4472AB7F-E8D0-4874-A9B8-335B68DC5F05}" type="slidenum">
              <a:rPr lang="en-GB" noProof="0" smtClean="0"/>
              <a:pPr fontAlgn="base">
                <a:spcAft>
                  <a:spcPct val="0"/>
                </a:spcAft>
                <a:defRPr/>
              </a:pPr>
              <a:t>96</a:t>
            </a:fld>
            <a:endParaRPr lang="en-GB" noProof="0"/>
          </a:p>
        </p:txBody>
      </p:sp>
    </p:spTree>
    <p:extLst>
      <p:ext uri="{BB962C8B-B14F-4D97-AF65-F5344CB8AC3E}">
        <p14:creationId xmlns:p14="http://schemas.microsoft.com/office/powerpoint/2010/main" val="35576836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619500" y="4520854"/>
            <a:ext cx="1968500" cy="507831"/>
          </a:xfrm>
          <a:prstGeom prst="rect">
            <a:avLst/>
          </a:prstGeom>
          <a:noFill/>
        </p:spPr>
        <p:txBody>
          <a:bodyPr wrap="square" rtlCol="0">
            <a:spAutoFit/>
          </a:bodyPr>
          <a:lstStyle/>
          <a:p>
            <a:pPr algn="ctr">
              <a:defRPr/>
            </a:pPr>
            <a:r>
              <a:rPr lang="en-US" sz="900" dirty="0">
                <a:solidFill>
                  <a:srgbClr val="919195"/>
                </a:solidFill>
                <a:cs typeface="Arial"/>
              </a:rPr>
              <a:t>Steven Robba, Director of Global Standards</a:t>
            </a:r>
          </a:p>
          <a:p>
            <a:pPr algn="ctr">
              <a:defRPr/>
            </a:pPr>
            <a:r>
              <a:rPr lang="en-US" sz="900" dirty="0">
                <a:solidFill>
                  <a:srgbClr val="919195"/>
                </a:solidFill>
                <a:cs typeface="Arial"/>
              </a:rPr>
              <a:t>srobba@1worldsync,com</a:t>
            </a:r>
          </a:p>
        </p:txBody>
      </p:sp>
      <p:sp>
        <p:nvSpPr>
          <p:cNvPr id="4" name="TextBox 9"/>
          <p:cNvSpPr txBox="1">
            <a:spLocks noChangeArrowheads="1"/>
          </p:cNvSpPr>
          <p:nvPr/>
        </p:nvSpPr>
        <p:spPr bwMode="auto">
          <a:xfrm>
            <a:off x="1193799" y="1225560"/>
            <a:ext cx="6819900" cy="11772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alibri" charset="0"/>
                <a:ea typeface="ＭＳ Ｐゴシック" charset="0"/>
                <a:cs typeface="ＭＳ Ｐゴシック" charset="0"/>
              </a:defRPr>
            </a:lvl1pPr>
            <a:lvl2pPr marL="742950" indent="-285750">
              <a:defRPr sz="2400">
                <a:solidFill>
                  <a:schemeClr val="tx1"/>
                </a:solidFill>
                <a:latin typeface="Calibri" charset="0"/>
                <a:ea typeface="ＭＳ Ｐゴシック" charset="0"/>
              </a:defRPr>
            </a:lvl2pPr>
            <a:lvl3pPr marL="1143000" indent="-228600">
              <a:defRPr sz="2400">
                <a:solidFill>
                  <a:schemeClr val="tx1"/>
                </a:solidFill>
                <a:latin typeface="Calibri" charset="0"/>
                <a:ea typeface="ＭＳ Ｐゴシック" charset="0"/>
              </a:defRPr>
            </a:lvl3pPr>
            <a:lvl4pPr marL="1600200" indent="-228600">
              <a:defRPr sz="2400">
                <a:solidFill>
                  <a:schemeClr val="tx1"/>
                </a:solidFill>
                <a:latin typeface="Calibri" charset="0"/>
                <a:ea typeface="ＭＳ Ｐゴシック" charset="0"/>
              </a:defRPr>
            </a:lvl4pPr>
            <a:lvl5pPr marL="2057400" indent="-22860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4500" dirty="0">
                <a:solidFill>
                  <a:srgbClr val="7AC143"/>
                </a:solidFill>
                <a:latin typeface="Arial" charset="0"/>
              </a:rPr>
              <a:t>1WorldSync</a:t>
            </a:r>
          </a:p>
          <a:p>
            <a:pPr algn="ctr" eaLnBrk="1" hangingPunct="1"/>
            <a:r>
              <a:rPr lang="en-US" sz="2550" dirty="0">
                <a:solidFill>
                  <a:schemeClr val="bg1"/>
                </a:solidFill>
                <a:latin typeface="Arial" charset="0"/>
              </a:rPr>
              <a:t>Target Market &amp; Development Assistance</a:t>
            </a:r>
          </a:p>
        </p:txBody>
      </p:sp>
    </p:spTree>
    <p:extLst>
      <p:ext uri="{BB962C8B-B14F-4D97-AF65-F5344CB8AC3E}">
        <p14:creationId xmlns:p14="http://schemas.microsoft.com/office/powerpoint/2010/main" val="7379524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Think Out Side of the Box!</a:t>
            </a:r>
            <a:endParaRPr lang="en-US" dirty="0"/>
          </a:p>
        </p:txBody>
      </p:sp>
      <p:sp>
        <p:nvSpPr>
          <p:cNvPr id="3" name="Slide Number Placeholder 2"/>
          <p:cNvSpPr>
            <a:spLocks noGrp="1"/>
          </p:cNvSpPr>
          <p:nvPr>
            <p:ph type="sldNum" sz="quarter" idx="12"/>
          </p:nvPr>
        </p:nvSpPr>
        <p:spPr/>
        <p:txBody>
          <a:bodyPr/>
          <a:lstStyle/>
          <a:p>
            <a:pPr>
              <a:defRPr/>
            </a:pPr>
            <a:fld id="{0DBE06EC-2421-AA48-8D13-4215A57A58AC}" type="slidenum">
              <a:rPr lang="en-US" smtClean="0"/>
              <a:pPr>
                <a:defRPr/>
              </a:pPr>
              <a:t>98</a:t>
            </a:fld>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7479" y="1123950"/>
            <a:ext cx="3141395" cy="3141395"/>
          </a:xfrm>
          <a:prstGeom prst="rect">
            <a:avLst/>
          </a:prstGeom>
        </p:spPr>
      </p:pic>
      <p:sp>
        <p:nvSpPr>
          <p:cNvPr id="7" name="TextBox 6"/>
          <p:cNvSpPr txBox="1"/>
          <p:nvPr/>
        </p:nvSpPr>
        <p:spPr>
          <a:xfrm>
            <a:off x="4308563" y="1061536"/>
            <a:ext cx="4167497" cy="3208571"/>
          </a:xfrm>
          <a:prstGeom prst="rect">
            <a:avLst/>
          </a:prstGeom>
          <a:noFill/>
        </p:spPr>
        <p:txBody>
          <a:bodyPr wrap="square" rtlCol="0">
            <a:spAutoFit/>
          </a:bodyPr>
          <a:lstStyle/>
          <a:p>
            <a:pPr algn="ctr"/>
            <a:r>
              <a:rPr lang="en-US" sz="4050" dirty="0"/>
              <a:t>Forget for a few minutes about what we do in GDSN today!</a:t>
            </a:r>
          </a:p>
        </p:txBody>
      </p:sp>
    </p:spTree>
    <p:extLst>
      <p:ext uri="{BB962C8B-B14F-4D97-AF65-F5344CB8AC3E}">
        <p14:creationId xmlns:p14="http://schemas.microsoft.com/office/powerpoint/2010/main" val="3091973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8001" y="457200"/>
            <a:ext cx="6447501" cy="514350"/>
          </a:xfrm>
        </p:spPr>
        <p:txBody>
          <a:bodyPr>
            <a:normAutofit/>
          </a:bodyPr>
          <a:lstStyle/>
          <a:p>
            <a:r>
              <a:rPr lang="en-US" dirty="0" smtClean="0"/>
              <a:t>Business Requirement</a:t>
            </a:r>
            <a:endParaRPr lang="en-US" dirty="0"/>
          </a:p>
        </p:txBody>
      </p:sp>
      <p:sp>
        <p:nvSpPr>
          <p:cNvPr id="3" name="Content Placeholder 2"/>
          <p:cNvSpPr>
            <a:spLocks noGrp="1"/>
          </p:cNvSpPr>
          <p:nvPr>
            <p:ph idx="4294967295"/>
          </p:nvPr>
        </p:nvSpPr>
        <p:spPr>
          <a:xfrm>
            <a:off x="457200" y="1123950"/>
            <a:ext cx="7772400" cy="3278188"/>
          </a:xfrm>
        </p:spPr>
        <p:txBody>
          <a:bodyPr>
            <a:normAutofit/>
          </a:bodyPr>
          <a:lstStyle/>
          <a:p>
            <a:r>
              <a:rPr lang="en-US" sz="1600" b="1" dirty="0" smtClean="0">
                <a:solidFill>
                  <a:srgbClr val="00B259"/>
                </a:solidFill>
              </a:rPr>
              <a:t>Business Driver</a:t>
            </a:r>
          </a:p>
          <a:p>
            <a:pPr lvl="1"/>
            <a:r>
              <a:rPr lang="en-US" sz="1400" dirty="0" smtClean="0"/>
              <a:t>Development Agencies like USAID, UNFPA, and Global Fund - and their implementing partners like </a:t>
            </a:r>
            <a:r>
              <a:rPr lang="en-US" sz="1400" dirty="0" err="1" smtClean="0"/>
              <a:t>Chemonics</a:t>
            </a:r>
            <a:r>
              <a:rPr lang="en-US" sz="1400" dirty="0" smtClean="0"/>
              <a:t> - provide foreign assistance to countries in the form of commodities and services to support development programs, including but not limited to global health, infrastructure, and food aid. </a:t>
            </a:r>
          </a:p>
          <a:p>
            <a:pPr lvl="1"/>
            <a:r>
              <a:rPr lang="en-US" sz="1400" dirty="0" smtClean="0"/>
              <a:t>Commodities procured in these instances may not be explicitly designated for the markets to which they are donated. Often, a generic “developing market” packaging is procured to ship to multiple markets in regions across the globe to provide flexibility in responding to cross-market demand.</a:t>
            </a:r>
          </a:p>
          <a:p>
            <a:pPr lvl="1"/>
            <a:r>
              <a:rPr lang="en-US" sz="1400" dirty="0" smtClean="0"/>
              <a:t>These agencies want to use the GDSN to improve speed and accuracy in data management, but the Pub/Sub model by Target Market country does align with their business model.</a:t>
            </a:r>
          </a:p>
          <a:p>
            <a:pPr lvl="2"/>
            <a:endParaRPr lang="en-US" dirty="0" smtClean="0"/>
          </a:p>
        </p:txBody>
      </p:sp>
      <p:sp>
        <p:nvSpPr>
          <p:cNvPr id="7" name="Slide Number Placeholder 2"/>
          <p:cNvSpPr>
            <a:spLocks noGrp="1"/>
          </p:cNvSpPr>
          <p:nvPr>
            <p:ph type="sldNum" sz="quarter" idx="12"/>
          </p:nvPr>
        </p:nvSpPr>
        <p:spPr>
          <a:xfrm>
            <a:off x="6442998" y="4531022"/>
            <a:ext cx="512504" cy="273844"/>
          </a:xfrm>
        </p:spPr>
        <p:txBody>
          <a:bodyPr/>
          <a:lstStyle/>
          <a:p>
            <a:pPr>
              <a:defRPr/>
            </a:pPr>
            <a:r>
              <a:rPr lang="en-US" dirty="0" smtClean="0"/>
              <a:t>37</a:t>
            </a:r>
            <a:endParaRPr lang="en-US" dirty="0"/>
          </a:p>
        </p:txBody>
      </p:sp>
    </p:spTree>
    <p:extLst>
      <p:ext uri="{BB962C8B-B14F-4D97-AF65-F5344CB8AC3E}">
        <p14:creationId xmlns:p14="http://schemas.microsoft.com/office/powerpoint/2010/main" val="20566533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itle">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ln w="12700">
          <a:tailEnd type="none"/>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2.xml><?xml version="1.0" encoding="utf-8"?>
<a:theme xmlns:a="http://schemas.openxmlformats.org/drawingml/2006/main" name="Content">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25400">
          <a:no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a:solidFill>
            <a:schemeClr val="tx2"/>
          </a:solidFill>
        </a:ln>
        <a:effectLst/>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3.xml><?xml version="1.0" encoding="utf-8"?>
<a:theme xmlns:a="http://schemas.openxmlformats.org/drawingml/2006/main" name="Divider">
  <a:themeElements>
    <a:clrScheme name="GS1 Global Palette">
      <a:dk1>
        <a:srgbClr val="454545"/>
      </a:dk1>
      <a:lt1>
        <a:sysClr val="window" lastClr="FFFFFF"/>
      </a:lt1>
      <a:dk2>
        <a:srgbClr val="002C6C"/>
      </a:dk2>
      <a:lt2>
        <a:srgbClr val="888B8D"/>
      </a:lt2>
      <a:accent1>
        <a:srgbClr val="F26334"/>
      </a:accent1>
      <a:accent2>
        <a:srgbClr val="00B6DE"/>
      </a:accent2>
      <a:accent3>
        <a:srgbClr val="7AC143"/>
      </a:accent3>
      <a:accent4>
        <a:srgbClr val="F05587"/>
      </a:accent4>
      <a:accent5>
        <a:srgbClr val="FBB034"/>
      </a:accent5>
      <a:accent6>
        <a:srgbClr val="BF83B9"/>
      </a:accent6>
      <a:hlink>
        <a:srgbClr val="008DBD"/>
      </a:hlink>
      <a:folHlink>
        <a:srgbClr val="008DBD"/>
      </a:folHlink>
    </a:clrScheme>
    <a:fontScheme name="GS1 Verdana">
      <a:majorFont>
        <a:latin typeface="Verdana"/>
        <a:ea typeface=""/>
        <a:cs typeface=""/>
        <a:font script="Jpan" typeface="ＭＳ Ｐゴシック"/>
        <a:font script="Hang" typeface="돋움"/>
        <a:font script="Hans" typeface="黑体"/>
        <a:font script="Hant" typeface="微軟正黑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ajorFont>
      <a:minorFont>
        <a:latin typeface="Verdana"/>
        <a:ea typeface=""/>
        <a:cs typeface=""/>
        <a:font script="Jpan" typeface="ＭＳ Ｐ明朝"/>
        <a:font script="Hang" typeface="바탕"/>
        <a:font script="Hans" typeface="宋体"/>
        <a:font script="Hant" typeface="新細明體"/>
        <a:font script="Arab" typeface="Verdana"/>
        <a:font script="Hebr" typeface="Verdana"/>
        <a:font script="Thai" typeface="Verdana"/>
        <a:font script="Ethi" typeface="Verdana"/>
        <a:font script="Beng" typeface="Verdana"/>
        <a:font script="Gujr" typeface="Verdana"/>
        <a:font script="Khmr" typeface="Verdana"/>
        <a:font script="Knda" typeface="Verdana"/>
        <a:font script="Guru" typeface="Verdana"/>
        <a:font script="Cans" typeface="Verdana"/>
        <a:font script="Cher" typeface="Verdana"/>
        <a:font script="Yiii" typeface="Verdana"/>
        <a:font script="Tibt" typeface="Verdana"/>
        <a:font script="Thaa" typeface="Verdana"/>
        <a:font script="Deva" typeface="Verdana"/>
        <a:font script="Telu" typeface="Verdana"/>
        <a:font script="Taml" typeface="Verdana"/>
        <a:font script="Syrc" typeface="Verdana"/>
        <a:font script="Orya" typeface="Verdana"/>
        <a:font script="Mlym" typeface="Verdana"/>
        <a:font script="Laoo" typeface="Verdana"/>
        <a:font script="Sinh" typeface="Verdana"/>
        <a:font script="Mong" typeface="Verdana"/>
        <a:font script="Viet" typeface="Verdana"/>
        <a:font script="Uigh" typeface="Verdan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26334"/>
        </a:solidFill>
        <a:ln w="25400" cap="flat" cmpd="sng" algn="ctr">
          <a:noFill/>
          <a:prstDash val="solid"/>
        </a:ln>
        <a:effectLst/>
      </a:spPr>
      <a:bodyPr rtlCol="0" anchor="ctr"/>
      <a:lstStyle>
        <a:defPPr marL="0" marR="0" indent="0" algn="ctr" defTabSz="914400" eaLnBrk="1" fontAlgn="auto" latinLnBrk="0" hangingPunct="1">
          <a:lnSpc>
            <a:spcPct val="100000"/>
          </a:lnSpc>
          <a:spcBef>
            <a:spcPts val="0"/>
          </a:spcBef>
          <a:spcAft>
            <a:spcPts val="0"/>
          </a:spcAft>
          <a:buClrTx/>
          <a:buSzTx/>
          <a:buFontTx/>
          <a:buNone/>
          <a:tabLst/>
          <a:defRPr kumimoji="0" sz="1800" b="0" i="0" u="none" strike="noStrike" kern="0" cap="none" spc="0" normalizeH="0" baseline="0" noProof="0">
            <a:ln>
              <a:noFill/>
            </a:ln>
            <a:solidFill>
              <a:sysClr val="window" lastClr="FFFFFF"/>
            </a:solidFill>
            <a:effectLst/>
            <a:uLnTx/>
            <a:uFillTx/>
            <a:latin typeface="Verdana"/>
            <a:ea typeface="+mn-ea"/>
            <a:cs typeface="+mn-cs"/>
          </a:defRPr>
        </a:defPPr>
      </a:lst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custClrLst>
    <a:custClr name="GS1 Blue">
      <a:srgbClr val="002C6C"/>
    </a:custClr>
    <a:custClr name="GS1 Orange">
      <a:srgbClr val="F26334"/>
    </a:custClr>
    <a:custClr name="GS1 Dark Gray">
      <a:srgbClr val="454545"/>
    </a:custClr>
    <a:custClr name="GS1 Dark Medium Gray">
      <a:srgbClr val="888B8D"/>
    </a:custClr>
    <a:custClr name="GS1 Light Medium Gray">
      <a:srgbClr val="B1B3B3"/>
    </a:custClr>
    <a:custClr name="GS1 Light Gray">
      <a:srgbClr val="F4F4F4"/>
    </a:custClr>
    <a:custClr name="GS1 Raspberry">
      <a:srgbClr val="F05587"/>
    </a:custClr>
    <a:custClr name="GS1 Purple">
      <a:srgbClr val="BF83B9"/>
    </a:custClr>
    <a:custClr name="GS1 Lavender">
      <a:srgbClr val="AF96D4"/>
    </a:custClr>
    <a:custClr name="GS1 Slate">
      <a:srgbClr val="89AADB"/>
    </a:custClr>
    <a:custClr name="GS1 Sky">
      <a:srgbClr val="00B6DE"/>
    </a:custClr>
    <a:custClr name="GS1 Link">
      <a:srgbClr val="008DBD"/>
    </a:custClr>
    <a:custClr name="GS1 Mist">
      <a:srgbClr val="8DB9CA"/>
    </a:custClr>
    <a:custClr name="GS1 Teal">
      <a:srgbClr val="22BCB9"/>
    </a:custClr>
    <a:custClr name="GS1 Mint">
      <a:srgbClr val="71B790"/>
    </a:custClr>
    <a:custClr name="GS1 Grass">
      <a:srgbClr val="7AC143"/>
    </a:custClr>
    <a:custClr name="GS1 Forest">
      <a:srgbClr val="00B74F"/>
    </a:custClr>
    <a:custClr name="GS1 Olive">
      <a:srgbClr val="9DBB68"/>
    </a:custClr>
    <a:custClr name="GS1 Lime">
      <a:srgbClr val="C1D82F"/>
    </a:custClr>
    <a:custClr name="GS1 Gold">
      <a:srgbClr val="C4B000"/>
    </a:custClr>
    <a:custClr name="GS1 Peach">
      <a:srgbClr val="FBB034"/>
    </a:custClr>
    <a:custClr name="GS1 Tangerine">
      <a:srgbClr val="FF8200"/>
    </a:custClr>
    <a:custClr name="GS1 Honey">
      <a:srgbClr val="B78B20"/>
    </a:custClr>
    <a:custClr name="GS1 Terracotta">
      <a:srgbClr val="D3875F"/>
    </a:custClr>
  </a:custClrLst>
</a:theme>
</file>

<file path=ppt/theme/theme4.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EmailTo xmlns="http://schemas.microsoft.com/sharepoint/v3" xsi:nil="true"/>
    <EmailHeaders xmlns="http://schemas.microsoft.com/sharepoint/v4" xsi:nil="true"/>
    <Year xmlns="8797ad7b-07b3-4654-b53b-363493926508" xsi:nil="true"/>
    <EmailSender xmlns="http://schemas.microsoft.com/sharepoint/v3" xsi:nil="true"/>
    <EmailFrom xmlns="http://schemas.microsoft.com/sharepoint/v3" xsi:nil="true"/>
    <EmailSubject xmlns="http://schemas.microsoft.com/sharepoint/v3" xsi:nil="true"/>
    <Session_x0020_Name xmlns="8797ad7b-07b3-4654-b53b-363493926508" xsi:nil="true"/>
    <EmailCc xmlns="http://schemas.microsoft.com/sharepoint/v3" xsi:nil="true"/>
    <_dlc_DocId xmlns="ece5e4fa-18c3-44d0-99a5-ccc0cf1cf713">GS1GO-106-1678</_dlc_DocId>
    <_dlc_DocIdUrl xmlns="ece5e4fa-18c3-44d0-99a5-ccc0cf1cf713">
      <Url>http://intranet.gs1.org/events/_layouts/15/DocIdRedir.aspx?ID=GS1GO-106-1678</Url>
      <Description>GS1GO-106-1678</Description>
    </_dlc_DocIdUrl>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4833EA36F62CA641BAB9F648970D91ED" ma:contentTypeVersion="8" ma:contentTypeDescription="Create a new document." ma:contentTypeScope="" ma:versionID="2034fd8e939ec518a8dafbc04b51b8eb">
  <xsd:schema xmlns:xsd="http://www.w3.org/2001/XMLSchema" xmlns:xs="http://www.w3.org/2001/XMLSchema" xmlns:p="http://schemas.microsoft.com/office/2006/metadata/properties" xmlns:ns1="http://schemas.microsoft.com/sharepoint/v3" xmlns:ns2="ece5e4fa-18c3-44d0-99a5-ccc0cf1cf713" xmlns:ns3="8797ad7b-07b3-4654-b53b-363493926508" xmlns:ns4="http://schemas.microsoft.com/sharepoint/v4" targetNamespace="http://schemas.microsoft.com/office/2006/metadata/properties" ma:root="true" ma:fieldsID="f6304a7ec410197ee15f76ac4d1ffacf" ns1:_="" ns2:_="" ns3:_="" ns4:_="">
    <xsd:import namespace="http://schemas.microsoft.com/sharepoint/v3"/>
    <xsd:import namespace="ece5e4fa-18c3-44d0-99a5-ccc0cf1cf713"/>
    <xsd:import namespace="8797ad7b-07b3-4654-b53b-363493926508"/>
    <xsd:import namespace="http://schemas.microsoft.com/sharepoint/v4"/>
    <xsd:element name="properties">
      <xsd:complexType>
        <xsd:sequence>
          <xsd:element name="documentManagement">
            <xsd:complexType>
              <xsd:all>
                <xsd:element ref="ns2:_dlc_DocId" minOccurs="0"/>
                <xsd:element ref="ns2:_dlc_DocIdUrl" minOccurs="0"/>
                <xsd:element ref="ns2:_dlc_DocIdPersistId" minOccurs="0"/>
                <xsd:element ref="ns3:Year" minOccurs="0"/>
                <xsd:element ref="ns1:EmailSender" minOccurs="0"/>
                <xsd:element ref="ns1:EmailTo" minOccurs="0"/>
                <xsd:element ref="ns1:EmailCc" minOccurs="0"/>
                <xsd:element ref="ns1:EmailFrom" minOccurs="0"/>
                <xsd:element ref="ns1:EmailSubject" minOccurs="0"/>
                <xsd:element ref="ns4:EmailHeaders" minOccurs="0"/>
                <xsd:element ref="ns3:Session_x0020_Nam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EmailSender" ma:index="12" nillable="true" ma:displayName="E-Mail Sender" ma:hidden="true" ma:internalName="EmailSender">
      <xsd:simpleType>
        <xsd:restriction base="dms:Note">
          <xsd:maxLength value="255"/>
        </xsd:restriction>
      </xsd:simpleType>
    </xsd:element>
    <xsd:element name="EmailTo" ma:index="13" nillable="true" ma:displayName="E-Mail To" ma:hidden="true" ma:internalName="EmailTo">
      <xsd:simpleType>
        <xsd:restriction base="dms:Note">
          <xsd:maxLength value="255"/>
        </xsd:restriction>
      </xsd:simpleType>
    </xsd:element>
    <xsd:element name="EmailCc" ma:index="14" nillable="true" ma:displayName="E-Mail Cc" ma:hidden="true" ma:internalName="EmailCc">
      <xsd:simpleType>
        <xsd:restriction base="dms:Note">
          <xsd:maxLength value="255"/>
        </xsd:restriction>
      </xsd:simpleType>
    </xsd:element>
    <xsd:element name="EmailFrom" ma:index="15" nillable="true" ma:displayName="E-Mail From" ma:hidden="true" ma:internalName="EmailFrom">
      <xsd:simpleType>
        <xsd:restriction base="dms:Text"/>
      </xsd:simpleType>
    </xsd:element>
    <xsd:element name="EmailSubject" ma:index="16" nillable="true" ma:displayName="E-Mail Subject" ma:hidden="true" ma:internalName="EmailSubject">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ce5e4fa-18c3-44d0-99a5-ccc0cf1cf713"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8797ad7b-07b3-4654-b53b-363493926508" elementFormDefault="qualified">
    <xsd:import namespace="http://schemas.microsoft.com/office/2006/documentManagement/types"/>
    <xsd:import namespace="http://schemas.microsoft.com/office/infopath/2007/PartnerControls"/>
    <xsd:element name="Year" ma:index="11" nillable="true" ma:displayName="Year" ma:internalName="Year">
      <xsd:simpleType>
        <xsd:restriction base="dms:Text">
          <xsd:maxLength value="255"/>
        </xsd:restriction>
      </xsd:simpleType>
    </xsd:element>
    <xsd:element name="Session_x0020_Name" ma:index="18" nillable="true" ma:displayName="Session Name" ma:internalName="Session_x0020_Name">
      <xsd:simpleType>
        <xsd:restriction base="dms:Text">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4" elementFormDefault="qualified">
    <xsd:import namespace="http://schemas.microsoft.com/office/2006/documentManagement/types"/>
    <xsd:import namespace="http://schemas.microsoft.com/office/infopath/2007/PartnerControls"/>
    <xsd:element name="EmailHeaders" ma:index="17" nillable="true" ma:displayName="E-Mail Headers" ma:hidden="true" ma:internalName="EmailHeaders">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AEFFE7C1-0462-4382-9BD2-5F8EF2A19A20}">
  <ds:schemaRefs>
    <ds:schemaRef ds:uri="ece5e4fa-18c3-44d0-99a5-ccc0cf1cf713"/>
    <ds:schemaRef ds:uri="http://schemas.microsoft.com/office/2006/documentManagement/types"/>
    <ds:schemaRef ds:uri="http://schemas.microsoft.com/office/infopath/2007/PartnerControls"/>
    <ds:schemaRef ds:uri="http://purl.org/dc/elements/1.1/"/>
    <ds:schemaRef ds:uri="http://schemas.microsoft.com/office/2006/metadata/properties"/>
    <ds:schemaRef ds:uri="8797ad7b-07b3-4654-b53b-363493926508"/>
    <ds:schemaRef ds:uri="http://schemas.microsoft.com/sharepoint/v3"/>
    <ds:schemaRef ds:uri="http://schemas.microsoft.com/sharepoint/v4"/>
    <ds:schemaRef ds:uri="http://purl.org/dc/terms/"/>
    <ds:schemaRef ds:uri="http://schemas.openxmlformats.org/package/2006/metadata/core-properties"/>
    <ds:schemaRef ds:uri="http://www.w3.org/XML/1998/namespace"/>
    <ds:schemaRef ds:uri="http://purl.org/dc/dcmitype/"/>
  </ds:schemaRefs>
</ds:datastoreItem>
</file>

<file path=customXml/itemProps2.xml><?xml version="1.0" encoding="utf-8"?>
<ds:datastoreItem xmlns:ds="http://schemas.openxmlformats.org/officeDocument/2006/customXml" ds:itemID="{8CF7339C-45CD-42D9-A54F-8D73DE701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ce5e4fa-18c3-44d0-99a5-ccc0cf1cf713"/>
    <ds:schemaRef ds:uri="8797ad7b-07b3-4654-b53b-363493926508"/>
    <ds:schemaRef ds:uri="http://schemas.microsoft.com/sharepoint/v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B9E8AB2-197A-4C7B-85E5-B860FDC3CE0B}">
  <ds:schemaRefs>
    <ds:schemaRef ds:uri="http://schemas.microsoft.com/sharepoint/v3/contenttype/forms"/>
  </ds:schemaRefs>
</ds:datastoreItem>
</file>

<file path=customXml/itemProps4.xml><?xml version="1.0" encoding="utf-8"?>
<ds:datastoreItem xmlns:ds="http://schemas.openxmlformats.org/officeDocument/2006/customXml" ds:itemID="{F3AC8AD5-558D-428F-9D39-0778AFE7291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emplate>GS1_Template_PPT_16-9_2015-02-04</Template>
  <TotalTime>337</TotalTime>
  <Words>8555</Words>
  <Application>Microsoft Office PowerPoint</Application>
  <PresentationFormat>On-screen Show (16:9)</PresentationFormat>
  <Paragraphs>1480</Paragraphs>
  <Slides>138</Slides>
  <Notes>28</Notes>
  <HiddenSlides>0</HiddenSlides>
  <MMClips>0</MMClips>
  <ScaleCrop>false</ScaleCrop>
  <HeadingPairs>
    <vt:vector size="6" baseType="variant">
      <vt:variant>
        <vt:lpstr>Fonts Used</vt:lpstr>
      </vt:variant>
      <vt:variant>
        <vt:i4>14</vt:i4>
      </vt:variant>
      <vt:variant>
        <vt:lpstr>Theme</vt:lpstr>
      </vt:variant>
      <vt:variant>
        <vt:i4>6</vt:i4>
      </vt:variant>
      <vt:variant>
        <vt:lpstr>Slide Titles</vt:lpstr>
      </vt:variant>
      <vt:variant>
        <vt:i4>138</vt:i4>
      </vt:variant>
    </vt:vector>
  </HeadingPairs>
  <TitlesOfParts>
    <vt:vector size="158" baseType="lpstr">
      <vt:lpstr>ＭＳ Ｐゴシック</vt:lpstr>
      <vt:lpstr>ＭＳ Ｐゴシック</vt:lpstr>
      <vt:lpstr>Arial</vt:lpstr>
      <vt:lpstr>Calibri</vt:lpstr>
      <vt:lpstr>Calibri Light</vt:lpstr>
      <vt:lpstr>Gotham Office</vt:lpstr>
      <vt:lpstr>Lucida Grande</vt:lpstr>
      <vt:lpstr>Open Sans Bold</vt:lpstr>
      <vt:lpstr>Times</vt:lpstr>
      <vt:lpstr>Times New Roman</vt:lpstr>
      <vt:lpstr>Trebuchet MS</vt:lpstr>
      <vt:lpstr>Verdana</vt:lpstr>
      <vt:lpstr>Wingdings</vt:lpstr>
      <vt:lpstr>Wingdings 3</vt:lpstr>
      <vt:lpstr>Title</vt:lpstr>
      <vt:lpstr>Content</vt:lpstr>
      <vt:lpstr>Divider</vt:lpstr>
      <vt:lpstr>Facet</vt:lpstr>
      <vt:lpstr>Office Theme</vt:lpstr>
      <vt:lpstr>1_Office Theme</vt:lpstr>
      <vt:lpstr>GS1 Industry &amp; Standards Event 2017 09-13 October 2017 – Brussels, Belgium Transforming business together </vt:lpstr>
      <vt:lpstr>Anti-trust caution</vt:lpstr>
      <vt:lpstr>Statement &amp; reminder for seeking intellectual property information</vt:lpstr>
      <vt:lpstr>Meeting etiquette</vt:lpstr>
      <vt:lpstr>GS1 Standards Event App – How to get it </vt:lpstr>
      <vt:lpstr>WiFi internet access</vt:lpstr>
      <vt:lpstr>Agenda Review</vt:lpstr>
      <vt:lpstr>GS1 Industry &amp; Standards Event 2017 09-13 October 2017 – Brussels, Belgium Transforming business together</vt:lpstr>
      <vt:lpstr>The Role of GPC in GDSN</vt:lpstr>
      <vt:lpstr>GPC Standards Website</vt:lpstr>
      <vt:lpstr>GPC Delta Reports </vt:lpstr>
      <vt:lpstr>GPC Releases</vt:lpstr>
      <vt:lpstr>Previous Publications</vt:lpstr>
      <vt:lpstr>GPC Dec-2017 Publication (Updated Oct-2017)</vt:lpstr>
      <vt:lpstr>GPC Adoption in GDSN (as of June 2017)</vt:lpstr>
      <vt:lpstr>GPC Translations</vt:lpstr>
      <vt:lpstr>Dairy Products</vt:lpstr>
      <vt:lpstr>PowerPoint Presentation</vt:lpstr>
      <vt:lpstr>WR 17-195 Clothing</vt:lpstr>
      <vt:lpstr>Contacts</vt:lpstr>
      <vt:lpstr>Eileen Harpell, Global Standards Management Process</vt:lpstr>
      <vt:lpstr>Agenda</vt:lpstr>
      <vt:lpstr>Improved Work Request input</vt:lpstr>
      <vt:lpstr>Minutes and agenda's Work Request activity reviewed in a table</vt:lpstr>
      <vt:lpstr>Opportunity</vt:lpstr>
      <vt:lpstr>User Stories</vt:lpstr>
      <vt:lpstr>Example User Stories</vt:lpstr>
      <vt:lpstr>We want to tweak the status of a WR to reflect the way we work</vt:lpstr>
      <vt:lpstr>The Automation Project</vt:lpstr>
      <vt:lpstr>Attributes upload into a database – NEW TEMPLATE</vt:lpstr>
      <vt:lpstr>The Automation Project</vt:lpstr>
      <vt:lpstr>How to enter a new Work Request</vt:lpstr>
      <vt:lpstr>Coming soon</vt:lpstr>
      <vt:lpstr>Network Release Schedule   </vt:lpstr>
      <vt:lpstr>GDSN Releases</vt:lpstr>
      <vt:lpstr>Lunch!</vt:lpstr>
      <vt:lpstr>GS1 Cloud</vt:lpstr>
      <vt:lpstr>GS1 Cloud Core Team</vt:lpstr>
      <vt:lpstr>PowerPoint Presentation</vt:lpstr>
      <vt:lpstr>PowerPoint Presentation</vt:lpstr>
      <vt:lpstr>PowerPoint Presentation</vt:lpstr>
      <vt:lpstr>PowerPoint Presentation</vt:lpstr>
      <vt:lpstr>PowerPoint Presentation</vt:lpstr>
      <vt:lpstr>PowerPoint Presentation</vt:lpstr>
      <vt:lpstr>GS1 Cloud: How it works</vt:lpstr>
      <vt:lpstr>GS1 Cloud Phase 1 – Use cases</vt:lpstr>
      <vt:lpstr>PowerPoint Presentation</vt:lpstr>
      <vt:lpstr>GS1 Cloud: Core attributes and features</vt:lpstr>
      <vt:lpstr>GS1 Activate and GS1 Cloud</vt:lpstr>
      <vt:lpstr>GS1 Cloud Phase 1 – Performance improvements</vt:lpstr>
      <vt:lpstr>PowerPoint Presentation</vt:lpstr>
      <vt:lpstr>GDSN Simplification </vt:lpstr>
      <vt:lpstr>Project Origin</vt:lpstr>
      <vt:lpstr>Project Schedule</vt:lpstr>
      <vt:lpstr>Group Charter</vt:lpstr>
      <vt:lpstr>Simplification – Why is it important?</vt:lpstr>
      <vt:lpstr>Simplification – Who is participating?</vt:lpstr>
      <vt:lpstr>Simplification Summary</vt:lpstr>
      <vt:lpstr>Proposals</vt:lpstr>
      <vt:lpstr>Recommendations: Safest, least risk, lowest impact</vt:lpstr>
      <vt:lpstr>Recommendations: Medium Risk, medium Impact</vt:lpstr>
      <vt:lpstr>Recommendations: Medium Risk, medium Impact, cont.</vt:lpstr>
      <vt:lpstr>Recommendations: Highest Risk, greatest results</vt:lpstr>
      <vt:lpstr>Recommendations: Highest Risk, greatest results</vt:lpstr>
      <vt:lpstr>GDSN Components</vt:lpstr>
      <vt:lpstr>Components</vt:lpstr>
      <vt:lpstr>History of components in GDSN</vt:lpstr>
      <vt:lpstr>What is a component?</vt:lpstr>
      <vt:lpstr>Why components?</vt:lpstr>
      <vt:lpstr>The introduction of components in Sweden</vt:lpstr>
      <vt:lpstr>PowerPoint Presentation</vt:lpstr>
      <vt:lpstr>Use cases from ICA</vt:lpstr>
      <vt:lpstr>ICA Sweden   Components</vt:lpstr>
      <vt:lpstr>Presenting ICA Gruppen</vt:lpstr>
      <vt:lpstr>Revenue from several sources</vt:lpstr>
      <vt:lpstr>GS1 standard solves our need of cost efficient solutions in the Supply Chain</vt:lpstr>
      <vt:lpstr>Solution Overview – Validoo - powered by GS1 Sweden </vt:lpstr>
      <vt:lpstr>Online Challenge – Component products</vt:lpstr>
      <vt:lpstr>Online Presentation vs. Packaging Information</vt:lpstr>
      <vt:lpstr>Online Presentation vs. Packaging Information</vt:lpstr>
      <vt:lpstr>What is a Component Product and what is not?</vt:lpstr>
      <vt:lpstr>What is a Component Product and what is not?</vt:lpstr>
      <vt:lpstr>What is a Component Product and what is not?</vt:lpstr>
      <vt:lpstr>What is a Component Product and what is not?</vt:lpstr>
      <vt:lpstr>Start Simple - Use a Component Solution only when Absolutely Required! </vt:lpstr>
      <vt:lpstr>PowerPoint Presentation</vt:lpstr>
      <vt:lpstr>GS1 Industry &amp; Standards Event 2017 09-13 October 2017 – Brussels, Belgium Transforming business together</vt:lpstr>
      <vt:lpstr>Trade Item Implementation Guide (TIIG) https://www.gs1.org/gdsn/trade_implementation_guide </vt:lpstr>
      <vt:lpstr>WR 17-102 (simplify navigation of the Packaging Label Guide) ComRev closed 9 Oct </vt:lpstr>
      <vt:lpstr>Considerations</vt:lpstr>
      <vt:lpstr>Proposed solution</vt:lpstr>
      <vt:lpstr>Some intangibles, cost/benefits</vt:lpstr>
      <vt:lpstr>Live Demonstration</vt:lpstr>
      <vt:lpstr>For Information: GDSN Release 2.8 documentation will be removed from www.gs1.org </vt:lpstr>
      <vt:lpstr>GDSN Release 2.8 to be removed. In future keep online two legacy versions</vt:lpstr>
      <vt:lpstr>Coffee Break!</vt:lpstr>
      <vt:lpstr>PowerPoint Presentation</vt:lpstr>
      <vt:lpstr>Think Out Side of the Box!</vt:lpstr>
      <vt:lpstr>Business Requirement</vt:lpstr>
      <vt:lpstr>2 New Business Areas &amp; Target Market is NOT important</vt:lpstr>
      <vt:lpstr>Example</vt:lpstr>
      <vt:lpstr>GDSN Today – Issue managing from Global or Union of Nations</vt:lpstr>
      <vt:lpstr>GDSN – What is needed for EUDAMED &amp; Development Assistance</vt:lpstr>
      <vt:lpstr>GDSN works this way a GTIN is published by Market</vt:lpstr>
      <vt:lpstr>What these recipients need</vt:lpstr>
      <vt:lpstr>Need</vt:lpstr>
      <vt:lpstr>Phases &amp; Rules</vt:lpstr>
      <vt:lpstr>Thank you.</vt:lpstr>
      <vt:lpstr>GDSN Governance Structure</vt:lpstr>
      <vt:lpstr>Governance Structure</vt:lpstr>
      <vt:lpstr>GDSN Delivery Process – High Level</vt:lpstr>
      <vt:lpstr>Roles and Responsibilities  GDSN Delivery Process</vt:lpstr>
      <vt:lpstr>PowerPoint Presentation</vt:lpstr>
      <vt:lpstr>PowerPoint Presentation</vt:lpstr>
      <vt:lpstr>PowerPoint Presentation</vt:lpstr>
      <vt:lpstr>PowerPoint Presentation</vt:lpstr>
      <vt:lpstr>GS1 Industry &amp; Standards Event 2017 09-13 October 2017 – Brussels, Belgium Transforming business together </vt:lpstr>
      <vt:lpstr>OTAG Agenda</vt:lpstr>
      <vt:lpstr>GDS Validation Rule Release Planning Issues</vt:lpstr>
      <vt:lpstr>Current GDS Release Schedule</vt:lpstr>
      <vt:lpstr>Issues around VR Release Planning</vt:lpstr>
      <vt:lpstr>Suggestions to resolve issues</vt:lpstr>
      <vt:lpstr>Save for posterity…</vt:lpstr>
      <vt:lpstr>Contact Information</vt:lpstr>
      <vt:lpstr>Definition of Consumer Trade Item (WR 17-089)</vt:lpstr>
      <vt:lpstr>WR 17-089 – discussion point</vt:lpstr>
      <vt:lpstr>Best practice for reporting failure in validation</vt:lpstr>
      <vt:lpstr>Best practice for reporting failure in validation</vt:lpstr>
      <vt:lpstr>Best practice for reporting failure in validation</vt:lpstr>
      <vt:lpstr>Add a new country code (WR 17-089)</vt:lpstr>
      <vt:lpstr>WR 17-089 Request</vt:lpstr>
      <vt:lpstr>Change schema hosting in GR (WR 17-249)</vt:lpstr>
      <vt:lpstr>WR 17-249 Proposal</vt:lpstr>
      <vt:lpstr>Future Group Meetings</vt:lpstr>
      <vt:lpstr>Wrap Up Topics</vt:lpstr>
      <vt:lpstr>GS1 Xchange: Where collaboration meets community </vt:lpstr>
      <vt:lpstr>The Daily Scan: News you can use</vt:lpstr>
      <vt:lpstr>Adjourn</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GS1</dc:creator>
  <cp:keywords/>
  <dc:description/>
  <cp:lastModifiedBy>Alan Hyler</cp:lastModifiedBy>
  <cp:revision>84</cp:revision>
  <dcterms:created xsi:type="dcterms:W3CDTF">2015-02-03T16:52:14Z</dcterms:created>
  <dcterms:modified xsi:type="dcterms:W3CDTF">2017-10-10T08:57:02Z</dcterms:modified>
  <cp:category>Corporate Template</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7</vt:i4>
  </property>
  <property fmtid="{D5CDD505-2E9C-101B-9397-08002B2CF9AE}" pid="3" name="Date">
    <vt:filetime>2016-01-06T05:00:00Z</vt:filetime>
  </property>
  <property fmtid="{D5CDD505-2E9C-101B-9397-08002B2CF9AE}" pid="4" name="ContentTypeId">
    <vt:lpwstr>0x0101004833EA36F62CA641BAB9F648970D91ED</vt:lpwstr>
  </property>
  <property fmtid="{D5CDD505-2E9C-101B-9397-08002B2CF9AE}" pid="5" name="_dlc_DocIdItemGuid">
    <vt:lpwstr>254432f2-951e-4aa9-957e-b0dab7076d4b</vt:lpwstr>
  </property>
</Properties>
</file>