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5"/>
    <p:sldMasterId id="2147483810" r:id="rId6"/>
    <p:sldMasterId id="2147483750" r:id="rId7"/>
    <p:sldMasterId id="2147483858" r:id="rId8"/>
    <p:sldMasterId id="2147483865" r:id="rId9"/>
    <p:sldMasterId id="2147483885" r:id="rId10"/>
    <p:sldMasterId id="2147483893" r:id="rId11"/>
    <p:sldMasterId id="2147483900" r:id="rId12"/>
    <p:sldMasterId id="2147483920" r:id="rId13"/>
    <p:sldMasterId id="2147483928" r:id="rId14"/>
    <p:sldMasterId id="2147483935" r:id="rId15"/>
    <p:sldMasterId id="2147483955" r:id="rId16"/>
    <p:sldMasterId id="2147483966" r:id="rId17"/>
    <p:sldMasterId id="2147483986" r:id="rId18"/>
  </p:sldMasterIdLst>
  <p:notesMasterIdLst>
    <p:notesMasterId r:id="rId46"/>
  </p:notesMasterIdLst>
  <p:sldIdLst>
    <p:sldId id="297" r:id="rId19"/>
    <p:sldId id="307" r:id="rId20"/>
    <p:sldId id="304" r:id="rId21"/>
    <p:sldId id="263" r:id="rId22"/>
    <p:sldId id="332" r:id="rId23"/>
    <p:sldId id="333" r:id="rId24"/>
    <p:sldId id="325" r:id="rId25"/>
    <p:sldId id="329" r:id="rId26"/>
    <p:sldId id="354" r:id="rId27"/>
    <p:sldId id="338" r:id="rId28"/>
    <p:sldId id="340" r:id="rId29"/>
    <p:sldId id="339" r:id="rId30"/>
    <p:sldId id="336" r:id="rId31"/>
    <p:sldId id="337" r:id="rId32"/>
    <p:sldId id="356" r:id="rId33"/>
    <p:sldId id="343" r:id="rId34"/>
    <p:sldId id="342" r:id="rId35"/>
    <p:sldId id="331" r:id="rId36"/>
    <p:sldId id="351" r:id="rId37"/>
    <p:sldId id="355" r:id="rId38"/>
    <p:sldId id="345" r:id="rId39"/>
    <p:sldId id="346" r:id="rId40"/>
    <p:sldId id="352" r:id="rId41"/>
    <p:sldId id="348" r:id="rId42"/>
    <p:sldId id="353" r:id="rId43"/>
    <p:sldId id="350" r:id="rId44"/>
    <p:sldId id="341" r:id="rId45"/>
  </p:sldIdLst>
  <p:sldSz cx="9144000" cy="6858000" type="screen4x3"/>
  <p:notesSz cx="7010400" cy="92964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334"/>
    <a:srgbClr val="B1B3B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6" autoAdjust="0"/>
    <p:restoredTop sz="94602" autoAdjust="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1872"/>
        <p:guide pos="300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6B4779-85B8-4CDA-A686-82D8DF36C99A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D4C4AF-8AAA-40E4-95BF-723C48B21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7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3C0FB-7ED9-4529-AF9C-C6D768E74C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1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01BBF-2204-446B-BC31-085333A290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01BBF-2204-446B-BC31-085333A290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01BBF-2204-446B-BC31-085333A290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 smtClean="0"/>
              <a:t>Click to Add Presenter Name, Title, Company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Title of Presentation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GB" noProof="0" smtClean="0"/>
              <a:t>Click to edit heading 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8529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6611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868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Main idea, quote, or phrase two lines and under may go in this text box. 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0913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 smtClean="0"/>
              <a:t>Click to edit text. Main idea, quote, or phrase three lines and under may go in this text box. For text over three lines adjust the size of this box.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8638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78876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GB" noProof="0" smtClean="0"/>
              <a:t>Click to edit heading 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46634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76887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550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89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3" name="Rectangle 12"/>
          <p:cNvSpPr/>
          <p:nvPr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2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7909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014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68958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Agenda Slide</a:t>
            </a:r>
            <a:endParaRPr lang="en-GB" noProof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34020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7088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Conclusion or summary based on the two boxes above may go here. The text in the box may be up to four lines in this space.</a:t>
            </a:r>
            <a:endParaRPr lang="en-GB" noProof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5816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34737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807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059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88309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37215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93800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7311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14980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498" y="372002"/>
            <a:ext cx="8062463" cy="5382011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Editable Color in Master Divider Slide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77041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89455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11222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59737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433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5062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49879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Main idea, quote, or phrase two lines and under may go in this text box. 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30472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 smtClean="0"/>
              <a:t>Click to edit text. Main idea, quote, or phrase three lines and under may go in this text box. For text over three lines adjust the size of this box.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28095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78887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GB" noProof="0" smtClean="0"/>
              <a:t>Click to edit heading 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17803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60807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50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109298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3" name="Rectangle 12"/>
          <p:cNvSpPr/>
          <p:nvPr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3627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5558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81909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Agenda Slide</a:t>
            </a:r>
            <a:endParaRPr lang="en-GB" noProof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880198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4129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Conclusion or summary based on the two boxes above may go here. The text in the box may be up to four lines in this space.</a:t>
            </a:r>
            <a:endParaRPr lang="en-GB" noProof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84594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4059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13608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42432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344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89961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64007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21531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34705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498" y="372002"/>
            <a:ext cx="8062463" cy="5382011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Editable Color in Master Divider Slide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03835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04321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70599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004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Agenda Slide</a:t>
            </a:r>
            <a:endParaRPr lang="en-GB" noProof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7553222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55769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7556282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93404" y="4438486"/>
            <a:ext cx="755794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7553222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Conclusion or summary based on the two boxes above may go here. The text in the box may be up to four lines in this space.</a:t>
            </a:r>
            <a:endParaRPr lang="en-GB" noProof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3507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37498" y="372002"/>
            <a:ext cx="8062463" cy="5382011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Editable Color in Master Divider Slide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97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7" y="4771595"/>
            <a:ext cx="7547005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Add Presenter Name, Title, Company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7" y="5055119"/>
            <a:ext cx="7547005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46491" cy="8911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Title of Presentation</a:t>
            </a:r>
            <a:br>
              <a:rPr lang="en-US" dirty="0" smtClean="0"/>
            </a:br>
            <a:r>
              <a:rPr lang="en-US" dirty="0" smtClean="0"/>
              <a:t>Second Line Title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2268" y="5919788"/>
            <a:ext cx="1949450" cy="576262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 spc="0">
                <a:solidFill>
                  <a:srgbClr val="B1B3B3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Partner Logo Here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857509"/>
            <a:ext cx="7547004" cy="7046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3404" y="4657760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 smtClean="0"/>
              <a:t>Click to Add Presenter Name, Title, Company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Title of Presentation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967089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7553222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55769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7556282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93404" y="4438486"/>
            <a:ext cx="755794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7553222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61205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27428" y="2743200"/>
            <a:ext cx="1938337" cy="2741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892616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2994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285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5950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9350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18305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274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Main idea, quote, or phrase two lines and under may go in this text box. 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344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4736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 smtClean="0"/>
              <a:t>Click to edit text. Main idea, quote, or phrase three lines and under may go in this text box. For text over three lines adjust the size of this box.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770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7659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GB" noProof="0" smtClean="0"/>
              <a:t>Click to edit heading 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3619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4067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1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6017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3" name="Rectangle 12"/>
          <p:cNvSpPr/>
          <p:nvPr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11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3740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601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952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Agenda Slide</a:t>
            </a:r>
            <a:endParaRPr lang="en-GB" noProof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25800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6724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Conclusion or summary based on the two boxes above may go here. The text in the box may be up to four lines in this space.</a:t>
            </a:r>
            <a:endParaRPr lang="en-GB" noProof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6724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76592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8825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6186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9059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8646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4529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159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5157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498" y="372002"/>
            <a:ext cx="8062463" cy="5382011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Editable Color in Master Divider Slide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4170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 smtClean="0"/>
              <a:t>Click to Add Presenter Name, Title, Company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Title of Presentation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717221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7553222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55769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7556282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93404" y="4438486"/>
            <a:ext cx="755794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7553222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436836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27428" y="2743200"/>
            <a:ext cx="1938337" cy="2741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35960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5152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8401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67342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3371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26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Main idea, quote, or phrase two lines and under may go in this text box. 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3195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904999"/>
            <a:ext cx="8044541" cy="40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4873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288513"/>
            <a:ext cx="8044541" cy="37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6330"/>
            <a:ext cx="8044137" cy="78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Main idea, quote, or phrase two lines and under may go in this text box. 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64740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 smtClean="0"/>
              <a:t>Click to edit text. Main idea, quote, or phrase three lines and under may go in this text box. For text over three lines adjust the size of this box.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0790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8125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7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GB" noProof="0" smtClean="0"/>
              <a:t>Click to edit heading 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5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349833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51001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22454" y="1455430"/>
            <a:ext cx="2477124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23622" y="2247355"/>
            <a:ext cx="2474637" cy="375272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8106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4064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9371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/>
        </p:nvSpPr>
        <p:spPr>
          <a:xfrm>
            <a:off x="549275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3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1"/>
            <a:ext cx="3786598" cy="42982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9841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74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8587" y="2233087"/>
            <a:ext cx="3780956" cy="362430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4818525" y="1555312"/>
            <a:ext cx="3786598" cy="3160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3" name="Rectangle 12"/>
          <p:cNvSpPr/>
          <p:nvPr/>
        </p:nvSpPr>
        <p:spPr>
          <a:xfrm>
            <a:off x="4818429" y="4714933"/>
            <a:ext cx="3785269" cy="1141986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1" noProof="0" dirty="0" smtClean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1100" b="0" i="1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0" y="4839676"/>
            <a:ext cx="3505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1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 smtClean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 smtClean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 smtClean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GB" sz="1100" b="0" i="1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28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41214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83417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809206" y="2436481"/>
            <a:ext cx="3787256" cy="3421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Here 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1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552763" y="2492583"/>
            <a:ext cx="8044541" cy="35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430"/>
            <a:ext cx="8044541" cy="9994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 smtClean="0"/>
              <a:t>Click to edit text. Main idea, quote, or phrase three lines and under may go in this text box. For text over three lines adjust the size of this box.</a:t>
            </a:r>
            <a:endParaRPr lang="en-GB" noProof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46099" y="230189"/>
            <a:ext cx="8058151" cy="906196"/>
          </a:xfrm>
        </p:spPr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89370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6053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70" y="1590675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6053" y="3881400"/>
            <a:ext cx="3822700" cy="197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70" y="3881400"/>
            <a:ext cx="3822700" cy="1971675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500" kern="12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 kern="1200"/>
            </a:lvl3pPr>
            <a:lvl4pPr>
              <a:lnSpc>
                <a:spcPct val="100000"/>
              </a:lnSpc>
              <a:defRPr sz="1500" kern="1200"/>
            </a:lvl4pPr>
            <a:lvl5pPr>
              <a:lnSpc>
                <a:spcPct val="100000"/>
              </a:lnSpc>
              <a:defRPr sz="15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7974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78111"/>
            <a:ext cx="2312" cy="4278159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4154" y="3723355"/>
            <a:ext cx="7989634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7496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4928" y="1995840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96" y="4286565"/>
            <a:ext cx="3814641" cy="15665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625" y="4286565"/>
            <a:ext cx="3822944" cy="15665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defRPr sz="1300" kern="12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 kern="1200"/>
            </a:lvl3pPr>
            <a:lvl4pPr>
              <a:lnSpc>
                <a:spcPct val="100000"/>
              </a:lnSpc>
              <a:defRPr sz="1300" kern="1200"/>
            </a:lvl4pPr>
            <a:lvl5pPr>
              <a:lnSpc>
                <a:spcPct val="100000"/>
              </a:lnSpc>
              <a:defRPr sz="1300" kern="12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8125" y="1590590"/>
            <a:ext cx="3818102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747516" y="1590590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88126" y="3878367"/>
            <a:ext cx="3818101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7516" y="3878367"/>
            <a:ext cx="3831666" cy="34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8382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Agenda Slide</a:t>
            </a:r>
            <a:endParaRPr lang="en-GB" noProof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44300" y="1454727"/>
            <a:ext cx="8052162" cy="454143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7526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3152" y="185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30320" y="3258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30320" y="466094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553152" y="334264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3152" y="4744720"/>
            <a:ext cx="2895600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746869"/>
            <a:ext cx="4775518" cy="10109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noProof="0" smtClean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2629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4513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1306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44299" y="4523228"/>
            <a:ext cx="8060802" cy="145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text. Conclusion or summary based on the two boxes above may go here. The text in the box may be up to four lines in this space.</a:t>
            </a:r>
            <a:endParaRPr lang="en-GB" noProof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769306" y="1567520"/>
            <a:ext cx="3827156" cy="80264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text</a:t>
            </a:r>
            <a:endParaRPr lang="en-GB" noProof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6099" y="2471040"/>
            <a:ext cx="3839002" cy="191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/>
            </a:lvl1pPr>
            <a:lvl2pPr>
              <a:lnSpc>
                <a:spcPts val="1800"/>
              </a:lnSpc>
              <a:defRPr sz="1500"/>
            </a:lvl2pPr>
            <a:lvl3pPr>
              <a:lnSpc>
                <a:spcPts val="1800"/>
              </a:lnSpc>
              <a:defRPr sz="1500"/>
            </a:lvl3pPr>
            <a:lvl4pPr>
              <a:lnSpc>
                <a:spcPts val="1800"/>
              </a:lnSpc>
              <a:defRPr sz="1500"/>
            </a:lvl4pPr>
            <a:lvl5pPr>
              <a:lnSpc>
                <a:spcPts val="1800"/>
              </a:lnSpc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20063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56214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44513" y="1567520"/>
            <a:ext cx="1840033" cy="80264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85576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614937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4298" y="2471040"/>
            <a:ext cx="1841536" cy="3490559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11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11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11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11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11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  <a:p>
            <a:pPr lvl="0"/>
            <a:endParaRPr lang="en-GB" noProof="0" smtClean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618031" y="1567520"/>
            <a:ext cx="1840033" cy="80264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682909" y="1567520"/>
            <a:ext cx="1840033" cy="80264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65067" y="1567520"/>
            <a:ext cx="1840033" cy="80264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3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</a:t>
            </a:r>
            <a:br>
              <a:rPr lang="en-GB" noProof="0" smtClean="0"/>
            </a:br>
            <a:r>
              <a:rPr lang="en-GB" noProof="0" smtClean="0"/>
              <a:t>edit title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1036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5313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4011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 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3651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080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2231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0245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2450" y="466725"/>
            <a:ext cx="8043863" cy="52902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smtClean="0"/>
              <a:t>Photo Only Divider Slide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5083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able Col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498" y="372002"/>
            <a:ext cx="8062463" cy="5382011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2" y="1753551"/>
            <a:ext cx="7383419" cy="852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5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90392" y="694694"/>
            <a:ext cx="7362574" cy="8911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300"/>
              </a:lnSpc>
              <a:defRPr sz="28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Editable Color in Master Divider Slide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7332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 smtClean="0"/>
              <a:t>Click to Add Presenter Name, Title, Company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 smtClean="0"/>
              <a:t>Title of Presentation</a:t>
            </a:r>
            <a:br>
              <a:rPr lang="en-GB" noProof="0" dirty="0" smtClean="0"/>
            </a:br>
            <a:r>
              <a:rPr lang="en-GB" noProof="0" dirty="0" smtClean="0"/>
              <a:t>Second Line Title</a:t>
            </a:r>
            <a:endParaRPr lang="en-GB" noProof="0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83479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7553222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804207" y="2883945"/>
            <a:ext cx="7555769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7556282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93404" y="4438486"/>
            <a:ext cx="755794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7553222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73172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627428" y="2743200"/>
            <a:ext cx="1938337" cy="2741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04208" y="4568190"/>
            <a:ext cx="5546046" cy="4906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Presenter Name, Title, Company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804208" y="2883945"/>
            <a:ext cx="5547916" cy="8071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2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Title of Presentation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04208" y="3784421"/>
            <a:ext cx="5548293" cy="4640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404" y="4438486"/>
            <a:ext cx="551872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4208" y="5091663"/>
            <a:ext cx="5546046" cy="2050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61284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552763" y="1455209"/>
            <a:ext cx="8043777" cy="45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10588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46018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7187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12564" y="1455430"/>
            <a:ext cx="3784756" cy="73754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Click to edit heading</a:t>
            </a:r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813733" y="2233086"/>
            <a:ext cx="3780956" cy="3766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500"/>
            </a:lvl1pPr>
            <a:lvl2pPr>
              <a:lnSpc>
                <a:spcPct val="100000"/>
              </a:lnSpc>
              <a:buClr>
                <a:schemeClr val="accent1"/>
              </a:buClr>
              <a:defRPr sz="1500"/>
            </a:lvl2pPr>
            <a:lvl3pPr>
              <a:lnSpc>
                <a:spcPct val="100000"/>
              </a:lnSpc>
              <a:buClr>
                <a:schemeClr val="accent1"/>
              </a:buClr>
              <a:defRPr sz="1500"/>
            </a:lvl3pPr>
            <a:lvl4pPr>
              <a:lnSpc>
                <a:spcPct val="100000"/>
              </a:lnSpc>
              <a:buClr>
                <a:schemeClr val="accent1"/>
              </a:buClr>
              <a:defRPr sz="1500"/>
            </a:lvl4pPr>
            <a:lvl5pPr>
              <a:lnSpc>
                <a:spcPct val="100000"/>
              </a:lnSpc>
              <a:buClr>
                <a:schemeClr val="accent1"/>
              </a:buClr>
              <a:defRPr sz="1500"/>
            </a:lvl5pPr>
          </a:lstStyle>
          <a:p>
            <a:pPr lvl="0"/>
            <a:r>
              <a:rPr lang="en-GB" noProof="0" smtClean="0"/>
              <a:t>Add text here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7567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2763" y="1455918"/>
            <a:ext cx="8048057" cy="406251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2000" b="1" i="0"/>
            </a:lvl1pPr>
          </a:lstStyle>
          <a:p>
            <a:pPr lvl="0"/>
            <a:r>
              <a:rPr lang="en-GB" noProof="0" smtClean="0"/>
              <a:t>Name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552763" y="1894050"/>
            <a:ext cx="8044541" cy="6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Contact Information</a:t>
            </a:r>
            <a:endParaRPr lang="en-GB" noProof="0"/>
          </a:p>
        </p:txBody>
      </p:sp>
      <p:sp>
        <p:nvSpPr>
          <p:cNvPr id="10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963607" y="4021568"/>
            <a:ext cx="7595542" cy="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539101" y="5561872"/>
            <a:ext cx="7995299" cy="38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www.gs1.org</a:t>
            </a:r>
            <a:endParaRPr lang="en-GB" noProof="0"/>
          </a:p>
        </p:txBody>
      </p:sp>
      <p:sp>
        <p:nvSpPr>
          <p:cNvPr id="13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963607" y="5049637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name@gs1.org</a:t>
            </a:r>
            <a:endParaRPr lang="en-GB" noProof="0"/>
          </a:p>
        </p:txBody>
      </p:sp>
      <p:sp>
        <p:nvSpPr>
          <p:cNvPr id="17" name="Text Placeholder 2"/>
          <p:cNvSpPr>
            <a:spLocks noGrp="1"/>
          </p:cNvSpPr>
          <p:nvPr>
            <p:ph idx="20" hasCustomPrompt="1"/>
          </p:nvPr>
        </p:nvSpPr>
        <p:spPr bwMode="auto">
          <a:xfrm>
            <a:off x="963607" y="4367618"/>
            <a:ext cx="7595542" cy="3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8" name="Text Placeholder 2"/>
          <p:cNvSpPr>
            <a:spLocks noGrp="1"/>
          </p:cNvSpPr>
          <p:nvPr>
            <p:ph idx="21" hasCustomPrompt="1"/>
          </p:nvPr>
        </p:nvSpPr>
        <p:spPr bwMode="auto">
          <a:xfrm>
            <a:off x="963607" y="4706948"/>
            <a:ext cx="7595542" cy="3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+00 (0)00 0000 0000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552763" y="2645460"/>
            <a:ext cx="8044541" cy="13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 smtClean="0"/>
              <a:t>GS1 Address</a:t>
            </a:r>
            <a:endParaRPr lang="en-GB" noProof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506107" y="4023096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T</a:t>
            </a:r>
            <a:endParaRPr lang="en-GB" noProof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506107" y="4365062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D</a:t>
            </a:r>
            <a:endParaRPr lang="en-GB" noProof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506107" y="4707028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M</a:t>
            </a:r>
            <a:endParaRPr lang="en-GB" noProof="0"/>
          </a:p>
        </p:txBody>
      </p:sp>
      <p:sp>
        <p:nvSpPr>
          <p:cNvPr id="25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07" y="5048995"/>
            <a:ext cx="438450" cy="329829"/>
          </a:xfrm>
          <a:prstGeom prst="rect">
            <a:avLst/>
          </a:prstGeom>
        </p:spPr>
        <p:txBody>
          <a:bodyPr vert="horz" lIns="144000"/>
          <a:lstStyle>
            <a:lvl1pPr marL="74250" indent="0">
              <a:spcBef>
                <a:spcPts val="0"/>
              </a:spcBef>
              <a:buFontTx/>
              <a:buNone/>
              <a:defRPr b="1" i="0"/>
            </a:lvl1pPr>
            <a:lvl2pPr marL="272250" indent="0">
              <a:spcBef>
                <a:spcPts val="0"/>
              </a:spcBef>
              <a:buFontTx/>
              <a:buNone/>
              <a:defRPr b="1" i="0"/>
            </a:lvl2pPr>
            <a:lvl3pPr marL="538650" indent="0">
              <a:spcBef>
                <a:spcPts val="0"/>
              </a:spcBef>
              <a:buFontTx/>
              <a:buNone/>
              <a:defRPr b="1" i="0"/>
            </a:lvl3pPr>
            <a:lvl4pPr marL="0" indent="0">
              <a:spcBef>
                <a:spcPts val="0"/>
              </a:spcBef>
              <a:buFontTx/>
              <a:buNone/>
              <a:defRPr sz="1800" b="1" i="0"/>
            </a:lvl4pPr>
            <a:lvl5pPr marL="1038622" indent="0">
              <a:spcBef>
                <a:spcPts val="0"/>
              </a:spcBef>
              <a:buFontTx/>
              <a:buNone/>
              <a:defRPr b="1" i="0"/>
            </a:lvl5pPr>
          </a:lstStyle>
          <a:p>
            <a:pPr lvl="3"/>
            <a:r>
              <a:rPr lang="en-GB" noProof="0" smtClean="0"/>
              <a:t>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69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" y="881788"/>
            <a:ext cx="2714396" cy="798173"/>
          </a:xfrm>
          <a:prstGeom prst="rect">
            <a:avLst/>
          </a:prstGeom>
        </p:spPr>
      </p:pic>
      <p:pic>
        <p:nvPicPr>
          <p:cNvPr id="8" name="Picture 7" descr="14GSGL0011_D08_PPT_Cover_Global-Language-of-Busines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1285418"/>
            <a:ext cx="1911160" cy="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  <p:sldLayoutId id="214748385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" y="881788"/>
            <a:ext cx="2714396" cy="798173"/>
          </a:xfrm>
          <a:prstGeom prst="rect">
            <a:avLst/>
          </a:prstGeom>
        </p:spPr>
      </p:pic>
      <p:pic>
        <p:nvPicPr>
          <p:cNvPr id="8" name="Picture 7" descr="14GSGL0011_D08_PPT_Cover_Global-Language-of-Busines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1285418"/>
            <a:ext cx="1911160" cy="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GS1</a:t>
            </a:r>
            <a:r>
              <a:rPr lang="en-GB" baseline="0" noProof="0" dirty="0" smtClean="0">
                <a:solidFill>
                  <a:srgbClr val="454545"/>
                </a:solidFill>
              </a:rPr>
              <a:t> </a:t>
            </a:r>
            <a:r>
              <a:rPr lang="en-GB" noProof="0" dirty="0" smtClean="0">
                <a:solidFill>
                  <a:srgbClr val="454545"/>
                </a:solidFill>
              </a:rPr>
              <a:t>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59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GS1</a:t>
            </a:r>
            <a:r>
              <a:rPr lang="en-GB" baseline="0" noProof="0" dirty="0" smtClean="0">
                <a:solidFill>
                  <a:srgbClr val="454545"/>
                </a:solidFill>
              </a:rPr>
              <a:t> </a:t>
            </a:r>
            <a:r>
              <a:rPr lang="en-GB" noProof="0" dirty="0" smtClean="0">
                <a:solidFill>
                  <a:srgbClr val="454545"/>
                </a:solidFill>
              </a:rPr>
              <a:t>2016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78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855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  <p:sldLayoutId id="214748398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70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GS1</a:t>
            </a:r>
            <a:r>
              <a:rPr lang="en-GB" baseline="0" noProof="0" dirty="0" smtClean="0">
                <a:solidFill>
                  <a:srgbClr val="454545"/>
                </a:solidFill>
              </a:rPr>
              <a:t> </a:t>
            </a:r>
            <a:r>
              <a:rPr lang="en-GB" noProof="0" dirty="0" smtClean="0">
                <a:solidFill>
                  <a:srgbClr val="454545"/>
                </a:solidFill>
              </a:rPr>
              <a:t>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  <p:sldLayoutId id="2147483829" r:id="rId14"/>
    <p:sldLayoutId id="2147483823" r:id="rId15"/>
    <p:sldLayoutId id="2147483826" r:id="rId16"/>
    <p:sldLayoutId id="2147483827" r:id="rId17"/>
    <p:sldLayoutId id="2147483828" r:id="rId18"/>
    <p:sldLayoutId id="214748385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GS1</a:t>
            </a:r>
            <a:r>
              <a:rPr lang="en-GB" baseline="0" noProof="0" dirty="0" smtClean="0">
                <a:solidFill>
                  <a:srgbClr val="454545"/>
                </a:solidFill>
              </a:rPr>
              <a:t> </a:t>
            </a:r>
            <a:r>
              <a:rPr lang="en-GB" noProof="0" dirty="0" smtClean="0">
                <a:solidFill>
                  <a:srgbClr val="454545"/>
                </a:solidFill>
              </a:rPr>
              <a:t>2016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" y="881788"/>
            <a:ext cx="2714396" cy="798173"/>
          </a:xfrm>
          <a:prstGeom prst="rect">
            <a:avLst/>
          </a:prstGeom>
        </p:spPr>
      </p:pic>
      <p:pic>
        <p:nvPicPr>
          <p:cNvPr id="8" name="Picture 7" descr="14GSGL0011_D08_PPT_Cover_Global-Language-of-Busines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1285418"/>
            <a:ext cx="1911160" cy="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92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98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9" y="881788"/>
            <a:ext cx="2714396" cy="798173"/>
          </a:xfrm>
          <a:prstGeom prst="rect">
            <a:avLst/>
          </a:prstGeom>
        </p:spPr>
      </p:pic>
      <p:pic>
        <p:nvPicPr>
          <p:cNvPr id="8" name="Picture 7" descr="14GSGL0011_D08_PPT_Cover_Global-Language-of-Busines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1285418"/>
            <a:ext cx="1911160" cy="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6099" y="230189"/>
            <a:ext cx="8058151" cy="90619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02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8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" y="6243041"/>
            <a:ext cx="1511999" cy="444606"/>
          </a:xfrm>
          <a:prstGeom prst="rect">
            <a:avLst/>
          </a:prstGeom>
        </p:spPr>
      </p:pic>
      <p:sp>
        <p:nvSpPr>
          <p:cNvPr id="15" name="Text Placeholder 19"/>
          <p:cNvSpPr txBox="1">
            <a:spLocks/>
          </p:cNvSpPr>
          <p:nvPr/>
        </p:nvSpPr>
        <p:spPr>
          <a:xfrm>
            <a:off x="5555890" y="6414712"/>
            <a:ext cx="2300813" cy="1347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454545"/>
                </a:solidFill>
              </a:rPr>
              <a:t>© </a:t>
            </a:r>
            <a:r>
              <a:rPr lang="en-GB" noProof="0" smtClean="0">
                <a:solidFill>
                  <a:srgbClr val="454545"/>
                </a:solidFill>
              </a:rPr>
              <a:t>GS1</a:t>
            </a:r>
            <a:r>
              <a:rPr lang="en-GB" baseline="0" noProof="0" smtClean="0">
                <a:solidFill>
                  <a:srgbClr val="454545"/>
                </a:solidFill>
              </a:rPr>
              <a:t> </a:t>
            </a:r>
            <a:r>
              <a:rPr lang="en-GB" noProof="0" smtClean="0">
                <a:solidFill>
                  <a:srgbClr val="454545"/>
                </a:solidFill>
              </a:rPr>
              <a:t>2017</a:t>
            </a:r>
            <a:endParaRPr lang="en-GB" noProof="0" dirty="0" smtClean="0">
              <a:solidFill>
                <a:srgbClr val="454545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356551" y="6350405"/>
            <a:ext cx="247535" cy="20026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593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1.org/gs1-anti-trust-caution" TargetMode="External"/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may </a:t>
            </a:r>
            <a:r>
              <a:rPr lang="en-US" dirty="0"/>
              <a:t>a</a:t>
            </a:r>
            <a:r>
              <a:rPr lang="en-US" dirty="0" smtClean="0"/>
              <a:t>ttend</a:t>
            </a:r>
            <a:r>
              <a:rPr lang="en-US" dirty="0"/>
              <a:t>: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4208" y="2883945"/>
            <a:ext cx="5672792" cy="939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GS1 </a:t>
            </a:r>
            <a:r>
              <a:rPr lang="en-US" sz="2000" dirty="0" smtClean="0"/>
              <a:t>Industry &amp; Standards Event 2017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09-13 October 2017 – Brussels, Belgium</a:t>
            </a:r>
            <a:br>
              <a:rPr lang="en-US" sz="2000" dirty="0" smtClean="0"/>
            </a:br>
            <a:r>
              <a:rPr lang="en-US" sz="1400" i="1" dirty="0" smtClean="0">
                <a:solidFill>
                  <a:srgbClr val="002C6C"/>
                </a:solidFill>
              </a:rPr>
              <a:t>Transforming business together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04208" y="3855791"/>
            <a:ext cx="5548293" cy="464002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Session</a:t>
            </a:r>
            <a:r>
              <a:rPr lang="en-US" sz="1600" dirty="0" smtClean="0">
                <a:solidFill>
                  <a:schemeClr val="bg1"/>
                </a:solidFill>
              </a:rPr>
              <a:t>:  GS1 GO Hosting Service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Time: 13:30 – 15:30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Speaker(s):  Owen Strouse, Sean Lockhead &amp; Mark Van Eeghem, GS1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 </a:t>
            </a:r>
            <a:r>
              <a:rPr lang="en-US" dirty="0" smtClean="0"/>
              <a:t>GEPIR </a:t>
            </a:r>
            <a:r>
              <a:rPr lang="en-US" dirty="0"/>
              <a:t>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46099" y="1447800"/>
            <a:ext cx="8241707" cy="3312086"/>
          </a:xfrm>
        </p:spPr>
        <p:txBody>
          <a:bodyPr/>
          <a:lstStyle/>
          <a:p>
            <a:pPr marL="55688" indent="0">
              <a:buNone/>
            </a:pPr>
            <a:r>
              <a:rPr lang="en-US" sz="1200" b="1" dirty="0"/>
              <a:t>PRODUCT POSITIONING:</a:t>
            </a:r>
          </a:p>
          <a:p>
            <a:r>
              <a:rPr lang="en-US" sz="1200" dirty="0"/>
              <a:t>GEPIR is a global service that utilizes a distributed network, providing a single point of access to  GS1 Global Company Prefixes (GCP) and GS1 Key Licensee’s	</a:t>
            </a:r>
          </a:p>
          <a:p>
            <a:pPr lvl="1"/>
            <a:r>
              <a:rPr lang="en-US" sz="1200" dirty="0"/>
              <a:t>Is ‘foundational’ for validation of GS1 Global Company Prefixes (GCP) and GS1 Key Licensee’s</a:t>
            </a:r>
          </a:p>
          <a:p>
            <a:pPr lvl="1"/>
            <a:r>
              <a:rPr lang="en-US" sz="1200" dirty="0"/>
              <a:t>Resolves GS1 Keys to a GS1 GCP to provide information (contact) on the Licensing Organization [of the GCP]</a:t>
            </a:r>
          </a:p>
          <a:p>
            <a:pPr lvl="1"/>
            <a:r>
              <a:rPr lang="en-US" sz="1200" dirty="0"/>
              <a:t>Indicates the organization with rights to create GS1 Keys from the associated GCP</a:t>
            </a:r>
          </a:p>
          <a:p>
            <a:pPr lvl="1"/>
            <a:r>
              <a:rPr lang="en-US" sz="1200" b="1" dirty="0"/>
              <a:t>An open system with no requirement around user access &amp; authentication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i="1" dirty="0"/>
              <a:t>By definition it </a:t>
            </a:r>
            <a:r>
              <a:rPr lang="en-US" sz="1200" b="1" i="1" dirty="0">
                <a:solidFill>
                  <a:srgbClr val="F26334"/>
                </a:solidFill>
              </a:rPr>
              <a:t>is not </a:t>
            </a:r>
            <a:r>
              <a:rPr lang="en-US" sz="1200" b="1" i="1" dirty="0"/>
              <a:t>a registry of GLNs; it can expose GLNs as information associated to the Licensing Organization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i="1" dirty="0"/>
              <a:t>GEPIR has an update planned called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GEPIR: Modernized</a:t>
            </a:r>
            <a:r>
              <a:rPr lang="en-US" sz="1200" b="1" i="1" dirty="0"/>
              <a:t>; it will add an SLA and diagnostic requirements to any self hosted nodes to ensure they all perform to the same level as GS1 Hosted nodes</a:t>
            </a:r>
          </a:p>
          <a:p>
            <a:pPr marL="55688" indent="0">
              <a:buNone/>
            </a:pPr>
            <a:r>
              <a:rPr lang="en-US" sz="1200" b="1" dirty="0"/>
              <a:t>ADOPTION:</a:t>
            </a:r>
          </a:p>
          <a:p>
            <a:r>
              <a:rPr lang="en-US" sz="1200" dirty="0"/>
              <a:t>Every GS1 Member Organization must participate in the GEPIR network by 2012 GA agreement</a:t>
            </a:r>
          </a:p>
          <a:p>
            <a:pPr marL="55688" indent="0">
              <a:buNone/>
            </a:pPr>
            <a:r>
              <a:rPr lang="en-US" sz="1200" b="1" dirty="0"/>
              <a:t>GOVERNANCE:</a:t>
            </a:r>
          </a:p>
          <a:p>
            <a:r>
              <a:rPr lang="en-US" sz="1200" dirty="0"/>
              <a:t>The GS1 GO LT reports to the </a:t>
            </a:r>
            <a:r>
              <a:rPr lang="en-US" sz="1200" dirty="0" smtClean="0"/>
              <a:t>Management </a:t>
            </a:r>
            <a:r>
              <a:rPr lang="en-US" sz="1200" dirty="0"/>
              <a:t>Board who governs all GS1 Services &amp; Solutions which are the B2B and B2C services and solution to include GEPIR</a:t>
            </a:r>
          </a:p>
          <a:p>
            <a:pPr marL="55688" indent="0">
              <a:buNone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40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Hosted GEPIR – DEMO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2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</a:t>
            </a:r>
            <a:r>
              <a:rPr lang="en-US" sz="3200" dirty="0"/>
              <a:t>Service </a:t>
            </a:r>
            <a:r>
              <a:rPr lang="en-US" sz="3200" dirty="0" smtClean="0"/>
              <a:t>– GLN Service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 GLN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12571" y="1447800"/>
            <a:ext cx="8243942" cy="379125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PRODUCT POSITIONING:</a:t>
            </a:r>
          </a:p>
          <a:p>
            <a:r>
              <a:rPr lang="en-US" sz="1600" dirty="0"/>
              <a:t>The </a:t>
            </a:r>
            <a:r>
              <a:rPr lang="en-US" sz="1600" dirty="0">
                <a:solidFill>
                  <a:srgbClr val="F26334"/>
                </a:solidFill>
              </a:rPr>
              <a:t>GS1 GLN Service </a:t>
            </a:r>
            <a:r>
              <a:rPr lang="en-US" sz="1600" dirty="0">
                <a:solidFill>
                  <a:srgbClr val="002C6C"/>
                </a:solidFill>
              </a:rPr>
              <a:t>is a global service utilizing a central registry, </a:t>
            </a:r>
            <a:r>
              <a:rPr lang="en-US" sz="1600" dirty="0"/>
              <a:t>providing a single point of access to GS1 GLN master data via an interconnected network of local registries</a:t>
            </a:r>
          </a:p>
          <a:p>
            <a:pPr lvl="1"/>
            <a:r>
              <a:rPr lang="en-US" sz="1600" dirty="0"/>
              <a:t>Provides access to the global service via a Local GLN Registry including user authentication </a:t>
            </a:r>
          </a:p>
          <a:p>
            <a:pPr lvl="1"/>
            <a:r>
              <a:rPr lang="en-US" sz="1600" dirty="0"/>
              <a:t>A global solution that connects all GLN registries to enable the look-up of GLN and basic party information from any other registry </a:t>
            </a:r>
          </a:p>
          <a:p>
            <a:pPr lvl="1"/>
            <a:r>
              <a:rPr lang="en-US" sz="1600" b="1" dirty="0"/>
              <a:t>A closed system that requires user access &amp; authentication only for GS1 Federation Members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b="1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By </a:t>
            </a:r>
            <a:r>
              <a:rPr lang="en-US" sz="1600" b="1" i="1" dirty="0"/>
              <a:t>definition it </a:t>
            </a:r>
            <a:r>
              <a:rPr lang="en-US" sz="1600" b="1" i="1" dirty="0">
                <a:solidFill>
                  <a:srgbClr val="F26334"/>
                </a:solidFill>
              </a:rPr>
              <a:t>is</a:t>
            </a:r>
            <a:r>
              <a:rPr lang="en-US" sz="1600" b="1" i="1" dirty="0"/>
              <a:t> a registry of GLN’s; to provide GLN master data</a:t>
            </a:r>
            <a:endParaRPr lang="en-US" sz="1600" dirty="0"/>
          </a:p>
          <a:p>
            <a:pPr marL="55688" indent="0">
              <a:buNone/>
            </a:pPr>
            <a:endParaRPr lang="en-US" sz="13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044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 GLN </a:t>
            </a:r>
            <a:r>
              <a:rPr lang="en-US" dirty="0" smtClean="0"/>
              <a:t>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46099" y="1447800"/>
            <a:ext cx="7142922" cy="4495800"/>
          </a:xfrm>
        </p:spPr>
        <p:txBody>
          <a:bodyPr/>
          <a:lstStyle/>
          <a:p>
            <a:pPr marL="55688" indent="0">
              <a:buNone/>
            </a:pPr>
            <a:r>
              <a:rPr lang="en-US" sz="1350" b="1" dirty="0" smtClean="0"/>
              <a:t>ADOPTION: </a:t>
            </a:r>
            <a:endParaRPr lang="en-US" sz="1350" b="1" dirty="0"/>
          </a:p>
          <a:p>
            <a:r>
              <a:rPr lang="en-US" sz="1350" dirty="0" smtClean="0"/>
              <a:t>MO’s </a:t>
            </a:r>
            <a:r>
              <a:rPr lang="en-US" sz="1350" dirty="0"/>
              <a:t>in </a:t>
            </a:r>
            <a:r>
              <a:rPr lang="en-US" sz="1350" dirty="0" smtClean="0"/>
              <a:t>Production (11):</a:t>
            </a:r>
          </a:p>
          <a:p>
            <a:pPr lvl="2"/>
            <a:r>
              <a:rPr lang="en-US" sz="1350" dirty="0" smtClean="0"/>
              <a:t>Canada, Germany, Lithuania, Ireland, Macedonia, Moldova, Latvia, Egypt, Nigeria, Bolivia, US</a:t>
            </a:r>
            <a:endParaRPr lang="en-US" sz="1350" dirty="0"/>
          </a:p>
          <a:p>
            <a:r>
              <a:rPr lang="en-US" sz="1350" dirty="0" smtClean="0"/>
              <a:t>MO’s in Testing:</a:t>
            </a:r>
          </a:p>
          <a:p>
            <a:pPr lvl="2"/>
            <a:r>
              <a:rPr lang="en-US" sz="1350" dirty="0" smtClean="0"/>
              <a:t>GS1 Colombia</a:t>
            </a:r>
          </a:p>
          <a:p>
            <a:r>
              <a:rPr lang="en-US" sz="1350" dirty="0" smtClean="0"/>
              <a:t>Recent MO Inquiries:</a:t>
            </a:r>
          </a:p>
          <a:p>
            <a:pPr lvl="2"/>
            <a:r>
              <a:rPr lang="en-US" sz="1350" dirty="0" smtClean="0"/>
              <a:t>GS1 Slovenia, GS1 Switzerland, GS1 UK</a:t>
            </a:r>
          </a:p>
          <a:p>
            <a:r>
              <a:rPr lang="en-US" sz="1350" dirty="0" smtClean="0"/>
              <a:t>Service </a:t>
            </a:r>
            <a:r>
              <a:rPr lang="en-US" sz="1350" dirty="0" smtClean="0"/>
              <a:t>Usage a/o October 10, 2017:</a:t>
            </a:r>
            <a:endParaRPr lang="en-US" sz="1350" dirty="0" smtClean="0"/>
          </a:p>
          <a:p>
            <a:pPr lvl="2"/>
            <a:r>
              <a:rPr lang="en-US" sz="1350" dirty="0" smtClean="0"/>
              <a:t>Total GLNs:  </a:t>
            </a:r>
            <a:r>
              <a:rPr lang="en-GB" sz="1400" dirty="0"/>
              <a:t> 385,079 </a:t>
            </a:r>
            <a:endParaRPr lang="en-US" sz="1350" dirty="0" smtClean="0"/>
          </a:p>
          <a:p>
            <a:pPr lvl="2"/>
            <a:r>
              <a:rPr lang="en-US" sz="1350" dirty="0" smtClean="0"/>
              <a:t>Total Hosted GLNs:  </a:t>
            </a:r>
            <a:r>
              <a:rPr lang="en-GB" sz="1400" dirty="0"/>
              <a:t> 11,200 </a:t>
            </a:r>
            <a:endParaRPr lang="en-US" sz="1350" dirty="0" smtClean="0"/>
          </a:p>
          <a:p>
            <a:pPr lvl="2"/>
            <a:r>
              <a:rPr lang="en-US" sz="1350" dirty="0" smtClean="0"/>
              <a:t>Added Last 30/60/90 days:  44 / 1,393 / 2,586</a:t>
            </a:r>
            <a:endParaRPr lang="en-US" sz="1350" dirty="0"/>
          </a:p>
          <a:p>
            <a:pPr marL="55688" indent="0">
              <a:buNone/>
            </a:pPr>
            <a:endParaRPr lang="en-US" sz="1350" b="1" dirty="0"/>
          </a:p>
          <a:p>
            <a:pPr marL="74250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177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 GLN </a:t>
            </a:r>
            <a:r>
              <a:rPr lang="en-US" dirty="0" smtClean="0"/>
              <a:t>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46099" y="1447800"/>
            <a:ext cx="7142922" cy="4495800"/>
          </a:xfrm>
        </p:spPr>
        <p:txBody>
          <a:bodyPr/>
          <a:lstStyle/>
          <a:p>
            <a:pPr marL="55688" indent="0">
              <a:buNone/>
            </a:pPr>
            <a:r>
              <a:rPr lang="en-US" sz="1350" b="1" dirty="0" smtClean="0"/>
              <a:t>Challenges:</a:t>
            </a:r>
            <a:endParaRPr lang="en-US" sz="1350" b="1" dirty="0"/>
          </a:p>
          <a:p>
            <a:r>
              <a:rPr lang="en-US" sz="1350" dirty="0" smtClean="0"/>
              <a:t>Only two required fields in Global </a:t>
            </a:r>
            <a:r>
              <a:rPr lang="en-US" sz="1350" dirty="0" smtClean="0"/>
              <a:t>Index</a:t>
            </a:r>
          </a:p>
          <a:p>
            <a:pPr lvl="1"/>
            <a:r>
              <a:rPr lang="en-US" sz="1350" dirty="0" smtClean="0"/>
              <a:t>Minimal benefit</a:t>
            </a:r>
          </a:p>
          <a:p>
            <a:pPr lvl="1"/>
            <a:r>
              <a:rPr lang="en-US" sz="1350" dirty="0" smtClean="0"/>
              <a:t>Should we require more to increase value of service?</a:t>
            </a:r>
            <a:endParaRPr lang="en-US" sz="1350" dirty="0" smtClean="0"/>
          </a:p>
          <a:p>
            <a:r>
              <a:rPr lang="en-US" sz="1350" dirty="0" smtClean="0"/>
              <a:t>Unknown peer-to-peer </a:t>
            </a:r>
            <a:r>
              <a:rPr lang="en-US" sz="1350" dirty="0" smtClean="0"/>
              <a:t>usage</a:t>
            </a:r>
            <a:endParaRPr lang="en-US" sz="1350" dirty="0" smtClean="0"/>
          </a:p>
          <a:p>
            <a:r>
              <a:rPr lang="en-US" sz="1350" dirty="0" smtClean="0"/>
              <a:t>How to gain additional adoption?</a:t>
            </a:r>
          </a:p>
          <a:p>
            <a:pPr marL="74250" indent="0">
              <a:buNone/>
            </a:pPr>
            <a:endParaRPr lang="en-US" sz="1350" b="1" dirty="0" smtClean="0"/>
          </a:p>
          <a:p>
            <a:endParaRPr lang="en-US" sz="1350" b="1" dirty="0"/>
          </a:p>
          <a:p>
            <a:pPr marL="55688" indent="0">
              <a:buNone/>
            </a:pPr>
            <a:r>
              <a:rPr lang="en-US" sz="1350" b="1" dirty="0" smtClean="0"/>
              <a:t>ROADMAP</a:t>
            </a:r>
            <a:r>
              <a:rPr lang="en-US" sz="1350" b="1" dirty="0"/>
              <a:t>:</a:t>
            </a:r>
          </a:p>
          <a:p>
            <a:r>
              <a:rPr lang="en-US" sz="1350" dirty="0" smtClean="0"/>
              <a:t>Service will be maintained if adoption increases</a:t>
            </a:r>
          </a:p>
          <a:p>
            <a:pPr marL="74250" indent="0">
              <a:buNone/>
            </a:pP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41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Hosted GLN Service – DEMO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6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</a:t>
            </a:r>
            <a:r>
              <a:rPr lang="en-US" sz="3200" dirty="0"/>
              <a:t>GO Service </a:t>
            </a:r>
            <a:r>
              <a:rPr lang="en-US" sz="3200" dirty="0" smtClean="0"/>
              <a:t>– Escrow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18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GS1 GO Service </a:t>
            </a:r>
            <a:r>
              <a:rPr lang="en-US" dirty="0" smtClean="0"/>
              <a:t>– Escrow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>
              <a:buNone/>
            </a:pPr>
            <a:r>
              <a:rPr lang="en-US" u="sng" dirty="0" smtClean="0"/>
              <a:t>Purpose:</a:t>
            </a:r>
          </a:p>
          <a:p>
            <a:pPr marL="74250" indent="0">
              <a:buNone/>
            </a:pPr>
            <a:r>
              <a:rPr lang="en-US" dirty="0" smtClean="0"/>
              <a:t>Secure </a:t>
            </a:r>
            <a:r>
              <a:rPr lang="en-US" dirty="0"/>
              <a:t>a backup of the key membership data to ensure continuity of the core services to user companies in the event of a MO’s expulsion, resignation or in the event of a force majeure</a:t>
            </a:r>
            <a:r>
              <a:rPr lang="en-US" dirty="0" smtClean="0"/>
              <a:t>.</a:t>
            </a:r>
          </a:p>
          <a:p>
            <a:pPr marL="74250" indent="0">
              <a:buNone/>
            </a:pPr>
            <a:endParaRPr lang="en-US" dirty="0"/>
          </a:p>
          <a:p>
            <a:pPr marL="74250" indent="0">
              <a:buNone/>
            </a:pPr>
            <a:r>
              <a:rPr lang="en-US" dirty="0" smtClean="0"/>
              <a:t>Hosted GEPIR is an option to satisfy escrow requirements.</a:t>
            </a:r>
          </a:p>
          <a:p>
            <a:pPr marL="74250" indent="0">
              <a:buNone/>
            </a:pPr>
            <a:endParaRPr lang="en-US" dirty="0" smtClean="0"/>
          </a:p>
          <a:p>
            <a:pPr marL="74250" indent="0">
              <a:buNone/>
            </a:pPr>
            <a:r>
              <a:rPr lang="en-US" u="sng" dirty="0" smtClean="0"/>
              <a:t>Challenges:</a:t>
            </a:r>
          </a:p>
          <a:p>
            <a:r>
              <a:rPr lang="en-US" dirty="0" smtClean="0"/>
              <a:t>GEPIR </a:t>
            </a:r>
            <a:r>
              <a:rPr lang="en-US" dirty="0" smtClean="0"/>
              <a:t>has </a:t>
            </a:r>
            <a:r>
              <a:rPr lang="en-US" dirty="0" smtClean="0"/>
              <a:t>limited mandatory attributes</a:t>
            </a:r>
          </a:p>
          <a:p>
            <a:r>
              <a:rPr lang="en-US" dirty="0" smtClean="0"/>
              <a:t>Escrow </a:t>
            </a:r>
            <a:r>
              <a:rPr lang="en-US" dirty="0" smtClean="0"/>
              <a:t>has </a:t>
            </a:r>
            <a:r>
              <a:rPr lang="en-US" dirty="0" smtClean="0"/>
              <a:t>greater number of mandatory attributes</a:t>
            </a:r>
          </a:p>
          <a:p>
            <a:r>
              <a:rPr lang="en-US" dirty="0" smtClean="0"/>
              <a:t>Some MO’s don’t want all Escrow attribute exposed in GEPIR</a:t>
            </a:r>
          </a:p>
          <a:p>
            <a:r>
              <a:rPr lang="en-US" dirty="0" smtClean="0"/>
              <a:t>Need:  Opt attributes into/out of GEPIR if they are not mandatory for GEPIR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2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Single Sign-On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Anti-trust </a:t>
            </a:r>
            <a:r>
              <a:rPr lang="en-US" dirty="0"/>
              <a:t>c</a:t>
            </a:r>
            <a:r>
              <a:rPr lang="en-US" dirty="0" smtClean="0"/>
              <a:t>aution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/>
            <a:r>
              <a:rPr lang="en-US" altLang="en-US" sz="1800" dirty="0"/>
              <a:t>GS1 operates under the GS1 anti-trust caution.  Strict compliance with anti-trust laws is and always has been the policy of GS1.</a:t>
            </a:r>
          </a:p>
          <a:p>
            <a:pPr marL="285750"/>
            <a:r>
              <a:rPr lang="en-US" altLang="en-US" sz="1800" dirty="0"/>
              <a:t>The best way to avoid problems is to remember that the purpose of the group is to enhance the ability of all industry members to compete more efficiently</a:t>
            </a:r>
            <a:r>
              <a:rPr lang="en-US" altLang="en-US" sz="1800" dirty="0" smtClean="0"/>
              <a:t>.</a:t>
            </a:r>
          </a:p>
          <a:p>
            <a:pPr marL="285750"/>
            <a:r>
              <a:rPr lang="en-US" altLang="en-US" sz="1800" dirty="0" smtClean="0"/>
              <a:t>This means:</a:t>
            </a:r>
          </a:p>
          <a:p>
            <a:pPr marL="520700" lvl="1" indent="-239713"/>
            <a:r>
              <a:rPr lang="en-US" altLang="en-US" sz="1600" b="1" dirty="0"/>
              <a:t>There shall be no discussion of prices, allocation of customers, or products, </a:t>
            </a:r>
            <a:r>
              <a:rPr lang="en-GB" sz="1600" b="1" dirty="0">
                <a:ea typeface="Times New Roman" panose="02020603050405020304" pitchFamily="18" charset="0"/>
              </a:rPr>
              <a:t>boycotts, refusals to deal, or market </a:t>
            </a:r>
            <a:r>
              <a:rPr lang="en-GB" sz="1600" b="1" dirty="0" smtClean="0">
                <a:ea typeface="Times New Roman" panose="02020603050405020304" pitchFamily="18" charset="0"/>
              </a:rPr>
              <a:t>share.</a:t>
            </a:r>
            <a:endParaRPr lang="en-US" altLang="en-US" sz="1600" b="1" dirty="0"/>
          </a:p>
          <a:p>
            <a:pPr marL="520700" lvl="1" indent="-239713"/>
            <a:r>
              <a:rPr lang="en-US" altLang="en-US" sz="1600" dirty="0"/>
              <a:t>If any participant believes the group is drifting toward impermissible discussion, the topic shall be tabled until the opinion of counsel can be obtained.</a:t>
            </a:r>
          </a:p>
          <a:p>
            <a:pPr marL="280988" indent="-280988"/>
            <a:r>
              <a:rPr lang="en-US" altLang="en-US" sz="1600" dirty="0"/>
              <a:t>The full anti-trust caution is available via the link below, if you would like to read it in its entirety: </a:t>
            </a: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www.gs1.org/gs1-anti-trust-caution</a:t>
            </a:r>
            <a:r>
              <a:rPr lang="en-GB" sz="1600" dirty="0" smtClean="0"/>
              <a:t>.</a:t>
            </a:r>
            <a:endParaRPr lang="en-US" altLang="en-US" sz="1600" dirty="0"/>
          </a:p>
          <a:p>
            <a:pPr marL="482600" lvl="1" indent="-201613"/>
            <a:endParaRPr lang="en-US" altLang="en-US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8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Single Sign-On - Overview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79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Services –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GS1 currently maintains hosted applications (GEPIR, GLN Services, Escrow, Farm Registry)</a:t>
            </a:r>
          </a:p>
          <a:p>
            <a:r>
              <a:rPr lang="en-US" dirty="0" smtClean="0"/>
              <a:t>Each service maintains its own set of:</a:t>
            </a:r>
          </a:p>
          <a:p>
            <a:pPr lvl="1"/>
            <a:r>
              <a:rPr lang="en-US" dirty="0" smtClean="0"/>
              <a:t>User IDs</a:t>
            </a:r>
          </a:p>
          <a:p>
            <a:pPr lvl="1"/>
            <a:r>
              <a:rPr lang="en-US" dirty="0" smtClean="0"/>
              <a:t>Data Sets</a:t>
            </a:r>
          </a:p>
          <a:p>
            <a:pPr lvl="1"/>
            <a:r>
              <a:rPr lang="en-US" dirty="0" smtClean="0"/>
              <a:t>Proprietary functionality</a:t>
            </a:r>
          </a:p>
          <a:p>
            <a:r>
              <a:rPr lang="en-US" dirty="0" smtClean="0"/>
              <a:t>In a number of instances, the services share:</a:t>
            </a:r>
          </a:p>
          <a:p>
            <a:pPr lvl="1"/>
            <a:r>
              <a:rPr lang="en-US" dirty="0" smtClean="0"/>
              <a:t>Similar data sets</a:t>
            </a:r>
          </a:p>
          <a:p>
            <a:pPr lvl="1"/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43200"/>
            <a:ext cx="300602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0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Services – Future State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>
              <a:buNone/>
            </a:pPr>
            <a:r>
              <a:rPr lang="en-US" dirty="0" smtClean="0"/>
              <a:t>Goal:  Provide user with a single sign on while reducing redundant data entry and system functionality.</a:t>
            </a:r>
          </a:p>
          <a:p>
            <a:pPr marL="742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858000" cy="35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3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Vision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54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Services – Future State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>
              <a:buNone/>
            </a:pPr>
            <a:r>
              <a:rPr lang="en-US" dirty="0" smtClean="0"/>
              <a:t>Key Features:</a:t>
            </a:r>
          </a:p>
          <a:p>
            <a:r>
              <a:rPr lang="en-US" dirty="0" smtClean="0"/>
              <a:t>Migrate from a Services-With-Data to a Data-with-Services approach</a:t>
            </a:r>
          </a:p>
          <a:p>
            <a:r>
              <a:rPr lang="en-US" dirty="0" smtClean="0"/>
              <a:t>Single Login Hosting Portal </a:t>
            </a:r>
          </a:p>
          <a:p>
            <a:r>
              <a:rPr lang="en-US" dirty="0" smtClean="0"/>
              <a:t>Single Data Set/Record – Multiple uses</a:t>
            </a:r>
          </a:p>
          <a:p>
            <a:pPr lvl="1"/>
            <a:r>
              <a:rPr lang="en-US" dirty="0" smtClean="0"/>
              <a:t>Ex. GLN record can be shared in GEPIR &amp; GLN Service</a:t>
            </a:r>
          </a:p>
          <a:p>
            <a:r>
              <a:rPr lang="en-US" dirty="0" smtClean="0"/>
              <a:t>Modular Design</a:t>
            </a:r>
          </a:p>
          <a:p>
            <a:r>
              <a:rPr lang="en-US" dirty="0" smtClean="0"/>
              <a:t>Flexible access controls</a:t>
            </a:r>
          </a:p>
          <a:p>
            <a:r>
              <a:rPr lang="en-US" dirty="0" smtClean="0"/>
              <a:t>No change to existing end user functionality</a:t>
            </a:r>
          </a:p>
          <a:p>
            <a:endParaRPr lang="en-US" dirty="0"/>
          </a:p>
          <a:p>
            <a:pPr marL="742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Benefits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95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>
              <a:buNone/>
            </a:pPr>
            <a:r>
              <a:rPr lang="en-US" dirty="0" smtClean="0"/>
              <a:t>Users:</a:t>
            </a:r>
          </a:p>
          <a:p>
            <a:r>
              <a:rPr lang="en-US" dirty="0" smtClean="0"/>
              <a:t>Single Sign On</a:t>
            </a:r>
          </a:p>
          <a:p>
            <a:r>
              <a:rPr lang="en-US" dirty="0" smtClean="0"/>
              <a:t>Single Portal for all GO hosted services</a:t>
            </a:r>
          </a:p>
          <a:p>
            <a:r>
              <a:rPr lang="en-US" dirty="0" smtClean="0"/>
              <a:t>Flexible Access Controls within Company/MO</a:t>
            </a:r>
          </a:p>
          <a:p>
            <a:r>
              <a:rPr lang="en-US" dirty="0" smtClean="0"/>
              <a:t>Retain Existing Functionality</a:t>
            </a:r>
            <a:endParaRPr lang="en-US" dirty="0"/>
          </a:p>
          <a:p>
            <a:pPr marL="74250" indent="0">
              <a:buNone/>
            </a:pPr>
            <a:endParaRPr lang="en-US" dirty="0" smtClean="0"/>
          </a:p>
          <a:p>
            <a:pPr marL="74250" indent="0">
              <a:buNone/>
            </a:pPr>
            <a:r>
              <a:rPr lang="en-US" dirty="0" smtClean="0"/>
              <a:t>GS1:</a:t>
            </a:r>
            <a:endParaRPr lang="en-US" dirty="0"/>
          </a:p>
          <a:p>
            <a:r>
              <a:rPr lang="en-US" dirty="0" smtClean="0"/>
              <a:t>Maintain Single Portal</a:t>
            </a:r>
          </a:p>
          <a:p>
            <a:r>
              <a:rPr lang="en-US" dirty="0" smtClean="0"/>
              <a:t>Flexible (consistent) Access Controls</a:t>
            </a:r>
          </a:p>
          <a:p>
            <a:r>
              <a:rPr lang="en-US" dirty="0" smtClean="0"/>
              <a:t>Quickly Add New Modules</a:t>
            </a:r>
          </a:p>
          <a:p>
            <a:r>
              <a:rPr lang="en-US" dirty="0" smtClean="0"/>
              <a:t>Eliminate excess system environments (save $$)</a:t>
            </a:r>
          </a:p>
          <a:p>
            <a:r>
              <a:rPr lang="en-US" dirty="0" smtClean="0"/>
              <a:t>Reduce number of TeamWork Sites (reduce staff workload)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/>
              <a:t>Open Discussion / Community Requirements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2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&amp; </a:t>
            </a:r>
            <a:r>
              <a:rPr lang="en-US" dirty="0" smtClean="0"/>
              <a:t>reminder </a:t>
            </a:r>
            <a:r>
              <a:rPr lang="en-US" dirty="0"/>
              <a:t>for </a:t>
            </a:r>
            <a:r>
              <a:rPr lang="en-US" dirty="0" smtClean="0"/>
              <a:t>seeking </a:t>
            </a:r>
            <a:r>
              <a:rPr lang="en-US" dirty="0"/>
              <a:t>i</a:t>
            </a:r>
            <a:r>
              <a:rPr lang="en-US" dirty="0" smtClean="0"/>
              <a:t>ntellectual </a:t>
            </a:r>
            <a:r>
              <a:rPr lang="en-US" dirty="0"/>
              <a:t>p</a:t>
            </a:r>
            <a:r>
              <a:rPr lang="en-US" dirty="0" smtClean="0"/>
              <a:t>roperty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sz="1600" dirty="0"/>
              <a:t>Relevant to the features of the specification that </a:t>
            </a:r>
            <a:r>
              <a:rPr lang="en-US" sz="1600" dirty="0" smtClean="0"/>
              <a:t>are being </a:t>
            </a:r>
            <a:r>
              <a:rPr lang="en-US" sz="1600" dirty="0"/>
              <a:t>developed in this </a:t>
            </a:r>
            <a:r>
              <a:rPr lang="en-US" sz="1600" dirty="0" smtClean="0"/>
              <a:t>work group</a:t>
            </a:r>
            <a:r>
              <a:rPr lang="en-US" sz="1600" dirty="0"/>
              <a:t>, if anyone has knowledge or information about intellectual property rights, such as, </a:t>
            </a:r>
            <a:r>
              <a:rPr lang="en-US" sz="1600" dirty="0" smtClean="0"/>
              <a:t>patents </a:t>
            </a:r>
            <a:r>
              <a:rPr lang="en-US" sz="1600" dirty="0"/>
              <a:t>or patent applications; please promptly convey this information to </a:t>
            </a:r>
            <a:r>
              <a:rPr lang="en-US" sz="1600" dirty="0" smtClean="0"/>
              <a:t>the work group facilitator</a:t>
            </a:r>
            <a:r>
              <a:rPr lang="en-US" sz="1600" dirty="0"/>
              <a:t>. </a:t>
            </a:r>
          </a:p>
          <a:p>
            <a:r>
              <a:rPr lang="en-US" sz="1600" dirty="0"/>
              <a:t>The intellectual property rights can either be in development or owned by persons, companies or third parties within this </a:t>
            </a:r>
            <a:r>
              <a:rPr lang="en-US" sz="1600" dirty="0" smtClean="0"/>
              <a:t>work group </a:t>
            </a:r>
            <a:r>
              <a:rPr lang="en-US" sz="1600" dirty="0"/>
              <a:t>or outside this </a:t>
            </a:r>
            <a:r>
              <a:rPr lang="en-US" sz="1600" dirty="0" smtClean="0"/>
              <a:t>work group.</a:t>
            </a:r>
            <a:endParaRPr lang="en-US" sz="1600" dirty="0"/>
          </a:p>
          <a:p>
            <a:r>
              <a:rPr lang="en-US" sz="1600" dirty="0"/>
              <a:t>We do this under the guidance of the </a:t>
            </a:r>
            <a:r>
              <a:rPr lang="en-US" sz="1600" dirty="0" smtClean="0"/>
              <a:t>GS1 Intellectual Property Policy, </a:t>
            </a:r>
            <a:r>
              <a:rPr lang="en-US" sz="1600" dirty="0"/>
              <a:t>so that GS1 can seek to avoid the uncertainty regarding intellectual property claims against the </a:t>
            </a:r>
            <a:r>
              <a:rPr lang="en-US" sz="1600" dirty="0" smtClean="0"/>
              <a:t>Specification.</a:t>
            </a:r>
            <a:r>
              <a:rPr lang="en-US" sz="1600" dirty="0"/>
              <a:t> 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5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</a:t>
            </a:r>
            <a:r>
              <a:rPr lang="en-GB" dirty="0" smtClean="0"/>
              <a:t>etiquette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46099" y="-23032"/>
            <a:ext cx="3780956" cy="63048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Meetings will </a:t>
            </a:r>
            <a:r>
              <a:rPr lang="en-GB" sz="1600" b="1" dirty="0"/>
              <a:t>begin promptly </a:t>
            </a:r>
            <a:r>
              <a:rPr lang="en-GB" sz="1600" dirty="0"/>
              <a:t>as scheduled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Be present</a:t>
            </a:r>
            <a:r>
              <a:rPr lang="en-GB" sz="1600" dirty="0"/>
              <a:t> – avoid multi-tasking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Avoid distracting behaviour:</a:t>
            </a:r>
          </a:p>
          <a:p>
            <a:pPr marL="557213" lvl="1" indent="-219075"/>
            <a:r>
              <a:rPr lang="en-GB" sz="1400" dirty="0"/>
              <a:t>Place mobile devices on silent mode</a:t>
            </a:r>
          </a:p>
          <a:p>
            <a:pPr marL="557213" lvl="1" indent="-219075"/>
            <a:r>
              <a:rPr lang="en-GB" sz="1400" dirty="0"/>
              <a:t>Avoid sidebar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 </a:t>
            </a:r>
            <a:r>
              <a:rPr lang="en-GB" sz="1600" b="1" dirty="0"/>
              <a:t>considerate</a:t>
            </a:r>
            <a:endParaRPr lang="en-GB" sz="1600" dirty="0"/>
          </a:p>
          <a:p>
            <a:pPr marL="557213" lvl="1" indent="-219075"/>
            <a:r>
              <a:rPr lang="en-GB" sz="1400" dirty="0"/>
              <a:t>Avoid monologues</a:t>
            </a:r>
          </a:p>
          <a:p>
            <a:pPr marL="557213" lvl="1" indent="-219075"/>
            <a:r>
              <a:rPr lang="en-GB" sz="1400" dirty="0"/>
              <a:t>Keep comments concise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Respect</a:t>
            </a:r>
            <a:r>
              <a:rPr lang="en-GB" sz="1600" dirty="0"/>
              <a:t> work group decisions</a:t>
            </a:r>
          </a:p>
          <a:p>
            <a:pPr marL="557213" lvl="1" indent="-219075"/>
            <a:r>
              <a:rPr lang="en-GB" sz="1400" dirty="0"/>
              <a:t>Avoid re-opening decisions unless there is a significant quality impact</a:t>
            </a:r>
          </a:p>
          <a:p>
            <a:endParaRPr lang="en-GB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813733" y="1447800"/>
            <a:ext cx="3780956" cy="4552281"/>
          </a:xfrm>
        </p:spPr>
        <p:txBody>
          <a:bodyPr/>
          <a:lstStyle/>
          <a:p>
            <a:r>
              <a:rPr lang="en-GB" b="1" dirty="0"/>
              <a:t>Collaborate</a:t>
            </a:r>
            <a:r>
              <a:rPr lang="en-GB" dirty="0"/>
              <a:t> in support of meeting objectives</a:t>
            </a:r>
          </a:p>
          <a:p>
            <a:pPr marL="557213" lvl="1" indent="-219075"/>
            <a:r>
              <a:rPr lang="en-GB" dirty="0"/>
              <a:t>Ask questions</a:t>
            </a:r>
          </a:p>
          <a:p>
            <a:pPr marL="557213" lvl="1" indent="-219075"/>
            <a:r>
              <a:rPr lang="en-GB" dirty="0"/>
              <a:t>Be open to alternatives</a:t>
            </a:r>
          </a:p>
          <a:p>
            <a:pPr lvl="0"/>
            <a:r>
              <a:rPr lang="en-GB" dirty="0"/>
              <a:t>Be </a:t>
            </a:r>
            <a:r>
              <a:rPr lang="en-GB" b="1" dirty="0"/>
              <a:t>representative</a:t>
            </a:r>
          </a:p>
          <a:p>
            <a:pPr marL="557213" lvl="1" indent="-219075"/>
            <a:r>
              <a:rPr lang="en-GB" dirty="0"/>
              <a:t>Avoid personal remarks</a:t>
            </a:r>
          </a:p>
          <a:p>
            <a:pPr marL="557213" lvl="1" indent="-219075"/>
            <a:r>
              <a:rPr lang="en-GB" dirty="0"/>
              <a:t>Do not speak for your company or community if you do not clearly understand their needs</a:t>
            </a:r>
          </a:p>
          <a:p>
            <a:pPr marL="557213" lvl="1" indent="-219075"/>
            <a:r>
              <a:rPr lang="en-GB" dirty="0"/>
              <a:t>Votes should reflect the needs of your company or community</a:t>
            </a: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80" y="1510707"/>
            <a:ext cx="1767638" cy="35828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GS1 Standards Event App – How to get it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57200" y="1682002"/>
            <a:ext cx="5877121" cy="3445976"/>
          </a:xfrm>
        </p:spPr>
        <p:txBody>
          <a:bodyPr/>
          <a:lstStyle/>
          <a:p>
            <a:r>
              <a:rPr lang="en-US" sz="1800" dirty="0" smtClean="0"/>
              <a:t>Get </a:t>
            </a:r>
            <a:r>
              <a:rPr lang="en-US" sz="1800" dirty="0"/>
              <a:t>the App by searching your App </a:t>
            </a:r>
            <a:r>
              <a:rPr lang="en-US" sz="1800" dirty="0" smtClean="0"/>
              <a:t>store for</a:t>
            </a:r>
            <a:r>
              <a:rPr lang="en-US" sz="1800" dirty="0"/>
              <a:t> "</a:t>
            </a:r>
            <a:r>
              <a:rPr lang="en-US" sz="1800" dirty="0">
                <a:solidFill>
                  <a:srgbClr val="F26334"/>
                </a:solidFill>
              </a:rPr>
              <a:t>GS1 Global Events</a:t>
            </a:r>
            <a:r>
              <a:rPr lang="en-US" sz="1800" dirty="0"/>
              <a:t>" </a:t>
            </a:r>
            <a:r>
              <a:rPr lang="en-US" sz="1000" dirty="0"/>
              <a:t>(If you already have the Global App due to attendance at the Global Forum or Standards Event, you do not need to do this)</a:t>
            </a:r>
          </a:p>
          <a:p>
            <a:endParaRPr lang="en-US" sz="1000" dirty="0"/>
          </a:p>
          <a:p>
            <a:pPr marL="342900" indent="-257175">
              <a:buNone/>
            </a:pPr>
            <a:r>
              <a:rPr lang="en-US" sz="1800" dirty="0" smtClean="0"/>
              <a:t>    </a:t>
            </a:r>
            <a:r>
              <a:rPr lang="en-GB" sz="1800" dirty="0"/>
              <a:t>Once you have the Global App on your mobile device, </a:t>
            </a:r>
            <a:r>
              <a:rPr lang="en-GB" sz="1800" dirty="0" smtClean="0"/>
              <a:t>type </a:t>
            </a:r>
            <a:r>
              <a:rPr lang="en-GB" sz="1800" dirty="0" smtClean="0">
                <a:solidFill>
                  <a:srgbClr val="F26334"/>
                </a:solidFill>
              </a:rPr>
              <a:t>GS1IS17</a:t>
            </a:r>
            <a:r>
              <a:rPr lang="en-GB" sz="1800" dirty="0" smtClean="0"/>
              <a:t> in the search box.</a:t>
            </a:r>
            <a:r>
              <a:rPr lang="en-GB" sz="1800" dirty="0"/>
              <a:t> Please click the </a:t>
            </a:r>
            <a:r>
              <a:rPr lang="en-GB" sz="1800" dirty="0">
                <a:solidFill>
                  <a:srgbClr val="F26334"/>
                </a:solidFill>
              </a:rPr>
              <a:t>orange (+) </a:t>
            </a:r>
            <a:r>
              <a:rPr lang="en-GB" sz="1800" dirty="0"/>
              <a:t>to activate the event within your application.</a:t>
            </a:r>
            <a:r>
              <a:rPr lang="en-US" sz="1800" dirty="0" smtClean="0"/>
              <a:t> </a:t>
            </a:r>
          </a:p>
          <a:p>
            <a:pPr marL="342900" indent="-257175">
              <a:buNone/>
            </a:pPr>
            <a:endParaRPr lang="en-US" sz="1800" dirty="0"/>
          </a:p>
          <a:p>
            <a:pPr marL="342900" indent="-257175">
              <a:buNone/>
            </a:pPr>
            <a:endParaRPr lang="en-US" sz="1800" dirty="0" smtClean="0"/>
          </a:p>
          <a:p>
            <a:pPr marL="342900" indent="-257175">
              <a:buNone/>
            </a:pPr>
            <a:endParaRPr lang="en-US" sz="1800" dirty="0"/>
          </a:p>
          <a:p>
            <a:pPr marL="342900" indent="-257175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204188" lvl="1" indent="0" algn="ctr">
              <a:buNone/>
            </a:pPr>
            <a:endParaRPr lang="en-US" sz="1800" dirty="0" smtClean="0"/>
          </a:p>
          <a:p>
            <a:pPr marL="204188" lvl="1" indent="0" algn="ctr">
              <a:buNone/>
            </a:pPr>
            <a:endParaRPr lang="en-US" sz="1800" dirty="0" smtClean="0"/>
          </a:p>
          <a:p>
            <a:pPr marL="204188" lvl="1" indent="0" algn="ctr">
              <a:buNone/>
            </a:pP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3551" y="3737630"/>
            <a:ext cx="426939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Login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the email address you used to register for the event: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Username: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your registered email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Password: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2017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 dirty="0">
              <a:ln>
                <a:noFill/>
              </a:ln>
              <a:solidFill>
                <a:srgbClr val="F2633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1792139"/>
            <a:ext cx="212598" cy="205740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199250"/>
            <a:ext cx="212598" cy="205740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0796" y="4468401"/>
            <a:ext cx="212598" cy="205740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9611" y="4122623"/>
            <a:ext cx="516440" cy="230832"/>
          </a:xfrm>
          <a:prstGeom prst="rect">
            <a:avLst/>
          </a:prstGeom>
          <a:solidFill>
            <a:srgbClr val="002C6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Office" pitchFamily="2" charset="0"/>
                <a:ea typeface="+mn-ea"/>
                <a:cs typeface="+mn-cs"/>
              </a:rPr>
              <a:t>2017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Office" pitchFamily="2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5911" y="3770979"/>
            <a:ext cx="431690" cy="145416"/>
          </a:xfrm>
          <a:prstGeom prst="rect">
            <a:avLst/>
          </a:prstGeom>
          <a:solidFill>
            <a:srgbClr val="002C6C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38" y="2032969"/>
            <a:ext cx="1513721" cy="25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WiFi</a:t>
            </a:r>
            <a:r>
              <a:rPr lang="en-GB" dirty="0" smtClean="0"/>
              <a:t> internet access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38138" indent="-338138"/>
            <a:r>
              <a:rPr lang="en-US" sz="2000" dirty="0" smtClean="0"/>
              <a:t>Select “</a:t>
            </a:r>
            <a:r>
              <a:rPr lang="en-US" sz="2000" dirty="0"/>
              <a:t>Crowne-Plaza-Free-Internet</a:t>
            </a:r>
            <a:r>
              <a:rPr lang="en-US" sz="2000" dirty="0" smtClean="0"/>
              <a:t>” and connect</a:t>
            </a:r>
          </a:p>
          <a:p>
            <a:pPr marL="338138" indent="-338138"/>
            <a:r>
              <a:rPr lang="en-US" sz="2000" dirty="0" smtClean="0">
                <a:solidFill>
                  <a:srgbClr val="002C6C"/>
                </a:solidFill>
              </a:rPr>
              <a:t>Password:	2017	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  <a:p>
            <a:pPr marL="74250" indent="0">
              <a:buNone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24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GS1 Service Overview</a:t>
            </a:r>
          </a:p>
          <a:p>
            <a:pPr lvl="1"/>
            <a:r>
              <a:rPr lang="en-US" dirty="0" smtClean="0"/>
              <a:t>GEPIR</a:t>
            </a:r>
          </a:p>
          <a:p>
            <a:pPr lvl="2"/>
            <a:r>
              <a:rPr lang="en-US" dirty="0" smtClean="0"/>
              <a:t>Overview</a:t>
            </a:r>
          </a:p>
          <a:p>
            <a:pPr lvl="2"/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GLN Service</a:t>
            </a:r>
          </a:p>
          <a:p>
            <a:pPr lvl="2"/>
            <a:r>
              <a:rPr lang="en-US" dirty="0" smtClean="0"/>
              <a:t>Overview</a:t>
            </a:r>
          </a:p>
          <a:p>
            <a:pPr lvl="2"/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Escrow</a:t>
            </a:r>
          </a:p>
          <a:p>
            <a:pPr lvl="2"/>
            <a:r>
              <a:rPr lang="en-US" dirty="0" smtClean="0"/>
              <a:t>Overview</a:t>
            </a:r>
          </a:p>
          <a:p>
            <a:r>
              <a:rPr lang="en-US" dirty="0" smtClean="0"/>
              <a:t>Single Sign-on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Vision &amp; Benefits</a:t>
            </a:r>
          </a:p>
          <a:p>
            <a:r>
              <a:rPr lang="en-US" dirty="0" smtClean="0"/>
              <a:t>Open Discussion / Community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69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Service Overview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45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endParaRPr lang="en-US" sz="3200" dirty="0"/>
          </a:p>
          <a:p>
            <a:pPr marL="74250" indent="0" algn="ctr">
              <a:buNone/>
            </a:pPr>
            <a:endParaRPr lang="en-US" sz="3200" dirty="0" smtClean="0"/>
          </a:p>
          <a:p>
            <a:pPr marL="74250" indent="0" algn="ctr">
              <a:buNone/>
            </a:pPr>
            <a:r>
              <a:rPr lang="en-US" sz="3200" dirty="0" smtClean="0"/>
              <a:t>GS1 Service – GEPIR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8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0.xml><?xml version="1.0" encoding="utf-8"?>
<a:theme xmlns:a="http://schemas.openxmlformats.org/drawingml/2006/main" name="GS1_4-3_2016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GS1_4-3_2016" id="{3DBB70A6-2331-48EE-9995-6EAB3F621D7A}" vid="{B321827C-F315-47E4-A2C7-0AC500C301C1}"/>
    </a:ext>
  </a:extLst>
</a:theme>
</file>

<file path=ppt/theme/theme11.xml><?xml version="1.0" encoding="utf-8"?>
<a:theme xmlns:a="http://schemas.openxmlformats.org/drawingml/2006/main" name="3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2.xml><?xml version="1.0" encoding="utf-8"?>
<a:theme xmlns:a="http://schemas.openxmlformats.org/drawingml/2006/main" name="3_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3.xml><?xml version="1.0" encoding="utf-8"?>
<a:theme xmlns:a="http://schemas.openxmlformats.org/drawingml/2006/main" name="4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4.xml><?xml version="1.0" encoding="utf-8"?>
<a:theme xmlns:a="http://schemas.openxmlformats.org/drawingml/2006/main" name="4_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3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4.xml><?xml version="1.0" encoding="utf-8"?>
<a:theme xmlns:a="http://schemas.openxmlformats.org/drawingml/2006/main" name="Theme1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Theme1" id="{E6225343-75E9-4940-A8C8-E8DCD912F833}" vid="{02D0CE71-367A-409C-8257-62AFAA66EE8D}"/>
    </a:ext>
  </a:extLst>
</a:theme>
</file>

<file path=ppt/theme/theme5.xml><?xml version="1.0" encoding="utf-8"?>
<a:theme xmlns:a="http://schemas.openxmlformats.org/drawingml/2006/main" name="1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6.xml><?xml version="1.0" encoding="utf-8"?>
<a:theme xmlns:a="http://schemas.openxmlformats.org/drawingml/2006/main" name="1_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7.xml><?xml version="1.0" encoding="utf-8"?>
<a:theme xmlns:a="http://schemas.openxmlformats.org/drawingml/2006/main" name="Theme2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Theme2" id="{8153BF01-AC12-4E00-943C-26A3BC6C38DC}" vid="{06019053-A5ED-40C9-A0FC-86317196F3A1}"/>
    </a:ext>
  </a:extLst>
</a:theme>
</file>

<file path=ppt/theme/theme8.xml><?xml version="1.0" encoding="utf-8"?>
<a:theme xmlns:a="http://schemas.openxmlformats.org/drawingml/2006/main" name="2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9.xml><?xml version="1.0" encoding="utf-8"?>
<a:theme xmlns:a="http://schemas.openxmlformats.org/drawingml/2006/main" name="2_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3EA36F62CA641BAB9F648970D91ED" ma:contentTypeVersion="8" ma:contentTypeDescription="Create a new document." ma:contentTypeScope="" ma:versionID="2034fd8e939ec518a8dafbc04b51b8eb">
  <xsd:schema xmlns:xsd="http://www.w3.org/2001/XMLSchema" xmlns:xs="http://www.w3.org/2001/XMLSchema" xmlns:p="http://schemas.microsoft.com/office/2006/metadata/properties" xmlns:ns1="http://schemas.microsoft.com/sharepoint/v3" xmlns:ns2="ece5e4fa-18c3-44d0-99a5-ccc0cf1cf713" xmlns:ns3="8797ad7b-07b3-4654-b53b-363493926508" xmlns:ns4="http://schemas.microsoft.com/sharepoint/v4" targetNamespace="http://schemas.microsoft.com/office/2006/metadata/properties" ma:root="true" ma:fieldsID="f6304a7ec410197ee15f76ac4d1ffacf" ns1:_="" ns2:_="" ns3:_="" ns4:_="">
    <xsd:import namespace="http://schemas.microsoft.com/sharepoint/v3"/>
    <xsd:import namespace="ece5e4fa-18c3-44d0-99a5-ccc0cf1cf713"/>
    <xsd:import namespace="8797ad7b-07b3-4654-b53b-36349392650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Year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  <xsd:element ref="ns3:Session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5e4fa-18c3-44d0-99a5-ccc0cf1cf7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7ad7b-07b3-4654-b53b-363493926508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  <xsd:element name="Session_x0020_Name" ma:index="18" nillable="true" ma:displayName="Session Name" ma:internalName="Session_x0020_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Year xmlns="8797ad7b-07b3-4654-b53b-363493926508" xsi:nil="true"/>
    <EmailSender xmlns="http://schemas.microsoft.com/sharepoint/v3" xsi:nil="true"/>
    <EmailFrom xmlns="http://schemas.microsoft.com/sharepoint/v3" xsi:nil="true"/>
    <EmailSubject xmlns="http://schemas.microsoft.com/sharepoint/v3" xsi:nil="true"/>
    <Session_x0020_Name xmlns="8797ad7b-07b3-4654-b53b-363493926508" xsi:nil="true"/>
    <EmailCc xmlns="http://schemas.microsoft.com/sharepoint/v3" xsi:nil="true"/>
    <_dlc_DocId xmlns="ece5e4fa-18c3-44d0-99a5-ccc0cf1cf713">GS1GO-106-1679</_dlc_DocId>
    <_dlc_DocIdUrl xmlns="ece5e4fa-18c3-44d0-99a5-ccc0cf1cf713">
      <Url>http://intranet.gs1.org/events/_layouts/15/DocIdRedir.aspx?ID=GS1GO-106-1679</Url>
      <Description>GS1GO-106-1679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062679-1963-4B66-A367-FDDD91219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e5e4fa-18c3-44d0-99a5-ccc0cf1cf713"/>
    <ds:schemaRef ds:uri="8797ad7b-07b3-4654-b53b-36349392650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0C0050-569B-4AA3-9080-A919E7662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FBE98-A078-483A-8035-6112DA188618}">
  <ds:schemaRefs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797ad7b-07b3-4654-b53b-363493926508"/>
    <ds:schemaRef ds:uri="ece5e4fa-18c3-44d0-99a5-ccc0cf1cf71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46B90A1-2F4D-4404-9DF6-3492311DBA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GS1_Template_PPT_4-3_2015-02-04</Template>
  <TotalTime>5067</TotalTime>
  <Words>967</Words>
  <Application>Microsoft Office PowerPoint</Application>
  <PresentationFormat>On-screen Show (4:3)</PresentationFormat>
  <Paragraphs>230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9" baseType="lpstr">
      <vt:lpstr>ＭＳ Ｐゴシック</vt:lpstr>
      <vt:lpstr>Arial</vt:lpstr>
      <vt:lpstr>Calibri</vt:lpstr>
      <vt:lpstr>Gotham Office</vt:lpstr>
      <vt:lpstr>Lucida Grande</vt:lpstr>
      <vt:lpstr>Times New Roman</vt:lpstr>
      <vt:lpstr>Verdana</vt:lpstr>
      <vt:lpstr>Wingdings</vt:lpstr>
      <vt:lpstr>Title</vt:lpstr>
      <vt:lpstr>Content</vt:lpstr>
      <vt:lpstr>Divider</vt:lpstr>
      <vt:lpstr>Theme1</vt:lpstr>
      <vt:lpstr>1_Content</vt:lpstr>
      <vt:lpstr>1_Divider</vt:lpstr>
      <vt:lpstr>Theme2</vt:lpstr>
      <vt:lpstr>2_Content</vt:lpstr>
      <vt:lpstr>2_Divider</vt:lpstr>
      <vt:lpstr>GS1_4-3_2016</vt:lpstr>
      <vt:lpstr>3_Content</vt:lpstr>
      <vt:lpstr>3_Divider</vt:lpstr>
      <vt:lpstr>4_Content</vt:lpstr>
      <vt:lpstr>4_Divider</vt:lpstr>
      <vt:lpstr>GS1 Industry &amp; Standards Event 2017 09-13 October 2017 – Brussels, Belgium Transforming business together </vt:lpstr>
      <vt:lpstr>Anti-trust caution</vt:lpstr>
      <vt:lpstr>Statement &amp; reminder for seeking intellectual property information</vt:lpstr>
      <vt:lpstr>Meeting etiquette</vt:lpstr>
      <vt:lpstr>GS1 Standards Event App – How to get it </vt:lpstr>
      <vt:lpstr>WiFi internet access</vt:lpstr>
      <vt:lpstr>Agenda</vt:lpstr>
      <vt:lpstr>PowerPoint Presentation</vt:lpstr>
      <vt:lpstr>PowerPoint Presentation</vt:lpstr>
      <vt:lpstr>GS1 GEPIR Service</vt:lpstr>
      <vt:lpstr>PowerPoint Presentation</vt:lpstr>
      <vt:lpstr>PowerPoint Presentation</vt:lpstr>
      <vt:lpstr>GS1 GLN Service</vt:lpstr>
      <vt:lpstr>GS1 GLN Service</vt:lpstr>
      <vt:lpstr>GS1 GLN Service</vt:lpstr>
      <vt:lpstr>PowerPoint Presentation</vt:lpstr>
      <vt:lpstr>PowerPoint Presentation</vt:lpstr>
      <vt:lpstr>GS1 GO Service – Escrow</vt:lpstr>
      <vt:lpstr>PowerPoint Presentation</vt:lpstr>
      <vt:lpstr>PowerPoint Presentation</vt:lpstr>
      <vt:lpstr>Hosted Services – Current State</vt:lpstr>
      <vt:lpstr>Hosted Services – Future State Proposal</vt:lpstr>
      <vt:lpstr>PowerPoint Presentation</vt:lpstr>
      <vt:lpstr>Data Services – Future State Proposal</vt:lpstr>
      <vt:lpstr>PowerPoint Presentation</vt:lpstr>
      <vt:lpstr>Benefits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GS1</dc:creator>
  <cp:keywords/>
  <dc:description/>
  <cp:lastModifiedBy>Owen Strouse</cp:lastModifiedBy>
  <cp:revision>160</cp:revision>
  <cp:lastPrinted>2016-04-04T16:39:42Z</cp:lastPrinted>
  <dcterms:created xsi:type="dcterms:W3CDTF">2015-02-03T16:31:41Z</dcterms:created>
  <dcterms:modified xsi:type="dcterms:W3CDTF">2017-10-12T08:55:34Z</dcterms:modified>
  <cp:category>Corporate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Date">
    <vt:lpwstr>1/06/2016</vt:lpwstr>
  </property>
  <property fmtid="{D5CDD505-2E9C-101B-9397-08002B2CF9AE}" pid="4" name="ContentTypeId">
    <vt:lpwstr>0x0101004833EA36F62CA641BAB9F648970D91ED</vt:lpwstr>
  </property>
  <property fmtid="{D5CDD505-2E9C-101B-9397-08002B2CF9AE}" pid="5" name="_dlc_DocIdItemGuid">
    <vt:lpwstr>77a4b2b1-1793-4702-bf11-fb2e117ef6ac</vt:lpwstr>
  </property>
</Properties>
</file>