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810" r:id="rId2"/>
    <p:sldMasterId id="2147483750" r:id="rId3"/>
  </p:sldMasterIdLst>
  <p:notesMasterIdLst>
    <p:notesMasterId r:id="rId19"/>
  </p:notesMasterIdLst>
  <p:handoutMasterIdLst>
    <p:handoutMasterId r:id="rId20"/>
  </p:handoutMasterIdLst>
  <p:sldIdLst>
    <p:sldId id="355" r:id="rId4"/>
    <p:sldId id="356" r:id="rId5"/>
    <p:sldId id="346" r:id="rId6"/>
    <p:sldId id="349" r:id="rId7"/>
    <p:sldId id="348" r:id="rId8"/>
    <p:sldId id="283" r:id="rId9"/>
    <p:sldId id="311" r:id="rId10"/>
    <p:sldId id="303" r:id="rId11"/>
    <p:sldId id="301" r:id="rId12"/>
    <p:sldId id="302" r:id="rId13"/>
    <p:sldId id="315" r:id="rId14"/>
    <p:sldId id="364" r:id="rId15"/>
    <p:sldId id="285" r:id="rId16"/>
    <p:sldId id="344" r:id="rId17"/>
    <p:sldId id="345" r:id="rId18"/>
  </p:sldIdLst>
  <p:sldSz cx="9144000" cy="5143500" type="screen16x9"/>
  <p:notesSz cx="6858000" cy="9144000"/>
  <p:defaultTextStyle>
    <a:defPPr>
      <a:defRPr lang="en-US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7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7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3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300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8200"/>
    <a:srgbClr val="7AC143"/>
    <a:srgbClr val="F05587"/>
    <a:srgbClr val="00B6DE"/>
    <a:srgbClr val="002C6C"/>
    <a:srgbClr val="CAF289"/>
    <a:srgbClr val="B1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6" autoAdjust="0"/>
    <p:restoredTop sz="77631" autoAdjust="0"/>
  </p:normalViewPr>
  <p:slideViewPr>
    <p:cSldViewPr snapToGrid="0">
      <p:cViewPr varScale="1">
        <p:scale>
          <a:sx n="80" d="100"/>
          <a:sy n="80" d="100"/>
        </p:scale>
        <p:origin x="861" y="43"/>
      </p:cViewPr>
      <p:guideLst>
        <p:guide orient="horz" pos="1872"/>
        <p:guide pos="300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2251"/>
    </p:cViewPr>
  </p:sorterViewPr>
  <p:notesViewPr>
    <p:cSldViewPr snapToGrid="0" snapToObjects="1">
      <p:cViewPr varScale="1">
        <p:scale>
          <a:sx n="59" d="100"/>
          <a:sy n="59" d="100"/>
        </p:scale>
        <p:origin x="2264" y="51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B580B-E468-C44F-9C3E-440A45EE642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86DA0-7443-2B43-9BEF-E732AFA3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27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DAD47-1D6C-E340-B8E8-F4B8E9680EF1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F591F-F912-0C4F-8DC3-78785227F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2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F591F-F912-0C4F-8DC3-78785227F8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32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F591F-F912-0C4F-8DC3-78785227F86F}" type="slidenum">
              <a:rPr lang="en-US" smtClean="0"/>
              <a:t>10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6D085EE-184C-4AB3-B703-84A81628C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0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F591F-F912-0C4F-8DC3-78785227F86F}" type="slidenum">
              <a:rPr lang="en-US" smtClean="0"/>
              <a:t>11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77C7D8-E5FD-4B9C-B105-F128964FD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355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F821-26E5-4739-A9EC-DADA7AFD4C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764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F591F-F912-0C4F-8DC3-78785227F8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F591F-F912-0C4F-8DC3-78785227F8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06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F591F-F912-0C4F-8DC3-78785227F86F}" type="slidenum">
              <a:rPr lang="en-US" smtClean="0"/>
              <a:t>15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1028470-5A77-424D-8D12-AA4B26AAA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46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F591F-F912-0C4F-8DC3-78785227F8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0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F591F-F912-0C4F-8DC3-78785227F8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450"/>
              </a:spcAft>
              <a:buFont typeface="Arial" charset="0"/>
              <a:buChar char="•"/>
            </a:pP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  <a:p>
            <a:pPr marL="171450" indent="-171450">
              <a:spcAft>
                <a:spcPts val="450"/>
              </a:spcAft>
              <a:buFont typeface="Arial" charset="0"/>
              <a:buChar char="•"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  <a:p>
            <a:pPr marL="171450" indent="-171450">
              <a:spcAft>
                <a:spcPts val="450"/>
              </a:spcAft>
              <a:buFont typeface="Arial" charset="0"/>
              <a:buChar char="•"/>
            </a:pPr>
            <a:endParaRPr lang="en-US" dirty="0"/>
          </a:p>
          <a:p>
            <a:pPr marL="171450" indent="-171450">
              <a:spcAft>
                <a:spcPts val="450"/>
              </a:spcAft>
              <a:buFont typeface="Arial" charset="0"/>
              <a:buChar char="•"/>
            </a:pPr>
            <a:endParaRPr lang="en-US" dirty="0"/>
          </a:p>
          <a:p>
            <a:pPr marL="171450" indent="-171450">
              <a:spcAft>
                <a:spcPts val="450"/>
              </a:spcAft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F591F-F912-0C4F-8DC3-78785227F8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96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1200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A4147-A903-F342-9C1C-BB8FDB07020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99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F591F-F912-0C4F-8DC3-78785227F8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01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F591F-F912-0C4F-8DC3-78785227F86F}" type="slidenum">
              <a:rPr lang="en-US" smtClean="0"/>
              <a:t>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4EF34F5-18D9-4764-BBA3-BBA2DDC75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81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aseline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F591F-F912-0C4F-8DC3-78785227F8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98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F591F-F912-0C4F-8DC3-78785227F8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6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Visu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578611" y="2147713"/>
            <a:ext cx="6473961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Title of Presentation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4"/>
            <a:ext cx="647395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75017" y="3301487"/>
            <a:ext cx="6469241" cy="258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0"/>
            <a:ext cx="6462906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Presenter Name, Title, Company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59"/>
            <a:ext cx="6462925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6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Main idea, quote, or phrase two lines and under may go in this text box.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833518"/>
            <a:ext cx="8241707" cy="25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57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Line 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8708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noProof="0"/>
              <a:t>Click to edit text. Main idea, quote, or phrase three lines and under may go in this text box. For text over three lines adjust the size of this box.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2057401"/>
            <a:ext cx="8241707" cy="234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6165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995" y="1091572"/>
            <a:ext cx="391763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719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72025" y="1091572"/>
            <a:ext cx="3918272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773384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47485" y="4759630"/>
            <a:ext cx="247535" cy="1501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09359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773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47736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272504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3272878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7767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6178050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638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4148670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47675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 dirty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 dirty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 dirty="0">
              <a:solidFill>
                <a:schemeClr val="bg1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 baseline="0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 dirty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 dirty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 dirty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 dirty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05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1165652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 dirty="0"/>
              <a:t>Add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4795557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 dirty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 dirty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68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 dirty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 dirty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 dirty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 dirty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63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3642" y="1827361"/>
            <a:ext cx="3904707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776839" y="1827361"/>
            <a:ext cx="3916516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7648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32530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46424" y="1091047"/>
            <a:ext cx="8235758" cy="331931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/>
            </a:lvl1pPr>
            <a:lvl2pPr>
              <a:lnSpc>
                <a:spcPct val="150000"/>
              </a:lnSpc>
              <a:defRPr sz="15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500"/>
            </a:lvl4pPr>
            <a:lvl5pPr>
              <a:lnSpc>
                <a:spcPct val="150000"/>
              </a:lnSpc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Agenda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331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loc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578611" y="2147713"/>
            <a:ext cx="7983283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Title of Presentation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4"/>
            <a:ext cx="798327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75017" y="3301487"/>
            <a:ext cx="7977462" cy="387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0"/>
            <a:ext cx="7969650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Presenter Name, Title, Company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59"/>
            <a:ext cx="7969674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217860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184815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46869" y="1184815"/>
            <a:ext cx="3946485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0645" y="2902858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869" y="2902858"/>
            <a:ext cx="3946485" cy="1372810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 kern="12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 kern="1200"/>
            </a:lvl3pPr>
            <a:lvl4pPr>
              <a:lnSpc>
                <a:spcPct val="100000"/>
              </a:lnSpc>
              <a:spcBef>
                <a:spcPts val="400"/>
              </a:spcBef>
              <a:defRPr sz="1100" kern="1200"/>
            </a:lvl4pPr>
            <a:lvl5pPr>
              <a:lnSpc>
                <a:spcPct val="100000"/>
              </a:lnSpc>
              <a:spcBef>
                <a:spcPts val="400"/>
              </a:spcBef>
              <a:defRPr sz="1100" kern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7984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730160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731220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50645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51705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730160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731220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088636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51277" y="132835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30320" y="124903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51277" y="238778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30320" y="230846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51277" y="344721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3830320" y="336789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00445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4943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22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47736" y="3426401"/>
            <a:ext cx="8246492" cy="96167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Conclusion or summary based on the two boxes above may go here. The text in the box may be up to three lines in this space.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3738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73417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410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89827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4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4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4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4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4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49780" y="1175640"/>
            <a:ext cx="1891549" cy="601980"/>
          </a:xfrm>
          <a:prstGeom prst="rect">
            <a:avLst/>
          </a:prstGeom>
          <a:solidFill>
            <a:schemeClr val="accent3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90764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2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2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2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2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2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520125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5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5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5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5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5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49486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3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3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3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3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3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523300" y="1175640"/>
            <a:ext cx="1891549" cy="601980"/>
          </a:xfrm>
          <a:prstGeom prst="rect">
            <a:avLst/>
          </a:prstGeom>
          <a:solidFill>
            <a:schemeClr val="accent5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88178" y="1175640"/>
            <a:ext cx="1891549" cy="601980"/>
          </a:xfrm>
          <a:prstGeom prst="rect">
            <a:avLst/>
          </a:prstGeom>
          <a:solidFill>
            <a:schemeClr val="accent2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798761" y="1175640"/>
            <a:ext cx="1891549" cy="601980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2225387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727" y="1136673"/>
            <a:ext cx="8246851" cy="311874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1400" b="1" i="0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441727" y="1433950"/>
            <a:ext cx="8239912" cy="35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r>
              <a:rPr lang="en-GB" noProof="0"/>
              <a:t>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808397" y="2915286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441727" y="4060063"/>
            <a:ext cx="8239912" cy="28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 b="1" i="0">
                <a:solidFill>
                  <a:schemeClr val="accent1"/>
                </a:solidFill>
              </a:defRPr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www.gs1.org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808397" y="3671294"/>
            <a:ext cx="7879636" cy="25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name@gs1.org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441727" y="1781209"/>
            <a:ext cx="8239912" cy="10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 b="0" baseline="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GS1 Address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27" hasCustomPrompt="1"/>
          </p:nvPr>
        </p:nvSpPr>
        <p:spPr bwMode="auto">
          <a:xfrm>
            <a:off x="808397" y="3167087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idx="28" hasCustomPrompt="1"/>
          </p:nvPr>
        </p:nvSpPr>
        <p:spPr bwMode="auto">
          <a:xfrm>
            <a:off x="808397" y="3418888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33" hasCustomPrompt="1"/>
          </p:nvPr>
        </p:nvSpPr>
        <p:spPr>
          <a:xfrm>
            <a:off x="444146" y="2916792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T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34" hasCustomPrompt="1"/>
          </p:nvPr>
        </p:nvSpPr>
        <p:spPr>
          <a:xfrm>
            <a:off x="444146" y="3166033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D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35" hasCustomPrompt="1"/>
          </p:nvPr>
        </p:nvSpPr>
        <p:spPr>
          <a:xfrm>
            <a:off x="444146" y="341844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M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36" hasCustomPrompt="1"/>
          </p:nvPr>
        </p:nvSpPr>
        <p:spPr>
          <a:xfrm>
            <a:off x="444146" y="367112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822969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Divider Slide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2954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48227" y="491338"/>
            <a:ext cx="8249982" cy="36752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Only Divider Slide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0288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Divider Slide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66027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48227" y="500220"/>
            <a:ext cx="8249982" cy="36752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Only Divider Slide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7845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447720" y="1091409"/>
            <a:ext cx="8241707" cy="33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74013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Divider Slide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66027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48227" y="500220"/>
            <a:ext cx="8249982" cy="36752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Only Divider Slide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78454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ol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7854" y="413473"/>
            <a:ext cx="8247911" cy="3774272"/>
          </a:xfrm>
          <a:prstGeom prst="rect">
            <a:avLst/>
          </a:prstGeom>
          <a:solidFill>
            <a:srgbClr val="B1B3B3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dirty="0"/>
              <a:t>Editable Color in Master Divider Slide</a:t>
            </a:r>
            <a:br>
              <a:rPr lang="en-GB" noProof="0" dirty="0"/>
            </a:br>
            <a:r>
              <a:rPr lang="en-GB" noProof="0" dirty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130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995" y="1091572"/>
            <a:ext cx="391763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719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72025" y="1091572"/>
            <a:ext cx="3918272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773384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47485" y="4759630"/>
            <a:ext cx="247535" cy="1501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3562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Duo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3" name="Rectangle 2"/>
          <p:cNvSpPr/>
          <p:nvPr userDrawn="1"/>
        </p:nvSpPr>
        <p:spPr>
          <a:xfrm>
            <a:off x="228600" y="742950"/>
            <a:ext cx="8610600" cy="38100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726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447720" y="1091409"/>
            <a:ext cx="8241707" cy="33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9122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39"/>
            <a:ext cx="8246492" cy="373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555059"/>
            <a:ext cx="8241707" cy="284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071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9" y="655719"/>
            <a:ext cx="2129821" cy="626216"/>
          </a:xfrm>
          <a:prstGeom prst="rect">
            <a:avLst/>
          </a:prstGeom>
        </p:spPr>
      </p:pic>
      <p:pic>
        <p:nvPicPr>
          <p:cNvPr id="9" name="Picture 8" descr="14GSGL0011_D08_PPT_Cover_Global-Language-of-Busines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0" y="965933"/>
            <a:ext cx="1429409" cy="7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1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51" r:id="rId2"/>
    <p:sldLayoutId id="2147483862" r:id="rId3"/>
    <p:sldLayoutId id="2147483863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7479" y="172643"/>
            <a:ext cx="8243942" cy="67964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Title</a:t>
            </a:r>
          </a:p>
        </p:txBody>
      </p:sp>
      <p:sp>
        <p:nvSpPr>
          <p:cNvPr id="15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454545"/>
                </a:solidFill>
              </a:rPr>
              <a:t>© GS1</a:t>
            </a:r>
            <a:r>
              <a:rPr lang="en-GB" baseline="0" noProof="0" dirty="0">
                <a:solidFill>
                  <a:srgbClr val="454545"/>
                </a:solidFill>
              </a:rPr>
              <a:t> </a:t>
            </a:r>
            <a:r>
              <a:rPr lang="en-GB" noProof="0" dirty="0">
                <a:solidFill>
                  <a:srgbClr val="454545"/>
                </a:solidFill>
              </a:rPr>
              <a:t>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1" y="4646060"/>
            <a:ext cx="1312639" cy="386127"/>
          </a:xfrm>
          <a:prstGeom prst="rect">
            <a:avLst/>
          </a:prstGeom>
        </p:spPr>
      </p:pic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5464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55" r:id="rId3"/>
    <p:sldLayoutId id="2147483812" r:id="rId4"/>
    <p:sldLayoutId id="2147483813" r:id="rId5"/>
    <p:sldLayoutId id="2147483856" r:id="rId6"/>
    <p:sldLayoutId id="2147483857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9" r:id="rId16"/>
    <p:sldLayoutId id="2147483824" r:id="rId17"/>
    <p:sldLayoutId id="2147483826" r:id="rId18"/>
    <p:sldLayoutId id="2147483827" r:id="rId19"/>
    <p:sldLayoutId id="2147483828" r:id="rId20"/>
    <p:sldLayoutId id="2147483858" r:id="rId21"/>
  </p:sldLayoutIdLst>
  <p:hf hdr="0" ftr="0" dt="0"/>
  <p:txStyles>
    <p:titleStyle>
      <a:lvl1pPr algn="l" defTabSz="457155" rtl="0" eaLnBrk="1" fontAlgn="base" hangingPunct="1">
        <a:spcBef>
          <a:spcPct val="0"/>
        </a:spcBef>
        <a:spcAft>
          <a:spcPct val="0"/>
        </a:spcAft>
        <a:defRPr sz="25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55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310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66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622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60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8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400" indent="-285750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35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5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1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3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454545"/>
                </a:solidFill>
              </a:rPr>
              <a:t>© GS1</a:t>
            </a:r>
            <a:r>
              <a:rPr lang="en-GB" baseline="0" noProof="0" dirty="0">
                <a:solidFill>
                  <a:srgbClr val="454545"/>
                </a:solidFill>
              </a:rPr>
              <a:t> </a:t>
            </a:r>
            <a:r>
              <a:rPr lang="en-GB" noProof="0" dirty="0">
                <a:solidFill>
                  <a:srgbClr val="454545"/>
                </a:solidFill>
              </a:rPr>
              <a:t>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1" y="4646060"/>
            <a:ext cx="1312639" cy="386127"/>
          </a:xfrm>
          <a:prstGeom prst="rect">
            <a:avLst/>
          </a:prstGeom>
        </p:spPr>
      </p:pic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1102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7" r:id="rId2"/>
    <p:sldLayoutId id="2147483793" r:id="rId3"/>
    <p:sldLayoutId id="2147483796" r:id="rId4"/>
    <p:sldLayoutId id="2147483794" r:id="rId5"/>
    <p:sldLayoutId id="2147483797" r:id="rId6"/>
    <p:sldLayoutId id="2147483859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1.org/gs1-anti-trust-cau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GS1 Industry &amp; Standards Event 2017</a:t>
            </a:r>
            <a:br>
              <a:rPr lang="en-US" dirty="0"/>
            </a:br>
            <a:r>
              <a:rPr lang="en-US" dirty="0"/>
              <a:t>09-13 October 2017 – Brussels, Belgium</a:t>
            </a:r>
            <a:br>
              <a:rPr lang="en-US" dirty="0"/>
            </a:br>
            <a:r>
              <a:rPr lang="en-US" sz="1200" i="1" dirty="0">
                <a:solidFill>
                  <a:srgbClr val="002C6C"/>
                </a:solidFill>
              </a:rPr>
              <a:t>Transforming business together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5260" y="2911804"/>
            <a:ext cx="5548293" cy="348002"/>
          </a:xfrm>
        </p:spPr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Session: GS1 Cloud Lunch &amp; Learn</a:t>
            </a:r>
          </a:p>
          <a:p>
            <a:r>
              <a:rPr lang="en-US" sz="1200" dirty="0">
                <a:solidFill>
                  <a:schemeClr val="bg1"/>
                </a:solidFill>
              </a:rPr>
              <a:t>Time: October, 10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Speaker(s): Mike Wehrs, Birgit Mahler</a:t>
            </a:r>
          </a:p>
        </p:txBody>
      </p:sp>
    </p:spTree>
    <p:extLst>
      <p:ext uri="{BB962C8B-B14F-4D97-AF65-F5344CB8AC3E}">
        <p14:creationId xmlns:p14="http://schemas.microsoft.com/office/powerpoint/2010/main" val="1818375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10</a:t>
            </a:fld>
            <a:endParaRPr lang="en-GB" noProof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5" cy="45492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788061"/>
            <a:ext cx="2209800" cy="592332"/>
          </a:xfrm>
          <a:prstGeom prst="rect">
            <a:avLst/>
          </a:prstGeom>
          <a:solidFill>
            <a:schemeClr val="accent4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50" indent="0">
              <a:buFont typeface="Arial"/>
              <a:buNone/>
            </a:pPr>
            <a:r>
              <a:rPr lang="en-US" sz="2800" dirty="0">
                <a:solidFill>
                  <a:schemeClr val="bg1"/>
                </a:solidFill>
              </a:rPr>
              <a:t>GS1 Cloud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466027" y="1504950"/>
            <a:ext cx="6163373" cy="2895600"/>
          </a:xfrm>
          <a:prstGeom prst="rect">
            <a:avLst/>
          </a:prstGeom>
        </p:spPr>
        <p:txBody>
          <a:bodyPr anchor="t" anchorCtr="0"/>
          <a:lstStyle>
            <a:lvl1pPr marL="360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700" b="0" i="0" kern="1200" baseline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marL="558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Lucida Grande"/>
              <a:buChar char="­"/>
              <a:tabLst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2pPr>
            <a:lvl3pPr marL="824400" indent="-285750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3pPr>
            <a:lvl4pPr marL="1051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4pPr>
            <a:lvl5pPr marL="1267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50" indent="0">
              <a:buClr>
                <a:schemeClr val="bg1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Benefits for app developers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and solution providers</a:t>
            </a:r>
          </a:p>
          <a:p>
            <a:pPr>
              <a:spcBef>
                <a:spcPts val="1000"/>
              </a:spcBef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One source of authoritative data</a:t>
            </a:r>
          </a:p>
          <a:p>
            <a:pPr>
              <a:spcBef>
                <a:spcPts val="200"/>
              </a:spcBef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Great data</a:t>
            </a:r>
          </a:p>
          <a:p>
            <a:pPr>
              <a:spcBef>
                <a:spcPts val="200"/>
              </a:spcBef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Global community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14" y="201449"/>
            <a:ext cx="925785" cy="92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74088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11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3" cy="45492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1504950"/>
            <a:ext cx="2209800" cy="578566"/>
          </a:xfrm>
          <a:prstGeom prst="rect">
            <a:avLst/>
          </a:prstGeom>
          <a:solidFill>
            <a:schemeClr val="accent6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50" indent="0">
              <a:buFont typeface="Arial"/>
              <a:buNone/>
            </a:pPr>
            <a:r>
              <a:rPr lang="en-US" sz="2800" dirty="0">
                <a:solidFill>
                  <a:schemeClr val="bg1"/>
                </a:solidFill>
              </a:rPr>
              <a:t>GS1 Cloud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66027" y="2419350"/>
            <a:ext cx="8131873" cy="2129856"/>
          </a:xfrm>
          <a:prstGeom prst="rect">
            <a:avLst/>
          </a:prstGeom>
        </p:spPr>
        <p:txBody>
          <a:bodyPr anchor="t" anchorCtr="0"/>
          <a:lstStyle>
            <a:lvl1pPr marL="360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700" b="0" i="0" kern="1200" baseline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marL="558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Lucida Grande"/>
              <a:buChar char="­"/>
              <a:tabLst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2pPr>
            <a:lvl3pPr marL="824400" indent="-285750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3pPr>
            <a:lvl4pPr marL="1051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4pPr>
            <a:lvl5pPr marL="1267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50" indent="0">
              <a:buClr>
                <a:schemeClr val="bg1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Benefits for regulators</a:t>
            </a:r>
          </a:p>
          <a:p>
            <a:pPr>
              <a:spcBef>
                <a:spcPts val="1000"/>
              </a:spcBef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Easier data access and data quality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Easier compliance by brands and retailers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Easier security and border risk management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50" y="201449"/>
            <a:ext cx="920712" cy="92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6174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191066" y="1908681"/>
            <a:ext cx="3279584" cy="1787085"/>
          </a:xfrm>
          <a:prstGeom prst="rect">
            <a:avLst/>
          </a:prstGeom>
          <a:noFill/>
          <a:ln w="25400"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163840" y="1071939"/>
            <a:ext cx="3362830" cy="73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defRPr/>
            </a:pPr>
            <a:r>
              <a:rPr lang="en-US" sz="1200" b="1">
                <a:solidFill>
                  <a:srgbClr val="002060"/>
                </a:solidFill>
              </a:rPr>
              <a:t>Consumer product data </a:t>
            </a:r>
            <a:r>
              <a:rPr lang="en-US" sz="1200" b="1" dirty="0">
                <a:solidFill>
                  <a:srgbClr val="002060"/>
                </a:solidFill>
              </a:rPr>
              <a:t>storage</a:t>
            </a:r>
          </a:p>
          <a:p>
            <a:pPr algn="ctr">
              <a:defRPr/>
            </a:pPr>
            <a:r>
              <a:rPr lang="en-US" sz="900" dirty="0">
                <a:solidFill>
                  <a:srgbClr val="002C6C"/>
                </a:solidFill>
              </a:rPr>
              <a:t>Data stored in a modern, scalable cloud database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982140" y="2007965"/>
            <a:ext cx="1726230" cy="985793"/>
            <a:chOff x="3204893" y="2118987"/>
            <a:chExt cx="2208306" cy="127245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893" y="2118987"/>
              <a:ext cx="2208306" cy="127245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3368750" y="2799753"/>
              <a:ext cx="1833706" cy="45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700" b="1" dirty="0">
                  <a:solidFill>
                    <a:srgbClr val="002C6C"/>
                  </a:solidFill>
                </a:rPr>
                <a:t>GS1 Cloud</a:t>
              </a:r>
            </a:p>
          </p:txBody>
        </p:sp>
      </p:grpSp>
      <p:cxnSp>
        <p:nvCxnSpPr>
          <p:cNvPr id="40" name="Straight Arrow Connector 39"/>
          <p:cNvCxnSpPr>
            <a:cxnSpLocks/>
            <a:stCxn id="39" idx="3"/>
          </p:cNvCxnSpPr>
          <p:nvPr/>
        </p:nvCxnSpPr>
        <p:spPr>
          <a:xfrm flipV="1">
            <a:off x="2925778" y="2602442"/>
            <a:ext cx="931847" cy="15492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745150" y="2244121"/>
            <a:ext cx="749918" cy="749636"/>
            <a:chOff x="812800" y="2133599"/>
            <a:chExt cx="749918" cy="790223"/>
          </a:xfrm>
        </p:grpSpPr>
        <p:sp>
          <p:nvSpPr>
            <p:cNvPr id="20" name="Rectangle 19"/>
            <p:cNvSpPr/>
            <p:nvPr/>
          </p:nvSpPr>
          <p:spPr>
            <a:xfrm>
              <a:off x="1027289" y="2133599"/>
              <a:ext cx="535429" cy="790223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12800" y="2212622"/>
              <a:ext cx="479778" cy="55582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Arrow Connector 23"/>
          <p:cNvCxnSpPr>
            <a:cxnSpLocks/>
            <a:stCxn id="20" idx="3"/>
            <a:endCxn id="39" idx="1"/>
          </p:cNvCxnSpPr>
          <p:nvPr/>
        </p:nvCxnSpPr>
        <p:spPr>
          <a:xfrm flipV="1">
            <a:off x="1495068" y="2617934"/>
            <a:ext cx="305498" cy="1005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C6C"/>
                </a:solidFill>
              </a:rPr>
              <a:t>GS1 Activate and GS1 Cloud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9044" y="1059121"/>
            <a:ext cx="2446734" cy="75309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defRPr/>
            </a:pPr>
            <a:r>
              <a:rPr lang="en-US" sz="1200" b="1" dirty="0">
                <a:solidFill>
                  <a:srgbClr val="00B6DE"/>
                </a:solidFill>
              </a:rPr>
              <a:t>Consumer product</a:t>
            </a:r>
            <a:br>
              <a:rPr lang="en-US" sz="1200" b="1" dirty="0">
                <a:solidFill>
                  <a:srgbClr val="00B6DE"/>
                </a:solidFill>
              </a:rPr>
            </a:br>
            <a:r>
              <a:rPr lang="en-US" sz="1200" b="1" dirty="0">
                <a:solidFill>
                  <a:srgbClr val="00B6DE"/>
                </a:solidFill>
              </a:rPr>
              <a:t>data collection</a:t>
            </a:r>
          </a:p>
          <a:p>
            <a:pPr algn="ctr">
              <a:defRPr/>
            </a:pPr>
            <a:r>
              <a:rPr lang="en-US" sz="900" dirty="0">
                <a:solidFill>
                  <a:srgbClr val="002C6C"/>
                </a:solidFill>
              </a:rPr>
              <a:t>Data uploaded from various sources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760370" y="1071939"/>
            <a:ext cx="1931051" cy="73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defRPr/>
            </a:pPr>
            <a:r>
              <a:rPr lang="en-US" sz="1200" b="1" dirty="0">
                <a:solidFill>
                  <a:srgbClr val="7AC143"/>
                </a:solidFill>
              </a:rPr>
              <a:t>Consumer product data access</a:t>
            </a:r>
          </a:p>
          <a:p>
            <a:pPr algn="ctr">
              <a:defRPr/>
            </a:pPr>
            <a:r>
              <a:rPr lang="en-US" sz="900" dirty="0">
                <a:solidFill>
                  <a:srgbClr val="002C6C"/>
                </a:solidFill>
              </a:rPr>
              <a:t>Data distributed to various value-creating applications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6CFB65-FCBD-496C-970A-09C56E5FC7D5}"/>
              </a:ext>
            </a:extLst>
          </p:cNvPr>
          <p:cNvSpPr txBox="1"/>
          <p:nvPr/>
        </p:nvSpPr>
        <p:spPr>
          <a:xfrm>
            <a:off x="479044" y="1908681"/>
            <a:ext cx="906199" cy="68088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lvl="0" algn="ctr"/>
            <a:r>
              <a:rPr lang="en-US" sz="900" b="1" dirty="0">
                <a:solidFill>
                  <a:prstClr val="white"/>
                </a:solidFill>
              </a:rPr>
              <a:t>Member Customer Systems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CFB65-FCBD-496C-970A-09C56E5FC7D5}"/>
              </a:ext>
            </a:extLst>
          </p:cNvPr>
          <p:cNvSpPr txBox="1"/>
          <p:nvPr/>
        </p:nvSpPr>
        <p:spPr>
          <a:xfrm>
            <a:off x="479044" y="2680586"/>
            <a:ext cx="906199" cy="63890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lvl="0" algn="ctr"/>
            <a:r>
              <a:rPr lang="en-US" sz="900" b="1" dirty="0">
                <a:solidFill>
                  <a:prstClr val="white"/>
                </a:solidFill>
              </a:rPr>
              <a:t>MO CRM/ERP Systems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60370" y="1908682"/>
            <a:ext cx="1931050" cy="1401573"/>
          </a:xfrm>
          <a:prstGeom prst="rect">
            <a:avLst/>
          </a:prstGeom>
          <a:solidFill>
            <a:schemeClr val="accent3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</a:rPr>
              <a:t>Data Users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800566" y="1917147"/>
            <a:ext cx="1125212" cy="1401574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defRPr/>
            </a:pPr>
            <a:r>
              <a:rPr lang="en-US" sz="1200" b="1" dirty="0">
                <a:solidFill>
                  <a:prstClr val="white"/>
                </a:solidFill>
              </a:rPr>
              <a:t>GS1 Activate</a:t>
            </a:r>
          </a:p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</a:rPr>
              <a:t>GTIN Issuance and Activation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947632" y="2334417"/>
            <a:ext cx="1554480" cy="2449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73152" bIns="91440"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900" b="1" dirty="0">
                <a:solidFill>
                  <a:schemeClr val="tx2"/>
                </a:solidFill>
              </a:rPr>
              <a:t>Check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47632" y="2639108"/>
            <a:ext cx="1554480" cy="2449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73152" bIns="91440"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900" b="1" dirty="0">
                <a:solidFill>
                  <a:schemeClr val="tx2"/>
                </a:solidFill>
              </a:rPr>
              <a:t>View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947632" y="2948754"/>
            <a:ext cx="1554480" cy="2338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73152" bIns="91440"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900" b="1" dirty="0">
                <a:solidFill>
                  <a:schemeClr val="tx2"/>
                </a:solidFill>
              </a:rPr>
              <a:t>Explore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820225" y="2589564"/>
            <a:ext cx="821875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3043685" y="2750847"/>
            <a:ext cx="0" cy="1152742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035300" y="2761601"/>
            <a:ext cx="820203" cy="65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24565" y="3411702"/>
            <a:ext cx="2452331" cy="1005253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>
              <a:spcAft>
                <a:spcPts val="300"/>
              </a:spcAft>
              <a:defRPr/>
            </a:pPr>
            <a:r>
              <a:rPr lang="en-US" sz="1200" b="1" dirty="0">
                <a:solidFill>
                  <a:prstClr val="white"/>
                </a:solidFill>
              </a:rPr>
              <a:t>Other sources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900" dirty="0">
                <a:solidFill>
                  <a:prstClr val="white"/>
                </a:solidFill>
              </a:rPr>
              <a:t>GDSN Data Pools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900" dirty="0">
                <a:solidFill>
                  <a:prstClr val="white"/>
                </a:solidFill>
              </a:rPr>
              <a:t>Data aggregators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900" dirty="0">
                <a:solidFill>
                  <a:prstClr val="white"/>
                </a:solidFill>
              </a:rPr>
              <a:t>Local/other catalogues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900" dirty="0">
                <a:solidFill>
                  <a:prstClr val="white"/>
                </a:solidFill>
              </a:rPr>
              <a:t>Brand owner internal database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FB00C4A-48A5-4723-A173-1820774105F2}"/>
              </a:ext>
            </a:extLst>
          </p:cNvPr>
          <p:cNvCxnSpPr>
            <a:cxnSpLocks/>
          </p:cNvCxnSpPr>
          <p:nvPr/>
        </p:nvCxnSpPr>
        <p:spPr>
          <a:xfrm flipH="1">
            <a:off x="2876897" y="3916223"/>
            <a:ext cx="16678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341BB47-B896-4067-A401-A284323C7630}"/>
              </a:ext>
            </a:extLst>
          </p:cNvPr>
          <p:cNvGrpSpPr/>
          <p:nvPr/>
        </p:nvGrpSpPr>
        <p:grpSpPr>
          <a:xfrm>
            <a:off x="3337587" y="2995307"/>
            <a:ext cx="3112378" cy="1789525"/>
            <a:chOff x="3337587" y="2995307"/>
            <a:chExt cx="3112378" cy="1789525"/>
          </a:xfrm>
        </p:grpSpPr>
        <p:sp>
          <p:nvSpPr>
            <p:cNvPr id="58" name="Rectangle 57"/>
            <p:cNvSpPr/>
            <p:nvPr/>
          </p:nvSpPr>
          <p:spPr>
            <a:xfrm>
              <a:off x="3337587" y="3214896"/>
              <a:ext cx="3030131" cy="1569936"/>
            </a:xfrm>
            <a:prstGeom prst="rect">
              <a:avLst/>
            </a:prstGeom>
            <a:solidFill>
              <a:schemeClr val="tx2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37160" rIns="91440" bIns="91440" rtlCol="0" anchor="t"/>
            <a:lstStyle/>
            <a:p>
              <a:pPr algn="ctr"/>
              <a:r>
                <a:rPr lang="en-US" sz="950" b="1" dirty="0">
                  <a:solidFill>
                    <a:schemeClr val="bg1"/>
                  </a:solidFill>
                </a:rPr>
                <a:t>Data Quality &amp; Policy Validations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960369" y="3554248"/>
              <a:ext cx="309730" cy="32528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270099" y="3559113"/>
              <a:ext cx="1179866" cy="336112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rtlCol="0" anchor="ctr"/>
            <a:lstStyle/>
            <a:p>
              <a:r>
                <a:rPr lang="en-US" sz="850" dirty="0">
                  <a:solidFill>
                    <a:schemeClr val="bg1"/>
                  </a:solidFill>
                </a:rPr>
                <a:t>GTIN non-reuse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7903" y="3559113"/>
              <a:ext cx="294663" cy="307412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4960369" y="3978174"/>
              <a:ext cx="1489596" cy="336112"/>
              <a:chOff x="4550992" y="3701114"/>
              <a:chExt cx="1489596" cy="32004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4551205" y="3706342"/>
                <a:ext cx="309730" cy="30973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860722" y="3701114"/>
                <a:ext cx="1179866" cy="320040"/>
              </a:xfrm>
              <a:prstGeom prst="rect">
                <a:avLst/>
              </a:prstGeom>
              <a:noFill/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rtlCol="0" anchor="ctr"/>
              <a:lstStyle/>
              <a:p>
                <a:r>
                  <a:rPr lang="en-US" sz="850" dirty="0">
                    <a:solidFill>
                      <a:schemeClr val="bg1"/>
                    </a:solidFill>
                  </a:rPr>
                  <a:t>Data Permanence</a:t>
                </a: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0992" y="3713313"/>
                <a:ext cx="292162" cy="290227"/>
              </a:xfrm>
              <a:prstGeom prst="rect">
                <a:avLst/>
              </a:prstGeom>
            </p:spPr>
          </p:pic>
        </p:grpSp>
        <p:sp>
          <p:nvSpPr>
            <p:cNvPr id="60" name="Rectangle 59"/>
            <p:cNvSpPr/>
            <p:nvPr/>
          </p:nvSpPr>
          <p:spPr>
            <a:xfrm>
              <a:off x="3813399" y="3978174"/>
              <a:ext cx="1179866" cy="336112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rtlCol="0" anchor="ctr"/>
            <a:lstStyle/>
            <a:p>
              <a:r>
                <a:rPr lang="en-US" sz="850" dirty="0">
                  <a:solidFill>
                    <a:schemeClr val="bg1"/>
                  </a:solidFill>
                </a:rPr>
                <a:t>Consumer Product Variant (CPV)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509944" y="3978174"/>
              <a:ext cx="309730" cy="32528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2683" y="3978662"/>
              <a:ext cx="310356" cy="325942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3509944" y="3553387"/>
              <a:ext cx="309730" cy="32528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811558" y="3546635"/>
              <a:ext cx="1078868" cy="336112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rtlCol="0" anchor="ctr"/>
            <a:lstStyle/>
            <a:p>
              <a:r>
                <a:rPr lang="en-US" sz="850" dirty="0">
                  <a:solidFill>
                    <a:schemeClr val="bg1"/>
                  </a:solidFill>
                </a:rPr>
                <a:t>Global Company </a:t>
              </a:r>
              <a:br>
                <a:rPr lang="en-US" sz="850" dirty="0">
                  <a:solidFill>
                    <a:schemeClr val="bg1"/>
                  </a:solidFill>
                </a:rPr>
              </a:br>
              <a:r>
                <a:rPr lang="en-US" sz="850" dirty="0">
                  <a:solidFill>
                    <a:schemeClr val="bg1"/>
                  </a:solidFill>
                </a:rPr>
                <a:t>Prefix (GCP)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5877" y="3550931"/>
              <a:ext cx="316555" cy="33025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2735" y="2995307"/>
              <a:ext cx="603715" cy="301858"/>
            </a:xfrm>
            <a:prstGeom prst="rect">
              <a:avLst/>
            </a:prstGeom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2E047BA-B2E0-4D58-9BC4-2E039B612632}"/>
                </a:ext>
              </a:extLst>
            </p:cNvPr>
            <p:cNvSpPr/>
            <p:nvPr/>
          </p:nvSpPr>
          <p:spPr>
            <a:xfrm>
              <a:off x="3819674" y="4356618"/>
              <a:ext cx="1470344" cy="336112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rtlCol="0" anchor="ctr"/>
            <a:lstStyle/>
            <a:p>
              <a:r>
                <a:rPr lang="en-US" sz="850" dirty="0">
                  <a:solidFill>
                    <a:schemeClr val="bg1"/>
                  </a:solidFill>
                </a:rPr>
                <a:t>Data Validation Rules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58ABF6A-80BB-4BA6-9D84-7425546B0633}"/>
                </a:ext>
              </a:extLst>
            </p:cNvPr>
            <p:cNvSpPr/>
            <p:nvPr/>
          </p:nvSpPr>
          <p:spPr>
            <a:xfrm>
              <a:off x="3495877" y="4379106"/>
              <a:ext cx="323797" cy="336112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25832A4-F788-4913-9B41-38BFB51967DC}"/>
                </a:ext>
              </a:extLst>
            </p:cNvPr>
            <p:cNvSpPr txBox="1"/>
            <p:nvPr/>
          </p:nvSpPr>
          <p:spPr>
            <a:xfrm rot="2797075">
              <a:off x="3423751" y="4425540"/>
              <a:ext cx="461986" cy="20005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700" b="1" dirty="0">
                  <a:solidFill>
                    <a:schemeClr val="accent1">
                      <a:lumMod val="75000"/>
                    </a:schemeClr>
                  </a:solidFill>
                </a:rPr>
                <a:t>Rules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04D32FF-2F81-407D-A3DF-731DCC1FA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0026" y="4585209"/>
              <a:ext cx="124091" cy="125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0612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GS1 Cloud: </a:t>
            </a:r>
            <a:r>
              <a:rPr lang="en-US" dirty="0"/>
              <a:t>Data-loading and access 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13</a:t>
            </a:fld>
            <a:endParaRPr lang="en-GB" noProof="0"/>
          </a:p>
        </p:txBody>
      </p:sp>
      <p:grpSp>
        <p:nvGrpSpPr>
          <p:cNvPr id="6" name="Group 5"/>
          <p:cNvGrpSpPr/>
          <p:nvPr/>
        </p:nvGrpSpPr>
        <p:grpSpPr>
          <a:xfrm>
            <a:off x="1171214" y="1010765"/>
            <a:ext cx="7087438" cy="3242085"/>
            <a:chOff x="1603984" y="1010765"/>
            <a:chExt cx="7087438" cy="3242085"/>
          </a:xfrm>
        </p:grpSpPr>
        <p:sp>
          <p:nvSpPr>
            <p:cNvPr id="8" name="TextBox 7"/>
            <p:cNvSpPr txBox="1"/>
            <p:nvPr/>
          </p:nvSpPr>
          <p:spPr>
            <a:xfrm>
              <a:off x="2699835" y="1411911"/>
              <a:ext cx="1059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</a:rPr>
                <a:t>Sept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03985" y="1406230"/>
              <a:ext cx="1005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</a:rPr>
                <a:t>Aug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95043" y="1404277"/>
              <a:ext cx="1005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</a:rPr>
                <a:t>Oct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00739" y="1403039"/>
              <a:ext cx="1003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</a:rPr>
                <a:t>Nov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00337" y="1409802"/>
              <a:ext cx="1008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</a:rPr>
                <a:t>Dec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97670" y="1417040"/>
              <a:ext cx="1051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</a:rPr>
                <a:t>Jan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03984" y="1804904"/>
              <a:ext cx="6644689" cy="2439661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14"/>
            <p:cNvSpPr/>
            <p:nvPr/>
          </p:nvSpPr>
          <p:spPr>
            <a:xfrm rot="5400000">
              <a:off x="7250849" y="2812277"/>
              <a:ext cx="2438398" cy="442748"/>
            </a:xfrm>
            <a:prstGeom prst="triangle">
              <a:avLst/>
            </a:prstGeom>
            <a:solidFill>
              <a:schemeClr val="tx2">
                <a:alpha val="30000"/>
              </a:schemeClr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54152" y="1808927"/>
              <a:ext cx="1046731" cy="2438204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 anchor="ctr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500" b="1" dirty="0">
                  <a:solidFill>
                    <a:schemeClr val="bg1"/>
                  </a:solidFill>
                </a:rPr>
                <a:t>Start brand owner data refresh</a:t>
              </a:r>
            </a:p>
            <a:p>
              <a:pPr algn="ctr">
                <a:spcAft>
                  <a:spcPts val="600"/>
                </a:spcAft>
              </a:pPr>
              <a:r>
                <a:rPr lang="en-US" sz="1100" b="1" dirty="0">
                  <a:solidFill>
                    <a:srgbClr val="F05587"/>
                  </a:solidFill>
                </a:rPr>
                <a:t>Brand owners</a:t>
              </a:r>
            </a:p>
            <a:p>
              <a:pPr algn="ctr"/>
              <a:r>
                <a:rPr lang="en-US" sz="1100" b="1" dirty="0">
                  <a:solidFill>
                    <a:srgbClr val="71B790"/>
                  </a:solidFill>
                </a:rPr>
                <a:t>GDSN </a:t>
              </a:r>
              <a:br>
                <a:rPr lang="en-US" sz="1100" b="1" dirty="0">
                  <a:solidFill>
                    <a:srgbClr val="71B790"/>
                  </a:solidFill>
                </a:rPr>
              </a:br>
              <a:r>
                <a:rPr lang="en-US" sz="1100" b="1" dirty="0">
                  <a:solidFill>
                    <a:srgbClr val="71B790"/>
                  </a:solidFill>
                </a:rPr>
                <a:t>Data Pools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95582" y="1809175"/>
              <a:ext cx="2107553" cy="243539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200" b="1" i="1" dirty="0">
                  <a:solidFill>
                    <a:schemeClr val="bg1"/>
                  </a:solidFill>
                </a:rPr>
                <a:t>Testing and app development phase</a:t>
              </a:r>
            </a:p>
            <a:p>
              <a:pPr algn="ctr"/>
              <a:endParaRPr lang="en-US" sz="1200" b="1" i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200" b="1" i="1" dirty="0">
                  <a:solidFill>
                    <a:schemeClr val="bg1"/>
                  </a:solidFill>
                </a:rPr>
                <a:t>Data not yet accessible to the public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97670" y="1808928"/>
              <a:ext cx="1051004" cy="243820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 anchor="ctr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500" b="1" dirty="0">
                  <a:solidFill>
                    <a:schemeClr val="bg1"/>
                  </a:solidFill>
                </a:rPr>
                <a:t>Data access</a:t>
              </a:r>
            </a:p>
            <a:p>
              <a:pPr algn="ctr">
                <a:spcAft>
                  <a:spcPts val="600"/>
                </a:spcAft>
              </a:pPr>
              <a:r>
                <a:rPr lang="en-US" sz="900" dirty="0">
                  <a:solidFill>
                    <a:schemeClr val="bg1"/>
                  </a:solidFill>
                </a:rPr>
                <a:t>Check</a:t>
              </a:r>
            </a:p>
            <a:p>
              <a:pPr algn="ctr">
                <a:spcAft>
                  <a:spcPts val="600"/>
                </a:spcAft>
              </a:pPr>
              <a:r>
                <a:rPr lang="en-US" sz="900" dirty="0">
                  <a:solidFill>
                    <a:schemeClr val="bg1"/>
                  </a:solidFill>
                </a:rPr>
                <a:t>View</a:t>
              </a:r>
            </a:p>
            <a:p>
              <a:pPr algn="ctr">
                <a:spcAft>
                  <a:spcPts val="600"/>
                </a:spcAft>
              </a:pPr>
              <a:r>
                <a:rPr lang="en-US" sz="900" dirty="0">
                  <a:solidFill>
                    <a:schemeClr val="bg1"/>
                  </a:solidFill>
                </a:rPr>
                <a:t>Explore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03985" y="1804901"/>
              <a:ext cx="2155138" cy="2442229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</a:rPr>
                <a:t>Start initial </a:t>
              </a:r>
            </a:p>
            <a:p>
              <a:pPr algn="ctr"/>
              <a:r>
                <a:rPr lang="en-US" sz="1500" b="1" dirty="0">
                  <a:solidFill>
                    <a:schemeClr val="bg1"/>
                  </a:solidFill>
                </a:rPr>
                <a:t>data load</a:t>
              </a:r>
            </a:p>
            <a:p>
              <a:pPr algn="ctr">
                <a:lnSpc>
                  <a:spcPct val="150000"/>
                </a:lnSpc>
              </a:pPr>
              <a:r>
                <a:rPr lang="en-US" sz="1100" b="1" dirty="0">
                  <a:solidFill>
                    <a:srgbClr val="C4B000"/>
                  </a:solidFill>
                </a:rPr>
                <a:t>GS1 MOs </a:t>
              </a:r>
            </a:p>
            <a:p>
              <a:pPr algn="ctr"/>
              <a:r>
                <a:rPr lang="en-US" sz="800" i="1" dirty="0">
                  <a:solidFill>
                    <a:schemeClr val="bg1"/>
                  </a:solidFill>
                </a:rPr>
                <a:t>(A trial of 10-12 MOs began in August. Others who are ready can begin testing in September*)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03984" y="1013996"/>
              <a:ext cx="54616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2017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08270" y="1010765"/>
              <a:ext cx="10502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2018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603984" y="1372681"/>
              <a:ext cx="5461621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210207" y="1372681"/>
              <a:ext cx="1046377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2707563" y="1687830"/>
              <a:ext cx="1051560" cy="45720"/>
            </a:xfrm>
            <a:prstGeom prst="rect">
              <a:avLst/>
            </a:prstGeom>
            <a:solidFill>
              <a:schemeClr val="tx2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54152" y="1687830"/>
              <a:ext cx="1051560" cy="45720"/>
            </a:xfrm>
            <a:prstGeom prst="rect">
              <a:avLst/>
            </a:prstGeom>
            <a:solidFill>
              <a:schemeClr val="accent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00741" y="1687830"/>
              <a:ext cx="1005840" cy="45720"/>
            </a:xfrm>
            <a:prstGeom prst="rect">
              <a:avLst/>
            </a:prstGeom>
            <a:solidFill>
              <a:schemeClr val="tx2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01610" y="1687830"/>
              <a:ext cx="1005840" cy="45720"/>
            </a:xfrm>
            <a:prstGeom prst="rect">
              <a:avLst/>
            </a:prstGeom>
            <a:solidFill>
              <a:schemeClr val="tx2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02478" y="1687830"/>
              <a:ext cx="1051560" cy="45720"/>
            </a:xfrm>
            <a:prstGeom prst="rect">
              <a:avLst/>
            </a:prstGeom>
            <a:solidFill>
              <a:schemeClr val="accent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06694" y="1687830"/>
              <a:ext cx="1005840" cy="45720"/>
            </a:xfrm>
            <a:prstGeom prst="rect">
              <a:avLst/>
            </a:prstGeom>
            <a:solidFill>
              <a:schemeClr val="tx2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0086432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A2414-0506-4263-A0CC-F347A3410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GS1 Cloud: </a:t>
            </a:r>
            <a:r>
              <a:rPr lang="en-US" dirty="0"/>
              <a:t>How it works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E6D209-40B2-4341-A6C3-DA25949FB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14</a:t>
            </a:fld>
            <a:endParaRPr lang="en-GB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5D487-88C0-4E2A-B7AF-060CB20A5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69" y="1148644"/>
            <a:ext cx="7774286" cy="32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75116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15</a:t>
            </a:fld>
            <a:endParaRPr lang="en-GB" noProof="0"/>
          </a:p>
        </p:txBody>
      </p:sp>
      <p:sp>
        <p:nvSpPr>
          <p:cNvPr id="6" name="TextBox 5"/>
          <p:cNvSpPr txBox="1"/>
          <p:nvPr/>
        </p:nvSpPr>
        <p:spPr>
          <a:xfrm>
            <a:off x="388882" y="104775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</a:rPr>
              <a:t>Confidence starts with trusted data.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882" y="2952750"/>
            <a:ext cx="3581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GS1 Cloud</a:t>
            </a:r>
          </a:p>
          <a:p>
            <a:endParaRPr lang="en-US" sz="2400" b="1" dirty="0"/>
          </a:p>
          <a:p>
            <a:r>
              <a:rPr lang="en-US" sz="1400" b="1" u="sng" dirty="0">
                <a:solidFill>
                  <a:srgbClr val="0070C0"/>
                </a:solidFill>
              </a:rPr>
              <a:t>www.gs1.org/gs1-cloud</a:t>
            </a:r>
            <a:endParaRPr lang="en-US" sz="1400" u="sng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88" y="0"/>
            <a:ext cx="1645754" cy="4523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r="20298"/>
          <a:stretch/>
        </p:blipFill>
        <p:spPr>
          <a:xfrm>
            <a:off x="6225685" y="0"/>
            <a:ext cx="2918315" cy="43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75830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Anti-trust caution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2</a:t>
            </a:fld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7479" y="1150197"/>
            <a:ext cx="8242300" cy="3311525"/>
          </a:xfrm>
          <a:prstGeom prst="rect">
            <a:avLst/>
          </a:prstGeom>
        </p:spPr>
        <p:txBody>
          <a:bodyPr/>
          <a:lstStyle/>
          <a:p>
            <a:pPr marL="209550" indent="-209550"/>
            <a:r>
              <a:rPr lang="en-US" altLang="en-US" sz="1400" dirty="0"/>
              <a:t>GS1 operates under the GS1 anti-trust caution.  Strict compliance with anti-trust laws is and always has been the policy of GS1.</a:t>
            </a:r>
          </a:p>
          <a:p>
            <a:pPr marL="209550" indent="-209550"/>
            <a:r>
              <a:rPr lang="en-US" altLang="en-US" sz="1400" dirty="0"/>
              <a:t>The best way to avoid problems is to remember that the purpose of the group is to enhance the ability of all industry members to compete more efficiently.</a:t>
            </a:r>
          </a:p>
          <a:p>
            <a:pPr marL="209550" indent="-209550"/>
            <a:r>
              <a:rPr lang="en-US" altLang="en-US" sz="1400" dirty="0"/>
              <a:t>This means:</a:t>
            </a:r>
          </a:p>
          <a:p>
            <a:pPr marL="209550" lvl="1" indent="-209550"/>
            <a:r>
              <a:rPr lang="en-US" altLang="en-US" sz="1400" b="1" dirty="0"/>
              <a:t>There shall be no discussion of prices, allocation of customers, or products, </a:t>
            </a:r>
            <a:r>
              <a:rPr lang="en-GB" sz="1400" b="1" dirty="0">
                <a:ea typeface="Times New Roman" panose="02020603050405020304" pitchFamily="18" charset="0"/>
              </a:rPr>
              <a:t>boycotts, refusals to deal, or market share.</a:t>
            </a:r>
            <a:endParaRPr lang="en-US" altLang="en-US" sz="1400" b="1" dirty="0"/>
          </a:p>
          <a:p>
            <a:pPr marL="209550" lvl="1" indent="-209550"/>
            <a:r>
              <a:rPr lang="en-US" altLang="en-US" sz="1400" dirty="0"/>
              <a:t>If any participant believes the group is drifting toward impermissible discussion, the topic shall be tabled until the opinion of counsel can be obtained.</a:t>
            </a:r>
          </a:p>
          <a:p>
            <a:pPr marL="209550" indent="-209550"/>
            <a:r>
              <a:rPr lang="en-US" altLang="en-US" sz="1400" dirty="0"/>
              <a:t>The full anti-trust caution is available via the link below, if you would like to read it in its entirety: </a:t>
            </a:r>
            <a:r>
              <a:rPr lang="en-GB" sz="1400" dirty="0">
                <a:hlinkClick r:id="rId3"/>
              </a:rPr>
              <a:t>http://www.gs1.org/gs1-anti-trust-caution</a:t>
            </a:r>
            <a:r>
              <a:rPr lang="en-GB" sz="1400" dirty="0"/>
              <a:t>.</a:t>
            </a:r>
            <a:endParaRPr lang="en-US" altLang="en-US" sz="1400" dirty="0"/>
          </a:p>
          <a:p>
            <a:pPr marL="361950" lvl="1" indent="-151210"/>
            <a:endParaRPr lang="en-US" altLang="en-US" sz="135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2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B07B-F345-4A14-AE4E-F5EB697C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B3427D-3D1B-4A44-A7D3-830A59FB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3</a:t>
            </a:fld>
            <a:endParaRPr lang="en-GB" noProof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8CF2B6-F95A-4746-B8D1-BDEC6E76A376}"/>
              </a:ext>
            </a:extLst>
          </p:cNvPr>
          <p:cNvGrpSpPr/>
          <p:nvPr/>
        </p:nvGrpSpPr>
        <p:grpSpPr>
          <a:xfrm>
            <a:off x="3461266" y="1213090"/>
            <a:ext cx="2027170" cy="2553883"/>
            <a:chOff x="6366540" y="1175097"/>
            <a:chExt cx="2027170" cy="2553883"/>
          </a:xfrm>
        </p:grpSpPr>
        <p:pic>
          <p:nvPicPr>
            <p:cNvPr id="5" name="Picture 4" descr="C:\Users\Audrey.Kremer\AppData\Local\Microsoft\Windows\INetCache\Content.Word\DSC_8604_A.JPG">
              <a:extLst>
                <a:ext uri="{FF2B5EF4-FFF2-40B4-BE49-F238E27FC236}">
                  <a16:creationId xmlns:a16="http://schemas.microsoft.com/office/drawing/2014/main" id="{9C011D80-24FF-424D-A8CD-E4A0D5394794}"/>
                </a:ext>
              </a:extLst>
            </p:cNvPr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66540" y="1175097"/>
              <a:ext cx="1513855" cy="159287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93AA09-1504-4916-9C12-C9D736136E8B}"/>
                </a:ext>
              </a:extLst>
            </p:cNvPr>
            <p:cNvSpPr txBox="1"/>
            <p:nvPr/>
          </p:nvSpPr>
          <p:spPr>
            <a:xfrm>
              <a:off x="6427382" y="2987751"/>
              <a:ext cx="1966328" cy="7412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US" sz="1050" b="1" dirty="0"/>
                <a:t>Audrey Kremer</a:t>
              </a:r>
              <a:endParaRPr lang="en-US" sz="1050" dirty="0"/>
            </a:p>
            <a:p>
              <a:pPr>
                <a:spcAft>
                  <a:spcPts val="200"/>
                </a:spcAft>
              </a:pPr>
              <a:r>
                <a:rPr lang="en-US" sz="1000" dirty="0"/>
                <a:t>Director Industry Engagement, Cloud &amp; Emerging Services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8F4130-1A64-4425-94AD-A04790D69321}"/>
              </a:ext>
            </a:extLst>
          </p:cNvPr>
          <p:cNvGrpSpPr/>
          <p:nvPr/>
        </p:nvGrpSpPr>
        <p:grpSpPr>
          <a:xfrm>
            <a:off x="5686552" y="1213090"/>
            <a:ext cx="2146865" cy="2452788"/>
            <a:chOff x="4219675" y="1155646"/>
            <a:chExt cx="2146865" cy="24527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CE43BD-553E-4CB2-8C46-0F4E1CE74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079" y="1155646"/>
              <a:ext cx="1775574" cy="15928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6981C5-61DD-4A2F-A8F0-3DDB49C51024}"/>
                </a:ext>
              </a:extLst>
            </p:cNvPr>
            <p:cNvSpPr txBox="1"/>
            <p:nvPr/>
          </p:nvSpPr>
          <p:spPr>
            <a:xfrm>
              <a:off x="4219675" y="2987751"/>
              <a:ext cx="2146865" cy="62068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US" sz="1050" b="1" dirty="0"/>
                <a:t>Birgit Mahler</a:t>
              </a:r>
            </a:p>
            <a:p>
              <a:pPr>
                <a:spcAft>
                  <a:spcPts val="200"/>
                </a:spcAft>
              </a:pPr>
              <a:r>
                <a:rPr lang="en-US" sz="1050" dirty="0"/>
                <a:t>Prod</a:t>
              </a:r>
              <a:r>
                <a:rPr lang="en-US" sz="1000" dirty="0"/>
                <a:t>uct Manager,</a:t>
              </a:r>
            </a:p>
            <a:p>
              <a:pPr>
                <a:spcAft>
                  <a:spcPts val="200"/>
                </a:spcAft>
              </a:pPr>
              <a:r>
                <a:rPr lang="en-US" sz="1000" dirty="0"/>
                <a:t>GS1 Cloud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475A88B-BB7E-40B6-9A8A-F1B847148C5D}"/>
              </a:ext>
            </a:extLst>
          </p:cNvPr>
          <p:cNvSpPr txBox="1"/>
          <p:nvPr/>
        </p:nvSpPr>
        <p:spPr>
          <a:xfrm>
            <a:off x="1360961" y="2987751"/>
            <a:ext cx="1721412" cy="7668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050" b="1" dirty="0"/>
              <a:t>Mike </a:t>
            </a:r>
            <a:r>
              <a:rPr lang="en-US" sz="1050" b="1" dirty="0" err="1"/>
              <a:t>Wehrs</a:t>
            </a:r>
            <a:endParaRPr lang="en-US" sz="1050" b="1" dirty="0"/>
          </a:p>
          <a:p>
            <a:pPr>
              <a:spcAft>
                <a:spcPts val="200"/>
              </a:spcAft>
            </a:pPr>
            <a:r>
              <a:rPr lang="en-US" sz="1000" dirty="0"/>
              <a:t>Head of Data </a:t>
            </a:r>
          </a:p>
          <a:p>
            <a:pPr>
              <a:spcAft>
                <a:spcPts val="200"/>
              </a:spcAft>
            </a:pPr>
            <a:r>
              <a:rPr lang="en-US" sz="1000" dirty="0"/>
              <a:t>Products &amp; Services, Solutions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6EFAAE-79F2-4310-9C8F-80D11DD1CB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3812" y="1213090"/>
            <a:ext cx="1521728" cy="159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9662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4552950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4</a:t>
            </a:fld>
            <a:endParaRPr lang="en-GB" noProof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63" y="549751"/>
            <a:ext cx="3516538" cy="34534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" y="788061"/>
            <a:ext cx="2209800" cy="592332"/>
          </a:xfrm>
          <a:prstGeom prst="rect">
            <a:avLst/>
          </a:prstGeom>
          <a:solidFill>
            <a:schemeClr val="tx2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50" indent="0">
              <a:buFont typeface="Arial"/>
              <a:buNone/>
            </a:pPr>
            <a:r>
              <a:rPr lang="en-US" sz="2800" dirty="0">
                <a:solidFill>
                  <a:schemeClr val="bg1"/>
                </a:solidFill>
              </a:rPr>
              <a:t>GS1 Cloud</a:t>
            </a: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466027" y="1504950"/>
            <a:ext cx="2974757" cy="1676400"/>
          </a:xfrm>
          <a:prstGeom prst="rect">
            <a:avLst/>
          </a:prstGeom>
        </p:spPr>
        <p:txBody>
          <a:bodyPr anchor="t" anchorCtr="0"/>
          <a:lstStyle>
            <a:lvl1pPr marL="360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700" b="0" i="0" kern="1200" baseline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marL="558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Lucida Grande"/>
              <a:buChar char="­"/>
              <a:tabLst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2pPr>
            <a:lvl3pPr marL="824400" indent="-285750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3pPr>
            <a:lvl4pPr marL="1051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4pPr>
            <a:lvl5pPr marL="1267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50" indent="0">
              <a:buClr>
                <a:schemeClr val="bg1"/>
              </a:buClr>
              <a:buNone/>
            </a:pPr>
            <a:r>
              <a:rPr lang="en-US" sz="2400" b="1" i="1" dirty="0">
                <a:solidFill>
                  <a:schemeClr val="bg1"/>
                </a:solidFill>
              </a:rPr>
              <a:t>The largest source </a:t>
            </a:r>
            <a:r>
              <a:rPr lang="en-US" sz="2400" b="1" i="1">
                <a:solidFill>
                  <a:schemeClr val="bg1"/>
                </a:solidFill>
              </a:rPr>
              <a:t>of trusted product </a:t>
            </a:r>
            <a:r>
              <a:rPr lang="en-US" sz="2400" b="1" i="1" dirty="0">
                <a:solidFill>
                  <a:schemeClr val="bg1"/>
                </a:solidFill>
              </a:rPr>
              <a:t>information in the world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26277" y="542553"/>
            <a:ext cx="193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App developers &amp;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solution providers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66235" y="3149674"/>
            <a:ext cx="969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Brand owners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69472" y="4003199"/>
            <a:ext cx="1346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Regulators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33801" y="542553"/>
            <a:ext cx="1967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Retailers, e-</a:t>
            </a:r>
            <a:r>
              <a:rPr lang="en-US" sz="1200" b="1" dirty="0" err="1">
                <a:solidFill>
                  <a:schemeClr val="bg1"/>
                </a:solidFill>
              </a:rPr>
              <a:t>tailers</a:t>
            </a:r>
            <a:r>
              <a:rPr lang="en-US" sz="1200" b="1" dirty="0">
                <a:solidFill>
                  <a:schemeClr val="bg1"/>
                </a:solidFill>
              </a:rPr>
              <a:t>,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</a:rPr>
              <a:t>&amp; marketplaces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49000" y="201537"/>
            <a:ext cx="1533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Consumers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84350" y="3149674"/>
            <a:ext cx="1967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</a:rPr>
              <a:t>Healthcare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67994" y="3992738"/>
            <a:ext cx="1786992" cy="28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GS1 MOs</a:t>
            </a:r>
          </a:p>
        </p:txBody>
      </p:sp>
    </p:spTree>
    <p:extLst>
      <p:ext uri="{BB962C8B-B14F-4D97-AF65-F5344CB8AC3E}">
        <p14:creationId xmlns:p14="http://schemas.microsoft.com/office/powerpoint/2010/main" val="33832228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/>
              <a:pPr fontAlgn="base">
                <a:spcAft>
                  <a:spcPct val="0"/>
                </a:spcAft>
                <a:defRPr/>
              </a:pPr>
              <a:t>5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027981" y="1144206"/>
          <a:ext cx="4663440" cy="28173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65899736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086507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8881666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1043613"/>
                    </a:ext>
                  </a:extLst>
                </a:gridCol>
              </a:tblGrid>
              <a:tr h="4862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Attributes</a:t>
                      </a:r>
                      <a:endParaRPr lang="en-GB" sz="10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Check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View</a:t>
                      </a:r>
                      <a:endParaRPr lang="en-GB" sz="1000" dirty="0"/>
                    </a:p>
                  </a:txBody>
                  <a:tcPr anchor="ctr">
                    <a:solidFill>
                      <a:srgbClr val="C1D8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Explore</a:t>
                      </a:r>
                      <a:endParaRPr lang="en-GB" sz="1000" dirty="0"/>
                    </a:p>
                  </a:txBody>
                  <a:tcPr anchor="ctr">
                    <a:solidFill>
                      <a:srgbClr val="89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566498"/>
                  </a:ext>
                </a:extLst>
              </a:tr>
              <a:tr h="333023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1. GTIN</a:t>
                      </a:r>
                      <a:endParaRPr lang="en-GB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C1D8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89AAD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917241"/>
                  </a:ext>
                </a:extLst>
              </a:tr>
              <a:tr h="333023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2. Brand</a:t>
                      </a:r>
                      <a:endParaRPr lang="en-GB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C1D8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89AADB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932480"/>
                  </a:ext>
                </a:extLst>
              </a:tr>
              <a:tr h="333023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3. Label Description</a:t>
                      </a:r>
                      <a:endParaRPr lang="en-GB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C1D8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89AAD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244710"/>
                  </a:ext>
                </a:extLst>
              </a:tr>
              <a:tr h="333023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4. Medium Resolution Image</a:t>
                      </a:r>
                      <a:endParaRPr lang="en-GB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C1D8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89AADB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438657"/>
                  </a:ext>
                </a:extLst>
              </a:tr>
              <a:tr h="333023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5. Target Market</a:t>
                      </a:r>
                      <a:endParaRPr lang="en-GB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C1D8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89AAD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127069"/>
                  </a:ext>
                </a:extLst>
              </a:tr>
              <a:tr h="333023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6. Company Name</a:t>
                      </a:r>
                      <a:endParaRPr lang="en-GB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C1D82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89AADB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955228"/>
                  </a:ext>
                </a:extLst>
              </a:tr>
              <a:tr h="333023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7. Product Classification</a:t>
                      </a:r>
                      <a:endParaRPr lang="en-GB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C1D82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89AAD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260922"/>
                  </a:ext>
                </a:extLst>
              </a:tr>
            </a:tbl>
          </a:graphicData>
        </a:graphic>
      </p:graphicFrame>
      <p:sp>
        <p:nvSpPr>
          <p:cNvPr id="39" name="5-Point Star 38"/>
          <p:cNvSpPr/>
          <p:nvPr/>
        </p:nvSpPr>
        <p:spPr>
          <a:xfrm>
            <a:off x="6780826" y="1677708"/>
            <a:ext cx="228676" cy="215644"/>
          </a:xfrm>
          <a:prstGeom prst="star5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06586" y="1677708"/>
            <a:ext cx="241364" cy="2219310"/>
            <a:chOff x="4030639" y="1677708"/>
            <a:chExt cx="241364" cy="2219310"/>
          </a:xfrm>
        </p:grpSpPr>
        <p:sp>
          <p:nvSpPr>
            <p:cNvPr id="44" name="5-Point Star 43"/>
            <p:cNvSpPr/>
            <p:nvPr/>
          </p:nvSpPr>
          <p:spPr>
            <a:xfrm>
              <a:off x="4036983" y="2353923"/>
              <a:ext cx="228676" cy="215644"/>
            </a:xfrm>
            <a:prstGeom prst="star5">
              <a:avLst/>
            </a:prstGeom>
            <a:solidFill>
              <a:schemeClr val="accent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4036983" y="3020052"/>
              <a:ext cx="228676" cy="215644"/>
            </a:xfrm>
            <a:prstGeom prst="star5">
              <a:avLst/>
            </a:prstGeom>
            <a:solidFill>
              <a:schemeClr val="accent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46" name="5-Point Star 45"/>
            <p:cNvSpPr/>
            <p:nvPr/>
          </p:nvSpPr>
          <p:spPr>
            <a:xfrm>
              <a:off x="4036983" y="3350713"/>
              <a:ext cx="228676" cy="215644"/>
            </a:xfrm>
            <a:prstGeom prst="star5">
              <a:avLst/>
            </a:prstGeom>
            <a:solidFill>
              <a:schemeClr val="accent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47" name="5-Point Star 46"/>
            <p:cNvSpPr/>
            <p:nvPr/>
          </p:nvSpPr>
          <p:spPr>
            <a:xfrm>
              <a:off x="4036983" y="3681374"/>
              <a:ext cx="228676" cy="215644"/>
            </a:xfrm>
            <a:prstGeom prst="star5">
              <a:avLst/>
            </a:prstGeom>
            <a:solidFill>
              <a:schemeClr val="accent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48" name="5-Point Star 47"/>
            <p:cNvSpPr/>
            <p:nvPr/>
          </p:nvSpPr>
          <p:spPr>
            <a:xfrm>
              <a:off x="4036983" y="1677708"/>
              <a:ext cx="228676" cy="215644"/>
            </a:xfrm>
            <a:prstGeom prst="star5">
              <a:avLst/>
            </a:prstGeom>
            <a:solidFill>
              <a:schemeClr val="bg2">
                <a:alpha val="60000"/>
              </a:schemeClr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49" name="5-Point Star 48"/>
            <p:cNvSpPr/>
            <p:nvPr/>
          </p:nvSpPr>
          <p:spPr>
            <a:xfrm>
              <a:off x="4030639" y="2023256"/>
              <a:ext cx="241364" cy="215650"/>
            </a:xfrm>
            <a:prstGeom prst="star5">
              <a:avLst/>
            </a:prstGeom>
            <a:solidFill>
              <a:schemeClr val="bg2">
                <a:alpha val="60000"/>
              </a:schemeClr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493706" y="1677708"/>
            <a:ext cx="228676" cy="1888649"/>
            <a:chOff x="7412721" y="1677708"/>
            <a:chExt cx="228676" cy="1888649"/>
          </a:xfrm>
        </p:grpSpPr>
        <p:sp>
          <p:nvSpPr>
            <p:cNvPr id="40" name="5-Point Star 39"/>
            <p:cNvSpPr/>
            <p:nvPr/>
          </p:nvSpPr>
          <p:spPr>
            <a:xfrm>
              <a:off x="7412721" y="1677708"/>
              <a:ext cx="228676" cy="215644"/>
            </a:xfrm>
            <a:prstGeom prst="star5">
              <a:avLst/>
            </a:prstGeom>
            <a:solidFill>
              <a:schemeClr val="accent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7412721" y="2017896"/>
              <a:ext cx="228676" cy="215644"/>
            </a:xfrm>
            <a:prstGeom prst="star5">
              <a:avLst/>
            </a:prstGeom>
            <a:solidFill>
              <a:schemeClr val="accent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42" name="5-Point Star 41"/>
            <p:cNvSpPr/>
            <p:nvPr/>
          </p:nvSpPr>
          <p:spPr>
            <a:xfrm>
              <a:off x="7412721" y="2358084"/>
              <a:ext cx="228676" cy="215644"/>
            </a:xfrm>
            <a:prstGeom prst="star5">
              <a:avLst/>
            </a:prstGeom>
            <a:solidFill>
              <a:schemeClr val="accent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43" name="5-Point Star 42"/>
            <p:cNvSpPr/>
            <p:nvPr/>
          </p:nvSpPr>
          <p:spPr>
            <a:xfrm>
              <a:off x="7412721" y="2673667"/>
              <a:ext cx="228676" cy="215644"/>
            </a:xfrm>
            <a:prstGeom prst="star5">
              <a:avLst/>
            </a:prstGeom>
            <a:solidFill>
              <a:schemeClr val="accent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50" name="5-Point Star 49"/>
            <p:cNvSpPr/>
            <p:nvPr/>
          </p:nvSpPr>
          <p:spPr>
            <a:xfrm>
              <a:off x="7412721" y="3020052"/>
              <a:ext cx="228676" cy="215644"/>
            </a:xfrm>
            <a:prstGeom prst="star5">
              <a:avLst/>
            </a:prstGeom>
            <a:solidFill>
              <a:schemeClr val="bg2">
                <a:alpha val="59000"/>
              </a:schemeClr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51" name="5-Point Star 50"/>
            <p:cNvSpPr/>
            <p:nvPr/>
          </p:nvSpPr>
          <p:spPr>
            <a:xfrm>
              <a:off x="7412721" y="3350713"/>
              <a:ext cx="228676" cy="215644"/>
            </a:xfrm>
            <a:prstGeom prst="star5">
              <a:avLst/>
            </a:prstGeom>
            <a:solidFill>
              <a:schemeClr val="bg2">
                <a:alpha val="60000"/>
              </a:schemeClr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71957" y="4083776"/>
            <a:ext cx="3675089" cy="230932"/>
            <a:chOff x="453416" y="4095165"/>
            <a:chExt cx="3675089" cy="230932"/>
          </a:xfrm>
        </p:grpSpPr>
        <p:sp>
          <p:nvSpPr>
            <p:cNvPr id="25" name="TextBox 24"/>
            <p:cNvSpPr txBox="1"/>
            <p:nvPr/>
          </p:nvSpPr>
          <p:spPr>
            <a:xfrm>
              <a:off x="629743" y="4095265"/>
              <a:ext cx="135325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chemeClr val="accent1"/>
                  </a:solidFill>
                </a:rPr>
                <a:t>Required for service</a:t>
              </a:r>
              <a:endParaRPr lang="en-GB" sz="900" dirty="0">
                <a:solidFill>
                  <a:schemeClr val="accent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47460" y="4095265"/>
              <a:ext cx="198104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Service enhanced as a result</a:t>
              </a:r>
              <a:endParaRPr lang="en-GB" sz="9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6" name="5-Point Star 55"/>
            <p:cNvSpPr/>
            <p:nvPr/>
          </p:nvSpPr>
          <p:spPr>
            <a:xfrm>
              <a:off x="453416" y="4095165"/>
              <a:ext cx="228676" cy="215644"/>
            </a:xfrm>
            <a:prstGeom prst="star5">
              <a:avLst/>
            </a:prstGeom>
            <a:solidFill>
              <a:schemeClr val="accent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57" name="5-Point Star 56"/>
            <p:cNvSpPr/>
            <p:nvPr/>
          </p:nvSpPr>
          <p:spPr>
            <a:xfrm>
              <a:off x="1969619" y="4095165"/>
              <a:ext cx="228676" cy="215644"/>
            </a:xfrm>
            <a:prstGeom prst="star5">
              <a:avLst/>
            </a:prstGeom>
            <a:solidFill>
              <a:schemeClr val="bg2">
                <a:alpha val="60000"/>
              </a:schemeClr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400">
                <a:solidFill>
                  <a:prstClr val="white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GS1 Cloud: </a:t>
            </a:r>
            <a:r>
              <a:rPr lang="en-US" dirty="0"/>
              <a:t>Core attributes and features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46814" y="1123950"/>
            <a:ext cx="2312889" cy="1078256"/>
            <a:chOff x="546814" y="1222295"/>
            <a:chExt cx="2312889" cy="1078256"/>
          </a:xfrm>
        </p:grpSpPr>
        <p:sp>
          <p:nvSpPr>
            <p:cNvPr id="20" name="Rectangle 19"/>
            <p:cNvSpPr/>
            <p:nvPr/>
          </p:nvSpPr>
          <p:spPr>
            <a:xfrm>
              <a:off x="1447800" y="1504950"/>
              <a:ext cx="1411903" cy="512946"/>
            </a:xfrm>
            <a:prstGeom prst="rect">
              <a:avLst/>
            </a:prstGeom>
            <a:solidFill>
              <a:srgbClr val="FBB034">
                <a:alpha val="25000"/>
              </a:srgbClr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14" y="1222295"/>
              <a:ext cx="1078256" cy="1078256"/>
            </a:xfrm>
            <a:prstGeom prst="rect">
              <a:avLst/>
            </a:prstGeom>
          </p:spPr>
        </p:pic>
        <p:sp>
          <p:nvSpPr>
            <p:cNvPr id="68" name="Rectangle 67"/>
            <p:cNvSpPr/>
            <p:nvPr/>
          </p:nvSpPr>
          <p:spPr>
            <a:xfrm>
              <a:off x="1851125" y="1623761"/>
              <a:ext cx="6992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Check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41986" y="2065095"/>
            <a:ext cx="2246534" cy="1078256"/>
            <a:chOff x="1641986" y="2160838"/>
            <a:chExt cx="2246534" cy="1078256"/>
          </a:xfrm>
        </p:grpSpPr>
        <p:sp>
          <p:nvSpPr>
            <p:cNvPr id="74" name="Rectangle 73"/>
            <p:cNvSpPr/>
            <p:nvPr/>
          </p:nvSpPr>
          <p:spPr>
            <a:xfrm>
              <a:off x="2476617" y="2461745"/>
              <a:ext cx="1411903" cy="512946"/>
            </a:xfrm>
            <a:prstGeom prst="rect">
              <a:avLst/>
            </a:prstGeom>
            <a:solidFill>
              <a:srgbClr val="C1D82F">
                <a:alpha val="25000"/>
              </a:srgbClr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986" y="2160838"/>
              <a:ext cx="1078256" cy="1078256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2946296" y="2579718"/>
              <a:ext cx="6078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View</a:t>
              </a:r>
            </a:p>
          </p:txBody>
        </p:sp>
      </p:grpSp>
      <p:sp>
        <p:nvSpPr>
          <p:cNvPr id="75" name="Rectangle 74"/>
          <p:cNvSpPr/>
          <p:nvPr/>
        </p:nvSpPr>
        <p:spPr>
          <a:xfrm>
            <a:off x="1464716" y="3289208"/>
            <a:ext cx="1411903" cy="512946"/>
          </a:xfrm>
          <a:prstGeom prst="rect">
            <a:avLst/>
          </a:prstGeom>
          <a:solidFill>
            <a:srgbClr val="89AADB">
              <a:alpha val="2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4" y="2996921"/>
            <a:ext cx="1078256" cy="1078256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1812009" y="3407181"/>
            <a:ext cx="838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Explore</a:t>
            </a:r>
          </a:p>
        </p:txBody>
      </p:sp>
    </p:spTree>
    <p:extLst>
      <p:ext uri="{BB962C8B-B14F-4D97-AF65-F5344CB8AC3E}">
        <p14:creationId xmlns:p14="http://schemas.microsoft.com/office/powerpoint/2010/main" val="181777256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6</a:t>
            </a:fld>
            <a:endParaRPr lang="en-GB" noProof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" y="1244665"/>
            <a:ext cx="2286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390" y="1244665"/>
            <a:ext cx="2286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90" y="1244665"/>
            <a:ext cx="2286000" cy="228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4489" y="3606865"/>
            <a:ext cx="1752403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</a:rPr>
              <a:t>Check</a:t>
            </a:r>
          </a:p>
          <a:p>
            <a:pPr algn="ctr"/>
            <a:r>
              <a:rPr lang="en-US" sz="1200" i="1" dirty="0"/>
              <a:t>Formerly known as </a:t>
            </a:r>
            <a:br>
              <a:rPr lang="en-US" sz="1200" i="1" dirty="0"/>
            </a:br>
            <a:r>
              <a:rPr lang="en-US" sz="1200" i="1" dirty="0"/>
              <a:t>GTIN Authentication</a:t>
            </a:r>
            <a:endParaRPr lang="en-US" sz="1200" b="1" i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67228" y="3606865"/>
            <a:ext cx="1712327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</a:rPr>
              <a:t>View</a:t>
            </a:r>
          </a:p>
          <a:p>
            <a:pPr algn="ctr"/>
            <a:r>
              <a:rPr lang="en-US" sz="1200" i="1" dirty="0"/>
              <a:t>Formerly known as </a:t>
            </a:r>
            <a:br>
              <a:rPr lang="en-US" sz="1200" i="1" dirty="0"/>
            </a:br>
            <a:r>
              <a:rPr lang="en-US" sz="1200" i="1" dirty="0"/>
              <a:t>Product Validation </a:t>
            </a:r>
            <a:endParaRPr lang="en-US" sz="1200" b="1" i="1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9927" y="3606865"/>
            <a:ext cx="1712327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</a:rPr>
              <a:t>Explore</a:t>
            </a:r>
          </a:p>
          <a:p>
            <a:pPr algn="ctr"/>
            <a:r>
              <a:rPr lang="en-US" sz="1200" i="1" dirty="0"/>
              <a:t>Formerly known as </a:t>
            </a:r>
            <a:br>
              <a:rPr lang="en-US" sz="1200" i="1" dirty="0"/>
            </a:br>
            <a:r>
              <a:rPr lang="en-US" sz="1200" i="1" dirty="0"/>
              <a:t>Search </a:t>
            </a:r>
            <a:endParaRPr lang="en-US" sz="1200" b="1" i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460110"/>
            <a:ext cx="2209800" cy="592332"/>
          </a:xfrm>
          <a:prstGeom prst="rect">
            <a:avLst/>
          </a:prstGeom>
          <a:solidFill>
            <a:schemeClr val="tx2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50" indent="0">
              <a:buFont typeface="Arial"/>
              <a:buNone/>
            </a:pPr>
            <a:r>
              <a:rPr lang="en-US" sz="2800" dirty="0">
                <a:solidFill>
                  <a:schemeClr val="bg1"/>
                </a:solidFill>
              </a:rPr>
              <a:t>GS1 Cloud</a:t>
            </a:r>
          </a:p>
        </p:txBody>
      </p:sp>
    </p:spTree>
    <p:extLst>
      <p:ext uri="{BB962C8B-B14F-4D97-AF65-F5344CB8AC3E}">
        <p14:creationId xmlns:p14="http://schemas.microsoft.com/office/powerpoint/2010/main" val="28363703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3" cy="45492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7</a:t>
            </a:fld>
            <a:endParaRPr lang="en-GB" noProof="0"/>
          </a:p>
        </p:txBody>
      </p:sp>
      <p:sp>
        <p:nvSpPr>
          <p:cNvPr id="5" name="Rectangle 4"/>
          <p:cNvSpPr/>
          <p:nvPr/>
        </p:nvSpPr>
        <p:spPr>
          <a:xfrm>
            <a:off x="533400" y="1962150"/>
            <a:ext cx="2209800" cy="592332"/>
          </a:xfrm>
          <a:prstGeom prst="rect">
            <a:avLst/>
          </a:prstGeom>
          <a:solidFill>
            <a:srgbClr val="00B74F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50" indent="0">
              <a:buFont typeface="Arial"/>
              <a:buNone/>
            </a:pPr>
            <a:r>
              <a:rPr lang="en-US" sz="2800" dirty="0">
                <a:solidFill>
                  <a:schemeClr val="bg1"/>
                </a:solidFill>
              </a:rPr>
              <a:t>GS1 Cloud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466027" y="2796094"/>
            <a:ext cx="6925373" cy="1720538"/>
          </a:xfrm>
          <a:prstGeom prst="rect">
            <a:avLst/>
          </a:prstGeom>
        </p:spPr>
        <p:txBody>
          <a:bodyPr anchor="t" anchorCtr="0"/>
          <a:lstStyle>
            <a:lvl1pPr marL="360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700" b="0" i="0" kern="1200" baseline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marL="558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Lucida Grande"/>
              <a:buChar char="­"/>
              <a:tabLst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2pPr>
            <a:lvl3pPr marL="824400" indent="-285750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3pPr>
            <a:lvl4pPr marL="1051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4pPr>
            <a:lvl5pPr marL="1267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50" indent="0">
              <a:buClr>
                <a:schemeClr val="bg1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Benefits for consumers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Confidence in product information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Connected, seamless experiences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14" y="201449"/>
            <a:ext cx="925785" cy="92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36540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8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5" cy="45492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1504950"/>
            <a:ext cx="2667000" cy="5785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50" indent="0">
              <a:buFont typeface="Arial"/>
              <a:buNone/>
            </a:pPr>
            <a:r>
              <a:rPr lang="en-US" sz="2800" dirty="0">
                <a:solidFill>
                  <a:schemeClr val="bg1"/>
                </a:solidFill>
              </a:rPr>
              <a:t>GS1 Cloud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66027" y="2419350"/>
            <a:ext cx="6163373" cy="2895600"/>
          </a:xfrm>
          <a:prstGeom prst="rect">
            <a:avLst/>
          </a:prstGeom>
        </p:spPr>
        <p:txBody>
          <a:bodyPr anchor="t" anchorCtr="0"/>
          <a:lstStyle>
            <a:lvl1pPr marL="360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700" b="0" i="0" kern="1200" baseline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marL="558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Lucida Grande"/>
              <a:buChar char="­"/>
              <a:tabLst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2pPr>
            <a:lvl3pPr marL="824400" indent="-285750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3pPr>
            <a:lvl4pPr marL="1051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4pPr>
            <a:lvl5pPr marL="1267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50" indent="0">
              <a:buClr>
                <a:schemeClr val="bg1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Benefits for brand owners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1000"/>
              </a:spcBef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Ease of data management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Activation of products globally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Global reach for their B2C data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14" y="201449"/>
            <a:ext cx="925785" cy="92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3197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9</a:t>
            </a:fld>
            <a:endParaRPr lang="en-GB" noProof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5" cy="45492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788061"/>
            <a:ext cx="2209800" cy="592332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50" indent="0">
              <a:buFont typeface="Arial"/>
              <a:buNone/>
            </a:pPr>
            <a:r>
              <a:rPr lang="en-US" sz="2800" dirty="0">
                <a:solidFill>
                  <a:schemeClr val="bg1"/>
                </a:solidFill>
              </a:rPr>
              <a:t>GS1 Cloud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66027" y="1504950"/>
            <a:ext cx="6163373" cy="2895600"/>
          </a:xfrm>
          <a:prstGeom prst="rect">
            <a:avLst/>
          </a:prstGeom>
        </p:spPr>
        <p:txBody>
          <a:bodyPr anchor="t" anchorCtr="0"/>
          <a:lstStyle>
            <a:lvl1pPr marL="360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700" b="0" i="0" kern="1200" baseline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marL="558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Lucida Grande"/>
              <a:buChar char="­"/>
              <a:tabLst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2pPr>
            <a:lvl3pPr marL="824400" indent="-285750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3pPr>
            <a:lvl4pPr marL="1051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4pPr>
            <a:lvl5pPr marL="1267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7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50" indent="0">
              <a:buClr>
                <a:schemeClr val="bg1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Benefits for retailers, e-</a:t>
            </a:r>
            <a:r>
              <a:rPr lang="en-US" sz="2400" b="1" dirty="0" err="1">
                <a:solidFill>
                  <a:schemeClr val="bg1"/>
                </a:solidFill>
              </a:rPr>
              <a:t>tailers</a:t>
            </a:r>
            <a:r>
              <a:rPr lang="en-US" sz="2400" b="1" dirty="0">
                <a:solidFill>
                  <a:schemeClr val="bg1"/>
                </a:solidFill>
              </a:rPr>
              <a:t> and marketplaces</a:t>
            </a:r>
          </a:p>
          <a:p>
            <a:pPr>
              <a:spcBef>
                <a:spcPts val="1000"/>
              </a:spcBef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Simplified data access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Easier data quality</a:t>
            </a:r>
          </a:p>
          <a:p>
            <a:pPr>
              <a:spcBef>
                <a:spcPts val="200"/>
              </a:spcBef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Product exploration</a:t>
            </a:r>
          </a:p>
          <a:p>
            <a:pPr>
              <a:spcBef>
                <a:spcPts val="200"/>
              </a:spcBef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Confident consumers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86" y="201449"/>
            <a:ext cx="923241" cy="92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43211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Title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>
        <a:ln w="12700"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</a:theme>
</file>

<file path=ppt/theme/theme2.xml><?xml version="1.0" encoding="utf-8"?>
<a:theme xmlns:a="http://schemas.openxmlformats.org/drawingml/2006/main" name="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</a:theme>
</file>

<file path=ppt/theme/theme3.xml><?xml version="1.0" encoding="utf-8"?>
<a:theme xmlns:a="http://schemas.openxmlformats.org/drawingml/2006/main" name="Divider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GS1_Template_PPT_16-9_2015-02-04</Template>
  <TotalTime>5149</TotalTime>
  <Words>571</Words>
  <Application>Microsoft Office PowerPoint</Application>
  <PresentationFormat>On-screen Show (16:9)</PresentationFormat>
  <Paragraphs>171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Lucida Grande</vt:lpstr>
      <vt:lpstr>Times New Roman</vt:lpstr>
      <vt:lpstr>Verdana</vt:lpstr>
      <vt:lpstr>Title</vt:lpstr>
      <vt:lpstr>Content</vt:lpstr>
      <vt:lpstr>Divider</vt:lpstr>
      <vt:lpstr>GS1 Industry &amp; Standards Event 2017 09-13 October 2017 – Brussels, Belgium Transforming business together </vt:lpstr>
      <vt:lpstr>Anti-trust caution</vt:lpstr>
      <vt:lpstr>Introduction</vt:lpstr>
      <vt:lpstr>PowerPoint Presentation</vt:lpstr>
      <vt:lpstr>GS1 Cloud: Core attributes and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GS1 Activate and GS1 Cloud</vt:lpstr>
      <vt:lpstr>GS1 Cloud: Data-loading and access timeline</vt:lpstr>
      <vt:lpstr>GS1 Cloud: How it works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GS1</dc:creator>
  <cp:keywords/>
  <dc:description/>
  <cp:lastModifiedBy>Birgit Mahler</cp:lastModifiedBy>
  <cp:revision>597</cp:revision>
  <dcterms:created xsi:type="dcterms:W3CDTF">2015-02-03T16:52:14Z</dcterms:created>
  <dcterms:modified xsi:type="dcterms:W3CDTF">2017-10-17T11:58:40Z</dcterms:modified>
  <cp:category>Corporate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  <property fmtid="{D5CDD505-2E9C-101B-9397-08002B2CF9AE}" pid="3" name="Date">
    <vt:filetime>2016-01-06T05:00:00Z</vt:filetime>
  </property>
</Properties>
</file>