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5"/>
    <p:sldMasterId id="2147483750" r:id="rId6"/>
    <p:sldMasterId id="2147483867" r:id="rId7"/>
  </p:sldMasterIdLst>
  <p:notesMasterIdLst>
    <p:notesMasterId r:id="rId72"/>
  </p:notesMasterIdLst>
  <p:handoutMasterIdLst>
    <p:handoutMasterId r:id="rId73"/>
  </p:handoutMasterIdLst>
  <p:sldIdLst>
    <p:sldId id="370" r:id="rId8"/>
    <p:sldId id="352" r:id="rId9"/>
    <p:sldId id="610" r:id="rId10"/>
    <p:sldId id="611" r:id="rId11"/>
    <p:sldId id="624" r:id="rId12"/>
    <p:sldId id="401" r:id="rId13"/>
    <p:sldId id="399" r:id="rId14"/>
    <p:sldId id="645" r:id="rId15"/>
    <p:sldId id="646" r:id="rId16"/>
    <p:sldId id="649" r:id="rId17"/>
    <p:sldId id="591" r:id="rId18"/>
    <p:sldId id="597" r:id="rId19"/>
    <p:sldId id="647" r:id="rId20"/>
    <p:sldId id="427" r:id="rId21"/>
    <p:sldId id="626" r:id="rId22"/>
    <p:sldId id="357" r:id="rId23"/>
    <p:sldId id="639" r:id="rId24"/>
    <p:sldId id="358" r:id="rId25"/>
    <p:sldId id="359" r:id="rId26"/>
    <p:sldId id="361" r:id="rId27"/>
    <p:sldId id="362" r:id="rId28"/>
    <p:sldId id="586" r:id="rId29"/>
    <p:sldId id="601" r:id="rId30"/>
    <p:sldId id="604" r:id="rId31"/>
    <p:sldId id="603" r:id="rId32"/>
    <p:sldId id="381" r:id="rId33"/>
    <p:sldId id="390" r:id="rId34"/>
    <p:sldId id="379" r:id="rId35"/>
    <p:sldId id="551" r:id="rId36"/>
    <p:sldId id="595" r:id="rId37"/>
    <p:sldId id="409" r:id="rId38"/>
    <p:sldId id="412" r:id="rId39"/>
    <p:sldId id="416" r:id="rId40"/>
    <p:sldId id="418" r:id="rId41"/>
    <p:sldId id="420" r:id="rId42"/>
    <p:sldId id="422" r:id="rId43"/>
    <p:sldId id="424" r:id="rId44"/>
    <p:sldId id="404" r:id="rId45"/>
    <p:sldId id="387" r:id="rId46"/>
    <p:sldId id="388" r:id="rId47"/>
    <p:sldId id="389" r:id="rId48"/>
    <p:sldId id="599" r:id="rId49"/>
    <p:sldId id="590" r:id="rId50"/>
    <p:sldId id="600" r:id="rId51"/>
    <p:sldId id="616" r:id="rId52"/>
    <p:sldId id="455" r:id="rId53"/>
    <p:sldId id="456" r:id="rId54"/>
    <p:sldId id="615" r:id="rId55"/>
    <p:sldId id="547" r:id="rId56"/>
    <p:sldId id="466" r:id="rId57"/>
    <p:sldId id="470" r:id="rId58"/>
    <p:sldId id="472" r:id="rId59"/>
    <p:sldId id="548" r:id="rId60"/>
    <p:sldId id="476" r:id="rId61"/>
    <p:sldId id="478" r:id="rId62"/>
    <p:sldId id="479" r:id="rId63"/>
    <p:sldId id="618" r:id="rId64"/>
    <p:sldId id="619" r:id="rId65"/>
    <p:sldId id="648" r:id="rId66"/>
    <p:sldId id="489" r:id="rId67"/>
    <p:sldId id="621" r:id="rId68"/>
    <p:sldId id="650" r:id="rId69"/>
    <p:sldId id="620" r:id="rId70"/>
    <p:sldId id="622" r:id="rId71"/>
  </p:sldIdLst>
  <p:sldSz cx="9144000" cy="6858000" type="screen4x3"/>
  <p:notesSz cx="7010400" cy="92964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2976" userDrawn="1">
          <p15:clr>
            <a:srgbClr val="A4A3A4"/>
          </p15:clr>
        </p15:guide>
        <p15:guide id="3" orient="horz" pos="2160">
          <p15:clr>
            <a:srgbClr val="A4A3A4"/>
          </p15:clr>
        </p15:guide>
        <p15:guide id="4"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DiPietro" initials="DD" lastIdx="4" clrIdx="0">
    <p:extLst/>
  </p:cmAuthor>
  <p:cmAuthor id="2" name="Carolyn Lee" initials="CL" lastIdx="41" clrIdx="1">
    <p:extLst/>
  </p:cmAuthor>
  <p:cmAuthor id="3" name="Lorraine  Knight" initials="LK"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3B3"/>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96" autoAdjust="0"/>
    <p:restoredTop sz="93979" autoAdjust="0"/>
  </p:normalViewPr>
  <p:slideViewPr>
    <p:cSldViewPr>
      <p:cViewPr varScale="1">
        <p:scale>
          <a:sx n="69" d="100"/>
          <a:sy n="69" d="100"/>
        </p:scale>
        <p:origin x="956" y="44"/>
      </p:cViewPr>
      <p:guideLst>
        <p:guide orient="horz" pos="1872"/>
        <p:guide pos="2976"/>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0000"/>
    </p:cViewPr>
  </p:sorterViewPr>
  <p:notesViewPr>
    <p:cSldViewPr snapToGrid="0" snapToObjects="1">
      <p:cViewPr varScale="1">
        <p:scale>
          <a:sx n="65" d="100"/>
          <a:sy n="65" d="100"/>
        </p:scale>
        <p:origin x="2530" y="3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viewProps" Target="viewProps.xml"/><Relationship Id="rId7" Type="http://schemas.openxmlformats.org/officeDocument/2006/relationships/slideMaster" Target="slideMasters/slideMaster3.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496A2993-5F4D-468E-BB03-E4DB1C33D108}" type="datetimeFigureOut">
              <a:rPr lang="en-GB" smtClean="0"/>
              <a:t>14/10/2017</a:t>
            </a:fld>
            <a:endParaRPr lang="en-GB"/>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B1CC20D6-C6E6-41B7-AEA5-E50C2ED97634}" type="slidenum">
              <a:rPr lang="en-GB" smtClean="0"/>
              <a:t>‹#›</a:t>
            </a:fld>
            <a:endParaRPr lang="en-GB"/>
          </a:p>
        </p:txBody>
      </p:sp>
    </p:spTree>
    <p:extLst>
      <p:ext uri="{BB962C8B-B14F-4D97-AF65-F5344CB8AC3E}">
        <p14:creationId xmlns:p14="http://schemas.microsoft.com/office/powerpoint/2010/main" val="16459636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941F5FD8-BCA9-4049-8EF7-66B14895454B}" type="datetimeFigureOut">
              <a:rPr lang="en-GB" smtClean="0"/>
              <a:t>14/10/2017</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EC3896AD-9193-4C11-9C77-923CA0061093}" type="slidenum">
              <a:rPr lang="en-GB" smtClean="0"/>
              <a:t>‹#›</a:t>
            </a:fld>
            <a:endParaRPr lang="en-GB"/>
          </a:p>
        </p:txBody>
      </p:sp>
    </p:spTree>
    <p:extLst>
      <p:ext uri="{BB962C8B-B14F-4D97-AF65-F5344CB8AC3E}">
        <p14:creationId xmlns:p14="http://schemas.microsoft.com/office/powerpoint/2010/main" val="9358993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896AD-9193-4C11-9C77-923CA0061093}" type="slidenum">
              <a:rPr lang="en-GB" smtClean="0"/>
              <a:t>1</a:t>
            </a:fld>
            <a:endParaRPr lang="en-GB"/>
          </a:p>
        </p:txBody>
      </p:sp>
    </p:spTree>
    <p:extLst>
      <p:ext uri="{BB962C8B-B14F-4D97-AF65-F5344CB8AC3E}">
        <p14:creationId xmlns:p14="http://schemas.microsoft.com/office/powerpoint/2010/main" val="4292447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C3896AD-9193-4C11-9C77-923CA0061093}" type="slidenum">
              <a:rPr lang="en-GB" smtClean="0"/>
              <a:t>12</a:t>
            </a:fld>
            <a:endParaRPr lang="en-GB"/>
          </a:p>
        </p:txBody>
      </p:sp>
    </p:spTree>
    <p:extLst>
      <p:ext uri="{BB962C8B-B14F-4D97-AF65-F5344CB8AC3E}">
        <p14:creationId xmlns:p14="http://schemas.microsoft.com/office/powerpoint/2010/main" val="3670683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for a Member organization to be eligible</a:t>
            </a:r>
            <a:r>
              <a:rPr lang="en-US" baseline="0" dirty="0" smtClean="0"/>
              <a:t> to participate in this program, they need to either already be operating </a:t>
            </a:r>
            <a:r>
              <a:rPr lang="en-US" strike="sngStrike" baseline="0" dirty="0" smtClean="0">
                <a:solidFill>
                  <a:srgbClr val="FF0000"/>
                </a:solidFill>
              </a:rPr>
              <a:t>a</a:t>
            </a:r>
            <a:r>
              <a:rPr lang="en-US" baseline="0" dirty="0" smtClean="0"/>
              <a:t> </a:t>
            </a:r>
            <a:r>
              <a:rPr lang="en-GB" sz="1200" dirty="0" smtClean="0"/>
              <a:t>a </a:t>
            </a:r>
            <a:r>
              <a:rPr lang="en-GB" sz="1200" b="1" dirty="0" smtClean="0"/>
              <a:t>Master Data Services </a:t>
            </a:r>
            <a:r>
              <a:rPr lang="en-GB" sz="1200" dirty="0" smtClean="0"/>
              <a:t>or </a:t>
            </a:r>
            <a:r>
              <a:rPr lang="en-GB" sz="1200" b="1" dirty="0" smtClean="0"/>
              <a:t>Brand Owner Certification programme</a:t>
            </a:r>
            <a:r>
              <a:rPr lang="en-GB" sz="1200" dirty="0" smtClean="0"/>
              <a:t>, or they are about to embark on developing such services</a:t>
            </a:r>
          </a:p>
          <a:p>
            <a:endParaRPr lang="en-GB" sz="1200" dirty="0" smtClean="0"/>
          </a:p>
          <a:p>
            <a:r>
              <a:rPr lang="en-GB" sz="1200" dirty="0" smtClean="0"/>
              <a:t>It is important that the MO who applies to be certified has the correct </a:t>
            </a:r>
            <a:r>
              <a:rPr lang="en-GB" sz="1200" b="1" dirty="0" smtClean="0"/>
              <a:t>resources</a:t>
            </a:r>
            <a:r>
              <a:rPr lang="en-GB" sz="1200" baseline="0" dirty="0" smtClean="0"/>
              <a:t> and the required </a:t>
            </a:r>
            <a:r>
              <a:rPr lang="en-GB" sz="1200" b="1" dirty="0" smtClean="0"/>
              <a:t>skill sets </a:t>
            </a:r>
            <a:r>
              <a:rPr lang="en-GB" sz="1200" dirty="0" smtClean="0"/>
              <a:t>to achieve certifications. </a:t>
            </a:r>
          </a:p>
          <a:p>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9DBFFB9B-ABBD-5E48-B2A1-E500A0FD42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654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896AD-9193-4C11-9C77-923CA0061093}" type="slidenum">
              <a:rPr lang="en-GB" smtClean="0"/>
              <a:t>14</a:t>
            </a:fld>
            <a:endParaRPr lang="en-GB"/>
          </a:p>
        </p:txBody>
      </p:sp>
    </p:spTree>
    <p:extLst>
      <p:ext uri="{BB962C8B-B14F-4D97-AF65-F5344CB8AC3E}">
        <p14:creationId xmlns:p14="http://schemas.microsoft.com/office/powerpoint/2010/main" val="2719494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BFFB9B-ABBD-5E48-B2A1-E500A0FD4258}" type="slidenum">
              <a:rPr lang="en-GB" smtClean="0"/>
              <a:t>15</a:t>
            </a:fld>
            <a:endParaRPr lang="en-GB" dirty="0"/>
          </a:p>
        </p:txBody>
      </p:sp>
    </p:spTree>
    <p:extLst>
      <p:ext uri="{BB962C8B-B14F-4D97-AF65-F5344CB8AC3E}">
        <p14:creationId xmlns:p14="http://schemas.microsoft.com/office/powerpoint/2010/main" val="3407259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To meet these needs, the Global Office has developed the Master Data System Certification </a:t>
            </a:r>
            <a:r>
              <a:rPr lang="en-US" sz="1200" baseline="0" dirty="0" err="1" smtClean="0"/>
              <a:t>programme</a:t>
            </a:r>
            <a:r>
              <a:rPr lang="en-US" sz="1200" baseline="0" dirty="0" smtClean="0"/>
              <a:t> </a:t>
            </a:r>
            <a:r>
              <a:rPr lang="en-GB" sz="1200" dirty="0" smtClean="0"/>
              <a:t>to help the users of GS1 standards achieve a great level of data and image quality and thereby reduce costs and maximizing efficiencies across the supply chain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objective of the </a:t>
            </a:r>
            <a:r>
              <a:rPr lang="en-GB" dirty="0" smtClean="0"/>
              <a:t>programme is to improve data quality at the source by establishing performance requirements for Master Data Services  Certification and Brand Owner certification.</a:t>
            </a:r>
          </a:p>
          <a:p>
            <a:endParaRPr lang="en-GB" dirty="0"/>
          </a:p>
        </p:txBody>
      </p:sp>
      <p:sp>
        <p:nvSpPr>
          <p:cNvPr id="4" name="Slide Number Placeholder 3"/>
          <p:cNvSpPr>
            <a:spLocks noGrp="1"/>
          </p:cNvSpPr>
          <p:nvPr>
            <p:ph type="sldNum" sz="quarter" idx="10"/>
          </p:nvPr>
        </p:nvSpPr>
        <p:spPr/>
        <p:txBody>
          <a:bodyPr/>
          <a:lstStyle/>
          <a:p>
            <a:pPr defTabSz="930837">
              <a:defRPr/>
            </a:pPr>
            <a:fld id="{9DBFFB9B-ABBD-5E48-B2A1-E500A0FD4258}" type="slidenum">
              <a:rPr lang="en-GB">
                <a:solidFill>
                  <a:prstClr val="black"/>
                </a:solidFill>
                <a:latin typeface="Calibri"/>
              </a:rPr>
              <a:pPr defTabSz="930837">
                <a:defRPr/>
              </a:pPr>
              <a:t>16</a:t>
            </a:fld>
            <a:endParaRPr lang="en-GB">
              <a:solidFill>
                <a:prstClr val="black"/>
              </a:solidFill>
              <a:latin typeface="Calibri"/>
            </a:endParaRPr>
          </a:p>
        </p:txBody>
      </p:sp>
    </p:spTree>
    <p:extLst>
      <p:ext uri="{BB962C8B-B14F-4D97-AF65-F5344CB8AC3E}">
        <p14:creationId xmlns:p14="http://schemas.microsoft.com/office/powerpoint/2010/main" val="480818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BFFB9B-ABBD-5E48-B2A1-E500A0FD4258}" type="slidenum">
              <a:rPr lang="en-GB" smtClean="0"/>
              <a:t>17</a:t>
            </a:fld>
            <a:endParaRPr lang="en-GB"/>
          </a:p>
        </p:txBody>
      </p:sp>
    </p:spTree>
    <p:extLst>
      <p:ext uri="{BB962C8B-B14F-4D97-AF65-F5344CB8AC3E}">
        <p14:creationId xmlns:p14="http://schemas.microsoft.com/office/powerpoint/2010/main" val="751139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objective of the </a:t>
            </a:r>
            <a:r>
              <a:rPr lang="en-GB" dirty="0" smtClean="0"/>
              <a:t>programme is to improve data quality at the source by establishing performance requirements for Master Data Services  Certification and Brand Owner certification.</a:t>
            </a:r>
          </a:p>
          <a:p>
            <a:endParaRPr lang="en-US" dirty="0"/>
          </a:p>
        </p:txBody>
      </p:sp>
      <p:sp>
        <p:nvSpPr>
          <p:cNvPr id="4" name="Slide Number Placeholder 3"/>
          <p:cNvSpPr>
            <a:spLocks noGrp="1"/>
          </p:cNvSpPr>
          <p:nvPr>
            <p:ph type="sldNum" sz="quarter" idx="10"/>
          </p:nvPr>
        </p:nvSpPr>
        <p:spPr/>
        <p:txBody>
          <a:bodyPr/>
          <a:lstStyle/>
          <a:p>
            <a:pPr defTabSz="930837">
              <a:defRPr/>
            </a:pPr>
            <a:fld id="{DA201BBF-2204-446B-BC31-085333A29049}" type="slidenum">
              <a:rPr lang="en-US">
                <a:solidFill>
                  <a:prstClr val="black"/>
                </a:solidFill>
                <a:latin typeface="Calibri"/>
              </a:rPr>
              <a:pPr defTabSz="930837">
                <a:defRPr/>
              </a:pPr>
              <a:t>18</a:t>
            </a:fld>
            <a:endParaRPr lang="en-US">
              <a:solidFill>
                <a:prstClr val="black"/>
              </a:solidFill>
              <a:latin typeface="Calibri"/>
            </a:endParaRPr>
          </a:p>
        </p:txBody>
      </p:sp>
    </p:spTree>
    <p:extLst>
      <p:ext uri="{BB962C8B-B14F-4D97-AF65-F5344CB8AC3E}">
        <p14:creationId xmlns:p14="http://schemas.microsoft.com/office/powerpoint/2010/main" val="1061728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a:t>
            </a:r>
            <a:r>
              <a:rPr lang="en-US" baseline="0" dirty="0" smtClean="0"/>
              <a:t> main services which comprise the MDS Certification </a:t>
            </a:r>
            <a:r>
              <a:rPr lang="en-US" baseline="0" dirty="0" err="1" smtClean="0"/>
              <a:t>Programme</a:t>
            </a:r>
            <a:r>
              <a:rPr lang="en-US" baseline="0" dirty="0" smtClean="0"/>
              <a:t>:</a:t>
            </a:r>
          </a:p>
          <a:p>
            <a:r>
              <a:rPr lang="en-US" baseline="0" dirty="0" smtClean="0"/>
              <a:t>Master Data services certification &amp; Brand Owner Certification </a:t>
            </a:r>
          </a:p>
          <a:p>
            <a:endParaRPr lang="en-US" baseline="0" dirty="0" smtClean="0"/>
          </a:p>
          <a:p>
            <a:pPr lvl="0"/>
            <a:r>
              <a:rPr lang="en-GB" sz="1400" b="1" dirty="0" smtClean="0"/>
              <a:t>Master Data Services certification</a:t>
            </a:r>
            <a:r>
              <a:rPr lang="en-GB" sz="1400" b="0" baseline="0" dirty="0" smtClean="0"/>
              <a:t> </a:t>
            </a:r>
            <a:r>
              <a:rPr lang="en-GB" sz="1200" dirty="0" smtClean="0"/>
              <a:t>refers to a set of criteria listed in the Master Data Services Checklist. </a:t>
            </a:r>
          </a:p>
          <a:p>
            <a:pPr lvl="0"/>
            <a:endParaRPr lang="en-US" sz="1200" dirty="0" smtClean="0"/>
          </a:p>
          <a:p>
            <a:pPr lvl="0"/>
            <a:r>
              <a:rPr lang="en-GB" sz="1400" b="1" dirty="0" smtClean="0"/>
              <a:t>Brand Owner Certification</a:t>
            </a:r>
            <a:r>
              <a:rPr lang="en-GB" sz="1400" dirty="0" smtClean="0"/>
              <a:t>: </a:t>
            </a:r>
          </a:p>
          <a:p>
            <a:pPr lvl="0"/>
            <a:endParaRPr lang="en-GB" sz="1400" dirty="0" smtClean="0"/>
          </a:p>
          <a:p>
            <a:pPr marL="74250" lvl="0" indent="0">
              <a:buNone/>
            </a:pPr>
            <a:r>
              <a:rPr lang="en-GB" sz="1200" dirty="0" smtClean="0"/>
              <a:t>The Member Organisation (MO) is responsible for administering the certification of the Brand Owners in their country,</a:t>
            </a:r>
            <a:r>
              <a:rPr lang="en-GB" sz="1200" baseline="0" dirty="0" smtClean="0"/>
              <a:t> </a:t>
            </a:r>
            <a:r>
              <a:rPr lang="en-GB" sz="1200" dirty="0" smtClean="0"/>
              <a:t>ensuring consistency and correct implementation of the best practices. </a:t>
            </a:r>
          </a:p>
          <a:p>
            <a:pPr marL="74250" lvl="0" indent="0">
              <a:buNone/>
            </a:pPr>
            <a:endParaRPr lang="en-GB" sz="1200" dirty="0" smtClean="0"/>
          </a:p>
          <a:p>
            <a:pPr marL="74250" lvl="0" indent="0">
              <a:buNone/>
            </a:pPr>
            <a:r>
              <a:rPr lang="en-GB" sz="1200" dirty="0" smtClean="0"/>
              <a:t>Brand Owners need training and support through this process. Therefore, this programme recommends the Member Organisation implement</a:t>
            </a:r>
            <a:r>
              <a:rPr lang="en-GB" sz="1200" baseline="0" dirty="0" smtClean="0"/>
              <a:t> </a:t>
            </a:r>
            <a:r>
              <a:rPr lang="en-GB" sz="1200" dirty="0" smtClean="0"/>
              <a:t>a national programme to certify Brand Owners based on the criteria outlined in the Brand Owner Checklist.</a:t>
            </a:r>
          </a:p>
          <a:p>
            <a:endParaRPr lang="en-GB" dirty="0" smtClean="0"/>
          </a:p>
          <a:p>
            <a:endParaRPr lang="en-GB" dirty="0" smtClean="0"/>
          </a:p>
          <a:p>
            <a:pPr lvl="0"/>
            <a:endParaRPr lang="en-GB" sz="1200" dirty="0" smtClean="0"/>
          </a:p>
          <a:p>
            <a:endParaRPr lang="en-US" baseline="0" dirty="0" smtClean="0"/>
          </a:p>
        </p:txBody>
      </p:sp>
      <p:sp>
        <p:nvSpPr>
          <p:cNvPr id="4" name="Slide Number Placeholder 3"/>
          <p:cNvSpPr>
            <a:spLocks noGrp="1"/>
          </p:cNvSpPr>
          <p:nvPr>
            <p:ph type="sldNum" sz="quarter" idx="10"/>
          </p:nvPr>
        </p:nvSpPr>
        <p:spPr/>
        <p:txBody>
          <a:bodyPr/>
          <a:lstStyle/>
          <a:p>
            <a:pPr defTabSz="930837">
              <a:defRPr/>
            </a:pPr>
            <a:fld id="{DA201BBF-2204-446B-BC31-085333A29049}" type="slidenum">
              <a:rPr lang="en-US">
                <a:solidFill>
                  <a:prstClr val="black"/>
                </a:solidFill>
                <a:latin typeface="Calibri"/>
              </a:rPr>
              <a:pPr defTabSz="930837">
                <a:defRPr/>
              </a:pPr>
              <a:t>19</a:t>
            </a:fld>
            <a:endParaRPr lang="en-US">
              <a:solidFill>
                <a:prstClr val="black"/>
              </a:solidFill>
              <a:latin typeface="Calibri"/>
            </a:endParaRPr>
          </a:p>
        </p:txBody>
      </p:sp>
    </p:spTree>
    <p:extLst>
      <p:ext uri="{BB962C8B-B14F-4D97-AF65-F5344CB8AC3E}">
        <p14:creationId xmlns:p14="http://schemas.microsoft.com/office/powerpoint/2010/main" val="4270661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defTabSz="930837">
              <a:defRPr/>
            </a:pPr>
            <a:fld id="{DA201BBF-2204-446B-BC31-085333A29049}" type="slidenum">
              <a:rPr lang="en-US">
                <a:solidFill>
                  <a:prstClr val="black"/>
                </a:solidFill>
                <a:latin typeface="Calibri"/>
              </a:rPr>
              <a:pPr defTabSz="930837">
                <a:defRPr/>
              </a:pPr>
              <a:t>20</a:t>
            </a:fld>
            <a:endParaRPr lang="en-US">
              <a:solidFill>
                <a:prstClr val="black"/>
              </a:solidFill>
              <a:latin typeface="Calibri"/>
            </a:endParaRPr>
          </a:p>
        </p:txBody>
      </p:sp>
    </p:spTree>
    <p:extLst>
      <p:ext uri="{BB962C8B-B14F-4D97-AF65-F5344CB8AC3E}">
        <p14:creationId xmlns:p14="http://schemas.microsoft.com/office/powerpoint/2010/main" val="126255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896AD-9193-4C11-9C77-923CA0061093}" type="slidenum">
              <a:rPr lang="en-GB" smtClean="0"/>
              <a:t>21</a:t>
            </a:fld>
            <a:endParaRPr lang="en-GB"/>
          </a:p>
        </p:txBody>
      </p:sp>
    </p:spTree>
    <p:extLst>
      <p:ext uri="{BB962C8B-B14F-4D97-AF65-F5344CB8AC3E}">
        <p14:creationId xmlns:p14="http://schemas.microsoft.com/office/powerpoint/2010/main" val="245809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896AD-9193-4C11-9C77-923CA0061093}" type="slidenum">
              <a:rPr lang="en-GB" smtClean="0"/>
              <a:t>2</a:t>
            </a:fld>
            <a:endParaRPr lang="en-GB"/>
          </a:p>
        </p:txBody>
      </p:sp>
    </p:spTree>
    <p:extLst>
      <p:ext uri="{BB962C8B-B14F-4D97-AF65-F5344CB8AC3E}">
        <p14:creationId xmlns:p14="http://schemas.microsoft.com/office/powerpoint/2010/main" val="2467187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3896AD-9193-4C11-9C77-923CA0061093}" type="slidenum">
              <a:rPr lang="en-GB" smtClean="0"/>
              <a:t>22</a:t>
            </a:fld>
            <a:endParaRPr lang="en-GB"/>
          </a:p>
        </p:txBody>
      </p:sp>
    </p:spTree>
    <p:extLst>
      <p:ext uri="{BB962C8B-B14F-4D97-AF65-F5344CB8AC3E}">
        <p14:creationId xmlns:p14="http://schemas.microsoft.com/office/powerpoint/2010/main" val="662195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02C6C"/>
                </a:solidFill>
                <a:latin typeface="Verdana"/>
                <a:ea typeface="ＭＳ Ｐゴシック" charset="0"/>
                <a:cs typeface="Verdana"/>
              </a:rPr>
              <a:t>The </a:t>
            </a:r>
            <a:r>
              <a:rPr lang="en-US" dirty="0" err="1">
                <a:solidFill>
                  <a:srgbClr val="002C6C"/>
                </a:solidFill>
                <a:latin typeface="Verdana"/>
                <a:ea typeface="ＭＳ Ｐゴシック" charset="0"/>
                <a:cs typeface="Verdana"/>
              </a:rPr>
              <a:t>Programme</a:t>
            </a:r>
            <a:r>
              <a:rPr lang="en-US" dirty="0">
                <a:solidFill>
                  <a:srgbClr val="002C6C"/>
                </a:solidFill>
                <a:latin typeface="Verdana"/>
                <a:ea typeface="ＭＳ Ｐゴシック" charset="0"/>
                <a:cs typeface="Verdana"/>
              </a:rPr>
              <a:t> Pilot Phase was launched with four Member </a:t>
            </a:r>
            <a:r>
              <a:rPr lang="en-US" dirty="0" err="1">
                <a:solidFill>
                  <a:srgbClr val="002C6C"/>
                </a:solidFill>
                <a:latin typeface="Verdana"/>
                <a:ea typeface="ＭＳ Ｐゴシック" charset="0"/>
                <a:cs typeface="Verdana"/>
              </a:rPr>
              <a:t>Organisations</a:t>
            </a:r>
            <a:r>
              <a:rPr lang="en-US" dirty="0">
                <a:solidFill>
                  <a:srgbClr val="002C6C"/>
                </a:solidFill>
                <a:latin typeface="Verdana"/>
                <a:ea typeface="ＭＳ Ｐゴシック" charset="0"/>
                <a:cs typeface="Verdana"/>
              </a:rPr>
              <a:t>, in January of 2017.   The selection of the 4 Pilot MO   was a balanced  based on Different Regions  / Different Structures &amp;  Different Sizes</a:t>
            </a:r>
          </a:p>
          <a:p>
            <a:pPr defTabSz="931774">
              <a:defRPr/>
            </a:pPr>
            <a:r>
              <a:rPr lang="en-US" dirty="0">
                <a:solidFill>
                  <a:srgbClr val="002C6C"/>
                </a:solidFill>
                <a:latin typeface="Verdana"/>
                <a:ea typeface="ＭＳ Ｐゴシック" charset="0"/>
                <a:cs typeface="Verdana"/>
              </a:rPr>
              <a:t> The Pilot will completed 30 June 2017, with all four pilot Member </a:t>
            </a:r>
            <a:r>
              <a:rPr lang="en-US" dirty="0" err="1">
                <a:solidFill>
                  <a:srgbClr val="002C6C"/>
                </a:solidFill>
                <a:latin typeface="Verdana"/>
                <a:ea typeface="ＭＳ Ｐゴシック" charset="0"/>
                <a:cs typeface="Verdana"/>
              </a:rPr>
              <a:t>Organisations</a:t>
            </a:r>
            <a:r>
              <a:rPr lang="en-US" dirty="0">
                <a:solidFill>
                  <a:srgbClr val="002C6C"/>
                </a:solidFill>
                <a:latin typeface="Verdana"/>
                <a:ea typeface="ＭＳ Ｐゴシック" charset="0"/>
                <a:cs typeface="Verdana"/>
              </a:rPr>
              <a:t> certified in MDS and two also receiving Brand Owner certification. GS1 is currently  enhancing the </a:t>
            </a:r>
            <a:r>
              <a:rPr lang="en-US" dirty="0" err="1">
                <a:solidFill>
                  <a:srgbClr val="002C6C"/>
                </a:solidFill>
                <a:latin typeface="Verdana"/>
                <a:ea typeface="ＭＳ Ｐゴシック" charset="0"/>
                <a:cs typeface="Verdana"/>
              </a:rPr>
              <a:t>Programme</a:t>
            </a:r>
            <a:r>
              <a:rPr lang="en-US" dirty="0">
                <a:solidFill>
                  <a:srgbClr val="002C6C"/>
                </a:solidFill>
                <a:latin typeface="Verdana"/>
                <a:ea typeface="ＭＳ Ｐゴシック" charset="0"/>
                <a:cs typeface="Verdana"/>
              </a:rPr>
              <a:t> based on the learnings from the pilot </a:t>
            </a:r>
            <a:r>
              <a:rPr lang="en-US" dirty="0" err="1">
                <a:solidFill>
                  <a:srgbClr val="002C6C"/>
                </a:solidFill>
                <a:latin typeface="Verdana"/>
                <a:ea typeface="ＭＳ Ｐゴシック" charset="0"/>
                <a:cs typeface="Verdana"/>
              </a:rPr>
              <a:t>MOs.</a:t>
            </a:r>
            <a:endParaRPr lang="en-GB" dirty="0">
              <a:solidFill>
                <a:srgbClr val="002C6C"/>
              </a:solidFill>
              <a:latin typeface="Verdana"/>
              <a:ea typeface="ＭＳ Ｐゴシック" charset="0"/>
              <a:cs typeface="Verdana"/>
            </a:endParaRPr>
          </a:p>
          <a:p>
            <a:endParaRPr lang="en-US" b="1" dirty="0"/>
          </a:p>
        </p:txBody>
      </p:sp>
      <p:sp>
        <p:nvSpPr>
          <p:cNvPr id="4" name="Slide Number Placeholder 3"/>
          <p:cNvSpPr>
            <a:spLocks noGrp="1"/>
          </p:cNvSpPr>
          <p:nvPr>
            <p:ph type="sldNum" sz="quarter" idx="10"/>
          </p:nvPr>
        </p:nvSpPr>
        <p:spPr/>
        <p:txBody>
          <a:bodyPr/>
          <a:lstStyle/>
          <a:p>
            <a:pPr defTabSz="931682">
              <a:defRPr/>
            </a:pPr>
            <a:fld id="{EC3896AD-9193-4C11-9C77-923CA0061093}" type="slidenum">
              <a:rPr lang="en-GB">
                <a:solidFill>
                  <a:prstClr val="black"/>
                </a:solidFill>
                <a:latin typeface="Calibri"/>
              </a:rPr>
              <a:pPr defTabSz="931682">
                <a:defRPr/>
              </a:pPr>
              <a:t>23</a:t>
            </a:fld>
            <a:endParaRPr lang="en-GB">
              <a:solidFill>
                <a:prstClr val="black"/>
              </a:solidFill>
              <a:latin typeface="Calibri"/>
            </a:endParaRPr>
          </a:p>
        </p:txBody>
      </p:sp>
    </p:spTree>
    <p:extLst>
      <p:ext uri="{BB962C8B-B14F-4D97-AF65-F5344CB8AC3E}">
        <p14:creationId xmlns:p14="http://schemas.microsoft.com/office/powerpoint/2010/main" val="408131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defTabSz="931682">
              <a:defRPr/>
            </a:pPr>
            <a:fld id="{EC3896AD-9193-4C11-9C77-923CA0061093}" type="slidenum">
              <a:rPr lang="en-GB">
                <a:solidFill>
                  <a:prstClr val="black"/>
                </a:solidFill>
                <a:latin typeface="Calibri"/>
              </a:rPr>
              <a:pPr defTabSz="931682">
                <a:defRPr/>
              </a:pPr>
              <a:t>25</a:t>
            </a:fld>
            <a:endParaRPr lang="en-GB">
              <a:solidFill>
                <a:prstClr val="black"/>
              </a:solidFill>
              <a:latin typeface="Calibri"/>
            </a:endParaRPr>
          </a:p>
        </p:txBody>
      </p:sp>
    </p:spTree>
    <p:extLst>
      <p:ext uri="{BB962C8B-B14F-4D97-AF65-F5344CB8AC3E}">
        <p14:creationId xmlns:p14="http://schemas.microsoft.com/office/powerpoint/2010/main" val="522464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3896AD-9193-4C11-9C77-923CA0061093}" type="slidenum">
              <a:rPr lang="en-GB" smtClean="0"/>
              <a:t>26</a:t>
            </a:fld>
            <a:endParaRPr lang="en-GB"/>
          </a:p>
        </p:txBody>
      </p:sp>
    </p:spTree>
    <p:extLst>
      <p:ext uri="{BB962C8B-B14F-4D97-AF65-F5344CB8AC3E}">
        <p14:creationId xmlns:p14="http://schemas.microsoft.com/office/powerpoint/2010/main" val="1162092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896AD-9193-4C11-9C77-923CA0061093}" type="slidenum">
              <a:rPr lang="en-GB" smtClean="0"/>
              <a:t>27</a:t>
            </a:fld>
            <a:endParaRPr lang="en-GB"/>
          </a:p>
        </p:txBody>
      </p:sp>
    </p:spTree>
    <p:extLst>
      <p:ext uri="{BB962C8B-B14F-4D97-AF65-F5344CB8AC3E}">
        <p14:creationId xmlns:p14="http://schemas.microsoft.com/office/powerpoint/2010/main" val="3694890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C3896AD-9193-4C11-9C77-923CA0061093}" type="slidenum">
              <a:rPr lang="en-GB" smtClean="0"/>
              <a:t>28</a:t>
            </a:fld>
            <a:endParaRPr lang="en-GB"/>
          </a:p>
        </p:txBody>
      </p:sp>
    </p:spTree>
    <p:extLst>
      <p:ext uri="{BB962C8B-B14F-4D97-AF65-F5344CB8AC3E}">
        <p14:creationId xmlns:p14="http://schemas.microsoft.com/office/powerpoint/2010/main" val="249731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896AD-9193-4C11-9C77-923CA0061093}" type="slidenum">
              <a:rPr lang="en-GB" smtClean="0"/>
              <a:t>29</a:t>
            </a:fld>
            <a:endParaRPr lang="en-GB"/>
          </a:p>
        </p:txBody>
      </p:sp>
    </p:spTree>
    <p:extLst>
      <p:ext uri="{BB962C8B-B14F-4D97-AF65-F5344CB8AC3E}">
        <p14:creationId xmlns:p14="http://schemas.microsoft.com/office/powerpoint/2010/main" val="303031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EC3896AD-9193-4C11-9C77-923CA0061093}" type="slidenum">
              <a:rPr lang="en-GB" smtClean="0"/>
              <a:t>30</a:t>
            </a:fld>
            <a:endParaRPr lang="en-GB"/>
          </a:p>
        </p:txBody>
      </p:sp>
    </p:spTree>
    <p:extLst>
      <p:ext uri="{BB962C8B-B14F-4D97-AF65-F5344CB8AC3E}">
        <p14:creationId xmlns:p14="http://schemas.microsoft.com/office/powerpoint/2010/main" val="619637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BFFB9B-ABBD-5E48-B2A1-E500A0FD4258}" type="slidenum">
              <a:rPr lang="en-GB" smtClean="0"/>
              <a:t>31</a:t>
            </a:fld>
            <a:endParaRPr lang="en-GB"/>
          </a:p>
        </p:txBody>
      </p:sp>
    </p:spTree>
    <p:extLst>
      <p:ext uri="{BB962C8B-B14F-4D97-AF65-F5344CB8AC3E}">
        <p14:creationId xmlns:p14="http://schemas.microsoft.com/office/powerpoint/2010/main" val="129416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Prepare your MDS Strategy and Get CEO approval</a:t>
            </a:r>
            <a:endParaRPr lang="en-GB"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It is recommended that the Member </a:t>
            </a:r>
            <a:r>
              <a:rPr lang="en-US" sz="1200" dirty="0" err="1" smtClean="0"/>
              <a:t>Organisation</a:t>
            </a:r>
            <a:r>
              <a:rPr lang="en-US" sz="1200" dirty="0" smtClean="0"/>
              <a:t> first read the best practice documentation for Master Data Services and Brand Owner Certification:</a:t>
            </a:r>
          </a:p>
          <a:p>
            <a:pPr lvl="0"/>
            <a:r>
              <a:rPr lang="en-GB" sz="1600" b="1" dirty="0" smtClean="0"/>
              <a:t>GS1 Data Quality Framework for Master Data Services Best Practices document, which includes:</a:t>
            </a:r>
          </a:p>
          <a:p>
            <a:pPr marL="272250" lvl="1" indent="0">
              <a:buNone/>
            </a:pPr>
            <a:endParaRPr lang="en-GB" sz="800" b="1" dirty="0" smtClean="0"/>
          </a:p>
          <a:p>
            <a:pPr lvl="2"/>
            <a:r>
              <a:rPr lang="en-GB" sz="1400" dirty="0" smtClean="0"/>
              <a:t>Master Data Services – The Business Process Focus </a:t>
            </a:r>
          </a:p>
          <a:p>
            <a:pPr lvl="2"/>
            <a:r>
              <a:rPr lang="en-GB" sz="1400" dirty="0" smtClean="0"/>
              <a:t>How to capture data and images</a:t>
            </a:r>
          </a:p>
          <a:p>
            <a:pPr lvl="2"/>
            <a:r>
              <a:rPr lang="en-GB" sz="1400" dirty="0" smtClean="0"/>
              <a:t>Product Data Comparison Service </a:t>
            </a:r>
          </a:p>
          <a:p>
            <a:pPr lvl="2"/>
            <a:r>
              <a:rPr lang="en-GB" sz="1400" dirty="0" smtClean="0"/>
              <a:t>How to Quality Assure Data from the Data Source</a:t>
            </a:r>
          </a:p>
          <a:p>
            <a:pPr lvl="2"/>
            <a:r>
              <a:rPr lang="en-GB" sz="1400" dirty="0" smtClean="0"/>
              <a:t>Item Maintenance: Add, Change and Delete</a:t>
            </a:r>
          </a:p>
          <a:p>
            <a:pPr lvl="2"/>
            <a:r>
              <a:rPr lang="en-GB" sz="1400" dirty="0" smtClean="0"/>
              <a:t>Product Information Distribution</a:t>
            </a:r>
          </a:p>
          <a:p>
            <a:pPr lvl="2"/>
            <a:r>
              <a:rPr lang="en-GB" sz="1400" dirty="0" smtClean="0"/>
              <a:t>Master Data Services Education &amp; Training Procedure</a:t>
            </a:r>
          </a:p>
          <a:p>
            <a:pPr lvl="2"/>
            <a:r>
              <a:rPr lang="en-GB" sz="1400" dirty="0" smtClean="0"/>
              <a:t>Case Studies: GS1 Mexico, GS1 Sweden, GS1 Netherlands, GS1 Canada </a:t>
            </a:r>
          </a:p>
          <a:p>
            <a:pPr lvl="0"/>
            <a:r>
              <a:rPr lang="en-GB" sz="1400" b="1" dirty="0" smtClean="0"/>
              <a:t>GS1 Data Quality Framework for Brand Owners, which includes</a:t>
            </a:r>
          </a:p>
          <a:p>
            <a:r>
              <a:rPr lang="en-GB" sz="1400" dirty="0" smtClean="0"/>
              <a:t>Best Practice guidance for Data Governance</a:t>
            </a:r>
          </a:p>
          <a:p>
            <a:r>
              <a:rPr lang="en-GB" sz="1400" dirty="0" smtClean="0"/>
              <a:t>Role of a Data Steward/Project Lead within the Organisation</a:t>
            </a:r>
          </a:p>
          <a:p>
            <a:r>
              <a:rPr lang="en-GB" sz="1400" dirty="0" smtClean="0"/>
              <a:t>Data owners within the organisation</a:t>
            </a:r>
          </a:p>
          <a:p>
            <a:r>
              <a:rPr lang="en-GB" sz="1400" dirty="0" smtClean="0"/>
              <a:t>Item Maintenance: Add, Change and Discontinued</a:t>
            </a:r>
          </a:p>
          <a:p>
            <a:r>
              <a:rPr lang="en-GB" sz="1400" dirty="0" smtClean="0"/>
              <a:t>Best Practice for Audit Inspection </a:t>
            </a:r>
          </a:p>
          <a:p>
            <a:r>
              <a:rPr lang="en-GB" sz="1400" dirty="0" smtClean="0"/>
              <a:t>Data Quality Metrics</a:t>
            </a:r>
          </a:p>
          <a:p>
            <a:r>
              <a:rPr lang="en-GB" sz="1400" dirty="0" smtClean="0"/>
              <a:t>Communicate Data on Finished Products</a:t>
            </a:r>
          </a:p>
          <a:p>
            <a:r>
              <a:rPr lang="en-GB" sz="1400" dirty="0" smtClean="0"/>
              <a:t>Data Sharing and Communications</a:t>
            </a:r>
          </a:p>
          <a:p>
            <a:r>
              <a:rPr lang="en-GB" sz="1400" dirty="0" smtClean="0"/>
              <a:t>Best Practice for Training and Education</a:t>
            </a:r>
          </a:p>
          <a:p>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Get commitment from the CEO</a:t>
            </a:r>
          </a:p>
          <a:p>
            <a:pPr marL="602100" indent="-342900">
              <a:buFont typeface="+mj-lt"/>
              <a:buAutoNum type="arabicPeriod"/>
            </a:pPr>
            <a:r>
              <a:rPr lang="en-US" sz="1600" dirty="0" smtClean="0"/>
              <a:t>Develop and get commitment for MDQ strategy from CEO</a:t>
            </a:r>
          </a:p>
          <a:p>
            <a:pPr marL="602100" indent="-342900">
              <a:buFont typeface="+mj-lt"/>
              <a:buAutoNum type="arabicPeriod"/>
            </a:pPr>
            <a:r>
              <a:rPr lang="en-US" sz="1600" dirty="0" smtClean="0"/>
              <a:t>Inform the Global Office your intent to do self-certification</a:t>
            </a:r>
          </a:p>
          <a:p>
            <a:pPr marL="602100" indent="-342900">
              <a:buFont typeface="+mj-lt"/>
              <a:buAutoNum type="arabicPeriod"/>
            </a:pPr>
            <a:r>
              <a:rPr lang="en-US" sz="1600" dirty="0" smtClean="0"/>
              <a:t>Identify the resources for your Master Data Services team</a:t>
            </a:r>
          </a:p>
          <a:p>
            <a:pPr marL="602100" indent="-342900">
              <a:buFont typeface="+mj-lt"/>
              <a:buAutoNum type="arabicPeriod"/>
            </a:pPr>
            <a:r>
              <a:rPr lang="en-US" sz="1600" dirty="0" smtClean="0"/>
              <a:t>Set up your data governance department and train your resources with the required skills </a:t>
            </a:r>
            <a:endParaRPr lang="en-US" sz="800" dirty="0" smtClean="0"/>
          </a:p>
          <a:p>
            <a:pPr marL="602100" indent="-342900">
              <a:buFont typeface="+mj-lt"/>
              <a:buAutoNum type="arabicPeriod"/>
            </a:pPr>
            <a:r>
              <a:rPr lang="en-US" sz="1600" dirty="0" smtClean="0"/>
              <a:t>Create the necessary audit documentation</a:t>
            </a:r>
            <a:endParaRPr lang="en-US" sz="800" dirty="0" smtClean="0"/>
          </a:p>
          <a:p>
            <a:pPr marL="748800" lvl="1" indent="-342900">
              <a:buFont typeface="Arial" panose="020B0604020202020204" pitchFamily="34" charset="0"/>
              <a:buChar char="•"/>
            </a:pPr>
            <a:r>
              <a:rPr lang="en-US" sz="1400" dirty="0" smtClean="0"/>
              <a:t>Operations Manual for MDS/Data Quality Management</a:t>
            </a:r>
          </a:p>
          <a:p>
            <a:pPr marL="748800" lvl="1" indent="-342900">
              <a:buFont typeface="Arial" panose="020B0604020202020204" pitchFamily="34" charset="0"/>
              <a:buChar char="•"/>
            </a:pPr>
            <a:r>
              <a:rPr lang="en-US" sz="1400" dirty="0" smtClean="0"/>
              <a:t>Standard Operational Procedures </a:t>
            </a:r>
          </a:p>
          <a:p>
            <a:pPr marL="748800" lvl="1" indent="-342900">
              <a:buFont typeface="Arial" panose="020B0604020202020204" pitchFamily="34" charset="0"/>
              <a:buChar char="•"/>
            </a:pPr>
            <a:r>
              <a:rPr lang="en-US" sz="1400" dirty="0" smtClean="0"/>
              <a:t>MDS Best Practices and related data quality 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endParaRPr lang="en-GB" sz="1400" dirty="0" smtClean="0"/>
          </a:p>
          <a:p>
            <a:pPr lvl="0"/>
            <a:endParaRPr lang="en-GB" sz="1400" dirty="0" smtClean="0"/>
          </a:p>
          <a:p>
            <a:endParaRPr lang="en-GB" dirty="0"/>
          </a:p>
        </p:txBody>
      </p:sp>
      <p:sp>
        <p:nvSpPr>
          <p:cNvPr id="4" name="Slide Number Placeholder 3"/>
          <p:cNvSpPr>
            <a:spLocks noGrp="1"/>
          </p:cNvSpPr>
          <p:nvPr>
            <p:ph type="sldNum" sz="quarter" idx="10"/>
          </p:nvPr>
        </p:nvSpPr>
        <p:spPr/>
        <p:txBody>
          <a:bodyPr/>
          <a:lstStyle/>
          <a:p>
            <a:fld id="{9DBFFB9B-ABBD-5E48-B2A1-E500A0FD4258}" type="slidenum">
              <a:rPr lang="en-GB" smtClean="0"/>
              <a:t>32</a:t>
            </a:fld>
            <a:endParaRPr lang="en-GB"/>
          </a:p>
        </p:txBody>
      </p:sp>
    </p:spTree>
    <p:extLst>
      <p:ext uri="{BB962C8B-B14F-4D97-AF65-F5344CB8AC3E}">
        <p14:creationId xmlns:p14="http://schemas.microsoft.com/office/powerpoint/2010/main" val="285305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6813"/>
            <a:ext cx="4195763" cy="31480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17236">
              <a:defRPr/>
            </a:pPr>
            <a:fld id="{BD33C0FB-7ED9-4529-AF9C-C6D768E74C9D}" type="slidenum">
              <a:rPr lang="en-GB">
                <a:solidFill>
                  <a:prstClr val="black"/>
                </a:solidFill>
                <a:latin typeface="Calibri" panose="020F0502020204030204"/>
              </a:rPr>
              <a:pPr defTabSz="917236">
                <a:def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536567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Conformance Framework</a:t>
            </a:r>
            <a:endParaRPr lang="en-GB" dirty="0" smtClean="0"/>
          </a:p>
          <a:p>
            <a:endParaRPr lang="en-US" dirty="0" smtClean="0"/>
          </a:p>
          <a:p>
            <a:r>
              <a:rPr lang="en-GB" dirty="0" smtClean="0"/>
              <a:t>Sectors </a:t>
            </a:r>
          </a:p>
          <a:p>
            <a:r>
              <a:rPr lang="en-GB" dirty="0" smtClean="0"/>
              <a:t>Review target market requirements</a:t>
            </a:r>
          </a:p>
          <a:p>
            <a:r>
              <a:rPr lang="en-US" dirty="0" smtClean="0"/>
              <a:t>Review Data Use Cases</a:t>
            </a:r>
            <a:endParaRPr lang="en-GB" dirty="0" smtClean="0"/>
          </a:p>
          <a:p>
            <a:r>
              <a:rPr lang="en-US" sz="1200" dirty="0" smtClean="0"/>
              <a:t>Agree attributes for each sector</a:t>
            </a:r>
          </a:p>
          <a:p>
            <a:r>
              <a:rPr lang="en-GB" dirty="0" smtClean="0"/>
              <a:t>Image standards for target market</a:t>
            </a:r>
          </a:p>
          <a:p>
            <a:r>
              <a:rPr lang="en-GB" dirty="0" smtClean="0"/>
              <a:t>Define Data Quality Conformance rules </a:t>
            </a:r>
          </a:p>
          <a:p>
            <a:r>
              <a:rPr lang="en-GB" dirty="0" smtClean="0"/>
              <a:t>Outline Data Quality Management system</a:t>
            </a:r>
          </a:p>
          <a:p>
            <a:endParaRPr lang="en-GB" dirty="0"/>
          </a:p>
        </p:txBody>
      </p:sp>
      <p:sp>
        <p:nvSpPr>
          <p:cNvPr id="4" name="Slide Number Placeholder 3"/>
          <p:cNvSpPr>
            <a:spLocks noGrp="1"/>
          </p:cNvSpPr>
          <p:nvPr>
            <p:ph type="sldNum" sz="quarter" idx="10"/>
          </p:nvPr>
        </p:nvSpPr>
        <p:spPr/>
        <p:txBody>
          <a:bodyPr/>
          <a:lstStyle/>
          <a:p>
            <a:fld id="{9DBFFB9B-ABBD-5E48-B2A1-E500A0FD4258}" type="slidenum">
              <a:rPr lang="en-GB" smtClean="0"/>
              <a:t>33</a:t>
            </a:fld>
            <a:endParaRPr lang="en-GB"/>
          </a:p>
        </p:txBody>
      </p:sp>
    </p:spTree>
    <p:extLst>
      <p:ext uri="{BB962C8B-B14F-4D97-AF65-F5344CB8AC3E}">
        <p14:creationId xmlns:p14="http://schemas.microsoft.com/office/powerpoint/2010/main" val="3414365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Use Cases, Data Model &amp; 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GB" dirty="0" smtClean="0"/>
              <a:t>Develop use cases for MDS strategy</a:t>
            </a:r>
          </a:p>
          <a:p>
            <a:r>
              <a:rPr lang="en-GB" dirty="0" smtClean="0"/>
              <a:t>Develop and Deploy the data models aligned with MDS certification criteria</a:t>
            </a:r>
          </a:p>
          <a:p>
            <a:r>
              <a:rPr lang="en-GB" dirty="0" smtClean="0"/>
              <a:t>Ensure all parties involved in the MDS certification are familiar with the GS1 Standards required:</a:t>
            </a:r>
          </a:p>
          <a:p>
            <a:pPr lvl="1"/>
            <a:r>
              <a:rPr lang="en-GB" b="1" dirty="0" smtClean="0"/>
              <a:t>GS1 GDSN Package Measurement Rules</a:t>
            </a:r>
          </a:p>
          <a:p>
            <a:pPr lvl="1"/>
            <a:r>
              <a:rPr lang="en-GB" b="1" dirty="0" smtClean="0"/>
              <a:t>GS1 GTIN Allocation Rules</a:t>
            </a:r>
          </a:p>
          <a:p>
            <a:pPr lvl="1"/>
            <a:r>
              <a:rPr lang="en-GB" b="1" dirty="0" smtClean="0"/>
              <a:t>GS1 Product Image Specification Standard </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9DBFFB9B-ABBD-5E48-B2A1-E500A0FD4258}" type="slidenum">
              <a:rPr lang="en-GB" smtClean="0"/>
              <a:t>34</a:t>
            </a:fld>
            <a:endParaRPr lang="en-GB"/>
          </a:p>
        </p:txBody>
      </p:sp>
    </p:spTree>
    <p:extLst>
      <p:ext uri="{BB962C8B-B14F-4D97-AF65-F5344CB8AC3E}">
        <p14:creationId xmlns:p14="http://schemas.microsoft.com/office/powerpoint/2010/main" val="3220710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Data Quality Management System (DQMS</a:t>
            </a:r>
            <a:r>
              <a:rPr lang="en-GB" dirty="0" smtClean="0"/>
              <a:t>): procedures that are implemented within an organisation to ensure good quality data. </a:t>
            </a:r>
          </a:p>
          <a:p>
            <a:r>
              <a:rPr lang="en-GB" dirty="0" smtClean="0"/>
              <a:t>Prioritize focus areas required for the Master Data Services certification process: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Organisational capabilities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System Capabilities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Business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Continued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Data Governance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Policies and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Planning and Risk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Internal Audit Programme Management</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Due to the wide spectrum of activities encompassed by the DQMS, there are multiple starting points by which DQMS can be set up within companies.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DBFFB9B-ABBD-5E48-B2A1-E500A0FD4258}" type="slidenum">
              <a:rPr lang="en-GB" smtClean="0"/>
              <a:t>35</a:t>
            </a:fld>
            <a:endParaRPr lang="en-GB"/>
          </a:p>
        </p:txBody>
      </p:sp>
    </p:spTree>
    <p:extLst>
      <p:ext uri="{BB962C8B-B14F-4D97-AF65-F5344CB8AC3E}">
        <p14:creationId xmlns:p14="http://schemas.microsoft.com/office/powerpoint/2010/main" val="440089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Data Governance, Processes, Assessment, Creation and Maintenance of Data</a:t>
            </a:r>
            <a:endParaRPr lang="en-GB" b="1" dirty="0" smtClean="0"/>
          </a:p>
          <a:p>
            <a:endParaRPr lang="en-US" dirty="0" smtClean="0"/>
          </a:p>
          <a:p>
            <a:r>
              <a:rPr lang="en-GB" dirty="0" smtClean="0"/>
              <a:t>Deploying a data governance process within an MO for any MDS service will not only improve the MO’s business operations, but also enable it to have auditing capabilities and deploy a Brand Owner certification program</a:t>
            </a:r>
          </a:p>
          <a:p>
            <a:endParaRPr lang="en-GB" dirty="0" smtClean="0"/>
          </a:p>
          <a:p>
            <a:r>
              <a:rPr lang="en-GB" dirty="0" smtClean="0"/>
              <a:t>When an MO deploys a ‘data capture service’, it will need to implement defined and measurable processes for data capture and maintenance.  This involves ensuring data quality checks and assessments are in place throughout the data flow.</a:t>
            </a:r>
          </a:p>
          <a:p>
            <a:endParaRPr lang="en-GB" dirty="0" smtClean="0"/>
          </a:p>
          <a:p>
            <a:r>
              <a:rPr lang="en-GB" dirty="0" smtClean="0"/>
              <a:t>GS1 Standards foundational for all MDS processes</a:t>
            </a:r>
          </a:p>
          <a:p>
            <a:endParaRPr lang="en-GB" dirty="0"/>
          </a:p>
        </p:txBody>
      </p:sp>
      <p:sp>
        <p:nvSpPr>
          <p:cNvPr id="4" name="Slide Number Placeholder 3"/>
          <p:cNvSpPr>
            <a:spLocks noGrp="1"/>
          </p:cNvSpPr>
          <p:nvPr>
            <p:ph type="sldNum" sz="quarter" idx="10"/>
          </p:nvPr>
        </p:nvSpPr>
        <p:spPr/>
        <p:txBody>
          <a:bodyPr/>
          <a:lstStyle/>
          <a:p>
            <a:fld id="{9DBFFB9B-ABBD-5E48-B2A1-E500A0FD4258}" type="slidenum">
              <a:rPr lang="en-GB" smtClean="0"/>
              <a:t>36</a:t>
            </a:fld>
            <a:endParaRPr lang="en-GB"/>
          </a:p>
        </p:txBody>
      </p:sp>
    </p:spTree>
    <p:extLst>
      <p:ext uri="{BB962C8B-B14F-4D97-AF65-F5344CB8AC3E}">
        <p14:creationId xmlns:p14="http://schemas.microsoft.com/office/powerpoint/2010/main" val="3405778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Data Governance Process has by now defined:</a:t>
            </a:r>
          </a:p>
          <a:p>
            <a:pPr lvl="1"/>
            <a:r>
              <a:rPr lang="en-GB" dirty="0" smtClean="0"/>
              <a:t>Process Procedures</a:t>
            </a:r>
          </a:p>
          <a:p>
            <a:pPr lvl="1"/>
            <a:r>
              <a:rPr lang="en-GB" dirty="0" smtClean="0"/>
              <a:t>Product Data Audit Process</a:t>
            </a:r>
          </a:p>
          <a:p>
            <a:pPr lvl="1"/>
            <a:r>
              <a:rPr lang="en-GB" dirty="0" smtClean="0"/>
              <a:t>Inspection Process, including who will conduct the inspections</a:t>
            </a:r>
          </a:p>
          <a:p>
            <a:endParaRPr lang="en-GB" dirty="0" smtClean="0"/>
          </a:p>
          <a:p>
            <a:r>
              <a:rPr lang="en-GB" dirty="0" smtClean="0"/>
              <a:t>Sustainable Process for Data Maintenance </a:t>
            </a:r>
          </a:p>
          <a:p>
            <a:endParaRPr lang="en-GB" dirty="0" smtClean="0"/>
          </a:p>
          <a:p>
            <a:r>
              <a:rPr lang="en-GB" dirty="0" smtClean="0"/>
              <a:t>GS1 Standards need to be at the foundation of all MDS processes</a:t>
            </a:r>
          </a:p>
          <a:p>
            <a:endParaRPr lang="en-GB" dirty="0"/>
          </a:p>
        </p:txBody>
      </p:sp>
      <p:sp>
        <p:nvSpPr>
          <p:cNvPr id="4" name="Slide Number Placeholder 3"/>
          <p:cNvSpPr>
            <a:spLocks noGrp="1"/>
          </p:cNvSpPr>
          <p:nvPr>
            <p:ph type="sldNum" sz="quarter" idx="10"/>
          </p:nvPr>
        </p:nvSpPr>
        <p:spPr/>
        <p:txBody>
          <a:bodyPr/>
          <a:lstStyle/>
          <a:p>
            <a:fld id="{9DBFFB9B-ABBD-5E48-B2A1-E500A0FD4258}" type="slidenum">
              <a:rPr lang="en-GB" smtClean="0"/>
              <a:t>37</a:t>
            </a:fld>
            <a:endParaRPr lang="en-GB"/>
          </a:p>
        </p:txBody>
      </p:sp>
    </p:spTree>
    <p:extLst>
      <p:ext uri="{BB962C8B-B14F-4D97-AF65-F5344CB8AC3E}">
        <p14:creationId xmlns:p14="http://schemas.microsoft.com/office/powerpoint/2010/main" val="974283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r>
              <a:rPr lang="en-US" b="0" dirty="0" smtClean="0"/>
              <a:t>Double check wording</a:t>
            </a:r>
            <a:endParaRPr lang="en-GB" b="0" dirty="0"/>
          </a:p>
        </p:txBody>
      </p:sp>
      <p:sp>
        <p:nvSpPr>
          <p:cNvPr id="4" name="Slide Number Placeholder 3"/>
          <p:cNvSpPr>
            <a:spLocks noGrp="1"/>
          </p:cNvSpPr>
          <p:nvPr>
            <p:ph type="sldNum" sz="quarter" idx="10"/>
          </p:nvPr>
        </p:nvSpPr>
        <p:spPr/>
        <p:txBody>
          <a:bodyPr/>
          <a:lstStyle/>
          <a:p>
            <a:fld id="{9DBFFB9B-ABBD-5E48-B2A1-E500A0FD4258}" type="slidenum">
              <a:rPr lang="en-GB" smtClean="0"/>
              <a:t>39</a:t>
            </a:fld>
            <a:endParaRPr lang="en-GB"/>
          </a:p>
        </p:txBody>
      </p:sp>
    </p:spTree>
    <p:extLst>
      <p:ext uri="{BB962C8B-B14F-4D97-AF65-F5344CB8AC3E}">
        <p14:creationId xmlns:p14="http://schemas.microsoft.com/office/powerpoint/2010/main" val="4243086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Look at wording</a:t>
            </a:r>
            <a:endParaRPr lang="en-GB" b="0" dirty="0"/>
          </a:p>
        </p:txBody>
      </p:sp>
      <p:sp>
        <p:nvSpPr>
          <p:cNvPr id="4" name="Slide Number Placeholder 3"/>
          <p:cNvSpPr>
            <a:spLocks noGrp="1"/>
          </p:cNvSpPr>
          <p:nvPr>
            <p:ph type="sldNum" sz="quarter" idx="10"/>
          </p:nvPr>
        </p:nvSpPr>
        <p:spPr/>
        <p:txBody>
          <a:bodyPr/>
          <a:lstStyle/>
          <a:p>
            <a:fld id="{9DBFFB9B-ABBD-5E48-B2A1-E500A0FD4258}" type="slidenum">
              <a:rPr lang="en-GB" smtClean="0"/>
              <a:t>40</a:t>
            </a:fld>
            <a:endParaRPr lang="en-GB"/>
          </a:p>
        </p:txBody>
      </p:sp>
    </p:spTree>
    <p:extLst>
      <p:ext uri="{BB962C8B-B14F-4D97-AF65-F5344CB8AC3E}">
        <p14:creationId xmlns:p14="http://schemas.microsoft.com/office/powerpoint/2010/main" val="3775955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Routine</a:t>
            </a:r>
            <a:r>
              <a:rPr lang="en-US" b="1" baseline="0" dirty="0" smtClean="0"/>
              <a:t> GO/MO Team Calls to prepare and all the way through certification</a:t>
            </a:r>
          </a:p>
          <a:p>
            <a:r>
              <a:rPr lang="en-US" b="1" baseline="0" dirty="0" smtClean="0"/>
              <a:t>Training and Reference Materials</a:t>
            </a:r>
          </a:p>
          <a:p>
            <a:r>
              <a:rPr lang="en-US" b="1" baseline="0" dirty="0" smtClean="0"/>
              <a:t>Milestones</a:t>
            </a:r>
          </a:p>
          <a:p>
            <a:r>
              <a:rPr lang="en-US" b="1" baseline="0" dirty="0" smtClean="0"/>
              <a:t>Continuous MO support as needed</a:t>
            </a:r>
          </a:p>
          <a:p>
            <a:r>
              <a:rPr lang="en-US" b="1" dirty="0" smtClean="0"/>
              <a:t>Audit Pre-check Built into Plan</a:t>
            </a:r>
            <a:endParaRPr lang="en-US" b="1" dirty="0"/>
          </a:p>
        </p:txBody>
      </p:sp>
      <p:sp>
        <p:nvSpPr>
          <p:cNvPr id="4" name="Slide Number Placeholder 3"/>
          <p:cNvSpPr>
            <a:spLocks noGrp="1"/>
          </p:cNvSpPr>
          <p:nvPr>
            <p:ph type="sldNum" sz="quarter" idx="10"/>
          </p:nvPr>
        </p:nvSpPr>
        <p:spPr/>
        <p:txBody>
          <a:bodyPr/>
          <a:lstStyle/>
          <a:p>
            <a:fld id="{EC3896AD-9193-4C11-9C77-923CA0061093}" type="slidenum">
              <a:rPr lang="en-GB" smtClean="0"/>
              <a:t>41</a:t>
            </a:fld>
            <a:endParaRPr lang="en-GB"/>
          </a:p>
        </p:txBody>
      </p:sp>
    </p:spTree>
    <p:extLst>
      <p:ext uri="{BB962C8B-B14F-4D97-AF65-F5344CB8AC3E}">
        <p14:creationId xmlns:p14="http://schemas.microsoft.com/office/powerpoint/2010/main" val="189722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placement and for dup</a:t>
            </a:r>
            <a:endParaRPr lang="en-US" dirty="0"/>
          </a:p>
        </p:txBody>
      </p:sp>
      <p:sp>
        <p:nvSpPr>
          <p:cNvPr id="4" name="Slide Number Placeholder 3"/>
          <p:cNvSpPr>
            <a:spLocks noGrp="1"/>
          </p:cNvSpPr>
          <p:nvPr>
            <p:ph type="sldNum" sz="quarter" idx="10"/>
          </p:nvPr>
        </p:nvSpPr>
        <p:spPr/>
        <p:txBody>
          <a:bodyPr/>
          <a:lstStyle/>
          <a:p>
            <a:fld id="{EC3896AD-9193-4C11-9C77-923CA0061093}" type="slidenum">
              <a:rPr lang="en-GB" smtClean="0"/>
              <a:t>44</a:t>
            </a:fld>
            <a:endParaRPr lang="en-GB"/>
          </a:p>
        </p:txBody>
      </p:sp>
    </p:spTree>
    <p:extLst>
      <p:ext uri="{BB962C8B-B14F-4D97-AF65-F5344CB8AC3E}">
        <p14:creationId xmlns:p14="http://schemas.microsoft.com/office/powerpoint/2010/main" val="439372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3896AD-9193-4C11-9C77-923CA0061093}" type="slidenum">
              <a:rPr lang="en-GB" smtClean="0"/>
              <a:t>45</a:t>
            </a:fld>
            <a:endParaRPr lang="en-GB"/>
          </a:p>
        </p:txBody>
      </p:sp>
    </p:spTree>
    <p:extLst>
      <p:ext uri="{BB962C8B-B14F-4D97-AF65-F5344CB8AC3E}">
        <p14:creationId xmlns:p14="http://schemas.microsoft.com/office/powerpoint/2010/main" val="93582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Member Organizations</a:t>
            </a:r>
            <a:r>
              <a:rPr lang="en-US" sz="1200" kern="1200" baseline="0" dirty="0" smtClean="0">
                <a:solidFill>
                  <a:schemeClr val="tx1"/>
                </a:solidFill>
                <a:effectLst/>
                <a:latin typeface="+mn-lt"/>
                <a:ea typeface="+mn-ea"/>
                <a:cs typeface="+mn-cs"/>
              </a:rPr>
              <a:t> who wish to become certified in Master Data Services, as well as those; </a:t>
            </a:r>
            <a:endParaRPr lang="en-US" sz="1200" kern="1200" dirty="0" smtClean="0">
              <a:solidFill>
                <a:schemeClr val="tx1"/>
              </a:solidFill>
              <a:effectLst/>
              <a:latin typeface="+mn-lt"/>
              <a:ea typeface="+mn-ea"/>
              <a:cs typeface="+mn-cs"/>
            </a:endParaRPr>
          </a:p>
          <a:p>
            <a:r>
              <a:rPr lang="en-GB" sz="1200" kern="1200" dirty="0" smtClean="0">
                <a:solidFill>
                  <a:srgbClr val="FF0000"/>
                </a:solidFill>
                <a:effectLst/>
                <a:latin typeface="+mn-lt"/>
                <a:ea typeface="+mn-ea"/>
                <a:cs typeface="+mn-cs"/>
              </a:rPr>
              <a:t>MOs who wish to have the MDS</a:t>
            </a:r>
          </a:p>
          <a:p>
            <a:r>
              <a:rPr lang="en-GB" sz="1200" kern="1200" dirty="0" smtClean="0">
                <a:solidFill>
                  <a:srgbClr val="FF0000"/>
                </a:solidFill>
                <a:effectLst/>
                <a:latin typeface="+mn-lt"/>
                <a:ea typeface="+mn-ea"/>
                <a:cs typeface="+mn-cs"/>
              </a:rPr>
              <a:t>MOs who already have a service and want to be globally certified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next 20 minutes, you’ll learn more about: </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what the Master Data Services</a:t>
            </a:r>
            <a:r>
              <a:rPr lang="en-US" sz="1200" kern="1200" baseline="0" dirty="0" smtClean="0">
                <a:solidFill>
                  <a:schemeClr val="tx1"/>
                </a:solidFill>
                <a:effectLst/>
                <a:latin typeface="+mn-lt"/>
                <a:ea typeface="+mn-ea"/>
                <a:cs typeface="+mn-cs"/>
              </a:rPr>
              <a:t> Certification is, and why it is important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What the benefits are for MOs and Brand Owners</a:t>
            </a:r>
          </a:p>
          <a:p>
            <a:pPr marL="171450" indent="-171450">
              <a:buFont typeface="Arial" panose="020B0604020202020204" pitchFamily="34" charset="0"/>
              <a:buChar char="•"/>
            </a:pPr>
            <a:r>
              <a:rPr lang="en-US" sz="1200" dirty="0" smtClean="0">
                <a:solidFill>
                  <a:srgbClr val="FF0000"/>
                </a:solidFill>
              </a:rPr>
              <a:t>How to</a:t>
            </a:r>
            <a:r>
              <a:rPr lang="en-US" sz="1200" baseline="0" dirty="0" smtClean="0">
                <a:solidFill>
                  <a:srgbClr val="FF0000"/>
                </a:solidFill>
              </a:rPr>
              <a:t> </a:t>
            </a:r>
            <a:r>
              <a:rPr lang="en-US" sz="1200" dirty="0" smtClean="0">
                <a:solidFill>
                  <a:srgbClr val="FF0000"/>
                </a:solidFill>
              </a:rPr>
              <a:t>prepare for the certification and Audit process</a:t>
            </a:r>
          </a:p>
          <a:p>
            <a:endParaRPr lang="en-GB" dirty="0"/>
          </a:p>
        </p:txBody>
      </p:sp>
      <p:sp>
        <p:nvSpPr>
          <p:cNvPr id="4" name="Slide Number Placeholder 3"/>
          <p:cNvSpPr>
            <a:spLocks noGrp="1"/>
          </p:cNvSpPr>
          <p:nvPr>
            <p:ph type="sldNum" sz="quarter" idx="10"/>
          </p:nvPr>
        </p:nvSpPr>
        <p:spPr/>
        <p:txBody>
          <a:bodyPr/>
          <a:lstStyle/>
          <a:p>
            <a:fld id="{B605F27B-F91E-4D69-8BFA-3A1CD2C82B99}" type="slidenum">
              <a:rPr lang="en-GB" smtClean="0"/>
              <a:t>5</a:t>
            </a:fld>
            <a:endParaRPr lang="en-GB" dirty="0"/>
          </a:p>
        </p:txBody>
      </p:sp>
    </p:spTree>
    <p:extLst>
      <p:ext uri="{BB962C8B-B14F-4D97-AF65-F5344CB8AC3E}">
        <p14:creationId xmlns:p14="http://schemas.microsoft.com/office/powerpoint/2010/main" val="41107207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056C8CE1-812F-4591-9B10-FFC7CC35DE51}" type="slidenum">
              <a:rPr lang="en-US" smtClean="0">
                <a:latin typeface="Arial" charset="0"/>
                <a:cs typeface="Arial" charset="0"/>
              </a:rPr>
              <a:pPr/>
              <a:t>46</a:t>
            </a:fld>
            <a:endParaRPr lang="en-US" dirty="0" smtClean="0">
              <a:latin typeface="Arial" charset="0"/>
              <a:cs typeface="Arial"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baseline="0" dirty="0" smtClean="0">
                <a:latin typeface="Arial" charset="0"/>
              </a:rPr>
              <a:t>MEETING – WHO SHOULD BE THERE</a:t>
            </a:r>
          </a:p>
        </p:txBody>
      </p:sp>
    </p:spTree>
    <p:extLst>
      <p:ext uri="{BB962C8B-B14F-4D97-AF65-F5344CB8AC3E}">
        <p14:creationId xmlns:p14="http://schemas.microsoft.com/office/powerpoint/2010/main" val="16717806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DBFFB9B-ABBD-5E48-B2A1-E500A0FD4258}" type="slidenum">
              <a:rPr lang="en-GB" smtClean="0"/>
              <a:t>47</a:t>
            </a:fld>
            <a:endParaRPr lang="en-GB"/>
          </a:p>
        </p:txBody>
      </p:sp>
    </p:spTree>
    <p:extLst>
      <p:ext uri="{BB962C8B-B14F-4D97-AF65-F5344CB8AC3E}">
        <p14:creationId xmlns:p14="http://schemas.microsoft.com/office/powerpoint/2010/main" val="3162778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would be good to know: logistic arrangements and audit follow-up actions</a:t>
            </a:r>
          </a:p>
          <a:p>
            <a:endParaRPr lang="en-US" dirty="0"/>
          </a:p>
        </p:txBody>
      </p:sp>
      <p:sp>
        <p:nvSpPr>
          <p:cNvPr id="4" name="Slide Number Placeholder 3"/>
          <p:cNvSpPr>
            <a:spLocks noGrp="1"/>
          </p:cNvSpPr>
          <p:nvPr>
            <p:ph type="sldNum" sz="quarter" idx="10"/>
          </p:nvPr>
        </p:nvSpPr>
        <p:spPr/>
        <p:txBody>
          <a:bodyPr/>
          <a:lstStyle/>
          <a:p>
            <a:fld id="{EC3896AD-9193-4C11-9C77-923CA0061093}" type="slidenum">
              <a:rPr lang="en-GB" smtClean="0"/>
              <a:t>48</a:t>
            </a:fld>
            <a:endParaRPr lang="en-GB"/>
          </a:p>
        </p:txBody>
      </p:sp>
    </p:spTree>
    <p:extLst>
      <p:ext uri="{BB962C8B-B14F-4D97-AF65-F5344CB8AC3E}">
        <p14:creationId xmlns:p14="http://schemas.microsoft.com/office/powerpoint/2010/main" val="3080539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BD2B3BD0-A8C2-4230-B6FF-44D0C7D50E3B}" type="slidenum">
              <a:rPr lang="es-ES" smtClean="0">
                <a:latin typeface="Arial" charset="0"/>
                <a:ea typeface="ＭＳ Ｐゴシック"/>
                <a:cs typeface="ＭＳ Ｐゴシック"/>
              </a:rPr>
              <a:pPr/>
              <a:t>50</a:t>
            </a:fld>
            <a:endParaRPr lang="es-ES" smtClean="0">
              <a:latin typeface="Arial" charset="0"/>
              <a:ea typeface="ＭＳ Ｐゴシック"/>
              <a:cs typeface="ＭＳ Ｐゴシック"/>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934720" y="4439932"/>
            <a:ext cx="5140960" cy="4206251"/>
          </a:xfrm>
          <a:noFill/>
          <a:ln/>
        </p:spPr>
        <p:txBody>
          <a:bodyPr/>
          <a:lstStyle/>
          <a:p>
            <a:pPr marL="0" indent="0" eaLnBrk="1" hangingPunct="1">
              <a:buNone/>
            </a:pPr>
            <a:r>
              <a:rPr lang="en-US" b="1" dirty="0" smtClean="0"/>
              <a:t>When?</a:t>
            </a:r>
            <a:r>
              <a:rPr lang="en-US" dirty="0" smtClean="0"/>
              <a:t>	At the beginning of the On-Site Audit</a:t>
            </a:r>
            <a:endParaRPr lang="en-US" b="1" dirty="0" smtClean="0"/>
          </a:p>
          <a:p>
            <a:pPr marL="0" indent="0" eaLnBrk="1" hangingPunct="1">
              <a:buNone/>
            </a:pPr>
            <a:r>
              <a:rPr lang="en-US" b="1" dirty="0" smtClean="0"/>
              <a:t>Who?</a:t>
            </a:r>
            <a:r>
              <a:rPr lang="en-US" dirty="0" smtClean="0"/>
              <a:t>	Auditee’s management or, where 	appropriate, those responsible for functions or processes to be audited</a:t>
            </a:r>
          </a:p>
          <a:p>
            <a:pPr marL="0" indent="0" eaLnBrk="1" hangingPunct="1">
              <a:buNone/>
            </a:pPr>
            <a:r>
              <a:rPr lang="en-US" b="1" dirty="0" smtClean="0"/>
              <a:t>Purpose?	</a:t>
            </a:r>
            <a:r>
              <a:rPr lang="en-US" dirty="0" smtClean="0"/>
              <a:t>To confirm the audit plan, </a:t>
            </a:r>
          </a:p>
          <a:p>
            <a:pPr marL="0" indent="0" eaLnBrk="1" hangingPunct="1">
              <a:buNone/>
            </a:pPr>
            <a:r>
              <a:rPr lang="en-US" dirty="0" smtClean="0"/>
              <a:t>			To provide short summary of how audit activities will be 				undertaken,</a:t>
            </a:r>
          </a:p>
          <a:p>
            <a:pPr marL="0" indent="0" eaLnBrk="1" hangingPunct="1">
              <a:buNone/>
            </a:pPr>
            <a:r>
              <a:rPr lang="en-US" dirty="0" smtClean="0"/>
              <a:t>			To confirm communication channels, </a:t>
            </a:r>
          </a:p>
          <a:p>
            <a:pPr marL="0" indent="0" eaLnBrk="1" hangingPunct="1">
              <a:buNone/>
            </a:pPr>
            <a:r>
              <a:rPr lang="en-US" dirty="0" smtClean="0"/>
              <a:t>			To provide opportunity for GO auditee to ask questions</a:t>
            </a:r>
          </a:p>
          <a:p>
            <a:pPr marL="228091" indent="-228091"/>
            <a:endParaRPr lang="en-US" baseline="0" dirty="0" smtClean="0">
              <a:latin typeface="Arial" charset="0"/>
            </a:endParaRPr>
          </a:p>
        </p:txBody>
      </p:sp>
    </p:spTree>
    <p:extLst>
      <p:ext uri="{BB962C8B-B14F-4D97-AF65-F5344CB8AC3E}">
        <p14:creationId xmlns:p14="http://schemas.microsoft.com/office/powerpoint/2010/main" val="3060125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3896AD-9193-4C11-9C77-923CA0061093}" type="slidenum">
              <a:rPr lang="en-GB" smtClean="0"/>
              <a:t>51</a:t>
            </a:fld>
            <a:endParaRPr lang="en-GB"/>
          </a:p>
        </p:txBody>
      </p:sp>
    </p:spTree>
    <p:extLst>
      <p:ext uri="{BB962C8B-B14F-4D97-AF65-F5344CB8AC3E}">
        <p14:creationId xmlns:p14="http://schemas.microsoft.com/office/powerpoint/2010/main" val="407144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896AD-9193-4C11-9C77-923CA0061093}" type="slidenum">
              <a:rPr lang="en-GB" smtClean="0"/>
              <a:t>52</a:t>
            </a:fld>
            <a:endParaRPr lang="en-GB"/>
          </a:p>
        </p:txBody>
      </p:sp>
    </p:spTree>
    <p:extLst>
      <p:ext uri="{BB962C8B-B14F-4D97-AF65-F5344CB8AC3E}">
        <p14:creationId xmlns:p14="http://schemas.microsoft.com/office/powerpoint/2010/main" val="1034044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DBFFB9B-ABBD-5E48-B2A1-E500A0FD4258}" type="slidenum">
              <a:rPr lang="en-GB" smtClean="0"/>
              <a:t>54</a:t>
            </a:fld>
            <a:endParaRPr lang="en-GB"/>
          </a:p>
        </p:txBody>
      </p:sp>
    </p:spTree>
    <p:extLst>
      <p:ext uri="{BB962C8B-B14F-4D97-AF65-F5344CB8AC3E}">
        <p14:creationId xmlns:p14="http://schemas.microsoft.com/office/powerpoint/2010/main" val="7727653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C3896AD-9193-4C11-9C77-923CA0061093}" type="slidenum">
              <a:rPr lang="en-GB" smtClean="0"/>
              <a:t>56</a:t>
            </a:fld>
            <a:endParaRPr lang="en-GB"/>
          </a:p>
        </p:txBody>
      </p:sp>
    </p:spTree>
    <p:extLst>
      <p:ext uri="{BB962C8B-B14F-4D97-AF65-F5344CB8AC3E}">
        <p14:creationId xmlns:p14="http://schemas.microsoft.com/office/powerpoint/2010/main" val="1674250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GREEN 75%-100%</a:t>
            </a:r>
          </a:p>
          <a:p>
            <a:r>
              <a:rPr lang="en-GB" dirty="0" smtClean="0"/>
              <a:t>AMBER 25% - 74%</a:t>
            </a:r>
          </a:p>
          <a:p>
            <a:r>
              <a:rPr lang="en-GB" dirty="0" smtClean="0"/>
              <a:t>RED 0 </a:t>
            </a:r>
            <a:r>
              <a:rPr lang="mr-IN" dirty="0" smtClean="0"/>
              <a:t>–</a:t>
            </a:r>
            <a:r>
              <a:rPr lang="en-GB" dirty="0" smtClean="0"/>
              <a:t> 24% </a:t>
            </a:r>
            <a:endParaRPr lang="en-GB" dirty="0"/>
          </a:p>
        </p:txBody>
      </p:sp>
      <p:sp>
        <p:nvSpPr>
          <p:cNvPr id="4" name="Slide Number Placeholder 3"/>
          <p:cNvSpPr>
            <a:spLocks noGrp="1"/>
          </p:cNvSpPr>
          <p:nvPr>
            <p:ph type="sldNum" sz="quarter" idx="10"/>
          </p:nvPr>
        </p:nvSpPr>
        <p:spPr/>
        <p:txBody>
          <a:bodyPr/>
          <a:lstStyle/>
          <a:p>
            <a:fld id="{EC3896AD-9193-4C11-9C77-923CA0061093}" type="slidenum">
              <a:rPr lang="en-GB" smtClean="0"/>
              <a:t>57</a:t>
            </a:fld>
            <a:endParaRPr lang="en-GB"/>
          </a:p>
        </p:txBody>
      </p:sp>
    </p:spTree>
    <p:extLst>
      <p:ext uri="{BB962C8B-B14F-4D97-AF65-F5344CB8AC3E}">
        <p14:creationId xmlns:p14="http://schemas.microsoft.com/office/powerpoint/2010/main" val="22611049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 Compliance</a:t>
            </a:r>
            <a:r>
              <a:rPr lang="en-US" baseline="0" dirty="0" smtClean="0"/>
              <a:t> (if time)</a:t>
            </a:r>
          </a:p>
          <a:p>
            <a:endParaRPr lang="en-US" baseline="0" dirty="0" smtClean="0"/>
          </a:p>
          <a:p>
            <a:endParaRPr lang="en-US" baseline="0" dirty="0" smtClean="0"/>
          </a:p>
          <a:p>
            <a:endParaRPr lang="en-US" baseline="0" dirty="0" smtClean="0"/>
          </a:p>
          <a:p>
            <a:pPr lvl="0">
              <a:buFont typeface="Wingdings" panose="05000000000000000000" pitchFamily="2" charset="2"/>
              <a:buChar char="q"/>
            </a:pPr>
            <a:r>
              <a:rPr lang="en-GB" sz="1600" dirty="0" smtClean="0"/>
              <a:t>The GS1 Master Data Services Auditor shall assess on the basis of the evidence provided by the MO within the 30 days.</a:t>
            </a:r>
          </a:p>
          <a:p>
            <a:pPr lvl="1">
              <a:buFont typeface="Arial"/>
              <a:buChar char="•"/>
            </a:pPr>
            <a:r>
              <a:rPr lang="en-GB" sz="1600" dirty="0" smtClean="0"/>
              <a:t> If the GS1 Master Data Services Auditor is satisfied that all compliance criteria have been met as a result of the remediation, then it shall issue a confirmation of the certification</a:t>
            </a:r>
          </a:p>
          <a:p>
            <a:pPr lvl="1">
              <a:buFont typeface="Arial"/>
              <a:buChar char="•"/>
            </a:pPr>
            <a:endParaRPr lang="en-GB" sz="1600" dirty="0" smtClean="0"/>
          </a:p>
          <a:p>
            <a:pPr lvl="0">
              <a:buFont typeface="Wingdings" panose="05000000000000000000" pitchFamily="2" charset="2"/>
              <a:buChar char="q"/>
            </a:pPr>
            <a:r>
              <a:rPr lang="en-GB" sz="1600" dirty="0" smtClean="0"/>
              <a:t>The GS1 Master Data Services Auditor shall issue a report of the Second Audit (the “</a:t>
            </a:r>
            <a:r>
              <a:rPr lang="en-GB" sz="1600" b="1" dirty="0" smtClean="0"/>
              <a:t>Second Audit Report</a:t>
            </a:r>
            <a:r>
              <a:rPr lang="en-GB" sz="1600" dirty="0" smtClean="0"/>
              <a:t>”). </a:t>
            </a:r>
          </a:p>
          <a:p>
            <a:pPr lvl="0">
              <a:buFont typeface="Wingdings" panose="05000000000000000000" pitchFamily="2" charset="2"/>
              <a:buChar char="q"/>
            </a:pPr>
            <a:endParaRPr lang="en-GB" sz="1600" dirty="0" smtClean="0"/>
          </a:p>
          <a:p>
            <a:pPr>
              <a:buFont typeface="Wingdings" panose="05000000000000000000" pitchFamily="2" charset="2"/>
              <a:buChar char="q"/>
            </a:pPr>
            <a:r>
              <a:rPr lang="en-GB" sz="1600" dirty="0" smtClean="0"/>
              <a:t>If, upon completion of the Second Audit, the MO is still found in the Second Audit Report to be affected by a Non-Conformity, then its certification shall be deemed invalid. </a:t>
            </a:r>
          </a:p>
          <a:p>
            <a:pPr>
              <a:buFont typeface="Wingdings" panose="05000000000000000000" pitchFamily="2" charset="2"/>
              <a:buChar char="q"/>
            </a:pPr>
            <a:endParaRPr lang="en-GB" sz="1600" dirty="0" smtClean="0"/>
          </a:p>
          <a:p>
            <a:pPr>
              <a:buFont typeface="Wingdings" panose="05000000000000000000" pitchFamily="2" charset="2"/>
              <a:buChar char="q"/>
            </a:pPr>
            <a:r>
              <a:rPr lang="en-GB" sz="1600" dirty="0" smtClean="0"/>
              <a:t>It shall only be authorised to re-apply the certification after a term of </a:t>
            </a:r>
            <a:r>
              <a:rPr lang="en-GB" sz="1600" b="1" dirty="0" smtClean="0"/>
              <a:t>6 Months </a:t>
            </a:r>
            <a:r>
              <a:rPr lang="en-GB" sz="1600" dirty="0" smtClean="0"/>
              <a:t>after the date of the Second Audit Report </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EC3896AD-9193-4C11-9C77-923CA006109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4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3896AD-9193-4C11-9C77-923CA0061093}" type="slidenum">
              <a:rPr lang="en-GB" smtClean="0"/>
              <a:t>6</a:t>
            </a:fld>
            <a:endParaRPr lang="en-GB"/>
          </a:p>
        </p:txBody>
      </p:sp>
    </p:spTree>
    <p:extLst>
      <p:ext uri="{BB962C8B-B14F-4D97-AF65-F5344CB8AC3E}">
        <p14:creationId xmlns:p14="http://schemas.microsoft.com/office/powerpoint/2010/main" val="62881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030400-407A-41E1-87DB-936EF68494F7}" type="slidenum">
              <a:rPr lang="en-GB" smtClean="0">
                <a:solidFill>
                  <a:prstClr val="black"/>
                </a:solidFill>
              </a:rPr>
              <a:pPr/>
              <a:t>61</a:t>
            </a:fld>
            <a:endParaRPr lang="en-GB" dirty="0">
              <a:solidFill>
                <a:prstClr val="black"/>
              </a:solidFill>
            </a:endParaRPr>
          </a:p>
        </p:txBody>
      </p:sp>
    </p:spTree>
    <p:extLst>
      <p:ext uri="{BB962C8B-B14F-4D97-AF65-F5344CB8AC3E}">
        <p14:creationId xmlns:p14="http://schemas.microsoft.com/office/powerpoint/2010/main" val="8227037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33C0FB-7ED9-4529-AF9C-C6D768E74C9D}" type="slidenum">
              <a:rPr lang="en-GB" smtClean="0"/>
              <a:t>64</a:t>
            </a:fld>
            <a:endParaRPr lang="en-GB"/>
          </a:p>
        </p:txBody>
      </p:sp>
    </p:spTree>
    <p:extLst>
      <p:ext uri="{BB962C8B-B14F-4D97-AF65-F5344CB8AC3E}">
        <p14:creationId xmlns:p14="http://schemas.microsoft.com/office/powerpoint/2010/main" val="42118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896AD-9193-4C11-9C77-923CA0061093}" type="slidenum">
              <a:rPr lang="en-GB" smtClean="0"/>
              <a:t>7</a:t>
            </a:fld>
            <a:endParaRPr lang="en-GB"/>
          </a:p>
        </p:txBody>
      </p:sp>
    </p:spTree>
    <p:extLst>
      <p:ext uri="{BB962C8B-B14F-4D97-AF65-F5344CB8AC3E}">
        <p14:creationId xmlns:p14="http://schemas.microsoft.com/office/powerpoint/2010/main" val="192050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EC3896AD-9193-4C11-9C77-923CA006109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9251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00"/>
              </a:spcBef>
            </a:pPr>
            <a:r>
              <a:rPr lang="en-GB" sz="1200" dirty="0" smtClean="0"/>
              <a:t>Consumers have become </a:t>
            </a:r>
            <a:r>
              <a:rPr lang="en-GB" sz="1200" dirty="0" smtClean="0">
                <a:solidFill>
                  <a:srgbClr val="FF0000"/>
                </a:solidFill>
              </a:rPr>
              <a:t>more demanding</a:t>
            </a:r>
            <a:r>
              <a:rPr lang="en-GB" sz="1200" dirty="0" smtClean="0"/>
              <a:t> in their purchasing decision</a:t>
            </a:r>
          </a:p>
          <a:p>
            <a:pPr>
              <a:spcBef>
                <a:spcPts val="900"/>
              </a:spcBef>
            </a:pPr>
            <a:r>
              <a:rPr lang="en-GB" sz="1200" dirty="0" smtClean="0"/>
              <a:t>s. From a </a:t>
            </a:r>
            <a:r>
              <a:rPr lang="en-GB" sz="1200" dirty="0" smtClean="0">
                <a:solidFill>
                  <a:srgbClr val="FF0000"/>
                </a:solidFill>
              </a:rPr>
              <a:t>consumer’s perspective</a:t>
            </a:r>
            <a:r>
              <a:rPr lang="en-GB" sz="1200" dirty="0" smtClean="0"/>
              <a:t>, having access to the right product at the right time at the right price is paramount to their shopping experience – whether it is </a:t>
            </a:r>
            <a:r>
              <a:rPr lang="en-GB" sz="1200" dirty="0" smtClean="0">
                <a:solidFill>
                  <a:srgbClr val="FF0000"/>
                </a:solidFill>
              </a:rPr>
              <a:t>through traditional brick-and-mortar or online shopping</a:t>
            </a:r>
            <a:r>
              <a:rPr lang="en-GB" sz="1200" dirty="0" smtClean="0"/>
              <a:t> </a:t>
            </a:r>
          </a:p>
          <a:p>
            <a:pPr>
              <a:spcBef>
                <a:spcPts val="900"/>
              </a:spcBef>
            </a:pPr>
            <a:endParaRPr lang="en-GB" sz="1200" dirty="0" smtClean="0"/>
          </a:p>
          <a:p>
            <a:pPr>
              <a:spcBef>
                <a:spcPts val="1350"/>
              </a:spcBef>
            </a:pPr>
            <a:r>
              <a:rPr lang="en-GB" sz="1200" dirty="0" smtClean="0"/>
              <a:t>The ability to </a:t>
            </a:r>
            <a:r>
              <a:rPr lang="en-GB" sz="1200" dirty="0" smtClean="0">
                <a:solidFill>
                  <a:srgbClr val="FF0000"/>
                </a:solidFill>
              </a:rPr>
              <a:t>meet the consumer’s needs</a:t>
            </a:r>
            <a:r>
              <a:rPr lang="en-GB" sz="1200" dirty="0" smtClean="0"/>
              <a:t> in the most </a:t>
            </a:r>
            <a:r>
              <a:rPr lang="en-GB" sz="1200" dirty="0" smtClean="0">
                <a:solidFill>
                  <a:srgbClr val="FF0000"/>
                </a:solidFill>
              </a:rPr>
              <a:t>cost-efficient manner</a:t>
            </a:r>
            <a:r>
              <a:rPr lang="en-GB" sz="1200" dirty="0" smtClean="0"/>
              <a:t> is critical to traditional and online retailers alike. </a:t>
            </a:r>
          </a:p>
          <a:p>
            <a:pPr>
              <a:spcBef>
                <a:spcPts val="1350"/>
              </a:spcBef>
            </a:pPr>
            <a:r>
              <a:rPr lang="en-GB" sz="1200" dirty="0" smtClean="0"/>
              <a:t>The ability to service the customer in the manner they are demanding is dependent upon accurate and complete data. </a:t>
            </a:r>
          </a:p>
          <a:p>
            <a:pPr>
              <a:spcBef>
                <a:spcPts val="1350"/>
              </a:spcBef>
            </a:pPr>
            <a:r>
              <a:rPr lang="en-GB" sz="1200" b="1" dirty="0" smtClean="0">
                <a:solidFill>
                  <a:srgbClr val="FF0000"/>
                </a:solidFill>
              </a:rPr>
              <a:t>The quality of the data is a direct reflection on the quality of the product</a:t>
            </a:r>
            <a:r>
              <a:rPr lang="en-GB" sz="1200" dirty="0" smtClean="0"/>
              <a:t>. Therefore product data and images must be treated with the same regard for quality as the product itself </a:t>
            </a:r>
          </a:p>
          <a:p>
            <a:endParaRPr lang="en-GB" dirty="0"/>
          </a:p>
        </p:txBody>
      </p:sp>
      <p:sp>
        <p:nvSpPr>
          <p:cNvPr id="4" name="Slide Number Placeholder 3"/>
          <p:cNvSpPr>
            <a:spLocks noGrp="1"/>
          </p:cNvSpPr>
          <p:nvPr>
            <p:ph type="sldNum" sz="quarter" idx="10"/>
          </p:nvPr>
        </p:nvSpPr>
        <p:spPr/>
        <p:txBody>
          <a:bodyPr/>
          <a:lstStyle/>
          <a:p>
            <a:fld id="{EC3896AD-9193-4C11-9C77-923CA0061093}" type="slidenum">
              <a:rPr lang="en-GB" smtClean="0"/>
              <a:t>9</a:t>
            </a:fld>
            <a:endParaRPr lang="en-GB"/>
          </a:p>
        </p:txBody>
      </p:sp>
    </p:spTree>
    <p:extLst>
      <p:ext uri="{BB962C8B-B14F-4D97-AF65-F5344CB8AC3E}">
        <p14:creationId xmlns:p14="http://schemas.microsoft.com/office/powerpoint/2010/main" val="172916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3896AD-9193-4C11-9C77-923CA0061093}" type="slidenum">
              <a:rPr lang="en-GB" smtClean="0"/>
              <a:t>10</a:t>
            </a:fld>
            <a:endParaRPr lang="en-GB"/>
          </a:p>
        </p:txBody>
      </p:sp>
    </p:spTree>
    <p:extLst>
      <p:ext uri="{BB962C8B-B14F-4D97-AF65-F5344CB8AC3E}">
        <p14:creationId xmlns:p14="http://schemas.microsoft.com/office/powerpoint/2010/main" val="3889862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a:t>
            </a:r>
            <a:r>
              <a:rPr lang="en-GB" noProof="0" dirty="0" smtClean="0"/>
              <a:t>Title</a:t>
            </a:r>
            <a:endParaRPr lang="en-GB" noProof="0" dirty="0"/>
          </a:p>
        </p:txBody>
      </p:sp>
      <p:sp>
        <p:nvSpPr>
          <p:cNvPr id="3" name="Slide Number Placeholder 2"/>
          <p:cNvSpPr>
            <a:spLocks noGrp="1"/>
          </p:cNvSpPr>
          <p:nvPr>
            <p:ph type="sldNum" sz="quarter" idx="10"/>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9447367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Picture Placeholder 4"/>
          <p:cNvSpPr>
            <a:spLocks noGrp="1"/>
          </p:cNvSpPr>
          <p:nvPr>
            <p:ph type="pic" sz="quarter" idx="21" hasCustomPrompt="1"/>
          </p:nvPr>
        </p:nvSpPr>
        <p:spPr>
          <a:xfrm>
            <a:off x="4818525" y="1555311"/>
            <a:ext cx="3786598" cy="4298259"/>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1656524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13" name="Rectangle 12"/>
          <p:cNvSpPr/>
          <p:nvPr userDrawn="1"/>
        </p:nvSpPr>
        <p:spPr>
          <a:xfrm>
            <a:off x="4818429"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1100" b="0" i="1" noProof="0" dirty="0" smtClean="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1100" b="0" i="1" noProof="0" dirty="0" smtClean="0">
              <a:solidFill>
                <a:schemeClr val="bg1"/>
              </a:solidFill>
            </a:endParaRPr>
          </a:p>
          <a:p>
            <a:pPr algn="l">
              <a:lnSpc>
                <a:spcPct val="110000"/>
              </a:lnSpc>
            </a:pPr>
            <a:endParaRPr lang="en-GB" sz="1100" b="0" i="1" noProof="0" dirty="0">
              <a:solidFill>
                <a:schemeClr val="bg1"/>
              </a:solidFill>
            </a:endParaRPr>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9" name="Text Placeholder 6"/>
          <p:cNvSpPr>
            <a:spLocks noGrp="1"/>
          </p:cNvSpPr>
          <p:nvPr>
            <p:ph type="body" sz="quarter" idx="23" hasCustomPrompt="1"/>
          </p:nvPr>
        </p:nvSpPr>
        <p:spPr>
          <a:xfrm>
            <a:off x="4953000" y="4839676"/>
            <a:ext cx="3505200" cy="9144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11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five.</a:t>
            </a:r>
            <a:endParaRPr lang="en-GB" sz="1100" b="0" i="1" noProof="0" dirty="0" smtClean="0">
              <a:solidFill>
                <a:schemeClr val="bg1"/>
              </a:solidFill>
            </a:endParaRPr>
          </a:p>
        </p:txBody>
      </p:sp>
    </p:spTree>
    <p:extLst>
      <p:ext uri="{BB962C8B-B14F-4D97-AF65-F5344CB8AC3E}">
        <p14:creationId xmlns:p14="http://schemas.microsoft.com/office/powerpoint/2010/main" val="34699632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541214" y="2436481"/>
            <a:ext cx="3787256" cy="3421440"/>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5" name="Picture Placeholder 4"/>
          <p:cNvSpPr>
            <a:spLocks noGrp="1"/>
          </p:cNvSpPr>
          <p:nvPr>
            <p:ph type="pic" sz="quarter" idx="20" hasCustomPrompt="1"/>
          </p:nvPr>
        </p:nvSpPr>
        <p:spPr>
          <a:xfrm>
            <a:off x="4809206" y="2436481"/>
            <a:ext cx="3787256" cy="3421440"/>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33253032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590675"/>
            <a:ext cx="3822700" cy="1971675"/>
          </a:xfrm>
          <a:prstGeom prst="rect">
            <a:avLst/>
          </a:prstGeom>
        </p:spPr>
        <p:txBody>
          <a:bodyPr>
            <a:noAutofit/>
          </a:bodyPr>
          <a:lstStyle>
            <a:lvl1pPr>
              <a:lnSpc>
                <a:spcPct val="100000"/>
              </a:lnSpc>
              <a:defRPr sz="1500"/>
            </a:lvl1pPr>
            <a:lvl2pPr>
              <a:lnSpc>
                <a:spcPct val="100000"/>
              </a:lnSpc>
              <a:defRPr sz="1500"/>
            </a:lvl2pPr>
            <a:lvl3pPr>
              <a:lnSpc>
                <a:spcPct val="100000"/>
              </a:lnSpc>
              <a:defRPr sz="1500"/>
            </a:lvl3pPr>
            <a:lvl4pPr>
              <a:lnSpc>
                <a:spcPct val="100000"/>
              </a:lnSpc>
              <a:defRPr sz="1500"/>
            </a:lvl4pPr>
            <a:lvl5pPr>
              <a:lnSpc>
                <a:spcPct val="1000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46870" y="1590675"/>
            <a:ext cx="3822700" cy="1971675"/>
          </a:xfrm>
          <a:prstGeom prst="rect">
            <a:avLst/>
          </a:prstGeom>
        </p:spPr>
        <p:txBody>
          <a:bodyPr>
            <a:noAutofit/>
          </a:bodyPr>
          <a:lstStyle>
            <a:lvl1pPr>
              <a:lnSpc>
                <a:spcPct val="100000"/>
              </a:lnSpc>
              <a:defRPr sz="1500"/>
            </a:lvl1pPr>
            <a:lvl2pPr>
              <a:lnSpc>
                <a:spcPct val="100000"/>
              </a:lnSpc>
              <a:defRPr sz="1500"/>
            </a:lvl2pPr>
            <a:lvl3pPr>
              <a:lnSpc>
                <a:spcPct val="100000"/>
              </a:lnSpc>
              <a:defRPr sz="1500"/>
            </a:lvl3pPr>
            <a:lvl4pPr>
              <a:lnSpc>
                <a:spcPct val="100000"/>
              </a:lnSpc>
              <a:defRPr sz="1500"/>
            </a:lvl4pPr>
            <a:lvl5pPr>
              <a:lnSpc>
                <a:spcPct val="1000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6053" y="3881400"/>
            <a:ext cx="3822700" cy="1971675"/>
          </a:xfrm>
          <a:prstGeom prst="rect">
            <a:avLst/>
          </a:prstGeom>
        </p:spPr>
        <p:txBody>
          <a:bodyPr>
            <a:noAutofit/>
          </a:bodyPr>
          <a:lstStyle>
            <a:lvl1pPr>
              <a:lnSpc>
                <a:spcPct val="100000"/>
              </a:lnSpc>
              <a:defRPr sz="1500"/>
            </a:lvl1pPr>
            <a:lvl2pPr>
              <a:lnSpc>
                <a:spcPct val="100000"/>
              </a:lnSpc>
              <a:defRPr sz="1500"/>
            </a:lvl2pPr>
            <a:lvl3pPr>
              <a:lnSpc>
                <a:spcPct val="100000"/>
              </a:lnSpc>
              <a:defRPr sz="1500"/>
            </a:lvl3pPr>
            <a:lvl4pPr>
              <a:lnSpc>
                <a:spcPct val="100000"/>
              </a:lnSpc>
              <a:defRPr sz="1500"/>
            </a:lvl4pPr>
            <a:lvl5pPr>
              <a:lnSpc>
                <a:spcPct val="1000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870" y="3881400"/>
            <a:ext cx="3822700" cy="1971675"/>
          </a:xfrm>
          <a:prstGeom prst="rect">
            <a:avLst/>
          </a:prstGeom>
        </p:spPr>
        <p:txBody>
          <a:bodyPr lIns="91440">
            <a:noAutofit/>
          </a:bodyPr>
          <a:lstStyle>
            <a:lvl1pPr>
              <a:lnSpc>
                <a:spcPct val="100000"/>
              </a:lnSpc>
              <a:defRPr sz="1500" kern="1200"/>
            </a:lvl1pPr>
            <a:lvl2pPr>
              <a:lnSpc>
                <a:spcPct val="100000"/>
              </a:lnSpc>
              <a:defRPr sz="1500"/>
            </a:lvl2pPr>
            <a:lvl3pPr>
              <a:lnSpc>
                <a:spcPct val="100000"/>
              </a:lnSpc>
              <a:defRPr sz="1500" kern="1200"/>
            </a:lvl3pPr>
            <a:lvl4pPr>
              <a:lnSpc>
                <a:spcPct val="100000"/>
              </a:lnSpc>
              <a:defRPr sz="1500" kern="1200"/>
            </a:lvl4pPr>
            <a:lvl5pPr>
              <a:lnSpc>
                <a:spcPct val="100000"/>
              </a:lnSpc>
              <a:defRPr sz="1500"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0886364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6" y="1995840"/>
            <a:ext cx="3814641" cy="1566510"/>
          </a:xfrm>
          <a:prstGeom prst="rect">
            <a:avLst/>
          </a:prstGeom>
        </p:spPr>
        <p:txBody>
          <a:bodyPr>
            <a:noAutofit/>
          </a:bodyPr>
          <a:lstStyle>
            <a:lvl1pPr>
              <a:lnSpc>
                <a:spcPct val="100000"/>
              </a:lnSpc>
              <a:defRPr sz="1300"/>
            </a:lvl1pPr>
            <a:lvl2pPr>
              <a:lnSpc>
                <a:spcPct val="100000"/>
              </a:lnSpc>
              <a:defRPr sz="1300"/>
            </a:lvl2pPr>
            <a:lvl3pPr>
              <a:lnSpc>
                <a:spcPct val="100000"/>
              </a:lnSpc>
              <a:defRPr sz="1300"/>
            </a:lvl3pPr>
            <a:lvl4pPr>
              <a:lnSpc>
                <a:spcPct val="100000"/>
              </a:lnSpc>
              <a:defRPr sz="1300"/>
            </a:lvl4pPr>
            <a:lvl5pPr>
              <a:lnSpc>
                <a:spcPct val="100000"/>
              </a:lnSpc>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2" hasCustomPrompt="1"/>
          </p:nvPr>
        </p:nvSpPr>
        <p:spPr>
          <a:xfrm>
            <a:off x="4754928" y="1995840"/>
            <a:ext cx="3814641" cy="1566510"/>
          </a:xfrm>
          <a:prstGeom prst="rect">
            <a:avLst/>
          </a:prstGeom>
        </p:spPr>
        <p:txBody>
          <a:bodyPr>
            <a:noAutofit/>
          </a:bodyPr>
          <a:lstStyle>
            <a:lvl1pPr>
              <a:lnSpc>
                <a:spcPct val="100000"/>
              </a:lnSpc>
              <a:defRPr sz="1300"/>
            </a:lvl1pPr>
            <a:lvl2pPr>
              <a:lnSpc>
                <a:spcPct val="100000"/>
              </a:lnSpc>
              <a:defRPr sz="1300"/>
            </a:lvl2pPr>
            <a:lvl3pPr>
              <a:lnSpc>
                <a:spcPct val="100000"/>
              </a:lnSpc>
              <a:defRPr sz="1300"/>
            </a:lvl3pPr>
            <a:lvl4pPr>
              <a:lnSpc>
                <a:spcPct val="100000"/>
              </a:lnSpc>
              <a:defRPr sz="1300"/>
            </a:lvl4pPr>
            <a:lvl5pPr>
              <a:lnSpc>
                <a:spcPct val="100000"/>
              </a:lnSpc>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12"/>
          <p:cNvSpPr>
            <a:spLocks noGrp="1"/>
          </p:cNvSpPr>
          <p:nvPr>
            <p:ph type="body" sz="quarter" idx="13" hasCustomPrompt="1"/>
          </p:nvPr>
        </p:nvSpPr>
        <p:spPr>
          <a:xfrm>
            <a:off x="587496" y="4286565"/>
            <a:ext cx="3814641" cy="1566510"/>
          </a:xfrm>
          <a:prstGeom prst="rect">
            <a:avLst/>
          </a:prstGeom>
        </p:spPr>
        <p:txBody>
          <a:bodyPr>
            <a:noAutofit/>
          </a:bodyPr>
          <a:lstStyle>
            <a:lvl1pPr>
              <a:lnSpc>
                <a:spcPct val="100000"/>
              </a:lnSpc>
              <a:defRPr sz="1300"/>
            </a:lvl1pPr>
            <a:lvl2pPr>
              <a:lnSpc>
                <a:spcPct val="100000"/>
              </a:lnSpc>
              <a:defRPr sz="1300"/>
            </a:lvl2pPr>
            <a:lvl3pPr>
              <a:lnSpc>
                <a:spcPct val="100000"/>
              </a:lnSpc>
              <a:defRPr sz="1300"/>
            </a:lvl3pPr>
            <a:lvl4pPr>
              <a:lnSpc>
                <a:spcPct val="100000"/>
              </a:lnSpc>
              <a:defRPr sz="1300"/>
            </a:lvl4pPr>
            <a:lvl5pPr>
              <a:lnSpc>
                <a:spcPct val="100000"/>
              </a:lnSpc>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8" name="Text Placeholder 12"/>
          <p:cNvSpPr>
            <a:spLocks noGrp="1"/>
          </p:cNvSpPr>
          <p:nvPr>
            <p:ph type="body" sz="quarter" idx="14" hasCustomPrompt="1"/>
          </p:nvPr>
        </p:nvSpPr>
        <p:spPr>
          <a:xfrm>
            <a:off x="4746625" y="4286565"/>
            <a:ext cx="3822944" cy="1566510"/>
          </a:xfrm>
          <a:prstGeom prst="rect">
            <a:avLst/>
          </a:prstGeom>
        </p:spPr>
        <p:txBody>
          <a:bodyPr lIns="91440">
            <a:noAutofit/>
          </a:bodyPr>
          <a:lstStyle>
            <a:lvl1pPr>
              <a:lnSpc>
                <a:spcPct val="100000"/>
              </a:lnSpc>
              <a:defRPr sz="1300" kern="1200"/>
            </a:lvl1pPr>
            <a:lvl2pPr>
              <a:lnSpc>
                <a:spcPct val="100000"/>
              </a:lnSpc>
              <a:defRPr sz="1300"/>
            </a:lvl2pPr>
            <a:lvl3pPr>
              <a:lnSpc>
                <a:spcPct val="100000"/>
              </a:lnSpc>
              <a:defRPr sz="1300" kern="1200"/>
            </a:lvl3pPr>
            <a:lvl4pPr>
              <a:lnSpc>
                <a:spcPct val="100000"/>
              </a:lnSpc>
              <a:defRPr sz="1300" kern="1200"/>
            </a:lvl4pPr>
            <a:lvl5pPr>
              <a:lnSpc>
                <a:spcPct val="100000"/>
              </a:lnSpc>
              <a:defRPr sz="1300"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Text Placeholder 5"/>
          <p:cNvSpPr>
            <a:spLocks noGrp="1"/>
          </p:cNvSpPr>
          <p:nvPr>
            <p:ph type="body" sz="quarter" idx="16" hasCustomPrompt="1"/>
          </p:nvPr>
        </p:nvSpPr>
        <p:spPr>
          <a:xfrm>
            <a:off x="588125" y="1590590"/>
            <a:ext cx="3818102" cy="346593"/>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11" name="Text Placeholder 5"/>
          <p:cNvSpPr>
            <a:spLocks noGrp="1"/>
          </p:cNvSpPr>
          <p:nvPr>
            <p:ph type="body" sz="quarter" idx="17" hasCustomPrompt="1"/>
          </p:nvPr>
        </p:nvSpPr>
        <p:spPr>
          <a:xfrm>
            <a:off x="4747516" y="1590590"/>
            <a:ext cx="3831666" cy="346593"/>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12" name="Text Placeholder 5"/>
          <p:cNvSpPr>
            <a:spLocks noGrp="1"/>
          </p:cNvSpPr>
          <p:nvPr>
            <p:ph type="body" sz="quarter" idx="18" hasCustomPrompt="1"/>
          </p:nvPr>
        </p:nvSpPr>
        <p:spPr>
          <a:xfrm>
            <a:off x="588126" y="3878367"/>
            <a:ext cx="3818101" cy="346593"/>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15" name="Text Placeholder 5"/>
          <p:cNvSpPr>
            <a:spLocks noGrp="1"/>
          </p:cNvSpPr>
          <p:nvPr>
            <p:ph type="body" sz="quarter" idx="19" hasCustomPrompt="1"/>
          </p:nvPr>
        </p:nvSpPr>
        <p:spPr>
          <a:xfrm>
            <a:off x="4747516" y="3878367"/>
            <a:ext cx="3831666" cy="346593"/>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3" name="Slide Number Placeholder 2"/>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7579845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Agenda Slide</a:t>
            </a:r>
            <a:endParaRPr lang="en-GB" noProof="0"/>
          </a:p>
        </p:txBody>
      </p:sp>
      <p:sp>
        <p:nvSpPr>
          <p:cNvPr id="4" name="Text Placeholder 11"/>
          <p:cNvSpPr>
            <a:spLocks noGrp="1"/>
          </p:cNvSpPr>
          <p:nvPr>
            <p:ph type="body" sz="quarter" idx="12" hasCustomPrompt="1"/>
          </p:nvPr>
        </p:nvSpPr>
        <p:spPr>
          <a:xfrm>
            <a:off x="544300" y="1454727"/>
            <a:ext cx="8052162" cy="454143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3" name="Slide Number Placeholder 2"/>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7133132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11"/>
          <p:cNvSpPr>
            <a:spLocks noGrp="1"/>
          </p:cNvSpPr>
          <p:nvPr>
            <p:ph type="body" sz="quarter" idx="15" hasCustomPrompt="1"/>
          </p:nvPr>
        </p:nvSpPr>
        <p:spPr>
          <a:xfrm>
            <a:off x="3830320" y="3258869"/>
            <a:ext cx="4775518" cy="1010961"/>
          </a:xfrm>
          <a:prstGeom prst="rect">
            <a:avLst/>
          </a:prstGeom>
        </p:spPr>
        <p:txBody>
          <a:bodyPr>
            <a:noAutofit/>
          </a:bodyPr>
          <a:lstStyle>
            <a:lvl1pPr>
              <a:defRPr sz="1400"/>
            </a:lvl1pPr>
          </a:lstStyle>
          <a:p>
            <a:pPr lvl="0"/>
            <a:r>
              <a:rPr lang="en-GB" noProof="0" smtClean="0"/>
              <a:t>Add text here</a:t>
            </a:r>
          </a:p>
          <a:p>
            <a:pPr lvl="0"/>
            <a:endParaRPr lang="en-GB" noProof="0"/>
          </a:p>
        </p:txBody>
      </p:sp>
      <p:sp>
        <p:nvSpPr>
          <p:cNvPr id="14" name="Text Placeholder 11"/>
          <p:cNvSpPr>
            <a:spLocks noGrp="1"/>
          </p:cNvSpPr>
          <p:nvPr>
            <p:ph type="body" sz="quarter" idx="16" hasCustomPrompt="1"/>
          </p:nvPr>
        </p:nvSpPr>
        <p:spPr>
          <a:xfrm>
            <a:off x="3830320" y="4660949"/>
            <a:ext cx="4775518" cy="1010961"/>
          </a:xfrm>
          <a:prstGeom prst="rect">
            <a:avLst/>
          </a:prstGeom>
        </p:spPr>
        <p:txBody>
          <a:bodyPr>
            <a:noAutofit/>
          </a:bodyPr>
          <a:lstStyle>
            <a:lvl1pPr>
              <a:defRPr sz="1400"/>
            </a:lvl1pPr>
          </a:lstStyle>
          <a:p>
            <a:pPr lvl="0"/>
            <a:r>
              <a:rPr lang="en-GB" noProof="0" smtClean="0"/>
              <a:t>Add text here</a:t>
            </a:r>
          </a:p>
          <a:p>
            <a:pPr lvl="0"/>
            <a:endParaRPr lang="en-GB" noProof="0"/>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1" name="Text Placeholder 11"/>
          <p:cNvSpPr>
            <a:spLocks noGrp="1"/>
          </p:cNvSpPr>
          <p:nvPr>
            <p:ph type="body" sz="quarter" idx="21" hasCustomPrompt="1"/>
          </p:nvPr>
        </p:nvSpPr>
        <p:spPr>
          <a:xfrm>
            <a:off x="3830320" y="1746869"/>
            <a:ext cx="4775518" cy="1010961"/>
          </a:xfrm>
          <a:prstGeom prst="rect">
            <a:avLst/>
          </a:prstGeom>
        </p:spPr>
        <p:txBody>
          <a:bodyPr>
            <a:noAutofit/>
          </a:bodyPr>
          <a:lstStyle>
            <a:lvl1pPr>
              <a:defRPr sz="1400"/>
            </a:lvl1pPr>
          </a:lstStyle>
          <a:p>
            <a:pPr lvl="0"/>
            <a:r>
              <a:rPr lang="en-GB" noProof="0" smtClean="0"/>
              <a:t>Add text here</a:t>
            </a:r>
          </a:p>
          <a:p>
            <a:pPr lvl="0"/>
            <a:endParaRPr lang="en-GB" noProof="0"/>
          </a:p>
        </p:txBody>
      </p:sp>
      <p:sp>
        <p:nvSpPr>
          <p:cNvPr id="3" name="Slide Number Placeholder 2"/>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40004454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541306" y="2471040"/>
            <a:ext cx="3839002" cy="1918080"/>
          </a:xfrm>
          <a:prstGeom prst="rect">
            <a:avLst/>
          </a:prstGeom>
        </p:spPr>
        <p:txBody>
          <a:bodyPr>
            <a:noAutofit/>
          </a:bodyPr>
          <a:lstStyle>
            <a:lvl1pPr>
              <a:defRPr sz="1500"/>
            </a:lvl1pPr>
            <a:lvl2pPr>
              <a:lnSpc>
                <a:spcPts val="1800"/>
              </a:lnSpc>
              <a:defRPr sz="1500"/>
            </a:lvl2pPr>
            <a:lvl3pPr>
              <a:lnSpc>
                <a:spcPts val="1800"/>
              </a:lnSpc>
              <a:defRPr sz="1500"/>
            </a:lvl3pPr>
            <a:lvl4pPr>
              <a:lnSpc>
                <a:spcPts val="1800"/>
              </a:lnSpc>
              <a:defRPr sz="1500"/>
            </a:lvl4pPr>
            <a:lvl5pPr>
              <a:lnSpc>
                <a:spcPts val="18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2000" b="1" i="0" baseline="0">
                <a:solidFill>
                  <a:schemeClr val="accent1"/>
                </a:solidFill>
              </a:defRPr>
            </a:lvl1pPr>
          </a:lstStyle>
          <a:p>
            <a:pPr lvl="0"/>
            <a:r>
              <a:rPr lang="en-GB" noProof="0" smtClean="0"/>
              <a:t>Click to edit text. Conclusion or summary based on the two boxes above may go here. The text in the box may be up to four lines in this space.</a:t>
            </a:r>
            <a:endParaRPr lang="en-GB" noProof="0"/>
          </a:p>
        </p:txBody>
      </p:sp>
      <p:sp>
        <p:nvSpPr>
          <p:cNvPr id="13" name="Text Placeholder 15"/>
          <p:cNvSpPr>
            <a:spLocks noGrp="1"/>
          </p:cNvSpPr>
          <p:nvPr>
            <p:ph type="body" sz="quarter" idx="24" hasCustomPrompt="1"/>
          </p:nvPr>
        </p:nvSpPr>
        <p:spPr>
          <a:xfrm>
            <a:off x="4769306"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GB" noProof="0" smtClean="0"/>
              <a:t>Click to edit text</a:t>
            </a:r>
            <a:endParaRPr lang="en-GB" noProof="0"/>
          </a:p>
        </p:txBody>
      </p:sp>
      <p:sp>
        <p:nvSpPr>
          <p:cNvPr id="14" name="Text Placeholder 12"/>
          <p:cNvSpPr>
            <a:spLocks noGrp="1"/>
          </p:cNvSpPr>
          <p:nvPr>
            <p:ph type="body" sz="quarter" idx="25" hasCustomPrompt="1"/>
          </p:nvPr>
        </p:nvSpPr>
        <p:spPr>
          <a:xfrm>
            <a:off x="4766099" y="2471040"/>
            <a:ext cx="3839002" cy="1918080"/>
          </a:xfrm>
          <a:prstGeom prst="rect">
            <a:avLst/>
          </a:prstGeom>
        </p:spPr>
        <p:txBody>
          <a:bodyPr>
            <a:noAutofit/>
          </a:bodyPr>
          <a:lstStyle>
            <a:lvl1pPr>
              <a:defRPr sz="1500"/>
            </a:lvl1pPr>
            <a:lvl2pPr>
              <a:lnSpc>
                <a:spcPts val="1800"/>
              </a:lnSpc>
              <a:defRPr sz="1500"/>
            </a:lvl2pPr>
            <a:lvl3pPr>
              <a:lnSpc>
                <a:spcPts val="1800"/>
              </a:lnSpc>
              <a:defRPr sz="1500"/>
            </a:lvl3pPr>
            <a:lvl4pPr>
              <a:lnSpc>
                <a:spcPts val="1800"/>
              </a:lnSpc>
              <a:defRPr sz="1500"/>
            </a:lvl4pPr>
            <a:lvl5pPr>
              <a:lnSpc>
                <a:spcPts val="18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26"/>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8274105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56214" y="2471040"/>
            <a:ext cx="1841536" cy="3490559"/>
          </a:xfrm>
          <a:prstGeom prst="rect">
            <a:avLst/>
          </a:prstGeom>
        </p:spPr>
        <p:txBody>
          <a:bodyPr>
            <a:noAutofit/>
          </a:bodyPr>
          <a:lstStyle>
            <a:lvl1pPr marL="0" indent="-137160">
              <a:lnSpc>
                <a:spcPct val="100000"/>
              </a:lnSpc>
              <a:buClr>
                <a:schemeClr val="accent4"/>
              </a:buClr>
              <a:defRPr sz="1100"/>
            </a:lvl1pPr>
            <a:lvl2pPr marL="270000" indent="-136800">
              <a:lnSpc>
                <a:spcPct val="100000"/>
              </a:lnSpc>
              <a:buClr>
                <a:schemeClr val="accent4"/>
              </a:buClr>
              <a:defRPr sz="1100"/>
            </a:lvl2pPr>
            <a:lvl3pPr marL="360000" indent="-136800" algn="l">
              <a:lnSpc>
                <a:spcPct val="100000"/>
              </a:lnSpc>
              <a:buClr>
                <a:schemeClr val="accent4"/>
              </a:buClr>
              <a:defRPr sz="1100"/>
            </a:lvl3pPr>
            <a:lvl4pPr marL="511200" indent="-136800">
              <a:lnSpc>
                <a:spcPct val="100000"/>
              </a:lnSpc>
              <a:buClr>
                <a:schemeClr val="accent4"/>
              </a:buClr>
              <a:defRPr sz="1100"/>
            </a:lvl4pPr>
            <a:lvl5pPr marL="655200" indent="-136800">
              <a:lnSpc>
                <a:spcPct val="100000"/>
              </a:lnSpc>
              <a:buClr>
                <a:schemeClr val="accent4"/>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17" name="Text Placeholder 15"/>
          <p:cNvSpPr>
            <a:spLocks noGrp="1"/>
          </p:cNvSpPr>
          <p:nvPr>
            <p:ph type="body" sz="quarter" idx="23" hasCustomPrompt="1"/>
          </p:nvPr>
        </p:nvSpPr>
        <p:spPr>
          <a:xfrm>
            <a:off x="544513" y="1567520"/>
            <a:ext cx="1840033" cy="802640"/>
          </a:xfrm>
          <a:prstGeom prst="rect">
            <a:avLst/>
          </a:prstGeom>
          <a:solidFill>
            <a:schemeClr val="accent3"/>
          </a:solidFill>
        </p:spPr>
        <p:txBody>
          <a:bodyPr anchor="ctr" anchorCtr="1"/>
          <a:lstStyle>
            <a:lvl1pPr marL="0" indent="0" algn="ctr">
              <a:buFontTx/>
              <a:buNone/>
              <a:defRPr sz="13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685576" y="2471040"/>
            <a:ext cx="1841536" cy="3490559"/>
          </a:xfrm>
          <a:prstGeom prst="rect">
            <a:avLst/>
          </a:prstGeom>
        </p:spPr>
        <p:txBody>
          <a:bodyPr>
            <a:noAutofit/>
          </a:bodyPr>
          <a:lstStyle>
            <a:lvl1pPr marL="0" indent="-137160">
              <a:lnSpc>
                <a:spcPct val="100000"/>
              </a:lnSpc>
              <a:buClr>
                <a:schemeClr val="accent2"/>
              </a:buClr>
              <a:defRPr sz="1100"/>
            </a:lvl1pPr>
            <a:lvl2pPr marL="270000" indent="-136800">
              <a:lnSpc>
                <a:spcPct val="100000"/>
              </a:lnSpc>
              <a:buClr>
                <a:schemeClr val="accent2"/>
              </a:buClr>
              <a:defRPr sz="1100"/>
            </a:lvl2pPr>
            <a:lvl3pPr marL="360000" indent="-136800" algn="l">
              <a:lnSpc>
                <a:spcPct val="100000"/>
              </a:lnSpc>
              <a:buClr>
                <a:schemeClr val="accent2"/>
              </a:buClr>
              <a:defRPr sz="1100"/>
            </a:lvl3pPr>
            <a:lvl4pPr marL="511200" indent="-136800">
              <a:lnSpc>
                <a:spcPct val="100000"/>
              </a:lnSpc>
              <a:buClr>
                <a:schemeClr val="accent2"/>
              </a:buClr>
              <a:defRPr sz="1100"/>
            </a:lvl4pPr>
            <a:lvl5pPr marL="655200" indent="-136800">
              <a:lnSpc>
                <a:spcPct val="100000"/>
              </a:lnSpc>
              <a:buClr>
                <a:schemeClr val="accent2"/>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614937" y="2471040"/>
            <a:ext cx="1841536" cy="3490559"/>
          </a:xfrm>
          <a:prstGeom prst="rect">
            <a:avLst/>
          </a:prstGeom>
        </p:spPr>
        <p:txBody>
          <a:bodyPr>
            <a:noAutofit/>
          </a:bodyPr>
          <a:lstStyle>
            <a:lvl1pPr marL="0" indent="-137160">
              <a:lnSpc>
                <a:spcPct val="100000"/>
              </a:lnSpc>
              <a:buClr>
                <a:schemeClr val="accent5"/>
              </a:buClr>
              <a:defRPr sz="1100"/>
            </a:lvl1pPr>
            <a:lvl2pPr marL="270000" indent="-136800">
              <a:lnSpc>
                <a:spcPct val="100000"/>
              </a:lnSpc>
              <a:buClr>
                <a:schemeClr val="accent5"/>
              </a:buClr>
              <a:defRPr sz="1100"/>
            </a:lvl2pPr>
            <a:lvl3pPr marL="360000" indent="-136800" algn="l">
              <a:lnSpc>
                <a:spcPct val="100000"/>
              </a:lnSpc>
              <a:buClr>
                <a:schemeClr val="accent5"/>
              </a:buClr>
              <a:defRPr sz="1100"/>
            </a:lvl3pPr>
            <a:lvl4pPr marL="511200" indent="-136800">
              <a:lnSpc>
                <a:spcPct val="100000"/>
              </a:lnSpc>
              <a:buClr>
                <a:schemeClr val="accent5"/>
              </a:buClr>
              <a:defRPr sz="1100"/>
            </a:lvl4pPr>
            <a:lvl5pPr marL="655200" indent="-136800">
              <a:lnSpc>
                <a:spcPct val="100000"/>
              </a:lnSpc>
              <a:buClr>
                <a:schemeClr val="accent5"/>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544298" y="2471040"/>
            <a:ext cx="1841536" cy="3490559"/>
          </a:xfrm>
          <a:prstGeom prst="rect">
            <a:avLst/>
          </a:prstGeom>
        </p:spPr>
        <p:txBody>
          <a:bodyPr>
            <a:noAutofit/>
          </a:bodyPr>
          <a:lstStyle>
            <a:lvl1pPr marL="0" indent="-137160">
              <a:lnSpc>
                <a:spcPct val="100000"/>
              </a:lnSpc>
              <a:buClr>
                <a:schemeClr val="accent3"/>
              </a:buClr>
              <a:defRPr sz="1100"/>
            </a:lvl1pPr>
            <a:lvl2pPr marL="270000" indent="-136800">
              <a:lnSpc>
                <a:spcPct val="100000"/>
              </a:lnSpc>
              <a:buClr>
                <a:schemeClr val="accent3"/>
              </a:buClr>
              <a:defRPr sz="1100"/>
            </a:lvl2pPr>
            <a:lvl3pPr marL="360000" indent="-136800" algn="l">
              <a:lnSpc>
                <a:spcPct val="100000"/>
              </a:lnSpc>
              <a:buClr>
                <a:schemeClr val="accent3"/>
              </a:buClr>
              <a:defRPr sz="1100"/>
            </a:lvl3pPr>
            <a:lvl4pPr marL="511200" indent="-136800">
              <a:lnSpc>
                <a:spcPct val="100000"/>
              </a:lnSpc>
              <a:buClr>
                <a:schemeClr val="accent3"/>
              </a:buClr>
              <a:defRPr sz="1100"/>
            </a:lvl4pPr>
            <a:lvl5pPr marL="655200" indent="-136800">
              <a:lnSpc>
                <a:spcPct val="100000"/>
              </a:lnSpc>
              <a:buClr>
                <a:schemeClr val="accent3"/>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618031" y="1567520"/>
            <a:ext cx="1840033" cy="802640"/>
          </a:xfrm>
          <a:prstGeom prst="rect">
            <a:avLst/>
          </a:prstGeom>
          <a:solidFill>
            <a:schemeClr val="accent5"/>
          </a:solidFill>
        </p:spPr>
        <p:txBody>
          <a:bodyPr anchor="ctr" anchorCtr="1"/>
          <a:lstStyle>
            <a:lvl1pPr marL="0" indent="0" algn="ctr">
              <a:buFontTx/>
              <a:buNone/>
              <a:defRPr sz="13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682909" y="1567520"/>
            <a:ext cx="1840033" cy="802640"/>
          </a:xfrm>
          <a:prstGeom prst="rect">
            <a:avLst/>
          </a:prstGeom>
          <a:solidFill>
            <a:schemeClr val="accent2"/>
          </a:solidFill>
        </p:spPr>
        <p:txBody>
          <a:bodyPr anchor="ctr" anchorCtr="1"/>
          <a:lstStyle>
            <a:lvl1pPr marL="0" indent="0" algn="ctr">
              <a:buFontTx/>
              <a:buNone/>
              <a:defRPr sz="13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65067" y="1567520"/>
            <a:ext cx="1840033" cy="802640"/>
          </a:xfrm>
          <a:prstGeom prst="rect">
            <a:avLst/>
          </a:prstGeom>
          <a:solidFill>
            <a:schemeClr val="accent4"/>
          </a:solidFill>
        </p:spPr>
        <p:txBody>
          <a:bodyPr anchor="ctr" anchorCtr="1"/>
          <a:lstStyle>
            <a:lvl1pPr marL="0" indent="0" algn="ctr">
              <a:buFontTx/>
              <a:buNone/>
              <a:defRPr sz="13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 name="Slide Number Placeholder 2"/>
          <p:cNvSpPr>
            <a:spLocks noGrp="1"/>
          </p:cNvSpPr>
          <p:nvPr>
            <p:ph type="sldNum" sz="quarter" idx="3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2253879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3" y="1455918"/>
            <a:ext cx="8048057" cy="406251"/>
          </a:xfrm>
          <a:prstGeom prst="rect">
            <a:avLst/>
          </a:prstGeom>
        </p:spPr>
        <p:txBody>
          <a:bodyPr lIns="144000" rIns="144000">
            <a:normAutofit/>
          </a:bodyPr>
          <a:lstStyle>
            <a:lvl1pPr marL="0" indent="0">
              <a:buFontTx/>
              <a:buNone/>
              <a:defRPr sz="2000" b="1" i="0"/>
            </a:lvl1pPr>
          </a:lstStyle>
          <a:p>
            <a:pPr lvl="0"/>
            <a:r>
              <a:rPr lang="en-GB" noProof="0" smtClean="0"/>
              <a:t>Name</a:t>
            </a:r>
            <a:endParaRPr lang="en-GB" noProof="0"/>
          </a:p>
        </p:txBody>
      </p:sp>
      <p:sp>
        <p:nvSpPr>
          <p:cNvPr id="8" name="Text Placeholder 2"/>
          <p:cNvSpPr>
            <a:spLocks noGrp="1"/>
          </p:cNvSpPr>
          <p:nvPr>
            <p:ph idx="13" hasCustomPrompt="1"/>
          </p:nvPr>
        </p:nvSpPr>
        <p:spPr bwMode="auto">
          <a:xfrm>
            <a:off x="552763" y="1894050"/>
            <a:ext cx="8044541" cy="67889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r>
              <a:rPr lang="en-GB" noProof="0" smtClean="0"/>
              <a:t>Title</a:t>
            </a:r>
            <a:endParaRPr lang="en-GB" noProof="0"/>
          </a:p>
        </p:txBody>
      </p:sp>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10" name="Text Placeholder 2"/>
          <p:cNvSpPr>
            <a:spLocks noGrp="1"/>
          </p:cNvSpPr>
          <p:nvPr>
            <p:ph idx="16" hasCustomPrompt="1"/>
          </p:nvPr>
        </p:nvSpPr>
        <p:spPr bwMode="auto">
          <a:xfrm>
            <a:off x="963607" y="4021568"/>
            <a:ext cx="7595542" cy="33261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11" name="Text Placeholder 2"/>
          <p:cNvSpPr>
            <a:spLocks noGrp="1"/>
          </p:cNvSpPr>
          <p:nvPr>
            <p:ph idx="17" hasCustomPrompt="1"/>
          </p:nvPr>
        </p:nvSpPr>
        <p:spPr bwMode="auto">
          <a:xfrm>
            <a:off x="539101" y="5561872"/>
            <a:ext cx="7995299" cy="38172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74250" indent="0">
              <a:buNone/>
              <a:defRPr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www.gs1.org</a:t>
            </a:r>
            <a:endParaRPr lang="en-GB" noProof="0"/>
          </a:p>
        </p:txBody>
      </p:sp>
      <p:sp>
        <p:nvSpPr>
          <p:cNvPr id="13" name="Text Placeholder 2"/>
          <p:cNvSpPr>
            <a:spLocks noGrp="1"/>
          </p:cNvSpPr>
          <p:nvPr>
            <p:ph idx="19" hasCustomPrompt="1"/>
          </p:nvPr>
        </p:nvSpPr>
        <p:spPr bwMode="auto">
          <a:xfrm>
            <a:off x="963607" y="5049637"/>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name@gs1.org</a:t>
            </a:r>
            <a:endParaRPr lang="en-GB" noProof="0"/>
          </a:p>
        </p:txBody>
      </p:sp>
      <p:sp>
        <p:nvSpPr>
          <p:cNvPr id="17" name="Text Placeholder 2"/>
          <p:cNvSpPr>
            <a:spLocks noGrp="1"/>
          </p:cNvSpPr>
          <p:nvPr>
            <p:ph idx="20" hasCustomPrompt="1"/>
          </p:nvPr>
        </p:nvSpPr>
        <p:spPr bwMode="auto">
          <a:xfrm>
            <a:off x="963607" y="4367618"/>
            <a:ext cx="7595542" cy="32589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18" name="Text Placeholder 2"/>
          <p:cNvSpPr>
            <a:spLocks noGrp="1"/>
          </p:cNvSpPr>
          <p:nvPr>
            <p:ph idx="21" hasCustomPrompt="1"/>
          </p:nvPr>
        </p:nvSpPr>
        <p:spPr bwMode="auto">
          <a:xfrm>
            <a:off x="963607" y="4706948"/>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19" name="Text Placeholder 2"/>
          <p:cNvSpPr>
            <a:spLocks noGrp="1"/>
          </p:cNvSpPr>
          <p:nvPr>
            <p:ph idx="22" hasCustomPrompt="1"/>
          </p:nvPr>
        </p:nvSpPr>
        <p:spPr bwMode="auto">
          <a:xfrm>
            <a:off x="552763" y="2645460"/>
            <a:ext cx="8044541" cy="132447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74250" indent="0">
              <a:buNone/>
              <a:defRPr b="0" baseline="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GS1 Address</a:t>
            </a:r>
            <a:endParaRPr lang="en-GB" noProof="0"/>
          </a:p>
        </p:txBody>
      </p:sp>
      <p:sp>
        <p:nvSpPr>
          <p:cNvPr id="21" name="Content Placeholder 20"/>
          <p:cNvSpPr>
            <a:spLocks noGrp="1"/>
          </p:cNvSpPr>
          <p:nvPr>
            <p:ph sz="quarter" idx="23" hasCustomPrompt="1"/>
          </p:nvPr>
        </p:nvSpPr>
        <p:spPr>
          <a:xfrm>
            <a:off x="506107" y="4023096"/>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GB" noProof="0" smtClean="0"/>
              <a:t>T</a:t>
            </a:r>
            <a:endParaRPr lang="en-GB" noProof="0"/>
          </a:p>
        </p:txBody>
      </p:sp>
      <p:sp>
        <p:nvSpPr>
          <p:cNvPr id="23" name="Content Placeholder 20"/>
          <p:cNvSpPr>
            <a:spLocks noGrp="1"/>
          </p:cNvSpPr>
          <p:nvPr>
            <p:ph sz="quarter" idx="24" hasCustomPrompt="1"/>
          </p:nvPr>
        </p:nvSpPr>
        <p:spPr>
          <a:xfrm>
            <a:off x="506107" y="4365062"/>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GB" noProof="0" smtClean="0"/>
              <a:t>D</a:t>
            </a:r>
            <a:endParaRPr lang="en-GB" noProof="0"/>
          </a:p>
        </p:txBody>
      </p:sp>
      <p:sp>
        <p:nvSpPr>
          <p:cNvPr id="24" name="Content Placeholder 20"/>
          <p:cNvSpPr>
            <a:spLocks noGrp="1"/>
          </p:cNvSpPr>
          <p:nvPr>
            <p:ph sz="quarter" idx="25" hasCustomPrompt="1"/>
          </p:nvPr>
        </p:nvSpPr>
        <p:spPr>
          <a:xfrm>
            <a:off x="506107" y="4707028"/>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GB" noProof="0" smtClean="0"/>
              <a:t>M</a:t>
            </a:r>
            <a:endParaRPr lang="en-GB" noProof="0"/>
          </a:p>
        </p:txBody>
      </p:sp>
      <p:sp>
        <p:nvSpPr>
          <p:cNvPr id="25" name="Content Placeholder 20"/>
          <p:cNvSpPr>
            <a:spLocks noGrp="1"/>
          </p:cNvSpPr>
          <p:nvPr>
            <p:ph sz="quarter" idx="26" hasCustomPrompt="1"/>
          </p:nvPr>
        </p:nvSpPr>
        <p:spPr>
          <a:xfrm>
            <a:off x="506107" y="5048995"/>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GB" noProof="0" smtClean="0"/>
              <a:t>E</a:t>
            </a:r>
            <a:endParaRPr lang="en-GB" noProof="0"/>
          </a:p>
        </p:txBody>
      </p:sp>
      <p:sp>
        <p:nvSpPr>
          <p:cNvPr id="2" name="Slide Number Placeholder 1"/>
          <p:cNvSpPr>
            <a:spLocks noGrp="1"/>
          </p:cNvSpPr>
          <p:nvPr>
            <p:ph type="sldNum" sz="quarter" idx="2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183507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552763"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8912246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0" y="384392"/>
            <a:ext cx="6877050" cy="935998"/>
          </a:xfrm>
        </p:spPr>
        <p:txBody>
          <a:bodyPr/>
          <a:lstStyle/>
          <a:p>
            <a:r>
              <a:rPr lang="en-US" smtClean="0"/>
              <a:t>Click to edit Master title style</a:t>
            </a:r>
            <a:endParaRPr lang="en-GB" dirty="0"/>
          </a:p>
        </p:txBody>
      </p:sp>
      <p:sp>
        <p:nvSpPr>
          <p:cNvPr id="4" name="Rectangle 12"/>
          <p:cNvSpPr>
            <a:spLocks noGrp="1" noChangeArrowheads="1"/>
          </p:cNvSpPr>
          <p:nvPr>
            <p:ph type="sldNum" sz="quarter" idx="10"/>
          </p:nvPr>
        </p:nvSpPr>
        <p:spPr>
          <a:ln/>
        </p:spPr>
        <p:txBody>
          <a:bodyPr/>
          <a:lstStyle>
            <a:lvl1pPr>
              <a:defRPr/>
            </a:lvl1pPr>
          </a:lstStyle>
          <a:p>
            <a:fld id="{DA14E685-A4D2-2548-BCF3-A526CD2A47B4}" type="slidenum">
              <a:rPr lang="en-US" smtClean="0"/>
              <a:pPr/>
              <a:t>‹#›</a:t>
            </a:fld>
            <a:endParaRPr lang="en-US" dirty="0"/>
          </a:p>
        </p:txBody>
      </p:sp>
      <p:sp>
        <p:nvSpPr>
          <p:cNvPr id="8" name="Content Placeholder 2"/>
          <p:cNvSpPr>
            <a:spLocks noGrp="1"/>
          </p:cNvSpPr>
          <p:nvPr>
            <p:ph sz="half" idx="1"/>
          </p:nvPr>
        </p:nvSpPr>
        <p:spPr>
          <a:xfrm>
            <a:off x="514800" y="1602000"/>
            <a:ext cx="8172000" cy="457200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2353761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rang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GB" noProof="0" smtClean="0"/>
              <a:t>Click to Add Subtitle</a:t>
            </a:r>
          </a:p>
        </p:txBody>
      </p:sp>
      <p:sp>
        <p:nvSpPr>
          <p:cNvPr id="8"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8575100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range Photo Divider">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0" y="466725"/>
            <a:ext cx="8043863" cy="5290236"/>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 </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50067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Rectangle 12"/>
          <p:cNvSpPr>
            <a:spLocks noGrp="1" noChangeArrowheads="1"/>
          </p:cNvSpPr>
          <p:nvPr>
            <p:ph type="sldNum" sz="quarter" idx="10"/>
          </p:nvPr>
        </p:nvSpPr>
        <p:spPr>
          <a:ln/>
        </p:spPr>
        <p:txBody>
          <a:bodyPr/>
          <a:lstStyle>
            <a:lvl1pPr>
              <a:defRPr/>
            </a:lvl1pPr>
          </a:lstStyle>
          <a:p>
            <a:fld id="{7F693FB3-7191-9B47-AD6D-6B3204A5177D}" type="slidenum">
              <a:rPr lang="en-US" smtClean="0"/>
              <a:pPr/>
              <a:t>‹#›</a:t>
            </a:fld>
            <a:endParaRPr lang="en-US"/>
          </a:p>
        </p:txBody>
      </p:sp>
    </p:spTree>
    <p:extLst>
      <p:ext uri="{BB962C8B-B14F-4D97-AF65-F5344CB8AC3E}">
        <p14:creationId xmlns:p14="http://schemas.microsoft.com/office/powerpoint/2010/main" val="16443556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629651" y="6524629"/>
            <a:ext cx="331256" cy="298450"/>
          </a:xfrm>
          <a:prstGeom prst="rect">
            <a:avLst/>
          </a:prstGeom>
        </p:spPr>
        <p:txBody>
          <a:bodyPr vert="horz" lIns="0" tIns="0" rIns="0" bIns="0" rtlCol="0" anchor="ctr"/>
          <a:lstStyle>
            <a:lvl1pPr algn="r" fontAlgn="auto">
              <a:spcBef>
                <a:spcPts val="0"/>
              </a:spcBef>
              <a:spcAft>
                <a:spcPts val="0"/>
              </a:spcAft>
              <a:defRPr sz="600" spc="75">
                <a:ln>
                  <a:noFill/>
                </a:ln>
                <a:solidFill>
                  <a:srgbClr val="656565"/>
                </a:solidFill>
                <a:latin typeface="Arial"/>
                <a:ea typeface="+mn-ea"/>
                <a:cs typeface="Arial"/>
              </a:defRPr>
            </a:lvl1pPr>
          </a:lstStyle>
          <a:p>
            <a:pPr>
              <a:defRPr/>
            </a:pPr>
            <a:fld id="{0DBE06EC-2421-AA48-8D13-4215A57A58AC}" type="slidenum">
              <a:rPr lang="en-US" smtClean="0"/>
              <a:pPr>
                <a:defRPr/>
              </a:pPr>
              <a:t>‹#›</a:t>
            </a:fld>
            <a:endParaRPr lang="en-US" dirty="0"/>
          </a:p>
        </p:txBody>
      </p:sp>
    </p:spTree>
    <p:extLst>
      <p:ext uri="{BB962C8B-B14F-4D97-AF65-F5344CB8AC3E}">
        <p14:creationId xmlns:p14="http://schemas.microsoft.com/office/powerpoint/2010/main" val="3652904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ang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GB" noProof="0" smtClean="0"/>
              <a:t>Click to Add Subtitle</a:t>
            </a:r>
          </a:p>
        </p:txBody>
      </p:sp>
      <p:sp>
        <p:nvSpPr>
          <p:cNvPr id="8"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9" name="Slide Number Placeholder 3"/>
          <p:cNvSpPr>
            <a:spLocks noGrp="1"/>
          </p:cNvSpPr>
          <p:nvPr>
            <p:ph type="sldNum" sz="quarter" idx="12"/>
          </p:nvPr>
        </p:nvSpPr>
        <p:spPr>
          <a:xfrm>
            <a:off x="8356551" y="6350405"/>
            <a:ext cx="247535" cy="200260"/>
          </a:xfrm>
          <a:prstGeom prst="rect">
            <a:avLst/>
          </a:prstGeom>
        </p:spPr>
        <p:txBody>
          <a:bodyPr/>
          <a:lstStyle/>
          <a:p>
            <a:pPr fontAlgn="base">
              <a:spcAft>
                <a:spcPct val="0"/>
              </a:spcAft>
              <a:defRPr/>
            </a:pPr>
            <a:fld id="{4472AB7F-E8D0-4874-A9B8-335B68DC5F05}" type="slidenum">
              <a:rPr lang="en-US"/>
              <a:pPr fontAlgn="base">
                <a:spcAft>
                  <a:spcPct val="0"/>
                </a:spcAft>
                <a:defRPr/>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6099" y="6265909"/>
            <a:ext cx="1299557" cy="382137"/>
          </a:xfrm>
          <a:prstGeom prst="rect">
            <a:avLst/>
          </a:prstGeom>
        </p:spPr>
      </p:pic>
    </p:spTree>
    <p:extLst>
      <p:ext uri="{BB962C8B-B14F-4D97-AF65-F5344CB8AC3E}">
        <p14:creationId xmlns:p14="http://schemas.microsoft.com/office/powerpoint/2010/main" val="125295417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ang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0" y="466725"/>
            <a:ext cx="8043863" cy="5290236"/>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 </a:t>
            </a:r>
            <a:endParaRPr lang="en-GB" noProof="0"/>
          </a:p>
        </p:txBody>
      </p:sp>
      <p:sp>
        <p:nvSpPr>
          <p:cNvPr id="3" name="Slide Number Placeholder 2"/>
          <p:cNvSpPr>
            <a:spLocks noGrp="1"/>
          </p:cNvSpPr>
          <p:nvPr>
            <p:ph type="sldNum" sz="quarter" idx="12"/>
          </p:nvPr>
        </p:nvSpPr>
        <p:spPr>
          <a:xfrm>
            <a:off x="8356551" y="6350405"/>
            <a:ext cx="247535" cy="200260"/>
          </a:xfrm>
          <a:prstGeom prst="rect">
            <a:avLst/>
          </a:prstGeo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Tree>
    <p:extLst>
      <p:ext uri="{BB962C8B-B14F-4D97-AF65-F5344CB8AC3E}">
        <p14:creationId xmlns:p14="http://schemas.microsoft.com/office/powerpoint/2010/main" val="9028851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GB" noProof="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a:xfrm>
            <a:off x="8356551" y="6350405"/>
            <a:ext cx="247535" cy="200260"/>
          </a:xfrm>
          <a:prstGeom prst="rect">
            <a:avLst/>
          </a:prstGeo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Tree>
    <p:extLst>
      <p:ext uri="{BB962C8B-B14F-4D97-AF65-F5344CB8AC3E}">
        <p14:creationId xmlns:p14="http://schemas.microsoft.com/office/powerpoint/2010/main" val="29660273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0" y="466725"/>
            <a:ext cx="8043863" cy="5290236"/>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a:t>
            </a:r>
            <a:endParaRPr lang="en-GB" noProof="0"/>
          </a:p>
        </p:txBody>
      </p:sp>
      <p:sp>
        <p:nvSpPr>
          <p:cNvPr id="3" name="Slide Number Placeholder 2"/>
          <p:cNvSpPr>
            <a:spLocks noGrp="1"/>
          </p:cNvSpPr>
          <p:nvPr>
            <p:ph type="sldNum" sz="quarter" idx="12"/>
          </p:nvPr>
        </p:nvSpPr>
        <p:spPr>
          <a:xfrm>
            <a:off x="8356551" y="6350405"/>
            <a:ext cx="247535" cy="200260"/>
          </a:xfrm>
          <a:prstGeom prst="rect">
            <a:avLst/>
          </a:prstGeo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Tree>
    <p:extLst>
      <p:ext uri="{BB962C8B-B14F-4D97-AF65-F5344CB8AC3E}">
        <p14:creationId xmlns:p14="http://schemas.microsoft.com/office/powerpoint/2010/main" val="127845485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y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GB" noProof="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a:xfrm>
            <a:off x="8356551" y="6350405"/>
            <a:ext cx="247535" cy="200260"/>
          </a:xfrm>
          <a:prstGeom prst="rect">
            <a:avLst/>
          </a:prstGeo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Tree>
    <p:extLst>
      <p:ext uri="{BB962C8B-B14F-4D97-AF65-F5344CB8AC3E}">
        <p14:creationId xmlns:p14="http://schemas.microsoft.com/office/powerpoint/2010/main" val="2966027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3" y="1455918"/>
            <a:ext cx="8048057" cy="406251"/>
          </a:xfrm>
          <a:prstGeom prst="rect">
            <a:avLst/>
          </a:prstGeom>
        </p:spPr>
        <p:txBody>
          <a:bodyPr>
            <a:normAutofit/>
          </a:bodyPr>
          <a:lstStyle>
            <a:lvl1pPr marL="0" indent="0">
              <a:buFontTx/>
              <a:buNone/>
              <a:defRPr sz="2000" b="1" i="0"/>
            </a:lvl1pPr>
          </a:lstStyle>
          <a:p>
            <a:pPr lvl="0"/>
            <a:r>
              <a:rPr lang="en-GB" noProof="0" smtClean="0"/>
              <a:t>Click to edit heading</a:t>
            </a:r>
            <a:endParaRPr lang="en-GB" noProof="0"/>
          </a:p>
        </p:txBody>
      </p:sp>
      <p:sp>
        <p:nvSpPr>
          <p:cNvPr id="8" name="Text Placeholder 2"/>
          <p:cNvSpPr>
            <a:spLocks noGrp="1"/>
          </p:cNvSpPr>
          <p:nvPr>
            <p:ph idx="13" hasCustomPrompt="1"/>
          </p:nvPr>
        </p:nvSpPr>
        <p:spPr bwMode="auto">
          <a:xfrm>
            <a:off x="552763"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73071126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y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0" y="466725"/>
            <a:ext cx="8043863" cy="5290236"/>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a:t>
            </a:r>
            <a:endParaRPr lang="en-GB" noProof="0"/>
          </a:p>
        </p:txBody>
      </p:sp>
      <p:sp>
        <p:nvSpPr>
          <p:cNvPr id="3" name="Slide Number Placeholder 2"/>
          <p:cNvSpPr>
            <a:spLocks noGrp="1"/>
          </p:cNvSpPr>
          <p:nvPr>
            <p:ph type="sldNum" sz="quarter" idx="12"/>
          </p:nvPr>
        </p:nvSpPr>
        <p:spPr>
          <a:xfrm>
            <a:off x="8356551" y="6350405"/>
            <a:ext cx="247535" cy="200260"/>
          </a:xfrm>
          <a:prstGeom prst="rect">
            <a:avLst/>
          </a:prstGeo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Tree>
    <p:extLst>
      <p:ext uri="{BB962C8B-B14F-4D97-AF65-F5344CB8AC3E}">
        <p14:creationId xmlns:p14="http://schemas.microsoft.com/office/powerpoint/2010/main" val="127845485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ditable Color Divider">
    <p:spTree>
      <p:nvGrpSpPr>
        <p:cNvPr id="1" name=""/>
        <p:cNvGrpSpPr/>
        <p:nvPr/>
      </p:nvGrpSpPr>
      <p:grpSpPr>
        <a:xfrm>
          <a:off x="0" y="0"/>
          <a:ext cx="0" cy="0"/>
          <a:chOff x="0" y="0"/>
          <a:chExt cx="0" cy="0"/>
        </a:xfrm>
      </p:grpSpPr>
      <p:sp>
        <p:nvSpPr>
          <p:cNvPr id="5" name="Rectangle 4"/>
          <p:cNvSpPr/>
          <p:nvPr userDrawn="1"/>
        </p:nvSpPr>
        <p:spPr>
          <a:xfrm>
            <a:off x="537498" y="372002"/>
            <a:ext cx="8062463" cy="5382011"/>
          </a:xfrm>
          <a:prstGeom prst="rect">
            <a:avLst/>
          </a:prstGeom>
          <a:solidFill>
            <a:srgbClr val="B1B3B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GB" noProof="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GB" noProof="0" dirty="0" smtClean="0"/>
              <a:t>Editable Color in Master Divider Slide</a:t>
            </a:r>
            <a:br>
              <a:rPr lang="en-GB" noProof="0" dirty="0" smtClean="0"/>
            </a:br>
            <a:r>
              <a:rPr lang="en-GB" noProof="0" dirty="0" smtClean="0"/>
              <a:t>Second Line Title</a:t>
            </a:r>
            <a:endParaRPr lang="en-GB" noProof="0" dirty="0"/>
          </a:p>
        </p:txBody>
      </p:sp>
      <p:sp>
        <p:nvSpPr>
          <p:cNvPr id="2" name="Slide Number Placeholder 1"/>
          <p:cNvSpPr>
            <a:spLocks noGrp="1"/>
          </p:cNvSpPr>
          <p:nvPr>
            <p:ph type="sldNum" sz="quarter" idx="12"/>
          </p:nvPr>
        </p:nvSpPr>
        <p:spPr>
          <a:xfrm>
            <a:off x="8356551" y="6350405"/>
            <a:ext cx="247535" cy="200260"/>
          </a:xfrm>
          <a:prstGeom prst="rect">
            <a:avLst/>
          </a:prstGeo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Tree>
    <p:extLst>
      <p:ext uri="{BB962C8B-B14F-4D97-AF65-F5344CB8AC3E}">
        <p14:creationId xmlns:p14="http://schemas.microsoft.com/office/powerpoint/2010/main" val="391970732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Title</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5"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6"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3621454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Title</a:t>
            </a:r>
            <a:endParaRPr lang="en-US"/>
          </a:p>
        </p:txBody>
      </p:sp>
      <p:sp>
        <p:nvSpPr>
          <p:cNvPr id="8" name="Text Placeholder 2"/>
          <p:cNvSpPr>
            <a:spLocks noGrp="1"/>
          </p:cNvSpPr>
          <p:nvPr>
            <p:ph idx="11" hasCustomPrompt="1"/>
          </p:nvPr>
        </p:nvSpPr>
        <p:spPr bwMode="auto">
          <a:xfrm>
            <a:off x="447756" y="1455213"/>
            <a:ext cx="8241707" cy="4416115"/>
          </a:xfrm>
          <a:prstGeom prst="rect">
            <a:avLst/>
          </a:prstGeom>
          <a:noFill/>
          <a:ln w="9525">
            <a:noFill/>
            <a:miter lim="800000"/>
            <a:headEnd/>
            <a:tailEnd/>
          </a:ln>
        </p:spPr>
        <p:txBody>
          <a:bodyPr vert="horz" wrap="square" lIns="91358" tIns="45710" rIns="91358" bIns="45710" numCol="1" anchor="t" anchorCtr="0" compatLnSpc="1">
            <a:prstTxWarp prst="textNoShape">
              <a:avLst/>
            </a:prstTxWarp>
          </a:bodyPr>
          <a:lstStyle>
            <a:lvl1pPr>
              <a:defRPr sz="1125"/>
            </a:lvl1pPr>
            <a:lvl2pPr>
              <a:defRPr sz="1125"/>
            </a:lvl2pPr>
            <a:lvl3pPr>
              <a:defRPr sz="1125"/>
            </a:lvl3pPr>
            <a:lvl4pPr>
              <a:defRPr sz="1125"/>
            </a:lvl4pPr>
            <a:lvl5pP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5"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6"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4550019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9" y="1455969"/>
            <a:ext cx="8246492" cy="498081"/>
          </a:xfrm>
          <a:prstGeom prst="rect">
            <a:avLst/>
          </a:prstGeom>
        </p:spPr>
        <p:txBody>
          <a:bodyPr lIns="91368" tIns="45714" rIns="91368" bIns="45714">
            <a:noAutofit/>
          </a:bodyPr>
          <a:lstStyle>
            <a:lvl1pPr marL="0" indent="0">
              <a:lnSpc>
                <a:spcPct val="100000"/>
              </a:lnSpc>
              <a:buFontTx/>
              <a:buNone/>
              <a:defRPr sz="1425" b="1" i="0"/>
            </a:lvl1pPr>
          </a:lstStyle>
          <a:p>
            <a:pPr lvl="0"/>
            <a:r>
              <a:rPr lang="en-US"/>
              <a:t>Click to edit heading</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7" name="Text Placeholder 2"/>
          <p:cNvSpPr>
            <a:spLocks noGrp="1"/>
          </p:cNvSpPr>
          <p:nvPr>
            <p:ph idx="15" hasCustomPrompt="1"/>
          </p:nvPr>
        </p:nvSpPr>
        <p:spPr bwMode="auto">
          <a:xfrm>
            <a:off x="447756" y="2073414"/>
            <a:ext cx="8241707" cy="3797915"/>
          </a:xfrm>
          <a:prstGeom prst="rect">
            <a:avLst/>
          </a:prstGeom>
          <a:noFill/>
          <a:ln w="9525">
            <a:noFill/>
            <a:miter lim="800000"/>
            <a:headEnd/>
            <a:tailEnd/>
          </a:ln>
        </p:spPr>
        <p:txBody>
          <a:bodyPr vert="horz" wrap="square" lIns="91358" tIns="45710" rIns="91358" bIns="45710" numCol="1" anchor="t" anchorCtr="0" compatLnSpc="1">
            <a:prstTxWarp prst="textNoShape">
              <a:avLst/>
            </a:prstTxWarp>
          </a:bodyPr>
          <a:lstStyle>
            <a:lvl1pPr>
              <a:defRPr sz="1125"/>
            </a:lvl1pPr>
            <a:lvl2pPr>
              <a:defRPr sz="1125"/>
            </a:lvl2pPr>
            <a:lvl3pPr>
              <a:defRPr sz="1125"/>
            </a:lvl3pPr>
            <a:lvl4pPr>
              <a:defRPr sz="1125"/>
            </a:lvl4pPr>
            <a:lvl5pP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8"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9"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5164978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9" y="1455925"/>
            <a:ext cx="8246492" cy="867171"/>
          </a:xfrm>
          <a:prstGeom prst="rect">
            <a:avLst/>
          </a:prstGeom>
        </p:spPr>
        <p:txBody>
          <a:bodyPr lIns="91368" tIns="45714" rIns="91368" bIns="45714">
            <a:noAutofit/>
          </a:bodyPr>
          <a:lstStyle>
            <a:lvl1pPr marL="0" indent="0">
              <a:lnSpc>
                <a:spcPct val="100000"/>
              </a:lnSpc>
              <a:buFontTx/>
              <a:buNone/>
              <a:defRPr sz="1425" b="1" i="0">
                <a:solidFill>
                  <a:schemeClr val="accent1"/>
                </a:solidFill>
              </a:defRPr>
            </a:lvl1pPr>
          </a:lstStyle>
          <a:p>
            <a:pPr lvl="0"/>
            <a:r>
              <a:rPr lang="en-US"/>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7" name="Text Placeholder 2"/>
          <p:cNvSpPr>
            <a:spLocks noGrp="1"/>
          </p:cNvSpPr>
          <p:nvPr>
            <p:ph idx="15" hasCustomPrompt="1"/>
          </p:nvPr>
        </p:nvSpPr>
        <p:spPr bwMode="auto">
          <a:xfrm>
            <a:off x="447756" y="2444691"/>
            <a:ext cx="8241707" cy="3426636"/>
          </a:xfrm>
          <a:prstGeom prst="rect">
            <a:avLst/>
          </a:prstGeom>
          <a:noFill/>
          <a:ln w="9525">
            <a:noFill/>
            <a:miter lim="800000"/>
            <a:headEnd/>
            <a:tailEnd/>
          </a:ln>
        </p:spPr>
        <p:txBody>
          <a:bodyPr vert="horz" wrap="square" lIns="91358" tIns="45710" rIns="91358" bIns="45710" numCol="1" anchor="t" anchorCtr="0" compatLnSpc="1">
            <a:prstTxWarp prst="textNoShape">
              <a:avLst/>
            </a:prstTxWarp>
          </a:bodyPr>
          <a:lstStyle>
            <a:lvl1pPr>
              <a:defRPr sz="1125"/>
            </a:lvl1pPr>
            <a:lvl2pPr>
              <a:defRPr sz="1125"/>
            </a:lvl2pPr>
            <a:lvl3pPr>
              <a:defRPr sz="1125"/>
            </a:lvl3pPr>
            <a:lvl4pPr>
              <a:defRPr sz="1125"/>
            </a:lvl4pPr>
            <a:lvl5pP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8"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9"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206818988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Line Introduction 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9" y="1455925"/>
            <a:ext cx="8246492" cy="1161163"/>
          </a:xfrm>
          <a:prstGeom prst="rect">
            <a:avLst/>
          </a:prstGeom>
        </p:spPr>
        <p:txBody>
          <a:bodyPr lIns="91368" tIns="45714" rIns="91368" bIns="45714">
            <a:noAutofit/>
          </a:bodyPr>
          <a:lstStyle>
            <a:lvl1pPr marL="0" marR="0" indent="0" algn="l" defTabSz="342548" rtl="0" eaLnBrk="1" fontAlgn="base" latinLnBrk="0" hangingPunct="1">
              <a:lnSpc>
                <a:spcPct val="100000"/>
              </a:lnSpc>
              <a:spcBef>
                <a:spcPct val="20000"/>
              </a:spcBef>
              <a:spcAft>
                <a:spcPct val="0"/>
              </a:spcAft>
              <a:buClr>
                <a:schemeClr val="accent1"/>
              </a:buClr>
              <a:buSzTx/>
              <a:buFontTx/>
              <a:buNone/>
              <a:tabLst/>
              <a:defRPr sz="1425" b="1" i="0">
                <a:solidFill>
                  <a:schemeClr val="accent1"/>
                </a:solidFill>
              </a:defRPr>
            </a:lvl1pPr>
          </a:lstStyle>
          <a:p>
            <a:pPr marL="0" marR="0" lvl="0" indent="0" algn="l" defTabSz="342548"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US" dirty="0"/>
              <a:t>Click to Edit Title</a:t>
            </a:r>
            <a:endParaRPr lang="en-US"/>
          </a:p>
        </p:txBody>
      </p:sp>
      <p:sp>
        <p:nvSpPr>
          <p:cNvPr id="7" name="Text Placeholder 2"/>
          <p:cNvSpPr>
            <a:spLocks noGrp="1"/>
          </p:cNvSpPr>
          <p:nvPr>
            <p:ph idx="15" hasCustomPrompt="1"/>
          </p:nvPr>
        </p:nvSpPr>
        <p:spPr bwMode="auto">
          <a:xfrm>
            <a:off x="447756" y="2743205"/>
            <a:ext cx="8241707" cy="3128125"/>
          </a:xfrm>
          <a:prstGeom prst="rect">
            <a:avLst/>
          </a:prstGeom>
          <a:noFill/>
          <a:ln w="9525">
            <a:noFill/>
            <a:miter lim="800000"/>
            <a:headEnd/>
            <a:tailEnd/>
          </a:ln>
        </p:spPr>
        <p:txBody>
          <a:bodyPr vert="horz" wrap="square" lIns="91358" tIns="45710" rIns="91358" bIns="45710" numCol="1" anchor="t" anchorCtr="0" compatLnSpc="1">
            <a:prstTxWarp prst="textNoShape">
              <a:avLst/>
            </a:prstTxWarp>
          </a:bodyPr>
          <a:lstStyle>
            <a:lvl1pPr>
              <a:defRPr sz="1125"/>
            </a:lvl1pPr>
            <a:lvl2pPr>
              <a:defRPr sz="1125"/>
            </a:lvl2pPr>
            <a:lvl3pPr>
              <a:defRPr sz="1125"/>
            </a:lvl3pPr>
            <a:lvl4pPr>
              <a:defRPr sz="1125"/>
            </a:lvl4pPr>
            <a:lvl5pPr>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8"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9"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21015875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Text Placeholder 5"/>
          <p:cNvSpPr>
            <a:spLocks noGrp="1"/>
          </p:cNvSpPr>
          <p:nvPr>
            <p:ph type="body" sz="quarter" idx="15" hasCustomPrompt="1"/>
          </p:nvPr>
        </p:nvSpPr>
        <p:spPr>
          <a:xfrm>
            <a:off x="455000" y="1455429"/>
            <a:ext cx="3917637" cy="737544"/>
          </a:xfrm>
          <a:prstGeom prst="rect">
            <a:avLst/>
          </a:prstGeom>
        </p:spPr>
        <p:txBody>
          <a:bodyPr lIns="91368" tIns="45714" rIns="91368" bIns="45714" anchor="b" anchorCtr="0">
            <a:noAutofit/>
          </a:bodyPr>
          <a:lstStyle>
            <a:lvl1pPr marL="0" indent="0">
              <a:lnSpc>
                <a:spcPct val="100000"/>
              </a:lnSpc>
              <a:buFontTx/>
              <a:buNone/>
              <a:defRPr sz="1425" b="1" i="0"/>
            </a:lvl1pPr>
          </a:lstStyle>
          <a:p>
            <a:pPr lvl="0"/>
            <a:r>
              <a:rPr lang="en-US"/>
              <a:t>Click to edit heading</a:t>
            </a:r>
          </a:p>
        </p:txBody>
      </p:sp>
      <p:sp>
        <p:nvSpPr>
          <p:cNvPr id="18" name="Text Placeholder 12"/>
          <p:cNvSpPr>
            <a:spLocks noGrp="1"/>
          </p:cNvSpPr>
          <p:nvPr>
            <p:ph type="body" sz="quarter" idx="17" hasCustomPrompt="1"/>
          </p:nvPr>
        </p:nvSpPr>
        <p:spPr>
          <a:xfrm>
            <a:off x="455720" y="2233091"/>
            <a:ext cx="3916035" cy="3638544"/>
          </a:xfrm>
          <a:prstGeom prst="rect">
            <a:avLst/>
          </a:prstGeom>
        </p:spPr>
        <p:txBody>
          <a:bodyPr lIns="91368" tIns="45714" rIns="91368" bIns="45714">
            <a:noAutofit/>
          </a:bodyPr>
          <a:lstStyle>
            <a:lvl1pPr>
              <a:lnSpc>
                <a:spcPct val="100000"/>
              </a:lnSpc>
              <a:buClr>
                <a:schemeClr val="accent1"/>
              </a:buClr>
              <a:defRPr sz="975"/>
            </a:lvl1pPr>
            <a:lvl2pPr>
              <a:lnSpc>
                <a:spcPct val="100000"/>
              </a:lnSpc>
              <a:buClr>
                <a:schemeClr val="accent1"/>
              </a:buClr>
              <a:defRPr sz="975"/>
            </a:lvl2pPr>
            <a:lvl3pPr>
              <a:lnSpc>
                <a:spcPct val="100000"/>
              </a:lnSpc>
              <a:buClr>
                <a:schemeClr val="accent1"/>
              </a:buClr>
              <a:defRPr sz="975"/>
            </a:lvl3pPr>
            <a:lvl4pPr>
              <a:lnSpc>
                <a:spcPct val="100000"/>
              </a:lnSpc>
              <a:buClr>
                <a:schemeClr val="accent1"/>
              </a:buClr>
              <a:defRPr sz="975"/>
            </a:lvl4pPr>
            <a:lvl5pPr>
              <a:lnSpc>
                <a:spcPct val="100000"/>
              </a:lnSpc>
              <a:buClr>
                <a:schemeClr val="accent1"/>
              </a:buClr>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Text Placeholder 5"/>
          <p:cNvSpPr>
            <a:spLocks noGrp="1"/>
          </p:cNvSpPr>
          <p:nvPr>
            <p:ph type="body" sz="quarter" idx="19" hasCustomPrompt="1"/>
          </p:nvPr>
        </p:nvSpPr>
        <p:spPr>
          <a:xfrm>
            <a:off x="4772029" y="1455429"/>
            <a:ext cx="3918272" cy="737544"/>
          </a:xfrm>
          <a:prstGeom prst="rect">
            <a:avLst/>
          </a:prstGeom>
        </p:spPr>
        <p:txBody>
          <a:bodyPr lIns="91368" tIns="45714" rIns="91368" bIns="45714" anchor="b" anchorCtr="0">
            <a:noAutofit/>
          </a:bodyPr>
          <a:lstStyle>
            <a:lvl1pPr marL="0" indent="0">
              <a:lnSpc>
                <a:spcPct val="100000"/>
              </a:lnSpc>
              <a:buFontTx/>
              <a:buNone/>
              <a:defRPr sz="1425" b="1" i="0"/>
            </a:lvl1pPr>
          </a:lstStyle>
          <a:p>
            <a:pPr lvl="0"/>
            <a:r>
              <a:rPr lang="en-US"/>
              <a:t>Click to edit heading</a:t>
            </a:r>
          </a:p>
        </p:txBody>
      </p:sp>
      <p:sp>
        <p:nvSpPr>
          <p:cNvPr id="12" name="Text Placeholder 12"/>
          <p:cNvSpPr>
            <a:spLocks noGrp="1"/>
          </p:cNvSpPr>
          <p:nvPr>
            <p:ph type="body" sz="quarter" idx="20" hasCustomPrompt="1"/>
          </p:nvPr>
        </p:nvSpPr>
        <p:spPr>
          <a:xfrm>
            <a:off x="4773386" y="2233091"/>
            <a:ext cx="3916035" cy="3638544"/>
          </a:xfrm>
          <a:prstGeom prst="rect">
            <a:avLst/>
          </a:prstGeom>
        </p:spPr>
        <p:txBody>
          <a:bodyPr lIns="91368" tIns="45714" rIns="91368" bIns="45714">
            <a:noAutofit/>
          </a:bodyPr>
          <a:lstStyle>
            <a:lvl1pPr>
              <a:lnSpc>
                <a:spcPct val="100000"/>
              </a:lnSpc>
              <a:buClr>
                <a:schemeClr val="accent1"/>
              </a:buClr>
              <a:defRPr sz="975"/>
            </a:lvl1pPr>
            <a:lvl2pPr>
              <a:lnSpc>
                <a:spcPct val="100000"/>
              </a:lnSpc>
              <a:buClr>
                <a:schemeClr val="accent1"/>
              </a:buClr>
              <a:defRPr sz="975"/>
            </a:lvl2pPr>
            <a:lvl3pPr>
              <a:lnSpc>
                <a:spcPct val="100000"/>
              </a:lnSpc>
              <a:buClr>
                <a:schemeClr val="accent1"/>
              </a:buClr>
              <a:defRPr sz="975"/>
            </a:lvl3pPr>
            <a:lvl4pPr>
              <a:lnSpc>
                <a:spcPct val="100000"/>
              </a:lnSpc>
              <a:buClr>
                <a:schemeClr val="accent1"/>
              </a:buClr>
              <a:defRPr sz="975"/>
            </a:lvl4pPr>
            <a:lvl5pPr>
              <a:lnSpc>
                <a:spcPct val="100000"/>
              </a:lnSpc>
              <a:buClr>
                <a:schemeClr val="accent1"/>
              </a:buClr>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8"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9"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50088745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Text Placeholder 5"/>
          <p:cNvSpPr>
            <a:spLocks noGrp="1"/>
          </p:cNvSpPr>
          <p:nvPr>
            <p:ph type="body" sz="quarter" idx="15" hasCustomPrompt="1"/>
          </p:nvPr>
        </p:nvSpPr>
        <p:spPr>
          <a:xfrm>
            <a:off x="447738" y="1455429"/>
            <a:ext cx="2511364" cy="737544"/>
          </a:xfrm>
          <a:prstGeom prst="rect">
            <a:avLst/>
          </a:prstGeom>
        </p:spPr>
        <p:txBody>
          <a:bodyPr lIns="91368" tIns="45714" rIns="91368" bIns="45714" anchor="b" anchorCtr="0">
            <a:noAutofit/>
          </a:bodyPr>
          <a:lstStyle>
            <a:lvl1pPr marL="0" indent="0">
              <a:lnSpc>
                <a:spcPct val="100000"/>
              </a:lnSpc>
              <a:buFontTx/>
              <a:buNone/>
              <a:defRPr sz="1125" b="1" i="0" baseline="0"/>
            </a:lvl1pPr>
          </a:lstStyle>
          <a:p>
            <a:pPr lvl="0"/>
            <a:r>
              <a:rPr lang="en-US"/>
              <a:t>Click to edit heading </a:t>
            </a:r>
          </a:p>
        </p:txBody>
      </p:sp>
      <p:sp>
        <p:nvSpPr>
          <p:cNvPr id="18" name="Text Placeholder 12"/>
          <p:cNvSpPr>
            <a:spLocks noGrp="1"/>
          </p:cNvSpPr>
          <p:nvPr>
            <p:ph type="body" sz="quarter" idx="17" hasCustomPrompt="1"/>
          </p:nvPr>
        </p:nvSpPr>
        <p:spPr>
          <a:xfrm>
            <a:off x="447773" y="2247359"/>
            <a:ext cx="2510617" cy="3625500"/>
          </a:xfrm>
          <a:prstGeom prst="rect">
            <a:avLst/>
          </a:prstGeom>
        </p:spPr>
        <p:txBody>
          <a:bodyPr lIns="91368" tIns="45714" rIns="91368" bIns="45714">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Text Placeholder 5"/>
          <p:cNvSpPr>
            <a:spLocks noGrp="1"/>
          </p:cNvSpPr>
          <p:nvPr>
            <p:ph type="body" sz="quarter" idx="23" hasCustomPrompt="1"/>
          </p:nvPr>
        </p:nvSpPr>
        <p:spPr>
          <a:xfrm>
            <a:off x="3272508" y="1455429"/>
            <a:ext cx="2511364" cy="737544"/>
          </a:xfrm>
          <a:prstGeom prst="rect">
            <a:avLst/>
          </a:prstGeom>
        </p:spPr>
        <p:txBody>
          <a:bodyPr lIns="91368" tIns="45714" rIns="91368" bIns="45714" anchor="b" anchorCtr="0">
            <a:noAutofit/>
          </a:bodyPr>
          <a:lstStyle>
            <a:lvl1pPr marL="0" indent="0">
              <a:lnSpc>
                <a:spcPct val="100000"/>
              </a:lnSpc>
              <a:buFontTx/>
              <a:buNone/>
              <a:defRPr sz="1125" b="1" i="0" baseline="0"/>
            </a:lvl1pPr>
          </a:lstStyle>
          <a:p>
            <a:pPr lvl="0"/>
            <a:r>
              <a:rPr lang="en-US"/>
              <a:t>Click to edit heading </a:t>
            </a:r>
          </a:p>
        </p:txBody>
      </p:sp>
      <p:sp>
        <p:nvSpPr>
          <p:cNvPr id="14" name="Text Placeholder 12"/>
          <p:cNvSpPr>
            <a:spLocks noGrp="1"/>
          </p:cNvSpPr>
          <p:nvPr>
            <p:ph type="body" sz="quarter" idx="24" hasCustomPrompt="1"/>
          </p:nvPr>
        </p:nvSpPr>
        <p:spPr>
          <a:xfrm>
            <a:off x="3272915" y="2247359"/>
            <a:ext cx="2510617" cy="3625500"/>
          </a:xfrm>
          <a:prstGeom prst="rect">
            <a:avLst/>
          </a:prstGeom>
        </p:spPr>
        <p:txBody>
          <a:bodyPr lIns="91368" tIns="45714" rIns="91368" bIns="45714">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5"/>
          <p:cNvSpPr>
            <a:spLocks noGrp="1"/>
          </p:cNvSpPr>
          <p:nvPr>
            <p:ph type="body" sz="quarter" idx="25" hasCustomPrompt="1"/>
          </p:nvPr>
        </p:nvSpPr>
        <p:spPr>
          <a:xfrm>
            <a:off x="6177678" y="1455429"/>
            <a:ext cx="2511364" cy="737544"/>
          </a:xfrm>
          <a:prstGeom prst="rect">
            <a:avLst/>
          </a:prstGeom>
        </p:spPr>
        <p:txBody>
          <a:bodyPr lIns="91368" tIns="45714" rIns="91368" bIns="45714" anchor="b" anchorCtr="0">
            <a:noAutofit/>
          </a:bodyPr>
          <a:lstStyle>
            <a:lvl1pPr marL="0" indent="0">
              <a:lnSpc>
                <a:spcPct val="100000"/>
              </a:lnSpc>
              <a:buFontTx/>
              <a:buNone/>
              <a:defRPr sz="1125" b="1" i="0" baseline="0"/>
            </a:lvl1pPr>
          </a:lstStyle>
          <a:p>
            <a:pPr lvl="0"/>
            <a:r>
              <a:rPr lang="en-US"/>
              <a:t>Click to edit heading </a:t>
            </a:r>
          </a:p>
        </p:txBody>
      </p:sp>
      <p:sp>
        <p:nvSpPr>
          <p:cNvPr id="20" name="Text Placeholder 12"/>
          <p:cNvSpPr>
            <a:spLocks noGrp="1"/>
          </p:cNvSpPr>
          <p:nvPr>
            <p:ph type="body" sz="quarter" idx="26" hasCustomPrompt="1"/>
          </p:nvPr>
        </p:nvSpPr>
        <p:spPr>
          <a:xfrm>
            <a:off x="6178087" y="2247359"/>
            <a:ext cx="2510617" cy="3625500"/>
          </a:xfrm>
          <a:prstGeom prst="rect">
            <a:avLst/>
          </a:prstGeom>
        </p:spPr>
        <p:txBody>
          <a:bodyPr lIns="91368" tIns="45714" rIns="91368" bIns="45714">
            <a:noAutofit/>
          </a:bodyPr>
          <a:lstStyle>
            <a:lvl1pPr>
              <a:lnSpc>
                <a:spcPct val="100000"/>
              </a:lnSpc>
              <a:buClr>
                <a:schemeClr val="accent1"/>
              </a:buClr>
              <a:defRPr sz="825"/>
            </a:lvl1pPr>
            <a:lvl2pPr>
              <a:lnSpc>
                <a:spcPct val="100000"/>
              </a:lnSpc>
              <a:buClr>
                <a:schemeClr val="accent1"/>
              </a:buClr>
              <a:defRPr sz="825"/>
            </a:lvl2pPr>
            <a:lvl3pPr>
              <a:lnSpc>
                <a:spcPct val="100000"/>
              </a:lnSpc>
              <a:buClr>
                <a:schemeClr val="accent1"/>
              </a:buClr>
              <a:defRPr sz="825"/>
            </a:lvl3pPr>
            <a:lvl4pPr>
              <a:lnSpc>
                <a:spcPct val="100000"/>
              </a:lnSpc>
              <a:buClr>
                <a:schemeClr val="accent1"/>
              </a:buClr>
              <a:defRPr sz="825"/>
            </a:lvl4pPr>
            <a:lvl5pPr>
              <a:lnSpc>
                <a:spcPct val="100000"/>
              </a:lnSpc>
              <a:buClr>
                <a:schemeClr val="accent1"/>
              </a:buClr>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10"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12"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387307256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0" name="Text Placeholder 12"/>
          <p:cNvSpPr>
            <a:spLocks noGrp="1"/>
          </p:cNvSpPr>
          <p:nvPr>
            <p:ph type="body" sz="quarter" idx="20" hasCustomPrompt="1"/>
          </p:nvPr>
        </p:nvSpPr>
        <p:spPr>
          <a:xfrm>
            <a:off x="4626366" y="2419235"/>
            <a:ext cx="4059706" cy="3292260"/>
          </a:xfrm>
          <a:prstGeom prst="rect">
            <a:avLst/>
          </a:prstGeom>
        </p:spPr>
        <p:txBody>
          <a:bodyPr lIns="91368" tIns="45714" rIns="91368" bIns="45714">
            <a:noAutofit/>
          </a:bodyPr>
          <a:lstStyle>
            <a:lvl1pPr>
              <a:lnSpc>
                <a:spcPct val="100000"/>
              </a:lnSpc>
              <a:buClr>
                <a:schemeClr val="accent1"/>
              </a:buClr>
              <a:defRPr sz="975"/>
            </a:lvl1pPr>
            <a:lvl2pPr>
              <a:lnSpc>
                <a:spcPct val="100000"/>
              </a:lnSpc>
              <a:buClr>
                <a:schemeClr val="accent1"/>
              </a:buClr>
              <a:defRPr sz="975"/>
            </a:lvl2pPr>
            <a:lvl3pPr>
              <a:lnSpc>
                <a:spcPct val="100000"/>
              </a:lnSpc>
              <a:buClr>
                <a:schemeClr val="accent1"/>
              </a:buClr>
              <a:defRPr sz="975"/>
            </a:lvl3pPr>
            <a:lvl4pPr>
              <a:lnSpc>
                <a:spcPct val="100000"/>
              </a:lnSpc>
              <a:buClr>
                <a:schemeClr val="accent1"/>
              </a:buClr>
              <a:defRPr sz="975"/>
            </a:lvl4pPr>
            <a:lvl5pPr>
              <a:lnSpc>
                <a:spcPct val="100000"/>
              </a:lnSpc>
              <a:buClr>
                <a:schemeClr val="accent1"/>
              </a:buClr>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9" hasCustomPrompt="1"/>
          </p:nvPr>
        </p:nvSpPr>
        <p:spPr>
          <a:xfrm>
            <a:off x="4625046" y="1643115"/>
            <a:ext cx="4063787" cy="728721"/>
          </a:xfrm>
          <a:prstGeom prst="rect">
            <a:avLst/>
          </a:prstGeom>
        </p:spPr>
        <p:txBody>
          <a:bodyPr lIns="91368" tIns="45714" rIns="91368" bIns="45714" anchor="b" anchorCtr="0">
            <a:noAutofit/>
          </a:bodyPr>
          <a:lstStyle>
            <a:lvl1pPr marL="0" indent="0">
              <a:lnSpc>
                <a:spcPct val="100000"/>
              </a:lnSpc>
              <a:buFontTx/>
              <a:buNone/>
              <a:defRPr sz="1425" b="1" i="0"/>
            </a:lvl1pPr>
          </a:lstStyle>
          <a:p>
            <a:pPr lvl="0"/>
            <a:r>
              <a:rPr lang="en-US"/>
              <a:t>Click to edit heading</a:t>
            </a:r>
          </a:p>
        </p:txBody>
      </p:sp>
      <p:sp>
        <p:nvSpPr>
          <p:cNvPr id="13" name="Picture Placeholder 4"/>
          <p:cNvSpPr>
            <a:spLocks noGrp="1"/>
          </p:cNvSpPr>
          <p:nvPr>
            <p:ph type="pic" sz="quarter" idx="14" hasCustomPrompt="1"/>
          </p:nvPr>
        </p:nvSpPr>
        <p:spPr>
          <a:xfrm>
            <a:off x="447676" y="1641606"/>
            <a:ext cx="3892250" cy="4065931"/>
          </a:xfrm>
          <a:prstGeom prst="rect">
            <a:avLst/>
          </a:prstGeom>
        </p:spPr>
        <p:txBody>
          <a:bodyPr lIns="91368" tIns="45714" rIns="91368" bIns="45714" anchor="t" anchorCtr="0">
            <a:normAutofit/>
          </a:bodyPr>
          <a:lstStyle>
            <a:lvl1pPr marL="0" indent="0">
              <a:buNone/>
              <a:defRPr sz="1125">
                <a:solidFill>
                  <a:schemeClr val="bg2"/>
                </a:solidFill>
              </a:defRPr>
            </a:lvl1pPr>
          </a:lstStyle>
          <a:p>
            <a:r>
              <a:rPr lang="en-US"/>
              <a:t>Photo Here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7"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8"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7298387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288513"/>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3" y="1456330"/>
            <a:ext cx="8044137" cy="786823"/>
          </a:xfrm>
          <a:prstGeom prst="rect">
            <a:avLst/>
          </a:prstGeom>
        </p:spPr>
        <p:txBody>
          <a:bodyPr>
            <a:normAutofit/>
          </a:bodyPr>
          <a:lstStyle>
            <a:lvl1pPr marL="0" indent="0">
              <a:buFontTx/>
              <a:buNone/>
              <a:defRPr sz="2000" b="1" i="0" baseline="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7" name="Title 3"/>
          <p:cNvSpPr>
            <a:spLocks noGrp="1"/>
          </p:cNvSpPr>
          <p:nvPr>
            <p:ph type="title" hasCustomPrompt="1"/>
          </p:nvPr>
        </p:nvSpPr>
        <p:spPr>
          <a:xfrm>
            <a:off x="546099" y="230189"/>
            <a:ext cx="8058151" cy="906196"/>
          </a:xfrm>
        </p:spPr>
        <p:txBody>
          <a:bodyPr/>
          <a:lstStyle/>
          <a:p>
            <a:r>
              <a:rPr lang="en-GB" noProof="0" smtClean="0"/>
              <a:t>Click to Edit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8731954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8" name="Text Placeholder 5"/>
          <p:cNvSpPr>
            <a:spLocks noGrp="1"/>
          </p:cNvSpPr>
          <p:nvPr>
            <p:ph type="body" sz="quarter" idx="19" hasCustomPrompt="1"/>
          </p:nvPr>
        </p:nvSpPr>
        <p:spPr>
          <a:xfrm>
            <a:off x="4625046" y="1643115"/>
            <a:ext cx="4063787" cy="728721"/>
          </a:xfrm>
          <a:prstGeom prst="rect">
            <a:avLst/>
          </a:prstGeom>
        </p:spPr>
        <p:txBody>
          <a:bodyPr lIns="91368" tIns="45714" rIns="91368" bIns="45714" anchor="b" anchorCtr="0">
            <a:noAutofit/>
          </a:bodyPr>
          <a:lstStyle>
            <a:lvl1pPr marL="0" indent="0">
              <a:lnSpc>
                <a:spcPct val="100000"/>
              </a:lnSpc>
              <a:buFontTx/>
              <a:buNone/>
              <a:defRPr sz="1425" b="1" i="0"/>
            </a:lvl1pPr>
          </a:lstStyle>
          <a:p>
            <a:pPr lvl="0"/>
            <a:r>
              <a:rPr lang="en-US"/>
              <a:t>Click to edit heading</a:t>
            </a:r>
          </a:p>
        </p:txBody>
      </p:sp>
      <p:sp>
        <p:nvSpPr>
          <p:cNvPr id="9" name="Text Placeholder 12"/>
          <p:cNvSpPr>
            <a:spLocks noGrp="1"/>
          </p:cNvSpPr>
          <p:nvPr>
            <p:ph type="body" sz="quarter" idx="20" hasCustomPrompt="1"/>
          </p:nvPr>
        </p:nvSpPr>
        <p:spPr>
          <a:xfrm>
            <a:off x="4626366" y="2419235"/>
            <a:ext cx="4059706" cy="3292260"/>
          </a:xfrm>
          <a:prstGeom prst="rect">
            <a:avLst/>
          </a:prstGeom>
        </p:spPr>
        <p:txBody>
          <a:bodyPr lIns="91368" tIns="45714" rIns="91368" bIns="45714">
            <a:noAutofit/>
          </a:bodyPr>
          <a:lstStyle>
            <a:lvl1pPr>
              <a:lnSpc>
                <a:spcPct val="100000"/>
              </a:lnSpc>
              <a:buClr>
                <a:schemeClr val="accent1"/>
              </a:buClr>
              <a:defRPr sz="975"/>
            </a:lvl1pPr>
            <a:lvl2pPr>
              <a:lnSpc>
                <a:spcPct val="100000"/>
              </a:lnSpc>
              <a:buClr>
                <a:schemeClr val="accent1"/>
              </a:buClr>
              <a:defRPr sz="975"/>
            </a:lvl2pPr>
            <a:lvl3pPr>
              <a:lnSpc>
                <a:spcPct val="100000"/>
              </a:lnSpc>
              <a:buClr>
                <a:schemeClr val="accent1"/>
              </a:buClr>
              <a:defRPr sz="975"/>
            </a:lvl3pPr>
            <a:lvl4pPr>
              <a:lnSpc>
                <a:spcPct val="100000"/>
              </a:lnSpc>
              <a:buClr>
                <a:schemeClr val="accent1"/>
              </a:buClr>
              <a:defRPr sz="975"/>
            </a:lvl4pPr>
            <a:lvl5pPr>
              <a:lnSpc>
                <a:spcPct val="100000"/>
              </a:lnSpc>
              <a:buClr>
                <a:schemeClr val="accent1"/>
              </a:buClr>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p:cNvSpPr>
          <p:nvPr>
            <p:ph type="pic" sz="quarter" idx="14" hasCustomPrompt="1"/>
          </p:nvPr>
        </p:nvSpPr>
        <p:spPr>
          <a:xfrm>
            <a:off x="447676" y="1641649"/>
            <a:ext cx="3892250" cy="3011993"/>
          </a:xfrm>
          <a:prstGeom prst="rect">
            <a:avLst/>
          </a:prstGeom>
        </p:spPr>
        <p:txBody>
          <a:bodyPr lIns="91368" tIns="45714" rIns="91368" bIns="45714" anchor="t" anchorCtr="0">
            <a:normAutofit/>
          </a:bodyPr>
          <a:lstStyle>
            <a:lvl1pPr marL="0" indent="0">
              <a:buNone/>
              <a:defRPr sz="1125">
                <a:solidFill>
                  <a:schemeClr val="bg2"/>
                </a:solidFill>
              </a:defRPr>
            </a:lvl1pPr>
          </a:lstStyle>
          <a:p>
            <a:r>
              <a:rPr lang="en-US"/>
              <a:t>Photo Here </a:t>
            </a:r>
          </a:p>
        </p:txBody>
      </p:sp>
      <p:sp>
        <p:nvSpPr>
          <p:cNvPr id="4" name="Rectangle 3"/>
          <p:cNvSpPr/>
          <p:nvPr userDrawn="1"/>
        </p:nvSpPr>
        <p:spPr>
          <a:xfrm>
            <a:off x="447712" y="4649145"/>
            <a:ext cx="3890647" cy="1071045"/>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7894" tIns="70146" rIns="107894" bIns="107894" rtlCol="0" anchor="t" anchorCtr="0"/>
          <a:lstStyle/>
          <a:p>
            <a:pPr defTabSz="685127">
              <a:lnSpc>
                <a:spcPct val="110000"/>
              </a:lnSpc>
              <a:defRPr/>
            </a:pPr>
            <a:r>
              <a:rPr lang="en-US" sz="675" i="1">
                <a:solidFill>
                  <a:prstClr val="white"/>
                </a:solidFill>
                <a:latin typeface="Verdana"/>
              </a:rPr>
              <a:t>Caption or credit for a photo could be put in this space. You may adjust the height of this box to accommodate more or less text. Suggested number of lines of text is no less than two and no more than five.</a:t>
            </a:r>
          </a:p>
          <a:p>
            <a:pPr defTabSz="685127">
              <a:lnSpc>
                <a:spcPct val="110000"/>
              </a:lnSpc>
              <a:defRPr/>
            </a:pPr>
            <a:endParaRPr lang="en-US" sz="675" i="1">
              <a:solidFill>
                <a:prstClr val="white"/>
              </a:solidFill>
              <a:latin typeface="Verdana"/>
            </a:endParaRPr>
          </a:p>
          <a:p>
            <a:pPr defTabSz="685127">
              <a:lnSpc>
                <a:spcPct val="110000"/>
              </a:lnSpc>
              <a:defRPr/>
            </a:pPr>
            <a:endParaRPr lang="en-US" sz="675" i="1">
              <a:solidFill>
                <a:prstClr val="white"/>
              </a:solidFill>
              <a:latin typeface="Verdana"/>
            </a:endParaRPr>
          </a:p>
          <a:p>
            <a:pPr defTabSz="685127">
              <a:lnSpc>
                <a:spcPct val="110000"/>
              </a:lnSpc>
            </a:pPr>
            <a:endParaRPr lang="en-US" sz="675" i="1">
              <a:solidFill>
                <a:prstClr val="white"/>
              </a:solidFill>
              <a:latin typeface="Verdana"/>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10"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12"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205269150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41" y="1634247"/>
            <a:ext cx="4063787" cy="737544"/>
          </a:xfrm>
          <a:prstGeom prst="rect">
            <a:avLst/>
          </a:prstGeom>
        </p:spPr>
        <p:txBody>
          <a:bodyPr lIns="91368" tIns="45714" rIns="91368" bIns="45714" anchor="b" anchorCtr="0">
            <a:noAutofit/>
          </a:bodyPr>
          <a:lstStyle>
            <a:lvl1pPr marL="0" indent="0">
              <a:lnSpc>
                <a:spcPct val="100000"/>
              </a:lnSpc>
              <a:buFontTx/>
              <a:buNone/>
              <a:defRPr sz="1425" b="1" i="0"/>
            </a:lvl1pPr>
          </a:lstStyle>
          <a:p>
            <a:pPr lvl="0"/>
            <a:r>
              <a:rPr lang="en-US"/>
              <a:t>Click to edit heading</a:t>
            </a:r>
          </a:p>
        </p:txBody>
      </p:sp>
      <p:sp>
        <p:nvSpPr>
          <p:cNvPr id="9" name="Text Placeholder 12"/>
          <p:cNvSpPr>
            <a:spLocks noGrp="1"/>
          </p:cNvSpPr>
          <p:nvPr>
            <p:ph type="body" sz="quarter" idx="20" hasCustomPrompt="1"/>
          </p:nvPr>
        </p:nvSpPr>
        <p:spPr>
          <a:xfrm>
            <a:off x="453063" y="2419235"/>
            <a:ext cx="4059706" cy="3292260"/>
          </a:xfrm>
          <a:prstGeom prst="rect">
            <a:avLst/>
          </a:prstGeom>
        </p:spPr>
        <p:txBody>
          <a:bodyPr lIns="91368" tIns="45714" rIns="91368" bIns="45714">
            <a:noAutofit/>
          </a:bodyPr>
          <a:lstStyle>
            <a:lvl1pPr>
              <a:lnSpc>
                <a:spcPct val="100000"/>
              </a:lnSpc>
              <a:buClr>
                <a:schemeClr val="accent1"/>
              </a:buClr>
              <a:defRPr sz="975"/>
            </a:lvl1pPr>
            <a:lvl2pPr>
              <a:lnSpc>
                <a:spcPct val="100000"/>
              </a:lnSpc>
              <a:buClr>
                <a:schemeClr val="accent1"/>
              </a:buClr>
              <a:defRPr sz="975"/>
            </a:lvl2pPr>
            <a:lvl3pPr>
              <a:lnSpc>
                <a:spcPct val="100000"/>
              </a:lnSpc>
              <a:buClr>
                <a:schemeClr val="accent1"/>
              </a:buClr>
              <a:defRPr sz="975"/>
            </a:lvl3pPr>
            <a:lvl4pPr>
              <a:lnSpc>
                <a:spcPct val="100000"/>
              </a:lnSpc>
              <a:buClr>
                <a:schemeClr val="accent1"/>
              </a:buClr>
              <a:defRPr sz="975"/>
            </a:lvl4pPr>
            <a:lvl5pPr>
              <a:lnSpc>
                <a:spcPct val="100000"/>
              </a:lnSpc>
              <a:buClr>
                <a:schemeClr val="accent1"/>
              </a:buClr>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13" name="Picture Placeholder 4"/>
          <p:cNvSpPr>
            <a:spLocks noGrp="1"/>
          </p:cNvSpPr>
          <p:nvPr>
            <p:ph type="pic" sz="quarter" idx="14" hasCustomPrompt="1"/>
          </p:nvPr>
        </p:nvSpPr>
        <p:spPr>
          <a:xfrm>
            <a:off x="4795558" y="1641606"/>
            <a:ext cx="3892250" cy="4065931"/>
          </a:xfrm>
          <a:prstGeom prst="rect">
            <a:avLst/>
          </a:prstGeom>
        </p:spPr>
        <p:txBody>
          <a:bodyPr lIns="91368" tIns="45714" rIns="91368" bIns="45714" anchor="t" anchorCtr="0">
            <a:normAutofit/>
          </a:bodyPr>
          <a:lstStyle>
            <a:lvl1pPr marL="0" indent="0">
              <a:buNone/>
              <a:defRPr sz="1125">
                <a:solidFill>
                  <a:schemeClr val="bg2"/>
                </a:solidFill>
              </a:defRPr>
            </a:lvl1pPr>
          </a:lstStyle>
          <a:p>
            <a:r>
              <a:rPr lang="en-US"/>
              <a:t>Photo Here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7"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10"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214361198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Text Placeholder 5"/>
          <p:cNvSpPr>
            <a:spLocks noGrp="1"/>
          </p:cNvSpPr>
          <p:nvPr>
            <p:ph type="body" sz="quarter" idx="19" hasCustomPrompt="1"/>
          </p:nvPr>
        </p:nvSpPr>
        <p:spPr>
          <a:xfrm>
            <a:off x="451741" y="1634247"/>
            <a:ext cx="4063787" cy="737544"/>
          </a:xfrm>
          <a:prstGeom prst="rect">
            <a:avLst/>
          </a:prstGeom>
        </p:spPr>
        <p:txBody>
          <a:bodyPr lIns="91368" tIns="45714" rIns="91368" bIns="45714" anchor="b" anchorCtr="0">
            <a:noAutofit/>
          </a:bodyPr>
          <a:lstStyle>
            <a:lvl1pPr marL="0" indent="0">
              <a:lnSpc>
                <a:spcPct val="100000"/>
              </a:lnSpc>
              <a:buFontTx/>
              <a:buNone/>
              <a:defRPr sz="1425" b="1" i="0"/>
            </a:lvl1pPr>
          </a:lstStyle>
          <a:p>
            <a:pPr lvl="0"/>
            <a:r>
              <a:rPr lang="en-US"/>
              <a:t>Click to edit heading</a:t>
            </a:r>
          </a:p>
        </p:txBody>
      </p:sp>
      <p:sp>
        <p:nvSpPr>
          <p:cNvPr id="17" name="Text Placeholder 12"/>
          <p:cNvSpPr>
            <a:spLocks noGrp="1"/>
          </p:cNvSpPr>
          <p:nvPr>
            <p:ph type="body" sz="quarter" idx="20" hasCustomPrompt="1"/>
          </p:nvPr>
        </p:nvSpPr>
        <p:spPr>
          <a:xfrm>
            <a:off x="453063" y="2419235"/>
            <a:ext cx="4059706" cy="3292260"/>
          </a:xfrm>
          <a:prstGeom prst="rect">
            <a:avLst/>
          </a:prstGeom>
        </p:spPr>
        <p:txBody>
          <a:bodyPr lIns="91368" tIns="45714" rIns="91368" bIns="45714">
            <a:noAutofit/>
          </a:bodyPr>
          <a:lstStyle>
            <a:lvl1pPr>
              <a:lnSpc>
                <a:spcPct val="100000"/>
              </a:lnSpc>
              <a:buClr>
                <a:schemeClr val="accent1"/>
              </a:buClr>
              <a:defRPr sz="975"/>
            </a:lvl1pPr>
            <a:lvl2pPr>
              <a:lnSpc>
                <a:spcPct val="100000"/>
              </a:lnSpc>
              <a:buClr>
                <a:schemeClr val="accent1"/>
              </a:buClr>
              <a:defRPr sz="975"/>
            </a:lvl2pPr>
            <a:lvl3pPr>
              <a:lnSpc>
                <a:spcPct val="100000"/>
              </a:lnSpc>
              <a:buClr>
                <a:schemeClr val="accent1"/>
              </a:buClr>
              <a:defRPr sz="975"/>
            </a:lvl3pPr>
            <a:lvl4pPr>
              <a:lnSpc>
                <a:spcPct val="100000"/>
              </a:lnSpc>
              <a:buClr>
                <a:schemeClr val="accent1"/>
              </a:buClr>
              <a:defRPr sz="975"/>
            </a:lvl4pPr>
            <a:lvl5pPr>
              <a:lnSpc>
                <a:spcPct val="100000"/>
              </a:lnSpc>
              <a:buClr>
                <a:schemeClr val="accent1"/>
              </a:buClr>
              <a:defRPr sz="9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3" name="Picture Placeholder 4"/>
          <p:cNvSpPr>
            <a:spLocks noGrp="1"/>
          </p:cNvSpPr>
          <p:nvPr>
            <p:ph type="pic" sz="quarter" idx="14" hasCustomPrompt="1"/>
          </p:nvPr>
        </p:nvSpPr>
        <p:spPr>
          <a:xfrm>
            <a:off x="4795558" y="1641649"/>
            <a:ext cx="3892250" cy="3011993"/>
          </a:xfrm>
          <a:prstGeom prst="rect">
            <a:avLst/>
          </a:prstGeom>
        </p:spPr>
        <p:txBody>
          <a:bodyPr lIns="91368" tIns="45714" rIns="91368" bIns="45714" anchor="t" anchorCtr="0">
            <a:normAutofit/>
          </a:bodyPr>
          <a:lstStyle>
            <a:lvl1pPr marL="0" indent="0">
              <a:buNone/>
              <a:defRPr sz="1125">
                <a:solidFill>
                  <a:schemeClr val="bg2"/>
                </a:solidFill>
              </a:defRPr>
            </a:lvl1pPr>
          </a:lstStyle>
          <a:p>
            <a:r>
              <a:rPr lang="en-US"/>
              <a:t>Photo Here </a:t>
            </a:r>
          </a:p>
        </p:txBody>
      </p:sp>
      <p:sp>
        <p:nvSpPr>
          <p:cNvPr id="24" name="Rectangle 23"/>
          <p:cNvSpPr/>
          <p:nvPr userDrawn="1"/>
        </p:nvSpPr>
        <p:spPr>
          <a:xfrm>
            <a:off x="4795594" y="4649145"/>
            <a:ext cx="3890647" cy="1071045"/>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07894" tIns="70146" rIns="107894" bIns="107894" rtlCol="0" anchor="t" anchorCtr="0"/>
          <a:lstStyle/>
          <a:p>
            <a:pPr defTabSz="685127">
              <a:lnSpc>
                <a:spcPct val="110000"/>
              </a:lnSpc>
              <a:defRPr/>
            </a:pPr>
            <a:r>
              <a:rPr lang="en-US" sz="675" i="1">
                <a:solidFill>
                  <a:prstClr val="white"/>
                </a:solidFill>
                <a:latin typeface="Verdana"/>
              </a:rPr>
              <a:t>Caption or credit for a photo could be put in this space. You may adjust the height of this box to accommodate more or less text. Suggested number of lines of text is no less than two and no more than five.</a:t>
            </a:r>
          </a:p>
          <a:p>
            <a:pPr defTabSz="685127">
              <a:lnSpc>
                <a:spcPct val="110000"/>
              </a:lnSpc>
              <a:defRPr/>
            </a:pPr>
            <a:endParaRPr lang="en-US" sz="675" i="1">
              <a:solidFill>
                <a:prstClr val="white"/>
              </a:solidFill>
              <a:latin typeface="Verdana"/>
            </a:endParaRPr>
          </a:p>
          <a:p>
            <a:pPr defTabSz="685127">
              <a:lnSpc>
                <a:spcPct val="110000"/>
              </a:lnSpc>
              <a:defRPr/>
            </a:pPr>
            <a:endParaRPr lang="en-US" sz="675" i="1">
              <a:solidFill>
                <a:prstClr val="white"/>
              </a:solidFill>
              <a:latin typeface="Verdana"/>
            </a:endParaRPr>
          </a:p>
          <a:p>
            <a:pPr defTabSz="685127">
              <a:lnSpc>
                <a:spcPct val="110000"/>
              </a:lnSpc>
            </a:pPr>
            <a:endParaRPr lang="en-US" sz="675" i="1">
              <a:solidFill>
                <a:prstClr val="white"/>
              </a:solidFill>
              <a:latin typeface="Verdana"/>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8"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9"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300441875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16" name="Picture Placeholder 4"/>
          <p:cNvSpPr>
            <a:spLocks noGrp="1"/>
          </p:cNvSpPr>
          <p:nvPr>
            <p:ph type="pic" sz="quarter" idx="14" hasCustomPrompt="1"/>
          </p:nvPr>
        </p:nvSpPr>
        <p:spPr>
          <a:xfrm>
            <a:off x="453647" y="2436483"/>
            <a:ext cx="3904707" cy="3266228"/>
          </a:xfrm>
          <a:prstGeom prst="rect">
            <a:avLst/>
          </a:prstGeom>
        </p:spPr>
        <p:txBody>
          <a:bodyPr lIns="91368" tIns="45714" rIns="91368" bIns="45714" anchor="t" anchorCtr="0">
            <a:normAutofit/>
          </a:bodyPr>
          <a:lstStyle>
            <a:lvl1pPr marL="0" indent="0">
              <a:buNone/>
              <a:defRPr sz="1125">
                <a:solidFill>
                  <a:schemeClr val="bg2"/>
                </a:solidFill>
              </a:defRPr>
            </a:lvl1pPr>
          </a:lstStyle>
          <a:p>
            <a:r>
              <a:rPr lang="en-US"/>
              <a:t>Photo Here </a:t>
            </a:r>
          </a:p>
        </p:txBody>
      </p:sp>
      <p:sp>
        <p:nvSpPr>
          <p:cNvPr id="17" name="Picture Placeholder 4"/>
          <p:cNvSpPr>
            <a:spLocks noGrp="1"/>
          </p:cNvSpPr>
          <p:nvPr>
            <p:ph type="pic" sz="quarter" idx="20" hasCustomPrompt="1"/>
          </p:nvPr>
        </p:nvSpPr>
        <p:spPr>
          <a:xfrm>
            <a:off x="4776843" y="2436483"/>
            <a:ext cx="3916516" cy="3266228"/>
          </a:xfrm>
          <a:prstGeom prst="rect">
            <a:avLst/>
          </a:prstGeom>
        </p:spPr>
        <p:txBody>
          <a:bodyPr lIns="91368" tIns="45714" rIns="91368" bIns="45714" anchor="t" anchorCtr="0">
            <a:normAutofit/>
          </a:bodyPr>
          <a:lstStyle>
            <a:lvl1pPr marL="0" indent="0">
              <a:buNone/>
              <a:defRPr sz="1125">
                <a:solidFill>
                  <a:schemeClr val="bg2"/>
                </a:solidFill>
              </a:defRPr>
            </a:lvl1pPr>
          </a:lstStyle>
          <a:p>
            <a:r>
              <a:rPr lang="en-US"/>
              <a:t>Photo Here </a:t>
            </a:r>
          </a:p>
        </p:txBody>
      </p:sp>
      <p:sp>
        <p:nvSpPr>
          <p:cNvPr id="18" name="Text Placeholder 5"/>
          <p:cNvSpPr>
            <a:spLocks noGrp="1"/>
          </p:cNvSpPr>
          <p:nvPr>
            <p:ph type="body" sz="quarter" idx="21" hasCustomPrompt="1"/>
          </p:nvPr>
        </p:nvSpPr>
        <p:spPr>
          <a:xfrm>
            <a:off x="451710" y="1634247"/>
            <a:ext cx="3907264" cy="737544"/>
          </a:xfrm>
          <a:prstGeom prst="rect">
            <a:avLst/>
          </a:prstGeom>
        </p:spPr>
        <p:txBody>
          <a:bodyPr lIns="91368" tIns="45714" rIns="91368" bIns="45714" anchor="b" anchorCtr="0">
            <a:noAutofit/>
          </a:bodyPr>
          <a:lstStyle>
            <a:lvl1pPr marL="0" indent="0">
              <a:lnSpc>
                <a:spcPct val="100000"/>
              </a:lnSpc>
              <a:buFontTx/>
              <a:buNone/>
              <a:defRPr sz="1425" b="1" i="0"/>
            </a:lvl1pPr>
          </a:lstStyle>
          <a:p>
            <a:pPr lvl="0"/>
            <a:r>
              <a:rPr lang="en-US"/>
              <a:t>Click to edit heading</a:t>
            </a:r>
          </a:p>
        </p:txBody>
      </p:sp>
      <p:sp>
        <p:nvSpPr>
          <p:cNvPr id="19" name="Text Placeholder 5"/>
          <p:cNvSpPr>
            <a:spLocks noGrp="1"/>
          </p:cNvSpPr>
          <p:nvPr>
            <p:ph type="body" sz="quarter" idx="22" hasCustomPrompt="1"/>
          </p:nvPr>
        </p:nvSpPr>
        <p:spPr>
          <a:xfrm>
            <a:off x="4776486" y="1634247"/>
            <a:ext cx="3907264" cy="737544"/>
          </a:xfrm>
          <a:prstGeom prst="rect">
            <a:avLst/>
          </a:prstGeom>
        </p:spPr>
        <p:txBody>
          <a:bodyPr lIns="91368" tIns="45714" rIns="91368" bIns="45714" anchor="b" anchorCtr="0">
            <a:noAutofit/>
          </a:bodyPr>
          <a:lstStyle>
            <a:lvl1pPr marL="0" indent="0">
              <a:lnSpc>
                <a:spcPct val="100000"/>
              </a:lnSpc>
              <a:buFontTx/>
              <a:buNone/>
              <a:defRPr sz="1425" b="1" i="0"/>
            </a:lvl1pPr>
          </a:lstStyle>
          <a:p>
            <a:pPr lvl="0"/>
            <a:r>
              <a:rPr lang="en-US"/>
              <a:t>Click to edit heading</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8"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9"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240711405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8" y="1454731"/>
            <a:ext cx="8235758" cy="4425756"/>
          </a:xfrm>
          <a:prstGeom prst="rect">
            <a:avLst/>
          </a:prstGeom>
        </p:spPr>
        <p:txBody>
          <a:bodyPr lIns="91368" tIns="45714" rIns="91368" bIns="45714"/>
          <a:lstStyle>
            <a:lvl1pPr>
              <a:lnSpc>
                <a:spcPct val="150000"/>
              </a:lnSpc>
              <a:defRPr sz="1125"/>
            </a:lvl1pPr>
            <a:lvl2pPr>
              <a:lnSpc>
                <a:spcPct val="150000"/>
              </a:lnSpc>
              <a:defRPr sz="1125"/>
            </a:lvl2pPr>
            <a:lvl3pPr>
              <a:lnSpc>
                <a:spcPct val="150000"/>
              </a:lnSpc>
              <a:defRPr sz="1125"/>
            </a:lvl3pPr>
            <a:lvl4pPr>
              <a:lnSpc>
                <a:spcPct val="150000"/>
              </a:lnSpc>
              <a:defRPr sz="1125"/>
            </a:lvl4pPr>
            <a:lvl5pPr>
              <a:lnSpc>
                <a:spcPct val="150000"/>
              </a:lnSpc>
              <a:defRPr sz="11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 name="Title 1"/>
          <p:cNvSpPr>
            <a:spLocks noGrp="1"/>
          </p:cNvSpPr>
          <p:nvPr>
            <p:ph type="title" hasCustomPrompt="1"/>
          </p:nvPr>
        </p:nvSpPr>
        <p:spPr/>
        <p:txBody>
          <a:bodyPr/>
          <a:lstStyle/>
          <a:p>
            <a:r>
              <a:rPr lang="en-US"/>
              <a:t>Agenda Slide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6"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7"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140377031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cxnSp>
        <p:nvCxnSpPr>
          <p:cNvPr id="16" name="Straight Connector 15"/>
          <p:cNvCxnSpPr/>
          <p:nvPr userDrawn="1"/>
        </p:nvCxnSpPr>
        <p:spPr>
          <a:xfrm>
            <a:off x="4572000" y="1578128"/>
            <a:ext cx="0" cy="4141575"/>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61" y="3645165"/>
            <a:ext cx="8252098" cy="3733"/>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7" y="1579761"/>
            <a:ext cx="3958108" cy="1830413"/>
          </a:xfrm>
          <a:prstGeom prst="rect">
            <a:avLst/>
          </a:prstGeom>
        </p:spPr>
        <p:txBody>
          <a:bodyPr lIns="91368" tIns="45714" rIns="91368" bIns="45714">
            <a:noAutofit/>
          </a:bodyPr>
          <a:lstStyle>
            <a:lvl1pPr>
              <a:lnSpc>
                <a:spcPct val="100000"/>
              </a:lnSpc>
              <a:spcBef>
                <a:spcPts val="300"/>
              </a:spcBef>
              <a:defRPr sz="825"/>
            </a:lvl1pPr>
            <a:lvl2pPr>
              <a:lnSpc>
                <a:spcPct val="100000"/>
              </a:lnSpc>
              <a:spcBef>
                <a:spcPts val="300"/>
              </a:spcBef>
              <a:defRPr sz="825"/>
            </a:lvl2pPr>
            <a:lvl3pPr>
              <a:lnSpc>
                <a:spcPct val="100000"/>
              </a:lnSpc>
              <a:spcBef>
                <a:spcPts val="300"/>
              </a:spcBef>
              <a:defRPr sz="825"/>
            </a:lvl3pPr>
            <a:lvl4pPr>
              <a:lnSpc>
                <a:spcPct val="100000"/>
              </a:lnSpc>
              <a:spcBef>
                <a:spcPts val="300"/>
              </a:spcBef>
              <a:defRPr sz="825"/>
            </a:lvl4pPr>
            <a:lvl5pPr>
              <a:lnSpc>
                <a:spcPct val="100000"/>
              </a:lnSpc>
              <a:spcBef>
                <a:spcPts val="300"/>
              </a:spcBef>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1" name="Text Placeholder 12"/>
          <p:cNvSpPr>
            <a:spLocks noGrp="1"/>
          </p:cNvSpPr>
          <p:nvPr>
            <p:ph type="body" sz="quarter" idx="12" hasCustomPrompt="1"/>
          </p:nvPr>
        </p:nvSpPr>
        <p:spPr>
          <a:xfrm>
            <a:off x="4746872" y="1579761"/>
            <a:ext cx="3946485" cy="1830413"/>
          </a:xfrm>
          <a:prstGeom prst="rect">
            <a:avLst/>
          </a:prstGeom>
        </p:spPr>
        <p:txBody>
          <a:bodyPr lIns="91368" tIns="45714" rIns="91368" bIns="45714">
            <a:noAutofit/>
          </a:bodyPr>
          <a:lstStyle>
            <a:lvl1pPr>
              <a:lnSpc>
                <a:spcPct val="100000"/>
              </a:lnSpc>
              <a:spcBef>
                <a:spcPts val="300"/>
              </a:spcBef>
              <a:defRPr sz="825"/>
            </a:lvl1pPr>
            <a:lvl2pPr>
              <a:lnSpc>
                <a:spcPct val="100000"/>
              </a:lnSpc>
              <a:spcBef>
                <a:spcPts val="300"/>
              </a:spcBef>
              <a:defRPr sz="825"/>
            </a:lvl2pPr>
            <a:lvl3pPr>
              <a:lnSpc>
                <a:spcPct val="100000"/>
              </a:lnSpc>
              <a:spcBef>
                <a:spcPts val="300"/>
              </a:spcBef>
              <a:defRPr sz="825"/>
            </a:lvl3pPr>
            <a:lvl4pPr>
              <a:lnSpc>
                <a:spcPct val="100000"/>
              </a:lnSpc>
              <a:spcBef>
                <a:spcPts val="300"/>
              </a:spcBef>
              <a:defRPr sz="825"/>
            </a:lvl4pPr>
            <a:lvl5pPr>
              <a:lnSpc>
                <a:spcPct val="100000"/>
              </a:lnSpc>
              <a:spcBef>
                <a:spcPts val="300"/>
              </a:spcBef>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2" name="Text Placeholder 12"/>
          <p:cNvSpPr>
            <a:spLocks noGrp="1"/>
          </p:cNvSpPr>
          <p:nvPr>
            <p:ph type="body" sz="quarter" idx="13" hasCustomPrompt="1"/>
          </p:nvPr>
        </p:nvSpPr>
        <p:spPr>
          <a:xfrm>
            <a:off x="450647" y="3870481"/>
            <a:ext cx="3958108" cy="1830413"/>
          </a:xfrm>
          <a:prstGeom prst="rect">
            <a:avLst/>
          </a:prstGeom>
        </p:spPr>
        <p:txBody>
          <a:bodyPr lIns="91368" tIns="45714" rIns="91368" bIns="45714">
            <a:noAutofit/>
          </a:bodyPr>
          <a:lstStyle>
            <a:lvl1pPr>
              <a:lnSpc>
                <a:spcPct val="100000"/>
              </a:lnSpc>
              <a:spcBef>
                <a:spcPts val="300"/>
              </a:spcBef>
              <a:defRPr sz="825"/>
            </a:lvl1pPr>
            <a:lvl2pPr>
              <a:lnSpc>
                <a:spcPct val="100000"/>
              </a:lnSpc>
              <a:spcBef>
                <a:spcPts val="300"/>
              </a:spcBef>
              <a:defRPr sz="825"/>
            </a:lvl2pPr>
            <a:lvl3pPr>
              <a:lnSpc>
                <a:spcPct val="100000"/>
              </a:lnSpc>
              <a:spcBef>
                <a:spcPts val="300"/>
              </a:spcBef>
              <a:defRPr sz="825"/>
            </a:lvl3pPr>
            <a:lvl4pPr>
              <a:lnSpc>
                <a:spcPct val="100000"/>
              </a:lnSpc>
              <a:spcBef>
                <a:spcPts val="300"/>
              </a:spcBef>
              <a:defRPr sz="825"/>
            </a:lvl4pPr>
            <a:lvl5pPr>
              <a:lnSpc>
                <a:spcPct val="100000"/>
              </a:lnSpc>
              <a:spcBef>
                <a:spcPts val="300"/>
              </a:spcBef>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3" name="Text Placeholder 12"/>
          <p:cNvSpPr>
            <a:spLocks noGrp="1"/>
          </p:cNvSpPr>
          <p:nvPr>
            <p:ph type="body" sz="quarter" idx="14" hasCustomPrompt="1"/>
          </p:nvPr>
        </p:nvSpPr>
        <p:spPr>
          <a:xfrm>
            <a:off x="4746872" y="3870481"/>
            <a:ext cx="3946485" cy="1830413"/>
          </a:xfrm>
          <a:prstGeom prst="rect">
            <a:avLst/>
          </a:prstGeom>
        </p:spPr>
        <p:txBody>
          <a:bodyPr lIns="91368" tIns="45714" rIns="91368" bIns="45714">
            <a:noAutofit/>
          </a:bodyPr>
          <a:lstStyle>
            <a:lvl1pPr>
              <a:lnSpc>
                <a:spcPct val="100000"/>
              </a:lnSpc>
              <a:spcBef>
                <a:spcPts val="300"/>
              </a:spcBef>
              <a:defRPr sz="825" kern="1200"/>
            </a:lvl1pPr>
            <a:lvl2pPr>
              <a:lnSpc>
                <a:spcPct val="100000"/>
              </a:lnSpc>
              <a:spcBef>
                <a:spcPts val="300"/>
              </a:spcBef>
              <a:defRPr sz="825"/>
            </a:lvl2pPr>
            <a:lvl3pPr>
              <a:lnSpc>
                <a:spcPct val="100000"/>
              </a:lnSpc>
              <a:spcBef>
                <a:spcPts val="300"/>
              </a:spcBef>
              <a:defRPr sz="825" kern="1200"/>
            </a:lvl3pPr>
            <a:lvl4pPr>
              <a:lnSpc>
                <a:spcPct val="100000"/>
              </a:lnSpc>
              <a:spcBef>
                <a:spcPts val="300"/>
              </a:spcBef>
              <a:defRPr sz="825" kern="1200"/>
            </a:lvl4pPr>
            <a:lvl5pPr>
              <a:lnSpc>
                <a:spcPct val="100000"/>
              </a:lnSpc>
              <a:spcBef>
                <a:spcPts val="300"/>
              </a:spcBef>
              <a:defRPr sz="825"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10"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11"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239106023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cxnSp>
        <p:nvCxnSpPr>
          <p:cNvPr id="5" name="Straight Connector 4"/>
          <p:cNvCxnSpPr/>
          <p:nvPr userDrawn="1"/>
        </p:nvCxnSpPr>
        <p:spPr>
          <a:xfrm>
            <a:off x="4572000" y="1578128"/>
            <a:ext cx="0" cy="4141575"/>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61" y="3645165"/>
            <a:ext cx="8252098" cy="3733"/>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7" y="2009077"/>
            <a:ext cx="3958108" cy="1511013"/>
          </a:xfrm>
          <a:prstGeom prst="rect">
            <a:avLst/>
          </a:prstGeom>
        </p:spPr>
        <p:txBody>
          <a:bodyPr lIns="91368" tIns="45714" rIns="91368" bIns="45714">
            <a:noAutofit/>
          </a:bodyPr>
          <a:lstStyle>
            <a:lvl1pPr>
              <a:lnSpc>
                <a:spcPct val="100000"/>
              </a:lnSpc>
              <a:defRPr sz="825"/>
            </a:lvl1pPr>
            <a:lvl2pPr>
              <a:lnSpc>
                <a:spcPct val="100000"/>
              </a:lnSpc>
              <a:defRPr sz="825"/>
            </a:lvl2pPr>
            <a:lvl3pPr>
              <a:lnSpc>
                <a:spcPct val="100000"/>
              </a:lnSpc>
              <a:defRPr sz="825"/>
            </a:lvl3pPr>
            <a:lvl4pPr>
              <a:lnSpc>
                <a:spcPct val="100000"/>
              </a:lnSpc>
              <a:defRPr sz="825"/>
            </a:lvl4pPr>
            <a:lvl5pPr>
              <a:lnSpc>
                <a:spcPct val="100000"/>
              </a:lnSpc>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1" hasCustomPrompt="1"/>
          </p:nvPr>
        </p:nvSpPr>
        <p:spPr>
          <a:xfrm>
            <a:off x="451708" y="1583709"/>
            <a:ext cx="3960302" cy="374821"/>
          </a:xfrm>
          <a:prstGeom prst="rect">
            <a:avLst/>
          </a:prstGeom>
        </p:spPr>
        <p:txBody>
          <a:bodyPr lIns="91368" tIns="45714" rIns="91368" bIns="45714" anchor="b" anchorCtr="0">
            <a:noAutofit/>
          </a:bodyPr>
          <a:lstStyle>
            <a:lvl1pPr marL="0" indent="0">
              <a:lnSpc>
                <a:spcPct val="100000"/>
              </a:lnSpc>
              <a:buFontTx/>
              <a:buNone/>
              <a:defRPr sz="975" b="1" i="0"/>
            </a:lvl1pPr>
          </a:lstStyle>
          <a:p>
            <a:pPr lvl="0"/>
            <a:r>
              <a:rPr lang="en-US"/>
              <a:t>Click to edit heading</a:t>
            </a:r>
          </a:p>
        </p:txBody>
      </p:sp>
      <p:sp>
        <p:nvSpPr>
          <p:cNvPr id="26" name="Text Placeholder 12"/>
          <p:cNvSpPr>
            <a:spLocks noGrp="1"/>
          </p:cNvSpPr>
          <p:nvPr>
            <p:ph type="body" sz="quarter" idx="22" hasCustomPrompt="1"/>
          </p:nvPr>
        </p:nvSpPr>
        <p:spPr>
          <a:xfrm>
            <a:off x="4730163" y="2009077"/>
            <a:ext cx="3958108" cy="1511013"/>
          </a:xfrm>
          <a:prstGeom prst="rect">
            <a:avLst/>
          </a:prstGeom>
        </p:spPr>
        <p:txBody>
          <a:bodyPr lIns="91368" tIns="45714" rIns="91368" bIns="45714">
            <a:noAutofit/>
          </a:bodyPr>
          <a:lstStyle>
            <a:lvl1pPr>
              <a:lnSpc>
                <a:spcPct val="100000"/>
              </a:lnSpc>
              <a:defRPr sz="825"/>
            </a:lvl1pPr>
            <a:lvl2pPr>
              <a:lnSpc>
                <a:spcPct val="100000"/>
              </a:lnSpc>
              <a:defRPr sz="825"/>
            </a:lvl2pPr>
            <a:lvl3pPr>
              <a:lnSpc>
                <a:spcPct val="100000"/>
              </a:lnSpc>
              <a:defRPr sz="825"/>
            </a:lvl3pPr>
            <a:lvl4pPr>
              <a:lnSpc>
                <a:spcPct val="100000"/>
              </a:lnSpc>
              <a:defRPr sz="825"/>
            </a:lvl4pPr>
            <a:lvl5pPr>
              <a:lnSpc>
                <a:spcPct val="100000"/>
              </a:lnSpc>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7" name="Text Placeholder 5"/>
          <p:cNvSpPr>
            <a:spLocks noGrp="1"/>
          </p:cNvSpPr>
          <p:nvPr>
            <p:ph type="body" sz="quarter" idx="23" hasCustomPrompt="1"/>
          </p:nvPr>
        </p:nvSpPr>
        <p:spPr>
          <a:xfrm>
            <a:off x="4731223" y="1583709"/>
            <a:ext cx="3960302" cy="374821"/>
          </a:xfrm>
          <a:prstGeom prst="rect">
            <a:avLst/>
          </a:prstGeom>
        </p:spPr>
        <p:txBody>
          <a:bodyPr lIns="91368" tIns="45714" rIns="91368" bIns="45714" anchor="b" anchorCtr="0">
            <a:noAutofit/>
          </a:bodyPr>
          <a:lstStyle>
            <a:lvl1pPr marL="0" indent="0">
              <a:lnSpc>
                <a:spcPct val="100000"/>
              </a:lnSpc>
              <a:buFontTx/>
              <a:buNone/>
              <a:defRPr sz="975" b="1" i="0"/>
            </a:lvl1pPr>
          </a:lstStyle>
          <a:p>
            <a:pPr lvl="0"/>
            <a:r>
              <a:rPr lang="en-US"/>
              <a:t>Click to edit heading</a:t>
            </a:r>
          </a:p>
        </p:txBody>
      </p:sp>
      <p:sp>
        <p:nvSpPr>
          <p:cNvPr id="28" name="Text Placeholder 12"/>
          <p:cNvSpPr>
            <a:spLocks noGrp="1"/>
          </p:cNvSpPr>
          <p:nvPr>
            <p:ph type="body" sz="quarter" idx="24" hasCustomPrompt="1"/>
          </p:nvPr>
        </p:nvSpPr>
        <p:spPr>
          <a:xfrm>
            <a:off x="450647" y="4205277"/>
            <a:ext cx="3958108" cy="1511013"/>
          </a:xfrm>
          <a:prstGeom prst="rect">
            <a:avLst/>
          </a:prstGeom>
        </p:spPr>
        <p:txBody>
          <a:bodyPr lIns="91368" tIns="45714" rIns="91368" bIns="45714">
            <a:noAutofit/>
          </a:bodyPr>
          <a:lstStyle>
            <a:lvl1pPr>
              <a:lnSpc>
                <a:spcPct val="100000"/>
              </a:lnSpc>
              <a:defRPr sz="825"/>
            </a:lvl1pPr>
            <a:lvl2pPr>
              <a:lnSpc>
                <a:spcPct val="100000"/>
              </a:lnSpc>
              <a:defRPr sz="825"/>
            </a:lvl2pPr>
            <a:lvl3pPr>
              <a:lnSpc>
                <a:spcPct val="100000"/>
              </a:lnSpc>
              <a:defRPr sz="825"/>
            </a:lvl3pPr>
            <a:lvl4pPr>
              <a:lnSpc>
                <a:spcPct val="100000"/>
              </a:lnSpc>
              <a:defRPr sz="825"/>
            </a:lvl4pPr>
            <a:lvl5pPr>
              <a:lnSpc>
                <a:spcPct val="100000"/>
              </a:lnSpc>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29" name="Text Placeholder 5"/>
          <p:cNvSpPr>
            <a:spLocks noGrp="1"/>
          </p:cNvSpPr>
          <p:nvPr>
            <p:ph type="body" sz="quarter" idx="25" hasCustomPrompt="1"/>
          </p:nvPr>
        </p:nvSpPr>
        <p:spPr>
          <a:xfrm>
            <a:off x="451708" y="3779913"/>
            <a:ext cx="3960302" cy="374821"/>
          </a:xfrm>
          <a:prstGeom prst="rect">
            <a:avLst/>
          </a:prstGeom>
        </p:spPr>
        <p:txBody>
          <a:bodyPr lIns="91368" tIns="45714" rIns="91368" bIns="45714" anchor="b" anchorCtr="0">
            <a:noAutofit/>
          </a:bodyPr>
          <a:lstStyle>
            <a:lvl1pPr marL="0" indent="0">
              <a:lnSpc>
                <a:spcPct val="100000"/>
              </a:lnSpc>
              <a:buFontTx/>
              <a:buNone/>
              <a:defRPr sz="975" b="1" i="0"/>
            </a:lvl1pPr>
          </a:lstStyle>
          <a:p>
            <a:pPr lvl="0"/>
            <a:r>
              <a:rPr lang="en-US"/>
              <a:t>Click to edit heading</a:t>
            </a:r>
          </a:p>
        </p:txBody>
      </p:sp>
      <p:sp>
        <p:nvSpPr>
          <p:cNvPr id="30" name="Text Placeholder 12"/>
          <p:cNvSpPr>
            <a:spLocks noGrp="1"/>
          </p:cNvSpPr>
          <p:nvPr>
            <p:ph type="body" sz="quarter" idx="26" hasCustomPrompt="1"/>
          </p:nvPr>
        </p:nvSpPr>
        <p:spPr>
          <a:xfrm>
            <a:off x="4730163" y="4205277"/>
            <a:ext cx="3958108" cy="1511013"/>
          </a:xfrm>
          <a:prstGeom prst="rect">
            <a:avLst/>
          </a:prstGeom>
        </p:spPr>
        <p:txBody>
          <a:bodyPr lIns="91368" tIns="45714" rIns="91368" bIns="45714">
            <a:noAutofit/>
          </a:bodyPr>
          <a:lstStyle>
            <a:lvl1pPr>
              <a:lnSpc>
                <a:spcPct val="100000"/>
              </a:lnSpc>
              <a:defRPr sz="825"/>
            </a:lvl1pPr>
            <a:lvl2pPr>
              <a:lnSpc>
                <a:spcPct val="100000"/>
              </a:lnSpc>
              <a:defRPr sz="825"/>
            </a:lvl2pPr>
            <a:lvl3pPr>
              <a:lnSpc>
                <a:spcPct val="100000"/>
              </a:lnSpc>
              <a:defRPr sz="825"/>
            </a:lvl3pPr>
            <a:lvl4pPr>
              <a:lnSpc>
                <a:spcPct val="100000"/>
              </a:lnSpc>
              <a:defRPr sz="825"/>
            </a:lvl4pPr>
            <a:lvl5pPr>
              <a:lnSpc>
                <a:spcPct val="100000"/>
              </a:lnSpc>
              <a:defRPr sz="82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31" name="Text Placeholder 5"/>
          <p:cNvSpPr>
            <a:spLocks noGrp="1"/>
          </p:cNvSpPr>
          <p:nvPr>
            <p:ph type="body" sz="quarter" idx="27" hasCustomPrompt="1"/>
          </p:nvPr>
        </p:nvSpPr>
        <p:spPr>
          <a:xfrm>
            <a:off x="4731223" y="3779913"/>
            <a:ext cx="3960302" cy="374821"/>
          </a:xfrm>
          <a:prstGeom prst="rect">
            <a:avLst/>
          </a:prstGeom>
        </p:spPr>
        <p:txBody>
          <a:bodyPr lIns="91368" tIns="45714" rIns="91368" bIns="45714" anchor="b" anchorCtr="0">
            <a:noAutofit/>
          </a:bodyPr>
          <a:lstStyle>
            <a:lvl1pPr marL="0" indent="0">
              <a:lnSpc>
                <a:spcPct val="100000"/>
              </a:lnSpc>
              <a:buFontTx/>
              <a:buNone/>
              <a:defRPr sz="975" b="1" i="0"/>
            </a:lvl1pPr>
          </a:lstStyle>
          <a:p>
            <a:pPr lvl="0"/>
            <a:r>
              <a:rPr lang="en-US"/>
              <a:t>Click to edit heading</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16"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275118999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314" y="1771153"/>
            <a:ext cx="3046381" cy="971109"/>
          </a:xfrm>
          <a:prstGeom prst="rect">
            <a:avLst/>
          </a:prstGeom>
          <a:solidFill>
            <a:schemeClr val="tx2"/>
          </a:solidFill>
        </p:spPr>
        <p:txBody>
          <a:bodyPr lIns="91368" tIns="45714" rIns="91368" bIns="45714" anchor="ctr" anchorCtr="1"/>
          <a:lstStyle>
            <a:lvl1pPr marL="0" indent="0" algn="ctr">
              <a:lnSpc>
                <a:spcPct val="100000"/>
              </a:lnSpc>
              <a:buFontTx/>
              <a:buNone/>
              <a:defRPr sz="1125"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21" name="Text Placeholder 11"/>
          <p:cNvSpPr>
            <a:spLocks noGrp="1"/>
          </p:cNvSpPr>
          <p:nvPr>
            <p:ph type="body" sz="quarter" idx="21" hasCustomPrompt="1"/>
          </p:nvPr>
        </p:nvSpPr>
        <p:spPr>
          <a:xfrm>
            <a:off x="3830320" y="1665383"/>
            <a:ext cx="4859760" cy="1223156"/>
          </a:xfrm>
          <a:prstGeom prst="rect">
            <a:avLst/>
          </a:prstGeom>
        </p:spPr>
        <p:txBody>
          <a:bodyPr lIns="91368" tIns="45714" rIns="91368" bIns="45714">
            <a:noAutofit/>
          </a:bodyPr>
          <a:lstStyle>
            <a:lvl1pPr>
              <a:defRPr sz="900"/>
            </a:lvl1pPr>
          </a:lstStyle>
          <a:p>
            <a:pPr lvl="0"/>
            <a:r>
              <a:rPr lang="en-US" dirty="0"/>
              <a:t>Add text here</a:t>
            </a:r>
          </a:p>
          <a:p>
            <a:pPr lvl="0"/>
            <a:endParaRPr lang="en-US"/>
          </a:p>
        </p:txBody>
      </p:sp>
      <p:sp>
        <p:nvSpPr>
          <p:cNvPr id="10" name="Text Placeholder 15"/>
          <p:cNvSpPr>
            <a:spLocks noGrp="1"/>
          </p:cNvSpPr>
          <p:nvPr>
            <p:ph type="body" sz="quarter" idx="22" hasCustomPrompt="1"/>
          </p:nvPr>
        </p:nvSpPr>
        <p:spPr>
          <a:xfrm>
            <a:off x="451314" y="3183725"/>
            <a:ext cx="3046381" cy="971109"/>
          </a:xfrm>
          <a:prstGeom prst="rect">
            <a:avLst/>
          </a:prstGeom>
          <a:solidFill>
            <a:schemeClr val="tx2"/>
          </a:solidFill>
        </p:spPr>
        <p:txBody>
          <a:bodyPr lIns="91368" tIns="45714" rIns="91368" bIns="45714" anchor="ctr" anchorCtr="1"/>
          <a:lstStyle>
            <a:lvl1pPr marL="0" indent="0" algn="ctr">
              <a:lnSpc>
                <a:spcPct val="100000"/>
              </a:lnSpc>
              <a:buFontTx/>
              <a:buNone/>
              <a:defRPr sz="1125" b="1" i="0">
                <a:solidFill>
                  <a:schemeClr val="bg1"/>
                </a:solidFill>
              </a:defRPr>
            </a:lvl1pPr>
          </a:lstStyle>
          <a:p>
            <a:pPr lvl="0"/>
            <a:r>
              <a:rPr lang="en-US"/>
              <a:t>Click to edit text</a:t>
            </a:r>
          </a:p>
        </p:txBody>
      </p:sp>
      <p:sp>
        <p:nvSpPr>
          <p:cNvPr id="11" name="Text Placeholder 11"/>
          <p:cNvSpPr>
            <a:spLocks noGrp="1"/>
          </p:cNvSpPr>
          <p:nvPr>
            <p:ph type="body" sz="quarter" idx="23" hasCustomPrompt="1"/>
          </p:nvPr>
        </p:nvSpPr>
        <p:spPr>
          <a:xfrm>
            <a:off x="3830320" y="3077951"/>
            <a:ext cx="4859760" cy="1223156"/>
          </a:xfrm>
          <a:prstGeom prst="rect">
            <a:avLst/>
          </a:prstGeom>
        </p:spPr>
        <p:txBody>
          <a:bodyPr lIns="91368" tIns="45714" rIns="91368" bIns="45714">
            <a:noAutofit/>
          </a:bodyPr>
          <a:lstStyle>
            <a:lvl1pPr>
              <a:defRPr sz="900"/>
            </a:lvl1pPr>
          </a:lstStyle>
          <a:p>
            <a:pPr lvl="0"/>
            <a:r>
              <a:rPr lang="en-US" dirty="0"/>
              <a:t>Add text here</a:t>
            </a:r>
          </a:p>
          <a:p>
            <a:pPr lvl="0"/>
            <a:endParaRPr lang="en-US"/>
          </a:p>
        </p:txBody>
      </p:sp>
      <p:sp>
        <p:nvSpPr>
          <p:cNvPr id="12" name="Text Placeholder 15"/>
          <p:cNvSpPr>
            <a:spLocks noGrp="1"/>
          </p:cNvSpPr>
          <p:nvPr>
            <p:ph type="body" sz="quarter" idx="24" hasCustomPrompt="1"/>
          </p:nvPr>
        </p:nvSpPr>
        <p:spPr>
          <a:xfrm>
            <a:off x="451314" y="4596301"/>
            <a:ext cx="3046381" cy="971109"/>
          </a:xfrm>
          <a:prstGeom prst="rect">
            <a:avLst/>
          </a:prstGeom>
          <a:solidFill>
            <a:schemeClr val="tx2"/>
          </a:solidFill>
        </p:spPr>
        <p:txBody>
          <a:bodyPr lIns="91368" tIns="45714" rIns="91368" bIns="45714" anchor="ctr" anchorCtr="1"/>
          <a:lstStyle>
            <a:lvl1pPr marL="0" indent="0" algn="ctr">
              <a:lnSpc>
                <a:spcPct val="100000"/>
              </a:lnSpc>
              <a:buFontTx/>
              <a:buNone/>
              <a:defRPr sz="1125" b="1" i="0">
                <a:solidFill>
                  <a:schemeClr val="bg1"/>
                </a:solidFill>
              </a:defRPr>
            </a:lvl1pPr>
          </a:lstStyle>
          <a:p>
            <a:pPr lvl="0"/>
            <a:r>
              <a:rPr lang="en-US"/>
              <a:t>Click to edit text</a:t>
            </a:r>
          </a:p>
        </p:txBody>
      </p:sp>
      <p:sp>
        <p:nvSpPr>
          <p:cNvPr id="15" name="Text Placeholder 11"/>
          <p:cNvSpPr>
            <a:spLocks noGrp="1"/>
          </p:cNvSpPr>
          <p:nvPr>
            <p:ph type="body" sz="quarter" idx="25" hasCustomPrompt="1"/>
          </p:nvPr>
        </p:nvSpPr>
        <p:spPr>
          <a:xfrm>
            <a:off x="3830320" y="4490527"/>
            <a:ext cx="4859760" cy="1223156"/>
          </a:xfrm>
          <a:prstGeom prst="rect">
            <a:avLst/>
          </a:prstGeom>
        </p:spPr>
        <p:txBody>
          <a:bodyPr lIns="91368" tIns="45714" rIns="91368" bIns="45714">
            <a:noAutofit/>
          </a:bodyPr>
          <a:lstStyle>
            <a:lvl1pPr>
              <a:defRPr sz="900"/>
            </a:lvl1pPr>
          </a:lstStyle>
          <a:p>
            <a:pPr lvl="0"/>
            <a:r>
              <a:rPr lang="en-US" dirty="0"/>
              <a:t>Add text here</a:t>
            </a:r>
          </a:p>
          <a:p>
            <a:pPr lvl="0"/>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13"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17472252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4" y="1567520"/>
            <a:ext cx="3949192" cy="802640"/>
          </a:xfrm>
          <a:prstGeom prst="rect">
            <a:avLst/>
          </a:prstGeom>
          <a:solidFill>
            <a:schemeClr val="tx2"/>
          </a:solidFill>
        </p:spPr>
        <p:txBody>
          <a:bodyPr lIns="91368" tIns="45714" rIns="91368" bIns="45714" anchor="ctr" anchorCtr="1"/>
          <a:lstStyle>
            <a:lvl1pPr marL="0" indent="0" algn="ctr">
              <a:lnSpc>
                <a:spcPct val="100000"/>
              </a:lnSpc>
              <a:buFontTx/>
              <a:buNone/>
              <a:defRPr sz="1125"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a:t>Click to Edit Title</a:t>
            </a:r>
            <a:endParaRPr lang="en-US"/>
          </a:p>
        </p:txBody>
      </p:sp>
      <p:sp>
        <p:nvSpPr>
          <p:cNvPr id="19" name="Text Placeholder 12"/>
          <p:cNvSpPr>
            <a:spLocks noGrp="1"/>
          </p:cNvSpPr>
          <p:nvPr>
            <p:ph type="body" sz="quarter" idx="11" hasCustomPrompt="1"/>
          </p:nvPr>
        </p:nvSpPr>
        <p:spPr>
          <a:xfrm>
            <a:off x="446224" y="2471040"/>
            <a:ext cx="3957672" cy="1918080"/>
          </a:xfrm>
          <a:prstGeom prst="rect">
            <a:avLst/>
          </a:prstGeom>
        </p:spPr>
        <p:txBody>
          <a:bodyPr lIns="91368" tIns="45714" rIns="91368" bIns="45714">
            <a:noAutofit/>
          </a:bodyPr>
          <a:lstStyle>
            <a:lvl1pPr>
              <a:defRPr sz="900"/>
            </a:lvl1pPr>
            <a:lvl2pPr>
              <a:lnSpc>
                <a:spcPts val="1350"/>
              </a:lnSpc>
              <a:defRPr sz="900"/>
            </a:lvl2pPr>
            <a:lvl3pPr>
              <a:lnSpc>
                <a:spcPts val="1350"/>
              </a:lnSpc>
              <a:defRPr sz="900"/>
            </a:lvl3pPr>
            <a:lvl4pPr>
              <a:lnSpc>
                <a:spcPts val="1350"/>
              </a:lnSpc>
              <a:defRPr sz="900"/>
            </a:lvl4pPr>
            <a:lvl5pPr>
              <a:lnSpc>
                <a:spcPts val="1350"/>
              </a:lnSpc>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26" hasCustomPrompt="1"/>
          </p:nvPr>
        </p:nvSpPr>
        <p:spPr>
          <a:xfrm>
            <a:off x="447739" y="4568584"/>
            <a:ext cx="8246492" cy="1282231"/>
          </a:xfrm>
          <a:prstGeom prst="rect">
            <a:avLst/>
          </a:prstGeom>
        </p:spPr>
        <p:txBody>
          <a:bodyPr lIns="91368" tIns="45714" rIns="91368" bIns="45714">
            <a:noAutofit/>
          </a:bodyPr>
          <a:lstStyle>
            <a:lvl1pPr marL="0" marR="0" indent="0" algn="l" defTabSz="342548" rtl="0" eaLnBrk="1" fontAlgn="base" latinLnBrk="0" hangingPunct="1">
              <a:lnSpc>
                <a:spcPct val="100000"/>
              </a:lnSpc>
              <a:spcBef>
                <a:spcPct val="20000"/>
              </a:spcBef>
              <a:spcAft>
                <a:spcPct val="0"/>
              </a:spcAft>
              <a:buClr>
                <a:schemeClr val="accent1"/>
              </a:buClr>
              <a:buSzTx/>
              <a:buFontTx/>
              <a:buNone/>
              <a:tabLst/>
              <a:defRPr sz="1425" b="1" i="0">
                <a:solidFill>
                  <a:schemeClr val="accent1"/>
                </a:solidFill>
              </a:defRPr>
            </a:lvl1pPr>
          </a:lstStyle>
          <a:p>
            <a:pPr lvl="0"/>
            <a:r>
              <a:rPr lang="en-US"/>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3" y="1567520"/>
            <a:ext cx="3949192" cy="802640"/>
          </a:xfrm>
          <a:prstGeom prst="rect">
            <a:avLst/>
          </a:prstGeom>
          <a:solidFill>
            <a:schemeClr val="tx2"/>
          </a:solidFill>
        </p:spPr>
        <p:txBody>
          <a:bodyPr lIns="91368" tIns="45714" rIns="91368" bIns="45714" anchor="ctr" anchorCtr="1"/>
          <a:lstStyle>
            <a:lvl1pPr marL="0" indent="0" algn="ctr">
              <a:lnSpc>
                <a:spcPct val="100000"/>
              </a:lnSpc>
              <a:buFontTx/>
              <a:buNone/>
              <a:defRPr sz="1125" b="1" i="0">
                <a:solidFill>
                  <a:schemeClr val="bg1"/>
                </a:solidFill>
              </a:defRPr>
            </a:lvl1pPr>
          </a:lstStyle>
          <a:p>
            <a:pPr lvl="0"/>
            <a:r>
              <a:rPr lang="en-US"/>
              <a:t>Click to edit text</a:t>
            </a:r>
          </a:p>
        </p:txBody>
      </p:sp>
      <p:sp>
        <p:nvSpPr>
          <p:cNvPr id="16" name="Text Placeholder 12"/>
          <p:cNvSpPr>
            <a:spLocks noGrp="1"/>
          </p:cNvSpPr>
          <p:nvPr>
            <p:ph type="body" sz="quarter" idx="28" hasCustomPrompt="1"/>
          </p:nvPr>
        </p:nvSpPr>
        <p:spPr>
          <a:xfrm>
            <a:off x="4734175" y="2471040"/>
            <a:ext cx="3957672" cy="1918080"/>
          </a:xfrm>
          <a:prstGeom prst="rect">
            <a:avLst/>
          </a:prstGeom>
        </p:spPr>
        <p:txBody>
          <a:bodyPr lIns="91368" tIns="45714" rIns="91368" bIns="45714">
            <a:noAutofit/>
          </a:bodyPr>
          <a:lstStyle>
            <a:lvl1pPr>
              <a:defRPr sz="900"/>
            </a:lvl1pPr>
            <a:lvl2pPr>
              <a:lnSpc>
                <a:spcPts val="1350"/>
              </a:lnSpc>
              <a:defRPr sz="900"/>
            </a:lvl2pPr>
            <a:lvl3pPr>
              <a:lnSpc>
                <a:spcPts val="1350"/>
              </a:lnSpc>
              <a:defRPr sz="900"/>
            </a:lvl3pPr>
            <a:lvl4pPr>
              <a:lnSpc>
                <a:spcPts val="1350"/>
              </a:lnSpc>
              <a:defRPr sz="900"/>
            </a:lvl4pPr>
            <a:lvl5pPr>
              <a:lnSpc>
                <a:spcPts val="1350"/>
              </a:lnSpc>
              <a:defRPr sz="9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9"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415164562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a:p>
        </p:txBody>
      </p:sp>
      <p:sp>
        <p:nvSpPr>
          <p:cNvPr id="26" name="Text Placeholder 12"/>
          <p:cNvSpPr>
            <a:spLocks noGrp="1"/>
          </p:cNvSpPr>
          <p:nvPr>
            <p:ph type="body" sz="quarter" idx="21" hasCustomPrompt="1"/>
          </p:nvPr>
        </p:nvSpPr>
        <p:spPr>
          <a:xfrm>
            <a:off x="6789828" y="2471047"/>
            <a:ext cx="1893094" cy="3389236"/>
          </a:xfrm>
          <a:prstGeom prst="rect">
            <a:avLst/>
          </a:prstGeom>
        </p:spPr>
        <p:txBody>
          <a:bodyPr lIns="91368" tIns="45714" rIns="91368" bIns="45714">
            <a:noAutofit/>
          </a:bodyPr>
          <a:lstStyle>
            <a:lvl1pPr marL="0" indent="-102767">
              <a:lnSpc>
                <a:spcPct val="100000"/>
              </a:lnSpc>
              <a:buClr>
                <a:schemeClr val="accent4"/>
              </a:buClr>
              <a:defRPr sz="675"/>
            </a:lvl1pPr>
            <a:lvl2pPr marL="202322" indent="-102497">
              <a:lnSpc>
                <a:spcPct val="100000"/>
              </a:lnSpc>
              <a:buClr>
                <a:schemeClr val="accent4"/>
              </a:buClr>
              <a:defRPr sz="675"/>
            </a:lvl2pPr>
            <a:lvl3pPr marL="269783" indent="-102497" algn="l">
              <a:lnSpc>
                <a:spcPct val="100000"/>
              </a:lnSpc>
              <a:buClr>
                <a:schemeClr val="accent4"/>
              </a:buClr>
              <a:defRPr sz="675"/>
            </a:lvl3pPr>
            <a:lvl4pPr marL="383077" indent="-102497">
              <a:lnSpc>
                <a:spcPct val="100000"/>
              </a:lnSpc>
              <a:buClr>
                <a:schemeClr val="accent4"/>
              </a:buClr>
              <a:defRPr sz="675"/>
            </a:lvl4pPr>
            <a:lvl5pPr marL="490972" indent="-102497">
              <a:lnSpc>
                <a:spcPct val="100000"/>
              </a:lnSpc>
              <a:buClr>
                <a:schemeClr val="accent4"/>
              </a:buClr>
              <a:defRPr sz="6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17" name="Text Placeholder 15"/>
          <p:cNvSpPr>
            <a:spLocks noGrp="1"/>
          </p:cNvSpPr>
          <p:nvPr>
            <p:ph type="body" sz="quarter" idx="23" hasCustomPrompt="1"/>
          </p:nvPr>
        </p:nvSpPr>
        <p:spPr>
          <a:xfrm>
            <a:off x="449805" y="1567520"/>
            <a:ext cx="1891549" cy="802640"/>
          </a:xfrm>
          <a:prstGeom prst="rect">
            <a:avLst/>
          </a:prstGeom>
          <a:solidFill>
            <a:schemeClr val="accent3"/>
          </a:solidFill>
        </p:spPr>
        <p:txBody>
          <a:bodyPr lIns="91368" tIns="45714" rIns="91368" bIns="45714" anchor="ctr" anchorCtr="1"/>
          <a:lstStyle>
            <a:lvl1pPr marL="0" indent="0" algn="ctr">
              <a:buFontTx/>
              <a:buNone/>
              <a:defRPr sz="825"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590766" y="2471047"/>
            <a:ext cx="1893094" cy="3389236"/>
          </a:xfrm>
          <a:prstGeom prst="rect">
            <a:avLst/>
          </a:prstGeom>
        </p:spPr>
        <p:txBody>
          <a:bodyPr lIns="91368" tIns="45714" rIns="91368" bIns="45714">
            <a:noAutofit/>
          </a:bodyPr>
          <a:lstStyle>
            <a:lvl1pPr marL="0" indent="-102767">
              <a:lnSpc>
                <a:spcPct val="100000"/>
              </a:lnSpc>
              <a:buClr>
                <a:schemeClr val="accent2"/>
              </a:buClr>
              <a:defRPr sz="675"/>
            </a:lvl1pPr>
            <a:lvl2pPr marL="202322" indent="-102497">
              <a:lnSpc>
                <a:spcPct val="100000"/>
              </a:lnSpc>
              <a:buClr>
                <a:schemeClr val="accent2"/>
              </a:buClr>
              <a:defRPr sz="675"/>
            </a:lvl2pPr>
            <a:lvl3pPr marL="269783" indent="-102497" algn="l">
              <a:lnSpc>
                <a:spcPct val="100000"/>
              </a:lnSpc>
              <a:buClr>
                <a:schemeClr val="accent2"/>
              </a:buClr>
              <a:defRPr sz="675"/>
            </a:lvl3pPr>
            <a:lvl4pPr marL="383077" indent="-102497">
              <a:lnSpc>
                <a:spcPct val="100000"/>
              </a:lnSpc>
              <a:buClr>
                <a:schemeClr val="accent2"/>
              </a:buClr>
              <a:defRPr sz="675"/>
            </a:lvl4pPr>
            <a:lvl5pPr marL="490972" indent="-102497">
              <a:lnSpc>
                <a:spcPct val="100000"/>
              </a:lnSpc>
              <a:buClr>
                <a:schemeClr val="accent2"/>
              </a:buClr>
              <a:defRPr sz="6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4" name="Text Placeholder 12"/>
          <p:cNvSpPr>
            <a:spLocks noGrp="1"/>
          </p:cNvSpPr>
          <p:nvPr>
            <p:ph type="body" sz="quarter" idx="29" hasCustomPrompt="1"/>
          </p:nvPr>
        </p:nvSpPr>
        <p:spPr>
          <a:xfrm>
            <a:off x="2520126" y="2471047"/>
            <a:ext cx="1893094" cy="3389236"/>
          </a:xfrm>
          <a:prstGeom prst="rect">
            <a:avLst/>
          </a:prstGeom>
        </p:spPr>
        <p:txBody>
          <a:bodyPr lIns="91368" tIns="45714" rIns="91368" bIns="45714">
            <a:noAutofit/>
          </a:bodyPr>
          <a:lstStyle>
            <a:lvl1pPr marL="0" indent="-102767">
              <a:lnSpc>
                <a:spcPct val="100000"/>
              </a:lnSpc>
              <a:buClr>
                <a:schemeClr val="accent5"/>
              </a:buClr>
              <a:defRPr sz="675"/>
            </a:lvl1pPr>
            <a:lvl2pPr marL="202322" indent="-102497">
              <a:lnSpc>
                <a:spcPct val="100000"/>
              </a:lnSpc>
              <a:buClr>
                <a:schemeClr val="accent5"/>
              </a:buClr>
              <a:defRPr sz="675"/>
            </a:lvl2pPr>
            <a:lvl3pPr marL="269783" indent="-102497" algn="l">
              <a:lnSpc>
                <a:spcPct val="100000"/>
              </a:lnSpc>
              <a:buClr>
                <a:schemeClr val="accent5"/>
              </a:buClr>
              <a:defRPr sz="675"/>
            </a:lvl3pPr>
            <a:lvl4pPr marL="383077" indent="-102497">
              <a:lnSpc>
                <a:spcPct val="100000"/>
              </a:lnSpc>
              <a:buClr>
                <a:schemeClr val="accent5"/>
              </a:buClr>
              <a:defRPr sz="675"/>
            </a:lvl4pPr>
            <a:lvl5pPr marL="490972" indent="-102497">
              <a:lnSpc>
                <a:spcPct val="100000"/>
              </a:lnSpc>
              <a:buClr>
                <a:schemeClr val="accent5"/>
              </a:buClr>
              <a:defRPr sz="6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5" name="Text Placeholder 12"/>
          <p:cNvSpPr>
            <a:spLocks noGrp="1"/>
          </p:cNvSpPr>
          <p:nvPr>
            <p:ph type="body" sz="quarter" idx="30" hasCustomPrompt="1"/>
          </p:nvPr>
        </p:nvSpPr>
        <p:spPr>
          <a:xfrm>
            <a:off x="449490" y="2471047"/>
            <a:ext cx="1893094" cy="3389236"/>
          </a:xfrm>
          <a:prstGeom prst="rect">
            <a:avLst/>
          </a:prstGeom>
        </p:spPr>
        <p:txBody>
          <a:bodyPr lIns="91368" tIns="45714" rIns="91368" bIns="45714">
            <a:noAutofit/>
          </a:bodyPr>
          <a:lstStyle>
            <a:lvl1pPr marL="0" indent="-102767">
              <a:lnSpc>
                <a:spcPct val="100000"/>
              </a:lnSpc>
              <a:buClr>
                <a:schemeClr val="accent3"/>
              </a:buClr>
              <a:defRPr sz="675"/>
            </a:lvl1pPr>
            <a:lvl2pPr marL="202322" indent="-102497">
              <a:lnSpc>
                <a:spcPct val="100000"/>
              </a:lnSpc>
              <a:buClr>
                <a:schemeClr val="accent3"/>
              </a:buClr>
              <a:defRPr sz="675"/>
            </a:lvl2pPr>
            <a:lvl3pPr marL="269783" indent="-102497" algn="l">
              <a:lnSpc>
                <a:spcPct val="100000"/>
              </a:lnSpc>
              <a:buClr>
                <a:schemeClr val="accent3"/>
              </a:buClr>
              <a:defRPr sz="675"/>
            </a:lvl3pPr>
            <a:lvl4pPr marL="383077" indent="-102497">
              <a:lnSpc>
                <a:spcPct val="100000"/>
              </a:lnSpc>
              <a:buClr>
                <a:schemeClr val="accent3"/>
              </a:buClr>
              <a:defRPr sz="675"/>
            </a:lvl4pPr>
            <a:lvl5pPr marL="490972" indent="-102497">
              <a:lnSpc>
                <a:spcPct val="100000"/>
              </a:lnSpc>
              <a:buClr>
                <a:schemeClr val="accent3"/>
              </a:buClr>
              <a:defRPr sz="675"/>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a:p>
        </p:txBody>
      </p:sp>
      <p:sp>
        <p:nvSpPr>
          <p:cNvPr id="36" name="Text Placeholder 15"/>
          <p:cNvSpPr>
            <a:spLocks noGrp="1"/>
          </p:cNvSpPr>
          <p:nvPr>
            <p:ph type="body" sz="quarter" idx="31" hasCustomPrompt="1"/>
          </p:nvPr>
        </p:nvSpPr>
        <p:spPr>
          <a:xfrm>
            <a:off x="2523337" y="1567520"/>
            <a:ext cx="1891549" cy="802640"/>
          </a:xfrm>
          <a:prstGeom prst="rect">
            <a:avLst/>
          </a:prstGeom>
          <a:solidFill>
            <a:schemeClr val="accent5"/>
          </a:solidFill>
        </p:spPr>
        <p:txBody>
          <a:bodyPr lIns="91368" tIns="45714" rIns="91368" bIns="45714" anchor="ctr" anchorCtr="1"/>
          <a:lstStyle>
            <a:lvl1pPr marL="0" indent="0" algn="ctr">
              <a:buFontTx/>
              <a:buNone/>
              <a:defRPr sz="825"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588199" y="1567520"/>
            <a:ext cx="1891549" cy="802640"/>
          </a:xfrm>
          <a:prstGeom prst="rect">
            <a:avLst/>
          </a:prstGeom>
          <a:solidFill>
            <a:schemeClr val="accent2"/>
          </a:solidFill>
        </p:spPr>
        <p:txBody>
          <a:bodyPr lIns="91368" tIns="45714" rIns="91368" bIns="45714" anchor="ctr" anchorCtr="1"/>
          <a:lstStyle>
            <a:lvl1pPr marL="0" indent="0" algn="ctr">
              <a:buFontTx/>
              <a:buNone/>
              <a:defRPr sz="825"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98797" y="1567520"/>
            <a:ext cx="1891549" cy="802640"/>
          </a:xfrm>
          <a:prstGeom prst="rect">
            <a:avLst/>
          </a:prstGeom>
          <a:solidFill>
            <a:schemeClr val="accent4"/>
          </a:solidFill>
        </p:spPr>
        <p:txBody>
          <a:bodyPr lIns="91368" tIns="45714" rIns="91368" bIns="45714" anchor="ctr" anchorCtr="1"/>
          <a:lstStyle>
            <a:lvl1pPr marL="0" indent="0" algn="ctr">
              <a:buFontTx/>
              <a:buNone/>
              <a:defRPr sz="825" b="1" i="0">
                <a:solidFill>
                  <a:schemeClr val="bg1"/>
                </a:solidFill>
              </a:defRPr>
            </a:lvl1pPr>
          </a:lstStyle>
          <a:p>
            <a:pPr lvl="0"/>
            <a:r>
              <a:rPr lang="en-US"/>
              <a:t>Click to </a:t>
            </a:r>
            <a:br>
              <a:rPr lang="en-US"/>
            </a:br>
            <a:r>
              <a:rPr lang="en-US"/>
              <a:t>edit 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12"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18761166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Text Placeholder 5"/>
          <p:cNvSpPr>
            <a:spLocks noGrp="1"/>
          </p:cNvSpPr>
          <p:nvPr>
            <p:ph type="body" sz="quarter" idx="11" hasCustomPrompt="1"/>
          </p:nvPr>
        </p:nvSpPr>
        <p:spPr>
          <a:xfrm>
            <a:off x="552763" y="1455430"/>
            <a:ext cx="8044541" cy="999416"/>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2000" b="1" i="0" baseline="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7" name="Title 3"/>
          <p:cNvSpPr>
            <a:spLocks noGrp="1"/>
          </p:cNvSpPr>
          <p:nvPr>
            <p:ph type="title" hasCustomPrompt="1"/>
          </p:nvPr>
        </p:nvSpPr>
        <p:spPr>
          <a:xfrm>
            <a:off x="546099" y="230189"/>
            <a:ext cx="8058151" cy="906196"/>
          </a:xfrm>
        </p:spPr>
        <p:txBody>
          <a:bodyPr/>
          <a:lstStyle/>
          <a:p>
            <a:r>
              <a:rPr lang="en-GB" noProof="0" smtClean="0"/>
              <a:t>Click to Edit Title</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339893700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rporate Visual">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5" y="2863669"/>
            <a:ext cx="6473961" cy="842249"/>
          </a:xfrm>
          <a:prstGeom prst="rect">
            <a:avLst/>
          </a:prstGeom>
        </p:spPr>
        <p:txBody>
          <a:bodyPr lIns="0" tIns="0" rIns="0" bIns="0" anchor="t" anchorCtr="0"/>
          <a:lstStyle>
            <a:lvl1pPr algn="l">
              <a:lnSpc>
                <a:spcPts val="2400"/>
              </a:lnSpc>
              <a:defRPr sz="1800" b="0" i="0" cap="none" spc="90" baseline="0">
                <a:solidFill>
                  <a:srgbClr val="FFFFFF"/>
                </a:solidFill>
                <a:latin typeface="Verdana"/>
                <a:cs typeface="Verdana"/>
              </a:defRPr>
            </a:lvl1pPr>
          </a:lstStyle>
          <a:p>
            <a:r>
              <a:rPr lang="en-US" dirty="0"/>
              <a:t>Title of Presentation</a:t>
            </a:r>
            <a:br>
              <a:rPr lang="en-US" dirty="0"/>
            </a:br>
            <a:r>
              <a:rPr lang="en-US" dirty="0"/>
              <a:t>Second Line Title</a:t>
            </a:r>
          </a:p>
        </p:txBody>
      </p:sp>
      <p:sp>
        <p:nvSpPr>
          <p:cNvPr id="10" name="Text Placeholder 19"/>
          <p:cNvSpPr>
            <a:spLocks noGrp="1"/>
          </p:cNvSpPr>
          <p:nvPr>
            <p:ph type="body" sz="quarter" idx="11" hasCustomPrompt="1"/>
          </p:nvPr>
        </p:nvSpPr>
        <p:spPr>
          <a:xfrm>
            <a:off x="578623" y="3767226"/>
            <a:ext cx="6473954" cy="812619"/>
          </a:xfrm>
          <a:prstGeom prst="rect">
            <a:avLst/>
          </a:prstGeom>
        </p:spPr>
        <p:txBody>
          <a:bodyPr lIns="0" tIns="0" rIns="0" bIns="0"/>
          <a:lstStyle>
            <a:lvl1pPr marL="0" indent="0" algn="l">
              <a:buNone/>
              <a:defRPr sz="1800" b="1" i="0" cap="none" spc="90" baseline="0">
                <a:solidFill>
                  <a:srgbClr val="FFFFFF"/>
                </a:solidFill>
                <a:latin typeface="Verdana"/>
                <a:cs typeface="Verdana"/>
              </a:defRPr>
            </a:lvl1pPr>
          </a:lstStyle>
          <a:p>
            <a:pPr lvl="0"/>
            <a:r>
              <a:rPr lang="en-US" dirty="0"/>
              <a:t>Click to Add Subtitle</a:t>
            </a:r>
          </a:p>
        </p:txBody>
      </p:sp>
      <p:cxnSp>
        <p:nvCxnSpPr>
          <p:cNvPr id="11" name="Straight Connector 10"/>
          <p:cNvCxnSpPr/>
          <p:nvPr userDrawn="1"/>
        </p:nvCxnSpPr>
        <p:spPr>
          <a:xfrm>
            <a:off x="575053" y="4713415"/>
            <a:ext cx="6469241" cy="344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4816338"/>
            <a:ext cx="6462906" cy="210735"/>
          </a:xfrm>
          <a:prstGeom prst="rect">
            <a:avLst/>
          </a:prstGeom>
        </p:spPr>
        <p:txBody>
          <a:bodyPr lIns="0" tIns="0" rIns="0" bIns="0"/>
          <a:lstStyle>
            <a:lvl1pPr marL="0" indent="0" algn="l">
              <a:buNone/>
              <a:defRPr sz="1125" b="0" cap="none" spc="0" baseline="0">
                <a:solidFill>
                  <a:srgbClr val="FFFFFF"/>
                </a:solidFill>
                <a:latin typeface="Verdana"/>
                <a:cs typeface="Verdana"/>
              </a:defRPr>
            </a:lvl1pPr>
          </a:lstStyle>
          <a:p>
            <a:pPr lvl="0"/>
            <a:r>
              <a:rPr lang="en-US" dirty="0"/>
              <a:t>Click to Add Presenter Name, Title, Company</a:t>
            </a:r>
          </a:p>
        </p:txBody>
      </p:sp>
      <p:sp>
        <p:nvSpPr>
          <p:cNvPr id="15" name="Text Placeholder 19"/>
          <p:cNvSpPr>
            <a:spLocks noGrp="1"/>
          </p:cNvSpPr>
          <p:nvPr>
            <p:ph type="body" sz="quarter" idx="14" hasCustomPrompt="1"/>
          </p:nvPr>
        </p:nvSpPr>
        <p:spPr>
          <a:xfrm>
            <a:off x="589688" y="5111679"/>
            <a:ext cx="6462925" cy="205052"/>
          </a:xfrm>
          <a:prstGeom prst="rect">
            <a:avLst/>
          </a:prstGeom>
        </p:spPr>
        <p:txBody>
          <a:bodyPr lIns="0" tIns="0" rIns="0" bIns="0"/>
          <a:lstStyle>
            <a:lvl1pPr marL="0" indent="0" algn="l">
              <a:buNone/>
              <a:defRPr sz="1125" b="0" cap="none" spc="0" baseline="0">
                <a:solidFill>
                  <a:srgbClr val="FFFFFF"/>
                </a:solidFill>
                <a:latin typeface="Verdana"/>
                <a:cs typeface="Verdana"/>
              </a:defRPr>
            </a:lvl1pPr>
          </a:lstStyle>
          <a:p>
            <a:pPr lvl="0"/>
            <a:r>
              <a:rPr lang="en-US" dirty="0"/>
              <a:t>Click to Add Date</a:t>
            </a:r>
          </a:p>
        </p:txBody>
      </p:sp>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582899" y="881788"/>
            <a:ext cx="2714396" cy="798173"/>
          </a:xfrm>
          <a:prstGeom prst="rect">
            <a:avLst/>
          </a:prstGeom>
        </p:spPr>
      </p:pic>
      <p:sp>
        <p:nvSpPr>
          <p:cNvPr id="13"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16"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pic>
        <p:nvPicPr>
          <p:cNvPr id="17" name="Picture 16" descr="14GSGL0011_D08_PPT_Cover_Global-Language-of-Business.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35932" y="1285418"/>
            <a:ext cx="1911160" cy="103635"/>
          </a:xfrm>
          <a:prstGeom prst="rect">
            <a:avLst/>
          </a:prstGeom>
        </p:spPr>
      </p:pic>
    </p:spTree>
    <p:extLst>
      <p:ext uri="{BB962C8B-B14F-4D97-AF65-F5344CB8AC3E}">
        <p14:creationId xmlns:p14="http://schemas.microsoft.com/office/powerpoint/2010/main" val="77346650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lour Block">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46" y="2863625"/>
            <a:ext cx="8010797" cy="891165"/>
          </a:xfrm>
          <a:prstGeom prst="rect">
            <a:avLst/>
          </a:prstGeom>
        </p:spPr>
        <p:txBody>
          <a:bodyPr lIns="0" tIns="0" rIns="0" bIns="0" anchor="t" anchorCtr="0"/>
          <a:lstStyle>
            <a:lvl1pPr algn="l">
              <a:lnSpc>
                <a:spcPts val="2400"/>
              </a:lnSpc>
              <a:defRPr sz="1800" b="0" i="0" cap="none" spc="90" baseline="0">
                <a:solidFill>
                  <a:srgbClr val="FFFFFF"/>
                </a:solidFill>
                <a:latin typeface="Verdana"/>
                <a:cs typeface="Verdana"/>
              </a:defRPr>
            </a:lvl1pPr>
          </a:lstStyle>
          <a:p>
            <a:r>
              <a:rPr lang="en-US" dirty="0"/>
              <a:t>Title of Presentation</a:t>
            </a:r>
            <a:br>
              <a:rPr lang="en-US" dirty="0"/>
            </a:br>
            <a:r>
              <a:rPr lang="en-US" dirty="0"/>
              <a:t>Second Line Title</a:t>
            </a:r>
          </a:p>
        </p:txBody>
      </p:sp>
      <p:sp>
        <p:nvSpPr>
          <p:cNvPr id="16" name="Text Placeholder 19"/>
          <p:cNvSpPr>
            <a:spLocks noGrp="1"/>
          </p:cNvSpPr>
          <p:nvPr>
            <p:ph type="body" sz="quarter" idx="11" hasCustomPrompt="1"/>
          </p:nvPr>
        </p:nvSpPr>
        <p:spPr>
          <a:xfrm>
            <a:off x="578620" y="3875151"/>
            <a:ext cx="8010788" cy="704692"/>
          </a:xfrm>
          <a:prstGeom prst="rect">
            <a:avLst/>
          </a:prstGeom>
        </p:spPr>
        <p:txBody>
          <a:bodyPr lIns="0" tIns="0" rIns="0" bIns="0"/>
          <a:lstStyle>
            <a:lvl1pPr marL="0" indent="0" algn="l">
              <a:buNone/>
              <a:defRPr sz="1275" b="0" i="0" cap="none" spc="90" baseline="0">
                <a:solidFill>
                  <a:srgbClr val="FFFFFF"/>
                </a:solidFill>
                <a:latin typeface="Verdana"/>
                <a:cs typeface="Verdana"/>
              </a:defRPr>
            </a:lvl1pPr>
          </a:lstStyle>
          <a:p>
            <a:pPr lvl="0"/>
            <a:r>
              <a:rPr lang="en-US" dirty="0"/>
              <a:t>Click to Add Subtitle</a:t>
            </a:r>
          </a:p>
        </p:txBody>
      </p:sp>
      <p:cxnSp>
        <p:nvCxnSpPr>
          <p:cNvPr id="17" name="Straight Connector 16"/>
          <p:cNvCxnSpPr/>
          <p:nvPr userDrawn="1"/>
        </p:nvCxnSpPr>
        <p:spPr>
          <a:xfrm>
            <a:off x="575053" y="4713413"/>
            <a:ext cx="6469241" cy="344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9"/>
          <p:cNvSpPr>
            <a:spLocks noGrp="1"/>
          </p:cNvSpPr>
          <p:nvPr>
            <p:ph type="body" sz="quarter" idx="12" hasCustomPrompt="1"/>
          </p:nvPr>
        </p:nvSpPr>
        <p:spPr>
          <a:xfrm>
            <a:off x="589696" y="4816335"/>
            <a:ext cx="7997117" cy="210735"/>
          </a:xfrm>
          <a:prstGeom prst="rect">
            <a:avLst/>
          </a:prstGeom>
        </p:spPr>
        <p:txBody>
          <a:bodyPr lIns="0" tIns="0" rIns="0" bIns="0"/>
          <a:lstStyle>
            <a:lvl1pPr marL="0" indent="0" algn="l">
              <a:buNone/>
              <a:defRPr sz="1125" b="0" cap="none" spc="0" baseline="0">
                <a:solidFill>
                  <a:srgbClr val="FFFFFF"/>
                </a:solidFill>
                <a:latin typeface="Verdana"/>
                <a:cs typeface="Verdana"/>
              </a:defRPr>
            </a:lvl1pPr>
          </a:lstStyle>
          <a:p>
            <a:pPr lvl="0"/>
            <a:r>
              <a:rPr lang="en-US" dirty="0"/>
              <a:t>Click to Add Presenter Name, Title, Company</a:t>
            </a:r>
          </a:p>
        </p:txBody>
      </p:sp>
      <p:sp>
        <p:nvSpPr>
          <p:cNvPr id="19" name="Text Placeholder 19"/>
          <p:cNvSpPr>
            <a:spLocks noGrp="1"/>
          </p:cNvSpPr>
          <p:nvPr>
            <p:ph type="body" sz="quarter" idx="14" hasCustomPrompt="1"/>
          </p:nvPr>
        </p:nvSpPr>
        <p:spPr>
          <a:xfrm>
            <a:off x="589677" y="5111679"/>
            <a:ext cx="7997141" cy="205052"/>
          </a:xfrm>
          <a:prstGeom prst="rect">
            <a:avLst/>
          </a:prstGeom>
        </p:spPr>
        <p:txBody>
          <a:bodyPr lIns="0" tIns="0" rIns="0" bIns="0"/>
          <a:lstStyle>
            <a:lvl1pPr marL="0" indent="0" algn="l">
              <a:buNone/>
              <a:defRPr sz="1125" b="0" cap="none" spc="0" baseline="0">
                <a:solidFill>
                  <a:srgbClr val="FFFFFF"/>
                </a:solidFill>
                <a:latin typeface="Verdana"/>
                <a:cs typeface="Verdana"/>
              </a:defRPr>
            </a:lvl1pPr>
          </a:lstStyle>
          <a:p>
            <a:pPr lvl="0"/>
            <a:r>
              <a:rPr lang="en-US" dirty="0"/>
              <a:t>Click to Add Date</a:t>
            </a:r>
          </a:p>
        </p:txBody>
      </p:sp>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582899" y="881788"/>
            <a:ext cx="2714396" cy="798173"/>
          </a:xfrm>
          <a:prstGeom prst="rect">
            <a:avLst/>
          </a:prstGeom>
        </p:spPr>
      </p:pic>
      <p:sp>
        <p:nvSpPr>
          <p:cNvPr id="11"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12"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pic>
        <p:nvPicPr>
          <p:cNvPr id="13" name="Picture 12" descr="14GSGL0011_D08_PPT_Cover_Global-Language-of-Business.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35932" y="1285418"/>
            <a:ext cx="1911160" cy="103635"/>
          </a:xfrm>
          <a:prstGeom prst="rect">
            <a:avLst/>
          </a:prstGeom>
        </p:spPr>
      </p:pic>
    </p:spTree>
    <p:extLst>
      <p:ext uri="{BB962C8B-B14F-4D97-AF65-F5344CB8AC3E}">
        <p14:creationId xmlns:p14="http://schemas.microsoft.com/office/powerpoint/2010/main" val="376092727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Gray Divider">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2068638"/>
            <a:ext cx="7715724" cy="852703"/>
          </a:xfrm>
          <a:prstGeom prst="rect">
            <a:avLst/>
          </a:prstGeom>
        </p:spPr>
        <p:txBody>
          <a:bodyPr lIns="0" tIns="0" rIns="0" bIns="0"/>
          <a:lstStyle>
            <a:lvl1pPr marL="0" indent="0" algn="l">
              <a:buNone/>
              <a:defRPr sz="1425" b="0" i="0" cap="none" spc="90" baseline="0">
                <a:solidFill>
                  <a:srgbClr val="FFFFFF"/>
                </a:solidFill>
                <a:latin typeface="Verdana"/>
                <a:cs typeface="Verdana"/>
              </a:defRPr>
            </a:lvl1pPr>
          </a:lstStyle>
          <a:p>
            <a:pPr lvl="0"/>
            <a:r>
              <a:rPr lang="en-US" dirty="0"/>
              <a:t>Click to Add Subtitle</a:t>
            </a:r>
          </a:p>
        </p:txBody>
      </p:sp>
      <p:sp>
        <p:nvSpPr>
          <p:cNvPr id="6" name="Title 2"/>
          <p:cNvSpPr>
            <a:spLocks noGrp="1"/>
          </p:cNvSpPr>
          <p:nvPr>
            <p:ph type="title" hasCustomPrompt="1"/>
          </p:nvPr>
        </p:nvSpPr>
        <p:spPr>
          <a:xfrm>
            <a:off x="723284" y="939781"/>
            <a:ext cx="7715727" cy="891165"/>
          </a:xfrm>
          <a:prstGeom prst="rect">
            <a:avLst/>
          </a:prstGeom>
        </p:spPr>
        <p:txBody>
          <a:bodyPr lIns="0" tIns="0" rIns="0" bIns="0" anchor="ctr" anchorCtr="0"/>
          <a:lstStyle>
            <a:lvl1pPr algn="l">
              <a:lnSpc>
                <a:spcPts val="3000"/>
              </a:lnSpc>
              <a:defRPr sz="2475" b="0" i="0" cap="none" spc="50" baseline="0">
                <a:solidFill>
                  <a:srgbClr val="FFFFFF"/>
                </a:solidFill>
                <a:latin typeface="Verdana"/>
                <a:cs typeface="Verdana"/>
              </a:defRPr>
            </a:lvl1pPr>
          </a:lstStyle>
          <a:p>
            <a:r>
              <a:rPr lang="en-US" dirty="0"/>
              <a:t>Divider Slide</a:t>
            </a:r>
            <a:br>
              <a:rPr lang="en-US" dirty="0"/>
            </a:br>
            <a:r>
              <a:rPr lang="en-US" dirty="0"/>
              <a:t>Second Line Title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
        <p:nvSpPr>
          <p:cNvPr id="7"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8"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178034567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orporate Visual">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804208" y="2883945"/>
            <a:ext cx="5547916" cy="89116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US" dirty="0" smtClean="0"/>
              <a:t>Title of Presentation</a:t>
            </a:r>
            <a:br>
              <a:rPr lang="en-US" dirty="0" smtClean="0"/>
            </a:br>
            <a:r>
              <a:rPr lang="en-US" dirty="0" smtClean="0"/>
              <a:t>Second Line Title</a:t>
            </a:r>
            <a:endParaRPr lang="en-US" dirty="0"/>
          </a:p>
        </p:txBody>
      </p:sp>
      <p:sp>
        <p:nvSpPr>
          <p:cNvPr id="2" name="Rectangle 1"/>
          <p:cNvSpPr/>
          <p:nvPr/>
        </p:nvSpPr>
        <p:spPr>
          <a:xfrm>
            <a:off x="6238819" y="6361758"/>
            <a:ext cx="1713826" cy="172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19"/>
          <p:cNvSpPr>
            <a:spLocks noGrp="1"/>
          </p:cNvSpPr>
          <p:nvPr>
            <p:ph type="body" sz="quarter" idx="11" hasCustomPrompt="1"/>
          </p:nvPr>
        </p:nvSpPr>
        <p:spPr>
          <a:xfrm>
            <a:off x="804208" y="3857509"/>
            <a:ext cx="5548293" cy="70469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cxnSp>
        <p:nvCxnSpPr>
          <p:cNvPr id="11" name="Straight Connector 10"/>
          <p:cNvCxnSpPr/>
          <p:nvPr/>
        </p:nvCxnSpPr>
        <p:spPr>
          <a:xfrm>
            <a:off x="793404" y="4657760"/>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804208" y="4771595"/>
            <a:ext cx="5546046"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Presenter Name, Title, Company</a:t>
            </a:r>
          </a:p>
        </p:txBody>
      </p:sp>
      <p:sp>
        <p:nvSpPr>
          <p:cNvPr id="15" name="Text Placeholder 19"/>
          <p:cNvSpPr>
            <a:spLocks noGrp="1"/>
          </p:cNvSpPr>
          <p:nvPr>
            <p:ph type="body" sz="quarter" idx="14" hasCustomPrompt="1"/>
          </p:nvPr>
        </p:nvSpPr>
        <p:spPr>
          <a:xfrm>
            <a:off x="804208" y="5055119"/>
            <a:ext cx="5546046"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Date</a:t>
            </a:r>
          </a:p>
        </p:txBody>
      </p:sp>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582899" y="881788"/>
            <a:ext cx="2714396" cy="798173"/>
          </a:xfrm>
          <a:prstGeom prst="rect">
            <a:avLst/>
          </a:prstGeom>
        </p:spPr>
      </p:pic>
      <p:sp>
        <p:nvSpPr>
          <p:cNvPr id="13"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a:t>
            </a:r>
            <a:r>
              <a:rPr lang="en-GB" noProof="0" smtClean="0">
                <a:solidFill>
                  <a:srgbClr val="454545"/>
                </a:solidFill>
              </a:rPr>
              <a:t>GS1</a:t>
            </a:r>
            <a:r>
              <a:rPr lang="en-GB" baseline="0" noProof="0" smtClean="0">
                <a:solidFill>
                  <a:srgbClr val="454545"/>
                </a:solidFill>
              </a:rPr>
              <a:t> </a:t>
            </a:r>
            <a:r>
              <a:rPr lang="en-GB" noProof="0" smtClean="0">
                <a:solidFill>
                  <a:srgbClr val="454545"/>
                </a:solidFill>
              </a:rPr>
              <a:t>2017</a:t>
            </a:r>
            <a:endParaRPr lang="en-GB" noProof="0" dirty="0" smtClean="0">
              <a:solidFill>
                <a:srgbClr val="454545"/>
              </a:solidFill>
            </a:endParaRPr>
          </a:p>
        </p:txBody>
      </p:sp>
      <p:sp>
        <p:nvSpPr>
          <p:cNvPr id="16"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pic>
        <p:nvPicPr>
          <p:cNvPr id="17" name="Picture 16" descr="14GSGL0011_D08_PPT_Cover_Global-Language-of-Business.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35932" y="1285418"/>
            <a:ext cx="1911160" cy="103635"/>
          </a:xfrm>
          <a:prstGeom prst="rect">
            <a:avLst/>
          </a:prstGeom>
        </p:spPr>
      </p:pic>
    </p:spTree>
    <p:extLst>
      <p:ext uri="{BB962C8B-B14F-4D97-AF65-F5344CB8AC3E}">
        <p14:creationId xmlns:p14="http://schemas.microsoft.com/office/powerpoint/2010/main" val="253466549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rang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GB" noProof="0" smtClean="0"/>
              <a:t>Click to Add Subtitle</a:t>
            </a:r>
          </a:p>
        </p:txBody>
      </p:sp>
      <p:sp>
        <p:nvSpPr>
          <p:cNvPr id="8"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9" name="Slide Number Placeholder 3"/>
          <p:cNvSpPr>
            <a:spLocks noGrp="1"/>
          </p:cNvSpPr>
          <p:nvPr>
            <p:ph type="sldNum" sz="quarter" idx="12"/>
          </p:nvPr>
        </p:nvSpPr>
        <p:spPr>
          <a:xfrm>
            <a:off x="8356551" y="6350405"/>
            <a:ext cx="247535" cy="200260"/>
          </a:xfrm>
          <a:prstGeom prst="rect">
            <a:avLst/>
          </a:prstGeom>
        </p:spPr>
        <p:txBody>
          <a:bodyPr/>
          <a:lstStyle/>
          <a:p>
            <a:pPr fontAlgn="base">
              <a:spcAft>
                <a:spcPct val="0"/>
              </a:spcAft>
              <a:defRPr/>
            </a:pPr>
            <a:fld id="{4472AB7F-E8D0-4874-A9B8-335B68DC5F05}" type="slidenum">
              <a:rPr lang="en-US"/>
              <a:pPr fontAlgn="base">
                <a:spcAft>
                  <a:spcPct val="0"/>
                </a:spcAft>
                <a:defRPr/>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6099" y="6265909"/>
            <a:ext cx="1299557" cy="382137"/>
          </a:xfrm>
          <a:prstGeom prst="rect">
            <a:avLst/>
          </a:prstGeom>
        </p:spPr>
      </p:pic>
    </p:spTree>
    <p:extLst>
      <p:ext uri="{BB962C8B-B14F-4D97-AF65-F5344CB8AC3E}">
        <p14:creationId xmlns:p14="http://schemas.microsoft.com/office/powerpoint/2010/main" val="252544343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455920"/>
            <a:ext cx="8048057" cy="406251"/>
          </a:xfrm>
          <a:prstGeom prst="rect">
            <a:avLst/>
          </a:prstGeom>
        </p:spPr>
        <p:txBody>
          <a:bodyPr>
            <a:normAutofit/>
          </a:bodyPr>
          <a:lstStyle>
            <a:lvl1pPr marL="0" indent="0">
              <a:buFontTx/>
              <a:buNone/>
              <a:defRPr sz="1500" b="1" i="0"/>
            </a:lvl1pPr>
          </a:lstStyle>
          <a:p>
            <a:pPr lvl="0"/>
            <a:r>
              <a:rPr lang="en-US"/>
              <a:t>Click to edit heading</a:t>
            </a:r>
          </a:p>
        </p:txBody>
      </p:sp>
      <p:sp>
        <p:nvSpPr>
          <p:cNvPr id="8" name="Text Placeholder 2"/>
          <p:cNvSpPr>
            <a:spLocks noGrp="1"/>
          </p:cNvSpPr>
          <p:nvPr>
            <p:ph idx="13" hasCustomPrompt="1"/>
          </p:nvPr>
        </p:nvSpPr>
        <p:spPr bwMode="auto">
          <a:xfrm>
            <a:off x="552764"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6012826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range Photo Divider">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1" y="466725"/>
            <a:ext cx="8043863" cy="5290236"/>
          </a:xfrm>
          <a:prstGeom prst="rect">
            <a:avLst/>
          </a:prstGeom>
        </p:spPr>
        <p:txBody>
          <a:bodyPr anchor="t" anchorCtr="0">
            <a:normAutofit/>
          </a:bodyPr>
          <a:lstStyle>
            <a:lvl1pPr marL="0" indent="0">
              <a:buNone/>
              <a:defRPr sz="1050">
                <a:solidFill>
                  <a:schemeClr val="bg2"/>
                </a:solidFill>
              </a:defRPr>
            </a:lvl1pPr>
          </a:lstStyle>
          <a:p>
            <a:r>
              <a:rPr lang="en-GB" noProof="0" dirty="0" smtClean="0"/>
              <a:t>Photo Only Divider Slide </a:t>
            </a:r>
            <a:endParaRPr lang="en-GB" noProof="0" dirty="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9778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547187" y="2233086"/>
            <a:ext cx="3780956" cy="3766995"/>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2233086"/>
            <a:ext cx="3780956" cy="3766995"/>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1"/>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4093599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500"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547185" y="2247355"/>
            <a:ext cx="2474637" cy="3752727"/>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3" name="Text Placeholder 12"/>
          <p:cNvSpPr>
            <a:spLocks noGrp="1"/>
          </p:cNvSpPr>
          <p:nvPr>
            <p:ph type="body" sz="quarter" idx="19" hasCustomPrompt="1"/>
          </p:nvPr>
        </p:nvSpPr>
        <p:spPr>
          <a:xfrm>
            <a:off x="3351001" y="2247355"/>
            <a:ext cx="2474637" cy="3752727"/>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500" b="1" i="0"/>
            </a:lvl1pPr>
          </a:lstStyle>
          <a:p>
            <a:pPr lvl="0"/>
            <a:r>
              <a:rPr lang="en-GB" noProof="0" smtClean="0"/>
              <a:t>Click to edit heading</a:t>
            </a:r>
            <a:endParaRPr lang="en-GB" noProof="0"/>
          </a:p>
        </p:txBody>
      </p:sp>
      <p:sp>
        <p:nvSpPr>
          <p:cNvPr id="19" name="Text Placeholder 12"/>
          <p:cNvSpPr>
            <a:spLocks noGrp="1"/>
          </p:cNvSpPr>
          <p:nvPr>
            <p:ph type="body" sz="quarter" idx="21" hasCustomPrompt="1"/>
          </p:nvPr>
        </p:nvSpPr>
        <p:spPr>
          <a:xfrm>
            <a:off x="6123622" y="2247355"/>
            <a:ext cx="2474637" cy="3752727"/>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4"/>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6906381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0"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hasCustomPrompt="1"/>
          </p:nvPr>
        </p:nvSpPr>
        <p:spPr>
          <a:xfrm>
            <a:off x="549371" y="1555311"/>
            <a:ext cx="3786598" cy="4298259"/>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41486708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1" y="1555312"/>
            <a:ext cx="3786598" cy="3160566"/>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GB" noProof="0" smtClean="0"/>
              <a:t>Click to edit heading</a:t>
            </a:r>
            <a:endParaRPr lang="en-GB" noProof="0"/>
          </a:p>
        </p:txBody>
      </p:sp>
      <p:sp>
        <p:nvSpPr>
          <p:cNvPr id="15"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Rectangle 3"/>
          <p:cNvSpPr/>
          <p:nvPr userDrawn="1"/>
        </p:nvSpPr>
        <p:spPr>
          <a:xfrm>
            <a:off x="549275"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1100" b="0" i="1" noProof="0" dirty="0" smtClean="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1100" b="0" i="1" noProof="0" dirty="0" smtClean="0">
              <a:solidFill>
                <a:schemeClr val="bg1"/>
              </a:solidFill>
            </a:endParaRPr>
          </a:p>
          <a:p>
            <a:pPr algn="l">
              <a:lnSpc>
                <a:spcPct val="110000"/>
              </a:lnSpc>
            </a:pPr>
            <a:endParaRPr lang="en-GB" sz="1100" b="0" i="1" noProof="0" dirty="0">
              <a:solidFill>
                <a:schemeClr val="bg1"/>
              </a:solidFill>
            </a:endParaRPr>
          </a:p>
        </p:txBody>
      </p:sp>
      <p:sp>
        <p:nvSpPr>
          <p:cNvPr id="3" name="Slide Number Placeholder 2"/>
          <p:cNvSpPr>
            <a:spLocks noGrp="1"/>
          </p:cNvSpPr>
          <p:nvPr>
            <p:ph type="sldNum" sz="quarter" idx="21"/>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6"/>
          <p:cNvSpPr>
            <a:spLocks noGrp="1"/>
          </p:cNvSpPr>
          <p:nvPr>
            <p:ph type="body" sz="quarter" idx="22" hasCustomPrompt="1"/>
          </p:nvPr>
        </p:nvSpPr>
        <p:spPr>
          <a:xfrm>
            <a:off x="685800" y="4839676"/>
            <a:ext cx="3505200" cy="9144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11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five.</a:t>
            </a:r>
            <a:endParaRPr lang="en-GB" sz="1100" b="0" i="1" noProof="0" dirty="0" smtClean="0">
              <a:solidFill>
                <a:schemeClr val="bg1"/>
              </a:solidFill>
            </a:endParaRPr>
          </a:p>
        </p:txBody>
      </p:sp>
    </p:spTree>
    <p:extLst>
      <p:ext uri="{BB962C8B-B14F-4D97-AF65-F5344CB8AC3E}">
        <p14:creationId xmlns:p14="http://schemas.microsoft.com/office/powerpoint/2010/main" val="8883058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3.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099"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GS1</a:t>
            </a:r>
            <a:r>
              <a:rPr lang="en-GB" baseline="0" noProof="0" dirty="0" smtClean="0">
                <a:solidFill>
                  <a:srgbClr val="454545"/>
                </a:solidFill>
              </a:rPr>
              <a:t> </a:t>
            </a:r>
            <a:r>
              <a:rPr lang="en-GB" noProof="0" dirty="0" smtClean="0">
                <a:solidFill>
                  <a:srgbClr val="454545"/>
                </a:solidFill>
              </a:rPr>
              <a:t>2017</a:t>
            </a:r>
          </a:p>
        </p:txBody>
      </p:sp>
      <p:sp>
        <p:nvSpPr>
          <p:cNvPr id="7"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pic>
        <p:nvPicPr>
          <p:cNvPr id="8" name="Picture 7"/>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Tree>
    <p:extLst>
      <p:ext uri="{BB962C8B-B14F-4D97-AF65-F5344CB8AC3E}">
        <p14:creationId xmlns:p14="http://schemas.microsoft.com/office/powerpoint/2010/main" val="245464445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 id="2147483829" r:id="rId14"/>
    <p:sldLayoutId id="2147483823" r:id="rId15"/>
    <p:sldLayoutId id="2147483826" r:id="rId16"/>
    <p:sldLayoutId id="2147483827" r:id="rId17"/>
    <p:sldLayoutId id="2147483828" r:id="rId18"/>
    <p:sldLayoutId id="2147483855" r:id="rId19"/>
    <p:sldLayoutId id="2147483865" r:id="rId20"/>
    <p:sldLayoutId id="2147483866" r:id="rId21"/>
    <p:sldLayoutId id="2147483893" r:id="rId22"/>
    <p:sldLayoutId id="2147483895" r:id="rId23"/>
    <p:sldLayoutId id="2147483897" r:id="rId24"/>
  </p:sldLayoutIdLst>
  <p:timing>
    <p:tnLst>
      <p:par>
        <p:cTn id="1" dur="indefinite" restart="never" nodeType="tmRoot"/>
      </p:par>
    </p:tnLst>
  </p:timing>
  <p:hf sldNum="0" hdr="0" dt="0"/>
  <p:txStyles>
    <p:titleStyle>
      <a:lvl1pPr algn="l" defTabSz="45715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17"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GS1</a:t>
            </a:r>
            <a:r>
              <a:rPr lang="en-GB" baseline="0" noProof="0" dirty="0" smtClean="0">
                <a:solidFill>
                  <a:srgbClr val="454545"/>
                </a:solidFill>
              </a:rPr>
              <a:t> </a:t>
            </a:r>
            <a:r>
              <a:rPr lang="en-GB" noProof="0" dirty="0" smtClean="0">
                <a:solidFill>
                  <a:srgbClr val="454545"/>
                </a:solidFill>
              </a:rPr>
              <a:t>2017</a:t>
            </a:r>
          </a:p>
        </p:txBody>
      </p:sp>
      <p:sp>
        <p:nvSpPr>
          <p:cNvPr id="18"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pic>
        <p:nvPicPr>
          <p:cNvPr id="19" name="Picture 1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9243" y="6305509"/>
            <a:ext cx="1299557" cy="382137"/>
          </a:xfrm>
          <a:prstGeom prst="rect">
            <a:avLst/>
          </a:prstGeom>
        </p:spPr>
      </p:pic>
    </p:spTree>
    <p:extLst>
      <p:ext uri="{BB962C8B-B14F-4D97-AF65-F5344CB8AC3E}">
        <p14:creationId xmlns:p14="http://schemas.microsoft.com/office/powerpoint/2010/main" val="4211020604"/>
      </p:ext>
    </p:extLst>
  </p:cSld>
  <p:clrMap bg1="lt1" tx1="dk1" bg2="lt2" tx2="dk2" accent1="accent1" accent2="accent2" accent3="accent3" accent4="accent4" accent5="accent5" accent6="accent6" hlink="hlink" folHlink="folHlink"/>
  <p:sldLayoutIdLst>
    <p:sldLayoutId id="2147483722" r:id="rId1"/>
    <p:sldLayoutId id="2147483727" r:id="rId2"/>
    <p:sldLayoutId id="2147483793" r:id="rId3"/>
    <p:sldLayoutId id="2147483796" r:id="rId4"/>
    <p:sldLayoutId id="2147483794" r:id="rId5"/>
    <p:sldLayoutId id="2147483797" r:id="rId6"/>
    <p:sldLayoutId id="2147483856" r:id="rId7"/>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84" y="230191"/>
            <a:ext cx="8243942" cy="906196"/>
          </a:xfrm>
          <a:prstGeom prst="rect">
            <a:avLst/>
          </a:prstGeom>
          <a:noFill/>
          <a:ln>
            <a:noFill/>
          </a:ln>
          <a:extLst/>
        </p:spPr>
        <p:txBody>
          <a:bodyPr vert="horz" wrap="square" lIns="0" tIns="45710" rIns="91358" bIns="45710" numCol="1" anchor="ctr" anchorCtr="0" compatLnSpc="1">
            <a:prstTxWarp prst="textNoShape">
              <a:avLst/>
            </a:prstTxWarp>
          </a:bodyPr>
          <a:lstStyle/>
          <a:p>
            <a:pPr lvl="0"/>
            <a:r>
              <a:rPr lang="en-US" dirty="0"/>
              <a:t>Click to Edit Title</a:t>
            </a:r>
          </a:p>
        </p:txBody>
      </p:sp>
      <p:sp>
        <p:nvSpPr>
          <p:cNvPr id="18" name="Text Placeholder 19"/>
          <p:cNvSpPr txBox="1">
            <a:spLocks/>
          </p:cNvSpPr>
          <p:nvPr userDrawn="1"/>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GS1</a:t>
            </a:r>
            <a:r>
              <a:rPr lang="en-GB" baseline="0" noProof="0" dirty="0" smtClean="0">
                <a:solidFill>
                  <a:srgbClr val="454545"/>
                </a:solidFill>
              </a:rPr>
              <a:t> </a:t>
            </a:r>
            <a:r>
              <a:rPr lang="en-GB" noProof="0" dirty="0" smtClean="0">
                <a:solidFill>
                  <a:srgbClr val="454545"/>
                </a:solidFill>
              </a:rPr>
              <a:t>2017</a:t>
            </a:r>
          </a:p>
        </p:txBody>
      </p:sp>
      <p:sp>
        <p:nvSpPr>
          <p:cNvPr id="19"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dirty="0"/>
          </a:p>
        </p:txBody>
      </p:sp>
    </p:spTree>
    <p:extLst>
      <p:ext uri="{BB962C8B-B14F-4D97-AF65-F5344CB8AC3E}">
        <p14:creationId xmlns:p14="http://schemas.microsoft.com/office/powerpoint/2010/main" val="2826844904"/>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91" r:id="rId22"/>
    <p:sldLayoutId id="2147483892" r:id="rId23"/>
    <p:sldLayoutId id="2147483898" r:id="rId24"/>
    <p:sldLayoutId id="2147483899" r:id="rId25"/>
  </p:sldLayoutIdLst>
  <p:timing>
    <p:tnLst>
      <p:par>
        <p:cTn id="1" dur="indefinite" restart="never" nodeType="tmRoot"/>
      </p:par>
    </p:tnLst>
  </p:timing>
  <p:hf sldNum="0" hdr="0" dt="0"/>
  <p:txStyles>
    <p:titleStyle>
      <a:lvl1pPr algn="l" defTabSz="342548" rtl="0" eaLnBrk="1" fontAlgn="base" hangingPunct="1">
        <a:spcBef>
          <a:spcPct val="0"/>
        </a:spcBef>
        <a:spcAft>
          <a:spcPct val="0"/>
        </a:spcAft>
        <a:defRPr sz="1875" kern="1200" cap="none" spc="0">
          <a:solidFill>
            <a:schemeClr val="tx2"/>
          </a:solidFill>
          <a:latin typeface="Verdana"/>
          <a:ea typeface="ＭＳ Ｐゴシック" charset="0"/>
          <a:cs typeface="Verdana"/>
        </a:defRPr>
      </a:lvl1pPr>
      <a:lvl2pPr algn="l" defTabSz="342548"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548"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548"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548"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548" algn="l" defTabSz="342548" rtl="0" eaLnBrk="1" fontAlgn="base" hangingPunct="1">
        <a:spcBef>
          <a:spcPct val="0"/>
        </a:spcBef>
        <a:spcAft>
          <a:spcPct val="0"/>
        </a:spcAft>
        <a:defRPr sz="2025">
          <a:solidFill>
            <a:srgbClr val="002C6C"/>
          </a:solidFill>
          <a:latin typeface="Arial" charset="0"/>
          <a:ea typeface="ＭＳ Ｐゴシック" charset="0"/>
          <a:cs typeface="ＭＳ Ｐゴシック" charset="0"/>
        </a:defRPr>
      </a:lvl6pPr>
      <a:lvl7pPr marL="685127" algn="l" defTabSz="342548" rtl="0" eaLnBrk="1" fontAlgn="base" hangingPunct="1">
        <a:spcBef>
          <a:spcPct val="0"/>
        </a:spcBef>
        <a:spcAft>
          <a:spcPct val="0"/>
        </a:spcAft>
        <a:defRPr sz="2025">
          <a:solidFill>
            <a:srgbClr val="002C6C"/>
          </a:solidFill>
          <a:latin typeface="Arial" charset="0"/>
          <a:ea typeface="ＭＳ Ｐゴシック" charset="0"/>
          <a:cs typeface="ＭＳ Ｐゴシック" charset="0"/>
        </a:defRPr>
      </a:lvl7pPr>
      <a:lvl8pPr marL="1027691" algn="l" defTabSz="342548" rtl="0" eaLnBrk="1" fontAlgn="base" hangingPunct="1">
        <a:spcBef>
          <a:spcPct val="0"/>
        </a:spcBef>
        <a:spcAft>
          <a:spcPct val="0"/>
        </a:spcAft>
        <a:defRPr sz="2025">
          <a:solidFill>
            <a:srgbClr val="002C6C"/>
          </a:solidFill>
          <a:latin typeface="Arial" charset="0"/>
          <a:ea typeface="ＭＳ Ｐゴシック" charset="0"/>
          <a:cs typeface="ＭＳ Ｐゴシック" charset="0"/>
        </a:defRPr>
      </a:lvl8pPr>
      <a:lvl9pPr marL="1370256" algn="l" defTabSz="342548" rtl="0" eaLnBrk="1" fontAlgn="base" hangingPunct="1">
        <a:spcBef>
          <a:spcPct val="0"/>
        </a:spcBef>
        <a:spcAft>
          <a:spcPct val="0"/>
        </a:spcAft>
        <a:defRPr sz="2025">
          <a:solidFill>
            <a:srgbClr val="002C6C"/>
          </a:solidFill>
          <a:latin typeface="Arial" charset="0"/>
          <a:ea typeface="ＭＳ Ｐゴシック" charset="0"/>
          <a:cs typeface="ＭＳ Ｐゴシック" charset="0"/>
        </a:defRPr>
      </a:lvl9pPr>
    </p:titleStyle>
    <p:bodyStyle>
      <a:lvl1pPr marL="269783" marR="0" indent="-214135" algn="l" defTabSz="342548" rtl="0" eaLnBrk="1" fontAlgn="base" latinLnBrk="0" hangingPunct="1">
        <a:lnSpc>
          <a:spcPct val="110000"/>
        </a:lnSpc>
        <a:spcBef>
          <a:spcPts val="300"/>
        </a:spcBef>
        <a:spcAft>
          <a:spcPct val="0"/>
        </a:spcAft>
        <a:buClr>
          <a:schemeClr val="accent1"/>
        </a:buClr>
        <a:buSzTx/>
        <a:buFont typeface="Arial"/>
        <a:buChar char="•"/>
        <a:tabLst/>
        <a:defRPr sz="1275" b="0" i="0" kern="1200" baseline="0">
          <a:solidFill>
            <a:schemeClr val="tx2"/>
          </a:solidFill>
          <a:latin typeface="Verdana"/>
          <a:ea typeface="ＭＳ Ｐゴシック" charset="0"/>
          <a:cs typeface="Verdana"/>
        </a:defRPr>
      </a:lvl1pPr>
      <a:lvl2pPr marL="418127" marR="0" indent="-214135" algn="l" defTabSz="342548" rtl="0" eaLnBrk="1" fontAlgn="base" latinLnBrk="0" hangingPunct="1">
        <a:lnSpc>
          <a:spcPct val="110000"/>
        </a:lnSpc>
        <a:spcBef>
          <a:spcPts val="300"/>
        </a:spcBef>
        <a:spcAft>
          <a:spcPct val="0"/>
        </a:spcAft>
        <a:buClr>
          <a:schemeClr val="accent1"/>
        </a:buClr>
        <a:buSzTx/>
        <a:buFont typeface="Lucida Grande"/>
        <a:buChar char="­"/>
        <a:tabLst/>
        <a:defRPr sz="1275" b="0" i="0" kern="1200">
          <a:solidFill>
            <a:schemeClr val="tx2"/>
          </a:solidFill>
          <a:latin typeface="Verdana"/>
          <a:ea typeface="ＭＳ Ｐゴシック" charset="0"/>
          <a:cs typeface="Verdana"/>
        </a:defRPr>
      </a:lvl2pPr>
      <a:lvl3pPr marL="617764" indent="-214135" algn="l" defTabSz="342548" rtl="0" eaLnBrk="1" fontAlgn="base" hangingPunct="1">
        <a:lnSpc>
          <a:spcPct val="110000"/>
        </a:lnSpc>
        <a:spcBef>
          <a:spcPts val="300"/>
        </a:spcBef>
        <a:spcAft>
          <a:spcPct val="0"/>
        </a:spcAft>
        <a:buClr>
          <a:schemeClr val="accent1"/>
        </a:buClr>
        <a:buFont typeface="Arial"/>
        <a:buChar char="•"/>
        <a:defRPr sz="1275" b="0" i="0" kern="1200">
          <a:solidFill>
            <a:schemeClr val="tx2"/>
          </a:solidFill>
          <a:latin typeface="Verdana"/>
          <a:ea typeface="ＭＳ Ｐゴシック" charset="0"/>
          <a:cs typeface="Verdana"/>
        </a:defRPr>
      </a:lvl3pPr>
      <a:lvl4pPr marL="787706" indent="-171291" algn="l" defTabSz="342548" rtl="0" eaLnBrk="1" fontAlgn="base" hangingPunct="1">
        <a:lnSpc>
          <a:spcPct val="110000"/>
        </a:lnSpc>
        <a:spcBef>
          <a:spcPts val="300"/>
        </a:spcBef>
        <a:spcAft>
          <a:spcPct val="0"/>
        </a:spcAft>
        <a:buClr>
          <a:schemeClr val="accent1"/>
        </a:buClr>
        <a:buFont typeface="Lucida Grande"/>
        <a:buChar char="­"/>
        <a:defRPr sz="1275" b="0" i="0" kern="1200">
          <a:solidFill>
            <a:schemeClr val="tx2"/>
          </a:solidFill>
          <a:latin typeface="Verdana"/>
          <a:ea typeface="ＭＳ Ｐゴシック" charset="0"/>
          <a:cs typeface="Verdana"/>
        </a:defRPr>
      </a:lvl4pPr>
      <a:lvl5pPr marL="949547" indent="-171291" algn="l" defTabSz="342548" rtl="0" eaLnBrk="1" fontAlgn="base" hangingPunct="1">
        <a:lnSpc>
          <a:spcPct val="110000"/>
        </a:lnSpc>
        <a:spcBef>
          <a:spcPts val="300"/>
        </a:spcBef>
        <a:spcAft>
          <a:spcPct val="0"/>
        </a:spcAft>
        <a:buClr>
          <a:schemeClr val="accent1"/>
        </a:buClr>
        <a:buSzPct val="100000"/>
        <a:buFont typeface="Arial"/>
        <a:buChar char="•"/>
        <a:defRPr sz="1275" b="0" i="0" kern="1200">
          <a:solidFill>
            <a:schemeClr val="tx2"/>
          </a:solidFill>
          <a:latin typeface="Verdana"/>
          <a:ea typeface="ＭＳ Ｐゴシック" charset="0"/>
          <a:cs typeface="Verdana"/>
        </a:defRPr>
      </a:lvl5pPr>
      <a:lvl6pPr marL="1884092" indent="-171291" algn="l" defTabSz="342548" rtl="0" eaLnBrk="1" latinLnBrk="0" hangingPunct="1">
        <a:spcBef>
          <a:spcPct val="20000"/>
        </a:spcBef>
        <a:buFont typeface="Arial"/>
        <a:buChar char="•"/>
        <a:defRPr sz="1500" kern="1200">
          <a:solidFill>
            <a:schemeClr val="tx1"/>
          </a:solidFill>
          <a:latin typeface="+mn-lt"/>
          <a:ea typeface="+mn-ea"/>
          <a:cs typeface="+mn-cs"/>
        </a:defRPr>
      </a:lvl6pPr>
      <a:lvl7pPr marL="2226654" indent="-171291" algn="l" defTabSz="342548" rtl="0" eaLnBrk="1" latinLnBrk="0" hangingPunct="1">
        <a:spcBef>
          <a:spcPct val="20000"/>
        </a:spcBef>
        <a:buFont typeface="Arial"/>
        <a:buChar char="•"/>
        <a:defRPr sz="1500" kern="1200">
          <a:solidFill>
            <a:schemeClr val="tx1"/>
          </a:solidFill>
          <a:latin typeface="+mn-lt"/>
          <a:ea typeface="+mn-ea"/>
          <a:cs typeface="+mn-cs"/>
        </a:defRPr>
      </a:lvl7pPr>
      <a:lvl8pPr marL="2569220" indent="-171291" algn="l" defTabSz="342548" rtl="0" eaLnBrk="1" latinLnBrk="0" hangingPunct="1">
        <a:spcBef>
          <a:spcPct val="20000"/>
        </a:spcBef>
        <a:buFont typeface="Arial"/>
        <a:buChar char="•"/>
        <a:defRPr sz="1500" kern="1200">
          <a:solidFill>
            <a:schemeClr val="tx1"/>
          </a:solidFill>
          <a:latin typeface="+mn-lt"/>
          <a:ea typeface="+mn-ea"/>
          <a:cs typeface="+mn-cs"/>
        </a:defRPr>
      </a:lvl8pPr>
      <a:lvl9pPr marL="2911799" indent="-171291" algn="l" defTabSz="34254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548" rtl="0" eaLnBrk="1" latinLnBrk="0" hangingPunct="1">
        <a:defRPr sz="1425" kern="1200">
          <a:solidFill>
            <a:schemeClr val="tx1"/>
          </a:solidFill>
          <a:latin typeface="+mn-lt"/>
          <a:ea typeface="+mn-ea"/>
          <a:cs typeface="+mn-cs"/>
        </a:defRPr>
      </a:lvl1pPr>
      <a:lvl2pPr marL="342548" algn="l" defTabSz="342548" rtl="0" eaLnBrk="1" latinLnBrk="0" hangingPunct="1">
        <a:defRPr sz="1425" kern="1200">
          <a:solidFill>
            <a:schemeClr val="tx1"/>
          </a:solidFill>
          <a:latin typeface="+mn-lt"/>
          <a:ea typeface="+mn-ea"/>
          <a:cs typeface="+mn-cs"/>
        </a:defRPr>
      </a:lvl2pPr>
      <a:lvl3pPr marL="685127" algn="l" defTabSz="342548" rtl="0" eaLnBrk="1" latinLnBrk="0" hangingPunct="1">
        <a:defRPr sz="1425" kern="1200">
          <a:solidFill>
            <a:schemeClr val="tx1"/>
          </a:solidFill>
          <a:latin typeface="+mn-lt"/>
          <a:ea typeface="+mn-ea"/>
          <a:cs typeface="+mn-cs"/>
        </a:defRPr>
      </a:lvl3pPr>
      <a:lvl4pPr marL="1027691" algn="l" defTabSz="342548" rtl="0" eaLnBrk="1" latinLnBrk="0" hangingPunct="1">
        <a:defRPr sz="1425" kern="1200">
          <a:solidFill>
            <a:schemeClr val="tx1"/>
          </a:solidFill>
          <a:latin typeface="+mn-lt"/>
          <a:ea typeface="+mn-ea"/>
          <a:cs typeface="+mn-cs"/>
        </a:defRPr>
      </a:lvl4pPr>
      <a:lvl5pPr marL="1370256" algn="l" defTabSz="342548" rtl="0" eaLnBrk="1" latinLnBrk="0" hangingPunct="1">
        <a:defRPr sz="1425" kern="1200">
          <a:solidFill>
            <a:schemeClr val="tx1"/>
          </a:solidFill>
          <a:latin typeface="+mn-lt"/>
          <a:ea typeface="+mn-ea"/>
          <a:cs typeface="+mn-cs"/>
        </a:defRPr>
      </a:lvl5pPr>
      <a:lvl6pPr marL="1712834" algn="l" defTabSz="342548" rtl="0" eaLnBrk="1" latinLnBrk="0" hangingPunct="1">
        <a:defRPr sz="1425" kern="1200">
          <a:solidFill>
            <a:schemeClr val="tx1"/>
          </a:solidFill>
          <a:latin typeface="+mn-lt"/>
          <a:ea typeface="+mn-ea"/>
          <a:cs typeface="+mn-cs"/>
        </a:defRPr>
      </a:lvl6pPr>
      <a:lvl7pPr marL="2055380" algn="l" defTabSz="342548" rtl="0" eaLnBrk="1" latinLnBrk="0" hangingPunct="1">
        <a:defRPr sz="1425" kern="1200">
          <a:solidFill>
            <a:schemeClr val="tx1"/>
          </a:solidFill>
          <a:latin typeface="+mn-lt"/>
          <a:ea typeface="+mn-ea"/>
          <a:cs typeface="+mn-cs"/>
        </a:defRPr>
      </a:lvl7pPr>
      <a:lvl8pPr marL="2397929" algn="l" defTabSz="342548" rtl="0" eaLnBrk="1" latinLnBrk="0" hangingPunct="1">
        <a:defRPr sz="1425" kern="1200">
          <a:solidFill>
            <a:schemeClr val="tx1"/>
          </a:solidFill>
          <a:latin typeface="+mn-lt"/>
          <a:ea typeface="+mn-ea"/>
          <a:cs typeface="+mn-cs"/>
        </a:defRPr>
      </a:lvl8pPr>
      <a:lvl9pPr marL="2740478" algn="l" defTabSz="342548" rtl="0" eaLnBrk="1" latinLnBrk="0" hangingPunct="1">
        <a:defRPr sz="1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hyperlink" Target="http://www.gs1.org/gs1-anti-trust-caution"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33.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hyperlink" Target="http://mozone.gs1.org/master-data-servi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hyperlink" Target="file:///\\intranet.gs1.org\Solutions_Services\Shared%20Documents\MDS%20and%20Brand%20Owner%20Certification%20Programme\GS1%20US%20MDS%20Deployment%20Plan%20as%20of%20Apr%2018%20SAMPLE.xlsx" TargetMode="External"/><Relationship Id="rId2" Type="http://schemas.openxmlformats.org/officeDocument/2006/relationships/notesSlide" Target="../notesSlides/notesSlide37.xml"/><Relationship Id="rId1" Type="http://schemas.openxmlformats.org/officeDocument/2006/relationships/slideLayout" Target="../slideLayouts/slideLayout33.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hyperlink" Target="mailto:carolyn.lee@gs1.org" TargetMode="External"/><Relationship Id="rId13"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hyperlink" Target="mailto:patrick.ponsaerts@gs1.org" TargetMode="External"/><Relationship Id="rId12"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hyperlink" Target="mailto:donna.dipietro@gs1.org" TargetMode="External"/><Relationship Id="rId11" Type="http://schemas.openxmlformats.org/officeDocument/2006/relationships/image" Target="../media/image66.png"/><Relationship Id="rId5" Type="http://schemas.openxmlformats.org/officeDocument/2006/relationships/image" Target="../media/image64.jpg"/><Relationship Id="rId10" Type="http://schemas.openxmlformats.org/officeDocument/2006/relationships/hyperlink" Target="mailto:malcom.bowden@gs1.org" TargetMode="External"/><Relationship Id="rId4" Type="http://schemas.openxmlformats.org/officeDocument/2006/relationships/hyperlink" Target="mailto:mike.wehrs@gs1.org" TargetMode="External"/><Relationship Id="rId9" Type="http://schemas.openxmlformats.org/officeDocument/2006/relationships/image" Target="../media/image65.png"/></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81400"/>
            <a:ext cx="5547916" cy="891165"/>
          </a:xfrm>
        </p:spPr>
        <p:txBody>
          <a:bodyPr/>
          <a:lstStyle/>
          <a:p>
            <a:pPr>
              <a:lnSpc>
                <a:spcPct val="110000"/>
              </a:lnSpc>
              <a:spcBef>
                <a:spcPts val="300"/>
              </a:spcBef>
              <a:buClr>
                <a:srgbClr val="F26334"/>
              </a:buClr>
            </a:pPr>
            <a:r>
              <a:rPr lang="en-US" sz="1800" b="1" dirty="0" smtClean="0"/>
              <a:t>GS1 Master Data Services and Brand Owner Certification</a:t>
            </a:r>
            <a:r>
              <a:rPr lang="en-US" sz="2000" dirty="0" smtClean="0"/>
              <a:t/>
            </a:r>
            <a:br>
              <a:rPr lang="en-US" sz="2000" dirty="0" smtClean="0"/>
            </a:br>
            <a:r>
              <a:rPr lang="en-US" sz="1400" dirty="0" smtClean="0">
                <a:solidFill>
                  <a:prstClr val="white"/>
                </a:solidFill>
              </a:rPr>
              <a:t/>
            </a:r>
            <a:br>
              <a:rPr lang="en-US" sz="1400" dirty="0" smtClean="0">
                <a:solidFill>
                  <a:prstClr val="white"/>
                </a:solidFill>
              </a:rPr>
            </a:br>
            <a:r>
              <a:rPr lang="en-US" sz="1400" dirty="0">
                <a:solidFill>
                  <a:prstClr val="white"/>
                </a:solidFill>
              </a:rPr>
              <a:t/>
            </a:r>
            <a:br>
              <a:rPr lang="en-US" sz="1400" dirty="0">
                <a:solidFill>
                  <a:prstClr val="white"/>
                </a:solidFill>
              </a:rPr>
            </a:br>
            <a:endParaRPr lang="en-US" dirty="0"/>
          </a:p>
        </p:txBody>
      </p:sp>
      <p:sp>
        <p:nvSpPr>
          <p:cNvPr id="5" name="Text Placeholder 4"/>
          <p:cNvSpPr>
            <a:spLocks noGrp="1"/>
          </p:cNvSpPr>
          <p:nvPr>
            <p:ph type="body" sz="quarter" idx="12"/>
          </p:nvPr>
        </p:nvSpPr>
        <p:spPr>
          <a:xfrm>
            <a:off x="806078" y="4876800"/>
            <a:ext cx="5546046" cy="433652"/>
          </a:xfrm>
        </p:spPr>
        <p:txBody>
          <a:bodyPr/>
          <a:lstStyle/>
          <a:p>
            <a:r>
              <a:rPr lang="en-US" sz="1400" dirty="0" smtClean="0">
                <a:solidFill>
                  <a:prstClr val="white"/>
                </a:solidFill>
              </a:rPr>
              <a:t>08:30 </a:t>
            </a:r>
            <a:r>
              <a:rPr lang="en-US" sz="1400" dirty="0">
                <a:solidFill>
                  <a:prstClr val="white"/>
                </a:solidFill>
              </a:rPr>
              <a:t>– 10:00 </a:t>
            </a:r>
            <a:r>
              <a:rPr lang="en-US" sz="1400" dirty="0" smtClean="0">
                <a:solidFill>
                  <a:prstClr val="white"/>
                </a:solidFill>
              </a:rPr>
              <a:t>CET, Thursday, 12</a:t>
            </a:r>
            <a:r>
              <a:rPr lang="en-US" sz="1400" baseline="30000" dirty="0" smtClean="0">
                <a:solidFill>
                  <a:prstClr val="white"/>
                </a:solidFill>
              </a:rPr>
              <a:t>th </a:t>
            </a:r>
            <a:r>
              <a:rPr lang="en-US" sz="1400" dirty="0" smtClean="0">
                <a:solidFill>
                  <a:prstClr val="white"/>
                </a:solidFill>
              </a:rPr>
              <a:t>October </a:t>
            </a:r>
            <a:r>
              <a:rPr lang="en-US" sz="1400" dirty="0">
                <a:solidFill>
                  <a:prstClr val="white"/>
                </a:solidFill>
              </a:rPr>
              <a:t/>
            </a:r>
            <a:br>
              <a:rPr lang="en-US" sz="1400" dirty="0">
                <a:solidFill>
                  <a:prstClr val="white"/>
                </a:solidFill>
              </a:rPr>
            </a:br>
            <a:r>
              <a:rPr lang="en-US" sz="1400" dirty="0" err="1" smtClean="0"/>
              <a:t>Presentor</a:t>
            </a:r>
            <a:r>
              <a:rPr lang="en-US" sz="1400" dirty="0" smtClean="0"/>
              <a:t> </a:t>
            </a:r>
            <a:r>
              <a:rPr lang="en-US" sz="1400" dirty="0"/>
              <a:t>: Patrick Ponsaerts</a:t>
            </a:r>
            <a:r>
              <a:rPr lang="en-US" sz="1600" dirty="0"/>
              <a:t/>
            </a:r>
            <a:br>
              <a:rPr lang="en-US" sz="1600" dirty="0"/>
            </a:br>
            <a:endParaRPr lang="en-US" dirty="0"/>
          </a:p>
        </p:txBody>
      </p:sp>
      <p:sp>
        <p:nvSpPr>
          <p:cNvPr id="4" name="Title 6"/>
          <p:cNvSpPr txBox="1">
            <a:spLocks/>
          </p:cNvSpPr>
          <p:nvPr/>
        </p:nvSpPr>
        <p:spPr bwMode="auto">
          <a:xfrm>
            <a:off x="650905" y="1802229"/>
            <a:ext cx="7547005" cy="1051369"/>
          </a:xfrm>
          <a:prstGeom prst="rect">
            <a:avLst/>
          </a:prstGeom>
          <a:noFill/>
          <a:ln>
            <a:noFill/>
          </a:ln>
          <a:extLst/>
        </p:spPr>
        <p:txBody>
          <a:bodyPr vert="horz" wrap="square" lIns="0" tIns="0" rIns="0" bIns="0" numCol="1" anchor="t" anchorCtr="0" compatLnSpc="1">
            <a:prstTxWarp prst="textNoShape">
              <a:avLst/>
            </a:prstTxWarp>
          </a:bodyPr>
          <a:lstStyle>
            <a:lvl1pPr algn="l" defTabSz="342548" rtl="0" eaLnBrk="1" fontAlgn="base" hangingPunct="1">
              <a:lnSpc>
                <a:spcPts val="3000"/>
              </a:lnSpc>
              <a:spcBef>
                <a:spcPct val="0"/>
              </a:spcBef>
              <a:spcAft>
                <a:spcPct val="0"/>
              </a:spcAft>
              <a:defRPr sz="2400" b="0" i="0" kern="1200" cap="none" spc="90" baseline="0">
                <a:solidFill>
                  <a:srgbClr val="FFFFFF"/>
                </a:solidFill>
                <a:latin typeface="Verdana"/>
                <a:ea typeface="ＭＳ Ｐゴシック" charset="0"/>
                <a:cs typeface="Verdana"/>
              </a:defRPr>
            </a:lvl1pPr>
            <a:lvl2pPr algn="l" defTabSz="342548"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2pPr>
            <a:lvl3pPr algn="l" defTabSz="342548"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3pPr>
            <a:lvl4pPr algn="l" defTabSz="342548"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4pPr>
            <a:lvl5pPr algn="l" defTabSz="342548" rtl="0" eaLnBrk="1" fontAlgn="base" hangingPunct="1">
              <a:spcBef>
                <a:spcPct val="0"/>
              </a:spcBef>
              <a:spcAft>
                <a:spcPct val="0"/>
              </a:spcAft>
              <a:defRPr sz="1800">
                <a:solidFill>
                  <a:schemeClr val="bg1"/>
                </a:solidFill>
                <a:latin typeface="Arial" charset="0"/>
                <a:ea typeface="ＭＳ Ｐゴシック" charset="0"/>
                <a:cs typeface="ＭＳ Ｐゴシック" charset="0"/>
              </a:defRPr>
            </a:lvl5pPr>
            <a:lvl6pPr marL="342548" algn="l" defTabSz="342548" rtl="0" eaLnBrk="1" fontAlgn="base" hangingPunct="1">
              <a:spcBef>
                <a:spcPct val="0"/>
              </a:spcBef>
              <a:spcAft>
                <a:spcPct val="0"/>
              </a:spcAft>
              <a:defRPr sz="2025">
                <a:solidFill>
                  <a:srgbClr val="002C6C"/>
                </a:solidFill>
                <a:latin typeface="Arial" charset="0"/>
                <a:ea typeface="ＭＳ Ｐゴシック" charset="0"/>
                <a:cs typeface="ＭＳ Ｐゴシック" charset="0"/>
              </a:defRPr>
            </a:lvl6pPr>
            <a:lvl7pPr marL="685127" algn="l" defTabSz="342548" rtl="0" eaLnBrk="1" fontAlgn="base" hangingPunct="1">
              <a:spcBef>
                <a:spcPct val="0"/>
              </a:spcBef>
              <a:spcAft>
                <a:spcPct val="0"/>
              </a:spcAft>
              <a:defRPr sz="2025">
                <a:solidFill>
                  <a:srgbClr val="002C6C"/>
                </a:solidFill>
                <a:latin typeface="Arial" charset="0"/>
                <a:ea typeface="ＭＳ Ｐゴシック" charset="0"/>
                <a:cs typeface="ＭＳ Ｐゴシック" charset="0"/>
              </a:defRPr>
            </a:lvl7pPr>
            <a:lvl8pPr marL="1027691" algn="l" defTabSz="342548" rtl="0" eaLnBrk="1" fontAlgn="base" hangingPunct="1">
              <a:spcBef>
                <a:spcPct val="0"/>
              </a:spcBef>
              <a:spcAft>
                <a:spcPct val="0"/>
              </a:spcAft>
              <a:defRPr sz="2025">
                <a:solidFill>
                  <a:srgbClr val="002C6C"/>
                </a:solidFill>
                <a:latin typeface="Arial" charset="0"/>
                <a:ea typeface="ＭＳ Ｐゴシック" charset="0"/>
                <a:cs typeface="ＭＳ Ｐゴシック" charset="0"/>
              </a:defRPr>
            </a:lvl8pPr>
            <a:lvl9pPr marL="1370256" algn="l" defTabSz="342548" rtl="0" eaLnBrk="1" fontAlgn="base" hangingPunct="1">
              <a:spcBef>
                <a:spcPct val="0"/>
              </a:spcBef>
              <a:spcAft>
                <a:spcPct val="0"/>
              </a:spcAft>
              <a:defRPr sz="2025">
                <a:solidFill>
                  <a:srgbClr val="002C6C"/>
                </a:solidFill>
                <a:latin typeface="Arial" charset="0"/>
                <a:ea typeface="ＭＳ Ｐゴシック" charset="0"/>
                <a:cs typeface="ＭＳ Ｐゴシック" charset="0"/>
              </a:defRPr>
            </a:lvl9pPr>
          </a:lstStyle>
          <a:p>
            <a:pPr>
              <a:lnSpc>
                <a:spcPct val="100000"/>
              </a:lnSpc>
            </a:pPr>
            <a:r>
              <a:rPr lang="en-US" sz="1800" b="1" dirty="0" smtClean="0">
                <a:solidFill>
                  <a:schemeClr val="accent1"/>
                </a:solidFill>
              </a:rPr>
              <a:t>GS1 Industry and Standards Event</a:t>
            </a:r>
            <a:br>
              <a:rPr lang="en-US" sz="1800" b="1" dirty="0" smtClean="0">
                <a:solidFill>
                  <a:schemeClr val="accent1"/>
                </a:solidFill>
              </a:rPr>
            </a:br>
            <a:r>
              <a:rPr lang="en-US" sz="1800" b="1" dirty="0" smtClean="0">
                <a:solidFill>
                  <a:schemeClr val="accent1"/>
                </a:solidFill>
              </a:rPr>
              <a:t>9–13 October 2017 – Brussels</a:t>
            </a:r>
          </a:p>
          <a:p>
            <a:pPr>
              <a:lnSpc>
                <a:spcPct val="100000"/>
              </a:lnSpc>
            </a:pPr>
            <a:r>
              <a:rPr lang="en-US" sz="1000" dirty="0" smtClean="0">
                <a:solidFill>
                  <a:srgbClr val="002060"/>
                </a:solidFill>
              </a:rPr>
              <a:t/>
            </a:r>
            <a:br>
              <a:rPr lang="en-US" sz="1000" dirty="0" smtClean="0">
                <a:solidFill>
                  <a:srgbClr val="002060"/>
                </a:solidFill>
              </a:rPr>
            </a:br>
            <a:r>
              <a:rPr lang="en-US" sz="1200" i="1" dirty="0" smtClean="0">
                <a:solidFill>
                  <a:srgbClr val="002C6C"/>
                </a:solidFill>
              </a:rPr>
              <a:t>Transforming business together </a:t>
            </a:r>
            <a:r>
              <a:rPr lang="en-US" dirty="0" smtClean="0"/>
              <a:t/>
            </a:r>
            <a:br>
              <a:rPr lang="en-US" dirty="0" smtClean="0"/>
            </a:br>
            <a:endParaRPr lang="en-US" dirty="0"/>
          </a:p>
        </p:txBody>
      </p:sp>
    </p:spTree>
    <p:extLst>
      <p:ext uri="{BB962C8B-B14F-4D97-AF65-F5344CB8AC3E}">
        <p14:creationId xmlns:p14="http://schemas.microsoft.com/office/powerpoint/2010/main" val="906177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Group 177"/>
          <p:cNvGrpSpPr/>
          <p:nvPr/>
        </p:nvGrpSpPr>
        <p:grpSpPr>
          <a:xfrm>
            <a:off x="1048489" y="1099418"/>
            <a:ext cx="6794332" cy="4651659"/>
            <a:chOff x="-11867" y="549852"/>
            <a:chExt cx="9417137" cy="6189393"/>
          </a:xfrm>
        </p:grpSpPr>
        <p:sp>
          <p:nvSpPr>
            <p:cNvPr id="179" name="Rectangle 178"/>
            <p:cNvSpPr/>
            <p:nvPr/>
          </p:nvSpPr>
          <p:spPr>
            <a:xfrm>
              <a:off x="198583" y="883289"/>
              <a:ext cx="1269096" cy="276426"/>
            </a:xfrm>
            <a:prstGeom prst="rect">
              <a:avLst/>
            </a:prstGeom>
          </p:spPr>
          <p:txBody>
            <a:bodyPr wrap="none">
              <a:spAutoFit/>
            </a:bodyPr>
            <a:lstStyle/>
            <a:p>
              <a:r>
                <a:rPr lang="en-US" sz="750" dirty="0">
                  <a:solidFill>
                    <a:srgbClr val="FF0000"/>
                  </a:solidFill>
                </a:rPr>
                <a:t>Issuing Agency</a:t>
              </a:r>
            </a:p>
          </p:txBody>
        </p:sp>
        <p:sp>
          <p:nvSpPr>
            <p:cNvPr id="180" name="Rectangle 179"/>
            <p:cNvSpPr/>
            <p:nvPr/>
          </p:nvSpPr>
          <p:spPr>
            <a:xfrm>
              <a:off x="2307755" y="3583345"/>
              <a:ext cx="1353525" cy="276426"/>
            </a:xfrm>
            <a:prstGeom prst="rect">
              <a:avLst/>
            </a:prstGeom>
          </p:spPr>
          <p:txBody>
            <a:bodyPr wrap="none">
              <a:spAutoFit/>
            </a:bodyPr>
            <a:lstStyle/>
            <a:p>
              <a:r>
                <a:rPr lang="en-US" sz="750" dirty="0">
                  <a:solidFill>
                    <a:srgbClr val="FF0000"/>
                  </a:solidFill>
                  <a:latin typeface="Calibri"/>
                </a:rPr>
                <a:t>Primary DI Number</a:t>
              </a:r>
              <a:r>
                <a:rPr lang="en-US" sz="750" dirty="0">
                  <a:solidFill>
                    <a:srgbClr val="FF0000"/>
                  </a:solidFill>
                </a:rPr>
                <a:t> </a:t>
              </a:r>
            </a:p>
          </p:txBody>
        </p:sp>
        <p:sp>
          <p:nvSpPr>
            <p:cNvPr id="181" name="Rectangle 180"/>
            <p:cNvSpPr/>
            <p:nvPr/>
          </p:nvSpPr>
          <p:spPr>
            <a:xfrm>
              <a:off x="6398554" y="1248847"/>
              <a:ext cx="1353525" cy="276426"/>
            </a:xfrm>
            <a:prstGeom prst="rect">
              <a:avLst/>
            </a:prstGeom>
          </p:spPr>
          <p:txBody>
            <a:bodyPr wrap="none">
              <a:spAutoFit/>
            </a:bodyPr>
            <a:lstStyle/>
            <a:p>
              <a:r>
                <a:rPr lang="en-US" sz="750" dirty="0">
                  <a:solidFill>
                    <a:srgbClr val="FF0000"/>
                  </a:solidFill>
                  <a:latin typeface="Calibri"/>
                </a:rPr>
                <a:t>Primary DI Number</a:t>
              </a:r>
              <a:r>
                <a:rPr lang="en-US" sz="750" dirty="0">
                  <a:solidFill>
                    <a:srgbClr val="FF0000"/>
                  </a:solidFill>
                </a:rPr>
                <a:t> </a:t>
              </a:r>
            </a:p>
          </p:txBody>
        </p:sp>
        <p:sp>
          <p:nvSpPr>
            <p:cNvPr id="182" name="Rectangle 181"/>
            <p:cNvSpPr/>
            <p:nvPr/>
          </p:nvSpPr>
          <p:spPr>
            <a:xfrm>
              <a:off x="8047282" y="2889076"/>
              <a:ext cx="1024698" cy="276426"/>
            </a:xfrm>
            <a:prstGeom prst="rect">
              <a:avLst/>
            </a:prstGeom>
          </p:spPr>
          <p:txBody>
            <a:bodyPr wrap="none">
              <a:spAutoFit/>
            </a:bodyPr>
            <a:lstStyle/>
            <a:p>
              <a:r>
                <a:rPr lang="en-US" sz="750" dirty="0">
                  <a:solidFill>
                    <a:srgbClr val="FF0000"/>
                  </a:solidFill>
                  <a:latin typeface="Calibri"/>
                </a:rPr>
                <a:t>Device Count</a:t>
              </a:r>
              <a:r>
                <a:rPr lang="en-US" sz="750" dirty="0">
                  <a:solidFill>
                    <a:srgbClr val="FF0000"/>
                  </a:solidFill>
                </a:rPr>
                <a:t> </a:t>
              </a:r>
            </a:p>
          </p:txBody>
        </p:sp>
        <p:sp>
          <p:nvSpPr>
            <p:cNvPr id="183" name="Rectangle 182"/>
            <p:cNvSpPr/>
            <p:nvPr/>
          </p:nvSpPr>
          <p:spPr>
            <a:xfrm>
              <a:off x="2540709" y="3225266"/>
              <a:ext cx="1024698" cy="276426"/>
            </a:xfrm>
            <a:prstGeom prst="rect">
              <a:avLst/>
            </a:prstGeom>
          </p:spPr>
          <p:txBody>
            <a:bodyPr wrap="none">
              <a:spAutoFit/>
            </a:bodyPr>
            <a:lstStyle/>
            <a:p>
              <a:r>
                <a:rPr lang="en-US" sz="750" dirty="0">
                  <a:solidFill>
                    <a:srgbClr val="FF0000"/>
                  </a:solidFill>
                  <a:latin typeface="Calibri"/>
                </a:rPr>
                <a:t>Device Count</a:t>
              </a:r>
              <a:r>
                <a:rPr lang="en-US" sz="750" dirty="0">
                  <a:solidFill>
                    <a:srgbClr val="FF0000"/>
                  </a:solidFill>
                </a:rPr>
                <a:t> </a:t>
              </a:r>
            </a:p>
          </p:txBody>
        </p:sp>
        <p:sp>
          <p:nvSpPr>
            <p:cNvPr id="184" name="Rectangle 183"/>
            <p:cNvSpPr/>
            <p:nvPr/>
          </p:nvSpPr>
          <p:spPr>
            <a:xfrm>
              <a:off x="389209" y="4409927"/>
              <a:ext cx="1535714" cy="276426"/>
            </a:xfrm>
            <a:prstGeom prst="rect">
              <a:avLst/>
            </a:prstGeom>
          </p:spPr>
          <p:txBody>
            <a:bodyPr wrap="none">
              <a:spAutoFit/>
            </a:bodyPr>
            <a:lstStyle/>
            <a:p>
              <a:r>
                <a:rPr lang="en-US" sz="750" dirty="0">
                  <a:solidFill>
                    <a:srgbClr val="FF0000"/>
                  </a:solidFill>
                  <a:latin typeface="Calibri"/>
                </a:rPr>
                <a:t>Unit of Use DI Number</a:t>
              </a:r>
              <a:r>
                <a:rPr lang="en-US" sz="750" dirty="0">
                  <a:solidFill>
                    <a:srgbClr val="FF0000"/>
                  </a:solidFill>
                </a:rPr>
                <a:t> </a:t>
              </a:r>
            </a:p>
          </p:txBody>
        </p:sp>
        <p:sp>
          <p:nvSpPr>
            <p:cNvPr id="185" name="Rectangle 184"/>
            <p:cNvSpPr/>
            <p:nvPr/>
          </p:nvSpPr>
          <p:spPr>
            <a:xfrm>
              <a:off x="1626037" y="3819680"/>
              <a:ext cx="1531270" cy="276426"/>
            </a:xfrm>
            <a:prstGeom prst="rect">
              <a:avLst/>
            </a:prstGeom>
          </p:spPr>
          <p:txBody>
            <a:bodyPr wrap="none">
              <a:spAutoFit/>
            </a:bodyPr>
            <a:lstStyle/>
            <a:p>
              <a:r>
                <a:rPr lang="en-US" sz="750" dirty="0">
                  <a:solidFill>
                    <a:srgbClr val="FF0000"/>
                  </a:solidFill>
                  <a:latin typeface="Calibri"/>
                </a:rPr>
                <a:t>Labeler DUNS Number</a:t>
              </a:r>
              <a:r>
                <a:rPr lang="en-US" sz="750" dirty="0">
                  <a:solidFill>
                    <a:srgbClr val="FF0000"/>
                  </a:solidFill>
                </a:rPr>
                <a:t> </a:t>
              </a:r>
            </a:p>
          </p:txBody>
        </p:sp>
        <p:sp>
          <p:nvSpPr>
            <p:cNvPr id="186" name="Rectangle 185"/>
            <p:cNvSpPr/>
            <p:nvPr/>
          </p:nvSpPr>
          <p:spPr>
            <a:xfrm>
              <a:off x="2355711" y="4071350"/>
              <a:ext cx="1173560" cy="276426"/>
            </a:xfrm>
            <a:prstGeom prst="rect">
              <a:avLst/>
            </a:prstGeom>
          </p:spPr>
          <p:txBody>
            <a:bodyPr wrap="none">
              <a:spAutoFit/>
            </a:bodyPr>
            <a:lstStyle/>
            <a:p>
              <a:r>
                <a:rPr lang="en-US" sz="750" dirty="0">
                  <a:solidFill>
                    <a:srgbClr val="FF0000"/>
                  </a:solidFill>
                  <a:latin typeface="Calibri"/>
                </a:rPr>
                <a:t>Company Name</a:t>
              </a:r>
              <a:r>
                <a:rPr lang="en-US" sz="750" dirty="0">
                  <a:solidFill>
                    <a:srgbClr val="FF0000"/>
                  </a:solidFill>
                </a:rPr>
                <a:t> </a:t>
              </a:r>
            </a:p>
          </p:txBody>
        </p:sp>
        <p:sp>
          <p:nvSpPr>
            <p:cNvPr id="187" name="Rectangle 186"/>
            <p:cNvSpPr/>
            <p:nvPr/>
          </p:nvSpPr>
          <p:spPr>
            <a:xfrm>
              <a:off x="4899798" y="2042756"/>
              <a:ext cx="1749007" cy="276426"/>
            </a:xfrm>
            <a:prstGeom prst="rect">
              <a:avLst/>
            </a:prstGeom>
          </p:spPr>
          <p:txBody>
            <a:bodyPr wrap="none">
              <a:spAutoFit/>
            </a:bodyPr>
            <a:lstStyle/>
            <a:p>
              <a:r>
                <a:rPr lang="en-US" sz="750" dirty="0">
                  <a:solidFill>
                    <a:srgbClr val="FF0000"/>
                  </a:solidFill>
                  <a:latin typeface="Calibri"/>
                </a:rPr>
                <a:t>Company Physical Address</a:t>
              </a:r>
              <a:r>
                <a:rPr lang="en-US" sz="750" dirty="0">
                  <a:solidFill>
                    <a:srgbClr val="FF0000"/>
                  </a:solidFill>
                </a:rPr>
                <a:t> </a:t>
              </a:r>
            </a:p>
          </p:txBody>
        </p:sp>
        <p:sp>
          <p:nvSpPr>
            <p:cNvPr id="188" name="Rectangle 187"/>
            <p:cNvSpPr/>
            <p:nvPr/>
          </p:nvSpPr>
          <p:spPr>
            <a:xfrm>
              <a:off x="3485518" y="1523974"/>
              <a:ext cx="984705" cy="276426"/>
            </a:xfrm>
            <a:prstGeom prst="rect">
              <a:avLst/>
            </a:prstGeom>
          </p:spPr>
          <p:txBody>
            <a:bodyPr wrap="none">
              <a:spAutoFit/>
            </a:bodyPr>
            <a:lstStyle/>
            <a:p>
              <a:r>
                <a:rPr lang="en-US" sz="750" dirty="0">
                  <a:solidFill>
                    <a:srgbClr val="FF0000"/>
                  </a:solidFill>
                  <a:latin typeface="Calibri"/>
                </a:rPr>
                <a:t>Brand Name</a:t>
              </a:r>
              <a:r>
                <a:rPr lang="en-US" sz="750" dirty="0">
                  <a:solidFill>
                    <a:srgbClr val="FF0000"/>
                  </a:solidFill>
                </a:rPr>
                <a:t> </a:t>
              </a:r>
            </a:p>
          </p:txBody>
        </p:sp>
        <p:sp>
          <p:nvSpPr>
            <p:cNvPr id="189" name="Rectangle 188"/>
            <p:cNvSpPr/>
            <p:nvPr/>
          </p:nvSpPr>
          <p:spPr>
            <a:xfrm>
              <a:off x="1416846" y="5069960"/>
              <a:ext cx="1729011" cy="276426"/>
            </a:xfrm>
            <a:prstGeom prst="rect">
              <a:avLst/>
            </a:prstGeom>
          </p:spPr>
          <p:txBody>
            <a:bodyPr wrap="none">
              <a:spAutoFit/>
            </a:bodyPr>
            <a:lstStyle/>
            <a:p>
              <a:r>
                <a:rPr lang="en-US" sz="750" dirty="0">
                  <a:solidFill>
                    <a:srgbClr val="FF0000"/>
                  </a:solidFill>
                  <a:latin typeface="Calibri"/>
                </a:rPr>
                <a:t>Version or Model Number</a:t>
              </a:r>
              <a:r>
                <a:rPr lang="en-US" sz="750" dirty="0">
                  <a:solidFill>
                    <a:srgbClr val="FF0000"/>
                  </a:solidFill>
                </a:rPr>
                <a:t> </a:t>
              </a:r>
            </a:p>
          </p:txBody>
        </p:sp>
        <p:sp>
          <p:nvSpPr>
            <p:cNvPr id="190" name="Rectangle 189"/>
            <p:cNvSpPr/>
            <p:nvPr/>
          </p:nvSpPr>
          <p:spPr>
            <a:xfrm>
              <a:off x="5576527" y="2977169"/>
              <a:ext cx="1191334" cy="276426"/>
            </a:xfrm>
            <a:prstGeom prst="rect">
              <a:avLst/>
            </a:prstGeom>
          </p:spPr>
          <p:txBody>
            <a:bodyPr wrap="none">
              <a:spAutoFit/>
            </a:bodyPr>
            <a:lstStyle/>
            <a:p>
              <a:r>
                <a:rPr lang="en-US" sz="750" dirty="0">
                  <a:solidFill>
                    <a:srgbClr val="FF0000"/>
                  </a:solidFill>
                  <a:latin typeface="Calibri"/>
                </a:rPr>
                <a:t>Catalog Number</a:t>
              </a:r>
              <a:r>
                <a:rPr lang="en-US" sz="750" dirty="0">
                  <a:solidFill>
                    <a:srgbClr val="FF0000"/>
                  </a:solidFill>
                </a:rPr>
                <a:t> </a:t>
              </a:r>
            </a:p>
          </p:txBody>
        </p:sp>
        <p:sp>
          <p:nvSpPr>
            <p:cNvPr id="191" name="Rectangle 190"/>
            <p:cNvSpPr/>
            <p:nvPr/>
          </p:nvSpPr>
          <p:spPr>
            <a:xfrm>
              <a:off x="519258" y="1301393"/>
              <a:ext cx="1456019" cy="429996"/>
            </a:xfrm>
            <a:prstGeom prst="rect">
              <a:avLst/>
            </a:prstGeom>
          </p:spPr>
          <p:txBody>
            <a:bodyPr wrap="square">
              <a:spAutoFit/>
            </a:bodyPr>
            <a:lstStyle/>
            <a:p>
              <a:r>
                <a:rPr lang="fr-FR" sz="750" dirty="0">
                  <a:solidFill>
                    <a:srgbClr val="FF0000"/>
                  </a:solidFill>
                </a:rPr>
                <a:t>Device Description</a:t>
              </a:r>
              <a:endParaRPr lang="en-US" sz="750" dirty="0">
                <a:solidFill>
                  <a:srgbClr val="FF0000"/>
                </a:solidFill>
              </a:endParaRPr>
            </a:p>
          </p:txBody>
        </p:sp>
        <p:sp>
          <p:nvSpPr>
            <p:cNvPr id="192" name="Rectangle 191"/>
            <p:cNvSpPr/>
            <p:nvPr/>
          </p:nvSpPr>
          <p:spPr>
            <a:xfrm>
              <a:off x="325842" y="6099397"/>
              <a:ext cx="2357783" cy="276426"/>
            </a:xfrm>
            <a:prstGeom prst="rect">
              <a:avLst/>
            </a:prstGeom>
          </p:spPr>
          <p:txBody>
            <a:bodyPr wrap="none">
              <a:spAutoFit/>
            </a:bodyPr>
            <a:lstStyle/>
            <a:p>
              <a:r>
                <a:rPr lang="en-US" sz="750" dirty="0">
                  <a:solidFill>
                    <a:srgbClr val="FF0000"/>
                  </a:solidFill>
                  <a:latin typeface="Calibri"/>
                </a:rPr>
                <a:t>DI Record Publish Date (mm/dd/yyyy)</a:t>
              </a:r>
              <a:r>
                <a:rPr lang="en-US" sz="750" dirty="0">
                  <a:solidFill>
                    <a:srgbClr val="FF0000"/>
                  </a:solidFill>
                </a:rPr>
                <a:t> </a:t>
              </a:r>
            </a:p>
          </p:txBody>
        </p:sp>
        <p:sp>
          <p:nvSpPr>
            <p:cNvPr id="193" name="Rectangle 192"/>
            <p:cNvSpPr/>
            <p:nvPr/>
          </p:nvSpPr>
          <p:spPr>
            <a:xfrm>
              <a:off x="3053502" y="5476219"/>
              <a:ext cx="2884889" cy="429996"/>
            </a:xfrm>
            <a:prstGeom prst="rect">
              <a:avLst/>
            </a:prstGeom>
          </p:spPr>
          <p:txBody>
            <a:bodyPr wrap="square">
              <a:spAutoFit/>
            </a:bodyPr>
            <a:lstStyle/>
            <a:p>
              <a:r>
                <a:rPr lang="en-US" sz="750" dirty="0">
                  <a:solidFill>
                    <a:srgbClr val="FF0000"/>
                  </a:solidFill>
                  <a:latin typeface="Calibri"/>
                </a:rPr>
                <a:t>Commercial Distribution End Date (mm/dd/yyyy)</a:t>
              </a:r>
              <a:r>
                <a:rPr lang="en-US" sz="750" dirty="0">
                  <a:solidFill>
                    <a:srgbClr val="FF0000"/>
                  </a:solidFill>
                </a:rPr>
                <a:t> </a:t>
              </a:r>
            </a:p>
          </p:txBody>
        </p:sp>
        <p:sp>
          <p:nvSpPr>
            <p:cNvPr id="194" name="Rectangle 193"/>
            <p:cNvSpPr/>
            <p:nvPr/>
          </p:nvSpPr>
          <p:spPr>
            <a:xfrm>
              <a:off x="5622891" y="3734949"/>
              <a:ext cx="1281390" cy="429996"/>
            </a:xfrm>
            <a:prstGeom prst="rect">
              <a:avLst/>
            </a:prstGeom>
          </p:spPr>
          <p:txBody>
            <a:bodyPr wrap="square">
              <a:spAutoFit/>
            </a:bodyPr>
            <a:lstStyle/>
            <a:p>
              <a:r>
                <a:rPr lang="en-US" sz="750" dirty="0">
                  <a:solidFill>
                    <a:srgbClr val="FF0000"/>
                  </a:solidFill>
                  <a:latin typeface="Calibri"/>
                </a:rPr>
                <a:t>Commercial Distribution Status</a:t>
              </a:r>
              <a:r>
                <a:rPr lang="en-US" sz="750" dirty="0">
                  <a:solidFill>
                    <a:srgbClr val="FF0000"/>
                  </a:solidFill>
                </a:rPr>
                <a:t> </a:t>
              </a:r>
            </a:p>
          </p:txBody>
        </p:sp>
        <p:sp>
          <p:nvSpPr>
            <p:cNvPr id="195" name="Rectangle 194"/>
            <p:cNvSpPr/>
            <p:nvPr/>
          </p:nvSpPr>
          <p:spPr>
            <a:xfrm>
              <a:off x="2005314" y="2383593"/>
              <a:ext cx="2941540" cy="429996"/>
            </a:xfrm>
            <a:prstGeom prst="rect">
              <a:avLst/>
            </a:prstGeom>
          </p:spPr>
          <p:txBody>
            <a:bodyPr wrap="square">
              <a:spAutoFit/>
            </a:bodyPr>
            <a:lstStyle/>
            <a:p>
              <a:r>
                <a:rPr lang="en-US" sz="750" dirty="0">
                  <a:solidFill>
                    <a:srgbClr val="FF0000"/>
                  </a:solidFill>
                  <a:latin typeface="Calibri"/>
                </a:rPr>
                <a:t>Device Subject to Direct Marking (DM), but Exempt</a:t>
              </a:r>
              <a:r>
                <a:rPr lang="en-US" sz="750" dirty="0">
                  <a:solidFill>
                    <a:srgbClr val="FF0000"/>
                  </a:solidFill>
                </a:rPr>
                <a:t> </a:t>
              </a:r>
            </a:p>
          </p:txBody>
        </p:sp>
        <p:sp>
          <p:nvSpPr>
            <p:cNvPr id="196" name="Rectangle 195"/>
            <p:cNvSpPr/>
            <p:nvPr/>
          </p:nvSpPr>
          <p:spPr>
            <a:xfrm>
              <a:off x="7074733" y="5112821"/>
              <a:ext cx="2062283" cy="276426"/>
            </a:xfrm>
            <a:prstGeom prst="rect">
              <a:avLst/>
            </a:prstGeom>
          </p:spPr>
          <p:txBody>
            <a:bodyPr wrap="none">
              <a:spAutoFit/>
            </a:bodyPr>
            <a:lstStyle/>
            <a:p>
              <a:r>
                <a:rPr lang="en-US" sz="750" dirty="0">
                  <a:solidFill>
                    <a:srgbClr val="FF0000"/>
                  </a:solidFill>
                  <a:latin typeface="Calibri"/>
                </a:rPr>
                <a:t>DM DI Different from Primary DI</a:t>
              </a:r>
              <a:r>
                <a:rPr lang="en-US" sz="750" dirty="0">
                  <a:solidFill>
                    <a:srgbClr val="FF0000"/>
                  </a:solidFill>
                </a:rPr>
                <a:t> </a:t>
              </a:r>
            </a:p>
          </p:txBody>
        </p:sp>
        <p:sp>
          <p:nvSpPr>
            <p:cNvPr id="197" name="Rectangle 196"/>
            <p:cNvSpPr/>
            <p:nvPr/>
          </p:nvSpPr>
          <p:spPr>
            <a:xfrm>
              <a:off x="7350520" y="5855772"/>
              <a:ext cx="1124680" cy="276426"/>
            </a:xfrm>
            <a:prstGeom prst="rect">
              <a:avLst/>
            </a:prstGeom>
          </p:spPr>
          <p:txBody>
            <a:bodyPr wrap="none">
              <a:spAutoFit/>
            </a:bodyPr>
            <a:lstStyle/>
            <a:p>
              <a:r>
                <a:rPr lang="en-US" sz="750" dirty="0">
                  <a:solidFill>
                    <a:srgbClr val="FF0000"/>
                  </a:solidFill>
                  <a:latin typeface="Calibri"/>
                </a:rPr>
                <a:t>DM DI Number</a:t>
              </a:r>
              <a:r>
                <a:rPr lang="en-US" sz="750" dirty="0">
                  <a:solidFill>
                    <a:srgbClr val="FF0000"/>
                  </a:solidFill>
                </a:rPr>
                <a:t> </a:t>
              </a:r>
            </a:p>
          </p:txBody>
        </p:sp>
        <p:sp>
          <p:nvSpPr>
            <p:cNvPr id="198" name="Rectangle 197"/>
            <p:cNvSpPr/>
            <p:nvPr/>
          </p:nvSpPr>
          <p:spPr>
            <a:xfrm>
              <a:off x="4738925" y="6122472"/>
              <a:ext cx="1844546" cy="276426"/>
            </a:xfrm>
            <a:prstGeom prst="rect">
              <a:avLst/>
            </a:prstGeom>
          </p:spPr>
          <p:txBody>
            <a:bodyPr wrap="none">
              <a:spAutoFit/>
            </a:bodyPr>
            <a:lstStyle/>
            <a:p>
              <a:r>
                <a:rPr lang="en-US" sz="750" dirty="0">
                  <a:solidFill>
                    <a:srgbClr val="FF0000"/>
                  </a:solidFill>
                  <a:latin typeface="Calibri"/>
                </a:rPr>
                <a:t>Secondary DI Issuing Agency</a:t>
              </a:r>
              <a:r>
                <a:rPr lang="en-US" sz="750" dirty="0">
                  <a:solidFill>
                    <a:srgbClr val="FF0000"/>
                  </a:solidFill>
                </a:rPr>
                <a:t> </a:t>
              </a:r>
            </a:p>
          </p:txBody>
        </p:sp>
        <p:sp>
          <p:nvSpPr>
            <p:cNvPr id="199" name="Rectangle 198"/>
            <p:cNvSpPr/>
            <p:nvPr/>
          </p:nvSpPr>
          <p:spPr>
            <a:xfrm>
              <a:off x="2114528" y="4333884"/>
              <a:ext cx="1497943" cy="276426"/>
            </a:xfrm>
            <a:prstGeom prst="rect">
              <a:avLst/>
            </a:prstGeom>
          </p:spPr>
          <p:txBody>
            <a:bodyPr wrap="none">
              <a:spAutoFit/>
            </a:bodyPr>
            <a:lstStyle/>
            <a:p>
              <a:r>
                <a:rPr lang="en-US" sz="750" dirty="0">
                  <a:solidFill>
                    <a:srgbClr val="FF0000"/>
                  </a:solidFill>
                  <a:latin typeface="Calibri"/>
                </a:rPr>
                <a:t>Secondary DI Number</a:t>
              </a:r>
              <a:r>
                <a:rPr lang="en-US" sz="750" dirty="0">
                  <a:solidFill>
                    <a:srgbClr val="FF0000"/>
                  </a:solidFill>
                </a:rPr>
                <a:t> </a:t>
              </a:r>
            </a:p>
          </p:txBody>
        </p:sp>
        <p:sp>
          <p:nvSpPr>
            <p:cNvPr id="200" name="Rectangle 199"/>
            <p:cNvSpPr/>
            <p:nvPr/>
          </p:nvSpPr>
          <p:spPr>
            <a:xfrm>
              <a:off x="7060450" y="2083872"/>
              <a:ext cx="1371299" cy="276426"/>
            </a:xfrm>
            <a:prstGeom prst="rect">
              <a:avLst/>
            </a:prstGeom>
          </p:spPr>
          <p:txBody>
            <a:bodyPr wrap="none">
              <a:spAutoFit/>
            </a:bodyPr>
            <a:lstStyle/>
            <a:p>
              <a:r>
                <a:rPr lang="en-US" sz="750" dirty="0">
                  <a:solidFill>
                    <a:srgbClr val="FF0000"/>
                  </a:solidFill>
                  <a:latin typeface="Calibri"/>
                </a:rPr>
                <a:t>Package DI Number</a:t>
              </a:r>
              <a:r>
                <a:rPr lang="en-US" sz="750" dirty="0">
                  <a:solidFill>
                    <a:srgbClr val="FF0000"/>
                  </a:solidFill>
                </a:rPr>
                <a:t> </a:t>
              </a:r>
            </a:p>
          </p:txBody>
        </p:sp>
        <p:sp>
          <p:nvSpPr>
            <p:cNvPr id="201" name="Rectangle 200"/>
            <p:cNvSpPr/>
            <p:nvPr/>
          </p:nvSpPr>
          <p:spPr>
            <a:xfrm>
              <a:off x="4309663" y="1055172"/>
              <a:ext cx="1466838" cy="276426"/>
            </a:xfrm>
            <a:prstGeom prst="rect">
              <a:avLst/>
            </a:prstGeom>
          </p:spPr>
          <p:txBody>
            <a:bodyPr wrap="none">
              <a:spAutoFit/>
            </a:bodyPr>
            <a:lstStyle/>
            <a:p>
              <a:r>
                <a:rPr lang="en-US" sz="750" dirty="0">
                  <a:solidFill>
                    <a:srgbClr val="FF0000"/>
                  </a:solidFill>
                  <a:latin typeface="Calibri"/>
                </a:rPr>
                <a:t>Quantity per Package</a:t>
              </a:r>
              <a:r>
                <a:rPr lang="en-US" sz="750" dirty="0">
                  <a:solidFill>
                    <a:srgbClr val="FF0000"/>
                  </a:solidFill>
                </a:rPr>
                <a:t> </a:t>
              </a:r>
            </a:p>
          </p:txBody>
        </p:sp>
        <p:sp>
          <p:nvSpPr>
            <p:cNvPr id="202" name="Rectangle 201"/>
            <p:cNvSpPr/>
            <p:nvPr/>
          </p:nvSpPr>
          <p:spPr>
            <a:xfrm>
              <a:off x="769071" y="5502576"/>
              <a:ext cx="1397961" cy="276426"/>
            </a:xfrm>
            <a:prstGeom prst="rect">
              <a:avLst/>
            </a:prstGeom>
          </p:spPr>
          <p:txBody>
            <a:bodyPr wrap="none">
              <a:spAutoFit/>
            </a:bodyPr>
            <a:lstStyle/>
            <a:p>
              <a:r>
                <a:rPr lang="en-US" sz="750" dirty="0">
                  <a:solidFill>
                    <a:srgbClr val="FF0000"/>
                  </a:solidFill>
                  <a:latin typeface="Calibri"/>
                </a:rPr>
                <a:t>Contains DI Package</a:t>
              </a:r>
              <a:r>
                <a:rPr lang="en-US" sz="750" dirty="0">
                  <a:solidFill>
                    <a:srgbClr val="FF0000"/>
                  </a:solidFill>
                </a:rPr>
                <a:t> </a:t>
              </a:r>
            </a:p>
          </p:txBody>
        </p:sp>
        <p:sp>
          <p:nvSpPr>
            <p:cNvPr id="203" name="Rectangle 202"/>
            <p:cNvSpPr/>
            <p:nvPr/>
          </p:nvSpPr>
          <p:spPr>
            <a:xfrm>
              <a:off x="2278033" y="2778285"/>
              <a:ext cx="1224660" cy="276426"/>
            </a:xfrm>
            <a:prstGeom prst="rect">
              <a:avLst/>
            </a:prstGeom>
          </p:spPr>
          <p:txBody>
            <a:bodyPr wrap="none">
              <a:spAutoFit/>
            </a:bodyPr>
            <a:lstStyle/>
            <a:p>
              <a:r>
                <a:rPr lang="en-US" sz="750" dirty="0">
                  <a:solidFill>
                    <a:srgbClr val="FF0000"/>
                  </a:solidFill>
                </a:rPr>
                <a:t>Package Type </a:t>
              </a:r>
            </a:p>
          </p:txBody>
        </p:sp>
        <p:sp>
          <p:nvSpPr>
            <p:cNvPr id="204" name="Rectangle 203"/>
            <p:cNvSpPr/>
            <p:nvPr/>
          </p:nvSpPr>
          <p:spPr>
            <a:xfrm>
              <a:off x="2328862" y="1211019"/>
              <a:ext cx="1711236" cy="276426"/>
            </a:xfrm>
            <a:prstGeom prst="rect">
              <a:avLst/>
            </a:prstGeom>
          </p:spPr>
          <p:txBody>
            <a:bodyPr wrap="none">
              <a:spAutoFit/>
            </a:bodyPr>
            <a:lstStyle/>
            <a:p>
              <a:r>
                <a:rPr lang="en-US" sz="750" dirty="0">
                  <a:solidFill>
                    <a:srgbClr val="FF0000"/>
                  </a:solidFill>
                  <a:latin typeface="Calibri"/>
                </a:rPr>
                <a:t>Package Discontinue Date</a:t>
              </a:r>
              <a:r>
                <a:rPr lang="en-US" sz="750" dirty="0">
                  <a:solidFill>
                    <a:srgbClr val="FF0000"/>
                  </a:solidFill>
                </a:rPr>
                <a:t> </a:t>
              </a:r>
            </a:p>
          </p:txBody>
        </p:sp>
        <p:sp>
          <p:nvSpPr>
            <p:cNvPr id="205" name="Rectangle 204"/>
            <p:cNvSpPr/>
            <p:nvPr/>
          </p:nvSpPr>
          <p:spPr>
            <a:xfrm>
              <a:off x="6708825" y="592731"/>
              <a:ext cx="1113570" cy="276426"/>
            </a:xfrm>
            <a:prstGeom prst="rect">
              <a:avLst/>
            </a:prstGeom>
          </p:spPr>
          <p:txBody>
            <a:bodyPr wrap="none">
              <a:spAutoFit/>
            </a:bodyPr>
            <a:lstStyle/>
            <a:p>
              <a:r>
                <a:rPr lang="en-US" sz="750" dirty="0">
                  <a:solidFill>
                    <a:srgbClr val="FF0000"/>
                  </a:solidFill>
                  <a:latin typeface="Calibri"/>
                </a:rPr>
                <a:t>Package Status</a:t>
              </a:r>
              <a:r>
                <a:rPr lang="en-US" sz="750" dirty="0">
                  <a:solidFill>
                    <a:srgbClr val="FF0000"/>
                  </a:solidFill>
                </a:rPr>
                <a:t> </a:t>
              </a:r>
            </a:p>
          </p:txBody>
        </p:sp>
        <p:sp>
          <p:nvSpPr>
            <p:cNvPr id="206" name="Rectangle 205"/>
            <p:cNvSpPr/>
            <p:nvPr/>
          </p:nvSpPr>
          <p:spPr>
            <a:xfrm>
              <a:off x="6674906" y="2983212"/>
              <a:ext cx="2286000" cy="276426"/>
            </a:xfrm>
            <a:prstGeom prst="rect">
              <a:avLst/>
            </a:prstGeom>
          </p:spPr>
          <p:txBody>
            <a:bodyPr>
              <a:spAutoFit/>
            </a:bodyPr>
            <a:lstStyle/>
            <a:p>
              <a:r>
                <a:rPr lang="en-US" sz="750" dirty="0">
                  <a:solidFill>
                    <a:srgbClr val="FF0000"/>
                  </a:solidFill>
                </a:rPr>
                <a:t>Customer Contact Phone</a:t>
              </a:r>
            </a:p>
          </p:txBody>
        </p:sp>
        <p:sp>
          <p:nvSpPr>
            <p:cNvPr id="207" name="Rectangle 206"/>
            <p:cNvSpPr/>
            <p:nvPr/>
          </p:nvSpPr>
          <p:spPr>
            <a:xfrm>
              <a:off x="5595307" y="4613196"/>
              <a:ext cx="2286000" cy="276426"/>
            </a:xfrm>
            <a:prstGeom prst="rect">
              <a:avLst/>
            </a:prstGeom>
          </p:spPr>
          <p:txBody>
            <a:bodyPr>
              <a:spAutoFit/>
            </a:bodyPr>
            <a:lstStyle/>
            <a:p>
              <a:r>
                <a:rPr lang="en-US" sz="750" dirty="0">
                  <a:solidFill>
                    <a:srgbClr val="FF0000"/>
                  </a:solidFill>
                  <a:latin typeface="Calibri"/>
                </a:rPr>
                <a:t>Customer Contact Email</a:t>
              </a:r>
              <a:endParaRPr lang="en-US" sz="750" dirty="0">
                <a:solidFill>
                  <a:srgbClr val="FF0000"/>
                </a:solidFill>
              </a:endParaRPr>
            </a:p>
          </p:txBody>
        </p:sp>
        <p:sp>
          <p:nvSpPr>
            <p:cNvPr id="208" name="Rectangle 207"/>
            <p:cNvSpPr/>
            <p:nvPr/>
          </p:nvSpPr>
          <p:spPr>
            <a:xfrm>
              <a:off x="5242100" y="2573179"/>
              <a:ext cx="3582673" cy="429996"/>
            </a:xfrm>
            <a:prstGeom prst="rect">
              <a:avLst/>
            </a:prstGeom>
          </p:spPr>
          <p:txBody>
            <a:bodyPr wrap="square">
              <a:spAutoFit/>
            </a:bodyPr>
            <a:lstStyle/>
            <a:p>
              <a:r>
                <a:rPr lang="en-US" sz="750" dirty="0">
                  <a:solidFill>
                    <a:srgbClr val="FF0000"/>
                  </a:solidFill>
                  <a:latin typeface="Calibri"/>
                </a:rPr>
                <a:t>Human Cell, Tissue or Cellular or Tissue-Based Product (HCT/P)</a:t>
              </a:r>
              <a:r>
                <a:rPr lang="en-US" sz="750" dirty="0">
                  <a:solidFill>
                    <a:srgbClr val="FF0000"/>
                  </a:solidFill>
                </a:rPr>
                <a:t> </a:t>
              </a:r>
            </a:p>
          </p:txBody>
        </p:sp>
        <p:sp>
          <p:nvSpPr>
            <p:cNvPr id="209" name="Rectangle 208"/>
            <p:cNvSpPr/>
            <p:nvPr/>
          </p:nvSpPr>
          <p:spPr>
            <a:xfrm>
              <a:off x="3147115" y="5181196"/>
              <a:ext cx="447027" cy="276426"/>
            </a:xfrm>
            <a:prstGeom prst="rect">
              <a:avLst/>
            </a:prstGeom>
          </p:spPr>
          <p:txBody>
            <a:bodyPr wrap="none">
              <a:spAutoFit/>
            </a:bodyPr>
            <a:lstStyle/>
            <a:p>
              <a:r>
                <a:rPr lang="en-US" sz="750" dirty="0">
                  <a:solidFill>
                    <a:srgbClr val="FF0000"/>
                  </a:solidFill>
                  <a:latin typeface="Calibri"/>
                </a:rPr>
                <a:t>Kit</a:t>
              </a:r>
              <a:r>
                <a:rPr lang="en-US" sz="750" dirty="0">
                  <a:solidFill>
                    <a:srgbClr val="FF0000"/>
                  </a:solidFill>
                </a:rPr>
                <a:t> </a:t>
              </a:r>
            </a:p>
          </p:txBody>
        </p:sp>
        <p:sp>
          <p:nvSpPr>
            <p:cNvPr id="210" name="Rectangle 209"/>
            <p:cNvSpPr/>
            <p:nvPr/>
          </p:nvSpPr>
          <p:spPr>
            <a:xfrm>
              <a:off x="2237636" y="3013841"/>
              <a:ext cx="1466838" cy="276426"/>
            </a:xfrm>
            <a:prstGeom prst="rect">
              <a:avLst/>
            </a:prstGeom>
          </p:spPr>
          <p:txBody>
            <a:bodyPr wrap="none">
              <a:spAutoFit/>
            </a:bodyPr>
            <a:lstStyle/>
            <a:p>
              <a:r>
                <a:rPr lang="en-US" sz="750" dirty="0">
                  <a:solidFill>
                    <a:srgbClr val="FF0000"/>
                  </a:solidFill>
                  <a:latin typeface="Calibri"/>
                </a:rPr>
                <a:t>Combination Product</a:t>
              </a:r>
              <a:r>
                <a:rPr lang="en-US" sz="750" dirty="0">
                  <a:solidFill>
                    <a:srgbClr val="FF0000"/>
                  </a:solidFill>
                </a:rPr>
                <a:t> </a:t>
              </a:r>
            </a:p>
          </p:txBody>
        </p:sp>
        <p:sp>
          <p:nvSpPr>
            <p:cNvPr id="211" name="Rectangle 210"/>
            <p:cNvSpPr/>
            <p:nvPr/>
          </p:nvSpPr>
          <p:spPr>
            <a:xfrm>
              <a:off x="5969575" y="1507294"/>
              <a:ext cx="1726625" cy="429996"/>
            </a:xfrm>
            <a:prstGeom prst="rect">
              <a:avLst/>
            </a:prstGeom>
          </p:spPr>
          <p:txBody>
            <a:bodyPr wrap="square">
              <a:spAutoFit/>
            </a:bodyPr>
            <a:lstStyle/>
            <a:p>
              <a:r>
                <a:rPr lang="en-US" sz="750" dirty="0">
                  <a:solidFill>
                    <a:srgbClr val="FF0000"/>
                  </a:solidFill>
                  <a:latin typeface="Calibri"/>
                </a:rPr>
                <a:t>Device Exempt from Premarket Submission</a:t>
              </a:r>
              <a:r>
                <a:rPr lang="en-US" sz="750" dirty="0">
                  <a:solidFill>
                    <a:srgbClr val="FF0000"/>
                  </a:solidFill>
                </a:rPr>
                <a:t> </a:t>
              </a:r>
            </a:p>
          </p:txBody>
        </p:sp>
        <p:sp>
          <p:nvSpPr>
            <p:cNvPr id="212" name="Rectangle 211"/>
            <p:cNvSpPr/>
            <p:nvPr/>
          </p:nvSpPr>
          <p:spPr>
            <a:xfrm>
              <a:off x="5696193" y="5671107"/>
              <a:ext cx="2255580" cy="276426"/>
            </a:xfrm>
            <a:prstGeom prst="rect">
              <a:avLst/>
            </a:prstGeom>
          </p:spPr>
          <p:txBody>
            <a:bodyPr wrap="none">
              <a:spAutoFit/>
            </a:bodyPr>
            <a:lstStyle/>
            <a:p>
              <a:r>
                <a:rPr lang="en-US" sz="750" dirty="0">
                  <a:solidFill>
                    <a:srgbClr val="FF0000"/>
                  </a:solidFill>
                  <a:latin typeface="Calibri"/>
                </a:rPr>
                <a:t>FDA Premarket Submission Number</a:t>
              </a:r>
              <a:r>
                <a:rPr lang="en-US" sz="750" dirty="0">
                  <a:solidFill>
                    <a:srgbClr val="FF0000"/>
                  </a:solidFill>
                </a:rPr>
                <a:t> </a:t>
              </a:r>
            </a:p>
          </p:txBody>
        </p:sp>
        <p:sp>
          <p:nvSpPr>
            <p:cNvPr id="213" name="Rectangle 212"/>
            <p:cNvSpPr/>
            <p:nvPr/>
          </p:nvSpPr>
          <p:spPr>
            <a:xfrm>
              <a:off x="4513244" y="1538656"/>
              <a:ext cx="1042472" cy="276426"/>
            </a:xfrm>
            <a:prstGeom prst="rect">
              <a:avLst/>
            </a:prstGeom>
          </p:spPr>
          <p:txBody>
            <a:bodyPr wrap="none">
              <a:spAutoFit/>
            </a:bodyPr>
            <a:lstStyle/>
            <a:p>
              <a:r>
                <a:rPr lang="en-US" sz="750" dirty="0">
                  <a:solidFill>
                    <a:srgbClr val="FF0000"/>
                  </a:solidFill>
                  <a:latin typeface="Calibri"/>
                </a:rPr>
                <a:t>Product Code</a:t>
              </a:r>
              <a:r>
                <a:rPr lang="en-US" sz="750" dirty="0">
                  <a:solidFill>
                    <a:srgbClr val="FF0000"/>
                  </a:solidFill>
                </a:rPr>
                <a:t> </a:t>
              </a:r>
            </a:p>
          </p:txBody>
        </p:sp>
        <p:sp>
          <p:nvSpPr>
            <p:cNvPr id="214" name="Rectangle 213"/>
            <p:cNvSpPr/>
            <p:nvPr/>
          </p:nvSpPr>
          <p:spPr>
            <a:xfrm>
              <a:off x="5751317" y="5379464"/>
              <a:ext cx="1397961" cy="276426"/>
            </a:xfrm>
            <a:prstGeom prst="rect">
              <a:avLst/>
            </a:prstGeom>
          </p:spPr>
          <p:txBody>
            <a:bodyPr wrap="none">
              <a:spAutoFit/>
            </a:bodyPr>
            <a:lstStyle/>
            <a:p>
              <a:r>
                <a:rPr lang="en-US" sz="750" dirty="0">
                  <a:solidFill>
                    <a:srgbClr val="FF0000"/>
                  </a:solidFill>
                  <a:latin typeface="Calibri"/>
                </a:rPr>
                <a:t>Product Code Name</a:t>
              </a:r>
              <a:r>
                <a:rPr lang="en-US" sz="750" dirty="0">
                  <a:solidFill>
                    <a:srgbClr val="FF0000"/>
                  </a:solidFill>
                </a:rPr>
                <a:t> </a:t>
              </a:r>
            </a:p>
          </p:txBody>
        </p:sp>
        <p:sp>
          <p:nvSpPr>
            <p:cNvPr id="215" name="Rectangle 214"/>
            <p:cNvSpPr/>
            <p:nvPr/>
          </p:nvSpPr>
          <p:spPr>
            <a:xfrm>
              <a:off x="3339396" y="2535122"/>
              <a:ext cx="1631251" cy="276426"/>
            </a:xfrm>
            <a:prstGeom prst="rect">
              <a:avLst/>
            </a:prstGeom>
          </p:spPr>
          <p:txBody>
            <a:bodyPr wrap="none">
              <a:spAutoFit/>
            </a:bodyPr>
            <a:lstStyle/>
            <a:p>
              <a:r>
                <a:rPr lang="en-US" sz="750" dirty="0">
                  <a:solidFill>
                    <a:srgbClr val="FF0000"/>
                  </a:solidFill>
                </a:rPr>
                <a:t>FDA Listing Number </a:t>
              </a:r>
            </a:p>
          </p:txBody>
        </p:sp>
        <p:sp>
          <p:nvSpPr>
            <p:cNvPr id="216" name="Rectangle 215"/>
            <p:cNvSpPr/>
            <p:nvPr/>
          </p:nvSpPr>
          <p:spPr>
            <a:xfrm>
              <a:off x="5649700" y="1123464"/>
              <a:ext cx="2286000" cy="276426"/>
            </a:xfrm>
            <a:prstGeom prst="rect">
              <a:avLst/>
            </a:prstGeom>
          </p:spPr>
          <p:txBody>
            <a:bodyPr>
              <a:spAutoFit/>
            </a:bodyPr>
            <a:lstStyle/>
            <a:p>
              <a:r>
                <a:rPr lang="en-US" sz="750" dirty="0">
                  <a:solidFill>
                    <a:srgbClr val="FF0000"/>
                  </a:solidFill>
                  <a:latin typeface="Calibri"/>
                </a:rPr>
                <a:t>GMDN Preferred Term</a:t>
              </a:r>
              <a:endParaRPr lang="en-US" sz="750" dirty="0">
                <a:solidFill>
                  <a:srgbClr val="FF0000"/>
                </a:solidFill>
              </a:endParaRPr>
            </a:p>
          </p:txBody>
        </p:sp>
        <p:sp>
          <p:nvSpPr>
            <p:cNvPr id="217" name="Rectangle 216"/>
            <p:cNvSpPr/>
            <p:nvPr/>
          </p:nvSpPr>
          <p:spPr>
            <a:xfrm>
              <a:off x="2616199" y="1796535"/>
              <a:ext cx="626995" cy="276426"/>
            </a:xfrm>
            <a:prstGeom prst="rect">
              <a:avLst/>
            </a:prstGeom>
          </p:spPr>
          <p:txBody>
            <a:bodyPr wrap="none">
              <a:spAutoFit/>
            </a:bodyPr>
            <a:lstStyle/>
            <a:p>
              <a:r>
                <a:rPr lang="en-US" sz="750" dirty="0">
                  <a:solidFill>
                    <a:srgbClr val="FF0000"/>
                  </a:solidFill>
                  <a:latin typeface="Calibri"/>
                </a:rPr>
                <a:t>Name</a:t>
              </a:r>
              <a:r>
                <a:rPr lang="en-US" sz="750" dirty="0">
                  <a:solidFill>
                    <a:srgbClr val="FF0000"/>
                  </a:solidFill>
                </a:rPr>
                <a:t> </a:t>
              </a:r>
            </a:p>
          </p:txBody>
        </p:sp>
        <p:sp>
          <p:nvSpPr>
            <p:cNvPr id="218" name="Rectangle 217"/>
            <p:cNvSpPr/>
            <p:nvPr/>
          </p:nvSpPr>
          <p:spPr>
            <a:xfrm>
              <a:off x="2018609" y="2146745"/>
              <a:ext cx="842510" cy="276426"/>
            </a:xfrm>
            <a:prstGeom prst="rect">
              <a:avLst/>
            </a:prstGeom>
          </p:spPr>
          <p:txBody>
            <a:bodyPr wrap="none">
              <a:spAutoFit/>
            </a:bodyPr>
            <a:lstStyle/>
            <a:p>
              <a:r>
                <a:rPr lang="en-US" sz="750" dirty="0">
                  <a:solidFill>
                    <a:srgbClr val="FF0000"/>
                  </a:solidFill>
                  <a:latin typeface="Calibri"/>
                </a:rPr>
                <a:t>Definition</a:t>
              </a:r>
              <a:r>
                <a:rPr lang="en-US" sz="750" dirty="0">
                  <a:solidFill>
                    <a:srgbClr val="FF0000"/>
                  </a:solidFill>
                </a:rPr>
                <a:t> </a:t>
              </a:r>
            </a:p>
          </p:txBody>
        </p:sp>
        <p:sp>
          <p:nvSpPr>
            <p:cNvPr id="219" name="Rectangle 218"/>
            <p:cNvSpPr/>
            <p:nvPr/>
          </p:nvSpPr>
          <p:spPr>
            <a:xfrm>
              <a:off x="2125421" y="5481771"/>
              <a:ext cx="1080244" cy="276426"/>
            </a:xfrm>
            <a:prstGeom prst="rect">
              <a:avLst/>
            </a:prstGeom>
          </p:spPr>
          <p:txBody>
            <a:bodyPr wrap="none">
              <a:spAutoFit/>
            </a:bodyPr>
            <a:lstStyle/>
            <a:p>
              <a:r>
                <a:rPr lang="en-US" sz="750" dirty="0">
                  <a:solidFill>
                    <a:srgbClr val="FF0000"/>
                  </a:solidFill>
                  <a:latin typeface="Calibri"/>
                </a:rPr>
                <a:t>For Single-Use</a:t>
              </a:r>
              <a:r>
                <a:rPr lang="en-US" sz="750" dirty="0">
                  <a:solidFill>
                    <a:srgbClr val="FF0000"/>
                  </a:solidFill>
                </a:rPr>
                <a:t> </a:t>
              </a:r>
            </a:p>
          </p:txBody>
        </p:sp>
        <p:sp>
          <p:nvSpPr>
            <p:cNvPr id="220" name="Rectangle 219"/>
            <p:cNvSpPr/>
            <p:nvPr/>
          </p:nvSpPr>
          <p:spPr>
            <a:xfrm>
              <a:off x="3461254" y="6222507"/>
              <a:ext cx="1442398" cy="276426"/>
            </a:xfrm>
            <a:prstGeom prst="rect">
              <a:avLst/>
            </a:prstGeom>
          </p:spPr>
          <p:txBody>
            <a:bodyPr wrap="none">
              <a:spAutoFit/>
            </a:bodyPr>
            <a:lstStyle/>
            <a:p>
              <a:r>
                <a:rPr lang="en-US" sz="750" dirty="0">
                  <a:solidFill>
                    <a:srgbClr val="FF0000"/>
                  </a:solidFill>
                  <a:latin typeface="Calibri"/>
                </a:rPr>
                <a:t>Lot or Batch Number</a:t>
              </a:r>
              <a:r>
                <a:rPr lang="en-US" sz="750" dirty="0">
                  <a:solidFill>
                    <a:srgbClr val="FF0000"/>
                  </a:solidFill>
                </a:rPr>
                <a:t> </a:t>
              </a:r>
            </a:p>
          </p:txBody>
        </p:sp>
        <p:sp>
          <p:nvSpPr>
            <p:cNvPr id="221" name="Rectangle 220"/>
            <p:cNvSpPr/>
            <p:nvPr/>
          </p:nvSpPr>
          <p:spPr>
            <a:xfrm>
              <a:off x="228601" y="5164021"/>
              <a:ext cx="1397961" cy="276426"/>
            </a:xfrm>
            <a:prstGeom prst="rect">
              <a:avLst/>
            </a:prstGeom>
          </p:spPr>
          <p:txBody>
            <a:bodyPr wrap="none">
              <a:spAutoFit/>
            </a:bodyPr>
            <a:lstStyle/>
            <a:p>
              <a:r>
                <a:rPr lang="en-US" sz="750" dirty="0">
                  <a:solidFill>
                    <a:srgbClr val="FF0000"/>
                  </a:solidFill>
                  <a:latin typeface="Calibri"/>
                </a:rPr>
                <a:t>Manufacturing Date</a:t>
              </a:r>
              <a:r>
                <a:rPr lang="en-US" sz="750" dirty="0">
                  <a:solidFill>
                    <a:srgbClr val="FF0000"/>
                  </a:solidFill>
                </a:rPr>
                <a:t> </a:t>
              </a:r>
            </a:p>
          </p:txBody>
        </p:sp>
        <p:sp>
          <p:nvSpPr>
            <p:cNvPr id="222" name="Rectangle 221"/>
            <p:cNvSpPr/>
            <p:nvPr/>
          </p:nvSpPr>
          <p:spPr>
            <a:xfrm>
              <a:off x="2991619" y="841688"/>
              <a:ext cx="1084688" cy="276426"/>
            </a:xfrm>
            <a:prstGeom prst="rect">
              <a:avLst/>
            </a:prstGeom>
          </p:spPr>
          <p:txBody>
            <a:bodyPr wrap="none">
              <a:spAutoFit/>
            </a:bodyPr>
            <a:lstStyle/>
            <a:p>
              <a:r>
                <a:rPr lang="en-US" sz="750" dirty="0">
                  <a:solidFill>
                    <a:srgbClr val="FF0000"/>
                  </a:solidFill>
                  <a:latin typeface="Calibri"/>
                </a:rPr>
                <a:t>Serial Number</a:t>
              </a:r>
              <a:r>
                <a:rPr lang="en-US" sz="750" dirty="0">
                  <a:solidFill>
                    <a:srgbClr val="FF0000"/>
                  </a:solidFill>
                </a:rPr>
                <a:t> </a:t>
              </a:r>
            </a:p>
          </p:txBody>
        </p:sp>
        <p:sp>
          <p:nvSpPr>
            <p:cNvPr id="223" name="Rectangle 222"/>
            <p:cNvSpPr/>
            <p:nvPr/>
          </p:nvSpPr>
          <p:spPr>
            <a:xfrm>
              <a:off x="7706214" y="4224513"/>
              <a:ext cx="1144675" cy="276426"/>
            </a:xfrm>
            <a:prstGeom prst="rect">
              <a:avLst/>
            </a:prstGeom>
          </p:spPr>
          <p:txBody>
            <a:bodyPr wrap="none">
              <a:spAutoFit/>
            </a:bodyPr>
            <a:lstStyle/>
            <a:p>
              <a:r>
                <a:rPr lang="en-US" sz="750" dirty="0">
                  <a:solidFill>
                    <a:srgbClr val="FF0000"/>
                  </a:solidFill>
                  <a:latin typeface="Calibri"/>
                </a:rPr>
                <a:t>Expiration Date</a:t>
              </a:r>
              <a:r>
                <a:rPr lang="en-US" sz="750" dirty="0">
                  <a:solidFill>
                    <a:srgbClr val="FF0000"/>
                  </a:solidFill>
                </a:rPr>
                <a:t> </a:t>
              </a:r>
            </a:p>
          </p:txBody>
        </p:sp>
        <p:sp>
          <p:nvSpPr>
            <p:cNvPr id="224" name="Rectangle 223"/>
            <p:cNvSpPr/>
            <p:nvPr/>
          </p:nvSpPr>
          <p:spPr>
            <a:xfrm>
              <a:off x="6509277" y="6241448"/>
              <a:ext cx="2286000" cy="276426"/>
            </a:xfrm>
            <a:prstGeom prst="rect">
              <a:avLst/>
            </a:prstGeom>
          </p:spPr>
          <p:txBody>
            <a:bodyPr>
              <a:spAutoFit/>
            </a:bodyPr>
            <a:lstStyle/>
            <a:p>
              <a:r>
                <a:rPr lang="en-US" sz="750" dirty="0">
                  <a:solidFill>
                    <a:srgbClr val="FF0000"/>
                  </a:solidFill>
                  <a:latin typeface="Calibri"/>
                </a:rPr>
                <a:t>Donation Identification Number</a:t>
              </a:r>
              <a:endParaRPr lang="en-US" sz="750" dirty="0">
                <a:solidFill>
                  <a:srgbClr val="FF0000"/>
                </a:solidFill>
              </a:endParaRPr>
            </a:p>
          </p:txBody>
        </p:sp>
        <p:sp>
          <p:nvSpPr>
            <p:cNvPr id="225" name="Rectangle 224"/>
            <p:cNvSpPr/>
            <p:nvPr/>
          </p:nvSpPr>
          <p:spPr>
            <a:xfrm>
              <a:off x="7840158" y="1082150"/>
              <a:ext cx="1485899" cy="890707"/>
            </a:xfrm>
            <a:prstGeom prst="rect">
              <a:avLst/>
            </a:prstGeom>
          </p:spPr>
          <p:txBody>
            <a:bodyPr wrap="square">
              <a:spAutoFit/>
            </a:bodyPr>
            <a:lstStyle/>
            <a:p>
              <a:r>
                <a:rPr lang="en-US" sz="750" dirty="0">
                  <a:solidFill>
                    <a:srgbClr val="FF0000"/>
                  </a:solidFill>
                  <a:latin typeface="Calibri"/>
                </a:rPr>
                <a:t>Device required to be labeled as containing natural rubber latex or dry natural rubber (21 CFR 801.437)</a:t>
              </a:r>
              <a:r>
                <a:rPr lang="en-US" sz="750" dirty="0">
                  <a:solidFill>
                    <a:srgbClr val="FF0000"/>
                  </a:solidFill>
                </a:rPr>
                <a:t> </a:t>
              </a:r>
            </a:p>
          </p:txBody>
        </p:sp>
        <p:sp>
          <p:nvSpPr>
            <p:cNvPr id="226" name="Rectangle 225"/>
            <p:cNvSpPr/>
            <p:nvPr/>
          </p:nvSpPr>
          <p:spPr>
            <a:xfrm>
              <a:off x="6956111" y="3439467"/>
              <a:ext cx="2149788" cy="429996"/>
            </a:xfrm>
            <a:prstGeom prst="rect">
              <a:avLst/>
            </a:prstGeom>
          </p:spPr>
          <p:txBody>
            <a:bodyPr wrap="square">
              <a:spAutoFit/>
            </a:bodyPr>
            <a:lstStyle/>
            <a:p>
              <a:r>
                <a:rPr lang="en-US" sz="750" dirty="0">
                  <a:solidFill>
                    <a:srgbClr val="FF0000"/>
                  </a:solidFill>
                  <a:latin typeface="Calibri"/>
                </a:rPr>
                <a:t>Device labeled as "Not made with natural rubber latex"</a:t>
              </a:r>
              <a:r>
                <a:rPr lang="en-US" sz="750" dirty="0">
                  <a:solidFill>
                    <a:srgbClr val="FF0000"/>
                  </a:solidFill>
                </a:rPr>
                <a:t> </a:t>
              </a:r>
            </a:p>
          </p:txBody>
        </p:sp>
        <p:sp>
          <p:nvSpPr>
            <p:cNvPr id="227" name="Rectangle 226"/>
            <p:cNvSpPr/>
            <p:nvPr/>
          </p:nvSpPr>
          <p:spPr>
            <a:xfrm>
              <a:off x="9370" y="2112188"/>
              <a:ext cx="2064315" cy="429996"/>
            </a:xfrm>
            <a:prstGeom prst="rect">
              <a:avLst/>
            </a:prstGeom>
          </p:spPr>
          <p:txBody>
            <a:bodyPr wrap="square">
              <a:spAutoFit/>
            </a:bodyPr>
            <a:lstStyle/>
            <a:p>
              <a:r>
                <a:rPr lang="en-US" sz="750" dirty="0">
                  <a:solidFill>
                    <a:srgbClr val="FF0000"/>
                  </a:solidFill>
                  <a:latin typeface="Calibri"/>
                </a:rPr>
                <a:t>What MRI safety information does the labeling contain?</a:t>
              </a:r>
              <a:endParaRPr lang="en-US" sz="750" dirty="0">
                <a:solidFill>
                  <a:srgbClr val="FF0000"/>
                </a:solidFill>
              </a:endParaRPr>
            </a:p>
          </p:txBody>
        </p:sp>
        <p:sp>
          <p:nvSpPr>
            <p:cNvPr id="228" name="Rectangle 227"/>
            <p:cNvSpPr/>
            <p:nvPr/>
          </p:nvSpPr>
          <p:spPr>
            <a:xfrm>
              <a:off x="5123723" y="621070"/>
              <a:ext cx="1586815" cy="276426"/>
            </a:xfrm>
            <a:prstGeom prst="rect">
              <a:avLst/>
            </a:prstGeom>
          </p:spPr>
          <p:txBody>
            <a:bodyPr wrap="none">
              <a:spAutoFit/>
            </a:bodyPr>
            <a:lstStyle/>
            <a:p>
              <a:r>
                <a:rPr lang="en-US" sz="750" dirty="0">
                  <a:solidFill>
                    <a:srgbClr val="FF0000"/>
                  </a:solidFill>
                  <a:latin typeface="Calibri"/>
                </a:rPr>
                <a:t>Over the Counter (OTC)</a:t>
              </a:r>
              <a:r>
                <a:rPr lang="en-US" sz="750" dirty="0">
                  <a:solidFill>
                    <a:srgbClr val="FF0000"/>
                  </a:solidFill>
                </a:rPr>
                <a:t> </a:t>
              </a:r>
            </a:p>
          </p:txBody>
        </p:sp>
        <p:sp>
          <p:nvSpPr>
            <p:cNvPr id="229" name="Rectangle 228"/>
            <p:cNvSpPr/>
            <p:nvPr/>
          </p:nvSpPr>
          <p:spPr>
            <a:xfrm>
              <a:off x="2485622" y="6113114"/>
              <a:ext cx="846953" cy="399282"/>
            </a:xfrm>
            <a:prstGeom prst="rect">
              <a:avLst/>
            </a:prstGeom>
          </p:spPr>
          <p:txBody>
            <a:bodyPr wrap="none">
              <a:spAutoFit/>
            </a:bodyPr>
            <a:lstStyle/>
            <a:p>
              <a:r>
                <a:rPr lang="en-US" sz="750" dirty="0">
                  <a:solidFill>
                    <a:srgbClr val="FF0000"/>
                  </a:solidFill>
                  <a:latin typeface="Calibri"/>
                </a:rPr>
                <a:t>Size Type</a:t>
              </a:r>
              <a:r>
                <a:rPr lang="en-US" sz="1350" dirty="0">
                  <a:solidFill>
                    <a:srgbClr val="FF0000"/>
                  </a:solidFill>
                </a:rPr>
                <a:t> </a:t>
              </a:r>
            </a:p>
          </p:txBody>
        </p:sp>
        <p:sp>
          <p:nvSpPr>
            <p:cNvPr id="230" name="Rectangle 229"/>
            <p:cNvSpPr/>
            <p:nvPr/>
          </p:nvSpPr>
          <p:spPr>
            <a:xfrm>
              <a:off x="5633370" y="3286819"/>
              <a:ext cx="893611" cy="399282"/>
            </a:xfrm>
            <a:prstGeom prst="rect">
              <a:avLst/>
            </a:prstGeom>
          </p:spPr>
          <p:txBody>
            <a:bodyPr wrap="none">
              <a:spAutoFit/>
            </a:bodyPr>
            <a:lstStyle/>
            <a:p>
              <a:r>
                <a:rPr lang="en-US" sz="750" dirty="0">
                  <a:solidFill>
                    <a:srgbClr val="FF0000"/>
                  </a:solidFill>
                  <a:latin typeface="Calibri"/>
                </a:rPr>
                <a:t>Size Value</a:t>
              </a:r>
              <a:r>
                <a:rPr lang="en-US" sz="1350" dirty="0">
                  <a:solidFill>
                    <a:srgbClr val="FF0000"/>
                  </a:solidFill>
                </a:rPr>
                <a:t> </a:t>
              </a:r>
            </a:p>
          </p:txBody>
        </p:sp>
        <p:sp>
          <p:nvSpPr>
            <p:cNvPr id="231" name="Rectangle 230"/>
            <p:cNvSpPr/>
            <p:nvPr/>
          </p:nvSpPr>
          <p:spPr>
            <a:xfrm>
              <a:off x="1543484" y="879515"/>
              <a:ext cx="1469060" cy="399282"/>
            </a:xfrm>
            <a:prstGeom prst="rect">
              <a:avLst/>
            </a:prstGeom>
          </p:spPr>
          <p:txBody>
            <a:bodyPr wrap="none">
              <a:spAutoFit/>
            </a:bodyPr>
            <a:lstStyle/>
            <a:p>
              <a:r>
                <a:rPr lang="en-US" sz="750" dirty="0">
                  <a:solidFill>
                    <a:srgbClr val="FF0000"/>
                  </a:solidFill>
                  <a:latin typeface="Calibri"/>
                </a:rPr>
                <a:t>Size Unit of Measure</a:t>
              </a:r>
              <a:r>
                <a:rPr lang="en-US" sz="1350" dirty="0">
                  <a:solidFill>
                    <a:srgbClr val="FF0000"/>
                  </a:solidFill>
                </a:rPr>
                <a:t> </a:t>
              </a:r>
            </a:p>
          </p:txBody>
        </p:sp>
        <p:sp>
          <p:nvSpPr>
            <p:cNvPr id="232" name="Rectangle 231"/>
            <p:cNvSpPr/>
            <p:nvPr/>
          </p:nvSpPr>
          <p:spPr>
            <a:xfrm>
              <a:off x="3856946" y="5036360"/>
              <a:ext cx="838201" cy="399282"/>
            </a:xfrm>
            <a:prstGeom prst="rect">
              <a:avLst/>
            </a:prstGeom>
          </p:spPr>
          <p:txBody>
            <a:bodyPr wrap="square">
              <a:spAutoFit/>
            </a:bodyPr>
            <a:lstStyle/>
            <a:p>
              <a:r>
                <a:rPr lang="en-US" sz="750" dirty="0">
                  <a:solidFill>
                    <a:srgbClr val="FF0000"/>
                  </a:solidFill>
                  <a:latin typeface="Calibri"/>
                </a:rPr>
                <a:t>Size Text</a:t>
              </a:r>
              <a:r>
                <a:rPr lang="en-US" sz="1350" dirty="0">
                  <a:solidFill>
                    <a:srgbClr val="FF0000"/>
                  </a:solidFill>
                </a:rPr>
                <a:t> </a:t>
              </a:r>
            </a:p>
          </p:txBody>
        </p:sp>
        <p:sp>
          <p:nvSpPr>
            <p:cNvPr id="233" name="Rectangle 232"/>
            <p:cNvSpPr/>
            <p:nvPr/>
          </p:nvSpPr>
          <p:spPr>
            <a:xfrm>
              <a:off x="1787349" y="1415544"/>
              <a:ext cx="1804552" cy="399282"/>
            </a:xfrm>
            <a:prstGeom prst="rect">
              <a:avLst/>
            </a:prstGeom>
          </p:spPr>
          <p:txBody>
            <a:bodyPr wrap="none">
              <a:spAutoFit/>
            </a:bodyPr>
            <a:lstStyle/>
            <a:p>
              <a:r>
                <a:rPr lang="en-US" sz="750" dirty="0">
                  <a:solidFill>
                    <a:srgbClr val="FF0000"/>
                  </a:solidFill>
                  <a:latin typeface="Calibri"/>
                </a:rPr>
                <a:t>Storage and Handling Type</a:t>
              </a:r>
              <a:r>
                <a:rPr lang="en-US" sz="1350" dirty="0">
                  <a:solidFill>
                    <a:srgbClr val="FF0000"/>
                  </a:solidFill>
                </a:rPr>
                <a:t> </a:t>
              </a:r>
            </a:p>
          </p:txBody>
        </p:sp>
        <p:sp>
          <p:nvSpPr>
            <p:cNvPr id="234" name="Rectangle 233"/>
            <p:cNvSpPr/>
            <p:nvPr/>
          </p:nvSpPr>
          <p:spPr>
            <a:xfrm>
              <a:off x="174877" y="3389877"/>
              <a:ext cx="2286000" cy="276426"/>
            </a:xfrm>
            <a:prstGeom prst="rect">
              <a:avLst/>
            </a:prstGeom>
          </p:spPr>
          <p:txBody>
            <a:bodyPr>
              <a:spAutoFit/>
            </a:bodyPr>
            <a:lstStyle/>
            <a:p>
              <a:r>
                <a:rPr lang="en-US" sz="750" dirty="0">
                  <a:solidFill>
                    <a:srgbClr val="FF0000"/>
                  </a:solidFill>
                  <a:latin typeface="Calibri"/>
                </a:rPr>
                <a:t>Storage and Handling High Value"</a:t>
              </a:r>
              <a:endParaRPr lang="en-US" sz="1350" dirty="0">
                <a:solidFill>
                  <a:srgbClr val="FF0000"/>
                </a:solidFill>
              </a:endParaRPr>
            </a:p>
          </p:txBody>
        </p:sp>
        <p:sp>
          <p:nvSpPr>
            <p:cNvPr id="235" name="Rectangle 234"/>
            <p:cNvSpPr/>
            <p:nvPr/>
          </p:nvSpPr>
          <p:spPr>
            <a:xfrm>
              <a:off x="143916" y="4091095"/>
              <a:ext cx="2308757" cy="429996"/>
            </a:xfrm>
            <a:prstGeom prst="rect">
              <a:avLst/>
            </a:prstGeom>
          </p:spPr>
          <p:txBody>
            <a:bodyPr wrap="square">
              <a:spAutoFit/>
            </a:bodyPr>
            <a:lstStyle/>
            <a:p>
              <a:r>
                <a:rPr lang="en-US" sz="750" dirty="0">
                  <a:solidFill>
                    <a:srgbClr val="FF0000"/>
                  </a:solidFill>
                  <a:latin typeface="Calibri"/>
                </a:rPr>
                <a:t>Storage and Handling Unit of Measure"</a:t>
              </a:r>
              <a:endParaRPr lang="en-US" sz="1350" dirty="0">
                <a:solidFill>
                  <a:srgbClr val="FF0000"/>
                </a:solidFill>
              </a:endParaRPr>
            </a:p>
          </p:txBody>
        </p:sp>
        <p:sp>
          <p:nvSpPr>
            <p:cNvPr id="236" name="Rectangle 235"/>
            <p:cNvSpPr/>
            <p:nvPr/>
          </p:nvSpPr>
          <p:spPr>
            <a:xfrm>
              <a:off x="7874244" y="5322332"/>
              <a:ext cx="1142999" cy="583567"/>
            </a:xfrm>
            <a:prstGeom prst="rect">
              <a:avLst/>
            </a:prstGeom>
          </p:spPr>
          <p:txBody>
            <a:bodyPr wrap="square">
              <a:spAutoFit/>
            </a:bodyPr>
            <a:lstStyle/>
            <a:p>
              <a:r>
                <a:rPr lang="en-US" sz="750" dirty="0">
                  <a:solidFill>
                    <a:srgbClr val="FF0000"/>
                  </a:solidFill>
                  <a:latin typeface="Calibri"/>
                </a:rPr>
                <a:t>Storage and Handling Low Value</a:t>
              </a:r>
              <a:endParaRPr lang="en-US" sz="1350" dirty="0">
                <a:solidFill>
                  <a:srgbClr val="FF0000"/>
                </a:solidFill>
              </a:endParaRPr>
            </a:p>
          </p:txBody>
        </p:sp>
        <p:sp>
          <p:nvSpPr>
            <p:cNvPr id="237" name="Rectangle 236"/>
            <p:cNvSpPr/>
            <p:nvPr/>
          </p:nvSpPr>
          <p:spPr>
            <a:xfrm>
              <a:off x="123321" y="2836744"/>
              <a:ext cx="2557559" cy="276426"/>
            </a:xfrm>
            <a:prstGeom prst="rect">
              <a:avLst/>
            </a:prstGeom>
          </p:spPr>
          <p:txBody>
            <a:bodyPr wrap="square">
              <a:spAutoFit/>
            </a:bodyPr>
            <a:lstStyle/>
            <a:p>
              <a:r>
                <a:rPr lang="en-US" sz="750" dirty="0">
                  <a:solidFill>
                    <a:srgbClr val="FF0000"/>
                  </a:solidFill>
                  <a:latin typeface="Calibri"/>
                </a:rPr>
                <a:t>Storage and Handling Unit of Measure"</a:t>
              </a:r>
              <a:endParaRPr lang="en-US" sz="1350" dirty="0">
                <a:solidFill>
                  <a:srgbClr val="FF0000"/>
                </a:solidFill>
              </a:endParaRPr>
            </a:p>
          </p:txBody>
        </p:sp>
        <p:sp>
          <p:nvSpPr>
            <p:cNvPr id="238" name="Rectangle 237"/>
            <p:cNvSpPr/>
            <p:nvPr/>
          </p:nvSpPr>
          <p:spPr>
            <a:xfrm>
              <a:off x="2231001" y="4768334"/>
              <a:ext cx="1804552" cy="399282"/>
            </a:xfrm>
            <a:prstGeom prst="rect">
              <a:avLst/>
            </a:prstGeom>
          </p:spPr>
          <p:txBody>
            <a:bodyPr wrap="none">
              <a:spAutoFit/>
            </a:bodyPr>
            <a:lstStyle/>
            <a:p>
              <a:r>
                <a:rPr lang="en-US" sz="750" dirty="0">
                  <a:solidFill>
                    <a:srgbClr val="FF0000"/>
                  </a:solidFill>
                  <a:latin typeface="Calibri"/>
                </a:rPr>
                <a:t>Storage and Handling Type</a:t>
              </a:r>
              <a:r>
                <a:rPr lang="en-US" sz="1350" dirty="0">
                  <a:solidFill>
                    <a:srgbClr val="FF0000"/>
                  </a:solidFill>
                </a:rPr>
                <a:t> </a:t>
              </a:r>
            </a:p>
          </p:txBody>
        </p:sp>
        <p:sp>
          <p:nvSpPr>
            <p:cNvPr id="239" name="Rectangle 238"/>
            <p:cNvSpPr/>
            <p:nvPr/>
          </p:nvSpPr>
          <p:spPr>
            <a:xfrm>
              <a:off x="5633370" y="4227290"/>
              <a:ext cx="1717151" cy="276426"/>
            </a:xfrm>
            <a:prstGeom prst="rect">
              <a:avLst/>
            </a:prstGeom>
          </p:spPr>
          <p:txBody>
            <a:bodyPr wrap="square">
              <a:spAutoFit/>
            </a:bodyPr>
            <a:lstStyle/>
            <a:p>
              <a:r>
                <a:rPr lang="en-US" sz="750" dirty="0">
                  <a:solidFill>
                    <a:srgbClr val="FF0000"/>
                  </a:solidFill>
                  <a:latin typeface="Calibri"/>
                </a:rPr>
                <a:t>FDA Preferred Term Code </a:t>
              </a:r>
              <a:endParaRPr lang="en-US" sz="750" dirty="0">
                <a:solidFill>
                  <a:srgbClr val="FF0000"/>
                </a:solidFill>
              </a:endParaRPr>
            </a:p>
          </p:txBody>
        </p:sp>
        <p:sp>
          <p:nvSpPr>
            <p:cNvPr id="240" name="Rectangle 239"/>
            <p:cNvSpPr/>
            <p:nvPr/>
          </p:nvSpPr>
          <p:spPr>
            <a:xfrm>
              <a:off x="2428186" y="1989077"/>
              <a:ext cx="2286000" cy="276426"/>
            </a:xfrm>
            <a:prstGeom prst="rect">
              <a:avLst/>
            </a:prstGeom>
          </p:spPr>
          <p:txBody>
            <a:bodyPr>
              <a:spAutoFit/>
            </a:bodyPr>
            <a:lstStyle/>
            <a:p>
              <a:r>
                <a:rPr lang="en-US" sz="750" dirty="0">
                  <a:solidFill>
                    <a:srgbClr val="FF0000"/>
                  </a:solidFill>
                  <a:latin typeface="Calibri"/>
                </a:rPr>
                <a:t>Storage and Handling High Value</a:t>
              </a:r>
              <a:endParaRPr lang="en-US" sz="1350" dirty="0">
                <a:solidFill>
                  <a:srgbClr val="FF0000"/>
                </a:solidFill>
              </a:endParaRPr>
            </a:p>
          </p:txBody>
        </p:sp>
        <p:sp>
          <p:nvSpPr>
            <p:cNvPr id="241" name="Rectangle 240"/>
            <p:cNvSpPr/>
            <p:nvPr/>
          </p:nvSpPr>
          <p:spPr>
            <a:xfrm>
              <a:off x="6538773" y="4903885"/>
              <a:ext cx="2286000" cy="429996"/>
            </a:xfrm>
            <a:prstGeom prst="rect">
              <a:avLst/>
            </a:prstGeom>
          </p:spPr>
          <p:txBody>
            <a:bodyPr>
              <a:spAutoFit/>
            </a:bodyPr>
            <a:lstStyle/>
            <a:p>
              <a:r>
                <a:rPr lang="en-US" sz="750" dirty="0">
                  <a:solidFill>
                    <a:srgbClr val="FF0000"/>
                  </a:solidFill>
                  <a:latin typeface="Calibri"/>
                </a:rPr>
                <a:t>Storage and Handling Unit of Measure</a:t>
              </a:r>
              <a:endParaRPr lang="en-US" sz="1350" dirty="0">
                <a:solidFill>
                  <a:srgbClr val="FF0000"/>
                </a:solidFill>
              </a:endParaRPr>
            </a:p>
          </p:txBody>
        </p:sp>
        <p:sp>
          <p:nvSpPr>
            <p:cNvPr id="242" name="Rectangle 241"/>
            <p:cNvSpPr/>
            <p:nvPr/>
          </p:nvSpPr>
          <p:spPr>
            <a:xfrm>
              <a:off x="7007453" y="2250778"/>
              <a:ext cx="2286000" cy="399282"/>
            </a:xfrm>
            <a:prstGeom prst="rect">
              <a:avLst/>
            </a:prstGeom>
          </p:spPr>
          <p:txBody>
            <a:bodyPr>
              <a:spAutoFit/>
            </a:bodyPr>
            <a:lstStyle/>
            <a:p>
              <a:r>
                <a:rPr lang="en-US" sz="750" dirty="0">
                  <a:solidFill>
                    <a:srgbClr val="FF0000"/>
                  </a:solidFill>
                  <a:latin typeface="Calibri"/>
                </a:rPr>
                <a:t>Storage and Handling Low Value</a:t>
              </a:r>
              <a:r>
                <a:rPr lang="en-US" sz="1350" dirty="0">
                  <a:solidFill>
                    <a:srgbClr val="FF0000"/>
                  </a:solidFill>
                </a:rPr>
                <a:t> </a:t>
              </a:r>
            </a:p>
          </p:txBody>
        </p:sp>
        <p:sp>
          <p:nvSpPr>
            <p:cNvPr id="243" name="Rectangle 242"/>
            <p:cNvSpPr/>
            <p:nvPr/>
          </p:nvSpPr>
          <p:spPr>
            <a:xfrm>
              <a:off x="3671467" y="4871898"/>
              <a:ext cx="2286000" cy="429996"/>
            </a:xfrm>
            <a:prstGeom prst="rect">
              <a:avLst/>
            </a:prstGeom>
          </p:spPr>
          <p:txBody>
            <a:bodyPr>
              <a:spAutoFit/>
            </a:bodyPr>
            <a:lstStyle/>
            <a:p>
              <a:r>
                <a:rPr lang="en-US" sz="750" dirty="0">
                  <a:solidFill>
                    <a:srgbClr val="FF0000"/>
                  </a:solidFill>
                  <a:latin typeface="Calibri"/>
                </a:rPr>
                <a:t>Storage and Handling Unit of Measure</a:t>
              </a:r>
              <a:endParaRPr lang="en-US" sz="1350" dirty="0">
                <a:solidFill>
                  <a:srgbClr val="FF0000"/>
                </a:solidFill>
              </a:endParaRPr>
            </a:p>
          </p:txBody>
        </p:sp>
        <p:sp>
          <p:nvSpPr>
            <p:cNvPr id="244" name="Rectangle 243"/>
            <p:cNvSpPr/>
            <p:nvPr/>
          </p:nvSpPr>
          <p:spPr>
            <a:xfrm>
              <a:off x="3053762" y="6339963"/>
              <a:ext cx="1804552" cy="399282"/>
            </a:xfrm>
            <a:prstGeom prst="rect">
              <a:avLst/>
            </a:prstGeom>
          </p:spPr>
          <p:txBody>
            <a:bodyPr wrap="none">
              <a:spAutoFit/>
            </a:bodyPr>
            <a:lstStyle/>
            <a:p>
              <a:r>
                <a:rPr lang="en-US" sz="750" dirty="0">
                  <a:solidFill>
                    <a:srgbClr val="FF0000"/>
                  </a:solidFill>
                  <a:latin typeface="Calibri"/>
                </a:rPr>
                <a:t>Storage and Handling Type</a:t>
              </a:r>
              <a:r>
                <a:rPr lang="en-US" sz="1350" dirty="0">
                  <a:solidFill>
                    <a:srgbClr val="FF0000"/>
                  </a:solidFill>
                </a:rPr>
                <a:t> </a:t>
              </a:r>
            </a:p>
          </p:txBody>
        </p:sp>
        <p:sp>
          <p:nvSpPr>
            <p:cNvPr id="245" name="Rectangle 244"/>
            <p:cNvSpPr/>
            <p:nvPr/>
          </p:nvSpPr>
          <p:spPr>
            <a:xfrm>
              <a:off x="198583" y="5726030"/>
              <a:ext cx="2286000" cy="429996"/>
            </a:xfrm>
            <a:prstGeom prst="rect">
              <a:avLst/>
            </a:prstGeom>
          </p:spPr>
          <p:txBody>
            <a:bodyPr>
              <a:spAutoFit/>
            </a:bodyPr>
            <a:lstStyle/>
            <a:p>
              <a:r>
                <a:rPr lang="en-US" sz="750" dirty="0">
                  <a:solidFill>
                    <a:srgbClr val="FF0000"/>
                  </a:solidFill>
                </a:rPr>
                <a:t>Storage and Handling High Value</a:t>
              </a:r>
              <a:endParaRPr lang="en-US" sz="1350" dirty="0">
                <a:solidFill>
                  <a:srgbClr val="FF0000"/>
                </a:solidFill>
              </a:endParaRPr>
            </a:p>
          </p:txBody>
        </p:sp>
        <p:sp>
          <p:nvSpPr>
            <p:cNvPr id="246" name="Rectangle 245"/>
            <p:cNvSpPr/>
            <p:nvPr/>
          </p:nvSpPr>
          <p:spPr>
            <a:xfrm>
              <a:off x="135989" y="557623"/>
              <a:ext cx="2671841" cy="429996"/>
            </a:xfrm>
            <a:prstGeom prst="rect">
              <a:avLst/>
            </a:prstGeom>
          </p:spPr>
          <p:txBody>
            <a:bodyPr wrap="square">
              <a:spAutoFit/>
            </a:bodyPr>
            <a:lstStyle/>
            <a:p>
              <a:r>
                <a:rPr lang="en-US" sz="750" dirty="0">
                  <a:solidFill>
                    <a:srgbClr val="FF0000"/>
                  </a:solidFill>
                </a:rPr>
                <a:t>Storage and Handling Unit of Measure</a:t>
              </a:r>
              <a:endParaRPr lang="en-US" sz="1350" dirty="0">
                <a:solidFill>
                  <a:srgbClr val="FF0000"/>
                </a:solidFill>
              </a:endParaRPr>
            </a:p>
          </p:txBody>
        </p:sp>
        <p:sp>
          <p:nvSpPr>
            <p:cNvPr id="247" name="Rectangle 246"/>
            <p:cNvSpPr/>
            <p:nvPr/>
          </p:nvSpPr>
          <p:spPr>
            <a:xfrm>
              <a:off x="566069" y="2983212"/>
              <a:ext cx="2286000" cy="399282"/>
            </a:xfrm>
            <a:prstGeom prst="rect">
              <a:avLst/>
            </a:prstGeom>
          </p:spPr>
          <p:txBody>
            <a:bodyPr>
              <a:spAutoFit/>
            </a:bodyPr>
            <a:lstStyle/>
            <a:p>
              <a:r>
                <a:rPr lang="en-US" sz="750" dirty="0">
                  <a:solidFill>
                    <a:srgbClr val="FF0000"/>
                  </a:solidFill>
                  <a:latin typeface="Calibri"/>
                </a:rPr>
                <a:t>Storage and Handling Low Value</a:t>
              </a:r>
              <a:r>
                <a:rPr lang="en-US" sz="1350" dirty="0">
                  <a:solidFill>
                    <a:srgbClr val="FF0000"/>
                  </a:solidFill>
                </a:rPr>
                <a:t> </a:t>
              </a:r>
            </a:p>
          </p:txBody>
        </p:sp>
        <p:sp>
          <p:nvSpPr>
            <p:cNvPr id="248" name="Rectangle 247"/>
            <p:cNvSpPr/>
            <p:nvPr/>
          </p:nvSpPr>
          <p:spPr>
            <a:xfrm>
              <a:off x="6710222" y="3263219"/>
              <a:ext cx="2286000" cy="429996"/>
            </a:xfrm>
            <a:prstGeom prst="rect">
              <a:avLst/>
            </a:prstGeom>
          </p:spPr>
          <p:txBody>
            <a:bodyPr>
              <a:spAutoFit/>
            </a:bodyPr>
            <a:lstStyle/>
            <a:p>
              <a:r>
                <a:rPr lang="en-US" sz="750" dirty="0">
                  <a:solidFill>
                    <a:srgbClr val="FF0000"/>
                  </a:solidFill>
                  <a:latin typeface="Calibri"/>
                </a:rPr>
                <a:t>Storage and Handling Unit of Measure</a:t>
              </a:r>
            </a:p>
          </p:txBody>
        </p:sp>
        <p:sp>
          <p:nvSpPr>
            <p:cNvPr id="249" name="Rectangle 248"/>
            <p:cNvSpPr/>
            <p:nvPr/>
          </p:nvSpPr>
          <p:spPr>
            <a:xfrm>
              <a:off x="2099211" y="4428020"/>
              <a:ext cx="1804552" cy="399282"/>
            </a:xfrm>
            <a:prstGeom prst="rect">
              <a:avLst/>
            </a:prstGeom>
          </p:spPr>
          <p:txBody>
            <a:bodyPr wrap="none">
              <a:spAutoFit/>
            </a:bodyPr>
            <a:lstStyle/>
            <a:p>
              <a:r>
                <a:rPr lang="en-US" sz="750" dirty="0">
                  <a:solidFill>
                    <a:srgbClr val="FF0000"/>
                  </a:solidFill>
                  <a:latin typeface="Calibri"/>
                </a:rPr>
                <a:t>Storage and Handling Type</a:t>
              </a:r>
              <a:r>
                <a:rPr lang="en-US" sz="1350" dirty="0">
                  <a:solidFill>
                    <a:srgbClr val="FF0000"/>
                  </a:solidFill>
                </a:rPr>
                <a:t> </a:t>
              </a:r>
            </a:p>
          </p:txBody>
        </p:sp>
        <p:sp>
          <p:nvSpPr>
            <p:cNvPr id="250" name="Rectangle 249"/>
            <p:cNvSpPr/>
            <p:nvPr/>
          </p:nvSpPr>
          <p:spPr>
            <a:xfrm>
              <a:off x="7119270" y="792949"/>
              <a:ext cx="2000229" cy="552852"/>
            </a:xfrm>
            <a:prstGeom prst="rect">
              <a:avLst/>
            </a:prstGeom>
          </p:spPr>
          <p:txBody>
            <a:bodyPr wrap="square">
              <a:spAutoFit/>
            </a:bodyPr>
            <a:lstStyle/>
            <a:p>
              <a:r>
                <a:rPr lang="en-US" sz="750" dirty="0">
                  <a:solidFill>
                    <a:srgbClr val="FF0000"/>
                  </a:solidFill>
                  <a:latin typeface="Calibri"/>
                </a:rPr>
                <a:t>Storage and Handling High Value</a:t>
              </a:r>
              <a:r>
                <a:rPr lang="en-US" sz="1350" dirty="0">
                  <a:solidFill>
                    <a:srgbClr val="FF0000"/>
                  </a:solidFill>
                </a:rPr>
                <a:t> </a:t>
              </a:r>
            </a:p>
          </p:txBody>
        </p:sp>
        <p:sp>
          <p:nvSpPr>
            <p:cNvPr id="251" name="Rectangle 250"/>
            <p:cNvSpPr/>
            <p:nvPr/>
          </p:nvSpPr>
          <p:spPr>
            <a:xfrm>
              <a:off x="7119270" y="5994924"/>
              <a:ext cx="2286000" cy="429996"/>
            </a:xfrm>
            <a:prstGeom prst="rect">
              <a:avLst/>
            </a:prstGeom>
          </p:spPr>
          <p:txBody>
            <a:bodyPr>
              <a:spAutoFit/>
            </a:bodyPr>
            <a:lstStyle/>
            <a:p>
              <a:r>
                <a:rPr lang="en-US" sz="750" dirty="0">
                  <a:solidFill>
                    <a:srgbClr val="FF0000"/>
                  </a:solidFill>
                  <a:latin typeface="Calibri"/>
                </a:rPr>
                <a:t>Storage and Handling Unit of Measure</a:t>
              </a:r>
              <a:endParaRPr lang="en-US" sz="1350" dirty="0">
                <a:solidFill>
                  <a:srgbClr val="FF0000"/>
                </a:solidFill>
              </a:endParaRPr>
            </a:p>
          </p:txBody>
        </p:sp>
        <p:sp>
          <p:nvSpPr>
            <p:cNvPr id="252" name="Rectangle 251"/>
            <p:cNvSpPr/>
            <p:nvPr/>
          </p:nvSpPr>
          <p:spPr>
            <a:xfrm>
              <a:off x="-11867" y="3683168"/>
              <a:ext cx="2286000" cy="276426"/>
            </a:xfrm>
            <a:prstGeom prst="rect">
              <a:avLst/>
            </a:prstGeom>
          </p:spPr>
          <p:txBody>
            <a:bodyPr>
              <a:spAutoFit/>
            </a:bodyPr>
            <a:lstStyle/>
            <a:p>
              <a:r>
                <a:rPr lang="en-US" sz="750" dirty="0">
                  <a:solidFill>
                    <a:srgbClr val="FF0000"/>
                  </a:solidFill>
                  <a:latin typeface="Calibri"/>
                </a:rPr>
                <a:t>Storage and Handling Low Value</a:t>
              </a:r>
              <a:endParaRPr lang="en-US" sz="1350" dirty="0">
                <a:solidFill>
                  <a:srgbClr val="FF0000"/>
                </a:solidFill>
              </a:endParaRPr>
            </a:p>
          </p:txBody>
        </p:sp>
        <p:sp>
          <p:nvSpPr>
            <p:cNvPr id="253" name="Rectangle 252"/>
            <p:cNvSpPr/>
            <p:nvPr/>
          </p:nvSpPr>
          <p:spPr>
            <a:xfrm>
              <a:off x="2724946" y="549852"/>
              <a:ext cx="2286000" cy="429996"/>
            </a:xfrm>
            <a:prstGeom prst="rect">
              <a:avLst/>
            </a:prstGeom>
          </p:spPr>
          <p:txBody>
            <a:bodyPr>
              <a:spAutoFit/>
            </a:bodyPr>
            <a:lstStyle/>
            <a:p>
              <a:r>
                <a:rPr lang="en-US" sz="750" dirty="0">
                  <a:solidFill>
                    <a:srgbClr val="FF0000"/>
                  </a:solidFill>
                  <a:latin typeface="Calibri"/>
                </a:rPr>
                <a:t>Storage and Handling Unit of Measure</a:t>
              </a:r>
              <a:endParaRPr lang="en-US" sz="1350" dirty="0">
                <a:solidFill>
                  <a:srgbClr val="FF0000"/>
                </a:solidFill>
              </a:endParaRPr>
            </a:p>
          </p:txBody>
        </p:sp>
        <p:sp>
          <p:nvSpPr>
            <p:cNvPr id="254" name="Rectangle 253"/>
            <p:cNvSpPr/>
            <p:nvPr/>
          </p:nvSpPr>
          <p:spPr>
            <a:xfrm>
              <a:off x="5588031" y="5881768"/>
              <a:ext cx="1804552" cy="399282"/>
            </a:xfrm>
            <a:prstGeom prst="rect">
              <a:avLst/>
            </a:prstGeom>
          </p:spPr>
          <p:txBody>
            <a:bodyPr wrap="none">
              <a:spAutoFit/>
            </a:bodyPr>
            <a:lstStyle/>
            <a:p>
              <a:r>
                <a:rPr lang="en-US" sz="750" dirty="0">
                  <a:solidFill>
                    <a:srgbClr val="FF0000"/>
                  </a:solidFill>
                  <a:latin typeface="Calibri"/>
                </a:rPr>
                <a:t>Storage and Handling Type</a:t>
              </a:r>
              <a:r>
                <a:rPr lang="en-US" sz="1350" dirty="0">
                  <a:solidFill>
                    <a:srgbClr val="FF0000"/>
                  </a:solidFill>
                </a:rPr>
                <a:t> </a:t>
              </a:r>
            </a:p>
          </p:txBody>
        </p:sp>
        <p:sp>
          <p:nvSpPr>
            <p:cNvPr id="255" name="Rectangle 254"/>
            <p:cNvSpPr/>
            <p:nvPr/>
          </p:nvSpPr>
          <p:spPr>
            <a:xfrm>
              <a:off x="7115494" y="4399003"/>
              <a:ext cx="1931748" cy="552852"/>
            </a:xfrm>
            <a:prstGeom prst="rect">
              <a:avLst/>
            </a:prstGeom>
          </p:spPr>
          <p:txBody>
            <a:bodyPr wrap="square">
              <a:spAutoFit/>
            </a:bodyPr>
            <a:lstStyle/>
            <a:p>
              <a:r>
                <a:rPr lang="en-US" sz="750" dirty="0">
                  <a:solidFill>
                    <a:srgbClr val="FF0000"/>
                  </a:solidFill>
                  <a:latin typeface="Calibri"/>
                </a:rPr>
                <a:t>Storage and Handling High Value</a:t>
              </a:r>
              <a:r>
                <a:rPr lang="en-US" sz="1350" dirty="0">
                  <a:solidFill>
                    <a:srgbClr val="FF0000"/>
                  </a:solidFill>
                </a:rPr>
                <a:t> </a:t>
              </a:r>
            </a:p>
          </p:txBody>
        </p:sp>
        <p:sp>
          <p:nvSpPr>
            <p:cNvPr id="256" name="Rectangle 255"/>
            <p:cNvSpPr/>
            <p:nvPr/>
          </p:nvSpPr>
          <p:spPr>
            <a:xfrm>
              <a:off x="451771" y="1795720"/>
              <a:ext cx="2286000" cy="429996"/>
            </a:xfrm>
            <a:prstGeom prst="rect">
              <a:avLst/>
            </a:prstGeom>
          </p:spPr>
          <p:txBody>
            <a:bodyPr>
              <a:spAutoFit/>
            </a:bodyPr>
            <a:lstStyle/>
            <a:p>
              <a:r>
                <a:rPr lang="en-US" sz="750" dirty="0">
                  <a:solidFill>
                    <a:srgbClr val="FF0000"/>
                  </a:solidFill>
                  <a:latin typeface="Calibri"/>
                </a:rPr>
                <a:t>Storage and Handling Unit of Measure</a:t>
              </a:r>
              <a:endParaRPr lang="en-US" sz="1350" dirty="0">
                <a:solidFill>
                  <a:srgbClr val="FF0000"/>
                </a:solidFill>
              </a:endParaRPr>
            </a:p>
          </p:txBody>
        </p:sp>
        <p:sp>
          <p:nvSpPr>
            <p:cNvPr id="257" name="Rectangle 256"/>
            <p:cNvSpPr/>
            <p:nvPr/>
          </p:nvSpPr>
          <p:spPr>
            <a:xfrm>
              <a:off x="3713174" y="5720742"/>
              <a:ext cx="2286000" cy="276426"/>
            </a:xfrm>
            <a:prstGeom prst="rect">
              <a:avLst/>
            </a:prstGeom>
          </p:spPr>
          <p:txBody>
            <a:bodyPr>
              <a:spAutoFit/>
            </a:bodyPr>
            <a:lstStyle/>
            <a:p>
              <a:r>
                <a:rPr lang="en-US" sz="750" dirty="0">
                  <a:solidFill>
                    <a:srgbClr val="FF0000"/>
                  </a:solidFill>
                  <a:latin typeface="Calibri"/>
                </a:rPr>
                <a:t>Storage and Handling Low Value</a:t>
              </a:r>
              <a:endParaRPr lang="en-US" sz="1350" dirty="0">
                <a:solidFill>
                  <a:srgbClr val="FF0000"/>
                </a:solidFill>
              </a:endParaRPr>
            </a:p>
          </p:txBody>
        </p:sp>
        <p:sp>
          <p:nvSpPr>
            <p:cNvPr id="258" name="Rectangle 257"/>
            <p:cNvSpPr/>
            <p:nvPr/>
          </p:nvSpPr>
          <p:spPr>
            <a:xfrm>
              <a:off x="6976384" y="3967985"/>
              <a:ext cx="2286000" cy="429996"/>
            </a:xfrm>
            <a:prstGeom prst="rect">
              <a:avLst/>
            </a:prstGeom>
          </p:spPr>
          <p:txBody>
            <a:bodyPr>
              <a:spAutoFit/>
            </a:bodyPr>
            <a:lstStyle/>
            <a:p>
              <a:r>
                <a:rPr lang="en-US" sz="750" dirty="0">
                  <a:solidFill>
                    <a:srgbClr val="FF0000"/>
                  </a:solidFill>
                  <a:latin typeface="Calibri"/>
                </a:rPr>
                <a:t>Storage and Handling Unit of Measure</a:t>
              </a:r>
              <a:endParaRPr lang="en-US" sz="1350" dirty="0">
                <a:solidFill>
                  <a:srgbClr val="FF0000"/>
                </a:solidFill>
              </a:endParaRPr>
            </a:p>
          </p:txBody>
        </p:sp>
        <p:sp>
          <p:nvSpPr>
            <p:cNvPr id="259" name="Rectangle 258"/>
            <p:cNvSpPr/>
            <p:nvPr/>
          </p:nvSpPr>
          <p:spPr>
            <a:xfrm>
              <a:off x="4419600" y="1611053"/>
              <a:ext cx="1804552" cy="399282"/>
            </a:xfrm>
            <a:prstGeom prst="rect">
              <a:avLst/>
            </a:prstGeom>
          </p:spPr>
          <p:txBody>
            <a:bodyPr wrap="none">
              <a:spAutoFit/>
            </a:bodyPr>
            <a:lstStyle/>
            <a:p>
              <a:r>
                <a:rPr lang="en-US" sz="750" dirty="0">
                  <a:solidFill>
                    <a:srgbClr val="FF0000"/>
                  </a:solidFill>
                  <a:latin typeface="Calibri"/>
                </a:rPr>
                <a:t>Storage and Handling Type</a:t>
              </a:r>
              <a:r>
                <a:rPr lang="en-US" sz="1350" dirty="0">
                  <a:solidFill>
                    <a:srgbClr val="FF0000"/>
                  </a:solidFill>
                </a:rPr>
                <a:t> </a:t>
              </a:r>
            </a:p>
          </p:txBody>
        </p:sp>
        <p:sp>
          <p:nvSpPr>
            <p:cNvPr id="260" name="Rectangle 259"/>
            <p:cNvSpPr/>
            <p:nvPr/>
          </p:nvSpPr>
          <p:spPr>
            <a:xfrm>
              <a:off x="4102932" y="1326456"/>
              <a:ext cx="1950950" cy="429996"/>
            </a:xfrm>
            <a:prstGeom prst="rect">
              <a:avLst/>
            </a:prstGeom>
          </p:spPr>
          <p:txBody>
            <a:bodyPr wrap="square">
              <a:spAutoFit/>
            </a:bodyPr>
            <a:lstStyle/>
            <a:p>
              <a:r>
                <a:rPr lang="en-US" sz="750" dirty="0">
                  <a:solidFill>
                    <a:srgbClr val="FF0000"/>
                  </a:solidFill>
                  <a:latin typeface="Calibri"/>
                </a:rPr>
                <a:t>Storage and Handling High Value</a:t>
              </a:r>
              <a:endParaRPr lang="en-US" sz="1350" dirty="0">
                <a:solidFill>
                  <a:srgbClr val="FF0000"/>
                </a:solidFill>
              </a:endParaRPr>
            </a:p>
          </p:txBody>
        </p:sp>
        <p:sp>
          <p:nvSpPr>
            <p:cNvPr id="261" name="Rectangle 260"/>
            <p:cNvSpPr/>
            <p:nvPr/>
          </p:nvSpPr>
          <p:spPr>
            <a:xfrm>
              <a:off x="155294" y="4691742"/>
              <a:ext cx="2286000" cy="429996"/>
            </a:xfrm>
            <a:prstGeom prst="rect">
              <a:avLst/>
            </a:prstGeom>
          </p:spPr>
          <p:txBody>
            <a:bodyPr>
              <a:spAutoFit/>
            </a:bodyPr>
            <a:lstStyle/>
            <a:p>
              <a:r>
                <a:rPr lang="en-US" sz="750" dirty="0">
                  <a:solidFill>
                    <a:srgbClr val="FF0000"/>
                  </a:solidFill>
                  <a:latin typeface="Calibri"/>
                </a:rPr>
                <a:t>Storage and Handling Unit of Measure</a:t>
              </a:r>
              <a:endParaRPr lang="en-US" sz="1350" dirty="0">
                <a:solidFill>
                  <a:srgbClr val="FF0000"/>
                </a:solidFill>
              </a:endParaRPr>
            </a:p>
          </p:txBody>
        </p:sp>
        <p:sp>
          <p:nvSpPr>
            <p:cNvPr id="262" name="Rectangle 261"/>
            <p:cNvSpPr/>
            <p:nvPr/>
          </p:nvSpPr>
          <p:spPr>
            <a:xfrm>
              <a:off x="656540" y="6387030"/>
              <a:ext cx="2286000" cy="276426"/>
            </a:xfrm>
            <a:prstGeom prst="rect">
              <a:avLst/>
            </a:prstGeom>
          </p:spPr>
          <p:txBody>
            <a:bodyPr>
              <a:spAutoFit/>
            </a:bodyPr>
            <a:lstStyle/>
            <a:p>
              <a:r>
                <a:rPr lang="en-US" sz="750" dirty="0">
                  <a:solidFill>
                    <a:srgbClr val="FF0000"/>
                  </a:solidFill>
                  <a:latin typeface="Calibri"/>
                </a:rPr>
                <a:t>Storage and Handling Low Value</a:t>
              </a:r>
              <a:endParaRPr lang="en-US" sz="1350" dirty="0">
                <a:solidFill>
                  <a:srgbClr val="FF0000"/>
                </a:solidFill>
              </a:endParaRPr>
            </a:p>
          </p:txBody>
        </p:sp>
        <p:sp>
          <p:nvSpPr>
            <p:cNvPr id="263" name="Rectangle 262"/>
            <p:cNvSpPr/>
            <p:nvPr/>
          </p:nvSpPr>
          <p:spPr>
            <a:xfrm>
              <a:off x="4863972" y="2224272"/>
              <a:ext cx="2648172" cy="276426"/>
            </a:xfrm>
            <a:prstGeom prst="rect">
              <a:avLst/>
            </a:prstGeom>
          </p:spPr>
          <p:txBody>
            <a:bodyPr wrap="square">
              <a:spAutoFit/>
            </a:bodyPr>
            <a:lstStyle/>
            <a:p>
              <a:r>
                <a:rPr lang="en-US" sz="750" dirty="0">
                  <a:solidFill>
                    <a:srgbClr val="FF0000"/>
                  </a:solidFill>
                  <a:latin typeface="Calibri"/>
                </a:rPr>
                <a:t>Storage and Handling Unit of Measure</a:t>
              </a:r>
              <a:endParaRPr lang="en-US" sz="1350" dirty="0">
                <a:solidFill>
                  <a:srgbClr val="FF0000"/>
                </a:solidFill>
              </a:endParaRPr>
            </a:p>
          </p:txBody>
        </p:sp>
        <p:sp>
          <p:nvSpPr>
            <p:cNvPr id="264" name="Rectangle 263"/>
            <p:cNvSpPr/>
            <p:nvPr/>
          </p:nvSpPr>
          <p:spPr>
            <a:xfrm>
              <a:off x="566069" y="2508122"/>
              <a:ext cx="1786778" cy="399282"/>
            </a:xfrm>
            <a:prstGeom prst="rect">
              <a:avLst/>
            </a:prstGeom>
          </p:spPr>
          <p:txBody>
            <a:bodyPr wrap="none">
              <a:spAutoFit/>
            </a:bodyPr>
            <a:lstStyle/>
            <a:p>
              <a:r>
                <a:rPr lang="en-US" sz="750" dirty="0">
                  <a:solidFill>
                    <a:srgbClr val="FF0000"/>
                  </a:solidFill>
                  <a:latin typeface="Calibri"/>
                </a:rPr>
                <a:t>Special Storage Conditions</a:t>
              </a:r>
              <a:r>
                <a:rPr lang="en-US" sz="1350" dirty="0">
                  <a:solidFill>
                    <a:srgbClr val="FF0000"/>
                  </a:solidFill>
                </a:rPr>
                <a:t> </a:t>
              </a:r>
            </a:p>
          </p:txBody>
        </p:sp>
        <p:sp>
          <p:nvSpPr>
            <p:cNvPr id="265" name="Rectangle 264"/>
            <p:cNvSpPr/>
            <p:nvPr/>
          </p:nvSpPr>
          <p:spPr>
            <a:xfrm>
              <a:off x="4979949" y="5055832"/>
              <a:ext cx="1694957" cy="399282"/>
            </a:xfrm>
            <a:prstGeom prst="rect">
              <a:avLst/>
            </a:prstGeom>
          </p:spPr>
          <p:txBody>
            <a:bodyPr wrap="square">
              <a:spAutoFit/>
            </a:bodyPr>
            <a:lstStyle/>
            <a:p>
              <a:r>
                <a:rPr lang="en-US" sz="750" dirty="0">
                  <a:solidFill>
                    <a:srgbClr val="FF0000"/>
                  </a:solidFill>
                  <a:latin typeface="Calibri"/>
                </a:rPr>
                <a:t>Device Packaged as Sterile</a:t>
              </a:r>
              <a:r>
                <a:rPr lang="en-US" sz="1350" dirty="0">
                  <a:solidFill>
                    <a:srgbClr val="FF0000"/>
                  </a:solidFill>
                </a:rPr>
                <a:t> </a:t>
              </a:r>
            </a:p>
          </p:txBody>
        </p:sp>
        <p:sp>
          <p:nvSpPr>
            <p:cNvPr id="266" name="Rectangle 265"/>
            <p:cNvSpPr/>
            <p:nvPr/>
          </p:nvSpPr>
          <p:spPr>
            <a:xfrm>
              <a:off x="4636140" y="6232236"/>
              <a:ext cx="2173373" cy="399282"/>
            </a:xfrm>
            <a:prstGeom prst="rect">
              <a:avLst/>
            </a:prstGeom>
          </p:spPr>
          <p:txBody>
            <a:bodyPr wrap="none">
              <a:spAutoFit/>
            </a:bodyPr>
            <a:lstStyle/>
            <a:p>
              <a:r>
                <a:rPr lang="en-US" sz="750" dirty="0">
                  <a:solidFill>
                    <a:srgbClr val="FF0000"/>
                  </a:solidFill>
                  <a:latin typeface="Calibri"/>
                </a:rPr>
                <a:t>Requires Sterilization Prior to Use</a:t>
              </a:r>
              <a:r>
                <a:rPr lang="en-US" sz="1350" dirty="0">
                  <a:solidFill>
                    <a:srgbClr val="FF0000"/>
                  </a:solidFill>
                </a:rPr>
                <a:t> </a:t>
              </a:r>
            </a:p>
          </p:txBody>
        </p:sp>
        <p:sp>
          <p:nvSpPr>
            <p:cNvPr id="267" name="Rectangle 266"/>
            <p:cNvSpPr/>
            <p:nvPr/>
          </p:nvSpPr>
          <p:spPr>
            <a:xfrm>
              <a:off x="2269040" y="5624154"/>
              <a:ext cx="1457951" cy="399282"/>
            </a:xfrm>
            <a:prstGeom prst="rect">
              <a:avLst/>
            </a:prstGeom>
          </p:spPr>
          <p:txBody>
            <a:bodyPr wrap="none">
              <a:spAutoFit/>
            </a:bodyPr>
            <a:lstStyle/>
            <a:p>
              <a:r>
                <a:rPr lang="en-US" sz="750" dirty="0">
                  <a:solidFill>
                    <a:srgbClr val="FF0000"/>
                  </a:solidFill>
                  <a:latin typeface="Calibri"/>
                </a:rPr>
                <a:t>Sterilization Method</a:t>
              </a:r>
              <a:r>
                <a:rPr lang="en-US" sz="1350" dirty="0">
                  <a:solidFill>
                    <a:srgbClr val="FF0000"/>
                  </a:solidFill>
                </a:rPr>
                <a:t> </a:t>
              </a:r>
            </a:p>
          </p:txBody>
        </p:sp>
      </p:grpSp>
      <p:sp>
        <p:nvSpPr>
          <p:cNvPr id="270" name="Text Box 18"/>
          <p:cNvSpPr txBox="1">
            <a:spLocks noChangeArrowheads="1"/>
          </p:cNvSpPr>
          <p:nvPr/>
        </p:nvSpPr>
        <p:spPr bwMode="auto">
          <a:xfrm>
            <a:off x="2537222" y="1781170"/>
            <a:ext cx="1095172"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Base Unit of Measure</a:t>
            </a:r>
          </a:p>
        </p:txBody>
      </p:sp>
      <p:sp>
        <p:nvSpPr>
          <p:cNvPr id="272" name="Text Box 18"/>
          <p:cNvSpPr txBox="1">
            <a:spLocks noChangeArrowheads="1"/>
          </p:cNvSpPr>
          <p:nvPr/>
        </p:nvSpPr>
        <p:spPr bwMode="auto">
          <a:xfrm>
            <a:off x="5143500" y="3039661"/>
            <a:ext cx="82426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Material Group</a:t>
            </a:r>
          </a:p>
        </p:txBody>
      </p:sp>
      <p:sp>
        <p:nvSpPr>
          <p:cNvPr id="285" name="Text Box 18"/>
          <p:cNvSpPr txBox="1">
            <a:spLocks noChangeArrowheads="1"/>
          </p:cNvSpPr>
          <p:nvPr/>
        </p:nvSpPr>
        <p:spPr bwMode="auto">
          <a:xfrm>
            <a:off x="7380303" y="3947062"/>
            <a:ext cx="670376"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Depth UOM</a:t>
            </a:r>
          </a:p>
        </p:txBody>
      </p:sp>
      <p:grpSp>
        <p:nvGrpSpPr>
          <p:cNvPr id="3" name="Group 2"/>
          <p:cNvGrpSpPr/>
          <p:nvPr/>
        </p:nvGrpSpPr>
        <p:grpSpPr>
          <a:xfrm>
            <a:off x="1095904" y="1268011"/>
            <a:ext cx="7042941" cy="4528066"/>
            <a:chOff x="1095904" y="1268011"/>
            <a:chExt cx="7042941" cy="4528066"/>
          </a:xfrm>
        </p:grpSpPr>
        <p:sp>
          <p:nvSpPr>
            <p:cNvPr id="271" name="Text Box 18"/>
            <p:cNvSpPr txBox="1">
              <a:spLocks noChangeArrowheads="1"/>
            </p:cNvSpPr>
            <p:nvPr/>
          </p:nvSpPr>
          <p:spPr bwMode="auto">
            <a:xfrm>
              <a:off x="1200151" y="1850227"/>
              <a:ext cx="628698"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Material #</a:t>
              </a:r>
            </a:p>
          </p:txBody>
        </p:sp>
        <p:sp>
          <p:nvSpPr>
            <p:cNvPr id="273" name="Text Box 18"/>
            <p:cNvSpPr txBox="1">
              <a:spLocks noChangeArrowheads="1"/>
            </p:cNvSpPr>
            <p:nvPr/>
          </p:nvSpPr>
          <p:spPr bwMode="auto">
            <a:xfrm>
              <a:off x="1281579" y="2434069"/>
              <a:ext cx="83067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Prod Hierarchy</a:t>
              </a:r>
            </a:p>
          </p:txBody>
        </p:sp>
        <p:sp>
          <p:nvSpPr>
            <p:cNvPr id="275" name="Text Box 18"/>
            <p:cNvSpPr txBox="1">
              <a:spLocks noChangeArrowheads="1"/>
            </p:cNvSpPr>
            <p:nvPr/>
          </p:nvSpPr>
          <p:spPr bwMode="auto">
            <a:xfrm>
              <a:off x="1200151" y="2537217"/>
              <a:ext cx="98777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Gross Weight UOM</a:t>
              </a:r>
            </a:p>
          </p:txBody>
        </p:sp>
        <p:sp>
          <p:nvSpPr>
            <p:cNvPr id="277" name="Text Box 18"/>
            <p:cNvSpPr txBox="1">
              <a:spLocks noChangeArrowheads="1"/>
            </p:cNvSpPr>
            <p:nvPr/>
          </p:nvSpPr>
          <p:spPr bwMode="auto">
            <a:xfrm>
              <a:off x="1200151" y="2743195"/>
              <a:ext cx="89639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Net Weight UOM</a:t>
              </a:r>
            </a:p>
          </p:txBody>
        </p:sp>
        <p:sp>
          <p:nvSpPr>
            <p:cNvPr id="279" name="Text Box 18"/>
            <p:cNvSpPr txBox="1">
              <a:spLocks noChangeArrowheads="1"/>
            </p:cNvSpPr>
            <p:nvPr/>
          </p:nvSpPr>
          <p:spPr bwMode="auto">
            <a:xfrm>
              <a:off x="7369970" y="1953811"/>
              <a:ext cx="73609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Volume UOM</a:t>
              </a:r>
            </a:p>
          </p:txBody>
        </p:sp>
        <p:sp>
          <p:nvSpPr>
            <p:cNvPr id="281" name="Text Box 18"/>
            <p:cNvSpPr txBox="1">
              <a:spLocks noChangeArrowheads="1"/>
            </p:cNvSpPr>
            <p:nvPr/>
          </p:nvSpPr>
          <p:spPr bwMode="auto">
            <a:xfrm>
              <a:off x="5761263" y="3277504"/>
              <a:ext cx="696024"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Height UOM</a:t>
              </a:r>
            </a:p>
          </p:txBody>
        </p:sp>
        <p:sp>
          <p:nvSpPr>
            <p:cNvPr id="283" name="Text Box 18"/>
            <p:cNvSpPr txBox="1">
              <a:spLocks noChangeArrowheads="1"/>
            </p:cNvSpPr>
            <p:nvPr/>
          </p:nvSpPr>
          <p:spPr bwMode="auto">
            <a:xfrm>
              <a:off x="4527319" y="5586630"/>
              <a:ext cx="673331" cy="184666"/>
            </a:xfrm>
            <a:prstGeom prst="rect">
              <a:avLst/>
            </a:prstGeom>
            <a:noFill/>
            <a:ln w="9525">
              <a:noFill/>
              <a:miter lim="800000"/>
              <a:headEnd/>
              <a:tailEnd/>
            </a:ln>
          </p:spPr>
          <p:txBody>
            <a:bodyPr wrap="square">
              <a:spAutoFit/>
            </a:bodyPr>
            <a:lstStyle/>
            <a:p>
              <a:pPr>
                <a:spcBef>
                  <a:spcPct val="20000"/>
                </a:spcBef>
              </a:pPr>
              <a:r>
                <a:rPr lang="en-US" sz="600" b="1" dirty="0">
                  <a:solidFill>
                    <a:srgbClr val="008A5E"/>
                  </a:solidFill>
                </a:rPr>
                <a:t>Width UOM</a:t>
              </a:r>
            </a:p>
          </p:txBody>
        </p:sp>
        <p:sp>
          <p:nvSpPr>
            <p:cNvPr id="287" name="Text Box 18"/>
            <p:cNvSpPr txBox="1">
              <a:spLocks noChangeArrowheads="1"/>
            </p:cNvSpPr>
            <p:nvPr/>
          </p:nvSpPr>
          <p:spPr bwMode="auto">
            <a:xfrm>
              <a:off x="3858527" y="5120865"/>
              <a:ext cx="87235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SAP Description</a:t>
              </a:r>
            </a:p>
          </p:txBody>
        </p:sp>
        <p:sp>
          <p:nvSpPr>
            <p:cNvPr id="288" name="Text Box 18"/>
            <p:cNvSpPr txBox="1">
              <a:spLocks noChangeArrowheads="1"/>
            </p:cNvSpPr>
            <p:nvPr/>
          </p:nvSpPr>
          <p:spPr bwMode="auto">
            <a:xfrm>
              <a:off x="1649189" y="1268011"/>
              <a:ext cx="72648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Primary UPC</a:t>
              </a:r>
            </a:p>
          </p:txBody>
        </p:sp>
        <p:sp>
          <p:nvSpPr>
            <p:cNvPr id="289" name="Text Box 18"/>
            <p:cNvSpPr txBox="1">
              <a:spLocks noChangeArrowheads="1"/>
            </p:cNvSpPr>
            <p:nvPr/>
          </p:nvSpPr>
          <p:spPr bwMode="auto">
            <a:xfrm>
              <a:off x="1200151" y="1610911"/>
              <a:ext cx="83869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Container Type</a:t>
              </a:r>
            </a:p>
          </p:txBody>
        </p:sp>
        <p:sp>
          <p:nvSpPr>
            <p:cNvPr id="290" name="Text Box 18"/>
            <p:cNvSpPr txBox="1">
              <a:spLocks noChangeArrowheads="1"/>
            </p:cNvSpPr>
            <p:nvPr/>
          </p:nvSpPr>
          <p:spPr bwMode="auto">
            <a:xfrm>
              <a:off x="5099302" y="1304886"/>
              <a:ext cx="75533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Product Type</a:t>
              </a:r>
            </a:p>
          </p:txBody>
        </p:sp>
        <p:sp>
          <p:nvSpPr>
            <p:cNvPr id="291" name="Text Box 18"/>
            <p:cNvSpPr txBox="1">
              <a:spLocks noChangeArrowheads="1"/>
            </p:cNvSpPr>
            <p:nvPr/>
          </p:nvSpPr>
          <p:spPr bwMode="auto">
            <a:xfrm>
              <a:off x="1200150" y="1953811"/>
              <a:ext cx="97013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Container Content</a:t>
              </a:r>
            </a:p>
          </p:txBody>
        </p:sp>
        <p:sp>
          <p:nvSpPr>
            <p:cNvPr id="292" name="Text Box 18"/>
            <p:cNvSpPr txBox="1">
              <a:spLocks noChangeArrowheads="1"/>
            </p:cNvSpPr>
            <p:nvPr/>
          </p:nvSpPr>
          <p:spPr bwMode="auto">
            <a:xfrm>
              <a:off x="3832622" y="2273493"/>
              <a:ext cx="1124026"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Product Percent Juice</a:t>
              </a:r>
            </a:p>
          </p:txBody>
        </p:sp>
        <p:sp>
          <p:nvSpPr>
            <p:cNvPr id="293" name="Text Box 18"/>
            <p:cNvSpPr txBox="1">
              <a:spLocks noChangeArrowheads="1"/>
            </p:cNvSpPr>
            <p:nvPr/>
          </p:nvSpPr>
          <p:spPr bwMode="auto">
            <a:xfrm>
              <a:off x="1200151" y="3096811"/>
              <a:ext cx="76815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Business Unit</a:t>
              </a:r>
            </a:p>
          </p:txBody>
        </p:sp>
        <p:sp>
          <p:nvSpPr>
            <p:cNvPr id="294" name="Text Box 18"/>
            <p:cNvSpPr txBox="1">
              <a:spLocks noChangeArrowheads="1"/>
            </p:cNvSpPr>
            <p:nvPr/>
          </p:nvSpPr>
          <p:spPr bwMode="auto">
            <a:xfrm>
              <a:off x="5870971" y="4249335"/>
              <a:ext cx="609462"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MFG Code</a:t>
              </a:r>
            </a:p>
          </p:txBody>
        </p:sp>
        <p:sp>
          <p:nvSpPr>
            <p:cNvPr id="295" name="Text Box 18"/>
            <p:cNvSpPr txBox="1">
              <a:spLocks noChangeArrowheads="1"/>
            </p:cNvSpPr>
            <p:nvPr/>
          </p:nvSpPr>
          <p:spPr bwMode="auto">
            <a:xfrm>
              <a:off x="1200151" y="3371845"/>
              <a:ext cx="83067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Item Identifier</a:t>
              </a:r>
            </a:p>
          </p:txBody>
        </p:sp>
        <p:sp>
          <p:nvSpPr>
            <p:cNvPr id="296" name="Text Box 18"/>
            <p:cNvSpPr txBox="1">
              <a:spLocks noChangeArrowheads="1"/>
            </p:cNvSpPr>
            <p:nvPr/>
          </p:nvSpPr>
          <p:spPr bwMode="auto">
            <a:xfrm>
              <a:off x="5817395" y="5611411"/>
              <a:ext cx="100380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Pallet Stack Height</a:t>
              </a:r>
            </a:p>
          </p:txBody>
        </p:sp>
        <p:sp>
          <p:nvSpPr>
            <p:cNvPr id="297" name="Text Box 18"/>
            <p:cNvSpPr txBox="1">
              <a:spLocks noChangeArrowheads="1"/>
            </p:cNvSpPr>
            <p:nvPr/>
          </p:nvSpPr>
          <p:spPr bwMode="auto">
            <a:xfrm>
              <a:off x="7173516" y="4239811"/>
              <a:ext cx="96532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Trademark Family</a:t>
              </a:r>
            </a:p>
          </p:txBody>
        </p:sp>
        <p:sp>
          <p:nvSpPr>
            <p:cNvPr id="298" name="Text Box 18"/>
            <p:cNvSpPr txBox="1">
              <a:spLocks noChangeArrowheads="1"/>
            </p:cNvSpPr>
            <p:nvPr/>
          </p:nvSpPr>
          <p:spPr bwMode="auto">
            <a:xfrm>
              <a:off x="3306337" y="5464795"/>
              <a:ext cx="881973"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Health Category</a:t>
              </a:r>
            </a:p>
          </p:txBody>
        </p:sp>
        <p:sp>
          <p:nvSpPr>
            <p:cNvPr id="299" name="Text Box 18"/>
            <p:cNvSpPr txBox="1">
              <a:spLocks noChangeArrowheads="1"/>
            </p:cNvSpPr>
            <p:nvPr/>
          </p:nvSpPr>
          <p:spPr bwMode="auto">
            <a:xfrm>
              <a:off x="1194198" y="4651171"/>
              <a:ext cx="1010213"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Product Sub-Group</a:t>
              </a:r>
            </a:p>
          </p:txBody>
        </p:sp>
        <p:sp>
          <p:nvSpPr>
            <p:cNvPr id="300" name="Text Box 18"/>
            <p:cNvSpPr txBox="1">
              <a:spLocks noChangeArrowheads="1"/>
            </p:cNvSpPr>
            <p:nvPr/>
          </p:nvSpPr>
          <p:spPr bwMode="auto">
            <a:xfrm>
              <a:off x="1095904" y="2074574"/>
              <a:ext cx="93647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Product Category</a:t>
              </a:r>
            </a:p>
          </p:txBody>
        </p:sp>
        <p:sp>
          <p:nvSpPr>
            <p:cNvPr id="301" name="Text Box 18"/>
            <p:cNvSpPr txBox="1">
              <a:spLocks noChangeArrowheads="1"/>
            </p:cNvSpPr>
            <p:nvPr/>
          </p:nvSpPr>
          <p:spPr bwMode="auto">
            <a:xfrm>
              <a:off x="5302449" y="3728673"/>
              <a:ext cx="121219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Graphics Specialty Base</a:t>
              </a:r>
            </a:p>
          </p:txBody>
        </p:sp>
        <p:sp>
          <p:nvSpPr>
            <p:cNvPr id="303" name="Text Box 18"/>
            <p:cNvSpPr txBox="1">
              <a:spLocks noChangeArrowheads="1"/>
            </p:cNvSpPr>
            <p:nvPr/>
          </p:nvSpPr>
          <p:spPr bwMode="auto">
            <a:xfrm>
              <a:off x="5257801" y="4011211"/>
              <a:ext cx="86754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Cluster Material</a:t>
              </a:r>
            </a:p>
          </p:txBody>
        </p:sp>
        <p:sp>
          <p:nvSpPr>
            <p:cNvPr id="304" name="Text Box 18"/>
            <p:cNvSpPr txBox="1">
              <a:spLocks noChangeArrowheads="1"/>
            </p:cNvSpPr>
            <p:nvPr/>
          </p:nvSpPr>
          <p:spPr bwMode="auto">
            <a:xfrm>
              <a:off x="1197195" y="4343395"/>
              <a:ext cx="1207382"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Cluster Marketing Wrap</a:t>
              </a:r>
            </a:p>
          </p:txBody>
        </p:sp>
        <p:sp>
          <p:nvSpPr>
            <p:cNvPr id="305" name="Text Box 18"/>
            <p:cNvSpPr txBox="1">
              <a:spLocks noChangeArrowheads="1"/>
            </p:cNvSpPr>
            <p:nvPr/>
          </p:nvSpPr>
          <p:spPr bwMode="auto">
            <a:xfrm>
              <a:off x="6629400" y="4468411"/>
              <a:ext cx="102303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Container Specialty</a:t>
              </a:r>
            </a:p>
          </p:txBody>
        </p:sp>
        <p:sp>
          <p:nvSpPr>
            <p:cNvPr id="306" name="Text Box 18"/>
            <p:cNvSpPr txBox="1">
              <a:spLocks noChangeArrowheads="1"/>
            </p:cNvSpPr>
            <p:nvPr/>
          </p:nvSpPr>
          <p:spPr bwMode="auto">
            <a:xfrm>
              <a:off x="2743201" y="3668311"/>
              <a:ext cx="97975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Graphics Specialty</a:t>
              </a:r>
            </a:p>
          </p:txBody>
        </p:sp>
        <p:sp>
          <p:nvSpPr>
            <p:cNvPr id="307" name="Text Box 18"/>
            <p:cNvSpPr txBox="1">
              <a:spLocks noChangeArrowheads="1"/>
            </p:cNvSpPr>
            <p:nvPr/>
          </p:nvSpPr>
          <p:spPr bwMode="auto">
            <a:xfrm>
              <a:off x="1220391" y="5382811"/>
              <a:ext cx="1545616"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National Account Package Code</a:t>
              </a:r>
            </a:p>
          </p:txBody>
        </p:sp>
        <p:sp>
          <p:nvSpPr>
            <p:cNvPr id="308" name="Text Box 18"/>
            <p:cNvSpPr txBox="1">
              <a:spLocks noChangeArrowheads="1"/>
            </p:cNvSpPr>
            <p:nvPr/>
          </p:nvSpPr>
          <p:spPr bwMode="auto">
            <a:xfrm>
              <a:off x="1200150" y="5135567"/>
              <a:ext cx="91884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Nationally Priced</a:t>
              </a:r>
            </a:p>
          </p:txBody>
        </p:sp>
        <p:sp>
          <p:nvSpPr>
            <p:cNvPr id="310" name="Text Box 18"/>
            <p:cNvSpPr txBox="1">
              <a:spLocks noChangeArrowheads="1"/>
            </p:cNvSpPr>
            <p:nvPr/>
          </p:nvSpPr>
          <p:spPr bwMode="auto">
            <a:xfrm>
              <a:off x="7362444" y="3073593"/>
              <a:ext cx="71365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Deposit UPC</a:t>
              </a:r>
            </a:p>
          </p:txBody>
        </p:sp>
      </p:grpSp>
      <p:sp>
        <p:nvSpPr>
          <p:cNvPr id="311" name="Text Box 18"/>
          <p:cNvSpPr txBox="1">
            <a:spLocks noChangeArrowheads="1"/>
          </p:cNvSpPr>
          <p:nvPr/>
        </p:nvSpPr>
        <p:spPr bwMode="auto">
          <a:xfrm>
            <a:off x="2953942" y="1509580"/>
            <a:ext cx="700833"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Spec Height</a:t>
            </a:r>
          </a:p>
        </p:txBody>
      </p:sp>
      <p:sp>
        <p:nvSpPr>
          <p:cNvPr id="313" name="Text Box 18"/>
          <p:cNvSpPr txBox="1">
            <a:spLocks noChangeArrowheads="1"/>
          </p:cNvSpPr>
          <p:nvPr/>
        </p:nvSpPr>
        <p:spPr bwMode="auto">
          <a:xfrm>
            <a:off x="2743201" y="1678777"/>
            <a:ext cx="67197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Spec Width</a:t>
            </a:r>
          </a:p>
        </p:txBody>
      </p:sp>
      <p:sp>
        <p:nvSpPr>
          <p:cNvPr id="314" name="Text Box 18"/>
          <p:cNvSpPr txBox="1">
            <a:spLocks noChangeArrowheads="1"/>
          </p:cNvSpPr>
          <p:nvPr/>
        </p:nvSpPr>
        <p:spPr bwMode="auto">
          <a:xfrm>
            <a:off x="1771651" y="1735927"/>
            <a:ext cx="715260"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Spec Length</a:t>
            </a:r>
          </a:p>
        </p:txBody>
      </p:sp>
      <p:sp>
        <p:nvSpPr>
          <p:cNvPr id="315" name="Text Box 18"/>
          <p:cNvSpPr txBox="1">
            <a:spLocks noChangeArrowheads="1"/>
          </p:cNvSpPr>
          <p:nvPr/>
        </p:nvSpPr>
        <p:spPr bwMode="auto">
          <a:xfrm>
            <a:off x="1714501" y="1862133"/>
            <a:ext cx="593432"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Spec Unit</a:t>
            </a:r>
          </a:p>
        </p:txBody>
      </p:sp>
      <p:sp>
        <p:nvSpPr>
          <p:cNvPr id="318" name="Text Box 18"/>
          <p:cNvSpPr txBox="1">
            <a:spLocks noChangeArrowheads="1"/>
          </p:cNvSpPr>
          <p:nvPr/>
        </p:nvSpPr>
        <p:spPr bwMode="auto">
          <a:xfrm>
            <a:off x="2869406" y="2102728"/>
            <a:ext cx="1053494"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Merchandise Length</a:t>
            </a:r>
          </a:p>
        </p:txBody>
      </p:sp>
      <p:sp>
        <p:nvSpPr>
          <p:cNvPr id="322" name="Text Box 18"/>
          <p:cNvSpPr txBox="1">
            <a:spLocks noChangeArrowheads="1"/>
          </p:cNvSpPr>
          <p:nvPr/>
        </p:nvSpPr>
        <p:spPr bwMode="auto">
          <a:xfrm>
            <a:off x="2571751" y="2571745"/>
            <a:ext cx="79380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Target Market</a:t>
            </a:r>
          </a:p>
        </p:txBody>
      </p:sp>
      <p:sp>
        <p:nvSpPr>
          <p:cNvPr id="324" name="Text Box 18"/>
          <p:cNvSpPr txBox="1">
            <a:spLocks noChangeArrowheads="1"/>
          </p:cNvSpPr>
          <p:nvPr/>
        </p:nvSpPr>
        <p:spPr bwMode="auto">
          <a:xfrm>
            <a:off x="1885951" y="2743195"/>
            <a:ext cx="84670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Language Code</a:t>
            </a:r>
          </a:p>
        </p:txBody>
      </p:sp>
      <p:sp>
        <p:nvSpPr>
          <p:cNvPr id="326" name="Text Box 18"/>
          <p:cNvSpPr txBox="1">
            <a:spLocks noChangeArrowheads="1"/>
          </p:cNvSpPr>
          <p:nvPr/>
        </p:nvSpPr>
        <p:spPr bwMode="auto">
          <a:xfrm>
            <a:off x="2743201" y="1553761"/>
            <a:ext cx="207169" cy="276999"/>
          </a:xfrm>
          <a:prstGeom prst="rect">
            <a:avLst/>
          </a:prstGeom>
          <a:noFill/>
          <a:ln w="9525">
            <a:noFill/>
            <a:miter lim="800000"/>
            <a:headEnd/>
            <a:tailEnd/>
          </a:ln>
        </p:spPr>
        <p:txBody>
          <a:bodyPr>
            <a:spAutoFit/>
          </a:bodyPr>
          <a:lstStyle/>
          <a:p>
            <a:pPr>
              <a:spcBef>
                <a:spcPct val="20000"/>
              </a:spcBef>
            </a:pPr>
            <a:r>
              <a:rPr lang="en-US" sz="600" b="1" dirty="0">
                <a:solidFill>
                  <a:srgbClr val="824A73"/>
                </a:solidFill>
              </a:rPr>
              <a:t>Ti</a:t>
            </a:r>
          </a:p>
        </p:txBody>
      </p:sp>
      <p:sp>
        <p:nvSpPr>
          <p:cNvPr id="328" name="Text Box 18"/>
          <p:cNvSpPr txBox="1">
            <a:spLocks noChangeArrowheads="1"/>
          </p:cNvSpPr>
          <p:nvPr/>
        </p:nvSpPr>
        <p:spPr bwMode="auto">
          <a:xfrm>
            <a:off x="3169690" y="4197399"/>
            <a:ext cx="1117614"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Product Classification</a:t>
            </a:r>
          </a:p>
        </p:txBody>
      </p:sp>
      <p:sp>
        <p:nvSpPr>
          <p:cNvPr id="329" name="Text Box 18"/>
          <p:cNvSpPr txBox="1">
            <a:spLocks noChangeArrowheads="1"/>
          </p:cNvSpPr>
          <p:nvPr/>
        </p:nvSpPr>
        <p:spPr bwMode="auto">
          <a:xfrm>
            <a:off x="1657350" y="4136227"/>
            <a:ext cx="359394"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GPC</a:t>
            </a:r>
          </a:p>
        </p:txBody>
      </p:sp>
      <p:sp>
        <p:nvSpPr>
          <p:cNvPr id="333" name="Text Box 18"/>
          <p:cNvSpPr txBox="1">
            <a:spLocks noChangeArrowheads="1"/>
          </p:cNvSpPr>
          <p:nvPr/>
        </p:nvSpPr>
        <p:spPr bwMode="auto">
          <a:xfrm>
            <a:off x="2343151" y="4296961"/>
            <a:ext cx="101662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Registration Status</a:t>
            </a:r>
          </a:p>
        </p:txBody>
      </p:sp>
      <p:sp>
        <p:nvSpPr>
          <p:cNvPr id="334" name="Text Box 18"/>
          <p:cNvSpPr txBox="1">
            <a:spLocks noChangeArrowheads="1"/>
          </p:cNvSpPr>
          <p:nvPr/>
        </p:nvSpPr>
        <p:spPr bwMode="auto">
          <a:xfrm>
            <a:off x="2114551" y="4639861"/>
            <a:ext cx="64953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Valid From</a:t>
            </a:r>
          </a:p>
        </p:txBody>
      </p:sp>
      <p:sp>
        <p:nvSpPr>
          <p:cNvPr id="335" name="Text Box 18"/>
          <p:cNvSpPr txBox="1">
            <a:spLocks noChangeArrowheads="1"/>
          </p:cNvSpPr>
          <p:nvPr/>
        </p:nvSpPr>
        <p:spPr bwMode="auto">
          <a:xfrm>
            <a:off x="3229807" y="4465969"/>
            <a:ext cx="1098378"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Information Provider</a:t>
            </a:r>
          </a:p>
        </p:txBody>
      </p:sp>
      <p:sp>
        <p:nvSpPr>
          <p:cNvPr id="339" name="Text Box 18"/>
          <p:cNvSpPr txBox="1">
            <a:spLocks noChangeArrowheads="1"/>
          </p:cNvSpPr>
          <p:nvPr/>
        </p:nvSpPr>
        <p:spPr bwMode="auto">
          <a:xfrm>
            <a:off x="3720637" y="1975837"/>
            <a:ext cx="753732"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Brand Owner</a:t>
            </a:r>
          </a:p>
        </p:txBody>
      </p:sp>
      <p:sp>
        <p:nvSpPr>
          <p:cNvPr id="343" name="Text Box 18"/>
          <p:cNvSpPr txBox="1">
            <a:spLocks noChangeArrowheads="1"/>
          </p:cNvSpPr>
          <p:nvPr/>
        </p:nvSpPr>
        <p:spPr bwMode="auto">
          <a:xfrm>
            <a:off x="3729039" y="1473393"/>
            <a:ext cx="572593"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MFG GLN</a:t>
            </a:r>
          </a:p>
        </p:txBody>
      </p:sp>
      <p:sp>
        <p:nvSpPr>
          <p:cNvPr id="345" name="Text Box 18"/>
          <p:cNvSpPr txBox="1">
            <a:spLocks noChangeArrowheads="1"/>
          </p:cNvSpPr>
          <p:nvPr/>
        </p:nvSpPr>
        <p:spPr bwMode="auto">
          <a:xfrm>
            <a:off x="6172201" y="2125261"/>
            <a:ext cx="652743"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MFG GLN 5</a:t>
            </a:r>
          </a:p>
        </p:txBody>
      </p:sp>
      <p:sp>
        <p:nvSpPr>
          <p:cNvPr id="347" name="Text Box 18"/>
          <p:cNvSpPr txBox="1">
            <a:spLocks noChangeArrowheads="1"/>
          </p:cNvSpPr>
          <p:nvPr/>
        </p:nvSpPr>
        <p:spPr bwMode="auto">
          <a:xfrm>
            <a:off x="3449241" y="1736460"/>
            <a:ext cx="103105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Shipping Start Date</a:t>
            </a:r>
          </a:p>
        </p:txBody>
      </p:sp>
      <p:grpSp>
        <p:nvGrpSpPr>
          <p:cNvPr id="2" name="Group 1"/>
          <p:cNvGrpSpPr/>
          <p:nvPr/>
        </p:nvGrpSpPr>
        <p:grpSpPr>
          <a:xfrm>
            <a:off x="1239720" y="1294994"/>
            <a:ext cx="6635625" cy="3690461"/>
            <a:chOff x="1239720" y="1294994"/>
            <a:chExt cx="6635625" cy="3690461"/>
          </a:xfrm>
        </p:grpSpPr>
        <p:sp>
          <p:nvSpPr>
            <p:cNvPr id="274" name="Text Box 18"/>
            <p:cNvSpPr txBox="1">
              <a:spLocks noChangeArrowheads="1"/>
            </p:cNvSpPr>
            <p:nvPr/>
          </p:nvSpPr>
          <p:spPr bwMode="auto">
            <a:xfrm>
              <a:off x="5827910" y="1667872"/>
              <a:ext cx="1200970" cy="253916"/>
            </a:xfrm>
            <a:prstGeom prst="rect">
              <a:avLst/>
            </a:prstGeom>
            <a:noFill/>
            <a:ln w="9525">
              <a:noFill/>
              <a:miter lim="800000"/>
              <a:headEnd/>
              <a:tailEnd/>
            </a:ln>
          </p:spPr>
          <p:txBody>
            <a:bodyPr wrap="none">
              <a:spAutoFit/>
            </a:bodyPr>
            <a:lstStyle/>
            <a:p>
              <a:pPr>
                <a:spcBef>
                  <a:spcPct val="20000"/>
                </a:spcBef>
              </a:pPr>
              <a:r>
                <a:rPr lang="en-US" sz="1050" b="1" dirty="0">
                  <a:solidFill>
                    <a:srgbClr val="008A5E"/>
                  </a:solidFill>
                </a:rPr>
                <a:t>Gross Weight</a:t>
              </a:r>
            </a:p>
          </p:txBody>
        </p:sp>
        <p:sp>
          <p:nvSpPr>
            <p:cNvPr id="276" name="Text Box 18"/>
            <p:cNvSpPr txBox="1">
              <a:spLocks noChangeArrowheads="1"/>
            </p:cNvSpPr>
            <p:nvPr/>
          </p:nvSpPr>
          <p:spPr bwMode="auto">
            <a:xfrm>
              <a:off x="4063260" y="2679400"/>
              <a:ext cx="1035861" cy="253916"/>
            </a:xfrm>
            <a:prstGeom prst="rect">
              <a:avLst/>
            </a:prstGeom>
            <a:noFill/>
            <a:ln w="9525">
              <a:noFill/>
              <a:miter lim="800000"/>
              <a:headEnd/>
              <a:tailEnd/>
            </a:ln>
          </p:spPr>
          <p:txBody>
            <a:bodyPr wrap="none">
              <a:spAutoFit/>
            </a:bodyPr>
            <a:lstStyle/>
            <a:p>
              <a:pPr>
                <a:spcBef>
                  <a:spcPct val="20000"/>
                </a:spcBef>
              </a:pPr>
              <a:r>
                <a:rPr lang="en-US" sz="1050" b="1" dirty="0">
                  <a:solidFill>
                    <a:srgbClr val="008A5E"/>
                  </a:solidFill>
                </a:rPr>
                <a:t>Net Weight</a:t>
              </a:r>
            </a:p>
          </p:txBody>
        </p:sp>
        <p:sp>
          <p:nvSpPr>
            <p:cNvPr id="278" name="Text Box 18"/>
            <p:cNvSpPr txBox="1">
              <a:spLocks noChangeArrowheads="1"/>
            </p:cNvSpPr>
            <p:nvPr/>
          </p:nvSpPr>
          <p:spPr bwMode="auto">
            <a:xfrm>
              <a:off x="6352060" y="4731539"/>
              <a:ext cx="755335" cy="253916"/>
            </a:xfrm>
            <a:prstGeom prst="rect">
              <a:avLst/>
            </a:prstGeom>
            <a:noFill/>
            <a:ln w="9525">
              <a:noFill/>
              <a:miter lim="800000"/>
              <a:headEnd/>
              <a:tailEnd/>
            </a:ln>
          </p:spPr>
          <p:txBody>
            <a:bodyPr wrap="none">
              <a:spAutoFit/>
            </a:bodyPr>
            <a:lstStyle/>
            <a:p>
              <a:pPr>
                <a:spcBef>
                  <a:spcPct val="20000"/>
                </a:spcBef>
              </a:pPr>
              <a:r>
                <a:rPr lang="en-US" sz="1050" b="1" dirty="0">
                  <a:solidFill>
                    <a:srgbClr val="008A5E"/>
                  </a:solidFill>
                </a:rPr>
                <a:t>Volume</a:t>
              </a:r>
            </a:p>
          </p:txBody>
        </p:sp>
        <p:sp>
          <p:nvSpPr>
            <p:cNvPr id="280" name="Text Box 18"/>
            <p:cNvSpPr txBox="1">
              <a:spLocks noChangeArrowheads="1"/>
            </p:cNvSpPr>
            <p:nvPr/>
          </p:nvSpPr>
          <p:spPr bwMode="auto">
            <a:xfrm>
              <a:off x="2127928" y="2399955"/>
              <a:ext cx="684803" cy="253916"/>
            </a:xfrm>
            <a:prstGeom prst="rect">
              <a:avLst/>
            </a:prstGeom>
            <a:noFill/>
            <a:ln w="9525">
              <a:noFill/>
              <a:miter lim="800000"/>
              <a:headEnd/>
              <a:tailEnd/>
            </a:ln>
          </p:spPr>
          <p:txBody>
            <a:bodyPr wrap="none">
              <a:spAutoFit/>
            </a:bodyPr>
            <a:lstStyle/>
            <a:p>
              <a:pPr>
                <a:spcBef>
                  <a:spcPct val="20000"/>
                </a:spcBef>
              </a:pPr>
              <a:r>
                <a:rPr lang="en-US" sz="1050" b="1" dirty="0">
                  <a:solidFill>
                    <a:srgbClr val="008A5E"/>
                  </a:solidFill>
                </a:rPr>
                <a:t>Height</a:t>
              </a:r>
            </a:p>
          </p:txBody>
        </p:sp>
        <p:sp>
          <p:nvSpPr>
            <p:cNvPr id="282" name="Text Box 18"/>
            <p:cNvSpPr txBox="1">
              <a:spLocks noChangeArrowheads="1"/>
            </p:cNvSpPr>
            <p:nvPr/>
          </p:nvSpPr>
          <p:spPr bwMode="auto">
            <a:xfrm>
              <a:off x="6307080" y="3846618"/>
              <a:ext cx="635110" cy="253916"/>
            </a:xfrm>
            <a:prstGeom prst="rect">
              <a:avLst/>
            </a:prstGeom>
            <a:noFill/>
            <a:ln w="9525">
              <a:noFill/>
              <a:miter lim="800000"/>
              <a:headEnd/>
              <a:tailEnd/>
            </a:ln>
          </p:spPr>
          <p:txBody>
            <a:bodyPr wrap="none">
              <a:spAutoFit/>
            </a:bodyPr>
            <a:lstStyle/>
            <a:p>
              <a:pPr>
                <a:spcBef>
                  <a:spcPct val="20000"/>
                </a:spcBef>
              </a:pPr>
              <a:r>
                <a:rPr lang="en-US" sz="1050" b="1" dirty="0">
                  <a:solidFill>
                    <a:srgbClr val="008A5E"/>
                  </a:solidFill>
                </a:rPr>
                <a:t>Width</a:t>
              </a:r>
            </a:p>
          </p:txBody>
        </p:sp>
        <p:sp>
          <p:nvSpPr>
            <p:cNvPr id="284" name="Text Box 18"/>
            <p:cNvSpPr txBox="1">
              <a:spLocks noChangeArrowheads="1"/>
            </p:cNvSpPr>
            <p:nvPr/>
          </p:nvSpPr>
          <p:spPr bwMode="auto">
            <a:xfrm>
              <a:off x="7237029" y="2546216"/>
              <a:ext cx="638316" cy="253916"/>
            </a:xfrm>
            <a:prstGeom prst="rect">
              <a:avLst/>
            </a:prstGeom>
            <a:noFill/>
            <a:ln w="9525">
              <a:noFill/>
              <a:miter lim="800000"/>
              <a:headEnd/>
              <a:tailEnd/>
            </a:ln>
          </p:spPr>
          <p:txBody>
            <a:bodyPr wrap="none">
              <a:spAutoFit/>
            </a:bodyPr>
            <a:lstStyle/>
            <a:p>
              <a:pPr>
                <a:spcBef>
                  <a:spcPct val="20000"/>
                </a:spcBef>
              </a:pPr>
              <a:r>
                <a:rPr lang="en-US" sz="1050" b="1" dirty="0">
                  <a:solidFill>
                    <a:srgbClr val="008A5E"/>
                  </a:solidFill>
                </a:rPr>
                <a:t>Depth</a:t>
              </a:r>
            </a:p>
          </p:txBody>
        </p:sp>
        <p:sp>
          <p:nvSpPr>
            <p:cNvPr id="286" name="Text Box 18"/>
            <p:cNvSpPr txBox="1">
              <a:spLocks noChangeArrowheads="1"/>
            </p:cNvSpPr>
            <p:nvPr/>
          </p:nvSpPr>
          <p:spPr bwMode="auto">
            <a:xfrm>
              <a:off x="1239720" y="4079033"/>
              <a:ext cx="572593" cy="253916"/>
            </a:xfrm>
            <a:prstGeom prst="rect">
              <a:avLst/>
            </a:prstGeom>
            <a:noFill/>
            <a:ln w="9525">
              <a:noFill/>
              <a:miter lim="800000"/>
              <a:headEnd/>
              <a:tailEnd/>
            </a:ln>
          </p:spPr>
          <p:txBody>
            <a:bodyPr wrap="none">
              <a:spAutoFit/>
            </a:bodyPr>
            <a:lstStyle/>
            <a:p>
              <a:pPr>
                <a:spcBef>
                  <a:spcPct val="20000"/>
                </a:spcBef>
              </a:pPr>
              <a:r>
                <a:rPr lang="en-US" sz="1050" b="1" dirty="0">
                  <a:solidFill>
                    <a:srgbClr val="008A5E"/>
                  </a:solidFill>
                </a:rPr>
                <a:t>GTIN</a:t>
              </a:r>
            </a:p>
          </p:txBody>
        </p:sp>
        <p:sp>
          <p:nvSpPr>
            <p:cNvPr id="323" name="Text Box 18"/>
            <p:cNvSpPr txBox="1">
              <a:spLocks noChangeArrowheads="1"/>
            </p:cNvSpPr>
            <p:nvPr/>
          </p:nvSpPr>
          <p:spPr bwMode="auto">
            <a:xfrm>
              <a:off x="2635306" y="1294994"/>
              <a:ext cx="1013419" cy="253916"/>
            </a:xfrm>
            <a:prstGeom prst="rect">
              <a:avLst/>
            </a:prstGeom>
            <a:noFill/>
            <a:ln w="9525">
              <a:noFill/>
              <a:miter lim="800000"/>
              <a:headEnd/>
              <a:tailEnd/>
            </a:ln>
          </p:spPr>
          <p:txBody>
            <a:bodyPr wrap="none">
              <a:spAutoFit/>
            </a:bodyPr>
            <a:lstStyle/>
            <a:p>
              <a:pPr>
                <a:spcBef>
                  <a:spcPct val="20000"/>
                </a:spcBef>
              </a:pPr>
              <a:r>
                <a:rPr lang="en-US" sz="1050" b="1" dirty="0">
                  <a:solidFill>
                    <a:srgbClr val="008A5E"/>
                  </a:solidFill>
                </a:rPr>
                <a:t>Pack Value</a:t>
              </a:r>
            </a:p>
          </p:txBody>
        </p:sp>
        <p:sp>
          <p:nvSpPr>
            <p:cNvPr id="350" name="Text Box 18"/>
            <p:cNvSpPr txBox="1">
              <a:spLocks noChangeArrowheads="1"/>
            </p:cNvSpPr>
            <p:nvPr/>
          </p:nvSpPr>
          <p:spPr bwMode="auto">
            <a:xfrm>
              <a:off x="2674005" y="3157019"/>
              <a:ext cx="1083951" cy="253916"/>
            </a:xfrm>
            <a:prstGeom prst="rect">
              <a:avLst/>
            </a:prstGeom>
            <a:noFill/>
            <a:ln w="9525">
              <a:noFill/>
              <a:miter lim="800000"/>
              <a:headEnd/>
              <a:tailEnd/>
            </a:ln>
          </p:spPr>
          <p:txBody>
            <a:bodyPr wrap="none">
              <a:spAutoFit/>
            </a:bodyPr>
            <a:lstStyle/>
            <a:p>
              <a:pPr>
                <a:spcBef>
                  <a:spcPct val="20000"/>
                </a:spcBef>
              </a:pPr>
              <a:r>
                <a:rPr lang="en-US" sz="1050" b="1" dirty="0">
                  <a:solidFill>
                    <a:srgbClr val="008A5E"/>
                  </a:solidFill>
                </a:rPr>
                <a:t>Net</a:t>
              </a:r>
              <a:r>
                <a:rPr lang="en-US" sz="900" b="1" dirty="0">
                  <a:solidFill>
                    <a:srgbClr val="824A73"/>
                  </a:solidFill>
                </a:rPr>
                <a:t> </a:t>
              </a:r>
              <a:r>
                <a:rPr lang="en-US" sz="1050" b="1" dirty="0">
                  <a:solidFill>
                    <a:srgbClr val="008A5E"/>
                  </a:solidFill>
                </a:rPr>
                <a:t>Content</a:t>
              </a:r>
            </a:p>
          </p:txBody>
        </p:sp>
      </p:grpSp>
      <p:sp>
        <p:nvSpPr>
          <p:cNvPr id="355" name="Text Box 18"/>
          <p:cNvSpPr txBox="1">
            <a:spLocks noChangeArrowheads="1"/>
          </p:cNvSpPr>
          <p:nvPr/>
        </p:nvSpPr>
        <p:spPr bwMode="auto">
          <a:xfrm>
            <a:off x="5257801" y="4239811"/>
            <a:ext cx="78258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Net Content 3</a:t>
            </a:r>
          </a:p>
        </p:txBody>
      </p:sp>
      <p:sp>
        <p:nvSpPr>
          <p:cNvPr id="356" name="Text Box 18"/>
          <p:cNvSpPr txBox="1">
            <a:spLocks noChangeArrowheads="1"/>
          </p:cNvSpPr>
          <p:nvPr/>
        </p:nvSpPr>
        <p:spPr bwMode="auto">
          <a:xfrm>
            <a:off x="5240487" y="3142867"/>
            <a:ext cx="100860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Net Content 4 UOM</a:t>
            </a:r>
          </a:p>
        </p:txBody>
      </p:sp>
      <p:sp>
        <p:nvSpPr>
          <p:cNvPr id="359" name="Text Box 18"/>
          <p:cNvSpPr txBox="1">
            <a:spLocks noChangeArrowheads="1"/>
          </p:cNvSpPr>
          <p:nvPr/>
        </p:nvSpPr>
        <p:spPr bwMode="auto">
          <a:xfrm>
            <a:off x="6619630" y="3533224"/>
            <a:ext cx="78258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Net Content 5</a:t>
            </a:r>
          </a:p>
        </p:txBody>
      </p:sp>
      <p:sp>
        <p:nvSpPr>
          <p:cNvPr id="360" name="Text Box 18"/>
          <p:cNvSpPr txBox="1">
            <a:spLocks noChangeArrowheads="1"/>
          </p:cNvSpPr>
          <p:nvPr/>
        </p:nvSpPr>
        <p:spPr bwMode="auto">
          <a:xfrm>
            <a:off x="2914843" y="4160479"/>
            <a:ext cx="386644"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CAW</a:t>
            </a:r>
          </a:p>
        </p:txBody>
      </p:sp>
      <p:sp>
        <p:nvSpPr>
          <p:cNvPr id="361" name="Text Box 18"/>
          <p:cNvSpPr txBox="1">
            <a:spLocks noChangeArrowheads="1"/>
          </p:cNvSpPr>
          <p:nvPr/>
        </p:nvSpPr>
        <p:spPr bwMode="auto">
          <a:xfrm>
            <a:off x="4286251" y="1782361"/>
            <a:ext cx="731290"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Brand Group</a:t>
            </a:r>
          </a:p>
        </p:txBody>
      </p:sp>
      <p:sp>
        <p:nvSpPr>
          <p:cNvPr id="362" name="Text Box 18"/>
          <p:cNvSpPr txBox="1">
            <a:spLocks noChangeArrowheads="1"/>
          </p:cNvSpPr>
          <p:nvPr/>
        </p:nvSpPr>
        <p:spPr bwMode="auto">
          <a:xfrm>
            <a:off x="4783021" y="1543046"/>
            <a:ext cx="635110" cy="253916"/>
          </a:xfrm>
          <a:prstGeom prst="rect">
            <a:avLst/>
          </a:prstGeom>
          <a:noFill/>
          <a:ln w="9525">
            <a:noFill/>
            <a:miter lim="800000"/>
            <a:headEnd/>
            <a:tailEnd/>
          </a:ln>
        </p:spPr>
        <p:txBody>
          <a:bodyPr wrap="none">
            <a:spAutoFit/>
          </a:bodyPr>
          <a:lstStyle/>
          <a:p>
            <a:pPr>
              <a:spcBef>
                <a:spcPct val="20000"/>
              </a:spcBef>
            </a:pPr>
            <a:r>
              <a:rPr lang="en-US" sz="1050" b="1" dirty="0">
                <a:solidFill>
                  <a:srgbClr val="008A5E"/>
                </a:solidFill>
              </a:rPr>
              <a:t>Brand</a:t>
            </a:r>
          </a:p>
        </p:txBody>
      </p:sp>
      <p:sp>
        <p:nvSpPr>
          <p:cNvPr id="363" name="Text Box 18"/>
          <p:cNvSpPr txBox="1">
            <a:spLocks noChangeArrowheads="1"/>
          </p:cNvSpPr>
          <p:nvPr/>
        </p:nvSpPr>
        <p:spPr bwMode="auto">
          <a:xfrm>
            <a:off x="5030392" y="1839511"/>
            <a:ext cx="64312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Sub-Brand</a:t>
            </a:r>
          </a:p>
        </p:txBody>
      </p:sp>
      <p:sp>
        <p:nvSpPr>
          <p:cNvPr id="364" name="Text Box 18"/>
          <p:cNvSpPr txBox="1">
            <a:spLocks noChangeArrowheads="1"/>
          </p:cNvSpPr>
          <p:nvPr/>
        </p:nvSpPr>
        <p:spPr bwMode="auto">
          <a:xfrm>
            <a:off x="5517455" y="1640679"/>
            <a:ext cx="452368"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Flavor</a:t>
            </a:r>
          </a:p>
        </p:txBody>
      </p:sp>
      <p:sp>
        <p:nvSpPr>
          <p:cNvPr id="366" name="Text Box 18"/>
          <p:cNvSpPr txBox="1">
            <a:spLocks noChangeArrowheads="1"/>
          </p:cNvSpPr>
          <p:nvPr/>
        </p:nvSpPr>
        <p:spPr bwMode="auto">
          <a:xfrm>
            <a:off x="4916091" y="2170504"/>
            <a:ext cx="401072"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Style</a:t>
            </a:r>
          </a:p>
        </p:txBody>
      </p:sp>
      <p:sp>
        <p:nvSpPr>
          <p:cNvPr id="371" name="Text Box 18"/>
          <p:cNvSpPr txBox="1">
            <a:spLocks noChangeArrowheads="1"/>
          </p:cNvSpPr>
          <p:nvPr/>
        </p:nvSpPr>
        <p:spPr bwMode="auto">
          <a:xfrm>
            <a:off x="5143500" y="2696761"/>
            <a:ext cx="1300356"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Short Product Description</a:t>
            </a:r>
          </a:p>
        </p:txBody>
      </p:sp>
      <p:sp>
        <p:nvSpPr>
          <p:cNvPr id="373" name="Text Box 18"/>
          <p:cNvSpPr txBox="1">
            <a:spLocks noChangeArrowheads="1"/>
          </p:cNvSpPr>
          <p:nvPr/>
        </p:nvSpPr>
        <p:spPr bwMode="auto">
          <a:xfrm>
            <a:off x="6572250" y="4125511"/>
            <a:ext cx="1309974"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Large Product Description</a:t>
            </a:r>
          </a:p>
        </p:txBody>
      </p:sp>
      <p:sp>
        <p:nvSpPr>
          <p:cNvPr id="381" name="Text Box 18"/>
          <p:cNvSpPr txBox="1">
            <a:spLocks noChangeArrowheads="1"/>
          </p:cNvSpPr>
          <p:nvPr/>
        </p:nvSpPr>
        <p:spPr bwMode="auto">
          <a:xfrm>
            <a:off x="5787630" y="4056454"/>
            <a:ext cx="59503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Base Unit</a:t>
            </a:r>
          </a:p>
        </p:txBody>
      </p:sp>
      <p:sp>
        <p:nvSpPr>
          <p:cNvPr id="382" name="Text Box 18"/>
          <p:cNvSpPr txBox="1">
            <a:spLocks noChangeArrowheads="1"/>
          </p:cNvSpPr>
          <p:nvPr/>
        </p:nvSpPr>
        <p:spPr bwMode="auto">
          <a:xfrm>
            <a:off x="5424488" y="4446949"/>
            <a:ext cx="82266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Consumer Unit</a:t>
            </a:r>
          </a:p>
        </p:txBody>
      </p:sp>
      <p:sp>
        <p:nvSpPr>
          <p:cNvPr id="384" name="Text Box 18"/>
          <p:cNvSpPr txBox="1">
            <a:spLocks noChangeArrowheads="1"/>
          </p:cNvSpPr>
          <p:nvPr/>
        </p:nvSpPr>
        <p:spPr bwMode="auto">
          <a:xfrm>
            <a:off x="6417470" y="2828881"/>
            <a:ext cx="77136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Ordering Unit</a:t>
            </a:r>
          </a:p>
        </p:txBody>
      </p:sp>
      <p:sp>
        <p:nvSpPr>
          <p:cNvPr id="385" name="Text Box 18"/>
          <p:cNvSpPr txBox="1">
            <a:spLocks noChangeArrowheads="1"/>
          </p:cNvSpPr>
          <p:nvPr/>
        </p:nvSpPr>
        <p:spPr bwMode="auto">
          <a:xfrm>
            <a:off x="5886451" y="2824499"/>
            <a:ext cx="76655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Shipping Unit</a:t>
            </a:r>
          </a:p>
        </p:txBody>
      </p:sp>
      <p:sp>
        <p:nvSpPr>
          <p:cNvPr id="387" name="Text Box 18"/>
          <p:cNvSpPr txBox="1">
            <a:spLocks noChangeArrowheads="1"/>
          </p:cNvSpPr>
          <p:nvPr/>
        </p:nvSpPr>
        <p:spPr bwMode="auto">
          <a:xfrm>
            <a:off x="5138739" y="3325411"/>
            <a:ext cx="74571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RFID Tagged</a:t>
            </a:r>
          </a:p>
        </p:txBody>
      </p:sp>
      <p:sp>
        <p:nvSpPr>
          <p:cNvPr id="392" name="Text Box 18"/>
          <p:cNvSpPr txBox="1">
            <a:spLocks noChangeArrowheads="1"/>
          </p:cNvSpPr>
          <p:nvPr/>
        </p:nvSpPr>
        <p:spPr bwMode="auto">
          <a:xfrm>
            <a:off x="5429251" y="5142304"/>
            <a:ext cx="641522"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Audit Date</a:t>
            </a:r>
          </a:p>
        </p:txBody>
      </p:sp>
      <p:sp>
        <p:nvSpPr>
          <p:cNvPr id="400" name="Text Box 18"/>
          <p:cNvSpPr txBox="1">
            <a:spLocks noChangeArrowheads="1"/>
          </p:cNvSpPr>
          <p:nvPr/>
        </p:nvSpPr>
        <p:spPr bwMode="auto">
          <a:xfrm>
            <a:off x="3064670" y="1941993"/>
            <a:ext cx="99257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Item Description 1</a:t>
            </a:r>
          </a:p>
        </p:txBody>
      </p:sp>
      <p:sp>
        <p:nvSpPr>
          <p:cNvPr id="406" name="Text Box 18"/>
          <p:cNvSpPr txBox="1">
            <a:spLocks noChangeArrowheads="1"/>
          </p:cNvSpPr>
          <p:nvPr/>
        </p:nvSpPr>
        <p:spPr bwMode="auto">
          <a:xfrm>
            <a:off x="6172201" y="2353861"/>
            <a:ext cx="628698"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Item Type</a:t>
            </a:r>
          </a:p>
        </p:txBody>
      </p:sp>
      <p:sp>
        <p:nvSpPr>
          <p:cNvPr id="413" name="Text Box 18"/>
          <p:cNvSpPr txBox="1">
            <a:spLocks noChangeArrowheads="1"/>
          </p:cNvSpPr>
          <p:nvPr/>
        </p:nvSpPr>
        <p:spPr bwMode="auto">
          <a:xfrm>
            <a:off x="6572251" y="4296961"/>
            <a:ext cx="82105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Base Unit UOM</a:t>
            </a:r>
          </a:p>
        </p:txBody>
      </p:sp>
      <p:sp>
        <p:nvSpPr>
          <p:cNvPr id="429" name="Text Box 18"/>
          <p:cNvSpPr txBox="1">
            <a:spLocks noChangeArrowheads="1"/>
          </p:cNvSpPr>
          <p:nvPr/>
        </p:nvSpPr>
        <p:spPr bwMode="auto">
          <a:xfrm>
            <a:off x="2145508" y="4764876"/>
            <a:ext cx="79380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Ordering UOM</a:t>
            </a:r>
          </a:p>
        </p:txBody>
      </p:sp>
      <p:sp>
        <p:nvSpPr>
          <p:cNvPr id="435" name="Text Box 18"/>
          <p:cNvSpPr txBox="1">
            <a:spLocks noChangeArrowheads="1"/>
          </p:cNvSpPr>
          <p:nvPr/>
        </p:nvSpPr>
        <p:spPr bwMode="auto">
          <a:xfrm>
            <a:off x="4063603" y="4173292"/>
            <a:ext cx="1249060"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Environmental Identifier</a:t>
            </a:r>
          </a:p>
        </p:txBody>
      </p:sp>
      <p:grpSp>
        <p:nvGrpSpPr>
          <p:cNvPr id="7" name="Group 6"/>
          <p:cNvGrpSpPr/>
          <p:nvPr/>
        </p:nvGrpSpPr>
        <p:grpSpPr>
          <a:xfrm>
            <a:off x="1925101" y="1175707"/>
            <a:ext cx="5929462" cy="4623604"/>
            <a:chOff x="1925101" y="1175707"/>
            <a:chExt cx="5929462" cy="4623604"/>
          </a:xfrm>
        </p:grpSpPr>
        <p:sp>
          <p:nvSpPr>
            <p:cNvPr id="302" name="Text Box 18"/>
            <p:cNvSpPr txBox="1">
              <a:spLocks noChangeArrowheads="1"/>
            </p:cNvSpPr>
            <p:nvPr/>
          </p:nvSpPr>
          <p:spPr bwMode="auto">
            <a:xfrm>
              <a:off x="2491840" y="2764627"/>
              <a:ext cx="490840"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Cluster</a:t>
              </a:r>
            </a:p>
          </p:txBody>
        </p:sp>
        <p:sp>
          <p:nvSpPr>
            <p:cNvPr id="309" name="Text Box 18"/>
            <p:cNvSpPr txBox="1">
              <a:spLocks noChangeArrowheads="1"/>
            </p:cNvSpPr>
            <p:nvPr/>
          </p:nvSpPr>
          <p:spPr bwMode="auto">
            <a:xfrm>
              <a:off x="4379375" y="4515160"/>
              <a:ext cx="538930" cy="184666"/>
            </a:xfrm>
            <a:prstGeom prst="rect">
              <a:avLst/>
            </a:prstGeom>
            <a:noFill/>
            <a:ln w="9525">
              <a:noFill/>
              <a:miter lim="800000"/>
              <a:headEnd/>
              <a:tailEnd/>
            </a:ln>
          </p:spPr>
          <p:txBody>
            <a:bodyPr wrap="none">
              <a:spAutoFit/>
            </a:bodyPr>
            <a:lstStyle/>
            <a:p>
              <a:pPr>
                <a:spcBef>
                  <a:spcPct val="20000"/>
                </a:spcBef>
              </a:pPr>
              <a:r>
                <a:rPr lang="en-US" sz="600" b="1" dirty="0">
                  <a:solidFill>
                    <a:srgbClr val="008A5E"/>
                  </a:solidFill>
                </a:rPr>
                <a:t>Vending</a:t>
              </a:r>
            </a:p>
          </p:txBody>
        </p:sp>
        <p:sp>
          <p:nvSpPr>
            <p:cNvPr id="312" name="Text Box 18"/>
            <p:cNvSpPr txBox="1">
              <a:spLocks noChangeArrowheads="1"/>
            </p:cNvSpPr>
            <p:nvPr/>
          </p:nvSpPr>
          <p:spPr bwMode="auto">
            <a:xfrm>
              <a:off x="2228851" y="3839761"/>
              <a:ext cx="72327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Spec Weight</a:t>
              </a:r>
            </a:p>
          </p:txBody>
        </p:sp>
        <p:sp>
          <p:nvSpPr>
            <p:cNvPr id="317" name="Text Box 18"/>
            <p:cNvSpPr txBox="1">
              <a:spLocks noChangeArrowheads="1"/>
            </p:cNvSpPr>
            <p:nvPr/>
          </p:nvSpPr>
          <p:spPr bwMode="auto">
            <a:xfrm>
              <a:off x="2059046" y="1910476"/>
              <a:ext cx="1010213"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Merchandise Width</a:t>
              </a:r>
            </a:p>
          </p:txBody>
        </p:sp>
        <p:sp>
          <p:nvSpPr>
            <p:cNvPr id="319" name="Text Box 18"/>
            <p:cNvSpPr txBox="1">
              <a:spLocks noChangeArrowheads="1"/>
            </p:cNvSpPr>
            <p:nvPr/>
          </p:nvSpPr>
          <p:spPr bwMode="auto">
            <a:xfrm>
              <a:off x="1925101" y="2228845"/>
              <a:ext cx="106150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Merchandise Weight</a:t>
              </a:r>
            </a:p>
          </p:txBody>
        </p:sp>
        <p:sp>
          <p:nvSpPr>
            <p:cNvPr id="320" name="Text Box 18"/>
            <p:cNvSpPr txBox="1">
              <a:spLocks noChangeArrowheads="1"/>
            </p:cNvSpPr>
            <p:nvPr/>
          </p:nvSpPr>
          <p:spPr bwMode="auto">
            <a:xfrm>
              <a:off x="2937255" y="2649048"/>
              <a:ext cx="93166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Merchandise Unit</a:t>
              </a:r>
            </a:p>
          </p:txBody>
        </p:sp>
        <p:sp>
          <p:nvSpPr>
            <p:cNvPr id="321" name="Text Box 18"/>
            <p:cNvSpPr txBox="1">
              <a:spLocks noChangeArrowheads="1"/>
            </p:cNvSpPr>
            <p:nvPr/>
          </p:nvSpPr>
          <p:spPr bwMode="auto">
            <a:xfrm>
              <a:off x="1981061" y="2536027"/>
              <a:ext cx="696024"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Weight Unit</a:t>
              </a:r>
            </a:p>
          </p:txBody>
        </p:sp>
        <p:sp>
          <p:nvSpPr>
            <p:cNvPr id="331" name="Text Box 18"/>
            <p:cNvSpPr txBox="1">
              <a:spLocks noChangeArrowheads="1"/>
            </p:cNvSpPr>
            <p:nvPr/>
          </p:nvSpPr>
          <p:spPr bwMode="auto">
            <a:xfrm>
              <a:off x="6364783" y="1381177"/>
              <a:ext cx="125386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Primary Delivery Method</a:t>
              </a:r>
            </a:p>
          </p:txBody>
        </p:sp>
        <p:sp>
          <p:nvSpPr>
            <p:cNvPr id="332" name="Text Box 18"/>
            <p:cNvSpPr txBox="1">
              <a:spLocks noChangeArrowheads="1"/>
            </p:cNvSpPr>
            <p:nvPr/>
          </p:nvSpPr>
          <p:spPr bwMode="auto">
            <a:xfrm>
              <a:off x="1968103" y="4136227"/>
              <a:ext cx="1059906"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Coupon Family Code</a:t>
              </a:r>
            </a:p>
          </p:txBody>
        </p:sp>
        <p:sp>
          <p:nvSpPr>
            <p:cNvPr id="336" name="Text Box 18"/>
            <p:cNvSpPr txBox="1">
              <a:spLocks noChangeArrowheads="1"/>
            </p:cNvSpPr>
            <p:nvPr/>
          </p:nvSpPr>
          <p:spPr bwMode="auto">
            <a:xfrm>
              <a:off x="2674005" y="4639861"/>
              <a:ext cx="1576072"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Secondary Information Provider</a:t>
              </a:r>
            </a:p>
          </p:txBody>
        </p:sp>
        <p:sp>
          <p:nvSpPr>
            <p:cNvPr id="340" name="Text Box 18"/>
            <p:cNvSpPr txBox="1">
              <a:spLocks noChangeArrowheads="1"/>
            </p:cNvSpPr>
            <p:nvPr/>
          </p:nvSpPr>
          <p:spPr bwMode="auto">
            <a:xfrm>
              <a:off x="4379376" y="2161417"/>
              <a:ext cx="652743"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MFG GLN 1</a:t>
              </a:r>
            </a:p>
          </p:txBody>
        </p:sp>
        <p:sp>
          <p:nvSpPr>
            <p:cNvPr id="341" name="Text Box 18"/>
            <p:cNvSpPr txBox="1">
              <a:spLocks noChangeArrowheads="1"/>
            </p:cNvSpPr>
            <p:nvPr/>
          </p:nvSpPr>
          <p:spPr bwMode="auto">
            <a:xfrm>
              <a:off x="4814119" y="4457695"/>
              <a:ext cx="712054"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Tare Weight</a:t>
              </a:r>
            </a:p>
          </p:txBody>
        </p:sp>
        <p:sp>
          <p:nvSpPr>
            <p:cNvPr id="344" name="Text Box 18"/>
            <p:cNvSpPr txBox="1">
              <a:spLocks noChangeArrowheads="1"/>
            </p:cNvSpPr>
            <p:nvPr/>
          </p:nvSpPr>
          <p:spPr bwMode="auto">
            <a:xfrm>
              <a:off x="4752124" y="2444944"/>
              <a:ext cx="652743"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MFG GLN 4</a:t>
              </a:r>
            </a:p>
          </p:txBody>
        </p:sp>
        <p:sp>
          <p:nvSpPr>
            <p:cNvPr id="353" name="Text Box 18"/>
            <p:cNvSpPr txBox="1">
              <a:spLocks noChangeArrowheads="1"/>
            </p:cNvSpPr>
            <p:nvPr/>
          </p:nvSpPr>
          <p:spPr bwMode="auto">
            <a:xfrm>
              <a:off x="2845454" y="2868211"/>
              <a:ext cx="100860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Net Content 2 UOM</a:t>
              </a:r>
            </a:p>
          </p:txBody>
        </p:sp>
        <p:sp>
          <p:nvSpPr>
            <p:cNvPr id="354" name="Text Box 18"/>
            <p:cNvSpPr txBox="1">
              <a:spLocks noChangeArrowheads="1"/>
            </p:cNvSpPr>
            <p:nvPr/>
          </p:nvSpPr>
          <p:spPr bwMode="auto">
            <a:xfrm>
              <a:off x="6845954" y="1175707"/>
              <a:ext cx="100860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Net Content 3 UOM</a:t>
              </a:r>
            </a:p>
          </p:txBody>
        </p:sp>
        <p:sp>
          <p:nvSpPr>
            <p:cNvPr id="357" name="Text Box 18"/>
            <p:cNvSpPr txBox="1">
              <a:spLocks noChangeArrowheads="1"/>
            </p:cNvSpPr>
            <p:nvPr/>
          </p:nvSpPr>
          <p:spPr bwMode="auto">
            <a:xfrm>
              <a:off x="3943212" y="4680153"/>
              <a:ext cx="78258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Net Content 4</a:t>
              </a:r>
            </a:p>
          </p:txBody>
        </p:sp>
        <p:sp>
          <p:nvSpPr>
            <p:cNvPr id="358" name="Text Box 18"/>
            <p:cNvSpPr txBox="1">
              <a:spLocks noChangeArrowheads="1"/>
            </p:cNvSpPr>
            <p:nvPr/>
          </p:nvSpPr>
          <p:spPr bwMode="auto">
            <a:xfrm>
              <a:off x="6004758" y="1867200"/>
              <a:ext cx="100860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Net Content 5 UOM</a:t>
              </a:r>
            </a:p>
          </p:txBody>
        </p:sp>
        <p:sp>
          <p:nvSpPr>
            <p:cNvPr id="365" name="Text Box 18"/>
            <p:cNvSpPr txBox="1">
              <a:spLocks noChangeArrowheads="1"/>
            </p:cNvSpPr>
            <p:nvPr/>
          </p:nvSpPr>
          <p:spPr bwMode="auto">
            <a:xfrm>
              <a:off x="4904046" y="2056204"/>
              <a:ext cx="64953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Nutritional</a:t>
              </a:r>
            </a:p>
          </p:txBody>
        </p:sp>
        <p:sp>
          <p:nvSpPr>
            <p:cNvPr id="368" name="Text Box 18"/>
            <p:cNvSpPr txBox="1">
              <a:spLocks noChangeArrowheads="1"/>
            </p:cNvSpPr>
            <p:nvPr/>
          </p:nvSpPr>
          <p:spPr bwMode="auto">
            <a:xfrm>
              <a:off x="5750737" y="2228921"/>
              <a:ext cx="90120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Package Name 2</a:t>
              </a:r>
            </a:p>
          </p:txBody>
        </p:sp>
        <p:sp>
          <p:nvSpPr>
            <p:cNvPr id="376" name="Text Box 18"/>
            <p:cNvSpPr txBox="1">
              <a:spLocks noChangeArrowheads="1"/>
            </p:cNvSpPr>
            <p:nvPr/>
          </p:nvSpPr>
          <p:spPr bwMode="auto">
            <a:xfrm>
              <a:off x="5404108" y="2021677"/>
              <a:ext cx="558166"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Platform</a:t>
              </a:r>
            </a:p>
          </p:txBody>
        </p:sp>
        <p:sp>
          <p:nvSpPr>
            <p:cNvPr id="379" name="Text Box 18"/>
            <p:cNvSpPr txBox="1">
              <a:spLocks noChangeArrowheads="1"/>
            </p:cNvSpPr>
            <p:nvPr/>
          </p:nvSpPr>
          <p:spPr bwMode="auto">
            <a:xfrm>
              <a:off x="3038337" y="5267320"/>
              <a:ext cx="97494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Barcode Derivable</a:t>
              </a:r>
            </a:p>
          </p:txBody>
        </p:sp>
        <p:sp>
          <p:nvSpPr>
            <p:cNvPr id="386" name="Text Box 18"/>
            <p:cNvSpPr txBox="1">
              <a:spLocks noChangeArrowheads="1"/>
            </p:cNvSpPr>
            <p:nvPr/>
          </p:nvSpPr>
          <p:spPr bwMode="auto">
            <a:xfrm>
              <a:off x="5468401" y="4627954"/>
              <a:ext cx="87556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Variable Weight</a:t>
              </a:r>
            </a:p>
          </p:txBody>
        </p:sp>
        <p:sp>
          <p:nvSpPr>
            <p:cNvPr id="388" name="Text Box 18"/>
            <p:cNvSpPr txBox="1">
              <a:spLocks noChangeArrowheads="1"/>
            </p:cNvSpPr>
            <p:nvPr/>
          </p:nvSpPr>
          <p:spPr bwMode="auto">
            <a:xfrm>
              <a:off x="5573649" y="1393026"/>
              <a:ext cx="88838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Suppressed UPC</a:t>
              </a:r>
            </a:p>
          </p:txBody>
        </p:sp>
        <p:sp>
          <p:nvSpPr>
            <p:cNvPr id="389" name="Text Box 18"/>
            <p:cNvSpPr txBox="1">
              <a:spLocks noChangeArrowheads="1"/>
            </p:cNvSpPr>
            <p:nvPr/>
          </p:nvSpPr>
          <p:spPr bwMode="auto">
            <a:xfrm>
              <a:off x="4445655" y="4879177"/>
              <a:ext cx="103906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Information Private</a:t>
              </a:r>
            </a:p>
          </p:txBody>
        </p:sp>
        <p:sp>
          <p:nvSpPr>
            <p:cNvPr id="397" name="Text Box 18"/>
            <p:cNvSpPr txBox="1">
              <a:spLocks noChangeArrowheads="1"/>
            </p:cNvSpPr>
            <p:nvPr/>
          </p:nvSpPr>
          <p:spPr bwMode="auto">
            <a:xfrm>
              <a:off x="4588530" y="4658320"/>
              <a:ext cx="72968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Deposit Text</a:t>
              </a:r>
            </a:p>
          </p:txBody>
        </p:sp>
        <p:sp>
          <p:nvSpPr>
            <p:cNvPr id="405" name="Text Box 18"/>
            <p:cNvSpPr txBox="1">
              <a:spLocks noChangeArrowheads="1"/>
            </p:cNvSpPr>
            <p:nvPr/>
          </p:nvSpPr>
          <p:spPr bwMode="auto">
            <a:xfrm>
              <a:off x="5220774" y="2819963"/>
              <a:ext cx="90281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Sub-Department</a:t>
              </a:r>
            </a:p>
          </p:txBody>
        </p:sp>
        <p:sp>
          <p:nvSpPr>
            <p:cNvPr id="436" name="Text Box 18"/>
            <p:cNvSpPr txBox="1">
              <a:spLocks noChangeArrowheads="1"/>
            </p:cNvSpPr>
            <p:nvPr/>
          </p:nvSpPr>
          <p:spPr bwMode="auto">
            <a:xfrm>
              <a:off x="2069761" y="5614645"/>
              <a:ext cx="1075936"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Subject to US Patent</a:t>
              </a:r>
            </a:p>
          </p:txBody>
        </p:sp>
      </p:grpSp>
      <p:grpSp>
        <p:nvGrpSpPr>
          <p:cNvPr id="5" name="Group 4"/>
          <p:cNvGrpSpPr/>
          <p:nvPr/>
        </p:nvGrpSpPr>
        <p:grpSpPr>
          <a:xfrm>
            <a:off x="1129066" y="1205002"/>
            <a:ext cx="7029031" cy="4631779"/>
            <a:chOff x="1129066" y="1205002"/>
            <a:chExt cx="7029031" cy="4631779"/>
          </a:xfrm>
        </p:grpSpPr>
        <p:sp>
          <p:nvSpPr>
            <p:cNvPr id="316" name="Text Box 18"/>
            <p:cNvSpPr txBox="1">
              <a:spLocks noChangeArrowheads="1"/>
            </p:cNvSpPr>
            <p:nvPr/>
          </p:nvSpPr>
          <p:spPr bwMode="auto">
            <a:xfrm>
              <a:off x="3894234" y="1576978"/>
              <a:ext cx="103906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Merchandise Height</a:t>
              </a:r>
            </a:p>
          </p:txBody>
        </p:sp>
        <p:sp>
          <p:nvSpPr>
            <p:cNvPr id="325" name="Text Box 18"/>
            <p:cNvSpPr txBox="1">
              <a:spLocks noChangeArrowheads="1"/>
            </p:cNvSpPr>
            <p:nvPr/>
          </p:nvSpPr>
          <p:spPr bwMode="auto">
            <a:xfrm>
              <a:off x="2114551" y="3336127"/>
              <a:ext cx="91563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Virtual UPC Code</a:t>
              </a:r>
            </a:p>
          </p:txBody>
        </p:sp>
        <p:sp>
          <p:nvSpPr>
            <p:cNvPr id="327" name="Text Box 18"/>
            <p:cNvSpPr txBox="1">
              <a:spLocks noChangeArrowheads="1"/>
            </p:cNvSpPr>
            <p:nvPr/>
          </p:nvSpPr>
          <p:spPr bwMode="auto">
            <a:xfrm>
              <a:off x="2536742" y="3136052"/>
              <a:ext cx="395422" cy="184666"/>
            </a:xfrm>
            <a:prstGeom prst="rect">
              <a:avLst/>
            </a:prstGeom>
            <a:noFill/>
            <a:ln w="9525">
              <a:noFill/>
              <a:miter lim="800000"/>
              <a:headEnd/>
              <a:tailEnd/>
            </a:ln>
          </p:spPr>
          <p:txBody>
            <a:bodyPr wrap="square">
              <a:spAutoFit/>
            </a:bodyPr>
            <a:lstStyle/>
            <a:p>
              <a:pPr>
                <a:spcBef>
                  <a:spcPct val="20000"/>
                </a:spcBef>
              </a:pPr>
              <a:r>
                <a:rPr lang="en-US" sz="600" b="1" dirty="0">
                  <a:solidFill>
                    <a:srgbClr val="824A73"/>
                  </a:solidFill>
                </a:rPr>
                <a:t>Hi</a:t>
              </a:r>
            </a:p>
          </p:txBody>
        </p:sp>
        <p:sp>
          <p:nvSpPr>
            <p:cNvPr id="330" name="Text Box 18"/>
            <p:cNvSpPr txBox="1">
              <a:spLocks noChangeArrowheads="1"/>
            </p:cNvSpPr>
            <p:nvPr/>
          </p:nvSpPr>
          <p:spPr bwMode="auto">
            <a:xfrm>
              <a:off x="4694518" y="1280905"/>
              <a:ext cx="423514"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UDEX</a:t>
              </a:r>
            </a:p>
          </p:txBody>
        </p:sp>
        <p:sp>
          <p:nvSpPr>
            <p:cNvPr id="337" name="Text Box 18"/>
            <p:cNvSpPr txBox="1">
              <a:spLocks noChangeArrowheads="1"/>
            </p:cNvSpPr>
            <p:nvPr/>
          </p:nvSpPr>
          <p:spPr bwMode="auto">
            <a:xfrm>
              <a:off x="2800351" y="4914895"/>
              <a:ext cx="1399742"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Third Information Providerv</a:t>
              </a:r>
            </a:p>
          </p:txBody>
        </p:sp>
        <p:sp>
          <p:nvSpPr>
            <p:cNvPr id="338" name="Text Box 18"/>
            <p:cNvSpPr txBox="1">
              <a:spLocks noChangeArrowheads="1"/>
            </p:cNvSpPr>
            <p:nvPr/>
          </p:nvSpPr>
          <p:spPr bwMode="auto">
            <a:xfrm>
              <a:off x="3544994" y="5652115"/>
              <a:ext cx="1435008"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Fourth  Information Provider</a:t>
              </a:r>
            </a:p>
          </p:txBody>
        </p:sp>
        <p:sp>
          <p:nvSpPr>
            <p:cNvPr id="342" name="Text Box 18"/>
            <p:cNvSpPr txBox="1">
              <a:spLocks noChangeArrowheads="1"/>
            </p:cNvSpPr>
            <p:nvPr/>
          </p:nvSpPr>
          <p:spPr bwMode="auto">
            <a:xfrm>
              <a:off x="7383067" y="4754161"/>
              <a:ext cx="652743"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MFG GLN 2</a:t>
              </a:r>
            </a:p>
          </p:txBody>
        </p:sp>
        <p:sp>
          <p:nvSpPr>
            <p:cNvPr id="346" name="Text Box 18"/>
            <p:cNvSpPr txBox="1">
              <a:spLocks noChangeArrowheads="1"/>
            </p:cNvSpPr>
            <p:nvPr/>
          </p:nvSpPr>
          <p:spPr bwMode="auto">
            <a:xfrm>
              <a:off x="1327273" y="1485895"/>
              <a:ext cx="1122423"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Production Start Date</a:t>
              </a:r>
            </a:p>
          </p:txBody>
        </p:sp>
        <p:sp>
          <p:nvSpPr>
            <p:cNvPr id="348" name="Text Box 18"/>
            <p:cNvSpPr txBox="1">
              <a:spLocks noChangeArrowheads="1"/>
            </p:cNvSpPr>
            <p:nvPr/>
          </p:nvSpPr>
          <p:spPr bwMode="auto">
            <a:xfrm>
              <a:off x="2806305" y="2411011"/>
              <a:ext cx="92044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Discontinue Date</a:t>
              </a:r>
            </a:p>
          </p:txBody>
        </p:sp>
        <p:sp>
          <p:nvSpPr>
            <p:cNvPr id="349" name="Text Box 18"/>
            <p:cNvSpPr txBox="1">
              <a:spLocks noChangeArrowheads="1"/>
            </p:cNvSpPr>
            <p:nvPr/>
          </p:nvSpPr>
          <p:spPr bwMode="auto">
            <a:xfrm>
              <a:off x="7406879" y="2125261"/>
              <a:ext cx="696024"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Cancel Date</a:t>
              </a:r>
            </a:p>
          </p:txBody>
        </p:sp>
        <p:sp>
          <p:nvSpPr>
            <p:cNvPr id="351" name="Text Box 18"/>
            <p:cNvSpPr txBox="1">
              <a:spLocks noChangeArrowheads="1"/>
            </p:cNvSpPr>
            <p:nvPr/>
          </p:nvSpPr>
          <p:spPr bwMode="auto">
            <a:xfrm>
              <a:off x="1980119" y="5073452"/>
              <a:ext cx="100860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Net Content 1 UOM</a:t>
              </a:r>
            </a:p>
          </p:txBody>
        </p:sp>
        <p:sp>
          <p:nvSpPr>
            <p:cNvPr id="352" name="Text Box 18"/>
            <p:cNvSpPr txBox="1">
              <a:spLocks noChangeArrowheads="1"/>
            </p:cNvSpPr>
            <p:nvPr/>
          </p:nvSpPr>
          <p:spPr bwMode="auto">
            <a:xfrm>
              <a:off x="7327108" y="2925361"/>
              <a:ext cx="78258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Net Content 2</a:t>
              </a:r>
            </a:p>
          </p:txBody>
        </p:sp>
        <p:sp>
          <p:nvSpPr>
            <p:cNvPr id="367" name="Text Box 18"/>
            <p:cNvSpPr txBox="1">
              <a:spLocks noChangeArrowheads="1"/>
            </p:cNvSpPr>
            <p:nvPr/>
          </p:nvSpPr>
          <p:spPr bwMode="auto">
            <a:xfrm>
              <a:off x="1371600" y="4754161"/>
              <a:ext cx="90120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Package Name 1</a:t>
              </a:r>
            </a:p>
          </p:txBody>
        </p:sp>
        <p:sp>
          <p:nvSpPr>
            <p:cNvPr id="369" name="Text Box 18"/>
            <p:cNvSpPr txBox="1">
              <a:spLocks noChangeArrowheads="1"/>
            </p:cNvSpPr>
            <p:nvPr/>
          </p:nvSpPr>
          <p:spPr bwMode="auto">
            <a:xfrm>
              <a:off x="3569494" y="2364577"/>
              <a:ext cx="90120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Package Name 3</a:t>
              </a:r>
            </a:p>
          </p:txBody>
        </p:sp>
        <p:sp>
          <p:nvSpPr>
            <p:cNvPr id="370" name="Text Box 18"/>
            <p:cNvSpPr txBox="1">
              <a:spLocks noChangeArrowheads="1"/>
            </p:cNvSpPr>
            <p:nvPr/>
          </p:nvSpPr>
          <p:spPr bwMode="auto">
            <a:xfrm>
              <a:off x="7117557" y="2228845"/>
              <a:ext cx="90120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Package Name 4</a:t>
              </a:r>
            </a:p>
          </p:txBody>
        </p:sp>
        <p:sp>
          <p:nvSpPr>
            <p:cNvPr id="372" name="Text Box 18"/>
            <p:cNvSpPr txBox="1">
              <a:spLocks noChangeArrowheads="1"/>
            </p:cNvSpPr>
            <p:nvPr/>
          </p:nvSpPr>
          <p:spPr bwMode="auto">
            <a:xfrm>
              <a:off x="4286251" y="1400412"/>
              <a:ext cx="1404552"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Medium Product Description</a:t>
              </a:r>
            </a:p>
          </p:txBody>
        </p:sp>
        <p:sp>
          <p:nvSpPr>
            <p:cNvPr id="374" name="Text Box 18"/>
            <p:cNvSpPr txBox="1">
              <a:spLocks noChangeArrowheads="1"/>
            </p:cNvSpPr>
            <p:nvPr/>
          </p:nvSpPr>
          <p:spPr bwMode="auto">
            <a:xfrm>
              <a:off x="1243309" y="2937664"/>
              <a:ext cx="724878"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Product Size</a:t>
              </a:r>
            </a:p>
          </p:txBody>
        </p:sp>
        <p:sp>
          <p:nvSpPr>
            <p:cNvPr id="375" name="Text Box 18"/>
            <p:cNvSpPr txBox="1">
              <a:spLocks noChangeArrowheads="1"/>
            </p:cNvSpPr>
            <p:nvPr/>
          </p:nvSpPr>
          <p:spPr bwMode="auto">
            <a:xfrm>
              <a:off x="6042459" y="3550635"/>
              <a:ext cx="664369" cy="276999"/>
            </a:xfrm>
            <a:prstGeom prst="rect">
              <a:avLst/>
            </a:prstGeom>
            <a:noFill/>
            <a:ln w="9525">
              <a:noFill/>
              <a:miter lim="800000"/>
              <a:headEnd/>
              <a:tailEnd/>
            </a:ln>
          </p:spPr>
          <p:txBody>
            <a:bodyPr>
              <a:spAutoFit/>
            </a:bodyPr>
            <a:lstStyle/>
            <a:p>
              <a:pPr>
                <a:spcBef>
                  <a:spcPct val="20000"/>
                </a:spcBef>
              </a:pPr>
              <a:r>
                <a:rPr lang="en-US" sz="600" b="1" dirty="0">
                  <a:solidFill>
                    <a:srgbClr val="824A73"/>
                  </a:solidFill>
                </a:rPr>
                <a:t>Package Type</a:t>
              </a:r>
            </a:p>
          </p:txBody>
        </p:sp>
        <p:sp>
          <p:nvSpPr>
            <p:cNvPr id="377" name="Text Box 18"/>
            <p:cNvSpPr txBox="1">
              <a:spLocks noChangeArrowheads="1"/>
            </p:cNvSpPr>
            <p:nvPr/>
          </p:nvSpPr>
          <p:spPr bwMode="auto">
            <a:xfrm>
              <a:off x="1200151" y="3564727"/>
              <a:ext cx="1393330"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Package Marked Returnable</a:t>
              </a:r>
            </a:p>
          </p:txBody>
        </p:sp>
        <p:sp>
          <p:nvSpPr>
            <p:cNvPr id="378" name="Text Box 18"/>
            <p:cNvSpPr txBox="1">
              <a:spLocks noChangeArrowheads="1"/>
            </p:cNvSpPr>
            <p:nvPr/>
          </p:nvSpPr>
          <p:spPr bwMode="auto">
            <a:xfrm>
              <a:off x="7092758" y="3389991"/>
              <a:ext cx="103105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Recyclable Package</a:t>
              </a:r>
            </a:p>
          </p:txBody>
        </p:sp>
        <p:sp>
          <p:nvSpPr>
            <p:cNvPr id="380" name="Text Box 18"/>
            <p:cNvSpPr txBox="1">
              <a:spLocks noChangeArrowheads="1"/>
            </p:cNvSpPr>
            <p:nvPr/>
          </p:nvSpPr>
          <p:spPr bwMode="auto">
            <a:xfrm>
              <a:off x="2847976" y="5611411"/>
              <a:ext cx="747320"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Lowest Level</a:t>
              </a:r>
            </a:p>
          </p:txBody>
        </p:sp>
        <p:sp>
          <p:nvSpPr>
            <p:cNvPr id="383" name="Text Box 18"/>
            <p:cNvSpPr txBox="1">
              <a:spLocks noChangeArrowheads="1"/>
            </p:cNvSpPr>
            <p:nvPr/>
          </p:nvSpPr>
          <p:spPr bwMode="auto">
            <a:xfrm>
              <a:off x="1314451" y="4468411"/>
              <a:ext cx="740908"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Invoice Item</a:t>
              </a:r>
            </a:p>
          </p:txBody>
        </p:sp>
        <p:sp>
          <p:nvSpPr>
            <p:cNvPr id="390" name="Text Box 18"/>
            <p:cNvSpPr txBox="1">
              <a:spLocks noChangeArrowheads="1"/>
            </p:cNvSpPr>
            <p:nvPr/>
          </p:nvSpPr>
          <p:spPr bwMode="auto">
            <a:xfrm>
              <a:off x="6863954" y="4982761"/>
              <a:ext cx="1178528"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Register with DataPool</a:t>
              </a:r>
            </a:p>
          </p:txBody>
        </p:sp>
        <p:sp>
          <p:nvSpPr>
            <p:cNvPr id="391" name="Text Box 18"/>
            <p:cNvSpPr txBox="1">
              <a:spLocks noChangeArrowheads="1"/>
            </p:cNvSpPr>
            <p:nvPr/>
          </p:nvSpPr>
          <p:spPr bwMode="auto">
            <a:xfrm>
              <a:off x="7047541" y="2739596"/>
              <a:ext cx="96051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Register with GS1</a:t>
              </a:r>
            </a:p>
          </p:txBody>
        </p:sp>
        <p:sp>
          <p:nvSpPr>
            <p:cNvPr id="393" name="Text Box 18"/>
            <p:cNvSpPr txBox="1">
              <a:spLocks noChangeArrowheads="1"/>
            </p:cNvSpPr>
            <p:nvPr/>
          </p:nvSpPr>
          <p:spPr bwMode="auto">
            <a:xfrm>
              <a:off x="6075761" y="5028004"/>
              <a:ext cx="753732"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Deposit Code</a:t>
              </a:r>
            </a:p>
          </p:txBody>
        </p:sp>
        <p:sp>
          <p:nvSpPr>
            <p:cNvPr id="394" name="Text Box 18"/>
            <p:cNvSpPr txBox="1">
              <a:spLocks noChangeArrowheads="1"/>
            </p:cNvSpPr>
            <p:nvPr/>
          </p:nvSpPr>
          <p:spPr bwMode="auto">
            <a:xfrm>
              <a:off x="1129066" y="5619588"/>
              <a:ext cx="92685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Deposit Currency</a:t>
              </a:r>
            </a:p>
          </p:txBody>
        </p:sp>
        <p:sp>
          <p:nvSpPr>
            <p:cNvPr id="395" name="Text Box 18"/>
            <p:cNvSpPr txBox="1">
              <a:spLocks noChangeArrowheads="1"/>
            </p:cNvSpPr>
            <p:nvPr/>
          </p:nvSpPr>
          <p:spPr bwMode="auto">
            <a:xfrm>
              <a:off x="5200651" y="5611411"/>
              <a:ext cx="76655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824A73"/>
                  </a:solidFill>
                </a:rPr>
                <a:t>Deposit State</a:t>
              </a:r>
            </a:p>
          </p:txBody>
        </p:sp>
        <p:sp>
          <p:nvSpPr>
            <p:cNvPr id="396" name="Text Box 18"/>
            <p:cNvSpPr txBox="1">
              <a:spLocks noChangeArrowheads="1"/>
            </p:cNvSpPr>
            <p:nvPr/>
          </p:nvSpPr>
          <p:spPr bwMode="auto">
            <a:xfrm>
              <a:off x="5221109" y="5039910"/>
              <a:ext cx="789155" cy="276999"/>
            </a:xfrm>
            <a:prstGeom prst="rect">
              <a:avLst/>
            </a:prstGeom>
            <a:noFill/>
            <a:ln w="9525">
              <a:noFill/>
              <a:miter lim="800000"/>
              <a:headEnd/>
              <a:tailEnd/>
            </a:ln>
          </p:spPr>
          <p:txBody>
            <a:bodyPr wrap="square">
              <a:spAutoFit/>
            </a:bodyPr>
            <a:lstStyle/>
            <a:p>
              <a:pPr>
                <a:spcBef>
                  <a:spcPct val="20000"/>
                </a:spcBef>
              </a:pPr>
              <a:r>
                <a:rPr lang="en-US" sz="600" b="1" dirty="0">
                  <a:solidFill>
                    <a:srgbClr val="824A73"/>
                  </a:solidFill>
                </a:rPr>
                <a:t>Deposit Amount</a:t>
              </a:r>
            </a:p>
          </p:txBody>
        </p:sp>
        <p:sp>
          <p:nvSpPr>
            <p:cNvPr id="401" name="Text Box 18"/>
            <p:cNvSpPr txBox="1">
              <a:spLocks noChangeArrowheads="1"/>
            </p:cNvSpPr>
            <p:nvPr/>
          </p:nvSpPr>
          <p:spPr bwMode="auto">
            <a:xfrm>
              <a:off x="5431965" y="1720628"/>
              <a:ext cx="56618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Unit Size</a:t>
              </a:r>
            </a:p>
          </p:txBody>
        </p:sp>
        <p:sp>
          <p:nvSpPr>
            <p:cNvPr id="427" name="Text Box 18"/>
            <p:cNvSpPr txBox="1">
              <a:spLocks noChangeArrowheads="1"/>
            </p:cNvSpPr>
            <p:nvPr/>
          </p:nvSpPr>
          <p:spPr bwMode="auto">
            <a:xfrm>
              <a:off x="6323410" y="3039661"/>
              <a:ext cx="1245854"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Packaging Material Code</a:t>
              </a:r>
            </a:p>
          </p:txBody>
        </p:sp>
        <p:grpSp>
          <p:nvGrpSpPr>
            <p:cNvPr id="4" name="Group 3"/>
            <p:cNvGrpSpPr/>
            <p:nvPr/>
          </p:nvGrpSpPr>
          <p:grpSpPr>
            <a:xfrm>
              <a:off x="1169195" y="1205002"/>
              <a:ext cx="6988902" cy="4555873"/>
              <a:chOff x="1169195" y="1205002"/>
              <a:chExt cx="6988902" cy="4555873"/>
            </a:xfrm>
          </p:grpSpPr>
          <p:sp>
            <p:nvSpPr>
              <p:cNvPr id="398" name="Text Box 18"/>
              <p:cNvSpPr txBox="1">
                <a:spLocks noChangeArrowheads="1"/>
              </p:cNvSpPr>
              <p:nvPr/>
            </p:nvSpPr>
            <p:spPr bwMode="auto">
              <a:xfrm>
                <a:off x="2126338" y="2135977"/>
                <a:ext cx="877163"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UPC Description</a:t>
                </a:r>
              </a:p>
            </p:txBody>
          </p:sp>
          <p:sp>
            <p:nvSpPr>
              <p:cNvPr id="399" name="Text Box 18"/>
              <p:cNvSpPr txBox="1">
                <a:spLocks noChangeArrowheads="1"/>
              </p:cNvSpPr>
              <p:nvPr/>
            </p:nvSpPr>
            <p:spPr bwMode="auto">
              <a:xfrm>
                <a:off x="2000251" y="1600195"/>
                <a:ext cx="1026243"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Signing Description</a:t>
                </a:r>
              </a:p>
            </p:txBody>
          </p:sp>
          <p:sp>
            <p:nvSpPr>
              <p:cNvPr id="402" name="Text Box 18"/>
              <p:cNvSpPr txBox="1">
                <a:spLocks noChangeArrowheads="1"/>
              </p:cNvSpPr>
              <p:nvPr/>
            </p:nvSpPr>
            <p:spPr bwMode="auto">
              <a:xfrm>
                <a:off x="3246716" y="1429213"/>
                <a:ext cx="588623"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Unit UOM</a:t>
                </a:r>
              </a:p>
            </p:txBody>
          </p:sp>
          <p:sp>
            <p:nvSpPr>
              <p:cNvPr id="403" name="Text Box 18"/>
              <p:cNvSpPr txBox="1">
                <a:spLocks noChangeArrowheads="1"/>
              </p:cNvSpPr>
              <p:nvPr/>
            </p:nvSpPr>
            <p:spPr bwMode="auto">
              <a:xfrm>
                <a:off x="3648763" y="1205002"/>
                <a:ext cx="118013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Supplier Stock Number</a:t>
                </a:r>
              </a:p>
            </p:txBody>
          </p:sp>
          <p:sp>
            <p:nvSpPr>
              <p:cNvPr id="404" name="Text Box 18"/>
              <p:cNvSpPr txBox="1">
                <a:spLocks noChangeArrowheads="1"/>
              </p:cNvSpPr>
              <p:nvPr/>
            </p:nvSpPr>
            <p:spPr bwMode="auto">
              <a:xfrm>
                <a:off x="6157794" y="1485895"/>
                <a:ext cx="702436"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Department</a:t>
                </a:r>
              </a:p>
            </p:txBody>
          </p:sp>
          <p:sp>
            <p:nvSpPr>
              <p:cNvPr id="407" name="Text Box 18"/>
              <p:cNvSpPr txBox="1">
                <a:spLocks noChangeArrowheads="1"/>
              </p:cNvSpPr>
              <p:nvPr/>
            </p:nvSpPr>
            <p:spPr bwMode="auto">
              <a:xfrm>
                <a:off x="1882322" y="3116770"/>
                <a:ext cx="522900"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Fineline</a:t>
                </a:r>
              </a:p>
            </p:txBody>
          </p:sp>
          <p:sp>
            <p:nvSpPr>
              <p:cNvPr id="408" name="Text Box 18"/>
              <p:cNvSpPr txBox="1">
                <a:spLocks noChangeArrowheads="1"/>
              </p:cNvSpPr>
              <p:nvPr/>
            </p:nvSpPr>
            <p:spPr bwMode="auto">
              <a:xfrm>
                <a:off x="2442567" y="3998665"/>
                <a:ext cx="593432"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Sub-Type</a:t>
                </a:r>
              </a:p>
            </p:txBody>
          </p:sp>
          <p:sp>
            <p:nvSpPr>
              <p:cNvPr id="409" name="Text Box 18"/>
              <p:cNvSpPr txBox="1">
                <a:spLocks noChangeArrowheads="1"/>
              </p:cNvSpPr>
              <p:nvPr/>
            </p:nvSpPr>
            <p:spPr bwMode="auto">
              <a:xfrm>
                <a:off x="2789635" y="3486145"/>
                <a:ext cx="1063112"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Multi-Pack Indicator</a:t>
                </a:r>
              </a:p>
            </p:txBody>
          </p:sp>
          <p:sp>
            <p:nvSpPr>
              <p:cNvPr id="410" name="Text Box 18"/>
              <p:cNvSpPr txBox="1">
                <a:spLocks noChangeArrowheads="1"/>
              </p:cNvSpPr>
              <p:nvPr/>
            </p:nvSpPr>
            <p:spPr bwMode="auto">
              <a:xfrm>
                <a:off x="2070678" y="4410070"/>
                <a:ext cx="86273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Item Scannable</a:t>
                </a:r>
              </a:p>
            </p:txBody>
          </p:sp>
          <p:sp>
            <p:nvSpPr>
              <p:cNvPr id="411" name="Text Box 18"/>
              <p:cNvSpPr txBox="1">
                <a:spLocks noChangeArrowheads="1"/>
              </p:cNvSpPr>
              <p:nvPr/>
            </p:nvSpPr>
            <p:spPr bwMode="auto">
              <a:xfrm>
                <a:off x="2914651" y="3839761"/>
                <a:ext cx="91563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Supplier Number</a:t>
                </a:r>
              </a:p>
            </p:txBody>
          </p:sp>
          <p:sp>
            <p:nvSpPr>
              <p:cNvPr id="412" name="Text Box 18"/>
              <p:cNvSpPr txBox="1">
                <a:spLocks noChangeArrowheads="1"/>
              </p:cNvSpPr>
              <p:nvPr/>
            </p:nvSpPr>
            <p:spPr bwMode="auto">
              <a:xfrm>
                <a:off x="6728990" y="5576209"/>
                <a:ext cx="87075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Base Unit Retail</a:t>
                </a:r>
              </a:p>
            </p:txBody>
          </p:sp>
          <p:sp>
            <p:nvSpPr>
              <p:cNvPr id="414" name="Text Box 18"/>
              <p:cNvSpPr txBox="1">
                <a:spLocks noChangeArrowheads="1"/>
              </p:cNvSpPr>
              <p:nvPr/>
            </p:nvSpPr>
            <p:spPr bwMode="auto">
              <a:xfrm>
                <a:off x="5437585" y="2502093"/>
                <a:ext cx="98777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Supplier Pack Cost</a:t>
                </a:r>
              </a:p>
            </p:txBody>
          </p:sp>
          <p:sp>
            <p:nvSpPr>
              <p:cNvPr id="415" name="Text Box 18"/>
              <p:cNvSpPr txBox="1">
                <a:spLocks noChangeArrowheads="1"/>
              </p:cNvSpPr>
              <p:nvPr/>
            </p:nvSpPr>
            <p:spPr bwMode="auto">
              <a:xfrm>
                <a:off x="2286001" y="5200645"/>
                <a:ext cx="94929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Segregation Code</a:t>
                </a:r>
              </a:p>
            </p:txBody>
          </p:sp>
          <p:sp>
            <p:nvSpPr>
              <p:cNvPr id="416" name="Text Box 18"/>
              <p:cNvSpPr txBox="1">
                <a:spLocks noChangeArrowheads="1"/>
              </p:cNvSpPr>
              <p:nvPr/>
            </p:nvSpPr>
            <p:spPr bwMode="auto">
              <a:xfrm>
                <a:off x="3048318" y="5097841"/>
                <a:ext cx="93487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Aerosol Indicator</a:t>
                </a:r>
              </a:p>
            </p:txBody>
          </p:sp>
          <p:sp>
            <p:nvSpPr>
              <p:cNvPr id="417" name="Text Box 18"/>
              <p:cNvSpPr txBox="1">
                <a:spLocks noChangeArrowheads="1"/>
              </p:cNvSpPr>
              <p:nvPr/>
            </p:nvSpPr>
            <p:spPr bwMode="auto">
              <a:xfrm>
                <a:off x="5526595" y="1232761"/>
                <a:ext cx="100059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Chemical Indicator</a:t>
                </a:r>
              </a:p>
            </p:txBody>
          </p:sp>
          <p:sp>
            <p:nvSpPr>
              <p:cNvPr id="418" name="Text Box 18"/>
              <p:cNvSpPr txBox="1">
                <a:spLocks noChangeArrowheads="1"/>
              </p:cNvSpPr>
              <p:nvPr/>
            </p:nvSpPr>
            <p:spPr bwMode="auto">
              <a:xfrm>
                <a:off x="6751943" y="3782611"/>
                <a:ext cx="1406154"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Composite Wood Level Code</a:t>
                </a:r>
              </a:p>
            </p:txBody>
          </p:sp>
          <p:sp>
            <p:nvSpPr>
              <p:cNvPr id="419" name="Text Box 18"/>
              <p:cNvSpPr txBox="1">
                <a:spLocks noChangeArrowheads="1"/>
              </p:cNvSpPr>
              <p:nvPr/>
            </p:nvSpPr>
            <p:spPr bwMode="auto">
              <a:xfrm>
                <a:off x="5453830" y="4834528"/>
                <a:ext cx="1175322"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Private Label Indicator</a:t>
                </a:r>
              </a:p>
            </p:txBody>
          </p:sp>
          <p:sp>
            <p:nvSpPr>
              <p:cNvPr id="420" name="Text Box 18"/>
              <p:cNvSpPr txBox="1">
                <a:spLocks noChangeArrowheads="1"/>
              </p:cNvSpPr>
              <p:nvPr/>
            </p:nvSpPr>
            <p:spPr bwMode="auto">
              <a:xfrm>
                <a:off x="5544341" y="3384466"/>
                <a:ext cx="83869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RPPC Indicator</a:t>
                </a:r>
              </a:p>
            </p:txBody>
          </p:sp>
          <p:sp>
            <p:nvSpPr>
              <p:cNvPr id="421" name="Text Box 18"/>
              <p:cNvSpPr txBox="1">
                <a:spLocks noChangeArrowheads="1"/>
              </p:cNvSpPr>
              <p:nvPr/>
            </p:nvSpPr>
            <p:spPr bwMode="auto">
              <a:xfrm>
                <a:off x="3114873" y="2285995"/>
                <a:ext cx="68159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Conveyable</a:t>
                </a:r>
              </a:p>
            </p:txBody>
          </p:sp>
          <p:sp>
            <p:nvSpPr>
              <p:cNvPr id="422" name="Text Box 18"/>
              <p:cNvSpPr txBox="1">
                <a:spLocks noChangeArrowheads="1"/>
              </p:cNvSpPr>
              <p:nvPr/>
            </p:nvSpPr>
            <p:spPr bwMode="auto">
              <a:xfrm>
                <a:off x="6728990" y="5314945"/>
                <a:ext cx="99899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Pesticide Indicator</a:t>
                </a:r>
              </a:p>
            </p:txBody>
          </p:sp>
          <p:sp>
            <p:nvSpPr>
              <p:cNvPr id="423" name="Text Box 18"/>
              <p:cNvSpPr txBox="1">
                <a:spLocks noChangeArrowheads="1"/>
              </p:cNvSpPr>
              <p:nvPr/>
            </p:nvSpPr>
            <p:spPr bwMode="auto">
              <a:xfrm>
                <a:off x="1200151" y="3896911"/>
                <a:ext cx="1297150"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CPSC Regulated Indicator</a:t>
                </a:r>
              </a:p>
            </p:txBody>
          </p:sp>
          <p:sp>
            <p:nvSpPr>
              <p:cNvPr id="424" name="Text Box 18"/>
              <p:cNvSpPr txBox="1">
                <a:spLocks noChangeArrowheads="1"/>
              </p:cNvSpPr>
              <p:nvPr/>
            </p:nvSpPr>
            <p:spPr bwMode="auto">
              <a:xfrm>
                <a:off x="4624358" y="5151484"/>
                <a:ext cx="86273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Packaging Type</a:t>
                </a:r>
              </a:p>
            </p:txBody>
          </p:sp>
          <p:sp>
            <p:nvSpPr>
              <p:cNvPr id="425" name="Text Box 18"/>
              <p:cNvSpPr txBox="1">
                <a:spLocks noChangeArrowheads="1"/>
              </p:cNvSpPr>
              <p:nvPr/>
            </p:nvSpPr>
            <p:spPr bwMode="auto">
              <a:xfrm>
                <a:off x="1169195" y="5029200"/>
                <a:ext cx="92685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Country of Origin</a:t>
                </a:r>
              </a:p>
            </p:txBody>
          </p:sp>
          <p:sp>
            <p:nvSpPr>
              <p:cNvPr id="426" name="Text Box 18"/>
              <p:cNvSpPr txBox="1">
                <a:spLocks noChangeArrowheads="1"/>
              </p:cNvSpPr>
              <p:nvPr/>
            </p:nvSpPr>
            <p:spPr bwMode="auto">
              <a:xfrm>
                <a:off x="6686551" y="2125261"/>
                <a:ext cx="78258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BarCode Type</a:t>
                </a:r>
              </a:p>
            </p:txBody>
          </p:sp>
          <p:sp>
            <p:nvSpPr>
              <p:cNvPr id="428" name="Text Box 18"/>
              <p:cNvSpPr txBox="1">
                <a:spLocks noChangeArrowheads="1"/>
              </p:cNvSpPr>
              <p:nvPr/>
            </p:nvSpPr>
            <p:spPr bwMode="auto">
              <a:xfrm>
                <a:off x="3814340" y="5268511"/>
                <a:ext cx="111601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Material Code Agency</a:t>
                </a:r>
              </a:p>
            </p:txBody>
          </p:sp>
          <p:sp>
            <p:nvSpPr>
              <p:cNvPr id="430" name="Text Box 18"/>
              <p:cNvSpPr txBox="1">
                <a:spLocks noChangeArrowheads="1"/>
              </p:cNvSpPr>
              <p:nvPr/>
            </p:nvSpPr>
            <p:spPr bwMode="auto">
              <a:xfrm>
                <a:off x="7286508" y="3494020"/>
                <a:ext cx="702436"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Selling UOM</a:t>
                </a:r>
              </a:p>
            </p:txBody>
          </p:sp>
          <p:sp>
            <p:nvSpPr>
              <p:cNvPr id="431" name="Text Box 18"/>
              <p:cNvSpPr txBox="1">
                <a:spLocks noChangeArrowheads="1"/>
              </p:cNvSpPr>
              <p:nvPr/>
            </p:nvSpPr>
            <p:spPr bwMode="auto">
              <a:xfrm>
                <a:off x="1854280" y="2922259"/>
                <a:ext cx="813043"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Model Number</a:t>
                </a:r>
              </a:p>
            </p:txBody>
          </p:sp>
          <p:sp>
            <p:nvSpPr>
              <p:cNvPr id="432" name="Text Box 18"/>
              <p:cNvSpPr txBox="1">
                <a:spLocks noChangeArrowheads="1"/>
              </p:cNvSpPr>
              <p:nvPr/>
            </p:nvSpPr>
            <p:spPr bwMode="auto">
              <a:xfrm>
                <a:off x="5155287" y="2135977"/>
                <a:ext cx="1130438"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Trade Item Recall Ind</a:t>
                </a:r>
              </a:p>
            </p:txBody>
          </p:sp>
          <p:sp>
            <p:nvSpPr>
              <p:cNvPr id="433" name="Text Box 18"/>
              <p:cNvSpPr txBox="1">
                <a:spLocks noChangeArrowheads="1"/>
              </p:cNvSpPr>
              <p:nvPr/>
            </p:nvSpPr>
            <p:spPr bwMode="auto">
              <a:xfrm>
                <a:off x="4508156" y="2549977"/>
                <a:ext cx="1053494"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Return Goods Policy</a:t>
                </a:r>
              </a:p>
            </p:txBody>
          </p:sp>
          <p:sp>
            <p:nvSpPr>
              <p:cNvPr id="434" name="Text Box 18"/>
              <p:cNvSpPr txBox="1">
                <a:spLocks noChangeArrowheads="1"/>
              </p:cNvSpPr>
              <p:nvPr/>
            </p:nvSpPr>
            <p:spPr bwMode="auto">
              <a:xfrm>
                <a:off x="5783937" y="2010961"/>
                <a:ext cx="1111202"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Hazmat Classification</a:t>
                </a:r>
              </a:p>
            </p:txBody>
          </p:sp>
          <p:sp>
            <p:nvSpPr>
              <p:cNvPr id="437" name="Text Box 18"/>
              <p:cNvSpPr txBox="1">
                <a:spLocks noChangeArrowheads="1"/>
              </p:cNvSpPr>
              <p:nvPr/>
            </p:nvSpPr>
            <p:spPr bwMode="auto">
              <a:xfrm>
                <a:off x="6240832" y="4647346"/>
                <a:ext cx="1067921"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Item Contains Wood</a:t>
                </a:r>
              </a:p>
            </p:txBody>
          </p:sp>
          <p:sp>
            <p:nvSpPr>
              <p:cNvPr id="438" name="Text Box 18"/>
              <p:cNvSpPr txBox="1">
                <a:spLocks noChangeArrowheads="1"/>
              </p:cNvSpPr>
              <p:nvPr/>
            </p:nvSpPr>
            <p:spPr bwMode="auto">
              <a:xfrm>
                <a:off x="6647990" y="2372186"/>
                <a:ext cx="1285929"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Direct Consumer Delivery</a:t>
                </a:r>
              </a:p>
            </p:txBody>
          </p:sp>
          <p:sp>
            <p:nvSpPr>
              <p:cNvPr id="439" name="Text Box 18"/>
              <p:cNvSpPr txBox="1">
                <a:spLocks noChangeArrowheads="1"/>
              </p:cNvSpPr>
              <p:nvPr/>
            </p:nvSpPr>
            <p:spPr bwMode="auto">
              <a:xfrm>
                <a:off x="5927103" y="5487666"/>
                <a:ext cx="1186543"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Special Order Available</a:t>
                </a:r>
              </a:p>
            </p:txBody>
          </p:sp>
          <p:sp>
            <p:nvSpPr>
              <p:cNvPr id="440" name="Text Box 18"/>
              <p:cNvSpPr txBox="1">
                <a:spLocks noChangeArrowheads="1"/>
              </p:cNvSpPr>
              <p:nvPr/>
            </p:nvSpPr>
            <p:spPr bwMode="auto">
              <a:xfrm>
                <a:off x="3714751" y="2068111"/>
                <a:ext cx="119295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Is Security Tag Present</a:t>
                </a:r>
              </a:p>
            </p:txBody>
          </p:sp>
          <p:sp>
            <p:nvSpPr>
              <p:cNvPr id="441" name="Text Box 18"/>
              <p:cNvSpPr txBox="1">
                <a:spLocks noChangeArrowheads="1"/>
              </p:cNvSpPr>
              <p:nvPr/>
            </p:nvSpPr>
            <p:spPr bwMode="auto">
              <a:xfrm>
                <a:off x="6229351" y="2696761"/>
                <a:ext cx="97975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Order Qty Multiple</a:t>
                </a:r>
              </a:p>
            </p:txBody>
          </p:sp>
          <p:sp>
            <p:nvSpPr>
              <p:cNvPr id="442" name="Text Box 18"/>
              <p:cNvSpPr txBox="1">
                <a:spLocks noChangeArrowheads="1"/>
              </p:cNvSpPr>
              <p:nvPr/>
            </p:nvSpPr>
            <p:spPr bwMode="auto">
              <a:xfrm>
                <a:off x="1327273" y="3652072"/>
                <a:ext cx="787395"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Min Order Qty</a:t>
                </a:r>
              </a:p>
            </p:txBody>
          </p:sp>
          <p:sp>
            <p:nvSpPr>
              <p:cNvPr id="443" name="Text Box 18"/>
              <p:cNvSpPr txBox="1">
                <a:spLocks noChangeArrowheads="1"/>
              </p:cNvSpPr>
              <p:nvPr/>
            </p:nvSpPr>
            <p:spPr bwMode="auto">
              <a:xfrm>
                <a:off x="2133069" y="1213271"/>
                <a:ext cx="809837"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Max Order Qty</a:t>
                </a:r>
              </a:p>
            </p:txBody>
          </p:sp>
          <p:sp>
            <p:nvSpPr>
              <p:cNvPr id="444" name="Text Box 18"/>
              <p:cNvSpPr txBox="1">
                <a:spLocks noChangeArrowheads="1"/>
              </p:cNvSpPr>
              <p:nvPr/>
            </p:nvSpPr>
            <p:spPr bwMode="auto">
              <a:xfrm>
                <a:off x="5098138" y="2307427"/>
                <a:ext cx="628698" cy="184666"/>
              </a:xfrm>
              <a:prstGeom prst="rect">
                <a:avLst/>
              </a:prstGeom>
              <a:noFill/>
              <a:ln w="9525">
                <a:noFill/>
                <a:miter lim="800000"/>
                <a:headEnd/>
                <a:tailEnd/>
              </a:ln>
            </p:spPr>
            <p:txBody>
              <a:bodyPr wrap="none">
                <a:spAutoFit/>
              </a:bodyPr>
              <a:lstStyle/>
              <a:p>
                <a:pPr>
                  <a:spcBef>
                    <a:spcPct val="20000"/>
                  </a:spcBef>
                </a:pPr>
                <a:r>
                  <a:rPr lang="en-US" sz="600" b="1" dirty="0">
                    <a:solidFill>
                      <a:srgbClr val="44641E"/>
                    </a:solidFill>
                  </a:rPr>
                  <a:t>Lead Time</a:t>
                </a:r>
              </a:p>
            </p:txBody>
          </p:sp>
        </p:grpSp>
      </p:grpSp>
      <p:pic>
        <p:nvPicPr>
          <p:cNvPr id="446" name="Picture 6" descr="j039935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3007" y="2897746"/>
            <a:ext cx="1866798" cy="137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idx="4294967295"/>
          </p:nvPr>
        </p:nvSpPr>
        <p:spPr>
          <a:xfrm>
            <a:off x="853378" y="76226"/>
            <a:ext cx="7037933" cy="906462"/>
          </a:xfrm>
        </p:spPr>
        <p:txBody>
          <a:bodyPr/>
          <a:lstStyle/>
          <a:p>
            <a:r>
              <a:rPr lang="en-US" dirty="0"/>
              <a:t>Data Reality </a:t>
            </a:r>
            <a:r>
              <a:rPr lang="en-US" dirty="0" smtClean="0"/>
              <a:t>Yesterday  &amp; today</a:t>
            </a:r>
            <a:r>
              <a:rPr lang="en-US" dirty="0"/>
              <a:t>!</a:t>
            </a:r>
          </a:p>
        </p:txBody>
      </p:sp>
      <p:grpSp>
        <p:nvGrpSpPr>
          <p:cNvPr id="14" name="Group 13"/>
          <p:cNvGrpSpPr/>
          <p:nvPr/>
        </p:nvGrpSpPr>
        <p:grpSpPr>
          <a:xfrm>
            <a:off x="236546" y="1271110"/>
            <a:ext cx="1015798" cy="2727395"/>
            <a:chOff x="197435" y="1548910"/>
            <a:chExt cx="1015798" cy="2727395"/>
          </a:xfrm>
        </p:grpSpPr>
        <p:pic>
          <p:nvPicPr>
            <p:cNvPr id="13" name="Picture 12"/>
            <p:cNvPicPr>
              <a:picLocks noChangeAspect="1"/>
            </p:cNvPicPr>
            <p:nvPr/>
          </p:nvPicPr>
          <p:blipFill>
            <a:blip r:embed="rId4"/>
            <a:stretch>
              <a:fillRect/>
            </a:stretch>
          </p:blipFill>
          <p:spPr>
            <a:xfrm>
              <a:off x="279661" y="2944996"/>
              <a:ext cx="655620" cy="1331309"/>
            </a:xfrm>
            <a:prstGeom prst="rect">
              <a:avLst/>
            </a:prstGeom>
          </p:spPr>
        </p:pic>
        <p:pic>
          <p:nvPicPr>
            <p:cNvPr id="11" name="Picture 10"/>
            <p:cNvPicPr>
              <a:picLocks noChangeAspect="1"/>
            </p:cNvPicPr>
            <p:nvPr/>
          </p:nvPicPr>
          <p:blipFill>
            <a:blip r:embed="rId5"/>
            <a:stretch>
              <a:fillRect/>
            </a:stretch>
          </p:blipFill>
          <p:spPr>
            <a:xfrm>
              <a:off x="481632" y="1548910"/>
              <a:ext cx="731601" cy="719895"/>
            </a:xfrm>
            <a:prstGeom prst="rect">
              <a:avLst/>
            </a:prstGeom>
          </p:spPr>
        </p:pic>
        <p:pic>
          <p:nvPicPr>
            <p:cNvPr id="12" name="Picture 11"/>
            <p:cNvPicPr>
              <a:picLocks noChangeAspect="1"/>
            </p:cNvPicPr>
            <p:nvPr/>
          </p:nvPicPr>
          <p:blipFill>
            <a:blip r:embed="rId6"/>
            <a:stretch>
              <a:fillRect/>
            </a:stretch>
          </p:blipFill>
          <p:spPr>
            <a:xfrm>
              <a:off x="197435" y="2394255"/>
              <a:ext cx="967048" cy="899775"/>
            </a:xfrm>
            <a:prstGeom prst="rect">
              <a:avLst/>
            </a:prstGeom>
          </p:spPr>
        </p:pic>
      </p:grpSp>
      <p:pic>
        <p:nvPicPr>
          <p:cNvPr id="15" name="Picture 14"/>
          <p:cNvPicPr>
            <a:picLocks noChangeAspect="1"/>
          </p:cNvPicPr>
          <p:nvPr/>
        </p:nvPicPr>
        <p:blipFill>
          <a:blip r:embed="rId7"/>
          <a:stretch>
            <a:fillRect/>
          </a:stretch>
        </p:blipFill>
        <p:spPr>
          <a:xfrm>
            <a:off x="78515" y="4063069"/>
            <a:ext cx="1074479" cy="1332120"/>
          </a:xfrm>
          <a:prstGeom prst="rect">
            <a:avLst/>
          </a:prstGeom>
        </p:spPr>
      </p:pic>
      <p:pic>
        <p:nvPicPr>
          <p:cNvPr id="448" name="Picture 4" descr="https://livinganewthought.files.wordpress.com/2015/12/anger.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48385" y="2893558"/>
            <a:ext cx="1494015" cy="1416547"/>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15"/>
          <p:cNvSpPr/>
          <p:nvPr/>
        </p:nvSpPr>
        <p:spPr>
          <a:xfrm>
            <a:off x="1048489" y="5813682"/>
            <a:ext cx="7714511" cy="646331"/>
          </a:xfrm>
          <a:prstGeom prst="rect">
            <a:avLst/>
          </a:prstGeom>
        </p:spPr>
        <p:txBody>
          <a:bodyPr wrap="square">
            <a:spAutoFit/>
          </a:bodyPr>
          <a:lstStyle/>
          <a:p>
            <a:r>
              <a:rPr lang="en-GB" dirty="0" smtClean="0">
                <a:solidFill>
                  <a:schemeClr val="accent1"/>
                </a:solidFill>
              </a:rPr>
              <a:t>Several MOs </a:t>
            </a:r>
            <a:r>
              <a:rPr lang="en-GB" dirty="0">
                <a:solidFill>
                  <a:schemeClr val="accent1"/>
                </a:solidFill>
              </a:rPr>
              <a:t>and third party solution providers have developed local data quality programs!</a:t>
            </a:r>
            <a:endParaRPr lang="en-GB" dirty="0"/>
          </a:p>
        </p:txBody>
      </p:sp>
      <p:sp>
        <p:nvSpPr>
          <p:cNvPr id="17" name="TextBox 16"/>
          <p:cNvSpPr txBox="1"/>
          <p:nvPr/>
        </p:nvSpPr>
        <p:spPr>
          <a:xfrm>
            <a:off x="4631017" y="6100109"/>
            <a:ext cx="4921203" cy="369332"/>
          </a:xfrm>
          <a:prstGeom prst="rect">
            <a:avLst/>
          </a:prstGeom>
          <a:noFill/>
        </p:spPr>
        <p:txBody>
          <a:bodyPr wrap="square" rtlCol="0">
            <a:spAutoFit/>
          </a:bodyPr>
          <a:lstStyle/>
          <a:p>
            <a:r>
              <a:rPr lang="en-US" dirty="0" smtClean="0">
                <a:solidFill>
                  <a:srgbClr val="FF0000"/>
                </a:solidFill>
              </a:rPr>
              <a:t>Nothing is wrong but  …….</a:t>
            </a:r>
            <a:endParaRPr lang="en-GB" dirty="0">
              <a:solidFill>
                <a:srgbClr val="FF0000"/>
              </a:solidFill>
            </a:endParaRPr>
          </a:p>
        </p:txBody>
      </p:sp>
    </p:spTree>
    <p:extLst>
      <p:ext uri="{BB962C8B-B14F-4D97-AF65-F5344CB8AC3E}">
        <p14:creationId xmlns:p14="http://schemas.microsoft.com/office/powerpoint/2010/main" val="44597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46"/>
                                        </p:tgtEl>
                                        <p:attrNameLst>
                                          <p:attrName>style.visibility</p:attrName>
                                        </p:attrNameLst>
                                      </p:cBhvr>
                                      <p:to>
                                        <p:strVal val="visible"/>
                                      </p:to>
                                    </p:set>
                                    <p:anim calcmode="lin" valueType="num">
                                      <p:cBhvr>
                                        <p:cTn id="23" dur="1000" fill="hold"/>
                                        <p:tgtEl>
                                          <p:spTgt spid="446"/>
                                        </p:tgtEl>
                                        <p:attrNameLst>
                                          <p:attrName>ppt_w</p:attrName>
                                        </p:attrNameLst>
                                      </p:cBhvr>
                                      <p:tavLst>
                                        <p:tav tm="0">
                                          <p:val>
                                            <p:fltVal val="0"/>
                                          </p:val>
                                        </p:tav>
                                        <p:tav tm="100000">
                                          <p:val>
                                            <p:strVal val="#ppt_w"/>
                                          </p:val>
                                        </p:tav>
                                      </p:tavLst>
                                    </p:anim>
                                    <p:anim calcmode="lin" valueType="num">
                                      <p:cBhvr>
                                        <p:cTn id="24" dur="1000" fill="hold"/>
                                        <p:tgtEl>
                                          <p:spTgt spid="446"/>
                                        </p:tgtEl>
                                        <p:attrNameLst>
                                          <p:attrName>ppt_h</p:attrName>
                                        </p:attrNameLst>
                                      </p:cBhvr>
                                      <p:tavLst>
                                        <p:tav tm="0">
                                          <p:val>
                                            <p:fltVal val="0"/>
                                          </p:val>
                                        </p:tav>
                                        <p:tav tm="100000">
                                          <p:val>
                                            <p:strVal val="#ppt_h"/>
                                          </p:val>
                                        </p:tav>
                                      </p:tavLst>
                                    </p:anim>
                                    <p:anim calcmode="lin" valueType="num">
                                      <p:cBhvr>
                                        <p:cTn id="25" dur="1000" fill="hold"/>
                                        <p:tgtEl>
                                          <p:spTgt spid="446"/>
                                        </p:tgtEl>
                                        <p:attrNameLst>
                                          <p:attrName>style.rotation</p:attrName>
                                        </p:attrNameLst>
                                      </p:cBhvr>
                                      <p:tavLst>
                                        <p:tav tm="0">
                                          <p:val>
                                            <p:fltVal val="90"/>
                                          </p:val>
                                        </p:tav>
                                        <p:tav tm="100000">
                                          <p:val>
                                            <p:fltVal val="0"/>
                                          </p:val>
                                        </p:tav>
                                      </p:tavLst>
                                    </p:anim>
                                    <p:animEffect transition="in" filter="fade">
                                      <p:cBhvr>
                                        <p:cTn id="26" dur="1000"/>
                                        <p:tgtEl>
                                          <p:spTgt spid="44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48"/>
                                        </p:tgtEl>
                                        <p:attrNameLst>
                                          <p:attrName>style.visibility</p:attrName>
                                        </p:attrNameLst>
                                      </p:cBhvr>
                                      <p:to>
                                        <p:strVal val="visible"/>
                                      </p:to>
                                    </p:set>
                                    <p:anim calcmode="lin" valueType="num">
                                      <p:cBhvr>
                                        <p:cTn id="39" dur="1000" fill="hold"/>
                                        <p:tgtEl>
                                          <p:spTgt spid="448"/>
                                        </p:tgtEl>
                                        <p:attrNameLst>
                                          <p:attrName>ppt_w</p:attrName>
                                        </p:attrNameLst>
                                      </p:cBhvr>
                                      <p:tavLst>
                                        <p:tav tm="0">
                                          <p:val>
                                            <p:fltVal val="0"/>
                                          </p:val>
                                        </p:tav>
                                        <p:tav tm="100000">
                                          <p:val>
                                            <p:strVal val="#ppt_w"/>
                                          </p:val>
                                        </p:tav>
                                      </p:tavLst>
                                    </p:anim>
                                    <p:anim calcmode="lin" valueType="num">
                                      <p:cBhvr>
                                        <p:cTn id="40" dur="1000" fill="hold"/>
                                        <p:tgtEl>
                                          <p:spTgt spid="448"/>
                                        </p:tgtEl>
                                        <p:attrNameLst>
                                          <p:attrName>ppt_h</p:attrName>
                                        </p:attrNameLst>
                                      </p:cBhvr>
                                      <p:tavLst>
                                        <p:tav tm="0">
                                          <p:val>
                                            <p:fltVal val="0"/>
                                          </p:val>
                                        </p:tav>
                                        <p:tav tm="100000">
                                          <p:val>
                                            <p:strVal val="#ppt_h"/>
                                          </p:val>
                                        </p:tav>
                                      </p:tavLst>
                                    </p:anim>
                                    <p:anim calcmode="lin" valueType="num">
                                      <p:cBhvr>
                                        <p:cTn id="41" dur="1000" fill="hold"/>
                                        <p:tgtEl>
                                          <p:spTgt spid="448"/>
                                        </p:tgtEl>
                                        <p:attrNameLst>
                                          <p:attrName>style.rotation</p:attrName>
                                        </p:attrNameLst>
                                      </p:cBhvr>
                                      <p:tavLst>
                                        <p:tav tm="0">
                                          <p:val>
                                            <p:fltVal val="90"/>
                                          </p:val>
                                        </p:tav>
                                        <p:tav tm="100000">
                                          <p:val>
                                            <p:fltVal val="0"/>
                                          </p:val>
                                        </p:tav>
                                      </p:tavLst>
                                    </p:anim>
                                    <p:animEffect transition="in" filter="fade">
                                      <p:cBhvr>
                                        <p:cTn id="42" dur="1000"/>
                                        <p:tgtEl>
                                          <p:spTgt spid="44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What is the Programme Aiming to Do?</a:t>
            </a:r>
            <a:endParaRPr lang="en-GB" sz="2800" b="1" dirty="0"/>
          </a:p>
        </p:txBody>
      </p:sp>
      <p:sp>
        <p:nvSpPr>
          <p:cNvPr id="3" name="TextBox 2"/>
          <p:cNvSpPr txBox="1"/>
          <p:nvPr/>
        </p:nvSpPr>
        <p:spPr>
          <a:xfrm>
            <a:off x="478220" y="1676400"/>
            <a:ext cx="7848600" cy="4401205"/>
          </a:xfrm>
          <a:prstGeom prst="rect">
            <a:avLst/>
          </a:prstGeom>
          <a:noFill/>
        </p:spPr>
        <p:txBody>
          <a:bodyPr wrap="square" rtlCol="0">
            <a:spAutoFit/>
          </a:bodyPr>
          <a:lstStyle/>
          <a:p>
            <a:pPr marL="342900" indent="-342900">
              <a:buClr>
                <a:schemeClr val="accent1"/>
              </a:buClr>
              <a:buFont typeface="Wingdings" panose="05000000000000000000" pitchFamily="2" charset="2"/>
              <a:buChar char="ü"/>
            </a:pPr>
            <a:r>
              <a:rPr lang="en-US" sz="2000" dirty="0" smtClean="0">
                <a:solidFill>
                  <a:schemeClr val="tx2"/>
                </a:solidFill>
              </a:rPr>
              <a:t>Provide a </a:t>
            </a:r>
            <a:r>
              <a:rPr lang="en-US" sz="2400" b="1" dirty="0" smtClean="0">
                <a:solidFill>
                  <a:schemeClr val="tx2"/>
                </a:solidFill>
              </a:rPr>
              <a:t>global benchmark </a:t>
            </a:r>
            <a:r>
              <a:rPr lang="en-US" sz="2000" dirty="0" smtClean="0">
                <a:solidFill>
                  <a:schemeClr val="tx2"/>
                </a:solidFill>
              </a:rPr>
              <a:t>for Master Data Services Data Quality processes and procedures for MOs and Brands</a:t>
            </a:r>
          </a:p>
          <a:p>
            <a:pPr marL="342900" indent="-342900">
              <a:buClr>
                <a:schemeClr val="accent1"/>
              </a:buClr>
              <a:buFont typeface="Wingdings" panose="05000000000000000000" pitchFamily="2" charset="2"/>
              <a:buChar char="ü"/>
            </a:pPr>
            <a:endParaRPr lang="en-US" sz="2000" dirty="0" smtClean="0">
              <a:solidFill>
                <a:schemeClr val="tx2"/>
              </a:solidFill>
            </a:endParaRPr>
          </a:p>
          <a:p>
            <a:pPr marL="342900" indent="-342900">
              <a:buClr>
                <a:schemeClr val="accent1"/>
              </a:buClr>
              <a:buFont typeface="Wingdings" panose="05000000000000000000" pitchFamily="2" charset="2"/>
              <a:buChar char="ü"/>
            </a:pPr>
            <a:r>
              <a:rPr lang="en-US" sz="2000" dirty="0" smtClean="0">
                <a:solidFill>
                  <a:schemeClr val="tx2"/>
                </a:solidFill>
              </a:rPr>
              <a:t>Audit to ensure everyone is complying to the </a:t>
            </a:r>
            <a:r>
              <a:rPr lang="en-US" sz="2400" b="1" dirty="0" smtClean="0">
                <a:solidFill>
                  <a:schemeClr val="tx2"/>
                </a:solidFill>
              </a:rPr>
              <a:t>same criteria</a:t>
            </a:r>
          </a:p>
          <a:p>
            <a:pPr marL="342900" indent="-342900">
              <a:buClr>
                <a:schemeClr val="accent1"/>
              </a:buClr>
              <a:buFont typeface="Wingdings" panose="05000000000000000000" pitchFamily="2" charset="2"/>
              <a:buChar char="ü"/>
            </a:pPr>
            <a:endParaRPr lang="en-US" sz="2000" dirty="0" smtClean="0">
              <a:solidFill>
                <a:schemeClr val="tx2"/>
              </a:solidFill>
            </a:endParaRPr>
          </a:p>
          <a:p>
            <a:pPr marL="342900" indent="-342900">
              <a:buClr>
                <a:schemeClr val="accent1"/>
              </a:buClr>
              <a:buFont typeface="Wingdings" panose="05000000000000000000" pitchFamily="2" charset="2"/>
              <a:buChar char="ü"/>
            </a:pPr>
            <a:r>
              <a:rPr lang="en-US" sz="2400" b="1" dirty="0" smtClean="0">
                <a:solidFill>
                  <a:schemeClr val="tx2"/>
                </a:solidFill>
              </a:rPr>
              <a:t>Align</a:t>
            </a:r>
            <a:r>
              <a:rPr lang="en-US" sz="2000" dirty="0" smtClean="0">
                <a:solidFill>
                  <a:schemeClr val="tx2"/>
                </a:solidFill>
              </a:rPr>
              <a:t> MOs that choose to certify and recognize the certification of other MOs knowing they comply to the same criteria in their region</a:t>
            </a:r>
          </a:p>
          <a:p>
            <a:pPr marL="342900" indent="-342900">
              <a:buClr>
                <a:schemeClr val="accent1"/>
              </a:buClr>
              <a:buFont typeface="Wingdings" panose="05000000000000000000" pitchFamily="2" charset="2"/>
              <a:buChar char="ü"/>
            </a:pPr>
            <a:endParaRPr lang="en-US" sz="2000" dirty="0" smtClean="0">
              <a:solidFill>
                <a:schemeClr val="tx2"/>
              </a:solidFill>
            </a:endParaRPr>
          </a:p>
          <a:p>
            <a:pPr marL="342900" indent="-342900">
              <a:buClr>
                <a:schemeClr val="accent1"/>
              </a:buClr>
              <a:buFont typeface="Wingdings" panose="05000000000000000000" pitchFamily="2" charset="2"/>
              <a:buChar char="ü"/>
            </a:pPr>
            <a:r>
              <a:rPr lang="en-US" sz="2400" b="1" dirty="0" smtClean="0">
                <a:solidFill>
                  <a:schemeClr val="tx2"/>
                </a:solidFill>
              </a:rPr>
              <a:t>Improve</a:t>
            </a:r>
            <a:r>
              <a:rPr lang="en-US" sz="2000" b="1" dirty="0" smtClean="0">
                <a:solidFill>
                  <a:schemeClr val="tx2"/>
                </a:solidFill>
              </a:rPr>
              <a:t> DQ</a:t>
            </a:r>
            <a:r>
              <a:rPr lang="en-US" sz="2000" dirty="0" smtClean="0">
                <a:solidFill>
                  <a:schemeClr val="tx2"/>
                </a:solidFill>
              </a:rPr>
              <a:t>, Image Capture, Measurement Accuracy, Label information</a:t>
            </a:r>
            <a:endParaRPr lang="en-GB" sz="2000" dirty="0">
              <a:solidFill>
                <a:schemeClr val="tx2"/>
              </a:solidFill>
            </a:endParaRPr>
          </a:p>
        </p:txBody>
      </p:sp>
    </p:spTree>
    <p:extLst>
      <p:ext uri="{BB962C8B-B14F-4D97-AF65-F5344CB8AC3E}">
        <p14:creationId xmlns:p14="http://schemas.microsoft.com/office/powerpoint/2010/main" val="1234374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Potential for Regional Alignment</a:t>
            </a:r>
            <a:endParaRPr lang="en-GB" sz="2400" b="1" dirty="0"/>
          </a:p>
        </p:txBody>
      </p:sp>
      <p:sp>
        <p:nvSpPr>
          <p:cNvPr id="3" name="TextBox 2"/>
          <p:cNvSpPr txBox="1"/>
          <p:nvPr/>
        </p:nvSpPr>
        <p:spPr>
          <a:xfrm>
            <a:off x="447484" y="1524000"/>
            <a:ext cx="8010716" cy="3847207"/>
          </a:xfrm>
          <a:prstGeom prst="rect">
            <a:avLst/>
          </a:prstGeom>
          <a:noFill/>
        </p:spPr>
        <p:txBody>
          <a:bodyPr wrap="square" rtlCol="0">
            <a:spAutoFit/>
          </a:bodyPr>
          <a:lstStyle/>
          <a:p>
            <a:pPr marL="341437" indent="-285750" defTabSz="342866">
              <a:lnSpc>
                <a:spcPct val="100000"/>
              </a:lnSpc>
              <a:spcBef>
                <a:spcPts val="675"/>
              </a:spcBef>
              <a:buClr>
                <a:srgbClr val="F26334"/>
              </a:buClr>
              <a:buFont typeface="Wingdings" panose="05000000000000000000" pitchFamily="2" charset="2"/>
              <a:buChar char="Ø"/>
            </a:pPr>
            <a:r>
              <a:rPr lang="en-GB" sz="1600" b="1" dirty="0" smtClean="0">
                <a:solidFill>
                  <a:srgbClr val="002C6C"/>
                </a:solidFill>
              </a:rPr>
              <a:t>Ways of Working</a:t>
            </a:r>
            <a:endParaRPr lang="en-GB" sz="1600" b="1" dirty="0">
              <a:solidFill>
                <a:srgbClr val="002C6C"/>
              </a:solidFill>
            </a:endParaRPr>
          </a:p>
          <a:p>
            <a:pPr marL="55687" indent="0" defTabSz="342866">
              <a:lnSpc>
                <a:spcPct val="100000"/>
              </a:lnSpc>
              <a:spcBef>
                <a:spcPts val="675"/>
              </a:spcBef>
              <a:buClr>
                <a:srgbClr val="F26334"/>
              </a:buClr>
              <a:buNone/>
            </a:pPr>
            <a:endParaRPr lang="en-GB" sz="100" b="1" dirty="0">
              <a:solidFill>
                <a:srgbClr val="002C6C"/>
              </a:solidFill>
            </a:endParaRPr>
          </a:p>
          <a:p>
            <a:pPr marL="761189" lvl="2" indent="-285750" defTabSz="342866">
              <a:lnSpc>
                <a:spcPct val="100000"/>
              </a:lnSpc>
              <a:spcBef>
                <a:spcPts val="0"/>
              </a:spcBef>
              <a:buClr>
                <a:srgbClr val="F26334"/>
              </a:buClr>
              <a:buFont typeface="Wingdings" panose="05000000000000000000" pitchFamily="2" charset="2"/>
              <a:buChar char="ü"/>
            </a:pPr>
            <a:r>
              <a:rPr lang="en-GB" sz="1600" dirty="0" smtClean="0">
                <a:solidFill>
                  <a:srgbClr val="002C6C"/>
                </a:solidFill>
              </a:rPr>
              <a:t>Align on best practises</a:t>
            </a:r>
          </a:p>
          <a:p>
            <a:pPr marL="761189" lvl="2" indent="-285750" defTabSz="342866">
              <a:lnSpc>
                <a:spcPct val="100000"/>
              </a:lnSpc>
              <a:spcBef>
                <a:spcPts val="0"/>
              </a:spcBef>
              <a:buClr>
                <a:srgbClr val="F26334"/>
              </a:buClr>
              <a:buFont typeface="Wingdings" panose="05000000000000000000" pitchFamily="2" charset="2"/>
              <a:buChar char="ü"/>
            </a:pPr>
            <a:r>
              <a:rPr lang="en-GB" sz="1600" dirty="0" smtClean="0">
                <a:solidFill>
                  <a:srgbClr val="002C6C"/>
                </a:solidFill>
              </a:rPr>
              <a:t>Align on generic data requirements across region</a:t>
            </a:r>
          </a:p>
          <a:p>
            <a:pPr marL="761189" lvl="2" indent="-285750" defTabSz="342866">
              <a:lnSpc>
                <a:spcPct val="100000"/>
              </a:lnSpc>
              <a:spcBef>
                <a:spcPts val="0"/>
              </a:spcBef>
              <a:buClr>
                <a:srgbClr val="F26334"/>
              </a:buClr>
              <a:buFont typeface="Wingdings" panose="05000000000000000000" pitchFamily="2" charset="2"/>
              <a:buChar char="ü"/>
            </a:pPr>
            <a:r>
              <a:rPr lang="en-GB" sz="1600" dirty="0" smtClean="0">
                <a:solidFill>
                  <a:srgbClr val="002C6C"/>
                </a:solidFill>
              </a:rPr>
              <a:t>Align on Image capture requirements across the region</a:t>
            </a:r>
          </a:p>
          <a:p>
            <a:pPr marL="761189" lvl="2" indent="-285750" defTabSz="342866">
              <a:lnSpc>
                <a:spcPct val="100000"/>
              </a:lnSpc>
              <a:spcBef>
                <a:spcPts val="0"/>
              </a:spcBef>
              <a:buClr>
                <a:srgbClr val="F26334"/>
              </a:buClr>
              <a:buFont typeface="Wingdings" panose="05000000000000000000" pitchFamily="2" charset="2"/>
              <a:buChar char="ü"/>
            </a:pPr>
            <a:endParaRPr lang="en-GB" sz="1600" dirty="0">
              <a:solidFill>
                <a:srgbClr val="002C6C"/>
              </a:solidFill>
            </a:endParaRPr>
          </a:p>
          <a:p>
            <a:pPr marL="475439" lvl="2" indent="0" defTabSz="342866">
              <a:lnSpc>
                <a:spcPct val="100000"/>
              </a:lnSpc>
              <a:spcBef>
                <a:spcPts val="0"/>
              </a:spcBef>
              <a:buClr>
                <a:srgbClr val="F26334"/>
              </a:buClr>
              <a:buNone/>
            </a:pPr>
            <a:endParaRPr lang="en-GB" sz="700" dirty="0">
              <a:solidFill>
                <a:srgbClr val="002C6C"/>
              </a:solidFill>
            </a:endParaRPr>
          </a:p>
          <a:p>
            <a:pPr marL="341437" indent="-285750" defTabSz="342866">
              <a:lnSpc>
                <a:spcPct val="100000"/>
              </a:lnSpc>
              <a:spcBef>
                <a:spcPts val="675"/>
              </a:spcBef>
              <a:buClr>
                <a:srgbClr val="F26334"/>
              </a:buClr>
              <a:buFont typeface="Wingdings" panose="05000000000000000000" pitchFamily="2" charset="2"/>
              <a:buChar char="Ø"/>
            </a:pPr>
            <a:r>
              <a:rPr lang="en-GB" sz="1600" b="1" dirty="0" smtClean="0">
                <a:solidFill>
                  <a:srgbClr val="002C6C"/>
                </a:solidFill>
              </a:rPr>
              <a:t>MDS and Brand Owner Certification	</a:t>
            </a:r>
            <a:endParaRPr lang="en-GB" sz="1600" b="1" dirty="0">
              <a:solidFill>
                <a:srgbClr val="002C6C"/>
              </a:solidFill>
            </a:endParaRPr>
          </a:p>
          <a:p>
            <a:pPr marL="810689" lvl="2" indent="-285750" defTabSz="342866">
              <a:lnSpc>
                <a:spcPct val="100000"/>
              </a:lnSpc>
              <a:spcBef>
                <a:spcPts val="675"/>
              </a:spcBef>
              <a:buClr>
                <a:srgbClr val="F26334"/>
              </a:buClr>
              <a:buFont typeface="Wingdings" panose="05000000000000000000" pitchFamily="2" charset="2"/>
              <a:buChar char="ü"/>
            </a:pPr>
            <a:r>
              <a:rPr lang="en-GB" sz="1600" dirty="0">
                <a:solidFill>
                  <a:srgbClr val="002C6C"/>
                </a:solidFill>
              </a:rPr>
              <a:t>Compliant with </a:t>
            </a:r>
            <a:r>
              <a:rPr lang="en-GB" sz="1600" dirty="0" smtClean="0">
                <a:solidFill>
                  <a:srgbClr val="002C6C"/>
                </a:solidFill>
              </a:rPr>
              <a:t>GO MDS audit a recognised standard</a:t>
            </a:r>
            <a:endParaRPr lang="en-GB" sz="100" dirty="0">
              <a:solidFill>
                <a:srgbClr val="002C6C"/>
              </a:solidFill>
            </a:endParaRPr>
          </a:p>
          <a:p>
            <a:pPr marL="798592" lvl="1" indent="-285750" defTabSz="342866">
              <a:spcBef>
                <a:spcPts val="675"/>
              </a:spcBef>
              <a:buClr>
                <a:srgbClr val="F26334"/>
              </a:buClr>
              <a:buFont typeface="Wingdings" charset="2"/>
              <a:buChar char="ü"/>
            </a:pPr>
            <a:r>
              <a:rPr lang="en-GB" sz="1600" dirty="0" smtClean="0">
                <a:solidFill>
                  <a:srgbClr val="002C6C"/>
                </a:solidFill>
              </a:rPr>
              <a:t>Regional recognition of the MDS certification </a:t>
            </a:r>
          </a:p>
          <a:p>
            <a:pPr marL="798592" lvl="1" indent="-285750" defTabSz="342866">
              <a:spcBef>
                <a:spcPts val="675"/>
              </a:spcBef>
              <a:buClr>
                <a:srgbClr val="F26334"/>
              </a:buClr>
              <a:buFont typeface="Wingdings" charset="2"/>
              <a:buChar char="ü"/>
            </a:pPr>
            <a:r>
              <a:rPr lang="en-GB" sz="1600" dirty="0" smtClean="0">
                <a:solidFill>
                  <a:srgbClr val="002C6C"/>
                </a:solidFill>
              </a:rPr>
              <a:t>Reducing complexity for suppliers, certified in one country and recognised by other MO countries who have completed MDS certification  </a:t>
            </a:r>
            <a:endParaRPr lang="en-GB" sz="700" dirty="0">
              <a:solidFill>
                <a:srgbClr val="002C6C"/>
              </a:solidFill>
            </a:endParaRPr>
          </a:p>
          <a:p>
            <a:pPr marL="55648" indent="0" algn="just">
              <a:lnSpc>
                <a:spcPct val="100000"/>
              </a:lnSpc>
              <a:buNone/>
            </a:pPr>
            <a:endParaRPr lang="en-GB" sz="700" b="1" dirty="0"/>
          </a:p>
          <a:p>
            <a:pPr marL="55687" indent="0" defTabSz="342866">
              <a:lnSpc>
                <a:spcPct val="100000"/>
              </a:lnSpc>
              <a:spcBef>
                <a:spcPts val="675"/>
              </a:spcBef>
              <a:buClr>
                <a:srgbClr val="F26334"/>
              </a:buClr>
              <a:buNone/>
            </a:pPr>
            <a:endParaRPr lang="en-GB" dirty="0"/>
          </a:p>
        </p:txBody>
      </p:sp>
      <p:pic>
        <p:nvPicPr>
          <p:cNvPr id="4" name="Picture 2" descr="Image result for business partners shaking ha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6200"/>
            <a:ext cx="1676400" cy="1112361"/>
          </a:xfrm>
          <a:prstGeom prst="rect">
            <a:avLst/>
          </a:prstGeom>
          <a:blipFill>
            <a:blip r:embed="rId4"/>
            <a:tile tx="0" ty="0" sx="100000" sy="100000" flip="none" algn="tl"/>
          </a:blipFill>
          <a:extLst/>
        </p:spPr>
      </p:pic>
    </p:spTree>
    <p:extLst>
      <p:ext uri="{BB962C8B-B14F-4D97-AF65-F5344CB8AC3E}">
        <p14:creationId xmlns:p14="http://schemas.microsoft.com/office/powerpoint/2010/main" val="781950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Eligibility Criteria </a:t>
            </a:r>
            <a:endParaRPr lang="en-GB" sz="2800" b="1" dirty="0"/>
          </a:p>
        </p:txBody>
      </p:sp>
      <p:sp>
        <p:nvSpPr>
          <p:cNvPr id="4" name="Slide Number Placeholder 3"/>
          <p:cNvSpPr>
            <a:spLocks noGrp="1"/>
          </p:cNvSpPr>
          <p:nvPr>
            <p:ph type="sldNum" sz="quarter" idx="4294967295"/>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800" b="0" i="0" u="none" strike="noStrike" kern="1200" cap="none" spc="0" normalizeH="0" baseline="0" noProof="0" smtClean="0">
                <a:ln>
                  <a:noFill/>
                </a:ln>
                <a:solidFill>
                  <a:srgbClr val="454545"/>
                </a:solidFill>
                <a:effectLst/>
                <a:uLnTx/>
                <a:uFillTx/>
                <a:latin typeface="Verdana"/>
                <a:ea typeface="+mn-ea"/>
                <a:cs typeface="Verdana"/>
              </a:rPr>
              <a:pPr marL="0" marR="0" lvl="0" indent="0" algn="r" defTabSz="914310" rtl="0" eaLnBrk="1" fontAlgn="base" latinLnBrk="0" hangingPunct="1">
                <a:lnSpc>
                  <a:spcPct val="100000"/>
                </a:lnSpc>
                <a:spcBef>
                  <a:spcPts val="0"/>
                </a:spcBef>
                <a:spcAft>
                  <a:spcPct val="0"/>
                </a:spcAft>
                <a:buClrTx/>
                <a:buSzTx/>
                <a:buFontTx/>
                <a:buNone/>
                <a:tabLst/>
                <a:defRPr/>
              </a:pPr>
              <a:t>13</a:t>
            </a:fld>
            <a:endParaRPr kumimoji="0" lang="en-GB" sz="800" b="0" i="0" u="none" strike="noStrike" kern="1200" cap="none" spc="0" normalizeH="0" baseline="0" noProof="0" dirty="0">
              <a:ln>
                <a:noFill/>
              </a:ln>
              <a:solidFill>
                <a:srgbClr val="454545"/>
              </a:solidFill>
              <a:effectLst/>
              <a:uLnTx/>
              <a:uFillTx/>
              <a:latin typeface="Verdana"/>
              <a:ea typeface="+mn-ea"/>
              <a:cs typeface="Verdana"/>
            </a:endParaRPr>
          </a:p>
        </p:txBody>
      </p:sp>
      <p:grpSp>
        <p:nvGrpSpPr>
          <p:cNvPr id="5" name="Group 4"/>
          <p:cNvGrpSpPr/>
          <p:nvPr/>
        </p:nvGrpSpPr>
        <p:grpSpPr>
          <a:xfrm>
            <a:off x="702397" y="2385036"/>
            <a:ext cx="7901690" cy="1015663"/>
            <a:chOff x="489488" y="1465532"/>
            <a:chExt cx="8114597" cy="1354217"/>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488" y="1609241"/>
              <a:ext cx="1066800" cy="1066800"/>
            </a:xfrm>
            <a:prstGeom prst="rect">
              <a:avLst/>
            </a:prstGeom>
          </p:spPr>
        </p:pic>
        <p:sp>
          <p:nvSpPr>
            <p:cNvPr id="7" name="TextBox 6"/>
            <p:cNvSpPr txBox="1"/>
            <p:nvPr/>
          </p:nvSpPr>
          <p:spPr>
            <a:xfrm>
              <a:off x="1579534" y="1465532"/>
              <a:ext cx="7024551" cy="1354217"/>
            </a:xfrm>
            <a:prstGeom prst="rect">
              <a:avLst/>
            </a:prstGeom>
            <a:noFill/>
          </p:spPr>
          <p:txBody>
            <a:bodyPr wrap="square" lIns="54000" rIns="0" rtlCol="0" anchor="ctr">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54545"/>
                  </a:solidFill>
                  <a:effectLst/>
                  <a:uLnTx/>
                  <a:uFillTx/>
                  <a:latin typeface="Verdana"/>
                  <a:ea typeface="+mn-ea"/>
                  <a:cs typeface="+mn-cs"/>
                </a:rPr>
                <a:t>In order for a MO to be eligible to participate in this program, they need to either already be operating a </a:t>
              </a:r>
              <a:r>
                <a:rPr kumimoji="0" lang="en-GB" sz="1500" b="1" i="0" u="none" strike="noStrike" kern="1200" cap="none" spc="0" normalizeH="0" baseline="0" noProof="0" dirty="0">
                  <a:ln>
                    <a:noFill/>
                  </a:ln>
                  <a:solidFill>
                    <a:srgbClr val="F26334"/>
                  </a:solidFill>
                  <a:effectLst/>
                  <a:uLnTx/>
                  <a:uFillTx/>
                  <a:latin typeface="Verdana"/>
                  <a:ea typeface="+mn-ea"/>
                  <a:cs typeface="+mn-cs"/>
                </a:rPr>
                <a:t>Master Data Services</a:t>
              </a:r>
              <a:r>
                <a:rPr kumimoji="0" lang="en-GB" sz="1500" b="1" i="0" u="none" strike="noStrike" kern="1200" cap="none" spc="0" normalizeH="0" baseline="0" noProof="0" dirty="0">
                  <a:ln>
                    <a:noFill/>
                  </a:ln>
                  <a:solidFill>
                    <a:srgbClr val="454545"/>
                  </a:solidFill>
                  <a:effectLst/>
                  <a:uLnTx/>
                  <a:uFillTx/>
                  <a:latin typeface="Verdana"/>
                  <a:ea typeface="+mn-ea"/>
                  <a:cs typeface="+mn-cs"/>
                </a:rPr>
                <a:t> </a:t>
              </a:r>
              <a:r>
                <a:rPr kumimoji="0" lang="en-GB" sz="1500" b="0" i="0" u="none" strike="noStrike" kern="1200" cap="none" spc="0" normalizeH="0" baseline="0" noProof="0" dirty="0">
                  <a:ln>
                    <a:noFill/>
                  </a:ln>
                  <a:solidFill>
                    <a:srgbClr val="454545"/>
                  </a:solidFill>
                  <a:effectLst/>
                  <a:uLnTx/>
                  <a:uFillTx/>
                  <a:latin typeface="Verdana"/>
                  <a:ea typeface="+mn-ea"/>
                  <a:cs typeface="+mn-cs"/>
                </a:rPr>
                <a:t>or </a:t>
              </a:r>
              <a:r>
                <a:rPr kumimoji="0" lang="en-GB" sz="1500" b="1" i="0" u="none" strike="noStrike" kern="1200" cap="none" spc="0" normalizeH="0" baseline="0" noProof="0" dirty="0">
                  <a:ln>
                    <a:noFill/>
                  </a:ln>
                  <a:solidFill>
                    <a:srgbClr val="F26334"/>
                  </a:solidFill>
                  <a:effectLst/>
                  <a:uLnTx/>
                  <a:uFillTx/>
                  <a:latin typeface="Verdana"/>
                  <a:ea typeface="+mn-ea"/>
                  <a:cs typeface="+mn-cs"/>
                </a:rPr>
                <a:t>Brand Owner Certification programme</a:t>
              </a:r>
              <a:r>
                <a:rPr kumimoji="0" lang="en-GB" sz="1500" b="0" i="0" u="none" strike="noStrike" kern="1200" cap="none" spc="0" normalizeH="0" baseline="0" noProof="0" dirty="0">
                  <a:ln>
                    <a:noFill/>
                  </a:ln>
                  <a:solidFill>
                    <a:srgbClr val="454545"/>
                  </a:solidFill>
                  <a:effectLst/>
                  <a:uLnTx/>
                  <a:uFillTx/>
                  <a:latin typeface="Verdana"/>
                  <a:ea typeface="+mn-ea"/>
                  <a:cs typeface="+mn-cs"/>
                </a:rPr>
                <a:t>, or they are about to embark on developing such services</a:t>
              </a:r>
            </a:p>
          </p:txBody>
        </p:sp>
      </p:grpSp>
      <p:grpSp>
        <p:nvGrpSpPr>
          <p:cNvPr id="11" name="Group 10"/>
          <p:cNvGrpSpPr/>
          <p:nvPr/>
        </p:nvGrpSpPr>
        <p:grpSpPr>
          <a:xfrm>
            <a:off x="702397" y="3893820"/>
            <a:ext cx="7901690" cy="800100"/>
            <a:chOff x="489488" y="1609241"/>
            <a:chExt cx="8114597" cy="106680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488" y="1609241"/>
              <a:ext cx="1066800" cy="1066800"/>
            </a:xfrm>
            <a:prstGeom prst="rect">
              <a:avLst/>
            </a:prstGeom>
          </p:spPr>
        </p:pic>
        <p:sp>
          <p:nvSpPr>
            <p:cNvPr id="13" name="TextBox 12"/>
            <p:cNvSpPr txBox="1"/>
            <p:nvPr/>
          </p:nvSpPr>
          <p:spPr>
            <a:xfrm>
              <a:off x="1579534" y="1773310"/>
              <a:ext cx="7024551" cy="738664"/>
            </a:xfrm>
            <a:prstGeom prst="rect">
              <a:avLst/>
            </a:prstGeom>
            <a:noFill/>
          </p:spPr>
          <p:txBody>
            <a:bodyPr wrap="square" lIns="54000" rIns="0" rtlCol="0" anchor="ctr">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454545"/>
                  </a:solidFill>
                  <a:effectLst/>
                  <a:uLnTx/>
                  <a:uFillTx/>
                  <a:latin typeface="Verdana"/>
                  <a:ea typeface="+mn-ea"/>
                  <a:cs typeface="+mn-cs"/>
                </a:rPr>
                <a:t>It is important that the MO who applies to be </a:t>
              </a:r>
              <a:r>
                <a:rPr kumimoji="0" lang="en-GB" sz="1500" b="0" i="0" u="none" strike="noStrike" kern="1200" cap="none" spc="0" normalizeH="0" baseline="0" noProof="0" dirty="0" smtClean="0">
                  <a:ln>
                    <a:noFill/>
                  </a:ln>
                  <a:solidFill>
                    <a:srgbClr val="454545"/>
                  </a:solidFill>
                  <a:effectLst/>
                  <a:uLnTx/>
                  <a:uFillTx/>
                  <a:latin typeface="Verdana"/>
                  <a:ea typeface="+mn-ea"/>
                  <a:cs typeface="+mn-cs"/>
                </a:rPr>
                <a:t>certified </a:t>
              </a:r>
              <a:r>
                <a:rPr kumimoji="0" lang="en-GB" sz="1500" b="0" i="0" u="none" strike="noStrike" kern="1200" cap="none" spc="0" normalizeH="0" baseline="0" noProof="0" dirty="0">
                  <a:ln>
                    <a:noFill/>
                  </a:ln>
                  <a:solidFill>
                    <a:srgbClr val="454545"/>
                  </a:solidFill>
                  <a:effectLst/>
                  <a:uLnTx/>
                  <a:uFillTx/>
                  <a:latin typeface="Verdana"/>
                  <a:ea typeface="+mn-ea"/>
                  <a:cs typeface="+mn-cs"/>
                </a:rPr>
                <a:t>has the correct </a:t>
              </a:r>
              <a:r>
                <a:rPr kumimoji="0" lang="en-GB" sz="1500" b="1" i="0" u="none" strike="noStrike" kern="1200" cap="none" spc="0" normalizeH="0" baseline="0" noProof="0" dirty="0">
                  <a:ln>
                    <a:noFill/>
                  </a:ln>
                  <a:solidFill>
                    <a:srgbClr val="F26334"/>
                  </a:solidFill>
                  <a:effectLst/>
                  <a:uLnTx/>
                  <a:uFillTx/>
                  <a:latin typeface="Verdana"/>
                  <a:ea typeface="+mn-ea"/>
                  <a:cs typeface="+mn-cs"/>
                </a:rPr>
                <a:t>resources</a:t>
              </a:r>
              <a:r>
                <a:rPr kumimoji="0" lang="en-GB" sz="1500" b="0" i="0" u="none" strike="noStrike" kern="1200" cap="none" spc="0" normalizeH="0" baseline="0" noProof="0" dirty="0">
                  <a:ln>
                    <a:noFill/>
                  </a:ln>
                  <a:solidFill>
                    <a:srgbClr val="F26334"/>
                  </a:solidFill>
                  <a:effectLst/>
                  <a:uLnTx/>
                  <a:uFillTx/>
                  <a:latin typeface="Verdana"/>
                  <a:ea typeface="+mn-ea"/>
                  <a:cs typeface="+mn-cs"/>
                </a:rPr>
                <a:t> </a:t>
              </a:r>
              <a:r>
                <a:rPr kumimoji="0" lang="en-GB" sz="1500" b="0" i="0" u="none" strike="noStrike" kern="1200" cap="none" spc="0" normalizeH="0" baseline="0" noProof="0" dirty="0">
                  <a:ln>
                    <a:noFill/>
                  </a:ln>
                  <a:solidFill>
                    <a:srgbClr val="454545"/>
                  </a:solidFill>
                  <a:effectLst/>
                  <a:uLnTx/>
                  <a:uFillTx/>
                  <a:latin typeface="Verdana"/>
                  <a:ea typeface="+mn-ea"/>
                  <a:cs typeface="+mn-cs"/>
                </a:rPr>
                <a:t>and the required </a:t>
              </a:r>
              <a:r>
                <a:rPr kumimoji="0" lang="en-GB" sz="1500" b="1" i="0" u="none" strike="noStrike" kern="1200" cap="none" spc="0" normalizeH="0" baseline="0" noProof="0" dirty="0">
                  <a:ln>
                    <a:noFill/>
                  </a:ln>
                  <a:solidFill>
                    <a:srgbClr val="F26334"/>
                  </a:solidFill>
                  <a:effectLst/>
                  <a:uLnTx/>
                  <a:uFillTx/>
                  <a:latin typeface="Verdana"/>
                  <a:ea typeface="+mn-ea"/>
                  <a:cs typeface="+mn-cs"/>
                </a:rPr>
                <a:t>skill sets</a:t>
              </a:r>
              <a:r>
                <a:rPr kumimoji="0" lang="en-GB" sz="1500" b="1" i="0" u="none" strike="noStrike" kern="1200" cap="none" spc="0" normalizeH="0" baseline="0" noProof="0" dirty="0">
                  <a:ln>
                    <a:noFill/>
                  </a:ln>
                  <a:solidFill>
                    <a:srgbClr val="454545"/>
                  </a:solidFill>
                  <a:effectLst/>
                  <a:uLnTx/>
                  <a:uFillTx/>
                  <a:latin typeface="Verdana"/>
                  <a:ea typeface="+mn-ea"/>
                  <a:cs typeface="+mn-cs"/>
                </a:rPr>
                <a:t> </a:t>
              </a:r>
              <a:r>
                <a:rPr kumimoji="0" lang="en-GB" sz="1500" b="0" i="0" u="none" strike="noStrike" kern="1200" cap="none" spc="0" normalizeH="0" baseline="0" noProof="0" dirty="0">
                  <a:ln>
                    <a:noFill/>
                  </a:ln>
                  <a:solidFill>
                    <a:srgbClr val="454545"/>
                  </a:solidFill>
                  <a:effectLst/>
                  <a:uLnTx/>
                  <a:uFillTx/>
                  <a:latin typeface="Verdana"/>
                  <a:ea typeface="+mn-ea"/>
                  <a:cs typeface="+mn-cs"/>
                </a:rPr>
                <a:t>to achieve </a:t>
              </a:r>
              <a:r>
                <a:rPr kumimoji="0" lang="en-GB" sz="1500" b="0" i="0" u="none" strike="noStrike" kern="1200" cap="none" spc="0" normalizeH="0" baseline="0" noProof="0" dirty="0" smtClean="0">
                  <a:ln>
                    <a:noFill/>
                  </a:ln>
                  <a:solidFill>
                    <a:srgbClr val="454545"/>
                  </a:solidFill>
                  <a:effectLst/>
                  <a:uLnTx/>
                  <a:uFillTx/>
                  <a:latin typeface="Verdana"/>
                  <a:ea typeface="+mn-ea"/>
                  <a:cs typeface="+mn-cs"/>
                </a:rPr>
                <a:t>certifications</a:t>
              </a:r>
              <a:endParaRPr kumimoji="0" lang="en-GB" sz="1500" b="0" i="0" u="none" strike="noStrike" kern="1200" cap="none" spc="0" normalizeH="0" baseline="0" noProof="0" dirty="0">
                <a:ln>
                  <a:noFill/>
                </a:ln>
                <a:solidFill>
                  <a:srgbClr val="454545"/>
                </a:solidFill>
                <a:effectLst/>
                <a:uLnTx/>
                <a:uFillTx/>
                <a:latin typeface="Verdana"/>
                <a:ea typeface="+mn-ea"/>
                <a:cs typeface="+mn-cs"/>
              </a:endParaRPr>
            </a:p>
          </p:txBody>
        </p:sp>
      </p:grpSp>
    </p:spTree>
    <p:extLst>
      <p:ext uri="{BB962C8B-B14F-4D97-AF65-F5344CB8AC3E}">
        <p14:creationId xmlns:p14="http://schemas.microsoft.com/office/powerpoint/2010/main" val="439181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No Master Data Services yet?</a:t>
            </a:r>
            <a:br>
              <a:rPr lang="en-US" sz="2400" b="1" dirty="0" smtClean="0"/>
            </a:br>
            <a:r>
              <a:rPr lang="en-US" sz="2400" b="1" dirty="0" smtClean="0"/>
              <a:t>Start </a:t>
            </a:r>
            <a:r>
              <a:rPr lang="en-US" sz="2400" b="1" dirty="0"/>
              <a:t>S</a:t>
            </a:r>
            <a:r>
              <a:rPr lang="en-US" sz="2400" b="1" dirty="0" smtClean="0"/>
              <a:t>mall </a:t>
            </a:r>
            <a:r>
              <a:rPr lang="en-US" sz="2400" b="1" dirty="0"/>
              <a:t>and </a:t>
            </a:r>
            <a:r>
              <a:rPr lang="en-US" sz="2400" b="1" dirty="0" smtClean="0"/>
              <a:t>Grow Over Time</a:t>
            </a:r>
            <a:endParaRPr lang="en-GB" sz="2400" b="1" dirty="0"/>
          </a:p>
        </p:txBody>
      </p:sp>
      <p:sp>
        <p:nvSpPr>
          <p:cNvPr id="4" name="Content Placeholder 3"/>
          <p:cNvSpPr txBox="1">
            <a:spLocks/>
          </p:cNvSpPr>
          <p:nvPr/>
        </p:nvSpPr>
        <p:spPr>
          <a:xfrm>
            <a:off x="609600" y="1619654"/>
            <a:ext cx="3429000" cy="3246209"/>
          </a:xfrm>
          <a:prstGeom prst="rect">
            <a:avLst/>
          </a:prstGeom>
        </p:spPr>
        <p:txBody>
          <a:bodyPr>
            <a:normAutofit fontScale="85000" lnSpcReduction="20000"/>
          </a:bodyPr>
          <a:lstStyle>
            <a:lvl1pPr marL="359710" marR="0" indent="-285513" algn="l" defTabSz="456731"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503" marR="0" indent="-285513" algn="l" defTabSz="456731"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3685" indent="-285513" algn="l" defTabSz="456731"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0274" indent="-228388" algn="l" defTabSz="456731"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6063" indent="-228388" algn="l" defTabSz="456731"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2123" indent="-228388" algn="l" defTabSz="456731" rtl="0" eaLnBrk="1" latinLnBrk="0" hangingPunct="1">
              <a:spcBef>
                <a:spcPct val="20000"/>
              </a:spcBef>
              <a:buFont typeface="Arial"/>
              <a:buChar char="•"/>
              <a:defRPr sz="2000" kern="1200">
                <a:solidFill>
                  <a:schemeClr val="tx1"/>
                </a:solidFill>
                <a:latin typeface="+mn-lt"/>
                <a:ea typeface="+mn-ea"/>
                <a:cs typeface="+mn-cs"/>
              </a:defRPr>
            </a:lvl6pPr>
            <a:lvl7pPr marL="2968872" indent="-228388" algn="l" defTabSz="456731" rtl="0" eaLnBrk="1" latinLnBrk="0" hangingPunct="1">
              <a:spcBef>
                <a:spcPct val="20000"/>
              </a:spcBef>
              <a:buFont typeface="Arial"/>
              <a:buChar char="•"/>
              <a:defRPr sz="2000" kern="1200">
                <a:solidFill>
                  <a:schemeClr val="tx1"/>
                </a:solidFill>
                <a:latin typeface="+mn-lt"/>
                <a:ea typeface="+mn-ea"/>
                <a:cs typeface="+mn-cs"/>
              </a:defRPr>
            </a:lvl7pPr>
            <a:lvl8pPr marL="3425626" indent="-228388" algn="l" defTabSz="456731" rtl="0" eaLnBrk="1" latinLnBrk="0" hangingPunct="1">
              <a:spcBef>
                <a:spcPct val="20000"/>
              </a:spcBef>
              <a:buFont typeface="Arial"/>
              <a:buChar char="•"/>
              <a:defRPr sz="2000" kern="1200">
                <a:solidFill>
                  <a:schemeClr val="tx1"/>
                </a:solidFill>
                <a:latin typeface="+mn-lt"/>
                <a:ea typeface="+mn-ea"/>
                <a:cs typeface="+mn-cs"/>
              </a:defRPr>
            </a:lvl8pPr>
            <a:lvl9pPr marL="3882398" indent="-228388" algn="l" defTabSz="456731" rtl="0" eaLnBrk="1" latinLnBrk="0" hangingPunct="1">
              <a:spcBef>
                <a:spcPct val="20000"/>
              </a:spcBef>
              <a:buFont typeface="Arial"/>
              <a:buChar char="•"/>
              <a:defRPr sz="2000" kern="1200">
                <a:solidFill>
                  <a:schemeClr val="tx1"/>
                </a:solidFill>
                <a:latin typeface="+mn-lt"/>
                <a:ea typeface="+mn-ea"/>
                <a:cs typeface="+mn-cs"/>
              </a:defRPr>
            </a:lvl9pPr>
          </a:lstStyle>
          <a:p>
            <a:pPr>
              <a:buFontTx/>
              <a:buChar char="•"/>
            </a:pPr>
            <a:endParaRPr lang="en-US" sz="1500" dirty="0"/>
          </a:p>
          <a:p>
            <a:pPr>
              <a:buFontTx/>
              <a:buChar char="•"/>
            </a:pPr>
            <a:r>
              <a:rPr lang="en-US" sz="1600" dirty="0" smtClean="0"/>
              <a:t>Talk to GO about your      </a:t>
            </a:r>
            <a:r>
              <a:rPr lang="en-US" sz="2600" b="1" dirty="0" smtClean="0"/>
              <a:t>MDS strategy</a:t>
            </a:r>
          </a:p>
          <a:p>
            <a:pPr>
              <a:buFontTx/>
              <a:buChar char="•"/>
            </a:pPr>
            <a:endParaRPr lang="en-US" sz="1600" dirty="0"/>
          </a:p>
          <a:p>
            <a:pPr>
              <a:buFontTx/>
              <a:buChar char="•"/>
            </a:pPr>
            <a:r>
              <a:rPr lang="en-US" sz="1600" dirty="0" smtClean="0"/>
              <a:t>Enlist </a:t>
            </a:r>
            <a:r>
              <a:rPr lang="en-US" sz="2600" b="1" dirty="0"/>
              <a:t>help</a:t>
            </a:r>
            <a:r>
              <a:rPr lang="en-US" sz="1600" dirty="0"/>
              <a:t> from local GS1 MOs, that have </a:t>
            </a:r>
            <a:r>
              <a:rPr lang="en-US" sz="1600" dirty="0" smtClean="0"/>
              <a:t>mature, successful Master </a:t>
            </a:r>
            <a:r>
              <a:rPr lang="en-US" sz="1600" dirty="0"/>
              <a:t>Data Services and Brand Owner Certification </a:t>
            </a:r>
            <a:r>
              <a:rPr lang="en-US" sz="1600" dirty="0" smtClean="0"/>
              <a:t>Programmes </a:t>
            </a:r>
            <a:r>
              <a:rPr lang="en-US" sz="1600" dirty="0"/>
              <a:t>in place. </a:t>
            </a:r>
          </a:p>
          <a:p>
            <a:pPr>
              <a:buFontTx/>
              <a:buChar char="•"/>
            </a:pPr>
            <a:endParaRPr lang="en-US" sz="1500" dirty="0"/>
          </a:p>
          <a:p>
            <a:pPr>
              <a:buFontTx/>
              <a:buChar char="•"/>
            </a:pPr>
            <a:r>
              <a:rPr lang="en-US" sz="2600" b="1" dirty="0"/>
              <a:t>Start small </a:t>
            </a:r>
            <a:r>
              <a:rPr lang="en-US" sz="1600" dirty="0"/>
              <a:t>and build on success then, expand as </a:t>
            </a:r>
            <a:r>
              <a:rPr lang="en-US" sz="1600" dirty="0" smtClean="0"/>
              <a:t>needed.</a:t>
            </a:r>
            <a:endParaRPr lang="en-US" sz="1600" dirty="0"/>
          </a:p>
          <a:p>
            <a:pPr>
              <a:buFontTx/>
              <a:buChar char="•"/>
            </a:pPr>
            <a:endParaRPr lang="en-US" sz="1275" dirty="0"/>
          </a:p>
          <a:p>
            <a:endParaRPr lang="en-US" sz="1275" dirty="0"/>
          </a:p>
        </p:txBody>
      </p:sp>
      <p:pic>
        <p:nvPicPr>
          <p:cNvPr id="1028" name="Picture 4" descr="Image result for grow money p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5174" y="1831803"/>
            <a:ext cx="3762551" cy="28219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15713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tretch>
            <a:fillRect/>
          </a:stretch>
        </p:blipFill>
        <p:spPr>
          <a:xfrm>
            <a:off x="838200" y="914400"/>
            <a:ext cx="7641632" cy="5022781"/>
          </a:xfrm>
        </p:spPr>
      </p:pic>
      <p:sp>
        <p:nvSpPr>
          <p:cNvPr id="9" name="Rectangle 8"/>
          <p:cNvSpPr/>
          <p:nvPr/>
        </p:nvSpPr>
        <p:spPr>
          <a:xfrm>
            <a:off x="1233948" y="1020098"/>
            <a:ext cx="6858000" cy="1219200"/>
          </a:xfrm>
          <a:prstGeom prst="rect">
            <a:avLst/>
          </a:prstGeom>
          <a:gradFill flip="none" rotWithShape="1">
            <a:gsLst>
              <a:gs pos="0">
                <a:schemeClr val="tx1">
                  <a:lumMod val="50000"/>
                </a:schemeClr>
              </a:gs>
              <a:gs pos="100000">
                <a:schemeClr val="tx1">
                  <a:lumMod val="50000"/>
                  <a:alpha val="0"/>
                </a:schemeClr>
              </a:gs>
            </a:gsLst>
            <a:lin ang="5400000" scaled="1"/>
            <a:tileRect/>
          </a:gradFill>
          <a:ln w="25400" cap="flat" cmpd="sng" algn="ctr">
            <a:noFill/>
            <a:prstDash val="solid"/>
          </a:ln>
          <a:effectLst/>
        </p:spPr>
        <p:txBody>
          <a:bodyPr rtlCol="0" anchor="ctr"/>
          <a:lstStyle/>
          <a:p>
            <a:pPr algn="ctr" defTabSz="685800"/>
            <a:endParaRPr lang="en-GB" sz="1350" kern="0" dirty="0">
              <a:solidFill>
                <a:sysClr val="window" lastClr="FFFFFF"/>
              </a:solidFill>
              <a:latin typeface="Verdana"/>
            </a:endParaRP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15</a:t>
            </a:fld>
            <a:endParaRPr lang="en-GB" dirty="0"/>
          </a:p>
        </p:txBody>
      </p:sp>
      <p:sp>
        <p:nvSpPr>
          <p:cNvPr id="8" name="Rectangle 7"/>
          <p:cNvSpPr/>
          <p:nvPr/>
        </p:nvSpPr>
        <p:spPr>
          <a:xfrm>
            <a:off x="1197077" y="1143000"/>
            <a:ext cx="6975713" cy="738664"/>
          </a:xfrm>
          <a:prstGeom prst="rect">
            <a:avLst/>
          </a:prstGeom>
        </p:spPr>
        <p:txBody>
          <a:bodyPr wrap="square">
            <a:spAutoFit/>
          </a:bodyPr>
          <a:lstStyle/>
          <a:p>
            <a:r>
              <a:rPr lang="en-GB" sz="2100" spc="38" dirty="0">
                <a:solidFill>
                  <a:srgbClr val="FFFFFF"/>
                </a:solidFill>
                <a:cs typeface="Verdana"/>
              </a:rPr>
              <a:t>What is the Master Data Services </a:t>
            </a:r>
            <a:r>
              <a:rPr lang="en-GB" sz="2100" spc="38" dirty="0" smtClean="0">
                <a:solidFill>
                  <a:srgbClr val="FFFFFF"/>
                </a:solidFill>
                <a:cs typeface="Verdana"/>
              </a:rPr>
              <a:t>certification?</a:t>
            </a:r>
          </a:p>
          <a:p>
            <a:pPr algn="ctr"/>
            <a:r>
              <a:rPr lang="en-US" sz="2100" spc="38" dirty="0">
                <a:solidFill>
                  <a:srgbClr val="FFFFFF"/>
                </a:solidFill>
                <a:cs typeface="Verdana"/>
              </a:rPr>
              <a:t>Why Should I Get Engaged</a:t>
            </a:r>
            <a:endParaRPr lang="en-GB" sz="2100" spc="38" dirty="0">
              <a:solidFill>
                <a:srgbClr val="FFFFFF"/>
              </a:solidFill>
              <a:cs typeface="Verdana"/>
            </a:endParaRPr>
          </a:p>
        </p:txBody>
      </p:sp>
    </p:spTree>
    <p:extLst>
      <p:ext uri="{BB962C8B-B14F-4D97-AF65-F5344CB8AC3E}">
        <p14:creationId xmlns:p14="http://schemas.microsoft.com/office/powerpoint/2010/main" val="3243222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317"/>
            <a:ext cx="6162676" cy="679647"/>
          </a:xfrm>
        </p:spPr>
        <p:txBody>
          <a:bodyPr/>
          <a:lstStyle/>
          <a:p>
            <a:r>
              <a:rPr lang="en-US" sz="2400" b="1" dirty="0" smtClean="0"/>
              <a:t>Objective of Programme</a:t>
            </a:r>
            <a:endParaRPr lang="en-GB" sz="2400" b="1" dirty="0"/>
          </a:p>
        </p:txBody>
      </p:sp>
      <p:sp>
        <p:nvSpPr>
          <p:cNvPr id="5" name="Rectangle 4"/>
          <p:cNvSpPr/>
          <p:nvPr/>
        </p:nvSpPr>
        <p:spPr>
          <a:xfrm>
            <a:off x="1143000" y="2002310"/>
            <a:ext cx="6858000" cy="285750"/>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111"/>
            <a:r>
              <a:rPr lang="en-GB" sz="900" b="1" dirty="0">
                <a:solidFill>
                  <a:prstClr val="white"/>
                </a:solidFill>
                <a:latin typeface="Verdana"/>
              </a:rPr>
              <a:t>OBJECTIVE OF THE MASTER DATA SERVICES </a:t>
            </a:r>
            <a:r>
              <a:rPr lang="en-GB" sz="900" b="1" dirty="0" smtClean="0">
                <a:solidFill>
                  <a:prstClr val="white"/>
                </a:solidFill>
                <a:latin typeface="Verdana"/>
              </a:rPr>
              <a:t> certification </a:t>
            </a:r>
            <a:r>
              <a:rPr lang="en-GB" sz="900" b="1" dirty="0">
                <a:solidFill>
                  <a:prstClr val="white"/>
                </a:solidFill>
                <a:latin typeface="Verdana"/>
              </a:rPr>
              <a:t>P</a:t>
            </a:r>
            <a:r>
              <a:rPr lang="nl-BE" sz="900" b="1" dirty="0">
                <a:solidFill>
                  <a:prstClr val="white"/>
                </a:solidFill>
                <a:latin typeface="Verdana"/>
              </a:rPr>
              <a:t>ROGRAMME</a:t>
            </a:r>
            <a:endParaRPr lang="en-GB" sz="900" b="1" dirty="0">
              <a:solidFill>
                <a:prstClr val="white"/>
              </a:solidFill>
              <a:latin typeface="Verdana"/>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24643" y="4245927"/>
            <a:ext cx="6694715" cy="1157370"/>
          </a:xfrm>
          <a:prstGeom prst="rect">
            <a:avLst/>
          </a:prstGeom>
        </p:spPr>
      </p:pic>
      <p:cxnSp>
        <p:nvCxnSpPr>
          <p:cNvPr id="20" name="Elbow Connector 19"/>
          <p:cNvCxnSpPr>
            <a:stCxn id="5" idx="2"/>
          </p:cNvCxnSpPr>
          <p:nvPr/>
        </p:nvCxnSpPr>
        <p:spPr>
          <a:xfrm rot="5400000">
            <a:off x="4003258" y="2113853"/>
            <a:ext cx="394537" cy="742950"/>
          </a:xfrm>
          <a:prstGeom prst="bentConnector3">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5" idx="2"/>
          </p:cNvCxnSpPr>
          <p:nvPr/>
        </p:nvCxnSpPr>
        <p:spPr>
          <a:xfrm rot="16200000" flipH="1">
            <a:off x="4746208" y="2113853"/>
            <a:ext cx="394537" cy="742950"/>
          </a:xfrm>
          <a:prstGeom prst="bentConnector3">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829050" y="3489605"/>
            <a:ext cx="0" cy="24555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315766" y="3489605"/>
            <a:ext cx="0" cy="24555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6" name="Right Arrow 15"/>
          <p:cNvSpPr/>
          <p:nvPr/>
        </p:nvSpPr>
        <p:spPr>
          <a:xfrm>
            <a:off x="609600" y="3612544"/>
            <a:ext cx="7696200" cy="650165"/>
          </a:xfrm>
          <a:prstGeom prst="rightArrow">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111"/>
            <a:r>
              <a:rPr lang="en-GB" sz="1200" b="1" dirty="0">
                <a:solidFill>
                  <a:srgbClr val="002C6C"/>
                </a:solidFill>
                <a:latin typeface="Verdana"/>
              </a:rPr>
              <a:t>REDUCE COSTS,  MAXIMIZE EFFICIENCY &amp; IMPROVE DATA QUALITY AT SOURCE</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3567" y="2834486"/>
            <a:ext cx="870966" cy="52578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8616" y="2628561"/>
            <a:ext cx="778220" cy="790671"/>
          </a:xfrm>
          <a:prstGeom prst="rect">
            <a:avLst/>
          </a:prstGeom>
        </p:spPr>
      </p:pic>
      <p:sp>
        <p:nvSpPr>
          <p:cNvPr id="13" name="TextBox 12"/>
          <p:cNvSpPr txBox="1"/>
          <p:nvPr/>
        </p:nvSpPr>
        <p:spPr>
          <a:xfrm>
            <a:off x="3189725" y="3334422"/>
            <a:ext cx="1092201" cy="207749"/>
          </a:xfrm>
          <a:prstGeom prst="rect">
            <a:avLst/>
          </a:prstGeom>
          <a:noFill/>
        </p:spPr>
        <p:txBody>
          <a:bodyPr wrap="square" lIns="0" rIns="0" rtlCol="0" anchor="t">
            <a:spAutoFit/>
          </a:bodyPr>
          <a:lstStyle/>
          <a:p>
            <a:pPr algn="ctr" defTabSz="685111"/>
            <a:r>
              <a:rPr lang="en-US" sz="750" b="1" dirty="0">
                <a:solidFill>
                  <a:srgbClr val="002C6C"/>
                </a:solidFill>
                <a:latin typeface="Verdana"/>
              </a:rPr>
              <a:t>DATA QUALITY</a:t>
            </a:r>
            <a:endParaRPr lang="en-GB" sz="750" b="1" dirty="0">
              <a:solidFill>
                <a:srgbClr val="002C6C"/>
              </a:solidFill>
              <a:latin typeface="Verdana"/>
            </a:endParaRPr>
          </a:p>
        </p:txBody>
      </p:sp>
      <p:sp>
        <p:nvSpPr>
          <p:cNvPr id="17" name="TextBox 16"/>
          <p:cNvSpPr txBox="1"/>
          <p:nvPr/>
        </p:nvSpPr>
        <p:spPr>
          <a:xfrm>
            <a:off x="4634558" y="3317640"/>
            <a:ext cx="1092201" cy="207749"/>
          </a:xfrm>
          <a:prstGeom prst="rect">
            <a:avLst/>
          </a:prstGeom>
          <a:noFill/>
        </p:spPr>
        <p:txBody>
          <a:bodyPr wrap="square" lIns="0" rIns="0" rtlCol="0" anchor="t">
            <a:spAutoFit/>
          </a:bodyPr>
          <a:lstStyle/>
          <a:p>
            <a:pPr algn="ctr" defTabSz="685111"/>
            <a:r>
              <a:rPr lang="en-US" sz="750" b="1" dirty="0">
                <a:solidFill>
                  <a:srgbClr val="002C6C"/>
                </a:solidFill>
                <a:latin typeface="Verdana"/>
              </a:rPr>
              <a:t>IMAGE QUALITY</a:t>
            </a:r>
            <a:endParaRPr lang="en-GB" sz="750" b="1" dirty="0">
              <a:solidFill>
                <a:srgbClr val="002C6C"/>
              </a:solidFill>
              <a:latin typeface="Verdana"/>
            </a:endParaRPr>
          </a:p>
        </p:txBody>
      </p:sp>
    </p:spTree>
    <p:extLst>
      <p:ext uri="{BB962C8B-B14F-4D97-AF65-F5344CB8AC3E}">
        <p14:creationId xmlns:p14="http://schemas.microsoft.com/office/powerpoint/2010/main" val="3282293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Example of one of our Pilot MOs structure-flow</a:t>
            </a:r>
            <a:endParaRPr lang="en-US" sz="2000" b="1" dirty="0"/>
          </a:p>
        </p:txBody>
      </p:sp>
      <p:sp>
        <p:nvSpPr>
          <p:cNvPr id="53" name="Content Placeholder 52"/>
          <p:cNvSpPr>
            <a:spLocks noGrp="1"/>
          </p:cNvSpPr>
          <p:nvPr>
            <p:ph idx="11"/>
          </p:nvPr>
        </p:nvSpPr>
        <p:spPr>
          <a:xfrm>
            <a:off x="5638800" y="1455209"/>
            <a:ext cx="2957740" cy="4886639"/>
          </a:xfrm>
        </p:spPr>
        <p:txBody>
          <a:bodyPr/>
          <a:lstStyle/>
          <a:p>
            <a:r>
              <a:rPr lang="en-US" sz="1150" b="1" dirty="0" smtClean="0"/>
              <a:t>Service Request: </a:t>
            </a:r>
            <a:r>
              <a:rPr lang="en-US" sz="1150" dirty="0" smtClean="0"/>
              <a:t>Manufacturer or retailer sends their products</a:t>
            </a:r>
          </a:p>
          <a:p>
            <a:r>
              <a:rPr lang="en-US" sz="1150" b="1" dirty="0" smtClean="0"/>
              <a:t>Scheduling and notification</a:t>
            </a:r>
            <a:r>
              <a:rPr lang="en-US" sz="1150" dirty="0" smtClean="0"/>
              <a:t>: Planner ensures lab is notified and has the products recorded</a:t>
            </a:r>
          </a:p>
          <a:p>
            <a:r>
              <a:rPr lang="en-US" sz="1150" b="1" dirty="0" smtClean="0"/>
              <a:t>Data Capture: </a:t>
            </a:r>
            <a:r>
              <a:rPr lang="en-US" sz="1150" dirty="0" smtClean="0"/>
              <a:t>All mandatory product information is recorded and validated starting with GTIN</a:t>
            </a:r>
          </a:p>
          <a:p>
            <a:r>
              <a:rPr lang="en-US" sz="1150" b="1" dirty="0" smtClean="0"/>
              <a:t>Image: </a:t>
            </a:r>
            <a:r>
              <a:rPr lang="en-US" sz="1150" dirty="0" smtClean="0"/>
              <a:t>Only one image is mandatory to be captured. More is recorded as additional services</a:t>
            </a:r>
          </a:p>
          <a:p>
            <a:r>
              <a:rPr lang="en-US" sz="1150" b="1" dirty="0" smtClean="0"/>
              <a:t>Data Quality: </a:t>
            </a:r>
            <a:r>
              <a:rPr lang="en-US" sz="1150" dirty="0" smtClean="0"/>
              <a:t>Several quality checks are made including bar code quality</a:t>
            </a:r>
          </a:p>
          <a:p>
            <a:r>
              <a:rPr lang="en-US" sz="1150" b="1" dirty="0" smtClean="0"/>
              <a:t>Upload data to platform: </a:t>
            </a:r>
            <a:r>
              <a:rPr lang="en-US" sz="1150" dirty="0" smtClean="0"/>
              <a:t>Once the data quality report is generated the product info is uploaded</a:t>
            </a:r>
          </a:p>
          <a:p>
            <a:r>
              <a:rPr lang="en-US" sz="1150" b="1" dirty="0" smtClean="0"/>
              <a:t>Delivery of results: </a:t>
            </a:r>
            <a:r>
              <a:rPr lang="en-US" sz="1150" dirty="0" smtClean="0"/>
              <a:t>Delivery efficiency is measured to client</a:t>
            </a:r>
            <a:endParaRPr lang="en-US" sz="1150" b="1" dirty="0" smtClean="0"/>
          </a:p>
          <a:p>
            <a:endParaRPr lang="en-US" sz="1200" b="1" dirty="0" smtClean="0"/>
          </a:p>
          <a:p>
            <a:pPr marL="74250" indent="0">
              <a:buNone/>
            </a:pPr>
            <a:r>
              <a:rPr lang="en-US" sz="1200" dirty="0"/>
              <a:t>	</a:t>
            </a:r>
            <a:endParaRPr lang="en-US" sz="1200" dirty="0" smtClean="0"/>
          </a:p>
          <a:p>
            <a:pPr marL="74250" indent="0">
              <a:buNone/>
            </a:pPr>
            <a:endParaRPr lang="en-GB" sz="1200" dirty="0"/>
          </a:p>
        </p:txBody>
      </p:sp>
      <p:sp>
        <p:nvSpPr>
          <p:cNvPr id="39" name="Rectangle 7"/>
          <p:cNvSpPr>
            <a:spLocks noChangeArrowheads="1"/>
          </p:cNvSpPr>
          <p:nvPr/>
        </p:nvSpPr>
        <p:spPr bwMode="auto">
          <a:xfrm>
            <a:off x="2972852" y="2268947"/>
            <a:ext cx="2387772" cy="550295"/>
          </a:xfrm>
          <a:prstGeom prst="rect">
            <a:avLst/>
          </a:prstGeom>
          <a:solidFill>
            <a:schemeClr val="bg1"/>
          </a:solidFill>
          <a:ln w="28575">
            <a:solidFill>
              <a:schemeClr val="accent1"/>
            </a:solidFill>
            <a:miter lim="800000"/>
            <a:headEnd/>
            <a:tailEnd/>
          </a:ln>
        </p:spPr>
        <p:txBody>
          <a:bodyPr wrap="none"/>
          <a:lstStyle/>
          <a:p>
            <a:r>
              <a:rPr lang="en-US" sz="1050" b="1" u="none" dirty="0" smtClean="0">
                <a:solidFill>
                  <a:schemeClr val="tx2"/>
                </a:solidFill>
                <a:latin typeface="Verdana" charset="0"/>
                <a:ea typeface="Verdana" charset="0"/>
                <a:cs typeface="Verdana" charset="0"/>
              </a:rPr>
              <a:t>Product Reception</a:t>
            </a:r>
            <a:endParaRPr lang="en-US" sz="1050" u="none" dirty="0">
              <a:solidFill>
                <a:schemeClr val="tx2"/>
              </a:solidFill>
              <a:latin typeface="Verdana" charset="0"/>
              <a:ea typeface="Verdana" charset="0"/>
              <a:cs typeface="Verdana" charset="0"/>
            </a:endParaRPr>
          </a:p>
        </p:txBody>
      </p:sp>
      <p:sp>
        <p:nvSpPr>
          <p:cNvPr id="37" name="Rectangle 16"/>
          <p:cNvSpPr>
            <a:spLocks noChangeArrowheads="1"/>
          </p:cNvSpPr>
          <p:nvPr/>
        </p:nvSpPr>
        <p:spPr bwMode="auto">
          <a:xfrm>
            <a:off x="2972852" y="3051558"/>
            <a:ext cx="2387772" cy="530985"/>
          </a:xfrm>
          <a:prstGeom prst="rect">
            <a:avLst/>
          </a:prstGeom>
          <a:solidFill>
            <a:schemeClr val="bg1"/>
          </a:solidFill>
          <a:ln w="28575">
            <a:solidFill>
              <a:schemeClr val="accent1"/>
            </a:solidFill>
            <a:miter lim="800000"/>
            <a:headEnd/>
            <a:tailEnd/>
          </a:ln>
        </p:spPr>
        <p:txBody>
          <a:bodyPr wrap="none"/>
          <a:lstStyle/>
          <a:p>
            <a:r>
              <a:rPr lang="en-US" sz="1050" b="1" u="none" dirty="0" smtClean="0">
                <a:solidFill>
                  <a:schemeClr val="tx2"/>
                </a:solidFill>
                <a:latin typeface="Verdana" charset="0"/>
                <a:ea typeface="Verdana" charset="0"/>
                <a:cs typeface="Verdana" charset="0"/>
              </a:rPr>
              <a:t>Capture &amp; homologation</a:t>
            </a:r>
            <a:endParaRPr lang="en-US" sz="1050" b="1" u="none" dirty="0">
              <a:solidFill>
                <a:schemeClr val="tx2"/>
              </a:solidFill>
              <a:latin typeface="Verdana" charset="0"/>
              <a:ea typeface="Verdana" charset="0"/>
              <a:cs typeface="Verdana" charset="0"/>
            </a:endParaRPr>
          </a:p>
        </p:txBody>
      </p:sp>
      <p:sp>
        <p:nvSpPr>
          <p:cNvPr id="14" name="Text Box 28"/>
          <p:cNvSpPr txBox="1">
            <a:spLocks noChangeArrowheads="1"/>
          </p:cNvSpPr>
          <p:nvPr/>
        </p:nvSpPr>
        <p:spPr bwMode="auto">
          <a:xfrm>
            <a:off x="2972852" y="1470484"/>
            <a:ext cx="2387772" cy="577081"/>
          </a:xfrm>
          <a:prstGeom prst="rect">
            <a:avLst/>
          </a:prstGeom>
          <a:solidFill>
            <a:schemeClr val="bg1"/>
          </a:solidFill>
          <a:ln w="28575">
            <a:solidFill>
              <a:schemeClr val="accent1"/>
            </a:solidFill>
            <a:miter lim="800000"/>
            <a:headEnd/>
            <a:tailEnd/>
          </a:ln>
        </p:spPr>
        <p:txBody>
          <a:bodyPr wrap="square">
            <a:spAutoFit/>
          </a:bodyPr>
          <a:lstStyle>
            <a:lvl1pPr eaLnBrk="0" hangingPunct="0">
              <a:defRPr sz="2400" u="sng">
                <a:solidFill>
                  <a:schemeClr val="tx1"/>
                </a:solidFill>
                <a:latin typeface="Arial" charset="0"/>
                <a:ea typeface="Arial" charset="0"/>
                <a:cs typeface="Arial" charset="0"/>
              </a:defRPr>
            </a:lvl1pPr>
            <a:lvl2pPr marL="37931725" indent="-37474525" eaLnBrk="0" hangingPunct="0">
              <a:defRPr sz="2400" u="sng">
                <a:solidFill>
                  <a:schemeClr val="tx1"/>
                </a:solidFill>
                <a:latin typeface="Arial" charset="0"/>
                <a:ea typeface="Arial" charset="0"/>
                <a:cs typeface="Arial" charset="0"/>
              </a:defRPr>
            </a:lvl2pPr>
            <a:lvl3pPr eaLnBrk="0" hangingPunct="0">
              <a:defRPr sz="2400" u="sng">
                <a:solidFill>
                  <a:schemeClr val="tx1"/>
                </a:solidFill>
                <a:latin typeface="Arial" charset="0"/>
                <a:ea typeface="Arial" charset="0"/>
                <a:cs typeface="Arial" charset="0"/>
              </a:defRPr>
            </a:lvl3pPr>
            <a:lvl4pPr eaLnBrk="0" hangingPunct="0">
              <a:defRPr sz="2400" u="sng">
                <a:solidFill>
                  <a:schemeClr val="tx1"/>
                </a:solidFill>
                <a:latin typeface="Arial" charset="0"/>
                <a:ea typeface="Arial" charset="0"/>
                <a:cs typeface="Arial" charset="0"/>
              </a:defRPr>
            </a:lvl4pPr>
            <a:lvl5pPr eaLnBrk="0" hangingPunct="0">
              <a:defRPr sz="2400" u="sng">
                <a:solidFill>
                  <a:schemeClr val="tx1"/>
                </a:solidFill>
                <a:latin typeface="Arial" charset="0"/>
                <a:ea typeface="Arial" charset="0"/>
                <a:cs typeface="Arial" charset="0"/>
              </a:defRPr>
            </a:lvl5pPr>
            <a:lvl6pPr marL="457200" eaLnBrk="0" fontAlgn="base" hangingPunct="0">
              <a:spcBef>
                <a:spcPct val="0"/>
              </a:spcBef>
              <a:spcAft>
                <a:spcPct val="0"/>
              </a:spcAft>
              <a:defRPr sz="2400" u="sng">
                <a:solidFill>
                  <a:schemeClr val="tx1"/>
                </a:solidFill>
                <a:latin typeface="Arial" charset="0"/>
                <a:ea typeface="Arial" charset="0"/>
                <a:cs typeface="Arial" charset="0"/>
              </a:defRPr>
            </a:lvl6pPr>
            <a:lvl7pPr marL="914400" eaLnBrk="0" fontAlgn="base" hangingPunct="0">
              <a:spcBef>
                <a:spcPct val="0"/>
              </a:spcBef>
              <a:spcAft>
                <a:spcPct val="0"/>
              </a:spcAft>
              <a:defRPr sz="2400" u="sng">
                <a:solidFill>
                  <a:schemeClr val="tx1"/>
                </a:solidFill>
                <a:latin typeface="Arial" charset="0"/>
                <a:ea typeface="Arial" charset="0"/>
                <a:cs typeface="Arial" charset="0"/>
              </a:defRPr>
            </a:lvl7pPr>
            <a:lvl8pPr marL="1371600" eaLnBrk="0" fontAlgn="base" hangingPunct="0">
              <a:spcBef>
                <a:spcPct val="0"/>
              </a:spcBef>
              <a:spcAft>
                <a:spcPct val="0"/>
              </a:spcAft>
              <a:defRPr sz="2400" u="sng">
                <a:solidFill>
                  <a:schemeClr val="tx1"/>
                </a:solidFill>
                <a:latin typeface="Arial" charset="0"/>
                <a:ea typeface="Arial" charset="0"/>
                <a:cs typeface="Arial" charset="0"/>
              </a:defRPr>
            </a:lvl8pPr>
            <a:lvl9pPr marL="1828800" eaLnBrk="0" fontAlgn="base" hangingPunct="0">
              <a:spcBef>
                <a:spcPct val="0"/>
              </a:spcBef>
              <a:spcAft>
                <a:spcPct val="0"/>
              </a:spcAft>
              <a:defRPr sz="2400" u="sng">
                <a:solidFill>
                  <a:schemeClr val="tx1"/>
                </a:solidFill>
                <a:latin typeface="Arial" charset="0"/>
                <a:ea typeface="Arial" charset="0"/>
                <a:cs typeface="Arial" charset="0"/>
              </a:defRPr>
            </a:lvl9pPr>
          </a:lstStyle>
          <a:p>
            <a:pPr eaLnBrk="1" hangingPunct="1"/>
            <a:r>
              <a:rPr lang="en-US" sz="1050" b="1" u="none" dirty="0" smtClean="0">
                <a:solidFill>
                  <a:schemeClr val="tx2"/>
                </a:solidFill>
                <a:latin typeface="Verdana" charset="0"/>
                <a:ea typeface="Verdana" charset="0"/>
                <a:cs typeface="Verdana" charset="0"/>
              </a:rPr>
              <a:t>Scheduling and notification</a:t>
            </a:r>
          </a:p>
          <a:p>
            <a:pPr eaLnBrk="1" hangingPunct="1"/>
            <a:r>
              <a:rPr lang="en-US" sz="1050" u="none" dirty="0" smtClean="0">
                <a:solidFill>
                  <a:schemeClr val="tx2"/>
                </a:solidFill>
                <a:latin typeface="Verdana" charset="0"/>
                <a:ea typeface="Verdana" charset="0"/>
                <a:cs typeface="Verdana" charset="0"/>
              </a:rPr>
              <a:t>(Done when all balances are in order and if &lt;30 products/day)</a:t>
            </a:r>
            <a:endParaRPr lang="en-US" sz="1050" u="none" dirty="0">
              <a:solidFill>
                <a:schemeClr val="tx2"/>
              </a:solidFill>
              <a:latin typeface="Verdana" charset="0"/>
              <a:ea typeface="Verdana" charset="0"/>
              <a:cs typeface="Verdana" charset="0"/>
            </a:endParaRPr>
          </a:p>
        </p:txBody>
      </p:sp>
      <p:sp>
        <p:nvSpPr>
          <p:cNvPr id="50" name="Text Box 29"/>
          <p:cNvSpPr txBox="1">
            <a:spLocks noChangeArrowheads="1"/>
          </p:cNvSpPr>
          <p:nvPr/>
        </p:nvSpPr>
        <p:spPr bwMode="auto">
          <a:xfrm>
            <a:off x="2972852" y="4713631"/>
            <a:ext cx="2387771" cy="415498"/>
          </a:xfrm>
          <a:prstGeom prst="rect">
            <a:avLst/>
          </a:prstGeom>
          <a:solidFill>
            <a:schemeClr val="bg1"/>
          </a:solidFill>
          <a:ln w="28575">
            <a:solidFill>
              <a:schemeClr val="accent1"/>
            </a:solidFill>
            <a:miter lim="800000"/>
            <a:headEnd/>
            <a:tailEnd/>
          </a:ln>
        </p:spPr>
        <p:txBody>
          <a:bodyPr wrap="square">
            <a:spAutoFit/>
          </a:bodyPr>
          <a:lstStyle>
            <a:lvl1pPr eaLnBrk="0" hangingPunct="0">
              <a:defRPr sz="2400" u="sng">
                <a:solidFill>
                  <a:schemeClr val="tx1"/>
                </a:solidFill>
                <a:latin typeface="Arial" charset="0"/>
                <a:ea typeface="Arial" charset="0"/>
                <a:cs typeface="Arial" charset="0"/>
              </a:defRPr>
            </a:lvl1pPr>
            <a:lvl2pPr marL="37931725" indent="-37474525" eaLnBrk="0" hangingPunct="0">
              <a:defRPr sz="2400" u="sng">
                <a:solidFill>
                  <a:schemeClr val="tx1"/>
                </a:solidFill>
                <a:latin typeface="Arial" charset="0"/>
                <a:ea typeface="Arial" charset="0"/>
                <a:cs typeface="Arial" charset="0"/>
              </a:defRPr>
            </a:lvl2pPr>
            <a:lvl3pPr eaLnBrk="0" hangingPunct="0">
              <a:defRPr sz="2400" u="sng">
                <a:solidFill>
                  <a:schemeClr val="tx1"/>
                </a:solidFill>
                <a:latin typeface="Arial" charset="0"/>
                <a:ea typeface="Arial" charset="0"/>
                <a:cs typeface="Arial" charset="0"/>
              </a:defRPr>
            </a:lvl3pPr>
            <a:lvl4pPr eaLnBrk="0" hangingPunct="0">
              <a:defRPr sz="2400" u="sng">
                <a:solidFill>
                  <a:schemeClr val="tx1"/>
                </a:solidFill>
                <a:latin typeface="Arial" charset="0"/>
                <a:ea typeface="Arial" charset="0"/>
                <a:cs typeface="Arial" charset="0"/>
              </a:defRPr>
            </a:lvl4pPr>
            <a:lvl5pPr eaLnBrk="0" hangingPunct="0">
              <a:defRPr sz="2400" u="sng">
                <a:solidFill>
                  <a:schemeClr val="tx1"/>
                </a:solidFill>
                <a:latin typeface="Arial" charset="0"/>
                <a:ea typeface="Arial" charset="0"/>
                <a:cs typeface="Arial" charset="0"/>
              </a:defRPr>
            </a:lvl5pPr>
            <a:lvl6pPr marL="457200" eaLnBrk="0" fontAlgn="base" hangingPunct="0">
              <a:spcBef>
                <a:spcPct val="0"/>
              </a:spcBef>
              <a:spcAft>
                <a:spcPct val="0"/>
              </a:spcAft>
              <a:defRPr sz="2400" u="sng">
                <a:solidFill>
                  <a:schemeClr val="tx1"/>
                </a:solidFill>
                <a:latin typeface="Arial" charset="0"/>
                <a:ea typeface="Arial" charset="0"/>
                <a:cs typeface="Arial" charset="0"/>
              </a:defRPr>
            </a:lvl6pPr>
            <a:lvl7pPr marL="914400" eaLnBrk="0" fontAlgn="base" hangingPunct="0">
              <a:spcBef>
                <a:spcPct val="0"/>
              </a:spcBef>
              <a:spcAft>
                <a:spcPct val="0"/>
              </a:spcAft>
              <a:defRPr sz="2400" u="sng">
                <a:solidFill>
                  <a:schemeClr val="tx1"/>
                </a:solidFill>
                <a:latin typeface="Arial" charset="0"/>
                <a:ea typeface="Arial" charset="0"/>
                <a:cs typeface="Arial" charset="0"/>
              </a:defRPr>
            </a:lvl7pPr>
            <a:lvl8pPr marL="1371600" eaLnBrk="0" fontAlgn="base" hangingPunct="0">
              <a:spcBef>
                <a:spcPct val="0"/>
              </a:spcBef>
              <a:spcAft>
                <a:spcPct val="0"/>
              </a:spcAft>
              <a:defRPr sz="2400" u="sng">
                <a:solidFill>
                  <a:schemeClr val="tx1"/>
                </a:solidFill>
                <a:latin typeface="Arial" charset="0"/>
                <a:ea typeface="Arial" charset="0"/>
                <a:cs typeface="Arial" charset="0"/>
              </a:defRPr>
            </a:lvl8pPr>
            <a:lvl9pPr marL="1828800" eaLnBrk="0" fontAlgn="base" hangingPunct="0">
              <a:spcBef>
                <a:spcPct val="0"/>
              </a:spcBef>
              <a:spcAft>
                <a:spcPct val="0"/>
              </a:spcAft>
              <a:defRPr sz="2400" u="sng">
                <a:solidFill>
                  <a:schemeClr val="tx1"/>
                </a:solidFill>
                <a:latin typeface="Arial" charset="0"/>
                <a:ea typeface="Arial" charset="0"/>
                <a:cs typeface="Arial" charset="0"/>
              </a:defRPr>
            </a:lvl9pPr>
          </a:lstStyle>
          <a:p>
            <a:pPr algn="ctr" eaLnBrk="1" hangingPunct="1"/>
            <a:r>
              <a:rPr lang="en-US" sz="1050" b="1" u="none" dirty="0" smtClean="0">
                <a:solidFill>
                  <a:schemeClr val="tx2"/>
                </a:solidFill>
                <a:latin typeface="Verdana" charset="0"/>
                <a:ea typeface="Verdana" charset="0"/>
                <a:cs typeface="Verdana" charset="0"/>
              </a:rPr>
              <a:t>Delivery of results</a:t>
            </a:r>
          </a:p>
          <a:p>
            <a:pPr eaLnBrk="1" hangingPunct="1"/>
            <a:endParaRPr lang="en-US" sz="1050" b="1" u="none" dirty="0">
              <a:solidFill>
                <a:schemeClr val="tx2"/>
              </a:solidFill>
              <a:latin typeface="Verdana" charset="0"/>
              <a:ea typeface="Verdana" charset="0"/>
              <a:cs typeface="Verdana" charset="0"/>
            </a:endParaRPr>
          </a:p>
        </p:txBody>
      </p:sp>
      <p:sp>
        <p:nvSpPr>
          <p:cNvPr id="65" name="Rectangle 7"/>
          <p:cNvSpPr>
            <a:spLocks noChangeArrowheads="1"/>
          </p:cNvSpPr>
          <p:nvPr/>
        </p:nvSpPr>
        <p:spPr bwMode="auto">
          <a:xfrm>
            <a:off x="2972852" y="3832713"/>
            <a:ext cx="2387772" cy="544110"/>
          </a:xfrm>
          <a:prstGeom prst="rect">
            <a:avLst/>
          </a:prstGeom>
          <a:solidFill>
            <a:schemeClr val="bg1"/>
          </a:solidFill>
          <a:ln w="28575">
            <a:solidFill>
              <a:schemeClr val="accent1"/>
            </a:solidFill>
            <a:miter lim="800000"/>
            <a:headEnd/>
            <a:tailEnd/>
          </a:ln>
        </p:spPr>
        <p:txBody>
          <a:bodyPr wrap="none"/>
          <a:lstStyle/>
          <a:p>
            <a:r>
              <a:rPr lang="en-US" sz="1050" b="1" u="none" dirty="0" smtClean="0">
                <a:solidFill>
                  <a:schemeClr val="tx2"/>
                </a:solidFill>
                <a:latin typeface="Verdana" charset="0"/>
                <a:ea typeface="Verdana" charset="0"/>
                <a:cs typeface="Verdana" charset="0"/>
              </a:rPr>
              <a:t>Upload data to Data Quality </a:t>
            </a:r>
          </a:p>
          <a:p>
            <a:r>
              <a:rPr lang="en-US" sz="1050" b="1" u="none" dirty="0" smtClean="0">
                <a:solidFill>
                  <a:schemeClr val="tx2"/>
                </a:solidFill>
                <a:latin typeface="Verdana" charset="0"/>
                <a:ea typeface="Verdana" charset="0"/>
                <a:cs typeface="Verdana" charset="0"/>
              </a:rPr>
              <a:t>Platform</a:t>
            </a:r>
            <a:endParaRPr lang="en-US" sz="1050" b="1" u="none" dirty="0">
              <a:solidFill>
                <a:schemeClr val="tx2"/>
              </a:solidFill>
              <a:latin typeface="Verdana" charset="0"/>
              <a:ea typeface="Verdana" charset="0"/>
              <a:cs typeface="Verdana" charset="0"/>
            </a:endParaRPr>
          </a:p>
        </p:txBody>
      </p:sp>
      <p:cxnSp>
        <p:nvCxnSpPr>
          <p:cNvPr id="63" name="AutoShape 26"/>
          <p:cNvCxnSpPr>
            <a:cxnSpLocks noChangeShapeType="1"/>
            <a:stCxn id="39" idx="2"/>
            <a:endCxn id="37" idx="0"/>
          </p:cNvCxnSpPr>
          <p:nvPr/>
        </p:nvCxnSpPr>
        <p:spPr bwMode="auto">
          <a:xfrm>
            <a:off x="4166738" y="2819242"/>
            <a:ext cx="0" cy="232316"/>
          </a:xfrm>
          <a:prstGeom prst="straightConnector1">
            <a:avLst/>
          </a:prstGeom>
          <a:noFill/>
          <a:ln w="19050">
            <a:solidFill>
              <a:schemeClr val="tx2"/>
            </a:solidFill>
            <a:round/>
            <a:headEnd/>
            <a:tailEnd type="triangle" w="med" len="med"/>
          </a:ln>
          <a:extLst>
            <a:ext uri="{909E8E84-426E-40dd-AFC4-6F175D3DCCD1}">
              <a14:hiddenFill xmlns="" xmlns:a14="http://schemas.microsoft.com/office/drawing/2010/main">
                <a:noFill/>
              </a14:hiddenFill>
            </a:ext>
          </a:extLst>
        </p:spPr>
      </p:cxnSp>
      <p:cxnSp>
        <p:nvCxnSpPr>
          <p:cNvPr id="31" name="AutoShape 26"/>
          <p:cNvCxnSpPr>
            <a:cxnSpLocks noChangeShapeType="1"/>
          </p:cNvCxnSpPr>
          <p:nvPr/>
        </p:nvCxnSpPr>
        <p:spPr bwMode="auto">
          <a:xfrm>
            <a:off x="4144476" y="3597616"/>
            <a:ext cx="4848" cy="194659"/>
          </a:xfrm>
          <a:prstGeom prst="straightConnector1">
            <a:avLst/>
          </a:prstGeom>
          <a:noFill/>
          <a:ln w="19050">
            <a:solidFill>
              <a:schemeClr val="tx2"/>
            </a:solidFill>
            <a:round/>
            <a:headEnd/>
            <a:tailEnd type="triangle" w="med" len="med"/>
          </a:ln>
          <a:extLst>
            <a:ext uri="{909E8E84-426E-40dd-AFC4-6F175D3DCCD1}">
              <a14:hiddenFill xmlns="" xmlns:a14="http://schemas.microsoft.com/office/drawing/2010/main">
                <a:noFill/>
              </a14:hiddenFill>
            </a:ext>
          </a:extLst>
        </p:spPr>
      </p:cxnSp>
      <p:cxnSp>
        <p:nvCxnSpPr>
          <p:cNvPr id="32" name="AutoShape 26"/>
          <p:cNvCxnSpPr>
            <a:cxnSpLocks noChangeShapeType="1"/>
          </p:cNvCxnSpPr>
          <p:nvPr/>
        </p:nvCxnSpPr>
        <p:spPr bwMode="auto">
          <a:xfrm>
            <a:off x="4144477" y="4390656"/>
            <a:ext cx="1" cy="309142"/>
          </a:xfrm>
          <a:prstGeom prst="straightConnector1">
            <a:avLst/>
          </a:prstGeom>
          <a:noFill/>
          <a:ln w="19050">
            <a:solidFill>
              <a:schemeClr val="tx2"/>
            </a:solidFill>
            <a:round/>
            <a:headEnd/>
            <a:tailEnd type="triangle" w="med" len="med"/>
          </a:ln>
          <a:extLst>
            <a:ext uri="{909E8E84-426E-40dd-AFC4-6F175D3DCCD1}">
              <a14:hiddenFill xmlns="" xmlns:a14="http://schemas.microsoft.com/office/drawing/2010/main">
                <a:noFill/>
              </a14:hiddenFill>
            </a:ext>
          </a:extLst>
        </p:spPr>
      </p:cxnSp>
      <p:cxnSp>
        <p:nvCxnSpPr>
          <p:cNvPr id="41" name="AutoShape 26"/>
          <p:cNvCxnSpPr>
            <a:cxnSpLocks noChangeShapeType="1"/>
          </p:cNvCxnSpPr>
          <p:nvPr/>
        </p:nvCxnSpPr>
        <p:spPr bwMode="auto">
          <a:xfrm>
            <a:off x="4144476" y="2078757"/>
            <a:ext cx="0" cy="211253"/>
          </a:xfrm>
          <a:prstGeom prst="straightConnector1">
            <a:avLst/>
          </a:prstGeom>
          <a:noFill/>
          <a:ln w="19050">
            <a:solidFill>
              <a:schemeClr val="tx2"/>
            </a:solidFill>
            <a:round/>
            <a:headEnd/>
            <a:tailEnd type="triangle" w="med" len="med"/>
          </a:ln>
          <a:extLst>
            <a:ext uri="{909E8E84-426E-40dd-AFC4-6F175D3DCCD1}">
              <a14:hiddenFill xmlns="" xmlns:a14="http://schemas.microsoft.com/office/drawing/2010/main">
                <a:noFill/>
              </a14:hiddenFill>
            </a:ext>
          </a:extLst>
        </p:spPr>
      </p:cxnSp>
      <p:sp>
        <p:nvSpPr>
          <p:cNvPr id="47" name="Text Box 28"/>
          <p:cNvSpPr txBox="1">
            <a:spLocks noChangeArrowheads="1"/>
          </p:cNvSpPr>
          <p:nvPr/>
        </p:nvSpPr>
        <p:spPr bwMode="auto">
          <a:xfrm>
            <a:off x="464474" y="1455209"/>
            <a:ext cx="2027981" cy="577081"/>
          </a:xfrm>
          <a:prstGeom prst="rect">
            <a:avLst/>
          </a:prstGeom>
          <a:solidFill>
            <a:schemeClr val="bg1"/>
          </a:solidFill>
          <a:ln w="28575">
            <a:solidFill>
              <a:schemeClr val="accent1"/>
            </a:solidFill>
            <a:miter lim="800000"/>
            <a:headEnd/>
            <a:tailEnd/>
          </a:ln>
        </p:spPr>
        <p:txBody>
          <a:bodyPr wrap="square">
            <a:spAutoFit/>
          </a:bodyPr>
          <a:lstStyle>
            <a:lvl1pPr eaLnBrk="0" hangingPunct="0">
              <a:defRPr sz="2400" u="sng">
                <a:solidFill>
                  <a:schemeClr val="tx1"/>
                </a:solidFill>
                <a:latin typeface="Arial" charset="0"/>
                <a:ea typeface="Arial" charset="0"/>
                <a:cs typeface="Arial" charset="0"/>
              </a:defRPr>
            </a:lvl1pPr>
            <a:lvl2pPr marL="37931725" indent="-37474525" eaLnBrk="0" hangingPunct="0">
              <a:defRPr sz="2400" u="sng">
                <a:solidFill>
                  <a:schemeClr val="tx1"/>
                </a:solidFill>
                <a:latin typeface="Arial" charset="0"/>
                <a:ea typeface="Arial" charset="0"/>
                <a:cs typeface="Arial" charset="0"/>
              </a:defRPr>
            </a:lvl2pPr>
            <a:lvl3pPr eaLnBrk="0" hangingPunct="0">
              <a:defRPr sz="2400" u="sng">
                <a:solidFill>
                  <a:schemeClr val="tx1"/>
                </a:solidFill>
                <a:latin typeface="Arial" charset="0"/>
                <a:ea typeface="Arial" charset="0"/>
                <a:cs typeface="Arial" charset="0"/>
              </a:defRPr>
            </a:lvl3pPr>
            <a:lvl4pPr eaLnBrk="0" hangingPunct="0">
              <a:defRPr sz="2400" u="sng">
                <a:solidFill>
                  <a:schemeClr val="tx1"/>
                </a:solidFill>
                <a:latin typeface="Arial" charset="0"/>
                <a:ea typeface="Arial" charset="0"/>
                <a:cs typeface="Arial" charset="0"/>
              </a:defRPr>
            </a:lvl4pPr>
            <a:lvl5pPr eaLnBrk="0" hangingPunct="0">
              <a:defRPr sz="2400" u="sng">
                <a:solidFill>
                  <a:schemeClr val="tx1"/>
                </a:solidFill>
                <a:latin typeface="Arial" charset="0"/>
                <a:ea typeface="Arial" charset="0"/>
                <a:cs typeface="Arial" charset="0"/>
              </a:defRPr>
            </a:lvl5pPr>
            <a:lvl6pPr marL="457200" eaLnBrk="0" fontAlgn="base" hangingPunct="0">
              <a:spcBef>
                <a:spcPct val="0"/>
              </a:spcBef>
              <a:spcAft>
                <a:spcPct val="0"/>
              </a:spcAft>
              <a:defRPr sz="2400" u="sng">
                <a:solidFill>
                  <a:schemeClr val="tx1"/>
                </a:solidFill>
                <a:latin typeface="Arial" charset="0"/>
                <a:ea typeface="Arial" charset="0"/>
                <a:cs typeface="Arial" charset="0"/>
              </a:defRPr>
            </a:lvl6pPr>
            <a:lvl7pPr marL="914400" eaLnBrk="0" fontAlgn="base" hangingPunct="0">
              <a:spcBef>
                <a:spcPct val="0"/>
              </a:spcBef>
              <a:spcAft>
                <a:spcPct val="0"/>
              </a:spcAft>
              <a:defRPr sz="2400" u="sng">
                <a:solidFill>
                  <a:schemeClr val="tx1"/>
                </a:solidFill>
                <a:latin typeface="Arial" charset="0"/>
                <a:ea typeface="Arial" charset="0"/>
                <a:cs typeface="Arial" charset="0"/>
              </a:defRPr>
            </a:lvl7pPr>
            <a:lvl8pPr marL="1371600" eaLnBrk="0" fontAlgn="base" hangingPunct="0">
              <a:spcBef>
                <a:spcPct val="0"/>
              </a:spcBef>
              <a:spcAft>
                <a:spcPct val="0"/>
              </a:spcAft>
              <a:defRPr sz="2400" u="sng">
                <a:solidFill>
                  <a:schemeClr val="tx1"/>
                </a:solidFill>
                <a:latin typeface="Arial" charset="0"/>
                <a:ea typeface="Arial" charset="0"/>
                <a:cs typeface="Arial" charset="0"/>
              </a:defRPr>
            </a:lvl8pPr>
            <a:lvl9pPr marL="1828800" eaLnBrk="0" fontAlgn="base" hangingPunct="0">
              <a:spcBef>
                <a:spcPct val="0"/>
              </a:spcBef>
              <a:spcAft>
                <a:spcPct val="0"/>
              </a:spcAft>
              <a:defRPr sz="2400" u="sng">
                <a:solidFill>
                  <a:schemeClr val="tx1"/>
                </a:solidFill>
                <a:latin typeface="Arial" charset="0"/>
                <a:ea typeface="Arial" charset="0"/>
                <a:cs typeface="Arial" charset="0"/>
              </a:defRPr>
            </a:lvl9pPr>
          </a:lstStyle>
          <a:p>
            <a:pPr eaLnBrk="1" hangingPunct="1"/>
            <a:r>
              <a:rPr lang="en-US" sz="1050" b="1" u="none" dirty="0" smtClean="0">
                <a:solidFill>
                  <a:schemeClr val="tx2"/>
                </a:solidFill>
                <a:latin typeface="Verdana" charset="0"/>
                <a:ea typeface="Verdana" charset="0"/>
                <a:cs typeface="Verdana" charset="0"/>
              </a:rPr>
              <a:t>Service Request</a:t>
            </a:r>
          </a:p>
          <a:p>
            <a:pPr eaLnBrk="1" hangingPunct="1"/>
            <a:endParaRPr lang="en-US" sz="1050" b="1" u="none" dirty="0">
              <a:solidFill>
                <a:schemeClr val="tx2"/>
              </a:solidFill>
              <a:latin typeface="Verdana" charset="0"/>
              <a:ea typeface="Verdana" charset="0"/>
              <a:cs typeface="Verdana" charset="0"/>
            </a:endParaRPr>
          </a:p>
          <a:p>
            <a:pPr eaLnBrk="1" hangingPunct="1"/>
            <a:endParaRPr lang="en-US" sz="1050" b="1" u="none" dirty="0">
              <a:solidFill>
                <a:schemeClr val="tx2"/>
              </a:solidFill>
              <a:latin typeface="Verdana" charset="0"/>
              <a:ea typeface="Verdana" charset="0"/>
              <a:cs typeface="Verdana" charset="0"/>
            </a:endParaRPr>
          </a:p>
        </p:txBody>
      </p:sp>
      <p:cxnSp>
        <p:nvCxnSpPr>
          <p:cNvPr id="48" name="AutoShape 26"/>
          <p:cNvCxnSpPr>
            <a:cxnSpLocks noChangeShapeType="1"/>
          </p:cNvCxnSpPr>
          <p:nvPr/>
        </p:nvCxnSpPr>
        <p:spPr bwMode="auto">
          <a:xfrm>
            <a:off x="2544674" y="1697579"/>
            <a:ext cx="428178" cy="0"/>
          </a:xfrm>
          <a:prstGeom prst="straightConnector1">
            <a:avLst/>
          </a:prstGeom>
          <a:noFill/>
          <a:ln w="19050">
            <a:solidFill>
              <a:schemeClr val="tx2"/>
            </a:solidFill>
            <a:round/>
            <a:headEnd/>
            <a:tailEnd type="triangle" w="med" len="med"/>
          </a:ln>
          <a:extLst>
            <a:ext uri="{909E8E84-426E-40dd-AFC4-6F175D3DCCD1}">
              <a14:hiddenFill xmlns="" xmlns:a14="http://schemas.microsoft.com/office/drawing/2010/main">
                <a:noFill/>
              </a14:hiddenFill>
            </a:ext>
          </a:extLst>
        </p:spPr>
      </p:cxn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585" y="1714038"/>
            <a:ext cx="488136" cy="308136"/>
          </a:xfrm>
          <a:prstGeom prst="rect">
            <a:avLst/>
          </a:prstGeom>
        </p:spPr>
      </p:pic>
      <p:cxnSp>
        <p:nvCxnSpPr>
          <p:cNvPr id="5" name="Straight Connector 4"/>
          <p:cNvCxnSpPr/>
          <p:nvPr/>
        </p:nvCxnSpPr>
        <p:spPr>
          <a:xfrm>
            <a:off x="2391362" y="4572000"/>
            <a:ext cx="3247438" cy="0"/>
          </a:xfrm>
          <a:prstGeom prst="line">
            <a:avLst/>
          </a:prstGeom>
          <a:ln>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4286" t="12925" r="20409" b="19048"/>
          <a:stretch/>
        </p:blipFill>
        <p:spPr>
          <a:xfrm>
            <a:off x="430392" y="2181830"/>
            <a:ext cx="2324810" cy="1776277"/>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7205" t="24875" r="12198" b="5473"/>
          <a:stretch/>
        </p:blipFill>
        <p:spPr>
          <a:xfrm>
            <a:off x="430392" y="4259909"/>
            <a:ext cx="2375453" cy="1487282"/>
          </a:xfrm>
          <a:prstGeom prst="rect">
            <a:avLst/>
          </a:prstGeom>
        </p:spPr>
      </p:pic>
    </p:spTree>
    <p:extLst>
      <p:ext uri="{BB962C8B-B14F-4D97-AF65-F5344CB8AC3E}">
        <p14:creationId xmlns:p14="http://schemas.microsoft.com/office/powerpoint/2010/main" val="14323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83" y="385826"/>
            <a:ext cx="7934517" cy="679647"/>
          </a:xfrm>
        </p:spPr>
        <p:txBody>
          <a:bodyPr/>
          <a:lstStyle/>
          <a:p>
            <a:r>
              <a:rPr lang="en-US" sz="2400" b="1" dirty="0"/>
              <a:t>What is the MDS &amp; Brand Owner Certification Programme?</a:t>
            </a:r>
          </a:p>
        </p:txBody>
      </p:sp>
      <p:sp>
        <p:nvSpPr>
          <p:cNvPr id="5" name="Content Placeholder 4"/>
          <p:cNvSpPr>
            <a:spLocks noGrp="1"/>
          </p:cNvSpPr>
          <p:nvPr>
            <p:ph idx="11"/>
          </p:nvPr>
        </p:nvSpPr>
        <p:spPr>
          <a:xfrm>
            <a:off x="533400" y="1752600"/>
            <a:ext cx="8382000" cy="3560431"/>
          </a:xfrm>
        </p:spPr>
        <p:txBody>
          <a:bodyPr/>
          <a:lstStyle/>
          <a:p>
            <a:pPr marL="55648" indent="0">
              <a:buNone/>
            </a:pPr>
            <a:r>
              <a:rPr lang="en-GB" sz="1600" b="1" dirty="0" smtClean="0">
                <a:solidFill>
                  <a:schemeClr val="accent1"/>
                </a:solidFill>
              </a:rPr>
              <a:t>A </a:t>
            </a:r>
            <a:r>
              <a:rPr lang="en-GB" sz="1600" b="1" dirty="0">
                <a:solidFill>
                  <a:schemeClr val="accent1"/>
                </a:solidFill>
              </a:rPr>
              <a:t>global programme designed to improve data </a:t>
            </a:r>
            <a:r>
              <a:rPr lang="en-GB" sz="1600" b="1" dirty="0" smtClean="0">
                <a:solidFill>
                  <a:schemeClr val="accent1"/>
                </a:solidFill>
              </a:rPr>
              <a:t>quality at </a:t>
            </a:r>
            <a:r>
              <a:rPr lang="en-GB" sz="1600" b="1" dirty="0">
                <a:solidFill>
                  <a:schemeClr val="accent1"/>
                </a:solidFill>
              </a:rPr>
              <a:t>the </a:t>
            </a:r>
            <a:r>
              <a:rPr lang="en-GB" sz="1600" b="1" dirty="0" smtClean="0">
                <a:solidFill>
                  <a:schemeClr val="accent1"/>
                </a:solidFill>
              </a:rPr>
              <a:t>source</a:t>
            </a:r>
            <a:endParaRPr lang="en-GB" sz="1600" b="1" dirty="0">
              <a:solidFill>
                <a:schemeClr val="accent1"/>
              </a:solidFill>
            </a:endParaRPr>
          </a:p>
          <a:p>
            <a:pPr marL="55648" indent="0">
              <a:buNone/>
            </a:pPr>
            <a:endParaRPr lang="en-GB" dirty="0"/>
          </a:p>
          <a:p>
            <a:pPr marL="55648" indent="0">
              <a:buNone/>
            </a:pPr>
            <a:r>
              <a:rPr lang="en-GB" dirty="0"/>
              <a:t>   </a:t>
            </a:r>
          </a:p>
          <a:p>
            <a:pPr marL="55648" indent="0">
              <a:buNone/>
            </a:pPr>
            <a:endParaRPr lang="en-GB" dirty="0"/>
          </a:p>
        </p:txBody>
      </p:sp>
      <p:pic>
        <p:nvPicPr>
          <p:cNvPr id="6" name="Picture 5"/>
          <p:cNvPicPr>
            <a:picLocks noChangeAspect="1"/>
          </p:cNvPicPr>
          <p:nvPr/>
        </p:nvPicPr>
        <p:blipFill>
          <a:blip r:embed="rId3"/>
          <a:stretch>
            <a:fillRect/>
          </a:stretch>
        </p:blipFill>
        <p:spPr>
          <a:xfrm>
            <a:off x="447483" y="2743200"/>
            <a:ext cx="8564848" cy="1972104"/>
          </a:xfrm>
          <a:prstGeom prst="rect">
            <a:avLst/>
          </a:prstGeom>
        </p:spPr>
      </p:pic>
      <p:sp>
        <p:nvSpPr>
          <p:cNvPr id="3" name="TextBox 2"/>
          <p:cNvSpPr txBox="1"/>
          <p:nvPr/>
        </p:nvSpPr>
        <p:spPr>
          <a:xfrm>
            <a:off x="447483" y="5630826"/>
            <a:ext cx="8229600" cy="307777"/>
          </a:xfrm>
          <a:prstGeom prst="rect">
            <a:avLst/>
          </a:prstGeom>
          <a:noFill/>
        </p:spPr>
        <p:txBody>
          <a:bodyPr wrap="square" rtlCol="0">
            <a:spAutoFit/>
          </a:bodyPr>
          <a:lstStyle/>
          <a:p>
            <a:r>
              <a:rPr lang="en-US" sz="1400" i="1" dirty="0" smtClean="0"/>
              <a:t>Certification is valid for 2 years</a:t>
            </a:r>
            <a:endParaRPr lang="en-GB" sz="1400" i="1" dirty="0"/>
          </a:p>
        </p:txBody>
      </p:sp>
    </p:spTree>
    <p:extLst>
      <p:ext uri="{BB962C8B-B14F-4D97-AF65-F5344CB8AC3E}">
        <p14:creationId xmlns:p14="http://schemas.microsoft.com/office/powerpoint/2010/main" val="1513490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98" y="381000"/>
            <a:ext cx="8063602" cy="697402"/>
          </a:xfrm>
        </p:spPr>
        <p:txBody>
          <a:bodyPr/>
          <a:lstStyle/>
          <a:p>
            <a:r>
              <a:rPr lang="en-US" sz="2400" b="1" dirty="0"/>
              <a:t>Two Foundational Components</a:t>
            </a:r>
          </a:p>
        </p:txBody>
      </p:sp>
      <p:sp>
        <p:nvSpPr>
          <p:cNvPr id="5" name="Content Placeholder 4"/>
          <p:cNvSpPr>
            <a:spLocks noGrp="1"/>
          </p:cNvSpPr>
          <p:nvPr>
            <p:ph idx="11"/>
          </p:nvPr>
        </p:nvSpPr>
        <p:spPr>
          <a:xfrm>
            <a:off x="1828800" y="1295400"/>
            <a:ext cx="6934200" cy="4114800"/>
          </a:xfrm>
        </p:spPr>
        <p:txBody>
          <a:bodyPr>
            <a:noAutofit/>
          </a:bodyPr>
          <a:lstStyle/>
          <a:p>
            <a:pPr marL="203992" lvl="1" indent="0">
              <a:buNone/>
            </a:pPr>
            <a:r>
              <a:rPr lang="en-GB" sz="2100" b="1" dirty="0" smtClean="0"/>
              <a:t> MO </a:t>
            </a:r>
            <a:r>
              <a:rPr lang="en-GB" sz="2100" b="1" dirty="0"/>
              <a:t>Master Data Services </a:t>
            </a:r>
            <a:r>
              <a:rPr lang="en-GB" sz="2100" b="1" dirty="0" smtClean="0"/>
              <a:t>Certification </a:t>
            </a:r>
            <a:endParaRPr lang="en-GB" sz="2100" b="1" dirty="0"/>
          </a:p>
          <a:p>
            <a:pPr marL="403629" lvl="2" indent="0">
              <a:buNone/>
            </a:pPr>
            <a:endParaRPr lang="en-US" sz="800" dirty="0" smtClean="0"/>
          </a:p>
          <a:p>
            <a:pPr lvl="2">
              <a:buFont typeface="Wingdings" panose="05000000000000000000" pitchFamily="2" charset="2"/>
              <a:buChar char="Ø"/>
            </a:pPr>
            <a:r>
              <a:rPr lang="en-US" sz="1500" dirty="0" smtClean="0"/>
              <a:t>Provides </a:t>
            </a:r>
            <a:r>
              <a:rPr lang="en-US" sz="1500" dirty="0"/>
              <a:t>Member Organisations with </a:t>
            </a:r>
            <a:r>
              <a:rPr lang="en-US" sz="2000" b="1" dirty="0"/>
              <a:t>best practices </a:t>
            </a:r>
            <a:r>
              <a:rPr lang="en-US" sz="1500" dirty="0"/>
              <a:t>for a well structured Master Data </a:t>
            </a:r>
            <a:r>
              <a:rPr lang="en-GB" sz="1500" dirty="0"/>
              <a:t>Services Certification programme, based on MOs who have </a:t>
            </a:r>
            <a:r>
              <a:rPr lang="en-GB" sz="2000" b="1" dirty="0"/>
              <a:t>achieved </a:t>
            </a:r>
            <a:r>
              <a:rPr lang="en-GB" sz="2000" b="1" dirty="0" smtClean="0"/>
              <a:t>success</a:t>
            </a:r>
          </a:p>
          <a:p>
            <a:pPr lvl="2">
              <a:buFont typeface="Wingdings" panose="05000000000000000000" pitchFamily="2" charset="2"/>
              <a:buChar char="Ø"/>
            </a:pPr>
            <a:endParaRPr lang="en-GB" sz="1500" dirty="0"/>
          </a:p>
          <a:p>
            <a:pPr marL="403629" lvl="2" indent="0">
              <a:buNone/>
            </a:pPr>
            <a:endParaRPr lang="en-GB" sz="675" dirty="0"/>
          </a:p>
          <a:p>
            <a:pPr marL="203992" lvl="1" indent="0">
              <a:buNone/>
            </a:pPr>
            <a:r>
              <a:rPr lang="en-GB" sz="2100" b="1" dirty="0" smtClean="0"/>
              <a:t> Brand </a:t>
            </a:r>
            <a:r>
              <a:rPr lang="en-GB" sz="2100" b="1" dirty="0"/>
              <a:t>Owner Certification</a:t>
            </a:r>
            <a:endParaRPr lang="en-GB" sz="1400" b="1" dirty="0"/>
          </a:p>
          <a:p>
            <a:pPr lvl="2">
              <a:buFont typeface="Wingdings" panose="05000000000000000000" pitchFamily="2" charset="2"/>
              <a:buChar char="Ø"/>
            </a:pPr>
            <a:endParaRPr lang="en-US" sz="800" dirty="0" smtClean="0"/>
          </a:p>
          <a:p>
            <a:pPr lvl="2">
              <a:buFont typeface="Wingdings" panose="05000000000000000000" pitchFamily="2" charset="2"/>
              <a:buChar char="Ø"/>
            </a:pPr>
            <a:r>
              <a:rPr lang="en-US" sz="1500" dirty="0" smtClean="0"/>
              <a:t>Provides </a:t>
            </a:r>
            <a:r>
              <a:rPr lang="en-US" sz="1500" dirty="0"/>
              <a:t>Brand Owners with </a:t>
            </a:r>
            <a:r>
              <a:rPr lang="en-US" sz="2000" b="1" dirty="0"/>
              <a:t>guidelines</a:t>
            </a:r>
            <a:r>
              <a:rPr lang="en-US" sz="1500" dirty="0"/>
              <a:t> they can take at the creation of the data. </a:t>
            </a:r>
            <a:r>
              <a:rPr lang="en-US" sz="1800" b="1" dirty="0"/>
              <a:t>Ensures</a:t>
            </a:r>
            <a:r>
              <a:rPr lang="en-US" sz="1500" dirty="0"/>
              <a:t> images, weights and measurements are verified to meet retailer’s needs and are compliant </a:t>
            </a:r>
            <a:r>
              <a:rPr lang="en-GB" sz="1500" dirty="0"/>
              <a:t>with GS1 standards</a:t>
            </a:r>
            <a:endParaRPr lang="en-GB" sz="5400" dirty="0"/>
          </a:p>
        </p:txBody>
      </p:sp>
      <p:pic>
        <p:nvPicPr>
          <p:cNvPr id="3" name="Picture 2"/>
          <p:cNvPicPr>
            <a:picLocks noChangeAspect="1"/>
          </p:cNvPicPr>
          <p:nvPr/>
        </p:nvPicPr>
        <p:blipFill>
          <a:blip r:embed="rId3"/>
          <a:stretch>
            <a:fillRect/>
          </a:stretch>
        </p:blipFill>
        <p:spPr>
          <a:xfrm>
            <a:off x="470798" y="1981200"/>
            <a:ext cx="1654402" cy="1669442"/>
          </a:xfrm>
          <a:prstGeom prst="rect">
            <a:avLst/>
          </a:prstGeom>
        </p:spPr>
      </p:pic>
      <p:sp>
        <p:nvSpPr>
          <p:cNvPr id="4" name="TextBox 3"/>
          <p:cNvSpPr txBox="1"/>
          <p:nvPr/>
        </p:nvSpPr>
        <p:spPr>
          <a:xfrm>
            <a:off x="762000" y="5562600"/>
            <a:ext cx="7696200" cy="369332"/>
          </a:xfrm>
          <a:prstGeom prst="rect">
            <a:avLst/>
          </a:prstGeom>
          <a:noFill/>
        </p:spPr>
        <p:txBody>
          <a:bodyPr wrap="square" rtlCol="0">
            <a:spAutoFit/>
          </a:bodyPr>
          <a:lstStyle/>
          <a:p>
            <a:r>
              <a:rPr lang="en-US" b="1" i="1" dirty="0" smtClean="0">
                <a:solidFill>
                  <a:schemeClr val="tx2"/>
                </a:solidFill>
              </a:rPr>
              <a:t>All based on GS1 Standards and the DQ Framework</a:t>
            </a:r>
            <a:endParaRPr lang="en-US" b="1" i="1" dirty="0">
              <a:solidFill>
                <a:schemeClr val="tx2"/>
              </a:solidFill>
            </a:endParaRPr>
          </a:p>
        </p:txBody>
      </p:sp>
    </p:spTree>
    <p:extLst>
      <p:ext uri="{BB962C8B-B14F-4D97-AF65-F5344CB8AC3E}">
        <p14:creationId xmlns:p14="http://schemas.microsoft.com/office/powerpoint/2010/main" val="683673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Anti-trust </a:t>
            </a:r>
            <a:r>
              <a:rPr lang="en-US" sz="2400" b="1" dirty="0"/>
              <a:t>C</a:t>
            </a:r>
            <a:r>
              <a:rPr lang="en-US" sz="2400" b="1" dirty="0" smtClean="0"/>
              <a:t>aution</a:t>
            </a:r>
            <a:endParaRPr lang="en-GB" sz="2400" b="1" dirty="0"/>
          </a:p>
        </p:txBody>
      </p:sp>
      <p:sp>
        <p:nvSpPr>
          <p:cNvPr id="3" name="Content Placeholder 2"/>
          <p:cNvSpPr>
            <a:spLocks noGrp="1"/>
          </p:cNvSpPr>
          <p:nvPr>
            <p:ph idx="11"/>
          </p:nvPr>
        </p:nvSpPr>
        <p:spPr>
          <a:xfrm>
            <a:off x="447484" y="1524000"/>
            <a:ext cx="8241707" cy="4267200"/>
          </a:xfrm>
        </p:spPr>
        <p:txBody>
          <a:bodyPr/>
          <a:lstStyle/>
          <a:p>
            <a:pPr marL="178" indent="0" algn="just">
              <a:buNone/>
            </a:pPr>
            <a:r>
              <a:rPr lang="en-US" altLang="en-US" sz="1400" dirty="0"/>
              <a:t>GS1 operates under the GS1 anti-trust caution.  Strict compliance with anti-trust laws is and always has been the policy of GS1</a:t>
            </a:r>
            <a:r>
              <a:rPr lang="en-US" altLang="en-US" sz="1400" dirty="0" smtClean="0"/>
              <a:t>.</a:t>
            </a:r>
          </a:p>
          <a:p>
            <a:pPr marL="178" indent="0" algn="just">
              <a:buNone/>
            </a:pPr>
            <a:endParaRPr lang="en-US" altLang="en-US" sz="1400" dirty="0"/>
          </a:p>
          <a:p>
            <a:pPr marL="178" indent="0" algn="just">
              <a:buNone/>
            </a:pPr>
            <a:r>
              <a:rPr lang="en-US" altLang="en-US" sz="1400" dirty="0"/>
              <a:t>The best way to avoid problems is to remember that the purpose of the group is to enhance the ability of all industry members to compete more efficiently.</a:t>
            </a:r>
          </a:p>
          <a:p>
            <a:pPr marL="178" indent="0" algn="just">
              <a:buNone/>
            </a:pPr>
            <a:r>
              <a:rPr lang="en-US" altLang="en-US" sz="1400" dirty="0"/>
              <a:t>	</a:t>
            </a:r>
            <a:endParaRPr lang="en-US" altLang="en-US" sz="1400" dirty="0" smtClean="0"/>
          </a:p>
          <a:p>
            <a:pPr marL="178" indent="0" algn="just">
              <a:buNone/>
            </a:pPr>
            <a:r>
              <a:rPr lang="en-US" altLang="en-US" sz="1400" dirty="0" smtClean="0"/>
              <a:t>This </a:t>
            </a:r>
            <a:r>
              <a:rPr lang="en-US" altLang="en-US" sz="1400" dirty="0"/>
              <a:t>means</a:t>
            </a:r>
            <a:r>
              <a:rPr lang="en-US" altLang="en-US" sz="1400" dirty="0" smtClean="0"/>
              <a:t>:</a:t>
            </a:r>
          </a:p>
          <a:p>
            <a:pPr marL="178" indent="0" algn="just">
              <a:buNone/>
            </a:pPr>
            <a:endParaRPr lang="en-US" altLang="en-US" sz="700" dirty="0"/>
          </a:p>
          <a:p>
            <a:pPr marL="760104" lvl="3" indent="-179785" algn="just"/>
            <a:r>
              <a:rPr lang="en-US" altLang="en-US" sz="1400" b="1" dirty="0"/>
              <a:t>There shall be no discussion of prices, allocation of customers, or products, </a:t>
            </a:r>
            <a:r>
              <a:rPr lang="en-GB" sz="1400" b="1" dirty="0">
                <a:ea typeface="Times New Roman" panose="02020603050405020304" pitchFamily="18" charset="0"/>
              </a:rPr>
              <a:t>boycotts, refusals to deal, or market share.</a:t>
            </a:r>
            <a:endParaRPr lang="en-US" altLang="en-US" sz="1400" b="1" dirty="0"/>
          </a:p>
          <a:p>
            <a:pPr marL="760104" lvl="3" indent="-179785" algn="just"/>
            <a:r>
              <a:rPr lang="en-US" altLang="en-US" sz="1400" dirty="0"/>
              <a:t>If any participant believes the group is drifting toward impermissible discussion, the topic shall be tabled until the opinion of counsel can be obtained</a:t>
            </a:r>
            <a:r>
              <a:rPr lang="en-US" altLang="en-US" sz="1400" dirty="0" smtClean="0"/>
              <a:t>.</a:t>
            </a:r>
          </a:p>
          <a:p>
            <a:pPr marL="0" indent="0" algn="just">
              <a:buNone/>
            </a:pPr>
            <a:endParaRPr lang="en-US" altLang="en-US" sz="1400" dirty="0" smtClean="0"/>
          </a:p>
          <a:p>
            <a:pPr marL="0" indent="0" algn="ctr">
              <a:buNone/>
            </a:pPr>
            <a:endParaRPr lang="en-US" altLang="en-US" sz="1400" dirty="0"/>
          </a:p>
          <a:p>
            <a:pPr marL="0" indent="0" algn="ctr">
              <a:buNone/>
            </a:pPr>
            <a:r>
              <a:rPr lang="en-US" altLang="en-US" sz="1400" dirty="0" smtClean="0"/>
              <a:t>The </a:t>
            </a:r>
            <a:r>
              <a:rPr lang="en-US" altLang="en-US" sz="1400" dirty="0"/>
              <a:t>full anti-trust caution is available via the link below, if you would like to read it in its entirety: </a:t>
            </a:r>
            <a:r>
              <a:rPr lang="en-GB" sz="1400" dirty="0">
                <a:hlinkClick r:id="rId3"/>
              </a:rPr>
              <a:t>http://www.gs1.org/gs1-anti-trust-caution</a:t>
            </a:r>
            <a:r>
              <a:rPr lang="en-GB" sz="1400" dirty="0"/>
              <a:t>.</a:t>
            </a:r>
            <a:endParaRPr lang="en-US" altLang="en-US" sz="1400" dirty="0"/>
          </a:p>
          <a:p>
            <a:pPr marL="361950" lvl="1" indent="-151210" algn="just"/>
            <a:endParaRPr lang="en-US" altLang="en-US" sz="1350" dirty="0"/>
          </a:p>
          <a:p>
            <a:pPr algn="just"/>
            <a:endParaRPr lang="en-GB" dirty="0"/>
          </a:p>
        </p:txBody>
      </p:sp>
    </p:spTree>
    <p:extLst>
      <p:ext uri="{BB962C8B-B14F-4D97-AF65-F5344CB8AC3E}">
        <p14:creationId xmlns:p14="http://schemas.microsoft.com/office/powerpoint/2010/main" val="919855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10" y="258826"/>
            <a:ext cx="8063602" cy="697402"/>
          </a:xfrm>
        </p:spPr>
        <p:txBody>
          <a:bodyPr/>
          <a:lstStyle/>
          <a:p>
            <a:r>
              <a:rPr lang="en-US" sz="2400" b="1" dirty="0" smtClean="0"/>
              <a:t/>
            </a:r>
            <a:br>
              <a:rPr lang="en-US" sz="2400" b="1" dirty="0" smtClean="0"/>
            </a:br>
            <a:r>
              <a:rPr lang="en-US" sz="2400" b="1" dirty="0" smtClean="0"/>
              <a:t>Benefits </a:t>
            </a:r>
            <a:r>
              <a:rPr lang="en-US" sz="2400" b="1" dirty="0"/>
              <a:t>for our </a:t>
            </a:r>
            <a:r>
              <a:rPr lang="en-US" sz="2400" b="1" dirty="0" smtClean="0"/>
              <a:t>Member Organisations</a:t>
            </a:r>
            <a:endParaRPr lang="en-US" sz="2400" b="1" dirty="0"/>
          </a:p>
        </p:txBody>
      </p:sp>
      <p:sp>
        <p:nvSpPr>
          <p:cNvPr id="5" name="Content Placeholder 4"/>
          <p:cNvSpPr>
            <a:spLocks noGrp="1"/>
          </p:cNvSpPr>
          <p:nvPr>
            <p:ph idx="11"/>
          </p:nvPr>
        </p:nvSpPr>
        <p:spPr>
          <a:xfrm>
            <a:off x="447755" y="1828800"/>
            <a:ext cx="7839964" cy="3441845"/>
          </a:xfrm>
        </p:spPr>
        <p:txBody>
          <a:bodyPr/>
          <a:lstStyle/>
          <a:p>
            <a:pPr>
              <a:buFont typeface="Wingdings" panose="05000000000000000000" pitchFamily="2" charset="2"/>
              <a:buChar char="Ø"/>
            </a:pPr>
            <a:r>
              <a:rPr lang="en-GB" sz="1800" b="1" dirty="0"/>
              <a:t>Strengthen Data Quality</a:t>
            </a:r>
          </a:p>
          <a:p>
            <a:pPr lvl="1">
              <a:buFont typeface="Wingdings" panose="05000000000000000000" pitchFamily="2" charset="2"/>
              <a:buChar char="ü"/>
            </a:pPr>
            <a:r>
              <a:rPr lang="en-US" sz="1800" dirty="0"/>
              <a:t>Maximize efficiency throughout the supply chain and decrease consumer and retailer risk </a:t>
            </a:r>
          </a:p>
          <a:p>
            <a:pPr marL="203993" lvl="1" indent="0">
              <a:buNone/>
            </a:pPr>
            <a:endParaRPr lang="en-GB" sz="1350" dirty="0"/>
          </a:p>
          <a:p>
            <a:pPr>
              <a:buFont typeface="Wingdings" panose="05000000000000000000" pitchFamily="2" charset="2"/>
              <a:buChar char="Ø"/>
            </a:pPr>
            <a:r>
              <a:rPr lang="en-GB" sz="1800" b="1" dirty="0"/>
              <a:t>Offer New Services to Brand Owners </a:t>
            </a:r>
            <a:r>
              <a:rPr lang="en-GB" sz="1800" b="1" dirty="0" smtClean="0"/>
              <a:t>&amp; SMEs</a:t>
            </a:r>
            <a:endParaRPr lang="en-GB" sz="1800" b="1" dirty="0"/>
          </a:p>
          <a:p>
            <a:pPr lvl="1">
              <a:buFont typeface="Wingdings" panose="05000000000000000000" pitchFamily="2" charset="2"/>
              <a:buChar char="ü"/>
            </a:pPr>
            <a:r>
              <a:rPr lang="en-GB" sz="1800" dirty="0"/>
              <a:t>Position the MO to become the </a:t>
            </a:r>
            <a:r>
              <a:rPr lang="en-GB" sz="1800" b="1" dirty="0"/>
              <a:t>“trusted advisor” </a:t>
            </a:r>
            <a:r>
              <a:rPr lang="en-GB" sz="1800" dirty="0"/>
              <a:t>addressing Master Data business challenges and increase usage of MDS </a:t>
            </a:r>
          </a:p>
          <a:p>
            <a:pPr marL="55648" indent="0">
              <a:buNone/>
            </a:pPr>
            <a:endParaRPr lang="en-GB" sz="1800" b="1" dirty="0" smtClean="0">
              <a:solidFill>
                <a:schemeClr val="tx1">
                  <a:lumMod val="50000"/>
                </a:schemeClr>
              </a:solidFill>
            </a:endParaRPr>
          </a:p>
          <a:p>
            <a:pPr>
              <a:buFont typeface="Wingdings" panose="05000000000000000000" pitchFamily="2" charset="2"/>
              <a:buChar char="Ø"/>
            </a:pPr>
            <a:r>
              <a:rPr lang="en-GB" sz="1800" b="1" dirty="0" smtClean="0"/>
              <a:t>Everybody Wins</a:t>
            </a:r>
            <a:endParaRPr lang="en-GB" sz="1800" b="1" dirty="0"/>
          </a:p>
          <a:p>
            <a:pPr lvl="1">
              <a:buFont typeface="Wingdings" panose="05000000000000000000" pitchFamily="2" charset="2"/>
              <a:buChar char="ü"/>
            </a:pPr>
            <a:r>
              <a:rPr lang="en-US" sz="1800" dirty="0"/>
              <a:t>Reduce time spent </a:t>
            </a:r>
            <a:r>
              <a:rPr lang="en-GB" sz="1800" dirty="0"/>
              <a:t>re-capturing and re-validating data </a:t>
            </a:r>
          </a:p>
          <a:p>
            <a:pPr marL="55648" indent="0">
              <a:buNone/>
            </a:pPr>
            <a:endParaRPr lang="en-GB" dirty="0"/>
          </a:p>
          <a:p>
            <a:pPr marL="55648" indent="0">
              <a:buNone/>
            </a:pPr>
            <a:endParaRPr lang="en-US" sz="2100" dirty="0"/>
          </a:p>
          <a:p>
            <a:pPr marL="55648" indent="0">
              <a:buNone/>
            </a:pPr>
            <a:endParaRPr lang="en-GB" sz="6000" dirty="0"/>
          </a:p>
        </p:txBody>
      </p:sp>
      <p:pic>
        <p:nvPicPr>
          <p:cNvPr id="6" name="Picture 2" descr="http://www.felling.com/wp-content/uploads/2014/02/BenefitsRoadSig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116758"/>
            <a:ext cx="1524868" cy="9815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62483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FF0000"/>
                </a:solidFill>
              </a:rPr>
              <a:t/>
            </a:r>
            <a:br>
              <a:rPr lang="en-US" sz="2400" b="1" dirty="0" smtClean="0">
                <a:solidFill>
                  <a:srgbClr val="FF0000"/>
                </a:solidFill>
              </a:rPr>
            </a:br>
            <a:r>
              <a:rPr lang="en-US" sz="2400" b="1" dirty="0" smtClean="0"/>
              <a:t>Benefits for Brand Owners</a:t>
            </a:r>
            <a:endParaRPr lang="en-GB" sz="2100" b="1" dirty="0"/>
          </a:p>
        </p:txBody>
      </p:sp>
      <p:sp>
        <p:nvSpPr>
          <p:cNvPr id="3" name="Content Placeholder 2"/>
          <p:cNvSpPr>
            <a:spLocks noGrp="1"/>
          </p:cNvSpPr>
          <p:nvPr>
            <p:ph idx="11"/>
          </p:nvPr>
        </p:nvSpPr>
        <p:spPr>
          <a:xfrm>
            <a:off x="304800" y="1174486"/>
            <a:ext cx="8610600" cy="4692914"/>
          </a:xfrm>
        </p:spPr>
        <p:txBody>
          <a:bodyPr/>
          <a:lstStyle/>
          <a:p>
            <a:pPr algn="just">
              <a:buFont typeface="Wingdings" panose="05000000000000000000" pitchFamily="2" charset="2"/>
              <a:buChar char="q"/>
            </a:pPr>
            <a:endParaRPr lang="en-GB" dirty="0" smtClean="0"/>
          </a:p>
          <a:p>
            <a:pPr algn="just">
              <a:lnSpc>
                <a:spcPct val="100000"/>
              </a:lnSpc>
              <a:buFont typeface="Wingdings" panose="05000000000000000000" pitchFamily="2" charset="2"/>
              <a:buChar char="Ø"/>
            </a:pPr>
            <a:r>
              <a:rPr lang="en-GB" sz="1600" b="1" dirty="0" smtClean="0"/>
              <a:t> Improves </a:t>
            </a:r>
            <a:r>
              <a:rPr lang="en-GB" sz="1600" b="1" dirty="0"/>
              <a:t>data quality at the </a:t>
            </a:r>
            <a:r>
              <a:rPr lang="en-GB" sz="1600" b="1" dirty="0" smtClean="0"/>
              <a:t>source </a:t>
            </a:r>
            <a:r>
              <a:rPr lang="en-US" sz="1600" b="1" dirty="0"/>
              <a:t>and across the supply </a:t>
            </a:r>
            <a:endParaRPr lang="en-US" sz="1600" b="1" dirty="0" smtClean="0"/>
          </a:p>
          <a:p>
            <a:pPr lvl="2" algn="just">
              <a:lnSpc>
                <a:spcPct val="100000"/>
              </a:lnSpc>
              <a:buFont typeface="Wingdings" panose="05000000000000000000" pitchFamily="2" charset="2"/>
              <a:buChar char="ü"/>
            </a:pPr>
            <a:r>
              <a:rPr lang="en-GB" sz="1600" dirty="0" smtClean="0"/>
              <a:t>Globally </a:t>
            </a:r>
            <a:r>
              <a:rPr lang="en-GB" sz="1600" dirty="0"/>
              <a:t>harmonised data quality certification programme</a:t>
            </a:r>
          </a:p>
          <a:p>
            <a:pPr algn="just">
              <a:lnSpc>
                <a:spcPct val="100000"/>
              </a:lnSpc>
              <a:buFont typeface="Wingdings" panose="05000000000000000000" pitchFamily="2" charset="2"/>
              <a:buChar char="Ø"/>
            </a:pPr>
            <a:r>
              <a:rPr lang="en-GB" sz="1600" b="1" dirty="0" smtClean="0"/>
              <a:t> Better </a:t>
            </a:r>
            <a:r>
              <a:rPr lang="en-GB" sz="1600" b="1" dirty="0"/>
              <a:t>information for </a:t>
            </a:r>
            <a:r>
              <a:rPr lang="en-GB" sz="1600" b="1" dirty="0" smtClean="0"/>
              <a:t>the consumer experience </a:t>
            </a:r>
          </a:p>
          <a:p>
            <a:pPr lvl="2" algn="just">
              <a:lnSpc>
                <a:spcPct val="100000"/>
              </a:lnSpc>
              <a:spcBef>
                <a:spcPts val="675"/>
              </a:spcBef>
              <a:buFont typeface="Wingdings" panose="05000000000000000000" pitchFamily="2" charset="2"/>
              <a:buChar char="ü"/>
            </a:pPr>
            <a:r>
              <a:rPr lang="en-GB" sz="1600" dirty="0" smtClean="0"/>
              <a:t> The </a:t>
            </a:r>
            <a:r>
              <a:rPr lang="en-GB" sz="1600" dirty="0"/>
              <a:t>quality of the data and image is a direct reflection on the quality </a:t>
            </a:r>
            <a:r>
              <a:rPr lang="en-GB" sz="1600" dirty="0" smtClean="0"/>
              <a:t>of   </a:t>
            </a:r>
          </a:p>
          <a:p>
            <a:pPr marL="403629" lvl="2" indent="0" algn="just">
              <a:lnSpc>
                <a:spcPct val="100000"/>
              </a:lnSpc>
              <a:spcBef>
                <a:spcPts val="675"/>
              </a:spcBef>
              <a:buNone/>
            </a:pPr>
            <a:r>
              <a:rPr lang="en-GB" sz="1600" dirty="0"/>
              <a:t> </a:t>
            </a:r>
            <a:r>
              <a:rPr lang="en-GB" sz="1600" dirty="0" smtClean="0"/>
              <a:t>   the product</a:t>
            </a:r>
          </a:p>
          <a:p>
            <a:pPr marL="341437" indent="-285750" defTabSz="342866">
              <a:lnSpc>
                <a:spcPct val="100000"/>
              </a:lnSpc>
              <a:spcBef>
                <a:spcPts val="675"/>
              </a:spcBef>
              <a:buClr>
                <a:srgbClr val="F26334"/>
              </a:buClr>
              <a:buFont typeface="Wingdings" panose="05000000000000000000" pitchFamily="2" charset="2"/>
              <a:buChar char="Ø"/>
            </a:pPr>
            <a:r>
              <a:rPr lang="en-GB" sz="1600" b="1" dirty="0"/>
              <a:t>Images are verified to meet </a:t>
            </a:r>
            <a:r>
              <a:rPr lang="en-GB" sz="1600" b="1" dirty="0" smtClean="0"/>
              <a:t>the </a:t>
            </a:r>
            <a:r>
              <a:rPr lang="en-GB" sz="1600" b="1" dirty="0"/>
              <a:t>Brand, Retailer’s and Web Shop needs</a:t>
            </a:r>
            <a:endParaRPr lang="en-US" sz="1600" b="1" dirty="0"/>
          </a:p>
          <a:p>
            <a:pPr marL="761189" lvl="2" indent="-285750" defTabSz="342866">
              <a:lnSpc>
                <a:spcPct val="100000"/>
              </a:lnSpc>
              <a:spcBef>
                <a:spcPts val="0"/>
              </a:spcBef>
              <a:buClr>
                <a:srgbClr val="F26334"/>
              </a:buClr>
              <a:buFont typeface="Wingdings" panose="05000000000000000000" pitchFamily="2" charset="2"/>
              <a:buChar char="ü"/>
            </a:pPr>
            <a:r>
              <a:rPr lang="en-GB" sz="1600" dirty="0" smtClean="0">
                <a:solidFill>
                  <a:srgbClr val="002C6C"/>
                </a:solidFill>
              </a:rPr>
              <a:t>Online </a:t>
            </a:r>
            <a:r>
              <a:rPr lang="en-GB" sz="1600" dirty="0">
                <a:solidFill>
                  <a:srgbClr val="002C6C"/>
                </a:solidFill>
              </a:rPr>
              <a:t>shoppers prefer selecting a product with an </a:t>
            </a:r>
            <a:r>
              <a:rPr lang="en-GB" sz="1600" dirty="0" smtClean="0">
                <a:solidFill>
                  <a:srgbClr val="002C6C"/>
                </a:solidFill>
              </a:rPr>
              <a:t>image</a:t>
            </a:r>
          </a:p>
          <a:p>
            <a:pPr marL="475439" lvl="2" indent="0" defTabSz="342866">
              <a:lnSpc>
                <a:spcPct val="100000"/>
              </a:lnSpc>
              <a:spcBef>
                <a:spcPts val="0"/>
              </a:spcBef>
              <a:buClr>
                <a:srgbClr val="F26334"/>
              </a:buClr>
              <a:buNone/>
            </a:pPr>
            <a:endParaRPr lang="en-GB" sz="700" dirty="0" smtClean="0">
              <a:solidFill>
                <a:srgbClr val="002C6C"/>
              </a:solidFill>
            </a:endParaRPr>
          </a:p>
          <a:p>
            <a:pPr marL="341437" indent="-285750" defTabSz="342866">
              <a:lnSpc>
                <a:spcPct val="100000"/>
              </a:lnSpc>
              <a:spcBef>
                <a:spcPts val="675"/>
              </a:spcBef>
              <a:buClr>
                <a:srgbClr val="F26334"/>
              </a:buClr>
              <a:buFont typeface="Wingdings" panose="05000000000000000000" pitchFamily="2" charset="2"/>
              <a:buChar char="Ø"/>
            </a:pPr>
            <a:r>
              <a:rPr lang="en-GB" sz="1600" b="1" dirty="0" smtClean="0">
                <a:solidFill>
                  <a:srgbClr val="002C6C"/>
                </a:solidFill>
              </a:rPr>
              <a:t>Verified </a:t>
            </a:r>
            <a:r>
              <a:rPr lang="en-GB" sz="1600" b="1" dirty="0">
                <a:solidFill>
                  <a:srgbClr val="002C6C"/>
                </a:solidFill>
              </a:rPr>
              <a:t>weights, </a:t>
            </a:r>
            <a:r>
              <a:rPr lang="en-GB" sz="1600" b="1" dirty="0" smtClean="0">
                <a:solidFill>
                  <a:srgbClr val="002C6C"/>
                </a:solidFill>
              </a:rPr>
              <a:t>measurements, images </a:t>
            </a:r>
            <a:endParaRPr lang="en-GB" sz="1600" b="1" dirty="0">
              <a:solidFill>
                <a:srgbClr val="002C6C"/>
              </a:solidFill>
            </a:endParaRPr>
          </a:p>
          <a:p>
            <a:pPr marL="810689" lvl="2" indent="-285750" defTabSz="342866">
              <a:lnSpc>
                <a:spcPct val="100000"/>
              </a:lnSpc>
              <a:spcBef>
                <a:spcPts val="675"/>
              </a:spcBef>
              <a:buClr>
                <a:srgbClr val="F26334"/>
              </a:buClr>
              <a:buFont typeface="Wingdings" panose="05000000000000000000" pitchFamily="2" charset="2"/>
              <a:buChar char="ü"/>
            </a:pPr>
            <a:r>
              <a:rPr lang="en-GB" sz="1600" dirty="0">
                <a:solidFill>
                  <a:srgbClr val="002C6C"/>
                </a:solidFill>
              </a:rPr>
              <a:t>Compliant with GS1 </a:t>
            </a:r>
            <a:r>
              <a:rPr lang="en-GB" sz="1600" dirty="0" smtClean="0">
                <a:solidFill>
                  <a:srgbClr val="002C6C"/>
                </a:solidFill>
              </a:rPr>
              <a:t>standards</a:t>
            </a:r>
          </a:p>
          <a:p>
            <a:pPr marL="810689" lvl="2" indent="-285750" defTabSz="342866">
              <a:lnSpc>
                <a:spcPct val="100000"/>
              </a:lnSpc>
              <a:spcBef>
                <a:spcPts val="675"/>
              </a:spcBef>
              <a:buClr>
                <a:srgbClr val="F26334"/>
              </a:buClr>
              <a:buFont typeface="Wingdings" panose="05000000000000000000" pitchFamily="2" charset="2"/>
              <a:buChar char="ü"/>
            </a:pPr>
            <a:r>
              <a:rPr lang="en-US" sz="1600" dirty="0">
                <a:solidFill>
                  <a:srgbClr val="002C6C"/>
                </a:solidFill>
              </a:rPr>
              <a:t>Supply Chain costs decrease when data is accurate</a:t>
            </a:r>
          </a:p>
          <a:p>
            <a:pPr marL="810689" lvl="2" indent="-285750" defTabSz="342866">
              <a:lnSpc>
                <a:spcPct val="100000"/>
              </a:lnSpc>
              <a:spcBef>
                <a:spcPts val="675"/>
              </a:spcBef>
              <a:buClr>
                <a:srgbClr val="F26334"/>
              </a:buClr>
              <a:buFont typeface="Wingdings" panose="05000000000000000000" pitchFamily="2" charset="2"/>
              <a:buChar char="ü"/>
            </a:pPr>
            <a:r>
              <a:rPr lang="en-US" sz="1600" dirty="0"/>
              <a:t>Complete and accurate information for </a:t>
            </a:r>
            <a:r>
              <a:rPr lang="en-GB" sz="1600" dirty="0"/>
              <a:t>space planning (</a:t>
            </a:r>
            <a:r>
              <a:rPr lang="en-US" sz="1600" dirty="0"/>
              <a:t>Planograms)</a:t>
            </a:r>
          </a:p>
          <a:p>
            <a:pPr marL="524939" lvl="2" indent="0" defTabSz="342866">
              <a:lnSpc>
                <a:spcPct val="100000"/>
              </a:lnSpc>
              <a:spcBef>
                <a:spcPts val="675"/>
              </a:spcBef>
              <a:buClr>
                <a:srgbClr val="F26334"/>
              </a:buClr>
              <a:buNone/>
            </a:pPr>
            <a:endParaRPr lang="en-GB" sz="100" dirty="0">
              <a:solidFill>
                <a:srgbClr val="002C6C"/>
              </a:solidFill>
            </a:endParaRPr>
          </a:p>
          <a:p>
            <a:pPr marL="341437" indent="-285750" defTabSz="342866">
              <a:lnSpc>
                <a:spcPct val="100000"/>
              </a:lnSpc>
              <a:spcBef>
                <a:spcPts val="675"/>
              </a:spcBef>
              <a:buClr>
                <a:srgbClr val="F26334"/>
              </a:buClr>
              <a:buFont typeface="Wingdings" panose="05000000000000000000" pitchFamily="2" charset="2"/>
              <a:buChar char="Ø"/>
            </a:pPr>
            <a:r>
              <a:rPr lang="en-GB" sz="1600" b="1" dirty="0" smtClean="0">
                <a:solidFill>
                  <a:srgbClr val="002C6C"/>
                </a:solidFill>
              </a:rPr>
              <a:t>Sales </a:t>
            </a:r>
            <a:r>
              <a:rPr lang="en-GB" sz="1600" b="1" dirty="0">
                <a:solidFill>
                  <a:srgbClr val="002C6C"/>
                </a:solidFill>
              </a:rPr>
              <a:t>increase when information is accurate and linked to an </a:t>
            </a:r>
            <a:r>
              <a:rPr lang="en-GB" sz="1600" b="1" dirty="0" smtClean="0">
                <a:solidFill>
                  <a:srgbClr val="002C6C"/>
                </a:solidFill>
              </a:rPr>
              <a:t>image</a:t>
            </a:r>
          </a:p>
          <a:p>
            <a:pPr marL="341437" indent="-285750" defTabSz="342866">
              <a:lnSpc>
                <a:spcPct val="100000"/>
              </a:lnSpc>
              <a:spcBef>
                <a:spcPts val="675"/>
              </a:spcBef>
              <a:buClr>
                <a:srgbClr val="F26334"/>
              </a:buClr>
              <a:buFont typeface="Wingdings" panose="05000000000000000000" pitchFamily="2" charset="2"/>
              <a:buChar char="Ø"/>
            </a:pPr>
            <a:r>
              <a:rPr lang="en-US" sz="1600" b="1" dirty="0" smtClean="0">
                <a:solidFill>
                  <a:srgbClr val="002C6C"/>
                </a:solidFill>
              </a:rPr>
              <a:t>Core service linked to the GS1 Cloud &amp; Trustmark  </a:t>
            </a:r>
            <a:endParaRPr lang="en-GB" sz="700" b="1" dirty="0"/>
          </a:p>
        </p:txBody>
      </p:sp>
      <p:pic>
        <p:nvPicPr>
          <p:cNvPr id="3074" name="Picture 2" descr="http://www.felling.com/wp-content/uploads/2014/02/BenefitsRoadSig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2784" y="49429"/>
            <a:ext cx="1688642" cy="108695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486400"/>
            <a:ext cx="832965" cy="205986"/>
          </a:xfrm>
          <a:prstGeom prst="rect">
            <a:avLst/>
          </a:prstGeom>
        </p:spPr>
      </p:pic>
    </p:spTree>
    <p:extLst>
      <p:ext uri="{BB962C8B-B14F-4D97-AF65-F5344CB8AC3E}">
        <p14:creationId xmlns:p14="http://schemas.microsoft.com/office/powerpoint/2010/main" val="1948501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Master Data Services and Brand Owner</a:t>
            </a:r>
            <a:endParaRPr lang="en-GB" dirty="0"/>
          </a:p>
        </p:txBody>
      </p:sp>
      <p:sp>
        <p:nvSpPr>
          <p:cNvPr id="2" name="TextBox 1"/>
          <p:cNvSpPr txBox="1"/>
          <p:nvPr/>
        </p:nvSpPr>
        <p:spPr>
          <a:xfrm>
            <a:off x="837879" y="1585859"/>
            <a:ext cx="7467600" cy="461665"/>
          </a:xfrm>
          <a:prstGeom prst="rect">
            <a:avLst/>
          </a:prstGeom>
          <a:noFill/>
        </p:spPr>
        <p:txBody>
          <a:bodyPr wrap="square" rtlCol="0">
            <a:spAutoFit/>
          </a:bodyPr>
          <a:lstStyle/>
          <a:p>
            <a:r>
              <a:rPr lang="en-US" sz="2400" dirty="0"/>
              <a:t>Pilot Status, </a:t>
            </a:r>
            <a:r>
              <a:rPr lang="en-US" sz="2400" dirty="0" smtClean="0"/>
              <a:t>Pipeline and </a:t>
            </a:r>
            <a:r>
              <a:rPr lang="en-US" sz="2400" dirty="0"/>
              <a:t>Next Steps</a:t>
            </a:r>
            <a:endParaRPr lang="en-GB" sz="2400" dirty="0"/>
          </a:p>
        </p:txBody>
      </p:sp>
    </p:spTree>
    <p:extLst>
      <p:ext uri="{BB962C8B-B14F-4D97-AF65-F5344CB8AC3E}">
        <p14:creationId xmlns:p14="http://schemas.microsoft.com/office/powerpoint/2010/main" val="2949187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bwMode="auto">
          <a:xfrm>
            <a:off x="447484" y="1334671"/>
            <a:ext cx="8243942" cy="712247"/>
          </a:xfrm>
          <a:prstGeom prst="rect">
            <a:avLst/>
          </a:prstGeom>
          <a:noFill/>
          <a:ln w="9525">
            <a:noFill/>
            <a:miter lim="800000"/>
            <a:headEnd/>
            <a:tailEnd/>
          </a:ln>
        </p:spPr>
        <p:txBody>
          <a:bodyPr vert="horz" wrap="square" lIns="91358" tIns="45710" rIns="91358" bIns="45710" numCol="1" anchor="t" anchorCtr="0" compatLnSpc="1">
            <a:prstTxWarp prst="textNoShape">
              <a:avLst/>
            </a:prstTxWarp>
            <a:noAutofit/>
          </a:bodyPr>
          <a:lstStyle>
            <a:lvl1pPr marL="269783" marR="0" indent="-214135" algn="l" defTabSz="342548" rtl="0" eaLnBrk="1" fontAlgn="base" latinLnBrk="0" hangingPunct="1">
              <a:lnSpc>
                <a:spcPct val="110000"/>
              </a:lnSpc>
              <a:spcBef>
                <a:spcPts val="300"/>
              </a:spcBef>
              <a:spcAft>
                <a:spcPct val="0"/>
              </a:spcAft>
              <a:buClr>
                <a:schemeClr val="accent1"/>
              </a:buClr>
              <a:buSzTx/>
              <a:buFont typeface="Arial"/>
              <a:buChar char="•"/>
              <a:tabLst/>
              <a:defRPr sz="1125" b="0" i="0" kern="1200" baseline="0">
                <a:solidFill>
                  <a:schemeClr val="tx2"/>
                </a:solidFill>
                <a:latin typeface="Verdana"/>
                <a:ea typeface="ＭＳ Ｐゴシック" charset="0"/>
                <a:cs typeface="Verdana"/>
              </a:defRPr>
            </a:lvl1pPr>
            <a:lvl2pPr marL="418127" marR="0" indent="-214135" algn="l" defTabSz="342548" rtl="0" eaLnBrk="1" fontAlgn="base" latinLnBrk="0" hangingPunct="1">
              <a:lnSpc>
                <a:spcPct val="110000"/>
              </a:lnSpc>
              <a:spcBef>
                <a:spcPts val="300"/>
              </a:spcBef>
              <a:spcAft>
                <a:spcPct val="0"/>
              </a:spcAft>
              <a:buClr>
                <a:schemeClr val="accent1"/>
              </a:buClr>
              <a:buSzTx/>
              <a:buFont typeface="Lucida Grande"/>
              <a:buChar char="­"/>
              <a:tabLst/>
              <a:defRPr sz="1125" b="0" i="0" kern="1200">
                <a:solidFill>
                  <a:schemeClr val="tx2"/>
                </a:solidFill>
                <a:latin typeface="Verdana"/>
                <a:ea typeface="ＭＳ Ｐゴシック" charset="0"/>
                <a:cs typeface="Verdana"/>
              </a:defRPr>
            </a:lvl2pPr>
            <a:lvl3pPr marL="617764" indent="-214135" algn="l" defTabSz="342548" rtl="0" eaLnBrk="1" fontAlgn="base" hangingPunct="1">
              <a:lnSpc>
                <a:spcPct val="110000"/>
              </a:lnSpc>
              <a:spcBef>
                <a:spcPts val="300"/>
              </a:spcBef>
              <a:spcAft>
                <a:spcPct val="0"/>
              </a:spcAft>
              <a:buClr>
                <a:schemeClr val="accent1"/>
              </a:buClr>
              <a:buFont typeface="Arial"/>
              <a:buChar char="•"/>
              <a:defRPr sz="1125" b="0" i="0" kern="1200">
                <a:solidFill>
                  <a:schemeClr val="tx2"/>
                </a:solidFill>
                <a:latin typeface="Verdana"/>
                <a:ea typeface="ＭＳ Ｐゴシック" charset="0"/>
                <a:cs typeface="Verdana"/>
              </a:defRPr>
            </a:lvl3pPr>
            <a:lvl4pPr marL="787706" indent="-171291" algn="l" defTabSz="342548" rtl="0" eaLnBrk="1" fontAlgn="base" hangingPunct="1">
              <a:lnSpc>
                <a:spcPct val="110000"/>
              </a:lnSpc>
              <a:spcBef>
                <a:spcPts val="300"/>
              </a:spcBef>
              <a:spcAft>
                <a:spcPct val="0"/>
              </a:spcAft>
              <a:buClr>
                <a:schemeClr val="accent1"/>
              </a:buClr>
              <a:buFont typeface="Lucida Grande"/>
              <a:buChar char="­"/>
              <a:defRPr sz="1125" b="0" i="0" kern="1200">
                <a:solidFill>
                  <a:schemeClr val="tx2"/>
                </a:solidFill>
                <a:latin typeface="Verdana"/>
                <a:ea typeface="ＭＳ Ｐゴシック" charset="0"/>
                <a:cs typeface="Verdana"/>
              </a:defRPr>
            </a:lvl4pPr>
            <a:lvl5pPr marL="949547" indent="-171291" algn="l" defTabSz="342548" rtl="0" eaLnBrk="1" fontAlgn="base" hangingPunct="1">
              <a:lnSpc>
                <a:spcPct val="110000"/>
              </a:lnSpc>
              <a:spcBef>
                <a:spcPts val="300"/>
              </a:spcBef>
              <a:spcAft>
                <a:spcPct val="0"/>
              </a:spcAft>
              <a:buClr>
                <a:schemeClr val="accent1"/>
              </a:buClr>
              <a:buSzPct val="100000"/>
              <a:buFont typeface="Arial"/>
              <a:buChar char="•"/>
              <a:defRPr sz="1125" b="0" i="0" kern="1200">
                <a:solidFill>
                  <a:schemeClr val="tx2"/>
                </a:solidFill>
                <a:latin typeface="Verdana"/>
                <a:ea typeface="ＭＳ Ｐゴシック" charset="0"/>
                <a:cs typeface="Verdana"/>
              </a:defRPr>
            </a:lvl5pPr>
            <a:lvl6pPr marL="1884092" indent="-171291" algn="l" defTabSz="342548" rtl="0" eaLnBrk="1" latinLnBrk="0" hangingPunct="1">
              <a:spcBef>
                <a:spcPct val="20000"/>
              </a:spcBef>
              <a:buFont typeface="Arial"/>
              <a:buChar char="•"/>
              <a:defRPr sz="1500" kern="1200">
                <a:solidFill>
                  <a:schemeClr val="tx1"/>
                </a:solidFill>
                <a:latin typeface="+mn-lt"/>
                <a:ea typeface="+mn-ea"/>
                <a:cs typeface="+mn-cs"/>
              </a:defRPr>
            </a:lvl6pPr>
            <a:lvl7pPr marL="2226654" indent="-171291" algn="l" defTabSz="342548" rtl="0" eaLnBrk="1" latinLnBrk="0" hangingPunct="1">
              <a:spcBef>
                <a:spcPct val="20000"/>
              </a:spcBef>
              <a:buFont typeface="Arial"/>
              <a:buChar char="•"/>
              <a:defRPr sz="1500" kern="1200">
                <a:solidFill>
                  <a:schemeClr val="tx1"/>
                </a:solidFill>
                <a:latin typeface="+mn-lt"/>
                <a:ea typeface="+mn-ea"/>
                <a:cs typeface="+mn-cs"/>
              </a:defRPr>
            </a:lvl7pPr>
            <a:lvl8pPr marL="2569220" indent="-171291" algn="l" defTabSz="342548" rtl="0" eaLnBrk="1" latinLnBrk="0" hangingPunct="1">
              <a:spcBef>
                <a:spcPct val="20000"/>
              </a:spcBef>
              <a:buFont typeface="Arial"/>
              <a:buChar char="•"/>
              <a:defRPr sz="1500" kern="1200">
                <a:solidFill>
                  <a:schemeClr val="tx1"/>
                </a:solidFill>
                <a:latin typeface="+mn-lt"/>
                <a:ea typeface="+mn-ea"/>
                <a:cs typeface="+mn-cs"/>
              </a:defRPr>
            </a:lvl8pPr>
            <a:lvl9pPr marL="2911799" indent="-171291" algn="l" defTabSz="342548" rtl="0" eaLnBrk="1" latinLnBrk="0" hangingPunct="1">
              <a:spcBef>
                <a:spcPct val="20000"/>
              </a:spcBef>
              <a:buFont typeface="Arial"/>
              <a:buChar char="•"/>
              <a:defRPr sz="1500" kern="1200">
                <a:solidFill>
                  <a:schemeClr val="tx1"/>
                </a:solidFill>
                <a:latin typeface="+mn-lt"/>
                <a:ea typeface="+mn-ea"/>
                <a:cs typeface="+mn-cs"/>
              </a:defRPr>
            </a:lvl9pPr>
          </a:lstStyle>
          <a:p>
            <a:pPr marL="55648" indent="0" algn="just">
              <a:buClr>
                <a:srgbClr val="F26334"/>
              </a:buClr>
              <a:buNone/>
              <a:defRPr/>
            </a:pPr>
            <a:r>
              <a:rPr lang="en-US" sz="1400" dirty="0">
                <a:solidFill>
                  <a:srgbClr val="002C6C"/>
                </a:solidFill>
              </a:rPr>
              <a:t>Pilot Completed:  January 2017-June 2017 </a:t>
            </a:r>
            <a:endParaRPr kumimoji="0" lang="en-GB" sz="1400" b="0" i="0" u="none" strike="noStrike" kern="1200" cap="none" spc="0" normalizeH="0" baseline="0" noProof="0" dirty="0">
              <a:ln>
                <a:noFill/>
              </a:ln>
              <a:solidFill>
                <a:srgbClr val="002C6C"/>
              </a:solidFill>
              <a:effectLst/>
              <a:uLnTx/>
              <a:uFillTx/>
              <a:latin typeface="Verdana"/>
              <a:ea typeface="ＭＳ Ｐゴシック" charset="0"/>
              <a:cs typeface="Verdana"/>
            </a:endParaRPr>
          </a:p>
        </p:txBody>
      </p:sp>
      <p:pic>
        <p:nvPicPr>
          <p:cNvPr id="7" name="Picture 6"/>
          <p:cNvPicPr>
            <a:picLocks noChangeAspect="1"/>
          </p:cNvPicPr>
          <p:nvPr/>
        </p:nvPicPr>
        <p:blipFill>
          <a:blip r:embed="rId3"/>
          <a:stretch>
            <a:fillRect/>
          </a:stretch>
        </p:blipFill>
        <p:spPr>
          <a:xfrm>
            <a:off x="539552" y="1748545"/>
            <a:ext cx="1962147" cy="722002"/>
          </a:xfrm>
          <a:prstGeom prst="rect">
            <a:avLst/>
          </a:prstGeom>
        </p:spPr>
      </p:pic>
      <p:sp>
        <p:nvSpPr>
          <p:cNvPr id="12" name="TextBox 11"/>
          <p:cNvSpPr txBox="1"/>
          <p:nvPr/>
        </p:nvSpPr>
        <p:spPr>
          <a:xfrm>
            <a:off x="-2175658" y="2473907"/>
            <a:ext cx="4584967" cy="3693319"/>
          </a:xfrm>
          <a:prstGeom prst="rect">
            <a:avLst/>
          </a:prstGeom>
          <a:noFill/>
        </p:spPr>
        <p:txBody>
          <a:bodyPr wrap="square" rtlCol="0">
            <a:spAutoFit/>
          </a:bodyPr>
          <a:lstStyle/>
          <a:p>
            <a:pPr marL="2983414" marR="0" lvl="8" indent="-285750" defTabSz="91431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1" i="0" u="none" strike="noStrike" kern="1200" cap="none" spc="0" normalizeH="0" baseline="0" noProof="0" dirty="0">
                <a:ln>
                  <a:noFill/>
                </a:ln>
                <a:solidFill>
                  <a:srgbClr val="F26334"/>
                </a:solidFill>
                <a:effectLst/>
                <a:uLnTx/>
                <a:uFillTx/>
                <a:latin typeface="Verdana"/>
              </a:rPr>
              <a:t>GS1 Australia</a:t>
            </a:r>
          </a:p>
          <a:p>
            <a:pPr marL="2983414" lvl="8" indent="-285750">
              <a:buFont typeface="Wingdings" panose="05000000000000000000" pitchFamily="2" charset="2"/>
              <a:buChar char="ü"/>
              <a:defRPr/>
            </a:pPr>
            <a:r>
              <a:rPr lang="en-US" sz="1400" b="1" dirty="0">
                <a:solidFill>
                  <a:srgbClr val="F26334"/>
                </a:solidFill>
              </a:rPr>
              <a:t>GS1 Colombia</a:t>
            </a:r>
          </a:p>
          <a:p>
            <a:pPr marL="2983414" marR="0" lvl="8" indent="-285750" defTabSz="91431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1" i="0" u="none" strike="noStrike" kern="1200" cap="none" spc="0" normalizeH="0" baseline="0" noProof="0" dirty="0">
                <a:ln>
                  <a:noFill/>
                </a:ln>
                <a:solidFill>
                  <a:srgbClr val="F26334"/>
                </a:solidFill>
                <a:effectLst/>
                <a:uLnTx/>
                <a:uFillTx/>
                <a:latin typeface="Verdana"/>
              </a:rPr>
              <a:t>GS1 Portugal </a:t>
            </a:r>
          </a:p>
          <a:p>
            <a:pPr marL="2983414" marR="0" lvl="8" indent="-285750" defTabSz="91431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1" i="0" u="none" strike="noStrike" kern="1200" cap="none" spc="0" normalizeH="0" baseline="0" noProof="0" dirty="0">
                <a:ln>
                  <a:noFill/>
                </a:ln>
                <a:solidFill>
                  <a:srgbClr val="F26334"/>
                </a:solidFill>
                <a:effectLst/>
                <a:uLnTx/>
                <a:uFillTx/>
                <a:latin typeface="Verdana"/>
              </a:rPr>
              <a:t>GS1</a:t>
            </a:r>
            <a:r>
              <a:rPr kumimoji="0" lang="en-US" sz="1400" b="1" i="0" u="none" strike="noStrike" kern="1200" cap="none" spc="0" normalizeH="0" noProof="0" dirty="0">
                <a:ln>
                  <a:noFill/>
                </a:ln>
                <a:solidFill>
                  <a:srgbClr val="F26334"/>
                </a:solidFill>
                <a:effectLst/>
                <a:uLnTx/>
                <a:uFillTx/>
                <a:latin typeface="Verdana"/>
              </a:rPr>
              <a:t> </a:t>
            </a:r>
            <a:r>
              <a:rPr kumimoji="0" lang="en-US" sz="1400" b="1" i="0" u="none" strike="noStrike" kern="1200" cap="none" spc="0" normalizeH="0" baseline="0" noProof="0" dirty="0">
                <a:ln>
                  <a:noFill/>
                </a:ln>
                <a:solidFill>
                  <a:srgbClr val="F26334"/>
                </a:solidFill>
                <a:effectLst/>
                <a:uLnTx/>
                <a:uFillTx/>
                <a:latin typeface="Verdana"/>
              </a:rPr>
              <a:t>United States</a:t>
            </a:r>
          </a:p>
          <a:p>
            <a:pPr marL="2697664" marR="0" lvl="8" defTabSz="914310" rtl="0" eaLnBrk="1" fontAlgn="auto" latinLnBrk="0" hangingPunct="1">
              <a:lnSpc>
                <a:spcPct val="100000"/>
              </a:lnSpc>
              <a:spcBef>
                <a:spcPts val="0"/>
              </a:spcBef>
              <a:spcAft>
                <a:spcPts val="0"/>
              </a:spcAft>
              <a:buClrTx/>
              <a:buSzTx/>
              <a:tabLst/>
              <a:defRPr/>
            </a:pPr>
            <a:endParaRPr lang="en-US" sz="1400" b="1" dirty="0">
              <a:solidFill>
                <a:srgbClr val="F26334"/>
              </a:solidFill>
              <a:latin typeface="Verdana"/>
            </a:endParaRPr>
          </a:p>
          <a:p>
            <a:pPr marL="2697664" lvl="8">
              <a:defRPr/>
            </a:pPr>
            <a:endParaRPr lang="en-US" sz="1600" b="1" dirty="0">
              <a:solidFill>
                <a:srgbClr val="F26334"/>
              </a:solidFill>
              <a:latin typeface="Verdana"/>
            </a:endParaRPr>
          </a:p>
          <a:p>
            <a:pPr marL="2697664" lvl="8">
              <a:defRPr/>
            </a:pPr>
            <a:endParaRPr lang="en-US" b="1" dirty="0">
              <a:solidFill>
                <a:srgbClr val="F26334"/>
              </a:solidFill>
              <a:latin typeface="Verdana"/>
            </a:endParaRPr>
          </a:p>
          <a:p>
            <a:pPr marL="2697664" lvl="8">
              <a:defRPr/>
            </a:pPr>
            <a:endParaRPr lang="en-US" b="1" dirty="0">
              <a:solidFill>
                <a:srgbClr val="F26334"/>
              </a:solidFill>
              <a:latin typeface="Verdana"/>
            </a:endParaRPr>
          </a:p>
          <a:p>
            <a:pPr marL="2697664" lvl="8">
              <a:defRPr/>
            </a:pPr>
            <a:endParaRPr lang="en-US" sz="1200" b="1" dirty="0">
              <a:solidFill>
                <a:srgbClr val="F26334"/>
              </a:solidFill>
              <a:latin typeface="Verdana"/>
            </a:endParaRPr>
          </a:p>
          <a:p>
            <a:pPr marL="2983414" lvl="8" indent="-285750">
              <a:buFont typeface="Wingdings" panose="05000000000000000000" pitchFamily="2" charset="2"/>
              <a:buChar char="ü"/>
              <a:defRPr/>
            </a:pPr>
            <a:r>
              <a:rPr lang="en-US" sz="1400" b="1" dirty="0">
                <a:solidFill>
                  <a:srgbClr val="F26334"/>
                </a:solidFill>
              </a:rPr>
              <a:t>GS1 Colombia</a:t>
            </a:r>
          </a:p>
          <a:p>
            <a:pPr marL="2983414" lvl="8" indent="-285750">
              <a:buFont typeface="Wingdings" panose="05000000000000000000" pitchFamily="2" charset="2"/>
              <a:buChar char="ü"/>
              <a:defRPr/>
            </a:pPr>
            <a:r>
              <a:rPr lang="en-US" sz="1400" b="1" dirty="0">
                <a:solidFill>
                  <a:srgbClr val="F26334"/>
                </a:solidFill>
              </a:rPr>
              <a:t>GS1 United States</a:t>
            </a:r>
          </a:p>
          <a:p>
            <a:pPr marL="2697664" lvl="8">
              <a:defRPr/>
            </a:pPr>
            <a:endParaRPr lang="en-US" b="1" dirty="0">
              <a:solidFill>
                <a:srgbClr val="F26334"/>
              </a:solidFill>
            </a:endParaRPr>
          </a:p>
          <a:p>
            <a:pPr marL="2697664" marR="0" lvl="8" defTabSz="914310" rtl="0" eaLnBrk="1" fontAlgn="auto" latinLnBrk="0" hangingPunct="1">
              <a:lnSpc>
                <a:spcPct val="100000"/>
              </a:lnSpc>
              <a:spcBef>
                <a:spcPts val="0"/>
              </a:spcBef>
              <a:spcAft>
                <a:spcPts val="0"/>
              </a:spcAft>
              <a:buClrTx/>
              <a:buSzTx/>
              <a:tabLst/>
              <a:defRPr/>
            </a:pPr>
            <a:endParaRPr kumimoji="0" lang="en-US" sz="1800" b="1" i="0" u="none" strike="noStrike" kern="1200" cap="none" spc="0" normalizeH="0" baseline="0" noProof="0" dirty="0">
              <a:ln>
                <a:noFill/>
              </a:ln>
              <a:solidFill>
                <a:srgbClr val="F26334"/>
              </a:solidFill>
              <a:effectLst/>
              <a:uLnTx/>
              <a:uFillTx/>
              <a:latin typeface="Verdana"/>
              <a:ea typeface="+mn-ea"/>
              <a:cs typeface="+mn-cs"/>
            </a:endParaRPr>
          </a:p>
        </p:txBody>
      </p:sp>
      <p:pic>
        <p:nvPicPr>
          <p:cNvPr id="13" name="Picture 12"/>
          <p:cNvPicPr>
            <a:picLocks noChangeAspect="1"/>
          </p:cNvPicPr>
          <p:nvPr/>
        </p:nvPicPr>
        <p:blipFill>
          <a:blip r:embed="rId4"/>
          <a:stretch>
            <a:fillRect/>
          </a:stretch>
        </p:blipFill>
        <p:spPr>
          <a:xfrm>
            <a:off x="611560" y="3982715"/>
            <a:ext cx="1895912" cy="723440"/>
          </a:xfrm>
          <a:prstGeom prst="rect">
            <a:avLst/>
          </a:prstGeom>
        </p:spPr>
      </p:pic>
      <p:sp>
        <p:nvSpPr>
          <p:cNvPr id="14" name="Text Placeholder 2"/>
          <p:cNvSpPr txBox="1">
            <a:spLocks/>
          </p:cNvSpPr>
          <p:nvPr/>
        </p:nvSpPr>
        <p:spPr bwMode="auto">
          <a:xfrm>
            <a:off x="1143000" y="4798204"/>
            <a:ext cx="9067800" cy="1017573"/>
          </a:xfrm>
          <a:prstGeom prst="rect">
            <a:avLst/>
          </a:prstGeom>
          <a:noFill/>
          <a:ln w="9525">
            <a:noFill/>
            <a:miter lim="800000"/>
            <a:headEnd/>
            <a:tailEnd/>
          </a:ln>
        </p:spPr>
        <p:txBody>
          <a:bodyPr vert="horz" wrap="square" lIns="91358" tIns="45710" rIns="91358" bIns="45710" numCol="1" anchor="t" anchorCtr="0" compatLnSpc="1">
            <a:prstTxWarp prst="textNoShape">
              <a:avLst/>
            </a:prstTxWarp>
            <a:noAutofit/>
          </a:bodyPr>
          <a:lstStyle>
            <a:lvl1pPr marL="269783" marR="0" indent="-214135" algn="l" defTabSz="342548" rtl="0" eaLnBrk="1" fontAlgn="base" latinLnBrk="0" hangingPunct="1">
              <a:lnSpc>
                <a:spcPct val="110000"/>
              </a:lnSpc>
              <a:spcBef>
                <a:spcPts val="300"/>
              </a:spcBef>
              <a:spcAft>
                <a:spcPct val="0"/>
              </a:spcAft>
              <a:buClr>
                <a:schemeClr val="accent1"/>
              </a:buClr>
              <a:buSzTx/>
              <a:buFont typeface="Arial"/>
              <a:buChar char="•"/>
              <a:tabLst/>
              <a:defRPr sz="1125" b="0" i="0" kern="1200" baseline="0">
                <a:solidFill>
                  <a:schemeClr val="tx2"/>
                </a:solidFill>
                <a:latin typeface="Verdana"/>
                <a:ea typeface="ＭＳ Ｐゴシック" charset="0"/>
                <a:cs typeface="Verdana"/>
              </a:defRPr>
            </a:lvl1pPr>
            <a:lvl2pPr marL="418127" marR="0" indent="-214135" algn="l" defTabSz="342548" rtl="0" eaLnBrk="1" fontAlgn="base" latinLnBrk="0" hangingPunct="1">
              <a:lnSpc>
                <a:spcPct val="110000"/>
              </a:lnSpc>
              <a:spcBef>
                <a:spcPts val="300"/>
              </a:spcBef>
              <a:spcAft>
                <a:spcPct val="0"/>
              </a:spcAft>
              <a:buClr>
                <a:schemeClr val="accent1"/>
              </a:buClr>
              <a:buSzTx/>
              <a:buFont typeface="Lucida Grande"/>
              <a:buChar char="­"/>
              <a:tabLst/>
              <a:defRPr sz="1125" b="0" i="0" kern="1200">
                <a:solidFill>
                  <a:schemeClr val="tx2"/>
                </a:solidFill>
                <a:latin typeface="Verdana"/>
                <a:ea typeface="ＭＳ Ｐゴシック" charset="0"/>
                <a:cs typeface="Verdana"/>
              </a:defRPr>
            </a:lvl2pPr>
            <a:lvl3pPr marL="617764" indent="-214135" algn="l" defTabSz="342548" rtl="0" eaLnBrk="1" fontAlgn="base" hangingPunct="1">
              <a:lnSpc>
                <a:spcPct val="110000"/>
              </a:lnSpc>
              <a:spcBef>
                <a:spcPts val="300"/>
              </a:spcBef>
              <a:spcAft>
                <a:spcPct val="0"/>
              </a:spcAft>
              <a:buClr>
                <a:schemeClr val="accent1"/>
              </a:buClr>
              <a:buFont typeface="Arial"/>
              <a:buChar char="•"/>
              <a:defRPr sz="1125" b="0" i="0" kern="1200">
                <a:solidFill>
                  <a:schemeClr val="tx2"/>
                </a:solidFill>
                <a:latin typeface="Verdana"/>
                <a:ea typeface="ＭＳ Ｐゴシック" charset="0"/>
                <a:cs typeface="Verdana"/>
              </a:defRPr>
            </a:lvl3pPr>
            <a:lvl4pPr marL="787706" indent="-171291" algn="l" defTabSz="342548" rtl="0" eaLnBrk="1" fontAlgn="base" hangingPunct="1">
              <a:lnSpc>
                <a:spcPct val="110000"/>
              </a:lnSpc>
              <a:spcBef>
                <a:spcPts val="300"/>
              </a:spcBef>
              <a:spcAft>
                <a:spcPct val="0"/>
              </a:spcAft>
              <a:buClr>
                <a:schemeClr val="accent1"/>
              </a:buClr>
              <a:buFont typeface="Lucida Grande"/>
              <a:buChar char="­"/>
              <a:defRPr sz="1125" b="0" i="0" kern="1200">
                <a:solidFill>
                  <a:schemeClr val="tx2"/>
                </a:solidFill>
                <a:latin typeface="Verdana"/>
                <a:ea typeface="ＭＳ Ｐゴシック" charset="0"/>
                <a:cs typeface="Verdana"/>
              </a:defRPr>
            </a:lvl4pPr>
            <a:lvl5pPr marL="949547" indent="-171291" algn="l" defTabSz="342548" rtl="0" eaLnBrk="1" fontAlgn="base" hangingPunct="1">
              <a:lnSpc>
                <a:spcPct val="110000"/>
              </a:lnSpc>
              <a:spcBef>
                <a:spcPts val="300"/>
              </a:spcBef>
              <a:spcAft>
                <a:spcPct val="0"/>
              </a:spcAft>
              <a:buClr>
                <a:schemeClr val="accent1"/>
              </a:buClr>
              <a:buSzPct val="100000"/>
              <a:buFont typeface="Arial"/>
              <a:buChar char="•"/>
              <a:defRPr sz="1125" b="0" i="0" kern="1200">
                <a:solidFill>
                  <a:schemeClr val="tx2"/>
                </a:solidFill>
                <a:latin typeface="Verdana"/>
                <a:ea typeface="ＭＳ Ｐゴシック" charset="0"/>
                <a:cs typeface="Verdana"/>
              </a:defRPr>
            </a:lvl5pPr>
            <a:lvl6pPr marL="1884092" indent="-171291" algn="l" defTabSz="342548" rtl="0" eaLnBrk="1" latinLnBrk="0" hangingPunct="1">
              <a:spcBef>
                <a:spcPct val="20000"/>
              </a:spcBef>
              <a:buFont typeface="Arial"/>
              <a:buChar char="•"/>
              <a:defRPr sz="1500" kern="1200">
                <a:solidFill>
                  <a:schemeClr val="tx1"/>
                </a:solidFill>
                <a:latin typeface="+mn-lt"/>
                <a:ea typeface="+mn-ea"/>
                <a:cs typeface="+mn-cs"/>
              </a:defRPr>
            </a:lvl6pPr>
            <a:lvl7pPr marL="2226654" indent="-171291" algn="l" defTabSz="342548" rtl="0" eaLnBrk="1" latinLnBrk="0" hangingPunct="1">
              <a:spcBef>
                <a:spcPct val="20000"/>
              </a:spcBef>
              <a:buFont typeface="Arial"/>
              <a:buChar char="•"/>
              <a:defRPr sz="1500" kern="1200">
                <a:solidFill>
                  <a:schemeClr val="tx1"/>
                </a:solidFill>
                <a:latin typeface="+mn-lt"/>
                <a:ea typeface="+mn-ea"/>
                <a:cs typeface="+mn-cs"/>
              </a:defRPr>
            </a:lvl7pPr>
            <a:lvl8pPr marL="2569220" indent="-171291" algn="l" defTabSz="342548" rtl="0" eaLnBrk="1" latinLnBrk="0" hangingPunct="1">
              <a:spcBef>
                <a:spcPct val="20000"/>
              </a:spcBef>
              <a:buFont typeface="Arial"/>
              <a:buChar char="•"/>
              <a:defRPr sz="1500" kern="1200">
                <a:solidFill>
                  <a:schemeClr val="tx1"/>
                </a:solidFill>
                <a:latin typeface="+mn-lt"/>
                <a:ea typeface="+mn-ea"/>
                <a:cs typeface="+mn-cs"/>
              </a:defRPr>
            </a:lvl8pPr>
            <a:lvl9pPr marL="2911799" indent="-171291" algn="l" defTabSz="342548" rtl="0" eaLnBrk="1" latinLnBrk="0" hangingPunct="1">
              <a:spcBef>
                <a:spcPct val="20000"/>
              </a:spcBef>
              <a:buFont typeface="Arial"/>
              <a:buChar char="•"/>
              <a:defRPr sz="1500" kern="1200">
                <a:solidFill>
                  <a:schemeClr val="tx1"/>
                </a:solidFill>
                <a:latin typeface="+mn-lt"/>
                <a:ea typeface="+mn-ea"/>
                <a:cs typeface="+mn-cs"/>
              </a:defRPr>
            </a:lvl9pPr>
          </a:lstStyle>
          <a:p>
            <a:pPr marL="55648" marR="0" lvl="0" indent="0" algn="ctr" defTabSz="342548" rtl="0" eaLnBrk="1" fontAlgn="base" latinLnBrk="0" hangingPunct="1">
              <a:lnSpc>
                <a:spcPct val="110000"/>
              </a:lnSpc>
              <a:spcBef>
                <a:spcPts val="300"/>
              </a:spcBef>
              <a:spcAft>
                <a:spcPct val="0"/>
              </a:spcAft>
              <a:buClr>
                <a:srgbClr val="F26334"/>
              </a:buClr>
              <a:buSzTx/>
              <a:buFont typeface="Arial"/>
              <a:buNone/>
              <a:tabLst/>
              <a:defRPr/>
            </a:pPr>
            <a:r>
              <a:rPr kumimoji="0" lang="en-US" sz="1800" b="1" i="0" u="none" strike="noStrike" kern="1200" cap="none" spc="0" normalizeH="0" baseline="0" noProof="0" dirty="0">
                <a:ln>
                  <a:noFill/>
                </a:ln>
                <a:solidFill>
                  <a:srgbClr val="002C6C"/>
                </a:solidFill>
                <a:effectLst/>
                <a:uLnTx/>
                <a:uFillTx/>
                <a:latin typeface="Verdana"/>
                <a:ea typeface="ＭＳ Ｐゴシック" charset="0"/>
                <a:cs typeface="Verdana"/>
              </a:rPr>
              <a:t>Congratulations</a:t>
            </a:r>
          </a:p>
          <a:p>
            <a:pPr marL="55648" marR="0" lvl="0" indent="0" algn="ctr" defTabSz="342548" rtl="0" eaLnBrk="1" fontAlgn="base" latinLnBrk="0" hangingPunct="1">
              <a:lnSpc>
                <a:spcPct val="110000"/>
              </a:lnSpc>
              <a:spcBef>
                <a:spcPts val="300"/>
              </a:spcBef>
              <a:spcAft>
                <a:spcPct val="0"/>
              </a:spcAft>
              <a:buClr>
                <a:srgbClr val="F26334"/>
              </a:buClr>
              <a:buSzTx/>
              <a:buFont typeface="Arial"/>
              <a:buNone/>
              <a:tabLst/>
              <a:defRPr/>
            </a:pPr>
            <a:r>
              <a:rPr kumimoji="0" lang="en-US" sz="1800" b="1" i="0" u="none" strike="noStrike" kern="1200" cap="none" spc="0" normalizeH="0" baseline="0" noProof="0" dirty="0">
                <a:ln>
                  <a:noFill/>
                </a:ln>
                <a:solidFill>
                  <a:srgbClr val="002C6C"/>
                </a:solidFill>
                <a:effectLst/>
                <a:uLnTx/>
                <a:uFillTx/>
                <a:latin typeface="Verdana"/>
                <a:ea typeface="ＭＳ Ｐゴシック" charset="0"/>
                <a:cs typeface="Verdana"/>
              </a:rPr>
              <a:t> </a:t>
            </a:r>
            <a:r>
              <a:rPr kumimoji="0" lang="en-US" sz="1600" b="1" i="0" u="none" strike="noStrike" kern="1200" cap="none" spc="0" normalizeH="0" baseline="0" noProof="0" dirty="0">
                <a:ln>
                  <a:noFill/>
                </a:ln>
                <a:solidFill>
                  <a:srgbClr val="002C6C"/>
                </a:solidFill>
                <a:effectLst/>
                <a:uLnTx/>
                <a:uFillTx/>
                <a:latin typeface="Verdana"/>
                <a:ea typeface="ＭＳ Ｐゴシック" charset="0"/>
                <a:cs typeface="Verdana"/>
              </a:rPr>
              <a:t>to the pilot Member Organisations who are now all </a:t>
            </a:r>
          </a:p>
          <a:p>
            <a:pPr marL="55648" marR="0" lvl="0" indent="0" algn="ctr" defTabSz="342548" rtl="0" eaLnBrk="1" fontAlgn="base" latinLnBrk="0" hangingPunct="1">
              <a:lnSpc>
                <a:spcPct val="110000"/>
              </a:lnSpc>
              <a:spcBef>
                <a:spcPts val="300"/>
              </a:spcBef>
              <a:spcAft>
                <a:spcPct val="0"/>
              </a:spcAft>
              <a:buClr>
                <a:srgbClr val="F26334"/>
              </a:buClr>
              <a:buSzTx/>
              <a:buFont typeface="Arial"/>
              <a:buNone/>
              <a:tabLst/>
              <a:defRPr/>
            </a:pPr>
            <a:r>
              <a:rPr kumimoji="0" lang="en-US" sz="3200" b="1" i="0" u="none" strike="noStrike" kern="1200" cap="none" spc="0" normalizeH="0" baseline="0" noProof="0" dirty="0">
                <a:ln>
                  <a:noFill/>
                </a:ln>
                <a:solidFill>
                  <a:srgbClr val="F26334"/>
                </a:solidFill>
                <a:effectLst/>
                <a:uLnTx/>
                <a:uFillTx/>
                <a:latin typeface="Verdana"/>
                <a:ea typeface="ＭＳ Ｐゴシック" charset="0"/>
                <a:cs typeface="Verdana"/>
              </a:rPr>
              <a:t>CERTIFIED</a:t>
            </a:r>
          </a:p>
          <a:p>
            <a:pPr marL="55648" marR="0" lvl="0" indent="0" algn="l" defTabSz="342548" rtl="0" eaLnBrk="1" fontAlgn="base" latinLnBrk="0" hangingPunct="1">
              <a:lnSpc>
                <a:spcPct val="110000"/>
              </a:lnSpc>
              <a:spcBef>
                <a:spcPts val="300"/>
              </a:spcBef>
              <a:spcAft>
                <a:spcPct val="0"/>
              </a:spcAft>
              <a:buClr>
                <a:srgbClr val="F26334"/>
              </a:buClr>
              <a:buSzTx/>
              <a:buFont typeface="Arial"/>
              <a:buNone/>
              <a:tabLst/>
              <a:defRPr/>
            </a:pPr>
            <a:r>
              <a:rPr kumimoji="0" lang="en-US" sz="1600" b="0" i="0" u="none" strike="noStrike" kern="1200" cap="none" spc="0" normalizeH="0" baseline="0" noProof="0" dirty="0">
                <a:ln>
                  <a:noFill/>
                </a:ln>
                <a:solidFill>
                  <a:srgbClr val="002C6C"/>
                </a:solidFill>
                <a:effectLst/>
                <a:uLnTx/>
                <a:uFillTx/>
                <a:latin typeface="Verdana"/>
                <a:ea typeface="ＭＳ Ｐゴシック" charset="0"/>
                <a:cs typeface="Verdana"/>
              </a:rPr>
              <a:t>	</a:t>
            </a:r>
          </a:p>
          <a:p>
            <a:pPr marL="269783" marR="0" lvl="0" indent="-214135" algn="l" defTabSz="342548" rtl="0" eaLnBrk="1" fontAlgn="base" latinLnBrk="0" hangingPunct="1">
              <a:lnSpc>
                <a:spcPct val="110000"/>
              </a:lnSpc>
              <a:spcBef>
                <a:spcPts val="300"/>
              </a:spcBef>
              <a:spcAft>
                <a:spcPct val="0"/>
              </a:spcAft>
              <a:buClr>
                <a:srgbClr val="F26334"/>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C6C"/>
              </a:solidFill>
              <a:effectLst/>
              <a:uLnTx/>
              <a:uFillTx/>
              <a:latin typeface="Verdana"/>
              <a:ea typeface="ＭＳ Ｐゴシック" charset="0"/>
              <a:cs typeface="Verdana"/>
            </a:endParaRPr>
          </a:p>
          <a:p>
            <a:pPr marL="269783" marR="0" lvl="0" indent="-214135" algn="l" defTabSz="342548" rtl="0" eaLnBrk="1" fontAlgn="base" latinLnBrk="0" hangingPunct="1">
              <a:lnSpc>
                <a:spcPct val="110000"/>
              </a:lnSpc>
              <a:spcBef>
                <a:spcPts val="300"/>
              </a:spcBef>
              <a:spcAft>
                <a:spcPct val="0"/>
              </a:spcAft>
              <a:buClr>
                <a:srgbClr val="F26334"/>
              </a:buClr>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002C6C"/>
              </a:solidFill>
              <a:effectLst/>
              <a:uLnTx/>
              <a:uFillTx/>
              <a:latin typeface="Verdana"/>
              <a:ea typeface="ＭＳ Ｐゴシック" charset="0"/>
              <a:cs typeface="Verdana"/>
            </a:endParaRPr>
          </a:p>
          <a:p>
            <a:pPr marL="269783" marR="0" lvl="0" indent="-214135" algn="l" defTabSz="342548" rtl="0" eaLnBrk="1" fontAlgn="base" latinLnBrk="0" hangingPunct="1">
              <a:lnSpc>
                <a:spcPct val="110000"/>
              </a:lnSpc>
              <a:spcBef>
                <a:spcPts val="300"/>
              </a:spcBef>
              <a:spcAft>
                <a:spcPct val="0"/>
              </a:spcAft>
              <a:buClr>
                <a:srgbClr val="F26334"/>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C6C"/>
              </a:solidFill>
              <a:effectLst/>
              <a:uLnTx/>
              <a:uFillTx/>
              <a:latin typeface="Verdana"/>
              <a:ea typeface="ＭＳ Ｐゴシック" charset="0"/>
              <a:cs typeface="Verdana"/>
            </a:endParaRPr>
          </a:p>
          <a:p>
            <a:pPr marL="55648" marR="0" lvl="0" indent="0" algn="l" defTabSz="342548" rtl="0" eaLnBrk="1" fontAlgn="base" latinLnBrk="0" hangingPunct="1">
              <a:lnSpc>
                <a:spcPct val="110000"/>
              </a:lnSpc>
              <a:spcBef>
                <a:spcPts val="300"/>
              </a:spcBef>
              <a:spcAft>
                <a:spcPct val="0"/>
              </a:spcAft>
              <a:buClr>
                <a:srgbClr val="F26334"/>
              </a:buClr>
              <a:buSzTx/>
              <a:buFont typeface="Arial"/>
              <a:buNone/>
              <a:tabLst/>
              <a:defRPr/>
            </a:pPr>
            <a:endParaRPr kumimoji="0" lang="en-US" sz="1600" b="0" i="0" u="none" strike="noStrike" kern="1200" cap="none" spc="0" normalizeH="0" baseline="0" noProof="0" dirty="0">
              <a:ln>
                <a:noFill/>
              </a:ln>
              <a:solidFill>
                <a:srgbClr val="002C6C"/>
              </a:solidFill>
              <a:effectLst/>
              <a:uLnTx/>
              <a:uFillTx/>
              <a:latin typeface="Verdana"/>
              <a:ea typeface="ＭＳ Ｐゴシック" charset="0"/>
              <a:cs typeface="Verdana"/>
            </a:endParaRPr>
          </a:p>
        </p:txBody>
      </p:sp>
      <p:pic>
        <p:nvPicPr>
          <p:cNvPr id="4" name="Picture 3"/>
          <p:cNvPicPr>
            <a:picLocks noChangeAspect="1"/>
          </p:cNvPicPr>
          <p:nvPr/>
        </p:nvPicPr>
        <p:blipFill>
          <a:blip r:embed="rId5"/>
          <a:stretch>
            <a:fillRect/>
          </a:stretch>
        </p:blipFill>
        <p:spPr>
          <a:xfrm>
            <a:off x="2740026" y="1748545"/>
            <a:ext cx="5713073" cy="3049659"/>
          </a:xfrm>
          <a:prstGeom prst="rect">
            <a:avLst/>
          </a:prstGeom>
        </p:spPr>
      </p:pic>
      <p:sp>
        <p:nvSpPr>
          <p:cNvPr id="15" name="Title 1"/>
          <p:cNvSpPr>
            <a:spLocks noGrp="1"/>
          </p:cNvSpPr>
          <p:nvPr>
            <p:ph type="title"/>
          </p:nvPr>
        </p:nvSpPr>
        <p:spPr>
          <a:xfrm>
            <a:off x="539552" y="146715"/>
            <a:ext cx="8058151" cy="906196"/>
          </a:xfrm>
        </p:spPr>
        <p:txBody>
          <a:bodyPr/>
          <a:lstStyle/>
          <a:p>
            <a:r>
              <a:rPr lang="en-US" sz="2400" b="1" dirty="0"/>
              <a:t>Master Data Services and </a:t>
            </a:r>
            <a:br>
              <a:rPr lang="en-US" sz="2400" b="1" dirty="0"/>
            </a:br>
            <a:r>
              <a:rPr lang="en-US" sz="2400" b="1" dirty="0"/>
              <a:t>Brand Owner Certification - PILOT</a:t>
            </a:r>
            <a:endParaRPr lang="en-GB" sz="2400" b="1" dirty="0"/>
          </a:p>
        </p:txBody>
      </p:sp>
    </p:spTree>
    <p:extLst>
      <p:ext uri="{BB962C8B-B14F-4D97-AF65-F5344CB8AC3E}">
        <p14:creationId xmlns:p14="http://schemas.microsoft.com/office/powerpoint/2010/main" val="41609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90" y="230191"/>
            <a:ext cx="8488110" cy="906196"/>
          </a:xfrm>
        </p:spPr>
        <p:txBody>
          <a:bodyPr/>
          <a:lstStyle/>
          <a:p>
            <a:r>
              <a:rPr lang="en-US" sz="2100" b="1" dirty="0"/>
              <a:t>Master Data Services </a:t>
            </a:r>
            <a:r>
              <a:rPr lang="en-US" sz="2100" b="1" dirty="0" smtClean="0"/>
              <a:t>and Brand </a:t>
            </a:r>
            <a:r>
              <a:rPr lang="en-US" sz="2100" b="1" dirty="0"/>
              <a:t>Owner Certification </a:t>
            </a:r>
            <a:r>
              <a:rPr lang="en-US" sz="2100" b="1" dirty="0" smtClean="0"/>
              <a:t> </a:t>
            </a:r>
            <a:endParaRPr lang="en-GB" sz="2100" dirty="0"/>
          </a:p>
        </p:txBody>
      </p:sp>
      <p:sp>
        <p:nvSpPr>
          <p:cNvPr id="3" name="Content Placeholder 2"/>
          <p:cNvSpPr>
            <a:spLocks noGrp="1"/>
          </p:cNvSpPr>
          <p:nvPr>
            <p:ph idx="11"/>
          </p:nvPr>
        </p:nvSpPr>
        <p:spPr/>
        <p:txBody>
          <a:bodyPr/>
          <a:lstStyle/>
          <a:p>
            <a:pPr marL="184328" indent="0">
              <a:buNone/>
            </a:pPr>
            <a:r>
              <a:rPr lang="en-GB" sz="2400" dirty="0"/>
              <a:t>Phase 3 – (actual) </a:t>
            </a:r>
            <a:r>
              <a:rPr lang="en-GB" sz="1600" dirty="0"/>
              <a:t> </a:t>
            </a:r>
          </a:p>
          <a:p>
            <a:pPr marL="953877" lvl="2" indent="-342900">
              <a:buFont typeface="Wingdings" panose="05000000000000000000" pitchFamily="2" charset="2"/>
              <a:buChar char="Ø"/>
            </a:pPr>
            <a:r>
              <a:rPr lang="en-US" sz="2400" dirty="0"/>
              <a:t>Integrate learnings from pilots </a:t>
            </a:r>
            <a:endParaRPr lang="en-GB" sz="2400" dirty="0"/>
          </a:p>
          <a:p>
            <a:pPr marL="924865" lvl="2" indent="-342900">
              <a:buFont typeface="Wingdings" panose="05000000000000000000" pitchFamily="2" charset="2"/>
              <a:buChar char="Ø"/>
            </a:pPr>
            <a:r>
              <a:rPr lang="en-GB" sz="2400" dirty="0"/>
              <a:t>MO training and deployment</a:t>
            </a:r>
          </a:p>
          <a:p>
            <a:pPr marL="953877" lvl="2" indent="-342900">
              <a:buFont typeface="Wingdings" panose="05000000000000000000" pitchFamily="2" charset="2"/>
              <a:buChar char="Ø"/>
            </a:pPr>
            <a:r>
              <a:rPr lang="en-US" sz="2400" dirty="0"/>
              <a:t>Enrich the certification</a:t>
            </a:r>
          </a:p>
          <a:p>
            <a:pPr marL="953877" lvl="2" indent="-342900">
              <a:buFont typeface="Wingdings" panose="05000000000000000000" pitchFamily="2" charset="2"/>
              <a:buChar char="Ø"/>
            </a:pPr>
            <a:r>
              <a:rPr lang="en-US" sz="2400" dirty="0"/>
              <a:t>Support certified MOs efforts to certify brands in their region</a:t>
            </a:r>
          </a:p>
          <a:p>
            <a:pPr marL="213340" indent="0">
              <a:buNone/>
            </a:pPr>
            <a:r>
              <a:rPr lang="en-GB" sz="2400" dirty="0"/>
              <a:t>Phase 4 – (future)</a:t>
            </a:r>
          </a:p>
          <a:p>
            <a:pPr marL="953877" lvl="2" indent="-342900">
              <a:buFont typeface="Wingdings" panose="05000000000000000000" pitchFamily="2" charset="2"/>
              <a:buChar char="Ø"/>
            </a:pPr>
            <a:r>
              <a:rPr lang="en-GB" sz="2400" dirty="0"/>
              <a:t>Expand program to more MOs</a:t>
            </a:r>
          </a:p>
          <a:p>
            <a:pPr marL="953877" lvl="2" indent="-342900">
              <a:buFont typeface="Wingdings" panose="05000000000000000000" pitchFamily="2" charset="2"/>
              <a:buChar char="Ø"/>
            </a:pPr>
            <a:r>
              <a:rPr lang="en-GB" sz="2400" dirty="0"/>
              <a:t>Develop inter-MO </a:t>
            </a:r>
            <a:r>
              <a:rPr lang="en-GB" sz="2400" dirty="0" smtClean="0"/>
              <a:t>recognition </a:t>
            </a:r>
            <a:r>
              <a:rPr lang="en-GB" sz="2400" dirty="0"/>
              <a:t>of MDS certified products</a:t>
            </a:r>
          </a:p>
          <a:p>
            <a:endParaRPr lang="en-GB" dirty="0"/>
          </a:p>
        </p:txBody>
      </p:sp>
    </p:spTree>
    <p:extLst>
      <p:ext uri="{BB962C8B-B14F-4D97-AF65-F5344CB8AC3E}">
        <p14:creationId xmlns:p14="http://schemas.microsoft.com/office/powerpoint/2010/main" val="3458470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49" y="217728"/>
            <a:ext cx="8346381" cy="894555"/>
          </a:xfrm>
        </p:spPr>
        <p:txBody>
          <a:bodyPr/>
          <a:lstStyle/>
          <a:p>
            <a:r>
              <a:rPr lang="en-US" sz="2400" b="1" dirty="0" smtClean="0"/>
              <a:t>Certification </a:t>
            </a:r>
            <a:r>
              <a:rPr lang="en-US" sz="2400" b="1" dirty="0"/>
              <a:t>Programme - Fiscal Year 17/18</a:t>
            </a:r>
            <a:endParaRPr lang="en-GB" sz="2400" b="1" dirty="0"/>
          </a:p>
        </p:txBody>
      </p:sp>
      <p:sp>
        <p:nvSpPr>
          <p:cNvPr id="14" name="Text Placeholder 2"/>
          <p:cNvSpPr txBox="1">
            <a:spLocks/>
          </p:cNvSpPr>
          <p:nvPr/>
        </p:nvSpPr>
        <p:spPr bwMode="auto">
          <a:xfrm>
            <a:off x="0" y="4984066"/>
            <a:ext cx="9067800" cy="1017573"/>
          </a:xfrm>
          <a:prstGeom prst="rect">
            <a:avLst/>
          </a:prstGeom>
          <a:noFill/>
          <a:ln w="9525">
            <a:noFill/>
            <a:miter lim="800000"/>
            <a:headEnd/>
            <a:tailEnd/>
          </a:ln>
        </p:spPr>
        <p:txBody>
          <a:bodyPr vert="horz" wrap="square" lIns="91358" tIns="45710" rIns="91358" bIns="45710" numCol="1" anchor="t" anchorCtr="0" compatLnSpc="1">
            <a:prstTxWarp prst="textNoShape">
              <a:avLst/>
            </a:prstTxWarp>
            <a:noAutofit/>
          </a:bodyPr>
          <a:lstStyle>
            <a:lvl1pPr marL="269783" marR="0" indent="-214135" algn="l" defTabSz="342548" rtl="0" eaLnBrk="1" fontAlgn="base" latinLnBrk="0" hangingPunct="1">
              <a:lnSpc>
                <a:spcPct val="110000"/>
              </a:lnSpc>
              <a:spcBef>
                <a:spcPts val="300"/>
              </a:spcBef>
              <a:spcAft>
                <a:spcPct val="0"/>
              </a:spcAft>
              <a:buClr>
                <a:schemeClr val="accent1"/>
              </a:buClr>
              <a:buSzTx/>
              <a:buFont typeface="Arial"/>
              <a:buChar char="•"/>
              <a:tabLst/>
              <a:defRPr sz="1125" b="0" i="0" kern="1200" baseline="0">
                <a:solidFill>
                  <a:schemeClr val="tx2"/>
                </a:solidFill>
                <a:latin typeface="Verdana"/>
                <a:ea typeface="ＭＳ Ｐゴシック" charset="0"/>
                <a:cs typeface="Verdana"/>
              </a:defRPr>
            </a:lvl1pPr>
            <a:lvl2pPr marL="418127" marR="0" indent="-214135" algn="l" defTabSz="342548" rtl="0" eaLnBrk="1" fontAlgn="base" latinLnBrk="0" hangingPunct="1">
              <a:lnSpc>
                <a:spcPct val="110000"/>
              </a:lnSpc>
              <a:spcBef>
                <a:spcPts val="300"/>
              </a:spcBef>
              <a:spcAft>
                <a:spcPct val="0"/>
              </a:spcAft>
              <a:buClr>
                <a:schemeClr val="accent1"/>
              </a:buClr>
              <a:buSzTx/>
              <a:buFont typeface="Lucida Grande"/>
              <a:buChar char="­"/>
              <a:tabLst/>
              <a:defRPr sz="1125" b="0" i="0" kern="1200">
                <a:solidFill>
                  <a:schemeClr val="tx2"/>
                </a:solidFill>
                <a:latin typeface="Verdana"/>
                <a:ea typeface="ＭＳ Ｐゴシック" charset="0"/>
                <a:cs typeface="Verdana"/>
              </a:defRPr>
            </a:lvl2pPr>
            <a:lvl3pPr marL="617764" indent="-214135" algn="l" defTabSz="342548" rtl="0" eaLnBrk="1" fontAlgn="base" hangingPunct="1">
              <a:lnSpc>
                <a:spcPct val="110000"/>
              </a:lnSpc>
              <a:spcBef>
                <a:spcPts val="300"/>
              </a:spcBef>
              <a:spcAft>
                <a:spcPct val="0"/>
              </a:spcAft>
              <a:buClr>
                <a:schemeClr val="accent1"/>
              </a:buClr>
              <a:buFont typeface="Arial"/>
              <a:buChar char="•"/>
              <a:defRPr sz="1125" b="0" i="0" kern="1200">
                <a:solidFill>
                  <a:schemeClr val="tx2"/>
                </a:solidFill>
                <a:latin typeface="Verdana"/>
                <a:ea typeface="ＭＳ Ｐゴシック" charset="0"/>
                <a:cs typeface="Verdana"/>
              </a:defRPr>
            </a:lvl3pPr>
            <a:lvl4pPr marL="787706" indent="-171291" algn="l" defTabSz="342548" rtl="0" eaLnBrk="1" fontAlgn="base" hangingPunct="1">
              <a:lnSpc>
                <a:spcPct val="110000"/>
              </a:lnSpc>
              <a:spcBef>
                <a:spcPts val="300"/>
              </a:spcBef>
              <a:spcAft>
                <a:spcPct val="0"/>
              </a:spcAft>
              <a:buClr>
                <a:schemeClr val="accent1"/>
              </a:buClr>
              <a:buFont typeface="Lucida Grande"/>
              <a:buChar char="­"/>
              <a:defRPr sz="1125" b="0" i="0" kern="1200">
                <a:solidFill>
                  <a:schemeClr val="tx2"/>
                </a:solidFill>
                <a:latin typeface="Verdana"/>
                <a:ea typeface="ＭＳ Ｐゴシック" charset="0"/>
                <a:cs typeface="Verdana"/>
              </a:defRPr>
            </a:lvl4pPr>
            <a:lvl5pPr marL="949547" indent="-171291" algn="l" defTabSz="342548" rtl="0" eaLnBrk="1" fontAlgn="base" hangingPunct="1">
              <a:lnSpc>
                <a:spcPct val="110000"/>
              </a:lnSpc>
              <a:spcBef>
                <a:spcPts val="300"/>
              </a:spcBef>
              <a:spcAft>
                <a:spcPct val="0"/>
              </a:spcAft>
              <a:buClr>
                <a:schemeClr val="accent1"/>
              </a:buClr>
              <a:buSzPct val="100000"/>
              <a:buFont typeface="Arial"/>
              <a:buChar char="•"/>
              <a:defRPr sz="1125" b="0" i="0" kern="1200">
                <a:solidFill>
                  <a:schemeClr val="tx2"/>
                </a:solidFill>
                <a:latin typeface="Verdana"/>
                <a:ea typeface="ＭＳ Ｐゴシック" charset="0"/>
                <a:cs typeface="Verdana"/>
              </a:defRPr>
            </a:lvl5pPr>
            <a:lvl6pPr marL="1884092" indent="-171291" algn="l" defTabSz="342548" rtl="0" eaLnBrk="1" latinLnBrk="0" hangingPunct="1">
              <a:spcBef>
                <a:spcPct val="20000"/>
              </a:spcBef>
              <a:buFont typeface="Arial"/>
              <a:buChar char="•"/>
              <a:defRPr sz="1500" kern="1200">
                <a:solidFill>
                  <a:schemeClr val="tx1"/>
                </a:solidFill>
                <a:latin typeface="+mn-lt"/>
                <a:ea typeface="+mn-ea"/>
                <a:cs typeface="+mn-cs"/>
              </a:defRPr>
            </a:lvl6pPr>
            <a:lvl7pPr marL="2226654" indent="-171291" algn="l" defTabSz="342548" rtl="0" eaLnBrk="1" latinLnBrk="0" hangingPunct="1">
              <a:spcBef>
                <a:spcPct val="20000"/>
              </a:spcBef>
              <a:buFont typeface="Arial"/>
              <a:buChar char="•"/>
              <a:defRPr sz="1500" kern="1200">
                <a:solidFill>
                  <a:schemeClr val="tx1"/>
                </a:solidFill>
                <a:latin typeface="+mn-lt"/>
                <a:ea typeface="+mn-ea"/>
                <a:cs typeface="+mn-cs"/>
              </a:defRPr>
            </a:lvl7pPr>
            <a:lvl8pPr marL="2569220" indent="-171291" algn="l" defTabSz="342548" rtl="0" eaLnBrk="1" latinLnBrk="0" hangingPunct="1">
              <a:spcBef>
                <a:spcPct val="20000"/>
              </a:spcBef>
              <a:buFont typeface="Arial"/>
              <a:buChar char="•"/>
              <a:defRPr sz="1500" kern="1200">
                <a:solidFill>
                  <a:schemeClr val="tx1"/>
                </a:solidFill>
                <a:latin typeface="+mn-lt"/>
                <a:ea typeface="+mn-ea"/>
                <a:cs typeface="+mn-cs"/>
              </a:defRPr>
            </a:lvl8pPr>
            <a:lvl9pPr marL="2911799" indent="-171291" algn="l" defTabSz="342548" rtl="0" eaLnBrk="1" latinLnBrk="0" hangingPunct="1">
              <a:spcBef>
                <a:spcPct val="20000"/>
              </a:spcBef>
              <a:buFont typeface="Arial"/>
              <a:buChar char="•"/>
              <a:defRPr sz="1500" kern="1200">
                <a:solidFill>
                  <a:schemeClr val="tx1"/>
                </a:solidFill>
                <a:latin typeface="+mn-lt"/>
                <a:ea typeface="+mn-ea"/>
                <a:cs typeface="+mn-cs"/>
              </a:defRPr>
            </a:lvl9pPr>
          </a:lstStyle>
          <a:p>
            <a:pPr marL="55648" marR="0" lvl="0" indent="0" algn="ctr" defTabSz="342548" rtl="0" eaLnBrk="1" fontAlgn="base" latinLnBrk="0" hangingPunct="1">
              <a:lnSpc>
                <a:spcPct val="110000"/>
              </a:lnSpc>
              <a:spcBef>
                <a:spcPts val="300"/>
              </a:spcBef>
              <a:spcAft>
                <a:spcPct val="0"/>
              </a:spcAft>
              <a:buClr>
                <a:srgbClr val="F26334"/>
              </a:buClr>
              <a:buSzTx/>
              <a:buFont typeface="Arial"/>
              <a:buNone/>
              <a:tabLst/>
              <a:defRPr/>
            </a:pPr>
            <a:r>
              <a:rPr kumimoji="0" lang="en-US" sz="3200" b="1" i="0" u="none" strike="noStrike" kern="1200" cap="none" spc="0" normalizeH="0" baseline="0" noProof="0" dirty="0">
                <a:ln>
                  <a:noFill/>
                </a:ln>
                <a:solidFill>
                  <a:srgbClr val="F26334"/>
                </a:solidFill>
                <a:effectLst/>
                <a:uLnTx/>
                <a:uFillTx/>
                <a:latin typeface="Verdana"/>
                <a:ea typeface="ＭＳ Ｐゴシック" charset="0"/>
                <a:cs typeface="Verdana"/>
              </a:rPr>
              <a:t>CEO </a:t>
            </a:r>
            <a:r>
              <a:rPr kumimoji="0" lang="en-US" sz="3200" b="1" i="0" u="none" strike="noStrike" kern="1200" cap="none" spc="0" normalizeH="0" baseline="0" noProof="0" dirty="0" smtClean="0">
                <a:ln>
                  <a:noFill/>
                </a:ln>
                <a:solidFill>
                  <a:srgbClr val="F26334"/>
                </a:solidFill>
                <a:effectLst/>
                <a:uLnTx/>
                <a:uFillTx/>
                <a:latin typeface="Verdana"/>
                <a:ea typeface="ＭＳ Ｐゴシック" charset="0"/>
                <a:cs typeface="Verdana"/>
              </a:rPr>
              <a:t>COMMITMENTS</a:t>
            </a:r>
            <a:r>
              <a:rPr kumimoji="0" lang="en-US" sz="3200" b="1" i="0" u="none" strike="noStrike" kern="1200" cap="none" spc="0" normalizeH="0" noProof="0" dirty="0" smtClean="0">
                <a:ln>
                  <a:noFill/>
                </a:ln>
                <a:solidFill>
                  <a:srgbClr val="F26334"/>
                </a:solidFill>
                <a:effectLst/>
                <a:uLnTx/>
                <a:uFillTx/>
                <a:latin typeface="Verdana"/>
                <a:ea typeface="ＭＳ Ｐゴシック" charset="0"/>
                <a:cs typeface="Verdana"/>
              </a:rPr>
              <a:t> </a:t>
            </a:r>
            <a:r>
              <a:rPr kumimoji="0" lang="en-US" sz="3200" b="1" i="0" u="none" strike="noStrike" kern="1200" cap="none" spc="0" normalizeH="0" noProof="0" dirty="0">
                <a:ln>
                  <a:noFill/>
                </a:ln>
                <a:solidFill>
                  <a:srgbClr val="F26334"/>
                </a:solidFill>
                <a:effectLst/>
                <a:uLnTx/>
                <a:uFillTx/>
                <a:latin typeface="Verdana"/>
                <a:ea typeface="ＭＳ Ｐゴシック" charset="0"/>
                <a:cs typeface="Verdana"/>
              </a:rPr>
              <a:t>for </a:t>
            </a:r>
            <a:r>
              <a:rPr kumimoji="0" lang="en-US" sz="3200" b="1" i="0" u="none" strike="noStrike" kern="1200" cap="none" spc="0" normalizeH="0" baseline="0" noProof="0" dirty="0">
                <a:ln>
                  <a:noFill/>
                </a:ln>
                <a:solidFill>
                  <a:srgbClr val="F26334"/>
                </a:solidFill>
                <a:effectLst/>
                <a:uLnTx/>
                <a:uFillTx/>
                <a:latin typeface="Verdana"/>
                <a:ea typeface="ＭＳ Ｐゴシック" charset="0"/>
                <a:cs typeface="Verdana"/>
              </a:rPr>
              <a:t>FY 17/18</a:t>
            </a:r>
          </a:p>
          <a:p>
            <a:pPr marL="55648" marR="0" lvl="0" indent="0" algn="l" defTabSz="342548" rtl="0" eaLnBrk="1" fontAlgn="base" latinLnBrk="0" hangingPunct="1">
              <a:lnSpc>
                <a:spcPct val="110000"/>
              </a:lnSpc>
              <a:spcBef>
                <a:spcPts val="300"/>
              </a:spcBef>
              <a:spcAft>
                <a:spcPct val="0"/>
              </a:spcAft>
              <a:buClr>
                <a:srgbClr val="F26334"/>
              </a:buClr>
              <a:buSzTx/>
              <a:buFont typeface="Arial"/>
              <a:buNone/>
              <a:tabLst/>
              <a:defRPr/>
            </a:pPr>
            <a:r>
              <a:rPr kumimoji="0" lang="en-US" sz="1600" b="0" i="0" u="none" strike="noStrike" kern="1200" cap="none" spc="0" normalizeH="0" baseline="0" noProof="0" dirty="0">
                <a:ln>
                  <a:noFill/>
                </a:ln>
                <a:solidFill>
                  <a:srgbClr val="002C6C"/>
                </a:solidFill>
                <a:effectLst/>
                <a:uLnTx/>
                <a:uFillTx/>
                <a:latin typeface="Verdana"/>
                <a:ea typeface="ＭＳ Ｐゴシック" charset="0"/>
                <a:cs typeface="Verdana"/>
              </a:rPr>
              <a:t>	</a:t>
            </a:r>
          </a:p>
          <a:p>
            <a:pPr marL="269783" marR="0" lvl="0" indent="-214135" algn="l" defTabSz="342548" rtl="0" eaLnBrk="1" fontAlgn="base" latinLnBrk="0" hangingPunct="1">
              <a:lnSpc>
                <a:spcPct val="110000"/>
              </a:lnSpc>
              <a:spcBef>
                <a:spcPts val="300"/>
              </a:spcBef>
              <a:spcAft>
                <a:spcPct val="0"/>
              </a:spcAft>
              <a:buClr>
                <a:srgbClr val="F26334"/>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C6C"/>
              </a:solidFill>
              <a:effectLst/>
              <a:uLnTx/>
              <a:uFillTx/>
              <a:latin typeface="Verdana"/>
              <a:ea typeface="ＭＳ Ｐゴシック" charset="0"/>
              <a:cs typeface="Verdana"/>
            </a:endParaRPr>
          </a:p>
          <a:p>
            <a:pPr marL="269783" marR="0" lvl="0" indent="-214135" algn="l" defTabSz="342548" rtl="0" eaLnBrk="1" fontAlgn="base" latinLnBrk="0" hangingPunct="1">
              <a:lnSpc>
                <a:spcPct val="110000"/>
              </a:lnSpc>
              <a:spcBef>
                <a:spcPts val="300"/>
              </a:spcBef>
              <a:spcAft>
                <a:spcPct val="0"/>
              </a:spcAft>
              <a:buClr>
                <a:srgbClr val="F26334"/>
              </a:buClr>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002C6C"/>
              </a:solidFill>
              <a:effectLst/>
              <a:uLnTx/>
              <a:uFillTx/>
              <a:latin typeface="Verdana"/>
              <a:ea typeface="ＭＳ Ｐゴシック" charset="0"/>
              <a:cs typeface="Verdana"/>
            </a:endParaRPr>
          </a:p>
          <a:p>
            <a:pPr marL="269783" marR="0" lvl="0" indent="-214135" algn="l" defTabSz="342548" rtl="0" eaLnBrk="1" fontAlgn="base" latinLnBrk="0" hangingPunct="1">
              <a:lnSpc>
                <a:spcPct val="110000"/>
              </a:lnSpc>
              <a:spcBef>
                <a:spcPts val="300"/>
              </a:spcBef>
              <a:spcAft>
                <a:spcPct val="0"/>
              </a:spcAft>
              <a:buClr>
                <a:srgbClr val="F26334"/>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C6C"/>
              </a:solidFill>
              <a:effectLst/>
              <a:uLnTx/>
              <a:uFillTx/>
              <a:latin typeface="Verdana"/>
              <a:ea typeface="ＭＳ Ｐゴシック" charset="0"/>
              <a:cs typeface="Verdana"/>
            </a:endParaRPr>
          </a:p>
          <a:p>
            <a:pPr marL="55648" marR="0" lvl="0" indent="0" algn="l" defTabSz="342548" rtl="0" eaLnBrk="1" fontAlgn="base" latinLnBrk="0" hangingPunct="1">
              <a:lnSpc>
                <a:spcPct val="110000"/>
              </a:lnSpc>
              <a:spcBef>
                <a:spcPts val="300"/>
              </a:spcBef>
              <a:spcAft>
                <a:spcPct val="0"/>
              </a:spcAft>
              <a:buClr>
                <a:srgbClr val="F26334"/>
              </a:buClr>
              <a:buSzTx/>
              <a:buFont typeface="Arial"/>
              <a:buNone/>
              <a:tabLst/>
              <a:defRPr/>
            </a:pPr>
            <a:endParaRPr kumimoji="0" lang="en-US" sz="1600" b="0" i="0" u="none" strike="noStrike" kern="1200" cap="none" spc="0" normalizeH="0" baseline="0" noProof="0" dirty="0">
              <a:ln>
                <a:noFill/>
              </a:ln>
              <a:solidFill>
                <a:srgbClr val="002C6C"/>
              </a:solidFill>
              <a:effectLst/>
              <a:uLnTx/>
              <a:uFillTx/>
              <a:latin typeface="Verdana"/>
              <a:ea typeface="ＭＳ Ｐゴシック" charset="0"/>
              <a:cs typeface="Verdana"/>
            </a:endParaRPr>
          </a:p>
        </p:txBody>
      </p:sp>
      <p:sp>
        <p:nvSpPr>
          <p:cNvPr id="4" name="Rectangle 3"/>
          <p:cNvSpPr/>
          <p:nvPr/>
        </p:nvSpPr>
        <p:spPr>
          <a:xfrm>
            <a:off x="462949" y="1525544"/>
            <a:ext cx="648072" cy="923330"/>
          </a:xfrm>
          <a:prstGeom prst="rect">
            <a:avLst/>
          </a:prstGeom>
          <a:noFill/>
        </p:spPr>
        <p:txBody>
          <a:bodyPr wrap="squar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5</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Picture 4"/>
          <p:cNvPicPr>
            <a:picLocks noChangeAspect="1"/>
          </p:cNvPicPr>
          <p:nvPr/>
        </p:nvPicPr>
        <p:blipFill>
          <a:blip r:embed="rId3"/>
          <a:stretch>
            <a:fillRect/>
          </a:stretch>
        </p:blipFill>
        <p:spPr>
          <a:xfrm>
            <a:off x="3317205" y="1525544"/>
            <a:ext cx="5492125" cy="2899868"/>
          </a:xfrm>
          <a:prstGeom prst="rect">
            <a:avLst/>
          </a:prstGeom>
        </p:spPr>
      </p:pic>
      <p:sp>
        <p:nvSpPr>
          <p:cNvPr id="12" name="TextBox 11"/>
          <p:cNvSpPr txBox="1"/>
          <p:nvPr/>
        </p:nvSpPr>
        <p:spPr>
          <a:xfrm>
            <a:off x="425916" y="2667000"/>
            <a:ext cx="4450883" cy="1323439"/>
          </a:xfrm>
          <a:prstGeom prst="rect">
            <a:avLst/>
          </a:prstGeom>
          <a:noFill/>
        </p:spPr>
        <p:txBody>
          <a:bodyPr wrap="square" rtlCol="0">
            <a:spAutoFit/>
          </a:bodyPr>
          <a:lstStyle/>
          <a:p>
            <a:pPr marL="0" lvl="8">
              <a:defRPr/>
            </a:pPr>
            <a:r>
              <a:rPr lang="en-US" sz="1600" b="1" dirty="0">
                <a:solidFill>
                  <a:srgbClr val="F26334"/>
                </a:solidFill>
              </a:rPr>
              <a:t>GS1 </a:t>
            </a:r>
            <a:r>
              <a:rPr lang="en-US" sz="1600" b="1" dirty="0" smtClean="0">
                <a:solidFill>
                  <a:srgbClr val="F26334"/>
                </a:solidFill>
              </a:rPr>
              <a:t>Canada  (confirmed 02/18)</a:t>
            </a:r>
            <a:endParaRPr lang="en-US" sz="2000" b="1" dirty="0">
              <a:solidFill>
                <a:srgbClr val="F26334"/>
              </a:solidFill>
            </a:endParaRPr>
          </a:p>
          <a:p>
            <a:pPr marL="0" marR="0" lvl="8" defTabSz="91431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rgbClr val="F26334"/>
                </a:solidFill>
                <a:effectLst/>
                <a:uLnTx/>
                <a:uFillTx/>
                <a:latin typeface="Verdana"/>
              </a:rPr>
              <a:t>GS1 El </a:t>
            </a:r>
            <a:r>
              <a:rPr kumimoji="0" lang="en-US" sz="1600" b="1" i="0" u="none" strike="noStrike" kern="1200" cap="none" spc="0" normalizeH="0" baseline="0" noProof="0" dirty="0" smtClean="0">
                <a:ln>
                  <a:noFill/>
                </a:ln>
                <a:solidFill>
                  <a:srgbClr val="F26334"/>
                </a:solidFill>
                <a:effectLst/>
                <a:uLnTx/>
                <a:uFillTx/>
                <a:latin typeface="Verdana"/>
              </a:rPr>
              <a:t>Salvador (Plan 03/18)</a:t>
            </a:r>
            <a:endParaRPr kumimoji="0" lang="en-US" sz="1600" b="1" i="0" u="none" strike="noStrike" kern="1200" cap="none" spc="0" normalizeH="0" baseline="0" noProof="0" dirty="0">
              <a:ln>
                <a:noFill/>
              </a:ln>
              <a:solidFill>
                <a:srgbClr val="F26334"/>
              </a:solidFill>
              <a:effectLst/>
              <a:uLnTx/>
              <a:uFillTx/>
              <a:latin typeface="Verdana"/>
            </a:endParaRPr>
          </a:p>
          <a:p>
            <a:pPr marL="0" marR="0" lvl="8" defTabSz="91431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smtClean="0">
                <a:ln>
                  <a:noFill/>
                </a:ln>
                <a:solidFill>
                  <a:srgbClr val="F26334"/>
                </a:solidFill>
                <a:effectLst/>
                <a:uLnTx/>
                <a:uFillTx/>
                <a:latin typeface="Verdana"/>
              </a:rPr>
              <a:t>GS1 </a:t>
            </a:r>
            <a:r>
              <a:rPr lang="en-US" sz="1600" b="1" dirty="0" smtClean="0">
                <a:solidFill>
                  <a:srgbClr val="F26334"/>
                </a:solidFill>
                <a:latin typeface="Verdana"/>
              </a:rPr>
              <a:t>Italy (Plan </a:t>
            </a:r>
            <a:r>
              <a:rPr lang="en-US" sz="1600" b="1" dirty="0">
                <a:solidFill>
                  <a:srgbClr val="F26334"/>
                </a:solidFill>
                <a:latin typeface="Verdana"/>
              </a:rPr>
              <a:t>0</a:t>
            </a:r>
            <a:r>
              <a:rPr lang="en-US" sz="1600" b="1" dirty="0" smtClean="0">
                <a:solidFill>
                  <a:srgbClr val="F26334"/>
                </a:solidFill>
                <a:latin typeface="Verdana"/>
              </a:rPr>
              <a:t>1/18)</a:t>
            </a:r>
          </a:p>
          <a:p>
            <a:pPr marL="0" marR="0" lvl="8" defTabSz="914310" rtl="0" eaLnBrk="1" fontAlgn="auto" latinLnBrk="0" hangingPunct="1">
              <a:lnSpc>
                <a:spcPct val="100000"/>
              </a:lnSpc>
              <a:spcBef>
                <a:spcPts val="0"/>
              </a:spcBef>
              <a:spcAft>
                <a:spcPts val="0"/>
              </a:spcAft>
              <a:buClrTx/>
              <a:buSzTx/>
              <a:tabLst/>
              <a:defRPr/>
            </a:pPr>
            <a:r>
              <a:rPr lang="en-US" sz="1600" b="1" dirty="0" smtClean="0">
                <a:solidFill>
                  <a:srgbClr val="F26334"/>
                </a:solidFill>
                <a:latin typeface="Verdana"/>
              </a:rPr>
              <a:t>GS1 Peru (confirmed 12/17)</a:t>
            </a:r>
          </a:p>
          <a:p>
            <a:pPr marL="0" lvl="8">
              <a:defRPr/>
            </a:pPr>
            <a:r>
              <a:rPr lang="en-US" sz="1600" b="1" dirty="0">
                <a:solidFill>
                  <a:srgbClr val="F26334"/>
                </a:solidFill>
              </a:rPr>
              <a:t>GS1 South </a:t>
            </a:r>
            <a:r>
              <a:rPr lang="en-US" sz="1600" b="1" dirty="0" smtClean="0">
                <a:solidFill>
                  <a:srgbClr val="F26334"/>
                </a:solidFill>
              </a:rPr>
              <a:t>Africa (confirmed 11/17)</a:t>
            </a:r>
            <a:endParaRPr lang="en-US" sz="1600" b="1" dirty="0">
              <a:solidFill>
                <a:srgbClr val="F26334"/>
              </a:solidFill>
            </a:endParaRPr>
          </a:p>
        </p:txBody>
      </p:sp>
    </p:spTree>
    <p:extLst>
      <p:ext uri="{BB962C8B-B14F-4D97-AF65-F5344CB8AC3E}">
        <p14:creationId xmlns:p14="http://schemas.microsoft.com/office/powerpoint/2010/main" val="3898592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Support and Guidance</a:t>
            </a:r>
            <a:endParaRPr lang="en-GB" dirty="0"/>
          </a:p>
        </p:txBody>
      </p:sp>
      <p:sp>
        <p:nvSpPr>
          <p:cNvPr id="3" name="TextBox 2"/>
          <p:cNvSpPr txBox="1"/>
          <p:nvPr/>
        </p:nvSpPr>
        <p:spPr>
          <a:xfrm>
            <a:off x="890392" y="1585859"/>
            <a:ext cx="7186808" cy="461665"/>
          </a:xfrm>
          <a:prstGeom prst="rect">
            <a:avLst/>
          </a:prstGeom>
          <a:noFill/>
        </p:spPr>
        <p:txBody>
          <a:bodyPr wrap="square" rtlCol="0">
            <a:spAutoFit/>
          </a:bodyPr>
          <a:lstStyle/>
          <a:p>
            <a:r>
              <a:rPr lang="en-US" sz="2400" dirty="0" smtClean="0"/>
              <a:t>Training, Mentoring &amp; Resources</a:t>
            </a:r>
            <a:endParaRPr lang="en-GB" sz="2400" dirty="0"/>
          </a:p>
        </p:txBody>
      </p:sp>
    </p:spTree>
    <p:extLst>
      <p:ext uri="{BB962C8B-B14F-4D97-AF65-F5344CB8AC3E}">
        <p14:creationId xmlns:p14="http://schemas.microsoft.com/office/powerpoint/2010/main" val="730340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Help you can Expect</a:t>
            </a:r>
            <a:endParaRPr lang="en-GB" b="1" dirty="0"/>
          </a:p>
        </p:txBody>
      </p:sp>
      <p:sp>
        <p:nvSpPr>
          <p:cNvPr id="5" name="Right Arrow 4"/>
          <p:cNvSpPr/>
          <p:nvPr/>
        </p:nvSpPr>
        <p:spPr>
          <a:xfrm>
            <a:off x="533400" y="4742738"/>
            <a:ext cx="3682804" cy="972262"/>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PAY IT FORWARD</a:t>
            </a:r>
            <a:endParaRPr lang="en-GB" b="1" dirty="0"/>
          </a:p>
        </p:txBody>
      </p:sp>
      <p:sp>
        <p:nvSpPr>
          <p:cNvPr id="6" name="Right Arrow 5"/>
          <p:cNvSpPr/>
          <p:nvPr/>
        </p:nvSpPr>
        <p:spPr>
          <a:xfrm>
            <a:off x="546098" y="3124200"/>
            <a:ext cx="3644901" cy="1066801"/>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MENTORING &amp; SUPPORT</a:t>
            </a:r>
            <a:endParaRPr lang="en-GB" b="1" dirty="0"/>
          </a:p>
        </p:txBody>
      </p:sp>
      <p:sp>
        <p:nvSpPr>
          <p:cNvPr id="7" name="Right Arrow 6"/>
          <p:cNvSpPr/>
          <p:nvPr/>
        </p:nvSpPr>
        <p:spPr>
          <a:xfrm>
            <a:off x="546099" y="1529928"/>
            <a:ext cx="3568700" cy="99509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TRAINING</a:t>
            </a:r>
            <a:endParaRPr lang="en-GB" b="1" dirty="0"/>
          </a:p>
        </p:txBody>
      </p:sp>
      <p:sp>
        <p:nvSpPr>
          <p:cNvPr id="8" name="TextBox 7"/>
          <p:cNvSpPr txBox="1"/>
          <p:nvPr/>
        </p:nvSpPr>
        <p:spPr>
          <a:xfrm>
            <a:off x="4191000" y="1447800"/>
            <a:ext cx="4253147" cy="1077218"/>
          </a:xfrm>
          <a:prstGeom prst="rect">
            <a:avLst/>
          </a:prstGeom>
          <a:noFill/>
        </p:spPr>
        <p:txBody>
          <a:bodyPr wrap="square" rtlCol="0">
            <a:spAutoFit/>
          </a:bodyPr>
          <a:lstStyle/>
          <a:p>
            <a:r>
              <a:rPr lang="en-US" sz="1600" b="1" dirty="0">
                <a:solidFill>
                  <a:schemeClr val="tx2"/>
                </a:solidFill>
              </a:rPr>
              <a:t>FAQ </a:t>
            </a:r>
            <a:endParaRPr lang="en-US" sz="1600" b="1" dirty="0" smtClean="0">
              <a:solidFill>
                <a:schemeClr val="tx2"/>
              </a:solidFill>
            </a:endParaRPr>
          </a:p>
          <a:p>
            <a:r>
              <a:rPr lang="en-US" sz="1600" b="1" dirty="0" smtClean="0">
                <a:solidFill>
                  <a:schemeClr val="tx2"/>
                </a:solidFill>
              </a:rPr>
              <a:t>eLEARN Course</a:t>
            </a:r>
            <a:endParaRPr lang="en-US" sz="1600" b="1" dirty="0">
              <a:solidFill>
                <a:schemeClr val="tx2"/>
              </a:solidFill>
            </a:endParaRPr>
          </a:p>
          <a:p>
            <a:r>
              <a:rPr lang="en-US" sz="1600" b="1" dirty="0">
                <a:solidFill>
                  <a:schemeClr val="tx2"/>
                </a:solidFill>
              </a:rPr>
              <a:t>Operational Manual </a:t>
            </a:r>
            <a:endParaRPr lang="en-US" sz="1600" b="1" dirty="0" smtClean="0">
              <a:solidFill>
                <a:schemeClr val="tx2"/>
              </a:solidFill>
            </a:endParaRPr>
          </a:p>
          <a:p>
            <a:r>
              <a:rPr lang="en-US" sz="1600" b="1" dirty="0" smtClean="0">
                <a:solidFill>
                  <a:schemeClr val="tx2"/>
                </a:solidFill>
              </a:rPr>
              <a:t>Criteria </a:t>
            </a:r>
            <a:r>
              <a:rPr lang="en-US" sz="1600" b="1" dirty="0">
                <a:solidFill>
                  <a:schemeClr val="tx2"/>
                </a:solidFill>
              </a:rPr>
              <a:t>Checklist</a:t>
            </a:r>
            <a:endParaRPr lang="en-GB" sz="1600" b="1" dirty="0">
              <a:solidFill>
                <a:schemeClr val="tx2"/>
              </a:solidFill>
            </a:endParaRPr>
          </a:p>
        </p:txBody>
      </p:sp>
      <p:sp>
        <p:nvSpPr>
          <p:cNvPr id="9" name="TextBox 8"/>
          <p:cNvSpPr txBox="1"/>
          <p:nvPr/>
        </p:nvSpPr>
        <p:spPr>
          <a:xfrm>
            <a:off x="4216204" y="2590800"/>
            <a:ext cx="4343400" cy="2400657"/>
          </a:xfrm>
          <a:prstGeom prst="rect">
            <a:avLst/>
          </a:prstGeom>
          <a:noFill/>
        </p:spPr>
        <p:txBody>
          <a:bodyPr wrap="square" rtlCol="0">
            <a:spAutoFit/>
          </a:bodyPr>
          <a:lstStyle/>
          <a:p>
            <a:r>
              <a:rPr lang="en-US" sz="1600" b="1" dirty="0">
                <a:solidFill>
                  <a:schemeClr val="tx2"/>
                </a:solidFill>
              </a:rPr>
              <a:t>Clearly Defined Deployment </a:t>
            </a:r>
            <a:r>
              <a:rPr lang="en-US" sz="1600" b="1" dirty="0" smtClean="0">
                <a:solidFill>
                  <a:schemeClr val="tx2"/>
                </a:solidFill>
              </a:rPr>
              <a:t>Plan</a:t>
            </a:r>
          </a:p>
          <a:p>
            <a:r>
              <a:rPr lang="en-US" sz="1600" b="1" dirty="0" smtClean="0">
                <a:solidFill>
                  <a:schemeClr val="tx2"/>
                </a:solidFill>
              </a:rPr>
              <a:t>Routine Team Calls </a:t>
            </a:r>
          </a:p>
          <a:p>
            <a:r>
              <a:rPr lang="en-US" sz="1600" b="1" dirty="0" smtClean="0">
                <a:solidFill>
                  <a:schemeClr val="tx2"/>
                </a:solidFill>
              </a:rPr>
              <a:t>Milestone </a:t>
            </a:r>
            <a:r>
              <a:rPr lang="en-US" sz="1600" b="1" dirty="0">
                <a:solidFill>
                  <a:schemeClr val="tx2"/>
                </a:solidFill>
              </a:rPr>
              <a:t>Review Checkpoints</a:t>
            </a:r>
            <a:endParaRPr lang="en-GB" sz="1600" b="1" dirty="0">
              <a:solidFill>
                <a:schemeClr val="tx2"/>
              </a:solidFill>
            </a:endParaRPr>
          </a:p>
          <a:p>
            <a:r>
              <a:rPr lang="en-US" sz="2000" b="1" dirty="0">
                <a:solidFill>
                  <a:schemeClr val="tx2"/>
                </a:solidFill>
              </a:rPr>
              <a:t>One Point of </a:t>
            </a:r>
            <a:r>
              <a:rPr lang="en-US" sz="2000" b="1" dirty="0" smtClean="0">
                <a:solidFill>
                  <a:schemeClr val="tx2"/>
                </a:solidFill>
              </a:rPr>
              <a:t>Contact</a:t>
            </a:r>
          </a:p>
          <a:p>
            <a:r>
              <a:rPr lang="en-US" sz="1600" b="1" dirty="0" err="1" smtClean="0">
                <a:solidFill>
                  <a:schemeClr val="tx2"/>
                </a:solidFill>
              </a:rPr>
              <a:t>DQ</a:t>
            </a:r>
            <a:r>
              <a:rPr lang="en-US" sz="1600" b="1" dirty="0" smtClean="0">
                <a:solidFill>
                  <a:schemeClr val="tx2"/>
                </a:solidFill>
              </a:rPr>
              <a:t> </a:t>
            </a:r>
            <a:r>
              <a:rPr lang="en-US" sz="1600" b="1" dirty="0">
                <a:solidFill>
                  <a:schemeClr val="tx2"/>
                </a:solidFill>
              </a:rPr>
              <a:t>Strategy </a:t>
            </a:r>
            <a:r>
              <a:rPr lang="en-US" sz="1600" b="1" dirty="0" smtClean="0">
                <a:solidFill>
                  <a:schemeClr val="tx2"/>
                </a:solidFill>
              </a:rPr>
              <a:t>Development</a:t>
            </a:r>
            <a:endParaRPr lang="en-GB" sz="1200" b="1" i="1" dirty="0" smtClean="0">
              <a:solidFill>
                <a:schemeClr val="tx2"/>
              </a:solidFill>
            </a:endParaRPr>
          </a:p>
          <a:p>
            <a:r>
              <a:rPr lang="en-GB" sz="1600" b="1" dirty="0">
                <a:solidFill>
                  <a:schemeClr val="tx2"/>
                </a:solidFill>
              </a:rPr>
              <a:t>Auditor Access</a:t>
            </a:r>
          </a:p>
          <a:p>
            <a:r>
              <a:rPr lang="en-GB" sz="1600" b="1" dirty="0">
                <a:solidFill>
                  <a:schemeClr val="tx2"/>
                </a:solidFill>
              </a:rPr>
              <a:t>Translation Assistance</a:t>
            </a:r>
          </a:p>
          <a:p>
            <a:r>
              <a:rPr lang="en-US" sz="1600" b="1" dirty="0">
                <a:solidFill>
                  <a:schemeClr val="tx2"/>
                </a:solidFill>
              </a:rPr>
              <a:t>MO Connections</a:t>
            </a:r>
          </a:p>
          <a:p>
            <a:endParaRPr lang="en-GB" dirty="0"/>
          </a:p>
        </p:txBody>
      </p:sp>
      <p:sp>
        <p:nvSpPr>
          <p:cNvPr id="10" name="TextBox 9"/>
          <p:cNvSpPr txBox="1"/>
          <p:nvPr/>
        </p:nvSpPr>
        <p:spPr>
          <a:xfrm>
            <a:off x="4228901" y="4953000"/>
            <a:ext cx="5410200" cy="1354217"/>
          </a:xfrm>
          <a:prstGeom prst="rect">
            <a:avLst/>
          </a:prstGeom>
          <a:noFill/>
        </p:spPr>
        <p:txBody>
          <a:bodyPr wrap="square" rtlCol="0">
            <a:spAutoFit/>
          </a:bodyPr>
          <a:lstStyle/>
          <a:p>
            <a:pPr lvl="0"/>
            <a:r>
              <a:rPr lang="en-US" sz="1600" b="1" dirty="0">
                <a:solidFill>
                  <a:schemeClr val="tx2"/>
                </a:solidFill>
              </a:rPr>
              <a:t>Post Certification Discussion:</a:t>
            </a:r>
          </a:p>
          <a:p>
            <a:pPr lvl="1" defTabSz="457200">
              <a:tabLst>
                <a:tab pos="457200" algn="l"/>
              </a:tabLst>
            </a:pPr>
            <a:r>
              <a:rPr lang="en-US" sz="1600" dirty="0">
                <a:solidFill>
                  <a:schemeClr val="tx2"/>
                </a:solidFill>
              </a:rPr>
              <a:t>Programme Learnings</a:t>
            </a:r>
          </a:p>
          <a:p>
            <a:pPr lvl="1" defTabSz="457200">
              <a:tabLst>
                <a:tab pos="457200" algn="l"/>
              </a:tabLst>
            </a:pPr>
            <a:r>
              <a:rPr lang="en-US" sz="1600" dirty="0">
                <a:solidFill>
                  <a:schemeClr val="tx2"/>
                </a:solidFill>
              </a:rPr>
              <a:t>Ease of Certification </a:t>
            </a:r>
          </a:p>
          <a:p>
            <a:pPr lvl="1" defTabSz="457200">
              <a:tabLst>
                <a:tab pos="457200" algn="l"/>
              </a:tabLst>
            </a:pPr>
            <a:r>
              <a:rPr lang="en-US" sz="1600" dirty="0" smtClean="0">
                <a:solidFill>
                  <a:schemeClr val="tx2"/>
                </a:solidFill>
              </a:rPr>
              <a:t>Suggest Programme </a:t>
            </a:r>
            <a:r>
              <a:rPr lang="en-US" sz="1600" dirty="0">
                <a:solidFill>
                  <a:schemeClr val="tx2"/>
                </a:solidFill>
              </a:rPr>
              <a:t>Enhancements </a:t>
            </a:r>
          </a:p>
          <a:p>
            <a:pPr lvl="0"/>
            <a:endParaRPr lang="en-GB" dirty="0">
              <a:solidFill>
                <a:schemeClr val="tx2"/>
              </a:solidFill>
            </a:endParaRPr>
          </a:p>
        </p:txBody>
      </p:sp>
    </p:spTree>
    <p:extLst>
      <p:ext uri="{BB962C8B-B14F-4D97-AF65-F5344CB8AC3E}">
        <p14:creationId xmlns:p14="http://schemas.microsoft.com/office/powerpoint/2010/main" val="97030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b="1" dirty="0" smtClean="0"/>
              <a:t>Partners:  </a:t>
            </a:r>
            <a:br>
              <a:rPr lang="en-GB" b="1" dirty="0" smtClean="0"/>
            </a:br>
            <a:r>
              <a:rPr lang="en-GB" dirty="0" smtClean="0"/>
              <a:t>GS1 </a:t>
            </a:r>
            <a:r>
              <a:rPr lang="en-GB" dirty="0"/>
              <a:t>GO &amp; GS1 MO Data Quality Teams</a:t>
            </a:r>
          </a:p>
        </p:txBody>
      </p:sp>
      <p:sp>
        <p:nvSpPr>
          <p:cNvPr id="3" name="TextBox 2"/>
          <p:cNvSpPr txBox="1"/>
          <p:nvPr/>
        </p:nvSpPr>
        <p:spPr>
          <a:xfrm>
            <a:off x="3572477" y="2133600"/>
            <a:ext cx="5050823" cy="3139321"/>
          </a:xfrm>
          <a:prstGeom prst="rect">
            <a:avLst/>
          </a:prstGeom>
          <a:noFill/>
        </p:spPr>
        <p:txBody>
          <a:bodyPr wrap="square" rtlCol="0">
            <a:spAutoFit/>
          </a:bodyPr>
          <a:lstStyle/>
          <a:p>
            <a:pPr algn="ctr"/>
            <a:r>
              <a:rPr lang="en-GB" dirty="0" smtClean="0">
                <a:solidFill>
                  <a:schemeClr val="tx2"/>
                </a:solidFill>
              </a:rPr>
              <a:t>Evaluating Member Organisations with a defined process, allows the critical elements of the </a:t>
            </a:r>
            <a:r>
              <a:rPr lang="en-GB" b="1" dirty="0" smtClean="0">
                <a:solidFill>
                  <a:schemeClr val="tx2"/>
                </a:solidFill>
              </a:rPr>
              <a:t>Programme’s criteria to be assessed commonly worldwide</a:t>
            </a:r>
            <a:r>
              <a:rPr lang="en-GB" dirty="0" smtClean="0">
                <a:solidFill>
                  <a:schemeClr val="tx2"/>
                </a:solidFill>
              </a:rPr>
              <a:t>.  </a:t>
            </a:r>
          </a:p>
          <a:p>
            <a:pPr algn="ctr"/>
            <a:endParaRPr lang="en-GB" dirty="0">
              <a:solidFill>
                <a:schemeClr val="tx2"/>
              </a:solidFill>
            </a:endParaRPr>
          </a:p>
          <a:p>
            <a:pPr algn="ctr"/>
            <a:r>
              <a:rPr lang="en-GB" b="1" dirty="0" smtClean="0">
                <a:solidFill>
                  <a:schemeClr val="tx2"/>
                </a:solidFill>
              </a:rPr>
              <a:t>Partnering GO/MO teams together</a:t>
            </a:r>
            <a:r>
              <a:rPr lang="en-GB" dirty="0" smtClean="0">
                <a:solidFill>
                  <a:schemeClr val="tx2"/>
                </a:solidFill>
              </a:rPr>
              <a:t>, allows for the uniqueness of each country’s maturity in MDS to be understood and adapted to ensure certification is fairly </a:t>
            </a:r>
            <a:r>
              <a:rPr lang="en-GB" dirty="0">
                <a:solidFill>
                  <a:schemeClr val="tx2"/>
                </a:solidFill>
              </a:rPr>
              <a:t>applied</a:t>
            </a:r>
            <a:endParaRPr lang="en-GB" dirty="0" smtClean="0">
              <a:solidFill>
                <a:schemeClr val="tx2"/>
              </a:solidFill>
            </a:endParaRPr>
          </a:p>
          <a:p>
            <a:endParaRPr lang="en-US" dirty="0" smtClean="0"/>
          </a:p>
        </p:txBody>
      </p:sp>
      <p:pic>
        <p:nvPicPr>
          <p:cNvPr id="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00" y="2420019"/>
            <a:ext cx="2851718" cy="19237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13536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58151" cy="906196"/>
          </a:xfrm>
        </p:spPr>
        <p:txBody>
          <a:bodyPr/>
          <a:lstStyle/>
          <a:p>
            <a:r>
              <a:rPr lang="en-US" b="1" dirty="0" smtClean="0"/>
              <a:t>eLEARN Training Modules 1-3</a:t>
            </a:r>
            <a:br>
              <a:rPr lang="en-US" b="1" dirty="0" smtClean="0"/>
            </a:br>
            <a:endParaRPr lang="en-GB" i="1" dirty="0"/>
          </a:p>
        </p:txBody>
      </p:sp>
      <p:sp>
        <p:nvSpPr>
          <p:cNvPr id="5" name="Round Same Side Corner Rectangle 4"/>
          <p:cNvSpPr/>
          <p:nvPr/>
        </p:nvSpPr>
        <p:spPr>
          <a:xfrm>
            <a:off x="536792" y="1371599"/>
            <a:ext cx="8067458" cy="749168"/>
          </a:xfrm>
          <a:prstGeom prst="round2Same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chemeClr val="tx2"/>
                </a:solidFill>
              </a:rPr>
              <a:t>MODULE 1 </a:t>
            </a:r>
            <a:r>
              <a:rPr lang="en-US" sz="1600" b="1" dirty="0"/>
              <a:t>- Intro to the GS1 Global Master Data Services </a:t>
            </a:r>
            <a:r>
              <a:rPr lang="en-US" sz="1600" b="1" dirty="0" smtClean="0"/>
              <a:t>Certification </a:t>
            </a:r>
            <a:r>
              <a:rPr lang="en-US" sz="1600" b="1" dirty="0"/>
              <a:t>Programme</a:t>
            </a:r>
          </a:p>
        </p:txBody>
      </p:sp>
      <p:sp>
        <p:nvSpPr>
          <p:cNvPr id="6" name="Round Same Side Corner Rectangle 5"/>
          <p:cNvSpPr/>
          <p:nvPr/>
        </p:nvSpPr>
        <p:spPr>
          <a:xfrm>
            <a:off x="527485" y="2922135"/>
            <a:ext cx="8051753" cy="825284"/>
          </a:xfrm>
          <a:prstGeom prst="round2Same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chemeClr val="tx2"/>
                </a:solidFill>
              </a:rPr>
              <a:t>MODULE 2 </a:t>
            </a:r>
            <a:r>
              <a:rPr lang="en-US" sz="1600" b="1" dirty="0"/>
              <a:t>- How to Harmonize an existing </a:t>
            </a:r>
            <a:r>
              <a:rPr lang="en-US" sz="1600" b="1" dirty="0" smtClean="0"/>
              <a:t>MDS Certification </a:t>
            </a:r>
            <a:r>
              <a:rPr lang="en-US" sz="1600" b="1" dirty="0"/>
              <a:t>Programme for Global </a:t>
            </a:r>
            <a:r>
              <a:rPr lang="en-US" sz="1600" b="1" dirty="0" smtClean="0"/>
              <a:t>Compliance</a:t>
            </a:r>
          </a:p>
          <a:p>
            <a:r>
              <a:rPr lang="en-US" sz="1400" i="1" dirty="0" smtClean="0"/>
              <a:t>MOs </a:t>
            </a:r>
            <a:r>
              <a:rPr lang="en-US" sz="1400" i="1" dirty="0"/>
              <a:t>that </a:t>
            </a:r>
            <a:r>
              <a:rPr lang="en-US" sz="1400" i="1" dirty="0" smtClean="0"/>
              <a:t>have </a:t>
            </a:r>
            <a:r>
              <a:rPr lang="en-US" sz="1400" i="1" dirty="0"/>
              <a:t>an MDS and/or Brand Owner Programme in </a:t>
            </a:r>
            <a:r>
              <a:rPr lang="en-US" sz="1400" i="1" dirty="0" smtClean="0"/>
              <a:t>place</a:t>
            </a:r>
            <a:endParaRPr lang="en-US" sz="1600" b="1" dirty="0"/>
          </a:p>
        </p:txBody>
      </p:sp>
      <p:sp>
        <p:nvSpPr>
          <p:cNvPr id="7" name="TextBox 6"/>
          <p:cNvSpPr txBox="1"/>
          <p:nvPr/>
        </p:nvSpPr>
        <p:spPr>
          <a:xfrm>
            <a:off x="527485" y="2091138"/>
            <a:ext cx="8369301" cy="830997"/>
          </a:xfrm>
          <a:prstGeom prst="rect">
            <a:avLst/>
          </a:prstGeom>
          <a:noFill/>
        </p:spPr>
        <p:txBody>
          <a:bodyPr wrap="square" rtlCol="0">
            <a:spAutoFit/>
          </a:bodyPr>
          <a:lstStyle/>
          <a:p>
            <a:r>
              <a:rPr lang="en-US" sz="1600" dirty="0">
                <a:solidFill>
                  <a:schemeClr val="tx2"/>
                </a:solidFill>
              </a:rPr>
              <a:t>What </a:t>
            </a:r>
            <a:r>
              <a:rPr lang="en-US" sz="1600" dirty="0" smtClean="0">
                <a:solidFill>
                  <a:schemeClr val="tx2"/>
                </a:solidFill>
              </a:rPr>
              <a:t>is the </a:t>
            </a:r>
            <a:r>
              <a:rPr lang="en-US" sz="1600" dirty="0">
                <a:solidFill>
                  <a:schemeClr val="tx2"/>
                </a:solidFill>
              </a:rPr>
              <a:t>Master Data Services </a:t>
            </a:r>
            <a:r>
              <a:rPr lang="en-US" sz="1600" dirty="0" smtClean="0">
                <a:solidFill>
                  <a:schemeClr val="tx2"/>
                </a:solidFill>
              </a:rPr>
              <a:t>Certification Programme?</a:t>
            </a:r>
            <a:endParaRPr lang="en-US" sz="1600" dirty="0">
              <a:solidFill>
                <a:schemeClr val="tx2"/>
              </a:solidFill>
            </a:endParaRPr>
          </a:p>
          <a:p>
            <a:r>
              <a:rPr lang="en-US" sz="1600" dirty="0">
                <a:solidFill>
                  <a:schemeClr val="tx2"/>
                </a:solidFill>
              </a:rPr>
              <a:t>Why </a:t>
            </a:r>
            <a:r>
              <a:rPr lang="en-US" sz="1600" dirty="0" smtClean="0">
                <a:solidFill>
                  <a:schemeClr val="tx2"/>
                </a:solidFill>
              </a:rPr>
              <a:t>is it important?</a:t>
            </a:r>
            <a:endParaRPr lang="en-US" sz="1600" dirty="0">
              <a:solidFill>
                <a:schemeClr val="tx2"/>
              </a:solidFill>
            </a:endParaRPr>
          </a:p>
          <a:p>
            <a:r>
              <a:rPr lang="en-US" sz="1600" dirty="0">
                <a:solidFill>
                  <a:schemeClr val="tx2"/>
                </a:solidFill>
              </a:rPr>
              <a:t>What </a:t>
            </a:r>
            <a:r>
              <a:rPr lang="en-US" sz="1600" dirty="0" smtClean="0">
                <a:solidFill>
                  <a:schemeClr val="tx2"/>
                </a:solidFill>
              </a:rPr>
              <a:t>are the </a:t>
            </a:r>
            <a:r>
              <a:rPr lang="en-US" sz="1600" dirty="0">
                <a:solidFill>
                  <a:schemeClr val="tx2"/>
                </a:solidFill>
              </a:rPr>
              <a:t>benefits of the programme </a:t>
            </a:r>
            <a:r>
              <a:rPr lang="en-US" sz="1600" dirty="0" smtClean="0">
                <a:solidFill>
                  <a:schemeClr val="tx2"/>
                </a:solidFill>
              </a:rPr>
              <a:t>for MOs </a:t>
            </a:r>
            <a:r>
              <a:rPr lang="en-US" sz="1600" dirty="0">
                <a:solidFill>
                  <a:schemeClr val="tx2"/>
                </a:solidFill>
              </a:rPr>
              <a:t>and Brand </a:t>
            </a:r>
            <a:r>
              <a:rPr lang="en-US" sz="1600" dirty="0" smtClean="0">
                <a:solidFill>
                  <a:schemeClr val="tx2"/>
                </a:solidFill>
              </a:rPr>
              <a:t>Owners?</a:t>
            </a:r>
            <a:endParaRPr lang="en-US" sz="1600" dirty="0">
              <a:solidFill>
                <a:schemeClr val="tx2"/>
              </a:solidFill>
            </a:endParaRPr>
          </a:p>
        </p:txBody>
      </p:sp>
      <p:sp>
        <p:nvSpPr>
          <p:cNvPr id="8" name="TextBox 7"/>
          <p:cNvSpPr txBox="1"/>
          <p:nvPr/>
        </p:nvSpPr>
        <p:spPr>
          <a:xfrm>
            <a:off x="527485" y="3790689"/>
            <a:ext cx="8073856" cy="830997"/>
          </a:xfrm>
          <a:prstGeom prst="rect">
            <a:avLst/>
          </a:prstGeom>
          <a:noFill/>
        </p:spPr>
        <p:txBody>
          <a:bodyPr wrap="square" rtlCol="0">
            <a:spAutoFit/>
          </a:bodyPr>
          <a:lstStyle/>
          <a:p>
            <a:r>
              <a:rPr lang="en-US" sz="1600" dirty="0" smtClean="0">
                <a:solidFill>
                  <a:schemeClr val="tx2"/>
                </a:solidFill>
              </a:rPr>
              <a:t>What is the process of certification?</a:t>
            </a:r>
          </a:p>
          <a:p>
            <a:r>
              <a:rPr lang="en-US" sz="1600" dirty="0" smtClean="0">
                <a:solidFill>
                  <a:schemeClr val="tx2"/>
                </a:solidFill>
              </a:rPr>
              <a:t>How does the MO prepare for the Audit by Global Office?</a:t>
            </a:r>
          </a:p>
          <a:p>
            <a:r>
              <a:rPr lang="en-US" sz="1600" dirty="0" smtClean="0">
                <a:solidFill>
                  <a:schemeClr val="tx2"/>
                </a:solidFill>
              </a:rPr>
              <a:t>What </a:t>
            </a:r>
            <a:r>
              <a:rPr lang="en-US" sz="1600" dirty="0">
                <a:solidFill>
                  <a:schemeClr val="tx2"/>
                </a:solidFill>
              </a:rPr>
              <a:t>documentation </a:t>
            </a:r>
            <a:r>
              <a:rPr lang="en-US" sz="1600" dirty="0" smtClean="0">
                <a:solidFill>
                  <a:schemeClr val="tx2"/>
                </a:solidFill>
              </a:rPr>
              <a:t>is required from the MO to participate?</a:t>
            </a:r>
            <a:endParaRPr lang="en-US" dirty="0"/>
          </a:p>
        </p:txBody>
      </p:sp>
      <p:sp>
        <p:nvSpPr>
          <p:cNvPr id="9" name="Round Same Side Corner Rectangle 8"/>
          <p:cNvSpPr/>
          <p:nvPr/>
        </p:nvSpPr>
        <p:spPr>
          <a:xfrm>
            <a:off x="559477" y="4701237"/>
            <a:ext cx="8051753" cy="805907"/>
          </a:xfrm>
          <a:prstGeom prst="round2Same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chemeClr val="tx2"/>
                </a:solidFill>
              </a:rPr>
              <a:t>MODULE 3 </a:t>
            </a:r>
            <a:r>
              <a:rPr lang="en-US" sz="1600" b="1" dirty="0"/>
              <a:t>- How to Prepare for the </a:t>
            </a:r>
            <a:r>
              <a:rPr lang="en-US" sz="1600" b="1" dirty="0" smtClean="0"/>
              <a:t>MDS Certification </a:t>
            </a:r>
            <a:r>
              <a:rPr lang="en-US" sz="1600" b="1" dirty="0"/>
              <a:t>for Member Organisations and Brand </a:t>
            </a:r>
            <a:r>
              <a:rPr lang="en-US" sz="1600" b="1" dirty="0" smtClean="0"/>
              <a:t>Owners</a:t>
            </a:r>
            <a:r>
              <a:rPr lang="en-US" b="1" dirty="0"/>
              <a:t> </a:t>
            </a:r>
            <a:endParaRPr lang="en-US" sz="1400" i="1" dirty="0"/>
          </a:p>
          <a:p>
            <a:r>
              <a:rPr lang="en-US" sz="1400" i="1" dirty="0" smtClean="0"/>
              <a:t>MOs that do not have </a:t>
            </a:r>
            <a:r>
              <a:rPr lang="en-US" sz="1400" i="1" dirty="0"/>
              <a:t>an MDS </a:t>
            </a:r>
            <a:r>
              <a:rPr lang="en-US" sz="1400" i="1" dirty="0" smtClean="0"/>
              <a:t>and/or Brand Owner Programme </a:t>
            </a:r>
            <a:r>
              <a:rPr lang="en-US" sz="1400" i="1" dirty="0"/>
              <a:t>in place</a:t>
            </a:r>
            <a:endParaRPr lang="en-GB" sz="1200" i="1" dirty="0"/>
          </a:p>
        </p:txBody>
      </p:sp>
      <p:sp>
        <p:nvSpPr>
          <p:cNvPr id="10" name="TextBox 9"/>
          <p:cNvSpPr txBox="1"/>
          <p:nvPr/>
        </p:nvSpPr>
        <p:spPr>
          <a:xfrm>
            <a:off x="536792" y="5529094"/>
            <a:ext cx="8293101" cy="584775"/>
          </a:xfrm>
          <a:prstGeom prst="rect">
            <a:avLst/>
          </a:prstGeom>
          <a:noFill/>
        </p:spPr>
        <p:txBody>
          <a:bodyPr wrap="square" rtlCol="0">
            <a:spAutoFit/>
          </a:bodyPr>
          <a:lstStyle/>
          <a:p>
            <a:pPr algn="just"/>
            <a:r>
              <a:rPr lang="en-US" sz="1600" dirty="0" smtClean="0">
                <a:solidFill>
                  <a:schemeClr val="tx2"/>
                </a:solidFill>
              </a:rPr>
              <a:t>What is the process </a:t>
            </a:r>
            <a:r>
              <a:rPr lang="en-US" sz="1600" dirty="0">
                <a:solidFill>
                  <a:schemeClr val="tx2"/>
                </a:solidFill>
              </a:rPr>
              <a:t>of </a:t>
            </a:r>
            <a:r>
              <a:rPr lang="en-US" sz="1600" dirty="0" smtClean="0">
                <a:solidFill>
                  <a:schemeClr val="tx2"/>
                </a:solidFill>
              </a:rPr>
              <a:t>certification? </a:t>
            </a:r>
            <a:endParaRPr lang="en-US" sz="1600" dirty="0">
              <a:solidFill>
                <a:schemeClr val="tx2"/>
              </a:solidFill>
            </a:endParaRPr>
          </a:p>
          <a:p>
            <a:pPr algn="just"/>
            <a:r>
              <a:rPr lang="en-US" sz="1600" dirty="0">
                <a:solidFill>
                  <a:schemeClr val="tx2"/>
                </a:solidFill>
              </a:rPr>
              <a:t>What is required of the </a:t>
            </a:r>
            <a:r>
              <a:rPr lang="en-US" sz="1600" dirty="0" smtClean="0">
                <a:solidFill>
                  <a:schemeClr val="tx2"/>
                </a:solidFill>
              </a:rPr>
              <a:t>MO?</a:t>
            </a:r>
            <a:endParaRPr lang="en-US" sz="1600" dirty="0">
              <a:solidFill>
                <a:schemeClr val="tx2"/>
              </a:solidFill>
            </a:endParaRPr>
          </a:p>
        </p:txBody>
      </p:sp>
    </p:spTree>
    <p:extLst>
      <p:ext uri="{BB962C8B-B14F-4D97-AF65-F5344CB8AC3E}">
        <p14:creationId xmlns:p14="http://schemas.microsoft.com/office/powerpoint/2010/main" val="4264525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400" b="1" dirty="0" smtClean="0"/>
              <a:t>GS1 Standards Event App – How to get it </a:t>
            </a:r>
            <a:endParaRPr lang="en-GB" sz="2400" b="1" dirty="0"/>
          </a:p>
        </p:txBody>
      </p:sp>
      <p:sp>
        <p:nvSpPr>
          <p:cNvPr id="6" name="Slide Number Placeholder 5"/>
          <p:cNvSpPr>
            <a:spLocks noGrp="1"/>
          </p:cNvSpPr>
          <p:nvPr>
            <p:ph type="sldNum" sz="quarter" idx="4294967295"/>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800" b="0" i="0" u="none" strike="noStrike" kern="1200" cap="none" spc="0" normalizeH="0" baseline="0" noProof="0" smtClean="0">
                <a:ln>
                  <a:noFill/>
                </a:ln>
                <a:solidFill>
                  <a:srgbClr val="454545"/>
                </a:solidFill>
                <a:effectLst/>
                <a:uLnTx/>
                <a:uFillTx/>
                <a:latin typeface="Verdana"/>
                <a:ea typeface="+mn-ea"/>
                <a:cs typeface="Verdana"/>
              </a:rPr>
              <a:pPr marL="0" marR="0" lvl="0" indent="0" algn="r" defTabSz="914310" rtl="0" eaLnBrk="1" fontAlgn="base" latinLnBrk="0" hangingPunct="1">
                <a:lnSpc>
                  <a:spcPct val="100000"/>
                </a:lnSpc>
                <a:spcBef>
                  <a:spcPts val="0"/>
                </a:spcBef>
                <a:spcAft>
                  <a:spcPct val="0"/>
                </a:spcAft>
                <a:buClrTx/>
                <a:buSzTx/>
                <a:buFontTx/>
                <a:buNone/>
                <a:tabLst/>
                <a:defRPr/>
              </a:pPr>
              <a:t>3</a:t>
            </a:fld>
            <a:endParaRPr kumimoji="0" lang="en-GB" sz="800" b="0" i="0" u="none" strike="noStrike" kern="1200" cap="none" spc="0" normalizeH="0" baseline="0" noProof="0" dirty="0">
              <a:ln>
                <a:noFill/>
              </a:ln>
              <a:solidFill>
                <a:srgbClr val="454545"/>
              </a:solidFill>
              <a:effectLst/>
              <a:uLnTx/>
              <a:uFillTx/>
              <a:latin typeface="Verdana"/>
              <a:ea typeface="+mn-ea"/>
              <a:cs typeface="Verdana"/>
            </a:endParaRPr>
          </a:p>
        </p:txBody>
      </p:sp>
      <p:sp>
        <p:nvSpPr>
          <p:cNvPr id="2" name="Content Placeholder 1"/>
          <p:cNvSpPr>
            <a:spLocks noGrp="1"/>
          </p:cNvSpPr>
          <p:nvPr>
            <p:ph idx="11"/>
          </p:nvPr>
        </p:nvSpPr>
        <p:spPr>
          <a:xfrm>
            <a:off x="457200" y="1682002"/>
            <a:ext cx="5877121" cy="3445976"/>
          </a:xfrm>
        </p:spPr>
        <p:txBody>
          <a:bodyPr/>
          <a:lstStyle/>
          <a:p>
            <a:r>
              <a:rPr lang="en-US" sz="1800" dirty="0" smtClean="0"/>
              <a:t>Get </a:t>
            </a:r>
            <a:r>
              <a:rPr lang="en-US" sz="1800" dirty="0"/>
              <a:t>the App by searching your App </a:t>
            </a:r>
            <a:r>
              <a:rPr lang="en-US" sz="1800" dirty="0" smtClean="0"/>
              <a:t>store for</a:t>
            </a:r>
            <a:r>
              <a:rPr lang="en-US" sz="1800" dirty="0"/>
              <a:t> "</a:t>
            </a:r>
            <a:r>
              <a:rPr lang="en-US" sz="1800" dirty="0">
                <a:solidFill>
                  <a:srgbClr val="F26334"/>
                </a:solidFill>
              </a:rPr>
              <a:t>GS1 Global Events</a:t>
            </a:r>
            <a:r>
              <a:rPr lang="en-US" sz="1800" dirty="0"/>
              <a:t>" </a:t>
            </a:r>
            <a:r>
              <a:rPr lang="en-US" sz="1000" dirty="0"/>
              <a:t>(If you already have the Global App due to attendance at the Global Forum or Standards Event, you do not need to do this)</a:t>
            </a:r>
          </a:p>
          <a:p>
            <a:endParaRPr lang="en-US" sz="1000" dirty="0"/>
          </a:p>
          <a:p>
            <a:pPr marL="342900" indent="-257175">
              <a:buNone/>
            </a:pPr>
            <a:r>
              <a:rPr lang="en-US" sz="1800" dirty="0" smtClean="0"/>
              <a:t>    </a:t>
            </a:r>
            <a:r>
              <a:rPr lang="en-GB" sz="1800" dirty="0"/>
              <a:t>Once you have the Global App on your mobile device, </a:t>
            </a:r>
            <a:r>
              <a:rPr lang="en-GB" sz="1800" dirty="0" smtClean="0"/>
              <a:t>type </a:t>
            </a:r>
            <a:r>
              <a:rPr lang="en-GB" sz="1800" dirty="0" smtClean="0">
                <a:solidFill>
                  <a:srgbClr val="F26334"/>
                </a:solidFill>
              </a:rPr>
              <a:t>GS1IS17</a:t>
            </a:r>
            <a:r>
              <a:rPr lang="en-GB" sz="1800" dirty="0" smtClean="0"/>
              <a:t> in the search box.</a:t>
            </a:r>
            <a:r>
              <a:rPr lang="en-GB" sz="1800" dirty="0"/>
              <a:t> Please click the </a:t>
            </a:r>
            <a:r>
              <a:rPr lang="en-GB" sz="1800" dirty="0">
                <a:solidFill>
                  <a:srgbClr val="F26334"/>
                </a:solidFill>
              </a:rPr>
              <a:t>orange (+) </a:t>
            </a:r>
            <a:r>
              <a:rPr lang="en-GB" sz="1800" dirty="0"/>
              <a:t>to activate the event within your application.</a:t>
            </a:r>
            <a:r>
              <a:rPr lang="en-US" sz="1800" dirty="0" smtClean="0"/>
              <a:t> </a:t>
            </a:r>
          </a:p>
          <a:p>
            <a:pPr marL="342900" indent="-257175">
              <a:buNone/>
            </a:pPr>
            <a:endParaRPr lang="en-US" sz="1800" dirty="0"/>
          </a:p>
          <a:p>
            <a:pPr marL="342900" indent="-257175">
              <a:buNone/>
            </a:pPr>
            <a:endParaRPr lang="en-US" sz="1800" dirty="0" smtClean="0"/>
          </a:p>
          <a:p>
            <a:pPr marL="342900" indent="-257175">
              <a:buNone/>
            </a:pPr>
            <a:endParaRPr lang="en-US" sz="1800" dirty="0"/>
          </a:p>
          <a:p>
            <a:pPr marL="342900" indent="-257175">
              <a:buNone/>
            </a:pPr>
            <a:r>
              <a:rPr lang="en-US" sz="1800" dirty="0"/>
              <a:t/>
            </a:r>
            <a:br>
              <a:rPr lang="en-US" sz="1800" dirty="0"/>
            </a:br>
            <a:endParaRPr lang="en-US" sz="1800" dirty="0"/>
          </a:p>
          <a:p>
            <a:pPr marL="204188" lvl="1" indent="0" algn="ctr">
              <a:buNone/>
            </a:pPr>
            <a:endParaRPr lang="en-US" sz="1800" dirty="0" smtClean="0"/>
          </a:p>
          <a:p>
            <a:pPr marL="204188" lvl="1" indent="0" algn="ctr">
              <a:buNone/>
            </a:pPr>
            <a:endParaRPr lang="en-US" sz="1800" dirty="0" smtClean="0"/>
          </a:p>
          <a:p>
            <a:pPr marL="204188" lvl="1" indent="0" algn="ctr">
              <a:buNone/>
            </a:pPr>
            <a:endParaRPr lang="en-US" sz="1800" dirty="0"/>
          </a:p>
        </p:txBody>
      </p:sp>
      <p:sp>
        <p:nvSpPr>
          <p:cNvPr id="11" name="TextBox 10"/>
          <p:cNvSpPr txBox="1"/>
          <p:nvPr/>
        </p:nvSpPr>
        <p:spPr>
          <a:xfrm>
            <a:off x="843551" y="3737630"/>
            <a:ext cx="4269398" cy="2323713"/>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endParaRPr kumimoji="0" lang="en-US" sz="1275" b="0" i="0" u="none" strike="noStrike" kern="1200" cap="none" spc="0" normalizeH="0" baseline="0" noProof="0" dirty="0">
              <a:ln>
                <a:noFill/>
              </a:ln>
              <a:solidFill>
                <a:srgbClr val="002C6C"/>
              </a:solidFill>
              <a:effectLst/>
              <a:uLnTx/>
              <a:uFillTx/>
              <a:latin typeface="Verdana"/>
              <a:ea typeface="+mn-ea"/>
              <a:cs typeface="+mn-cs"/>
            </a:endParaRPr>
          </a:p>
          <a:p>
            <a:pPr marL="0" marR="0" lvl="0" indent="0" algn="l" defTabSz="914310" rtl="0" eaLnBrk="1" fontAlgn="auto" latinLnBrk="0" hangingPunct="1">
              <a:lnSpc>
                <a:spcPct val="100000"/>
              </a:lnSpc>
              <a:spcBef>
                <a:spcPts val="0"/>
              </a:spcBef>
              <a:spcAft>
                <a:spcPts val="0"/>
              </a:spcAft>
              <a:buClrTx/>
              <a:buSzTx/>
              <a:buFontTx/>
              <a:buNone/>
              <a:tabLst/>
              <a:defRPr/>
            </a:pPr>
            <a:endParaRPr kumimoji="0" lang="en-US" sz="1275" b="0" i="0" u="none" strike="noStrike" kern="1200" cap="none" spc="0" normalizeH="0" baseline="0" noProof="0" dirty="0">
              <a:ln>
                <a:noFill/>
              </a:ln>
              <a:solidFill>
                <a:srgbClr val="002C6C"/>
              </a:solidFill>
              <a:effectLst/>
              <a:uLnTx/>
              <a:uFillTx/>
              <a:latin typeface="Verdana"/>
              <a:ea typeface="+mn-ea"/>
              <a:cs typeface="+mn-cs"/>
            </a:endParaRPr>
          </a:p>
          <a:p>
            <a:pPr marL="0" marR="0" lvl="0" indent="0" algn="l" defTabSz="91431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002C6C"/>
              </a:solidFill>
              <a:effectLst/>
              <a:uLnTx/>
              <a:uFillTx/>
              <a:latin typeface="Verdana"/>
              <a:ea typeface="+mn-ea"/>
              <a:cs typeface="+mn-cs"/>
            </a:endParaRPr>
          </a:p>
          <a:p>
            <a:pPr marL="0" marR="0" lvl="0" indent="0" algn="l" defTabSz="91431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C6C"/>
              </a:solidFill>
              <a:effectLst/>
              <a:uLnTx/>
              <a:uFillTx/>
              <a:latin typeface="Verdana"/>
              <a:ea typeface="+mn-ea"/>
              <a:cs typeface="+mn-cs"/>
            </a:endParaRP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2C6C"/>
                </a:solidFill>
                <a:effectLst/>
                <a:uLnTx/>
                <a:uFillTx/>
                <a:latin typeface="Verdana"/>
                <a:ea typeface="+mn-ea"/>
                <a:cs typeface="+mn-cs"/>
              </a:rPr>
              <a:t>Login </a:t>
            </a:r>
            <a:r>
              <a:rPr kumimoji="0" lang="en-US" sz="1600" b="0" i="0" u="none" strike="noStrike" kern="1200" cap="none" spc="0" normalizeH="0" baseline="0" noProof="0" dirty="0">
                <a:ln>
                  <a:noFill/>
                </a:ln>
                <a:solidFill>
                  <a:srgbClr val="002C6C"/>
                </a:solidFill>
                <a:effectLst/>
                <a:uLnTx/>
                <a:uFillTx/>
                <a:latin typeface="Verdana"/>
                <a:ea typeface="+mn-ea"/>
                <a:cs typeface="+mn-cs"/>
              </a:rPr>
              <a:t>with the email address you used to register for the event:</a:t>
            </a:r>
          </a:p>
          <a:p>
            <a:pPr marL="0" marR="0" lvl="0" indent="0" algn="l" defTabSz="91431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C6C"/>
              </a:solidFill>
              <a:effectLst/>
              <a:uLnTx/>
              <a:uFillTx/>
              <a:latin typeface="Verdana"/>
              <a:ea typeface="+mn-ea"/>
              <a:cs typeface="+mn-cs"/>
            </a:endParaRP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C6C"/>
                </a:solidFill>
                <a:effectLst/>
                <a:uLnTx/>
                <a:uFillTx/>
                <a:latin typeface="Verdana"/>
                <a:ea typeface="+mn-ea"/>
                <a:cs typeface="+mn-cs"/>
              </a:rPr>
              <a:t>Username: (</a:t>
            </a:r>
            <a:r>
              <a:rPr kumimoji="0" lang="en-US" sz="1600" b="0" i="0" u="none" strike="noStrike" kern="1200" cap="none" spc="0" normalizeH="0" baseline="0" noProof="0" dirty="0">
                <a:ln>
                  <a:noFill/>
                </a:ln>
                <a:solidFill>
                  <a:srgbClr val="F26334"/>
                </a:solidFill>
                <a:effectLst/>
                <a:uLnTx/>
                <a:uFillTx/>
                <a:latin typeface="Verdana"/>
                <a:ea typeface="+mn-ea"/>
                <a:cs typeface="+mn-cs"/>
              </a:rPr>
              <a:t>your registered email</a:t>
            </a:r>
            <a:r>
              <a:rPr kumimoji="0" lang="en-US" sz="1600" b="0" i="0" u="none" strike="noStrike" kern="1200" cap="none" spc="0" normalizeH="0" baseline="0" noProof="0" dirty="0">
                <a:ln>
                  <a:noFill/>
                </a:ln>
                <a:solidFill>
                  <a:srgbClr val="002C6C"/>
                </a:solidFill>
                <a:effectLst/>
                <a:uLnTx/>
                <a:uFillTx/>
                <a:latin typeface="Verdana"/>
                <a:ea typeface="+mn-ea"/>
                <a:cs typeface="+mn-cs"/>
              </a:rPr>
              <a:t>)</a:t>
            </a:r>
          </a:p>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C6C"/>
                </a:solidFill>
                <a:effectLst/>
                <a:uLnTx/>
                <a:uFillTx/>
                <a:latin typeface="Verdana"/>
                <a:ea typeface="+mn-ea"/>
                <a:cs typeface="+mn-cs"/>
              </a:rPr>
              <a:t>Password:   </a:t>
            </a:r>
            <a:r>
              <a:rPr kumimoji="0" lang="en-US" sz="1600" b="0" i="0" u="none" strike="noStrike" kern="1200" cap="none" spc="0" normalizeH="0" baseline="0" noProof="0" dirty="0">
                <a:ln>
                  <a:noFill/>
                </a:ln>
                <a:solidFill>
                  <a:srgbClr val="F26334"/>
                </a:solidFill>
                <a:effectLst/>
                <a:uLnTx/>
                <a:uFillTx/>
                <a:latin typeface="Verdana"/>
                <a:ea typeface="+mn-ea"/>
                <a:cs typeface="+mn-cs"/>
              </a:rPr>
              <a:t>2017</a:t>
            </a:r>
          </a:p>
          <a:p>
            <a:pPr marL="0" marR="0" lvl="0" indent="0" algn="l" defTabSz="914310" rtl="0" eaLnBrk="1" fontAlgn="auto" latinLnBrk="0" hangingPunct="1">
              <a:lnSpc>
                <a:spcPct val="100000"/>
              </a:lnSpc>
              <a:spcBef>
                <a:spcPts val="0"/>
              </a:spcBef>
              <a:spcAft>
                <a:spcPts val="0"/>
              </a:spcAft>
              <a:buClrTx/>
              <a:buSzTx/>
              <a:buFontTx/>
              <a:buNone/>
              <a:tabLst/>
              <a:defRPr/>
            </a:pPr>
            <a:endParaRPr kumimoji="0" lang="en-US" sz="1275" b="0" i="0" u="none" strike="noStrike" kern="1200" cap="none" spc="0" normalizeH="0" baseline="0" noProof="0" dirty="0">
              <a:ln>
                <a:noFill/>
              </a:ln>
              <a:solidFill>
                <a:srgbClr val="F26334"/>
              </a:solidFill>
              <a:effectLst/>
              <a:uLnTx/>
              <a:uFillTx/>
              <a:latin typeface="Verdana"/>
              <a:ea typeface="+mn-ea"/>
              <a:cs typeface="+mn-cs"/>
            </a:endParaRPr>
          </a:p>
          <a:p>
            <a:pPr marL="0" marR="0" lvl="0" indent="0" algn="l" defTabSz="914310" rtl="0" eaLnBrk="1" fontAlgn="auto" latinLnBrk="0" hangingPunct="1">
              <a:lnSpc>
                <a:spcPct val="100000"/>
              </a:lnSpc>
              <a:spcBef>
                <a:spcPts val="0"/>
              </a:spcBef>
              <a:spcAft>
                <a:spcPts val="0"/>
              </a:spcAft>
              <a:buClrTx/>
              <a:buSzTx/>
              <a:buFontTx/>
              <a:buNone/>
              <a:tabLst/>
              <a:defRPr/>
            </a:pPr>
            <a:endParaRPr kumimoji="0" lang="en-US" sz="1275" b="0" i="0" u="none" strike="noStrike" kern="1200" cap="none" spc="0" normalizeH="0" baseline="0" noProof="0" dirty="0">
              <a:ln>
                <a:noFill/>
              </a:ln>
              <a:solidFill>
                <a:srgbClr val="002C6C"/>
              </a:solidFill>
              <a:effectLst/>
              <a:uLnTx/>
              <a:uFillTx/>
              <a:latin typeface="Verdana"/>
              <a:ea typeface="+mn-ea"/>
              <a:cs typeface="+mn-cs"/>
            </a:endParaRPr>
          </a:p>
        </p:txBody>
      </p:sp>
      <p:sp>
        <p:nvSpPr>
          <p:cNvPr id="8" name="Oval 7"/>
          <p:cNvSpPr/>
          <p:nvPr/>
        </p:nvSpPr>
        <p:spPr>
          <a:xfrm>
            <a:off x="609600" y="1792139"/>
            <a:ext cx="212598" cy="20574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Verdana"/>
                <a:ea typeface="+mn-ea"/>
                <a:cs typeface="+mn-cs"/>
              </a:rPr>
              <a:t>1</a:t>
            </a:r>
            <a:endParaRPr kumimoji="0" lang="en-GB" sz="1350" b="0" i="0" u="none" strike="noStrike" kern="1200" cap="none" spc="0" normalizeH="0" baseline="0" noProof="0" dirty="0">
              <a:ln>
                <a:noFill/>
              </a:ln>
              <a:solidFill>
                <a:prstClr val="white"/>
              </a:solidFill>
              <a:effectLst/>
              <a:uLnTx/>
              <a:uFillTx/>
              <a:latin typeface="Verdana"/>
              <a:ea typeface="+mn-ea"/>
              <a:cs typeface="+mn-cs"/>
            </a:endParaRPr>
          </a:p>
        </p:txBody>
      </p:sp>
      <p:sp>
        <p:nvSpPr>
          <p:cNvPr id="12" name="Oval 11"/>
          <p:cNvSpPr/>
          <p:nvPr/>
        </p:nvSpPr>
        <p:spPr>
          <a:xfrm>
            <a:off x="609600" y="3199250"/>
            <a:ext cx="212598" cy="20574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Verdana"/>
                <a:ea typeface="+mn-ea"/>
                <a:cs typeface="+mn-cs"/>
              </a:rPr>
              <a:t>2</a:t>
            </a:r>
            <a:endParaRPr kumimoji="0" lang="en-GB" sz="1350" b="0" i="0" u="none" strike="noStrike" kern="1200" cap="none" spc="0" normalizeH="0" baseline="0" noProof="0" dirty="0">
              <a:ln>
                <a:noFill/>
              </a:ln>
              <a:solidFill>
                <a:prstClr val="white"/>
              </a:solidFill>
              <a:effectLst/>
              <a:uLnTx/>
              <a:uFillTx/>
              <a:latin typeface="Verdana"/>
              <a:ea typeface="+mn-ea"/>
              <a:cs typeface="+mn-cs"/>
            </a:endParaRPr>
          </a:p>
        </p:txBody>
      </p:sp>
      <p:sp>
        <p:nvSpPr>
          <p:cNvPr id="13" name="Oval 12"/>
          <p:cNvSpPr/>
          <p:nvPr/>
        </p:nvSpPr>
        <p:spPr>
          <a:xfrm>
            <a:off x="610796" y="4468401"/>
            <a:ext cx="212598" cy="20574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Verdana"/>
                <a:ea typeface="+mn-ea"/>
                <a:cs typeface="+mn-cs"/>
              </a:rPr>
              <a:t>3</a:t>
            </a:r>
            <a:endParaRPr kumimoji="0" lang="en-GB" sz="1350" b="0" i="0" u="none" strike="noStrike" kern="1200" cap="none" spc="0" normalizeH="0" baseline="0" noProof="0" dirty="0">
              <a:ln>
                <a:noFill/>
              </a:ln>
              <a:solidFill>
                <a:prstClr val="white"/>
              </a:solidFill>
              <a:effectLst/>
              <a:uLnTx/>
              <a:uFillTx/>
              <a:latin typeface="Verdana"/>
              <a:ea typeface="+mn-ea"/>
              <a:cs typeface="+mn-cs"/>
            </a:endParaRPr>
          </a:p>
        </p:txBody>
      </p:sp>
      <p:sp>
        <p:nvSpPr>
          <p:cNvPr id="15" name="TextBox 14"/>
          <p:cNvSpPr txBox="1"/>
          <p:nvPr/>
        </p:nvSpPr>
        <p:spPr>
          <a:xfrm>
            <a:off x="6989611" y="4122623"/>
            <a:ext cx="516440" cy="230832"/>
          </a:xfrm>
          <a:prstGeom prst="rect">
            <a:avLst/>
          </a:prstGeom>
          <a:solidFill>
            <a:srgbClr val="002C6C"/>
          </a:solidFill>
        </p:spPr>
        <p:txBody>
          <a:bodyPr wrap="square" rtlCol="0">
            <a:spAutoFit/>
          </a:bodyPr>
          <a:lstStyle/>
          <a:p>
            <a:pPr marL="0" marR="0" lvl="0" indent="0" algn="ctr"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Gotham Office" pitchFamily="2" charset="0"/>
                <a:ea typeface="+mn-ea"/>
                <a:cs typeface="+mn-cs"/>
              </a:rPr>
              <a:t>2017</a:t>
            </a:r>
            <a:endParaRPr kumimoji="0" lang="en-GB" sz="900" b="1" i="0" u="none" strike="noStrike" kern="1200" cap="none" spc="0" normalizeH="0" baseline="0" noProof="0" dirty="0">
              <a:ln>
                <a:noFill/>
              </a:ln>
              <a:solidFill>
                <a:prstClr val="white"/>
              </a:solidFill>
              <a:effectLst/>
              <a:uLnTx/>
              <a:uFillTx/>
              <a:latin typeface="Gotham Office" pitchFamily="2" charset="0"/>
              <a:ea typeface="+mn-ea"/>
              <a:cs typeface="+mn-cs"/>
            </a:endParaRPr>
          </a:p>
        </p:txBody>
      </p:sp>
      <p:sp>
        <p:nvSpPr>
          <p:cNvPr id="17" name="Rectangle 16"/>
          <p:cNvSpPr/>
          <p:nvPr/>
        </p:nvSpPr>
        <p:spPr>
          <a:xfrm>
            <a:off x="7035911" y="3770979"/>
            <a:ext cx="431690" cy="145416"/>
          </a:xfrm>
          <a:prstGeom prst="rect">
            <a:avLst/>
          </a:prstGeom>
          <a:solidFill>
            <a:srgbClr val="002C6C"/>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ysClr val="windowText" lastClr="000000"/>
              </a:solidFill>
              <a:effectLst/>
              <a:uLnTx/>
              <a:uFillTx/>
              <a:latin typeface="Verdana"/>
              <a:ea typeface="+mn-ea"/>
              <a:cs typeface="+mn-cs"/>
            </a:endParaRPr>
          </a:p>
        </p:txBody>
      </p:sp>
      <p:grpSp>
        <p:nvGrpSpPr>
          <p:cNvPr id="4" name="Group 3"/>
          <p:cNvGrpSpPr/>
          <p:nvPr/>
        </p:nvGrpSpPr>
        <p:grpSpPr>
          <a:xfrm>
            <a:off x="6712680" y="1510707"/>
            <a:ext cx="1767638" cy="3582826"/>
            <a:chOff x="6712680" y="1510707"/>
            <a:chExt cx="1767638" cy="3582826"/>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680" y="1510707"/>
              <a:ext cx="1767638" cy="3582826"/>
            </a:xfrm>
            <a:prstGeom prst="rect">
              <a:avLst/>
            </a:prstGeom>
          </p:spPr>
        </p:pic>
        <p:pic>
          <p:nvPicPr>
            <p:cNvPr id="3" name="Picture 2"/>
            <p:cNvPicPr>
              <a:picLocks noChangeAspect="1"/>
            </p:cNvPicPr>
            <p:nvPr/>
          </p:nvPicPr>
          <p:blipFill>
            <a:blip r:embed="rId4"/>
            <a:stretch>
              <a:fillRect/>
            </a:stretch>
          </p:blipFill>
          <p:spPr>
            <a:xfrm>
              <a:off x="6839638" y="2032969"/>
              <a:ext cx="1513721" cy="2538302"/>
            </a:xfrm>
            <a:prstGeom prst="rect">
              <a:avLst/>
            </a:prstGeom>
          </p:spPr>
        </p:pic>
      </p:grpSp>
    </p:spTree>
    <p:extLst>
      <p:ext uri="{BB962C8B-B14F-4D97-AF65-F5344CB8AC3E}">
        <p14:creationId xmlns:p14="http://schemas.microsoft.com/office/powerpoint/2010/main" val="1917354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Available Resources</a:t>
            </a:r>
            <a:endParaRPr lang="en-GB" sz="2400" b="1" dirty="0"/>
          </a:p>
        </p:txBody>
      </p:sp>
      <p:sp>
        <p:nvSpPr>
          <p:cNvPr id="3" name="Content Placeholder 2"/>
          <p:cNvSpPr>
            <a:spLocks noGrp="1"/>
          </p:cNvSpPr>
          <p:nvPr>
            <p:ph idx="11"/>
          </p:nvPr>
        </p:nvSpPr>
        <p:spPr>
          <a:xfrm>
            <a:off x="341977" y="1848760"/>
            <a:ext cx="8349449" cy="261216"/>
          </a:xfrm>
        </p:spPr>
        <p:txBody>
          <a:bodyPr/>
          <a:lstStyle/>
          <a:p>
            <a:pPr marL="55648" indent="0">
              <a:buNone/>
            </a:pPr>
            <a:r>
              <a:rPr lang="en-US" sz="1350" dirty="0"/>
              <a:t>Programme Webpage-MO Zone:   </a:t>
            </a:r>
            <a:r>
              <a:rPr lang="en-US" sz="1350" b="1" dirty="0">
                <a:hlinkClick r:id="rId3"/>
              </a:rPr>
              <a:t>http://mozone.gs1.org/master-data-services/</a:t>
            </a:r>
            <a:endParaRPr lang="en-US" sz="1350" b="1" dirty="0"/>
          </a:p>
          <a:p>
            <a:pPr marL="203993" lvl="1" indent="0">
              <a:buNone/>
            </a:pPr>
            <a:endParaRPr lang="en-US" dirty="0"/>
          </a:p>
        </p:txBody>
      </p:sp>
      <p:pic>
        <p:nvPicPr>
          <p:cNvPr id="6" name="Picture 5"/>
          <p:cNvPicPr>
            <a:picLocks noChangeAspect="1"/>
          </p:cNvPicPr>
          <p:nvPr/>
        </p:nvPicPr>
        <p:blipFill>
          <a:blip r:embed="rId4"/>
          <a:stretch>
            <a:fillRect/>
          </a:stretch>
        </p:blipFill>
        <p:spPr>
          <a:xfrm>
            <a:off x="533504" y="2249196"/>
            <a:ext cx="3487712" cy="3389604"/>
          </a:xfrm>
          <a:prstGeom prst="rect">
            <a:avLst/>
          </a:prstGeom>
        </p:spPr>
      </p:pic>
      <p:pic>
        <p:nvPicPr>
          <p:cNvPr id="8" name="Picture 7"/>
          <p:cNvPicPr>
            <a:picLocks noChangeAspect="1"/>
          </p:cNvPicPr>
          <p:nvPr/>
        </p:nvPicPr>
        <p:blipFill>
          <a:blip r:embed="rId5"/>
          <a:stretch>
            <a:fillRect/>
          </a:stretch>
        </p:blipFill>
        <p:spPr>
          <a:xfrm>
            <a:off x="4403023" y="2169502"/>
            <a:ext cx="3902777" cy="3766732"/>
          </a:xfrm>
          <a:prstGeom prst="rect">
            <a:avLst/>
          </a:prstGeom>
        </p:spPr>
      </p:pic>
    </p:spTree>
    <p:extLst>
      <p:ext uri="{BB962C8B-B14F-4D97-AF65-F5344CB8AC3E}">
        <p14:creationId xmlns:p14="http://schemas.microsoft.com/office/powerpoint/2010/main" val="3732663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60223" y="534397"/>
            <a:ext cx="8043863" cy="5287164"/>
          </a:xfrm>
        </p:spPr>
      </p:pic>
      <p:sp>
        <p:nvSpPr>
          <p:cNvPr id="6" name="Rectangle 5"/>
          <p:cNvSpPr/>
          <p:nvPr/>
        </p:nvSpPr>
        <p:spPr>
          <a:xfrm>
            <a:off x="560223" y="534397"/>
            <a:ext cx="8043863" cy="2047875"/>
          </a:xfrm>
          <a:prstGeom prst="rect">
            <a:avLst/>
          </a:prstGeom>
          <a:gradFill flip="none" rotWithShape="1">
            <a:gsLst>
              <a:gs pos="0">
                <a:schemeClr val="tx1"/>
              </a:gs>
              <a:gs pos="100000">
                <a:schemeClr val="tx1">
                  <a:alpha val="0"/>
                </a:schemeClr>
              </a:gs>
            </a:gsLst>
            <a:lin ang="5400000" scaled="1"/>
            <a:tileRect/>
          </a:gra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9" name="Slide Number Placeholder 8"/>
          <p:cNvSpPr>
            <a:spLocks noGrp="1"/>
          </p:cNvSpPr>
          <p:nvPr>
            <p:ph type="sldNum" sz="quarter" idx="12"/>
          </p:nvPr>
        </p:nvSpPr>
        <p:spPr/>
        <p:txBody>
          <a:bodyPr/>
          <a:lstStyle/>
          <a:p>
            <a:pPr fontAlgn="base">
              <a:spcAft>
                <a:spcPct val="0"/>
              </a:spcAft>
              <a:defRPr/>
            </a:pPr>
            <a:fld id="{4472AB7F-E8D0-4874-A9B8-335B68DC5F05}" type="slidenum">
              <a:rPr lang="en-GB" smtClean="0"/>
              <a:pPr fontAlgn="base">
                <a:spcAft>
                  <a:spcPct val="0"/>
                </a:spcAft>
                <a:defRPr/>
              </a:pPr>
              <a:t>31</a:t>
            </a:fld>
            <a:endParaRPr lang="en-GB"/>
          </a:p>
        </p:txBody>
      </p:sp>
      <p:sp>
        <p:nvSpPr>
          <p:cNvPr id="7" name="Rectangle 6"/>
          <p:cNvSpPr/>
          <p:nvPr/>
        </p:nvSpPr>
        <p:spPr>
          <a:xfrm>
            <a:off x="685800" y="502888"/>
            <a:ext cx="7772400" cy="954107"/>
          </a:xfrm>
          <a:prstGeom prst="rect">
            <a:avLst/>
          </a:prstGeom>
        </p:spPr>
        <p:txBody>
          <a:bodyPr wrap="square">
            <a:spAutoFit/>
          </a:bodyPr>
          <a:lstStyle/>
          <a:p>
            <a:r>
              <a:rPr lang="en-GB" sz="2800" spc="50" dirty="0">
                <a:solidFill>
                  <a:srgbClr val="FFFFFF"/>
                </a:solidFill>
                <a:cs typeface="Verdana"/>
              </a:rPr>
              <a:t>Master Data Services &amp; Brand Owner </a:t>
            </a:r>
            <a:r>
              <a:rPr lang="en-GB" sz="2800" spc="50" dirty="0" smtClean="0">
                <a:solidFill>
                  <a:srgbClr val="FFFFFF"/>
                </a:solidFill>
                <a:cs typeface="Verdana"/>
              </a:rPr>
              <a:t>Steps for Certification</a:t>
            </a:r>
            <a:endParaRPr lang="en-GB" dirty="0"/>
          </a:p>
        </p:txBody>
      </p:sp>
    </p:spTree>
    <p:extLst>
      <p:ext uri="{BB962C8B-B14F-4D97-AF65-F5344CB8AC3E}">
        <p14:creationId xmlns:p14="http://schemas.microsoft.com/office/powerpoint/2010/main" val="1030580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000" dirty="0"/>
              <a:t>Steps for Certification (aligned to DQ Framework) Step </a:t>
            </a:r>
            <a:r>
              <a:rPr lang="en-GB" sz="2000" dirty="0" smtClean="0"/>
              <a:t>1</a:t>
            </a:r>
            <a:endParaRPr lang="en-GB" sz="2000" dirty="0"/>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GB" noProof="0" smtClean="0"/>
              <a:pPr fontAlgn="base">
                <a:spcAft>
                  <a:spcPct val="0"/>
                </a:spcAft>
                <a:defRPr/>
              </a:pPr>
              <a:t>32</a:t>
            </a:fld>
            <a:endParaRPr lang="en-GB" noProof="0"/>
          </a:p>
        </p:txBody>
      </p:sp>
      <p:sp>
        <p:nvSpPr>
          <p:cNvPr id="14" name="Rectangle 13"/>
          <p:cNvSpPr/>
          <p:nvPr/>
        </p:nvSpPr>
        <p:spPr>
          <a:xfrm>
            <a:off x="564396" y="5297838"/>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7" name="Rectangle 6"/>
          <p:cNvSpPr/>
          <p:nvPr/>
        </p:nvSpPr>
        <p:spPr>
          <a:xfrm>
            <a:off x="2774030"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PROCESS PROCEDURES</a:t>
            </a:r>
          </a:p>
        </p:txBody>
      </p:sp>
      <p:sp>
        <p:nvSpPr>
          <p:cNvPr id="8" name="Rectangle 7"/>
          <p:cNvSpPr/>
          <p:nvPr/>
        </p:nvSpPr>
        <p:spPr>
          <a:xfrm>
            <a:off x="3740409"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PRODUCT</a:t>
            </a:r>
          </a:p>
          <a:p>
            <a:pPr algn="ctr"/>
            <a:r>
              <a:rPr lang="en-GB" sz="700" b="1" dirty="0" smtClean="0"/>
              <a:t>DATA AUDIT</a:t>
            </a:r>
          </a:p>
          <a:p>
            <a:pPr algn="ctr"/>
            <a:r>
              <a:rPr lang="en-GB" sz="700" b="1" dirty="0" smtClean="0"/>
              <a:t>INSPECTION</a:t>
            </a:r>
          </a:p>
          <a:p>
            <a:pPr algn="ctr"/>
            <a:r>
              <a:rPr lang="en-GB" sz="700" b="1" dirty="0" smtClean="0"/>
              <a:t>PROCEDURES</a:t>
            </a:r>
          </a:p>
        </p:txBody>
      </p:sp>
      <p:sp>
        <p:nvSpPr>
          <p:cNvPr id="9" name="Rectangle 8"/>
          <p:cNvSpPr/>
          <p:nvPr/>
        </p:nvSpPr>
        <p:spPr>
          <a:xfrm>
            <a:off x="4706787"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INSPECTION</a:t>
            </a:r>
          </a:p>
          <a:p>
            <a:pPr algn="ctr"/>
            <a:r>
              <a:rPr lang="en-GB" sz="700" b="1" dirty="0" smtClean="0"/>
              <a:t>BODY</a:t>
            </a:r>
            <a:br>
              <a:rPr lang="en-GB" sz="700" b="1" dirty="0" smtClean="0"/>
            </a:br>
            <a:r>
              <a:rPr lang="en-GB" sz="700" b="1" dirty="0" smtClean="0"/>
              <a:t>SELECTED</a:t>
            </a:r>
          </a:p>
        </p:txBody>
      </p:sp>
      <p:sp>
        <p:nvSpPr>
          <p:cNvPr id="10" name="Rectangle 9"/>
          <p:cNvSpPr/>
          <p:nvPr/>
        </p:nvSpPr>
        <p:spPr>
          <a:xfrm>
            <a:off x="5673165"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INSPECTION PREPARATION</a:t>
            </a:r>
          </a:p>
        </p:txBody>
      </p:sp>
      <p:sp>
        <p:nvSpPr>
          <p:cNvPr id="11" name="Rectangle 10"/>
          <p:cNvSpPr/>
          <p:nvPr/>
        </p:nvSpPr>
        <p:spPr>
          <a:xfrm>
            <a:off x="6639544"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SUSTAINABILITY</a:t>
            </a:r>
          </a:p>
          <a:p>
            <a:pPr algn="ctr"/>
            <a:r>
              <a:rPr lang="en-GB" sz="700" b="1" dirty="0" smtClean="0"/>
              <a:t>PROCESSES</a:t>
            </a:r>
          </a:p>
        </p:txBody>
      </p:sp>
      <p:sp>
        <p:nvSpPr>
          <p:cNvPr id="12" name="Rectangle 11"/>
          <p:cNvSpPr/>
          <p:nvPr/>
        </p:nvSpPr>
        <p:spPr>
          <a:xfrm>
            <a:off x="7605924"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13" name="Rectangle 12"/>
          <p:cNvSpPr/>
          <p:nvPr/>
        </p:nvSpPr>
        <p:spPr>
          <a:xfrm>
            <a:off x="683202" y="5388244"/>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6: Detailed MDQ Processes </a:t>
            </a:r>
            <a:r>
              <a:rPr lang="en-GB" sz="900" b="1" smtClean="0">
                <a:solidFill>
                  <a:schemeClr val="bg2"/>
                </a:solidFill>
              </a:rPr>
              <a:t>&amp; Procedures</a:t>
            </a:r>
            <a:endParaRPr lang="en-GB" sz="900" b="1" dirty="0" smtClean="0">
              <a:solidFill>
                <a:schemeClr val="bg2"/>
              </a:solidFill>
            </a:endParaRPr>
          </a:p>
        </p:txBody>
      </p:sp>
      <p:sp>
        <p:nvSpPr>
          <p:cNvPr id="15" name="Rectangle 14"/>
          <p:cNvSpPr/>
          <p:nvPr/>
        </p:nvSpPr>
        <p:spPr>
          <a:xfrm>
            <a:off x="564396" y="4507424"/>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17" name="Rectangle 16"/>
          <p:cNvSpPr/>
          <p:nvPr/>
        </p:nvSpPr>
        <p:spPr>
          <a:xfrm>
            <a:off x="4212043" y="459783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a:t>
            </a:r>
          </a:p>
          <a:p>
            <a:pPr algn="ctr"/>
            <a:r>
              <a:rPr lang="en-GB" sz="700" b="1" dirty="0" smtClean="0"/>
              <a:t>GOVERNANCE PROCESS &amp; ASSESSMENT</a:t>
            </a:r>
          </a:p>
        </p:txBody>
      </p:sp>
      <p:sp>
        <p:nvSpPr>
          <p:cNvPr id="20" name="Rectangle 19"/>
          <p:cNvSpPr/>
          <p:nvPr/>
        </p:nvSpPr>
        <p:spPr>
          <a:xfrm>
            <a:off x="6639544" y="459783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CREATION &amp; MAINTENANCE</a:t>
            </a:r>
          </a:p>
          <a:p>
            <a:pPr algn="ctr"/>
            <a:r>
              <a:rPr lang="en-GB" sz="700" b="1" dirty="0" smtClean="0"/>
              <a:t>OF DATA </a:t>
            </a:r>
          </a:p>
        </p:txBody>
      </p:sp>
      <p:sp>
        <p:nvSpPr>
          <p:cNvPr id="21" name="Rectangle 20"/>
          <p:cNvSpPr/>
          <p:nvPr/>
        </p:nvSpPr>
        <p:spPr>
          <a:xfrm>
            <a:off x="7605924" y="459783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22" name="Rectangle 21"/>
          <p:cNvSpPr/>
          <p:nvPr/>
        </p:nvSpPr>
        <p:spPr>
          <a:xfrm>
            <a:off x="683202" y="4597830"/>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5: Data Governance, Processes, Assessment, Creation &amp; Maintenance of Data</a:t>
            </a:r>
          </a:p>
        </p:txBody>
      </p:sp>
      <p:sp>
        <p:nvSpPr>
          <p:cNvPr id="23" name="Rectangle 22"/>
          <p:cNvSpPr/>
          <p:nvPr/>
        </p:nvSpPr>
        <p:spPr>
          <a:xfrm>
            <a:off x="564396" y="3717010"/>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26" name="Rectangle 25"/>
          <p:cNvSpPr/>
          <p:nvPr/>
        </p:nvSpPr>
        <p:spPr>
          <a:xfrm>
            <a:off x="4706787" y="3807416"/>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MANAGEMENT SYSTEM</a:t>
            </a:r>
          </a:p>
        </p:txBody>
      </p:sp>
      <p:sp>
        <p:nvSpPr>
          <p:cNvPr id="29" name="Rectangle 28"/>
          <p:cNvSpPr/>
          <p:nvPr/>
        </p:nvSpPr>
        <p:spPr>
          <a:xfrm>
            <a:off x="7605924" y="3807416"/>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30" name="Rectangle 29"/>
          <p:cNvSpPr/>
          <p:nvPr/>
        </p:nvSpPr>
        <p:spPr>
          <a:xfrm>
            <a:off x="683202" y="3807416"/>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4: DQ Management System</a:t>
            </a:r>
          </a:p>
        </p:txBody>
      </p:sp>
      <p:sp>
        <p:nvSpPr>
          <p:cNvPr id="31" name="Rectangle 30"/>
          <p:cNvSpPr/>
          <p:nvPr/>
        </p:nvSpPr>
        <p:spPr>
          <a:xfrm>
            <a:off x="564396" y="2926596"/>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33" name="Rectangle 32"/>
          <p:cNvSpPr/>
          <p:nvPr/>
        </p:nvSpPr>
        <p:spPr>
          <a:xfrm>
            <a:off x="3740409" y="3017002"/>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BUSINESS PROCESS &amp; MASTER DATA</a:t>
            </a:r>
          </a:p>
          <a:p>
            <a:pPr algn="ctr"/>
            <a:r>
              <a:rPr lang="en-GB" sz="700" b="1" dirty="0" smtClean="0"/>
              <a:t>USE CASES</a:t>
            </a:r>
          </a:p>
        </p:txBody>
      </p:sp>
      <p:sp>
        <p:nvSpPr>
          <p:cNvPr id="34" name="Rectangle 33"/>
          <p:cNvSpPr/>
          <p:nvPr/>
        </p:nvSpPr>
        <p:spPr>
          <a:xfrm>
            <a:off x="4706787" y="3017002"/>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MODEL</a:t>
            </a:r>
          </a:p>
        </p:txBody>
      </p:sp>
      <p:sp>
        <p:nvSpPr>
          <p:cNvPr id="37" name="Rectangle 36"/>
          <p:cNvSpPr/>
          <p:nvPr/>
        </p:nvSpPr>
        <p:spPr>
          <a:xfrm>
            <a:off x="7605924" y="3017002"/>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38" name="Rectangle 37"/>
          <p:cNvSpPr/>
          <p:nvPr/>
        </p:nvSpPr>
        <p:spPr>
          <a:xfrm>
            <a:off x="683202" y="3017002"/>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3: Use Cases, Data Model &amp; References</a:t>
            </a:r>
          </a:p>
        </p:txBody>
      </p:sp>
      <p:sp>
        <p:nvSpPr>
          <p:cNvPr id="39" name="Rectangle 38"/>
          <p:cNvSpPr/>
          <p:nvPr/>
        </p:nvSpPr>
        <p:spPr>
          <a:xfrm>
            <a:off x="564396" y="2136182"/>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42" name="Rectangle 41"/>
          <p:cNvSpPr/>
          <p:nvPr/>
        </p:nvSpPr>
        <p:spPr>
          <a:xfrm>
            <a:off x="4706787" y="2226588"/>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CONFORMANCE FRAMEWORK</a:t>
            </a:r>
          </a:p>
        </p:txBody>
      </p:sp>
      <p:sp>
        <p:nvSpPr>
          <p:cNvPr id="46" name="Rectangle 45"/>
          <p:cNvSpPr/>
          <p:nvPr/>
        </p:nvSpPr>
        <p:spPr>
          <a:xfrm>
            <a:off x="683202" y="2226588"/>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2: Conformance Framework</a:t>
            </a:r>
          </a:p>
        </p:txBody>
      </p:sp>
      <p:sp>
        <p:nvSpPr>
          <p:cNvPr id="47" name="Rectangle 46"/>
          <p:cNvSpPr/>
          <p:nvPr/>
        </p:nvSpPr>
        <p:spPr>
          <a:xfrm>
            <a:off x="564396" y="1345768"/>
            <a:ext cx="8039690" cy="762000"/>
          </a:xfrm>
          <a:prstGeom prst="rect">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52" name="Rectangle 51"/>
          <p:cNvSpPr/>
          <p:nvPr/>
        </p:nvSpPr>
        <p:spPr>
          <a:xfrm>
            <a:off x="6639544" y="1436174"/>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MDQ STRATEGY</a:t>
            </a:r>
          </a:p>
        </p:txBody>
      </p:sp>
      <p:sp>
        <p:nvSpPr>
          <p:cNvPr id="54" name="Rectangle 53"/>
          <p:cNvSpPr/>
          <p:nvPr/>
        </p:nvSpPr>
        <p:spPr>
          <a:xfrm>
            <a:off x="683202" y="1436174"/>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tx2"/>
                </a:solidFill>
              </a:rPr>
              <a:t>STEP 1: Strategy</a:t>
            </a:r>
          </a:p>
        </p:txBody>
      </p:sp>
      <p:sp>
        <p:nvSpPr>
          <p:cNvPr id="55" name="Rectangle 54"/>
          <p:cNvSpPr/>
          <p:nvPr/>
        </p:nvSpPr>
        <p:spPr>
          <a:xfrm>
            <a:off x="5673165" y="2226588"/>
            <a:ext cx="1915661"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SECTOR, TM, DATA UC, </a:t>
            </a:r>
          </a:p>
          <a:p>
            <a:pPr algn="ctr"/>
            <a:r>
              <a:rPr lang="en-GB" sz="700" b="1" dirty="0" smtClean="0"/>
              <a:t>ATTRIBUTE, </a:t>
            </a:r>
          </a:p>
          <a:p>
            <a:pPr algn="ctr"/>
            <a:r>
              <a:rPr lang="en-GB" sz="700" b="1" dirty="0" smtClean="0"/>
              <a:t>DQ CONFORMANCE RULES</a:t>
            </a:r>
          </a:p>
        </p:txBody>
      </p:sp>
      <p:cxnSp>
        <p:nvCxnSpPr>
          <p:cNvPr id="59" name="Elbow Connector 58"/>
          <p:cNvCxnSpPr>
            <a:stCxn id="52" idx="2"/>
            <a:endCxn id="42" idx="0"/>
          </p:cNvCxnSpPr>
          <p:nvPr/>
        </p:nvCxnSpPr>
        <p:spPr>
          <a:xfrm rot="5400000">
            <a:off x="6038672" y="1151076"/>
            <a:ext cx="218268" cy="193275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a:stCxn id="55" idx="2"/>
            <a:endCxn id="33" idx="0"/>
          </p:cNvCxnSpPr>
          <p:nvPr/>
        </p:nvCxnSpPr>
        <p:spPr>
          <a:xfrm rot="5400000">
            <a:off x="5313889" y="1699895"/>
            <a:ext cx="218268" cy="241594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5" name="Elbow Connector 64"/>
          <p:cNvCxnSpPr>
            <a:stCxn id="42" idx="2"/>
            <a:endCxn id="33" idx="0"/>
          </p:cNvCxnSpPr>
          <p:nvPr/>
        </p:nvCxnSpPr>
        <p:spPr>
          <a:xfrm rot="5400000">
            <a:off x="4589105" y="2424679"/>
            <a:ext cx="218268" cy="966378"/>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34" idx="2"/>
            <a:endCxn id="26" idx="0"/>
          </p:cNvCxnSpPr>
          <p:nvPr/>
        </p:nvCxnSpPr>
        <p:spPr>
          <a:xfrm>
            <a:off x="5181428" y="3589148"/>
            <a:ext cx="0" cy="21826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9" name="Elbow Connector 68"/>
          <p:cNvCxnSpPr>
            <a:stCxn id="26" idx="2"/>
            <a:endCxn id="17" idx="0"/>
          </p:cNvCxnSpPr>
          <p:nvPr/>
        </p:nvCxnSpPr>
        <p:spPr>
          <a:xfrm rot="5400000">
            <a:off x="4824922" y="4241324"/>
            <a:ext cx="218268" cy="49474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1" name="Elbow Connector 70"/>
          <p:cNvCxnSpPr>
            <a:stCxn id="26" idx="2"/>
            <a:endCxn id="20" idx="0"/>
          </p:cNvCxnSpPr>
          <p:nvPr/>
        </p:nvCxnSpPr>
        <p:spPr>
          <a:xfrm rot="16200000" flipH="1">
            <a:off x="6038672" y="3522318"/>
            <a:ext cx="218268" cy="193275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20" idx="2"/>
            <a:endCxn id="11" idx="0"/>
          </p:cNvCxnSpPr>
          <p:nvPr/>
        </p:nvCxnSpPr>
        <p:spPr>
          <a:xfrm>
            <a:off x="7114185" y="5169976"/>
            <a:ext cx="0" cy="21826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5" name="Elbow Connector 74"/>
          <p:cNvCxnSpPr>
            <a:stCxn id="17" idx="2"/>
            <a:endCxn id="7" idx="0"/>
          </p:cNvCxnSpPr>
          <p:nvPr/>
        </p:nvCxnSpPr>
        <p:spPr>
          <a:xfrm rot="5400000">
            <a:off x="3858544" y="4560104"/>
            <a:ext cx="218268" cy="1438013"/>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7" name="Elbow Connector 76"/>
          <p:cNvCxnSpPr>
            <a:stCxn id="17" idx="2"/>
            <a:endCxn id="10" idx="0"/>
          </p:cNvCxnSpPr>
          <p:nvPr/>
        </p:nvCxnSpPr>
        <p:spPr>
          <a:xfrm rot="16200000" flipH="1">
            <a:off x="5308111" y="4548548"/>
            <a:ext cx="218268" cy="1461123"/>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1" name="Elbow Connector 80"/>
          <p:cNvCxnSpPr>
            <a:stCxn id="17" idx="2"/>
            <a:endCxn id="9" idx="0"/>
          </p:cNvCxnSpPr>
          <p:nvPr/>
        </p:nvCxnSpPr>
        <p:spPr>
          <a:xfrm rot="16200000" flipH="1">
            <a:off x="4824922" y="5031738"/>
            <a:ext cx="218268" cy="49474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3" name="Elbow Connector 82"/>
          <p:cNvCxnSpPr>
            <a:stCxn id="17" idx="2"/>
            <a:endCxn id="8" idx="0"/>
          </p:cNvCxnSpPr>
          <p:nvPr/>
        </p:nvCxnSpPr>
        <p:spPr>
          <a:xfrm rot="5400000">
            <a:off x="4341733" y="5043293"/>
            <a:ext cx="218268" cy="47163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7620000" y="220980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MANAGEMENT SYSTEM</a:t>
            </a:r>
          </a:p>
        </p:txBody>
      </p:sp>
      <p:cxnSp>
        <p:nvCxnSpPr>
          <p:cNvPr id="45" name="Elbow Connector 44"/>
          <p:cNvCxnSpPr/>
          <p:nvPr/>
        </p:nvCxnSpPr>
        <p:spPr>
          <a:xfrm rot="5400000">
            <a:off x="6091146" y="892104"/>
            <a:ext cx="103350" cy="3903640"/>
          </a:xfrm>
          <a:prstGeom prst="bentConnector2">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0529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000" dirty="0"/>
              <a:t>Steps for Certification (aligned to DQ Framework) Step </a:t>
            </a:r>
            <a:r>
              <a:rPr lang="en-GB" sz="2000" dirty="0" smtClean="0"/>
              <a:t>2</a:t>
            </a:r>
            <a:endParaRPr lang="en-GB" sz="2000" dirty="0"/>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GB" noProof="0" smtClean="0"/>
              <a:pPr fontAlgn="base">
                <a:spcAft>
                  <a:spcPct val="0"/>
                </a:spcAft>
                <a:defRPr/>
              </a:pPr>
              <a:t>33</a:t>
            </a:fld>
            <a:endParaRPr lang="en-GB" noProof="0"/>
          </a:p>
        </p:txBody>
      </p:sp>
      <p:sp>
        <p:nvSpPr>
          <p:cNvPr id="14" name="Rectangle 13"/>
          <p:cNvSpPr/>
          <p:nvPr/>
        </p:nvSpPr>
        <p:spPr>
          <a:xfrm>
            <a:off x="564396" y="5297838"/>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7" name="Rectangle 6"/>
          <p:cNvSpPr/>
          <p:nvPr/>
        </p:nvSpPr>
        <p:spPr>
          <a:xfrm>
            <a:off x="2774030"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PROCESS PROCEDURES</a:t>
            </a:r>
          </a:p>
        </p:txBody>
      </p:sp>
      <p:sp>
        <p:nvSpPr>
          <p:cNvPr id="8" name="Rectangle 7"/>
          <p:cNvSpPr/>
          <p:nvPr/>
        </p:nvSpPr>
        <p:spPr>
          <a:xfrm>
            <a:off x="3740409"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PRODUCT</a:t>
            </a:r>
          </a:p>
          <a:p>
            <a:pPr algn="ctr"/>
            <a:r>
              <a:rPr lang="en-GB" sz="700" b="1" dirty="0" smtClean="0"/>
              <a:t>DATA AUDIT</a:t>
            </a:r>
          </a:p>
          <a:p>
            <a:pPr algn="ctr"/>
            <a:r>
              <a:rPr lang="en-GB" sz="700" b="1" dirty="0" smtClean="0"/>
              <a:t>INSPECTION</a:t>
            </a:r>
          </a:p>
          <a:p>
            <a:pPr algn="ctr"/>
            <a:r>
              <a:rPr lang="en-GB" sz="700" b="1" dirty="0" smtClean="0"/>
              <a:t>PROCEDURES</a:t>
            </a:r>
          </a:p>
        </p:txBody>
      </p:sp>
      <p:sp>
        <p:nvSpPr>
          <p:cNvPr id="9" name="Rectangle 8"/>
          <p:cNvSpPr/>
          <p:nvPr/>
        </p:nvSpPr>
        <p:spPr>
          <a:xfrm>
            <a:off x="4706787"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INSPECTION</a:t>
            </a:r>
          </a:p>
          <a:p>
            <a:pPr algn="ctr"/>
            <a:r>
              <a:rPr lang="en-GB" sz="700" b="1" dirty="0" smtClean="0"/>
              <a:t>BODY</a:t>
            </a:r>
            <a:br>
              <a:rPr lang="en-GB" sz="700" b="1" dirty="0" smtClean="0"/>
            </a:br>
            <a:r>
              <a:rPr lang="en-GB" sz="700" b="1" dirty="0" smtClean="0"/>
              <a:t>SELECTED</a:t>
            </a:r>
          </a:p>
        </p:txBody>
      </p:sp>
      <p:sp>
        <p:nvSpPr>
          <p:cNvPr id="10" name="Rectangle 9"/>
          <p:cNvSpPr/>
          <p:nvPr/>
        </p:nvSpPr>
        <p:spPr>
          <a:xfrm>
            <a:off x="5673165"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INSPECTION PREPARATION</a:t>
            </a:r>
          </a:p>
        </p:txBody>
      </p:sp>
      <p:sp>
        <p:nvSpPr>
          <p:cNvPr id="11" name="Rectangle 10"/>
          <p:cNvSpPr/>
          <p:nvPr/>
        </p:nvSpPr>
        <p:spPr>
          <a:xfrm>
            <a:off x="6639544"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SUSTAINABILITY</a:t>
            </a:r>
          </a:p>
          <a:p>
            <a:pPr algn="ctr"/>
            <a:r>
              <a:rPr lang="en-GB" sz="700" b="1" dirty="0" smtClean="0"/>
              <a:t>PROCESSES</a:t>
            </a:r>
          </a:p>
        </p:txBody>
      </p:sp>
      <p:sp>
        <p:nvSpPr>
          <p:cNvPr id="12" name="Rectangle 11"/>
          <p:cNvSpPr/>
          <p:nvPr/>
        </p:nvSpPr>
        <p:spPr>
          <a:xfrm>
            <a:off x="7605924"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13" name="Rectangle 12"/>
          <p:cNvSpPr/>
          <p:nvPr/>
        </p:nvSpPr>
        <p:spPr>
          <a:xfrm>
            <a:off x="683202" y="5388244"/>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6: Detailed MDQ Processes </a:t>
            </a:r>
            <a:r>
              <a:rPr lang="en-GB" sz="900" b="1" smtClean="0">
                <a:solidFill>
                  <a:schemeClr val="bg2"/>
                </a:solidFill>
              </a:rPr>
              <a:t>&amp; Procedures</a:t>
            </a:r>
            <a:endParaRPr lang="en-GB" sz="900" b="1" dirty="0" smtClean="0">
              <a:solidFill>
                <a:schemeClr val="bg2"/>
              </a:solidFill>
            </a:endParaRPr>
          </a:p>
        </p:txBody>
      </p:sp>
      <p:sp>
        <p:nvSpPr>
          <p:cNvPr id="15" name="Rectangle 14"/>
          <p:cNvSpPr/>
          <p:nvPr/>
        </p:nvSpPr>
        <p:spPr>
          <a:xfrm>
            <a:off x="564396" y="4507424"/>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17" name="Rectangle 16"/>
          <p:cNvSpPr/>
          <p:nvPr/>
        </p:nvSpPr>
        <p:spPr>
          <a:xfrm>
            <a:off x="4212043" y="459783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a:t>
            </a:r>
          </a:p>
          <a:p>
            <a:pPr algn="ctr"/>
            <a:r>
              <a:rPr lang="en-GB" sz="700" b="1" dirty="0" smtClean="0"/>
              <a:t>GOVERNANCE PROCESS &amp; ASSESSMENT</a:t>
            </a:r>
          </a:p>
        </p:txBody>
      </p:sp>
      <p:sp>
        <p:nvSpPr>
          <p:cNvPr id="20" name="Rectangle 19"/>
          <p:cNvSpPr/>
          <p:nvPr/>
        </p:nvSpPr>
        <p:spPr>
          <a:xfrm>
            <a:off x="6639544" y="459783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CREATION &amp; MAINTENANCE</a:t>
            </a:r>
          </a:p>
          <a:p>
            <a:pPr algn="ctr"/>
            <a:r>
              <a:rPr lang="en-GB" sz="700" b="1" dirty="0" smtClean="0"/>
              <a:t>OF DATA </a:t>
            </a:r>
          </a:p>
        </p:txBody>
      </p:sp>
      <p:sp>
        <p:nvSpPr>
          <p:cNvPr id="21" name="Rectangle 20"/>
          <p:cNvSpPr/>
          <p:nvPr/>
        </p:nvSpPr>
        <p:spPr>
          <a:xfrm>
            <a:off x="7605924" y="459783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22" name="Rectangle 21"/>
          <p:cNvSpPr/>
          <p:nvPr/>
        </p:nvSpPr>
        <p:spPr>
          <a:xfrm>
            <a:off x="683202" y="4597830"/>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5: Data Governance, Processes, Assessment, Creation &amp; Maintenance of Data</a:t>
            </a:r>
          </a:p>
        </p:txBody>
      </p:sp>
      <p:sp>
        <p:nvSpPr>
          <p:cNvPr id="23" name="Rectangle 22"/>
          <p:cNvSpPr/>
          <p:nvPr/>
        </p:nvSpPr>
        <p:spPr>
          <a:xfrm>
            <a:off x="564396" y="3717010"/>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26" name="Rectangle 25"/>
          <p:cNvSpPr/>
          <p:nvPr/>
        </p:nvSpPr>
        <p:spPr>
          <a:xfrm>
            <a:off x="4706787" y="3807416"/>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MANAGEMENT SYSTEM</a:t>
            </a:r>
          </a:p>
        </p:txBody>
      </p:sp>
      <p:sp>
        <p:nvSpPr>
          <p:cNvPr id="29" name="Rectangle 28"/>
          <p:cNvSpPr/>
          <p:nvPr/>
        </p:nvSpPr>
        <p:spPr>
          <a:xfrm>
            <a:off x="7605924" y="3807416"/>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30" name="Rectangle 29"/>
          <p:cNvSpPr/>
          <p:nvPr/>
        </p:nvSpPr>
        <p:spPr>
          <a:xfrm>
            <a:off x="683202" y="3807416"/>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4: DQ Management System</a:t>
            </a:r>
          </a:p>
        </p:txBody>
      </p:sp>
      <p:sp>
        <p:nvSpPr>
          <p:cNvPr id="31" name="Rectangle 30"/>
          <p:cNvSpPr/>
          <p:nvPr/>
        </p:nvSpPr>
        <p:spPr>
          <a:xfrm>
            <a:off x="564396" y="2926596"/>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33" name="Rectangle 32"/>
          <p:cNvSpPr/>
          <p:nvPr/>
        </p:nvSpPr>
        <p:spPr>
          <a:xfrm>
            <a:off x="3740409" y="3017002"/>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BUSINESS PROCESS &amp; MASTER DATA</a:t>
            </a:r>
          </a:p>
          <a:p>
            <a:pPr algn="ctr"/>
            <a:r>
              <a:rPr lang="en-GB" sz="700" b="1" dirty="0" smtClean="0"/>
              <a:t>USE CASES</a:t>
            </a:r>
          </a:p>
        </p:txBody>
      </p:sp>
      <p:sp>
        <p:nvSpPr>
          <p:cNvPr id="34" name="Rectangle 33"/>
          <p:cNvSpPr/>
          <p:nvPr/>
        </p:nvSpPr>
        <p:spPr>
          <a:xfrm>
            <a:off x="4706787" y="3017002"/>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MODEL</a:t>
            </a:r>
          </a:p>
        </p:txBody>
      </p:sp>
      <p:sp>
        <p:nvSpPr>
          <p:cNvPr id="37" name="Rectangle 36"/>
          <p:cNvSpPr/>
          <p:nvPr/>
        </p:nvSpPr>
        <p:spPr>
          <a:xfrm>
            <a:off x="7605924" y="3017002"/>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38" name="Rectangle 37"/>
          <p:cNvSpPr/>
          <p:nvPr/>
        </p:nvSpPr>
        <p:spPr>
          <a:xfrm>
            <a:off x="683202" y="3017002"/>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3: Use Cases, Data Model &amp; References</a:t>
            </a:r>
          </a:p>
        </p:txBody>
      </p:sp>
      <p:sp>
        <p:nvSpPr>
          <p:cNvPr id="39" name="Rectangle 38"/>
          <p:cNvSpPr/>
          <p:nvPr/>
        </p:nvSpPr>
        <p:spPr>
          <a:xfrm>
            <a:off x="564396" y="2136182"/>
            <a:ext cx="8039690" cy="762000"/>
          </a:xfrm>
          <a:prstGeom prst="rect">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42" name="Rectangle 41"/>
          <p:cNvSpPr/>
          <p:nvPr/>
        </p:nvSpPr>
        <p:spPr>
          <a:xfrm>
            <a:off x="4706787" y="2226588"/>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CONFORMANCE FRAMEWORK</a:t>
            </a:r>
          </a:p>
        </p:txBody>
      </p:sp>
      <p:sp>
        <p:nvSpPr>
          <p:cNvPr id="46" name="Rectangle 45"/>
          <p:cNvSpPr/>
          <p:nvPr/>
        </p:nvSpPr>
        <p:spPr>
          <a:xfrm>
            <a:off x="683202" y="2226588"/>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tx2"/>
                </a:solidFill>
              </a:rPr>
              <a:t>STEP 2: Conformance Framework</a:t>
            </a:r>
          </a:p>
        </p:txBody>
      </p:sp>
      <p:sp>
        <p:nvSpPr>
          <p:cNvPr id="47" name="Rectangle 46"/>
          <p:cNvSpPr/>
          <p:nvPr/>
        </p:nvSpPr>
        <p:spPr>
          <a:xfrm>
            <a:off x="564396" y="1345768"/>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52" name="Rectangle 51"/>
          <p:cNvSpPr/>
          <p:nvPr/>
        </p:nvSpPr>
        <p:spPr>
          <a:xfrm>
            <a:off x="6639544" y="144780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smtClean="0"/>
              <a:t>MDQ STRATEGY</a:t>
            </a:r>
            <a:endParaRPr lang="en-GB" sz="700" b="1" dirty="0" smtClean="0"/>
          </a:p>
        </p:txBody>
      </p:sp>
      <p:sp>
        <p:nvSpPr>
          <p:cNvPr id="54" name="Rectangle 53"/>
          <p:cNvSpPr/>
          <p:nvPr/>
        </p:nvSpPr>
        <p:spPr>
          <a:xfrm>
            <a:off x="683202" y="1436174"/>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1: Strategy</a:t>
            </a:r>
          </a:p>
        </p:txBody>
      </p:sp>
      <p:sp>
        <p:nvSpPr>
          <p:cNvPr id="55" name="Rectangle 54"/>
          <p:cNvSpPr/>
          <p:nvPr/>
        </p:nvSpPr>
        <p:spPr>
          <a:xfrm>
            <a:off x="5673165" y="2226588"/>
            <a:ext cx="1915661"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SECTOR, TM, DATA UC, </a:t>
            </a:r>
          </a:p>
          <a:p>
            <a:pPr algn="ctr"/>
            <a:r>
              <a:rPr lang="en-GB" sz="700" b="1" dirty="0" smtClean="0"/>
              <a:t>ATTRIBUTE, </a:t>
            </a:r>
          </a:p>
          <a:p>
            <a:pPr algn="ctr"/>
            <a:r>
              <a:rPr lang="en-GB" sz="700" b="1" dirty="0" smtClean="0"/>
              <a:t>DQ CONFORMANCE RULES</a:t>
            </a:r>
          </a:p>
        </p:txBody>
      </p:sp>
      <p:cxnSp>
        <p:nvCxnSpPr>
          <p:cNvPr id="59" name="Elbow Connector 58"/>
          <p:cNvCxnSpPr>
            <a:stCxn id="52" idx="2"/>
            <a:endCxn id="42" idx="0"/>
          </p:cNvCxnSpPr>
          <p:nvPr/>
        </p:nvCxnSpPr>
        <p:spPr>
          <a:xfrm rot="5400000">
            <a:off x="6044486" y="1156889"/>
            <a:ext cx="206642" cy="193275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a:stCxn id="55" idx="2"/>
            <a:endCxn id="33" idx="0"/>
          </p:cNvCxnSpPr>
          <p:nvPr/>
        </p:nvCxnSpPr>
        <p:spPr>
          <a:xfrm rot="5400000">
            <a:off x="5313889" y="1699895"/>
            <a:ext cx="218268" cy="241594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5" name="Elbow Connector 64"/>
          <p:cNvCxnSpPr>
            <a:stCxn id="42" idx="2"/>
            <a:endCxn id="33" idx="0"/>
          </p:cNvCxnSpPr>
          <p:nvPr/>
        </p:nvCxnSpPr>
        <p:spPr>
          <a:xfrm rot="5400000">
            <a:off x="4589105" y="2424679"/>
            <a:ext cx="218268" cy="966378"/>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34" idx="2"/>
            <a:endCxn id="26" idx="0"/>
          </p:cNvCxnSpPr>
          <p:nvPr/>
        </p:nvCxnSpPr>
        <p:spPr>
          <a:xfrm>
            <a:off x="5181428" y="3589148"/>
            <a:ext cx="0" cy="21826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9" name="Elbow Connector 68"/>
          <p:cNvCxnSpPr>
            <a:stCxn id="26" idx="2"/>
            <a:endCxn id="17" idx="0"/>
          </p:cNvCxnSpPr>
          <p:nvPr/>
        </p:nvCxnSpPr>
        <p:spPr>
          <a:xfrm rot="5400000">
            <a:off x="4824922" y="4241324"/>
            <a:ext cx="218268" cy="49474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1" name="Elbow Connector 70"/>
          <p:cNvCxnSpPr>
            <a:stCxn id="26" idx="2"/>
            <a:endCxn id="20" idx="0"/>
          </p:cNvCxnSpPr>
          <p:nvPr/>
        </p:nvCxnSpPr>
        <p:spPr>
          <a:xfrm rot="16200000" flipH="1">
            <a:off x="6038672" y="3522318"/>
            <a:ext cx="218268" cy="193275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20" idx="2"/>
            <a:endCxn id="11" idx="0"/>
          </p:cNvCxnSpPr>
          <p:nvPr/>
        </p:nvCxnSpPr>
        <p:spPr>
          <a:xfrm>
            <a:off x="7114185" y="5169976"/>
            <a:ext cx="0" cy="21826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5" name="Elbow Connector 74"/>
          <p:cNvCxnSpPr>
            <a:stCxn id="17" idx="2"/>
            <a:endCxn id="7" idx="0"/>
          </p:cNvCxnSpPr>
          <p:nvPr/>
        </p:nvCxnSpPr>
        <p:spPr>
          <a:xfrm rot="5400000">
            <a:off x="3858544" y="4560104"/>
            <a:ext cx="218268" cy="1438013"/>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7" name="Elbow Connector 76"/>
          <p:cNvCxnSpPr>
            <a:stCxn id="17" idx="2"/>
            <a:endCxn id="10" idx="0"/>
          </p:cNvCxnSpPr>
          <p:nvPr/>
        </p:nvCxnSpPr>
        <p:spPr>
          <a:xfrm rot="16200000" flipH="1">
            <a:off x="5308111" y="4548548"/>
            <a:ext cx="218268" cy="1461123"/>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1" name="Elbow Connector 80"/>
          <p:cNvCxnSpPr>
            <a:stCxn id="17" idx="2"/>
            <a:endCxn id="9" idx="0"/>
          </p:cNvCxnSpPr>
          <p:nvPr/>
        </p:nvCxnSpPr>
        <p:spPr>
          <a:xfrm rot="16200000" flipH="1">
            <a:off x="4824922" y="5031738"/>
            <a:ext cx="218268" cy="49474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3" name="Elbow Connector 82"/>
          <p:cNvCxnSpPr>
            <a:stCxn id="17" idx="2"/>
            <a:endCxn id="8" idx="0"/>
          </p:cNvCxnSpPr>
          <p:nvPr/>
        </p:nvCxnSpPr>
        <p:spPr>
          <a:xfrm rot="5400000">
            <a:off x="4341733" y="5043293"/>
            <a:ext cx="218268" cy="47163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7620000" y="2220103"/>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MANAGEMENT SYSTEM</a:t>
            </a:r>
          </a:p>
        </p:txBody>
      </p:sp>
      <p:cxnSp>
        <p:nvCxnSpPr>
          <p:cNvPr id="45" name="Elbow Connector 44"/>
          <p:cNvCxnSpPr/>
          <p:nvPr/>
        </p:nvCxnSpPr>
        <p:spPr>
          <a:xfrm rot="5400000">
            <a:off x="6091146" y="919255"/>
            <a:ext cx="103350" cy="3903640"/>
          </a:xfrm>
          <a:prstGeom prst="bentConnector2">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549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000" dirty="0"/>
              <a:t>Steps for Certification (aligned to DQ Framework) Step </a:t>
            </a:r>
            <a:r>
              <a:rPr lang="en-GB" sz="2000" dirty="0" smtClean="0"/>
              <a:t>3</a:t>
            </a:r>
            <a:endParaRPr lang="en-GB" sz="2000" dirty="0"/>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GB" noProof="0" smtClean="0"/>
              <a:pPr fontAlgn="base">
                <a:spcAft>
                  <a:spcPct val="0"/>
                </a:spcAft>
                <a:defRPr/>
              </a:pPr>
              <a:t>34</a:t>
            </a:fld>
            <a:endParaRPr lang="en-GB" noProof="0"/>
          </a:p>
        </p:txBody>
      </p:sp>
      <p:sp>
        <p:nvSpPr>
          <p:cNvPr id="14" name="Rectangle 13"/>
          <p:cNvSpPr/>
          <p:nvPr/>
        </p:nvSpPr>
        <p:spPr>
          <a:xfrm>
            <a:off x="564396" y="5297838"/>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7" name="Rectangle 6"/>
          <p:cNvSpPr/>
          <p:nvPr/>
        </p:nvSpPr>
        <p:spPr>
          <a:xfrm>
            <a:off x="2774030"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PROCESS PROCEDURES</a:t>
            </a:r>
          </a:p>
        </p:txBody>
      </p:sp>
      <p:sp>
        <p:nvSpPr>
          <p:cNvPr id="8" name="Rectangle 7"/>
          <p:cNvSpPr/>
          <p:nvPr/>
        </p:nvSpPr>
        <p:spPr>
          <a:xfrm>
            <a:off x="3740409"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PRODUCT</a:t>
            </a:r>
          </a:p>
          <a:p>
            <a:pPr algn="ctr"/>
            <a:r>
              <a:rPr lang="en-GB" sz="700" b="1" dirty="0" smtClean="0"/>
              <a:t>DATA AUDIT</a:t>
            </a:r>
          </a:p>
          <a:p>
            <a:pPr algn="ctr"/>
            <a:r>
              <a:rPr lang="en-GB" sz="700" b="1" dirty="0" smtClean="0"/>
              <a:t>INSPECTION</a:t>
            </a:r>
          </a:p>
          <a:p>
            <a:pPr algn="ctr"/>
            <a:r>
              <a:rPr lang="en-GB" sz="700" b="1" dirty="0" smtClean="0"/>
              <a:t>PROCEDURES</a:t>
            </a:r>
          </a:p>
        </p:txBody>
      </p:sp>
      <p:sp>
        <p:nvSpPr>
          <p:cNvPr id="9" name="Rectangle 8"/>
          <p:cNvSpPr/>
          <p:nvPr/>
        </p:nvSpPr>
        <p:spPr>
          <a:xfrm>
            <a:off x="4706787"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INSPECTION</a:t>
            </a:r>
          </a:p>
          <a:p>
            <a:pPr algn="ctr"/>
            <a:r>
              <a:rPr lang="en-GB" sz="700" b="1" dirty="0" smtClean="0"/>
              <a:t>BODY</a:t>
            </a:r>
            <a:br>
              <a:rPr lang="en-GB" sz="700" b="1" dirty="0" smtClean="0"/>
            </a:br>
            <a:r>
              <a:rPr lang="en-GB" sz="700" b="1" dirty="0" smtClean="0"/>
              <a:t>SELECTED</a:t>
            </a:r>
          </a:p>
        </p:txBody>
      </p:sp>
      <p:sp>
        <p:nvSpPr>
          <p:cNvPr id="10" name="Rectangle 9"/>
          <p:cNvSpPr/>
          <p:nvPr/>
        </p:nvSpPr>
        <p:spPr>
          <a:xfrm>
            <a:off x="5673165"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INSPECTION PREPARATION</a:t>
            </a:r>
          </a:p>
        </p:txBody>
      </p:sp>
      <p:sp>
        <p:nvSpPr>
          <p:cNvPr id="11" name="Rectangle 10"/>
          <p:cNvSpPr/>
          <p:nvPr/>
        </p:nvSpPr>
        <p:spPr>
          <a:xfrm>
            <a:off x="6639544"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SUSTAINABILITY</a:t>
            </a:r>
          </a:p>
          <a:p>
            <a:pPr algn="ctr"/>
            <a:r>
              <a:rPr lang="en-GB" sz="700" b="1" dirty="0" smtClean="0"/>
              <a:t>PROCESSES</a:t>
            </a:r>
          </a:p>
        </p:txBody>
      </p:sp>
      <p:sp>
        <p:nvSpPr>
          <p:cNvPr id="12" name="Rectangle 11"/>
          <p:cNvSpPr/>
          <p:nvPr/>
        </p:nvSpPr>
        <p:spPr>
          <a:xfrm>
            <a:off x="7605924"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13" name="Rectangle 12"/>
          <p:cNvSpPr/>
          <p:nvPr/>
        </p:nvSpPr>
        <p:spPr>
          <a:xfrm>
            <a:off x="683202" y="5388244"/>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6: Detailed MDQ Processes </a:t>
            </a:r>
            <a:r>
              <a:rPr lang="en-GB" sz="900" b="1" smtClean="0">
                <a:solidFill>
                  <a:schemeClr val="bg2"/>
                </a:solidFill>
              </a:rPr>
              <a:t>&amp; Procedures</a:t>
            </a:r>
            <a:endParaRPr lang="en-GB" sz="900" b="1" dirty="0" smtClean="0">
              <a:solidFill>
                <a:schemeClr val="bg2"/>
              </a:solidFill>
            </a:endParaRPr>
          </a:p>
        </p:txBody>
      </p:sp>
      <p:sp>
        <p:nvSpPr>
          <p:cNvPr id="15" name="Rectangle 14"/>
          <p:cNvSpPr/>
          <p:nvPr/>
        </p:nvSpPr>
        <p:spPr>
          <a:xfrm>
            <a:off x="564396" y="4507424"/>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17" name="Rectangle 16"/>
          <p:cNvSpPr/>
          <p:nvPr/>
        </p:nvSpPr>
        <p:spPr>
          <a:xfrm>
            <a:off x="4212043" y="459783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a:t>
            </a:r>
          </a:p>
          <a:p>
            <a:pPr algn="ctr"/>
            <a:r>
              <a:rPr lang="en-GB" sz="700" b="1" dirty="0" smtClean="0"/>
              <a:t>GOVERNANCE PROCESS &amp; ASSESSMENT</a:t>
            </a:r>
          </a:p>
        </p:txBody>
      </p:sp>
      <p:sp>
        <p:nvSpPr>
          <p:cNvPr id="20" name="Rectangle 19"/>
          <p:cNvSpPr/>
          <p:nvPr/>
        </p:nvSpPr>
        <p:spPr>
          <a:xfrm>
            <a:off x="6639544" y="459783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CREATION &amp; MAINTENANCE</a:t>
            </a:r>
          </a:p>
          <a:p>
            <a:pPr algn="ctr"/>
            <a:r>
              <a:rPr lang="en-GB" sz="700" b="1" dirty="0" smtClean="0"/>
              <a:t>OF DATA </a:t>
            </a:r>
          </a:p>
        </p:txBody>
      </p:sp>
      <p:sp>
        <p:nvSpPr>
          <p:cNvPr id="21" name="Rectangle 20"/>
          <p:cNvSpPr/>
          <p:nvPr/>
        </p:nvSpPr>
        <p:spPr>
          <a:xfrm>
            <a:off x="7605924" y="459783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22" name="Rectangle 21"/>
          <p:cNvSpPr/>
          <p:nvPr/>
        </p:nvSpPr>
        <p:spPr>
          <a:xfrm>
            <a:off x="683202" y="4597830"/>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5: Data Governance, Processes, Assessment, Creation &amp; Maintenance of Data</a:t>
            </a:r>
          </a:p>
        </p:txBody>
      </p:sp>
      <p:sp>
        <p:nvSpPr>
          <p:cNvPr id="23" name="Rectangle 22"/>
          <p:cNvSpPr/>
          <p:nvPr/>
        </p:nvSpPr>
        <p:spPr>
          <a:xfrm>
            <a:off x="564396" y="3717010"/>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26" name="Rectangle 25"/>
          <p:cNvSpPr/>
          <p:nvPr/>
        </p:nvSpPr>
        <p:spPr>
          <a:xfrm>
            <a:off x="4706787" y="3807416"/>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MANAGEMENT SYSTEM</a:t>
            </a:r>
          </a:p>
        </p:txBody>
      </p:sp>
      <p:sp>
        <p:nvSpPr>
          <p:cNvPr id="29" name="Rectangle 28"/>
          <p:cNvSpPr/>
          <p:nvPr/>
        </p:nvSpPr>
        <p:spPr>
          <a:xfrm>
            <a:off x="7605924" y="3807416"/>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30" name="Rectangle 29"/>
          <p:cNvSpPr/>
          <p:nvPr/>
        </p:nvSpPr>
        <p:spPr>
          <a:xfrm>
            <a:off x="683202" y="3807416"/>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4: DQ Management System</a:t>
            </a:r>
          </a:p>
        </p:txBody>
      </p:sp>
      <p:sp>
        <p:nvSpPr>
          <p:cNvPr id="31" name="Rectangle 30"/>
          <p:cNvSpPr/>
          <p:nvPr/>
        </p:nvSpPr>
        <p:spPr>
          <a:xfrm>
            <a:off x="564396" y="2926596"/>
            <a:ext cx="8039690" cy="762000"/>
          </a:xfrm>
          <a:prstGeom prst="rect">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33" name="Rectangle 32"/>
          <p:cNvSpPr/>
          <p:nvPr/>
        </p:nvSpPr>
        <p:spPr>
          <a:xfrm>
            <a:off x="3740409" y="3017002"/>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BUSINESS PROCESS &amp; MASTER DATA</a:t>
            </a:r>
          </a:p>
          <a:p>
            <a:pPr algn="ctr"/>
            <a:r>
              <a:rPr lang="en-GB" sz="700" b="1" dirty="0" smtClean="0"/>
              <a:t>USE CASES</a:t>
            </a:r>
          </a:p>
        </p:txBody>
      </p:sp>
      <p:sp>
        <p:nvSpPr>
          <p:cNvPr id="34" name="Rectangle 33"/>
          <p:cNvSpPr/>
          <p:nvPr/>
        </p:nvSpPr>
        <p:spPr>
          <a:xfrm>
            <a:off x="4706787" y="3017002"/>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MODEL</a:t>
            </a:r>
          </a:p>
        </p:txBody>
      </p:sp>
      <p:sp>
        <p:nvSpPr>
          <p:cNvPr id="37" name="Rectangle 36"/>
          <p:cNvSpPr/>
          <p:nvPr/>
        </p:nvSpPr>
        <p:spPr>
          <a:xfrm>
            <a:off x="7605924" y="3017002"/>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38" name="Rectangle 37"/>
          <p:cNvSpPr/>
          <p:nvPr/>
        </p:nvSpPr>
        <p:spPr>
          <a:xfrm>
            <a:off x="683202" y="3017002"/>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tx2"/>
                </a:solidFill>
              </a:rPr>
              <a:t>STEP 3: Use Cases, Data Model &amp; References</a:t>
            </a:r>
          </a:p>
        </p:txBody>
      </p:sp>
      <p:sp>
        <p:nvSpPr>
          <p:cNvPr id="39" name="Rectangle 38"/>
          <p:cNvSpPr/>
          <p:nvPr/>
        </p:nvSpPr>
        <p:spPr>
          <a:xfrm>
            <a:off x="564396" y="2136182"/>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42" name="Rectangle 41"/>
          <p:cNvSpPr/>
          <p:nvPr/>
        </p:nvSpPr>
        <p:spPr>
          <a:xfrm>
            <a:off x="4706787" y="2226588"/>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CONFORMANCE FRAMEWORK</a:t>
            </a:r>
          </a:p>
        </p:txBody>
      </p:sp>
      <p:sp>
        <p:nvSpPr>
          <p:cNvPr id="46" name="Rectangle 45"/>
          <p:cNvSpPr/>
          <p:nvPr/>
        </p:nvSpPr>
        <p:spPr>
          <a:xfrm>
            <a:off x="683202" y="2226588"/>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2: Conformance Framework</a:t>
            </a:r>
          </a:p>
        </p:txBody>
      </p:sp>
      <p:sp>
        <p:nvSpPr>
          <p:cNvPr id="47" name="Rectangle 46"/>
          <p:cNvSpPr/>
          <p:nvPr/>
        </p:nvSpPr>
        <p:spPr>
          <a:xfrm>
            <a:off x="564396" y="1345768"/>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52" name="Rectangle 51"/>
          <p:cNvSpPr/>
          <p:nvPr/>
        </p:nvSpPr>
        <p:spPr>
          <a:xfrm>
            <a:off x="6639544" y="143617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smtClean="0"/>
              <a:t>MDQ STRATEGY</a:t>
            </a:r>
            <a:endParaRPr lang="en-GB" sz="700" b="1" dirty="0" smtClean="0"/>
          </a:p>
        </p:txBody>
      </p:sp>
      <p:sp>
        <p:nvSpPr>
          <p:cNvPr id="54" name="Rectangle 53"/>
          <p:cNvSpPr/>
          <p:nvPr/>
        </p:nvSpPr>
        <p:spPr>
          <a:xfrm>
            <a:off x="683202" y="1436174"/>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1: Strategy</a:t>
            </a:r>
          </a:p>
        </p:txBody>
      </p:sp>
      <p:sp>
        <p:nvSpPr>
          <p:cNvPr id="55" name="Rectangle 54"/>
          <p:cNvSpPr/>
          <p:nvPr/>
        </p:nvSpPr>
        <p:spPr>
          <a:xfrm>
            <a:off x="5673165" y="2226588"/>
            <a:ext cx="1915661"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SECTOR, TM, DATA UC, </a:t>
            </a:r>
          </a:p>
          <a:p>
            <a:pPr algn="ctr"/>
            <a:r>
              <a:rPr lang="en-GB" sz="700" b="1" dirty="0" smtClean="0"/>
              <a:t>ATTRIBUTE, </a:t>
            </a:r>
          </a:p>
          <a:p>
            <a:pPr algn="ctr"/>
            <a:r>
              <a:rPr lang="en-GB" sz="700" b="1" dirty="0" smtClean="0"/>
              <a:t>DQ CONFORMANCE RULES</a:t>
            </a:r>
          </a:p>
        </p:txBody>
      </p:sp>
      <p:cxnSp>
        <p:nvCxnSpPr>
          <p:cNvPr id="59" name="Elbow Connector 58"/>
          <p:cNvCxnSpPr>
            <a:stCxn id="52" idx="2"/>
            <a:endCxn id="42" idx="0"/>
          </p:cNvCxnSpPr>
          <p:nvPr/>
        </p:nvCxnSpPr>
        <p:spPr>
          <a:xfrm rot="5400000">
            <a:off x="6038672" y="1151076"/>
            <a:ext cx="218268" cy="193275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a:stCxn id="55" idx="2"/>
            <a:endCxn id="33" idx="0"/>
          </p:cNvCxnSpPr>
          <p:nvPr/>
        </p:nvCxnSpPr>
        <p:spPr>
          <a:xfrm rot="5400000">
            <a:off x="5313889" y="1699895"/>
            <a:ext cx="218268" cy="241594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5" name="Elbow Connector 64"/>
          <p:cNvCxnSpPr>
            <a:stCxn id="42" idx="2"/>
            <a:endCxn id="33" idx="0"/>
          </p:cNvCxnSpPr>
          <p:nvPr/>
        </p:nvCxnSpPr>
        <p:spPr>
          <a:xfrm rot="5400000">
            <a:off x="4589105" y="2424679"/>
            <a:ext cx="218268" cy="966378"/>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34" idx="2"/>
            <a:endCxn id="26" idx="0"/>
          </p:cNvCxnSpPr>
          <p:nvPr/>
        </p:nvCxnSpPr>
        <p:spPr>
          <a:xfrm>
            <a:off x="5181428" y="3589148"/>
            <a:ext cx="0" cy="21826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9" name="Elbow Connector 68"/>
          <p:cNvCxnSpPr>
            <a:stCxn id="26" idx="2"/>
            <a:endCxn id="17" idx="0"/>
          </p:cNvCxnSpPr>
          <p:nvPr/>
        </p:nvCxnSpPr>
        <p:spPr>
          <a:xfrm rot="5400000">
            <a:off x="4824922" y="4241324"/>
            <a:ext cx="218268" cy="49474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1" name="Elbow Connector 70"/>
          <p:cNvCxnSpPr>
            <a:stCxn id="26" idx="2"/>
            <a:endCxn id="20" idx="0"/>
          </p:cNvCxnSpPr>
          <p:nvPr/>
        </p:nvCxnSpPr>
        <p:spPr>
          <a:xfrm rot="16200000" flipH="1">
            <a:off x="6038672" y="3522318"/>
            <a:ext cx="218268" cy="193275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20" idx="2"/>
            <a:endCxn id="11" idx="0"/>
          </p:cNvCxnSpPr>
          <p:nvPr/>
        </p:nvCxnSpPr>
        <p:spPr>
          <a:xfrm>
            <a:off x="7114185" y="5169976"/>
            <a:ext cx="0" cy="21826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5" name="Elbow Connector 74"/>
          <p:cNvCxnSpPr>
            <a:stCxn id="17" idx="2"/>
            <a:endCxn id="7" idx="0"/>
          </p:cNvCxnSpPr>
          <p:nvPr/>
        </p:nvCxnSpPr>
        <p:spPr>
          <a:xfrm rot="5400000">
            <a:off x="3858544" y="4560104"/>
            <a:ext cx="218268" cy="1438013"/>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7" name="Elbow Connector 76"/>
          <p:cNvCxnSpPr>
            <a:stCxn id="17" idx="2"/>
            <a:endCxn id="10" idx="0"/>
          </p:cNvCxnSpPr>
          <p:nvPr/>
        </p:nvCxnSpPr>
        <p:spPr>
          <a:xfrm rot="16200000" flipH="1">
            <a:off x="5308111" y="4548548"/>
            <a:ext cx="218268" cy="1461123"/>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1" name="Elbow Connector 80"/>
          <p:cNvCxnSpPr>
            <a:stCxn id="17" idx="2"/>
            <a:endCxn id="9" idx="0"/>
          </p:cNvCxnSpPr>
          <p:nvPr/>
        </p:nvCxnSpPr>
        <p:spPr>
          <a:xfrm rot="16200000" flipH="1">
            <a:off x="4824922" y="5031738"/>
            <a:ext cx="218268" cy="49474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3" name="Elbow Connector 82"/>
          <p:cNvCxnSpPr>
            <a:stCxn id="17" idx="2"/>
            <a:endCxn id="8" idx="0"/>
          </p:cNvCxnSpPr>
          <p:nvPr/>
        </p:nvCxnSpPr>
        <p:spPr>
          <a:xfrm rot="5400000">
            <a:off x="4341733" y="5043293"/>
            <a:ext cx="218268" cy="47163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7620000" y="2220103"/>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MANAGEMENT SYSTEM</a:t>
            </a:r>
          </a:p>
        </p:txBody>
      </p:sp>
      <p:cxnSp>
        <p:nvCxnSpPr>
          <p:cNvPr id="45" name="Elbow Connector 44"/>
          <p:cNvCxnSpPr/>
          <p:nvPr/>
        </p:nvCxnSpPr>
        <p:spPr>
          <a:xfrm rot="5400000">
            <a:off x="6091146" y="919255"/>
            <a:ext cx="103350" cy="3903640"/>
          </a:xfrm>
          <a:prstGeom prst="bentConnector2">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4734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000" dirty="0"/>
              <a:t>Steps for Certification (aligned to DQ Framework) Step </a:t>
            </a:r>
            <a:r>
              <a:rPr lang="en-GB" sz="2000" dirty="0" smtClean="0"/>
              <a:t>4</a:t>
            </a:r>
            <a:endParaRPr lang="en-GB" sz="2000" dirty="0"/>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GB" noProof="0" smtClean="0"/>
              <a:pPr fontAlgn="base">
                <a:spcAft>
                  <a:spcPct val="0"/>
                </a:spcAft>
                <a:defRPr/>
              </a:pPr>
              <a:t>35</a:t>
            </a:fld>
            <a:endParaRPr lang="en-GB" noProof="0"/>
          </a:p>
        </p:txBody>
      </p:sp>
      <p:sp>
        <p:nvSpPr>
          <p:cNvPr id="14" name="Rectangle 13"/>
          <p:cNvSpPr/>
          <p:nvPr/>
        </p:nvSpPr>
        <p:spPr>
          <a:xfrm>
            <a:off x="564396" y="5297838"/>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7" name="Rectangle 6"/>
          <p:cNvSpPr/>
          <p:nvPr/>
        </p:nvSpPr>
        <p:spPr>
          <a:xfrm>
            <a:off x="2774030"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PROCESS PROCEDURES</a:t>
            </a:r>
          </a:p>
        </p:txBody>
      </p:sp>
      <p:sp>
        <p:nvSpPr>
          <p:cNvPr id="8" name="Rectangle 7"/>
          <p:cNvSpPr/>
          <p:nvPr/>
        </p:nvSpPr>
        <p:spPr>
          <a:xfrm>
            <a:off x="3740409"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PRODUCT</a:t>
            </a:r>
          </a:p>
          <a:p>
            <a:pPr algn="ctr"/>
            <a:r>
              <a:rPr lang="en-GB" sz="700" b="1" dirty="0" smtClean="0"/>
              <a:t>DATA AUDIT</a:t>
            </a:r>
          </a:p>
          <a:p>
            <a:pPr algn="ctr"/>
            <a:r>
              <a:rPr lang="en-GB" sz="700" b="1" dirty="0" smtClean="0"/>
              <a:t>INSPECTION</a:t>
            </a:r>
          </a:p>
          <a:p>
            <a:pPr algn="ctr"/>
            <a:r>
              <a:rPr lang="en-GB" sz="700" b="1" dirty="0" smtClean="0"/>
              <a:t>PROCEDURES</a:t>
            </a:r>
          </a:p>
        </p:txBody>
      </p:sp>
      <p:sp>
        <p:nvSpPr>
          <p:cNvPr id="9" name="Rectangle 8"/>
          <p:cNvSpPr/>
          <p:nvPr/>
        </p:nvSpPr>
        <p:spPr>
          <a:xfrm>
            <a:off x="4706787"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INSPECTION</a:t>
            </a:r>
          </a:p>
          <a:p>
            <a:pPr algn="ctr"/>
            <a:r>
              <a:rPr lang="en-GB" sz="700" b="1" dirty="0" smtClean="0"/>
              <a:t>BODY</a:t>
            </a:r>
            <a:br>
              <a:rPr lang="en-GB" sz="700" b="1" dirty="0" smtClean="0"/>
            </a:br>
            <a:r>
              <a:rPr lang="en-GB" sz="700" b="1" dirty="0" smtClean="0"/>
              <a:t>SELECTED</a:t>
            </a:r>
          </a:p>
        </p:txBody>
      </p:sp>
      <p:sp>
        <p:nvSpPr>
          <p:cNvPr id="10" name="Rectangle 9"/>
          <p:cNvSpPr/>
          <p:nvPr/>
        </p:nvSpPr>
        <p:spPr>
          <a:xfrm>
            <a:off x="5673165"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INSPECTION PREPARATION</a:t>
            </a:r>
          </a:p>
        </p:txBody>
      </p:sp>
      <p:sp>
        <p:nvSpPr>
          <p:cNvPr id="11" name="Rectangle 10"/>
          <p:cNvSpPr/>
          <p:nvPr/>
        </p:nvSpPr>
        <p:spPr>
          <a:xfrm>
            <a:off x="6639544"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SUSTAINABILITY</a:t>
            </a:r>
          </a:p>
          <a:p>
            <a:pPr algn="ctr"/>
            <a:r>
              <a:rPr lang="en-GB" sz="700" b="1" dirty="0" smtClean="0"/>
              <a:t>PROCESSES</a:t>
            </a:r>
          </a:p>
        </p:txBody>
      </p:sp>
      <p:sp>
        <p:nvSpPr>
          <p:cNvPr id="12" name="Rectangle 11"/>
          <p:cNvSpPr/>
          <p:nvPr/>
        </p:nvSpPr>
        <p:spPr>
          <a:xfrm>
            <a:off x="7605924"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13" name="Rectangle 12"/>
          <p:cNvSpPr/>
          <p:nvPr/>
        </p:nvSpPr>
        <p:spPr>
          <a:xfrm>
            <a:off x="683202" y="5388244"/>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6: Detailed MDQ Processes </a:t>
            </a:r>
            <a:r>
              <a:rPr lang="en-GB" sz="900" b="1" smtClean="0">
                <a:solidFill>
                  <a:schemeClr val="bg2"/>
                </a:solidFill>
              </a:rPr>
              <a:t>&amp; Procedures</a:t>
            </a:r>
            <a:endParaRPr lang="en-GB" sz="900" b="1" dirty="0" smtClean="0">
              <a:solidFill>
                <a:schemeClr val="bg2"/>
              </a:solidFill>
            </a:endParaRPr>
          </a:p>
        </p:txBody>
      </p:sp>
      <p:sp>
        <p:nvSpPr>
          <p:cNvPr id="15" name="Rectangle 14"/>
          <p:cNvSpPr/>
          <p:nvPr/>
        </p:nvSpPr>
        <p:spPr>
          <a:xfrm>
            <a:off x="564396" y="4507424"/>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17" name="Rectangle 16"/>
          <p:cNvSpPr/>
          <p:nvPr/>
        </p:nvSpPr>
        <p:spPr>
          <a:xfrm>
            <a:off x="4212043" y="459783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a:t>
            </a:r>
          </a:p>
          <a:p>
            <a:pPr algn="ctr"/>
            <a:r>
              <a:rPr lang="en-GB" sz="700" b="1" dirty="0" smtClean="0"/>
              <a:t>GOVERNANCE PROCESS &amp; ASSESSMENT</a:t>
            </a:r>
          </a:p>
        </p:txBody>
      </p:sp>
      <p:sp>
        <p:nvSpPr>
          <p:cNvPr id="20" name="Rectangle 19"/>
          <p:cNvSpPr/>
          <p:nvPr/>
        </p:nvSpPr>
        <p:spPr>
          <a:xfrm>
            <a:off x="6639544" y="459783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CREATION &amp; MAINTENANCE</a:t>
            </a:r>
          </a:p>
          <a:p>
            <a:pPr algn="ctr"/>
            <a:r>
              <a:rPr lang="en-GB" sz="700" b="1" dirty="0" smtClean="0"/>
              <a:t>OF DATA </a:t>
            </a:r>
          </a:p>
        </p:txBody>
      </p:sp>
      <p:sp>
        <p:nvSpPr>
          <p:cNvPr id="21" name="Rectangle 20"/>
          <p:cNvSpPr/>
          <p:nvPr/>
        </p:nvSpPr>
        <p:spPr>
          <a:xfrm>
            <a:off x="7605924" y="459783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22" name="Rectangle 21"/>
          <p:cNvSpPr/>
          <p:nvPr/>
        </p:nvSpPr>
        <p:spPr>
          <a:xfrm>
            <a:off x="683202" y="4597830"/>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5: Data Governance, Processes, Assessment, Creation &amp; Maintenance of Data</a:t>
            </a:r>
          </a:p>
        </p:txBody>
      </p:sp>
      <p:sp>
        <p:nvSpPr>
          <p:cNvPr id="23" name="Rectangle 22"/>
          <p:cNvSpPr/>
          <p:nvPr/>
        </p:nvSpPr>
        <p:spPr>
          <a:xfrm>
            <a:off x="564396" y="3717010"/>
            <a:ext cx="8039690" cy="762000"/>
          </a:xfrm>
          <a:prstGeom prst="rect">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26" name="Rectangle 25"/>
          <p:cNvSpPr/>
          <p:nvPr/>
        </p:nvSpPr>
        <p:spPr>
          <a:xfrm>
            <a:off x="4706787" y="3807416"/>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MANAGEMENT SYSTEM</a:t>
            </a:r>
          </a:p>
        </p:txBody>
      </p:sp>
      <p:sp>
        <p:nvSpPr>
          <p:cNvPr id="29" name="Rectangle 28"/>
          <p:cNvSpPr/>
          <p:nvPr/>
        </p:nvSpPr>
        <p:spPr>
          <a:xfrm>
            <a:off x="7605924" y="3807416"/>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30" name="Rectangle 29"/>
          <p:cNvSpPr/>
          <p:nvPr/>
        </p:nvSpPr>
        <p:spPr>
          <a:xfrm>
            <a:off x="683202" y="3807416"/>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tx2"/>
                </a:solidFill>
              </a:rPr>
              <a:t>STEP 4: DQ Management System</a:t>
            </a:r>
          </a:p>
        </p:txBody>
      </p:sp>
      <p:sp>
        <p:nvSpPr>
          <p:cNvPr id="31" name="Rectangle 30"/>
          <p:cNvSpPr/>
          <p:nvPr/>
        </p:nvSpPr>
        <p:spPr>
          <a:xfrm>
            <a:off x="564396" y="2926596"/>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33" name="Rectangle 32"/>
          <p:cNvSpPr/>
          <p:nvPr/>
        </p:nvSpPr>
        <p:spPr>
          <a:xfrm>
            <a:off x="3740409" y="3017002"/>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BUSINESS PROCESS &amp; MASTER DATA</a:t>
            </a:r>
          </a:p>
          <a:p>
            <a:pPr algn="ctr"/>
            <a:r>
              <a:rPr lang="en-GB" sz="700" b="1" dirty="0" smtClean="0"/>
              <a:t>USE CASES</a:t>
            </a:r>
          </a:p>
        </p:txBody>
      </p:sp>
      <p:sp>
        <p:nvSpPr>
          <p:cNvPr id="34" name="Rectangle 33"/>
          <p:cNvSpPr/>
          <p:nvPr/>
        </p:nvSpPr>
        <p:spPr>
          <a:xfrm>
            <a:off x="4706787" y="3017002"/>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MODEL</a:t>
            </a:r>
          </a:p>
        </p:txBody>
      </p:sp>
      <p:sp>
        <p:nvSpPr>
          <p:cNvPr id="37" name="Rectangle 36"/>
          <p:cNvSpPr/>
          <p:nvPr/>
        </p:nvSpPr>
        <p:spPr>
          <a:xfrm>
            <a:off x="7605924" y="3017002"/>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38" name="Rectangle 37"/>
          <p:cNvSpPr/>
          <p:nvPr/>
        </p:nvSpPr>
        <p:spPr>
          <a:xfrm>
            <a:off x="683202" y="3017002"/>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3: Use Cases, Data Model &amp; References</a:t>
            </a:r>
          </a:p>
        </p:txBody>
      </p:sp>
      <p:sp>
        <p:nvSpPr>
          <p:cNvPr id="39" name="Rectangle 38"/>
          <p:cNvSpPr/>
          <p:nvPr/>
        </p:nvSpPr>
        <p:spPr>
          <a:xfrm>
            <a:off x="564396" y="2136182"/>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42" name="Rectangle 41"/>
          <p:cNvSpPr/>
          <p:nvPr/>
        </p:nvSpPr>
        <p:spPr>
          <a:xfrm>
            <a:off x="4706787" y="2226588"/>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CONFORMANCE FRAMEWORK</a:t>
            </a:r>
          </a:p>
        </p:txBody>
      </p:sp>
      <p:sp>
        <p:nvSpPr>
          <p:cNvPr id="46" name="Rectangle 45"/>
          <p:cNvSpPr/>
          <p:nvPr/>
        </p:nvSpPr>
        <p:spPr>
          <a:xfrm>
            <a:off x="683202" y="2226588"/>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2: Conformance Framework</a:t>
            </a:r>
          </a:p>
        </p:txBody>
      </p:sp>
      <p:sp>
        <p:nvSpPr>
          <p:cNvPr id="47" name="Rectangle 46"/>
          <p:cNvSpPr/>
          <p:nvPr/>
        </p:nvSpPr>
        <p:spPr>
          <a:xfrm>
            <a:off x="564396" y="1345768"/>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52" name="Rectangle 51"/>
          <p:cNvSpPr/>
          <p:nvPr/>
        </p:nvSpPr>
        <p:spPr>
          <a:xfrm>
            <a:off x="6639544" y="143617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smtClean="0"/>
              <a:t>MDQ STRATEGY</a:t>
            </a:r>
            <a:endParaRPr lang="en-GB" sz="700" b="1" dirty="0" smtClean="0"/>
          </a:p>
        </p:txBody>
      </p:sp>
      <p:sp>
        <p:nvSpPr>
          <p:cNvPr id="54" name="Rectangle 53"/>
          <p:cNvSpPr/>
          <p:nvPr/>
        </p:nvSpPr>
        <p:spPr>
          <a:xfrm>
            <a:off x="683202" y="1436174"/>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1: Strategy</a:t>
            </a:r>
          </a:p>
        </p:txBody>
      </p:sp>
      <p:sp>
        <p:nvSpPr>
          <p:cNvPr id="55" name="Rectangle 54"/>
          <p:cNvSpPr/>
          <p:nvPr/>
        </p:nvSpPr>
        <p:spPr>
          <a:xfrm>
            <a:off x="5673165" y="2226588"/>
            <a:ext cx="1915661"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SECTOR, TM, DATA UC, </a:t>
            </a:r>
          </a:p>
          <a:p>
            <a:pPr algn="ctr"/>
            <a:r>
              <a:rPr lang="en-GB" sz="700" b="1" dirty="0" smtClean="0"/>
              <a:t>ATTRIBUTE, </a:t>
            </a:r>
          </a:p>
          <a:p>
            <a:pPr algn="ctr"/>
            <a:r>
              <a:rPr lang="en-GB" sz="700" b="1" dirty="0" smtClean="0"/>
              <a:t>DQ CONFORMANCE RULES</a:t>
            </a:r>
          </a:p>
        </p:txBody>
      </p:sp>
      <p:cxnSp>
        <p:nvCxnSpPr>
          <p:cNvPr id="59" name="Elbow Connector 58"/>
          <p:cNvCxnSpPr>
            <a:stCxn id="52" idx="2"/>
            <a:endCxn id="42" idx="0"/>
          </p:cNvCxnSpPr>
          <p:nvPr/>
        </p:nvCxnSpPr>
        <p:spPr>
          <a:xfrm rot="5400000">
            <a:off x="6038672" y="1151076"/>
            <a:ext cx="218268" cy="193275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a:stCxn id="55" idx="2"/>
            <a:endCxn id="33" idx="0"/>
          </p:cNvCxnSpPr>
          <p:nvPr/>
        </p:nvCxnSpPr>
        <p:spPr>
          <a:xfrm rot="5400000">
            <a:off x="5313889" y="1699895"/>
            <a:ext cx="218268" cy="241594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5" name="Elbow Connector 64"/>
          <p:cNvCxnSpPr>
            <a:stCxn id="42" idx="2"/>
            <a:endCxn id="33" idx="0"/>
          </p:cNvCxnSpPr>
          <p:nvPr/>
        </p:nvCxnSpPr>
        <p:spPr>
          <a:xfrm rot="5400000">
            <a:off x="4589105" y="2424679"/>
            <a:ext cx="218268" cy="966378"/>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34" idx="2"/>
            <a:endCxn id="26" idx="0"/>
          </p:cNvCxnSpPr>
          <p:nvPr/>
        </p:nvCxnSpPr>
        <p:spPr>
          <a:xfrm>
            <a:off x="5181428" y="3589148"/>
            <a:ext cx="0" cy="21826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9" name="Elbow Connector 68"/>
          <p:cNvCxnSpPr>
            <a:stCxn id="26" idx="2"/>
            <a:endCxn id="17" idx="0"/>
          </p:cNvCxnSpPr>
          <p:nvPr/>
        </p:nvCxnSpPr>
        <p:spPr>
          <a:xfrm rot="5400000">
            <a:off x="4824922" y="4241324"/>
            <a:ext cx="218268" cy="49474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1" name="Elbow Connector 70"/>
          <p:cNvCxnSpPr>
            <a:stCxn id="26" idx="2"/>
            <a:endCxn id="20" idx="0"/>
          </p:cNvCxnSpPr>
          <p:nvPr/>
        </p:nvCxnSpPr>
        <p:spPr>
          <a:xfrm rot="16200000" flipH="1">
            <a:off x="6038672" y="3522318"/>
            <a:ext cx="218268" cy="193275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20" idx="2"/>
            <a:endCxn id="11" idx="0"/>
          </p:cNvCxnSpPr>
          <p:nvPr/>
        </p:nvCxnSpPr>
        <p:spPr>
          <a:xfrm>
            <a:off x="7114185" y="5169976"/>
            <a:ext cx="0" cy="21826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5" name="Elbow Connector 74"/>
          <p:cNvCxnSpPr>
            <a:stCxn id="17" idx="2"/>
            <a:endCxn id="7" idx="0"/>
          </p:cNvCxnSpPr>
          <p:nvPr/>
        </p:nvCxnSpPr>
        <p:spPr>
          <a:xfrm rot="5400000">
            <a:off x="3858544" y="4560104"/>
            <a:ext cx="218268" cy="1438013"/>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7" name="Elbow Connector 76"/>
          <p:cNvCxnSpPr>
            <a:stCxn id="17" idx="2"/>
            <a:endCxn id="10" idx="0"/>
          </p:cNvCxnSpPr>
          <p:nvPr/>
        </p:nvCxnSpPr>
        <p:spPr>
          <a:xfrm rot="16200000" flipH="1">
            <a:off x="5308111" y="4548548"/>
            <a:ext cx="218268" cy="1461123"/>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1" name="Elbow Connector 80"/>
          <p:cNvCxnSpPr>
            <a:stCxn id="17" idx="2"/>
            <a:endCxn id="9" idx="0"/>
          </p:cNvCxnSpPr>
          <p:nvPr/>
        </p:nvCxnSpPr>
        <p:spPr>
          <a:xfrm rot="16200000" flipH="1">
            <a:off x="4824922" y="5031738"/>
            <a:ext cx="218268" cy="49474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3" name="Elbow Connector 82"/>
          <p:cNvCxnSpPr>
            <a:stCxn id="17" idx="2"/>
            <a:endCxn id="8" idx="0"/>
          </p:cNvCxnSpPr>
          <p:nvPr/>
        </p:nvCxnSpPr>
        <p:spPr>
          <a:xfrm rot="5400000">
            <a:off x="4341733" y="5043293"/>
            <a:ext cx="218268" cy="47163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7620000" y="2220103"/>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MANAGEMENT SYSTEM</a:t>
            </a:r>
          </a:p>
        </p:txBody>
      </p:sp>
      <p:cxnSp>
        <p:nvCxnSpPr>
          <p:cNvPr id="45" name="Elbow Connector 44"/>
          <p:cNvCxnSpPr/>
          <p:nvPr/>
        </p:nvCxnSpPr>
        <p:spPr>
          <a:xfrm rot="5400000">
            <a:off x="6149905" y="919255"/>
            <a:ext cx="103350" cy="3903640"/>
          </a:xfrm>
          <a:prstGeom prst="bentConnector2">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42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000" dirty="0"/>
              <a:t>Steps for Certification (aligned to DQ Framework) Step </a:t>
            </a:r>
            <a:r>
              <a:rPr lang="en-GB" sz="2000" dirty="0" smtClean="0"/>
              <a:t>5</a:t>
            </a:r>
            <a:endParaRPr lang="en-GB" sz="2000" dirty="0"/>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GB" noProof="0" smtClean="0"/>
              <a:pPr fontAlgn="base">
                <a:spcAft>
                  <a:spcPct val="0"/>
                </a:spcAft>
                <a:defRPr/>
              </a:pPr>
              <a:t>36</a:t>
            </a:fld>
            <a:endParaRPr lang="en-GB" noProof="0"/>
          </a:p>
        </p:txBody>
      </p:sp>
      <p:sp>
        <p:nvSpPr>
          <p:cNvPr id="14" name="Rectangle 13"/>
          <p:cNvSpPr/>
          <p:nvPr/>
        </p:nvSpPr>
        <p:spPr>
          <a:xfrm>
            <a:off x="564396" y="5297838"/>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7" name="Rectangle 6"/>
          <p:cNvSpPr/>
          <p:nvPr/>
        </p:nvSpPr>
        <p:spPr>
          <a:xfrm>
            <a:off x="2774030"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PROCESS PROCEDURES</a:t>
            </a:r>
          </a:p>
        </p:txBody>
      </p:sp>
      <p:sp>
        <p:nvSpPr>
          <p:cNvPr id="8" name="Rectangle 7"/>
          <p:cNvSpPr/>
          <p:nvPr/>
        </p:nvSpPr>
        <p:spPr>
          <a:xfrm>
            <a:off x="3740409"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PRODUCT</a:t>
            </a:r>
          </a:p>
          <a:p>
            <a:pPr algn="ctr"/>
            <a:r>
              <a:rPr lang="en-GB" sz="700" b="1" dirty="0" smtClean="0"/>
              <a:t>DATA AUDIT</a:t>
            </a:r>
          </a:p>
          <a:p>
            <a:pPr algn="ctr"/>
            <a:r>
              <a:rPr lang="en-GB" sz="700" b="1" dirty="0" smtClean="0"/>
              <a:t>INSPECTION</a:t>
            </a:r>
          </a:p>
          <a:p>
            <a:pPr algn="ctr"/>
            <a:r>
              <a:rPr lang="en-GB" sz="700" b="1" dirty="0" smtClean="0"/>
              <a:t>PROCEDURES</a:t>
            </a:r>
          </a:p>
        </p:txBody>
      </p:sp>
      <p:sp>
        <p:nvSpPr>
          <p:cNvPr id="9" name="Rectangle 8"/>
          <p:cNvSpPr/>
          <p:nvPr/>
        </p:nvSpPr>
        <p:spPr>
          <a:xfrm>
            <a:off x="4706787"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INSPECTION</a:t>
            </a:r>
          </a:p>
          <a:p>
            <a:pPr algn="ctr"/>
            <a:r>
              <a:rPr lang="en-GB" sz="700" b="1" dirty="0" smtClean="0"/>
              <a:t>BODY</a:t>
            </a:r>
            <a:br>
              <a:rPr lang="en-GB" sz="700" b="1" dirty="0" smtClean="0"/>
            </a:br>
            <a:r>
              <a:rPr lang="en-GB" sz="700" b="1" dirty="0" smtClean="0"/>
              <a:t>SELECTED</a:t>
            </a:r>
          </a:p>
        </p:txBody>
      </p:sp>
      <p:sp>
        <p:nvSpPr>
          <p:cNvPr id="10" name="Rectangle 9"/>
          <p:cNvSpPr/>
          <p:nvPr/>
        </p:nvSpPr>
        <p:spPr>
          <a:xfrm>
            <a:off x="5673165"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INSPECTION PREPARATION</a:t>
            </a:r>
          </a:p>
        </p:txBody>
      </p:sp>
      <p:sp>
        <p:nvSpPr>
          <p:cNvPr id="11" name="Rectangle 10"/>
          <p:cNvSpPr/>
          <p:nvPr/>
        </p:nvSpPr>
        <p:spPr>
          <a:xfrm>
            <a:off x="6639544"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SUSTAINABILITY</a:t>
            </a:r>
          </a:p>
          <a:p>
            <a:pPr algn="ctr"/>
            <a:r>
              <a:rPr lang="en-GB" sz="700" b="1" dirty="0" smtClean="0"/>
              <a:t>PROCESSES</a:t>
            </a:r>
          </a:p>
        </p:txBody>
      </p:sp>
      <p:sp>
        <p:nvSpPr>
          <p:cNvPr id="12" name="Rectangle 11"/>
          <p:cNvSpPr/>
          <p:nvPr/>
        </p:nvSpPr>
        <p:spPr>
          <a:xfrm>
            <a:off x="7605924" y="538824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13" name="Rectangle 12"/>
          <p:cNvSpPr/>
          <p:nvPr/>
        </p:nvSpPr>
        <p:spPr>
          <a:xfrm>
            <a:off x="683202" y="5388244"/>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6: Detailed MDQ Processes </a:t>
            </a:r>
            <a:r>
              <a:rPr lang="en-GB" sz="900" b="1" smtClean="0">
                <a:solidFill>
                  <a:schemeClr val="bg2"/>
                </a:solidFill>
              </a:rPr>
              <a:t>&amp; Procedures</a:t>
            </a:r>
            <a:endParaRPr lang="en-GB" sz="900" b="1" dirty="0" smtClean="0">
              <a:solidFill>
                <a:schemeClr val="bg2"/>
              </a:solidFill>
            </a:endParaRPr>
          </a:p>
        </p:txBody>
      </p:sp>
      <p:sp>
        <p:nvSpPr>
          <p:cNvPr id="15" name="Rectangle 14"/>
          <p:cNvSpPr/>
          <p:nvPr/>
        </p:nvSpPr>
        <p:spPr>
          <a:xfrm>
            <a:off x="564396" y="4507424"/>
            <a:ext cx="8039690" cy="762000"/>
          </a:xfrm>
          <a:prstGeom prst="rect">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17" name="Rectangle 16"/>
          <p:cNvSpPr/>
          <p:nvPr/>
        </p:nvSpPr>
        <p:spPr>
          <a:xfrm>
            <a:off x="4212043" y="4597830"/>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a:t>
            </a:r>
          </a:p>
          <a:p>
            <a:pPr algn="ctr"/>
            <a:r>
              <a:rPr lang="en-GB" sz="700" b="1" dirty="0" smtClean="0"/>
              <a:t>GOVERNANCE PROCESS &amp; ASSESSMENT</a:t>
            </a:r>
          </a:p>
        </p:txBody>
      </p:sp>
      <p:sp>
        <p:nvSpPr>
          <p:cNvPr id="20" name="Rectangle 19"/>
          <p:cNvSpPr/>
          <p:nvPr/>
        </p:nvSpPr>
        <p:spPr>
          <a:xfrm>
            <a:off x="6639544" y="4597830"/>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CREATION &amp; MAINTENANCE</a:t>
            </a:r>
          </a:p>
          <a:p>
            <a:pPr algn="ctr"/>
            <a:r>
              <a:rPr lang="en-GB" sz="700" b="1" dirty="0" smtClean="0"/>
              <a:t>OF DATA </a:t>
            </a:r>
          </a:p>
        </p:txBody>
      </p:sp>
      <p:sp>
        <p:nvSpPr>
          <p:cNvPr id="21" name="Rectangle 20"/>
          <p:cNvSpPr/>
          <p:nvPr/>
        </p:nvSpPr>
        <p:spPr>
          <a:xfrm>
            <a:off x="7605924" y="4597830"/>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22" name="Rectangle 21"/>
          <p:cNvSpPr/>
          <p:nvPr/>
        </p:nvSpPr>
        <p:spPr>
          <a:xfrm>
            <a:off x="683202" y="4597830"/>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tx2"/>
                </a:solidFill>
              </a:rPr>
              <a:t>STEP 5: Data Governance, Processes, Assessment, Creation &amp; Maintenance of Data</a:t>
            </a:r>
          </a:p>
        </p:txBody>
      </p:sp>
      <p:sp>
        <p:nvSpPr>
          <p:cNvPr id="23" name="Rectangle 22"/>
          <p:cNvSpPr/>
          <p:nvPr/>
        </p:nvSpPr>
        <p:spPr>
          <a:xfrm>
            <a:off x="564396" y="3717010"/>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26" name="Rectangle 25"/>
          <p:cNvSpPr/>
          <p:nvPr/>
        </p:nvSpPr>
        <p:spPr>
          <a:xfrm>
            <a:off x="4706787" y="3807416"/>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MANAGEMENT SYSTEM</a:t>
            </a:r>
          </a:p>
        </p:txBody>
      </p:sp>
      <p:sp>
        <p:nvSpPr>
          <p:cNvPr id="29" name="Rectangle 28"/>
          <p:cNvSpPr/>
          <p:nvPr/>
        </p:nvSpPr>
        <p:spPr>
          <a:xfrm>
            <a:off x="7605924" y="3807416"/>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30" name="Rectangle 29"/>
          <p:cNvSpPr/>
          <p:nvPr/>
        </p:nvSpPr>
        <p:spPr>
          <a:xfrm>
            <a:off x="683202" y="3807416"/>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4: DQ Management System</a:t>
            </a:r>
          </a:p>
        </p:txBody>
      </p:sp>
      <p:sp>
        <p:nvSpPr>
          <p:cNvPr id="31" name="Rectangle 30"/>
          <p:cNvSpPr/>
          <p:nvPr/>
        </p:nvSpPr>
        <p:spPr>
          <a:xfrm>
            <a:off x="564396" y="2926596"/>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33" name="Rectangle 32"/>
          <p:cNvSpPr/>
          <p:nvPr/>
        </p:nvSpPr>
        <p:spPr>
          <a:xfrm>
            <a:off x="3740409" y="3017002"/>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BUSINESS PROCESS &amp; MASTER DATA</a:t>
            </a:r>
          </a:p>
          <a:p>
            <a:pPr algn="ctr"/>
            <a:r>
              <a:rPr lang="en-GB" sz="700" b="1" dirty="0" smtClean="0"/>
              <a:t>USE CASES</a:t>
            </a:r>
          </a:p>
        </p:txBody>
      </p:sp>
      <p:sp>
        <p:nvSpPr>
          <p:cNvPr id="34" name="Rectangle 33"/>
          <p:cNvSpPr/>
          <p:nvPr/>
        </p:nvSpPr>
        <p:spPr>
          <a:xfrm>
            <a:off x="4706787" y="3017002"/>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MODEL</a:t>
            </a:r>
          </a:p>
        </p:txBody>
      </p:sp>
      <p:sp>
        <p:nvSpPr>
          <p:cNvPr id="37" name="Rectangle 36"/>
          <p:cNvSpPr/>
          <p:nvPr/>
        </p:nvSpPr>
        <p:spPr>
          <a:xfrm>
            <a:off x="7605924" y="3017002"/>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38" name="Rectangle 37"/>
          <p:cNvSpPr/>
          <p:nvPr/>
        </p:nvSpPr>
        <p:spPr>
          <a:xfrm>
            <a:off x="683202" y="3017002"/>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3: Use Cases, Data Model &amp; References</a:t>
            </a:r>
          </a:p>
        </p:txBody>
      </p:sp>
      <p:sp>
        <p:nvSpPr>
          <p:cNvPr id="39" name="Rectangle 38"/>
          <p:cNvSpPr/>
          <p:nvPr/>
        </p:nvSpPr>
        <p:spPr>
          <a:xfrm>
            <a:off x="564396" y="2136182"/>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42" name="Rectangle 41"/>
          <p:cNvSpPr/>
          <p:nvPr/>
        </p:nvSpPr>
        <p:spPr>
          <a:xfrm>
            <a:off x="4706787" y="2226588"/>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CONFORMANCE FRAMEWORK</a:t>
            </a:r>
          </a:p>
        </p:txBody>
      </p:sp>
      <p:sp>
        <p:nvSpPr>
          <p:cNvPr id="46" name="Rectangle 45"/>
          <p:cNvSpPr/>
          <p:nvPr/>
        </p:nvSpPr>
        <p:spPr>
          <a:xfrm>
            <a:off x="683202" y="2226588"/>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2: Conformance Framework</a:t>
            </a:r>
          </a:p>
        </p:txBody>
      </p:sp>
      <p:sp>
        <p:nvSpPr>
          <p:cNvPr id="47" name="Rectangle 46"/>
          <p:cNvSpPr/>
          <p:nvPr/>
        </p:nvSpPr>
        <p:spPr>
          <a:xfrm>
            <a:off x="564396" y="1345768"/>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52" name="Rectangle 51"/>
          <p:cNvSpPr/>
          <p:nvPr/>
        </p:nvSpPr>
        <p:spPr>
          <a:xfrm>
            <a:off x="6639544" y="143617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smtClean="0"/>
              <a:t>MDQ STRATEGY</a:t>
            </a:r>
            <a:endParaRPr lang="en-GB" sz="700" b="1" dirty="0" smtClean="0"/>
          </a:p>
        </p:txBody>
      </p:sp>
      <p:sp>
        <p:nvSpPr>
          <p:cNvPr id="54" name="Rectangle 53"/>
          <p:cNvSpPr/>
          <p:nvPr/>
        </p:nvSpPr>
        <p:spPr>
          <a:xfrm>
            <a:off x="683202" y="1436174"/>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1: Strategy</a:t>
            </a:r>
          </a:p>
        </p:txBody>
      </p:sp>
      <p:sp>
        <p:nvSpPr>
          <p:cNvPr id="55" name="Rectangle 54"/>
          <p:cNvSpPr/>
          <p:nvPr/>
        </p:nvSpPr>
        <p:spPr>
          <a:xfrm>
            <a:off x="5673165" y="2226588"/>
            <a:ext cx="1915661"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SECTOR, TM, DATA UC, </a:t>
            </a:r>
          </a:p>
          <a:p>
            <a:pPr algn="ctr"/>
            <a:r>
              <a:rPr lang="en-GB" sz="700" b="1" dirty="0" smtClean="0"/>
              <a:t>ATTRIBUTE, </a:t>
            </a:r>
          </a:p>
          <a:p>
            <a:pPr algn="ctr"/>
            <a:r>
              <a:rPr lang="en-GB" sz="700" b="1" dirty="0" smtClean="0"/>
              <a:t>DQ CONFORMANCE RULES</a:t>
            </a:r>
          </a:p>
        </p:txBody>
      </p:sp>
      <p:cxnSp>
        <p:nvCxnSpPr>
          <p:cNvPr id="59" name="Elbow Connector 58"/>
          <p:cNvCxnSpPr>
            <a:stCxn id="52" idx="2"/>
            <a:endCxn id="42" idx="0"/>
          </p:cNvCxnSpPr>
          <p:nvPr/>
        </p:nvCxnSpPr>
        <p:spPr>
          <a:xfrm rot="5400000">
            <a:off x="6038672" y="1151076"/>
            <a:ext cx="218268" cy="193275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a:stCxn id="55" idx="2"/>
            <a:endCxn id="33" idx="0"/>
          </p:cNvCxnSpPr>
          <p:nvPr/>
        </p:nvCxnSpPr>
        <p:spPr>
          <a:xfrm rot="5400000">
            <a:off x="5313889" y="1699895"/>
            <a:ext cx="218268" cy="241594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5" name="Elbow Connector 64"/>
          <p:cNvCxnSpPr>
            <a:stCxn id="42" idx="2"/>
            <a:endCxn id="33" idx="0"/>
          </p:cNvCxnSpPr>
          <p:nvPr/>
        </p:nvCxnSpPr>
        <p:spPr>
          <a:xfrm rot="5400000">
            <a:off x="4589105" y="2424679"/>
            <a:ext cx="218268" cy="966378"/>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34" idx="2"/>
            <a:endCxn id="26" idx="0"/>
          </p:cNvCxnSpPr>
          <p:nvPr/>
        </p:nvCxnSpPr>
        <p:spPr>
          <a:xfrm>
            <a:off x="5181428" y="3589148"/>
            <a:ext cx="0" cy="21826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9" name="Elbow Connector 68"/>
          <p:cNvCxnSpPr>
            <a:stCxn id="26" idx="2"/>
            <a:endCxn id="17" idx="0"/>
          </p:cNvCxnSpPr>
          <p:nvPr/>
        </p:nvCxnSpPr>
        <p:spPr>
          <a:xfrm rot="5400000">
            <a:off x="4824922" y="4241324"/>
            <a:ext cx="218268" cy="49474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1" name="Elbow Connector 70"/>
          <p:cNvCxnSpPr>
            <a:stCxn id="26" idx="2"/>
            <a:endCxn id="20" idx="0"/>
          </p:cNvCxnSpPr>
          <p:nvPr/>
        </p:nvCxnSpPr>
        <p:spPr>
          <a:xfrm rot="16200000" flipH="1">
            <a:off x="6038672" y="3522318"/>
            <a:ext cx="218268" cy="193275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20" idx="2"/>
            <a:endCxn id="11" idx="0"/>
          </p:cNvCxnSpPr>
          <p:nvPr/>
        </p:nvCxnSpPr>
        <p:spPr>
          <a:xfrm>
            <a:off x="7114185" y="5169976"/>
            <a:ext cx="0" cy="21826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5" name="Elbow Connector 74"/>
          <p:cNvCxnSpPr>
            <a:stCxn id="17" idx="2"/>
            <a:endCxn id="7" idx="0"/>
          </p:cNvCxnSpPr>
          <p:nvPr/>
        </p:nvCxnSpPr>
        <p:spPr>
          <a:xfrm rot="5400000">
            <a:off x="3858544" y="4560104"/>
            <a:ext cx="218268" cy="1438013"/>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7" name="Elbow Connector 76"/>
          <p:cNvCxnSpPr>
            <a:stCxn id="17" idx="2"/>
            <a:endCxn id="10" idx="0"/>
          </p:cNvCxnSpPr>
          <p:nvPr/>
        </p:nvCxnSpPr>
        <p:spPr>
          <a:xfrm rot="16200000" flipH="1">
            <a:off x="5308111" y="4548548"/>
            <a:ext cx="218268" cy="1461123"/>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1" name="Elbow Connector 80"/>
          <p:cNvCxnSpPr>
            <a:stCxn id="17" idx="2"/>
            <a:endCxn id="9" idx="0"/>
          </p:cNvCxnSpPr>
          <p:nvPr/>
        </p:nvCxnSpPr>
        <p:spPr>
          <a:xfrm rot="16200000" flipH="1">
            <a:off x="4824922" y="5031738"/>
            <a:ext cx="218268" cy="49474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3" name="Elbow Connector 82"/>
          <p:cNvCxnSpPr>
            <a:stCxn id="17" idx="2"/>
            <a:endCxn id="8" idx="0"/>
          </p:cNvCxnSpPr>
          <p:nvPr/>
        </p:nvCxnSpPr>
        <p:spPr>
          <a:xfrm rot="5400000">
            <a:off x="4341733" y="5043293"/>
            <a:ext cx="218268" cy="47163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7620000" y="220980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MANAGEMENT SYSTEM</a:t>
            </a:r>
          </a:p>
        </p:txBody>
      </p:sp>
      <p:cxnSp>
        <p:nvCxnSpPr>
          <p:cNvPr id="45" name="Elbow Connector 44"/>
          <p:cNvCxnSpPr/>
          <p:nvPr/>
        </p:nvCxnSpPr>
        <p:spPr>
          <a:xfrm rot="5400000">
            <a:off x="6091146" y="892104"/>
            <a:ext cx="103350" cy="3903640"/>
          </a:xfrm>
          <a:prstGeom prst="bentConnector2">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5362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000" dirty="0"/>
              <a:t>Steps for Certification (aligned to DQ Framework) Step</a:t>
            </a:r>
            <a:r>
              <a:rPr lang="en-GB" dirty="0" smtClean="0"/>
              <a:t> </a:t>
            </a:r>
            <a:r>
              <a:rPr lang="en-GB" sz="2000" dirty="0" smtClean="0"/>
              <a:t>6</a:t>
            </a:r>
            <a:endParaRPr lang="en-GB" sz="2000" dirty="0"/>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GB" noProof="0" smtClean="0"/>
              <a:pPr fontAlgn="base">
                <a:spcAft>
                  <a:spcPct val="0"/>
                </a:spcAft>
                <a:defRPr/>
              </a:pPr>
              <a:t>37</a:t>
            </a:fld>
            <a:endParaRPr lang="en-GB" noProof="0"/>
          </a:p>
        </p:txBody>
      </p:sp>
      <p:sp>
        <p:nvSpPr>
          <p:cNvPr id="14" name="Rectangle 13"/>
          <p:cNvSpPr/>
          <p:nvPr/>
        </p:nvSpPr>
        <p:spPr>
          <a:xfrm>
            <a:off x="564396" y="5297838"/>
            <a:ext cx="8039690" cy="762000"/>
          </a:xfrm>
          <a:prstGeom prst="rect">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7" name="Rectangle 6"/>
          <p:cNvSpPr/>
          <p:nvPr/>
        </p:nvSpPr>
        <p:spPr>
          <a:xfrm>
            <a:off x="2774030" y="5388244"/>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PROCESS PROCEDURES</a:t>
            </a:r>
          </a:p>
        </p:txBody>
      </p:sp>
      <p:sp>
        <p:nvSpPr>
          <p:cNvPr id="8" name="Rectangle 7"/>
          <p:cNvSpPr/>
          <p:nvPr/>
        </p:nvSpPr>
        <p:spPr>
          <a:xfrm>
            <a:off x="3740409" y="5388244"/>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PRODUCT</a:t>
            </a:r>
          </a:p>
          <a:p>
            <a:pPr algn="ctr"/>
            <a:r>
              <a:rPr lang="en-GB" sz="700" b="1" dirty="0" smtClean="0"/>
              <a:t>DATA AUDIT</a:t>
            </a:r>
          </a:p>
          <a:p>
            <a:pPr algn="ctr"/>
            <a:r>
              <a:rPr lang="en-GB" sz="700" b="1" dirty="0" smtClean="0"/>
              <a:t>INSPECTION</a:t>
            </a:r>
          </a:p>
          <a:p>
            <a:pPr algn="ctr"/>
            <a:r>
              <a:rPr lang="en-GB" sz="700" b="1" dirty="0" smtClean="0"/>
              <a:t>PROCEDURES</a:t>
            </a:r>
          </a:p>
        </p:txBody>
      </p:sp>
      <p:sp>
        <p:nvSpPr>
          <p:cNvPr id="9" name="Rectangle 8"/>
          <p:cNvSpPr/>
          <p:nvPr/>
        </p:nvSpPr>
        <p:spPr>
          <a:xfrm>
            <a:off x="4706787" y="5388244"/>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INSPECTION</a:t>
            </a:r>
          </a:p>
          <a:p>
            <a:pPr algn="ctr"/>
            <a:r>
              <a:rPr lang="en-GB" sz="700" b="1" dirty="0" smtClean="0"/>
              <a:t>BODY</a:t>
            </a:r>
            <a:br>
              <a:rPr lang="en-GB" sz="700" b="1" dirty="0" smtClean="0"/>
            </a:br>
            <a:r>
              <a:rPr lang="en-GB" sz="700" b="1" dirty="0" smtClean="0"/>
              <a:t>SELECTED</a:t>
            </a:r>
          </a:p>
        </p:txBody>
      </p:sp>
      <p:sp>
        <p:nvSpPr>
          <p:cNvPr id="10" name="Rectangle 9"/>
          <p:cNvSpPr/>
          <p:nvPr/>
        </p:nvSpPr>
        <p:spPr>
          <a:xfrm>
            <a:off x="5673165" y="5388244"/>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INSPECTION PREPARATION</a:t>
            </a:r>
          </a:p>
        </p:txBody>
      </p:sp>
      <p:sp>
        <p:nvSpPr>
          <p:cNvPr id="11" name="Rectangle 10"/>
          <p:cNvSpPr/>
          <p:nvPr/>
        </p:nvSpPr>
        <p:spPr>
          <a:xfrm>
            <a:off x="6639544" y="5388244"/>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SUSTAINABILITY</a:t>
            </a:r>
          </a:p>
          <a:p>
            <a:pPr algn="ctr"/>
            <a:r>
              <a:rPr lang="en-GB" sz="700" b="1" dirty="0" smtClean="0"/>
              <a:t>PROCESSES</a:t>
            </a:r>
          </a:p>
        </p:txBody>
      </p:sp>
      <p:sp>
        <p:nvSpPr>
          <p:cNvPr id="12" name="Rectangle 11"/>
          <p:cNvSpPr/>
          <p:nvPr/>
        </p:nvSpPr>
        <p:spPr>
          <a:xfrm>
            <a:off x="7605924" y="5388244"/>
            <a:ext cx="949282" cy="572146"/>
          </a:xfrm>
          <a:prstGeom prst="rect">
            <a:avLst/>
          </a:prstGeom>
          <a:solidFill>
            <a:schemeClr val="tx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13" name="Rectangle 12"/>
          <p:cNvSpPr/>
          <p:nvPr/>
        </p:nvSpPr>
        <p:spPr>
          <a:xfrm>
            <a:off x="683202" y="5388244"/>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tx2"/>
                </a:solidFill>
              </a:rPr>
              <a:t>STEP 6: Detailed MDQ Processes &amp; Procedures</a:t>
            </a:r>
          </a:p>
        </p:txBody>
      </p:sp>
      <p:sp>
        <p:nvSpPr>
          <p:cNvPr id="15" name="Rectangle 14"/>
          <p:cNvSpPr/>
          <p:nvPr/>
        </p:nvSpPr>
        <p:spPr>
          <a:xfrm>
            <a:off x="564396" y="4507424"/>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17" name="Rectangle 16"/>
          <p:cNvSpPr/>
          <p:nvPr/>
        </p:nvSpPr>
        <p:spPr>
          <a:xfrm>
            <a:off x="4212043" y="459783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a:t>
            </a:r>
          </a:p>
          <a:p>
            <a:pPr algn="ctr"/>
            <a:r>
              <a:rPr lang="en-GB" sz="700" b="1" dirty="0" smtClean="0"/>
              <a:t>GOVERNANCE PROCESS &amp; ASSESSMENT</a:t>
            </a:r>
          </a:p>
        </p:txBody>
      </p:sp>
      <p:sp>
        <p:nvSpPr>
          <p:cNvPr id="20" name="Rectangle 19"/>
          <p:cNvSpPr/>
          <p:nvPr/>
        </p:nvSpPr>
        <p:spPr>
          <a:xfrm>
            <a:off x="6639544" y="459783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CREATION &amp; MAINTENANCE</a:t>
            </a:r>
          </a:p>
          <a:p>
            <a:pPr algn="ctr"/>
            <a:r>
              <a:rPr lang="en-GB" sz="700" b="1" dirty="0" smtClean="0"/>
              <a:t>OF DATA </a:t>
            </a:r>
          </a:p>
        </p:txBody>
      </p:sp>
      <p:sp>
        <p:nvSpPr>
          <p:cNvPr id="21" name="Rectangle 20"/>
          <p:cNvSpPr/>
          <p:nvPr/>
        </p:nvSpPr>
        <p:spPr>
          <a:xfrm>
            <a:off x="7605924" y="4597830"/>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22" name="Rectangle 21"/>
          <p:cNvSpPr/>
          <p:nvPr/>
        </p:nvSpPr>
        <p:spPr>
          <a:xfrm>
            <a:off x="683202" y="4597830"/>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5: Data Governance, Processes, Assessment, Creation &amp; Maintenance of Data</a:t>
            </a:r>
          </a:p>
        </p:txBody>
      </p:sp>
      <p:sp>
        <p:nvSpPr>
          <p:cNvPr id="23" name="Rectangle 22"/>
          <p:cNvSpPr/>
          <p:nvPr/>
        </p:nvSpPr>
        <p:spPr>
          <a:xfrm>
            <a:off x="564396" y="3717010"/>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26" name="Rectangle 25"/>
          <p:cNvSpPr/>
          <p:nvPr/>
        </p:nvSpPr>
        <p:spPr>
          <a:xfrm>
            <a:off x="4706787" y="3807416"/>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MANAGEMENT SYSTEM</a:t>
            </a:r>
          </a:p>
        </p:txBody>
      </p:sp>
      <p:sp>
        <p:nvSpPr>
          <p:cNvPr id="29" name="Rectangle 28"/>
          <p:cNvSpPr/>
          <p:nvPr/>
        </p:nvSpPr>
        <p:spPr>
          <a:xfrm>
            <a:off x="7605924" y="3807416"/>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30" name="Rectangle 29"/>
          <p:cNvSpPr/>
          <p:nvPr/>
        </p:nvSpPr>
        <p:spPr>
          <a:xfrm>
            <a:off x="683202" y="3807416"/>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4: DQ Management System</a:t>
            </a:r>
          </a:p>
        </p:txBody>
      </p:sp>
      <p:sp>
        <p:nvSpPr>
          <p:cNvPr id="31" name="Rectangle 30"/>
          <p:cNvSpPr/>
          <p:nvPr/>
        </p:nvSpPr>
        <p:spPr>
          <a:xfrm>
            <a:off x="564396" y="2926596"/>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33" name="Rectangle 32"/>
          <p:cNvSpPr/>
          <p:nvPr/>
        </p:nvSpPr>
        <p:spPr>
          <a:xfrm>
            <a:off x="3740409" y="3017002"/>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BUSINESS PROCESS &amp; MASTER DATA</a:t>
            </a:r>
          </a:p>
          <a:p>
            <a:pPr algn="ctr"/>
            <a:r>
              <a:rPr lang="en-GB" sz="700" b="1" dirty="0" smtClean="0"/>
              <a:t>USE CASES</a:t>
            </a:r>
          </a:p>
        </p:txBody>
      </p:sp>
      <p:sp>
        <p:nvSpPr>
          <p:cNvPr id="34" name="Rectangle 33"/>
          <p:cNvSpPr/>
          <p:nvPr/>
        </p:nvSpPr>
        <p:spPr>
          <a:xfrm>
            <a:off x="4706787" y="3017002"/>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MODEL</a:t>
            </a:r>
          </a:p>
        </p:txBody>
      </p:sp>
      <p:sp>
        <p:nvSpPr>
          <p:cNvPr id="37" name="Rectangle 36"/>
          <p:cNvSpPr/>
          <p:nvPr/>
        </p:nvSpPr>
        <p:spPr>
          <a:xfrm>
            <a:off x="7605924" y="3017002"/>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GS1 REFERENCES, STANDARDS &amp; GUIDELINES</a:t>
            </a:r>
          </a:p>
        </p:txBody>
      </p:sp>
      <p:sp>
        <p:nvSpPr>
          <p:cNvPr id="38" name="Rectangle 37"/>
          <p:cNvSpPr/>
          <p:nvPr/>
        </p:nvSpPr>
        <p:spPr>
          <a:xfrm>
            <a:off x="683202" y="3017002"/>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3: Use Cases, Data Model &amp; References</a:t>
            </a:r>
          </a:p>
        </p:txBody>
      </p:sp>
      <p:sp>
        <p:nvSpPr>
          <p:cNvPr id="39" name="Rectangle 38"/>
          <p:cNvSpPr/>
          <p:nvPr/>
        </p:nvSpPr>
        <p:spPr>
          <a:xfrm>
            <a:off x="564396" y="2136182"/>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42" name="Rectangle 41"/>
          <p:cNvSpPr/>
          <p:nvPr/>
        </p:nvSpPr>
        <p:spPr>
          <a:xfrm>
            <a:off x="4706787" y="2226588"/>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CONFORMANCE FRAMEWORK</a:t>
            </a:r>
          </a:p>
        </p:txBody>
      </p:sp>
      <p:sp>
        <p:nvSpPr>
          <p:cNvPr id="46" name="Rectangle 45"/>
          <p:cNvSpPr/>
          <p:nvPr/>
        </p:nvSpPr>
        <p:spPr>
          <a:xfrm>
            <a:off x="683202" y="2226588"/>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2: Conformance Framework</a:t>
            </a:r>
          </a:p>
        </p:txBody>
      </p:sp>
      <p:sp>
        <p:nvSpPr>
          <p:cNvPr id="47" name="Rectangle 46"/>
          <p:cNvSpPr/>
          <p:nvPr/>
        </p:nvSpPr>
        <p:spPr>
          <a:xfrm>
            <a:off x="564396" y="1345768"/>
            <a:ext cx="8039690" cy="762000"/>
          </a:xfrm>
          <a:prstGeom prst="rect">
            <a:avLst/>
          </a:prstGeom>
          <a:noFill/>
          <a:ln w="9525">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b="1" dirty="0" smtClean="0"/>
          </a:p>
        </p:txBody>
      </p:sp>
      <p:sp>
        <p:nvSpPr>
          <p:cNvPr id="52" name="Rectangle 51"/>
          <p:cNvSpPr/>
          <p:nvPr/>
        </p:nvSpPr>
        <p:spPr>
          <a:xfrm>
            <a:off x="6639544" y="1436174"/>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smtClean="0"/>
              <a:t>MDQ STRATEGY</a:t>
            </a:r>
            <a:endParaRPr lang="en-GB" sz="700" b="1" dirty="0" smtClean="0"/>
          </a:p>
        </p:txBody>
      </p:sp>
      <p:sp>
        <p:nvSpPr>
          <p:cNvPr id="54" name="Rectangle 53"/>
          <p:cNvSpPr/>
          <p:nvPr/>
        </p:nvSpPr>
        <p:spPr>
          <a:xfrm>
            <a:off x="683202" y="1436174"/>
            <a:ext cx="1874535" cy="572146"/>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GB" sz="900" b="1" dirty="0" smtClean="0">
                <a:solidFill>
                  <a:schemeClr val="bg2"/>
                </a:solidFill>
              </a:rPr>
              <a:t>STEP 1: Strategy</a:t>
            </a:r>
          </a:p>
        </p:txBody>
      </p:sp>
      <p:sp>
        <p:nvSpPr>
          <p:cNvPr id="55" name="Rectangle 54"/>
          <p:cNvSpPr/>
          <p:nvPr/>
        </p:nvSpPr>
        <p:spPr>
          <a:xfrm>
            <a:off x="5673165" y="2226588"/>
            <a:ext cx="1915661"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SECTOR, TM, DATA UC, </a:t>
            </a:r>
          </a:p>
          <a:p>
            <a:pPr algn="ctr"/>
            <a:r>
              <a:rPr lang="en-GB" sz="700" b="1" dirty="0" smtClean="0"/>
              <a:t>ATTRIBUTE, </a:t>
            </a:r>
          </a:p>
          <a:p>
            <a:pPr algn="ctr"/>
            <a:r>
              <a:rPr lang="en-GB" sz="700" b="1" dirty="0" smtClean="0"/>
              <a:t>DQ CONFORMANCE RULES</a:t>
            </a:r>
          </a:p>
        </p:txBody>
      </p:sp>
      <p:cxnSp>
        <p:nvCxnSpPr>
          <p:cNvPr id="59" name="Elbow Connector 58"/>
          <p:cNvCxnSpPr>
            <a:stCxn id="52" idx="2"/>
            <a:endCxn id="42" idx="0"/>
          </p:cNvCxnSpPr>
          <p:nvPr/>
        </p:nvCxnSpPr>
        <p:spPr>
          <a:xfrm rot="5400000">
            <a:off x="6038672" y="1151076"/>
            <a:ext cx="218268" cy="193275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a:stCxn id="55" idx="2"/>
            <a:endCxn id="33" idx="0"/>
          </p:cNvCxnSpPr>
          <p:nvPr/>
        </p:nvCxnSpPr>
        <p:spPr>
          <a:xfrm rot="5400000">
            <a:off x="5313889" y="1699895"/>
            <a:ext cx="218268" cy="241594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5" name="Elbow Connector 64"/>
          <p:cNvCxnSpPr>
            <a:stCxn id="42" idx="2"/>
            <a:endCxn id="33" idx="0"/>
          </p:cNvCxnSpPr>
          <p:nvPr/>
        </p:nvCxnSpPr>
        <p:spPr>
          <a:xfrm rot="5400000">
            <a:off x="4589105" y="2424679"/>
            <a:ext cx="218268" cy="966378"/>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34" idx="2"/>
            <a:endCxn id="26" idx="0"/>
          </p:cNvCxnSpPr>
          <p:nvPr/>
        </p:nvCxnSpPr>
        <p:spPr>
          <a:xfrm>
            <a:off x="5181428" y="3589148"/>
            <a:ext cx="0" cy="21826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9" name="Elbow Connector 68"/>
          <p:cNvCxnSpPr>
            <a:stCxn id="26" idx="2"/>
            <a:endCxn id="17" idx="0"/>
          </p:cNvCxnSpPr>
          <p:nvPr/>
        </p:nvCxnSpPr>
        <p:spPr>
          <a:xfrm rot="5400000">
            <a:off x="4824922" y="4241324"/>
            <a:ext cx="218268" cy="49474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1" name="Elbow Connector 70"/>
          <p:cNvCxnSpPr>
            <a:stCxn id="26" idx="2"/>
            <a:endCxn id="20" idx="0"/>
          </p:cNvCxnSpPr>
          <p:nvPr/>
        </p:nvCxnSpPr>
        <p:spPr>
          <a:xfrm rot="16200000" flipH="1">
            <a:off x="6038672" y="3522318"/>
            <a:ext cx="218268" cy="1932757"/>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20" idx="2"/>
            <a:endCxn id="11" idx="0"/>
          </p:cNvCxnSpPr>
          <p:nvPr/>
        </p:nvCxnSpPr>
        <p:spPr>
          <a:xfrm>
            <a:off x="7114185" y="5169976"/>
            <a:ext cx="0" cy="218268"/>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5" name="Elbow Connector 74"/>
          <p:cNvCxnSpPr>
            <a:stCxn id="17" idx="2"/>
            <a:endCxn id="7" idx="0"/>
          </p:cNvCxnSpPr>
          <p:nvPr/>
        </p:nvCxnSpPr>
        <p:spPr>
          <a:xfrm rot="5400000">
            <a:off x="3858544" y="4560104"/>
            <a:ext cx="218268" cy="1438013"/>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7" name="Elbow Connector 76"/>
          <p:cNvCxnSpPr>
            <a:stCxn id="17" idx="2"/>
            <a:endCxn id="10" idx="0"/>
          </p:cNvCxnSpPr>
          <p:nvPr/>
        </p:nvCxnSpPr>
        <p:spPr>
          <a:xfrm rot="16200000" flipH="1">
            <a:off x="5308111" y="4548548"/>
            <a:ext cx="218268" cy="1461123"/>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1" name="Elbow Connector 80"/>
          <p:cNvCxnSpPr>
            <a:stCxn id="17" idx="2"/>
            <a:endCxn id="9" idx="0"/>
          </p:cNvCxnSpPr>
          <p:nvPr/>
        </p:nvCxnSpPr>
        <p:spPr>
          <a:xfrm rot="16200000" flipH="1">
            <a:off x="4824922" y="5031738"/>
            <a:ext cx="218268" cy="49474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3" name="Elbow Connector 82"/>
          <p:cNvCxnSpPr>
            <a:stCxn id="17" idx="2"/>
            <a:endCxn id="8" idx="0"/>
          </p:cNvCxnSpPr>
          <p:nvPr/>
        </p:nvCxnSpPr>
        <p:spPr>
          <a:xfrm rot="5400000">
            <a:off x="4341733" y="5043293"/>
            <a:ext cx="218268" cy="471634"/>
          </a:xfrm>
          <a:prstGeom prst="bentConnector3">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7620000" y="2220103"/>
            <a:ext cx="949282" cy="572146"/>
          </a:xfrm>
          <a:prstGeom prst="rect">
            <a:avLst/>
          </a:prstGeom>
          <a:solidFill>
            <a:schemeClr val="bg2"/>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700" b="1" dirty="0" smtClean="0"/>
              <a:t>DATA QUALITY MANAGEMENT SYSTEM</a:t>
            </a:r>
          </a:p>
        </p:txBody>
      </p:sp>
      <p:cxnSp>
        <p:nvCxnSpPr>
          <p:cNvPr id="45" name="Elbow Connector 44"/>
          <p:cNvCxnSpPr>
            <a:stCxn id="44" idx="2"/>
          </p:cNvCxnSpPr>
          <p:nvPr/>
        </p:nvCxnSpPr>
        <p:spPr>
          <a:xfrm rot="5400000">
            <a:off x="6091146" y="892104"/>
            <a:ext cx="103350" cy="3903640"/>
          </a:xfrm>
          <a:prstGeom prst="bentConnector2">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132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762000"/>
            <a:ext cx="8077200" cy="891165"/>
          </a:xfrm>
        </p:spPr>
        <p:txBody>
          <a:bodyPr/>
          <a:lstStyle/>
          <a:p>
            <a:r>
              <a:rPr lang="en-US" b="1" dirty="0" smtClean="0"/>
              <a:t>8 </a:t>
            </a:r>
            <a:r>
              <a:rPr lang="en-US" b="1" dirty="0"/>
              <a:t>Steps to Deployment</a:t>
            </a:r>
            <a:endParaRPr lang="en-GB" dirty="0"/>
          </a:p>
        </p:txBody>
      </p:sp>
    </p:spTree>
    <p:extLst>
      <p:ext uri="{BB962C8B-B14F-4D97-AF65-F5344CB8AC3E}">
        <p14:creationId xmlns:p14="http://schemas.microsoft.com/office/powerpoint/2010/main" val="42010072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598" y="214337"/>
            <a:ext cx="8094001" cy="959368"/>
          </a:xfrm>
        </p:spPr>
        <p:txBody>
          <a:bodyPr/>
          <a:lstStyle/>
          <a:p>
            <a:r>
              <a:rPr lang="en-US" b="1" dirty="0" smtClean="0"/>
              <a:t>Master Data Services and Brand Owner Certification</a:t>
            </a:r>
            <a:br>
              <a:rPr lang="en-US" b="1" dirty="0" smtClean="0"/>
            </a:br>
            <a:r>
              <a:rPr lang="en-US" b="1" dirty="0" smtClean="0"/>
              <a:t>8 Steps to Deployment</a:t>
            </a:r>
            <a:endParaRPr lang="en-GB" b="1" dirty="0"/>
          </a:p>
        </p:txBody>
      </p:sp>
      <p:sp>
        <p:nvSpPr>
          <p:cNvPr id="12" name="Oval 11"/>
          <p:cNvSpPr/>
          <p:nvPr/>
        </p:nvSpPr>
        <p:spPr>
          <a:xfrm>
            <a:off x="493963" y="1386986"/>
            <a:ext cx="609600" cy="60960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900" b="1" dirty="0" smtClean="0"/>
              <a:t>1</a:t>
            </a:r>
          </a:p>
        </p:txBody>
      </p:sp>
      <p:sp>
        <p:nvSpPr>
          <p:cNvPr id="13" name="Rectangle 12"/>
          <p:cNvSpPr/>
          <p:nvPr/>
        </p:nvSpPr>
        <p:spPr>
          <a:xfrm>
            <a:off x="1295400" y="1447800"/>
            <a:ext cx="3733800" cy="548786"/>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rtlCol="0" anchor="ctr"/>
          <a:lstStyle/>
          <a:p>
            <a:pPr lvl="0"/>
            <a:r>
              <a:rPr lang="en-US" sz="1200" dirty="0">
                <a:solidFill>
                  <a:schemeClr val="tx2"/>
                </a:solidFill>
              </a:rPr>
              <a:t>MO CEO signs </a:t>
            </a:r>
            <a:r>
              <a:rPr lang="en-US" sz="1200" b="1" dirty="0">
                <a:solidFill>
                  <a:schemeClr val="tx2"/>
                </a:solidFill>
              </a:rPr>
              <a:t>Commitment </a:t>
            </a:r>
            <a:r>
              <a:rPr lang="en-US" sz="1200" b="1" dirty="0" smtClean="0">
                <a:solidFill>
                  <a:schemeClr val="tx2"/>
                </a:solidFill>
              </a:rPr>
              <a:t>Letter </a:t>
            </a:r>
            <a:r>
              <a:rPr lang="en-US" sz="1200" dirty="0" smtClean="0">
                <a:solidFill>
                  <a:schemeClr val="tx2"/>
                </a:solidFill>
              </a:rPr>
              <a:t>and sends to GO</a:t>
            </a:r>
            <a:endParaRPr lang="en-GB" sz="1200" dirty="0">
              <a:solidFill>
                <a:schemeClr val="tx2"/>
              </a:solidFill>
            </a:endParaRPr>
          </a:p>
        </p:txBody>
      </p:sp>
      <p:sp>
        <p:nvSpPr>
          <p:cNvPr id="20" name="Oval 19"/>
          <p:cNvSpPr/>
          <p:nvPr/>
        </p:nvSpPr>
        <p:spPr>
          <a:xfrm>
            <a:off x="493963" y="2198413"/>
            <a:ext cx="609600" cy="60960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900" b="1" dirty="0" smtClean="0"/>
              <a:t>2</a:t>
            </a:r>
          </a:p>
        </p:txBody>
      </p:sp>
      <p:sp>
        <p:nvSpPr>
          <p:cNvPr id="21" name="Rectangle 20"/>
          <p:cNvSpPr/>
          <p:nvPr/>
        </p:nvSpPr>
        <p:spPr>
          <a:xfrm>
            <a:off x="1311241" y="2957825"/>
            <a:ext cx="3733800" cy="609597"/>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rtlCol="0" anchor="ctr"/>
          <a:lstStyle/>
          <a:p>
            <a:pPr lvl="0"/>
            <a:r>
              <a:rPr lang="en-US" sz="1200" dirty="0" smtClean="0">
                <a:solidFill>
                  <a:schemeClr val="tx2"/>
                </a:solidFill>
              </a:rPr>
              <a:t>GO &amp; MO call/meet to discuss deployment and to plan and </a:t>
            </a:r>
            <a:r>
              <a:rPr lang="en-US" sz="1200" b="1" dirty="0" smtClean="0">
                <a:solidFill>
                  <a:schemeClr val="tx2"/>
                </a:solidFill>
              </a:rPr>
              <a:t>agree</a:t>
            </a:r>
            <a:r>
              <a:rPr lang="en-US" sz="1200" dirty="0" smtClean="0">
                <a:solidFill>
                  <a:schemeClr val="tx2"/>
                </a:solidFill>
              </a:rPr>
              <a:t> on proposed dates</a:t>
            </a:r>
            <a:endParaRPr lang="en-US" sz="1200" dirty="0">
              <a:solidFill>
                <a:schemeClr val="tx2"/>
              </a:solidFill>
            </a:endParaRPr>
          </a:p>
        </p:txBody>
      </p:sp>
      <p:sp>
        <p:nvSpPr>
          <p:cNvPr id="24" name="Oval 23"/>
          <p:cNvSpPr/>
          <p:nvPr/>
        </p:nvSpPr>
        <p:spPr>
          <a:xfrm>
            <a:off x="494718" y="3002622"/>
            <a:ext cx="609600" cy="60960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900" b="1" dirty="0" smtClean="0"/>
              <a:t>3</a:t>
            </a:r>
          </a:p>
        </p:txBody>
      </p:sp>
      <p:sp>
        <p:nvSpPr>
          <p:cNvPr id="25" name="Rectangle 24"/>
          <p:cNvSpPr/>
          <p:nvPr/>
        </p:nvSpPr>
        <p:spPr>
          <a:xfrm>
            <a:off x="1322373" y="4535504"/>
            <a:ext cx="3733800" cy="569895"/>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rtlCol="0" anchor="ctr"/>
          <a:lstStyle/>
          <a:p>
            <a:pPr lvl="0"/>
            <a:r>
              <a:rPr lang="en-US" sz="1200" dirty="0" smtClean="0">
                <a:solidFill>
                  <a:schemeClr val="tx2"/>
                </a:solidFill>
              </a:rPr>
              <a:t>GO &amp; MO </a:t>
            </a:r>
            <a:r>
              <a:rPr lang="en-US" sz="1200" b="1" dirty="0" smtClean="0">
                <a:solidFill>
                  <a:schemeClr val="tx2"/>
                </a:solidFill>
              </a:rPr>
              <a:t>agree</a:t>
            </a:r>
            <a:r>
              <a:rPr lang="en-US" sz="1200" dirty="0" smtClean="0">
                <a:solidFill>
                  <a:schemeClr val="tx2"/>
                </a:solidFill>
              </a:rPr>
              <a:t> that the training is complete, they discuss the Audit Pre-check </a:t>
            </a:r>
            <a:r>
              <a:rPr lang="en-US" sz="1200" dirty="0">
                <a:solidFill>
                  <a:schemeClr val="tx2"/>
                </a:solidFill>
              </a:rPr>
              <a:t>documents </a:t>
            </a:r>
            <a:r>
              <a:rPr lang="en-US" sz="1200" dirty="0" smtClean="0">
                <a:solidFill>
                  <a:schemeClr val="tx2"/>
                </a:solidFill>
              </a:rPr>
              <a:t>and </a:t>
            </a:r>
            <a:r>
              <a:rPr lang="en-US" sz="1200" dirty="0">
                <a:solidFill>
                  <a:schemeClr val="tx2"/>
                </a:solidFill>
              </a:rPr>
              <a:t>customized checklist </a:t>
            </a:r>
          </a:p>
        </p:txBody>
      </p:sp>
      <p:sp>
        <p:nvSpPr>
          <p:cNvPr id="28" name="Oval 27"/>
          <p:cNvSpPr/>
          <p:nvPr/>
        </p:nvSpPr>
        <p:spPr>
          <a:xfrm>
            <a:off x="516599" y="3828485"/>
            <a:ext cx="609600" cy="60960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900" b="1" dirty="0" smtClean="0"/>
              <a:t>4</a:t>
            </a:r>
          </a:p>
        </p:txBody>
      </p:sp>
      <p:sp>
        <p:nvSpPr>
          <p:cNvPr id="32" name="Oval 31"/>
          <p:cNvSpPr/>
          <p:nvPr/>
        </p:nvSpPr>
        <p:spPr>
          <a:xfrm>
            <a:off x="516599" y="4618258"/>
            <a:ext cx="609600" cy="60960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900" b="1" dirty="0" smtClean="0"/>
              <a:t>5</a:t>
            </a:r>
          </a:p>
        </p:txBody>
      </p:sp>
      <p:sp>
        <p:nvSpPr>
          <p:cNvPr id="36" name="Oval 35"/>
          <p:cNvSpPr/>
          <p:nvPr/>
        </p:nvSpPr>
        <p:spPr>
          <a:xfrm>
            <a:off x="493963" y="5444122"/>
            <a:ext cx="609600" cy="60960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900" b="1" dirty="0" smtClean="0"/>
              <a:t>6</a:t>
            </a:r>
          </a:p>
        </p:txBody>
      </p:sp>
      <p:sp>
        <p:nvSpPr>
          <p:cNvPr id="37" name="Rectangle 36"/>
          <p:cNvSpPr/>
          <p:nvPr/>
        </p:nvSpPr>
        <p:spPr>
          <a:xfrm>
            <a:off x="6329715" y="1903420"/>
            <a:ext cx="2411237" cy="1054406"/>
          </a:xfrm>
          <a:prstGeom prst="rect">
            <a:avLst/>
          </a:prstGeom>
          <a:solidFill>
            <a:srgbClr val="34AE34"/>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rtlCol="0" anchor="ctr"/>
          <a:lstStyle/>
          <a:p>
            <a:pPr lvl="0"/>
            <a:r>
              <a:rPr lang="en-US" sz="1200" dirty="0">
                <a:solidFill>
                  <a:schemeClr val="bg1"/>
                </a:solidFill>
              </a:rPr>
              <a:t>If Document Review is </a:t>
            </a:r>
            <a:r>
              <a:rPr lang="en-US" sz="1200" b="1" dirty="0">
                <a:solidFill>
                  <a:schemeClr val="bg1"/>
                </a:solidFill>
              </a:rPr>
              <a:t>positive</a:t>
            </a:r>
            <a:r>
              <a:rPr lang="en-US" sz="1200" dirty="0">
                <a:solidFill>
                  <a:schemeClr val="bg1"/>
                </a:solidFill>
              </a:rPr>
              <a:t>, MO will be informed </a:t>
            </a:r>
            <a:r>
              <a:rPr lang="en-US" sz="1200" dirty="0" smtClean="0">
                <a:solidFill>
                  <a:schemeClr val="bg1"/>
                </a:solidFill>
              </a:rPr>
              <a:t>and the date of the official on-site Audit will be confirmed</a:t>
            </a:r>
            <a:endParaRPr lang="en-US" sz="1200" dirty="0">
              <a:solidFill>
                <a:schemeClr val="bg1"/>
              </a:solidFill>
            </a:endParaRPr>
          </a:p>
        </p:txBody>
      </p:sp>
      <p:cxnSp>
        <p:nvCxnSpPr>
          <p:cNvPr id="40" name="Straight Arrow Connector 39"/>
          <p:cNvCxnSpPr>
            <a:stCxn id="12" idx="4"/>
            <a:endCxn id="20" idx="0"/>
          </p:cNvCxnSpPr>
          <p:nvPr/>
        </p:nvCxnSpPr>
        <p:spPr bwMode="auto">
          <a:xfrm>
            <a:off x="798763" y="1996586"/>
            <a:ext cx="0" cy="201827"/>
          </a:xfrm>
          <a:prstGeom prst="straightConnector1">
            <a:avLst/>
          </a:prstGeom>
          <a:noFill/>
          <a:ln w="19050">
            <a:solidFill>
              <a:schemeClr val="tx2"/>
            </a:solidFill>
            <a:miter lim="800000"/>
            <a:headEnd/>
            <a:tailEnd type="triangle"/>
          </a:ln>
          <a:extLst>
            <a:ext uri="{909E8E84-426E-40dd-AFC4-6F175D3DCCD1}">
              <a14:hiddenFill xmlns="" xmlns:a14="http://schemas.microsoft.com/office/drawing/2010/main">
                <a:noFill/>
              </a14:hiddenFill>
            </a:ext>
          </a:extLst>
        </p:spPr>
      </p:cxnSp>
      <p:cxnSp>
        <p:nvCxnSpPr>
          <p:cNvPr id="42" name="Straight Arrow Connector 41"/>
          <p:cNvCxnSpPr>
            <a:stCxn id="20" idx="4"/>
            <a:endCxn id="24" idx="0"/>
          </p:cNvCxnSpPr>
          <p:nvPr/>
        </p:nvCxnSpPr>
        <p:spPr bwMode="auto">
          <a:xfrm>
            <a:off x="798763" y="2808013"/>
            <a:ext cx="0" cy="201827"/>
          </a:xfrm>
          <a:prstGeom prst="straightConnector1">
            <a:avLst/>
          </a:prstGeom>
          <a:noFill/>
          <a:ln w="19050">
            <a:solidFill>
              <a:schemeClr val="tx2"/>
            </a:solidFill>
            <a:miter lim="800000"/>
            <a:headEnd/>
            <a:tailEnd type="triangle"/>
          </a:ln>
          <a:extLst>
            <a:ext uri="{909E8E84-426E-40dd-AFC4-6F175D3DCCD1}">
              <a14:hiddenFill xmlns="" xmlns:a14="http://schemas.microsoft.com/office/drawing/2010/main">
                <a:noFill/>
              </a14:hiddenFill>
            </a:ext>
          </a:extLst>
        </p:spPr>
      </p:cxnSp>
      <p:cxnSp>
        <p:nvCxnSpPr>
          <p:cNvPr id="44" name="Straight Arrow Connector 43"/>
          <p:cNvCxnSpPr>
            <a:stCxn id="24" idx="4"/>
            <a:endCxn id="28" idx="0"/>
          </p:cNvCxnSpPr>
          <p:nvPr/>
        </p:nvCxnSpPr>
        <p:spPr bwMode="auto">
          <a:xfrm>
            <a:off x="798763" y="3619440"/>
            <a:ext cx="0" cy="201827"/>
          </a:xfrm>
          <a:prstGeom prst="straightConnector1">
            <a:avLst/>
          </a:prstGeom>
          <a:noFill/>
          <a:ln w="19050">
            <a:solidFill>
              <a:schemeClr val="tx2"/>
            </a:solidFill>
            <a:miter lim="800000"/>
            <a:headEnd/>
            <a:tailEnd type="triangle"/>
          </a:ln>
          <a:extLst>
            <a:ext uri="{909E8E84-426E-40dd-AFC4-6F175D3DCCD1}">
              <a14:hiddenFill xmlns="" xmlns:a14="http://schemas.microsoft.com/office/drawing/2010/main">
                <a:noFill/>
              </a14:hiddenFill>
            </a:ext>
          </a:extLst>
        </p:spPr>
      </p:cxnSp>
      <p:cxnSp>
        <p:nvCxnSpPr>
          <p:cNvPr id="46" name="Straight Arrow Connector 45"/>
          <p:cNvCxnSpPr>
            <a:stCxn id="28" idx="4"/>
            <a:endCxn id="32" idx="0"/>
          </p:cNvCxnSpPr>
          <p:nvPr/>
        </p:nvCxnSpPr>
        <p:spPr bwMode="auto">
          <a:xfrm>
            <a:off x="798763" y="4430867"/>
            <a:ext cx="0" cy="201827"/>
          </a:xfrm>
          <a:prstGeom prst="straightConnector1">
            <a:avLst/>
          </a:prstGeom>
          <a:noFill/>
          <a:ln w="19050">
            <a:solidFill>
              <a:schemeClr val="tx2"/>
            </a:solidFill>
            <a:miter lim="800000"/>
            <a:headEnd/>
            <a:tailEnd type="triangle"/>
          </a:ln>
          <a:extLst>
            <a:ext uri="{909E8E84-426E-40dd-AFC4-6F175D3DCCD1}">
              <a14:hiddenFill xmlns="" xmlns:a14="http://schemas.microsoft.com/office/drawing/2010/main">
                <a:noFill/>
              </a14:hiddenFill>
            </a:ext>
          </a:extLst>
        </p:spPr>
      </p:cxnSp>
      <p:cxnSp>
        <p:nvCxnSpPr>
          <p:cNvPr id="48" name="Straight Arrow Connector 47"/>
          <p:cNvCxnSpPr>
            <a:stCxn id="32" idx="4"/>
            <a:endCxn id="36" idx="0"/>
          </p:cNvCxnSpPr>
          <p:nvPr/>
        </p:nvCxnSpPr>
        <p:spPr bwMode="auto">
          <a:xfrm>
            <a:off x="798763" y="5242294"/>
            <a:ext cx="0" cy="201828"/>
          </a:xfrm>
          <a:prstGeom prst="straightConnector1">
            <a:avLst/>
          </a:prstGeom>
          <a:noFill/>
          <a:ln w="19050">
            <a:solidFill>
              <a:schemeClr val="tx2"/>
            </a:solidFill>
            <a:miter lim="800000"/>
            <a:headEnd/>
            <a:tailEnd type="triangle"/>
          </a:ln>
          <a:extLst>
            <a:ext uri="{909E8E84-426E-40dd-AFC4-6F175D3DCCD1}">
              <a14:hiddenFill xmlns="" xmlns:a14="http://schemas.microsoft.com/office/drawing/2010/main">
                <a:noFill/>
              </a14:hiddenFill>
            </a:ext>
          </a:extLst>
        </p:spPr>
      </p:cxnSp>
      <p:sp>
        <p:nvSpPr>
          <p:cNvPr id="27" name="Rectangle 26"/>
          <p:cNvSpPr/>
          <p:nvPr/>
        </p:nvSpPr>
        <p:spPr>
          <a:xfrm>
            <a:off x="1308978" y="3733800"/>
            <a:ext cx="3733800" cy="609597"/>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rtlCol="0" anchor="ctr"/>
          <a:lstStyle/>
          <a:p>
            <a:pPr lvl="0"/>
            <a:r>
              <a:rPr lang="en-US" sz="1200" dirty="0" smtClean="0">
                <a:solidFill>
                  <a:schemeClr val="tx2"/>
                </a:solidFill>
              </a:rPr>
              <a:t>MO takes the </a:t>
            </a:r>
            <a:r>
              <a:rPr lang="en-US" sz="1200" b="1" dirty="0" smtClean="0">
                <a:solidFill>
                  <a:schemeClr val="tx2"/>
                </a:solidFill>
              </a:rPr>
              <a:t>eLearn</a:t>
            </a:r>
            <a:r>
              <a:rPr lang="en-US" sz="1200" dirty="0" smtClean="0">
                <a:solidFill>
                  <a:schemeClr val="tx2"/>
                </a:solidFill>
              </a:rPr>
              <a:t> Course and reads the reference and </a:t>
            </a:r>
            <a:r>
              <a:rPr lang="en-US" sz="1200" dirty="0">
                <a:solidFill>
                  <a:schemeClr val="tx2"/>
                </a:solidFill>
              </a:rPr>
              <a:t>t</a:t>
            </a:r>
            <a:r>
              <a:rPr lang="en-US" sz="1200" dirty="0" smtClean="0">
                <a:solidFill>
                  <a:schemeClr val="tx2"/>
                </a:solidFill>
              </a:rPr>
              <a:t>raining materials for the Programme</a:t>
            </a:r>
            <a:endParaRPr lang="en-US" sz="1200" dirty="0">
              <a:solidFill>
                <a:schemeClr val="tx2"/>
              </a:solidFill>
            </a:endParaRPr>
          </a:p>
        </p:txBody>
      </p:sp>
      <p:sp>
        <p:nvSpPr>
          <p:cNvPr id="31" name="Rectangle 30"/>
          <p:cNvSpPr/>
          <p:nvPr/>
        </p:nvSpPr>
        <p:spPr>
          <a:xfrm>
            <a:off x="1322373" y="2198413"/>
            <a:ext cx="3733800" cy="548786"/>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rtlCol="0" anchor="ctr"/>
          <a:lstStyle/>
          <a:p>
            <a:pPr lvl="0"/>
            <a:r>
              <a:rPr lang="en-US" sz="1200" dirty="0" smtClean="0">
                <a:solidFill>
                  <a:schemeClr val="tx2"/>
                </a:solidFill>
              </a:rPr>
              <a:t>GO ensures the MO has all the Programme </a:t>
            </a:r>
            <a:r>
              <a:rPr lang="en-US" sz="1200" b="1" dirty="0" smtClean="0">
                <a:solidFill>
                  <a:schemeClr val="tx2"/>
                </a:solidFill>
              </a:rPr>
              <a:t>reference and training </a:t>
            </a:r>
            <a:r>
              <a:rPr lang="en-US" sz="1200" dirty="0" smtClean="0">
                <a:solidFill>
                  <a:schemeClr val="tx2"/>
                </a:solidFill>
              </a:rPr>
              <a:t>materials </a:t>
            </a:r>
            <a:endParaRPr lang="en-GB" sz="1200" dirty="0">
              <a:solidFill>
                <a:schemeClr val="tx2"/>
              </a:solidFill>
            </a:endParaRPr>
          </a:p>
        </p:txBody>
      </p:sp>
      <p:sp>
        <p:nvSpPr>
          <p:cNvPr id="43" name="Rectangle 42"/>
          <p:cNvSpPr/>
          <p:nvPr/>
        </p:nvSpPr>
        <p:spPr>
          <a:xfrm>
            <a:off x="6332338" y="3621168"/>
            <a:ext cx="2444240" cy="1484231"/>
          </a:xfrm>
          <a:prstGeom prst="rect">
            <a:avLst/>
          </a:prstGeom>
          <a:solidFill>
            <a:srgbClr val="002C6C"/>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rtlCol="0" anchor="ctr"/>
          <a:lstStyle/>
          <a:p>
            <a:pPr lvl="0"/>
            <a:r>
              <a:rPr lang="en-US" sz="1200" dirty="0">
                <a:solidFill>
                  <a:schemeClr val="bg1"/>
                </a:solidFill>
              </a:rPr>
              <a:t>If Document </a:t>
            </a:r>
            <a:r>
              <a:rPr lang="en-US" sz="1200" dirty="0" smtClean="0">
                <a:solidFill>
                  <a:schemeClr val="bg1"/>
                </a:solidFill>
              </a:rPr>
              <a:t>Review is </a:t>
            </a:r>
            <a:r>
              <a:rPr lang="en-US" sz="1200" b="1" dirty="0" smtClean="0">
                <a:solidFill>
                  <a:schemeClr val="bg1"/>
                </a:solidFill>
              </a:rPr>
              <a:t>negative</a:t>
            </a:r>
            <a:r>
              <a:rPr lang="en-US" sz="1200" dirty="0" smtClean="0">
                <a:solidFill>
                  <a:schemeClr val="bg1"/>
                </a:solidFill>
              </a:rPr>
              <a:t> a Gap Analysis will be provided to the MO and GO will call to discuss what steps are suggested to remedy the gaps</a:t>
            </a:r>
            <a:endParaRPr lang="en-US" sz="1200" dirty="0">
              <a:solidFill>
                <a:schemeClr val="bg1"/>
              </a:solidFill>
            </a:endParaRPr>
          </a:p>
        </p:txBody>
      </p:sp>
      <p:sp>
        <p:nvSpPr>
          <p:cNvPr id="49" name="Rectangle 48"/>
          <p:cNvSpPr/>
          <p:nvPr/>
        </p:nvSpPr>
        <p:spPr>
          <a:xfrm>
            <a:off x="1333690" y="5267418"/>
            <a:ext cx="3733800" cy="783687"/>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rtlCol="0" anchor="ctr"/>
          <a:lstStyle/>
          <a:p>
            <a:pPr lvl="0"/>
            <a:r>
              <a:rPr lang="en-US" sz="1200" dirty="0" smtClean="0">
                <a:solidFill>
                  <a:schemeClr val="tx2"/>
                </a:solidFill>
              </a:rPr>
              <a:t>MO conducts audit by gathering the </a:t>
            </a:r>
            <a:r>
              <a:rPr lang="en-US" sz="1200" b="1" dirty="0" smtClean="0">
                <a:solidFill>
                  <a:schemeClr val="tx2"/>
                </a:solidFill>
              </a:rPr>
              <a:t>Audit pre-check </a:t>
            </a:r>
            <a:r>
              <a:rPr lang="en-US" sz="1200" dirty="0" smtClean="0">
                <a:solidFill>
                  <a:schemeClr val="tx2"/>
                </a:solidFill>
              </a:rPr>
              <a:t>documents</a:t>
            </a:r>
            <a:endParaRPr lang="en-US" sz="1200" dirty="0">
              <a:solidFill>
                <a:schemeClr val="tx2"/>
              </a:solidFill>
            </a:endParaRPr>
          </a:p>
        </p:txBody>
      </p:sp>
      <p:sp>
        <p:nvSpPr>
          <p:cNvPr id="50" name="Rectangle 49"/>
          <p:cNvSpPr/>
          <p:nvPr/>
        </p:nvSpPr>
        <p:spPr>
          <a:xfrm>
            <a:off x="6329715" y="5355182"/>
            <a:ext cx="2446863" cy="678401"/>
          </a:xfrm>
          <a:prstGeom prst="rect">
            <a:avLst/>
          </a:prstGeom>
          <a:solidFill>
            <a:srgbClr val="002060"/>
          </a:solidFill>
          <a:ln w="381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lIns="144000" rtlCol="0" anchor="ctr"/>
          <a:lstStyle/>
          <a:p>
            <a:r>
              <a:rPr lang="en-US" sz="1200" dirty="0">
                <a:solidFill>
                  <a:schemeClr val="bg1"/>
                </a:solidFill>
              </a:rPr>
              <a:t>M</a:t>
            </a:r>
            <a:r>
              <a:rPr lang="en-US" sz="1200" dirty="0" smtClean="0">
                <a:solidFill>
                  <a:schemeClr val="bg1"/>
                </a:solidFill>
              </a:rPr>
              <a:t>O remedies the gaps in </a:t>
            </a:r>
            <a:r>
              <a:rPr lang="en-US" sz="1200" dirty="0">
                <a:solidFill>
                  <a:schemeClr val="bg1"/>
                </a:solidFill>
              </a:rPr>
              <a:t>time for the official </a:t>
            </a:r>
            <a:r>
              <a:rPr lang="en-US" sz="1200" dirty="0" smtClean="0">
                <a:solidFill>
                  <a:schemeClr val="bg1"/>
                </a:solidFill>
              </a:rPr>
              <a:t>on-site Audit.</a:t>
            </a:r>
            <a:endParaRPr lang="en-US" sz="1200" dirty="0">
              <a:solidFill>
                <a:schemeClr val="bg1"/>
              </a:solidFill>
            </a:endParaRPr>
          </a:p>
        </p:txBody>
      </p:sp>
      <p:cxnSp>
        <p:nvCxnSpPr>
          <p:cNvPr id="17" name="Straight Connector 16"/>
          <p:cNvCxnSpPr/>
          <p:nvPr/>
        </p:nvCxnSpPr>
        <p:spPr bwMode="auto">
          <a:xfrm flipV="1">
            <a:off x="5486400" y="2198412"/>
            <a:ext cx="0" cy="3245709"/>
          </a:xfrm>
          <a:prstGeom prst="line">
            <a:avLst/>
          </a:prstGeom>
          <a:ln>
            <a:headEnd type="none" w="med" len="med"/>
            <a:tailEnd type="none" w="med" len="med"/>
          </a:ln>
          <a:extLst>
            <a:ext uri="{909E8E84-426E-40dd-AFC4-6F175D3DCCD1}">
              <a14:hiddenFill xmlns="" xmlns:a14="http://schemas.microsoft.com/office/drawing/2010/main">
                <a:noFill/>
              </a14:hiddenFill>
            </a:ext>
          </a:extLst>
        </p:spPr>
        <p:style>
          <a:lnRef idx="2">
            <a:schemeClr val="accent3"/>
          </a:lnRef>
          <a:fillRef idx="0">
            <a:schemeClr val="accent3"/>
          </a:fillRef>
          <a:effectRef idx="1">
            <a:schemeClr val="accent3"/>
          </a:effectRef>
          <a:fontRef idx="minor">
            <a:schemeClr val="tx1"/>
          </a:fontRef>
        </p:style>
      </p:cxnSp>
      <p:cxnSp>
        <p:nvCxnSpPr>
          <p:cNvPr id="22" name="Straight Connector 21"/>
          <p:cNvCxnSpPr/>
          <p:nvPr/>
        </p:nvCxnSpPr>
        <p:spPr bwMode="auto">
          <a:xfrm>
            <a:off x="5067490" y="5444121"/>
            <a:ext cx="418910" cy="0"/>
          </a:xfrm>
          <a:prstGeom prst="line">
            <a:avLst/>
          </a:prstGeom>
          <a:ln>
            <a:headEnd type="none" w="med" len="med"/>
            <a:tailEnd type="none" w="med" len="med"/>
          </a:ln>
          <a:extLst>
            <a:ext uri="{909E8E84-426E-40dd-AFC4-6F175D3DCCD1}">
              <a14:hiddenFill xmlns="" xmlns:a14="http://schemas.microsoft.com/office/drawing/2010/main">
                <a:noFill/>
              </a14:hiddenFill>
            </a:ext>
          </a:extLst>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p:nvPr/>
        </p:nvCxnSpPr>
        <p:spPr bwMode="auto">
          <a:xfrm>
            <a:off x="5486400" y="2198412"/>
            <a:ext cx="781959" cy="0"/>
          </a:xfrm>
          <a:prstGeom prst="straightConnector1">
            <a:avLst/>
          </a:prstGeom>
          <a:ln w="28575">
            <a:headEnd/>
            <a:tailEnd type="triangle"/>
          </a:ln>
          <a:extLst>
            <a:ext uri="{909E8E84-426E-40dd-AFC4-6F175D3DCCD1}">
              <a14:hiddenFill xmlns="" xmlns:a14="http://schemas.microsoft.com/office/drawing/2010/main">
                <a:noFill/>
              </a14:hiddenFill>
            </a:ext>
          </a:extLst>
        </p:spPr>
        <p:style>
          <a:lnRef idx="1">
            <a:schemeClr val="accent3"/>
          </a:lnRef>
          <a:fillRef idx="0">
            <a:schemeClr val="accent3"/>
          </a:fillRef>
          <a:effectRef idx="0">
            <a:schemeClr val="accent3"/>
          </a:effectRef>
          <a:fontRef idx="minor">
            <a:schemeClr val="tx1"/>
          </a:fontRef>
        </p:style>
      </p:cxnSp>
      <p:cxnSp>
        <p:nvCxnSpPr>
          <p:cNvPr id="45" name="Straight Connector 44"/>
          <p:cNvCxnSpPr/>
          <p:nvPr/>
        </p:nvCxnSpPr>
        <p:spPr bwMode="auto">
          <a:xfrm>
            <a:off x="5081455" y="5562600"/>
            <a:ext cx="520961" cy="1"/>
          </a:xfrm>
          <a:prstGeom prst="line">
            <a:avLst/>
          </a:prstGeom>
          <a:ln w="28575">
            <a:solidFill>
              <a:srgbClr val="FF0000"/>
            </a:solidFill>
            <a:headEnd type="none" w="med" len="med"/>
            <a:tailEnd type="none" w="med" len="med"/>
          </a:ln>
          <a:extLst>
            <a:ext uri="{909E8E84-426E-40dd-AFC4-6F175D3DCCD1}">
              <a14:hiddenFill xmlns="" xmlns:a14="http://schemas.microsoft.com/office/drawing/2010/main">
                <a:noFill/>
              </a14:hiddenFill>
            </a:ext>
          </a:extLst>
        </p:spPr>
        <p:style>
          <a:lnRef idx="2">
            <a:schemeClr val="accent3"/>
          </a:lnRef>
          <a:fillRef idx="0">
            <a:schemeClr val="accent3"/>
          </a:fillRef>
          <a:effectRef idx="1">
            <a:schemeClr val="accent3"/>
          </a:effectRef>
          <a:fontRef idx="minor">
            <a:schemeClr val="tx1"/>
          </a:fontRef>
        </p:style>
      </p:cxnSp>
      <p:cxnSp>
        <p:nvCxnSpPr>
          <p:cNvPr id="47" name="Straight Connector 46"/>
          <p:cNvCxnSpPr/>
          <p:nvPr/>
        </p:nvCxnSpPr>
        <p:spPr bwMode="auto">
          <a:xfrm flipH="1" flipV="1">
            <a:off x="5602416" y="4363283"/>
            <a:ext cx="13965" cy="1199320"/>
          </a:xfrm>
          <a:prstGeom prst="line">
            <a:avLst/>
          </a:prstGeom>
          <a:ln>
            <a:solidFill>
              <a:srgbClr val="FF0000"/>
            </a:solidFill>
            <a:headEnd type="none" w="med" len="med"/>
            <a:tailEnd type="none" w="med" len="med"/>
          </a:ln>
          <a:extLst>
            <a:ext uri="{909E8E84-426E-40dd-AFC4-6F175D3DCCD1}">
              <a14:hiddenFill xmlns="" xmlns:a14="http://schemas.microsoft.com/office/drawing/2010/main">
                <a:noFill/>
              </a14:hiddenFill>
            </a:ext>
          </a:extLst>
        </p:spPr>
        <p:style>
          <a:lnRef idx="2">
            <a:schemeClr val="accent3"/>
          </a:lnRef>
          <a:fillRef idx="0">
            <a:schemeClr val="accent3"/>
          </a:fillRef>
          <a:effectRef idx="1">
            <a:schemeClr val="accent3"/>
          </a:effectRef>
          <a:fontRef idx="minor">
            <a:schemeClr val="tx1"/>
          </a:fontRef>
        </p:style>
      </p:cxnSp>
      <p:cxnSp>
        <p:nvCxnSpPr>
          <p:cNvPr id="54" name="Straight Arrow Connector 53"/>
          <p:cNvCxnSpPr>
            <a:endCxn id="43" idx="1"/>
          </p:cNvCxnSpPr>
          <p:nvPr/>
        </p:nvCxnSpPr>
        <p:spPr bwMode="auto">
          <a:xfrm>
            <a:off x="5602416" y="4363283"/>
            <a:ext cx="729922" cy="1"/>
          </a:xfrm>
          <a:prstGeom prst="straightConnector1">
            <a:avLst/>
          </a:prstGeom>
          <a:ln w="28575">
            <a:solidFill>
              <a:srgbClr val="FF0000"/>
            </a:solidFill>
            <a:headEnd/>
            <a:tailEnd type="triangle"/>
          </a:ln>
          <a:extLst>
            <a:ext uri="{909E8E84-426E-40dd-AFC4-6F175D3DCCD1}">
              <a14:hiddenFill xmlns="" xmlns:a14="http://schemas.microsoft.com/office/drawing/2010/main">
                <a:noFill/>
              </a14:hiddenFill>
            </a:ext>
          </a:extLst>
        </p:spPr>
        <p:style>
          <a:lnRef idx="1">
            <a:schemeClr val="accent3"/>
          </a:lnRef>
          <a:fillRef idx="0">
            <a:schemeClr val="accent3"/>
          </a:fillRef>
          <a:effectRef idx="0">
            <a:schemeClr val="accent3"/>
          </a:effectRef>
          <a:fontRef idx="minor">
            <a:schemeClr val="tx1"/>
          </a:fontRef>
        </p:style>
      </p:cxnSp>
      <p:cxnSp>
        <p:nvCxnSpPr>
          <p:cNvPr id="66" name="Straight Arrow Connector 65"/>
          <p:cNvCxnSpPr>
            <a:stCxn id="43" idx="2"/>
            <a:endCxn id="50" idx="0"/>
          </p:cNvCxnSpPr>
          <p:nvPr/>
        </p:nvCxnSpPr>
        <p:spPr bwMode="auto">
          <a:xfrm flipH="1">
            <a:off x="7553147" y="5105399"/>
            <a:ext cx="1311" cy="249783"/>
          </a:xfrm>
          <a:prstGeom prst="straightConnector1">
            <a:avLst/>
          </a:prstGeom>
          <a:noFill/>
          <a:ln w="19050">
            <a:solidFill>
              <a:srgbClr val="FF0000"/>
            </a:solidFill>
            <a:miter lim="800000"/>
            <a:headEnd/>
            <a:tailEnd type="triangle"/>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415207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2400" b="1" dirty="0" err="1" smtClean="0"/>
              <a:t>WiFi</a:t>
            </a:r>
            <a:r>
              <a:rPr lang="en-GB" sz="2400" b="1" dirty="0" smtClean="0"/>
              <a:t> Internet </a:t>
            </a:r>
            <a:r>
              <a:rPr lang="en-GB" sz="2400" b="1" dirty="0"/>
              <a:t>A</a:t>
            </a:r>
            <a:r>
              <a:rPr lang="en-GB" sz="2400" b="1" dirty="0" smtClean="0"/>
              <a:t>ccess</a:t>
            </a:r>
            <a:endParaRPr lang="en-GB" sz="2400" b="1" dirty="0"/>
          </a:p>
        </p:txBody>
      </p:sp>
      <p:sp>
        <p:nvSpPr>
          <p:cNvPr id="9" name="Content Placeholder 8"/>
          <p:cNvSpPr>
            <a:spLocks noGrp="1"/>
          </p:cNvSpPr>
          <p:nvPr>
            <p:ph idx="11"/>
          </p:nvPr>
        </p:nvSpPr>
        <p:spPr/>
        <p:txBody>
          <a:bodyPr/>
          <a:lstStyle/>
          <a:p>
            <a:pPr marL="338138" indent="-338138"/>
            <a:r>
              <a:rPr lang="en-US" sz="2000" dirty="0" smtClean="0"/>
              <a:t>Select “</a:t>
            </a:r>
            <a:r>
              <a:rPr lang="en-US" sz="2000" dirty="0"/>
              <a:t>Crowne-Plaza-Free-Internet</a:t>
            </a:r>
            <a:r>
              <a:rPr lang="en-US" sz="2000" dirty="0" smtClean="0"/>
              <a:t>” and connect</a:t>
            </a:r>
          </a:p>
          <a:p>
            <a:pPr marL="338138" indent="-338138"/>
            <a:r>
              <a:rPr lang="en-US" sz="2000" dirty="0" smtClean="0">
                <a:solidFill>
                  <a:srgbClr val="002C6C"/>
                </a:solidFill>
              </a:rPr>
              <a:t>Password:	2017	</a:t>
            </a:r>
            <a:r>
              <a:rPr lang="en-US" sz="2000" dirty="0" smtClean="0"/>
              <a:t/>
            </a:r>
            <a:br>
              <a:rPr lang="en-US" sz="2000" dirty="0" smtClean="0"/>
            </a:br>
            <a:endParaRPr lang="en-US" dirty="0"/>
          </a:p>
          <a:p>
            <a:pPr marL="74250" indent="0">
              <a:buNone/>
            </a:pPr>
            <a:endParaRPr lang="en-GB" dirty="0"/>
          </a:p>
        </p:txBody>
      </p:sp>
      <p:sp>
        <p:nvSpPr>
          <p:cNvPr id="7" name="Slide Number Placeholder 6"/>
          <p:cNvSpPr>
            <a:spLocks noGrp="1"/>
          </p:cNvSpPr>
          <p:nvPr>
            <p:ph type="sldNum" sz="quarter" idx="4294967295"/>
          </p:nvPr>
        </p:nvSpPr>
        <p:spPr/>
        <p:txBody>
          <a:bodyPr/>
          <a:lstStyle/>
          <a:p>
            <a:pPr marL="0" marR="0" lvl="0" indent="0" algn="r" defTabSz="91431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800" b="0" i="0" u="none" strike="noStrike" kern="1200" cap="none" spc="0" normalizeH="0" baseline="0" noProof="0" smtClean="0">
                <a:ln>
                  <a:noFill/>
                </a:ln>
                <a:solidFill>
                  <a:srgbClr val="454545"/>
                </a:solidFill>
                <a:effectLst/>
                <a:uLnTx/>
                <a:uFillTx/>
                <a:latin typeface="Verdana"/>
                <a:ea typeface="+mn-ea"/>
                <a:cs typeface="Verdana"/>
              </a:rPr>
              <a:pPr marL="0" marR="0" lvl="0" indent="0" algn="r" defTabSz="914310" rtl="0" eaLnBrk="1" fontAlgn="base" latinLnBrk="0" hangingPunct="1">
                <a:lnSpc>
                  <a:spcPct val="100000"/>
                </a:lnSpc>
                <a:spcBef>
                  <a:spcPts val="0"/>
                </a:spcBef>
                <a:spcAft>
                  <a:spcPct val="0"/>
                </a:spcAft>
                <a:buClrTx/>
                <a:buSzTx/>
                <a:buFontTx/>
                <a:buNone/>
                <a:tabLst/>
                <a:defRPr/>
              </a:pPr>
              <a:t>4</a:t>
            </a:fld>
            <a:endParaRPr kumimoji="0" lang="en-US" sz="800" b="0" i="0" u="none" strike="noStrike" kern="1200" cap="none" spc="0" normalizeH="0" baseline="0" noProof="0" dirty="0">
              <a:ln>
                <a:noFill/>
              </a:ln>
              <a:solidFill>
                <a:srgbClr val="454545"/>
              </a:solidFill>
              <a:effectLst/>
              <a:uLnTx/>
              <a:uFillTx/>
              <a:latin typeface="Verdana"/>
              <a:ea typeface="+mn-ea"/>
              <a:cs typeface="Verdana"/>
            </a:endParaRPr>
          </a:p>
        </p:txBody>
      </p:sp>
    </p:spTree>
    <p:extLst>
      <p:ext uri="{BB962C8B-B14F-4D97-AF65-F5344CB8AC3E}">
        <p14:creationId xmlns:p14="http://schemas.microsoft.com/office/powerpoint/2010/main" val="12641854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88529" y="1802243"/>
            <a:ext cx="609600" cy="60960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900" b="1" dirty="0"/>
              <a:t>7</a:t>
            </a:r>
            <a:endParaRPr lang="en-GB" sz="900" b="1" dirty="0" smtClean="0"/>
          </a:p>
        </p:txBody>
      </p:sp>
      <p:sp>
        <p:nvSpPr>
          <p:cNvPr id="13" name="Rectangle 12"/>
          <p:cNvSpPr/>
          <p:nvPr/>
        </p:nvSpPr>
        <p:spPr>
          <a:xfrm>
            <a:off x="1388594" y="1828800"/>
            <a:ext cx="3733800" cy="548786"/>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rtlCol="0" anchor="ctr"/>
          <a:lstStyle/>
          <a:p>
            <a:pPr lvl="0"/>
            <a:r>
              <a:rPr lang="en-US" sz="1200" dirty="0" smtClean="0">
                <a:solidFill>
                  <a:schemeClr val="tx2"/>
                </a:solidFill>
              </a:rPr>
              <a:t>GO conducts </a:t>
            </a:r>
            <a:r>
              <a:rPr lang="en-US" sz="1200" b="1" dirty="0" smtClean="0">
                <a:solidFill>
                  <a:schemeClr val="tx2"/>
                </a:solidFill>
              </a:rPr>
              <a:t>official Audit on-site</a:t>
            </a:r>
            <a:r>
              <a:rPr lang="en-US" sz="1200" dirty="0" smtClean="0">
                <a:solidFill>
                  <a:schemeClr val="tx2"/>
                </a:solidFill>
              </a:rPr>
              <a:t> at the MO (MO will provide documents as requested)</a:t>
            </a:r>
            <a:endParaRPr lang="en-GB" sz="1200" dirty="0">
              <a:solidFill>
                <a:schemeClr val="tx2"/>
              </a:solidFill>
            </a:endParaRPr>
          </a:p>
        </p:txBody>
      </p:sp>
      <p:sp>
        <p:nvSpPr>
          <p:cNvPr id="20" name="Oval 19"/>
          <p:cNvSpPr/>
          <p:nvPr/>
        </p:nvSpPr>
        <p:spPr>
          <a:xfrm>
            <a:off x="488529" y="2613670"/>
            <a:ext cx="609600" cy="60960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900" b="1" dirty="0" smtClean="0"/>
              <a:t>8</a:t>
            </a:r>
            <a:endParaRPr lang="en-GB" sz="900" b="1" dirty="0" smtClean="0"/>
          </a:p>
        </p:txBody>
      </p:sp>
      <p:cxnSp>
        <p:nvCxnSpPr>
          <p:cNvPr id="40" name="Straight Arrow Connector 39"/>
          <p:cNvCxnSpPr>
            <a:stCxn id="12" idx="4"/>
            <a:endCxn id="20" idx="0"/>
          </p:cNvCxnSpPr>
          <p:nvPr/>
        </p:nvCxnSpPr>
        <p:spPr bwMode="auto">
          <a:xfrm>
            <a:off x="793329" y="2411843"/>
            <a:ext cx="0" cy="201827"/>
          </a:xfrm>
          <a:prstGeom prst="straightConnector1">
            <a:avLst/>
          </a:prstGeom>
          <a:noFill/>
          <a:ln w="19050">
            <a:solidFill>
              <a:schemeClr val="tx2"/>
            </a:solidFill>
            <a:miter lim="800000"/>
            <a:headEnd/>
            <a:tailEnd type="triangle"/>
          </a:ln>
          <a:extLst>
            <a:ext uri="{909E8E84-426E-40dd-AFC4-6F175D3DCCD1}">
              <a14:hiddenFill xmlns="" xmlns:a14="http://schemas.microsoft.com/office/drawing/2010/main">
                <a:noFill/>
              </a14:hiddenFill>
            </a:ext>
          </a:extLst>
        </p:spPr>
      </p:cxnSp>
      <p:sp>
        <p:nvSpPr>
          <p:cNvPr id="31" name="Rectangle 30"/>
          <p:cNvSpPr/>
          <p:nvPr/>
        </p:nvSpPr>
        <p:spPr>
          <a:xfrm>
            <a:off x="1388594" y="2555993"/>
            <a:ext cx="3733800" cy="548786"/>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rtlCol="0" anchor="ctr"/>
          <a:lstStyle/>
          <a:p>
            <a:pPr lvl="0"/>
            <a:r>
              <a:rPr lang="en-US" sz="1200" dirty="0" smtClean="0">
                <a:solidFill>
                  <a:schemeClr val="tx2"/>
                </a:solidFill>
              </a:rPr>
              <a:t>GO provides an </a:t>
            </a:r>
            <a:r>
              <a:rPr lang="en-US" sz="1200" b="1" dirty="0" smtClean="0">
                <a:solidFill>
                  <a:schemeClr val="tx2"/>
                </a:solidFill>
              </a:rPr>
              <a:t>Audit Report </a:t>
            </a:r>
            <a:r>
              <a:rPr lang="en-US" sz="1200" dirty="0" smtClean="0">
                <a:solidFill>
                  <a:schemeClr val="tx2"/>
                </a:solidFill>
              </a:rPr>
              <a:t>to the MO with a pass/fail.</a:t>
            </a:r>
            <a:endParaRPr lang="en-GB" sz="1200" dirty="0">
              <a:solidFill>
                <a:schemeClr val="tx2"/>
              </a:solidFill>
            </a:endParaRPr>
          </a:p>
        </p:txBody>
      </p:sp>
      <p:sp>
        <p:nvSpPr>
          <p:cNvPr id="49" name="Rectangle 48"/>
          <p:cNvSpPr/>
          <p:nvPr/>
        </p:nvSpPr>
        <p:spPr>
          <a:xfrm>
            <a:off x="5655794" y="1781569"/>
            <a:ext cx="2604662" cy="1115694"/>
          </a:xfrm>
          <a:prstGeom prst="rect">
            <a:avLst/>
          </a:prstGeom>
          <a:solidFill>
            <a:srgbClr val="69AA38"/>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rtlCol="0" anchor="ctr"/>
          <a:lstStyle/>
          <a:p>
            <a:pPr lvl="0"/>
            <a:r>
              <a:rPr lang="en-US" sz="1200" dirty="0">
                <a:solidFill>
                  <a:schemeClr val="bg1"/>
                </a:solidFill>
              </a:rPr>
              <a:t>If </a:t>
            </a:r>
            <a:r>
              <a:rPr lang="en-US" sz="1200" dirty="0" smtClean="0">
                <a:solidFill>
                  <a:schemeClr val="bg1"/>
                </a:solidFill>
              </a:rPr>
              <a:t>the Audit Report is </a:t>
            </a:r>
            <a:r>
              <a:rPr lang="en-US" sz="1200" b="1" dirty="0" smtClean="0">
                <a:solidFill>
                  <a:schemeClr val="bg1"/>
                </a:solidFill>
              </a:rPr>
              <a:t>positive </a:t>
            </a:r>
            <a:r>
              <a:rPr lang="en-US" sz="1200" dirty="0" smtClean="0">
                <a:solidFill>
                  <a:schemeClr val="bg1"/>
                </a:solidFill>
              </a:rPr>
              <a:t>(pass), </a:t>
            </a:r>
            <a:r>
              <a:rPr lang="en-US" sz="1200" b="1" dirty="0">
                <a:solidFill>
                  <a:schemeClr val="bg1"/>
                </a:solidFill>
              </a:rPr>
              <a:t>D</a:t>
            </a:r>
            <a:r>
              <a:rPr lang="en-US" sz="1200" b="1" dirty="0" smtClean="0">
                <a:solidFill>
                  <a:schemeClr val="bg1"/>
                </a:solidFill>
              </a:rPr>
              <a:t>eployment is Complete </a:t>
            </a:r>
            <a:r>
              <a:rPr lang="en-US" sz="1200" dirty="0" smtClean="0">
                <a:solidFill>
                  <a:schemeClr val="bg1"/>
                </a:solidFill>
              </a:rPr>
              <a:t>and the MO </a:t>
            </a:r>
            <a:r>
              <a:rPr lang="en-US" sz="1200" dirty="0">
                <a:solidFill>
                  <a:schemeClr val="bg1"/>
                </a:solidFill>
              </a:rPr>
              <a:t>will be </a:t>
            </a:r>
            <a:r>
              <a:rPr lang="en-US" sz="1200" dirty="0" smtClean="0">
                <a:solidFill>
                  <a:schemeClr val="bg1"/>
                </a:solidFill>
              </a:rPr>
              <a:t>provided with a </a:t>
            </a:r>
            <a:r>
              <a:rPr lang="en-US" sz="1200" b="1" dirty="0" smtClean="0">
                <a:solidFill>
                  <a:schemeClr val="bg1"/>
                </a:solidFill>
              </a:rPr>
              <a:t>Certificate of Compliance and a Seal </a:t>
            </a:r>
            <a:endParaRPr lang="en-US" sz="1200" b="1" dirty="0">
              <a:solidFill>
                <a:schemeClr val="bg1"/>
              </a:solidFill>
            </a:endParaRPr>
          </a:p>
        </p:txBody>
      </p:sp>
      <p:sp>
        <p:nvSpPr>
          <p:cNvPr id="50" name="Rectangle 49"/>
          <p:cNvSpPr/>
          <p:nvPr/>
        </p:nvSpPr>
        <p:spPr>
          <a:xfrm>
            <a:off x="5655794" y="3032892"/>
            <a:ext cx="2604662" cy="1484231"/>
          </a:xfrm>
          <a:prstGeom prst="rect">
            <a:avLst/>
          </a:prstGeom>
          <a:solidFill>
            <a:srgbClr val="002C6C"/>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rtlCol="0" anchor="ctr"/>
          <a:lstStyle/>
          <a:p>
            <a:pPr lvl="0"/>
            <a:r>
              <a:rPr lang="en-US" sz="1200" dirty="0">
                <a:solidFill>
                  <a:schemeClr val="bg1"/>
                </a:solidFill>
              </a:rPr>
              <a:t>If </a:t>
            </a:r>
            <a:r>
              <a:rPr lang="en-US" sz="1200" dirty="0" smtClean="0">
                <a:solidFill>
                  <a:schemeClr val="bg1"/>
                </a:solidFill>
              </a:rPr>
              <a:t>the Audit Report is </a:t>
            </a:r>
            <a:r>
              <a:rPr lang="en-US" sz="1200" b="1" dirty="0" smtClean="0">
                <a:solidFill>
                  <a:schemeClr val="bg1"/>
                </a:solidFill>
              </a:rPr>
              <a:t>negative</a:t>
            </a:r>
            <a:r>
              <a:rPr lang="en-US" sz="1200" dirty="0" smtClean="0">
                <a:solidFill>
                  <a:schemeClr val="bg1"/>
                </a:solidFill>
              </a:rPr>
              <a:t> (fail) a Non-conformity Report will be provided to the MO describing the non-conformities and the timeline to remedy.</a:t>
            </a:r>
            <a:endParaRPr lang="en-US" sz="1200" dirty="0">
              <a:solidFill>
                <a:schemeClr val="bg1"/>
              </a:solidFill>
            </a:endParaRPr>
          </a:p>
        </p:txBody>
      </p:sp>
      <p:sp>
        <p:nvSpPr>
          <p:cNvPr id="53" name="Rectangle 52"/>
          <p:cNvSpPr/>
          <p:nvPr/>
        </p:nvSpPr>
        <p:spPr>
          <a:xfrm>
            <a:off x="974020" y="5055661"/>
            <a:ext cx="4495800" cy="729164"/>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lIns="144000" rtlCol="0" anchor="ctr"/>
          <a:lstStyle/>
          <a:p>
            <a:pPr lvl="0"/>
            <a:r>
              <a:rPr lang="en-US" sz="1100" i="1" dirty="0" smtClean="0">
                <a:solidFill>
                  <a:schemeClr val="accent1"/>
                </a:solidFill>
              </a:rPr>
              <a:t>There is visibility throughout this process.  Should an MO disagree with the Auditor’s assessment they have the option to appeal the results through the Appeals Committee</a:t>
            </a:r>
            <a:endParaRPr lang="en-GB" sz="1100" i="1" dirty="0">
              <a:solidFill>
                <a:schemeClr val="accent1"/>
              </a:solidFill>
            </a:endParaRPr>
          </a:p>
        </p:txBody>
      </p:sp>
      <p:sp>
        <p:nvSpPr>
          <p:cNvPr id="54" name="Rectangle 53"/>
          <p:cNvSpPr/>
          <p:nvPr/>
        </p:nvSpPr>
        <p:spPr>
          <a:xfrm>
            <a:off x="5655794" y="4745723"/>
            <a:ext cx="2607457" cy="1237984"/>
          </a:xfrm>
          <a:prstGeom prst="rect">
            <a:avLst/>
          </a:prstGeom>
          <a:solidFill>
            <a:srgbClr val="002060"/>
          </a:solidFill>
          <a:ln w="38100">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lIns="144000" rtlCol="0" anchor="ctr"/>
          <a:lstStyle/>
          <a:p>
            <a:r>
              <a:rPr lang="en-US" sz="1200" dirty="0">
                <a:solidFill>
                  <a:schemeClr val="bg1"/>
                </a:solidFill>
              </a:rPr>
              <a:t>M</a:t>
            </a:r>
            <a:r>
              <a:rPr lang="en-US" sz="1200" dirty="0" smtClean="0">
                <a:solidFill>
                  <a:schemeClr val="bg1"/>
                </a:solidFill>
              </a:rPr>
              <a:t>O remedies the non-conformities and submits to GO to determine if they meet the criteria and issue a final pass/fail to the MO</a:t>
            </a:r>
            <a:endParaRPr lang="en-US" sz="1200" b="1" dirty="0">
              <a:solidFill>
                <a:schemeClr val="bg1"/>
              </a:solidFill>
            </a:endParaRPr>
          </a:p>
        </p:txBody>
      </p:sp>
      <p:cxnSp>
        <p:nvCxnSpPr>
          <p:cNvPr id="15" name="Straight Arrow Connector 14"/>
          <p:cNvCxnSpPr/>
          <p:nvPr/>
        </p:nvCxnSpPr>
        <p:spPr bwMode="auto">
          <a:xfrm flipV="1">
            <a:off x="5119376" y="2648288"/>
            <a:ext cx="460218" cy="469"/>
          </a:xfrm>
          <a:prstGeom prst="straightConnector1">
            <a:avLst/>
          </a:prstGeom>
          <a:ln w="28575">
            <a:headEnd/>
            <a:tailEnd type="triangle"/>
          </a:ln>
          <a:extLst>
            <a:ext uri="{909E8E84-426E-40dd-AFC4-6F175D3DCCD1}">
              <a14:hiddenFill xmlns="" xmlns:a14="http://schemas.microsoft.com/office/drawing/2010/main">
                <a:noFill/>
              </a14:hiddenFill>
            </a:ext>
          </a:extLst>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bwMode="auto">
          <a:xfrm>
            <a:off x="5128613" y="2830386"/>
            <a:ext cx="341207" cy="0"/>
          </a:xfrm>
          <a:prstGeom prst="line">
            <a:avLst/>
          </a:prstGeom>
          <a:ln w="28575">
            <a:solidFill>
              <a:srgbClr val="FF0000"/>
            </a:solidFill>
            <a:headEnd type="none" w="med" len="med"/>
            <a:tailEnd type="none" w="med" len="med"/>
          </a:ln>
          <a:extLst>
            <a:ext uri="{909E8E84-426E-40dd-AFC4-6F175D3DCCD1}">
              <a14:hiddenFill xmlns="" xmlns:a14="http://schemas.microsoft.com/office/drawing/2010/main">
                <a:noFill/>
              </a14:hiddenFill>
            </a:ext>
          </a:extLst>
        </p:spPr>
        <p:style>
          <a:lnRef idx="2">
            <a:schemeClr val="accent3"/>
          </a:lnRef>
          <a:fillRef idx="0">
            <a:schemeClr val="accent3"/>
          </a:fillRef>
          <a:effectRef idx="1">
            <a:schemeClr val="accent3"/>
          </a:effectRef>
          <a:fontRef idx="minor">
            <a:schemeClr val="tx1"/>
          </a:fontRef>
        </p:style>
      </p:cxnSp>
      <p:cxnSp>
        <p:nvCxnSpPr>
          <p:cNvPr id="18" name="Straight Connector 17"/>
          <p:cNvCxnSpPr/>
          <p:nvPr/>
        </p:nvCxnSpPr>
        <p:spPr bwMode="auto">
          <a:xfrm flipH="1" flipV="1">
            <a:off x="5454046" y="2830386"/>
            <a:ext cx="13965" cy="1199320"/>
          </a:xfrm>
          <a:prstGeom prst="line">
            <a:avLst/>
          </a:prstGeom>
          <a:ln>
            <a:solidFill>
              <a:srgbClr val="FF0000"/>
            </a:solidFill>
            <a:headEnd type="none" w="med" len="med"/>
            <a:tailEnd type="none" w="med" len="med"/>
          </a:ln>
          <a:extLst>
            <a:ext uri="{909E8E84-426E-40dd-AFC4-6F175D3DCCD1}">
              <a14:hiddenFill xmlns="" xmlns:a14="http://schemas.microsoft.com/office/drawing/2010/main">
                <a:noFill/>
              </a14:hiddenFill>
            </a:ext>
          </a:extLst>
        </p:spPr>
        <p:style>
          <a:lnRef idx="2">
            <a:schemeClr val="accent3"/>
          </a:lnRef>
          <a:fillRef idx="0">
            <a:schemeClr val="accent3"/>
          </a:fillRef>
          <a:effectRef idx="1">
            <a:schemeClr val="accent3"/>
          </a:effectRef>
          <a:fontRef idx="minor">
            <a:schemeClr val="tx1"/>
          </a:fontRef>
        </p:style>
      </p:cxnSp>
      <p:cxnSp>
        <p:nvCxnSpPr>
          <p:cNvPr id="19" name="Straight Arrow Connector 18"/>
          <p:cNvCxnSpPr/>
          <p:nvPr/>
        </p:nvCxnSpPr>
        <p:spPr bwMode="auto">
          <a:xfrm flipV="1">
            <a:off x="5454046" y="4029706"/>
            <a:ext cx="201748" cy="8906"/>
          </a:xfrm>
          <a:prstGeom prst="straightConnector1">
            <a:avLst/>
          </a:prstGeom>
          <a:ln w="28575">
            <a:solidFill>
              <a:srgbClr val="FF0000"/>
            </a:solidFill>
            <a:headEnd/>
            <a:tailEnd type="triangle"/>
          </a:ln>
          <a:extLst>
            <a:ext uri="{909E8E84-426E-40dd-AFC4-6F175D3DCCD1}">
              <a14:hiddenFill xmlns="" xmlns:a14="http://schemas.microsoft.com/office/drawing/2010/main">
                <a:noFill/>
              </a14:hiddenFill>
            </a:ext>
          </a:extLst>
        </p:spPr>
        <p:style>
          <a:lnRef idx="1">
            <a:schemeClr val="accent3"/>
          </a:lnRef>
          <a:fillRef idx="0">
            <a:schemeClr val="accent3"/>
          </a:fillRef>
          <a:effectRef idx="0">
            <a:schemeClr val="accent3"/>
          </a:effectRef>
          <a:fontRef idx="minor">
            <a:schemeClr val="tx1"/>
          </a:fontRef>
        </p:style>
      </p:cxnSp>
      <p:cxnSp>
        <p:nvCxnSpPr>
          <p:cNvPr id="21" name="Straight Arrow Connector 20"/>
          <p:cNvCxnSpPr/>
          <p:nvPr/>
        </p:nvCxnSpPr>
        <p:spPr bwMode="auto">
          <a:xfrm flipH="1">
            <a:off x="6958125" y="4527860"/>
            <a:ext cx="1311" cy="249783"/>
          </a:xfrm>
          <a:prstGeom prst="straightConnector1">
            <a:avLst/>
          </a:prstGeom>
          <a:noFill/>
          <a:ln w="19050">
            <a:solidFill>
              <a:srgbClr val="FF0000"/>
            </a:solidFill>
            <a:miter lim="800000"/>
            <a:headEnd/>
            <a:tailEnd type="triangle"/>
          </a:ln>
          <a:extLst>
            <a:ext uri="{909E8E84-426E-40dd-AFC4-6F175D3DCCD1}">
              <a14:hiddenFill xmlns="" xmlns:a14="http://schemas.microsoft.com/office/drawing/2010/main">
                <a:noFill/>
              </a14:hiddenFill>
            </a:ext>
          </a:extLst>
        </p:spPr>
      </p:cxnSp>
      <p:sp>
        <p:nvSpPr>
          <p:cNvPr id="22" name="Title 1"/>
          <p:cNvSpPr>
            <a:spLocks noGrp="1"/>
          </p:cNvSpPr>
          <p:nvPr>
            <p:ph type="title"/>
          </p:nvPr>
        </p:nvSpPr>
        <p:spPr/>
        <p:txBody>
          <a:bodyPr/>
          <a:lstStyle/>
          <a:p>
            <a:r>
              <a:rPr lang="en-US" b="1" dirty="0" smtClean="0"/>
              <a:t>Master Data Services and Brand Owner Certification</a:t>
            </a:r>
            <a:br>
              <a:rPr lang="en-US" b="1" dirty="0" smtClean="0"/>
            </a:br>
            <a:r>
              <a:rPr lang="en-US" b="1" dirty="0" smtClean="0"/>
              <a:t>8 Steps to Deployment</a:t>
            </a:r>
            <a:endParaRPr lang="en-GB" b="1" dirty="0"/>
          </a:p>
        </p:txBody>
      </p:sp>
    </p:spTree>
    <p:extLst>
      <p:ext uri="{BB962C8B-B14F-4D97-AF65-F5344CB8AC3E}">
        <p14:creationId xmlns:p14="http://schemas.microsoft.com/office/powerpoint/2010/main" val="496055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Deployment Plan Example</a:t>
            </a:r>
            <a:endParaRPr lang="en-GB" sz="2400" b="1" dirty="0"/>
          </a:p>
        </p:txBody>
      </p:sp>
      <p:pic>
        <p:nvPicPr>
          <p:cNvPr id="5" name="Content Placeholder 4">
            <a:hlinkClick r:id="rId3" action="ppaction://hlinkfile"/>
          </p:cNvPr>
          <p:cNvPicPr>
            <a:picLocks noGrp="1" noChangeAspect="1"/>
          </p:cNvPicPr>
          <p:nvPr>
            <p:ph idx="11"/>
          </p:nvPr>
        </p:nvPicPr>
        <p:blipFill>
          <a:blip r:embed="rId4"/>
          <a:stretch>
            <a:fillRect/>
          </a:stretch>
        </p:blipFill>
        <p:spPr>
          <a:xfrm>
            <a:off x="442041" y="1447800"/>
            <a:ext cx="8074656" cy="4495800"/>
          </a:xfrm>
          <a:prstGeom prst="rect">
            <a:avLst/>
          </a:prstGeom>
        </p:spPr>
      </p:pic>
    </p:spTree>
    <p:extLst>
      <p:ext uri="{BB962C8B-B14F-4D97-AF65-F5344CB8AC3E}">
        <p14:creationId xmlns:p14="http://schemas.microsoft.com/office/powerpoint/2010/main" val="2441580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0600" y="1447800"/>
            <a:ext cx="7362574" cy="891165"/>
          </a:xfrm>
        </p:spPr>
        <p:txBody>
          <a:bodyPr/>
          <a:lstStyle/>
          <a:p>
            <a:r>
              <a:rPr lang="en-US" dirty="0"/>
              <a:t>MDS </a:t>
            </a:r>
            <a:r>
              <a:rPr lang="en-US" dirty="0" smtClean="0"/>
              <a:t>Certification </a:t>
            </a:r>
            <a:r>
              <a:rPr lang="en-US" dirty="0"/>
              <a:t>and the </a:t>
            </a:r>
            <a:r>
              <a:rPr lang="en-US" dirty="0" smtClean="0"/>
              <a:t>Audit Process</a:t>
            </a:r>
            <a:br>
              <a:rPr lang="en-US" dirty="0" smtClean="0"/>
            </a:br>
            <a:r>
              <a:rPr lang="en-US" dirty="0"/>
              <a:t/>
            </a:r>
            <a:br>
              <a:rPr lang="en-US" dirty="0"/>
            </a:br>
            <a:r>
              <a:rPr lang="en-GB" sz="2400" b="1" dirty="0" smtClean="0">
                <a:solidFill>
                  <a:srgbClr val="454545"/>
                </a:solidFill>
              </a:rPr>
              <a:t>Control Points and Compliance Criteria</a:t>
            </a:r>
            <a:endParaRPr lang="en-GB" sz="2400" b="1" dirty="0">
              <a:solidFill>
                <a:srgbClr val="454545"/>
              </a:solidFill>
            </a:endParaRPr>
          </a:p>
        </p:txBody>
      </p:sp>
    </p:spTree>
    <p:extLst>
      <p:ext uri="{BB962C8B-B14F-4D97-AF65-F5344CB8AC3E}">
        <p14:creationId xmlns:p14="http://schemas.microsoft.com/office/powerpoint/2010/main" val="35501921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altLang="en-US" b="1" dirty="0" smtClean="0"/>
              <a:t>Control Points and Compliance Criteria</a:t>
            </a:r>
            <a:endParaRPr lang="en-US" b="1" dirty="0"/>
          </a:p>
        </p:txBody>
      </p:sp>
      <p:sp>
        <p:nvSpPr>
          <p:cNvPr id="7" name="Text Placeholder 6"/>
          <p:cNvSpPr>
            <a:spLocks noGrp="1"/>
          </p:cNvSpPr>
          <p:nvPr>
            <p:ph type="body" sz="quarter" idx="4294967295"/>
          </p:nvPr>
        </p:nvSpPr>
        <p:spPr>
          <a:xfrm>
            <a:off x="494904" y="1318768"/>
            <a:ext cx="8109346" cy="4074041"/>
          </a:xfrm>
          <a:prstGeom prst="rect">
            <a:avLst/>
          </a:prstGeom>
        </p:spPr>
        <p:txBody>
          <a:bodyPr/>
          <a:lstStyle/>
          <a:p>
            <a:pPr marL="74250" indent="0">
              <a:buNone/>
            </a:pPr>
            <a:r>
              <a:rPr lang="en-US" altLang="en-US" dirty="0" smtClean="0"/>
              <a:t>Global Office will use the </a:t>
            </a:r>
            <a:r>
              <a:rPr lang="hr-HR" altLang="en-US" dirty="0" smtClean="0"/>
              <a:t>Control Points to diagnose:</a:t>
            </a:r>
            <a:endParaRPr lang="en-US" altLang="en-US" dirty="0" smtClean="0"/>
          </a:p>
          <a:p>
            <a:pPr marL="74250" indent="0">
              <a:buNone/>
            </a:pPr>
            <a:endParaRPr lang="en-US" altLang="en-US" dirty="0"/>
          </a:p>
          <a:p>
            <a:pPr marL="74250" indent="0">
              <a:buNone/>
            </a:pPr>
            <a:endParaRPr lang="en-US" altLang="en-US" dirty="0" smtClean="0"/>
          </a:p>
          <a:p>
            <a:pPr marL="74250" indent="0">
              <a:buNone/>
            </a:pPr>
            <a:endParaRPr lang="en-US" altLang="en-US" dirty="0"/>
          </a:p>
          <a:p>
            <a:pPr marL="74250" indent="0">
              <a:buNone/>
            </a:pPr>
            <a:endParaRPr lang="en-US" altLang="en-US" dirty="0" smtClean="0"/>
          </a:p>
          <a:p>
            <a:pPr marL="74250" indent="0">
              <a:buNone/>
            </a:pPr>
            <a:endParaRPr lang="en-US" altLang="en-US" dirty="0"/>
          </a:p>
          <a:p>
            <a:pPr marL="74250" indent="0">
              <a:buNone/>
            </a:pPr>
            <a:endParaRPr lang="en-US" altLang="en-US" dirty="0" smtClean="0"/>
          </a:p>
          <a:p>
            <a:pPr marL="74250" indent="0">
              <a:buNone/>
            </a:pPr>
            <a:endParaRPr lang="en-US" altLang="en-US" dirty="0"/>
          </a:p>
          <a:p>
            <a:pPr marL="74250" indent="0" algn="ctr">
              <a:buNone/>
            </a:pPr>
            <a:endParaRPr lang="en-US" altLang="en-US" sz="200" i="1" dirty="0"/>
          </a:p>
          <a:p>
            <a:pPr marL="74250" indent="0" algn="ctr">
              <a:buNone/>
            </a:pPr>
            <a:r>
              <a:rPr lang="en-US" altLang="en-US" sz="1600" i="1" dirty="0" smtClean="0"/>
              <a:t>Please </a:t>
            </a:r>
            <a:r>
              <a:rPr lang="en-US" altLang="en-US" sz="1600" i="1" dirty="0"/>
              <a:t>refer to the Master Data Services and Brand Owner Checklist for all Certification Compliance Criteria</a:t>
            </a:r>
          </a:p>
          <a:p>
            <a:pPr marL="74250" indent="0">
              <a:buNone/>
            </a:pPr>
            <a:endParaRPr lang="en-US" altLang="en-US" dirty="0" smtClean="0"/>
          </a:p>
          <a:p>
            <a:pPr marL="74250" indent="0">
              <a:buNone/>
            </a:pPr>
            <a:endParaRPr lang="en-US" altLang="en-US" dirty="0"/>
          </a:p>
        </p:txBody>
      </p:sp>
      <p:sp>
        <p:nvSpPr>
          <p:cNvPr id="8" name="Text Placeholder 7"/>
          <p:cNvSpPr>
            <a:spLocks noGrp="1"/>
          </p:cNvSpPr>
          <p:nvPr>
            <p:ph type="body" sz="quarter" idx="4294967295"/>
          </p:nvPr>
        </p:nvSpPr>
        <p:spPr>
          <a:xfrm>
            <a:off x="1066800" y="1821379"/>
            <a:ext cx="7772400" cy="3624262"/>
          </a:xfrm>
          <a:prstGeom prst="rect">
            <a:avLst/>
          </a:prstGeom>
        </p:spPr>
        <p:txBody>
          <a:bodyPr/>
          <a:lstStyle/>
          <a:p>
            <a:pPr>
              <a:buFont typeface="Wingdings" panose="05000000000000000000" pitchFamily="2" charset="2"/>
              <a:buChar char="Ø"/>
            </a:pPr>
            <a:r>
              <a:rPr lang="en-US" altLang="en-US" sz="1600" b="1" dirty="0" smtClean="0"/>
              <a:t>Operations</a:t>
            </a:r>
          </a:p>
          <a:p>
            <a:pPr lvl="1">
              <a:buFont typeface="Wingdings" panose="05000000000000000000" pitchFamily="2" charset="2"/>
              <a:buChar char="ü"/>
            </a:pPr>
            <a:r>
              <a:rPr lang="en-US" altLang="en-US" sz="1600" dirty="0" smtClean="0"/>
              <a:t>How data quality is</a:t>
            </a:r>
            <a:r>
              <a:rPr lang="hr-HR" altLang="en-US" sz="1600" dirty="0" smtClean="0"/>
              <a:t> managed</a:t>
            </a:r>
            <a:r>
              <a:rPr lang="en-US" altLang="en-US" sz="1600" dirty="0" smtClean="0"/>
              <a:t>, used and stored</a:t>
            </a:r>
          </a:p>
          <a:p>
            <a:pPr lvl="1">
              <a:buFont typeface="Wingdings" panose="05000000000000000000" pitchFamily="2" charset="2"/>
              <a:buChar char="ü"/>
            </a:pPr>
            <a:endParaRPr lang="en-US" altLang="en-US" sz="200" dirty="0" smtClean="0"/>
          </a:p>
          <a:p>
            <a:pPr>
              <a:buFont typeface="Wingdings" panose="05000000000000000000" pitchFamily="2" charset="2"/>
              <a:buChar char="Ø"/>
            </a:pPr>
            <a:r>
              <a:rPr lang="en-US" altLang="en-US" sz="1600" b="1" dirty="0" smtClean="0"/>
              <a:t>Procedures</a:t>
            </a:r>
          </a:p>
          <a:p>
            <a:pPr lvl="1">
              <a:buFont typeface="Wingdings" panose="05000000000000000000" pitchFamily="2" charset="2"/>
              <a:buChar char="ü"/>
            </a:pPr>
            <a:r>
              <a:rPr lang="en-US" altLang="en-US" sz="1600" dirty="0" smtClean="0"/>
              <a:t>How business processes are declared, recorded and documented</a:t>
            </a:r>
          </a:p>
          <a:p>
            <a:pPr lvl="1">
              <a:buFont typeface="Wingdings" panose="05000000000000000000" pitchFamily="2" charset="2"/>
              <a:buChar char="ü"/>
            </a:pPr>
            <a:endParaRPr lang="en-US" altLang="en-US" sz="200" dirty="0" smtClean="0"/>
          </a:p>
          <a:p>
            <a:pPr>
              <a:buFont typeface="Wingdings" panose="05000000000000000000" pitchFamily="2" charset="2"/>
              <a:buChar char="Ø"/>
            </a:pPr>
            <a:r>
              <a:rPr lang="en-US" altLang="en-US" sz="1600" b="1" dirty="0" smtClean="0"/>
              <a:t>Risk and quality management</a:t>
            </a:r>
            <a:r>
              <a:rPr lang="en-US" altLang="en-US" sz="1600" dirty="0" smtClean="0"/>
              <a:t> </a:t>
            </a:r>
          </a:p>
          <a:p>
            <a:pPr lvl="1">
              <a:buFont typeface="Wingdings" panose="05000000000000000000" pitchFamily="2" charset="2"/>
              <a:buChar char="ü"/>
            </a:pPr>
            <a:r>
              <a:rPr lang="en-US" altLang="en-US" sz="1600" dirty="0" smtClean="0"/>
              <a:t>H</a:t>
            </a:r>
            <a:r>
              <a:rPr lang="hr-HR" altLang="en-US" sz="1600" dirty="0" smtClean="0"/>
              <a:t>ow </a:t>
            </a:r>
            <a:r>
              <a:rPr lang="en-US" altLang="en-US" sz="1600" dirty="0" smtClean="0"/>
              <a:t>risks and parameters are measured</a:t>
            </a:r>
            <a:endParaRPr lang="en-US" altLang="en-US" sz="200" dirty="0" smtClean="0"/>
          </a:p>
          <a:p>
            <a:pPr marL="272250" lvl="1" indent="0">
              <a:buNone/>
            </a:pPr>
            <a:endParaRPr lang="en-US" altLang="en-US" sz="500" dirty="0" smtClean="0"/>
          </a:p>
          <a:p>
            <a:pPr marL="272250" lvl="1" indent="0">
              <a:buNone/>
            </a:pPr>
            <a:endParaRPr lang="en-US" altLang="en-US" sz="500" dirty="0" smtClean="0"/>
          </a:p>
          <a:p>
            <a:pPr marL="272250" lvl="1" indent="0">
              <a:buNone/>
            </a:pPr>
            <a:endParaRPr lang="en-US" altLang="en-US" sz="500" dirty="0" smtClean="0"/>
          </a:p>
          <a:p>
            <a:pPr marL="74250" indent="0">
              <a:buNone/>
            </a:pPr>
            <a:endParaRPr lang="en-US" dirty="0"/>
          </a:p>
        </p:txBody>
      </p:sp>
      <p:pic>
        <p:nvPicPr>
          <p:cNvPr id="3076" name="Picture 4" descr="Image result for operations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696222"/>
            <a:ext cx="1418432" cy="1418433"/>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Image result for procedures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9645" y="4824043"/>
            <a:ext cx="2297156" cy="12933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4" name="Picture 12" descr="Image result for risk assessmen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4222" y="4848232"/>
            <a:ext cx="1221327" cy="1221327"/>
          </a:xfrm>
          <a:prstGeom prst="rect">
            <a:avLst/>
          </a:prstGeom>
          <a:noFill/>
          <a:extLst>
            <a:ext uri="{909E8E84-426E-40dd-AFC4-6F175D3DCCD1}">
              <a14:hiddenFill xmlns:a14="http://schemas.microsoft.com/office/drawing/2010/main" xmlns="">
                <a:solidFill>
                  <a:srgbClr val="FFFFFF"/>
                </a:solidFill>
              </a14:hiddenFill>
            </a:ext>
          </a:extLst>
        </p:spPr>
      </p:pic>
      <p:pic>
        <p:nvPicPr>
          <p:cNvPr id="3086" name="Picture 14" descr="Image result for quality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5914" y="4824042"/>
            <a:ext cx="1576757" cy="15767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94085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b="1" dirty="0" smtClean="0"/>
              <a:t>Compliance criteria for the On-site Audit</a:t>
            </a:r>
            <a:endParaRPr lang="en-GB" sz="2400" b="1" dirty="0"/>
          </a:p>
        </p:txBody>
      </p:sp>
      <p:sp>
        <p:nvSpPr>
          <p:cNvPr id="7" name="Content Placeholder 6"/>
          <p:cNvSpPr>
            <a:spLocks noGrp="1"/>
          </p:cNvSpPr>
          <p:nvPr>
            <p:ph idx="11"/>
          </p:nvPr>
        </p:nvSpPr>
        <p:spPr/>
        <p:txBody>
          <a:bodyPr/>
          <a:lstStyle/>
          <a:p>
            <a:pPr marL="74250" indent="0">
              <a:buNone/>
            </a:pPr>
            <a:r>
              <a:rPr lang="en-US" dirty="0" smtClean="0"/>
              <a:t>Key documentation:</a:t>
            </a:r>
          </a:p>
          <a:p>
            <a:r>
              <a:rPr lang="en-US" dirty="0"/>
              <a:t>GS1 Master Data Services Control </a:t>
            </a:r>
            <a:r>
              <a:rPr lang="en-US" dirty="0" smtClean="0"/>
              <a:t>Points, </a:t>
            </a:r>
            <a:r>
              <a:rPr lang="en-US" dirty="0"/>
              <a:t>V</a:t>
            </a:r>
            <a:r>
              <a:rPr lang="en-US" dirty="0" smtClean="0"/>
              <a:t>ersion 2.2, June 2016</a:t>
            </a:r>
          </a:p>
          <a:p>
            <a:r>
              <a:rPr lang="en-US" dirty="0"/>
              <a:t>GS1 </a:t>
            </a:r>
            <a:r>
              <a:rPr lang="en-US" dirty="0" smtClean="0"/>
              <a:t>Brand </a:t>
            </a:r>
            <a:r>
              <a:rPr lang="en-US" dirty="0"/>
              <a:t>Owner Data Quality Certification Control </a:t>
            </a:r>
            <a:r>
              <a:rPr lang="en-US" dirty="0" smtClean="0"/>
              <a:t>Points, Version 2.2, June 2016</a:t>
            </a:r>
            <a:endParaRPr lang="en-GB" dirty="0"/>
          </a:p>
        </p:txBody>
      </p:sp>
      <p:pic>
        <p:nvPicPr>
          <p:cNvPr id="8" name="Picture 7"/>
          <p:cNvPicPr>
            <a:picLocks noChangeAspect="1"/>
          </p:cNvPicPr>
          <p:nvPr/>
        </p:nvPicPr>
        <p:blipFill>
          <a:blip r:embed="rId3"/>
          <a:stretch>
            <a:fillRect/>
          </a:stretch>
        </p:blipFill>
        <p:spPr>
          <a:xfrm>
            <a:off x="685800" y="2895600"/>
            <a:ext cx="5219996" cy="2756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stretch>
            <a:fillRect/>
          </a:stretch>
        </p:blipFill>
        <p:spPr>
          <a:xfrm>
            <a:off x="4154858" y="3573683"/>
            <a:ext cx="4441682" cy="2252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94217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45</a:t>
            </a:fld>
            <a:endParaRPr lang="en-US" dirty="0"/>
          </a:p>
        </p:txBody>
      </p:sp>
      <p:sp>
        <p:nvSpPr>
          <p:cNvPr id="6" name="Text Placeholder 5"/>
          <p:cNvSpPr>
            <a:spLocks noGrp="1"/>
          </p:cNvSpPr>
          <p:nvPr>
            <p:ph type="body" sz="quarter" idx="11"/>
          </p:nvPr>
        </p:nvSpPr>
        <p:spPr/>
        <p:txBody>
          <a:bodyPr/>
          <a:lstStyle/>
          <a:p>
            <a:r>
              <a:rPr lang="en-US" dirty="0"/>
              <a:t> </a:t>
            </a:r>
            <a:endParaRPr lang="en-GB" dirty="0"/>
          </a:p>
        </p:txBody>
      </p:sp>
      <p:sp>
        <p:nvSpPr>
          <p:cNvPr id="5" name="Title 4"/>
          <p:cNvSpPr>
            <a:spLocks noGrp="1"/>
          </p:cNvSpPr>
          <p:nvPr>
            <p:ph type="title"/>
          </p:nvPr>
        </p:nvSpPr>
        <p:spPr/>
        <p:txBody>
          <a:bodyPr/>
          <a:lstStyle/>
          <a:p>
            <a:r>
              <a:rPr lang="en-US" b="1" dirty="0" smtClean="0"/>
              <a:t>Before the Audit</a:t>
            </a:r>
            <a:r>
              <a:rPr lang="en-US" b="1" dirty="0"/>
              <a:t>	</a:t>
            </a:r>
            <a:endParaRPr lang="en-GB" b="1" dirty="0"/>
          </a:p>
        </p:txBody>
      </p:sp>
    </p:spTree>
    <p:extLst>
      <p:ext uri="{BB962C8B-B14F-4D97-AF65-F5344CB8AC3E}">
        <p14:creationId xmlns:p14="http://schemas.microsoft.com/office/powerpoint/2010/main" val="27883221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533400" y="384392"/>
            <a:ext cx="8153400" cy="935998"/>
          </a:xfrm>
        </p:spPr>
        <p:txBody>
          <a:bodyPr/>
          <a:lstStyle/>
          <a:p>
            <a:pPr eaLnBrk="1" hangingPunct="1"/>
            <a:r>
              <a:rPr lang="en-US" b="1" dirty="0" smtClean="0"/>
              <a:t>Initiating the Audit</a:t>
            </a:r>
          </a:p>
        </p:txBody>
      </p:sp>
      <p:sp>
        <p:nvSpPr>
          <p:cNvPr id="35841" name="Slide Number Placeholder 3"/>
          <p:cNvSpPr>
            <a:spLocks noGrp="1"/>
          </p:cNvSpPr>
          <p:nvPr>
            <p:ph type="sldNum" sz="quarter" idx="10"/>
          </p:nvPr>
        </p:nvSpPr>
        <p:spPr>
          <a:xfrm>
            <a:off x="8356551" y="6207187"/>
            <a:ext cx="247535" cy="200260"/>
          </a:xfrm>
          <a:noFill/>
        </p:spPr>
        <p:txBody>
          <a:bodyPr/>
          <a:lstStyle/>
          <a:p>
            <a:fld id="{316C312C-A067-4779-AEA0-8171BA89A717}" type="slidenum">
              <a:rPr lang="en-US" smtClean="0">
                <a:latin typeface="Arial" charset="0"/>
                <a:cs typeface="Arial" charset="0"/>
              </a:rPr>
              <a:pPr/>
              <a:t>46</a:t>
            </a:fld>
            <a:endParaRPr lang="en-US" dirty="0" smtClean="0">
              <a:latin typeface="Arial" charset="0"/>
              <a:cs typeface="Arial" charset="0"/>
            </a:endParaRPr>
          </a:p>
        </p:txBody>
      </p:sp>
      <p:sp>
        <p:nvSpPr>
          <p:cNvPr id="5" name="AutoShape 2"/>
          <p:cNvSpPr>
            <a:spLocks noChangeArrowheads="1"/>
          </p:cNvSpPr>
          <p:nvPr/>
        </p:nvSpPr>
        <p:spPr bwMode="auto">
          <a:xfrm>
            <a:off x="1981200" y="1600200"/>
            <a:ext cx="5181598" cy="1492716"/>
          </a:xfrm>
          <a:prstGeom prst="roundRect">
            <a:avLst>
              <a:gd name="adj" fmla="val 0"/>
            </a:avLst>
          </a:prstGeom>
          <a:solidFill>
            <a:schemeClr val="bg1"/>
          </a:solidFill>
          <a:ln w="28575">
            <a:solidFill>
              <a:schemeClr val="accent1"/>
            </a:solidFill>
            <a:miter lim="800000"/>
            <a:headEnd/>
            <a:tailEnd/>
          </a:ln>
        </p:spPr>
        <p:txBody>
          <a:bodyPr wrap="square" anchor="ctr">
            <a:spAutoFit/>
          </a:bodyPr>
          <a:lstStyle/>
          <a:p>
            <a:pPr algn="ctr"/>
            <a:endParaRPr lang="en-US" sz="1400" b="1" dirty="0" smtClean="0">
              <a:solidFill>
                <a:schemeClr val="tx2"/>
              </a:solidFill>
              <a:latin typeface="Verdana" charset="0"/>
              <a:ea typeface="Verdana" charset="0"/>
              <a:cs typeface="Verdana" charset="0"/>
            </a:endParaRPr>
          </a:p>
          <a:p>
            <a:pPr algn="ctr"/>
            <a:r>
              <a:rPr lang="en-US" sz="1400" b="1" dirty="0" smtClean="0">
                <a:solidFill>
                  <a:schemeClr val="tx2"/>
                </a:solidFill>
                <a:latin typeface="Verdana" charset="0"/>
                <a:ea typeface="Verdana" charset="0"/>
                <a:cs typeface="Verdana" charset="0"/>
              </a:rPr>
              <a:t>INITIAL MEETING</a:t>
            </a:r>
          </a:p>
          <a:p>
            <a:pPr algn="ctr"/>
            <a:endParaRPr lang="en-US" sz="1050" b="1" dirty="0">
              <a:solidFill>
                <a:schemeClr val="tx2"/>
              </a:solidFill>
              <a:latin typeface="Verdana" charset="0"/>
              <a:ea typeface="Verdana" charset="0"/>
              <a:cs typeface="Verdana" charset="0"/>
            </a:endParaRPr>
          </a:p>
          <a:p>
            <a:pPr algn="ctr"/>
            <a:r>
              <a:rPr lang="en-US" sz="1400" dirty="0">
                <a:solidFill>
                  <a:schemeClr val="tx2"/>
                </a:solidFill>
                <a:latin typeface="Verdana" charset="0"/>
                <a:ea typeface="Verdana" charset="0"/>
                <a:cs typeface="Verdana" charset="0"/>
              </a:rPr>
              <a:t>Define essential elements to prepare the On-Site audit and </a:t>
            </a:r>
          </a:p>
          <a:p>
            <a:pPr algn="ctr"/>
            <a:r>
              <a:rPr lang="en-US" sz="1400" dirty="0">
                <a:solidFill>
                  <a:schemeClr val="tx2"/>
                </a:solidFill>
                <a:latin typeface="Verdana" charset="0"/>
                <a:ea typeface="Verdana" charset="0"/>
                <a:cs typeface="Verdana" charset="0"/>
              </a:rPr>
              <a:t>prepare the Audit </a:t>
            </a:r>
            <a:r>
              <a:rPr lang="en-US" sz="1400" dirty="0" smtClean="0">
                <a:solidFill>
                  <a:schemeClr val="tx2"/>
                </a:solidFill>
                <a:latin typeface="Verdana" charset="0"/>
                <a:ea typeface="Verdana" charset="0"/>
                <a:cs typeface="Verdana" charset="0"/>
              </a:rPr>
              <a:t>Programme</a:t>
            </a:r>
          </a:p>
          <a:p>
            <a:pPr algn="ctr"/>
            <a:endParaRPr lang="en-US" sz="1050" dirty="0">
              <a:solidFill>
                <a:schemeClr val="tx2"/>
              </a:solidFill>
              <a:latin typeface="Verdana" charset="0"/>
              <a:ea typeface="Verdana" charset="0"/>
              <a:cs typeface="Verdana" charset="0"/>
            </a:endParaRPr>
          </a:p>
        </p:txBody>
      </p:sp>
      <p:sp>
        <p:nvSpPr>
          <p:cNvPr id="7" name="Text Box 4"/>
          <p:cNvSpPr txBox="1">
            <a:spLocks noChangeArrowheads="1"/>
          </p:cNvSpPr>
          <p:nvPr/>
        </p:nvSpPr>
        <p:spPr bwMode="auto">
          <a:xfrm>
            <a:off x="1981201" y="4038600"/>
            <a:ext cx="5181598" cy="1492716"/>
          </a:xfrm>
          <a:prstGeom prst="rect">
            <a:avLst/>
          </a:prstGeom>
          <a:solidFill>
            <a:schemeClr val="bg1"/>
          </a:solidFill>
          <a:ln w="28575">
            <a:solidFill>
              <a:schemeClr val="accent1"/>
            </a:solidFill>
            <a:miter lim="800000"/>
            <a:headEnd/>
            <a:tailEnd/>
          </a:ln>
        </p:spPr>
        <p:txBody>
          <a:bodyPr wrap="square" anchor="ctr">
            <a:spAutoFit/>
          </a:bodyPr>
          <a:lstStyle>
            <a:defPPr>
              <a:defRPr lang="en-US"/>
            </a:defPPr>
            <a:lvl1pPr algn="ctr">
              <a:defRPr sz="1050" b="1">
                <a:solidFill>
                  <a:schemeClr val="tx2"/>
                </a:solidFill>
                <a:latin typeface="Verdana" charset="0"/>
                <a:ea typeface="Verdana" charset="0"/>
                <a:cs typeface="Verdana" charset="0"/>
              </a:defRPr>
            </a:lvl1pPr>
          </a:lstStyle>
          <a:p>
            <a:endParaRPr lang="en-US" sz="1400" dirty="0" smtClean="0"/>
          </a:p>
          <a:p>
            <a:r>
              <a:rPr lang="en-US" sz="1400" dirty="0" smtClean="0"/>
              <a:t>CONDUCTING DOCUMENT REVIEW</a:t>
            </a:r>
          </a:p>
          <a:p>
            <a:endParaRPr lang="en-US" dirty="0"/>
          </a:p>
          <a:p>
            <a:r>
              <a:rPr lang="en-US" sz="1400" b="0" dirty="0"/>
              <a:t>Reviewing relevant management system documents, including records, and determining their adequacy with respect to audit </a:t>
            </a:r>
            <a:r>
              <a:rPr lang="en-US" sz="1400" b="0" dirty="0" smtClean="0"/>
              <a:t>criteria</a:t>
            </a:r>
          </a:p>
          <a:p>
            <a:endParaRPr lang="en-US" b="0" dirty="0"/>
          </a:p>
        </p:txBody>
      </p:sp>
      <p:sp>
        <p:nvSpPr>
          <p:cNvPr id="9" name="Right Arrow 8"/>
          <p:cNvSpPr/>
          <p:nvPr/>
        </p:nvSpPr>
        <p:spPr>
          <a:xfrm rot="5400000">
            <a:off x="4241489" y="3313561"/>
            <a:ext cx="661022" cy="504393"/>
          </a:xfrm>
          <a:prstGeom prst="rightArrow">
            <a:avLst/>
          </a:prstGeom>
          <a:solidFill>
            <a:schemeClr val="bg1"/>
          </a:solidFill>
          <a:ln w="28575">
            <a:solidFill>
              <a:schemeClr val="accent1"/>
            </a:solidFill>
            <a:miter lim="800000"/>
            <a:headEnd/>
            <a:tailEnd/>
          </a:ln>
        </p:spPr>
        <p:txBody>
          <a:bodyPr wrap="square" anchor="ctr">
            <a:spAutoFit/>
          </a:bodyPr>
          <a:lstStyle/>
          <a:p>
            <a:pPr algn="ctr"/>
            <a:endParaRPr lang="en-GB" sz="1050" b="1" dirty="0">
              <a:solidFill>
                <a:schemeClr val="tx2"/>
              </a:solidFill>
              <a:latin typeface="Verdana" charset="0"/>
              <a:ea typeface="Verdana" charset="0"/>
              <a:cs typeface="Verdana" charset="0"/>
            </a:endParaRPr>
          </a:p>
        </p:txBody>
      </p:sp>
    </p:spTree>
    <p:extLst>
      <p:ext uri="{BB962C8B-B14F-4D97-AF65-F5344CB8AC3E}">
        <p14:creationId xmlns:p14="http://schemas.microsoft.com/office/powerpoint/2010/main" val="25362522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fontScale="92500" lnSpcReduction="10000"/>
          </a:bodyPr>
          <a:lstStyle/>
          <a:p>
            <a:r>
              <a:rPr lang="en-US" dirty="0"/>
              <a:t>MO audit </a:t>
            </a:r>
            <a:r>
              <a:rPr lang="en-US" dirty="0" smtClean="0"/>
              <a:t>– needed certification criteria documentation:</a:t>
            </a:r>
            <a:endParaRPr lang="en-US" dirty="0"/>
          </a:p>
        </p:txBody>
      </p:sp>
      <p:sp>
        <p:nvSpPr>
          <p:cNvPr id="6" name="Content Placeholder 5"/>
          <p:cNvSpPr>
            <a:spLocks noGrp="1"/>
          </p:cNvSpPr>
          <p:nvPr>
            <p:ph idx="13"/>
          </p:nvPr>
        </p:nvSpPr>
        <p:spPr/>
        <p:txBody>
          <a:bodyPr/>
          <a:lstStyle/>
          <a:p>
            <a:pPr>
              <a:buFont typeface="Wingdings" panose="05000000000000000000" pitchFamily="2" charset="2"/>
              <a:buChar char="Ø"/>
            </a:pPr>
            <a:r>
              <a:rPr lang="en-US" sz="1600" dirty="0" smtClean="0"/>
              <a:t>Operations </a:t>
            </a:r>
            <a:r>
              <a:rPr lang="en-US" sz="1600" dirty="0"/>
              <a:t>Manual for </a:t>
            </a:r>
            <a:r>
              <a:rPr lang="en-US" sz="1600" dirty="0" smtClean="0"/>
              <a:t>Master Data Services/Data </a:t>
            </a:r>
            <a:r>
              <a:rPr lang="en-US" sz="1600" dirty="0"/>
              <a:t>Quality </a:t>
            </a:r>
            <a:r>
              <a:rPr lang="en-US" sz="1600" dirty="0" smtClean="0"/>
              <a:t>Management</a:t>
            </a:r>
          </a:p>
          <a:p>
            <a:pPr marL="74250" indent="0">
              <a:buNone/>
            </a:pPr>
            <a:endParaRPr lang="en-US" sz="1600" dirty="0"/>
          </a:p>
          <a:p>
            <a:pPr>
              <a:buFont typeface="Wingdings" panose="05000000000000000000" pitchFamily="2" charset="2"/>
              <a:buChar char="Ø"/>
            </a:pPr>
            <a:r>
              <a:rPr lang="en-US" sz="1600" dirty="0"/>
              <a:t>Standard Operational Procedures e.g. Inspections, audits, training, risk management, non-conformance, customer </a:t>
            </a:r>
            <a:r>
              <a:rPr lang="en-US" sz="1600" dirty="0" smtClean="0"/>
              <a:t>management</a:t>
            </a:r>
          </a:p>
          <a:p>
            <a:pPr>
              <a:buFont typeface="Wingdings" panose="05000000000000000000" pitchFamily="2" charset="2"/>
              <a:buChar char="Ø"/>
            </a:pPr>
            <a:endParaRPr lang="en-US" sz="1600" dirty="0"/>
          </a:p>
          <a:p>
            <a:pPr>
              <a:buFont typeface="Wingdings" panose="05000000000000000000" pitchFamily="2" charset="2"/>
              <a:buChar char="Ø"/>
            </a:pPr>
            <a:r>
              <a:rPr lang="en-US" sz="1600" dirty="0" smtClean="0"/>
              <a:t>Master Data Services and/or Brand Owner Best </a:t>
            </a:r>
            <a:r>
              <a:rPr lang="en-US" sz="1600" dirty="0"/>
              <a:t>Practices and related data quality </a:t>
            </a:r>
            <a:r>
              <a:rPr lang="en-US" sz="1600" dirty="0" smtClean="0"/>
              <a:t>documentation</a:t>
            </a:r>
          </a:p>
          <a:p>
            <a:pPr>
              <a:buFont typeface="Wingdings" panose="05000000000000000000" pitchFamily="2" charset="2"/>
              <a:buChar char="Ø"/>
            </a:pPr>
            <a:endParaRPr lang="en-US" sz="1600" dirty="0"/>
          </a:p>
          <a:p>
            <a:pPr>
              <a:buFont typeface="Wingdings" panose="05000000000000000000" pitchFamily="2" charset="2"/>
              <a:buChar char="Ø"/>
            </a:pPr>
            <a:r>
              <a:rPr lang="en-US" sz="1600" dirty="0" smtClean="0"/>
              <a:t>Brief information about Master Data Service/Brand Owner</a:t>
            </a:r>
          </a:p>
          <a:p>
            <a:pPr>
              <a:buFont typeface="Wingdings" panose="05000000000000000000" pitchFamily="2" charset="2"/>
              <a:buChar char="Ø"/>
            </a:pPr>
            <a:endParaRPr lang="en-US" sz="1600" dirty="0"/>
          </a:p>
          <a:p>
            <a:pPr marL="74250" indent="0" algn="ctr">
              <a:buNone/>
            </a:pPr>
            <a:r>
              <a:rPr lang="en-US" sz="1600" dirty="0" smtClean="0"/>
              <a:t>Please refer to the MDS and Brand Owner Checklist for all Certification Criteria</a:t>
            </a:r>
          </a:p>
          <a:p>
            <a:pPr marL="417150" indent="-342900">
              <a:buFont typeface="+mj-lt"/>
              <a:buAutoNum type="arabicPeriod"/>
            </a:pPr>
            <a:endParaRPr lang="en-US" sz="1600" dirty="0"/>
          </a:p>
          <a:p>
            <a:pPr marL="417150" indent="-342900">
              <a:buFont typeface="+mj-lt"/>
              <a:buAutoNum type="arabicPeriod"/>
            </a:pPr>
            <a:endParaRPr lang="en-US" sz="1600" dirty="0" smtClean="0"/>
          </a:p>
          <a:p>
            <a:endParaRPr lang="en-GB" dirty="0"/>
          </a:p>
        </p:txBody>
      </p:sp>
      <p:sp>
        <p:nvSpPr>
          <p:cNvPr id="2" name="Title 1"/>
          <p:cNvSpPr>
            <a:spLocks noGrp="1"/>
          </p:cNvSpPr>
          <p:nvPr>
            <p:ph type="title"/>
          </p:nvPr>
        </p:nvSpPr>
        <p:spPr/>
        <p:txBody>
          <a:bodyPr/>
          <a:lstStyle/>
          <a:p>
            <a:r>
              <a:rPr lang="en-US" b="1" dirty="0" smtClean="0"/>
              <a:t>Before the </a:t>
            </a:r>
            <a:r>
              <a:rPr lang="en-US" b="1" dirty="0"/>
              <a:t>A</a:t>
            </a:r>
            <a:r>
              <a:rPr lang="en-US" b="1" dirty="0" smtClean="0"/>
              <a:t>udit: </a:t>
            </a:r>
            <a:br>
              <a:rPr lang="en-US" b="1" dirty="0" smtClean="0"/>
            </a:br>
            <a:r>
              <a:rPr lang="en-US" b="1" dirty="0" smtClean="0"/>
              <a:t>Pre-Check Document Review</a:t>
            </a:r>
            <a:endParaRPr lang="en-GB" b="1" dirty="0"/>
          </a:p>
        </p:txBody>
      </p:sp>
      <p:sp>
        <p:nvSpPr>
          <p:cNvPr id="4" name="Slide Number Placeholder 3"/>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47</a:t>
            </a:fld>
            <a:endParaRPr lang="en-GB" noProof="0"/>
          </a:p>
        </p:txBody>
      </p:sp>
    </p:spTree>
    <p:extLst>
      <p:ext uri="{BB962C8B-B14F-4D97-AF65-F5344CB8AC3E}">
        <p14:creationId xmlns:p14="http://schemas.microsoft.com/office/powerpoint/2010/main" val="13493820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b="1" dirty="0" smtClean="0"/>
              <a:t>Summary of the Audit Plan</a:t>
            </a:r>
          </a:p>
        </p:txBody>
      </p:sp>
      <p:sp>
        <p:nvSpPr>
          <p:cNvPr id="75778" name="Slide Number Placeholder 2"/>
          <p:cNvSpPr>
            <a:spLocks noGrp="1"/>
          </p:cNvSpPr>
          <p:nvPr>
            <p:ph type="sldNum" sz="quarter" idx="10"/>
          </p:nvPr>
        </p:nvSpPr>
        <p:spPr>
          <a:noFill/>
        </p:spPr>
        <p:txBody>
          <a:bodyPr/>
          <a:lstStyle/>
          <a:p>
            <a:fld id="{99D7A528-CF58-4080-A465-E2E544D3B2ED}" type="slidenum">
              <a:rPr lang="en-US" smtClean="0">
                <a:latin typeface="Arial" charset="0"/>
                <a:cs typeface="Arial" charset="0"/>
              </a:rPr>
              <a:pPr/>
              <a:t>48</a:t>
            </a:fld>
            <a:endParaRPr lang="en-US" dirty="0" smtClean="0">
              <a:latin typeface="Arial" charset="0"/>
              <a:cs typeface="Arial" charset="0"/>
            </a:endParaRPr>
          </a:p>
        </p:txBody>
      </p:sp>
      <p:sp>
        <p:nvSpPr>
          <p:cNvPr id="4" name="Rounded Rectangle 3"/>
          <p:cNvSpPr/>
          <p:nvPr/>
        </p:nvSpPr>
        <p:spPr bwMode="auto">
          <a:xfrm>
            <a:off x="1066800" y="1915058"/>
            <a:ext cx="7162800" cy="4180941"/>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spcBef>
                <a:spcPct val="20000"/>
              </a:spcBef>
              <a:buFont typeface="+mj-lt"/>
              <a:buAutoNum type="arabicPeriod"/>
              <a:defRPr/>
            </a:pPr>
            <a:r>
              <a:rPr lang="en-US" sz="1300" dirty="0">
                <a:solidFill>
                  <a:schemeClr val="bg1"/>
                </a:solidFill>
              </a:rPr>
              <a:t>Audit </a:t>
            </a:r>
            <a:r>
              <a:rPr lang="en-US" b="1" dirty="0" smtClean="0">
                <a:solidFill>
                  <a:schemeClr val="bg1"/>
                </a:solidFill>
              </a:rPr>
              <a:t>objectives</a:t>
            </a:r>
            <a:endParaRPr lang="en-US" b="1" dirty="0">
              <a:solidFill>
                <a:schemeClr val="bg1"/>
              </a:solidFill>
            </a:endParaRPr>
          </a:p>
          <a:p>
            <a:pPr marL="342900" indent="-342900">
              <a:spcBef>
                <a:spcPct val="20000"/>
              </a:spcBef>
              <a:buFont typeface="+mj-lt"/>
              <a:buAutoNum type="arabicPeriod"/>
              <a:defRPr/>
            </a:pPr>
            <a:r>
              <a:rPr lang="en-US" sz="1300" dirty="0">
                <a:solidFill>
                  <a:schemeClr val="bg1"/>
                </a:solidFill>
              </a:rPr>
              <a:t>Audit </a:t>
            </a:r>
            <a:r>
              <a:rPr lang="en-US" b="1" dirty="0">
                <a:solidFill>
                  <a:schemeClr val="bg1"/>
                </a:solidFill>
              </a:rPr>
              <a:t>criteria</a:t>
            </a:r>
            <a:r>
              <a:rPr lang="en-US" sz="1300" dirty="0">
                <a:solidFill>
                  <a:schemeClr val="bg1"/>
                </a:solidFill>
              </a:rPr>
              <a:t> and any reference </a:t>
            </a:r>
            <a:r>
              <a:rPr lang="en-US" sz="1300" dirty="0" smtClean="0">
                <a:solidFill>
                  <a:schemeClr val="bg1"/>
                </a:solidFill>
              </a:rPr>
              <a:t>documents</a:t>
            </a:r>
            <a:endParaRPr lang="en-US" sz="1300" dirty="0">
              <a:solidFill>
                <a:schemeClr val="bg1"/>
              </a:solidFill>
            </a:endParaRPr>
          </a:p>
          <a:p>
            <a:pPr marL="342900" indent="-342900">
              <a:spcBef>
                <a:spcPct val="20000"/>
              </a:spcBef>
              <a:buFont typeface="+mj-lt"/>
              <a:buAutoNum type="arabicPeriod"/>
              <a:defRPr/>
            </a:pPr>
            <a:r>
              <a:rPr lang="en-US" sz="1300" dirty="0">
                <a:solidFill>
                  <a:schemeClr val="bg1"/>
                </a:solidFill>
              </a:rPr>
              <a:t>Audit </a:t>
            </a:r>
            <a:r>
              <a:rPr lang="en-US" b="1" dirty="0">
                <a:solidFill>
                  <a:schemeClr val="bg1"/>
                </a:solidFill>
              </a:rPr>
              <a:t>scope</a:t>
            </a:r>
            <a:r>
              <a:rPr lang="en-US" sz="1300" dirty="0">
                <a:solidFill>
                  <a:schemeClr val="bg1"/>
                </a:solidFill>
              </a:rPr>
              <a:t>, incl. identification of </a:t>
            </a:r>
            <a:r>
              <a:rPr lang="en-US" sz="1300" dirty="0" err="1" smtClean="0">
                <a:solidFill>
                  <a:schemeClr val="bg1"/>
                </a:solidFill>
              </a:rPr>
              <a:t>organisational</a:t>
            </a:r>
            <a:r>
              <a:rPr lang="en-US" sz="1300" dirty="0" smtClean="0">
                <a:solidFill>
                  <a:schemeClr val="bg1"/>
                </a:solidFill>
              </a:rPr>
              <a:t> </a:t>
            </a:r>
            <a:r>
              <a:rPr lang="en-US" sz="1300" dirty="0">
                <a:solidFill>
                  <a:schemeClr val="bg1"/>
                </a:solidFill>
              </a:rPr>
              <a:t>&amp; functional units and processes to be </a:t>
            </a:r>
            <a:r>
              <a:rPr lang="en-US" sz="1300" dirty="0" smtClean="0">
                <a:solidFill>
                  <a:schemeClr val="bg1"/>
                </a:solidFill>
              </a:rPr>
              <a:t>audited</a:t>
            </a:r>
            <a:endParaRPr lang="en-US" sz="1300" dirty="0">
              <a:solidFill>
                <a:schemeClr val="bg1"/>
              </a:solidFill>
            </a:endParaRPr>
          </a:p>
          <a:p>
            <a:pPr marL="342900" indent="-342900">
              <a:spcBef>
                <a:spcPct val="20000"/>
              </a:spcBef>
              <a:buFont typeface="+mj-lt"/>
              <a:buAutoNum type="arabicPeriod"/>
              <a:defRPr/>
            </a:pPr>
            <a:r>
              <a:rPr lang="en-US" sz="1300" dirty="0" smtClean="0">
                <a:solidFill>
                  <a:schemeClr val="bg1"/>
                </a:solidFill>
              </a:rPr>
              <a:t>Agree</a:t>
            </a:r>
            <a:r>
              <a:rPr lang="en-US" sz="1300" b="1" dirty="0" smtClean="0">
                <a:solidFill>
                  <a:schemeClr val="bg1"/>
                </a:solidFill>
              </a:rPr>
              <a:t> </a:t>
            </a:r>
            <a:r>
              <a:rPr lang="en-US" b="1" dirty="0" smtClean="0">
                <a:solidFill>
                  <a:schemeClr val="bg1"/>
                </a:solidFill>
              </a:rPr>
              <a:t>dates </a:t>
            </a:r>
            <a:r>
              <a:rPr lang="en-US" b="1" dirty="0">
                <a:solidFill>
                  <a:schemeClr val="bg1"/>
                </a:solidFill>
              </a:rPr>
              <a:t>&amp; places </a:t>
            </a:r>
            <a:r>
              <a:rPr lang="en-US" sz="1300" dirty="0">
                <a:solidFill>
                  <a:schemeClr val="bg1"/>
                </a:solidFill>
              </a:rPr>
              <a:t>for on-site audit activities</a:t>
            </a:r>
          </a:p>
          <a:p>
            <a:pPr marL="342900" indent="-342900">
              <a:spcBef>
                <a:spcPct val="20000"/>
              </a:spcBef>
              <a:buFont typeface="+mj-lt"/>
              <a:buAutoNum type="arabicPeriod"/>
              <a:defRPr/>
            </a:pPr>
            <a:r>
              <a:rPr lang="en-US" sz="1300" dirty="0">
                <a:solidFill>
                  <a:schemeClr val="bg1"/>
                </a:solidFill>
              </a:rPr>
              <a:t>Expected time &amp; </a:t>
            </a:r>
            <a:r>
              <a:rPr lang="en-US" b="1" dirty="0">
                <a:solidFill>
                  <a:schemeClr val="bg1"/>
                </a:solidFill>
              </a:rPr>
              <a:t>duration</a:t>
            </a:r>
            <a:r>
              <a:rPr lang="en-US" sz="1300" dirty="0">
                <a:solidFill>
                  <a:schemeClr val="bg1"/>
                </a:solidFill>
              </a:rPr>
              <a:t> of on-site audit activities, (incl. meetings with auditee’s management &amp; audit team meetings</a:t>
            </a:r>
            <a:r>
              <a:rPr lang="en-US" sz="1300" dirty="0" smtClean="0">
                <a:solidFill>
                  <a:schemeClr val="bg1"/>
                </a:solidFill>
              </a:rPr>
              <a:t>)</a:t>
            </a:r>
            <a:endParaRPr lang="en-US" sz="1300" dirty="0">
              <a:solidFill>
                <a:schemeClr val="bg1"/>
              </a:solidFill>
            </a:endParaRPr>
          </a:p>
          <a:p>
            <a:pPr marL="342900" indent="-342900">
              <a:spcBef>
                <a:spcPct val="20000"/>
              </a:spcBef>
              <a:buFont typeface="+mj-lt"/>
              <a:buAutoNum type="arabicPeriod"/>
              <a:defRPr/>
            </a:pPr>
            <a:r>
              <a:rPr lang="en-US" sz="1300" dirty="0">
                <a:solidFill>
                  <a:schemeClr val="bg1"/>
                </a:solidFill>
              </a:rPr>
              <a:t>Roles and </a:t>
            </a:r>
            <a:r>
              <a:rPr lang="en-US" b="1" dirty="0">
                <a:solidFill>
                  <a:schemeClr val="bg1"/>
                </a:solidFill>
              </a:rPr>
              <a:t>responsibilities </a:t>
            </a:r>
            <a:r>
              <a:rPr lang="en-US" sz="1300" dirty="0">
                <a:solidFill>
                  <a:schemeClr val="bg1"/>
                </a:solidFill>
              </a:rPr>
              <a:t>of audit team members &amp; accompanying </a:t>
            </a:r>
            <a:r>
              <a:rPr lang="en-US" sz="1300" dirty="0" smtClean="0">
                <a:solidFill>
                  <a:schemeClr val="bg1"/>
                </a:solidFill>
              </a:rPr>
              <a:t>persons</a:t>
            </a:r>
            <a:endParaRPr lang="en-US" sz="1300" dirty="0">
              <a:solidFill>
                <a:schemeClr val="bg1"/>
              </a:solidFill>
            </a:endParaRPr>
          </a:p>
          <a:p>
            <a:pPr marL="342900" indent="-342900">
              <a:spcBef>
                <a:spcPct val="20000"/>
              </a:spcBef>
              <a:buFont typeface="+mj-lt"/>
              <a:buAutoNum type="arabicPeriod"/>
              <a:defRPr/>
            </a:pPr>
            <a:r>
              <a:rPr lang="en-US" sz="1300" dirty="0">
                <a:solidFill>
                  <a:schemeClr val="bg1"/>
                </a:solidFill>
              </a:rPr>
              <a:t>Allocation of appropriate </a:t>
            </a:r>
            <a:r>
              <a:rPr lang="en-US" b="1" dirty="0">
                <a:solidFill>
                  <a:schemeClr val="bg1"/>
                </a:solidFill>
              </a:rPr>
              <a:t>resources</a:t>
            </a:r>
            <a:r>
              <a:rPr lang="en-US" dirty="0">
                <a:solidFill>
                  <a:schemeClr val="bg1"/>
                </a:solidFill>
              </a:rPr>
              <a:t> </a:t>
            </a:r>
            <a:r>
              <a:rPr lang="en-US" sz="1300" dirty="0">
                <a:solidFill>
                  <a:schemeClr val="bg1"/>
                </a:solidFill>
              </a:rPr>
              <a:t>to critical areas of </a:t>
            </a:r>
            <a:r>
              <a:rPr lang="en-US" sz="1300" dirty="0" smtClean="0">
                <a:solidFill>
                  <a:schemeClr val="bg1"/>
                </a:solidFill>
              </a:rPr>
              <a:t>audit</a:t>
            </a:r>
          </a:p>
          <a:p>
            <a:pPr marL="342900" indent="-342900">
              <a:spcBef>
                <a:spcPct val="20000"/>
              </a:spcBef>
              <a:buFont typeface="+mj-lt"/>
              <a:buAutoNum type="arabicPeriod"/>
              <a:defRPr/>
            </a:pPr>
            <a:r>
              <a:rPr lang="en-US" sz="1300" dirty="0" smtClean="0">
                <a:solidFill>
                  <a:schemeClr val="bg1"/>
                </a:solidFill>
              </a:rPr>
              <a:t>Working, reporting </a:t>
            </a:r>
            <a:r>
              <a:rPr lang="en-US" sz="1300" dirty="0">
                <a:solidFill>
                  <a:schemeClr val="bg1"/>
                </a:solidFill>
              </a:rPr>
              <a:t>&amp; </a:t>
            </a:r>
            <a:r>
              <a:rPr lang="en-US" sz="1300" dirty="0" smtClean="0">
                <a:solidFill>
                  <a:schemeClr val="bg1"/>
                </a:solidFill>
              </a:rPr>
              <a:t>documentation must all be in </a:t>
            </a:r>
            <a:r>
              <a:rPr lang="en-US" b="1" dirty="0" smtClean="0">
                <a:solidFill>
                  <a:schemeClr val="bg1"/>
                </a:solidFill>
              </a:rPr>
              <a:t>English</a:t>
            </a:r>
            <a:endParaRPr lang="en-US" b="1" dirty="0">
              <a:solidFill>
                <a:schemeClr val="bg1"/>
              </a:solidFill>
            </a:endParaRPr>
          </a:p>
        </p:txBody>
      </p:sp>
      <p:sp>
        <p:nvSpPr>
          <p:cNvPr id="75781" name="TextBox 5"/>
          <p:cNvSpPr txBox="1">
            <a:spLocks noChangeArrowheads="1"/>
          </p:cNvSpPr>
          <p:nvPr/>
        </p:nvSpPr>
        <p:spPr bwMode="auto">
          <a:xfrm>
            <a:off x="2819400" y="1348750"/>
            <a:ext cx="4038600" cy="353943"/>
          </a:xfrm>
          <a:prstGeom prst="rect">
            <a:avLst/>
          </a:prstGeom>
          <a:noFill/>
          <a:ln w="9525">
            <a:noFill/>
            <a:miter lim="800000"/>
            <a:headEnd/>
            <a:tailEnd/>
          </a:ln>
        </p:spPr>
        <p:txBody>
          <a:bodyPr wrap="square">
            <a:spAutoFit/>
          </a:bodyPr>
          <a:lstStyle/>
          <a:p>
            <a:pPr>
              <a:spcBef>
                <a:spcPct val="20000"/>
              </a:spcBef>
            </a:pPr>
            <a:r>
              <a:rPr lang="en-US" sz="1700" b="1" dirty="0" smtClean="0">
                <a:solidFill>
                  <a:schemeClr val="tx2"/>
                </a:solidFill>
              </a:rPr>
              <a:t>MANDATORY INFORMATION</a:t>
            </a:r>
            <a:endParaRPr lang="en-US" sz="1700" b="1" dirty="0">
              <a:solidFill>
                <a:schemeClr val="tx2"/>
              </a:solidFill>
            </a:endParaRPr>
          </a:p>
        </p:txBody>
      </p:sp>
    </p:spTree>
    <p:extLst>
      <p:ext uri="{BB962C8B-B14F-4D97-AF65-F5344CB8AC3E}">
        <p14:creationId xmlns:p14="http://schemas.microsoft.com/office/powerpoint/2010/main" val="2097260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49</a:t>
            </a:fld>
            <a:endParaRPr lang="en-US" dirty="0"/>
          </a:p>
        </p:txBody>
      </p:sp>
      <p:sp>
        <p:nvSpPr>
          <p:cNvPr id="6" name="Text Placeholder 5"/>
          <p:cNvSpPr>
            <a:spLocks noGrp="1"/>
          </p:cNvSpPr>
          <p:nvPr>
            <p:ph type="body" sz="quarter" idx="11"/>
          </p:nvPr>
        </p:nvSpPr>
        <p:spPr/>
        <p:txBody>
          <a:bodyPr/>
          <a:lstStyle/>
          <a:p>
            <a:r>
              <a:rPr lang="en-US" dirty="0"/>
              <a:t> </a:t>
            </a:r>
            <a:endParaRPr lang="en-GB" dirty="0"/>
          </a:p>
        </p:txBody>
      </p:sp>
      <p:sp>
        <p:nvSpPr>
          <p:cNvPr id="5" name="Title 4"/>
          <p:cNvSpPr>
            <a:spLocks noGrp="1"/>
          </p:cNvSpPr>
          <p:nvPr>
            <p:ph type="title"/>
          </p:nvPr>
        </p:nvSpPr>
        <p:spPr/>
        <p:txBody>
          <a:bodyPr/>
          <a:lstStyle/>
          <a:p>
            <a:r>
              <a:rPr lang="en-GB" b="1" dirty="0" smtClean="0"/>
              <a:t>During the Audit</a:t>
            </a:r>
            <a:r>
              <a:rPr lang="en-US" dirty="0"/>
              <a:t>	</a:t>
            </a:r>
            <a:endParaRPr lang="en-GB" dirty="0"/>
          </a:p>
        </p:txBody>
      </p:sp>
    </p:spTree>
    <p:extLst>
      <p:ext uri="{BB962C8B-B14F-4D97-AF65-F5344CB8AC3E}">
        <p14:creationId xmlns:p14="http://schemas.microsoft.com/office/powerpoint/2010/main" val="2183002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normAutofit/>
          </a:bodyPr>
          <a:lstStyle/>
          <a:p>
            <a:r>
              <a:rPr lang="en-US" dirty="0"/>
              <a:t>Learning Objectives</a:t>
            </a:r>
            <a:r>
              <a:rPr lang="en-US" dirty="0" smtClean="0"/>
              <a:t>:</a:t>
            </a:r>
            <a:endParaRPr lang="en-US" dirty="0"/>
          </a:p>
        </p:txBody>
      </p:sp>
      <p:sp>
        <p:nvSpPr>
          <p:cNvPr id="3" name="Content Placeholder 2"/>
          <p:cNvSpPr>
            <a:spLocks noGrp="1"/>
          </p:cNvSpPr>
          <p:nvPr>
            <p:ph idx="13"/>
          </p:nvPr>
        </p:nvSpPr>
        <p:spPr>
          <a:xfrm>
            <a:off x="572429" y="1827758"/>
            <a:ext cx="4118611" cy="3373381"/>
          </a:xfrm>
        </p:spPr>
        <p:txBody>
          <a:bodyPr anchor="ctr"/>
          <a:lstStyle/>
          <a:p>
            <a:pPr>
              <a:spcBef>
                <a:spcPts val="0"/>
              </a:spcBef>
            </a:pPr>
            <a:r>
              <a:rPr lang="en-US" sz="1500" dirty="0" smtClean="0"/>
              <a:t>Why was this Programme created?</a:t>
            </a:r>
          </a:p>
          <a:p>
            <a:pPr>
              <a:spcBef>
                <a:spcPts val="0"/>
              </a:spcBef>
            </a:pPr>
            <a:endParaRPr lang="en-US" sz="1500" dirty="0"/>
          </a:p>
          <a:p>
            <a:pPr>
              <a:spcBef>
                <a:spcPts val="0"/>
              </a:spcBef>
            </a:pPr>
            <a:r>
              <a:rPr lang="en-US" sz="1500" dirty="0" smtClean="0"/>
              <a:t>What </a:t>
            </a:r>
            <a:r>
              <a:rPr lang="en-US" sz="1500" dirty="0"/>
              <a:t>is the Master Data Services </a:t>
            </a:r>
            <a:r>
              <a:rPr lang="en-US" sz="1500" dirty="0" smtClean="0"/>
              <a:t>Certification </a:t>
            </a:r>
            <a:r>
              <a:rPr lang="en-US" sz="1500" dirty="0"/>
              <a:t>and why it is important</a:t>
            </a:r>
          </a:p>
          <a:p>
            <a:pPr>
              <a:spcBef>
                <a:spcPts val="1350"/>
              </a:spcBef>
            </a:pPr>
            <a:r>
              <a:rPr lang="en-US" sz="1500" dirty="0"/>
              <a:t>What are the benefits for MOs and Brand Owners</a:t>
            </a:r>
          </a:p>
          <a:p>
            <a:pPr>
              <a:spcBef>
                <a:spcPts val="1350"/>
              </a:spcBef>
            </a:pPr>
            <a:r>
              <a:rPr lang="en-US" sz="1500" dirty="0"/>
              <a:t>How to prepare for </a:t>
            </a:r>
            <a:r>
              <a:rPr lang="en-US" sz="1500" dirty="0" smtClean="0"/>
              <a:t>the certification </a:t>
            </a:r>
            <a:r>
              <a:rPr lang="en-US" sz="1500" dirty="0"/>
              <a:t>and </a:t>
            </a:r>
            <a:r>
              <a:rPr lang="en-US" sz="1500" dirty="0" smtClean="0"/>
              <a:t>Audit </a:t>
            </a:r>
            <a:r>
              <a:rPr lang="en-US" sz="1500" dirty="0"/>
              <a:t>process </a:t>
            </a:r>
            <a:endParaRPr lang="en-US" sz="1500" dirty="0" smtClean="0"/>
          </a:p>
          <a:p>
            <a:pPr>
              <a:spcBef>
                <a:spcPts val="1350"/>
              </a:spcBef>
            </a:pPr>
            <a:r>
              <a:rPr lang="en-US" sz="1500" dirty="0" smtClean="0"/>
              <a:t>Insight in the Audit process</a:t>
            </a:r>
            <a:endParaRPr lang="en-US" sz="1500" dirty="0"/>
          </a:p>
        </p:txBody>
      </p:sp>
      <p:sp>
        <p:nvSpPr>
          <p:cNvPr id="2" name="Title 1"/>
          <p:cNvSpPr>
            <a:spLocks noGrp="1"/>
          </p:cNvSpPr>
          <p:nvPr>
            <p:ph type="title"/>
          </p:nvPr>
        </p:nvSpPr>
        <p:spPr/>
        <p:txBody>
          <a:bodyPr/>
          <a:lstStyle/>
          <a:p>
            <a:r>
              <a:rPr lang="en-US" b="1" dirty="0" smtClean="0"/>
              <a:t>GS1 </a:t>
            </a:r>
            <a:r>
              <a:rPr lang="en-US" b="1" dirty="0"/>
              <a:t>Master Data Services and Brand Owner Certification</a:t>
            </a:r>
          </a:p>
        </p:txBody>
      </p:sp>
      <p:sp>
        <p:nvSpPr>
          <p:cNvPr id="4" name="Slide Number Placeholder 3"/>
          <p:cNvSpPr>
            <a:spLocks noGrp="1"/>
          </p:cNvSpPr>
          <p:nvPr>
            <p:ph type="sldNum" sz="quarter" idx="14"/>
          </p:nvPr>
        </p:nvSpPr>
        <p:spPr/>
        <p:txBody>
          <a:bodyPr/>
          <a:lstStyle/>
          <a:p>
            <a:fld id="{4472AB7F-E8D0-4874-A9B8-335B68DC5F05}" type="slidenum">
              <a:rPr lang="en-US" smtClean="0"/>
              <a:pPr/>
              <a:t>5</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8002" y="2514318"/>
            <a:ext cx="1452753" cy="1865891"/>
          </a:xfrm>
          <a:prstGeom prst="rect">
            <a:avLst/>
          </a:prstGeom>
        </p:spPr>
      </p:pic>
    </p:spTree>
    <p:extLst>
      <p:ext uri="{BB962C8B-B14F-4D97-AF65-F5344CB8AC3E}">
        <p14:creationId xmlns:p14="http://schemas.microsoft.com/office/powerpoint/2010/main" val="1653780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52763" y="1455918"/>
            <a:ext cx="8057837" cy="906282"/>
          </a:xfrm>
        </p:spPr>
        <p:txBody>
          <a:bodyPr>
            <a:normAutofit/>
          </a:bodyPr>
          <a:lstStyle/>
          <a:p>
            <a:r>
              <a:rPr lang="en-US" dirty="0" smtClean="0"/>
              <a:t>The Audit Objective is to gain a full understanding and verify the competency levels of the MO Team</a:t>
            </a:r>
            <a:endParaRPr lang="en-US" dirty="0"/>
          </a:p>
        </p:txBody>
      </p:sp>
      <p:sp>
        <p:nvSpPr>
          <p:cNvPr id="3" name="Content Placeholder 2"/>
          <p:cNvSpPr>
            <a:spLocks noGrp="1"/>
          </p:cNvSpPr>
          <p:nvPr>
            <p:ph idx="13"/>
          </p:nvPr>
        </p:nvSpPr>
        <p:spPr>
          <a:xfrm>
            <a:off x="533400" y="2133600"/>
            <a:ext cx="6000437" cy="4095751"/>
          </a:xfrm>
        </p:spPr>
        <p:txBody>
          <a:bodyPr/>
          <a:lstStyle/>
          <a:p>
            <a:pPr marL="74250" indent="0">
              <a:spcBef>
                <a:spcPct val="20000"/>
              </a:spcBef>
              <a:buNone/>
              <a:defRPr/>
            </a:pPr>
            <a:endParaRPr lang="en-US" sz="1800" dirty="0" smtClean="0"/>
          </a:p>
          <a:p>
            <a:pPr marL="74250" indent="0">
              <a:spcBef>
                <a:spcPct val="20000"/>
              </a:spcBef>
              <a:buNone/>
              <a:defRPr/>
            </a:pPr>
            <a:r>
              <a:rPr lang="en-US" sz="1800" dirty="0" smtClean="0"/>
              <a:t>On-Site </a:t>
            </a:r>
            <a:r>
              <a:rPr lang="en-US" sz="1800" dirty="0"/>
              <a:t>Audit according to the agreed Audit Plan:</a:t>
            </a:r>
          </a:p>
          <a:p>
            <a:pPr marL="74250" indent="0">
              <a:spcBef>
                <a:spcPct val="20000"/>
              </a:spcBef>
              <a:buNone/>
              <a:defRPr/>
            </a:pPr>
            <a:endParaRPr lang="en-US" sz="1200" dirty="0"/>
          </a:p>
          <a:p>
            <a:pPr marL="483750" lvl="1">
              <a:spcBef>
                <a:spcPct val="20000"/>
              </a:spcBef>
              <a:buFont typeface="Wingdings" panose="05000000000000000000" pitchFamily="2" charset="2"/>
              <a:buChar char="ü"/>
              <a:defRPr/>
            </a:pPr>
            <a:r>
              <a:rPr lang="en-US" sz="1600" dirty="0"/>
              <a:t>Conducting opening meeting</a:t>
            </a:r>
          </a:p>
          <a:p>
            <a:pPr marL="483750" lvl="1">
              <a:spcBef>
                <a:spcPct val="20000"/>
              </a:spcBef>
              <a:buFont typeface="Wingdings" panose="05000000000000000000" pitchFamily="2" charset="2"/>
              <a:buChar char="ü"/>
              <a:defRPr/>
            </a:pPr>
            <a:r>
              <a:rPr lang="en-US" sz="1600" dirty="0"/>
              <a:t>Collecting and verifying information</a:t>
            </a:r>
          </a:p>
          <a:p>
            <a:pPr marL="483750" lvl="1">
              <a:spcBef>
                <a:spcPct val="20000"/>
              </a:spcBef>
              <a:buFont typeface="Wingdings" panose="05000000000000000000" pitchFamily="2" charset="2"/>
              <a:buChar char="ü"/>
              <a:defRPr/>
            </a:pPr>
            <a:r>
              <a:rPr lang="en-US" sz="1600" dirty="0"/>
              <a:t>Generating audit findings</a:t>
            </a:r>
          </a:p>
          <a:p>
            <a:pPr marL="483750" lvl="1">
              <a:spcBef>
                <a:spcPct val="20000"/>
              </a:spcBef>
              <a:buFont typeface="Wingdings" panose="05000000000000000000" pitchFamily="2" charset="2"/>
              <a:buChar char="ü"/>
              <a:defRPr/>
            </a:pPr>
            <a:r>
              <a:rPr lang="en-US" sz="1600" dirty="0"/>
              <a:t>Completing the GS1 Master Data Services/Brand Owner Checklist</a:t>
            </a:r>
          </a:p>
          <a:p>
            <a:pPr marL="483750" lvl="1">
              <a:spcBef>
                <a:spcPct val="20000"/>
              </a:spcBef>
              <a:buFont typeface="Wingdings" panose="05000000000000000000" pitchFamily="2" charset="2"/>
              <a:buChar char="ü"/>
              <a:defRPr/>
            </a:pPr>
            <a:r>
              <a:rPr lang="en-US" sz="1600" dirty="0"/>
              <a:t>Preparing audit conclusions</a:t>
            </a:r>
          </a:p>
          <a:p>
            <a:pPr marL="483750" lvl="1">
              <a:spcBef>
                <a:spcPct val="20000"/>
              </a:spcBef>
              <a:buFont typeface="Wingdings" panose="05000000000000000000" pitchFamily="2" charset="2"/>
              <a:buChar char="ü"/>
              <a:defRPr/>
            </a:pPr>
            <a:r>
              <a:rPr lang="en-US" sz="1600" dirty="0"/>
              <a:t>Conducting closing meeting</a:t>
            </a:r>
          </a:p>
          <a:p>
            <a:pPr lvl="1">
              <a:buFont typeface="Wingdings" panose="05000000000000000000" pitchFamily="2" charset="2"/>
              <a:buChar char="ü"/>
            </a:pPr>
            <a:endParaRPr lang="en-GB" dirty="0"/>
          </a:p>
        </p:txBody>
      </p:sp>
      <p:sp>
        <p:nvSpPr>
          <p:cNvPr id="95234" name="Rectangle 6"/>
          <p:cNvSpPr>
            <a:spLocks noGrp="1" noChangeArrowheads="1"/>
          </p:cNvSpPr>
          <p:nvPr>
            <p:ph type="title"/>
          </p:nvPr>
        </p:nvSpPr>
        <p:spPr/>
        <p:txBody>
          <a:bodyPr/>
          <a:lstStyle/>
          <a:p>
            <a:pPr eaLnBrk="1" hangingPunct="1"/>
            <a:r>
              <a:rPr lang="en-US" b="1" dirty="0" smtClean="0">
                <a:ea typeface="ＭＳ Ｐゴシック"/>
                <a:cs typeface="ＭＳ Ｐゴシック"/>
              </a:rPr>
              <a:t>The On-Site Audit</a:t>
            </a:r>
          </a:p>
        </p:txBody>
      </p:sp>
      <p:sp>
        <p:nvSpPr>
          <p:cNvPr id="9" name="Text Box 10"/>
          <p:cNvSpPr txBox="1">
            <a:spLocks noChangeArrowheads="1"/>
          </p:cNvSpPr>
          <p:nvPr/>
        </p:nvSpPr>
        <p:spPr bwMode="auto">
          <a:xfrm>
            <a:off x="6346570" y="3048000"/>
            <a:ext cx="2254250" cy="2031325"/>
          </a:xfrm>
          <a:prstGeom prst="rect">
            <a:avLst/>
          </a:prstGeom>
          <a:solidFill>
            <a:schemeClr val="bg1"/>
          </a:solidFill>
          <a:ln w="28575">
            <a:solidFill>
              <a:schemeClr val="accent1"/>
            </a:solidFill>
            <a:miter lim="800000"/>
            <a:headEnd/>
            <a:tailEnd/>
          </a:ln>
        </p:spPr>
        <p:txBody>
          <a:bodyPr>
            <a:spAutoFit/>
          </a:bodyPr>
          <a:lstStyle/>
          <a:p>
            <a:pPr>
              <a:spcBef>
                <a:spcPct val="20000"/>
              </a:spcBef>
            </a:pPr>
            <a:r>
              <a:rPr lang="en-US" sz="1400" b="1" dirty="0">
                <a:solidFill>
                  <a:schemeClr val="tx2"/>
                </a:solidFill>
                <a:ea typeface="ＭＳ Ｐゴシック"/>
                <a:cs typeface="ＭＳ Ｐゴシック"/>
              </a:rPr>
              <a:t>Where: </a:t>
            </a:r>
          </a:p>
          <a:p>
            <a:pPr>
              <a:spcBef>
                <a:spcPct val="20000"/>
              </a:spcBef>
            </a:pPr>
            <a:r>
              <a:rPr lang="en-US" sz="1400" dirty="0">
                <a:solidFill>
                  <a:schemeClr val="tx2"/>
                </a:solidFill>
                <a:ea typeface="ＭＳ Ｐゴシック"/>
                <a:cs typeface="ＭＳ Ｐゴシック"/>
              </a:rPr>
              <a:t>Company facilities</a:t>
            </a:r>
          </a:p>
          <a:p>
            <a:pPr>
              <a:spcBef>
                <a:spcPct val="20000"/>
              </a:spcBef>
            </a:pPr>
            <a:r>
              <a:rPr lang="en-US" sz="1400" b="1" dirty="0">
                <a:solidFill>
                  <a:schemeClr val="tx2"/>
                </a:solidFill>
                <a:ea typeface="ＭＳ Ｐゴシック"/>
                <a:cs typeface="ＭＳ Ｐゴシック"/>
              </a:rPr>
              <a:t>Duration:</a:t>
            </a:r>
            <a:r>
              <a:rPr lang="en-US" sz="1400" dirty="0">
                <a:solidFill>
                  <a:schemeClr val="tx2"/>
                </a:solidFill>
                <a:ea typeface="ＭＳ Ｐゴシック"/>
                <a:cs typeface="ＭＳ Ｐゴシック"/>
              </a:rPr>
              <a:t> </a:t>
            </a:r>
          </a:p>
          <a:p>
            <a:pPr>
              <a:spcBef>
                <a:spcPct val="20000"/>
              </a:spcBef>
            </a:pPr>
            <a:r>
              <a:rPr lang="en-US" sz="1400" dirty="0" smtClean="0">
                <a:solidFill>
                  <a:schemeClr val="tx2"/>
                </a:solidFill>
                <a:ea typeface="ＭＳ Ｐゴシック"/>
                <a:cs typeface="ＭＳ Ｐゴシック"/>
              </a:rPr>
              <a:t>1.5 Days</a:t>
            </a:r>
            <a:endParaRPr lang="en-US" sz="1400" dirty="0">
              <a:solidFill>
                <a:schemeClr val="tx2"/>
              </a:solidFill>
              <a:ea typeface="ＭＳ Ｐゴシック"/>
              <a:cs typeface="ＭＳ Ｐゴシック"/>
            </a:endParaRPr>
          </a:p>
          <a:p>
            <a:pPr>
              <a:spcBef>
                <a:spcPct val="20000"/>
              </a:spcBef>
            </a:pPr>
            <a:r>
              <a:rPr lang="en-US" sz="1400" b="1" dirty="0">
                <a:solidFill>
                  <a:schemeClr val="tx2"/>
                </a:solidFill>
                <a:ea typeface="ＭＳ Ｐゴシック"/>
                <a:cs typeface="ＭＳ Ｐゴシック"/>
              </a:rPr>
              <a:t>Template to fill:</a:t>
            </a:r>
          </a:p>
          <a:p>
            <a:pPr>
              <a:spcBef>
                <a:spcPct val="20000"/>
              </a:spcBef>
            </a:pPr>
            <a:r>
              <a:rPr lang="en-US" sz="1400" dirty="0">
                <a:solidFill>
                  <a:schemeClr val="tx2"/>
                </a:solidFill>
                <a:ea typeface="ＭＳ Ｐゴシック"/>
                <a:cs typeface="ＭＳ Ｐゴシック"/>
              </a:rPr>
              <a:t>GS1 </a:t>
            </a:r>
            <a:r>
              <a:rPr lang="en-US" sz="1400" dirty="0" smtClean="0">
                <a:solidFill>
                  <a:schemeClr val="tx2"/>
                </a:solidFill>
                <a:ea typeface="ＭＳ Ｐゴシック"/>
                <a:cs typeface="ＭＳ Ｐゴシック"/>
              </a:rPr>
              <a:t>Master Data Services/Brand Owner </a:t>
            </a:r>
            <a:r>
              <a:rPr lang="en-US" sz="1400" dirty="0">
                <a:solidFill>
                  <a:schemeClr val="tx2"/>
                </a:solidFill>
                <a:ea typeface="ＭＳ Ｐゴシック"/>
                <a:cs typeface="ＭＳ Ｐゴシック"/>
              </a:rPr>
              <a:t>Checklist</a:t>
            </a:r>
            <a:endParaRPr lang="es-ES" sz="1400" u="sng" dirty="0">
              <a:solidFill>
                <a:schemeClr val="tx2"/>
              </a:solidFill>
              <a:ea typeface="ＭＳ Ｐゴシック"/>
              <a:cs typeface="ＭＳ Ｐゴシック"/>
            </a:endParaRPr>
          </a:p>
        </p:txBody>
      </p:sp>
    </p:spTree>
    <p:extLst>
      <p:ext uri="{BB962C8B-B14F-4D97-AF65-F5344CB8AC3E}">
        <p14:creationId xmlns:p14="http://schemas.microsoft.com/office/powerpoint/2010/main" val="33639412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itle 1"/>
          <p:cNvSpPr>
            <a:spLocks noGrp="1"/>
          </p:cNvSpPr>
          <p:nvPr>
            <p:ph type="title"/>
          </p:nvPr>
        </p:nvSpPr>
        <p:spPr/>
        <p:txBody>
          <a:bodyPr/>
          <a:lstStyle/>
          <a:p>
            <a:pPr eaLnBrk="1" hangingPunct="1"/>
            <a:r>
              <a:rPr lang="en-US" b="1" dirty="0" smtClean="0"/>
              <a:t>Collecting &amp; Verifying Information</a:t>
            </a:r>
            <a:br>
              <a:rPr lang="en-US" b="1" dirty="0" smtClean="0"/>
            </a:br>
            <a:r>
              <a:rPr lang="en-US" b="1" dirty="0" smtClean="0"/>
              <a:t>- Against the Audit Criteria Process</a:t>
            </a:r>
          </a:p>
        </p:txBody>
      </p:sp>
      <p:sp>
        <p:nvSpPr>
          <p:cNvPr id="109569" name="Content Placeholder 2"/>
          <p:cNvSpPr>
            <a:spLocks noGrp="1"/>
          </p:cNvSpPr>
          <p:nvPr>
            <p:ph idx="11"/>
          </p:nvPr>
        </p:nvSpPr>
        <p:spPr/>
        <p:txBody>
          <a:bodyPr/>
          <a:lstStyle/>
          <a:p>
            <a:pPr eaLnBrk="1" hangingPunct="1">
              <a:buFont typeface="Wingdings" panose="05000000000000000000" pitchFamily="2" charset="2"/>
              <a:buChar char="ü"/>
            </a:pPr>
            <a:r>
              <a:rPr lang="en-US" dirty="0" smtClean="0"/>
              <a:t>Only information that is </a:t>
            </a:r>
            <a:r>
              <a:rPr lang="en-US" b="1" i="1" dirty="0" smtClean="0"/>
              <a:t>verifiable</a:t>
            </a:r>
            <a:r>
              <a:rPr lang="en-US" dirty="0" smtClean="0"/>
              <a:t> may be considered audit evidence</a:t>
            </a:r>
          </a:p>
          <a:p>
            <a:pPr eaLnBrk="1" hangingPunct="1">
              <a:buFont typeface="Wingdings" panose="05000000000000000000" pitchFamily="2" charset="2"/>
              <a:buChar char="ü"/>
            </a:pPr>
            <a:r>
              <a:rPr lang="en-US" dirty="0" smtClean="0"/>
              <a:t>Audit evidence will be recorded</a:t>
            </a:r>
          </a:p>
          <a:p>
            <a:pPr eaLnBrk="1" hangingPunct="1"/>
            <a:endParaRPr lang="en-US" dirty="0" smtClean="0"/>
          </a:p>
        </p:txBody>
      </p:sp>
      <p:sp>
        <p:nvSpPr>
          <p:cNvPr id="109570" name="Slide Number Placeholder 3"/>
          <p:cNvSpPr>
            <a:spLocks noGrp="1"/>
          </p:cNvSpPr>
          <p:nvPr>
            <p:ph type="sldNum" sz="quarter" idx="12"/>
          </p:nvPr>
        </p:nvSpPr>
        <p:spPr>
          <a:noFill/>
        </p:spPr>
        <p:txBody>
          <a:bodyPr/>
          <a:lstStyle/>
          <a:p>
            <a:fld id="{EAB16C52-C282-4A7E-ACF7-CBB43390DD01}" type="slidenum">
              <a:rPr lang="en-US" smtClean="0">
                <a:latin typeface="Arial" charset="0"/>
                <a:cs typeface="Arial" charset="0"/>
              </a:rPr>
              <a:pPr/>
              <a:t>51</a:t>
            </a:fld>
            <a:endParaRPr lang="en-US" dirty="0" smtClean="0">
              <a:latin typeface="Arial" charset="0"/>
              <a:cs typeface="Arial" charset="0"/>
            </a:endParaRPr>
          </a:p>
        </p:txBody>
      </p:sp>
      <p:pic>
        <p:nvPicPr>
          <p:cNvPr id="109572" name="Picture 5"/>
          <p:cNvPicPr>
            <a:picLocks noChangeAspect="1"/>
          </p:cNvPicPr>
          <p:nvPr/>
        </p:nvPicPr>
        <p:blipFill>
          <a:blip r:embed="rId3"/>
          <a:srcRect/>
          <a:stretch>
            <a:fillRect/>
          </a:stretch>
        </p:blipFill>
        <p:spPr bwMode="auto">
          <a:xfrm>
            <a:off x="2286000" y="2416176"/>
            <a:ext cx="4572000" cy="3584575"/>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748442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852"/>
            <a:ext cx="8359906" cy="1279787"/>
          </a:xfrm>
        </p:spPr>
        <p:txBody>
          <a:bodyPr/>
          <a:lstStyle/>
          <a:p>
            <a:r>
              <a:rPr lang="en-US" b="1" dirty="0"/>
              <a:t>GS1 Master Data Services Control </a:t>
            </a:r>
            <a:r>
              <a:rPr lang="en-US" b="1" dirty="0" smtClean="0"/>
              <a:t>Points, Version 2.2, June 2016</a:t>
            </a:r>
            <a:r>
              <a:rPr lang="en-US" b="1" dirty="0"/>
              <a:t> </a:t>
            </a:r>
            <a:r>
              <a:rPr lang="en-US" b="1" dirty="0" smtClean="0"/>
              <a:t>- Audit Criteria </a:t>
            </a:r>
            <a:endParaRPr lang="en-GB" b="1"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52</a:t>
            </a:fld>
            <a:endParaRPr lang="en-US" dirty="0"/>
          </a:p>
        </p:txBody>
      </p:sp>
      <p:sp>
        <p:nvSpPr>
          <p:cNvPr id="5" name="Rectangle 3"/>
          <p:cNvSpPr>
            <a:spLocks noGrp="1" noChangeArrowheads="1"/>
          </p:cNvSpPr>
          <p:nvPr>
            <p:ph idx="11"/>
          </p:nvPr>
        </p:nvSpPr>
        <p:spPr>
          <a:xfrm>
            <a:off x="552763" y="1680210"/>
            <a:ext cx="8210237" cy="4198188"/>
          </a:xfrm>
        </p:spPr>
        <p:txBody>
          <a:bodyPr/>
          <a:lstStyle/>
          <a:p>
            <a:pPr>
              <a:buFont typeface="Wingdings" panose="05000000000000000000" pitchFamily="2" charset="2"/>
              <a:buChar char="Ø"/>
            </a:pPr>
            <a:r>
              <a:rPr lang="en-US" sz="1600" dirty="0" smtClean="0"/>
              <a:t>Can be referred as the </a:t>
            </a:r>
            <a:r>
              <a:rPr lang="en-US" sz="1600" b="1" dirty="0" smtClean="0"/>
              <a:t>GS1 Master Data Services Checklis</a:t>
            </a:r>
            <a:r>
              <a:rPr lang="en-US" sz="1600" dirty="0" smtClean="0"/>
              <a:t>t and sets </a:t>
            </a:r>
            <a:r>
              <a:rPr lang="en-US" sz="1600" dirty="0"/>
              <a:t>out </a:t>
            </a:r>
            <a:r>
              <a:rPr lang="en-US" sz="1600" dirty="0" smtClean="0"/>
              <a:t>the audit </a:t>
            </a:r>
            <a:r>
              <a:rPr lang="en-US" sz="1600" dirty="0"/>
              <a:t>criteria </a:t>
            </a:r>
            <a:r>
              <a:rPr lang="en-US" sz="1600" dirty="0" smtClean="0"/>
              <a:t>for Master Data Services Certification</a:t>
            </a:r>
          </a:p>
          <a:p>
            <a:pPr algn="just">
              <a:buFont typeface="Wingdings" panose="05000000000000000000" pitchFamily="2" charset="2"/>
              <a:buChar char="Ø"/>
            </a:pPr>
            <a:endParaRPr lang="en-US" sz="1100" dirty="0" smtClean="0"/>
          </a:p>
          <a:p>
            <a:pPr>
              <a:buFont typeface="Wingdings" panose="05000000000000000000" pitchFamily="2" charset="2"/>
              <a:buChar char="Ø"/>
            </a:pPr>
            <a:r>
              <a:rPr lang="en-US" sz="1600" dirty="0" smtClean="0"/>
              <a:t>Defines </a:t>
            </a:r>
            <a:r>
              <a:rPr lang="en-US" sz="1600" dirty="0"/>
              <a:t>essential elements for</a:t>
            </a:r>
            <a:r>
              <a:rPr lang="en-US" sz="1600" dirty="0" smtClean="0"/>
              <a:t> development of a service based on the Data Quality Management System framework which has </a:t>
            </a:r>
            <a:r>
              <a:rPr lang="en-US" sz="1600" b="1" dirty="0"/>
              <a:t>7 key functional areas</a:t>
            </a:r>
            <a:r>
              <a:rPr lang="en-US" sz="1600" dirty="0" smtClean="0"/>
              <a:t>:</a:t>
            </a:r>
          </a:p>
          <a:p>
            <a:pPr marL="1570162" lvl="4" indent="-342900" algn="just">
              <a:buFont typeface="Wingdings" panose="05000000000000000000" pitchFamily="2" charset="2"/>
              <a:buChar char="ü"/>
            </a:pPr>
            <a:r>
              <a:rPr lang="en-US" sz="2000" dirty="0"/>
              <a:t>O</a:t>
            </a:r>
            <a:r>
              <a:rPr lang="en-US" sz="2000" dirty="0" smtClean="0"/>
              <a:t>rganisational structure</a:t>
            </a:r>
          </a:p>
          <a:p>
            <a:pPr marL="1570162" lvl="4" indent="-342900" algn="just">
              <a:buFont typeface="Wingdings" panose="05000000000000000000" pitchFamily="2" charset="2"/>
              <a:buChar char="ü"/>
            </a:pPr>
            <a:r>
              <a:rPr lang="en-US" sz="2000" dirty="0" smtClean="0"/>
              <a:t>Policies and standards</a:t>
            </a:r>
          </a:p>
          <a:p>
            <a:pPr marL="1570162" lvl="4" indent="-342900" algn="just">
              <a:buFont typeface="Wingdings" panose="05000000000000000000" pitchFamily="2" charset="2"/>
              <a:buChar char="ü"/>
            </a:pPr>
            <a:r>
              <a:rPr lang="en-US" sz="2000" dirty="0" smtClean="0"/>
              <a:t>Business processes</a:t>
            </a:r>
          </a:p>
          <a:p>
            <a:pPr marL="1570162" lvl="4" indent="-342900" algn="just">
              <a:buFont typeface="Wingdings" panose="05000000000000000000" pitchFamily="2" charset="2"/>
              <a:buChar char="ü"/>
            </a:pPr>
            <a:r>
              <a:rPr lang="en-US" sz="2000" dirty="0" smtClean="0"/>
              <a:t>System capabilities</a:t>
            </a:r>
          </a:p>
          <a:p>
            <a:pPr marL="1570162" lvl="4" indent="-342900" algn="just">
              <a:buFont typeface="Wingdings" panose="05000000000000000000" pitchFamily="2" charset="2"/>
              <a:buChar char="ü"/>
            </a:pPr>
            <a:r>
              <a:rPr lang="en-US" sz="2000" dirty="0" smtClean="0"/>
              <a:t>Data Governance</a:t>
            </a:r>
          </a:p>
          <a:p>
            <a:pPr marL="1570162" lvl="4" indent="-342900" algn="just">
              <a:buFont typeface="Wingdings" panose="05000000000000000000" pitchFamily="2" charset="2"/>
              <a:buChar char="ü"/>
            </a:pPr>
            <a:r>
              <a:rPr lang="en-US" sz="2000" dirty="0" smtClean="0"/>
              <a:t>Planning &amp; Risk Management</a:t>
            </a:r>
          </a:p>
          <a:p>
            <a:pPr marL="1570162" lvl="4" indent="-342900" algn="just">
              <a:buFont typeface="Wingdings" panose="05000000000000000000" pitchFamily="2" charset="2"/>
              <a:buChar char="ü"/>
            </a:pPr>
            <a:r>
              <a:rPr lang="en-US" sz="2000" dirty="0" smtClean="0"/>
              <a:t>Continued Improvement</a:t>
            </a:r>
          </a:p>
          <a:p>
            <a:pPr marL="803790" lvl="1" indent="-342900">
              <a:buFont typeface="Wingdings" panose="05000000000000000000" pitchFamily="2" charset="2"/>
              <a:buChar char="ü"/>
            </a:pPr>
            <a:endParaRPr lang="en-US" dirty="0" smtClean="0"/>
          </a:p>
          <a:p>
            <a:pPr marL="803790" lvl="1" indent="-342900">
              <a:buFont typeface="Wingdings" panose="05000000000000000000" pitchFamily="2" charset="2"/>
              <a:buChar char="ü"/>
            </a:pPr>
            <a:endParaRPr lang="en-US" dirty="0" smtClean="0"/>
          </a:p>
          <a:p>
            <a:pPr marL="548640">
              <a:buFont typeface="Wingdings" panose="05000000000000000000" pitchFamily="2" charset="2"/>
              <a:buChar char="q"/>
            </a:pPr>
            <a:endParaRPr lang="en-US" dirty="0"/>
          </a:p>
          <a:p>
            <a:pPr>
              <a:buFont typeface="Arial"/>
              <a:buChar char="•"/>
            </a:pPr>
            <a:endParaRPr lang="en-US" dirty="0"/>
          </a:p>
        </p:txBody>
      </p:sp>
    </p:spTree>
    <p:extLst>
      <p:ext uri="{BB962C8B-B14F-4D97-AF65-F5344CB8AC3E}">
        <p14:creationId xmlns:p14="http://schemas.microsoft.com/office/powerpoint/2010/main" val="23213782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53</a:t>
            </a:fld>
            <a:endParaRPr lang="en-US" dirty="0"/>
          </a:p>
        </p:txBody>
      </p:sp>
      <p:sp>
        <p:nvSpPr>
          <p:cNvPr id="6" name="Text Placeholder 5"/>
          <p:cNvSpPr>
            <a:spLocks noGrp="1"/>
          </p:cNvSpPr>
          <p:nvPr>
            <p:ph type="body" sz="quarter" idx="11"/>
          </p:nvPr>
        </p:nvSpPr>
        <p:spPr/>
        <p:txBody>
          <a:bodyPr/>
          <a:lstStyle/>
          <a:p>
            <a:r>
              <a:rPr lang="en-US" dirty="0"/>
              <a:t> </a:t>
            </a:r>
            <a:endParaRPr lang="en-GB" dirty="0"/>
          </a:p>
        </p:txBody>
      </p:sp>
      <p:sp>
        <p:nvSpPr>
          <p:cNvPr id="5" name="Title 4"/>
          <p:cNvSpPr>
            <a:spLocks noGrp="1"/>
          </p:cNvSpPr>
          <p:nvPr>
            <p:ph type="title"/>
          </p:nvPr>
        </p:nvSpPr>
        <p:spPr/>
        <p:txBody>
          <a:bodyPr/>
          <a:lstStyle/>
          <a:p>
            <a:r>
              <a:rPr lang="en-GB" b="1" dirty="0" smtClean="0"/>
              <a:t>After the Audit</a:t>
            </a:r>
            <a:r>
              <a:rPr lang="en-US" b="1" dirty="0"/>
              <a:t>	</a:t>
            </a:r>
            <a:endParaRPr lang="en-GB" b="1" dirty="0"/>
          </a:p>
        </p:txBody>
      </p:sp>
    </p:spTree>
    <p:extLst>
      <p:ext uri="{BB962C8B-B14F-4D97-AF65-F5344CB8AC3E}">
        <p14:creationId xmlns:p14="http://schemas.microsoft.com/office/powerpoint/2010/main" val="21830026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p:txBody>
          <a:bodyPr/>
          <a:lstStyle/>
          <a:p>
            <a:pPr eaLnBrk="1" hangingPunct="1"/>
            <a:r>
              <a:rPr lang="en-US" b="1" dirty="0" smtClean="0"/>
              <a:t>After the Audit: </a:t>
            </a:r>
            <a:br>
              <a:rPr lang="en-US" b="1" dirty="0" smtClean="0"/>
            </a:br>
            <a:r>
              <a:rPr lang="en-US" b="1" dirty="0" smtClean="0"/>
              <a:t>Preparing the </a:t>
            </a:r>
            <a:r>
              <a:rPr lang="en-US" b="1" dirty="0"/>
              <a:t>A</a:t>
            </a:r>
            <a:r>
              <a:rPr lang="en-US" b="1" dirty="0" smtClean="0"/>
              <a:t>udit Report</a:t>
            </a:r>
          </a:p>
        </p:txBody>
      </p:sp>
      <p:sp>
        <p:nvSpPr>
          <p:cNvPr id="168963" name="Slide Number Placeholder 3"/>
          <p:cNvSpPr>
            <a:spLocks noGrp="1"/>
          </p:cNvSpPr>
          <p:nvPr>
            <p:ph type="sldNum" sz="quarter" idx="12"/>
          </p:nvPr>
        </p:nvSpPr>
        <p:spPr>
          <a:noFill/>
        </p:spPr>
        <p:txBody>
          <a:bodyPr/>
          <a:lstStyle/>
          <a:p>
            <a:fld id="{1ACA6352-B103-435C-8388-FB7D2508218E}" type="slidenum">
              <a:rPr lang="en-US" smtClean="0">
                <a:latin typeface="Arial" charset="0"/>
                <a:cs typeface="Arial" charset="0"/>
              </a:rPr>
              <a:pPr/>
              <a:t>54</a:t>
            </a:fld>
            <a:endParaRPr lang="en-US" smtClean="0">
              <a:latin typeface="Arial" charset="0"/>
              <a:cs typeface="Arial" charset="0"/>
            </a:endParaRPr>
          </a:p>
        </p:txBody>
      </p:sp>
      <p:sp>
        <p:nvSpPr>
          <p:cNvPr id="5" name="Content Placeholder 2"/>
          <p:cNvSpPr txBox="1">
            <a:spLocks/>
          </p:cNvSpPr>
          <p:nvPr/>
        </p:nvSpPr>
        <p:spPr bwMode="auto">
          <a:xfrm>
            <a:off x="546099" y="1428953"/>
            <a:ext cx="7543800" cy="4298950"/>
          </a:xfrm>
          <a:prstGeom prst="rect">
            <a:avLst/>
          </a:prstGeom>
          <a:noFill/>
          <a:ln w="9525">
            <a:noFill/>
            <a:miter lim="800000"/>
            <a:headEnd/>
            <a:tailEnd/>
          </a:ln>
          <a:effectLst/>
        </p:spPr>
        <p:txBody>
          <a:bodyPr/>
          <a:lstStyle>
            <a:lvl1pPr marL="342900" indent="-342900" algn="l" rtl="0" fontAlgn="base">
              <a:spcBef>
                <a:spcPct val="20000"/>
              </a:spcBef>
              <a:spcAft>
                <a:spcPct val="0"/>
              </a:spcAft>
              <a:defRPr sz="2400">
                <a:solidFill>
                  <a:srgbClr val="002C6C"/>
                </a:solidFill>
                <a:latin typeface="+mn-lt"/>
                <a:ea typeface="+mn-ea"/>
                <a:cs typeface="+mn-cs"/>
              </a:defRPr>
            </a:lvl1pPr>
            <a:lvl2pPr marL="742950" indent="-285750" algn="l" rtl="0" fontAlgn="base">
              <a:spcBef>
                <a:spcPct val="20000"/>
              </a:spcBef>
              <a:spcAft>
                <a:spcPct val="0"/>
              </a:spcAft>
              <a:buClr>
                <a:srgbClr val="F26334"/>
              </a:buClr>
              <a:buChar char="•"/>
              <a:defRPr>
                <a:solidFill>
                  <a:srgbClr val="002C6C"/>
                </a:solidFill>
                <a:latin typeface="+mn-lt"/>
                <a:ea typeface="ＭＳ Ｐゴシック" pitchFamily="-106" charset="-128"/>
              </a:defRPr>
            </a:lvl2pPr>
            <a:lvl3pPr marL="1143000" indent="-228600" algn="l" rtl="0" fontAlgn="base">
              <a:spcBef>
                <a:spcPct val="20000"/>
              </a:spcBef>
              <a:spcAft>
                <a:spcPct val="0"/>
              </a:spcAft>
              <a:buClr>
                <a:srgbClr val="F26334"/>
              </a:buClr>
              <a:buFont typeface="Arial" pitchFamily="-106" charset="0"/>
              <a:buChar char="–"/>
              <a:defRPr>
                <a:solidFill>
                  <a:srgbClr val="002C6C"/>
                </a:solidFill>
                <a:latin typeface="+mn-lt"/>
                <a:ea typeface="ＭＳ Ｐゴシック" pitchFamily="-106"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06"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a:lstStyle>
          <a:p>
            <a:pPr marL="285750" indent="-285750">
              <a:buClr>
                <a:schemeClr val="accent1"/>
              </a:buClr>
              <a:buFont typeface="Wingdings" panose="05000000000000000000" pitchFamily="2" charset="2"/>
              <a:buChar char="Ø"/>
              <a:defRPr/>
            </a:pPr>
            <a:r>
              <a:rPr lang="en-US" sz="1800" dirty="0" smtClean="0"/>
              <a:t>Audit Plan </a:t>
            </a:r>
          </a:p>
          <a:p>
            <a:pPr marL="685800" lvl="1">
              <a:buClr>
                <a:schemeClr val="accent1"/>
              </a:buClr>
              <a:buFont typeface="Wingdings" panose="05000000000000000000" pitchFamily="2" charset="2"/>
              <a:buChar char="ü"/>
              <a:defRPr/>
            </a:pPr>
            <a:r>
              <a:rPr lang="en-US" sz="1600" dirty="0" smtClean="0"/>
              <a:t>The current plan and it’s been recorded and documented</a:t>
            </a:r>
          </a:p>
          <a:p>
            <a:pPr marL="685800" lvl="1">
              <a:buClr>
                <a:schemeClr val="accent1"/>
              </a:buClr>
              <a:buFont typeface="Wingdings" panose="05000000000000000000" pitchFamily="2" charset="2"/>
              <a:buChar char="ü"/>
              <a:defRPr/>
            </a:pPr>
            <a:endParaRPr lang="en-US" sz="400" dirty="0" smtClean="0"/>
          </a:p>
          <a:p>
            <a:pPr marL="685800" lvl="1">
              <a:buClr>
                <a:schemeClr val="accent1"/>
              </a:buClr>
              <a:buFont typeface="Wingdings" panose="05000000000000000000" pitchFamily="2" charset="2"/>
              <a:buChar char="ü"/>
              <a:defRPr/>
            </a:pPr>
            <a:endParaRPr lang="en-US" sz="400" dirty="0" smtClean="0"/>
          </a:p>
          <a:p>
            <a:pPr>
              <a:buClr>
                <a:schemeClr val="accent1"/>
              </a:buClr>
              <a:buFont typeface="Wingdings" panose="05000000000000000000" pitchFamily="2" charset="2"/>
              <a:buChar char="Ø"/>
              <a:defRPr/>
            </a:pPr>
            <a:r>
              <a:rPr lang="en-US" sz="1800" dirty="0" smtClean="0"/>
              <a:t>Non-conformity Report for every Non-conformity found</a:t>
            </a:r>
          </a:p>
          <a:p>
            <a:pPr lvl="1">
              <a:buClr>
                <a:schemeClr val="accent1"/>
              </a:buClr>
              <a:buFont typeface="Wingdings" panose="05000000000000000000" pitchFamily="2" charset="2"/>
              <a:buChar char="ü"/>
              <a:defRPr/>
            </a:pPr>
            <a:r>
              <a:rPr lang="en-US" sz="1600" dirty="0" smtClean="0"/>
              <a:t>Gaps identified during the Audit</a:t>
            </a:r>
          </a:p>
          <a:p>
            <a:pPr lvl="1">
              <a:buClr>
                <a:schemeClr val="accent1"/>
              </a:buClr>
              <a:buFont typeface="Wingdings" panose="05000000000000000000" pitchFamily="2" charset="2"/>
              <a:buChar char="ü"/>
              <a:defRPr/>
            </a:pPr>
            <a:r>
              <a:rPr lang="en-US" sz="1600" dirty="0" smtClean="0"/>
              <a:t>Observation Report </a:t>
            </a:r>
            <a:endParaRPr lang="en-US" sz="1600" dirty="0"/>
          </a:p>
          <a:p>
            <a:pPr marL="457200" lvl="1" indent="0">
              <a:buClr>
                <a:schemeClr val="accent1"/>
              </a:buClr>
              <a:buNone/>
              <a:defRPr/>
            </a:pPr>
            <a:endParaRPr lang="en-US" sz="400" dirty="0" smtClean="0"/>
          </a:p>
          <a:p>
            <a:pPr marL="457200" lvl="1" indent="0">
              <a:buClr>
                <a:schemeClr val="accent1"/>
              </a:buClr>
              <a:buNone/>
              <a:defRPr/>
            </a:pPr>
            <a:endParaRPr lang="en-US" sz="400" dirty="0" smtClean="0"/>
          </a:p>
          <a:p>
            <a:pPr>
              <a:buClr>
                <a:schemeClr val="accent1"/>
              </a:buClr>
              <a:buFont typeface="Wingdings" panose="05000000000000000000" pitchFamily="2" charset="2"/>
              <a:buChar char="Ø"/>
              <a:defRPr/>
            </a:pPr>
            <a:r>
              <a:rPr lang="en-US" sz="1800" dirty="0" smtClean="0"/>
              <a:t>GS1 Master Data Services/Brand Owner Checklist </a:t>
            </a:r>
            <a:r>
              <a:rPr lang="en-US" sz="1800" dirty="0"/>
              <a:t>with all </a:t>
            </a:r>
            <a:r>
              <a:rPr lang="en-US" sz="1800" dirty="0" smtClean="0"/>
              <a:t>Non-conformities </a:t>
            </a:r>
            <a:r>
              <a:rPr lang="en-US" sz="1800" dirty="0"/>
              <a:t>and Observations detected during the </a:t>
            </a:r>
            <a:r>
              <a:rPr lang="en-US" sz="1800" dirty="0" smtClean="0"/>
              <a:t>Audit</a:t>
            </a:r>
          </a:p>
          <a:p>
            <a:pPr lvl="1">
              <a:buClr>
                <a:schemeClr val="accent1"/>
              </a:buClr>
              <a:buFont typeface="Wingdings" panose="05000000000000000000" pitchFamily="2" charset="2"/>
              <a:buChar char="ü"/>
              <a:defRPr/>
            </a:pPr>
            <a:r>
              <a:rPr lang="en-US" sz="1600" dirty="0" smtClean="0"/>
              <a:t>Used by the Auditor during the audit observing/notations </a:t>
            </a:r>
          </a:p>
          <a:p>
            <a:pPr marL="457200" lvl="1" indent="0">
              <a:buClr>
                <a:schemeClr val="accent1"/>
              </a:buClr>
              <a:buNone/>
              <a:defRPr/>
            </a:pPr>
            <a:endParaRPr lang="en-US" sz="400" dirty="0" smtClean="0"/>
          </a:p>
          <a:p>
            <a:pPr marL="457200" lvl="1" indent="0">
              <a:buClr>
                <a:schemeClr val="accent1"/>
              </a:buClr>
              <a:buNone/>
              <a:defRPr/>
            </a:pPr>
            <a:endParaRPr lang="en-US" sz="400" dirty="0" smtClean="0"/>
          </a:p>
          <a:p>
            <a:pPr>
              <a:buClr>
                <a:schemeClr val="accent1"/>
              </a:buClr>
              <a:buFont typeface="Wingdings" panose="05000000000000000000" pitchFamily="2" charset="2"/>
              <a:buChar char="Ø"/>
              <a:defRPr/>
            </a:pPr>
            <a:r>
              <a:rPr lang="en-US" sz="1800" dirty="0" smtClean="0"/>
              <a:t>The </a:t>
            </a:r>
            <a:r>
              <a:rPr lang="en-US" sz="1800" dirty="0"/>
              <a:t>Audit </a:t>
            </a:r>
            <a:r>
              <a:rPr lang="en-US" sz="1800" dirty="0" smtClean="0"/>
              <a:t>Report</a:t>
            </a:r>
          </a:p>
          <a:p>
            <a:pPr lvl="1">
              <a:buClr>
                <a:schemeClr val="accent1"/>
              </a:buClr>
              <a:buFont typeface="Wingdings" panose="05000000000000000000" pitchFamily="2" charset="2"/>
              <a:buChar char="ü"/>
              <a:defRPr/>
            </a:pPr>
            <a:r>
              <a:rPr lang="en-US" sz="1600" dirty="0" smtClean="0"/>
              <a:t>Findings of the Audit </a:t>
            </a:r>
            <a:r>
              <a:rPr lang="mr-IN" sz="1600" dirty="0" smtClean="0"/>
              <a:t>–</a:t>
            </a:r>
            <a:r>
              <a:rPr lang="en-US" sz="1600" dirty="0" smtClean="0"/>
              <a:t> summary of the 7 key areas </a:t>
            </a:r>
          </a:p>
          <a:p>
            <a:pPr marL="457200" lvl="1" indent="0">
              <a:buClr>
                <a:schemeClr val="accent1"/>
              </a:buClr>
              <a:buNone/>
              <a:defRPr/>
            </a:pPr>
            <a:endParaRPr lang="en-US" sz="400" dirty="0" smtClean="0"/>
          </a:p>
          <a:p>
            <a:pPr marL="457200" lvl="1" indent="0">
              <a:buClr>
                <a:schemeClr val="accent1"/>
              </a:buClr>
              <a:buNone/>
              <a:defRPr/>
            </a:pPr>
            <a:endParaRPr lang="en-US" sz="400" dirty="0" smtClean="0"/>
          </a:p>
          <a:p>
            <a:pPr>
              <a:buClr>
                <a:schemeClr val="accent1"/>
              </a:buClr>
              <a:buFont typeface="Wingdings" panose="05000000000000000000" pitchFamily="2" charset="2"/>
              <a:buChar char="Ø"/>
              <a:defRPr/>
            </a:pPr>
            <a:r>
              <a:rPr lang="en-US" sz="1800" dirty="0" smtClean="0"/>
              <a:t>The </a:t>
            </a:r>
            <a:r>
              <a:rPr lang="en-US" sz="1800" dirty="0"/>
              <a:t>Conformance </a:t>
            </a:r>
            <a:r>
              <a:rPr lang="en-US" sz="1800" dirty="0" smtClean="0"/>
              <a:t>Report</a:t>
            </a:r>
          </a:p>
          <a:p>
            <a:pPr lvl="1">
              <a:buClr>
                <a:schemeClr val="accent1"/>
              </a:buClr>
              <a:buFont typeface="Wingdings" panose="05000000000000000000" pitchFamily="2" charset="2"/>
              <a:buChar char="ü"/>
              <a:defRPr/>
            </a:pPr>
            <a:r>
              <a:rPr lang="en-US" sz="1600" dirty="0" smtClean="0"/>
              <a:t>High level summary of the audit </a:t>
            </a:r>
            <a:r>
              <a:rPr lang="mr-IN" sz="1600" dirty="0" smtClean="0"/>
              <a:t>–</a:t>
            </a:r>
            <a:r>
              <a:rPr lang="en-US" sz="1600" dirty="0" smtClean="0"/>
              <a:t> one pager</a:t>
            </a:r>
          </a:p>
          <a:p>
            <a:pPr marL="285750" indent="-285750">
              <a:buFont typeface="Wingdings" panose="05000000000000000000" pitchFamily="2" charset="2"/>
              <a:buChar char="Ø"/>
              <a:defRPr/>
            </a:pPr>
            <a:endParaRPr lang="en-US" sz="1600" b="1" dirty="0"/>
          </a:p>
        </p:txBody>
      </p:sp>
    </p:spTree>
    <p:extLst>
      <p:ext uri="{BB962C8B-B14F-4D97-AF65-F5344CB8AC3E}">
        <p14:creationId xmlns:p14="http://schemas.microsoft.com/office/powerpoint/2010/main" val="29811166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p:cNvPicPr>
            <a:picLocks noChangeAspect="1"/>
          </p:cNvPicPr>
          <p:nvPr/>
        </p:nvPicPr>
        <p:blipFill>
          <a:blip r:embed="rId2"/>
          <a:srcRect/>
          <a:stretch>
            <a:fillRect/>
          </a:stretch>
        </p:blipFill>
        <p:spPr bwMode="auto">
          <a:xfrm>
            <a:off x="2336800" y="1516063"/>
            <a:ext cx="6362700" cy="3136900"/>
          </a:xfrm>
          <a:prstGeom prst="rect">
            <a:avLst/>
          </a:prstGeom>
          <a:noFill/>
          <a:ln w="9525">
            <a:noFill/>
            <a:miter lim="800000"/>
            <a:headEnd/>
            <a:tailEnd/>
          </a:ln>
        </p:spPr>
      </p:pic>
      <p:sp>
        <p:nvSpPr>
          <p:cNvPr id="151554" name="Title 1"/>
          <p:cNvSpPr>
            <a:spLocks noGrp="1"/>
          </p:cNvSpPr>
          <p:nvPr>
            <p:ph type="title"/>
          </p:nvPr>
        </p:nvSpPr>
        <p:spPr>
          <a:xfrm>
            <a:off x="541020" y="417186"/>
            <a:ext cx="7232650" cy="762000"/>
          </a:xfrm>
        </p:spPr>
        <p:txBody>
          <a:bodyPr/>
          <a:lstStyle/>
          <a:p>
            <a:pPr eaLnBrk="1" hangingPunct="1"/>
            <a:r>
              <a:rPr lang="en-US" b="1" dirty="0" smtClean="0"/>
              <a:t>Corrective Action Information Section</a:t>
            </a:r>
          </a:p>
        </p:txBody>
      </p:sp>
      <p:sp>
        <p:nvSpPr>
          <p:cNvPr id="151555" name="Slide Number Placeholder 3"/>
          <p:cNvSpPr>
            <a:spLocks noGrp="1"/>
          </p:cNvSpPr>
          <p:nvPr>
            <p:ph type="sldNum" sz="quarter" idx="10"/>
          </p:nvPr>
        </p:nvSpPr>
        <p:spPr>
          <a:noFill/>
        </p:spPr>
        <p:txBody>
          <a:bodyPr/>
          <a:lstStyle/>
          <a:p>
            <a:fld id="{29CAE987-5EA5-4449-B744-DA8005E930AA}" type="slidenum">
              <a:rPr lang="en-US" smtClean="0">
                <a:latin typeface="Arial" charset="0"/>
                <a:cs typeface="Arial" charset="0"/>
              </a:rPr>
              <a:pPr/>
              <a:t>55</a:t>
            </a:fld>
            <a:endParaRPr lang="en-US" smtClean="0">
              <a:latin typeface="Arial" charset="0"/>
              <a:cs typeface="Arial" charset="0"/>
            </a:endParaRPr>
          </a:p>
        </p:txBody>
      </p:sp>
      <p:sp>
        <p:nvSpPr>
          <p:cNvPr id="6" name="Rectangle 5"/>
          <p:cNvSpPr/>
          <p:nvPr/>
        </p:nvSpPr>
        <p:spPr bwMode="auto">
          <a:xfrm>
            <a:off x="2463800" y="1947863"/>
            <a:ext cx="5900738" cy="752475"/>
          </a:xfrm>
          <a:prstGeom prst="rect">
            <a:avLst/>
          </a:prstGeom>
          <a:noFill/>
          <a:ln w="38100" cmpd="sng">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spcBef>
                <a:spcPct val="20000"/>
              </a:spcBef>
              <a:defRPr/>
            </a:pPr>
            <a:endParaRPr lang="en-US">
              <a:solidFill>
                <a:srgbClr val="002C6C"/>
              </a:solidFill>
            </a:endParaRPr>
          </a:p>
        </p:txBody>
      </p:sp>
      <p:sp>
        <p:nvSpPr>
          <p:cNvPr id="9" name="Rectangle 8"/>
          <p:cNvSpPr/>
          <p:nvPr/>
        </p:nvSpPr>
        <p:spPr bwMode="auto">
          <a:xfrm>
            <a:off x="2430463" y="3995738"/>
            <a:ext cx="2598737" cy="542925"/>
          </a:xfrm>
          <a:prstGeom prst="rect">
            <a:avLst/>
          </a:prstGeom>
          <a:noFill/>
          <a:ln w="38100" cmpd="sng">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spcBef>
                <a:spcPct val="20000"/>
              </a:spcBef>
              <a:defRPr/>
            </a:pPr>
            <a:endParaRPr lang="en-US">
              <a:solidFill>
                <a:srgbClr val="002C6C"/>
              </a:solidFill>
            </a:endParaRPr>
          </a:p>
        </p:txBody>
      </p:sp>
      <p:sp>
        <p:nvSpPr>
          <p:cNvPr id="10" name="Rectangle 9"/>
          <p:cNvSpPr/>
          <p:nvPr/>
        </p:nvSpPr>
        <p:spPr bwMode="auto">
          <a:xfrm>
            <a:off x="2471738" y="2827338"/>
            <a:ext cx="6019800" cy="1033462"/>
          </a:xfrm>
          <a:prstGeom prst="rect">
            <a:avLst/>
          </a:prstGeom>
          <a:noFill/>
          <a:ln w="38100" cmpd="sng">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spcBef>
                <a:spcPct val="20000"/>
              </a:spcBef>
              <a:defRPr/>
            </a:pPr>
            <a:endParaRPr lang="en-US">
              <a:solidFill>
                <a:srgbClr val="002C6C"/>
              </a:solidFill>
            </a:endParaRPr>
          </a:p>
        </p:txBody>
      </p:sp>
      <p:sp>
        <p:nvSpPr>
          <p:cNvPr id="11" name="Rectangle 10"/>
          <p:cNvSpPr/>
          <p:nvPr/>
        </p:nvSpPr>
        <p:spPr bwMode="auto">
          <a:xfrm>
            <a:off x="5265738" y="3995738"/>
            <a:ext cx="2887662" cy="406400"/>
          </a:xfrm>
          <a:prstGeom prst="rect">
            <a:avLst/>
          </a:prstGeom>
          <a:noFill/>
          <a:ln w="38100" cmpd="sng">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spcBef>
                <a:spcPct val="20000"/>
              </a:spcBef>
              <a:defRPr/>
            </a:pPr>
            <a:endParaRPr lang="en-US">
              <a:solidFill>
                <a:srgbClr val="002C6C"/>
              </a:solidFill>
            </a:endParaRPr>
          </a:p>
        </p:txBody>
      </p:sp>
      <p:sp>
        <p:nvSpPr>
          <p:cNvPr id="151560" name="Rectangle 11"/>
          <p:cNvSpPr>
            <a:spLocks noChangeArrowheads="1"/>
          </p:cNvSpPr>
          <p:nvPr/>
        </p:nvSpPr>
        <p:spPr bwMode="auto">
          <a:xfrm>
            <a:off x="5291138" y="4797425"/>
            <a:ext cx="3319462" cy="781752"/>
          </a:xfrm>
          <a:prstGeom prst="rect">
            <a:avLst/>
          </a:prstGeom>
          <a:noFill/>
          <a:ln w="9525">
            <a:noFill/>
            <a:miter lim="800000"/>
            <a:headEnd/>
            <a:tailEnd/>
          </a:ln>
        </p:spPr>
        <p:txBody>
          <a:bodyPr>
            <a:spAutoFit/>
          </a:bodyPr>
          <a:lstStyle/>
          <a:p>
            <a:pPr>
              <a:spcBef>
                <a:spcPct val="20000"/>
              </a:spcBef>
            </a:pPr>
            <a:r>
              <a:rPr lang="en-US" sz="1400" b="1" i="1" dirty="0">
                <a:solidFill>
                  <a:schemeClr val="tx2"/>
                </a:solidFill>
              </a:rPr>
              <a:t>Date committed by the </a:t>
            </a:r>
            <a:r>
              <a:rPr lang="en-US" sz="1400" b="1" i="1" dirty="0" smtClean="0">
                <a:solidFill>
                  <a:schemeClr val="tx2"/>
                </a:solidFill>
              </a:rPr>
              <a:t>MO </a:t>
            </a:r>
            <a:r>
              <a:rPr lang="en-US" sz="1400" b="1" i="1" dirty="0">
                <a:solidFill>
                  <a:schemeClr val="tx2"/>
                </a:solidFill>
              </a:rPr>
              <a:t>to</a:t>
            </a:r>
          </a:p>
          <a:p>
            <a:pPr>
              <a:spcBef>
                <a:spcPct val="20000"/>
              </a:spcBef>
            </a:pPr>
            <a:r>
              <a:rPr lang="en-US" sz="1400" b="1" i="1" dirty="0">
                <a:solidFill>
                  <a:schemeClr val="tx2"/>
                </a:solidFill>
              </a:rPr>
              <a:t>implement the Corrective Action</a:t>
            </a:r>
          </a:p>
        </p:txBody>
      </p:sp>
      <p:sp>
        <p:nvSpPr>
          <p:cNvPr id="151561" name="Rectangle 12"/>
          <p:cNvSpPr>
            <a:spLocks noChangeArrowheads="1"/>
          </p:cNvSpPr>
          <p:nvPr/>
        </p:nvSpPr>
        <p:spPr bwMode="auto">
          <a:xfrm>
            <a:off x="388938" y="1420813"/>
            <a:ext cx="1990726" cy="523220"/>
          </a:xfrm>
          <a:prstGeom prst="rect">
            <a:avLst/>
          </a:prstGeom>
          <a:noFill/>
          <a:ln w="9525">
            <a:noFill/>
            <a:miter lim="800000"/>
            <a:headEnd/>
            <a:tailEnd/>
          </a:ln>
        </p:spPr>
        <p:txBody>
          <a:bodyPr wrap="square">
            <a:spAutoFit/>
          </a:bodyPr>
          <a:lstStyle/>
          <a:p>
            <a:pPr>
              <a:spcBef>
                <a:spcPct val="20000"/>
              </a:spcBef>
            </a:pPr>
            <a:r>
              <a:rPr lang="en-US" sz="1400" b="1" i="1" dirty="0">
                <a:solidFill>
                  <a:schemeClr val="tx2"/>
                </a:solidFill>
              </a:rPr>
              <a:t>Cause of </a:t>
            </a:r>
            <a:r>
              <a:rPr lang="en-US" sz="1400" b="1" i="1" dirty="0" smtClean="0">
                <a:solidFill>
                  <a:schemeClr val="tx2"/>
                </a:solidFill>
              </a:rPr>
              <a:t>Non-Conformity</a:t>
            </a:r>
            <a:endParaRPr lang="en-US" sz="1400" b="1" i="1" dirty="0">
              <a:solidFill>
                <a:schemeClr val="tx2"/>
              </a:solidFill>
            </a:endParaRPr>
          </a:p>
        </p:txBody>
      </p:sp>
      <p:sp>
        <p:nvSpPr>
          <p:cNvPr id="151562" name="Rectangle 15"/>
          <p:cNvSpPr>
            <a:spLocks noChangeArrowheads="1"/>
          </p:cNvSpPr>
          <p:nvPr/>
        </p:nvSpPr>
        <p:spPr bwMode="auto">
          <a:xfrm>
            <a:off x="388938" y="2719388"/>
            <a:ext cx="1879600" cy="1384995"/>
          </a:xfrm>
          <a:prstGeom prst="rect">
            <a:avLst/>
          </a:prstGeom>
          <a:noFill/>
          <a:ln w="9525">
            <a:noFill/>
            <a:miter lim="800000"/>
            <a:headEnd/>
            <a:tailEnd/>
          </a:ln>
        </p:spPr>
        <p:txBody>
          <a:bodyPr>
            <a:spAutoFit/>
          </a:bodyPr>
          <a:lstStyle/>
          <a:p>
            <a:pPr>
              <a:spcBef>
                <a:spcPct val="20000"/>
              </a:spcBef>
            </a:pPr>
            <a:r>
              <a:rPr lang="en-US" sz="1400" b="1" i="1" dirty="0">
                <a:solidFill>
                  <a:schemeClr val="tx2"/>
                </a:solidFill>
              </a:rPr>
              <a:t>Action declared by the </a:t>
            </a:r>
            <a:r>
              <a:rPr lang="en-US" sz="1400" b="1" i="1" dirty="0" smtClean="0">
                <a:solidFill>
                  <a:schemeClr val="tx2"/>
                </a:solidFill>
              </a:rPr>
              <a:t>MO </a:t>
            </a:r>
            <a:r>
              <a:rPr lang="en-US" sz="1400" b="1" i="1" dirty="0">
                <a:solidFill>
                  <a:schemeClr val="tx2"/>
                </a:solidFill>
              </a:rPr>
              <a:t>which </a:t>
            </a:r>
            <a:r>
              <a:rPr lang="en-US" sz="1400" b="1" i="1" dirty="0" smtClean="0">
                <a:solidFill>
                  <a:schemeClr val="tx2"/>
                </a:solidFill>
              </a:rPr>
              <a:t>once implemented, will solve </a:t>
            </a:r>
            <a:r>
              <a:rPr lang="en-US" sz="1400" b="1" i="1" dirty="0">
                <a:solidFill>
                  <a:schemeClr val="tx2"/>
                </a:solidFill>
              </a:rPr>
              <a:t>the  </a:t>
            </a:r>
            <a:r>
              <a:rPr lang="en-US" sz="1400" b="1" i="1" dirty="0" smtClean="0">
                <a:solidFill>
                  <a:schemeClr val="tx2"/>
                </a:solidFill>
              </a:rPr>
              <a:t>Non-Conformity</a:t>
            </a:r>
            <a:endParaRPr lang="en-US" sz="1400" b="1" i="1" dirty="0">
              <a:solidFill>
                <a:schemeClr val="tx2"/>
              </a:solidFill>
            </a:endParaRPr>
          </a:p>
        </p:txBody>
      </p:sp>
      <p:sp>
        <p:nvSpPr>
          <p:cNvPr id="151563" name="Rectangle 16"/>
          <p:cNvSpPr>
            <a:spLocks noChangeArrowheads="1"/>
          </p:cNvSpPr>
          <p:nvPr/>
        </p:nvSpPr>
        <p:spPr bwMode="auto">
          <a:xfrm>
            <a:off x="1379538" y="4949825"/>
            <a:ext cx="2354262" cy="1169551"/>
          </a:xfrm>
          <a:prstGeom prst="rect">
            <a:avLst/>
          </a:prstGeom>
          <a:noFill/>
          <a:ln w="9525">
            <a:noFill/>
            <a:miter lim="800000"/>
            <a:headEnd/>
            <a:tailEnd/>
          </a:ln>
        </p:spPr>
        <p:txBody>
          <a:bodyPr>
            <a:spAutoFit/>
          </a:bodyPr>
          <a:lstStyle/>
          <a:p>
            <a:pPr>
              <a:spcBef>
                <a:spcPct val="20000"/>
              </a:spcBef>
            </a:pPr>
            <a:r>
              <a:rPr lang="en-US" sz="1400" b="1" i="1" dirty="0">
                <a:solidFill>
                  <a:schemeClr val="tx2"/>
                </a:solidFill>
              </a:rPr>
              <a:t>Name &amp; signature of the </a:t>
            </a:r>
            <a:r>
              <a:rPr lang="en-US" sz="1400" b="1" i="1" dirty="0" smtClean="0">
                <a:solidFill>
                  <a:schemeClr val="tx2"/>
                </a:solidFill>
              </a:rPr>
              <a:t>responsible person for </a:t>
            </a:r>
            <a:r>
              <a:rPr lang="en-US" sz="1400" b="1" i="1" dirty="0">
                <a:solidFill>
                  <a:schemeClr val="tx2"/>
                </a:solidFill>
              </a:rPr>
              <a:t>implementing the Corrective Action</a:t>
            </a:r>
          </a:p>
        </p:txBody>
      </p:sp>
      <p:cxnSp>
        <p:nvCxnSpPr>
          <p:cNvPr id="151564" name="Straight Arrow Connector 22"/>
          <p:cNvCxnSpPr>
            <a:cxnSpLocks noChangeShapeType="1"/>
            <a:stCxn id="11" idx="2"/>
          </p:cNvCxnSpPr>
          <p:nvPr/>
        </p:nvCxnSpPr>
        <p:spPr bwMode="auto">
          <a:xfrm>
            <a:off x="6710363" y="4402138"/>
            <a:ext cx="0" cy="466725"/>
          </a:xfrm>
          <a:prstGeom prst="straightConnector1">
            <a:avLst/>
          </a:prstGeom>
          <a:noFill/>
          <a:ln w="57150" algn="ctr">
            <a:solidFill>
              <a:srgbClr val="FF0000"/>
            </a:solidFill>
            <a:round/>
            <a:headEnd/>
            <a:tailEnd type="triangle" w="med" len="med"/>
          </a:ln>
        </p:spPr>
      </p:cxnSp>
      <p:cxnSp>
        <p:nvCxnSpPr>
          <p:cNvPr id="151565" name="Elbow Connector 24"/>
          <p:cNvCxnSpPr>
            <a:cxnSpLocks noChangeShapeType="1"/>
            <a:stCxn id="9" idx="1"/>
          </p:cNvCxnSpPr>
          <p:nvPr/>
        </p:nvCxnSpPr>
        <p:spPr bwMode="auto">
          <a:xfrm rot="10800000" flipV="1">
            <a:off x="2133600" y="4267200"/>
            <a:ext cx="296863" cy="677863"/>
          </a:xfrm>
          <a:prstGeom prst="bentConnector2">
            <a:avLst/>
          </a:prstGeom>
          <a:noFill/>
          <a:ln w="57150" algn="ctr">
            <a:solidFill>
              <a:srgbClr val="FF0000"/>
            </a:solidFill>
            <a:round/>
            <a:headEnd/>
            <a:tailEnd type="triangle" w="med" len="med"/>
          </a:ln>
        </p:spPr>
      </p:cxnSp>
      <p:cxnSp>
        <p:nvCxnSpPr>
          <p:cNvPr id="151566" name="Elbow Connector 26"/>
          <p:cNvCxnSpPr>
            <a:cxnSpLocks noChangeShapeType="1"/>
            <a:stCxn id="6" idx="1"/>
            <a:endCxn id="151561" idx="2"/>
          </p:cNvCxnSpPr>
          <p:nvPr/>
        </p:nvCxnSpPr>
        <p:spPr bwMode="auto">
          <a:xfrm rot="10800000">
            <a:off x="1384302" y="1944033"/>
            <a:ext cx="1079499" cy="380068"/>
          </a:xfrm>
          <a:prstGeom prst="bentConnector2">
            <a:avLst/>
          </a:prstGeom>
          <a:noFill/>
          <a:ln w="57150" algn="ctr">
            <a:solidFill>
              <a:srgbClr val="FF0000"/>
            </a:solidFill>
            <a:round/>
            <a:headEnd/>
            <a:tailEnd type="triangle" w="med" len="med"/>
          </a:ln>
        </p:spPr>
      </p:cxnSp>
      <p:cxnSp>
        <p:nvCxnSpPr>
          <p:cNvPr id="151567" name="Straight Arrow Connector 28"/>
          <p:cNvCxnSpPr>
            <a:cxnSpLocks noChangeShapeType="1"/>
          </p:cNvCxnSpPr>
          <p:nvPr/>
        </p:nvCxnSpPr>
        <p:spPr bwMode="auto">
          <a:xfrm flipH="1" flipV="1">
            <a:off x="2078038" y="3403600"/>
            <a:ext cx="368300" cy="0"/>
          </a:xfrm>
          <a:prstGeom prst="straightConnector1">
            <a:avLst/>
          </a:prstGeom>
          <a:noFill/>
          <a:ln w="57150" algn="ctr">
            <a:solidFill>
              <a:srgbClr val="FF0000"/>
            </a:solidFill>
            <a:round/>
            <a:headEnd/>
            <a:tailEnd type="triangle" w="med" len="med"/>
          </a:ln>
        </p:spPr>
      </p:cxnSp>
    </p:spTree>
    <p:extLst>
      <p:ext uri="{BB962C8B-B14F-4D97-AF65-F5344CB8AC3E}">
        <p14:creationId xmlns:p14="http://schemas.microsoft.com/office/powerpoint/2010/main" val="13714883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pPr eaLnBrk="1" hangingPunct="1"/>
            <a:r>
              <a:rPr lang="en-US" b="1" dirty="0" smtClean="0"/>
              <a:t>The Final Audit Report</a:t>
            </a:r>
          </a:p>
        </p:txBody>
      </p:sp>
      <p:sp>
        <p:nvSpPr>
          <p:cNvPr id="3" name="Content Placeholder 2"/>
          <p:cNvSpPr>
            <a:spLocks noGrp="1"/>
          </p:cNvSpPr>
          <p:nvPr>
            <p:ph idx="11"/>
          </p:nvPr>
        </p:nvSpPr>
        <p:spPr>
          <a:xfrm>
            <a:off x="552763" y="1455209"/>
            <a:ext cx="8378295" cy="4545542"/>
          </a:xfrm>
        </p:spPr>
        <p:txBody>
          <a:bodyPr/>
          <a:lstStyle/>
          <a:p>
            <a:pPr marL="0" indent="0" eaLnBrk="1" hangingPunct="1">
              <a:buNone/>
              <a:defRPr/>
            </a:pPr>
            <a:r>
              <a:rPr lang="en-US" dirty="0" smtClean="0"/>
              <a:t>Document </a:t>
            </a:r>
            <a:r>
              <a:rPr lang="en-US" dirty="0"/>
              <a:t>to </a:t>
            </a:r>
            <a:r>
              <a:rPr lang="en-US" dirty="0" smtClean="0"/>
              <a:t>record the </a:t>
            </a:r>
            <a:r>
              <a:rPr lang="en-US" dirty="0"/>
              <a:t>audit </a:t>
            </a:r>
            <a:r>
              <a:rPr lang="en-US" b="1" i="1" dirty="0" smtClean="0"/>
              <a:t>conclusions</a:t>
            </a:r>
            <a:r>
              <a:rPr lang="en-US" dirty="0" smtClean="0"/>
              <a:t> </a:t>
            </a:r>
          </a:p>
          <a:p>
            <a:pPr marL="0" indent="0" eaLnBrk="1" hangingPunct="1">
              <a:buNone/>
              <a:defRPr/>
            </a:pPr>
            <a:endParaRPr lang="en-US" dirty="0"/>
          </a:p>
          <a:p>
            <a:pPr marL="0" indent="0" eaLnBrk="1" hangingPunct="1">
              <a:buNone/>
              <a:defRPr/>
            </a:pPr>
            <a:r>
              <a:rPr lang="en-US" dirty="0"/>
              <a:t>4</a:t>
            </a:r>
            <a:r>
              <a:rPr lang="en-US" dirty="0" smtClean="0"/>
              <a:t> Sections</a:t>
            </a:r>
            <a:r>
              <a:rPr lang="en-US" dirty="0"/>
              <a:t>:</a:t>
            </a:r>
          </a:p>
          <a:p>
            <a:pPr eaLnBrk="1" hangingPunct="1">
              <a:defRPr/>
            </a:pPr>
            <a:endParaRPr lang="en-US" dirty="0"/>
          </a:p>
          <a:p>
            <a:pPr marL="457200" indent="-457200" eaLnBrk="1" hangingPunct="1">
              <a:buFont typeface="+mj-lt"/>
              <a:buAutoNum type="arabicPeriod"/>
              <a:defRPr/>
            </a:pPr>
            <a:r>
              <a:rPr lang="en-US" dirty="0" smtClean="0"/>
              <a:t>Organisation Information </a:t>
            </a:r>
            <a:r>
              <a:rPr lang="mr-IN" dirty="0" smtClean="0"/>
              <a:t>–</a:t>
            </a:r>
            <a:r>
              <a:rPr lang="en-US" dirty="0" smtClean="0"/>
              <a:t> Company </a:t>
            </a:r>
          </a:p>
          <a:p>
            <a:pPr marL="457200" indent="-457200" eaLnBrk="1" hangingPunct="1">
              <a:buFont typeface="+mj-lt"/>
              <a:buAutoNum type="arabicPeriod"/>
              <a:defRPr/>
            </a:pPr>
            <a:r>
              <a:rPr lang="en-US" dirty="0" smtClean="0"/>
              <a:t>Audit </a:t>
            </a:r>
            <a:r>
              <a:rPr lang="en-US" dirty="0"/>
              <a:t>Team Information </a:t>
            </a:r>
            <a:r>
              <a:rPr lang="mr-IN" dirty="0" smtClean="0"/>
              <a:t>–</a:t>
            </a:r>
            <a:r>
              <a:rPr lang="en-US" dirty="0" smtClean="0"/>
              <a:t> Roles and Responsibilities </a:t>
            </a:r>
          </a:p>
          <a:p>
            <a:pPr marL="457200" indent="-457200" eaLnBrk="1" hangingPunct="1">
              <a:buFont typeface="+mj-lt"/>
              <a:buAutoNum type="arabicPeriod"/>
              <a:defRPr/>
            </a:pPr>
            <a:r>
              <a:rPr lang="en-US" dirty="0" smtClean="0"/>
              <a:t>Audit Information </a:t>
            </a:r>
            <a:r>
              <a:rPr lang="mr-IN" dirty="0" smtClean="0"/>
              <a:t>–</a:t>
            </a:r>
            <a:r>
              <a:rPr lang="en-US" dirty="0" smtClean="0"/>
              <a:t> Refers back to the Audit Plan</a:t>
            </a:r>
          </a:p>
          <a:p>
            <a:pPr marL="457200" indent="-457200" eaLnBrk="1" hangingPunct="1">
              <a:buFont typeface="+mj-lt"/>
              <a:buAutoNum type="arabicPeriod"/>
              <a:defRPr/>
            </a:pPr>
            <a:r>
              <a:rPr lang="en-US" dirty="0" smtClean="0"/>
              <a:t>Audit Results </a:t>
            </a:r>
            <a:r>
              <a:rPr lang="mr-IN" dirty="0" smtClean="0"/>
              <a:t>–</a:t>
            </a:r>
            <a:r>
              <a:rPr lang="en-US" dirty="0" smtClean="0"/>
              <a:t> Conformance levels achieved</a:t>
            </a:r>
          </a:p>
          <a:p>
            <a:pPr marL="457200" indent="-457200" eaLnBrk="1" hangingPunct="1">
              <a:buFont typeface="+mj-lt"/>
              <a:buAutoNum type="arabicPeriod"/>
              <a:defRPr/>
            </a:pPr>
            <a:endParaRPr lang="en-US" dirty="0"/>
          </a:p>
          <a:p>
            <a:pPr marL="0" indent="0" eaLnBrk="1" hangingPunct="1">
              <a:buNone/>
              <a:defRPr/>
            </a:pPr>
            <a:r>
              <a:rPr lang="en-US" b="1" dirty="0" smtClean="0"/>
              <a:t>The document is to be completed by the Audit Team Leader (GO)</a:t>
            </a:r>
          </a:p>
        </p:txBody>
      </p:sp>
      <p:sp>
        <p:nvSpPr>
          <p:cNvPr id="156675" name="Slide Number Placeholder 3"/>
          <p:cNvSpPr>
            <a:spLocks noGrp="1"/>
          </p:cNvSpPr>
          <p:nvPr>
            <p:ph type="sldNum" sz="quarter" idx="12"/>
          </p:nvPr>
        </p:nvSpPr>
        <p:spPr>
          <a:noFill/>
        </p:spPr>
        <p:txBody>
          <a:bodyPr/>
          <a:lstStyle/>
          <a:p>
            <a:fld id="{22D7DECD-D415-4A9D-BDCE-363FEE8A86DC}" type="slidenum">
              <a:rPr lang="en-US" smtClean="0">
                <a:latin typeface="Arial" charset="0"/>
                <a:cs typeface="Arial" charset="0"/>
              </a:rPr>
              <a:pPr/>
              <a:t>56</a:t>
            </a:fld>
            <a:endParaRPr lang="en-US" smtClean="0">
              <a:latin typeface="Arial" charset="0"/>
              <a:cs typeface="Arial" charset="0"/>
            </a:endParaRPr>
          </a:p>
        </p:txBody>
      </p:sp>
    </p:spTree>
    <p:extLst>
      <p:ext uri="{BB962C8B-B14F-4D97-AF65-F5344CB8AC3E}">
        <p14:creationId xmlns:p14="http://schemas.microsoft.com/office/powerpoint/2010/main" val="32545417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hr-HR" altLang="en-US" b="1" dirty="0"/>
              <a:t>Summary of the Audit </a:t>
            </a:r>
            <a:r>
              <a:rPr lang="hr-HR" altLang="en-US" b="1" dirty="0" smtClean="0"/>
              <a:t>Findings</a:t>
            </a:r>
            <a:r>
              <a:rPr lang="en-US" altLang="en-US" b="1" dirty="0" smtClean="0"/>
              <a:t> (MDS)</a:t>
            </a:r>
          </a:p>
        </p:txBody>
      </p:sp>
      <p:sp>
        <p:nvSpPr>
          <p:cNvPr id="6" name="Text Box 953"/>
          <p:cNvSpPr txBox="1">
            <a:spLocks noChangeArrowheads="1"/>
          </p:cNvSpPr>
          <p:nvPr/>
        </p:nvSpPr>
        <p:spPr bwMode="auto">
          <a:xfrm>
            <a:off x="548408" y="5181600"/>
            <a:ext cx="7209103" cy="1231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65125" indent="-365125">
              <a:spcBef>
                <a:spcPct val="20000"/>
              </a:spcBef>
              <a:defRPr sz="2400">
                <a:solidFill>
                  <a:srgbClr val="002C6C"/>
                </a:solidFill>
                <a:latin typeface="Arial" panose="020B0604020202020204" pitchFamily="34" charset="0"/>
              </a:defRPr>
            </a:lvl1pPr>
            <a:lvl2pPr marL="544513"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1400" u="sng" dirty="0">
                <a:latin typeface="+mn-lt"/>
              </a:rPr>
              <a:t>Nomenclature:</a:t>
            </a:r>
          </a:p>
          <a:p>
            <a:pPr eaLnBrk="1" hangingPunct="1">
              <a:buFontTx/>
              <a:buChar char="•"/>
            </a:pPr>
            <a:r>
              <a:rPr lang="en-US" altLang="en-US" sz="1200" dirty="0" smtClean="0">
                <a:solidFill>
                  <a:srgbClr val="FF3300"/>
                </a:solidFill>
                <a:latin typeface="+mn-lt"/>
              </a:rPr>
              <a:t>N/A</a:t>
            </a:r>
            <a:r>
              <a:rPr lang="en-US" altLang="en-US" sz="1200" dirty="0">
                <a:latin typeface="+mn-lt"/>
              </a:rPr>
              <a:t>:  </a:t>
            </a:r>
            <a:r>
              <a:rPr lang="en-US" altLang="en-US" sz="1200" dirty="0" smtClean="0">
                <a:latin typeface="+mn-lt"/>
              </a:rPr>
              <a:t>Number </a:t>
            </a:r>
            <a:r>
              <a:rPr lang="en-US" altLang="en-US" sz="1200" dirty="0">
                <a:latin typeface="+mn-lt"/>
              </a:rPr>
              <a:t>of Non Applicable Control Points detected </a:t>
            </a:r>
          </a:p>
          <a:p>
            <a:pPr eaLnBrk="1" hangingPunct="1">
              <a:buFontTx/>
              <a:buChar char="•"/>
            </a:pPr>
            <a:r>
              <a:rPr lang="en-US" altLang="en-US" sz="1200" dirty="0" smtClean="0">
                <a:solidFill>
                  <a:srgbClr val="FF3300"/>
                </a:solidFill>
                <a:latin typeface="+mn-lt"/>
              </a:rPr>
              <a:t>Obtained</a:t>
            </a:r>
            <a:r>
              <a:rPr lang="en-US" altLang="en-US" sz="1200" dirty="0">
                <a:latin typeface="+mn-lt"/>
              </a:rPr>
              <a:t>: </a:t>
            </a:r>
            <a:r>
              <a:rPr lang="en-US" altLang="en-US" sz="1200" dirty="0" smtClean="0">
                <a:latin typeface="+mn-lt"/>
              </a:rPr>
              <a:t> Number </a:t>
            </a:r>
            <a:r>
              <a:rPr lang="en-US" altLang="en-US" sz="1200" dirty="0">
                <a:latin typeface="+mn-lt"/>
              </a:rPr>
              <a:t>of Control Points with Conformity </a:t>
            </a:r>
          </a:p>
          <a:p>
            <a:pPr eaLnBrk="1" hangingPunct="1">
              <a:buFontTx/>
              <a:buChar char="•"/>
            </a:pPr>
            <a:r>
              <a:rPr lang="en-US" altLang="en-US" sz="1200" dirty="0">
                <a:solidFill>
                  <a:srgbClr val="FF3300"/>
                </a:solidFill>
                <a:latin typeface="+mn-lt"/>
              </a:rPr>
              <a:t>%</a:t>
            </a:r>
            <a:r>
              <a:rPr lang="en-US" altLang="en-US" sz="1200" dirty="0">
                <a:latin typeface="+mn-lt"/>
              </a:rPr>
              <a:t>: </a:t>
            </a:r>
            <a:r>
              <a:rPr lang="en-US" altLang="en-US" sz="1200" dirty="0" smtClean="0">
                <a:latin typeface="+mn-lt"/>
              </a:rPr>
              <a:t> Percentage </a:t>
            </a:r>
            <a:r>
              <a:rPr lang="en-US" altLang="en-US" sz="1200" dirty="0">
                <a:latin typeface="+mn-lt"/>
              </a:rPr>
              <a:t>of Approval </a:t>
            </a:r>
          </a:p>
          <a:p>
            <a:pPr marL="0" indent="0" eaLnBrk="1" hangingPunct="1"/>
            <a:endParaRPr lang="en-US" altLang="en-US" sz="1400" dirty="0">
              <a:latin typeface="+mn-lt"/>
            </a:endParaRPr>
          </a:p>
        </p:txBody>
      </p:sp>
      <p:graphicFrame>
        <p:nvGraphicFramePr>
          <p:cNvPr id="3" name="Content Placeholder 2"/>
          <p:cNvGraphicFramePr>
            <a:graphicFrameLocks noGrp="1"/>
          </p:cNvGraphicFramePr>
          <p:nvPr>
            <p:ph idx="11"/>
            <p:extLst>
              <p:ext uri="{D42A27DB-BD31-4B8C-83A1-F6EECF244321}">
                <p14:modId xmlns:p14="http://schemas.microsoft.com/office/powerpoint/2010/main" val="766775801"/>
              </p:ext>
            </p:extLst>
          </p:nvPr>
        </p:nvGraphicFramePr>
        <p:xfrm>
          <a:off x="546099" y="1443373"/>
          <a:ext cx="8058151" cy="3993525"/>
        </p:xfrm>
        <a:graphic>
          <a:graphicData uri="http://schemas.openxmlformats.org/drawingml/2006/table">
            <a:tbl>
              <a:tblPr firstRow="1" firstCol="1" lastRow="1" lastCol="1" bandRow="1" bandCol="1">
                <a:tableStyleId>{5C22544A-7EE6-4342-B048-85BDC9FD1C3A}</a:tableStyleId>
              </a:tblPr>
              <a:tblGrid>
                <a:gridCol w="2666914">
                  <a:extLst>
                    <a:ext uri="{9D8B030D-6E8A-4147-A177-3AD203B41FA5}">
                      <a16:colId xmlns:a16="http://schemas.microsoft.com/office/drawing/2014/main" val="20000"/>
                    </a:ext>
                  </a:extLst>
                </a:gridCol>
                <a:gridCol w="1684762">
                  <a:extLst>
                    <a:ext uri="{9D8B030D-6E8A-4147-A177-3AD203B41FA5}">
                      <a16:colId xmlns:a16="http://schemas.microsoft.com/office/drawing/2014/main" val="20001"/>
                    </a:ext>
                  </a:extLst>
                </a:gridCol>
                <a:gridCol w="1909396">
                  <a:extLst>
                    <a:ext uri="{9D8B030D-6E8A-4147-A177-3AD203B41FA5}">
                      <a16:colId xmlns:a16="http://schemas.microsoft.com/office/drawing/2014/main" val="20002"/>
                    </a:ext>
                  </a:extLst>
                </a:gridCol>
                <a:gridCol w="1797079">
                  <a:extLst>
                    <a:ext uri="{9D8B030D-6E8A-4147-A177-3AD203B41FA5}">
                      <a16:colId xmlns:a16="http://schemas.microsoft.com/office/drawing/2014/main" val="20003"/>
                    </a:ext>
                  </a:extLst>
                </a:gridCol>
              </a:tblGrid>
              <a:tr h="1084598">
                <a:tc>
                  <a:txBody>
                    <a:bodyPr/>
                    <a:lstStyle/>
                    <a:p>
                      <a:pPr marL="0" marR="0" algn="ctr">
                        <a:spcBef>
                          <a:spcPts val="600"/>
                        </a:spcBef>
                        <a:spcAft>
                          <a:spcPts val="600"/>
                        </a:spcAft>
                      </a:pPr>
                      <a:endParaRPr lang="en-US" sz="1100" dirty="0" smtClean="0">
                        <a:effectLst/>
                      </a:endParaRPr>
                    </a:p>
                    <a:p>
                      <a:pPr marL="0" marR="0" algn="ctr">
                        <a:spcBef>
                          <a:spcPts val="600"/>
                        </a:spcBef>
                        <a:spcAft>
                          <a:spcPts val="600"/>
                        </a:spcAft>
                      </a:pPr>
                      <a:r>
                        <a:rPr lang="en-US" sz="1100" dirty="0" smtClean="0">
                          <a:effectLst/>
                        </a:rPr>
                        <a:t>Key </a:t>
                      </a:r>
                      <a:r>
                        <a:rPr lang="en-US" sz="1100" dirty="0">
                          <a:effectLst/>
                        </a:rPr>
                        <a:t>Functional Areas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endParaRPr lang="en-US" sz="1100" dirty="0" smtClean="0">
                        <a:effectLst/>
                      </a:endParaRPr>
                    </a:p>
                    <a:p>
                      <a:pPr marL="0" marR="0" algn="ctr">
                        <a:spcBef>
                          <a:spcPts val="600"/>
                        </a:spcBef>
                        <a:spcAft>
                          <a:spcPts val="600"/>
                        </a:spcAft>
                      </a:pPr>
                      <a:r>
                        <a:rPr lang="en-US" sz="1100" dirty="0" smtClean="0">
                          <a:effectLst/>
                        </a:rPr>
                        <a:t>No</a:t>
                      </a:r>
                      <a:r>
                        <a:rPr lang="en-US" sz="1100" dirty="0">
                          <a:effectLst/>
                        </a:rPr>
                        <a:t>. of compliant </a:t>
                      </a:r>
                      <a:r>
                        <a:rPr lang="en-US" sz="1100" dirty="0" smtClean="0">
                          <a:effectLst/>
                        </a:rPr>
                        <a:t>control points obtained</a:t>
                      </a:r>
                    </a:p>
                    <a:p>
                      <a:pPr marL="0" marR="0" algn="ctr">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endParaRPr lang="en-US" sz="1100" spc="-20" dirty="0" smtClean="0">
                        <a:effectLst/>
                      </a:endParaRPr>
                    </a:p>
                    <a:p>
                      <a:pPr marL="0" marR="0" algn="ctr">
                        <a:spcBef>
                          <a:spcPts val="600"/>
                        </a:spcBef>
                        <a:spcAft>
                          <a:spcPts val="600"/>
                        </a:spcAft>
                      </a:pPr>
                      <a:r>
                        <a:rPr lang="en-US" sz="1100" spc="-20" dirty="0" smtClean="0">
                          <a:effectLst/>
                        </a:rPr>
                        <a:t>Total </a:t>
                      </a:r>
                      <a:r>
                        <a:rPr lang="en-US" sz="1100" spc="-20" dirty="0">
                          <a:effectLst/>
                        </a:rPr>
                        <a:t>control points/section</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endParaRPr lang="en-US" sz="1100" dirty="0" smtClean="0">
                        <a:effectLst/>
                      </a:endParaRPr>
                    </a:p>
                    <a:p>
                      <a:pPr marL="0" marR="0" algn="ctr">
                        <a:spcBef>
                          <a:spcPts val="600"/>
                        </a:spcBef>
                        <a:spcAft>
                          <a:spcPts val="600"/>
                        </a:spcAft>
                      </a:pPr>
                      <a:r>
                        <a:rPr lang="en-US" sz="1100" dirty="0" smtClean="0">
                          <a:effectLst/>
                        </a:rPr>
                        <a:t>Description</a:t>
                      </a:r>
                      <a:r>
                        <a:rPr lang="en-US" sz="1100" spc="-20" dirty="0" smtClean="0">
                          <a:effectLst/>
                        </a:rPr>
                        <a:t> </a:t>
                      </a:r>
                      <a:r>
                        <a:rPr lang="en-US" sz="1100" spc="-20" dirty="0">
                          <a:effectLst/>
                        </a:rPr>
                        <a:t>of % (0-100%, Red is &lt;25%, Green &gt;75%)</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82140">
                <a:tc>
                  <a:txBody>
                    <a:bodyPr/>
                    <a:lstStyle/>
                    <a:p>
                      <a:pPr marL="228600" marR="0" indent="-228600">
                        <a:spcBef>
                          <a:spcPts val="300"/>
                        </a:spcBef>
                        <a:spcAft>
                          <a:spcPts val="300"/>
                        </a:spcAft>
                        <a:buAutoNum type="arabicPeriod"/>
                      </a:pPr>
                      <a:r>
                        <a:rPr lang="en-US" sz="1400" dirty="0" smtClean="0">
                          <a:solidFill>
                            <a:schemeClr val="tx1">
                              <a:lumMod val="50000"/>
                            </a:schemeClr>
                          </a:solidFill>
                          <a:effectLst/>
                        </a:rPr>
                        <a:t>Organizational </a:t>
                      </a:r>
                      <a:r>
                        <a:rPr lang="en-US" sz="1400" dirty="0">
                          <a:solidFill>
                            <a:schemeClr val="tx1">
                              <a:lumMod val="50000"/>
                            </a:schemeClr>
                          </a:solidFill>
                          <a:effectLst/>
                        </a:rPr>
                        <a:t>Capabilities &amp; policies and </a:t>
                      </a:r>
                      <a:r>
                        <a:rPr lang="en-US" sz="1400" dirty="0" smtClean="0">
                          <a:solidFill>
                            <a:schemeClr val="tx1">
                              <a:lumMod val="50000"/>
                            </a:schemeClr>
                          </a:solidFill>
                          <a:effectLst/>
                        </a:rPr>
                        <a:t>standards</a:t>
                      </a:r>
                    </a:p>
                    <a:p>
                      <a:pPr marL="228600" marR="0" indent="-228600">
                        <a:spcBef>
                          <a:spcPts val="300"/>
                        </a:spcBef>
                        <a:spcAft>
                          <a:spcPts val="300"/>
                        </a:spcAft>
                        <a:buAutoNum type="arabicPeriod"/>
                      </a:pP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300"/>
                        </a:spcBef>
                        <a:spcAft>
                          <a:spcPts val="300"/>
                        </a:spcAft>
                      </a:pPr>
                      <a:r>
                        <a:rPr lang="en-US" sz="1400" dirty="0">
                          <a:solidFill>
                            <a:schemeClr val="tx1">
                              <a:lumMod val="50000"/>
                            </a:schemeClr>
                          </a:solidFill>
                          <a:effectLst/>
                        </a:rPr>
                        <a:t> </a:t>
                      </a:r>
                      <a:r>
                        <a:rPr lang="en-US" sz="1400" dirty="0" smtClean="0">
                          <a:solidFill>
                            <a:schemeClr val="tx1">
                              <a:lumMod val="50000"/>
                            </a:schemeClr>
                          </a:solidFill>
                          <a:effectLst/>
                        </a:rPr>
                        <a:t>12</a:t>
                      </a: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spcBef>
                          <a:spcPts val="300"/>
                        </a:spcBef>
                        <a:spcAft>
                          <a:spcPts val="300"/>
                        </a:spcAft>
                      </a:pPr>
                      <a:r>
                        <a:rPr lang="en-US" sz="1400" dirty="0">
                          <a:solidFill>
                            <a:schemeClr val="tx1">
                              <a:lumMod val="50000"/>
                            </a:schemeClr>
                          </a:solidFill>
                          <a:effectLst/>
                        </a:rPr>
                        <a:t>12</a:t>
                      </a: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spcBef>
                          <a:spcPts val="300"/>
                        </a:spcBef>
                        <a:spcAft>
                          <a:spcPts val="300"/>
                        </a:spcAft>
                      </a:pPr>
                      <a:r>
                        <a:rPr lang="en-US" sz="1400" dirty="0" smtClean="0">
                          <a:solidFill>
                            <a:schemeClr val="tx1">
                              <a:lumMod val="50000"/>
                            </a:schemeClr>
                          </a:solidFill>
                          <a:effectLst/>
                        </a:rPr>
                        <a:t>Green (100%)</a:t>
                      </a: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1"/>
                  </a:ext>
                </a:extLst>
              </a:tr>
              <a:tr h="488325">
                <a:tc>
                  <a:txBody>
                    <a:bodyPr/>
                    <a:lstStyle/>
                    <a:p>
                      <a:pPr marL="0" marR="0">
                        <a:spcBef>
                          <a:spcPts val="0"/>
                        </a:spcBef>
                        <a:spcAft>
                          <a:spcPts val="300"/>
                        </a:spcAft>
                      </a:pPr>
                      <a:r>
                        <a:rPr lang="en-US" sz="1400" dirty="0">
                          <a:solidFill>
                            <a:schemeClr val="tx1">
                              <a:lumMod val="50000"/>
                            </a:schemeClr>
                          </a:solidFill>
                          <a:effectLst/>
                        </a:rPr>
                        <a:t>2. Business processes and </a:t>
                      </a:r>
                      <a:r>
                        <a:rPr lang="en-US" sz="1400" dirty="0" smtClean="0">
                          <a:solidFill>
                            <a:schemeClr val="tx1">
                              <a:lumMod val="50000"/>
                            </a:schemeClr>
                          </a:solidFill>
                          <a:effectLst/>
                        </a:rPr>
                        <a:t> system </a:t>
                      </a:r>
                      <a:r>
                        <a:rPr lang="en-US" sz="1400" dirty="0">
                          <a:solidFill>
                            <a:schemeClr val="tx1">
                              <a:lumMod val="50000"/>
                            </a:schemeClr>
                          </a:solidFill>
                          <a:effectLst/>
                        </a:rPr>
                        <a:t>capabilities</a:t>
                      </a: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300"/>
                        </a:spcBef>
                        <a:spcAft>
                          <a:spcPts val="300"/>
                        </a:spcAft>
                      </a:pPr>
                      <a:r>
                        <a:rPr lang="en-US" sz="1400" dirty="0">
                          <a:solidFill>
                            <a:schemeClr val="tx1">
                              <a:lumMod val="50000"/>
                            </a:schemeClr>
                          </a:solidFill>
                          <a:effectLst/>
                        </a:rPr>
                        <a:t> </a:t>
                      </a:r>
                      <a:r>
                        <a:rPr lang="en-US" sz="1400" dirty="0" smtClean="0">
                          <a:solidFill>
                            <a:schemeClr val="tx1">
                              <a:lumMod val="50000"/>
                            </a:schemeClr>
                          </a:solidFill>
                          <a:effectLst/>
                        </a:rPr>
                        <a:t>4</a:t>
                      </a: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spcBef>
                          <a:spcPts val="300"/>
                        </a:spcBef>
                        <a:spcAft>
                          <a:spcPts val="300"/>
                        </a:spcAft>
                      </a:pPr>
                      <a:r>
                        <a:rPr lang="en-US" sz="1400" dirty="0">
                          <a:solidFill>
                            <a:schemeClr val="tx1">
                              <a:lumMod val="50000"/>
                            </a:schemeClr>
                          </a:solidFill>
                          <a:effectLst/>
                        </a:rPr>
                        <a:t>4</a:t>
                      </a: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spcBef>
                          <a:spcPts val="300"/>
                        </a:spcBef>
                        <a:spcAft>
                          <a:spcPts val="300"/>
                        </a:spcAft>
                      </a:pPr>
                      <a:r>
                        <a:rPr lang="en-US" sz="1400" dirty="0" smtClean="0">
                          <a:solidFill>
                            <a:schemeClr val="tx1">
                              <a:lumMod val="50000"/>
                            </a:schemeClr>
                          </a:solidFill>
                          <a:effectLst/>
                        </a:rPr>
                        <a:t>Green (100%)</a:t>
                      </a: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2"/>
                  </a:ext>
                </a:extLst>
              </a:tr>
              <a:tr h="679682">
                <a:tc>
                  <a:txBody>
                    <a:bodyPr/>
                    <a:lstStyle/>
                    <a:p>
                      <a:pPr marL="0" marR="0">
                        <a:spcBef>
                          <a:spcPts val="300"/>
                        </a:spcBef>
                        <a:spcAft>
                          <a:spcPts val="300"/>
                        </a:spcAft>
                      </a:pPr>
                      <a:r>
                        <a:rPr lang="en-US" sz="1400" dirty="0">
                          <a:solidFill>
                            <a:schemeClr val="tx1">
                              <a:lumMod val="50000"/>
                            </a:schemeClr>
                          </a:solidFill>
                          <a:effectLst/>
                        </a:rPr>
                        <a:t>3. Planning &amp; risk </a:t>
                      </a:r>
                      <a:r>
                        <a:rPr lang="en-US" sz="1400" dirty="0" smtClean="0">
                          <a:solidFill>
                            <a:schemeClr val="tx1">
                              <a:lumMod val="50000"/>
                            </a:schemeClr>
                          </a:solidFill>
                          <a:effectLst/>
                        </a:rPr>
                        <a:t>management</a:t>
                      </a:r>
                    </a:p>
                    <a:p>
                      <a:pPr marL="0" marR="0">
                        <a:spcBef>
                          <a:spcPts val="300"/>
                        </a:spcBef>
                        <a:spcAft>
                          <a:spcPts val="300"/>
                        </a:spcAft>
                      </a:pP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300"/>
                        </a:spcBef>
                        <a:spcAft>
                          <a:spcPts val="300"/>
                        </a:spcAft>
                      </a:pPr>
                      <a:r>
                        <a:rPr lang="en-US" sz="1400" dirty="0">
                          <a:solidFill>
                            <a:schemeClr val="tx1">
                              <a:lumMod val="50000"/>
                            </a:schemeClr>
                          </a:solidFill>
                          <a:effectLst/>
                        </a:rPr>
                        <a:t> </a:t>
                      </a:r>
                      <a:r>
                        <a:rPr lang="en-US" sz="1400" dirty="0" smtClean="0">
                          <a:solidFill>
                            <a:schemeClr val="tx1">
                              <a:lumMod val="50000"/>
                            </a:schemeClr>
                          </a:solidFill>
                          <a:effectLst/>
                        </a:rPr>
                        <a:t>1</a:t>
                      </a: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spcBef>
                          <a:spcPts val="300"/>
                        </a:spcBef>
                        <a:spcAft>
                          <a:spcPts val="300"/>
                        </a:spcAft>
                      </a:pPr>
                      <a:r>
                        <a:rPr lang="en-US" sz="1400" dirty="0">
                          <a:solidFill>
                            <a:schemeClr val="tx1">
                              <a:lumMod val="50000"/>
                            </a:schemeClr>
                          </a:solidFill>
                          <a:effectLst/>
                        </a:rPr>
                        <a:t>1</a:t>
                      </a: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spcBef>
                          <a:spcPts val="300"/>
                        </a:spcBef>
                        <a:spcAft>
                          <a:spcPts val="300"/>
                        </a:spcAft>
                      </a:pPr>
                      <a:r>
                        <a:rPr lang="en-US" sz="1400" dirty="0">
                          <a:solidFill>
                            <a:schemeClr val="tx1">
                              <a:lumMod val="50000"/>
                            </a:schemeClr>
                          </a:solidFill>
                          <a:effectLst/>
                        </a:rPr>
                        <a:t> </a:t>
                      </a:r>
                      <a:r>
                        <a:rPr lang="en-US" sz="1400" dirty="0" smtClean="0">
                          <a:solidFill>
                            <a:schemeClr val="tx1">
                              <a:lumMod val="50000"/>
                            </a:schemeClr>
                          </a:solidFill>
                          <a:effectLst/>
                        </a:rPr>
                        <a:t>Green (100%)</a:t>
                      </a: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3"/>
                  </a:ext>
                </a:extLst>
              </a:tr>
              <a:tr h="679682">
                <a:tc>
                  <a:txBody>
                    <a:bodyPr/>
                    <a:lstStyle/>
                    <a:p>
                      <a:pPr marL="0" marR="0">
                        <a:spcBef>
                          <a:spcPts val="300"/>
                        </a:spcBef>
                        <a:spcAft>
                          <a:spcPts val="300"/>
                        </a:spcAft>
                      </a:pPr>
                      <a:r>
                        <a:rPr lang="en-US" sz="1400" dirty="0">
                          <a:solidFill>
                            <a:schemeClr val="tx1">
                              <a:lumMod val="50000"/>
                            </a:schemeClr>
                          </a:solidFill>
                          <a:effectLst/>
                        </a:rPr>
                        <a:t>4. Continuous </a:t>
                      </a:r>
                      <a:r>
                        <a:rPr lang="en-US" sz="1400" dirty="0" smtClean="0">
                          <a:solidFill>
                            <a:schemeClr val="tx1">
                              <a:lumMod val="50000"/>
                            </a:schemeClr>
                          </a:solidFill>
                          <a:effectLst/>
                        </a:rPr>
                        <a:t>improvement</a:t>
                      </a:r>
                    </a:p>
                    <a:p>
                      <a:pPr marL="0" marR="0">
                        <a:spcBef>
                          <a:spcPts val="300"/>
                        </a:spcBef>
                        <a:spcAft>
                          <a:spcPts val="300"/>
                        </a:spcAft>
                      </a:pP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300"/>
                        </a:spcBef>
                        <a:spcAft>
                          <a:spcPts val="300"/>
                        </a:spcAft>
                      </a:pPr>
                      <a:r>
                        <a:rPr lang="en-US" sz="1400" dirty="0">
                          <a:solidFill>
                            <a:schemeClr val="tx1">
                              <a:lumMod val="50000"/>
                            </a:schemeClr>
                          </a:solidFill>
                          <a:effectLst/>
                        </a:rPr>
                        <a:t> </a:t>
                      </a:r>
                      <a:r>
                        <a:rPr lang="en-US" sz="1400" dirty="0" smtClean="0">
                          <a:solidFill>
                            <a:schemeClr val="tx1">
                              <a:lumMod val="50000"/>
                            </a:schemeClr>
                          </a:solidFill>
                          <a:effectLst/>
                        </a:rPr>
                        <a:t>2</a:t>
                      </a: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spcBef>
                          <a:spcPts val="300"/>
                        </a:spcBef>
                        <a:spcAft>
                          <a:spcPts val="300"/>
                        </a:spcAft>
                      </a:pPr>
                      <a:r>
                        <a:rPr lang="en-US" sz="1400" dirty="0">
                          <a:solidFill>
                            <a:schemeClr val="tx1">
                              <a:lumMod val="50000"/>
                            </a:schemeClr>
                          </a:solidFill>
                          <a:effectLst/>
                        </a:rPr>
                        <a:t>2</a:t>
                      </a: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spcBef>
                          <a:spcPts val="300"/>
                        </a:spcBef>
                        <a:spcAft>
                          <a:spcPts val="300"/>
                        </a:spcAft>
                      </a:pPr>
                      <a:r>
                        <a:rPr lang="en-US" sz="1400" dirty="0" smtClean="0">
                          <a:solidFill>
                            <a:schemeClr val="tx1">
                              <a:lumMod val="50000"/>
                            </a:schemeClr>
                          </a:solidFill>
                          <a:effectLst/>
                        </a:rPr>
                        <a:t>Green</a:t>
                      </a:r>
                      <a:r>
                        <a:rPr lang="en-US" sz="1400" dirty="0">
                          <a:solidFill>
                            <a:schemeClr val="tx1">
                              <a:lumMod val="50000"/>
                            </a:schemeClr>
                          </a:solidFill>
                          <a:effectLst/>
                        </a:rPr>
                        <a:t> </a:t>
                      </a:r>
                      <a:r>
                        <a:rPr lang="en-US" sz="1400" dirty="0" smtClean="0">
                          <a:solidFill>
                            <a:schemeClr val="tx1">
                              <a:lumMod val="50000"/>
                            </a:schemeClr>
                          </a:solidFill>
                          <a:effectLst/>
                        </a:rPr>
                        <a:t>(100%)</a:t>
                      </a:r>
                      <a:endParaRPr lang="en-GB" sz="14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39648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hr-HR" altLang="en-US" b="1" dirty="0"/>
              <a:t>Summary of the Audit </a:t>
            </a:r>
            <a:r>
              <a:rPr lang="hr-HR" altLang="en-US" b="1" dirty="0" smtClean="0"/>
              <a:t>Findings</a:t>
            </a:r>
            <a:r>
              <a:rPr lang="en-US" altLang="en-US" b="1" dirty="0" smtClean="0"/>
              <a:t> (BO)</a:t>
            </a:r>
          </a:p>
        </p:txBody>
      </p:sp>
      <p:sp>
        <p:nvSpPr>
          <p:cNvPr id="6" name="Text Box 953"/>
          <p:cNvSpPr txBox="1">
            <a:spLocks noChangeArrowheads="1"/>
          </p:cNvSpPr>
          <p:nvPr/>
        </p:nvSpPr>
        <p:spPr bwMode="auto">
          <a:xfrm>
            <a:off x="546099" y="5029200"/>
            <a:ext cx="7209103" cy="13419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65125" indent="-365125">
              <a:spcBef>
                <a:spcPct val="20000"/>
              </a:spcBef>
              <a:defRPr sz="2400">
                <a:solidFill>
                  <a:srgbClr val="002C6C"/>
                </a:solidFill>
                <a:latin typeface="Arial" panose="020B0604020202020204" pitchFamily="34" charset="0"/>
              </a:defRPr>
            </a:lvl1pPr>
            <a:lvl2pPr marL="544513" indent="-285750">
              <a:spcBef>
                <a:spcPct val="20000"/>
              </a:spcBef>
              <a:buClr>
                <a:srgbClr val="F26334"/>
              </a:buClr>
              <a:buChar char="•"/>
              <a:defRPr>
                <a:solidFill>
                  <a:srgbClr val="002C6C"/>
                </a:solidFill>
                <a:latin typeface="Arial" panose="020B0604020202020204" pitchFamily="34" charset="0"/>
              </a:defRPr>
            </a:lvl2pPr>
            <a:lvl3pPr marL="1143000" indent="-228600">
              <a:spcBef>
                <a:spcPct val="20000"/>
              </a:spcBef>
              <a:buClr>
                <a:srgbClr val="F26334"/>
              </a:buClr>
              <a:buFont typeface="Arial" panose="020B0604020202020204" pitchFamily="34" charset="0"/>
              <a:buChar char="–"/>
              <a:defRPr>
                <a:solidFill>
                  <a:srgbClr val="002C6C"/>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1400" u="sng" dirty="0">
                <a:latin typeface="+mn-lt"/>
              </a:rPr>
              <a:t>Nomenclature:</a:t>
            </a:r>
          </a:p>
          <a:p>
            <a:pPr eaLnBrk="1" hangingPunct="1">
              <a:buFontTx/>
              <a:buChar char="•"/>
            </a:pPr>
            <a:r>
              <a:rPr lang="en-US" altLang="en-US" sz="1400" dirty="0" smtClean="0">
                <a:solidFill>
                  <a:srgbClr val="FF3300"/>
                </a:solidFill>
                <a:latin typeface="+mn-lt"/>
              </a:rPr>
              <a:t>N/A</a:t>
            </a:r>
            <a:r>
              <a:rPr lang="en-US" altLang="en-US" sz="1400" dirty="0">
                <a:latin typeface="+mn-lt"/>
              </a:rPr>
              <a:t>: Number of Non Applicable Control Points detected </a:t>
            </a:r>
          </a:p>
          <a:p>
            <a:pPr eaLnBrk="1" hangingPunct="1">
              <a:buFontTx/>
              <a:buChar char="•"/>
            </a:pPr>
            <a:r>
              <a:rPr lang="en-US" altLang="en-US" sz="1400" dirty="0" smtClean="0">
                <a:solidFill>
                  <a:srgbClr val="FF3300"/>
                </a:solidFill>
                <a:latin typeface="+mn-lt"/>
              </a:rPr>
              <a:t>Obtained</a:t>
            </a:r>
            <a:r>
              <a:rPr lang="en-US" altLang="en-US" sz="1400" dirty="0">
                <a:latin typeface="+mn-lt"/>
              </a:rPr>
              <a:t>: Number of Control Points with Conformity </a:t>
            </a:r>
          </a:p>
          <a:p>
            <a:pPr eaLnBrk="1" hangingPunct="1">
              <a:buFontTx/>
              <a:buChar char="•"/>
            </a:pPr>
            <a:r>
              <a:rPr lang="en-US" altLang="en-US" sz="1400" dirty="0">
                <a:solidFill>
                  <a:srgbClr val="FF3300"/>
                </a:solidFill>
                <a:latin typeface="+mn-lt"/>
              </a:rPr>
              <a:t>%</a:t>
            </a:r>
            <a:r>
              <a:rPr lang="en-US" altLang="en-US" sz="1400" dirty="0">
                <a:latin typeface="+mn-lt"/>
              </a:rPr>
              <a:t>: Percentage of Approval </a:t>
            </a:r>
          </a:p>
          <a:p>
            <a:pPr marL="0" indent="0" eaLnBrk="1" hangingPunct="1"/>
            <a:endParaRPr lang="en-US" altLang="en-US" sz="1400" dirty="0">
              <a:latin typeface="+mn-lt"/>
            </a:endParaRPr>
          </a:p>
        </p:txBody>
      </p:sp>
      <p:graphicFrame>
        <p:nvGraphicFramePr>
          <p:cNvPr id="4" name="Content Placeholder 3"/>
          <p:cNvGraphicFramePr>
            <a:graphicFrameLocks noGrp="1"/>
          </p:cNvGraphicFramePr>
          <p:nvPr>
            <p:ph idx="11"/>
            <p:extLst>
              <p:ext uri="{D42A27DB-BD31-4B8C-83A1-F6EECF244321}">
                <p14:modId xmlns:p14="http://schemas.microsoft.com/office/powerpoint/2010/main" val="2690841731"/>
              </p:ext>
            </p:extLst>
          </p:nvPr>
        </p:nvGraphicFramePr>
        <p:xfrm>
          <a:off x="546099" y="1371600"/>
          <a:ext cx="8051224" cy="3657600"/>
        </p:xfrm>
        <a:graphic>
          <a:graphicData uri="http://schemas.openxmlformats.org/drawingml/2006/table">
            <a:tbl>
              <a:tblPr firstRow="1" firstCol="1" lastRow="1" lastCol="1" bandRow="1" bandCol="1">
                <a:tableStyleId>{5C22544A-7EE6-4342-B048-85BDC9FD1C3A}</a:tableStyleId>
              </a:tblPr>
              <a:tblGrid>
                <a:gridCol w="2776843">
                  <a:extLst>
                    <a:ext uri="{9D8B030D-6E8A-4147-A177-3AD203B41FA5}">
                      <a16:colId xmlns:a16="http://schemas.microsoft.com/office/drawing/2014/main" val="20000"/>
                    </a:ext>
                  </a:extLst>
                </a:gridCol>
                <a:gridCol w="1630058">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120323">
                  <a:extLst>
                    <a:ext uri="{9D8B030D-6E8A-4147-A177-3AD203B41FA5}">
                      <a16:colId xmlns:a16="http://schemas.microsoft.com/office/drawing/2014/main" val="20003"/>
                    </a:ext>
                  </a:extLst>
                </a:gridCol>
              </a:tblGrid>
              <a:tr h="0">
                <a:tc>
                  <a:txBody>
                    <a:bodyPr/>
                    <a:lstStyle/>
                    <a:p>
                      <a:pPr marL="0" marR="0" algn="ctr">
                        <a:spcBef>
                          <a:spcPts val="600"/>
                        </a:spcBef>
                        <a:spcAft>
                          <a:spcPts val="600"/>
                        </a:spcAft>
                      </a:pPr>
                      <a:endParaRPr lang="en-US" sz="1100" dirty="0" smtClean="0">
                        <a:effectLst/>
                      </a:endParaRPr>
                    </a:p>
                    <a:p>
                      <a:pPr marL="0" marR="0" algn="ctr">
                        <a:spcBef>
                          <a:spcPts val="600"/>
                        </a:spcBef>
                        <a:spcAft>
                          <a:spcPts val="600"/>
                        </a:spcAft>
                      </a:pPr>
                      <a:r>
                        <a:rPr lang="en-US" sz="1100" dirty="0" smtClean="0">
                          <a:effectLst/>
                        </a:rPr>
                        <a:t>Key </a:t>
                      </a:r>
                      <a:r>
                        <a:rPr lang="en-US" sz="1100" dirty="0">
                          <a:effectLst/>
                        </a:rPr>
                        <a:t>Functional Areas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endParaRPr lang="en-US" sz="1100" dirty="0" smtClean="0">
                        <a:effectLst/>
                      </a:endParaRPr>
                    </a:p>
                    <a:p>
                      <a:pPr marL="0" marR="0" algn="ctr">
                        <a:spcBef>
                          <a:spcPts val="600"/>
                        </a:spcBef>
                        <a:spcAft>
                          <a:spcPts val="600"/>
                        </a:spcAft>
                      </a:pPr>
                      <a:r>
                        <a:rPr lang="en-US" sz="1100" dirty="0" smtClean="0">
                          <a:effectLst/>
                        </a:rPr>
                        <a:t>No</a:t>
                      </a:r>
                      <a:r>
                        <a:rPr lang="en-US" sz="1100" dirty="0">
                          <a:effectLst/>
                        </a:rPr>
                        <a:t>. of compliant control </a:t>
                      </a:r>
                      <a:r>
                        <a:rPr lang="en-US" sz="1100" dirty="0" smtClean="0">
                          <a:effectLst/>
                        </a:rPr>
                        <a:t>points obtained</a:t>
                      </a:r>
                    </a:p>
                    <a:p>
                      <a:pPr marL="0" marR="0" algn="ctr">
                        <a:spcBef>
                          <a:spcPts val="600"/>
                        </a:spcBef>
                        <a:spcAft>
                          <a:spcPts val="60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endParaRPr lang="en-US" sz="1100" spc="-20" dirty="0" smtClean="0">
                        <a:effectLst/>
                      </a:endParaRPr>
                    </a:p>
                    <a:p>
                      <a:pPr marL="0" marR="0" algn="ctr">
                        <a:spcBef>
                          <a:spcPts val="600"/>
                        </a:spcBef>
                        <a:spcAft>
                          <a:spcPts val="600"/>
                        </a:spcAft>
                      </a:pPr>
                      <a:r>
                        <a:rPr lang="en-US" sz="1100" spc="-20" dirty="0" smtClean="0">
                          <a:effectLst/>
                        </a:rPr>
                        <a:t>Total </a:t>
                      </a:r>
                      <a:r>
                        <a:rPr lang="en-US" sz="1100" spc="-20" dirty="0">
                          <a:effectLst/>
                        </a:rPr>
                        <a:t>control points/section</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600"/>
                        </a:spcBef>
                        <a:spcAft>
                          <a:spcPts val="600"/>
                        </a:spcAft>
                      </a:pPr>
                      <a:endParaRPr lang="en-US" sz="1100" dirty="0" smtClean="0">
                        <a:effectLst/>
                      </a:endParaRPr>
                    </a:p>
                    <a:p>
                      <a:pPr marL="0" marR="0" algn="ctr">
                        <a:spcBef>
                          <a:spcPts val="600"/>
                        </a:spcBef>
                        <a:spcAft>
                          <a:spcPts val="600"/>
                        </a:spcAft>
                      </a:pPr>
                      <a:r>
                        <a:rPr lang="en-US" sz="1100" dirty="0" smtClean="0">
                          <a:effectLst/>
                        </a:rPr>
                        <a:t>Description</a:t>
                      </a:r>
                      <a:r>
                        <a:rPr lang="en-US" sz="1100" spc="-20" dirty="0" smtClean="0">
                          <a:effectLst/>
                        </a:rPr>
                        <a:t> </a:t>
                      </a:r>
                      <a:r>
                        <a:rPr lang="en-US" sz="1100" spc="-20" dirty="0">
                          <a:effectLst/>
                        </a:rPr>
                        <a:t>of % (0-100%, Red is &lt;25%, Green &gt;75%)</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228600" marR="0" indent="-228600">
                        <a:spcBef>
                          <a:spcPts val="0"/>
                        </a:spcBef>
                        <a:spcAft>
                          <a:spcPts val="0"/>
                        </a:spcAft>
                        <a:buAutoNum type="arabicPeriod"/>
                      </a:pPr>
                      <a:r>
                        <a:rPr lang="en-US" sz="1100" dirty="0" smtClean="0">
                          <a:solidFill>
                            <a:schemeClr val="tx1">
                              <a:lumMod val="50000"/>
                            </a:schemeClr>
                          </a:solidFill>
                          <a:effectLst/>
                        </a:rPr>
                        <a:t>Organizational </a:t>
                      </a:r>
                      <a:r>
                        <a:rPr lang="en-US" sz="1100" dirty="0">
                          <a:solidFill>
                            <a:schemeClr val="tx1">
                              <a:lumMod val="50000"/>
                            </a:schemeClr>
                          </a:solidFill>
                          <a:effectLst/>
                        </a:rPr>
                        <a:t>Capabilities &amp; policies and </a:t>
                      </a:r>
                      <a:r>
                        <a:rPr lang="en-US" sz="1100" dirty="0" smtClean="0">
                          <a:solidFill>
                            <a:schemeClr val="tx1">
                              <a:lumMod val="50000"/>
                            </a:schemeClr>
                          </a:solidFill>
                          <a:effectLst/>
                        </a:rPr>
                        <a:t>standards</a:t>
                      </a:r>
                    </a:p>
                    <a:p>
                      <a:pPr marL="0" marR="0" indent="0">
                        <a:spcBef>
                          <a:spcPts val="0"/>
                        </a:spcBef>
                        <a:spcAft>
                          <a:spcPts val="0"/>
                        </a:spcAft>
                        <a:buNone/>
                      </a:pP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100" dirty="0">
                          <a:solidFill>
                            <a:schemeClr val="tx1">
                              <a:lumMod val="50000"/>
                            </a:schemeClr>
                          </a:solidFill>
                          <a:effectLst/>
                        </a:rPr>
                        <a:t> </a:t>
                      </a:r>
                      <a:r>
                        <a:rPr lang="en-US" sz="1100" dirty="0" smtClean="0">
                          <a:solidFill>
                            <a:schemeClr val="tx1">
                              <a:lumMod val="50000"/>
                            </a:schemeClr>
                          </a:solidFill>
                          <a:effectLst/>
                        </a:rPr>
                        <a:t>8</a:t>
                      </a: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100" dirty="0">
                          <a:solidFill>
                            <a:schemeClr val="tx1">
                              <a:lumMod val="50000"/>
                            </a:schemeClr>
                          </a:solidFill>
                          <a:effectLst/>
                        </a:rPr>
                        <a:t>8</a:t>
                      </a: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100" dirty="0" smtClean="0">
                          <a:solidFill>
                            <a:schemeClr val="tx1">
                              <a:lumMod val="50000"/>
                            </a:schemeClr>
                          </a:solidFill>
                          <a:effectLst/>
                        </a:rPr>
                        <a:t>Green (100%)</a:t>
                      </a: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100" dirty="0">
                          <a:solidFill>
                            <a:schemeClr val="tx1">
                              <a:lumMod val="50000"/>
                            </a:schemeClr>
                          </a:solidFill>
                          <a:effectLst/>
                        </a:rPr>
                        <a:t>2. Business processes and data </a:t>
                      </a:r>
                      <a:endParaRPr lang="en-US" sz="1100" dirty="0" smtClean="0">
                        <a:solidFill>
                          <a:schemeClr val="tx1">
                            <a:lumMod val="50000"/>
                          </a:schemeClr>
                        </a:solidFill>
                        <a:effectLst/>
                      </a:endParaRPr>
                    </a:p>
                    <a:p>
                      <a:pPr marL="0" marR="0">
                        <a:spcBef>
                          <a:spcPts val="0"/>
                        </a:spcBef>
                        <a:spcAft>
                          <a:spcPts val="0"/>
                        </a:spcAft>
                      </a:pPr>
                      <a:r>
                        <a:rPr lang="en-US" sz="1100" dirty="0" smtClean="0">
                          <a:solidFill>
                            <a:schemeClr val="tx1">
                              <a:lumMod val="50000"/>
                            </a:schemeClr>
                          </a:solidFill>
                          <a:effectLst/>
                        </a:rPr>
                        <a:t>    governance</a:t>
                      </a:r>
                    </a:p>
                    <a:p>
                      <a:pPr marL="0" marR="0">
                        <a:spcBef>
                          <a:spcPts val="0"/>
                        </a:spcBef>
                        <a:spcAft>
                          <a:spcPts val="0"/>
                        </a:spcAft>
                      </a:pP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100" dirty="0">
                          <a:solidFill>
                            <a:schemeClr val="tx1">
                              <a:lumMod val="50000"/>
                            </a:schemeClr>
                          </a:solidFill>
                          <a:effectLst/>
                        </a:rPr>
                        <a:t> </a:t>
                      </a:r>
                      <a:r>
                        <a:rPr lang="en-US" sz="1100" dirty="0" smtClean="0">
                          <a:solidFill>
                            <a:schemeClr val="tx1">
                              <a:lumMod val="50000"/>
                            </a:schemeClr>
                          </a:solidFill>
                          <a:effectLst/>
                        </a:rPr>
                        <a:t>4</a:t>
                      </a: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100" dirty="0">
                          <a:solidFill>
                            <a:schemeClr val="tx1">
                              <a:lumMod val="50000"/>
                            </a:schemeClr>
                          </a:solidFill>
                          <a:effectLst/>
                        </a:rPr>
                        <a:t>4</a:t>
                      </a: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indent="0" algn="ctr" defTabSz="457155"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50000"/>
                            </a:schemeClr>
                          </a:solidFill>
                          <a:effectLst/>
                        </a:rPr>
                        <a:t>Green (100%)</a:t>
                      </a:r>
                      <a:endParaRPr lang="en-GB" sz="11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dirty="0">
                          <a:solidFill>
                            <a:schemeClr val="tx1">
                              <a:lumMod val="50000"/>
                            </a:schemeClr>
                          </a:solidFill>
                          <a:effectLst/>
                        </a:rPr>
                        <a:t> </a:t>
                      </a: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100" dirty="0">
                          <a:solidFill>
                            <a:schemeClr val="tx1">
                              <a:lumMod val="50000"/>
                            </a:schemeClr>
                          </a:solidFill>
                          <a:effectLst/>
                        </a:rPr>
                        <a:t>3. System </a:t>
                      </a:r>
                      <a:r>
                        <a:rPr lang="en-US" sz="1100" dirty="0" smtClean="0">
                          <a:solidFill>
                            <a:schemeClr val="tx1">
                              <a:lumMod val="50000"/>
                            </a:schemeClr>
                          </a:solidFill>
                          <a:effectLst/>
                        </a:rPr>
                        <a:t>capabilities</a:t>
                      </a:r>
                    </a:p>
                    <a:p>
                      <a:pPr marL="0" marR="0">
                        <a:spcBef>
                          <a:spcPts val="0"/>
                        </a:spcBef>
                        <a:spcAft>
                          <a:spcPts val="0"/>
                        </a:spcAft>
                      </a:pP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100" dirty="0">
                          <a:solidFill>
                            <a:schemeClr val="tx1">
                              <a:lumMod val="50000"/>
                            </a:schemeClr>
                          </a:solidFill>
                          <a:effectLst/>
                        </a:rPr>
                        <a:t> </a:t>
                      </a:r>
                      <a:r>
                        <a:rPr lang="en-US" sz="1100" dirty="0" smtClean="0">
                          <a:solidFill>
                            <a:schemeClr val="tx1">
                              <a:lumMod val="50000"/>
                            </a:schemeClr>
                          </a:solidFill>
                          <a:effectLst/>
                        </a:rPr>
                        <a:t>2</a:t>
                      </a: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100" dirty="0">
                          <a:solidFill>
                            <a:schemeClr val="tx1">
                              <a:lumMod val="50000"/>
                            </a:schemeClr>
                          </a:solidFill>
                          <a:effectLst/>
                        </a:rPr>
                        <a:t>2</a:t>
                      </a: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indent="0" algn="ctr" defTabSz="457155"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50000"/>
                            </a:schemeClr>
                          </a:solidFill>
                          <a:effectLst/>
                        </a:rPr>
                        <a:t>Green (100%)</a:t>
                      </a:r>
                      <a:endParaRPr lang="en-GB" sz="11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dirty="0">
                          <a:solidFill>
                            <a:schemeClr val="tx1">
                              <a:lumMod val="50000"/>
                            </a:schemeClr>
                          </a:solidFill>
                          <a:effectLst/>
                        </a:rPr>
                        <a:t> </a:t>
                      </a: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100" dirty="0">
                          <a:solidFill>
                            <a:schemeClr val="tx1">
                              <a:lumMod val="50000"/>
                            </a:schemeClr>
                          </a:solidFill>
                          <a:effectLst/>
                        </a:rPr>
                        <a:t>4. Planning &amp; risk </a:t>
                      </a:r>
                      <a:r>
                        <a:rPr lang="en-US" sz="1100" dirty="0" smtClean="0">
                          <a:solidFill>
                            <a:schemeClr val="tx1">
                              <a:lumMod val="50000"/>
                            </a:schemeClr>
                          </a:solidFill>
                          <a:effectLst/>
                        </a:rPr>
                        <a:t>management</a:t>
                      </a:r>
                    </a:p>
                    <a:p>
                      <a:pPr marL="0" marR="0">
                        <a:spcBef>
                          <a:spcPts val="0"/>
                        </a:spcBef>
                        <a:spcAft>
                          <a:spcPts val="0"/>
                        </a:spcAft>
                      </a:pP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100" dirty="0">
                          <a:solidFill>
                            <a:schemeClr val="tx1">
                              <a:lumMod val="50000"/>
                            </a:schemeClr>
                          </a:solidFill>
                          <a:effectLst/>
                        </a:rPr>
                        <a:t> </a:t>
                      </a:r>
                      <a:r>
                        <a:rPr lang="en-US" sz="1100" dirty="0" smtClean="0">
                          <a:solidFill>
                            <a:schemeClr val="tx1">
                              <a:lumMod val="50000"/>
                            </a:schemeClr>
                          </a:solidFill>
                          <a:effectLst/>
                        </a:rPr>
                        <a:t>1</a:t>
                      </a: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100">
                          <a:solidFill>
                            <a:schemeClr val="tx1">
                              <a:lumMod val="50000"/>
                            </a:schemeClr>
                          </a:solidFill>
                          <a:effectLst/>
                        </a:rPr>
                        <a:t>1</a:t>
                      </a:r>
                      <a:endParaRPr lang="en-GB" sz="110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indent="0" algn="ctr" defTabSz="457155"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50000"/>
                            </a:schemeClr>
                          </a:solidFill>
                          <a:effectLst/>
                        </a:rPr>
                        <a:t>Green (100%)</a:t>
                      </a:r>
                      <a:endParaRPr lang="en-GB" sz="11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dirty="0">
                          <a:solidFill>
                            <a:schemeClr val="tx1">
                              <a:lumMod val="50000"/>
                            </a:schemeClr>
                          </a:solidFill>
                          <a:effectLst/>
                        </a:rPr>
                        <a:t> </a:t>
                      </a: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1100" dirty="0">
                          <a:solidFill>
                            <a:schemeClr val="tx1">
                              <a:lumMod val="50000"/>
                            </a:schemeClr>
                          </a:solidFill>
                          <a:effectLst/>
                        </a:rPr>
                        <a:t>5. Continuous </a:t>
                      </a:r>
                      <a:r>
                        <a:rPr lang="en-US" sz="1100" dirty="0" smtClean="0">
                          <a:solidFill>
                            <a:schemeClr val="tx1">
                              <a:lumMod val="50000"/>
                            </a:schemeClr>
                          </a:solidFill>
                          <a:effectLst/>
                        </a:rPr>
                        <a:t>improvement</a:t>
                      </a:r>
                    </a:p>
                    <a:p>
                      <a:pPr marL="0" marR="0">
                        <a:spcBef>
                          <a:spcPts val="0"/>
                        </a:spcBef>
                        <a:spcAft>
                          <a:spcPts val="0"/>
                        </a:spcAft>
                      </a:pP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100" dirty="0">
                          <a:solidFill>
                            <a:schemeClr val="tx1">
                              <a:lumMod val="50000"/>
                            </a:schemeClr>
                          </a:solidFill>
                          <a:effectLst/>
                        </a:rPr>
                        <a:t> </a:t>
                      </a:r>
                      <a:r>
                        <a:rPr lang="en-US" sz="1100" dirty="0" smtClean="0">
                          <a:solidFill>
                            <a:schemeClr val="tx1">
                              <a:lumMod val="50000"/>
                            </a:schemeClr>
                          </a:solidFill>
                          <a:effectLst/>
                        </a:rPr>
                        <a:t>1</a:t>
                      </a: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100">
                          <a:solidFill>
                            <a:schemeClr val="tx1">
                              <a:lumMod val="50000"/>
                            </a:schemeClr>
                          </a:solidFill>
                          <a:effectLst/>
                        </a:rPr>
                        <a:t>1</a:t>
                      </a:r>
                      <a:endParaRPr lang="en-GB" sz="110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indent="0" algn="ctr" defTabSz="457155"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50000"/>
                            </a:schemeClr>
                          </a:solidFill>
                          <a:effectLst/>
                        </a:rPr>
                        <a:t>Green (100%)</a:t>
                      </a:r>
                      <a:endParaRPr lang="en-GB" sz="11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dirty="0">
                          <a:solidFill>
                            <a:schemeClr val="tx1">
                              <a:lumMod val="50000"/>
                            </a:schemeClr>
                          </a:solidFill>
                          <a:effectLst/>
                        </a:rPr>
                        <a:t> </a:t>
                      </a: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1100" dirty="0">
                          <a:solidFill>
                            <a:schemeClr val="tx1">
                              <a:lumMod val="50000"/>
                            </a:schemeClr>
                          </a:solidFill>
                          <a:effectLst/>
                        </a:rPr>
                        <a:t>6. Additional criteria for MO </a:t>
                      </a:r>
                      <a:endParaRPr lang="en-US" sz="1100" dirty="0" smtClean="0">
                        <a:solidFill>
                          <a:schemeClr val="tx1">
                            <a:lumMod val="50000"/>
                          </a:schemeClr>
                        </a:solidFill>
                        <a:effectLst/>
                      </a:endParaRPr>
                    </a:p>
                    <a:p>
                      <a:pPr marL="0" marR="0">
                        <a:spcBef>
                          <a:spcPts val="0"/>
                        </a:spcBef>
                        <a:spcAft>
                          <a:spcPts val="0"/>
                        </a:spcAft>
                      </a:pPr>
                      <a:r>
                        <a:rPr lang="en-US" sz="1100" dirty="0" smtClean="0">
                          <a:solidFill>
                            <a:schemeClr val="tx1">
                              <a:lumMod val="50000"/>
                            </a:schemeClr>
                          </a:solidFill>
                          <a:effectLst/>
                        </a:rPr>
                        <a:t>    </a:t>
                      </a:r>
                      <a:r>
                        <a:rPr lang="en-US" sz="1100" dirty="0">
                          <a:solidFill>
                            <a:schemeClr val="tx1">
                              <a:lumMod val="50000"/>
                            </a:schemeClr>
                          </a:solidFill>
                          <a:effectLst/>
                        </a:rPr>
                        <a:t>administering BO </a:t>
                      </a:r>
                      <a:r>
                        <a:rPr lang="en-US" sz="1100" dirty="0" smtClean="0">
                          <a:solidFill>
                            <a:schemeClr val="tx1">
                              <a:lumMod val="50000"/>
                            </a:schemeClr>
                          </a:solidFill>
                          <a:effectLst/>
                        </a:rPr>
                        <a:t>Certification</a:t>
                      </a:r>
                    </a:p>
                    <a:p>
                      <a:pPr marL="0" marR="0">
                        <a:spcBef>
                          <a:spcPts val="0"/>
                        </a:spcBef>
                        <a:spcAft>
                          <a:spcPts val="0"/>
                        </a:spcAft>
                      </a:pP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100" dirty="0">
                          <a:solidFill>
                            <a:schemeClr val="tx1">
                              <a:lumMod val="50000"/>
                            </a:schemeClr>
                          </a:solidFill>
                          <a:effectLst/>
                        </a:rPr>
                        <a:t> </a:t>
                      </a:r>
                      <a:r>
                        <a:rPr lang="en-US" sz="1100" dirty="0" smtClean="0">
                          <a:solidFill>
                            <a:schemeClr val="tx1">
                              <a:lumMod val="50000"/>
                            </a:schemeClr>
                          </a:solidFill>
                          <a:effectLst/>
                        </a:rPr>
                        <a:t>2</a:t>
                      </a: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100">
                          <a:solidFill>
                            <a:schemeClr val="tx1">
                              <a:lumMod val="50000"/>
                            </a:schemeClr>
                          </a:solidFill>
                          <a:effectLst/>
                        </a:rPr>
                        <a:t>2</a:t>
                      </a:r>
                      <a:endParaRPr lang="en-GB" sz="110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indent="0" algn="ctr" defTabSz="457155"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50000"/>
                            </a:schemeClr>
                          </a:solidFill>
                          <a:effectLst/>
                        </a:rPr>
                        <a:t>Green (100%)</a:t>
                      </a:r>
                      <a:endParaRPr lang="en-GB" sz="1100" dirty="0" smtClean="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100" dirty="0">
                          <a:solidFill>
                            <a:schemeClr val="tx1">
                              <a:lumMod val="50000"/>
                            </a:schemeClr>
                          </a:solidFill>
                          <a:effectLst/>
                        </a:rPr>
                        <a:t> </a:t>
                      </a:r>
                      <a:endParaRPr lang="en-GB" sz="1100" dirty="0">
                        <a:solidFill>
                          <a:schemeClr val="tx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043538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pPr eaLnBrk="1" hangingPunct="1"/>
            <a:r>
              <a:rPr lang="en-US" b="1" dirty="0" smtClean="0"/>
              <a:t>Conformance Report</a:t>
            </a:r>
          </a:p>
        </p:txBody>
      </p:sp>
      <p:sp>
        <p:nvSpPr>
          <p:cNvPr id="165891" name="Slide Number Placeholder 3"/>
          <p:cNvSpPr>
            <a:spLocks noGrp="1"/>
          </p:cNvSpPr>
          <p:nvPr>
            <p:ph type="sldNum" sz="quarter" idx="4294967295"/>
          </p:nvPr>
        </p:nvSpPr>
        <p:spPr>
          <a:xfrm>
            <a:off x="8356551" y="6350405"/>
            <a:ext cx="247535" cy="200260"/>
          </a:xfrm>
          <a:prstGeom prst="rect">
            <a:avLst/>
          </a:prstGeom>
          <a:noFill/>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F89416DE-631A-4DF4-A21D-FF9E1B81CEAC}" type="slidenum">
              <a:rPr kumimoji="0" lang="en-US" sz="800" b="0" i="0" u="none" strike="noStrike" kern="1200" cap="none" spc="0" normalizeH="0" baseline="0" noProof="0" smtClean="0">
                <a:ln>
                  <a:noFill/>
                </a:ln>
                <a:solidFill>
                  <a:srgbClr val="454545"/>
                </a:solidFill>
                <a:effectLst/>
                <a:uLnTx/>
                <a:uFillTx/>
                <a:latin typeface="Arial" charset="0"/>
                <a:ea typeface="+mn-ea"/>
                <a:cs typeface="Arial" charset="0"/>
              </a:rPr>
              <a:pPr marL="0" marR="0" lvl="0" indent="0" algn="r" defTabSz="914310" rtl="0" eaLnBrk="1" fontAlgn="auto" latinLnBrk="0" hangingPunct="1">
                <a:lnSpc>
                  <a:spcPct val="100000"/>
                </a:lnSpc>
                <a:spcBef>
                  <a:spcPts val="0"/>
                </a:spcBef>
                <a:spcAft>
                  <a:spcPts val="0"/>
                </a:spcAft>
                <a:buClrTx/>
                <a:buSzTx/>
                <a:buFontTx/>
                <a:buNone/>
                <a:tabLst/>
                <a:defRPr/>
              </a:pPr>
              <a:t>59</a:t>
            </a:fld>
            <a:endParaRPr kumimoji="0" lang="en-US" sz="800" b="0" i="0" u="none" strike="noStrike" kern="1200" cap="none" spc="0" normalizeH="0" baseline="0" noProof="0" smtClean="0">
              <a:ln>
                <a:noFill/>
              </a:ln>
              <a:solidFill>
                <a:srgbClr val="454545"/>
              </a:solidFill>
              <a:effectLst/>
              <a:uLnTx/>
              <a:uFillTx/>
              <a:latin typeface="Arial" charset="0"/>
              <a:ea typeface="+mn-ea"/>
              <a:cs typeface="Arial" charset="0"/>
            </a:endParaRPr>
          </a:p>
        </p:txBody>
      </p:sp>
      <p:sp>
        <p:nvSpPr>
          <p:cNvPr id="6" name="Rectangle 5"/>
          <p:cNvSpPr/>
          <p:nvPr/>
        </p:nvSpPr>
        <p:spPr>
          <a:xfrm>
            <a:off x="546098" y="1399729"/>
            <a:ext cx="5092702" cy="4278094"/>
          </a:xfrm>
          <a:prstGeom prst="rect">
            <a:avLst/>
          </a:prstGeom>
        </p:spPr>
        <p:txBody>
          <a:bodyPr wrap="square">
            <a:spAutoFit/>
          </a:bodyPr>
          <a:lstStyle/>
          <a:p>
            <a:pPr marL="285750" marR="0" lvl="0" indent="-285750" algn="l" defTabSz="914310" rtl="0" eaLnBrk="1" fontAlgn="auto" latinLnBrk="0" hangingPunct="1">
              <a:lnSpc>
                <a:spcPct val="100000"/>
              </a:lnSpc>
              <a:spcBef>
                <a:spcPts val="0"/>
              </a:spcBef>
              <a:spcAft>
                <a:spcPts val="0"/>
              </a:spcAft>
              <a:buClr>
                <a:srgbClr val="F26334"/>
              </a:buClr>
              <a:buSzTx/>
              <a:buFont typeface="Wingdings" panose="05000000000000000000" pitchFamily="2" charset="2"/>
              <a:buChar char="Ø"/>
              <a:tabLst/>
              <a:defRPr/>
            </a:pPr>
            <a:r>
              <a:rPr kumimoji="0" lang="en-US" sz="1600" b="0" i="0" u="none" strike="noStrike" kern="1200" cap="none" spc="0" normalizeH="0" baseline="0" noProof="0" dirty="0" smtClean="0">
                <a:ln>
                  <a:noFill/>
                </a:ln>
                <a:solidFill>
                  <a:srgbClr val="002C6C"/>
                </a:solidFill>
                <a:effectLst/>
                <a:uLnTx/>
                <a:uFillTx/>
                <a:latin typeface="Verdana"/>
                <a:ea typeface="+mn-ea"/>
                <a:cs typeface="+mn-cs"/>
              </a:rPr>
              <a:t>Describes </a:t>
            </a:r>
            <a:r>
              <a:rPr kumimoji="0" lang="en-US" sz="1600" b="0" i="0" u="none" strike="noStrike" kern="1200" cap="none" spc="0" normalizeH="0" baseline="0" noProof="0" dirty="0">
                <a:ln>
                  <a:noFill/>
                </a:ln>
                <a:solidFill>
                  <a:srgbClr val="002C6C"/>
                </a:solidFill>
                <a:effectLst/>
                <a:uLnTx/>
                <a:uFillTx/>
                <a:latin typeface="Verdana"/>
                <a:ea typeface="+mn-ea"/>
                <a:cs typeface="+mn-cs"/>
              </a:rPr>
              <a:t>the </a:t>
            </a:r>
            <a:r>
              <a:rPr kumimoji="0" lang="en-US" sz="1600" b="0" i="0" u="none" strike="noStrike" kern="1200" cap="none" spc="0" normalizeH="0" baseline="0" noProof="0" dirty="0" smtClean="0">
                <a:ln>
                  <a:noFill/>
                </a:ln>
                <a:solidFill>
                  <a:srgbClr val="002C6C"/>
                </a:solidFill>
                <a:effectLst/>
                <a:uLnTx/>
                <a:uFillTx/>
                <a:latin typeface="Verdana"/>
                <a:ea typeface="+mn-ea"/>
                <a:cs typeface="+mn-cs"/>
              </a:rPr>
              <a:t>summary of Audit </a:t>
            </a:r>
            <a:r>
              <a:rPr kumimoji="0" lang="en-US" sz="1600" b="0" i="0" u="none" strike="noStrike" kern="1200" cap="none" spc="0" normalizeH="0" baseline="0" noProof="0" dirty="0">
                <a:ln>
                  <a:noFill/>
                </a:ln>
                <a:solidFill>
                  <a:srgbClr val="002C6C"/>
                </a:solidFill>
                <a:effectLst/>
                <a:uLnTx/>
                <a:uFillTx/>
                <a:latin typeface="Verdana"/>
                <a:ea typeface="+mn-ea"/>
                <a:cs typeface="+mn-cs"/>
              </a:rPr>
              <a:t>results </a:t>
            </a:r>
            <a:endParaRPr kumimoji="0" lang="en-US" sz="1600" b="0" i="0" u="none" strike="noStrike" kern="1200" cap="none" spc="0" normalizeH="0" baseline="0" noProof="0" dirty="0" smtClean="0">
              <a:ln>
                <a:noFill/>
              </a:ln>
              <a:solidFill>
                <a:srgbClr val="002C6C"/>
              </a:solidFill>
              <a:effectLst/>
              <a:uLnTx/>
              <a:uFillTx/>
              <a:latin typeface="Verdana"/>
              <a:ea typeface="+mn-ea"/>
              <a:cs typeface="+mn-cs"/>
            </a:endParaRPr>
          </a:p>
          <a:p>
            <a:pPr marL="285750" marR="0" lvl="0" indent="-285750" algn="l" defTabSz="914310" rtl="0" eaLnBrk="1" fontAlgn="auto" latinLnBrk="0" hangingPunct="1">
              <a:lnSpc>
                <a:spcPct val="100000"/>
              </a:lnSpc>
              <a:spcBef>
                <a:spcPts val="0"/>
              </a:spcBef>
              <a:spcAft>
                <a:spcPts val="0"/>
              </a:spcAft>
              <a:buClr>
                <a:srgbClr val="F26334"/>
              </a:buClr>
              <a:buSzTx/>
              <a:buFont typeface="Wingdings" panose="05000000000000000000" pitchFamily="2" charset="2"/>
              <a:buChar char="q"/>
              <a:tabLst/>
              <a:defRPr/>
            </a:pPr>
            <a:endParaRPr kumimoji="0" lang="en-US" sz="1600" b="0" i="0" u="none" strike="noStrike" kern="1200" cap="none" spc="0" normalizeH="0" baseline="0" noProof="0" dirty="0">
              <a:ln>
                <a:noFill/>
              </a:ln>
              <a:solidFill>
                <a:srgbClr val="002C6C"/>
              </a:solidFill>
              <a:effectLst/>
              <a:uLnTx/>
              <a:uFillTx/>
              <a:latin typeface="Verdana"/>
              <a:ea typeface="+mn-ea"/>
              <a:cs typeface="+mn-cs"/>
            </a:endParaRPr>
          </a:p>
          <a:p>
            <a:pPr marL="285750" marR="0" lvl="0" indent="-285750" algn="l" defTabSz="914310" rtl="0" eaLnBrk="1" fontAlgn="auto" latinLnBrk="0" hangingPunct="1">
              <a:lnSpc>
                <a:spcPct val="100000"/>
              </a:lnSpc>
              <a:spcBef>
                <a:spcPts val="0"/>
              </a:spcBef>
              <a:spcAft>
                <a:spcPts val="0"/>
              </a:spcAft>
              <a:buClr>
                <a:srgbClr val="F26334"/>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2C6C"/>
                </a:solidFill>
                <a:effectLst/>
                <a:uLnTx/>
                <a:uFillTx/>
                <a:latin typeface="Verdana"/>
                <a:ea typeface="+mn-ea"/>
                <a:cs typeface="+mn-cs"/>
              </a:rPr>
              <a:t>Must be signed by the Auditor Team Leader (</a:t>
            </a:r>
            <a:r>
              <a:rPr kumimoji="0" lang="en-US" sz="1600" b="0" i="0" u="none" strike="noStrike" kern="1200" cap="none" spc="0" normalizeH="0" baseline="0" noProof="0" dirty="0" smtClean="0">
                <a:ln>
                  <a:noFill/>
                </a:ln>
                <a:solidFill>
                  <a:srgbClr val="002C6C"/>
                </a:solidFill>
                <a:effectLst/>
                <a:uLnTx/>
                <a:uFillTx/>
                <a:latin typeface="Verdana"/>
                <a:ea typeface="+mn-ea"/>
                <a:cs typeface="+mn-cs"/>
              </a:rPr>
              <a:t>GO)</a:t>
            </a:r>
          </a:p>
          <a:p>
            <a:pPr marL="285750" marR="0" lvl="0" indent="-285750" algn="l" defTabSz="914310" rtl="0" eaLnBrk="1" fontAlgn="auto" latinLnBrk="0" hangingPunct="1">
              <a:lnSpc>
                <a:spcPct val="100000"/>
              </a:lnSpc>
              <a:spcBef>
                <a:spcPts val="0"/>
              </a:spcBef>
              <a:spcAft>
                <a:spcPts val="0"/>
              </a:spcAft>
              <a:buClr>
                <a:srgbClr val="F26334"/>
              </a:buClr>
              <a:buSzTx/>
              <a:buFont typeface="Wingdings" panose="05000000000000000000" pitchFamily="2" charset="2"/>
              <a:buChar char="q"/>
              <a:tabLst/>
              <a:defRPr/>
            </a:pPr>
            <a:endParaRPr kumimoji="0" lang="en-US" sz="1600" b="0" i="0" u="none" strike="noStrike" kern="1200" cap="none" spc="0" normalizeH="0" baseline="0" noProof="0" dirty="0">
              <a:ln>
                <a:noFill/>
              </a:ln>
              <a:solidFill>
                <a:srgbClr val="002C6C"/>
              </a:solidFill>
              <a:effectLst/>
              <a:uLnTx/>
              <a:uFillTx/>
              <a:latin typeface="Verdana"/>
              <a:ea typeface="+mn-ea"/>
              <a:cs typeface="+mn-cs"/>
            </a:endParaRPr>
          </a:p>
          <a:p>
            <a:pPr marL="285750" marR="0" lvl="0" indent="-285750" algn="l" defTabSz="914310" rtl="0" eaLnBrk="1" fontAlgn="auto" latinLnBrk="0" hangingPunct="1">
              <a:lnSpc>
                <a:spcPct val="100000"/>
              </a:lnSpc>
              <a:spcBef>
                <a:spcPts val="0"/>
              </a:spcBef>
              <a:spcAft>
                <a:spcPts val="0"/>
              </a:spcAft>
              <a:buClr>
                <a:srgbClr val="F26334"/>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002C6C"/>
                </a:solidFill>
                <a:effectLst/>
                <a:uLnTx/>
                <a:uFillTx/>
                <a:latin typeface="Verdana"/>
                <a:ea typeface="+mn-ea"/>
                <a:cs typeface="+mn-cs"/>
              </a:rPr>
              <a:t>It contains the </a:t>
            </a:r>
            <a:r>
              <a:rPr kumimoji="0" lang="en-US" sz="1600" b="0" i="0" u="none" strike="noStrike" kern="1200" cap="none" spc="0" normalizeH="0" baseline="0" noProof="0" dirty="0" smtClean="0">
                <a:ln>
                  <a:noFill/>
                </a:ln>
                <a:solidFill>
                  <a:srgbClr val="002C6C"/>
                </a:solidFill>
                <a:effectLst/>
                <a:uLnTx/>
                <a:uFillTx/>
                <a:latin typeface="Verdana"/>
                <a:ea typeface="+mn-ea"/>
                <a:cs typeface="+mn-cs"/>
              </a:rPr>
              <a:t>following: </a:t>
            </a:r>
          </a:p>
          <a:p>
            <a:pPr marR="0" lvl="0" algn="l" defTabSz="914310" rtl="0" eaLnBrk="1" fontAlgn="auto" latinLnBrk="0" hangingPunct="1">
              <a:lnSpc>
                <a:spcPct val="100000"/>
              </a:lnSpc>
              <a:spcBef>
                <a:spcPts val="0"/>
              </a:spcBef>
              <a:spcAft>
                <a:spcPts val="0"/>
              </a:spcAft>
              <a:buClr>
                <a:srgbClr val="F26334"/>
              </a:buClr>
              <a:buSzTx/>
              <a:tabLst/>
              <a:defRPr/>
            </a:pPr>
            <a:endParaRPr kumimoji="0" lang="en-US" sz="1600" b="0" i="0" u="none" strike="noStrike" kern="1200" cap="none" spc="0" normalizeH="0" baseline="0" noProof="0" dirty="0">
              <a:ln>
                <a:noFill/>
              </a:ln>
              <a:solidFill>
                <a:srgbClr val="002C6C"/>
              </a:solidFill>
              <a:effectLst/>
              <a:uLnTx/>
              <a:uFillTx/>
              <a:latin typeface="Verdana"/>
              <a:ea typeface="+mn-ea"/>
              <a:cs typeface="+mn-cs"/>
            </a:endParaRPr>
          </a:p>
          <a:p>
            <a:pPr marL="742905" lvl="1" indent="-285750">
              <a:buClr>
                <a:srgbClr val="F26334"/>
              </a:buClr>
              <a:buFont typeface="Wingdings" panose="05000000000000000000" pitchFamily="2" charset="2"/>
              <a:buChar char="ü"/>
            </a:pPr>
            <a:r>
              <a:rPr kumimoji="0" lang="en-US" sz="1600" b="0" i="0" u="none" strike="noStrike" kern="1200" cap="none" spc="0" normalizeH="0" baseline="0" noProof="0" dirty="0" smtClean="0">
                <a:ln>
                  <a:noFill/>
                </a:ln>
                <a:solidFill>
                  <a:srgbClr val="002C6C"/>
                </a:solidFill>
                <a:effectLst/>
                <a:uLnTx/>
                <a:uFillTx/>
                <a:latin typeface="Verdana"/>
                <a:ea typeface="ＭＳ Ｐゴシック"/>
                <a:cs typeface="+mn-cs"/>
              </a:rPr>
              <a:t>Audited </a:t>
            </a:r>
            <a:r>
              <a:rPr kumimoji="0" lang="en-US" sz="1600" b="0" i="0" u="none" strike="noStrike" kern="1200" cap="none" spc="0" normalizeH="0" baseline="0" noProof="0" dirty="0">
                <a:ln>
                  <a:noFill/>
                </a:ln>
                <a:solidFill>
                  <a:srgbClr val="002C6C"/>
                </a:solidFill>
                <a:effectLst/>
                <a:uLnTx/>
                <a:uFillTx/>
                <a:latin typeface="Verdana"/>
                <a:ea typeface="ＭＳ Ｐゴシック"/>
                <a:cs typeface="+mn-cs"/>
              </a:rPr>
              <a:t>Company Name and Address </a:t>
            </a:r>
          </a:p>
          <a:p>
            <a:pPr marL="742905" lvl="1" indent="-285750">
              <a:buClr>
                <a:srgbClr val="F26334"/>
              </a:buClr>
              <a:buFont typeface="Wingdings" panose="05000000000000000000" pitchFamily="2" charset="2"/>
              <a:buChar char="ü"/>
            </a:pPr>
            <a:r>
              <a:rPr kumimoji="0" lang="en-US" sz="1600" b="0" i="0" u="none" strike="noStrike" kern="1200" cap="none" spc="0" normalizeH="0" baseline="0" noProof="0" dirty="0">
                <a:ln>
                  <a:noFill/>
                </a:ln>
                <a:solidFill>
                  <a:srgbClr val="002C6C"/>
                </a:solidFill>
                <a:effectLst/>
                <a:uLnTx/>
                <a:uFillTx/>
                <a:latin typeface="Verdana"/>
                <a:ea typeface="ＭＳ Ｐゴシック"/>
                <a:cs typeface="+mn-cs"/>
              </a:rPr>
              <a:t>Audit Criteria 	</a:t>
            </a:r>
          </a:p>
          <a:p>
            <a:pPr marL="742905" lvl="1" indent="-285750">
              <a:buClr>
                <a:srgbClr val="F26334"/>
              </a:buClr>
              <a:buFont typeface="Wingdings" panose="05000000000000000000" pitchFamily="2" charset="2"/>
              <a:buChar char="ü"/>
            </a:pPr>
            <a:r>
              <a:rPr kumimoji="0" lang="en-US" sz="1600" b="0" i="0" u="none" strike="noStrike" kern="1200" cap="none" spc="0" normalizeH="0" baseline="0" noProof="0" dirty="0">
                <a:ln>
                  <a:noFill/>
                </a:ln>
                <a:solidFill>
                  <a:srgbClr val="002C6C"/>
                </a:solidFill>
                <a:effectLst/>
                <a:uLnTx/>
                <a:uFillTx/>
                <a:latin typeface="Verdana"/>
                <a:ea typeface="ＭＳ Ｐゴシック"/>
                <a:cs typeface="+mn-cs"/>
              </a:rPr>
              <a:t>Audit Scope </a:t>
            </a:r>
            <a:r>
              <a:rPr kumimoji="0" lang="en-US" sz="1600" b="0" i="0" u="none" strike="noStrike" kern="1200" cap="none" spc="0" normalizeH="0" baseline="0" noProof="0" dirty="0" smtClean="0">
                <a:ln>
                  <a:noFill/>
                </a:ln>
                <a:solidFill>
                  <a:srgbClr val="002C6C"/>
                </a:solidFill>
                <a:effectLst/>
                <a:uLnTx/>
                <a:uFillTx/>
                <a:latin typeface="Verdana"/>
                <a:ea typeface="ＭＳ Ｐゴシック"/>
                <a:cs typeface="+mn-cs"/>
              </a:rPr>
              <a:t> </a:t>
            </a:r>
            <a:endParaRPr kumimoji="0" lang="en-US" sz="1600" b="0" i="0" u="none" strike="noStrike" kern="1200" cap="none" spc="0" normalizeH="0" baseline="0" noProof="0" dirty="0">
              <a:ln>
                <a:noFill/>
              </a:ln>
              <a:solidFill>
                <a:srgbClr val="002C6C"/>
              </a:solidFill>
              <a:effectLst/>
              <a:uLnTx/>
              <a:uFillTx/>
              <a:latin typeface="Verdana"/>
              <a:ea typeface="ＭＳ Ｐゴシック"/>
              <a:cs typeface="+mn-cs"/>
            </a:endParaRPr>
          </a:p>
          <a:p>
            <a:pPr marL="742905" lvl="1" indent="-285750">
              <a:buClr>
                <a:srgbClr val="F26334"/>
              </a:buClr>
              <a:buFont typeface="Wingdings" panose="05000000000000000000" pitchFamily="2" charset="2"/>
              <a:buChar char="ü"/>
            </a:pPr>
            <a:r>
              <a:rPr kumimoji="0" lang="en-US" sz="1600" b="0" i="0" u="none" strike="noStrike" kern="1200" cap="none" spc="0" normalizeH="0" baseline="0" noProof="0" dirty="0">
                <a:ln>
                  <a:noFill/>
                </a:ln>
                <a:solidFill>
                  <a:srgbClr val="002C6C"/>
                </a:solidFill>
                <a:effectLst/>
                <a:uLnTx/>
                <a:uFillTx/>
                <a:latin typeface="Verdana"/>
                <a:ea typeface="ＭＳ Ｐゴシック"/>
                <a:cs typeface="+mn-cs"/>
              </a:rPr>
              <a:t>Summary of Results (Summary Table </a:t>
            </a:r>
            <a:r>
              <a:rPr kumimoji="0" lang="en-US" sz="1600" b="0" i="0" u="none" strike="noStrike" kern="1200" cap="none" spc="0" normalizeH="0" baseline="0" noProof="0" dirty="0" smtClean="0">
                <a:ln>
                  <a:noFill/>
                </a:ln>
                <a:solidFill>
                  <a:srgbClr val="002C6C"/>
                </a:solidFill>
                <a:effectLst/>
                <a:uLnTx/>
                <a:uFillTx/>
                <a:latin typeface="Verdana"/>
                <a:ea typeface="ＭＳ Ｐゴシック"/>
                <a:cs typeface="+mn-cs"/>
              </a:rPr>
              <a:t>from </a:t>
            </a:r>
            <a:r>
              <a:rPr kumimoji="0" lang="en-US" sz="1600" b="0" i="0" u="none" strike="noStrike" kern="1200" cap="none" spc="0" normalizeH="0" baseline="0" noProof="0" dirty="0">
                <a:ln>
                  <a:noFill/>
                </a:ln>
                <a:solidFill>
                  <a:srgbClr val="002C6C"/>
                </a:solidFill>
                <a:effectLst/>
                <a:uLnTx/>
                <a:uFillTx/>
                <a:latin typeface="Verdana"/>
                <a:ea typeface="ＭＳ Ｐゴシック"/>
                <a:cs typeface="+mn-cs"/>
              </a:rPr>
              <a:t>the Audit Report)</a:t>
            </a:r>
          </a:p>
          <a:p>
            <a:pPr marL="742905" lvl="1" indent="-285750">
              <a:buClr>
                <a:srgbClr val="F26334"/>
              </a:buClr>
              <a:buFont typeface="Wingdings" panose="05000000000000000000" pitchFamily="2" charset="2"/>
              <a:buChar char="ü"/>
            </a:pPr>
            <a:r>
              <a:rPr kumimoji="0" lang="en-US" sz="1600" b="0" i="0" u="none" strike="noStrike" kern="1200" cap="none" spc="0" normalizeH="0" baseline="0" noProof="0" dirty="0">
                <a:ln>
                  <a:noFill/>
                </a:ln>
                <a:solidFill>
                  <a:srgbClr val="002C6C"/>
                </a:solidFill>
                <a:effectLst/>
                <a:uLnTx/>
                <a:uFillTx/>
                <a:latin typeface="Verdana"/>
                <a:ea typeface="ＭＳ Ｐゴシック"/>
                <a:cs typeface="+mn-cs"/>
              </a:rPr>
              <a:t>Report Number </a:t>
            </a:r>
            <a:r>
              <a:rPr kumimoji="0" lang="en-US" sz="1600" b="0" i="0" u="none" strike="noStrike" kern="1200" cap="none" spc="0" normalizeH="0" baseline="0" noProof="0" dirty="0" smtClean="0">
                <a:ln>
                  <a:noFill/>
                </a:ln>
                <a:solidFill>
                  <a:srgbClr val="002C6C"/>
                </a:solidFill>
                <a:effectLst/>
                <a:uLnTx/>
                <a:uFillTx/>
                <a:latin typeface="Verdana"/>
                <a:ea typeface="ＭＳ Ｐゴシック"/>
                <a:cs typeface="+mn-cs"/>
              </a:rPr>
              <a:t>with Auditor Reg. Number</a:t>
            </a:r>
            <a:r>
              <a:rPr kumimoji="0" lang="en-US" sz="1600" b="0" i="0" u="none" strike="noStrike" kern="1200" cap="none" spc="0" normalizeH="0" baseline="0" noProof="0" dirty="0">
                <a:ln>
                  <a:noFill/>
                </a:ln>
                <a:solidFill>
                  <a:srgbClr val="002C6C"/>
                </a:solidFill>
                <a:effectLst/>
                <a:uLnTx/>
                <a:uFillTx/>
                <a:latin typeface="Verdana"/>
                <a:ea typeface="ＭＳ Ｐゴシック"/>
                <a:cs typeface="+mn-cs"/>
              </a:rPr>
              <a:t>, name and signature </a:t>
            </a:r>
          </a:p>
          <a:p>
            <a:pPr marL="742905" lvl="1" indent="-285750">
              <a:buClr>
                <a:srgbClr val="F26334"/>
              </a:buClr>
              <a:buFont typeface="Wingdings" panose="05000000000000000000" pitchFamily="2" charset="2"/>
              <a:buChar char="ü"/>
            </a:pPr>
            <a:r>
              <a:rPr kumimoji="0" lang="en-US" sz="1600" b="0" i="0" u="none" strike="noStrike" kern="1200" cap="none" spc="0" normalizeH="0" baseline="0" noProof="0" dirty="0">
                <a:ln>
                  <a:noFill/>
                </a:ln>
                <a:solidFill>
                  <a:srgbClr val="002C6C"/>
                </a:solidFill>
                <a:effectLst/>
                <a:uLnTx/>
                <a:uFillTx/>
                <a:latin typeface="Verdana"/>
                <a:ea typeface="ＭＳ Ｐゴシック"/>
                <a:cs typeface="+mn-cs"/>
              </a:rPr>
              <a:t>Audit Date (first day of the on-site audit) </a:t>
            </a:r>
          </a:p>
          <a:p>
            <a:pPr marL="742905" lvl="1" indent="-285750">
              <a:buClr>
                <a:srgbClr val="F26334"/>
              </a:buClr>
              <a:buFont typeface="Wingdings" panose="05000000000000000000" pitchFamily="2" charset="2"/>
              <a:buChar char="ü"/>
            </a:pPr>
            <a:r>
              <a:rPr kumimoji="0" lang="en-US" sz="1600" b="0" i="0" u="none" strike="noStrike" kern="1200" cap="none" spc="0" normalizeH="0" baseline="0" noProof="0" dirty="0">
                <a:ln>
                  <a:noFill/>
                </a:ln>
                <a:solidFill>
                  <a:srgbClr val="002C6C"/>
                </a:solidFill>
                <a:effectLst/>
                <a:uLnTx/>
                <a:uFillTx/>
                <a:latin typeface="Verdana"/>
                <a:ea typeface="ＭＳ Ｐゴシック"/>
                <a:cs typeface="+mn-cs"/>
              </a:rPr>
              <a:t>Report Issue Date </a:t>
            </a:r>
          </a:p>
        </p:txBody>
      </p:sp>
      <p:pic>
        <p:nvPicPr>
          <p:cNvPr id="3" name="Picture Placeholder 2"/>
          <p:cNvPicPr>
            <a:picLocks noGrp="1" noChangeAspect="1"/>
          </p:cNvPicPr>
          <p:nvPr>
            <p:ph type="pic" sz="quarter" idx="21"/>
          </p:nvPr>
        </p:nvPicPr>
        <p:blipFill rotWithShape="1">
          <a:blip r:embed="rId3"/>
          <a:srcRect l="34100" t="20203" r="35319" b="4441"/>
          <a:stretch/>
        </p:blipFill>
        <p:spPr>
          <a:xfrm>
            <a:off x="5497416" y="1355810"/>
            <a:ext cx="3470313" cy="4812604"/>
          </a:xfrm>
          <a:prstGeom prst="rect">
            <a:avLst/>
          </a:prstGeom>
          <a:ln>
            <a:noFill/>
          </a:ln>
          <a:effectLst>
            <a:outerShdw blurRad="292100" dist="139700" dir="2700000" algn="tl" rotWithShape="0">
              <a:srgbClr val="333333">
                <a:alpha val="65000"/>
              </a:srgbClr>
            </a:outerShdw>
          </a:effectLst>
        </p:spPr>
      </p:pic>
      <p:sp>
        <p:nvSpPr>
          <p:cNvPr id="2" name="5-Point Star 1"/>
          <p:cNvSpPr/>
          <p:nvPr/>
        </p:nvSpPr>
        <p:spPr>
          <a:xfrm>
            <a:off x="6324600" y="-304800"/>
            <a:ext cx="45719" cy="152400"/>
          </a:xfrm>
          <a:prstGeom prst="star5">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6361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685800"/>
            <a:ext cx="7924800" cy="891165"/>
          </a:xfrm>
        </p:spPr>
        <p:txBody>
          <a:bodyPr/>
          <a:lstStyle/>
          <a:p>
            <a:r>
              <a:rPr lang="en-US" sz="2400" dirty="0" smtClean="0"/>
              <a:t>Background:  </a:t>
            </a:r>
            <a:r>
              <a:rPr lang="en-US" dirty="0" smtClean="0"/>
              <a:t/>
            </a:r>
            <a:br>
              <a:rPr lang="en-US" dirty="0" smtClean="0"/>
            </a:br>
            <a:r>
              <a:rPr lang="en-US" sz="2400" dirty="0" smtClean="0"/>
              <a:t>Why Did Global Office Develop This Programme?</a:t>
            </a:r>
            <a:endParaRPr lang="en-GB" sz="2400" dirty="0"/>
          </a:p>
        </p:txBody>
      </p:sp>
    </p:spTree>
    <p:extLst>
      <p:ext uri="{BB962C8B-B14F-4D97-AF65-F5344CB8AC3E}">
        <p14:creationId xmlns:p14="http://schemas.microsoft.com/office/powerpoint/2010/main" val="16573850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Successful MOs will be awarded the Certificate of Compliance</a:t>
            </a:r>
            <a:endParaRPr lang="en-GB" b="1" dirty="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smtClean="0"/>
              <a:pPr fontAlgn="base">
                <a:spcAft>
                  <a:spcPct val="0"/>
                </a:spcAft>
                <a:defRPr/>
              </a:pPr>
              <a:t>60</a:t>
            </a:fld>
            <a:endParaRPr lang="en-US" dirty="0"/>
          </a:p>
        </p:txBody>
      </p:sp>
      <p:pic>
        <p:nvPicPr>
          <p:cNvPr id="2" name="Picture 1"/>
          <p:cNvPicPr>
            <a:picLocks noChangeAspect="1"/>
          </p:cNvPicPr>
          <p:nvPr/>
        </p:nvPicPr>
        <p:blipFill rotWithShape="1">
          <a:blip r:embed="rId2"/>
          <a:srcRect l="30800" t="26152" r="15200" b="9238"/>
          <a:stretch/>
        </p:blipFill>
        <p:spPr>
          <a:xfrm>
            <a:off x="862148" y="1379637"/>
            <a:ext cx="7301351" cy="4699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22321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76200" y="-215630"/>
            <a:ext cx="9143761" cy="685800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94" name="Rounded Rectangle 93"/>
          <p:cNvSpPr/>
          <p:nvPr/>
        </p:nvSpPr>
        <p:spPr>
          <a:xfrm>
            <a:off x="2164743" y="2672925"/>
            <a:ext cx="4572000" cy="3704439"/>
          </a:xfrm>
          <a:prstGeom prst="roundRect">
            <a:avLst>
              <a:gd name="adj" fmla="val 0"/>
            </a:avLst>
          </a:prstGeom>
          <a:solidFill>
            <a:srgbClr val="00206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2C6C"/>
              </a:solidFill>
            </a:endParaRPr>
          </a:p>
        </p:txBody>
      </p:sp>
      <p:sp>
        <p:nvSpPr>
          <p:cNvPr id="4" name="Title 3"/>
          <p:cNvSpPr>
            <a:spLocks noGrp="1"/>
          </p:cNvSpPr>
          <p:nvPr>
            <p:ph type="title"/>
          </p:nvPr>
        </p:nvSpPr>
        <p:spPr>
          <a:xfrm>
            <a:off x="509822" y="-22371"/>
            <a:ext cx="8058151" cy="906196"/>
          </a:xfrm>
        </p:spPr>
        <p:txBody>
          <a:bodyPr/>
          <a:lstStyle/>
          <a:p>
            <a:r>
              <a:rPr lang="en-GB" b="1" dirty="0" smtClean="0">
                <a:latin typeface="Gotham Office" pitchFamily="2" charset="0"/>
              </a:rPr>
              <a:t>Meet the GS1 Data Quality Team</a:t>
            </a:r>
            <a:endParaRPr lang="en-GB" b="1" dirty="0">
              <a:latin typeface="Gotham Office" pitchFamily="2" charset="0"/>
            </a:endParaRPr>
          </a:p>
        </p:txBody>
      </p:sp>
      <p:pic>
        <p:nvPicPr>
          <p:cNvPr id="133" name="Picture 2" descr="http://mozone.gs1.org/staffdir/admin/img/Photo/3066/front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81" y="807660"/>
            <a:ext cx="1186819" cy="854511"/>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p:cNvSpPr txBox="1"/>
          <p:nvPr/>
        </p:nvSpPr>
        <p:spPr>
          <a:xfrm>
            <a:off x="3274542" y="1666084"/>
            <a:ext cx="3200400" cy="1015663"/>
          </a:xfrm>
          <a:prstGeom prst="rect">
            <a:avLst/>
          </a:prstGeom>
          <a:noFill/>
        </p:spPr>
        <p:txBody>
          <a:bodyPr wrap="square" rtlCol="0">
            <a:spAutoFit/>
          </a:bodyPr>
          <a:lstStyle/>
          <a:p>
            <a:pPr fontAlgn="base"/>
            <a:r>
              <a:rPr lang="en-US" sz="1200" b="1" dirty="0" smtClean="0">
                <a:solidFill>
                  <a:srgbClr val="002C6C"/>
                </a:solidFill>
                <a:latin typeface="Gotham Office" pitchFamily="2" charset="0"/>
              </a:rPr>
              <a:t>Mike </a:t>
            </a:r>
            <a:r>
              <a:rPr lang="en-US" sz="1200" b="1" dirty="0">
                <a:solidFill>
                  <a:srgbClr val="002C6C"/>
                </a:solidFill>
                <a:latin typeface="Gotham Office" pitchFamily="2" charset="0"/>
              </a:rPr>
              <a:t>Wehrs </a:t>
            </a:r>
            <a:r>
              <a:rPr lang="en-US" sz="1200" dirty="0">
                <a:latin typeface="Gotham Office" pitchFamily="2" charset="0"/>
              </a:rPr>
              <a:t/>
            </a:r>
            <a:br>
              <a:rPr lang="en-US" sz="1200" dirty="0">
                <a:latin typeface="Gotham Office" pitchFamily="2" charset="0"/>
              </a:rPr>
            </a:br>
            <a:r>
              <a:rPr lang="en-US" sz="1200" dirty="0" smtClean="0">
                <a:latin typeface="Gotham Office" pitchFamily="2" charset="0"/>
              </a:rPr>
              <a:t>Head of Data Products and Services</a:t>
            </a:r>
            <a:endParaRPr lang="en-US" sz="1200" dirty="0">
              <a:latin typeface="Gotham Office" pitchFamily="2" charset="0"/>
            </a:endParaRPr>
          </a:p>
          <a:p>
            <a:pPr fontAlgn="base"/>
            <a:r>
              <a:rPr lang="en-US" sz="1200" dirty="0">
                <a:latin typeface="Gotham Office" pitchFamily="2" charset="0"/>
              </a:rPr>
              <a:t>Email: </a:t>
            </a:r>
            <a:r>
              <a:rPr lang="en-US" sz="1200" u="sng" dirty="0">
                <a:latin typeface="Gotham Office" pitchFamily="2" charset="0"/>
                <a:hlinkClick r:id="rId4"/>
              </a:rPr>
              <a:t>mike.wehrs@gs1.org</a:t>
            </a:r>
            <a:endParaRPr lang="en-US" sz="1200" dirty="0">
              <a:latin typeface="Gotham Office" pitchFamily="2" charset="0"/>
            </a:endParaRPr>
          </a:p>
          <a:p>
            <a:pPr fontAlgn="base"/>
            <a:r>
              <a:rPr lang="en-US" sz="1200" dirty="0">
                <a:latin typeface="Gotham Office" pitchFamily="2" charset="0"/>
              </a:rPr>
              <a:t>Telephone: +1 425 829-3227</a:t>
            </a:r>
          </a:p>
          <a:p>
            <a:pPr fontAlgn="base"/>
            <a:r>
              <a:rPr lang="en-US" sz="1200" dirty="0">
                <a:latin typeface="Gotham Office" pitchFamily="2" charset="0"/>
              </a:rPr>
              <a:t>Mobile: +1 425 829-3227</a:t>
            </a:r>
          </a:p>
        </p:txBody>
      </p:sp>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1056" y="5396525"/>
            <a:ext cx="622064" cy="622064"/>
          </a:xfrm>
          <a:prstGeom prst="rect">
            <a:avLst/>
          </a:prstGeom>
        </p:spPr>
      </p:pic>
      <p:sp>
        <p:nvSpPr>
          <p:cNvPr id="135" name="TextBox 134"/>
          <p:cNvSpPr txBox="1"/>
          <p:nvPr/>
        </p:nvSpPr>
        <p:spPr>
          <a:xfrm>
            <a:off x="3205530" y="5258524"/>
            <a:ext cx="3269412" cy="1023357"/>
          </a:xfrm>
          <a:prstGeom prst="rect">
            <a:avLst/>
          </a:prstGeom>
          <a:noFill/>
        </p:spPr>
        <p:txBody>
          <a:bodyPr wrap="square" rtlCol="0">
            <a:spAutoFit/>
          </a:bodyPr>
          <a:lstStyle/>
          <a:p>
            <a:pPr fontAlgn="base"/>
            <a:r>
              <a:rPr lang="en-GB" sz="1050" b="1" dirty="0">
                <a:solidFill>
                  <a:schemeClr val="bg1"/>
                </a:solidFill>
                <a:latin typeface="Gotham Office" pitchFamily="2" charset="0"/>
              </a:rPr>
              <a:t>Donna DiPietro </a:t>
            </a:r>
            <a:r>
              <a:rPr lang="en-GB" sz="1050" dirty="0">
                <a:solidFill>
                  <a:schemeClr val="bg1"/>
                </a:solidFill>
                <a:latin typeface="Gotham Office" pitchFamily="2" charset="0"/>
              </a:rPr>
              <a:t/>
            </a:r>
            <a:br>
              <a:rPr lang="en-GB" sz="1050" dirty="0">
                <a:solidFill>
                  <a:schemeClr val="bg1"/>
                </a:solidFill>
                <a:latin typeface="Gotham Office" pitchFamily="2" charset="0"/>
              </a:rPr>
            </a:br>
            <a:r>
              <a:rPr lang="en-US" sz="1000" dirty="0" smtClean="0">
                <a:solidFill>
                  <a:schemeClr val="bg1"/>
                </a:solidFill>
                <a:latin typeface="Gotham Office" pitchFamily="2" charset="0"/>
              </a:rPr>
              <a:t>MDS and Brand Owner Certification Programme Manager</a:t>
            </a:r>
            <a:endParaRPr lang="en-GB" sz="1000" dirty="0">
              <a:solidFill>
                <a:schemeClr val="bg1"/>
              </a:solidFill>
              <a:latin typeface="Gotham Office" pitchFamily="2" charset="0"/>
            </a:endParaRPr>
          </a:p>
          <a:p>
            <a:pPr fontAlgn="base"/>
            <a:r>
              <a:rPr lang="en-GB" sz="1000" b="1" u="sng" dirty="0" smtClean="0">
                <a:solidFill>
                  <a:schemeClr val="bg1"/>
                </a:solidFill>
                <a:latin typeface="Gotham Office" pitchFamily="2" charset="0"/>
                <a:hlinkClick r:id="rId6"/>
              </a:rPr>
              <a:t>donna.dipietro@gs1.org</a:t>
            </a:r>
            <a:endParaRPr lang="en-GB" sz="1000" b="1" dirty="0">
              <a:solidFill>
                <a:schemeClr val="bg1"/>
              </a:solidFill>
              <a:latin typeface="Gotham Office" pitchFamily="2" charset="0"/>
            </a:endParaRPr>
          </a:p>
          <a:p>
            <a:pPr fontAlgn="base"/>
            <a:r>
              <a:rPr lang="en-GB" sz="1000" dirty="0" smtClean="0">
                <a:solidFill>
                  <a:schemeClr val="bg1"/>
                </a:solidFill>
                <a:latin typeface="Gotham Office" pitchFamily="2" charset="0"/>
              </a:rPr>
              <a:t>Office:  </a:t>
            </a:r>
            <a:r>
              <a:rPr lang="en-GB" sz="1000" dirty="0">
                <a:solidFill>
                  <a:schemeClr val="bg1"/>
                </a:solidFill>
                <a:latin typeface="Gotham Office" pitchFamily="2" charset="0"/>
              </a:rPr>
              <a:t>+</a:t>
            </a:r>
            <a:r>
              <a:rPr lang="en-GB" sz="1000" dirty="0" smtClean="0">
                <a:solidFill>
                  <a:schemeClr val="bg1"/>
                </a:solidFill>
                <a:latin typeface="Gotham Office" pitchFamily="2" charset="0"/>
              </a:rPr>
              <a:t>1 609 557 4550</a:t>
            </a:r>
            <a:endParaRPr lang="en-GB" sz="1000" dirty="0">
              <a:solidFill>
                <a:schemeClr val="bg1"/>
              </a:solidFill>
              <a:latin typeface="Gotham Office" pitchFamily="2" charset="0"/>
            </a:endParaRPr>
          </a:p>
          <a:p>
            <a:pPr fontAlgn="base"/>
            <a:r>
              <a:rPr lang="en-GB" sz="1000" dirty="0">
                <a:solidFill>
                  <a:schemeClr val="bg1"/>
                </a:solidFill>
                <a:latin typeface="Gotham Office" pitchFamily="2" charset="0"/>
              </a:rPr>
              <a:t>Mobile: +</a:t>
            </a:r>
            <a:r>
              <a:rPr lang="en-GB" sz="1000" dirty="0" smtClean="0">
                <a:solidFill>
                  <a:schemeClr val="bg1"/>
                </a:solidFill>
                <a:latin typeface="Gotham Office" pitchFamily="2" charset="0"/>
              </a:rPr>
              <a:t>1 609 575 2043</a:t>
            </a:r>
            <a:endParaRPr lang="en-GB" sz="1000" dirty="0">
              <a:solidFill>
                <a:schemeClr val="bg1"/>
              </a:solidFill>
              <a:latin typeface="Gotham Office" pitchFamily="2" charset="0"/>
            </a:endParaRPr>
          </a:p>
        </p:txBody>
      </p:sp>
      <p:sp>
        <p:nvSpPr>
          <p:cNvPr id="138" name="TextBox 137"/>
          <p:cNvSpPr txBox="1"/>
          <p:nvPr/>
        </p:nvSpPr>
        <p:spPr>
          <a:xfrm>
            <a:off x="3188065" y="3179529"/>
            <a:ext cx="3624878" cy="892552"/>
          </a:xfrm>
          <a:prstGeom prst="rect">
            <a:avLst/>
          </a:prstGeom>
          <a:noFill/>
        </p:spPr>
        <p:txBody>
          <a:bodyPr wrap="square" rtlCol="0">
            <a:spAutoFit/>
          </a:bodyPr>
          <a:lstStyle/>
          <a:p>
            <a:pPr fontAlgn="base"/>
            <a:r>
              <a:rPr lang="en-US" sz="1050" b="1" dirty="0" smtClean="0">
                <a:solidFill>
                  <a:schemeClr val="bg1"/>
                </a:solidFill>
                <a:latin typeface="Gotham Office" pitchFamily="2" charset="0"/>
              </a:rPr>
              <a:t>Patrick Ponsaerts</a:t>
            </a:r>
            <a:r>
              <a:rPr lang="en-US" sz="1050" dirty="0">
                <a:solidFill>
                  <a:schemeClr val="bg1"/>
                </a:solidFill>
                <a:latin typeface="Gotham Office" pitchFamily="2" charset="0"/>
              </a:rPr>
              <a:t/>
            </a:r>
            <a:br>
              <a:rPr lang="en-US" sz="1050" dirty="0">
                <a:solidFill>
                  <a:schemeClr val="bg1"/>
                </a:solidFill>
                <a:latin typeface="Gotham Office" pitchFamily="2" charset="0"/>
              </a:rPr>
            </a:br>
            <a:r>
              <a:rPr lang="en-GB" sz="1000" dirty="0" smtClean="0">
                <a:solidFill>
                  <a:schemeClr val="bg1"/>
                </a:solidFill>
                <a:latin typeface="Gotham Office" pitchFamily="2" charset="0"/>
              </a:rPr>
              <a:t>Director, Master Data Services and Data Quality</a:t>
            </a:r>
          </a:p>
          <a:p>
            <a:pPr fontAlgn="base"/>
            <a:r>
              <a:rPr lang="en-US" sz="1050" b="1" u="sng" dirty="0" smtClean="0">
                <a:solidFill>
                  <a:schemeClr val="bg1"/>
                </a:solidFill>
                <a:latin typeface="Gotham Office" pitchFamily="2" charset="0"/>
                <a:hlinkClick r:id="rId7"/>
              </a:rPr>
              <a:t>patrick.ponsaerts@gs1.org</a:t>
            </a:r>
            <a:endParaRPr lang="en-US" sz="1050" b="1" dirty="0" smtClean="0">
              <a:solidFill>
                <a:schemeClr val="bg1"/>
              </a:solidFill>
              <a:latin typeface="Gotham Office" pitchFamily="2" charset="0"/>
            </a:endParaRPr>
          </a:p>
          <a:p>
            <a:pPr fontAlgn="base"/>
            <a:r>
              <a:rPr lang="en-US" sz="1050" dirty="0" smtClean="0">
                <a:solidFill>
                  <a:schemeClr val="bg1"/>
                </a:solidFill>
                <a:latin typeface="Gotham Office" pitchFamily="2" charset="0"/>
              </a:rPr>
              <a:t>Office:  +32 </a:t>
            </a:r>
            <a:r>
              <a:rPr lang="en-US" sz="1050" dirty="0">
                <a:solidFill>
                  <a:schemeClr val="bg1"/>
                </a:solidFill>
                <a:latin typeface="Gotham Office" pitchFamily="2" charset="0"/>
              </a:rPr>
              <a:t>278 87 </a:t>
            </a:r>
            <a:r>
              <a:rPr lang="en-US" sz="1050" dirty="0" smtClean="0">
                <a:solidFill>
                  <a:schemeClr val="bg1"/>
                </a:solidFill>
                <a:latin typeface="Gotham Office" pitchFamily="2" charset="0"/>
              </a:rPr>
              <a:t>886</a:t>
            </a:r>
          </a:p>
          <a:p>
            <a:pPr fontAlgn="base"/>
            <a:r>
              <a:rPr lang="en-US" sz="1050" dirty="0" smtClean="0">
                <a:solidFill>
                  <a:schemeClr val="bg1"/>
                </a:solidFill>
                <a:latin typeface="Gotham Office" pitchFamily="2" charset="0"/>
              </a:rPr>
              <a:t>Mobile:  +32 </a:t>
            </a:r>
            <a:r>
              <a:rPr lang="en-US" sz="1050" dirty="0">
                <a:solidFill>
                  <a:schemeClr val="bg1"/>
                </a:solidFill>
                <a:latin typeface="Gotham Office" pitchFamily="2" charset="0"/>
              </a:rPr>
              <a:t>(0)495 58 38 14</a:t>
            </a:r>
          </a:p>
        </p:txBody>
      </p:sp>
      <p:sp>
        <p:nvSpPr>
          <p:cNvPr id="140" name="TextBox 139"/>
          <p:cNvSpPr txBox="1"/>
          <p:nvPr/>
        </p:nvSpPr>
        <p:spPr>
          <a:xfrm>
            <a:off x="3167471" y="4115910"/>
            <a:ext cx="3569272" cy="1054135"/>
          </a:xfrm>
          <a:prstGeom prst="rect">
            <a:avLst/>
          </a:prstGeom>
          <a:noFill/>
        </p:spPr>
        <p:txBody>
          <a:bodyPr wrap="square" rtlCol="0">
            <a:spAutoFit/>
          </a:bodyPr>
          <a:lstStyle/>
          <a:p>
            <a:pPr fontAlgn="base"/>
            <a:r>
              <a:rPr lang="en-US" sz="1050" b="1" dirty="0">
                <a:solidFill>
                  <a:schemeClr val="bg1"/>
                </a:solidFill>
                <a:latin typeface="Gotham Office" pitchFamily="2" charset="0"/>
              </a:rPr>
              <a:t>Carolyn Lee </a:t>
            </a:r>
            <a:r>
              <a:rPr lang="en-US" sz="1050" dirty="0">
                <a:solidFill>
                  <a:schemeClr val="bg1"/>
                </a:solidFill>
                <a:latin typeface="Gotham Office" pitchFamily="2" charset="0"/>
              </a:rPr>
              <a:t/>
            </a:r>
            <a:br>
              <a:rPr lang="en-US" sz="1050" dirty="0">
                <a:solidFill>
                  <a:schemeClr val="bg1"/>
                </a:solidFill>
                <a:latin typeface="Gotham Office" pitchFamily="2" charset="0"/>
              </a:rPr>
            </a:br>
            <a:r>
              <a:rPr lang="en-US" sz="1000" dirty="0" smtClean="0">
                <a:solidFill>
                  <a:schemeClr val="bg1"/>
                </a:solidFill>
                <a:latin typeface="Gotham Office" pitchFamily="2" charset="0"/>
              </a:rPr>
              <a:t>Traceability </a:t>
            </a:r>
            <a:r>
              <a:rPr lang="en-US" sz="1000" dirty="0">
                <a:solidFill>
                  <a:schemeClr val="bg1"/>
                </a:solidFill>
                <a:latin typeface="Gotham Office" pitchFamily="2" charset="0"/>
              </a:rPr>
              <a:t>&amp; Master Data Management Manager</a:t>
            </a:r>
          </a:p>
          <a:p>
            <a:pPr fontAlgn="base"/>
            <a:r>
              <a:rPr lang="en-US" sz="1050" dirty="0" smtClean="0">
                <a:solidFill>
                  <a:schemeClr val="bg1"/>
                </a:solidFill>
                <a:latin typeface="Gotham Office" pitchFamily="2" charset="0"/>
              </a:rPr>
              <a:t>GS1 MDS Auditor</a:t>
            </a:r>
          </a:p>
          <a:p>
            <a:pPr fontAlgn="base"/>
            <a:r>
              <a:rPr lang="en-US" sz="1050" b="1" u="sng" dirty="0" smtClean="0">
                <a:solidFill>
                  <a:schemeClr val="bg1"/>
                </a:solidFill>
                <a:latin typeface="Gotham Office" pitchFamily="2" charset="0"/>
                <a:hlinkClick r:id="rId8"/>
              </a:rPr>
              <a:t>carolyn.lee@gs1.org</a:t>
            </a:r>
            <a:endParaRPr lang="en-US" sz="1050" b="1" dirty="0">
              <a:solidFill>
                <a:schemeClr val="bg1"/>
              </a:solidFill>
              <a:latin typeface="Gotham Office" pitchFamily="2" charset="0"/>
            </a:endParaRPr>
          </a:p>
          <a:p>
            <a:pPr fontAlgn="base"/>
            <a:r>
              <a:rPr lang="en-US" sz="1050" dirty="0" smtClean="0">
                <a:solidFill>
                  <a:schemeClr val="bg1"/>
                </a:solidFill>
                <a:latin typeface="Gotham Office" pitchFamily="2" charset="0"/>
              </a:rPr>
              <a:t>Office:  +32 </a:t>
            </a:r>
            <a:r>
              <a:rPr lang="en-US" sz="1050" dirty="0">
                <a:solidFill>
                  <a:schemeClr val="bg1"/>
                </a:solidFill>
                <a:latin typeface="Gotham Office" pitchFamily="2" charset="0"/>
              </a:rPr>
              <a:t>2 788 78 45</a:t>
            </a:r>
          </a:p>
          <a:p>
            <a:pPr fontAlgn="base"/>
            <a:r>
              <a:rPr lang="en-US" sz="1050" dirty="0">
                <a:solidFill>
                  <a:schemeClr val="bg1"/>
                </a:solidFill>
                <a:latin typeface="Gotham Office" pitchFamily="2" charset="0"/>
              </a:rPr>
              <a:t>Mobile: +</a:t>
            </a:r>
            <a:r>
              <a:rPr lang="en-US" sz="1050" dirty="0" smtClean="0">
                <a:solidFill>
                  <a:schemeClr val="bg1"/>
                </a:solidFill>
                <a:latin typeface="Gotham Office" pitchFamily="2" charset="0"/>
              </a:rPr>
              <a:t>32 </a:t>
            </a:r>
            <a:r>
              <a:rPr lang="en-US" sz="1050" dirty="0">
                <a:solidFill>
                  <a:schemeClr val="bg1"/>
                </a:solidFill>
                <a:latin typeface="Gotham Office" pitchFamily="2" charset="0"/>
              </a:rPr>
              <a:t>476 94 55 38</a:t>
            </a:r>
          </a:p>
        </p:txBody>
      </p:sp>
      <p:pic>
        <p:nvPicPr>
          <p:cNvPr id="141" name="Picture 140"/>
          <p:cNvPicPr>
            <a:picLocks noChangeAspect="1"/>
          </p:cNvPicPr>
          <p:nvPr/>
        </p:nvPicPr>
        <p:blipFill>
          <a:blip r:embed="rId9"/>
          <a:stretch>
            <a:fillRect/>
          </a:stretch>
        </p:blipFill>
        <p:spPr>
          <a:xfrm>
            <a:off x="2402406" y="4172965"/>
            <a:ext cx="641592" cy="764331"/>
          </a:xfrm>
          <a:prstGeom prst="rect">
            <a:avLst/>
          </a:prstGeom>
        </p:spPr>
      </p:pic>
      <p:sp>
        <p:nvSpPr>
          <p:cNvPr id="146" name="TextBox 145"/>
          <p:cNvSpPr txBox="1"/>
          <p:nvPr/>
        </p:nvSpPr>
        <p:spPr>
          <a:xfrm>
            <a:off x="1771674" y="814626"/>
            <a:ext cx="6229326" cy="861774"/>
          </a:xfrm>
          <a:prstGeom prst="rect">
            <a:avLst/>
          </a:prstGeom>
          <a:noFill/>
        </p:spPr>
        <p:txBody>
          <a:bodyPr wrap="square" rtlCol="0">
            <a:spAutoFit/>
          </a:bodyPr>
          <a:lstStyle/>
          <a:p>
            <a:pPr marL="7470" defTabSz="537850"/>
            <a:r>
              <a:rPr lang="en-US" sz="1200" b="1" spc="-9" dirty="0" smtClean="0">
                <a:solidFill>
                  <a:srgbClr val="002C6C"/>
                </a:solidFill>
                <a:latin typeface="Gotham Office" pitchFamily="2" charset="0"/>
                <a:cs typeface="Arial"/>
              </a:rPr>
              <a:t>Malcolm Bowden</a:t>
            </a:r>
          </a:p>
          <a:p>
            <a:pPr marL="7470" defTabSz="537850"/>
            <a:r>
              <a:rPr lang="en-US" sz="1200" spc="-9" dirty="0" smtClean="0">
                <a:solidFill>
                  <a:srgbClr val="002C6C"/>
                </a:solidFill>
                <a:latin typeface="Gotham Office" pitchFamily="2" charset="0"/>
                <a:cs typeface="Arial"/>
              </a:rPr>
              <a:t>President</a:t>
            </a:r>
            <a:r>
              <a:rPr lang="en-US" sz="1200" spc="-9" dirty="0">
                <a:solidFill>
                  <a:srgbClr val="002C6C"/>
                </a:solidFill>
                <a:latin typeface="Gotham Office" pitchFamily="2" charset="0"/>
                <a:cs typeface="Arial"/>
              </a:rPr>
              <a:t>, </a:t>
            </a:r>
            <a:r>
              <a:rPr lang="en-US" sz="1200" dirty="0">
                <a:latin typeface="Gotham Office" pitchFamily="2" charset="0"/>
              </a:rPr>
              <a:t>Global Solutions &amp; GS1 Data Excellence Inc.</a:t>
            </a:r>
            <a:endParaRPr lang="en-US" sz="1200" spc="-9" dirty="0">
              <a:solidFill>
                <a:srgbClr val="002C6C"/>
              </a:solidFill>
              <a:latin typeface="Gotham Office" pitchFamily="2" charset="0"/>
              <a:cs typeface="Arial"/>
            </a:endParaRPr>
          </a:p>
          <a:p>
            <a:pPr marL="7470" defTabSz="537850"/>
            <a:r>
              <a:rPr lang="en-US" sz="1200" i="1" spc="-3" dirty="0">
                <a:solidFill>
                  <a:srgbClr val="002C6C"/>
                </a:solidFill>
                <a:latin typeface="Gotham Office" pitchFamily="2" charset="0"/>
                <a:cs typeface="Arial"/>
                <a:hlinkClick r:id="rId10"/>
              </a:rPr>
              <a:t>malcom.bowden@gs1.org</a:t>
            </a:r>
            <a:r>
              <a:rPr lang="en-US" sz="1200" i="1" spc="-3" dirty="0">
                <a:solidFill>
                  <a:srgbClr val="002C6C"/>
                </a:solidFill>
                <a:latin typeface="Gotham Office" pitchFamily="2" charset="0"/>
                <a:cs typeface="Arial"/>
              </a:rPr>
              <a:t>  </a:t>
            </a:r>
            <a:r>
              <a:rPr lang="en-US" sz="1100" i="1" spc="-3" dirty="0">
                <a:solidFill>
                  <a:srgbClr val="002C6C"/>
                </a:solidFill>
                <a:latin typeface="Gotham Office" pitchFamily="2" charset="0"/>
                <a:cs typeface="Arial"/>
              </a:rPr>
              <a:t> </a:t>
            </a:r>
          </a:p>
          <a:p>
            <a:pPr marL="7470" defTabSz="537850"/>
            <a:r>
              <a:rPr lang="en-US" sz="1200" dirty="0">
                <a:latin typeface="Gotham Office" pitchFamily="2" charset="0"/>
              </a:rPr>
              <a:t>+32 2 788 78 52</a:t>
            </a:r>
            <a:endParaRPr lang="en-US" sz="500" dirty="0">
              <a:solidFill>
                <a:srgbClr val="6A1A41"/>
              </a:solidFill>
              <a:latin typeface="Gotham Office" pitchFamily="2" charset="0"/>
              <a:cs typeface="Arial"/>
            </a:endParaRPr>
          </a:p>
        </p:txBody>
      </p:sp>
      <p:sp>
        <p:nvSpPr>
          <p:cNvPr id="147" name="TextBox 146"/>
          <p:cNvSpPr txBox="1"/>
          <p:nvPr/>
        </p:nvSpPr>
        <p:spPr>
          <a:xfrm>
            <a:off x="1707543" y="2666727"/>
            <a:ext cx="5334000" cy="338554"/>
          </a:xfrm>
          <a:prstGeom prst="rect">
            <a:avLst/>
          </a:prstGeom>
          <a:solidFill>
            <a:schemeClr val="accent1"/>
          </a:solidFill>
        </p:spPr>
        <p:txBody>
          <a:bodyPr wrap="square" rtlCol="0">
            <a:spAutoFit/>
          </a:bodyPr>
          <a:lstStyle/>
          <a:p>
            <a:pPr algn="ctr"/>
            <a:r>
              <a:rPr lang="en-US" sz="1600" b="1" dirty="0" smtClean="0">
                <a:solidFill>
                  <a:schemeClr val="bg1"/>
                </a:solidFill>
                <a:latin typeface="Gotham Office" pitchFamily="2" charset="0"/>
              </a:rPr>
              <a:t>  DATA QUALITY &amp; MDS CERTIFICATION</a:t>
            </a:r>
            <a:endParaRPr lang="en-GB" sz="1600" b="1" dirty="0">
              <a:solidFill>
                <a:schemeClr val="bg1"/>
              </a:solidFill>
              <a:latin typeface="Gotham Office" pitchFamily="2" charset="0"/>
            </a:endParaRPr>
          </a:p>
        </p:txBody>
      </p:sp>
      <p:pic>
        <p:nvPicPr>
          <p:cNvPr id="150" name="Picture Placeholder 11"/>
          <p:cNvPicPr>
            <a:picLocks noChangeAspect="1"/>
          </p:cNvPicPr>
          <p:nvPr/>
        </p:nvPicPr>
        <p:blipFill>
          <a:blip r:embed="rId11" cstate="print">
            <a:extLst>
              <a:ext uri="{28A0092B-C50C-407E-A947-70E740481C1C}">
                <a14:useLocalDpi xmlns:a14="http://schemas.microsoft.com/office/drawing/2010/main" val="0"/>
              </a:ext>
            </a:extLst>
          </a:blip>
          <a:srcRect t="18864" b="18864"/>
          <a:stretch>
            <a:fillRect/>
          </a:stretch>
        </p:blipFill>
        <p:spPr>
          <a:xfrm>
            <a:off x="6444137" y="923848"/>
            <a:ext cx="2338138" cy="1951578"/>
          </a:xfrm>
          <a:prstGeom prst="rect">
            <a:avLst/>
          </a:prstGeom>
        </p:spPr>
      </p:pic>
      <p:pic>
        <p:nvPicPr>
          <p:cNvPr id="5" name="Picture 4"/>
          <p:cNvPicPr>
            <a:picLocks noChangeAspect="1"/>
          </p:cNvPicPr>
          <p:nvPr/>
        </p:nvPicPr>
        <p:blipFill>
          <a:blip r:embed="rId12"/>
          <a:stretch>
            <a:fillRect/>
          </a:stretch>
        </p:blipFill>
        <p:spPr>
          <a:xfrm>
            <a:off x="2309459" y="3213370"/>
            <a:ext cx="728621" cy="684125"/>
          </a:xfrm>
          <a:prstGeom prst="rect">
            <a:avLst/>
          </a:prstGeom>
        </p:spPr>
      </p:pic>
      <p:pic>
        <p:nvPicPr>
          <p:cNvPr id="1026" name="Picture 33" descr="image0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86889" y="1736417"/>
            <a:ext cx="756135" cy="7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001289"/>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 </a:t>
            </a:r>
            <a:endParaRPr lang="en-GB" dirty="0"/>
          </a:p>
        </p:txBody>
      </p:sp>
      <p:pic>
        <p:nvPicPr>
          <p:cNvPr id="3" name="Picture 2" descr="Doña Esther - h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676400"/>
            <a:ext cx="4134156" cy="4191000"/>
          </a:xfrm>
          <a:prstGeom prst="rect">
            <a:avLst/>
          </a:prstGeom>
        </p:spPr>
      </p:pic>
    </p:spTree>
    <p:extLst>
      <p:ext uri="{BB962C8B-B14F-4D97-AF65-F5344CB8AC3E}">
        <p14:creationId xmlns:p14="http://schemas.microsoft.com/office/powerpoint/2010/main" val="36058182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 </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47800"/>
            <a:ext cx="7696200" cy="4397829"/>
          </a:xfrm>
          <a:prstGeom prst="rect">
            <a:avLst/>
          </a:prstGeom>
        </p:spPr>
      </p:pic>
    </p:spTree>
    <p:extLst>
      <p:ext uri="{BB962C8B-B14F-4D97-AF65-F5344CB8AC3E}">
        <p14:creationId xmlns:p14="http://schemas.microsoft.com/office/powerpoint/2010/main" val="30910086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Take a moment to rate this session</a:t>
            </a:r>
            <a:endParaRPr lang="en-GB" b="1" dirty="0"/>
          </a:p>
        </p:txBody>
      </p:sp>
      <p:sp>
        <p:nvSpPr>
          <p:cNvPr id="6" name="Slide Number Placeholder 5"/>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64</a:t>
            </a:fld>
            <a:endParaRPr lang="en-GB" noProof="0" dirty="0"/>
          </a:p>
        </p:txBody>
      </p:sp>
      <p:grpSp>
        <p:nvGrpSpPr>
          <p:cNvPr id="10" name="Group 9"/>
          <p:cNvGrpSpPr/>
          <p:nvPr/>
        </p:nvGrpSpPr>
        <p:grpSpPr>
          <a:xfrm>
            <a:off x="3429000" y="1676400"/>
            <a:ext cx="1767638" cy="3582826"/>
            <a:chOff x="6712680" y="1510707"/>
            <a:chExt cx="1767638" cy="358282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680" y="1510707"/>
              <a:ext cx="1767638" cy="3582826"/>
            </a:xfrm>
            <a:prstGeom prst="rect">
              <a:avLst/>
            </a:prstGeom>
          </p:spPr>
        </p:pic>
        <p:pic>
          <p:nvPicPr>
            <p:cNvPr id="12" name="Picture 11"/>
            <p:cNvPicPr>
              <a:picLocks noChangeAspect="1"/>
            </p:cNvPicPr>
            <p:nvPr/>
          </p:nvPicPr>
          <p:blipFill>
            <a:blip r:embed="rId4"/>
            <a:stretch>
              <a:fillRect/>
            </a:stretch>
          </p:blipFill>
          <p:spPr>
            <a:xfrm>
              <a:off x="6839638" y="2032969"/>
              <a:ext cx="1513721" cy="2538302"/>
            </a:xfrm>
            <a:prstGeom prst="rect">
              <a:avLst/>
            </a:prstGeom>
          </p:spPr>
        </p:pic>
      </p:grpSp>
    </p:spTree>
    <p:extLst>
      <p:ext uri="{BB962C8B-B14F-4D97-AF65-F5344CB8AC3E}">
        <p14:creationId xmlns:p14="http://schemas.microsoft.com/office/powerpoint/2010/main" val="189595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Executive Committee of the GS1 Management Board</a:t>
            </a:r>
            <a:endParaRPr lang="en-US" sz="1100" b="1" dirty="0"/>
          </a:p>
        </p:txBody>
      </p:sp>
      <p:sp>
        <p:nvSpPr>
          <p:cNvPr id="5" name="Content Placeholder 4"/>
          <p:cNvSpPr>
            <a:spLocks noGrp="1"/>
          </p:cNvSpPr>
          <p:nvPr>
            <p:ph idx="11"/>
          </p:nvPr>
        </p:nvSpPr>
        <p:spPr>
          <a:xfrm>
            <a:off x="693819" y="2974949"/>
            <a:ext cx="7918286" cy="4545542"/>
          </a:xfrm>
          <a:prstGeom prst="rect">
            <a:avLst/>
          </a:prstGeom>
        </p:spPr>
        <p:txBody>
          <a:bodyPr/>
          <a:lstStyle/>
          <a:p>
            <a:pPr marL="41766" indent="0">
              <a:buNone/>
            </a:pPr>
            <a:r>
              <a:rPr lang="en-GB" sz="1400" b="1" dirty="0" smtClean="0"/>
              <a:t>Drive </a:t>
            </a:r>
            <a:r>
              <a:rPr lang="en-GB" sz="1400" b="1" dirty="0"/>
              <a:t>usage of Data Quality Master Data </a:t>
            </a:r>
            <a:r>
              <a:rPr lang="en-GB" sz="1400" b="1" dirty="0" smtClean="0"/>
              <a:t>Services: Member Organisations</a:t>
            </a:r>
            <a:endParaRPr lang="en-GB" sz="1400" dirty="0"/>
          </a:p>
          <a:p>
            <a:pPr lvl="0">
              <a:buFont typeface="Arial" panose="020B0604020202020204" pitchFamily="34" charset="0"/>
              <a:buChar char="•"/>
            </a:pPr>
            <a:r>
              <a:rPr lang="en-GB" sz="1400" dirty="0"/>
              <a:t>Best Practice Guideline to develop and deploy DQ Master Data Services, completed December 2015</a:t>
            </a:r>
          </a:p>
          <a:p>
            <a:pPr lvl="0">
              <a:buFont typeface="Arial" panose="020B0604020202020204" pitchFamily="34" charset="0"/>
              <a:buChar char="•"/>
            </a:pPr>
            <a:r>
              <a:rPr lang="en-GB" sz="1400" dirty="0"/>
              <a:t>Develop a </a:t>
            </a:r>
            <a:r>
              <a:rPr lang="en-GB" sz="1400" dirty="0" smtClean="0">
                <a:solidFill>
                  <a:schemeClr val="accent1"/>
                </a:solidFill>
              </a:rPr>
              <a:t>certification </a:t>
            </a:r>
            <a:r>
              <a:rPr lang="en-GB" sz="1400" dirty="0"/>
              <a:t>programme </a:t>
            </a:r>
            <a:r>
              <a:rPr lang="en-GB" sz="1400" dirty="0">
                <a:solidFill>
                  <a:schemeClr val="accent1"/>
                </a:solidFill>
              </a:rPr>
              <a:t>Master Data Services for MOs</a:t>
            </a:r>
            <a:r>
              <a:rPr lang="en-GB" sz="1400" dirty="0"/>
              <a:t>, completed June </a:t>
            </a:r>
            <a:r>
              <a:rPr lang="en-GB" sz="1400" dirty="0" smtClean="0"/>
              <a:t>2016</a:t>
            </a:r>
          </a:p>
          <a:p>
            <a:pPr lvl="0">
              <a:buFont typeface="Arial" panose="020B0604020202020204" pitchFamily="34" charset="0"/>
              <a:buChar char="•"/>
            </a:pPr>
            <a:endParaRPr lang="en-GB" sz="1400" dirty="0"/>
          </a:p>
          <a:p>
            <a:pPr marL="41766" indent="0">
              <a:buNone/>
            </a:pPr>
            <a:r>
              <a:rPr lang="en-GB" sz="1400" b="1" dirty="0"/>
              <a:t>Strengthen Data Quality at the Source: Brand Owners</a:t>
            </a:r>
            <a:endParaRPr lang="en-GB" sz="1400" dirty="0"/>
          </a:p>
          <a:p>
            <a:pPr lvl="0">
              <a:buFont typeface="Arial" panose="020B0604020202020204" pitchFamily="34" charset="0"/>
              <a:buChar char="•"/>
            </a:pPr>
            <a:r>
              <a:rPr lang="en-GB" sz="1400" dirty="0"/>
              <a:t>Best Practice Guideline for DQ at the Source, completed December 2015 </a:t>
            </a:r>
          </a:p>
          <a:p>
            <a:pPr>
              <a:buFont typeface="Arial" panose="020B0604020202020204" pitchFamily="34" charset="0"/>
              <a:buChar char="•"/>
            </a:pPr>
            <a:r>
              <a:rPr lang="en-GB" sz="1400" dirty="0"/>
              <a:t>Develop a </a:t>
            </a:r>
            <a:r>
              <a:rPr lang="en-GB" sz="1400" dirty="0">
                <a:solidFill>
                  <a:schemeClr val="accent1"/>
                </a:solidFill>
              </a:rPr>
              <a:t>certification programme </a:t>
            </a:r>
            <a:r>
              <a:rPr lang="en-GB" sz="1400" dirty="0"/>
              <a:t>for </a:t>
            </a:r>
            <a:r>
              <a:rPr lang="en-GB" sz="1400" dirty="0">
                <a:solidFill>
                  <a:schemeClr val="accent1"/>
                </a:solidFill>
              </a:rPr>
              <a:t>Brand Owners, </a:t>
            </a:r>
            <a:r>
              <a:rPr lang="en-GB" sz="1400" dirty="0"/>
              <a:t>completed June </a:t>
            </a:r>
            <a:r>
              <a:rPr lang="en-GB" sz="1400" dirty="0" smtClean="0"/>
              <a:t>2016</a:t>
            </a:r>
          </a:p>
          <a:p>
            <a:pPr lvl="1">
              <a:buFont typeface="Arial" panose="020B0604020202020204" pitchFamily="34" charset="0"/>
              <a:buChar char="•"/>
            </a:pPr>
            <a:r>
              <a:rPr lang="en-GB" sz="1400" dirty="0" smtClean="0"/>
              <a:t>To be delivered by Member Organisations to Brand Owners</a:t>
            </a:r>
            <a:r>
              <a:rPr lang="en-GB" sz="1400" dirty="0"/>
              <a:t/>
            </a:r>
            <a:br>
              <a:rPr lang="en-GB" sz="1400" dirty="0"/>
            </a:br>
            <a:endParaRPr lang="en-GB" sz="1400" dirty="0"/>
          </a:p>
          <a:p>
            <a:pPr lvl="0">
              <a:buFont typeface="Arial" panose="020B0604020202020204" pitchFamily="34" charset="0"/>
              <a:buChar char="•"/>
            </a:pPr>
            <a:endParaRPr lang="en-GB" sz="1400" dirty="0"/>
          </a:p>
        </p:txBody>
      </p:sp>
      <p:sp>
        <p:nvSpPr>
          <p:cNvPr id="3" name="Text Placeholder 2"/>
          <p:cNvSpPr>
            <a:spLocks noGrp="1"/>
          </p:cNvSpPr>
          <p:nvPr>
            <p:ph type="body" sz="quarter" idx="4294967295"/>
          </p:nvPr>
        </p:nvSpPr>
        <p:spPr>
          <a:xfrm>
            <a:off x="677780" y="2492824"/>
            <a:ext cx="7934325" cy="457200"/>
          </a:xfrm>
          <a:prstGeom prst="rect">
            <a:avLst/>
          </a:prstGeom>
        </p:spPr>
        <p:txBody>
          <a:bodyPr>
            <a:noAutofit/>
          </a:bodyPr>
          <a:lstStyle/>
          <a:p>
            <a:pPr marL="74250" indent="0" algn="just">
              <a:buNone/>
            </a:pPr>
            <a:r>
              <a:rPr lang="en-GB" sz="1400" dirty="0" smtClean="0"/>
              <a:t>Steps taken on the Master Data Services &amp; Brand Owner Certification Programme: </a:t>
            </a:r>
          </a:p>
          <a:p>
            <a:pPr marL="74250" indent="0" algn="just">
              <a:buNone/>
            </a:pPr>
            <a:endParaRPr lang="en-GB" sz="1400" dirty="0"/>
          </a:p>
          <a:p>
            <a:pPr algn="just"/>
            <a:r>
              <a:rPr lang="en-GB" sz="1200" dirty="0" smtClean="0"/>
              <a:t> </a:t>
            </a:r>
            <a:endParaRPr lang="en-GB" sz="1200" dirty="0"/>
          </a:p>
        </p:txBody>
      </p:sp>
      <p:sp>
        <p:nvSpPr>
          <p:cNvPr id="6" name="Text Placeholder 2"/>
          <p:cNvSpPr txBox="1">
            <a:spLocks/>
          </p:cNvSpPr>
          <p:nvPr/>
        </p:nvSpPr>
        <p:spPr bwMode="auto">
          <a:xfrm>
            <a:off x="355401" y="1447800"/>
            <a:ext cx="8243942" cy="712247"/>
          </a:xfrm>
          <a:prstGeom prst="rect">
            <a:avLst/>
          </a:prstGeom>
          <a:noFill/>
          <a:ln w="9525">
            <a:noFill/>
            <a:miter lim="800000"/>
            <a:headEnd/>
            <a:tailEnd/>
          </a:ln>
        </p:spPr>
        <p:txBody>
          <a:bodyPr vert="horz" wrap="square" lIns="91358" tIns="45710" rIns="91358" bIns="45710" numCol="1" anchor="t" anchorCtr="0" compatLnSpc="1">
            <a:prstTxWarp prst="textNoShape">
              <a:avLst/>
            </a:prstTxWarp>
            <a:noAutofit/>
          </a:bodyPr>
          <a:lstStyle>
            <a:lvl1pPr marL="269783" marR="0" indent="-214135" algn="l" defTabSz="342548" rtl="0" eaLnBrk="1" fontAlgn="base" latinLnBrk="0" hangingPunct="1">
              <a:lnSpc>
                <a:spcPct val="110000"/>
              </a:lnSpc>
              <a:spcBef>
                <a:spcPts val="300"/>
              </a:spcBef>
              <a:spcAft>
                <a:spcPct val="0"/>
              </a:spcAft>
              <a:buClr>
                <a:schemeClr val="accent1"/>
              </a:buClr>
              <a:buSzTx/>
              <a:buFont typeface="Arial"/>
              <a:buChar char="•"/>
              <a:tabLst/>
              <a:defRPr sz="1125" b="0" i="0" kern="1200" baseline="0">
                <a:solidFill>
                  <a:schemeClr val="tx2"/>
                </a:solidFill>
                <a:latin typeface="Verdana"/>
                <a:ea typeface="ＭＳ Ｐゴシック" charset="0"/>
                <a:cs typeface="Verdana"/>
              </a:defRPr>
            </a:lvl1pPr>
            <a:lvl2pPr marL="418127" marR="0" indent="-214135" algn="l" defTabSz="342548" rtl="0" eaLnBrk="1" fontAlgn="base" latinLnBrk="0" hangingPunct="1">
              <a:lnSpc>
                <a:spcPct val="110000"/>
              </a:lnSpc>
              <a:spcBef>
                <a:spcPts val="300"/>
              </a:spcBef>
              <a:spcAft>
                <a:spcPct val="0"/>
              </a:spcAft>
              <a:buClr>
                <a:schemeClr val="accent1"/>
              </a:buClr>
              <a:buSzTx/>
              <a:buFont typeface="Lucida Grande"/>
              <a:buChar char="­"/>
              <a:tabLst/>
              <a:defRPr sz="1125" b="0" i="0" kern="1200">
                <a:solidFill>
                  <a:schemeClr val="tx2"/>
                </a:solidFill>
                <a:latin typeface="Verdana"/>
                <a:ea typeface="ＭＳ Ｐゴシック" charset="0"/>
                <a:cs typeface="Verdana"/>
              </a:defRPr>
            </a:lvl2pPr>
            <a:lvl3pPr marL="617764" indent="-214135" algn="l" defTabSz="342548" rtl="0" eaLnBrk="1" fontAlgn="base" hangingPunct="1">
              <a:lnSpc>
                <a:spcPct val="110000"/>
              </a:lnSpc>
              <a:spcBef>
                <a:spcPts val="300"/>
              </a:spcBef>
              <a:spcAft>
                <a:spcPct val="0"/>
              </a:spcAft>
              <a:buClr>
                <a:schemeClr val="accent1"/>
              </a:buClr>
              <a:buFont typeface="Arial"/>
              <a:buChar char="•"/>
              <a:defRPr sz="1125" b="0" i="0" kern="1200">
                <a:solidFill>
                  <a:schemeClr val="tx2"/>
                </a:solidFill>
                <a:latin typeface="Verdana"/>
                <a:ea typeface="ＭＳ Ｐゴシック" charset="0"/>
                <a:cs typeface="Verdana"/>
              </a:defRPr>
            </a:lvl3pPr>
            <a:lvl4pPr marL="787706" indent="-171291" algn="l" defTabSz="342548" rtl="0" eaLnBrk="1" fontAlgn="base" hangingPunct="1">
              <a:lnSpc>
                <a:spcPct val="110000"/>
              </a:lnSpc>
              <a:spcBef>
                <a:spcPts val="300"/>
              </a:spcBef>
              <a:spcAft>
                <a:spcPct val="0"/>
              </a:spcAft>
              <a:buClr>
                <a:schemeClr val="accent1"/>
              </a:buClr>
              <a:buFont typeface="Lucida Grande"/>
              <a:buChar char="­"/>
              <a:defRPr sz="1125" b="0" i="0" kern="1200">
                <a:solidFill>
                  <a:schemeClr val="tx2"/>
                </a:solidFill>
                <a:latin typeface="Verdana"/>
                <a:ea typeface="ＭＳ Ｐゴシック" charset="0"/>
                <a:cs typeface="Verdana"/>
              </a:defRPr>
            </a:lvl4pPr>
            <a:lvl5pPr marL="949547" indent="-171291" algn="l" defTabSz="342548" rtl="0" eaLnBrk="1" fontAlgn="base" hangingPunct="1">
              <a:lnSpc>
                <a:spcPct val="110000"/>
              </a:lnSpc>
              <a:spcBef>
                <a:spcPts val="300"/>
              </a:spcBef>
              <a:spcAft>
                <a:spcPct val="0"/>
              </a:spcAft>
              <a:buClr>
                <a:schemeClr val="accent1"/>
              </a:buClr>
              <a:buSzPct val="100000"/>
              <a:buFont typeface="Arial"/>
              <a:buChar char="•"/>
              <a:defRPr sz="1125" b="0" i="0" kern="1200">
                <a:solidFill>
                  <a:schemeClr val="tx2"/>
                </a:solidFill>
                <a:latin typeface="Verdana"/>
                <a:ea typeface="ＭＳ Ｐゴシック" charset="0"/>
                <a:cs typeface="Verdana"/>
              </a:defRPr>
            </a:lvl5pPr>
            <a:lvl6pPr marL="1884092" indent="-171291" algn="l" defTabSz="342548" rtl="0" eaLnBrk="1" latinLnBrk="0" hangingPunct="1">
              <a:spcBef>
                <a:spcPct val="20000"/>
              </a:spcBef>
              <a:buFont typeface="Arial"/>
              <a:buChar char="•"/>
              <a:defRPr sz="1500" kern="1200">
                <a:solidFill>
                  <a:schemeClr val="tx1"/>
                </a:solidFill>
                <a:latin typeface="+mn-lt"/>
                <a:ea typeface="+mn-ea"/>
                <a:cs typeface="+mn-cs"/>
              </a:defRPr>
            </a:lvl6pPr>
            <a:lvl7pPr marL="2226654" indent="-171291" algn="l" defTabSz="342548" rtl="0" eaLnBrk="1" latinLnBrk="0" hangingPunct="1">
              <a:spcBef>
                <a:spcPct val="20000"/>
              </a:spcBef>
              <a:buFont typeface="Arial"/>
              <a:buChar char="•"/>
              <a:defRPr sz="1500" kern="1200">
                <a:solidFill>
                  <a:schemeClr val="tx1"/>
                </a:solidFill>
                <a:latin typeface="+mn-lt"/>
                <a:ea typeface="+mn-ea"/>
                <a:cs typeface="+mn-cs"/>
              </a:defRPr>
            </a:lvl7pPr>
            <a:lvl8pPr marL="2569220" indent="-171291" algn="l" defTabSz="342548" rtl="0" eaLnBrk="1" latinLnBrk="0" hangingPunct="1">
              <a:spcBef>
                <a:spcPct val="20000"/>
              </a:spcBef>
              <a:buFont typeface="Arial"/>
              <a:buChar char="•"/>
              <a:defRPr sz="1500" kern="1200">
                <a:solidFill>
                  <a:schemeClr val="tx1"/>
                </a:solidFill>
                <a:latin typeface="+mn-lt"/>
                <a:ea typeface="+mn-ea"/>
                <a:cs typeface="+mn-cs"/>
              </a:defRPr>
            </a:lvl8pPr>
            <a:lvl9pPr marL="2911799" indent="-171291" algn="l" defTabSz="342548" rtl="0" eaLnBrk="1" latinLnBrk="0" hangingPunct="1">
              <a:spcBef>
                <a:spcPct val="20000"/>
              </a:spcBef>
              <a:buFont typeface="Arial"/>
              <a:buChar char="•"/>
              <a:defRPr sz="1500" kern="1200">
                <a:solidFill>
                  <a:schemeClr val="tx1"/>
                </a:solidFill>
                <a:latin typeface="+mn-lt"/>
                <a:ea typeface="+mn-ea"/>
                <a:cs typeface="+mn-cs"/>
              </a:defRPr>
            </a:lvl9pPr>
          </a:lstStyle>
          <a:p>
            <a:pPr marL="55648" indent="0" algn="just">
              <a:buNone/>
            </a:pPr>
            <a:r>
              <a:rPr lang="en-GB" sz="1400" dirty="0" smtClean="0"/>
              <a:t>In effort to take action on the state of the world’s data quality, the Executive Committee of the GS1 Management Board, supported by the GS1 Data Excellence Board, instructed GS1 to develop a data quality certification program for Master Data Services and Brand Owners.</a:t>
            </a:r>
          </a:p>
          <a:p>
            <a:pPr marL="55648" indent="0">
              <a:buNone/>
            </a:pPr>
            <a:endParaRPr lang="en-GB" sz="1013" dirty="0">
              <a:solidFill>
                <a:schemeClr val="accent2"/>
              </a:solidFill>
            </a:endParaRPr>
          </a:p>
        </p:txBody>
      </p:sp>
    </p:spTree>
    <p:extLst>
      <p:ext uri="{BB962C8B-B14F-4D97-AF65-F5344CB8AC3E}">
        <p14:creationId xmlns:p14="http://schemas.microsoft.com/office/powerpoint/2010/main" val="3378135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p:nvPr/>
        </p:nvPicPr>
        <p:blipFill rotWithShape="1">
          <a:blip r:embed="rId3" cstate="email">
            <a:extLst>
              <a:ext uri="{28A0092B-C50C-407E-A947-70E740481C1C}">
                <a14:useLocalDpi xmlns:a14="http://schemas.microsoft.com/office/drawing/2010/main" val="0"/>
              </a:ext>
            </a:extLst>
          </a:blip>
          <a:srcRect/>
          <a:stretch/>
        </p:blipFill>
        <p:spPr>
          <a:xfrm>
            <a:off x="2551086" y="3962400"/>
            <a:ext cx="4230714" cy="945469"/>
          </a:xfrm>
          <a:prstGeom prst="rect">
            <a:avLst/>
          </a:prstGeom>
        </p:spPr>
      </p:pic>
      <p:sp>
        <p:nvSpPr>
          <p:cNvPr id="2" name="Title 1"/>
          <p:cNvSpPr>
            <a:spLocks noGrp="1"/>
          </p:cNvSpPr>
          <p:nvPr>
            <p:ph type="title"/>
          </p:nvPr>
        </p:nvSpPr>
        <p:spPr>
          <a:xfrm>
            <a:off x="419664" y="140393"/>
            <a:ext cx="8620316" cy="947162"/>
          </a:xfrm>
        </p:spPr>
        <p:txBody>
          <a:bodyPr/>
          <a:lstStyle/>
          <a:p>
            <a:r>
              <a:rPr lang="en-US" sz="2400" b="1" dirty="0" smtClean="0"/>
              <a:t>Impact of a ½ pound difference on </a:t>
            </a:r>
            <a:r>
              <a:rPr lang="en-US" sz="2400" b="1" dirty="0"/>
              <a:t>Transportation </a:t>
            </a:r>
            <a:r>
              <a:rPr lang="en-US" sz="2400" b="1" dirty="0" smtClean="0"/>
              <a:t>Costs (GS1 US example)</a:t>
            </a:r>
            <a:endParaRPr lang="en-US" sz="2400" b="1" dirty="0"/>
          </a:p>
        </p:txBody>
      </p:sp>
      <p:grpSp>
        <p:nvGrpSpPr>
          <p:cNvPr id="9" name="Group 8"/>
          <p:cNvGrpSpPr/>
          <p:nvPr/>
        </p:nvGrpSpPr>
        <p:grpSpPr>
          <a:xfrm>
            <a:off x="892902" y="1896122"/>
            <a:ext cx="1626326" cy="1180075"/>
            <a:chOff x="153457" y="2171431"/>
            <a:chExt cx="2168434" cy="1573433"/>
          </a:xfrm>
        </p:grpSpPr>
        <p:sp>
          <p:nvSpPr>
            <p:cNvPr id="5" name="TextBox 4"/>
            <p:cNvSpPr txBox="1"/>
            <p:nvPr/>
          </p:nvSpPr>
          <p:spPr>
            <a:xfrm>
              <a:off x="213412" y="2171431"/>
              <a:ext cx="2107093" cy="338555"/>
            </a:xfrm>
            <a:prstGeom prst="rect">
              <a:avLst/>
            </a:prstGeom>
            <a:noFill/>
          </p:spPr>
          <p:txBody>
            <a:bodyPr wrap="square" rtlCol="0">
              <a:spAutoFit/>
            </a:bodyPr>
            <a:lstStyle/>
            <a:p>
              <a:pPr marL="0" marR="0" lvl="0" indent="0" algn="r" defTabSz="68573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Case Weight</a:t>
              </a:r>
            </a:p>
          </p:txBody>
        </p:sp>
        <p:sp>
          <p:nvSpPr>
            <p:cNvPr id="6" name="TextBox 5"/>
            <p:cNvSpPr txBox="1"/>
            <p:nvPr/>
          </p:nvSpPr>
          <p:spPr>
            <a:xfrm>
              <a:off x="153457" y="3098532"/>
              <a:ext cx="2168434" cy="338555"/>
            </a:xfrm>
            <a:prstGeom prst="rect">
              <a:avLst/>
            </a:prstGeom>
            <a:noFill/>
          </p:spPr>
          <p:txBody>
            <a:bodyPr wrap="square" rtlCol="0">
              <a:spAutoFit/>
            </a:bodyPr>
            <a:lstStyle/>
            <a:p>
              <a:pPr marL="0" marR="0" lvl="0" indent="0" algn="r" defTabSz="68573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Pallets per Truck</a:t>
              </a:r>
              <a:endParaRPr kumimoji="0" lang="en-US" sz="675" b="0" i="0" u="none" strike="noStrike" kern="1200" cap="none" spc="0" normalizeH="0" baseline="0" noProof="0" dirty="0">
                <a:ln>
                  <a:noFill/>
                </a:ln>
                <a:solidFill>
                  <a:srgbClr val="002C6C"/>
                </a:solidFill>
                <a:effectLst/>
                <a:uLnTx/>
                <a:uFillTx/>
                <a:latin typeface="Verdana"/>
                <a:ea typeface="+mn-ea"/>
                <a:cs typeface="+mn-cs"/>
              </a:endParaRPr>
            </a:p>
          </p:txBody>
        </p:sp>
        <p:sp>
          <p:nvSpPr>
            <p:cNvPr id="7" name="TextBox 6"/>
            <p:cNvSpPr txBox="1"/>
            <p:nvPr/>
          </p:nvSpPr>
          <p:spPr>
            <a:xfrm>
              <a:off x="213413" y="2804061"/>
              <a:ext cx="2107093" cy="338555"/>
            </a:xfrm>
            <a:prstGeom prst="rect">
              <a:avLst/>
            </a:prstGeom>
            <a:noFill/>
          </p:spPr>
          <p:txBody>
            <a:bodyPr wrap="square" rtlCol="0">
              <a:spAutoFit/>
            </a:bodyPr>
            <a:lstStyle/>
            <a:p>
              <a:pPr marL="0" marR="0" lvl="0" indent="0" algn="r" defTabSz="68573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Truck Weight Limit</a:t>
              </a:r>
            </a:p>
          </p:txBody>
        </p:sp>
        <p:sp>
          <p:nvSpPr>
            <p:cNvPr id="8" name="TextBox 7"/>
            <p:cNvSpPr txBox="1"/>
            <p:nvPr/>
          </p:nvSpPr>
          <p:spPr>
            <a:xfrm>
              <a:off x="213412" y="2487746"/>
              <a:ext cx="2107093" cy="338555"/>
            </a:xfrm>
            <a:prstGeom prst="rect">
              <a:avLst/>
            </a:prstGeom>
            <a:noFill/>
          </p:spPr>
          <p:txBody>
            <a:bodyPr wrap="square" rtlCol="0">
              <a:spAutoFit/>
            </a:bodyPr>
            <a:lstStyle/>
            <a:p>
              <a:pPr marL="0" marR="0" lvl="0" indent="0" algn="r" defTabSz="68573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Pallet Weight</a:t>
              </a:r>
            </a:p>
          </p:txBody>
        </p:sp>
        <p:sp>
          <p:nvSpPr>
            <p:cNvPr id="17" name="TextBox 16"/>
            <p:cNvSpPr txBox="1"/>
            <p:nvPr/>
          </p:nvSpPr>
          <p:spPr>
            <a:xfrm>
              <a:off x="153457" y="3406309"/>
              <a:ext cx="2168434" cy="338555"/>
            </a:xfrm>
            <a:prstGeom prst="rect">
              <a:avLst/>
            </a:prstGeom>
            <a:noFill/>
          </p:spPr>
          <p:txBody>
            <a:bodyPr wrap="square" rtlCol="0">
              <a:spAutoFit/>
            </a:bodyPr>
            <a:lstStyle/>
            <a:p>
              <a:pPr marL="0" marR="0" lvl="0" indent="0" algn="r" defTabSz="68573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Cases per Truck</a:t>
              </a:r>
              <a:endParaRPr kumimoji="0" lang="en-US" sz="675" b="0" i="0" u="none" strike="noStrike" kern="1200" cap="none" spc="0" normalizeH="0" baseline="0" noProof="0" dirty="0">
                <a:ln>
                  <a:noFill/>
                </a:ln>
                <a:solidFill>
                  <a:srgbClr val="002C6C"/>
                </a:solidFill>
                <a:effectLst/>
                <a:uLnTx/>
                <a:uFillTx/>
                <a:latin typeface="Verdana"/>
                <a:ea typeface="+mn-ea"/>
                <a:cs typeface="+mn-cs"/>
              </a:endParaRPr>
            </a:p>
          </p:txBody>
        </p:sp>
      </p:grpSp>
      <p:graphicFrame>
        <p:nvGraphicFramePr>
          <p:cNvPr id="19" name="Table 18"/>
          <p:cNvGraphicFramePr>
            <a:graphicFrameLocks noGrp="1"/>
          </p:cNvGraphicFramePr>
          <p:nvPr>
            <p:extLst/>
          </p:nvPr>
        </p:nvGraphicFramePr>
        <p:xfrm>
          <a:off x="2530659" y="1566611"/>
          <a:ext cx="4398325" cy="2214724"/>
        </p:xfrm>
        <a:graphic>
          <a:graphicData uri="http://schemas.openxmlformats.org/drawingml/2006/table">
            <a:tbl>
              <a:tblPr firstRow="1" bandRow="1">
                <a:tableStyleId>{5C22544A-7EE6-4342-B048-85BDC9FD1C3A}</a:tableStyleId>
              </a:tblPr>
              <a:tblGrid>
                <a:gridCol w="1986170">
                  <a:extLst>
                    <a:ext uri="{9D8B030D-6E8A-4147-A177-3AD203B41FA5}">
                      <a16:colId xmlns:a16="http://schemas.microsoft.com/office/drawing/2014/main" val="20000"/>
                    </a:ext>
                  </a:extLst>
                </a:gridCol>
                <a:gridCol w="2412155">
                  <a:extLst>
                    <a:ext uri="{9D8B030D-6E8A-4147-A177-3AD203B41FA5}">
                      <a16:colId xmlns:a16="http://schemas.microsoft.com/office/drawing/2014/main" val="20001"/>
                    </a:ext>
                  </a:extLst>
                </a:gridCol>
              </a:tblGrid>
              <a:tr h="230168">
                <a:tc>
                  <a:txBody>
                    <a:bodyPr/>
                    <a:lstStyle/>
                    <a:p>
                      <a:r>
                        <a:rPr lang="en-US" sz="1000" dirty="0" smtClean="0"/>
                        <a:t>Scenario 1 (Existing data)</a:t>
                      </a:r>
                      <a:endParaRPr lang="en-US" sz="1000" dirty="0"/>
                    </a:p>
                  </a:txBody>
                  <a:tcPr marL="68580" marR="68580" marT="34290" marB="34290"/>
                </a:tc>
                <a:tc>
                  <a:txBody>
                    <a:bodyPr/>
                    <a:lstStyle/>
                    <a:p>
                      <a:r>
                        <a:rPr lang="en-US" sz="1000" dirty="0" smtClean="0"/>
                        <a:t>Scenario 2 (Measured data)</a:t>
                      </a:r>
                      <a:endParaRPr lang="en-US" sz="1000" dirty="0"/>
                    </a:p>
                  </a:txBody>
                  <a:tcPr marL="68580" marR="68580" marT="34290" marB="34290"/>
                </a:tc>
                <a:extLst>
                  <a:ext uri="{0D108BD9-81ED-4DB2-BD59-A6C34878D82A}">
                    <a16:rowId xmlns:a16="http://schemas.microsoft.com/office/drawing/2014/main" val="10000"/>
                  </a:ext>
                </a:extLst>
              </a:tr>
              <a:tr h="230168">
                <a:tc>
                  <a:txBody>
                    <a:bodyPr/>
                    <a:lstStyle/>
                    <a:p>
                      <a:pPr algn="l"/>
                      <a:r>
                        <a:rPr lang="en-US" sz="1000" dirty="0" smtClean="0">
                          <a:solidFill>
                            <a:srgbClr val="002C6C"/>
                          </a:solidFill>
                        </a:rPr>
                        <a:t>9.5 lbs</a:t>
                      </a:r>
                      <a:endParaRPr lang="en-US" sz="1000" b="1" dirty="0">
                        <a:solidFill>
                          <a:srgbClr val="002C6C"/>
                        </a:solidFill>
                      </a:endParaRPr>
                    </a:p>
                  </a:txBody>
                  <a:tcPr marL="68580" marR="68580" marT="34290" marB="34290"/>
                </a:tc>
                <a:tc>
                  <a:txBody>
                    <a:bodyPr/>
                    <a:lstStyle/>
                    <a:p>
                      <a:pPr algn="l"/>
                      <a:r>
                        <a:rPr lang="en-US" sz="1000" dirty="0" smtClean="0">
                          <a:solidFill>
                            <a:srgbClr val="002C6C"/>
                          </a:solidFill>
                        </a:rPr>
                        <a:t>9.0 lbs</a:t>
                      </a:r>
                      <a:endParaRPr lang="en-US" sz="1000" b="1" dirty="0">
                        <a:solidFill>
                          <a:srgbClr val="002C6C"/>
                        </a:solidFill>
                      </a:endParaRPr>
                    </a:p>
                  </a:txBody>
                  <a:tcPr marL="68580" marR="68580" marT="34290" marB="34290"/>
                </a:tc>
                <a:extLst>
                  <a:ext uri="{0D108BD9-81ED-4DB2-BD59-A6C34878D82A}">
                    <a16:rowId xmlns:a16="http://schemas.microsoft.com/office/drawing/2014/main" val="10001"/>
                  </a:ext>
                </a:extLst>
              </a:tr>
              <a:tr h="230168">
                <a:tc>
                  <a:txBody>
                    <a:bodyPr/>
                    <a:lstStyle/>
                    <a:p>
                      <a:pPr algn="l"/>
                      <a:r>
                        <a:rPr lang="en-US" sz="1000" dirty="0" smtClean="0">
                          <a:solidFill>
                            <a:srgbClr val="002C6C"/>
                          </a:solidFill>
                        </a:rPr>
                        <a:t>1,900 lbs</a:t>
                      </a:r>
                      <a:endParaRPr lang="en-US" sz="1000" dirty="0">
                        <a:solidFill>
                          <a:srgbClr val="002C6C"/>
                        </a:solidFill>
                      </a:endParaRPr>
                    </a:p>
                  </a:txBody>
                  <a:tcPr marL="68580" marR="68580" marT="34290" marB="34290"/>
                </a:tc>
                <a:tc>
                  <a:txBody>
                    <a:bodyPr/>
                    <a:lstStyle/>
                    <a:p>
                      <a:pPr algn="l"/>
                      <a:r>
                        <a:rPr lang="en-US" sz="1000" dirty="0" smtClean="0">
                          <a:solidFill>
                            <a:srgbClr val="002C6C"/>
                          </a:solidFill>
                        </a:rPr>
                        <a:t>1,800 lbs</a:t>
                      </a:r>
                      <a:endParaRPr lang="en-US" sz="1000" dirty="0">
                        <a:solidFill>
                          <a:srgbClr val="002C6C"/>
                        </a:solidFill>
                      </a:endParaRPr>
                    </a:p>
                  </a:txBody>
                  <a:tcPr marL="68580" marR="68580" marT="34290" marB="34290"/>
                </a:tc>
                <a:extLst>
                  <a:ext uri="{0D108BD9-81ED-4DB2-BD59-A6C34878D82A}">
                    <a16:rowId xmlns:a16="http://schemas.microsoft.com/office/drawing/2014/main" val="10002"/>
                  </a:ext>
                </a:extLst>
              </a:tr>
              <a:tr h="230168">
                <a:tc>
                  <a:txBody>
                    <a:bodyPr/>
                    <a:lstStyle/>
                    <a:p>
                      <a:pPr algn="l"/>
                      <a:r>
                        <a:rPr lang="en-US" sz="1000" dirty="0" smtClean="0">
                          <a:solidFill>
                            <a:srgbClr val="002C6C"/>
                          </a:solidFill>
                        </a:rPr>
                        <a:t>45,000 lbs</a:t>
                      </a:r>
                      <a:endParaRPr lang="en-US" sz="1000" dirty="0">
                        <a:solidFill>
                          <a:srgbClr val="002C6C"/>
                        </a:solidFill>
                      </a:endParaRPr>
                    </a:p>
                  </a:txBody>
                  <a:tcPr marL="68580" marR="68580" marT="34290" marB="34290"/>
                </a:tc>
                <a:tc>
                  <a:txBody>
                    <a:bodyPr/>
                    <a:lstStyle/>
                    <a:p>
                      <a:pPr algn="l"/>
                      <a:r>
                        <a:rPr lang="en-US" sz="1000" dirty="0" smtClean="0">
                          <a:solidFill>
                            <a:srgbClr val="002C6C"/>
                          </a:solidFill>
                        </a:rPr>
                        <a:t>45,000 lbs</a:t>
                      </a:r>
                      <a:endParaRPr lang="en-US" sz="1000" dirty="0">
                        <a:solidFill>
                          <a:srgbClr val="002C6C"/>
                        </a:solidFill>
                      </a:endParaRPr>
                    </a:p>
                  </a:txBody>
                  <a:tcPr marL="68580" marR="68580" marT="34290" marB="34290"/>
                </a:tc>
                <a:extLst>
                  <a:ext uri="{0D108BD9-81ED-4DB2-BD59-A6C34878D82A}">
                    <a16:rowId xmlns:a16="http://schemas.microsoft.com/office/drawing/2014/main" val="10003"/>
                  </a:ext>
                </a:extLst>
              </a:tr>
              <a:tr h="230168">
                <a:tc>
                  <a:txBody>
                    <a:bodyPr/>
                    <a:lstStyle/>
                    <a:p>
                      <a:pPr algn="l"/>
                      <a:r>
                        <a:rPr lang="en-US" sz="1000" dirty="0" smtClean="0">
                          <a:solidFill>
                            <a:srgbClr val="002C6C"/>
                          </a:solidFill>
                        </a:rPr>
                        <a:t>23 pallets</a:t>
                      </a:r>
                      <a:endParaRPr lang="en-US" sz="1000" dirty="0">
                        <a:solidFill>
                          <a:srgbClr val="002C6C"/>
                        </a:solidFill>
                      </a:endParaRPr>
                    </a:p>
                  </a:txBody>
                  <a:tcPr marL="68580" marR="68580" marT="34290" marB="34290"/>
                </a:tc>
                <a:tc>
                  <a:txBody>
                    <a:bodyPr/>
                    <a:lstStyle/>
                    <a:p>
                      <a:pPr algn="l"/>
                      <a:r>
                        <a:rPr lang="en-US" sz="1000" dirty="0" smtClean="0">
                          <a:solidFill>
                            <a:srgbClr val="002C6C"/>
                          </a:solidFill>
                        </a:rPr>
                        <a:t>25</a:t>
                      </a:r>
                      <a:r>
                        <a:rPr lang="en-US" sz="1000" baseline="0" dirty="0" smtClean="0">
                          <a:solidFill>
                            <a:srgbClr val="002C6C"/>
                          </a:solidFill>
                        </a:rPr>
                        <a:t> pallets</a:t>
                      </a:r>
                      <a:endParaRPr lang="en-US" sz="1000" dirty="0">
                        <a:solidFill>
                          <a:srgbClr val="002C6C"/>
                        </a:solidFill>
                      </a:endParaRPr>
                    </a:p>
                  </a:txBody>
                  <a:tcPr marL="68580" marR="68580" marT="34290" marB="34290"/>
                </a:tc>
                <a:extLst>
                  <a:ext uri="{0D108BD9-81ED-4DB2-BD59-A6C34878D82A}">
                    <a16:rowId xmlns:a16="http://schemas.microsoft.com/office/drawing/2014/main" val="10004"/>
                  </a:ext>
                </a:extLst>
              </a:tr>
              <a:tr h="230168">
                <a:tc>
                  <a:txBody>
                    <a:bodyPr/>
                    <a:lstStyle/>
                    <a:p>
                      <a:pPr algn="l"/>
                      <a:r>
                        <a:rPr lang="en-US" sz="1000" dirty="0" smtClean="0">
                          <a:solidFill>
                            <a:srgbClr val="002C6C"/>
                          </a:solidFill>
                        </a:rPr>
                        <a:t>4,600 cases</a:t>
                      </a:r>
                      <a:endParaRPr lang="en-US" sz="1000" dirty="0">
                        <a:solidFill>
                          <a:srgbClr val="002C6C"/>
                        </a:solidFill>
                      </a:endParaRPr>
                    </a:p>
                  </a:txBody>
                  <a:tcPr marL="68580" marR="68580" marT="34290" marB="34290"/>
                </a:tc>
                <a:tc>
                  <a:txBody>
                    <a:bodyPr/>
                    <a:lstStyle/>
                    <a:p>
                      <a:pPr algn="l"/>
                      <a:r>
                        <a:rPr lang="en-US" sz="1000" dirty="0" smtClean="0">
                          <a:solidFill>
                            <a:srgbClr val="002C6C"/>
                          </a:solidFill>
                        </a:rPr>
                        <a:t>5,000 cases</a:t>
                      </a:r>
                      <a:endParaRPr lang="en-US" sz="1000" dirty="0">
                        <a:solidFill>
                          <a:srgbClr val="002C6C"/>
                        </a:solidFill>
                      </a:endParaRPr>
                    </a:p>
                  </a:txBody>
                  <a:tcPr marL="68580" marR="68580" marT="34290" marB="34290"/>
                </a:tc>
                <a:extLst>
                  <a:ext uri="{0D108BD9-81ED-4DB2-BD59-A6C34878D82A}">
                    <a16:rowId xmlns:a16="http://schemas.microsoft.com/office/drawing/2014/main" val="10005"/>
                  </a:ext>
                </a:extLst>
              </a:tr>
              <a:tr h="230168">
                <a:tc>
                  <a:txBody>
                    <a:bodyPr/>
                    <a:lstStyle/>
                    <a:p>
                      <a:pPr algn="l"/>
                      <a:r>
                        <a:rPr lang="en-US" sz="1000" dirty="0" smtClean="0">
                          <a:solidFill>
                            <a:srgbClr val="002C6C"/>
                          </a:solidFill>
                        </a:rPr>
                        <a:t>109</a:t>
                      </a:r>
                    </a:p>
                  </a:txBody>
                  <a:tcPr marL="68580" marR="68580" marT="34290" marB="34290"/>
                </a:tc>
                <a:tc>
                  <a:txBody>
                    <a:bodyPr/>
                    <a:lstStyle/>
                    <a:p>
                      <a:pPr algn="l"/>
                      <a:r>
                        <a:rPr lang="en-US" sz="1000" dirty="0" smtClean="0">
                          <a:solidFill>
                            <a:srgbClr val="002C6C"/>
                          </a:solidFill>
                        </a:rPr>
                        <a:t>100</a:t>
                      </a:r>
                    </a:p>
                  </a:txBody>
                  <a:tcPr marL="68580" marR="68580" marT="34290" marB="34290"/>
                </a:tc>
                <a:extLst>
                  <a:ext uri="{0D108BD9-81ED-4DB2-BD59-A6C34878D82A}">
                    <a16:rowId xmlns:a16="http://schemas.microsoft.com/office/drawing/2014/main" val="10006"/>
                  </a:ext>
                </a:extLst>
              </a:tr>
              <a:tr h="230168">
                <a:tc>
                  <a:txBody>
                    <a:bodyPr/>
                    <a:lstStyle/>
                    <a:p>
                      <a:pPr algn="l"/>
                      <a:r>
                        <a:rPr lang="en-US" sz="1000" dirty="0" smtClean="0">
                          <a:solidFill>
                            <a:srgbClr val="002C6C"/>
                          </a:solidFill>
                        </a:rPr>
                        <a:t>$3,000</a:t>
                      </a:r>
                      <a:endParaRPr lang="en-US" sz="1000" dirty="0">
                        <a:solidFill>
                          <a:srgbClr val="002C6C"/>
                        </a:solidFill>
                      </a:endParaRPr>
                    </a:p>
                  </a:txBody>
                  <a:tcPr marL="68580" marR="68580" marT="34290" marB="34290"/>
                </a:tc>
                <a:tc>
                  <a:txBody>
                    <a:bodyPr/>
                    <a:lstStyle/>
                    <a:p>
                      <a:pPr algn="l"/>
                      <a:r>
                        <a:rPr lang="en-US" sz="1000" dirty="0" smtClean="0">
                          <a:solidFill>
                            <a:srgbClr val="002C6C"/>
                          </a:solidFill>
                        </a:rPr>
                        <a:t>$3,000</a:t>
                      </a:r>
                      <a:endParaRPr lang="en-US" sz="1000" dirty="0">
                        <a:solidFill>
                          <a:srgbClr val="002C6C"/>
                        </a:solidFill>
                      </a:endParaRPr>
                    </a:p>
                  </a:txBody>
                  <a:tcPr marL="68580" marR="68580" marT="34290" marB="34290"/>
                </a:tc>
                <a:extLst>
                  <a:ext uri="{0D108BD9-81ED-4DB2-BD59-A6C34878D82A}">
                    <a16:rowId xmlns:a16="http://schemas.microsoft.com/office/drawing/2014/main" val="10007"/>
                  </a:ext>
                </a:extLst>
              </a:tr>
              <a:tr h="230168">
                <a:tc>
                  <a:txBody>
                    <a:bodyPr/>
                    <a:lstStyle/>
                    <a:p>
                      <a:pPr algn="l"/>
                      <a:r>
                        <a:rPr lang="en-US" sz="1000" dirty="0" smtClean="0">
                          <a:solidFill>
                            <a:srgbClr val="002C6C"/>
                          </a:solidFill>
                        </a:rPr>
                        <a:t>$327,000</a:t>
                      </a:r>
                      <a:endParaRPr lang="en-US" sz="1000" dirty="0">
                        <a:solidFill>
                          <a:srgbClr val="002C6C"/>
                        </a:solidFill>
                      </a:endParaRPr>
                    </a:p>
                  </a:txBody>
                  <a:tcPr marL="68580" marR="68580" marT="34290" marB="34290"/>
                </a:tc>
                <a:tc>
                  <a:txBody>
                    <a:bodyPr/>
                    <a:lstStyle/>
                    <a:p>
                      <a:pPr algn="l"/>
                      <a:r>
                        <a:rPr lang="en-US" sz="1000" dirty="0" smtClean="0">
                          <a:solidFill>
                            <a:srgbClr val="002C6C"/>
                          </a:solidFill>
                        </a:rPr>
                        <a:t>$300,000</a:t>
                      </a:r>
                      <a:endParaRPr lang="en-US" sz="1000" dirty="0">
                        <a:solidFill>
                          <a:srgbClr val="002C6C"/>
                        </a:solidFill>
                      </a:endParaRPr>
                    </a:p>
                  </a:txBody>
                  <a:tcPr marL="68580" marR="68580" marT="34290" marB="34290"/>
                </a:tc>
                <a:extLst>
                  <a:ext uri="{0D108BD9-81ED-4DB2-BD59-A6C34878D82A}">
                    <a16:rowId xmlns:a16="http://schemas.microsoft.com/office/drawing/2014/main" val="10008"/>
                  </a:ext>
                </a:extLst>
              </a:tr>
            </a:tbl>
          </a:graphicData>
        </a:graphic>
      </p:graphicFrame>
      <p:grpSp>
        <p:nvGrpSpPr>
          <p:cNvPr id="21" name="Group 20"/>
          <p:cNvGrpSpPr/>
          <p:nvPr/>
        </p:nvGrpSpPr>
        <p:grpSpPr>
          <a:xfrm>
            <a:off x="1273592" y="3049536"/>
            <a:ext cx="1235244" cy="754678"/>
            <a:chOff x="121818" y="2373231"/>
            <a:chExt cx="2168434" cy="1006238"/>
          </a:xfrm>
        </p:grpSpPr>
        <p:sp>
          <p:nvSpPr>
            <p:cNvPr id="23" name="TextBox 22"/>
            <p:cNvSpPr txBox="1"/>
            <p:nvPr/>
          </p:nvSpPr>
          <p:spPr>
            <a:xfrm>
              <a:off x="121818" y="3040914"/>
              <a:ext cx="2168434" cy="338555"/>
            </a:xfrm>
            <a:prstGeom prst="rect">
              <a:avLst/>
            </a:prstGeom>
            <a:noFill/>
          </p:spPr>
          <p:txBody>
            <a:bodyPr wrap="square" rtlCol="0">
              <a:spAutoFit/>
            </a:bodyPr>
            <a:lstStyle/>
            <a:p>
              <a:pPr marL="0" marR="0" lvl="0" indent="0" algn="r" defTabSz="68573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Total Costs</a:t>
              </a:r>
              <a:endParaRPr kumimoji="0" lang="en-US" sz="675" b="0" i="0" u="none" strike="noStrike" kern="1200" cap="none" spc="0" normalizeH="0" baseline="0" noProof="0" dirty="0">
                <a:ln>
                  <a:noFill/>
                </a:ln>
                <a:solidFill>
                  <a:srgbClr val="002C6C"/>
                </a:solidFill>
                <a:effectLst/>
                <a:uLnTx/>
                <a:uFillTx/>
                <a:latin typeface="Verdana"/>
                <a:ea typeface="+mn-ea"/>
                <a:cs typeface="+mn-cs"/>
              </a:endParaRPr>
            </a:p>
          </p:txBody>
        </p:sp>
        <p:sp>
          <p:nvSpPr>
            <p:cNvPr id="24" name="TextBox 23"/>
            <p:cNvSpPr txBox="1"/>
            <p:nvPr/>
          </p:nvSpPr>
          <p:spPr>
            <a:xfrm>
              <a:off x="183159" y="2670158"/>
              <a:ext cx="2107093" cy="338555"/>
            </a:xfrm>
            <a:prstGeom prst="rect">
              <a:avLst/>
            </a:prstGeom>
            <a:noFill/>
          </p:spPr>
          <p:txBody>
            <a:bodyPr wrap="square" rtlCol="0">
              <a:spAutoFit/>
            </a:bodyPr>
            <a:lstStyle/>
            <a:p>
              <a:pPr marL="0" marR="0" lvl="0" indent="0" algn="r" defTabSz="68573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Cost per Truck</a:t>
              </a:r>
              <a:endParaRPr kumimoji="0" lang="en-US" sz="675" b="0" i="0" u="none" strike="noStrike" kern="1200" cap="none" spc="0" normalizeH="0" baseline="0" noProof="0" dirty="0">
                <a:ln>
                  <a:noFill/>
                </a:ln>
                <a:solidFill>
                  <a:srgbClr val="002C6C"/>
                </a:solidFill>
                <a:effectLst/>
                <a:uLnTx/>
                <a:uFillTx/>
                <a:latin typeface="Verdana"/>
                <a:ea typeface="+mn-ea"/>
                <a:cs typeface="+mn-cs"/>
              </a:endParaRPr>
            </a:p>
          </p:txBody>
        </p:sp>
        <p:sp>
          <p:nvSpPr>
            <p:cNvPr id="25" name="TextBox 24"/>
            <p:cNvSpPr txBox="1"/>
            <p:nvPr/>
          </p:nvSpPr>
          <p:spPr>
            <a:xfrm>
              <a:off x="156420" y="2373231"/>
              <a:ext cx="2107093" cy="338555"/>
            </a:xfrm>
            <a:prstGeom prst="rect">
              <a:avLst/>
            </a:prstGeom>
            <a:noFill/>
          </p:spPr>
          <p:txBody>
            <a:bodyPr wrap="square" rtlCol="0">
              <a:spAutoFit/>
            </a:bodyPr>
            <a:lstStyle/>
            <a:p>
              <a:pPr marL="0" marR="0" lvl="0" indent="0" algn="r" defTabSz="68573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C6C"/>
                  </a:solidFill>
                  <a:effectLst/>
                  <a:uLnTx/>
                  <a:uFillTx/>
                  <a:latin typeface="Verdana"/>
                  <a:ea typeface="+mn-ea"/>
                  <a:cs typeface="+mn-cs"/>
                </a:rPr>
                <a:t># Trucks</a:t>
              </a:r>
              <a:endParaRPr kumimoji="0" lang="en-US" sz="675" b="0" i="0" u="none" strike="noStrike" kern="1200" cap="none" spc="0" normalizeH="0" baseline="0" noProof="0" dirty="0">
                <a:ln>
                  <a:noFill/>
                </a:ln>
                <a:solidFill>
                  <a:srgbClr val="002C6C"/>
                </a:solidFill>
                <a:effectLst/>
                <a:uLnTx/>
                <a:uFillTx/>
                <a:latin typeface="Verdana"/>
                <a:ea typeface="+mn-ea"/>
                <a:cs typeface="+mn-cs"/>
              </a:endParaRPr>
            </a:p>
          </p:txBody>
        </p:sp>
      </p:grpSp>
      <p:sp>
        <p:nvSpPr>
          <p:cNvPr id="12" name="Rounded Rectangular Callout 11"/>
          <p:cNvSpPr/>
          <p:nvPr/>
        </p:nvSpPr>
        <p:spPr>
          <a:xfrm>
            <a:off x="6228311" y="1968998"/>
            <a:ext cx="1657350" cy="296637"/>
          </a:xfrm>
          <a:prstGeom prst="wedgeRoundRectCallout">
            <a:avLst>
              <a:gd name="adj1" fmla="val -83351"/>
              <a:gd name="adj2" fmla="val -15380"/>
              <a:gd name="adj3" fmla="val 16667"/>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3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Case weight is actually ½ pound less</a:t>
            </a:r>
          </a:p>
        </p:txBody>
      </p:sp>
      <p:sp>
        <p:nvSpPr>
          <p:cNvPr id="13" name="Rounded Rectangular Callout 12"/>
          <p:cNvSpPr/>
          <p:nvPr/>
        </p:nvSpPr>
        <p:spPr>
          <a:xfrm>
            <a:off x="6229352" y="2301947"/>
            <a:ext cx="1656311" cy="489184"/>
          </a:xfrm>
          <a:prstGeom prst="wedgeRoundRectCallout">
            <a:avLst>
              <a:gd name="adj1" fmla="val -84518"/>
              <a:gd name="adj2" fmla="val 27902"/>
              <a:gd name="adj3" fmla="val 16667"/>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3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Extra ½ pound per case allows 2 additional pallets per truck</a:t>
            </a:r>
          </a:p>
        </p:txBody>
      </p:sp>
      <p:sp>
        <p:nvSpPr>
          <p:cNvPr id="26" name="Rounded Rectangular Callout 25"/>
          <p:cNvSpPr/>
          <p:nvPr/>
        </p:nvSpPr>
        <p:spPr>
          <a:xfrm>
            <a:off x="6228311" y="2837770"/>
            <a:ext cx="1657350" cy="264579"/>
          </a:xfrm>
          <a:prstGeom prst="wedgeRoundRectCallout">
            <a:avLst>
              <a:gd name="adj1" fmla="val -86867"/>
              <a:gd name="adj2" fmla="val -17740"/>
              <a:gd name="adj3" fmla="val 16667"/>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3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400 more cases per truck</a:t>
            </a:r>
          </a:p>
        </p:txBody>
      </p:sp>
      <p:sp>
        <p:nvSpPr>
          <p:cNvPr id="27" name="Rounded Rectangular Callout 26"/>
          <p:cNvSpPr/>
          <p:nvPr/>
        </p:nvSpPr>
        <p:spPr>
          <a:xfrm>
            <a:off x="6228312" y="3139898"/>
            <a:ext cx="1660232" cy="180076"/>
          </a:xfrm>
          <a:prstGeom prst="wedgeRoundRectCallout">
            <a:avLst>
              <a:gd name="adj1" fmla="val -90152"/>
              <a:gd name="adj2" fmla="val -12447"/>
              <a:gd name="adj3" fmla="val 16667"/>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3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C6C"/>
                </a:solidFill>
                <a:effectLst/>
                <a:uLnTx/>
                <a:uFillTx/>
                <a:latin typeface="Verdana"/>
                <a:ea typeface="+mn-ea"/>
                <a:cs typeface="+mn-cs"/>
              </a:rPr>
              <a:t>9 less trucks</a:t>
            </a:r>
          </a:p>
        </p:txBody>
      </p:sp>
      <p:sp>
        <p:nvSpPr>
          <p:cNvPr id="10" name="TextBox 9"/>
          <p:cNvSpPr txBox="1"/>
          <p:nvPr/>
        </p:nvSpPr>
        <p:spPr>
          <a:xfrm>
            <a:off x="3143252" y="4310630"/>
            <a:ext cx="2047355" cy="300082"/>
          </a:xfrm>
          <a:prstGeom prst="rect">
            <a:avLst/>
          </a:prstGeom>
          <a:noFill/>
        </p:spPr>
        <p:txBody>
          <a:bodyPr wrap="none" rtlCol="0">
            <a:spAutoFit/>
          </a:bodyPr>
          <a:lstStyle/>
          <a:p>
            <a:pPr marL="0" marR="0" lvl="0" indent="0" algn="l" defTabSz="685733"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2C6C"/>
                </a:solidFill>
                <a:effectLst/>
                <a:uLnTx/>
                <a:uFillTx/>
                <a:latin typeface="Verdana"/>
                <a:ea typeface="+mn-ea"/>
                <a:cs typeface="+mn-cs"/>
              </a:rPr>
              <a:t>$27,000 in Savings</a:t>
            </a:r>
          </a:p>
        </p:txBody>
      </p:sp>
      <p:sp>
        <p:nvSpPr>
          <p:cNvPr id="30" name="TextBox 29"/>
          <p:cNvSpPr txBox="1"/>
          <p:nvPr/>
        </p:nvSpPr>
        <p:spPr>
          <a:xfrm>
            <a:off x="543006" y="5084367"/>
            <a:ext cx="8057987" cy="830997"/>
          </a:xfrm>
          <a:prstGeom prst="rect">
            <a:avLst/>
          </a:prstGeom>
          <a:noFill/>
        </p:spPr>
        <p:txBody>
          <a:bodyPr wrap="square" rtlCol="0">
            <a:spAutoFit/>
          </a:bodyPr>
          <a:lstStyle/>
          <a:p>
            <a:pPr marL="0" marR="0" lvl="0" indent="0" algn="l" defTabSz="685733"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2C6C"/>
                </a:solidFill>
                <a:effectLst/>
                <a:uLnTx/>
                <a:uFillTx/>
                <a:latin typeface="Verdana"/>
                <a:ea typeface="+mn-ea"/>
                <a:cs typeface="+mn-cs"/>
              </a:rPr>
              <a:t>At </a:t>
            </a:r>
            <a:r>
              <a:rPr kumimoji="0" lang="en-US" sz="1600" b="1" i="1" u="none" strike="noStrike" kern="1200" cap="none" spc="0" normalizeH="0" baseline="0" noProof="0" dirty="0">
                <a:ln>
                  <a:noFill/>
                </a:ln>
                <a:solidFill>
                  <a:srgbClr val="002C6C"/>
                </a:solidFill>
                <a:effectLst/>
                <a:uLnTx/>
                <a:uFillTx/>
                <a:latin typeface="Verdana"/>
                <a:ea typeface="+mn-ea"/>
                <a:cs typeface="+mn-cs"/>
              </a:rPr>
              <a:t>200 SKUs</a:t>
            </a:r>
            <a:r>
              <a:rPr kumimoji="0" lang="en-US" sz="1600" b="0" i="1" u="none" strike="noStrike" kern="1200" cap="none" spc="0" normalizeH="0" baseline="0" noProof="0" dirty="0">
                <a:ln>
                  <a:noFill/>
                </a:ln>
                <a:solidFill>
                  <a:srgbClr val="002C6C"/>
                </a:solidFill>
                <a:effectLst/>
                <a:uLnTx/>
                <a:uFillTx/>
                <a:latin typeface="Verdana"/>
                <a:ea typeface="+mn-ea"/>
                <a:cs typeface="+mn-cs"/>
              </a:rPr>
              <a:t>, and </a:t>
            </a:r>
            <a:r>
              <a:rPr kumimoji="0" lang="en-US" sz="1600" b="1" i="1" u="none" strike="noStrike" kern="1200" cap="none" spc="0" normalizeH="0" baseline="0" noProof="0" dirty="0">
                <a:ln>
                  <a:noFill/>
                </a:ln>
                <a:solidFill>
                  <a:srgbClr val="002C6C"/>
                </a:solidFill>
                <a:effectLst/>
                <a:uLnTx/>
                <a:uFillTx/>
                <a:latin typeface="Verdana"/>
                <a:ea typeface="+mn-ea"/>
                <a:cs typeface="+mn-cs"/>
              </a:rPr>
              <a:t>just 3</a:t>
            </a:r>
            <a:r>
              <a:rPr kumimoji="0" lang="en-US" sz="1600" b="1" i="1" u="none" strike="noStrike" kern="1200" cap="none" spc="0" normalizeH="0" baseline="0" noProof="0" dirty="0" smtClean="0">
                <a:ln>
                  <a:noFill/>
                </a:ln>
                <a:solidFill>
                  <a:srgbClr val="002C6C"/>
                </a:solidFill>
                <a:effectLst/>
                <a:uLnTx/>
                <a:uFillTx/>
                <a:latin typeface="Verdana"/>
                <a:ea typeface="+mn-ea"/>
                <a:cs typeface="+mn-cs"/>
              </a:rPr>
              <a:t>% (=6 SKU)</a:t>
            </a:r>
            <a:r>
              <a:rPr kumimoji="0" lang="en-US" sz="1600" b="0" i="1" u="none" strike="noStrike" kern="1200" cap="none" spc="0" normalizeH="0" baseline="0" noProof="0" dirty="0" smtClean="0">
                <a:ln>
                  <a:noFill/>
                </a:ln>
                <a:solidFill>
                  <a:srgbClr val="002C6C"/>
                </a:solidFill>
                <a:effectLst/>
                <a:uLnTx/>
                <a:uFillTx/>
                <a:latin typeface="Verdana"/>
                <a:ea typeface="+mn-ea"/>
                <a:cs typeface="+mn-cs"/>
              </a:rPr>
              <a:t> </a:t>
            </a:r>
            <a:r>
              <a:rPr kumimoji="0" lang="en-US" sz="1600" b="0" i="1" u="none" strike="noStrike" kern="1200" cap="none" spc="0" normalizeH="0" baseline="0" noProof="0" dirty="0">
                <a:ln>
                  <a:noFill/>
                </a:ln>
                <a:solidFill>
                  <a:srgbClr val="002C6C"/>
                </a:solidFill>
                <a:effectLst/>
                <a:uLnTx/>
                <a:uFillTx/>
                <a:latin typeface="Verdana"/>
                <a:ea typeface="+mn-ea"/>
                <a:cs typeface="+mn-cs"/>
              </a:rPr>
              <a:t>have the case weight overstated in a similar fashion: </a:t>
            </a:r>
            <a:endParaRPr kumimoji="0" lang="en-US" sz="1600" b="0" i="1" u="none" strike="noStrike" kern="1200" cap="none" spc="0" normalizeH="0" baseline="0" noProof="0" dirty="0" smtClean="0">
              <a:ln>
                <a:noFill/>
              </a:ln>
              <a:solidFill>
                <a:srgbClr val="002C6C"/>
              </a:solidFill>
              <a:effectLst/>
              <a:uLnTx/>
              <a:uFillTx/>
              <a:latin typeface="Verdana"/>
              <a:ea typeface="+mn-ea"/>
              <a:cs typeface="+mn-cs"/>
            </a:endParaRPr>
          </a:p>
          <a:p>
            <a:pPr marL="0" marR="0" lvl="0" indent="0" algn="ctr" defTabSz="68573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2C6C"/>
                </a:solidFill>
                <a:effectLst/>
                <a:uLnTx/>
                <a:uFillTx/>
                <a:latin typeface="Verdana" panose="020B0604030504040204" pitchFamily="34" charset="0"/>
                <a:ea typeface="Times New Roman" panose="02020603050405020304" pitchFamily="18" charset="0"/>
                <a:cs typeface="Times New Roman" panose="02020603050405020304" pitchFamily="18" charset="0"/>
              </a:rPr>
              <a:t>That </a:t>
            </a:r>
            <a:r>
              <a:rPr kumimoji="0" lang="en-US" sz="1600" b="0" i="0" u="none" strike="noStrike" kern="1200" cap="none" spc="0" normalizeH="0" baseline="0" noProof="0" dirty="0">
                <a:ln>
                  <a:noFill/>
                </a:ln>
                <a:solidFill>
                  <a:srgbClr val="002C6C"/>
                </a:solidFill>
                <a:effectLst/>
                <a:uLnTx/>
                <a:uFillTx/>
                <a:latin typeface="Verdana" panose="020B0604030504040204" pitchFamily="34" charset="0"/>
                <a:ea typeface="Times New Roman" panose="02020603050405020304" pitchFamily="18" charset="0"/>
                <a:cs typeface="Times New Roman" panose="02020603050405020304" pitchFamily="18" charset="0"/>
              </a:rPr>
              <a:t>would </a:t>
            </a:r>
            <a:r>
              <a:rPr kumimoji="0" lang="en-US" sz="1600" b="0" i="0" u="none" strike="noStrike" kern="1200" cap="none" spc="0" normalizeH="0" baseline="0" noProof="0" dirty="0" smtClean="0">
                <a:ln>
                  <a:noFill/>
                </a:ln>
                <a:solidFill>
                  <a:srgbClr val="002C6C"/>
                </a:solidFill>
                <a:effectLst/>
                <a:uLnTx/>
                <a:uFillTx/>
                <a:latin typeface="Verdana" panose="020B0604030504040204" pitchFamily="34" charset="0"/>
                <a:ea typeface="Times New Roman" panose="02020603050405020304" pitchFamily="18" charset="0"/>
                <a:cs typeface="Times New Roman" panose="02020603050405020304" pitchFamily="18" charset="0"/>
              </a:rPr>
              <a:t>be (27Kx6) </a:t>
            </a:r>
            <a:r>
              <a:rPr kumimoji="0" lang="en-US" sz="1600" b="1" i="0" u="sng" strike="noStrike" kern="1200" cap="none" spc="0" normalizeH="0" baseline="0" noProof="0" dirty="0">
                <a:ln>
                  <a:noFill/>
                </a:ln>
                <a:solidFill>
                  <a:srgbClr val="002C6C"/>
                </a:solidFill>
                <a:effectLst/>
                <a:uLnTx/>
                <a:uFillTx/>
                <a:latin typeface="Verdana" panose="020B0604030504040204" pitchFamily="34" charset="0"/>
                <a:ea typeface="Times New Roman" panose="02020603050405020304" pitchFamily="18" charset="0"/>
                <a:cs typeface="Times New Roman" panose="02020603050405020304" pitchFamily="18" charset="0"/>
              </a:rPr>
              <a:t>$162,000</a:t>
            </a:r>
            <a:r>
              <a:rPr kumimoji="0" lang="en-US" sz="1600" b="0" i="0" u="sng" strike="noStrike" kern="1200" cap="none" spc="0" normalizeH="0" baseline="0" noProof="0" dirty="0">
                <a:ln>
                  <a:noFill/>
                </a:ln>
                <a:solidFill>
                  <a:srgbClr val="002C6C"/>
                </a:solidFill>
                <a:effectLst/>
                <a:uLnTx/>
                <a:uFillTx/>
                <a:latin typeface="Verdana" panose="020B0604030504040204" pitchFamily="34" charset="0"/>
                <a:ea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2C6C"/>
                </a:solidFill>
                <a:effectLst/>
                <a:uLnTx/>
                <a:uFillTx/>
                <a:latin typeface="Verdana" panose="020B0604030504040204" pitchFamily="34" charset="0"/>
                <a:ea typeface="Times New Roman" panose="02020603050405020304" pitchFamily="18" charset="0"/>
                <a:cs typeface="Times New Roman" panose="02020603050405020304" pitchFamily="18" charset="0"/>
              </a:rPr>
              <a:t>in potential savings! </a:t>
            </a:r>
            <a:endParaRPr kumimoji="0" lang="en-US" sz="2800" b="0" i="0" u="none" strike="noStrike" kern="1200" cap="none" spc="0" normalizeH="0" baseline="0" noProof="0" dirty="0">
              <a:ln>
                <a:noFill/>
              </a:ln>
              <a:solidFill>
                <a:srgbClr val="002C6C"/>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2438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0-#ppt_w/2"/>
                                          </p:val>
                                        </p:tav>
                                        <p:tav tm="100000">
                                          <p:val>
                                            <p:strVal val="#ppt_x"/>
                                          </p:val>
                                        </p:tav>
                                      </p:tavLst>
                                    </p:anim>
                                    <p:anim calcmode="lin" valueType="num">
                                      <p:cBhvr additive="base">
                                        <p:cTn id="39" dur="500" fill="hold"/>
                                        <p:tgtEl>
                                          <p:spTgt spid="28"/>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6" grpId="0" animBg="1"/>
      <p:bldP spid="27" grpId="0" animBg="1"/>
      <p:bldP spid="10"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GTIN gives the right picture but the wrong information</a:t>
            </a:r>
            <a:endParaRPr lang="en-GB" b="1" dirty="0"/>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8174"/>
            <a:ext cx="7358063" cy="455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0" y="5569033"/>
            <a:ext cx="8610600" cy="369332"/>
          </a:xfrm>
          <a:prstGeom prst="rect">
            <a:avLst/>
          </a:prstGeom>
          <a:noFill/>
        </p:spPr>
        <p:txBody>
          <a:bodyPr wrap="square" rtlCol="0">
            <a:spAutoFit/>
          </a:bodyPr>
          <a:lstStyle/>
          <a:p>
            <a:r>
              <a:rPr lang="en-GB" b="1" dirty="0">
                <a:solidFill>
                  <a:srgbClr val="FF0000"/>
                </a:solidFill>
              </a:rPr>
              <a:t>Th</a:t>
            </a:r>
            <a:r>
              <a:rPr lang="en-GB" sz="1600" b="1" dirty="0">
                <a:solidFill>
                  <a:srgbClr val="FF0000"/>
                </a:solidFill>
              </a:rPr>
              <a:t>e quality of the data is a direct reflection on the quality of the product</a:t>
            </a:r>
            <a:endParaRPr lang="en-GB" sz="1600" dirty="0"/>
          </a:p>
        </p:txBody>
      </p:sp>
    </p:spTree>
    <p:extLst>
      <p:ext uri="{BB962C8B-B14F-4D97-AF65-F5344CB8AC3E}">
        <p14:creationId xmlns:p14="http://schemas.microsoft.com/office/powerpoint/2010/main" val="380239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2.xml><?xml version="1.0" encoding="utf-8"?>
<a:theme xmlns:a="http://schemas.openxmlformats.org/drawingml/2006/main" name="Divider">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3.xml><?xml version="1.0" encoding="utf-8"?>
<a:theme xmlns:a="http://schemas.openxmlformats.org/drawingml/2006/main" name="3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ce5e4fa-18c3-44d0-99a5-ccc0cf1cf713">GS1GO-1219210355-165</_dlc_DocId>
    <_dlc_DocIdUrl xmlns="ece5e4fa-18c3-44d0-99a5-ccc0cf1cf713">
      <Url>http://intranet.gs1.org/Solutions_Services/_layouts/15/DocIdRedir.aspx?ID=GS1GO-1219210355-165</Url>
      <Description>GS1GO-1219210355-165</Description>
    </_dlc_DocIdUrl>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4B7FD0A4B21A846B14DDFE50747F0B1" ma:contentTypeVersion="1" ma:contentTypeDescription="Create a new document." ma:contentTypeScope="" ma:versionID="c8d0ed4db0a90b59df0cd5d7b984f526">
  <xsd:schema xmlns:xsd="http://www.w3.org/2001/XMLSchema" xmlns:xs="http://www.w3.org/2001/XMLSchema" xmlns:p="http://schemas.microsoft.com/office/2006/metadata/properties" xmlns:ns1="http://schemas.microsoft.com/sharepoint/v3" xmlns:ns2="ece5e4fa-18c3-44d0-99a5-ccc0cf1cf713" targetNamespace="http://schemas.microsoft.com/office/2006/metadata/properties" ma:root="true" ma:fieldsID="799e6497d82421116b8083f93ee812d3" ns1:_="" ns2:_="">
    <xsd:import namespace="http://schemas.microsoft.com/sharepoint/v3"/>
    <xsd:import namespace="ece5e4fa-18c3-44d0-99a5-ccc0cf1cf71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e5e4fa-18c3-44d0-99a5-ccc0cf1cf7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C094BC-8430-456E-A089-A8BA0A8CE487}">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ece5e4fa-18c3-44d0-99a5-ccc0cf1cf71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35B69AA-BB21-4E61-B7C7-69F0712AB13C}">
  <ds:schemaRefs>
    <ds:schemaRef ds:uri="http://schemas.microsoft.com/sharepoint/v3/contenttype/forms"/>
  </ds:schemaRefs>
</ds:datastoreItem>
</file>

<file path=customXml/itemProps3.xml><?xml version="1.0" encoding="utf-8"?>
<ds:datastoreItem xmlns:ds="http://schemas.openxmlformats.org/officeDocument/2006/customXml" ds:itemID="{C150B12E-4F01-4E66-A279-E246EBF19F4E}">
  <ds:schemaRefs>
    <ds:schemaRef ds:uri="http://schemas.microsoft.com/sharepoint/events"/>
  </ds:schemaRefs>
</ds:datastoreItem>
</file>

<file path=customXml/itemProps4.xml><?xml version="1.0" encoding="utf-8"?>
<ds:datastoreItem xmlns:ds="http://schemas.openxmlformats.org/officeDocument/2006/customXml" ds:itemID="{F5514937-EE59-4D5F-90A3-A4CBC6152C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e5e4fa-18c3-44d0-99a5-ccc0cf1cf7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GS1_Template_PPT_4-3_2015-02-04</Template>
  <TotalTime>11041</TotalTime>
  <Words>5867</Words>
  <Application>Microsoft Office PowerPoint</Application>
  <PresentationFormat>On-screen Show (4:3)</PresentationFormat>
  <Paragraphs>1257</Paragraphs>
  <Slides>64</Slides>
  <Notes>51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64</vt:i4>
      </vt:variant>
    </vt:vector>
  </HeadingPairs>
  <TitlesOfParts>
    <vt:vector size="76" baseType="lpstr">
      <vt:lpstr>ＭＳ Ｐゴシック</vt:lpstr>
      <vt:lpstr>Arial</vt:lpstr>
      <vt:lpstr>Calibri</vt:lpstr>
      <vt:lpstr>Gotham Office</vt:lpstr>
      <vt:lpstr>Lucida Grande</vt:lpstr>
      <vt:lpstr>Mangal</vt:lpstr>
      <vt:lpstr>Times New Roman</vt:lpstr>
      <vt:lpstr>Verdana</vt:lpstr>
      <vt:lpstr>Wingdings</vt:lpstr>
      <vt:lpstr>Content</vt:lpstr>
      <vt:lpstr>Divider</vt:lpstr>
      <vt:lpstr>3_Content</vt:lpstr>
      <vt:lpstr>GS1 Master Data Services and Brand Owner Certification   </vt:lpstr>
      <vt:lpstr>Anti-trust Caution</vt:lpstr>
      <vt:lpstr>GS1 Standards Event App – How to get it </vt:lpstr>
      <vt:lpstr>WiFi Internet Access</vt:lpstr>
      <vt:lpstr>GS1 Master Data Services and Brand Owner Certification</vt:lpstr>
      <vt:lpstr>Background:   Why Did Global Office Develop This Programme?</vt:lpstr>
      <vt:lpstr>Executive Committee of the GS1 Management Board</vt:lpstr>
      <vt:lpstr>Impact of a ½ pound difference on Transportation Costs (GS1 US example)</vt:lpstr>
      <vt:lpstr>A GTIN gives the right picture but the wrong information</vt:lpstr>
      <vt:lpstr>Data Reality Yesterday  &amp; today!</vt:lpstr>
      <vt:lpstr>What is the Programme Aiming to Do?</vt:lpstr>
      <vt:lpstr>Potential for Regional Alignment</vt:lpstr>
      <vt:lpstr>Eligibility Criteria </vt:lpstr>
      <vt:lpstr>No Master Data Services yet? Start Small and Grow Over Time</vt:lpstr>
      <vt:lpstr>PowerPoint Presentation</vt:lpstr>
      <vt:lpstr>Objective of Programme</vt:lpstr>
      <vt:lpstr>Example of one of our Pilot MOs structure-flow</vt:lpstr>
      <vt:lpstr>What is the MDS &amp; Brand Owner Certification Programme?</vt:lpstr>
      <vt:lpstr>Two Foundational Components</vt:lpstr>
      <vt:lpstr> Benefits for our Member Organisations</vt:lpstr>
      <vt:lpstr> Benefits for Brand Owners</vt:lpstr>
      <vt:lpstr>Master Data Services and Brand Owner</vt:lpstr>
      <vt:lpstr>Master Data Services and  Brand Owner Certification - PILOT</vt:lpstr>
      <vt:lpstr>Master Data Services and Brand Owner Certification  </vt:lpstr>
      <vt:lpstr>Certification Programme - Fiscal Year 17/18</vt:lpstr>
      <vt:lpstr>Support and Guidance</vt:lpstr>
      <vt:lpstr>Help you can Expect</vt:lpstr>
      <vt:lpstr>Partners:   GS1 GO &amp; GS1 MO Data Quality Teams</vt:lpstr>
      <vt:lpstr>eLEARN Training Modules 1-3 </vt:lpstr>
      <vt:lpstr>Available Resources</vt:lpstr>
      <vt:lpstr>PowerPoint Presentation</vt:lpstr>
      <vt:lpstr>Steps for Certification (aligned to DQ Framework) Step 1</vt:lpstr>
      <vt:lpstr>Steps for Certification (aligned to DQ Framework) Step 2</vt:lpstr>
      <vt:lpstr>Steps for Certification (aligned to DQ Framework) Step 3</vt:lpstr>
      <vt:lpstr>Steps for Certification (aligned to DQ Framework) Step 4</vt:lpstr>
      <vt:lpstr>Steps for Certification (aligned to DQ Framework) Step 5</vt:lpstr>
      <vt:lpstr>Steps for Certification (aligned to DQ Framework) Step 6</vt:lpstr>
      <vt:lpstr>8 Steps to Deployment</vt:lpstr>
      <vt:lpstr>Master Data Services and Brand Owner Certification 8 Steps to Deployment</vt:lpstr>
      <vt:lpstr>Master Data Services and Brand Owner Certification 8 Steps to Deployment</vt:lpstr>
      <vt:lpstr>Deployment Plan Example</vt:lpstr>
      <vt:lpstr>MDS Certification and the Audit Process  Control Points and Compliance Criteria</vt:lpstr>
      <vt:lpstr>Control Points and Compliance Criteria</vt:lpstr>
      <vt:lpstr>Compliance criteria for the On-site Audit</vt:lpstr>
      <vt:lpstr>Before the Audit </vt:lpstr>
      <vt:lpstr>Initiating the Audit</vt:lpstr>
      <vt:lpstr>Before the Audit:  Pre-Check Document Review</vt:lpstr>
      <vt:lpstr>Summary of the Audit Plan</vt:lpstr>
      <vt:lpstr>During the Audit </vt:lpstr>
      <vt:lpstr>The On-Site Audit</vt:lpstr>
      <vt:lpstr>Collecting &amp; Verifying Information - Against the Audit Criteria Process</vt:lpstr>
      <vt:lpstr>GS1 Master Data Services Control Points, Version 2.2, June 2016 - Audit Criteria </vt:lpstr>
      <vt:lpstr>After the Audit </vt:lpstr>
      <vt:lpstr>After the Audit:  Preparing the Audit Report</vt:lpstr>
      <vt:lpstr>Corrective Action Information Section</vt:lpstr>
      <vt:lpstr>The Final Audit Report</vt:lpstr>
      <vt:lpstr>Summary of the Audit Findings (MDS)</vt:lpstr>
      <vt:lpstr>Summary of the Audit Findings (BO)</vt:lpstr>
      <vt:lpstr>Conformance Report</vt:lpstr>
      <vt:lpstr>Successful MOs will be awarded the Certificate of Compliance</vt:lpstr>
      <vt:lpstr>Meet the GS1 Data Quality Team</vt:lpstr>
      <vt:lpstr> </vt:lpstr>
      <vt:lpstr> </vt:lpstr>
      <vt:lpstr>Take a moment to rate this session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GS1</dc:creator>
  <cp:keywords/>
  <dc:description/>
  <cp:lastModifiedBy>Patrick Ponsaerts</cp:lastModifiedBy>
  <cp:revision>527</cp:revision>
  <cp:lastPrinted>2017-09-22T17:00:31Z</cp:lastPrinted>
  <dcterms:created xsi:type="dcterms:W3CDTF">2015-02-03T16:31:41Z</dcterms:created>
  <dcterms:modified xsi:type="dcterms:W3CDTF">2017-10-14T08:25:28Z</dcterms:modified>
  <cp:category>Corporate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y fmtid="{D5CDD505-2E9C-101B-9397-08002B2CF9AE}" pid="3" name="Date">
    <vt:lpwstr>1/06/2016</vt:lpwstr>
  </property>
  <property fmtid="{D5CDD505-2E9C-101B-9397-08002B2CF9AE}" pid="4" name="ContentTypeId">
    <vt:lpwstr>0x01010054B7FD0A4B21A846B14DDFE50747F0B1</vt:lpwstr>
  </property>
  <property fmtid="{D5CDD505-2E9C-101B-9397-08002B2CF9AE}" pid="5" name="_dlc_DocIdItemGuid">
    <vt:lpwstr>bcc3d7df-a0d2-4d43-a137-392f5210d7a2</vt:lpwstr>
  </property>
</Properties>
</file>