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810" r:id="rId6"/>
    <p:sldMasterId id="2147483750" r:id="rId7"/>
  </p:sldMasterIdLst>
  <p:notesMasterIdLst>
    <p:notesMasterId r:id="rId32"/>
  </p:notesMasterIdLst>
  <p:sldIdLst>
    <p:sldId id="256" r:id="rId8"/>
    <p:sldId id="330" r:id="rId9"/>
    <p:sldId id="296" r:id="rId10"/>
    <p:sldId id="310" r:id="rId11"/>
    <p:sldId id="309" r:id="rId12"/>
    <p:sldId id="311" r:id="rId13"/>
    <p:sldId id="297" r:id="rId14"/>
    <p:sldId id="306" r:id="rId15"/>
    <p:sldId id="307" r:id="rId16"/>
    <p:sldId id="268" r:id="rId17"/>
    <p:sldId id="315"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892" autoAdjust="0"/>
  </p:normalViewPr>
  <p:slideViewPr>
    <p:cSldViewPr>
      <p:cViewPr varScale="1">
        <p:scale>
          <a:sx n="79" d="100"/>
          <a:sy n="79" d="100"/>
        </p:scale>
        <p:origin x="918" y="45"/>
      </p:cViewPr>
      <p:guideLst>
        <p:guide orient="horz" pos="1872"/>
        <p:guide pos="3000"/>
        <p:guide orient="horz" pos="1620"/>
        <p:guide pos="2880"/>
      </p:guideLst>
    </p:cSldViewPr>
  </p:slideViewPr>
  <p:outlineViewPr>
    <p:cViewPr>
      <p:scale>
        <a:sx n="33" d="100"/>
        <a:sy n="33" d="100"/>
      </p:scale>
      <p:origin x="0" y="5292"/>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Shoes – General Purpose</c:v>
                </c:pt>
                <c:pt idx="1">
                  <c:v>Toys/Games Variety Packs</c:v>
                </c:pt>
                <c:pt idx="2">
                  <c:v>Dolls/Soft Toys (Non Powered)</c:v>
                </c:pt>
                <c:pt idx="3">
                  <c:v>Shirts/Blouses/Polo Shirts/T–shirts</c:v>
                </c:pt>
                <c:pt idx="4">
                  <c:v>Overalls/Bodysuits</c:v>
                </c:pt>
                <c:pt idx="5">
                  <c:v>Trousers/Shorts</c:v>
                </c:pt>
                <c:pt idx="6">
                  <c:v>Dresses</c:v>
                </c:pt>
                <c:pt idx="7">
                  <c:v>Headwear</c:v>
                </c:pt>
                <c:pt idx="8">
                  <c:v>Indoor Footwear – Fully Enclosed Uppers</c:v>
                </c:pt>
                <c:pt idx="9">
                  <c:v>Athletic Footwear – General Purpose</c:v>
                </c:pt>
              </c:strCache>
            </c:strRef>
          </c:cat>
          <c:val>
            <c:numRef>
              <c:f>Sheet1!$B$2:$B$11</c:f>
              <c:numCache>
                <c:formatCode>General</c:formatCode>
                <c:ptCount val="10"/>
                <c:pt idx="0">
                  <c:v>2063</c:v>
                </c:pt>
                <c:pt idx="1">
                  <c:v>1709</c:v>
                </c:pt>
                <c:pt idx="2">
                  <c:v>1432</c:v>
                </c:pt>
                <c:pt idx="3">
                  <c:v>1271</c:v>
                </c:pt>
                <c:pt idx="4">
                  <c:v>1108</c:v>
                </c:pt>
                <c:pt idx="5">
                  <c:v>1070</c:v>
                </c:pt>
                <c:pt idx="6">
                  <c:v>1036</c:v>
                </c:pt>
                <c:pt idx="7">
                  <c:v>931</c:v>
                </c:pt>
                <c:pt idx="8">
                  <c:v>915</c:v>
                </c:pt>
                <c:pt idx="9">
                  <c:v>899</c:v>
                </c:pt>
              </c:numCache>
            </c:numRef>
          </c:val>
          <c:extLst>
            <c:ext xmlns:c16="http://schemas.microsoft.com/office/drawing/2014/chart" uri="{C3380CC4-5D6E-409C-BE32-E72D297353CC}">
              <c16:uniqueId val="{00000000-4182-48FC-80C5-019CE64B732D}"/>
            </c:ext>
          </c:extLst>
        </c:ser>
        <c:dLbls>
          <c:dLblPos val="outEnd"/>
          <c:showLegendKey val="0"/>
          <c:showVal val="1"/>
          <c:showCatName val="0"/>
          <c:showSerName val="0"/>
          <c:showPercent val="0"/>
          <c:showBubbleSize val="0"/>
        </c:dLbls>
        <c:gapWidth val="100"/>
        <c:overlap val="-24"/>
        <c:axId val="170003584"/>
        <c:axId val="148761032"/>
      </c:barChart>
      <c:catAx>
        <c:axId val="17000358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Brick</a:t>
                </a:r>
              </a:p>
            </c:rich>
          </c:tx>
          <c:layout>
            <c:manualLayout>
              <c:xMode val="edge"/>
              <c:yMode val="edge"/>
              <c:x val="0.4981305942526415"/>
              <c:y val="0.8618456519825726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48761032"/>
        <c:crosses val="autoZero"/>
        <c:auto val="0"/>
        <c:lblAlgn val="ctr"/>
        <c:lblOffset val="100"/>
        <c:noMultiLvlLbl val="0"/>
      </c:catAx>
      <c:valAx>
        <c:axId val="1487610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Number of Reports</a:t>
                </a:r>
              </a:p>
            </c:rich>
          </c:tx>
          <c:layout>
            <c:manualLayout>
              <c:xMode val="edge"/>
              <c:yMode val="edge"/>
              <c:x val="1.0683760683760684E-2"/>
              <c:y val="0.1084768186419046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7000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image" Target="../media/image60.jpeg"/><Relationship Id="rId4" Type="http://schemas.openxmlformats.org/officeDocument/2006/relationships/image" Target="../media/image6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image" Target="../media/image60.jpeg"/><Relationship Id="rId4"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3277F-034E-4FDE-82E6-91E232C75DCE}"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en-US"/>
        </a:p>
      </dgm:t>
    </dgm:pt>
    <dgm:pt modelId="{665D95A6-5072-4ADF-AD68-07E856D69DD7}">
      <dgm:prSet phldrT="[Text]" custT="1"/>
      <dgm:spPr/>
      <dgm:t>
        <a:bodyPr/>
        <a:lstStyle/>
        <a:p>
          <a:r>
            <a:rPr lang="en-US" sz="2000" dirty="0" smtClean="0"/>
            <a:t>Children’s Safe Products Act</a:t>
          </a:r>
          <a:endParaRPr lang="en-US" sz="2000" dirty="0"/>
        </a:p>
      </dgm:t>
    </dgm:pt>
    <dgm:pt modelId="{2D719F1D-1D0D-49D2-9505-C9F198AE9494}" type="parTrans" cxnId="{B72AA300-C763-41FB-93F0-F645D0F1A72A}">
      <dgm:prSet/>
      <dgm:spPr/>
      <dgm:t>
        <a:bodyPr/>
        <a:lstStyle/>
        <a:p>
          <a:endParaRPr lang="en-US"/>
        </a:p>
      </dgm:t>
    </dgm:pt>
    <dgm:pt modelId="{CA558485-4ADC-4E57-8EB1-C014F36F7EF9}" type="sibTrans" cxnId="{B72AA300-C763-41FB-93F0-F645D0F1A72A}">
      <dgm:prSet/>
      <dgm:spPr/>
      <dgm:t>
        <a:bodyPr/>
        <a:lstStyle/>
        <a:p>
          <a:endParaRPr lang="en-US"/>
        </a:p>
      </dgm:t>
    </dgm:pt>
    <dgm:pt modelId="{1E86BD20-6E20-4B6A-B00C-8C26985ECAEC}">
      <dgm:prSet phldrT="[Text]" custT="1"/>
      <dgm:spPr/>
      <dgm:t>
        <a:bodyPr/>
        <a:lstStyle/>
        <a:p>
          <a:r>
            <a:rPr lang="en-US" sz="1800" dirty="0" smtClean="0"/>
            <a:t>Companies </a:t>
          </a:r>
          <a:endParaRPr lang="en-US" sz="1800" dirty="0"/>
        </a:p>
      </dgm:t>
    </dgm:pt>
    <dgm:pt modelId="{AAFA03EF-AABC-44FC-9D9A-A443A537D0A1}" type="parTrans" cxnId="{763B3066-2E88-4B85-B34D-45C045947CF8}">
      <dgm:prSet/>
      <dgm:spPr/>
      <dgm:t>
        <a:bodyPr/>
        <a:lstStyle/>
        <a:p>
          <a:endParaRPr lang="en-US"/>
        </a:p>
      </dgm:t>
    </dgm:pt>
    <dgm:pt modelId="{F8BD8AE3-5F42-4523-869A-3E02748C3559}" type="sibTrans" cxnId="{763B3066-2E88-4B85-B34D-45C045947CF8}">
      <dgm:prSet/>
      <dgm:spPr/>
      <dgm:t>
        <a:bodyPr/>
        <a:lstStyle/>
        <a:p>
          <a:endParaRPr lang="en-US"/>
        </a:p>
      </dgm:t>
    </dgm:pt>
    <dgm:pt modelId="{5D90FD22-A08A-40E3-8FC9-56C57F2F85D3}">
      <dgm:prSet phldrT="[Text]"/>
      <dgm:spPr/>
      <dgm:t>
        <a:bodyPr/>
        <a:lstStyle/>
        <a:p>
          <a:r>
            <a:rPr lang="en-US" dirty="0" smtClean="0"/>
            <a:t>Chemicals</a:t>
          </a:r>
          <a:endParaRPr lang="en-US" dirty="0"/>
        </a:p>
      </dgm:t>
    </dgm:pt>
    <dgm:pt modelId="{0F9E207D-B9D5-4744-B13C-AC560C90807B}" type="parTrans" cxnId="{FBE8FE2B-E308-47CC-A9FF-A18BD4634B75}">
      <dgm:prSet/>
      <dgm:spPr/>
      <dgm:t>
        <a:bodyPr/>
        <a:lstStyle/>
        <a:p>
          <a:endParaRPr lang="en-US"/>
        </a:p>
      </dgm:t>
    </dgm:pt>
    <dgm:pt modelId="{23946C3D-E7A7-498F-B83C-F0DD09C708DE}" type="sibTrans" cxnId="{FBE8FE2B-E308-47CC-A9FF-A18BD4634B75}">
      <dgm:prSet/>
      <dgm:spPr/>
      <dgm:t>
        <a:bodyPr/>
        <a:lstStyle/>
        <a:p>
          <a:endParaRPr lang="en-US"/>
        </a:p>
      </dgm:t>
    </dgm:pt>
    <dgm:pt modelId="{D4F6BADD-40E4-4804-B105-8FAFC723A201}">
      <dgm:prSet phldrT="[Text]" custT="1"/>
      <dgm:spPr/>
      <dgm:t>
        <a:bodyPr/>
        <a:lstStyle/>
        <a:p>
          <a:r>
            <a:rPr lang="en-US" sz="2000" dirty="0" smtClean="0"/>
            <a:t>Product Testing</a:t>
          </a:r>
          <a:endParaRPr lang="en-US" sz="2000" dirty="0"/>
        </a:p>
      </dgm:t>
    </dgm:pt>
    <dgm:pt modelId="{C2626575-B811-48C6-B84E-035EEE71E59A}" type="parTrans" cxnId="{D3982B0E-58FF-4FDA-BCBC-64F90B304B0C}">
      <dgm:prSet/>
      <dgm:spPr/>
      <dgm:t>
        <a:bodyPr/>
        <a:lstStyle/>
        <a:p>
          <a:endParaRPr lang="en-US"/>
        </a:p>
      </dgm:t>
    </dgm:pt>
    <dgm:pt modelId="{1A30D244-5692-4AF9-9BAF-5D9B3183F3AA}" type="sibTrans" cxnId="{D3982B0E-58FF-4FDA-BCBC-64F90B304B0C}">
      <dgm:prSet/>
      <dgm:spPr/>
      <dgm:t>
        <a:bodyPr/>
        <a:lstStyle/>
        <a:p>
          <a:endParaRPr lang="en-US"/>
        </a:p>
      </dgm:t>
    </dgm:pt>
    <dgm:pt modelId="{BE674856-9A4F-4076-A289-F948C3E9F722}">
      <dgm:prSet phldrT="[Text]"/>
      <dgm:spPr/>
      <dgm:t>
        <a:bodyPr/>
        <a:lstStyle/>
        <a:p>
          <a:r>
            <a:rPr lang="en-US" dirty="0" smtClean="0"/>
            <a:t>Ecology</a:t>
          </a:r>
          <a:endParaRPr lang="en-US" dirty="0"/>
        </a:p>
      </dgm:t>
    </dgm:pt>
    <dgm:pt modelId="{CEFF8B86-1ADB-4732-8364-786E2C5FF49D}" type="parTrans" cxnId="{6500A754-D583-426C-B3FF-ED0E8275F2A6}">
      <dgm:prSet/>
      <dgm:spPr/>
      <dgm:t>
        <a:bodyPr/>
        <a:lstStyle/>
        <a:p>
          <a:endParaRPr lang="en-US"/>
        </a:p>
      </dgm:t>
    </dgm:pt>
    <dgm:pt modelId="{D352EF0B-4AFE-41B5-A9C1-60AADEA69CB0}" type="sibTrans" cxnId="{6500A754-D583-426C-B3FF-ED0E8275F2A6}">
      <dgm:prSet/>
      <dgm:spPr/>
      <dgm:t>
        <a:bodyPr/>
        <a:lstStyle/>
        <a:p>
          <a:endParaRPr lang="en-US"/>
        </a:p>
      </dgm:t>
    </dgm:pt>
    <dgm:pt modelId="{E5BE8CEE-12D7-4F1B-8C37-C93734E6381B}">
      <dgm:prSet phldrT="[Text]"/>
      <dgm:spPr/>
      <dgm:t>
        <a:bodyPr/>
        <a:lstStyle/>
        <a:p>
          <a:r>
            <a:rPr lang="en-US" dirty="0" smtClean="0"/>
            <a:t>Chemicals</a:t>
          </a:r>
          <a:endParaRPr lang="en-US" dirty="0"/>
        </a:p>
      </dgm:t>
    </dgm:pt>
    <dgm:pt modelId="{26A5E8FB-107F-44E6-8290-BBE05226C025}" type="parTrans" cxnId="{C513DD20-0416-4D67-A92A-7B8060E74076}">
      <dgm:prSet/>
      <dgm:spPr/>
      <dgm:t>
        <a:bodyPr/>
        <a:lstStyle/>
        <a:p>
          <a:endParaRPr lang="en-US"/>
        </a:p>
      </dgm:t>
    </dgm:pt>
    <dgm:pt modelId="{BFEB33AF-6DC7-4C43-A978-B3AC2DBDB29B}" type="sibTrans" cxnId="{C513DD20-0416-4D67-A92A-7B8060E74076}">
      <dgm:prSet/>
      <dgm:spPr/>
      <dgm:t>
        <a:bodyPr/>
        <a:lstStyle/>
        <a:p>
          <a:endParaRPr lang="en-US"/>
        </a:p>
      </dgm:t>
    </dgm:pt>
    <dgm:pt modelId="{2EBDCD33-A11F-4DCB-9573-8BE9BD1021C9}">
      <dgm:prSet phldrT="[Text]"/>
      <dgm:spPr/>
      <dgm:t>
        <a:bodyPr/>
        <a:lstStyle/>
        <a:p>
          <a:r>
            <a:rPr lang="en-US" dirty="0" smtClean="0"/>
            <a:t>BRICKS</a:t>
          </a:r>
          <a:endParaRPr lang="en-US" dirty="0"/>
        </a:p>
      </dgm:t>
    </dgm:pt>
    <dgm:pt modelId="{1CE62547-596D-4A7B-A13C-1353D6FFA9B8}" type="parTrans" cxnId="{36954252-1126-4CCF-A198-31F32B3D8181}">
      <dgm:prSet/>
      <dgm:spPr/>
      <dgm:t>
        <a:bodyPr/>
        <a:lstStyle/>
        <a:p>
          <a:endParaRPr lang="en-US"/>
        </a:p>
      </dgm:t>
    </dgm:pt>
    <dgm:pt modelId="{A79C5C8F-256E-4AB4-B7C4-B8AF16F253E7}" type="sibTrans" cxnId="{36954252-1126-4CCF-A198-31F32B3D8181}">
      <dgm:prSet/>
      <dgm:spPr/>
      <dgm:t>
        <a:bodyPr/>
        <a:lstStyle/>
        <a:p>
          <a:endParaRPr lang="en-US"/>
        </a:p>
      </dgm:t>
    </dgm:pt>
    <dgm:pt modelId="{47AF587C-4419-4568-8087-6F080918B0EF}">
      <dgm:prSet phldrT="[Text]"/>
      <dgm:spPr/>
      <dgm:t>
        <a:bodyPr/>
        <a:lstStyle/>
        <a:p>
          <a:r>
            <a:rPr lang="en-US" dirty="0" smtClean="0"/>
            <a:t>BRICKS</a:t>
          </a:r>
          <a:endParaRPr lang="en-US" dirty="0"/>
        </a:p>
      </dgm:t>
    </dgm:pt>
    <dgm:pt modelId="{87DC9D66-E106-4E97-AEC2-C265EC56A3E3}" type="parTrans" cxnId="{54F07717-DFA1-4648-916B-312938D2DD19}">
      <dgm:prSet/>
      <dgm:spPr/>
      <dgm:t>
        <a:bodyPr/>
        <a:lstStyle/>
        <a:p>
          <a:endParaRPr lang="en-US"/>
        </a:p>
      </dgm:t>
    </dgm:pt>
    <dgm:pt modelId="{EB3CE4F6-59BA-4606-8D24-215B409DA77D}" type="sibTrans" cxnId="{54F07717-DFA1-4648-916B-312938D2DD19}">
      <dgm:prSet/>
      <dgm:spPr/>
      <dgm:t>
        <a:bodyPr/>
        <a:lstStyle/>
        <a:p>
          <a:endParaRPr lang="en-US"/>
        </a:p>
      </dgm:t>
    </dgm:pt>
    <dgm:pt modelId="{665F71B1-2990-488D-B64E-4BFEEE6C8AFA}" type="pres">
      <dgm:prSet presAssocID="{F363277F-034E-4FDE-82E6-91E232C75DCE}" presName="Name0" presStyleCnt="0">
        <dgm:presLayoutVars>
          <dgm:chPref val="3"/>
          <dgm:dir/>
          <dgm:animLvl val="lvl"/>
          <dgm:resizeHandles/>
        </dgm:presLayoutVars>
      </dgm:prSet>
      <dgm:spPr/>
      <dgm:t>
        <a:bodyPr/>
        <a:lstStyle/>
        <a:p>
          <a:endParaRPr lang="en-US"/>
        </a:p>
      </dgm:t>
    </dgm:pt>
    <dgm:pt modelId="{35EBEB35-5841-4788-961F-8C36C95FC836}" type="pres">
      <dgm:prSet presAssocID="{665D95A6-5072-4ADF-AD68-07E856D69DD7}" presName="horFlow" presStyleCnt="0"/>
      <dgm:spPr/>
    </dgm:pt>
    <dgm:pt modelId="{28290A93-4B14-4B84-8DCF-8552430BB063}" type="pres">
      <dgm:prSet presAssocID="{665D95A6-5072-4ADF-AD68-07E856D69DD7}" presName="bigChev" presStyleLbl="node1" presStyleIdx="0" presStyleCnt="2" custScaleY="105408"/>
      <dgm:spPr/>
      <dgm:t>
        <a:bodyPr/>
        <a:lstStyle/>
        <a:p>
          <a:endParaRPr lang="en-US"/>
        </a:p>
      </dgm:t>
    </dgm:pt>
    <dgm:pt modelId="{F4E35290-EC8D-4C18-97F9-80C1E0827E41}" type="pres">
      <dgm:prSet presAssocID="{AAFA03EF-AABC-44FC-9D9A-A443A537D0A1}" presName="parTrans" presStyleCnt="0"/>
      <dgm:spPr/>
    </dgm:pt>
    <dgm:pt modelId="{B8990E91-8FD5-4544-BE53-5A2BB7102D5B}" type="pres">
      <dgm:prSet presAssocID="{1E86BD20-6E20-4B6A-B00C-8C26985ECAEC}" presName="node" presStyleLbl="alignAccFollowNode1" presStyleIdx="0" presStyleCnt="6">
        <dgm:presLayoutVars>
          <dgm:bulletEnabled val="1"/>
        </dgm:presLayoutVars>
      </dgm:prSet>
      <dgm:spPr/>
      <dgm:t>
        <a:bodyPr/>
        <a:lstStyle/>
        <a:p>
          <a:endParaRPr lang="en-US"/>
        </a:p>
      </dgm:t>
    </dgm:pt>
    <dgm:pt modelId="{211A8963-3166-41F0-9AEE-470CFB2164A9}" type="pres">
      <dgm:prSet presAssocID="{F8BD8AE3-5F42-4523-869A-3E02748C3559}" presName="sibTrans" presStyleCnt="0"/>
      <dgm:spPr/>
    </dgm:pt>
    <dgm:pt modelId="{D16BBFD0-4B72-4481-9292-62759249B53C}" type="pres">
      <dgm:prSet presAssocID="{5D90FD22-A08A-40E3-8FC9-56C57F2F85D3}" presName="node" presStyleLbl="alignAccFollowNode1" presStyleIdx="1" presStyleCnt="6">
        <dgm:presLayoutVars>
          <dgm:bulletEnabled val="1"/>
        </dgm:presLayoutVars>
      </dgm:prSet>
      <dgm:spPr/>
      <dgm:t>
        <a:bodyPr/>
        <a:lstStyle/>
        <a:p>
          <a:endParaRPr lang="en-US"/>
        </a:p>
      </dgm:t>
    </dgm:pt>
    <dgm:pt modelId="{12AA6C03-FD5E-4A33-951E-74FD406E9FA0}" type="pres">
      <dgm:prSet presAssocID="{23946C3D-E7A7-498F-B83C-F0DD09C708DE}" presName="sibTrans" presStyleCnt="0"/>
      <dgm:spPr/>
    </dgm:pt>
    <dgm:pt modelId="{2DC3E7F8-6C1D-447B-818E-EAA4B7C16421}" type="pres">
      <dgm:prSet presAssocID="{2EBDCD33-A11F-4DCB-9573-8BE9BD1021C9}" presName="node" presStyleLbl="alignAccFollowNode1" presStyleIdx="2" presStyleCnt="6">
        <dgm:presLayoutVars>
          <dgm:bulletEnabled val="1"/>
        </dgm:presLayoutVars>
      </dgm:prSet>
      <dgm:spPr/>
      <dgm:t>
        <a:bodyPr/>
        <a:lstStyle/>
        <a:p>
          <a:endParaRPr lang="en-US"/>
        </a:p>
      </dgm:t>
    </dgm:pt>
    <dgm:pt modelId="{B334E06E-B95E-48BF-8A1B-D7030E4DC32E}" type="pres">
      <dgm:prSet presAssocID="{665D95A6-5072-4ADF-AD68-07E856D69DD7}" presName="vSp" presStyleCnt="0"/>
      <dgm:spPr/>
    </dgm:pt>
    <dgm:pt modelId="{69F6281A-8C42-400D-9831-07FAD95AD364}" type="pres">
      <dgm:prSet presAssocID="{D4F6BADD-40E4-4804-B105-8FAFC723A201}" presName="horFlow" presStyleCnt="0"/>
      <dgm:spPr/>
    </dgm:pt>
    <dgm:pt modelId="{D98AEFB9-C6B4-46B0-A72C-B37960390484}" type="pres">
      <dgm:prSet presAssocID="{D4F6BADD-40E4-4804-B105-8FAFC723A201}" presName="bigChev" presStyleLbl="node1" presStyleIdx="1" presStyleCnt="2"/>
      <dgm:spPr/>
      <dgm:t>
        <a:bodyPr/>
        <a:lstStyle/>
        <a:p>
          <a:endParaRPr lang="en-US"/>
        </a:p>
      </dgm:t>
    </dgm:pt>
    <dgm:pt modelId="{1BA4AA84-9C0C-497E-AD31-81107DDAC35B}" type="pres">
      <dgm:prSet presAssocID="{CEFF8B86-1ADB-4732-8364-786E2C5FF49D}" presName="parTrans" presStyleCnt="0"/>
      <dgm:spPr/>
    </dgm:pt>
    <dgm:pt modelId="{34B854A4-2892-4EFC-B010-622C2A763250}" type="pres">
      <dgm:prSet presAssocID="{BE674856-9A4F-4076-A289-F948C3E9F722}" presName="node" presStyleLbl="alignAccFollowNode1" presStyleIdx="3" presStyleCnt="6">
        <dgm:presLayoutVars>
          <dgm:bulletEnabled val="1"/>
        </dgm:presLayoutVars>
      </dgm:prSet>
      <dgm:spPr/>
      <dgm:t>
        <a:bodyPr/>
        <a:lstStyle/>
        <a:p>
          <a:endParaRPr lang="en-US"/>
        </a:p>
      </dgm:t>
    </dgm:pt>
    <dgm:pt modelId="{A25F750B-0236-422E-9130-B42B4C4E66FF}" type="pres">
      <dgm:prSet presAssocID="{D352EF0B-4AFE-41B5-A9C1-60AADEA69CB0}" presName="sibTrans" presStyleCnt="0"/>
      <dgm:spPr/>
    </dgm:pt>
    <dgm:pt modelId="{AB6F9226-A320-448E-9DD9-0DCF039F083C}" type="pres">
      <dgm:prSet presAssocID="{E5BE8CEE-12D7-4F1B-8C37-C93734E6381B}" presName="node" presStyleLbl="alignAccFollowNode1" presStyleIdx="4" presStyleCnt="6">
        <dgm:presLayoutVars>
          <dgm:bulletEnabled val="1"/>
        </dgm:presLayoutVars>
      </dgm:prSet>
      <dgm:spPr/>
      <dgm:t>
        <a:bodyPr/>
        <a:lstStyle/>
        <a:p>
          <a:endParaRPr lang="en-US"/>
        </a:p>
      </dgm:t>
    </dgm:pt>
    <dgm:pt modelId="{90B5BFA2-0C99-4F5D-8A1A-39A318250A93}" type="pres">
      <dgm:prSet presAssocID="{BFEB33AF-6DC7-4C43-A978-B3AC2DBDB29B}" presName="sibTrans" presStyleCnt="0"/>
      <dgm:spPr/>
    </dgm:pt>
    <dgm:pt modelId="{DEFF07E9-1242-41D0-BF4C-455BDA487F22}" type="pres">
      <dgm:prSet presAssocID="{47AF587C-4419-4568-8087-6F080918B0EF}" presName="node" presStyleLbl="alignAccFollowNode1" presStyleIdx="5" presStyleCnt="6">
        <dgm:presLayoutVars>
          <dgm:bulletEnabled val="1"/>
        </dgm:presLayoutVars>
      </dgm:prSet>
      <dgm:spPr/>
      <dgm:t>
        <a:bodyPr/>
        <a:lstStyle/>
        <a:p>
          <a:endParaRPr lang="en-US"/>
        </a:p>
      </dgm:t>
    </dgm:pt>
  </dgm:ptLst>
  <dgm:cxnLst>
    <dgm:cxn modelId="{FBE8FE2B-E308-47CC-A9FF-A18BD4634B75}" srcId="{665D95A6-5072-4ADF-AD68-07E856D69DD7}" destId="{5D90FD22-A08A-40E3-8FC9-56C57F2F85D3}" srcOrd="1" destOrd="0" parTransId="{0F9E207D-B9D5-4744-B13C-AC560C90807B}" sibTransId="{23946C3D-E7A7-498F-B83C-F0DD09C708DE}"/>
    <dgm:cxn modelId="{59D3EA00-E1E5-44AD-8A57-AEF889AA961E}" type="presOf" srcId="{1E86BD20-6E20-4B6A-B00C-8C26985ECAEC}" destId="{B8990E91-8FD5-4544-BE53-5A2BB7102D5B}" srcOrd="0" destOrd="0" presId="urn:microsoft.com/office/officeart/2005/8/layout/lProcess3"/>
    <dgm:cxn modelId="{D3982B0E-58FF-4FDA-BCBC-64F90B304B0C}" srcId="{F363277F-034E-4FDE-82E6-91E232C75DCE}" destId="{D4F6BADD-40E4-4804-B105-8FAFC723A201}" srcOrd="1" destOrd="0" parTransId="{C2626575-B811-48C6-B84E-035EEE71E59A}" sibTransId="{1A30D244-5692-4AF9-9BAF-5D9B3183F3AA}"/>
    <dgm:cxn modelId="{B72AA300-C763-41FB-93F0-F645D0F1A72A}" srcId="{F363277F-034E-4FDE-82E6-91E232C75DCE}" destId="{665D95A6-5072-4ADF-AD68-07E856D69DD7}" srcOrd="0" destOrd="0" parTransId="{2D719F1D-1D0D-49D2-9505-C9F198AE9494}" sibTransId="{CA558485-4ADC-4E57-8EB1-C014F36F7EF9}"/>
    <dgm:cxn modelId="{DA3B6834-81C2-4BB1-B144-2E182A51CCFA}" type="presOf" srcId="{BE674856-9A4F-4076-A289-F948C3E9F722}" destId="{34B854A4-2892-4EFC-B010-622C2A763250}" srcOrd="0" destOrd="0" presId="urn:microsoft.com/office/officeart/2005/8/layout/lProcess3"/>
    <dgm:cxn modelId="{553F40E1-9ED2-40ED-AD08-5148633CE85C}" type="presOf" srcId="{F363277F-034E-4FDE-82E6-91E232C75DCE}" destId="{665F71B1-2990-488D-B64E-4BFEEE6C8AFA}" srcOrd="0" destOrd="0" presId="urn:microsoft.com/office/officeart/2005/8/layout/lProcess3"/>
    <dgm:cxn modelId="{4C9483CE-FCEE-4C7A-95D9-8BE92B73DA89}" type="presOf" srcId="{5D90FD22-A08A-40E3-8FC9-56C57F2F85D3}" destId="{D16BBFD0-4B72-4481-9292-62759249B53C}" srcOrd="0" destOrd="0" presId="urn:microsoft.com/office/officeart/2005/8/layout/lProcess3"/>
    <dgm:cxn modelId="{909310E1-B079-4354-A64D-F737724B103A}" type="presOf" srcId="{D4F6BADD-40E4-4804-B105-8FAFC723A201}" destId="{D98AEFB9-C6B4-46B0-A72C-B37960390484}" srcOrd="0" destOrd="0" presId="urn:microsoft.com/office/officeart/2005/8/layout/lProcess3"/>
    <dgm:cxn modelId="{6500A754-D583-426C-B3FF-ED0E8275F2A6}" srcId="{D4F6BADD-40E4-4804-B105-8FAFC723A201}" destId="{BE674856-9A4F-4076-A289-F948C3E9F722}" srcOrd="0" destOrd="0" parTransId="{CEFF8B86-1ADB-4732-8364-786E2C5FF49D}" sibTransId="{D352EF0B-4AFE-41B5-A9C1-60AADEA69CB0}"/>
    <dgm:cxn modelId="{8D20D5CB-5849-49AE-903C-9F848D3741A9}" type="presOf" srcId="{E5BE8CEE-12D7-4F1B-8C37-C93734E6381B}" destId="{AB6F9226-A320-448E-9DD9-0DCF039F083C}" srcOrd="0" destOrd="0" presId="urn:microsoft.com/office/officeart/2005/8/layout/lProcess3"/>
    <dgm:cxn modelId="{C513DD20-0416-4D67-A92A-7B8060E74076}" srcId="{D4F6BADD-40E4-4804-B105-8FAFC723A201}" destId="{E5BE8CEE-12D7-4F1B-8C37-C93734E6381B}" srcOrd="1" destOrd="0" parTransId="{26A5E8FB-107F-44E6-8290-BBE05226C025}" sibTransId="{BFEB33AF-6DC7-4C43-A978-B3AC2DBDB29B}"/>
    <dgm:cxn modelId="{36954252-1126-4CCF-A198-31F32B3D8181}" srcId="{665D95A6-5072-4ADF-AD68-07E856D69DD7}" destId="{2EBDCD33-A11F-4DCB-9573-8BE9BD1021C9}" srcOrd="2" destOrd="0" parTransId="{1CE62547-596D-4A7B-A13C-1353D6FFA9B8}" sibTransId="{A79C5C8F-256E-4AB4-B7C4-B8AF16F253E7}"/>
    <dgm:cxn modelId="{763B3066-2E88-4B85-B34D-45C045947CF8}" srcId="{665D95A6-5072-4ADF-AD68-07E856D69DD7}" destId="{1E86BD20-6E20-4B6A-B00C-8C26985ECAEC}" srcOrd="0" destOrd="0" parTransId="{AAFA03EF-AABC-44FC-9D9A-A443A537D0A1}" sibTransId="{F8BD8AE3-5F42-4523-869A-3E02748C3559}"/>
    <dgm:cxn modelId="{DE3D54E0-9ECB-48F2-9666-CD84D2A4DA47}" type="presOf" srcId="{47AF587C-4419-4568-8087-6F080918B0EF}" destId="{DEFF07E9-1242-41D0-BF4C-455BDA487F22}" srcOrd="0" destOrd="0" presId="urn:microsoft.com/office/officeart/2005/8/layout/lProcess3"/>
    <dgm:cxn modelId="{54F07717-DFA1-4648-916B-312938D2DD19}" srcId="{D4F6BADD-40E4-4804-B105-8FAFC723A201}" destId="{47AF587C-4419-4568-8087-6F080918B0EF}" srcOrd="2" destOrd="0" parTransId="{87DC9D66-E106-4E97-AEC2-C265EC56A3E3}" sibTransId="{EB3CE4F6-59BA-4606-8D24-215B409DA77D}"/>
    <dgm:cxn modelId="{D9407520-8AE5-4DD1-8194-F64B961D12BB}" type="presOf" srcId="{665D95A6-5072-4ADF-AD68-07E856D69DD7}" destId="{28290A93-4B14-4B84-8DCF-8552430BB063}" srcOrd="0" destOrd="0" presId="urn:microsoft.com/office/officeart/2005/8/layout/lProcess3"/>
    <dgm:cxn modelId="{70211371-8320-4CD2-87D0-8F4657E3887E}" type="presOf" srcId="{2EBDCD33-A11F-4DCB-9573-8BE9BD1021C9}" destId="{2DC3E7F8-6C1D-447B-818E-EAA4B7C16421}" srcOrd="0" destOrd="0" presId="urn:microsoft.com/office/officeart/2005/8/layout/lProcess3"/>
    <dgm:cxn modelId="{630BCFF7-9A7C-4282-BA2C-E04FD139F6B2}" type="presParOf" srcId="{665F71B1-2990-488D-B64E-4BFEEE6C8AFA}" destId="{35EBEB35-5841-4788-961F-8C36C95FC836}" srcOrd="0" destOrd="0" presId="urn:microsoft.com/office/officeart/2005/8/layout/lProcess3"/>
    <dgm:cxn modelId="{D68A16F6-F276-4382-BDB0-7532D389EE85}" type="presParOf" srcId="{35EBEB35-5841-4788-961F-8C36C95FC836}" destId="{28290A93-4B14-4B84-8DCF-8552430BB063}" srcOrd="0" destOrd="0" presId="urn:microsoft.com/office/officeart/2005/8/layout/lProcess3"/>
    <dgm:cxn modelId="{65755F37-B639-4D8F-B4AC-2FFEC361B481}" type="presParOf" srcId="{35EBEB35-5841-4788-961F-8C36C95FC836}" destId="{F4E35290-EC8D-4C18-97F9-80C1E0827E41}" srcOrd="1" destOrd="0" presId="urn:microsoft.com/office/officeart/2005/8/layout/lProcess3"/>
    <dgm:cxn modelId="{E726CBF9-87C3-4C6F-B120-51A02404EAFA}" type="presParOf" srcId="{35EBEB35-5841-4788-961F-8C36C95FC836}" destId="{B8990E91-8FD5-4544-BE53-5A2BB7102D5B}" srcOrd="2" destOrd="0" presId="urn:microsoft.com/office/officeart/2005/8/layout/lProcess3"/>
    <dgm:cxn modelId="{D6AF2AF4-0BC2-4F17-A6DA-27171872FFFC}" type="presParOf" srcId="{35EBEB35-5841-4788-961F-8C36C95FC836}" destId="{211A8963-3166-41F0-9AEE-470CFB2164A9}" srcOrd="3" destOrd="0" presId="urn:microsoft.com/office/officeart/2005/8/layout/lProcess3"/>
    <dgm:cxn modelId="{D89FFB9E-F702-46A4-B0B7-E7E19C2BC3FB}" type="presParOf" srcId="{35EBEB35-5841-4788-961F-8C36C95FC836}" destId="{D16BBFD0-4B72-4481-9292-62759249B53C}" srcOrd="4" destOrd="0" presId="urn:microsoft.com/office/officeart/2005/8/layout/lProcess3"/>
    <dgm:cxn modelId="{52B7FF96-D173-4DF4-8FCC-56201A187372}" type="presParOf" srcId="{35EBEB35-5841-4788-961F-8C36C95FC836}" destId="{12AA6C03-FD5E-4A33-951E-74FD406E9FA0}" srcOrd="5" destOrd="0" presId="urn:microsoft.com/office/officeart/2005/8/layout/lProcess3"/>
    <dgm:cxn modelId="{A0C4660A-99FD-4FDE-B8E7-ADCE90075D7D}" type="presParOf" srcId="{35EBEB35-5841-4788-961F-8C36C95FC836}" destId="{2DC3E7F8-6C1D-447B-818E-EAA4B7C16421}" srcOrd="6" destOrd="0" presId="urn:microsoft.com/office/officeart/2005/8/layout/lProcess3"/>
    <dgm:cxn modelId="{537B5EC6-03D3-4E76-B178-66C8F340DFE9}" type="presParOf" srcId="{665F71B1-2990-488D-B64E-4BFEEE6C8AFA}" destId="{B334E06E-B95E-48BF-8A1B-D7030E4DC32E}" srcOrd="1" destOrd="0" presId="urn:microsoft.com/office/officeart/2005/8/layout/lProcess3"/>
    <dgm:cxn modelId="{B2A09904-998F-41AB-83F3-1FAF2D1A16E9}" type="presParOf" srcId="{665F71B1-2990-488D-B64E-4BFEEE6C8AFA}" destId="{69F6281A-8C42-400D-9831-07FAD95AD364}" srcOrd="2" destOrd="0" presId="urn:microsoft.com/office/officeart/2005/8/layout/lProcess3"/>
    <dgm:cxn modelId="{C2FBB390-1405-4F71-A1A2-72872AF54C74}" type="presParOf" srcId="{69F6281A-8C42-400D-9831-07FAD95AD364}" destId="{D98AEFB9-C6B4-46B0-A72C-B37960390484}" srcOrd="0" destOrd="0" presId="urn:microsoft.com/office/officeart/2005/8/layout/lProcess3"/>
    <dgm:cxn modelId="{98FEBD04-4694-47DA-9CE1-5EC59FCF7C5D}" type="presParOf" srcId="{69F6281A-8C42-400D-9831-07FAD95AD364}" destId="{1BA4AA84-9C0C-497E-AD31-81107DDAC35B}" srcOrd="1" destOrd="0" presId="urn:microsoft.com/office/officeart/2005/8/layout/lProcess3"/>
    <dgm:cxn modelId="{8B420D0F-6112-4C34-86E8-3C9927BEAD6A}" type="presParOf" srcId="{69F6281A-8C42-400D-9831-07FAD95AD364}" destId="{34B854A4-2892-4EFC-B010-622C2A763250}" srcOrd="2" destOrd="0" presId="urn:microsoft.com/office/officeart/2005/8/layout/lProcess3"/>
    <dgm:cxn modelId="{1C2B9453-9D1C-43B7-8A09-3CCFD3F43B97}" type="presParOf" srcId="{69F6281A-8C42-400D-9831-07FAD95AD364}" destId="{A25F750B-0236-422E-9130-B42B4C4E66FF}" srcOrd="3" destOrd="0" presId="urn:microsoft.com/office/officeart/2005/8/layout/lProcess3"/>
    <dgm:cxn modelId="{4F1E46B1-27AA-47D9-9F58-F031D27AF319}" type="presParOf" srcId="{69F6281A-8C42-400D-9831-07FAD95AD364}" destId="{AB6F9226-A320-448E-9DD9-0DCF039F083C}" srcOrd="4" destOrd="0" presId="urn:microsoft.com/office/officeart/2005/8/layout/lProcess3"/>
    <dgm:cxn modelId="{E08601B7-37E6-4BDF-9ACC-08C91AE11771}" type="presParOf" srcId="{69F6281A-8C42-400D-9831-07FAD95AD364}" destId="{90B5BFA2-0C99-4F5D-8A1A-39A318250A93}" srcOrd="5" destOrd="0" presId="urn:microsoft.com/office/officeart/2005/8/layout/lProcess3"/>
    <dgm:cxn modelId="{0D4FA334-7238-4FA1-AFFD-2364EDED3DE8}" type="presParOf" srcId="{69F6281A-8C42-400D-9831-07FAD95AD364}" destId="{DEFF07E9-1242-41D0-BF4C-455BDA487F22}"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3277F-034E-4FDE-82E6-91E232C75DCE}"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1E86BD20-6E20-4B6A-B00C-8C26985ECAEC}">
      <dgm:prSet phldrT="[Text]" custT="1"/>
      <dgm:spPr/>
      <dgm:t>
        <a:bodyPr/>
        <a:lstStyle/>
        <a:p>
          <a:r>
            <a:rPr lang="en-US" sz="2400" dirty="0" smtClean="0">
              <a:solidFill>
                <a:schemeClr val="tx1"/>
              </a:solidFill>
            </a:rPr>
            <a:t>Companies</a:t>
          </a:r>
          <a:r>
            <a:rPr lang="en-US" sz="1800" dirty="0" smtClean="0"/>
            <a:t> </a:t>
          </a:r>
          <a:endParaRPr lang="en-US" sz="1800" dirty="0"/>
        </a:p>
      </dgm:t>
    </dgm:pt>
    <dgm:pt modelId="{AAFA03EF-AABC-44FC-9D9A-A443A537D0A1}" type="parTrans" cxnId="{763B3066-2E88-4B85-B34D-45C045947CF8}">
      <dgm:prSet/>
      <dgm:spPr/>
      <dgm:t>
        <a:bodyPr/>
        <a:lstStyle/>
        <a:p>
          <a:endParaRPr lang="en-US"/>
        </a:p>
      </dgm:t>
    </dgm:pt>
    <dgm:pt modelId="{F8BD8AE3-5F42-4523-869A-3E02748C3559}" type="sibTrans" cxnId="{763B3066-2E88-4B85-B34D-45C045947CF8}">
      <dgm:prSet/>
      <dgm:spPr/>
      <dgm:t>
        <a:bodyPr/>
        <a:lstStyle/>
        <a:p>
          <a:endParaRPr lang="en-US"/>
        </a:p>
      </dgm:t>
    </dgm:pt>
    <dgm:pt modelId="{5D90FD22-A08A-40E3-8FC9-56C57F2F85D3}">
      <dgm:prSet phldrT="[Text]"/>
      <dgm:spPr/>
      <dgm:t>
        <a:bodyPr/>
        <a:lstStyle/>
        <a:p>
          <a:r>
            <a:rPr lang="en-US" dirty="0" smtClean="0"/>
            <a:t>Chemicals</a:t>
          </a:r>
          <a:endParaRPr lang="en-US" dirty="0"/>
        </a:p>
      </dgm:t>
    </dgm:pt>
    <dgm:pt modelId="{0F9E207D-B9D5-4744-B13C-AC560C90807B}" type="parTrans" cxnId="{FBE8FE2B-E308-47CC-A9FF-A18BD4634B75}">
      <dgm:prSet/>
      <dgm:spPr/>
      <dgm:t>
        <a:bodyPr/>
        <a:lstStyle/>
        <a:p>
          <a:endParaRPr lang="en-US"/>
        </a:p>
      </dgm:t>
    </dgm:pt>
    <dgm:pt modelId="{23946C3D-E7A7-498F-B83C-F0DD09C708DE}" type="sibTrans" cxnId="{FBE8FE2B-E308-47CC-A9FF-A18BD4634B75}">
      <dgm:prSet/>
      <dgm:spPr/>
      <dgm:t>
        <a:bodyPr/>
        <a:lstStyle/>
        <a:p>
          <a:endParaRPr lang="en-US"/>
        </a:p>
      </dgm:t>
    </dgm:pt>
    <dgm:pt modelId="{2EBDCD33-A11F-4DCB-9573-8BE9BD1021C9}">
      <dgm:prSet phldrT="[Text]"/>
      <dgm:spPr/>
      <dgm:t>
        <a:bodyPr/>
        <a:lstStyle/>
        <a:p>
          <a:r>
            <a:rPr lang="en-US" dirty="0" smtClean="0"/>
            <a:t>BRICKS</a:t>
          </a:r>
          <a:endParaRPr lang="en-US" dirty="0"/>
        </a:p>
      </dgm:t>
    </dgm:pt>
    <dgm:pt modelId="{1CE62547-596D-4A7B-A13C-1353D6FFA9B8}" type="parTrans" cxnId="{36954252-1126-4CCF-A198-31F32B3D8181}">
      <dgm:prSet/>
      <dgm:spPr/>
      <dgm:t>
        <a:bodyPr/>
        <a:lstStyle/>
        <a:p>
          <a:endParaRPr lang="en-US"/>
        </a:p>
      </dgm:t>
    </dgm:pt>
    <dgm:pt modelId="{A79C5C8F-256E-4AB4-B7C4-B8AF16F253E7}" type="sibTrans" cxnId="{36954252-1126-4CCF-A198-31F32B3D8181}">
      <dgm:prSet/>
      <dgm:spPr/>
      <dgm:t>
        <a:bodyPr/>
        <a:lstStyle/>
        <a:p>
          <a:endParaRPr lang="en-US"/>
        </a:p>
      </dgm:t>
    </dgm:pt>
    <dgm:pt modelId="{665F71B1-2990-488D-B64E-4BFEEE6C8AFA}" type="pres">
      <dgm:prSet presAssocID="{F363277F-034E-4FDE-82E6-91E232C75DCE}" presName="Name0" presStyleCnt="0">
        <dgm:presLayoutVars>
          <dgm:chPref val="3"/>
          <dgm:dir/>
          <dgm:animLvl val="lvl"/>
          <dgm:resizeHandles/>
        </dgm:presLayoutVars>
      </dgm:prSet>
      <dgm:spPr/>
      <dgm:t>
        <a:bodyPr/>
        <a:lstStyle/>
        <a:p>
          <a:endParaRPr lang="en-US"/>
        </a:p>
      </dgm:t>
    </dgm:pt>
    <dgm:pt modelId="{A0E855FC-03E3-44AA-9070-773EFC2F3364}" type="pres">
      <dgm:prSet presAssocID="{1E86BD20-6E20-4B6A-B00C-8C26985ECAEC}" presName="horFlow" presStyleCnt="0"/>
      <dgm:spPr/>
      <dgm:t>
        <a:bodyPr/>
        <a:lstStyle/>
        <a:p>
          <a:endParaRPr lang="en-US"/>
        </a:p>
      </dgm:t>
    </dgm:pt>
    <dgm:pt modelId="{3AA7ABA5-2A34-4B10-9481-4C46D613FDCE}" type="pres">
      <dgm:prSet presAssocID="{1E86BD20-6E20-4B6A-B00C-8C26985ECAEC}" presName="bigChev" presStyleLbl="node1" presStyleIdx="0" presStyleCnt="1" custScaleX="82917" custScaleY="90103" custLinFactX="-2532" custLinFactNeighborX="-100000" custLinFactNeighborY="-12"/>
      <dgm:spPr>
        <a:prstGeom prst="rightArrow">
          <a:avLst/>
        </a:prstGeom>
      </dgm:spPr>
      <dgm:t>
        <a:bodyPr/>
        <a:lstStyle/>
        <a:p>
          <a:endParaRPr lang="en-US"/>
        </a:p>
      </dgm:t>
    </dgm:pt>
    <dgm:pt modelId="{B9425DD3-6C8F-4C6F-A8E8-61F7BB38AD6A}" type="pres">
      <dgm:prSet presAssocID="{0F9E207D-B9D5-4744-B13C-AC560C90807B}" presName="parTrans" presStyleCnt="0"/>
      <dgm:spPr/>
      <dgm:t>
        <a:bodyPr/>
        <a:lstStyle/>
        <a:p>
          <a:endParaRPr lang="en-US"/>
        </a:p>
      </dgm:t>
    </dgm:pt>
    <dgm:pt modelId="{D16BBFD0-4B72-4481-9292-62759249B53C}" type="pres">
      <dgm:prSet presAssocID="{5D90FD22-A08A-40E3-8FC9-56C57F2F85D3}" presName="node" presStyleLbl="alignAccFollowNode1" presStyleIdx="0" presStyleCnt="2">
        <dgm:presLayoutVars>
          <dgm:bulletEnabled val="1"/>
        </dgm:presLayoutVars>
      </dgm:prSet>
      <dgm:spPr>
        <a:prstGeom prst="rightArrow">
          <a:avLst/>
        </a:prstGeom>
      </dgm:spPr>
      <dgm:t>
        <a:bodyPr/>
        <a:lstStyle/>
        <a:p>
          <a:endParaRPr lang="en-US"/>
        </a:p>
      </dgm:t>
    </dgm:pt>
    <dgm:pt modelId="{12AA6C03-FD5E-4A33-951E-74FD406E9FA0}" type="pres">
      <dgm:prSet presAssocID="{23946C3D-E7A7-498F-B83C-F0DD09C708DE}" presName="sibTrans" presStyleCnt="0"/>
      <dgm:spPr/>
      <dgm:t>
        <a:bodyPr/>
        <a:lstStyle/>
        <a:p>
          <a:endParaRPr lang="en-US"/>
        </a:p>
      </dgm:t>
    </dgm:pt>
    <dgm:pt modelId="{2DC3E7F8-6C1D-447B-818E-EAA4B7C16421}" type="pres">
      <dgm:prSet presAssocID="{2EBDCD33-A11F-4DCB-9573-8BE9BD1021C9}" presName="node" presStyleLbl="alignAccFollowNode1" presStyleIdx="1" presStyleCnt="2" custLinFactX="5752" custLinFactNeighborX="100000" custLinFactNeighborY="3843">
        <dgm:presLayoutVars>
          <dgm:bulletEnabled val="1"/>
        </dgm:presLayoutVars>
      </dgm:prSet>
      <dgm:spPr>
        <a:prstGeom prst="rightArrow">
          <a:avLst/>
        </a:prstGeom>
      </dgm:spPr>
      <dgm:t>
        <a:bodyPr/>
        <a:lstStyle/>
        <a:p>
          <a:endParaRPr lang="en-US"/>
        </a:p>
      </dgm:t>
    </dgm:pt>
  </dgm:ptLst>
  <dgm:cxnLst>
    <dgm:cxn modelId="{A22883D7-0A89-4C61-AA62-8FCD97DC577C}" type="presOf" srcId="{5D90FD22-A08A-40E3-8FC9-56C57F2F85D3}" destId="{D16BBFD0-4B72-4481-9292-62759249B53C}" srcOrd="0" destOrd="0" presId="urn:microsoft.com/office/officeart/2005/8/layout/lProcess3"/>
    <dgm:cxn modelId="{87EC1BB5-3808-4863-9FBA-BCEBB877A0BB}" type="presOf" srcId="{F363277F-034E-4FDE-82E6-91E232C75DCE}" destId="{665F71B1-2990-488D-B64E-4BFEEE6C8AFA}" srcOrd="0" destOrd="0" presId="urn:microsoft.com/office/officeart/2005/8/layout/lProcess3"/>
    <dgm:cxn modelId="{36954252-1126-4CCF-A198-31F32B3D8181}" srcId="{1E86BD20-6E20-4B6A-B00C-8C26985ECAEC}" destId="{2EBDCD33-A11F-4DCB-9573-8BE9BD1021C9}" srcOrd="1" destOrd="0" parTransId="{1CE62547-596D-4A7B-A13C-1353D6FFA9B8}" sibTransId="{A79C5C8F-256E-4AB4-B7C4-B8AF16F253E7}"/>
    <dgm:cxn modelId="{E7FF2151-8F6D-4AB2-AA9F-01174CFEE1FA}" type="presOf" srcId="{2EBDCD33-A11F-4DCB-9573-8BE9BD1021C9}" destId="{2DC3E7F8-6C1D-447B-818E-EAA4B7C16421}" srcOrd="0" destOrd="0" presId="urn:microsoft.com/office/officeart/2005/8/layout/lProcess3"/>
    <dgm:cxn modelId="{CAB9F15C-8492-4B81-A4BB-2735AFFA5BA7}" type="presOf" srcId="{1E86BD20-6E20-4B6A-B00C-8C26985ECAEC}" destId="{3AA7ABA5-2A34-4B10-9481-4C46D613FDCE}" srcOrd="0" destOrd="0" presId="urn:microsoft.com/office/officeart/2005/8/layout/lProcess3"/>
    <dgm:cxn modelId="{763B3066-2E88-4B85-B34D-45C045947CF8}" srcId="{F363277F-034E-4FDE-82E6-91E232C75DCE}" destId="{1E86BD20-6E20-4B6A-B00C-8C26985ECAEC}" srcOrd="0" destOrd="0" parTransId="{AAFA03EF-AABC-44FC-9D9A-A443A537D0A1}" sibTransId="{F8BD8AE3-5F42-4523-869A-3E02748C3559}"/>
    <dgm:cxn modelId="{FBE8FE2B-E308-47CC-A9FF-A18BD4634B75}" srcId="{1E86BD20-6E20-4B6A-B00C-8C26985ECAEC}" destId="{5D90FD22-A08A-40E3-8FC9-56C57F2F85D3}" srcOrd="0" destOrd="0" parTransId="{0F9E207D-B9D5-4744-B13C-AC560C90807B}" sibTransId="{23946C3D-E7A7-498F-B83C-F0DD09C708DE}"/>
    <dgm:cxn modelId="{FAE6FB45-DD44-4303-93D2-49F94899DB81}" type="presParOf" srcId="{665F71B1-2990-488D-B64E-4BFEEE6C8AFA}" destId="{A0E855FC-03E3-44AA-9070-773EFC2F3364}" srcOrd="0" destOrd="0" presId="urn:microsoft.com/office/officeart/2005/8/layout/lProcess3"/>
    <dgm:cxn modelId="{67916F44-751A-45B3-8D3D-C2C6CB48E21A}" type="presParOf" srcId="{A0E855FC-03E3-44AA-9070-773EFC2F3364}" destId="{3AA7ABA5-2A34-4B10-9481-4C46D613FDCE}" srcOrd="0" destOrd="0" presId="urn:microsoft.com/office/officeart/2005/8/layout/lProcess3"/>
    <dgm:cxn modelId="{699648D0-F233-42E5-903F-9BF3AB0CDF6C}" type="presParOf" srcId="{A0E855FC-03E3-44AA-9070-773EFC2F3364}" destId="{B9425DD3-6C8F-4C6F-A8E8-61F7BB38AD6A}" srcOrd="1" destOrd="0" presId="urn:microsoft.com/office/officeart/2005/8/layout/lProcess3"/>
    <dgm:cxn modelId="{81700EA0-C576-4E44-964D-2B8701781067}" type="presParOf" srcId="{A0E855FC-03E3-44AA-9070-773EFC2F3364}" destId="{D16BBFD0-4B72-4481-9292-62759249B53C}" srcOrd="2" destOrd="0" presId="urn:microsoft.com/office/officeart/2005/8/layout/lProcess3"/>
    <dgm:cxn modelId="{B42AE07B-60FA-4E67-AE56-39A7D443E3AE}" type="presParOf" srcId="{A0E855FC-03E3-44AA-9070-773EFC2F3364}" destId="{12AA6C03-FD5E-4A33-951E-74FD406E9FA0}" srcOrd="3" destOrd="0" presId="urn:microsoft.com/office/officeart/2005/8/layout/lProcess3"/>
    <dgm:cxn modelId="{60D7E9FF-7189-45C1-8525-5F1845729E6B}" type="presParOf" srcId="{A0E855FC-03E3-44AA-9070-773EFC2F3364}" destId="{2DC3E7F8-6C1D-447B-818E-EAA4B7C16421}"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3277F-034E-4FDE-82E6-91E232C75DCE}"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en-US"/>
        </a:p>
      </dgm:t>
    </dgm:pt>
    <dgm:pt modelId="{BE674856-9A4F-4076-A289-F948C3E9F722}">
      <dgm:prSet phldrT="[Text]" custT="1"/>
      <dgm:spPr/>
      <dgm:t>
        <a:bodyPr/>
        <a:lstStyle/>
        <a:p>
          <a:r>
            <a:rPr lang="en-US" sz="2400" dirty="0" smtClean="0">
              <a:solidFill>
                <a:schemeClr val="tx1"/>
              </a:solidFill>
            </a:rPr>
            <a:t>Ecology</a:t>
          </a:r>
          <a:endParaRPr lang="en-US" sz="2400" dirty="0">
            <a:solidFill>
              <a:schemeClr val="tx1"/>
            </a:solidFill>
          </a:endParaRPr>
        </a:p>
      </dgm:t>
    </dgm:pt>
    <dgm:pt modelId="{CEFF8B86-1ADB-4732-8364-786E2C5FF49D}" type="parTrans" cxnId="{6500A754-D583-426C-B3FF-ED0E8275F2A6}">
      <dgm:prSet/>
      <dgm:spPr/>
      <dgm:t>
        <a:bodyPr/>
        <a:lstStyle/>
        <a:p>
          <a:endParaRPr lang="en-US"/>
        </a:p>
      </dgm:t>
    </dgm:pt>
    <dgm:pt modelId="{D352EF0B-4AFE-41B5-A9C1-60AADEA69CB0}" type="sibTrans" cxnId="{6500A754-D583-426C-B3FF-ED0E8275F2A6}">
      <dgm:prSet/>
      <dgm:spPr/>
      <dgm:t>
        <a:bodyPr/>
        <a:lstStyle/>
        <a:p>
          <a:endParaRPr lang="en-US"/>
        </a:p>
      </dgm:t>
    </dgm:pt>
    <dgm:pt modelId="{E5BE8CEE-12D7-4F1B-8C37-C93734E6381B}">
      <dgm:prSet phldrT="[Text]"/>
      <dgm:spPr/>
      <dgm:t>
        <a:bodyPr/>
        <a:lstStyle/>
        <a:p>
          <a:r>
            <a:rPr lang="en-US" dirty="0" smtClean="0"/>
            <a:t>Chemicals</a:t>
          </a:r>
          <a:endParaRPr lang="en-US" dirty="0"/>
        </a:p>
      </dgm:t>
    </dgm:pt>
    <dgm:pt modelId="{26A5E8FB-107F-44E6-8290-BBE05226C025}" type="parTrans" cxnId="{C513DD20-0416-4D67-A92A-7B8060E74076}">
      <dgm:prSet/>
      <dgm:spPr/>
      <dgm:t>
        <a:bodyPr/>
        <a:lstStyle/>
        <a:p>
          <a:endParaRPr lang="en-US"/>
        </a:p>
      </dgm:t>
    </dgm:pt>
    <dgm:pt modelId="{BFEB33AF-6DC7-4C43-A978-B3AC2DBDB29B}" type="sibTrans" cxnId="{C513DD20-0416-4D67-A92A-7B8060E74076}">
      <dgm:prSet/>
      <dgm:spPr/>
      <dgm:t>
        <a:bodyPr/>
        <a:lstStyle/>
        <a:p>
          <a:endParaRPr lang="en-US"/>
        </a:p>
      </dgm:t>
    </dgm:pt>
    <dgm:pt modelId="{47AF587C-4419-4568-8087-6F080918B0EF}">
      <dgm:prSet phldrT="[Text]"/>
      <dgm:spPr/>
      <dgm:t>
        <a:bodyPr/>
        <a:lstStyle/>
        <a:p>
          <a:r>
            <a:rPr lang="en-US" dirty="0" smtClean="0"/>
            <a:t>BRICKS</a:t>
          </a:r>
          <a:endParaRPr lang="en-US" dirty="0"/>
        </a:p>
      </dgm:t>
    </dgm:pt>
    <dgm:pt modelId="{87DC9D66-E106-4E97-AEC2-C265EC56A3E3}" type="parTrans" cxnId="{54F07717-DFA1-4648-916B-312938D2DD19}">
      <dgm:prSet/>
      <dgm:spPr/>
      <dgm:t>
        <a:bodyPr/>
        <a:lstStyle/>
        <a:p>
          <a:endParaRPr lang="en-US"/>
        </a:p>
      </dgm:t>
    </dgm:pt>
    <dgm:pt modelId="{EB3CE4F6-59BA-4606-8D24-215B409DA77D}" type="sibTrans" cxnId="{54F07717-DFA1-4648-916B-312938D2DD19}">
      <dgm:prSet/>
      <dgm:spPr/>
      <dgm:t>
        <a:bodyPr/>
        <a:lstStyle/>
        <a:p>
          <a:endParaRPr lang="en-US"/>
        </a:p>
      </dgm:t>
    </dgm:pt>
    <dgm:pt modelId="{665F71B1-2990-488D-B64E-4BFEEE6C8AFA}" type="pres">
      <dgm:prSet presAssocID="{F363277F-034E-4FDE-82E6-91E232C75DCE}" presName="Name0" presStyleCnt="0">
        <dgm:presLayoutVars>
          <dgm:chPref val="3"/>
          <dgm:dir/>
          <dgm:animLvl val="lvl"/>
          <dgm:resizeHandles/>
        </dgm:presLayoutVars>
      </dgm:prSet>
      <dgm:spPr/>
      <dgm:t>
        <a:bodyPr/>
        <a:lstStyle/>
        <a:p>
          <a:endParaRPr lang="en-US"/>
        </a:p>
      </dgm:t>
    </dgm:pt>
    <dgm:pt modelId="{C65B6A61-CE66-4E66-814D-7DF50AAD2D18}" type="pres">
      <dgm:prSet presAssocID="{BE674856-9A4F-4076-A289-F948C3E9F722}" presName="horFlow" presStyleCnt="0"/>
      <dgm:spPr/>
    </dgm:pt>
    <dgm:pt modelId="{A0E73A31-0535-4C40-9A55-59C93896AF0A}" type="pres">
      <dgm:prSet presAssocID="{BE674856-9A4F-4076-A289-F948C3E9F722}" presName="bigChev" presStyleLbl="node1" presStyleIdx="0" presStyleCnt="1" custScaleX="87338" custScaleY="86123" custLinFactNeighborX="-51953" custLinFactNeighborY="3279"/>
      <dgm:spPr>
        <a:prstGeom prst="rightArrow">
          <a:avLst/>
        </a:prstGeom>
      </dgm:spPr>
      <dgm:t>
        <a:bodyPr/>
        <a:lstStyle/>
        <a:p>
          <a:endParaRPr lang="en-US"/>
        </a:p>
      </dgm:t>
    </dgm:pt>
    <dgm:pt modelId="{8EA5433D-41AD-44F1-AA2B-1E5800DBB68B}" type="pres">
      <dgm:prSet presAssocID="{26A5E8FB-107F-44E6-8290-BBE05226C025}" presName="parTrans" presStyleCnt="0"/>
      <dgm:spPr/>
    </dgm:pt>
    <dgm:pt modelId="{AB6F9226-A320-448E-9DD9-0DCF039F083C}" type="pres">
      <dgm:prSet presAssocID="{E5BE8CEE-12D7-4F1B-8C37-C93734E6381B}" presName="node" presStyleLbl="alignAccFollowNode1" presStyleIdx="0" presStyleCnt="2" custLinFactNeighborX="94857" custLinFactNeighborY="1892">
        <dgm:presLayoutVars>
          <dgm:bulletEnabled val="1"/>
        </dgm:presLayoutVars>
      </dgm:prSet>
      <dgm:spPr>
        <a:prstGeom prst="rightArrow">
          <a:avLst/>
        </a:prstGeom>
      </dgm:spPr>
      <dgm:t>
        <a:bodyPr/>
        <a:lstStyle/>
        <a:p>
          <a:endParaRPr lang="en-US"/>
        </a:p>
      </dgm:t>
    </dgm:pt>
    <dgm:pt modelId="{90B5BFA2-0C99-4F5D-8A1A-39A318250A93}" type="pres">
      <dgm:prSet presAssocID="{BFEB33AF-6DC7-4C43-A978-B3AC2DBDB29B}" presName="sibTrans" presStyleCnt="0"/>
      <dgm:spPr/>
    </dgm:pt>
    <dgm:pt modelId="{DEFF07E9-1242-41D0-BF4C-455BDA487F22}" type="pres">
      <dgm:prSet presAssocID="{47AF587C-4419-4568-8087-6F080918B0EF}" presName="node" presStyleLbl="alignAccFollowNode1" presStyleIdx="1" presStyleCnt="2" custLinFactX="20150" custLinFactNeighborX="100000" custLinFactNeighborY="-390">
        <dgm:presLayoutVars>
          <dgm:bulletEnabled val="1"/>
        </dgm:presLayoutVars>
      </dgm:prSet>
      <dgm:spPr>
        <a:prstGeom prst="rightArrow">
          <a:avLst/>
        </a:prstGeom>
      </dgm:spPr>
      <dgm:t>
        <a:bodyPr/>
        <a:lstStyle/>
        <a:p>
          <a:endParaRPr lang="en-US"/>
        </a:p>
      </dgm:t>
    </dgm:pt>
  </dgm:ptLst>
  <dgm:cxnLst>
    <dgm:cxn modelId="{DA7267F7-9C57-485B-82C1-3D941DCE2E67}" type="presOf" srcId="{BE674856-9A4F-4076-A289-F948C3E9F722}" destId="{A0E73A31-0535-4C40-9A55-59C93896AF0A}" srcOrd="0" destOrd="0" presId="urn:microsoft.com/office/officeart/2005/8/layout/lProcess3"/>
    <dgm:cxn modelId="{B501BB91-2D89-40CB-85F2-124A100F4797}" type="presOf" srcId="{47AF587C-4419-4568-8087-6F080918B0EF}" destId="{DEFF07E9-1242-41D0-BF4C-455BDA487F22}" srcOrd="0" destOrd="0" presId="urn:microsoft.com/office/officeart/2005/8/layout/lProcess3"/>
    <dgm:cxn modelId="{6500A754-D583-426C-B3FF-ED0E8275F2A6}" srcId="{F363277F-034E-4FDE-82E6-91E232C75DCE}" destId="{BE674856-9A4F-4076-A289-F948C3E9F722}" srcOrd="0" destOrd="0" parTransId="{CEFF8B86-1ADB-4732-8364-786E2C5FF49D}" sibTransId="{D352EF0B-4AFE-41B5-A9C1-60AADEA69CB0}"/>
    <dgm:cxn modelId="{85E9DE4F-CF58-4DB0-8B81-24EA0BB0DBD5}" type="presOf" srcId="{E5BE8CEE-12D7-4F1B-8C37-C93734E6381B}" destId="{AB6F9226-A320-448E-9DD9-0DCF039F083C}" srcOrd="0" destOrd="0" presId="urn:microsoft.com/office/officeart/2005/8/layout/lProcess3"/>
    <dgm:cxn modelId="{C513DD20-0416-4D67-A92A-7B8060E74076}" srcId="{BE674856-9A4F-4076-A289-F948C3E9F722}" destId="{E5BE8CEE-12D7-4F1B-8C37-C93734E6381B}" srcOrd="0" destOrd="0" parTransId="{26A5E8FB-107F-44E6-8290-BBE05226C025}" sibTransId="{BFEB33AF-6DC7-4C43-A978-B3AC2DBDB29B}"/>
    <dgm:cxn modelId="{54F07717-DFA1-4648-916B-312938D2DD19}" srcId="{BE674856-9A4F-4076-A289-F948C3E9F722}" destId="{47AF587C-4419-4568-8087-6F080918B0EF}" srcOrd="1" destOrd="0" parTransId="{87DC9D66-E106-4E97-AEC2-C265EC56A3E3}" sibTransId="{EB3CE4F6-59BA-4606-8D24-215B409DA77D}"/>
    <dgm:cxn modelId="{5322E215-9A10-44B4-A0D5-A5E6BE4D6A8C}" type="presOf" srcId="{F363277F-034E-4FDE-82E6-91E232C75DCE}" destId="{665F71B1-2990-488D-B64E-4BFEEE6C8AFA}" srcOrd="0" destOrd="0" presId="urn:microsoft.com/office/officeart/2005/8/layout/lProcess3"/>
    <dgm:cxn modelId="{0E0242B1-E7AF-45AC-B215-83031EF842A6}" type="presParOf" srcId="{665F71B1-2990-488D-B64E-4BFEEE6C8AFA}" destId="{C65B6A61-CE66-4E66-814D-7DF50AAD2D18}" srcOrd="0" destOrd="0" presId="urn:microsoft.com/office/officeart/2005/8/layout/lProcess3"/>
    <dgm:cxn modelId="{9D6389B6-039B-4251-ACAA-3AC393ACF57C}" type="presParOf" srcId="{C65B6A61-CE66-4E66-814D-7DF50AAD2D18}" destId="{A0E73A31-0535-4C40-9A55-59C93896AF0A}" srcOrd="0" destOrd="0" presId="urn:microsoft.com/office/officeart/2005/8/layout/lProcess3"/>
    <dgm:cxn modelId="{B5A71AD8-E66F-4218-A279-FF974B247D76}" type="presParOf" srcId="{C65B6A61-CE66-4E66-814D-7DF50AAD2D18}" destId="{8EA5433D-41AD-44F1-AA2B-1E5800DBB68B}" srcOrd="1" destOrd="0" presId="urn:microsoft.com/office/officeart/2005/8/layout/lProcess3"/>
    <dgm:cxn modelId="{D77AB2B2-F042-4445-AF72-60708A33F63C}" type="presParOf" srcId="{C65B6A61-CE66-4E66-814D-7DF50AAD2D18}" destId="{AB6F9226-A320-448E-9DD9-0DCF039F083C}" srcOrd="2" destOrd="0" presId="urn:microsoft.com/office/officeart/2005/8/layout/lProcess3"/>
    <dgm:cxn modelId="{807A568A-DB8D-49D9-8AD4-3CCE971ED0E1}" type="presParOf" srcId="{C65B6A61-CE66-4E66-814D-7DF50AAD2D18}" destId="{90B5BFA2-0C99-4F5D-8A1A-39A318250A93}" srcOrd="3" destOrd="0" presId="urn:microsoft.com/office/officeart/2005/8/layout/lProcess3"/>
    <dgm:cxn modelId="{79454D2A-CA1D-466D-900C-C89FE5362A66}" type="presParOf" srcId="{C65B6A61-CE66-4E66-814D-7DF50AAD2D18}" destId="{DEFF07E9-1242-41D0-BF4C-455BDA487F22}"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E9374-98BB-4A03-AF30-6F1F51528090}" type="doc">
      <dgm:prSet loTypeId="urn:microsoft.com/office/officeart/2005/8/layout/vList3" loCatId="list" qsTypeId="urn:microsoft.com/office/officeart/2005/8/quickstyle/simple4" qsCatId="simple" csTypeId="urn:microsoft.com/office/officeart/2005/8/colors/accent2_4" csCatId="accent2" phldr="1"/>
      <dgm:spPr/>
    </dgm:pt>
    <dgm:pt modelId="{826A0BB4-9B4C-41AF-9CB6-F50AD02E60CC}">
      <dgm:prSet phldrT="[Text]"/>
      <dgm:spPr/>
      <dgm:t>
        <a:bodyPr/>
        <a:lstStyle/>
        <a:p>
          <a:r>
            <a:rPr lang="en-US" dirty="0" smtClean="0">
              <a:solidFill>
                <a:schemeClr val="tx2"/>
              </a:solidFill>
            </a:rPr>
            <a:t>Results above 100ppm</a:t>
          </a:r>
          <a:endParaRPr lang="en-US" dirty="0">
            <a:solidFill>
              <a:schemeClr val="tx2"/>
            </a:solidFill>
          </a:endParaRPr>
        </a:p>
      </dgm:t>
    </dgm:pt>
    <dgm:pt modelId="{BFBF5C3B-6DC1-4070-AF26-D1F3D853E0D5}" type="parTrans" cxnId="{4A8B0997-FCAB-4E1D-AFBE-301403673E78}">
      <dgm:prSet/>
      <dgm:spPr/>
      <dgm:t>
        <a:bodyPr/>
        <a:lstStyle/>
        <a:p>
          <a:endParaRPr lang="en-US"/>
        </a:p>
      </dgm:t>
    </dgm:pt>
    <dgm:pt modelId="{1D0FA83B-0F2C-47DA-9E1E-1B8ADCD748BB}" type="sibTrans" cxnId="{4A8B0997-FCAB-4E1D-AFBE-301403673E78}">
      <dgm:prSet/>
      <dgm:spPr/>
      <dgm:t>
        <a:bodyPr/>
        <a:lstStyle/>
        <a:p>
          <a:endParaRPr lang="en-US"/>
        </a:p>
      </dgm:t>
    </dgm:pt>
    <dgm:pt modelId="{6BC6F852-32D7-4E48-8B80-81DBDD89F2C3}">
      <dgm:prSet phldrT="[Text]"/>
      <dgm:spPr/>
      <dgm:t>
        <a:bodyPr/>
        <a:lstStyle/>
        <a:p>
          <a:r>
            <a:rPr lang="en-US" dirty="0" smtClean="0">
              <a:solidFill>
                <a:schemeClr val="bg1"/>
              </a:solidFill>
            </a:rPr>
            <a:t>Matching brick</a:t>
          </a:r>
          <a:endParaRPr lang="en-US" dirty="0">
            <a:solidFill>
              <a:schemeClr val="bg1"/>
            </a:solidFill>
          </a:endParaRPr>
        </a:p>
      </dgm:t>
    </dgm:pt>
    <dgm:pt modelId="{EF8B43A7-FEE9-4279-A090-B01F837C55C7}" type="parTrans" cxnId="{49FB9E69-3029-4250-A9F2-7D3D7F745A2D}">
      <dgm:prSet/>
      <dgm:spPr/>
      <dgm:t>
        <a:bodyPr/>
        <a:lstStyle/>
        <a:p>
          <a:endParaRPr lang="en-US"/>
        </a:p>
      </dgm:t>
    </dgm:pt>
    <dgm:pt modelId="{774D5F4D-8737-46D7-81B5-7CF475E931CD}" type="sibTrans" cxnId="{49FB9E69-3029-4250-A9F2-7D3D7F745A2D}">
      <dgm:prSet/>
      <dgm:spPr/>
      <dgm:t>
        <a:bodyPr/>
        <a:lstStyle/>
        <a:p>
          <a:endParaRPr lang="en-US"/>
        </a:p>
      </dgm:t>
    </dgm:pt>
    <dgm:pt modelId="{A63DAB0C-8FEF-47C8-9F83-235CD0B4DDFF}">
      <dgm:prSet phldrT="[Text]"/>
      <dgm:spPr/>
      <dgm:t>
        <a:bodyPr/>
        <a:lstStyle/>
        <a:p>
          <a:r>
            <a:rPr lang="en-US" dirty="0" smtClean="0">
              <a:solidFill>
                <a:schemeClr val="tx2"/>
              </a:solidFill>
            </a:rPr>
            <a:t>Different bricks</a:t>
          </a:r>
          <a:endParaRPr lang="en-US" dirty="0">
            <a:solidFill>
              <a:schemeClr val="tx2"/>
            </a:solidFill>
          </a:endParaRPr>
        </a:p>
      </dgm:t>
    </dgm:pt>
    <dgm:pt modelId="{7E13744B-8705-42CC-84DC-7B3E583DECB1}" type="parTrans" cxnId="{77F66BC4-F58C-448F-B33F-AD60884C6B52}">
      <dgm:prSet/>
      <dgm:spPr/>
      <dgm:t>
        <a:bodyPr/>
        <a:lstStyle/>
        <a:p>
          <a:endParaRPr lang="en-US"/>
        </a:p>
      </dgm:t>
    </dgm:pt>
    <dgm:pt modelId="{B0B6F861-62AD-4837-82B2-7FD809AF129B}" type="sibTrans" cxnId="{77F66BC4-F58C-448F-B33F-AD60884C6B52}">
      <dgm:prSet/>
      <dgm:spPr/>
      <dgm:t>
        <a:bodyPr/>
        <a:lstStyle/>
        <a:p>
          <a:endParaRPr lang="en-US"/>
        </a:p>
      </dgm:t>
    </dgm:pt>
    <dgm:pt modelId="{1500B7BB-A6A3-4E4F-BEB5-3CC8FED6B81F}">
      <dgm:prSet/>
      <dgm:spPr/>
      <dgm:t>
        <a:bodyPr/>
        <a:lstStyle/>
        <a:p>
          <a:r>
            <a:rPr lang="en-US" dirty="0" smtClean="0"/>
            <a:t>Compliance letters</a:t>
          </a:r>
          <a:endParaRPr lang="en-US" dirty="0"/>
        </a:p>
      </dgm:t>
    </dgm:pt>
    <dgm:pt modelId="{087CD708-08EC-454F-89E6-5E669DACD08F}" type="parTrans" cxnId="{8521185E-C385-43C8-8BF8-C1322C95B15B}">
      <dgm:prSet/>
      <dgm:spPr/>
      <dgm:t>
        <a:bodyPr/>
        <a:lstStyle/>
        <a:p>
          <a:endParaRPr lang="en-US"/>
        </a:p>
      </dgm:t>
    </dgm:pt>
    <dgm:pt modelId="{44EFB731-68B9-4B95-BDA7-091BFDBEBCEB}" type="sibTrans" cxnId="{8521185E-C385-43C8-8BF8-C1322C95B15B}">
      <dgm:prSet/>
      <dgm:spPr/>
      <dgm:t>
        <a:bodyPr/>
        <a:lstStyle/>
        <a:p>
          <a:endParaRPr lang="en-US"/>
        </a:p>
      </dgm:t>
    </dgm:pt>
    <dgm:pt modelId="{CD942AC9-F61B-4DD1-A7B6-B6073A1DC41E}" type="pres">
      <dgm:prSet presAssocID="{54EE9374-98BB-4A03-AF30-6F1F51528090}" presName="linearFlow" presStyleCnt="0">
        <dgm:presLayoutVars>
          <dgm:dir/>
          <dgm:resizeHandles val="exact"/>
        </dgm:presLayoutVars>
      </dgm:prSet>
      <dgm:spPr/>
    </dgm:pt>
    <dgm:pt modelId="{355DB24A-EDB8-4EFB-B84A-F39A1411DDCD}" type="pres">
      <dgm:prSet presAssocID="{826A0BB4-9B4C-41AF-9CB6-F50AD02E60CC}" presName="composite" presStyleCnt="0"/>
      <dgm:spPr/>
    </dgm:pt>
    <dgm:pt modelId="{6FD78D0A-3D2B-4F93-9AB8-064FB225AD23}" type="pres">
      <dgm:prSet presAssocID="{826A0BB4-9B4C-41AF-9CB6-F50AD02E60CC}"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58AA26-EA20-4292-A0DF-0BDB69237D95}" type="pres">
      <dgm:prSet presAssocID="{826A0BB4-9B4C-41AF-9CB6-F50AD02E60CC}" presName="txShp" presStyleLbl="node1" presStyleIdx="0" presStyleCnt="4">
        <dgm:presLayoutVars>
          <dgm:bulletEnabled val="1"/>
        </dgm:presLayoutVars>
      </dgm:prSet>
      <dgm:spPr/>
      <dgm:t>
        <a:bodyPr/>
        <a:lstStyle/>
        <a:p>
          <a:endParaRPr lang="en-US"/>
        </a:p>
      </dgm:t>
    </dgm:pt>
    <dgm:pt modelId="{6322981E-DF1F-4DFF-B337-21391F48C48B}" type="pres">
      <dgm:prSet presAssocID="{1D0FA83B-0F2C-47DA-9E1E-1B8ADCD748BB}" presName="spacing" presStyleCnt="0"/>
      <dgm:spPr/>
    </dgm:pt>
    <dgm:pt modelId="{AD5D7DD0-F9DD-4F79-B229-B3944E5CC374}" type="pres">
      <dgm:prSet presAssocID="{6BC6F852-32D7-4E48-8B80-81DBDD89F2C3}" presName="composite" presStyleCnt="0"/>
      <dgm:spPr/>
    </dgm:pt>
    <dgm:pt modelId="{B1F1C007-0DD4-4A77-92FA-A4E1DEDDCF06}" type="pres">
      <dgm:prSet presAssocID="{6BC6F852-32D7-4E48-8B80-81DBDD89F2C3}"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7FF64766-6CE4-4DA9-9245-FA54623B1BDD}" type="pres">
      <dgm:prSet presAssocID="{6BC6F852-32D7-4E48-8B80-81DBDD89F2C3}" presName="txShp" presStyleLbl="node1" presStyleIdx="1" presStyleCnt="4">
        <dgm:presLayoutVars>
          <dgm:bulletEnabled val="1"/>
        </dgm:presLayoutVars>
      </dgm:prSet>
      <dgm:spPr/>
      <dgm:t>
        <a:bodyPr/>
        <a:lstStyle/>
        <a:p>
          <a:endParaRPr lang="en-US"/>
        </a:p>
      </dgm:t>
    </dgm:pt>
    <dgm:pt modelId="{FE3D1D05-60C3-4CF4-AE09-510BBB6D7529}" type="pres">
      <dgm:prSet presAssocID="{774D5F4D-8737-46D7-81B5-7CF475E931CD}" presName="spacing" presStyleCnt="0"/>
      <dgm:spPr/>
    </dgm:pt>
    <dgm:pt modelId="{B11DCBE2-AFA7-4CEE-A831-2A78101ECEE8}" type="pres">
      <dgm:prSet presAssocID="{A63DAB0C-8FEF-47C8-9F83-235CD0B4DDFF}" presName="composite" presStyleCnt="0"/>
      <dgm:spPr/>
    </dgm:pt>
    <dgm:pt modelId="{E5AB5A35-5BCD-4941-A5CF-D34F40EC21A1}" type="pres">
      <dgm:prSet presAssocID="{A63DAB0C-8FEF-47C8-9F83-235CD0B4DDFF}"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EDA3D6E4-08B0-4947-BD76-2F951CF1C261}" type="pres">
      <dgm:prSet presAssocID="{A63DAB0C-8FEF-47C8-9F83-235CD0B4DDFF}" presName="txShp" presStyleLbl="node1" presStyleIdx="2" presStyleCnt="4">
        <dgm:presLayoutVars>
          <dgm:bulletEnabled val="1"/>
        </dgm:presLayoutVars>
      </dgm:prSet>
      <dgm:spPr/>
      <dgm:t>
        <a:bodyPr/>
        <a:lstStyle/>
        <a:p>
          <a:endParaRPr lang="en-US"/>
        </a:p>
      </dgm:t>
    </dgm:pt>
    <dgm:pt modelId="{3993C1E3-A2D3-49D8-88A1-2BDE2DC66693}" type="pres">
      <dgm:prSet presAssocID="{B0B6F861-62AD-4837-82B2-7FD809AF129B}" presName="spacing" presStyleCnt="0"/>
      <dgm:spPr/>
    </dgm:pt>
    <dgm:pt modelId="{8344449F-A9A1-4DAF-A05D-D1C9BFB4A9C2}" type="pres">
      <dgm:prSet presAssocID="{1500B7BB-A6A3-4E4F-BEB5-3CC8FED6B81F}" presName="composite" presStyleCnt="0"/>
      <dgm:spPr/>
    </dgm:pt>
    <dgm:pt modelId="{D47B1A68-0D22-4A32-84D2-FD934658657B}" type="pres">
      <dgm:prSet presAssocID="{1500B7BB-A6A3-4E4F-BEB5-3CC8FED6B81F}"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3000" r="-33000"/>
          </a:stretch>
        </a:blipFill>
      </dgm:spPr>
    </dgm:pt>
    <dgm:pt modelId="{F808631A-426D-4C80-8A71-AAB701B47F58}" type="pres">
      <dgm:prSet presAssocID="{1500B7BB-A6A3-4E4F-BEB5-3CC8FED6B81F}" presName="txShp" presStyleLbl="node1" presStyleIdx="3" presStyleCnt="4">
        <dgm:presLayoutVars>
          <dgm:bulletEnabled val="1"/>
        </dgm:presLayoutVars>
      </dgm:prSet>
      <dgm:spPr/>
      <dgm:t>
        <a:bodyPr/>
        <a:lstStyle/>
        <a:p>
          <a:endParaRPr lang="en-US"/>
        </a:p>
      </dgm:t>
    </dgm:pt>
  </dgm:ptLst>
  <dgm:cxnLst>
    <dgm:cxn modelId="{4A8B0997-FCAB-4E1D-AFBE-301403673E78}" srcId="{54EE9374-98BB-4A03-AF30-6F1F51528090}" destId="{826A0BB4-9B4C-41AF-9CB6-F50AD02E60CC}" srcOrd="0" destOrd="0" parTransId="{BFBF5C3B-6DC1-4070-AF26-D1F3D853E0D5}" sibTransId="{1D0FA83B-0F2C-47DA-9E1E-1B8ADCD748BB}"/>
    <dgm:cxn modelId="{77F66BC4-F58C-448F-B33F-AD60884C6B52}" srcId="{54EE9374-98BB-4A03-AF30-6F1F51528090}" destId="{A63DAB0C-8FEF-47C8-9F83-235CD0B4DDFF}" srcOrd="2" destOrd="0" parTransId="{7E13744B-8705-42CC-84DC-7B3E583DECB1}" sibTransId="{B0B6F861-62AD-4837-82B2-7FD809AF129B}"/>
    <dgm:cxn modelId="{5E612F82-9CD0-4702-AA80-35AE901D170A}" type="presOf" srcId="{6BC6F852-32D7-4E48-8B80-81DBDD89F2C3}" destId="{7FF64766-6CE4-4DA9-9245-FA54623B1BDD}" srcOrd="0" destOrd="0" presId="urn:microsoft.com/office/officeart/2005/8/layout/vList3"/>
    <dgm:cxn modelId="{CF4B9958-A654-4EE8-814A-00F2FAD0AA3F}" type="presOf" srcId="{A63DAB0C-8FEF-47C8-9F83-235CD0B4DDFF}" destId="{EDA3D6E4-08B0-4947-BD76-2F951CF1C261}" srcOrd="0" destOrd="0" presId="urn:microsoft.com/office/officeart/2005/8/layout/vList3"/>
    <dgm:cxn modelId="{8521185E-C385-43C8-8BF8-C1322C95B15B}" srcId="{54EE9374-98BB-4A03-AF30-6F1F51528090}" destId="{1500B7BB-A6A3-4E4F-BEB5-3CC8FED6B81F}" srcOrd="3" destOrd="0" parTransId="{087CD708-08EC-454F-89E6-5E669DACD08F}" sibTransId="{44EFB731-68B9-4B95-BDA7-091BFDBEBCEB}"/>
    <dgm:cxn modelId="{86E5B6F5-BE97-4AD9-8D75-D70DA4274A88}" type="presOf" srcId="{1500B7BB-A6A3-4E4F-BEB5-3CC8FED6B81F}" destId="{F808631A-426D-4C80-8A71-AAB701B47F58}" srcOrd="0" destOrd="0" presId="urn:microsoft.com/office/officeart/2005/8/layout/vList3"/>
    <dgm:cxn modelId="{4CB77AEB-E1AA-4F5C-93F9-F6C3B24F3999}" type="presOf" srcId="{826A0BB4-9B4C-41AF-9CB6-F50AD02E60CC}" destId="{C758AA26-EA20-4292-A0DF-0BDB69237D95}" srcOrd="0" destOrd="0" presId="urn:microsoft.com/office/officeart/2005/8/layout/vList3"/>
    <dgm:cxn modelId="{49FB9E69-3029-4250-A9F2-7D3D7F745A2D}" srcId="{54EE9374-98BB-4A03-AF30-6F1F51528090}" destId="{6BC6F852-32D7-4E48-8B80-81DBDD89F2C3}" srcOrd="1" destOrd="0" parTransId="{EF8B43A7-FEE9-4279-A090-B01F837C55C7}" sibTransId="{774D5F4D-8737-46D7-81B5-7CF475E931CD}"/>
    <dgm:cxn modelId="{AF73EDA5-721C-4E96-A289-31F4A7B31575}" type="presOf" srcId="{54EE9374-98BB-4A03-AF30-6F1F51528090}" destId="{CD942AC9-F61B-4DD1-A7B6-B6073A1DC41E}" srcOrd="0" destOrd="0" presId="urn:microsoft.com/office/officeart/2005/8/layout/vList3"/>
    <dgm:cxn modelId="{6B12BA7F-27D5-40CE-B3B6-01C683C4471F}" type="presParOf" srcId="{CD942AC9-F61B-4DD1-A7B6-B6073A1DC41E}" destId="{355DB24A-EDB8-4EFB-B84A-F39A1411DDCD}" srcOrd="0" destOrd="0" presId="urn:microsoft.com/office/officeart/2005/8/layout/vList3"/>
    <dgm:cxn modelId="{51F2FFC9-3C10-420E-9AA8-E1D5424FFEFA}" type="presParOf" srcId="{355DB24A-EDB8-4EFB-B84A-F39A1411DDCD}" destId="{6FD78D0A-3D2B-4F93-9AB8-064FB225AD23}" srcOrd="0" destOrd="0" presId="urn:microsoft.com/office/officeart/2005/8/layout/vList3"/>
    <dgm:cxn modelId="{10CC7493-095F-4EF5-A086-6BBA0826D7A8}" type="presParOf" srcId="{355DB24A-EDB8-4EFB-B84A-F39A1411DDCD}" destId="{C758AA26-EA20-4292-A0DF-0BDB69237D95}" srcOrd="1" destOrd="0" presId="urn:microsoft.com/office/officeart/2005/8/layout/vList3"/>
    <dgm:cxn modelId="{6A4DE8E9-13E6-47A6-B51A-DFFAE641B021}" type="presParOf" srcId="{CD942AC9-F61B-4DD1-A7B6-B6073A1DC41E}" destId="{6322981E-DF1F-4DFF-B337-21391F48C48B}" srcOrd="1" destOrd="0" presId="urn:microsoft.com/office/officeart/2005/8/layout/vList3"/>
    <dgm:cxn modelId="{957E7155-EEBB-49F2-A7C4-5CF2FDCB5683}" type="presParOf" srcId="{CD942AC9-F61B-4DD1-A7B6-B6073A1DC41E}" destId="{AD5D7DD0-F9DD-4F79-B229-B3944E5CC374}" srcOrd="2" destOrd="0" presId="urn:microsoft.com/office/officeart/2005/8/layout/vList3"/>
    <dgm:cxn modelId="{2FA77B9E-A510-49F3-AF5C-76D7C1BE20CB}" type="presParOf" srcId="{AD5D7DD0-F9DD-4F79-B229-B3944E5CC374}" destId="{B1F1C007-0DD4-4A77-92FA-A4E1DEDDCF06}" srcOrd="0" destOrd="0" presId="urn:microsoft.com/office/officeart/2005/8/layout/vList3"/>
    <dgm:cxn modelId="{F53761B3-7D60-40F4-A2A5-D182B578452E}" type="presParOf" srcId="{AD5D7DD0-F9DD-4F79-B229-B3944E5CC374}" destId="{7FF64766-6CE4-4DA9-9245-FA54623B1BDD}" srcOrd="1" destOrd="0" presId="urn:microsoft.com/office/officeart/2005/8/layout/vList3"/>
    <dgm:cxn modelId="{99B065A2-6ED1-4919-BC11-C7225C6A92E8}" type="presParOf" srcId="{CD942AC9-F61B-4DD1-A7B6-B6073A1DC41E}" destId="{FE3D1D05-60C3-4CF4-AE09-510BBB6D7529}" srcOrd="3" destOrd="0" presId="urn:microsoft.com/office/officeart/2005/8/layout/vList3"/>
    <dgm:cxn modelId="{0187DD35-EF83-4A7A-8162-420774A31AD0}" type="presParOf" srcId="{CD942AC9-F61B-4DD1-A7B6-B6073A1DC41E}" destId="{B11DCBE2-AFA7-4CEE-A831-2A78101ECEE8}" srcOrd="4" destOrd="0" presId="urn:microsoft.com/office/officeart/2005/8/layout/vList3"/>
    <dgm:cxn modelId="{692C86E9-4A67-44E6-9929-72F555BE0D54}" type="presParOf" srcId="{B11DCBE2-AFA7-4CEE-A831-2A78101ECEE8}" destId="{E5AB5A35-5BCD-4941-A5CF-D34F40EC21A1}" srcOrd="0" destOrd="0" presId="urn:microsoft.com/office/officeart/2005/8/layout/vList3"/>
    <dgm:cxn modelId="{B1CB7D4C-5D06-4E57-8BF1-E0CA5B5BD1FE}" type="presParOf" srcId="{B11DCBE2-AFA7-4CEE-A831-2A78101ECEE8}" destId="{EDA3D6E4-08B0-4947-BD76-2F951CF1C261}" srcOrd="1" destOrd="0" presId="urn:microsoft.com/office/officeart/2005/8/layout/vList3"/>
    <dgm:cxn modelId="{1DAC32AE-D003-4B1F-897B-2868E3E963D8}" type="presParOf" srcId="{CD942AC9-F61B-4DD1-A7B6-B6073A1DC41E}" destId="{3993C1E3-A2D3-49D8-88A1-2BDE2DC66693}" srcOrd="5" destOrd="0" presId="urn:microsoft.com/office/officeart/2005/8/layout/vList3"/>
    <dgm:cxn modelId="{C5E0395A-B615-437F-BEBA-2C4AC0224DFB}" type="presParOf" srcId="{CD942AC9-F61B-4DD1-A7B6-B6073A1DC41E}" destId="{8344449F-A9A1-4DAF-A05D-D1C9BFB4A9C2}" srcOrd="6" destOrd="0" presId="urn:microsoft.com/office/officeart/2005/8/layout/vList3"/>
    <dgm:cxn modelId="{DBC93DFF-72AC-4D78-8E90-44CDB00F69FD}" type="presParOf" srcId="{8344449F-A9A1-4DAF-A05D-D1C9BFB4A9C2}" destId="{D47B1A68-0D22-4A32-84D2-FD934658657B}" srcOrd="0" destOrd="0" presId="urn:microsoft.com/office/officeart/2005/8/layout/vList3"/>
    <dgm:cxn modelId="{D4C3253B-0FF6-4911-9B1F-6FA943960BA3}" type="presParOf" srcId="{8344449F-A9A1-4DAF-A05D-D1C9BFB4A9C2}" destId="{F808631A-426D-4C80-8A71-AAB701B47F5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0A93-4B14-4B84-8DCF-8552430BB063}">
      <dsp:nvSpPr>
        <dsp:cNvPr id="0" name=""/>
        <dsp:cNvSpPr/>
      </dsp:nvSpPr>
      <dsp:spPr>
        <a:xfrm>
          <a:off x="5175" y="565150"/>
          <a:ext cx="2655382" cy="1119594"/>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Children’s Safe Products Act</a:t>
          </a:r>
          <a:endParaRPr lang="en-US" sz="2000" kern="1200" dirty="0"/>
        </a:p>
      </dsp:txBody>
      <dsp:txXfrm>
        <a:off x="564972" y="565150"/>
        <a:ext cx="1535788" cy="1119594"/>
      </dsp:txXfrm>
    </dsp:sp>
    <dsp:sp modelId="{B8990E91-8FD5-4544-BE53-5A2BB7102D5B}">
      <dsp:nvSpPr>
        <dsp:cNvPr id="0" name=""/>
        <dsp:cNvSpPr/>
      </dsp:nvSpPr>
      <dsp:spPr>
        <a:xfrm>
          <a:off x="2315358" y="684154"/>
          <a:ext cx="2203967" cy="881586"/>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Companies </a:t>
          </a:r>
          <a:endParaRPr lang="en-US" sz="1800" kern="1200" dirty="0"/>
        </a:p>
      </dsp:txBody>
      <dsp:txXfrm>
        <a:off x="2756151" y="684154"/>
        <a:ext cx="1322381" cy="881586"/>
      </dsp:txXfrm>
    </dsp:sp>
    <dsp:sp modelId="{D16BBFD0-4B72-4481-9292-62759249B53C}">
      <dsp:nvSpPr>
        <dsp:cNvPr id="0" name=""/>
        <dsp:cNvSpPr/>
      </dsp:nvSpPr>
      <dsp:spPr>
        <a:xfrm>
          <a:off x="4210770" y="684154"/>
          <a:ext cx="2203967" cy="881586"/>
        </a:xfrm>
        <a:prstGeom prst="chevron">
          <a:avLst/>
        </a:prstGeom>
        <a:solidFill>
          <a:schemeClr val="accent4">
            <a:tint val="40000"/>
            <a:alpha val="90000"/>
            <a:hueOff val="-3832351"/>
            <a:satOff val="3257"/>
            <a:lumOff val="37"/>
            <a:alphaOff val="0"/>
          </a:schemeClr>
        </a:solidFill>
        <a:ln w="9525" cap="flat" cmpd="sng" algn="ctr">
          <a:solidFill>
            <a:schemeClr val="accent4">
              <a:tint val="40000"/>
              <a:alpha val="90000"/>
              <a:hueOff val="-3832351"/>
              <a:satOff val="3257"/>
              <a:lumOff val="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Chemicals</a:t>
          </a:r>
          <a:endParaRPr lang="en-US" sz="2000" kern="1200" dirty="0"/>
        </a:p>
      </dsp:txBody>
      <dsp:txXfrm>
        <a:off x="4651563" y="684154"/>
        <a:ext cx="1322381" cy="881586"/>
      </dsp:txXfrm>
    </dsp:sp>
    <dsp:sp modelId="{2DC3E7F8-6C1D-447B-818E-EAA4B7C16421}">
      <dsp:nvSpPr>
        <dsp:cNvPr id="0" name=""/>
        <dsp:cNvSpPr/>
      </dsp:nvSpPr>
      <dsp:spPr>
        <a:xfrm>
          <a:off x="6106181" y="684154"/>
          <a:ext cx="2203967" cy="881586"/>
        </a:xfrm>
        <a:prstGeom prst="chevron">
          <a:avLst/>
        </a:prstGeom>
        <a:solidFill>
          <a:schemeClr val="accent4">
            <a:tint val="40000"/>
            <a:alpha val="90000"/>
            <a:hueOff val="-7664701"/>
            <a:satOff val="6515"/>
            <a:lumOff val="73"/>
            <a:alphaOff val="0"/>
          </a:schemeClr>
        </a:solidFill>
        <a:ln w="9525" cap="flat" cmpd="sng" algn="ctr">
          <a:solidFill>
            <a:schemeClr val="accent4">
              <a:tint val="40000"/>
              <a:alpha val="90000"/>
              <a:hueOff val="-7664701"/>
              <a:satOff val="6515"/>
              <a:lumOff val="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BRICKS</a:t>
          </a:r>
          <a:endParaRPr lang="en-US" sz="2000" kern="1200" dirty="0"/>
        </a:p>
      </dsp:txBody>
      <dsp:txXfrm>
        <a:off x="6546974" y="684154"/>
        <a:ext cx="1322381" cy="881586"/>
      </dsp:txXfrm>
    </dsp:sp>
    <dsp:sp modelId="{D98AEFB9-C6B4-46B0-A72C-B37960390484}">
      <dsp:nvSpPr>
        <dsp:cNvPr id="0" name=""/>
        <dsp:cNvSpPr/>
      </dsp:nvSpPr>
      <dsp:spPr>
        <a:xfrm>
          <a:off x="5175" y="1833446"/>
          <a:ext cx="2655382" cy="1062152"/>
        </a:xfrm>
        <a:prstGeom prst="chevron">
          <a:avLst/>
        </a:prstGeom>
        <a:gradFill rotWithShape="0">
          <a:gsLst>
            <a:gs pos="0">
              <a:schemeClr val="accent4">
                <a:hueOff val="-18195507"/>
                <a:satOff val="12352"/>
                <a:lumOff val="-4313"/>
                <a:alphaOff val="0"/>
                <a:tint val="100000"/>
                <a:shade val="100000"/>
                <a:satMod val="130000"/>
              </a:schemeClr>
            </a:gs>
            <a:gs pos="100000">
              <a:schemeClr val="accent4">
                <a:hueOff val="-18195507"/>
                <a:satOff val="12352"/>
                <a:lumOff val="-431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Product Testing</a:t>
          </a:r>
          <a:endParaRPr lang="en-US" sz="2000" kern="1200" dirty="0"/>
        </a:p>
      </dsp:txBody>
      <dsp:txXfrm>
        <a:off x="536251" y="1833446"/>
        <a:ext cx="1593230" cy="1062152"/>
      </dsp:txXfrm>
    </dsp:sp>
    <dsp:sp modelId="{34B854A4-2892-4EFC-B010-622C2A763250}">
      <dsp:nvSpPr>
        <dsp:cNvPr id="0" name=""/>
        <dsp:cNvSpPr/>
      </dsp:nvSpPr>
      <dsp:spPr>
        <a:xfrm>
          <a:off x="2315358" y="1923729"/>
          <a:ext cx="2203967" cy="881586"/>
        </a:xfrm>
        <a:prstGeom prst="chevron">
          <a:avLst/>
        </a:prstGeom>
        <a:solidFill>
          <a:schemeClr val="accent4">
            <a:tint val="40000"/>
            <a:alpha val="90000"/>
            <a:hueOff val="-11497052"/>
            <a:satOff val="9772"/>
            <a:lumOff val="110"/>
            <a:alphaOff val="0"/>
          </a:schemeClr>
        </a:solidFill>
        <a:ln w="9525" cap="flat" cmpd="sng" algn="ctr">
          <a:solidFill>
            <a:schemeClr val="accent4">
              <a:tint val="40000"/>
              <a:alpha val="90000"/>
              <a:hueOff val="-11497052"/>
              <a:satOff val="9772"/>
              <a:lumOff val="11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Ecology</a:t>
          </a:r>
          <a:endParaRPr lang="en-US" sz="2000" kern="1200" dirty="0"/>
        </a:p>
      </dsp:txBody>
      <dsp:txXfrm>
        <a:off x="2756151" y="1923729"/>
        <a:ext cx="1322381" cy="881586"/>
      </dsp:txXfrm>
    </dsp:sp>
    <dsp:sp modelId="{AB6F9226-A320-448E-9DD9-0DCF039F083C}">
      <dsp:nvSpPr>
        <dsp:cNvPr id="0" name=""/>
        <dsp:cNvSpPr/>
      </dsp:nvSpPr>
      <dsp:spPr>
        <a:xfrm>
          <a:off x="4210770" y="1923729"/>
          <a:ext cx="2203967" cy="881586"/>
        </a:xfrm>
        <a:prstGeom prst="chevron">
          <a:avLst/>
        </a:prstGeom>
        <a:solidFill>
          <a:schemeClr val="accent4">
            <a:tint val="40000"/>
            <a:alpha val="90000"/>
            <a:hueOff val="-15329402"/>
            <a:satOff val="13030"/>
            <a:lumOff val="146"/>
            <a:alphaOff val="0"/>
          </a:schemeClr>
        </a:solidFill>
        <a:ln w="9525" cap="flat" cmpd="sng" algn="ctr">
          <a:solidFill>
            <a:schemeClr val="accent4">
              <a:tint val="40000"/>
              <a:alpha val="90000"/>
              <a:hueOff val="-15329402"/>
              <a:satOff val="13030"/>
              <a:lumOff val="14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Chemicals</a:t>
          </a:r>
          <a:endParaRPr lang="en-US" sz="2000" kern="1200" dirty="0"/>
        </a:p>
      </dsp:txBody>
      <dsp:txXfrm>
        <a:off x="4651563" y="1923729"/>
        <a:ext cx="1322381" cy="881586"/>
      </dsp:txXfrm>
    </dsp:sp>
    <dsp:sp modelId="{DEFF07E9-1242-41D0-BF4C-455BDA487F22}">
      <dsp:nvSpPr>
        <dsp:cNvPr id="0" name=""/>
        <dsp:cNvSpPr/>
      </dsp:nvSpPr>
      <dsp:spPr>
        <a:xfrm>
          <a:off x="6106181" y="1923729"/>
          <a:ext cx="2203967" cy="881586"/>
        </a:xfrm>
        <a:prstGeom prst="chevron">
          <a:avLst/>
        </a:prstGeom>
        <a:solidFill>
          <a:schemeClr val="accent4">
            <a:tint val="40000"/>
            <a:alpha val="90000"/>
            <a:hueOff val="-19161753"/>
            <a:satOff val="16287"/>
            <a:lumOff val="183"/>
            <a:alphaOff val="0"/>
          </a:schemeClr>
        </a:solidFill>
        <a:ln w="9525" cap="flat" cmpd="sng" algn="ctr">
          <a:solidFill>
            <a:schemeClr val="accent4">
              <a:tint val="40000"/>
              <a:alpha val="90000"/>
              <a:hueOff val="-19161753"/>
              <a:satOff val="16287"/>
              <a:lumOff val="18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BRICKS</a:t>
          </a:r>
          <a:endParaRPr lang="en-US" sz="2000" kern="1200" dirty="0"/>
        </a:p>
      </dsp:txBody>
      <dsp:txXfrm>
        <a:off x="6546974" y="1923729"/>
        <a:ext cx="1322381" cy="881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7ABA5-2A34-4B10-9481-4C46D613FDCE}">
      <dsp:nvSpPr>
        <dsp:cNvPr id="0" name=""/>
        <dsp:cNvSpPr/>
      </dsp:nvSpPr>
      <dsp:spPr>
        <a:xfrm>
          <a:off x="7" y="3"/>
          <a:ext cx="2103109" cy="914150"/>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Companies</a:t>
          </a:r>
          <a:r>
            <a:rPr lang="en-US" sz="1800" kern="1200" dirty="0" smtClean="0"/>
            <a:t> </a:t>
          </a:r>
          <a:endParaRPr lang="en-US" sz="1800" kern="1200" dirty="0"/>
        </a:p>
      </dsp:txBody>
      <dsp:txXfrm>
        <a:off x="7" y="228541"/>
        <a:ext cx="1874572" cy="457075"/>
      </dsp:txXfrm>
    </dsp:sp>
    <dsp:sp modelId="{D16BBFD0-4B72-4481-9292-62759249B53C}">
      <dsp:nvSpPr>
        <dsp:cNvPr id="0" name=""/>
        <dsp:cNvSpPr/>
      </dsp:nvSpPr>
      <dsp:spPr>
        <a:xfrm>
          <a:off x="2167338" y="36157"/>
          <a:ext cx="2105214" cy="842085"/>
        </a:xfrm>
        <a:prstGeom prst="rightArrow">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en-US" sz="2700" kern="1200" dirty="0" smtClean="0"/>
            <a:t>Chemicals</a:t>
          </a:r>
          <a:endParaRPr lang="en-US" sz="2700" kern="1200" dirty="0"/>
        </a:p>
      </dsp:txBody>
      <dsp:txXfrm>
        <a:off x="2167338" y="246678"/>
        <a:ext cx="1894693" cy="421043"/>
      </dsp:txXfrm>
    </dsp:sp>
    <dsp:sp modelId="{2DC3E7F8-6C1D-447B-818E-EAA4B7C16421}">
      <dsp:nvSpPr>
        <dsp:cNvPr id="0" name=""/>
        <dsp:cNvSpPr/>
      </dsp:nvSpPr>
      <dsp:spPr>
        <a:xfrm>
          <a:off x="4371785" y="68518"/>
          <a:ext cx="2105214" cy="842085"/>
        </a:xfrm>
        <a:prstGeom prst="rightArrow">
          <a:avLst/>
        </a:prstGeom>
        <a:solidFill>
          <a:schemeClr val="accent2">
            <a:tint val="40000"/>
            <a:alpha val="90000"/>
            <a:hueOff val="-5906309"/>
            <a:satOff val="-24047"/>
            <a:lumOff val="-1245"/>
            <a:alphaOff val="0"/>
          </a:schemeClr>
        </a:solidFill>
        <a:ln w="9525" cap="flat" cmpd="sng" algn="ctr">
          <a:solidFill>
            <a:schemeClr val="accent2">
              <a:tint val="40000"/>
              <a:alpha val="90000"/>
              <a:hueOff val="-5906309"/>
              <a:satOff val="-24047"/>
              <a:lumOff val="-12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en-US" sz="2700" kern="1200" dirty="0" smtClean="0"/>
            <a:t>BRICKS</a:t>
          </a:r>
          <a:endParaRPr lang="en-US" sz="2700" kern="1200" dirty="0"/>
        </a:p>
      </dsp:txBody>
      <dsp:txXfrm>
        <a:off x="4371785" y="279039"/>
        <a:ext cx="1894693" cy="421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73A31-0535-4C40-9A55-59C93896AF0A}">
      <dsp:nvSpPr>
        <dsp:cNvPr id="0" name=""/>
        <dsp:cNvSpPr/>
      </dsp:nvSpPr>
      <dsp:spPr>
        <a:xfrm>
          <a:off x="609597" y="153"/>
          <a:ext cx="1950727" cy="769436"/>
        </a:xfrm>
        <a:prstGeom prst="rightArrow">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Ecology</a:t>
          </a:r>
          <a:endParaRPr lang="en-US" sz="2400" kern="1200" dirty="0">
            <a:solidFill>
              <a:schemeClr val="tx1"/>
            </a:solidFill>
          </a:endParaRPr>
        </a:p>
      </dsp:txBody>
      <dsp:txXfrm>
        <a:off x="609597" y="192512"/>
        <a:ext cx="1758368" cy="384718"/>
      </dsp:txXfrm>
    </dsp:sp>
    <dsp:sp modelId="{AB6F9226-A320-448E-9DD9-0DCF039F083C}">
      <dsp:nvSpPr>
        <dsp:cNvPr id="0" name=""/>
        <dsp:cNvSpPr/>
      </dsp:nvSpPr>
      <dsp:spPr>
        <a:xfrm>
          <a:off x="2667004" y="28055"/>
          <a:ext cx="1853836" cy="741534"/>
        </a:xfrm>
        <a:prstGeom prst="rightArrow">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Chemicals</a:t>
          </a:r>
          <a:endParaRPr lang="en-US" sz="2400" kern="1200" dirty="0"/>
        </a:p>
      </dsp:txBody>
      <dsp:txXfrm>
        <a:off x="2667004" y="213439"/>
        <a:ext cx="1668453" cy="370767"/>
      </dsp:txXfrm>
    </dsp:sp>
    <dsp:sp modelId="{DEFF07E9-1242-41D0-BF4C-455BDA487F22}">
      <dsp:nvSpPr>
        <dsp:cNvPr id="0" name=""/>
        <dsp:cNvSpPr/>
      </dsp:nvSpPr>
      <dsp:spPr>
        <a:xfrm>
          <a:off x="4648200" y="11135"/>
          <a:ext cx="1853836" cy="741534"/>
        </a:xfrm>
        <a:prstGeom prst="rightArrow">
          <a:avLst/>
        </a:prstGeom>
        <a:solidFill>
          <a:schemeClr val="accent4">
            <a:tint val="40000"/>
            <a:alpha val="90000"/>
            <a:hueOff val="-19161753"/>
            <a:satOff val="16287"/>
            <a:lumOff val="183"/>
            <a:alphaOff val="0"/>
          </a:schemeClr>
        </a:solidFill>
        <a:ln w="9525" cap="flat" cmpd="sng" algn="ctr">
          <a:solidFill>
            <a:schemeClr val="accent4">
              <a:tint val="40000"/>
              <a:alpha val="90000"/>
              <a:hueOff val="-19161753"/>
              <a:satOff val="16287"/>
              <a:lumOff val="18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BRICKS</a:t>
          </a:r>
          <a:endParaRPr lang="en-US" sz="2400" kern="1200" dirty="0"/>
        </a:p>
      </dsp:txBody>
      <dsp:txXfrm>
        <a:off x="4648200" y="196519"/>
        <a:ext cx="1668453" cy="370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AA26-EA20-4292-A0DF-0BDB69237D95}">
      <dsp:nvSpPr>
        <dsp:cNvPr id="0" name=""/>
        <dsp:cNvSpPr/>
      </dsp:nvSpPr>
      <dsp:spPr>
        <a:xfrm rot="10800000">
          <a:off x="1549619" y="742"/>
          <a:ext cx="5481129" cy="676136"/>
        </a:xfrm>
        <a:prstGeom prst="homePlat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15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2"/>
              </a:solidFill>
            </a:rPr>
            <a:t>Results above 100ppm</a:t>
          </a:r>
          <a:endParaRPr lang="en-US" sz="3100" kern="1200" dirty="0">
            <a:solidFill>
              <a:schemeClr val="tx2"/>
            </a:solidFill>
          </a:endParaRPr>
        </a:p>
      </dsp:txBody>
      <dsp:txXfrm rot="10800000">
        <a:off x="1718653" y="742"/>
        <a:ext cx="5312095" cy="676136"/>
      </dsp:txXfrm>
    </dsp:sp>
    <dsp:sp modelId="{6FD78D0A-3D2B-4F93-9AB8-064FB225AD23}">
      <dsp:nvSpPr>
        <dsp:cNvPr id="0" name=""/>
        <dsp:cNvSpPr/>
      </dsp:nvSpPr>
      <dsp:spPr>
        <a:xfrm>
          <a:off x="1211551" y="742"/>
          <a:ext cx="676136" cy="6761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FF64766-6CE4-4DA9-9245-FA54623B1BDD}">
      <dsp:nvSpPr>
        <dsp:cNvPr id="0" name=""/>
        <dsp:cNvSpPr/>
      </dsp:nvSpPr>
      <dsp:spPr>
        <a:xfrm rot="10800000">
          <a:off x="1549619" y="878710"/>
          <a:ext cx="5481129" cy="676136"/>
        </a:xfrm>
        <a:prstGeom prst="homePlate">
          <a:avLst/>
        </a:prstGeom>
        <a:gradFill rotWithShape="0">
          <a:gsLst>
            <a:gs pos="0">
              <a:schemeClr val="accent2">
                <a:shade val="50000"/>
                <a:hueOff val="261627"/>
                <a:satOff val="-19216"/>
                <a:lumOff val="26841"/>
                <a:alphaOff val="0"/>
                <a:tint val="100000"/>
                <a:shade val="100000"/>
                <a:satMod val="130000"/>
              </a:schemeClr>
            </a:gs>
            <a:gs pos="100000">
              <a:schemeClr val="accent2">
                <a:shade val="50000"/>
                <a:hueOff val="261627"/>
                <a:satOff val="-19216"/>
                <a:lumOff val="268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15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bg1"/>
              </a:solidFill>
            </a:rPr>
            <a:t>Matching brick</a:t>
          </a:r>
          <a:endParaRPr lang="en-US" sz="3100" kern="1200" dirty="0">
            <a:solidFill>
              <a:schemeClr val="bg1"/>
            </a:solidFill>
          </a:endParaRPr>
        </a:p>
      </dsp:txBody>
      <dsp:txXfrm rot="10800000">
        <a:off x="1718653" y="878710"/>
        <a:ext cx="5312095" cy="676136"/>
      </dsp:txXfrm>
    </dsp:sp>
    <dsp:sp modelId="{B1F1C007-0DD4-4A77-92FA-A4E1DEDDCF06}">
      <dsp:nvSpPr>
        <dsp:cNvPr id="0" name=""/>
        <dsp:cNvSpPr/>
      </dsp:nvSpPr>
      <dsp:spPr>
        <a:xfrm>
          <a:off x="1211551" y="878710"/>
          <a:ext cx="676136" cy="67613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A3D6E4-08B0-4947-BD76-2F951CF1C261}">
      <dsp:nvSpPr>
        <dsp:cNvPr id="0" name=""/>
        <dsp:cNvSpPr/>
      </dsp:nvSpPr>
      <dsp:spPr>
        <a:xfrm rot="10800000">
          <a:off x="1549619" y="1756678"/>
          <a:ext cx="5481129" cy="676136"/>
        </a:xfrm>
        <a:prstGeom prst="homePlate">
          <a:avLst/>
        </a:prstGeom>
        <a:gradFill rotWithShape="0">
          <a:gsLst>
            <a:gs pos="0">
              <a:schemeClr val="accent2">
                <a:shade val="50000"/>
                <a:hueOff val="523254"/>
                <a:satOff val="-38432"/>
                <a:lumOff val="53682"/>
                <a:alphaOff val="0"/>
                <a:tint val="100000"/>
                <a:shade val="100000"/>
                <a:satMod val="130000"/>
              </a:schemeClr>
            </a:gs>
            <a:gs pos="100000">
              <a:schemeClr val="accent2">
                <a:shade val="50000"/>
                <a:hueOff val="523254"/>
                <a:satOff val="-38432"/>
                <a:lumOff val="5368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15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2"/>
              </a:solidFill>
            </a:rPr>
            <a:t>Different bricks</a:t>
          </a:r>
          <a:endParaRPr lang="en-US" sz="3100" kern="1200" dirty="0">
            <a:solidFill>
              <a:schemeClr val="tx2"/>
            </a:solidFill>
          </a:endParaRPr>
        </a:p>
      </dsp:txBody>
      <dsp:txXfrm rot="10800000">
        <a:off x="1718653" y="1756678"/>
        <a:ext cx="5312095" cy="676136"/>
      </dsp:txXfrm>
    </dsp:sp>
    <dsp:sp modelId="{E5AB5A35-5BCD-4941-A5CF-D34F40EC21A1}">
      <dsp:nvSpPr>
        <dsp:cNvPr id="0" name=""/>
        <dsp:cNvSpPr/>
      </dsp:nvSpPr>
      <dsp:spPr>
        <a:xfrm>
          <a:off x="1211551" y="1756678"/>
          <a:ext cx="676136" cy="6761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08631A-426D-4C80-8A71-AAB701B47F58}">
      <dsp:nvSpPr>
        <dsp:cNvPr id="0" name=""/>
        <dsp:cNvSpPr/>
      </dsp:nvSpPr>
      <dsp:spPr>
        <a:xfrm rot="10800000">
          <a:off x="1549619" y="2634646"/>
          <a:ext cx="5481129" cy="676136"/>
        </a:xfrm>
        <a:prstGeom prst="homePlate">
          <a:avLst/>
        </a:prstGeom>
        <a:gradFill rotWithShape="0">
          <a:gsLst>
            <a:gs pos="0">
              <a:schemeClr val="accent2">
                <a:shade val="50000"/>
                <a:hueOff val="261627"/>
                <a:satOff val="-19216"/>
                <a:lumOff val="26841"/>
                <a:alphaOff val="0"/>
                <a:tint val="100000"/>
                <a:shade val="100000"/>
                <a:satMod val="130000"/>
              </a:schemeClr>
            </a:gs>
            <a:gs pos="100000">
              <a:schemeClr val="accent2">
                <a:shade val="50000"/>
                <a:hueOff val="261627"/>
                <a:satOff val="-19216"/>
                <a:lumOff val="268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157"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Compliance letters</a:t>
          </a:r>
          <a:endParaRPr lang="en-US" sz="3100" kern="1200" dirty="0"/>
        </a:p>
      </dsp:txBody>
      <dsp:txXfrm rot="10800000">
        <a:off x="1718653" y="2634646"/>
        <a:ext cx="5312095" cy="676136"/>
      </dsp:txXfrm>
    </dsp:sp>
    <dsp:sp modelId="{D47B1A68-0D22-4A32-84D2-FD934658657B}">
      <dsp:nvSpPr>
        <dsp:cNvPr id="0" name=""/>
        <dsp:cNvSpPr/>
      </dsp:nvSpPr>
      <dsp:spPr>
        <a:xfrm>
          <a:off x="1211551" y="2634646"/>
          <a:ext cx="676136" cy="6761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3000" r="-3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3212A-C93B-43D7-A9AE-7884C4906E3C}" type="datetimeFigureOut">
              <a:rPr lang="en-GB" smtClean="0"/>
              <a:t>03/04/2018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FFE3F-C8E8-4326-9B33-3B75BAF99677}" type="slidenum">
              <a:rPr lang="en-GB" smtClean="0"/>
              <a:t>‹#›</a:t>
            </a:fld>
            <a:endParaRPr lang="en-GB"/>
          </a:p>
        </p:txBody>
      </p:sp>
    </p:spTree>
    <p:extLst>
      <p:ext uri="{BB962C8B-B14F-4D97-AF65-F5344CB8AC3E}">
        <p14:creationId xmlns:p14="http://schemas.microsoft.com/office/powerpoint/2010/main" val="130918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st-secureaccess.wa.gov/ecy/csp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FFE3F-C8E8-4326-9B33-3B75BAF99677}" type="slidenum">
              <a:rPr lang="en-GB" smtClean="0"/>
              <a:t>1</a:t>
            </a:fld>
            <a:endParaRPr lang="en-GB"/>
          </a:p>
        </p:txBody>
      </p:sp>
    </p:spTree>
    <p:extLst>
      <p:ext uri="{BB962C8B-B14F-4D97-AF65-F5344CB8AC3E}">
        <p14:creationId xmlns:p14="http://schemas.microsoft.com/office/powerpoint/2010/main" val="408784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Product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Completed &gt; 20 product studies</a:t>
            </a:r>
          </a:p>
          <a:p>
            <a:r>
              <a:rPr lang="en-US" u="none" baseline="0" dirty="0" smtClean="0"/>
              <a:t>Screened &gt; 11,000 product components</a:t>
            </a:r>
          </a:p>
          <a:p>
            <a:r>
              <a:rPr lang="en-US" u="none" baseline="0" dirty="0" smtClean="0"/>
              <a:t>Tested &gt; 3,000 products</a:t>
            </a:r>
          </a:p>
          <a:p>
            <a:pPr marL="171450" indent="-171450">
              <a:buFont typeface="Wingdings" panose="05000000000000000000" pitchFamily="2" charset="2"/>
              <a:buChar char="Ø"/>
            </a:pPr>
            <a:r>
              <a:rPr lang="en-US" u="none" baseline="0" dirty="0" smtClean="0"/>
              <a:t>270 </a:t>
            </a:r>
            <a:r>
              <a:rPr lang="en-US" u="none" baseline="0" dirty="0" err="1" smtClean="0"/>
              <a:t>analytes</a:t>
            </a:r>
            <a:r>
              <a:rPr lang="en-US" u="none" baseline="0" dirty="0" smtClean="0"/>
              <a:t> (209 of these PCBs)</a:t>
            </a:r>
          </a:p>
          <a:p>
            <a:pPr marL="0" indent="0">
              <a:buFont typeface="Wingdings" panose="05000000000000000000" pitchFamily="2" charset="2"/>
              <a:buNone/>
            </a:pPr>
            <a:r>
              <a:rPr lang="en-US" u="none" baseline="0" dirty="0" smtClean="0"/>
              <a:t>Enforcement actions &gt; 150 products</a:t>
            </a:r>
          </a:p>
          <a:p>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18</a:t>
            </a:fld>
            <a:endParaRPr lang="en-GB"/>
          </a:p>
        </p:txBody>
      </p:sp>
    </p:spTree>
    <p:extLst>
      <p:ext uri="{BB962C8B-B14F-4D97-AF65-F5344CB8AC3E}">
        <p14:creationId xmlns:p14="http://schemas.microsoft.com/office/powerpoint/2010/main" val="25779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studies….</a:t>
            </a:r>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19</a:t>
            </a:fld>
            <a:endParaRPr lang="en-GB"/>
          </a:p>
        </p:txBody>
      </p:sp>
    </p:spTree>
    <p:extLst>
      <p:ext uri="{BB962C8B-B14F-4D97-AF65-F5344CB8AC3E}">
        <p14:creationId xmlns:p14="http://schemas.microsoft.com/office/powerpoint/2010/main" val="313302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137</a:t>
            </a:r>
            <a:r>
              <a:rPr lang="en-US" baseline="0" dirty="0" smtClean="0"/>
              <a:t> products we had to figure out brick</a:t>
            </a:r>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20</a:t>
            </a:fld>
            <a:endParaRPr lang="en-GB"/>
          </a:p>
        </p:txBody>
      </p:sp>
    </p:spTree>
    <p:extLst>
      <p:ext uri="{BB962C8B-B14F-4D97-AF65-F5344CB8AC3E}">
        <p14:creationId xmlns:p14="http://schemas.microsoft.com/office/powerpoint/2010/main" val="249153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 info in databases</a:t>
            </a:r>
            <a:r>
              <a:rPr lang="en-US" baseline="0" dirty="0" smtClean="0"/>
              <a:t> searched </a:t>
            </a:r>
            <a:r>
              <a:rPr lang="en-US" b="1" baseline="0" dirty="0" smtClean="0"/>
              <a:t>by brick </a:t>
            </a:r>
            <a:r>
              <a:rPr lang="en-US" baseline="0" dirty="0" smtClean="0"/>
              <a:t>– 4 matched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6 other reports from companies but either didn’t have matching CHCC or matching brick. </a:t>
            </a:r>
            <a:endParaRPr lang="en-US" dirty="0" smtClean="0"/>
          </a:p>
          <a:p>
            <a:r>
              <a:rPr lang="en-US" dirty="0" smtClean="0"/>
              <a:t>Why don’t they add up to 36?? 18</a:t>
            </a:r>
            <a:r>
              <a:rPr lang="en-US" baseline="0" dirty="0" smtClean="0"/>
              <a:t> companies, some for several products, some products preempted by federal law (sunblock)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21</a:t>
            </a:fld>
            <a:endParaRPr lang="en-GB"/>
          </a:p>
        </p:txBody>
      </p:sp>
    </p:spTree>
    <p:extLst>
      <p:ext uri="{BB962C8B-B14F-4D97-AF65-F5344CB8AC3E}">
        <p14:creationId xmlns:p14="http://schemas.microsoft.com/office/powerpoint/2010/main" val="22598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collection manufacturer reported data – we regularly work with folks outside Ecology.</a:t>
            </a:r>
          </a:p>
          <a:p>
            <a:endParaRPr lang="en-US" baseline="0" dirty="0" smtClean="0"/>
          </a:p>
          <a:p>
            <a:r>
              <a:rPr lang="en-US" baseline="0" dirty="0" smtClean="0"/>
              <a:t>Two other states have similar children’s laws (copied mostly from CSPA) – we share information, experience, and lessons with both Oregon and Vermont.  They are in the beginning stages of implementing their CSPA-like laws.  In fact, we are working under an EPA grant with Oregon and IC2 to develop the database for the OR Toxic Free Kids Act.  The development of that database will allow for one-stop reporting for manufacturers for all three state’s laws (or so they hope).  Additionally, we participate in other IC2 efforts and collaborate regularly with other states – including Minnesota and California.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OR and VT used our CHCC list as their own, they also have manufacturers report using bricks.</a:t>
            </a:r>
          </a:p>
          <a:p>
            <a:endParaRPr lang="en-US" baseline="0" dirty="0" smtClean="0"/>
          </a:p>
          <a:p>
            <a:r>
              <a:rPr lang="en-US" baseline="0" dirty="0" smtClean="0"/>
              <a:t>California Department of Toxic Substances Control</a:t>
            </a:r>
          </a:p>
          <a:p>
            <a:endParaRPr lang="en-US" baseline="0" dirty="0" smtClean="0"/>
          </a:p>
          <a:p>
            <a:r>
              <a:rPr lang="en-US" baseline="0" dirty="0" smtClean="0"/>
              <a:t>Just recently we shared results from our CSPA database with EPA and California.</a:t>
            </a:r>
          </a:p>
          <a:p>
            <a:endParaRPr lang="en-US" baseline="0" dirty="0" smtClean="0"/>
          </a:p>
          <a:p>
            <a:r>
              <a:rPr lang="en-US" baseline="0" dirty="0" smtClean="0"/>
              <a:t>Test SAW login - </a:t>
            </a:r>
            <a:r>
              <a:rPr lang="en-US" sz="1200" kern="1200" dirty="0" smtClean="0">
                <a:solidFill>
                  <a:schemeClr val="tx1"/>
                </a:solidFill>
                <a:effectLst/>
                <a:latin typeface="+mn-lt"/>
                <a:ea typeface="+mn-ea"/>
                <a:cs typeface="+mn-cs"/>
                <a:hlinkClick r:id="rId3"/>
              </a:rPr>
              <a:t>https://test-secureaccess.wa.gov/ecy/cspa/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trus461</a:t>
            </a:r>
          </a:p>
          <a:p>
            <a:r>
              <a:rPr lang="en-US" sz="1200" kern="1200" dirty="0" smtClean="0">
                <a:solidFill>
                  <a:schemeClr val="tx1"/>
                </a:solidFill>
                <a:effectLst/>
                <a:latin typeface="+mn-lt"/>
                <a:ea typeface="+mn-ea"/>
                <a:cs typeface="+mn-cs"/>
              </a:rPr>
              <a:t>C$PAlogin123</a:t>
            </a:r>
          </a:p>
        </p:txBody>
      </p:sp>
      <p:sp>
        <p:nvSpPr>
          <p:cNvPr id="4" name="Slide Number Placeholder 3"/>
          <p:cNvSpPr>
            <a:spLocks noGrp="1"/>
          </p:cNvSpPr>
          <p:nvPr>
            <p:ph type="sldNum" sz="quarter" idx="10"/>
          </p:nvPr>
        </p:nvSpPr>
        <p:spPr/>
        <p:txBody>
          <a:bodyPr/>
          <a:lstStyle/>
          <a:p>
            <a:fld id="{DBAFFE3F-C8E8-4326-9B33-3B75BAF99677}" type="slidenum">
              <a:rPr lang="en-GB" smtClean="0"/>
              <a:t>22</a:t>
            </a:fld>
            <a:endParaRPr lang="en-GB"/>
          </a:p>
        </p:txBody>
      </p:sp>
    </p:spTree>
    <p:extLst>
      <p:ext uri="{BB962C8B-B14F-4D97-AF65-F5344CB8AC3E}">
        <p14:creationId xmlns:p14="http://schemas.microsoft.com/office/powerpoint/2010/main" val="218370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33C0FB-7ED9-4529-AF9C-C6D768E74C9D}" type="slidenum">
              <a:rPr lang="en-GB" smtClean="0"/>
              <a:t>2</a:t>
            </a:fld>
            <a:endParaRPr lang="en-GB"/>
          </a:p>
        </p:txBody>
      </p:sp>
    </p:spTree>
    <p:extLst>
      <p:ext uri="{BB962C8B-B14F-4D97-AF65-F5344CB8AC3E}">
        <p14:creationId xmlns:p14="http://schemas.microsoft.com/office/powerpoint/2010/main" val="36609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FFE3F-C8E8-4326-9B33-3B75BAF99677}" type="slidenum">
              <a:rPr lang="en-GB" smtClean="0"/>
              <a:t>10</a:t>
            </a:fld>
            <a:endParaRPr lang="en-GB"/>
          </a:p>
        </p:txBody>
      </p:sp>
    </p:spTree>
    <p:extLst>
      <p:ext uri="{BB962C8B-B14F-4D97-AF65-F5344CB8AC3E}">
        <p14:creationId xmlns:p14="http://schemas.microsoft.com/office/powerpoint/2010/main" val="20657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200" baseline="0" dirty="0">
              <a:latin typeface="+mn-lt"/>
            </a:endParaRPr>
          </a:p>
        </p:txBody>
      </p:sp>
      <p:sp>
        <p:nvSpPr>
          <p:cNvPr id="4" name="Slide Number Placeholder 3"/>
          <p:cNvSpPr>
            <a:spLocks noGrp="1"/>
          </p:cNvSpPr>
          <p:nvPr>
            <p:ph type="sldNum" sz="quarter" idx="10"/>
          </p:nvPr>
        </p:nvSpPr>
        <p:spPr/>
        <p:txBody>
          <a:bodyPr/>
          <a:lstStyle/>
          <a:p>
            <a:pPr>
              <a:defRPr/>
            </a:pPr>
            <a:fld id="{806A4147-A903-F342-9C1C-BB8FDB07020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80171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CSPA</a:t>
            </a:r>
          </a:p>
          <a:p>
            <a:r>
              <a:rPr lang="en-US" u="none" dirty="0" smtClean="0"/>
              <a:t>2012 – 2017 - 9,236 total reports </a:t>
            </a:r>
          </a:p>
          <a:p>
            <a:r>
              <a:rPr lang="en-US" u="none" dirty="0" smtClean="0"/>
              <a:t>270 companies</a:t>
            </a:r>
          </a:p>
          <a:p>
            <a:r>
              <a:rPr lang="en-US" u="none" baseline="0" dirty="0" smtClean="0"/>
              <a:t>257 bricks</a:t>
            </a:r>
          </a:p>
          <a:p>
            <a:endParaRPr lang="en-US" u="none" baseline="0" dirty="0" smtClean="0"/>
          </a:p>
          <a:p>
            <a:endParaRPr lang="en-US" u="none" dirty="0"/>
          </a:p>
        </p:txBody>
      </p:sp>
      <p:sp>
        <p:nvSpPr>
          <p:cNvPr id="4" name="Slide Number Placeholder 3"/>
          <p:cNvSpPr>
            <a:spLocks noGrp="1"/>
          </p:cNvSpPr>
          <p:nvPr>
            <p:ph type="sldNum" sz="quarter" idx="10"/>
          </p:nvPr>
        </p:nvSpPr>
        <p:spPr/>
        <p:txBody>
          <a:bodyPr/>
          <a:lstStyle/>
          <a:p>
            <a:fld id="{DBAFFE3F-C8E8-4326-9B33-3B75BAF99677}" type="slidenum">
              <a:rPr lang="en-GB" smtClean="0"/>
              <a:t>13</a:t>
            </a:fld>
            <a:endParaRPr lang="en-GB"/>
          </a:p>
        </p:txBody>
      </p:sp>
    </p:spTree>
    <p:extLst>
      <p:ext uri="{BB962C8B-B14F-4D97-AF65-F5344CB8AC3E}">
        <p14:creationId xmlns:p14="http://schemas.microsoft.com/office/powerpoint/2010/main" val="170280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14</a:t>
            </a:fld>
            <a:endParaRPr lang="en-GB"/>
          </a:p>
        </p:txBody>
      </p:sp>
    </p:spTree>
    <p:extLst>
      <p:ext uri="{BB962C8B-B14F-4D97-AF65-F5344CB8AC3E}">
        <p14:creationId xmlns:p14="http://schemas.microsoft.com/office/powerpoint/2010/main" val="381643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John Williams – talked</a:t>
            </a:r>
            <a:r>
              <a:rPr lang="en-US" baseline="0" dirty="0" smtClean="0"/>
              <a:t> with industry they said they use “negotiated agreement” we wanted product data (too much data, unmanageable) but industry said they could give it by brick. Already familiar with, using </a:t>
            </a:r>
            <a:endParaRPr lang="en-US" dirty="0" smtClean="0"/>
          </a:p>
          <a:p>
            <a:r>
              <a:rPr lang="en-US" dirty="0" smtClean="0"/>
              <a:t>356</a:t>
            </a:r>
            <a:r>
              <a:rPr lang="en-US" baseline="0" dirty="0" smtClean="0"/>
              <a:t> children’s “product” bricks include toys, kitchen items for feeding…./257 reported </a:t>
            </a:r>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15</a:t>
            </a:fld>
            <a:endParaRPr lang="en-GB"/>
          </a:p>
        </p:txBody>
      </p:sp>
    </p:spTree>
    <p:extLst>
      <p:ext uri="{BB962C8B-B14F-4D97-AF65-F5344CB8AC3E}">
        <p14:creationId xmlns:p14="http://schemas.microsoft.com/office/powerpoint/2010/main" val="23309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records FOR</a:t>
            </a:r>
            <a:r>
              <a:rPr lang="en-US" baseline="0" dirty="0" smtClean="0"/>
              <a:t> ALL 5 YEARS </a:t>
            </a:r>
          </a:p>
          <a:p>
            <a:endParaRPr lang="en-US" baseline="0" dirty="0" smtClean="0"/>
          </a:p>
          <a:p>
            <a:pPr marL="0" indent="0">
              <a:buNone/>
            </a:pPr>
            <a:r>
              <a:rPr lang="en-US" sz="1200" dirty="0" smtClean="0"/>
              <a:t>From 2012-2017:</a:t>
            </a:r>
          </a:p>
          <a:p>
            <a:pPr marL="0" indent="0">
              <a:buNone/>
            </a:pPr>
            <a:r>
              <a:rPr lang="en-US" sz="1200" dirty="0" smtClean="0"/>
              <a:t>2012 – 3633</a:t>
            </a:r>
          </a:p>
          <a:p>
            <a:pPr marL="0" indent="0">
              <a:buNone/>
            </a:pPr>
            <a:r>
              <a:rPr lang="en-US" sz="1200" dirty="0" smtClean="0"/>
              <a:t>2013 - 9233</a:t>
            </a:r>
          </a:p>
          <a:p>
            <a:pPr marL="0" indent="0">
              <a:buNone/>
            </a:pPr>
            <a:r>
              <a:rPr lang="en-US" sz="1200" dirty="0" smtClean="0"/>
              <a:t>2014 – 11,223</a:t>
            </a:r>
          </a:p>
          <a:p>
            <a:pPr marL="0" indent="0">
              <a:buNone/>
            </a:pPr>
            <a:r>
              <a:rPr lang="en-US" sz="1200" dirty="0" smtClean="0"/>
              <a:t>2015 – 10,396</a:t>
            </a:r>
          </a:p>
          <a:p>
            <a:pPr marL="0" indent="0">
              <a:buNone/>
            </a:pPr>
            <a:r>
              <a:rPr lang="en-US" sz="1200" dirty="0" smtClean="0"/>
              <a:t>2016 – 10,250</a:t>
            </a:r>
          </a:p>
          <a:p>
            <a:pPr marL="0" indent="0">
              <a:buNone/>
            </a:pPr>
            <a:r>
              <a:rPr lang="en-US" sz="1200" dirty="0" smtClean="0"/>
              <a:t>2017 – 10,682 (9/15/2017)</a:t>
            </a:r>
          </a:p>
          <a:p>
            <a:pPr>
              <a:buFontTx/>
              <a:buChar char="-"/>
            </a:pPr>
            <a:r>
              <a:rPr lang="en-US" sz="1200" b="1" dirty="0" smtClean="0"/>
              <a:t>55,254 total as of 9/15/2017</a:t>
            </a:r>
            <a:r>
              <a:rPr lang="en-US" sz="1200" b="0" baseline="0" dirty="0" smtClean="0"/>
              <a:t> </a:t>
            </a:r>
            <a:r>
              <a:rPr lang="en-US" sz="1200" dirty="0" err="1" smtClean="0"/>
              <a:t>Avg</a:t>
            </a:r>
            <a:r>
              <a:rPr lang="en-US" sz="1200" dirty="0" smtClean="0"/>
              <a:t> about 10,000</a:t>
            </a:r>
          </a:p>
          <a:p>
            <a:pPr>
              <a:buFontTx/>
              <a:buChar char="-"/>
            </a:pPr>
            <a:r>
              <a:rPr lang="en-US" sz="1200" dirty="0" smtClean="0"/>
              <a:t>From 263 manufacturers</a:t>
            </a:r>
          </a:p>
          <a:p>
            <a:pPr>
              <a:buFontTx/>
              <a:buChar char="-"/>
            </a:pPr>
            <a:r>
              <a:rPr lang="en-US" sz="1200" dirty="0" smtClean="0"/>
              <a:t>Covering 358 product categories (bricks)</a:t>
            </a:r>
          </a:p>
          <a:p>
            <a:endParaRPr lang="en-US" dirty="0" smtClean="0"/>
          </a:p>
          <a:p>
            <a:r>
              <a:rPr lang="en-US" u="sng" dirty="0" smtClean="0"/>
              <a:t>Top chemicals</a:t>
            </a:r>
          </a:p>
          <a:p>
            <a:r>
              <a:rPr lang="en-US" u="none" dirty="0" smtClean="0"/>
              <a:t>Cobalt</a:t>
            </a:r>
          </a:p>
          <a:p>
            <a:r>
              <a:rPr lang="en-US" u="none" dirty="0" smtClean="0"/>
              <a:t>Ethylene glycol</a:t>
            </a:r>
          </a:p>
          <a:p>
            <a:r>
              <a:rPr lang="en-US" u="none" dirty="0" smtClean="0"/>
              <a:t>Antimony</a:t>
            </a:r>
          </a:p>
          <a:p>
            <a:r>
              <a:rPr lang="en-US" u="none" dirty="0" smtClean="0"/>
              <a:t>Styrene</a:t>
            </a:r>
          </a:p>
          <a:p>
            <a:r>
              <a:rPr lang="en-US" u="none" dirty="0" smtClean="0"/>
              <a:t>Methyl</a:t>
            </a:r>
            <a:r>
              <a:rPr lang="en-US" u="none" baseline="0" dirty="0" smtClean="0"/>
              <a:t> ethyl ketone</a:t>
            </a:r>
            <a:endParaRPr lang="en-US" u="none" dirty="0"/>
          </a:p>
        </p:txBody>
      </p:sp>
      <p:sp>
        <p:nvSpPr>
          <p:cNvPr id="4" name="Slide Number Placeholder 3"/>
          <p:cNvSpPr>
            <a:spLocks noGrp="1"/>
          </p:cNvSpPr>
          <p:nvPr>
            <p:ph type="sldNum" sz="quarter" idx="10"/>
          </p:nvPr>
        </p:nvSpPr>
        <p:spPr/>
        <p:txBody>
          <a:bodyPr/>
          <a:lstStyle/>
          <a:p>
            <a:fld id="{DBAFFE3F-C8E8-4326-9B33-3B75BAF99677}" type="slidenum">
              <a:rPr lang="en-GB" smtClean="0"/>
              <a:t>16</a:t>
            </a:fld>
            <a:endParaRPr lang="en-GB"/>
          </a:p>
        </p:txBody>
      </p:sp>
    </p:spTree>
    <p:extLst>
      <p:ext uri="{BB962C8B-B14F-4D97-AF65-F5344CB8AC3E}">
        <p14:creationId xmlns:p14="http://schemas.microsoft.com/office/powerpoint/2010/main" val="415677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product regulation testing, brakes, product packaging, state purchase PCBs,</a:t>
            </a:r>
            <a:r>
              <a:rPr lang="en-US" baseline="0" dirty="0" smtClean="0"/>
              <a:t> PFAs – still track by brick</a:t>
            </a:r>
          </a:p>
          <a:p>
            <a:endParaRPr lang="en-US" dirty="0"/>
          </a:p>
        </p:txBody>
      </p:sp>
      <p:sp>
        <p:nvSpPr>
          <p:cNvPr id="4" name="Slide Number Placeholder 3"/>
          <p:cNvSpPr>
            <a:spLocks noGrp="1"/>
          </p:cNvSpPr>
          <p:nvPr>
            <p:ph type="sldNum" sz="quarter" idx="10"/>
          </p:nvPr>
        </p:nvSpPr>
        <p:spPr/>
        <p:txBody>
          <a:bodyPr/>
          <a:lstStyle/>
          <a:p>
            <a:fld id="{DBAFFE3F-C8E8-4326-9B33-3B75BAF99677}" type="slidenum">
              <a:rPr lang="en-GB" smtClean="0"/>
              <a:t>17</a:t>
            </a:fld>
            <a:endParaRPr lang="en-GB"/>
          </a:p>
        </p:txBody>
      </p:sp>
    </p:spTree>
    <p:extLst>
      <p:ext uri="{BB962C8B-B14F-4D97-AF65-F5344CB8AC3E}">
        <p14:creationId xmlns:p14="http://schemas.microsoft.com/office/powerpoint/2010/main" val="282847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smtClean="0"/>
              <a:t>Title of Presentation</a:t>
            </a:r>
            <a:br>
              <a:rPr lang="en-GB" noProof="0" smtClean="0"/>
            </a:br>
            <a:r>
              <a:rPr lang="en-GB" noProof="0" smtClean="0"/>
              <a:t>Second Line Title</a:t>
            </a:r>
            <a:endParaRPr lang="en-GB" noProof="0"/>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smtClean="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smtClean="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6906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414867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algn="l">
              <a:lnSpc>
                <a:spcPct val="110000"/>
              </a:lnSpc>
            </a:pPr>
            <a:endParaRPr lang="en-GB" sz="900" b="0" i="1" noProof="0" dirty="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11656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algn="l">
              <a:lnSpc>
                <a:spcPct val="110000"/>
              </a:lnSpc>
            </a:pPr>
            <a:endParaRPr lang="en-GB" sz="900" b="0" i="1" noProof="0" dirty="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33253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7579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208863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smtClean="0"/>
              <a:t>Title of Presentation</a:t>
            </a:r>
            <a:br>
              <a:rPr lang="en-GB" noProof="0" smtClean="0"/>
            </a:br>
            <a:r>
              <a:rPr lang="en-GB" noProof="0" smtClean="0"/>
              <a:t>Second Line Title</a:t>
            </a:r>
            <a:endParaRPr lang="en-GB" noProof="0"/>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smtClean="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smtClean="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extLst>
      <p:ext uri="{BB962C8B-B14F-4D97-AF65-F5344CB8AC3E}">
        <p14:creationId xmlns:p14="http://schemas.microsoft.com/office/powerpoint/2010/main" val="4217860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82741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222538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282296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288294"/>
            <a:ext cx="6877050" cy="701999"/>
          </a:xfrm>
          <a:prstGeom prst="rect">
            <a:avLst/>
          </a:prstGeo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xfrm>
            <a:off x="8229600" y="4900612"/>
            <a:ext cx="914400" cy="242888"/>
          </a:xfrm>
          <a:prstGeom prst="rect">
            <a:avLst/>
          </a:prstGeom>
          <a:ln/>
        </p:spPr>
        <p:txBody>
          <a:bodyPr/>
          <a:lstStyle>
            <a:lvl1pPr>
              <a:defRPr/>
            </a:lvl1pPr>
          </a:lstStyle>
          <a:p>
            <a:fld id="{128BF9BD-1E52-D64C-B18B-359DD3253BCC}" type="slidenum">
              <a:rPr lang="en-US"/>
              <a:pPr/>
              <a:t>‹#›</a:t>
            </a:fld>
            <a:endParaRPr lang="en-US"/>
          </a:p>
        </p:txBody>
      </p:sp>
      <p:sp>
        <p:nvSpPr>
          <p:cNvPr id="8" name="Content Placeholder 2"/>
          <p:cNvSpPr>
            <a:spLocks noGrp="1"/>
          </p:cNvSpPr>
          <p:nvPr>
            <p:ph sz="half" idx="1"/>
          </p:nvPr>
        </p:nvSpPr>
        <p:spPr>
          <a:xfrm>
            <a:off x="514800" y="1201500"/>
            <a:ext cx="8172000" cy="3429000"/>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605147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827072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52954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34639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ditable Colo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813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73071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355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71616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6.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5.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0339" y="655719"/>
            <a:ext cx="2129821" cy="626216"/>
          </a:xfrm>
          <a:prstGeom prst="rect">
            <a:avLst/>
          </a:prstGeom>
        </p:spPr>
      </p:pic>
      <p:pic>
        <p:nvPicPr>
          <p:cNvPr id="9" name="Picture 8" descr="14GSGL0011_D08_PPT_Cover_Global-Language-of-Busines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 id="2147483865"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2018</a:t>
            </a:r>
          </a:p>
        </p:txBody>
      </p:sp>
      <p:pic>
        <p:nvPicPr>
          <p:cNvPr id="6" name="Picture 5"/>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 id="2147483860" r:id="rId20"/>
    <p:sldLayoutId id="2147483866" r:id="rId21"/>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2018</a:t>
            </a:r>
          </a:p>
        </p:txBody>
      </p:sp>
      <p:pic>
        <p:nvPicPr>
          <p:cNvPr id="7" name="Picture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7171" y="4646060"/>
            <a:ext cx="1312639" cy="386127"/>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gif"/><Relationship Id="rId18" Type="http://schemas.openxmlformats.org/officeDocument/2006/relationships/image" Target="../media/image38.png"/><Relationship Id="rId26" Type="http://schemas.openxmlformats.org/officeDocument/2006/relationships/image" Target="../media/image45.png"/><Relationship Id="rId3" Type="http://schemas.openxmlformats.org/officeDocument/2006/relationships/image" Target="../media/image24.png"/><Relationship Id="rId21" Type="http://schemas.openxmlformats.org/officeDocument/2006/relationships/image" Target="../media/image40.gif"/><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36.jpeg"/><Relationship Id="rId20" Type="http://schemas.openxmlformats.org/officeDocument/2006/relationships/hyperlink" Target="http://www.google.com/url?sa=i&amp;source=images&amp;cd=&amp;cad=rja&amp;docid=s30mumbzsbhDjM&amp;tbnid=wmeFexAgI3J1TM:&amp;ved=0CAgQjRwwAA&amp;url=http://www.worldatlas.com/webimage/flags/countrys/samerica/brazil.htm&amp;ei=YvdCUvemGaeb0QXWtYDgCw&amp;psig=AFQjCNFADeRpSdnpRF4BUwM38aVBtYTfwg&amp;ust=1380206818463180" TargetMode="Externa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3.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2.png"/><Relationship Id="rId10" Type="http://schemas.openxmlformats.org/officeDocument/2006/relationships/image" Target="../media/image30.png"/><Relationship Id="rId19"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1.png"/><Relationship Id="rId27"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2.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hyperlink" Target="http://www.gs1.org/gpc"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78611" y="2343149"/>
            <a:ext cx="6473961" cy="349935"/>
          </a:xfrm>
        </p:spPr>
        <p:txBody>
          <a:bodyPr/>
          <a:lstStyle/>
          <a:p>
            <a:r>
              <a:rPr lang="en-US" dirty="0"/>
              <a:t>Global Product Classification (GPC</a:t>
            </a:r>
            <a:r>
              <a:rPr lang="en-US" dirty="0" smtClean="0"/>
              <a:t>)</a:t>
            </a:r>
            <a:endParaRPr lang="en-GB" dirty="0"/>
          </a:p>
        </p:txBody>
      </p:sp>
      <p:sp>
        <p:nvSpPr>
          <p:cNvPr id="19" name="Text Placeholder 18"/>
          <p:cNvSpPr>
            <a:spLocks noGrp="1"/>
          </p:cNvSpPr>
          <p:nvPr>
            <p:ph type="body" sz="quarter" idx="11"/>
          </p:nvPr>
        </p:nvSpPr>
        <p:spPr>
          <a:xfrm>
            <a:off x="593277" y="2693084"/>
            <a:ext cx="6473954" cy="421678"/>
          </a:xfrm>
        </p:spPr>
        <p:txBody>
          <a:bodyPr/>
          <a:lstStyle/>
          <a:p>
            <a:r>
              <a:rPr lang="en-GB" dirty="0"/>
              <a:t>Implementation Success Stories</a:t>
            </a:r>
          </a:p>
        </p:txBody>
      </p:sp>
      <p:sp>
        <p:nvSpPr>
          <p:cNvPr id="21" name="Text Placeholder 20"/>
          <p:cNvSpPr>
            <a:spLocks noGrp="1"/>
          </p:cNvSpPr>
          <p:nvPr>
            <p:ph type="body" sz="quarter" idx="14"/>
          </p:nvPr>
        </p:nvSpPr>
        <p:spPr>
          <a:xfrm>
            <a:off x="589648" y="3057483"/>
            <a:ext cx="6462925" cy="153789"/>
          </a:xfrm>
        </p:spPr>
        <p:txBody>
          <a:bodyPr/>
          <a:lstStyle/>
          <a:p>
            <a:r>
              <a:rPr lang="en-US" dirty="0"/>
              <a:t>GS1 Standards Event </a:t>
            </a:r>
            <a:r>
              <a:rPr lang="en-US" dirty="0" smtClean="0"/>
              <a:t>March 19, 2018</a:t>
            </a:r>
            <a:endParaRPr lang="en-GB" dirty="0"/>
          </a:p>
        </p:txBody>
      </p:sp>
      <p:sp>
        <p:nvSpPr>
          <p:cNvPr id="6" name="Text Placeholder 1"/>
          <p:cNvSpPr>
            <a:spLocks noGrp="1"/>
          </p:cNvSpPr>
          <p:nvPr>
            <p:ph type="body" sz="quarter" idx="12"/>
          </p:nvPr>
        </p:nvSpPr>
        <p:spPr>
          <a:xfrm>
            <a:off x="589648" y="3428401"/>
            <a:ext cx="5523391" cy="482252"/>
          </a:xfrm>
        </p:spPr>
        <p:txBody>
          <a:bodyPr/>
          <a:lstStyle/>
          <a:p>
            <a:r>
              <a:rPr lang="en-US" dirty="0"/>
              <a:t>Speakers: 	</a:t>
            </a:r>
            <a:r>
              <a:rPr lang="en-US" b="1" dirty="0"/>
              <a:t>Mike Mowad</a:t>
            </a:r>
            <a:r>
              <a:rPr lang="en-US" dirty="0"/>
              <a:t>, GS1 Global Office</a:t>
            </a:r>
          </a:p>
          <a:p>
            <a:r>
              <a:rPr lang="en-US" dirty="0"/>
              <a:t>		</a:t>
            </a:r>
            <a:r>
              <a:rPr lang="en-US" b="1" dirty="0"/>
              <a:t>Tina Schaefer</a:t>
            </a:r>
            <a:r>
              <a:rPr lang="en-US" dirty="0"/>
              <a:t>, </a:t>
            </a:r>
            <a:r>
              <a:rPr lang="en-US" dirty="0" smtClean="0"/>
              <a:t>Washington State Department </a:t>
            </a:r>
            <a:r>
              <a:rPr lang="en-US" dirty="0"/>
              <a:t>of Ecology </a:t>
            </a:r>
            <a:r>
              <a:rPr lang="en-US" dirty="0" smtClean="0"/>
              <a:t> </a:t>
            </a:r>
            <a:endParaRPr lang="en-US" dirty="0"/>
          </a:p>
        </p:txBody>
      </p:sp>
    </p:spTree>
    <p:extLst>
      <p:ext uri="{BB962C8B-B14F-4D97-AF65-F5344CB8AC3E}">
        <p14:creationId xmlns:p14="http://schemas.microsoft.com/office/powerpoint/2010/main" val="401185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a:ext>
            </a:extLst>
          </a:blip>
          <a:srcRect/>
          <a:stretch/>
        </p:blipFill>
        <p:spPr bwMode="auto">
          <a:xfrm>
            <a:off x="1295400" y="995717"/>
            <a:ext cx="6629400" cy="3454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itle 13"/>
          <p:cNvSpPr>
            <a:spLocks noGrp="1"/>
          </p:cNvSpPr>
          <p:nvPr>
            <p:ph type="title"/>
          </p:nvPr>
        </p:nvSpPr>
        <p:spPr/>
        <p:txBody>
          <a:bodyPr/>
          <a:lstStyle/>
          <a:p>
            <a:r>
              <a:rPr lang="en-GB" dirty="0"/>
              <a:t>GPC Translations</a:t>
            </a:r>
          </a:p>
        </p:txBody>
      </p:sp>
      <p:sp>
        <p:nvSpPr>
          <p:cNvPr id="3" name="Slide Number Placeholder 2"/>
          <p:cNvSpPr>
            <a:spLocks noGrp="1"/>
          </p:cNvSpPr>
          <p:nvPr>
            <p:ph type="sldNum" sz="quarter" idx="17"/>
          </p:nvPr>
        </p:nvSpPr>
        <p:spPr/>
        <p:txBody>
          <a:bodyPr/>
          <a:lstStyle/>
          <a:p>
            <a:pPr fontAlgn="base">
              <a:spcAft>
                <a:spcPct val="0"/>
              </a:spcAft>
              <a:defRPr/>
            </a:pPr>
            <a:fld id="{4472AB7F-E8D0-4874-A9B8-335B68DC5F05}" type="slidenum">
              <a:rPr lang="en-GB" smtClean="0"/>
              <a:pPr fontAlgn="base">
                <a:spcAft>
                  <a:spcPct val="0"/>
                </a:spcAft>
                <a:defRPr/>
              </a:pPr>
              <a:t>10</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554623486"/>
              </p:ext>
            </p:extLst>
          </p:nvPr>
        </p:nvGraphicFramePr>
        <p:xfrm>
          <a:off x="760032" y="1261110"/>
          <a:ext cx="7618835" cy="3291840"/>
        </p:xfrm>
        <a:graphic>
          <a:graphicData uri="http://schemas.openxmlformats.org/drawingml/2006/table">
            <a:tbl>
              <a:tblPr firstRow="1" bandRow="1">
                <a:tableStyleId>{2D5ABB26-0587-4C30-8999-92F81FD0307C}</a:tableStyleId>
              </a:tblPr>
              <a:tblGrid>
                <a:gridCol w="532235">
                  <a:extLst>
                    <a:ext uri="{9D8B030D-6E8A-4147-A177-3AD203B41FA5}">
                      <a16:colId xmlns:a16="http://schemas.microsoft.com/office/drawing/2014/main" val="1981668515"/>
                    </a:ext>
                  </a:extLst>
                </a:gridCol>
                <a:gridCol w="1280160">
                  <a:extLst>
                    <a:ext uri="{9D8B030D-6E8A-4147-A177-3AD203B41FA5}">
                      <a16:colId xmlns:a16="http://schemas.microsoft.com/office/drawing/2014/main" val="673926054"/>
                    </a:ext>
                  </a:extLst>
                </a:gridCol>
                <a:gridCol w="91440">
                  <a:extLst>
                    <a:ext uri="{9D8B030D-6E8A-4147-A177-3AD203B41FA5}">
                      <a16:colId xmlns:a16="http://schemas.microsoft.com/office/drawing/2014/main" val="3489361382"/>
                    </a:ext>
                  </a:extLst>
                </a:gridCol>
                <a:gridCol w="533400">
                  <a:extLst>
                    <a:ext uri="{9D8B030D-6E8A-4147-A177-3AD203B41FA5}">
                      <a16:colId xmlns:a16="http://schemas.microsoft.com/office/drawing/2014/main" val="1133469894"/>
                    </a:ext>
                  </a:extLst>
                </a:gridCol>
                <a:gridCol w="1280160">
                  <a:extLst>
                    <a:ext uri="{9D8B030D-6E8A-4147-A177-3AD203B41FA5}">
                      <a16:colId xmlns:a16="http://schemas.microsoft.com/office/drawing/2014/main" val="2292477143"/>
                    </a:ext>
                  </a:extLst>
                </a:gridCol>
                <a:gridCol w="91440">
                  <a:extLst>
                    <a:ext uri="{9D8B030D-6E8A-4147-A177-3AD203B41FA5}">
                      <a16:colId xmlns:a16="http://schemas.microsoft.com/office/drawing/2014/main" val="1548699250"/>
                    </a:ext>
                  </a:extLst>
                </a:gridCol>
                <a:gridCol w="529485">
                  <a:extLst>
                    <a:ext uri="{9D8B030D-6E8A-4147-A177-3AD203B41FA5}">
                      <a16:colId xmlns:a16="http://schemas.microsoft.com/office/drawing/2014/main" val="746281719"/>
                    </a:ext>
                  </a:extLst>
                </a:gridCol>
                <a:gridCol w="1371600">
                  <a:extLst>
                    <a:ext uri="{9D8B030D-6E8A-4147-A177-3AD203B41FA5}">
                      <a16:colId xmlns:a16="http://schemas.microsoft.com/office/drawing/2014/main" val="2708169889"/>
                    </a:ext>
                  </a:extLst>
                </a:gridCol>
                <a:gridCol w="91440">
                  <a:extLst>
                    <a:ext uri="{9D8B030D-6E8A-4147-A177-3AD203B41FA5}">
                      <a16:colId xmlns:a16="http://schemas.microsoft.com/office/drawing/2014/main" val="3094840945"/>
                    </a:ext>
                  </a:extLst>
                </a:gridCol>
                <a:gridCol w="537315">
                  <a:extLst>
                    <a:ext uri="{9D8B030D-6E8A-4147-A177-3AD203B41FA5}">
                      <a16:colId xmlns:a16="http://schemas.microsoft.com/office/drawing/2014/main" val="498765648"/>
                    </a:ext>
                  </a:extLst>
                </a:gridCol>
                <a:gridCol w="1280160">
                  <a:extLst>
                    <a:ext uri="{9D8B030D-6E8A-4147-A177-3AD203B41FA5}">
                      <a16:colId xmlns:a16="http://schemas.microsoft.com/office/drawing/2014/main" val="1416558785"/>
                    </a:ext>
                  </a:extLst>
                </a:gridCol>
              </a:tblGrid>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Arabic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French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rgbClr val="F26334"/>
                          </a:solidFill>
                        </a:rPr>
                        <a:t>Korean</a:t>
                      </a:r>
                      <a:endParaRPr lang="en-GB" sz="1400" b="0" dirty="0">
                        <a:solidFill>
                          <a:srgbClr val="F2633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Russian</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885717"/>
                  </a:ext>
                </a:extLst>
              </a:tr>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Chinese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German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chemeClr val="tx2"/>
                          </a:solidFill>
                        </a:rPr>
                        <a:t>Latvian</a:t>
                      </a:r>
                      <a:endParaRPr lang="en-GB" sz="14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Serbian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259159"/>
                  </a:ext>
                </a:extLst>
              </a:tr>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Czech</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rgbClr val="F26334"/>
                          </a:solidFill>
                        </a:rPr>
                        <a:t>Greek</a:t>
                      </a:r>
                      <a:endParaRPr lang="en-GB" b="0" dirty="0">
                        <a:solidFill>
                          <a:srgbClr val="F2633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Macedonian</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Spanish</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945019"/>
                  </a:ext>
                </a:extLst>
              </a:tr>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Danish</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Hungarian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chemeClr val="tx2"/>
                          </a:solidFill>
                        </a:rPr>
                        <a:t>Norwegian</a:t>
                      </a:r>
                      <a:endParaRPr lang="en-GB" sz="14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Swedish</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825204"/>
                  </a:ext>
                </a:extLst>
              </a:tr>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Dutch</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Italian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Persian</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116077"/>
                  </a:ext>
                </a:extLst>
              </a:tr>
              <a:tr h="548640">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Finnish</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Japanese</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2"/>
                          </a:solidFill>
                        </a:rPr>
                        <a:t>Portuguese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327394"/>
                  </a:ext>
                </a:extLst>
              </a:tr>
            </a:tbl>
          </a:graphicData>
        </a:graphic>
      </p:graphicFrame>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9059" y="1360161"/>
            <a:ext cx="480492" cy="3406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872" y="3558936"/>
            <a:ext cx="480370" cy="329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8173" y="1923712"/>
            <a:ext cx="479407" cy="325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9059" y="2462279"/>
            <a:ext cx="487997" cy="32533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58173" y="3010512"/>
            <a:ext cx="467289" cy="334270"/>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9758" y="4097058"/>
            <a:ext cx="467822" cy="32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72894" y="1393396"/>
            <a:ext cx="464193" cy="325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672894" y="1927919"/>
            <a:ext cx="464193" cy="325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descr="Image result for hungarian fla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688027" y="3009433"/>
            <a:ext cx="464193" cy="333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671697" y="3556429"/>
            <a:ext cx="496854" cy="332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672893" y="4116042"/>
            <a:ext cx="464194" cy="32996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24" name="Picture 23"/>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4577894" y="2461496"/>
            <a:ext cx="464193" cy="326114"/>
          </a:xfrm>
          <a:prstGeom prst="rect">
            <a:avLst/>
          </a:prstGeom>
          <a:ln>
            <a:noFill/>
          </a:ln>
          <a:effectLst>
            <a:outerShdw blurRad="292100" dist="139700" dir="2700000" algn="tl" rotWithShape="0">
              <a:srgbClr val="333333">
                <a:alpha val="65000"/>
              </a:srgbClr>
            </a:outerShdw>
          </a:effectLst>
        </p:spPr>
      </p:pic>
      <p:pic>
        <p:nvPicPr>
          <p:cNvPr id="25" name="Picture 7"/>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6580759" y="1388709"/>
            <a:ext cx="462018" cy="349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8"/>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581285" y="1952246"/>
            <a:ext cx="439070" cy="316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9"/>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575161" y="3021581"/>
            <a:ext cx="445194" cy="32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4" descr="http://www.worldatlas.com/webimage/flags/countrys/zzzflags/brlarge.gif">
            <a:hlinkClick r:id="rId20"/>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574833" y="4141576"/>
            <a:ext cx="467254" cy="328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9" name="Picture 28"/>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577894" y="3556995"/>
            <a:ext cx="456782" cy="331178"/>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6568927" y="2475083"/>
            <a:ext cx="457663" cy="31252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4588801" y="1388709"/>
            <a:ext cx="459843" cy="326115"/>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2679861" y="2481553"/>
            <a:ext cx="457226" cy="325460"/>
          </a:xfrm>
          <a:prstGeom prst="rect">
            <a:avLst/>
          </a:prstGeom>
          <a:ln>
            <a:noFill/>
          </a:ln>
          <a:effectLst>
            <a:outerShdw blurRad="292100" dist="139700" dir="2700000" algn="tl" rotWithShape="0">
              <a:srgbClr val="333333">
                <a:alpha val="65000"/>
              </a:srgbClr>
            </a:outerShdw>
          </a:effectLst>
        </p:spPr>
      </p:pic>
      <p:pic>
        <p:nvPicPr>
          <p:cNvPr id="36" name="Picture 35"/>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4577906" y="3030994"/>
            <a:ext cx="432710" cy="326114"/>
          </a:xfrm>
          <a:prstGeom prst="rect">
            <a:avLst/>
          </a:prstGeom>
          <a:ln>
            <a:noFill/>
          </a:ln>
          <a:effectLst>
            <a:outerShdw blurRad="292100" dist="139700" dir="2700000" algn="tl" rotWithShape="0">
              <a:srgbClr val="333333">
                <a:alpha val="65000"/>
              </a:srgbClr>
            </a:outerShdw>
          </a:effectLst>
        </p:spPr>
      </p:pic>
      <p:pic>
        <p:nvPicPr>
          <p:cNvPr id="37" name="Picture 36"/>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4588801" y="1931110"/>
            <a:ext cx="476900" cy="317933"/>
          </a:xfrm>
          <a:prstGeom prst="rect">
            <a:avLst/>
          </a:prstGeom>
          <a:ln>
            <a:noFill/>
          </a:ln>
          <a:effectLst>
            <a:outerShdw blurRad="292100" dist="139700" dir="2700000" algn="tl" rotWithShape="0">
              <a:srgbClr val="333333">
                <a:alpha val="65000"/>
              </a:srgbClr>
            </a:outerShdw>
          </a:effectLst>
        </p:spPr>
      </p:pic>
      <p:sp>
        <p:nvSpPr>
          <p:cNvPr id="39" name="Text Placeholder 23"/>
          <p:cNvSpPr>
            <a:spLocks noGrp="1"/>
          </p:cNvSpPr>
          <p:nvPr>
            <p:ph type="body" sz="quarter" idx="4294967295"/>
          </p:nvPr>
        </p:nvSpPr>
        <p:spPr>
          <a:xfrm>
            <a:off x="330810" y="981654"/>
            <a:ext cx="8048057" cy="304688"/>
          </a:xfrm>
          <a:prstGeom prst="rect">
            <a:avLst/>
          </a:prstGeom>
        </p:spPr>
        <p:txBody>
          <a:bodyPr>
            <a:normAutofit/>
          </a:bodyPr>
          <a:lstStyle/>
          <a:p>
            <a:pPr marL="74250" indent="0">
              <a:buNone/>
            </a:pPr>
            <a:r>
              <a:rPr lang="en-US" sz="1200" b="0" dirty="0"/>
              <a:t>GPC is officially published in Oxford English and is translated to </a:t>
            </a:r>
            <a:r>
              <a:rPr lang="en-US" sz="1200" dirty="0" smtClean="0"/>
              <a:t>22</a:t>
            </a:r>
            <a:r>
              <a:rPr lang="en-US" sz="1200" b="0" dirty="0" smtClean="0"/>
              <a:t> </a:t>
            </a:r>
            <a:r>
              <a:rPr lang="en-US" sz="1200" b="0" dirty="0"/>
              <a:t>other languages</a:t>
            </a:r>
          </a:p>
          <a:p>
            <a:endParaRPr lang="en-GB" sz="1200" b="0" dirty="0"/>
          </a:p>
        </p:txBody>
      </p:sp>
      <p:sp>
        <p:nvSpPr>
          <p:cNvPr id="40" name="TextBox 39"/>
          <p:cNvSpPr txBox="1"/>
          <p:nvPr/>
        </p:nvSpPr>
        <p:spPr>
          <a:xfrm>
            <a:off x="5998565" y="4513402"/>
            <a:ext cx="2800767" cy="246221"/>
          </a:xfrm>
          <a:prstGeom prst="rect">
            <a:avLst/>
          </a:prstGeom>
          <a:noFill/>
        </p:spPr>
        <p:txBody>
          <a:bodyPr wrap="none" rtlCol="0">
            <a:spAutoFit/>
          </a:bodyPr>
          <a:lstStyle/>
          <a:p>
            <a:r>
              <a:rPr lang="en-US" sz="1000" dirty="0" smtClean="0">
                <a:solidFill>
                  <a:srgbClr val="F26334"/>
                </a:solidFill>
              </a:rPr>
              <a:t>* Languages in Orange are coming soon</a:t>
            </a:r>
            <a:endParaRPr lang="en-GB" sz="1000" dirty="0">
              <a:solidFill>
                <a:srgbClr val="F26334"/>
              </a:solidFill>
            </a:endParaRPr>
          </a:p>
        </p:txBody>
      </p:sp>
    </p:spTree>
    <p:extLst>
      <p:ext uri="{BB962C8B-B14F-4D97-AF65-F5344CB8AC3E}">
        <p14:creationId xmlns:p14="http://schemas.microsoft.com/office/powerpoint/2010/main" val="26574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11</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00280076"/>
              </p:ext>
            </p:extLst>
          </p:nvPr>
        </p:nvGraphicFramePr>
        <p:xfrm>
          <a:off x="3657449" y="1187145"/>
          <a:ext cx="4663440" cy="2817378"/>
        </p:xfrm>
        <a:graphic>
          <a:graphicData uri="http://schemas.openxmlformats.org/drawingml/2006/table">
            <a:tbl>
              <a:tblPr firstRow="1" bandRow="1">
                <a:tableStyleId>{F5AB1C69-6EDB-4FF4-983F-18BD219EF322}</a:tableStyleId>
              </a:tblPr>
              <a:tblGrid>
                <a:gridCol w="2468880">
                  <a:extLst>
                    <a:ext uri="{9D8B030D-6E8A-4147-A177-3AD203B41FA5}">
                      <a16:colId xmlns:a16="http://schemas.microsoft.com/office/drawing/2014/main" val="658997363"/>
                    </a:ext>
                  </a:extLst>
                </a:gridCol>
                <a:gridCol w="731520">
                  <a:extLst>
                    <a:ext uri="{9D8B030D-6E8A-4147-A177-3AD203B41FA5}">
                      <a16:colId xmlns:a16="http://schemas.microsoft.com/office/drawing/2014/main" val="308650708"/>
                    </a:ext>
                  </a:extLst>
                </a:gridCol>
                <a:gridCol w="731520">
                  <a:extLst>
                    <a:ext uri="{9D8B030D-6E8A-4147-A177-3AD203B41FA5}">
                      <a16:colId xmlns:a16="http://schemas.microsoft.com/office/drawing/2014/main" val="888166612"/>
                    </a:ext>
                  </a:extLst>
                </a:gridCol>
                <a:gridCol w="731520">
                  <a:extLst>
                    <a:ext uri="{9D8B030D-6E8A-4147-A177-3AD203B41FA5}">
                      <a16:colId xmlns:a16="http://schemas.microsoft.com/office/drawing/2014/main" val="151043613"/>
                    </a:ext>
                  </a:extLst>
                </a:gridCol>
              </a:tblGrid>
              <a:tr h="486217">
                <a:tc>
                  <a:txBody>
                    <a:bodyPr/>
                    <a:lstStyle/>
                    <a:p>
                      <a:pPr algn="ctr"/>
                      <a:r>
                        <a:rPr lang="en-US" sz="1000" dirty="0"/>
                        <a:t>Attributes</a:t>
                      </a:r>
                      <a:endParaRPr lang="en-GB" sz="1000" dirty="0"/>
                    </a:p>
                  </a:txBody>
                  <a:tcPr anchor="ctr">
                    <a:solidFill>
                      <a:schemeClr val="accent2"/>
                    </a:solidFill>
                  </a:tcPr>
                </a:tc>
                <a:tc>
                  <a:txBody>
                    <a:bodyPr/>
                    <a:lstStyle/>
                    <a:p>
                      <a:pPr algn="ctr"/>
                      <a:r>
                        <a:rPr lang="en-US" sz="1000" dirty="0"/>
                        <a:t>Check</a:t>
                      </a:r>
                    </a:p>
                  </a:txBody>
                  <a:tcPr anchor="ctr">
                    <a:solidFill>
                      <a:schemeClr val="accent5"/>
                    </a:solidFill>
                  </a:tcPr>
                </a:tc>
                <a:tc>
                  <a:txBody>
                    <a:bodyPr/>
                    <a:lstStyle/>
                    <a:p>
                      <a:pPr algn="ctr"/>
                      <a:r>
                        <a:rPr lang="en-US" sz="1000" dirty="0"/>
                        <a:t>View</a:t>
                      </a:r>
                      <a:endParaRPr lang="en-GB" sz="1000" dirty="0"/>
                    </a:p>
                  </a:txBody>
                  <a:tcPr anchor="ctr">
                    <a:solidFill>
                      <a:srgbClr val="C1D82F"/>
                    </a:solidFill>
                  </a:tcPr>
                </a:tc>
                <a:tc>
                  <a:txBody>
                    <a:bodyPr/>
                    <a:lstStyle/>
                    <a:p>
                      <a:pPr algn="ctr"/>
                      <a:r>
                        <a:rPr lang="en-US" sz="1000" dirty="0"/>
                        <a:t>Explore</a:t>
                      </a:r>
                      <a:endParaRPr lang="en-GB" sz="1000" dirty="0"/>
                    </a:p>
                  </a:txBody>
                  <a:tcPr anchor="ctr">
                    <a:solidFill>
                      <a:srgbClr val="89AADB"/>
                    </a:solidFill>
                  </a:tcPr>
                </a:tc>
                <a:extLst>
                  <a:ext uri="{0D108BD9-81ED-4DB2-BD59-A6C34878D82A}">
                    <a16:rowId xmlns:a16="http://schemas.microsoft.com/office/drawing/2014/main" val="3212566498"/>
                  </a:ext>
                </a:extLst>
              </a:tr>
              <a:tr h="333023">
                <a:tc>
                  <a:txBody>
                    <a:bodyPr/>
                    <a:lstStyle/>
                    <a:p>
                      <a:r>
                        <a:rPr lang="en-US" sz="1100" b="1" dirty="0">
                          <a:solidFill>
                            <a:schemeClr val="tx2"/>
                          </a:solidFill>
                        </a:rPr>
                        <a:t>1. GTIN</a:t>
                      </a:r>
                      <a:endParaRPr lang="en-GB" sz="1100" b="1" dirty="0">
                        <a:solidFill>
                          <a:schemeClr val="tx2"/>
                        </a:solidFill>
                      </a:endParaRPr>
                    </a:p>
                  </a:txBody>
                  <a:tcPr anchor="ctr">
                    <a:solidFill>
                      <a:schemeClr val="accent2">
                        <a:lumMod val="40000"/>
                        <a:lumOff val="60000"/>
                      </a:schemeClr>
                    </a:solidFill>
                  </a:tcPr>
                </a:tc>
                <a:tc>
                  <a:txBody>
                    <a:bodyPr/>
                    <a:lstStyle/>
                    <a:p>
                      <a:endParaRPr lang="en-GB" sz="900" dirty="0">
                        <a:solidFill>
                          <a:schemeClr val="tx2"/>
                        </a:solidFill>
                      </a:endParaRPr>
                    </a:p>
                  </a:txBody>
                  <a:tcPr>
                    <a:solidFill>
                      <a:schemeClr val="accent5">
                        <a:alpha val="20000"/>
                      </a:schemeClr>
                    </a:solidFill>
                  </a:tcPr>
                </a:tc>
                <a:tc>
                  <a:txBody>
                    <a:bodyPr/>
                    <a:lstStyle/>
                    <a:p>
                      <a:endParaRPr lang="en-GB" sz="900" dirty="0"/>
                    </a:p>
                  </a:txBody>
                  <a:tcPr>
                    <a:solidFill>
                      <a:srgbClr val="C1D82F">
                        <a:alpha val="20000"/>
                      </a:srgbClr>
                    </a:solidFill>
                  </a:tcPr>
                </a:tc>
                <a:tc>
                  <a:txBody>
                    <a:bodyPr/>
                    <a:lstStyle/>
                    <a:p>
                      <a:endParaRPr lang="en-GB" sz="900" dirty="0"/>
                    </a:p>
                  </a:txBody>
                  <a:tcPr>
                    <a:solidFill>
                      <a:srgbClr val="89AADB">
                        <a:alpha val="20000"/>
                      </a:srgbClr>
                    </a:solidFill>
                  </a:tcPr>
                </a:tc>
                <a:extLst>
                  <a:ext uri="{0D108BD9-81ED-4DB2-BD59-A6C34878D82A}">
                    <a16:rowId xmlns:a16="http://schemas.microsoft.com/office/drawing/2014/main" val="2050917241"/>
                  </a:ext>
                </a:extLst>
              </a:tr>
              <a:tr h="333023">
                <a:tc>
                  <a:txBody>
                    <a:bodyPr/>
                    <a:lstStyle/>
                    <a:p>
                      <a:r>
                        <a:rPr lang="en-US" sz="1100" b="1" dirty="0">
                          <a:solidFill>
                            <a:schemeClr val="tx2"/>
                          </a:solidFill>
                        </a:rPr>
                        <a:t>2. Brand</a:t>
                      </a:r>
                      <a:endParaRPr lang="en-GB" sz="1100" b="1" dirty="0">
                        <a:solidFill>
                          <a:schemeClr val="tx2"/>
                        </a:solidFill>
                      </a:endParaRPr>
                    </a:p>
                  </a:txBody>
                  <a:tcPr anchor="ctr">
                    <a:solidFill>
                      <a:schemeClr val="accent2">
                        <a:lumMod val="20000"/>
                        <a:lumOff val="80000"/>
                      </a:schemeClr>
                    </a:solidFill>
                  </a:tcPr>
                </a:tc>
                <a:tc>
                  <a:txBody>
                    <a:bodyPr/>
                    <a:lstStyle/>
                    <a:p>
                      <a:endParaRPr lang="en-GB" sz="900" dirty="0">
                        <a:solidFill>
                          <a:schemeClr val="tx2"/>
                        </a:solidFill>
                      </a:endParaRPr>
                    </a:p>
                  </a:txBody>
                  <a:tcPr>
                    <a:solidFill>
                      <a:schemeClr val="accent5">
                        <a:alpha val="10000"/>
                      </a:schemeClr>
                    </a:solidFill>
                  </a:tcPr>
                </a:tc>
                <a:tc>
                  <a:txBody>
                    <a:bodyPr/>
                    <a:lstStyle/>
                    <a:p>
                      <a:endParaRPr lang="en-GB" sz="900" dirty="0"/>
                    </a:p>
                  </a:txBody>
                  <a:tcPr>
                    <a:solidFill>
                      <a:srgbClr val="C1D82F">
                        <a:alpha val="10000"/>
                      </a:srgbClr>
                    </a:solidFill>
                  </a:tcPr>
                </a:tc>
                <a:tc>
                  <a:txBody>
                    <a:bodyPr/>
                    <a:lstStyle/>
                    <a:p>
                      <a:endParaRPr lang="en-GB" sz="900" dirty="0"/>
                    </a:p>
                  </a:txBody>
                  <a:tcPr>
                    <a:solidFill>
                      <a:srgbClr val="89AADB">
                        <a:alpha val="10000"/>
                      </a:srgbClr>
                    </a:solidFill>
                  </a:tcPr>
                </a:tc>
                <a:extLst>
                  <a:ext uri="{0D108BD9-81ED-4DB2-BD59-A6C34878D82A}">
                    <a16:rowId xmlns:a16="http://schemas.microsoft.com/office/drawing/2014/main" val="2662932480"/>
                  </a:ext>
                </a:extLst>
              </a:tr>
              <a:tr h="333023">
                <a:tc>
                  <a:txBody>
                    <a:bodyPr/>
                    <a:lstStyle/>
                    <a:p>
                      <a:r>
                        <a:rPr lang="en-US" sz="1100" b="1" dirty="0">
                          <a:solidFill>
                            <a:schemeClr val="tx2"/>
                          </a:solidFill>
                        </a:rPr>
                        <a:t>3. Label Description</a:t>
                      </a:r>
                      <a:endParaRPr lang="en-GB" sz="1100" b="1" dirty="0">
                        <a:solidFill>
                          <a:schemeClr val="tx2"/>
                        </a:solidFill>
                      </a:endParaRPr>
                    </a:p>
                  </a:txBody>
                  <a:tcPr anchor="ctr">
                    <a:solidFill>
                      <a:schemeClr val="accent2">
                        <a:lumMod val="40000"/>
                        <a:lumOff val="60000"/>
                      </a:schemeClr>
                    </a:solidFill>
                  </a:tcPr>
                </a:tc>
                <a:tc>
                  <a:txBody>
                    <a:bodyPr/>
                    <a:lstStyle/>
                    <a:p>
                      <a:endParaRPr lang="en-GB" sz="900" dirty="0">
                        <a:solidFill>
                          <a:schemeClr val="tx2"/>
                        </a:solidFill>
                      </a:endParaRPr>
                    </a:p>
                  </a:txBody>
                  <a:tcPr>
                    <a:solidFill>
                      <a:schemeClr val="accent5">
                        <a:alpha val="20000"/>
                      </a:schemeClr>
                    </a:solidFill>
                  </a:tcPr>
                </a:tc>
                <a:tc>
                  <a:txBody>
                    <a:bodyPr/>
                    <a:lstStyle/>
                    <a:p>
                      <a:endParaRPr lang="en-GB" sz="900" dirty="0"/>
                    </a:p>
                  </a:txBody>
                  <a:tcPr>
                    <a:solidFill>
                      <a:srgbClr val="C1D82F">
                        <a:alpha val="20000"/>
                      </a:srgbClr>
                    </a:solidFill>
                  </a:tcPr>
                </a:tc>
                <a:tc>
                  <a:txBody>
                    <a:bodyPr/>
                    <a:lstStyle/>
                    <a:p>
                      <a:endParaRPr lang="en-GB" sz="900" dirty="0"/>
                    </a:p>
                  </a:txBody>
                  <a:tcPr>
                    <a:solidFill>
                      <a:srgbClr val="89AADB">
                        <a:alpha val="20000"/>
                      </a:srgbClr>
                    </a:solidFill>
                  </a:tcPr>
                </a:tc>
                <a:extLst>
                  <a:ext uri="{0D108BD9-81ED-4DB2-BD59-A6C34878D82A}">
                    <a16:rowId xmlns:a16="http://schemas.microsoft.com/office/drawing/2014/main" val="1911244710"/>
                  </a:ext>
                </a:extLst>
              </a:tr>
              <a:tr h="333023">
                <a:tc>
                  <a:txBody>
                    <a:bodyPr/>
                    <a:lstStyle/>
                    <a:p>
                      <a:r>
                        <a:rPr lang="en-US" sz="1100" b="1" dirty="0">
                          <a:solidFill>
                            <a:schemeClr val="tx2"/>
                          </a:solidFill>
                        </a:rPr>
                        <a:t>4. Medium Resolution Image</a:t>
                      </a:r>
                      <a:endParaRPr lang="en-GB" sz="1100" b="1" dirty="0">
                        <a:solidFill>
                          <a:schemeClr val="tx2"/>
                        </a:solidFill>
                      </a:endParaRPr>
                    </a:p>
                  </a:txBody>
                  <a:tcPr anchor="ctr">
                    <a:solidFill>
                      <a:schemeClr val="accent2">
                        <a:lumMod val="20000"/>
                        <a:lumOff val="80000"/>
                      </a:schemeClr>
                    </a:solidFill>
                  </a:tcPr>
                </a:tc>
                <a:tc>
                  <a:txBody>
                    <a:bodyPr/>
                    <a:lstStyle/>
                    <a:p>
                      <a:endParaRPr lang="en-GB" sz="900" dirty="0">
                        <a:solidFill>
                          <a:schemeClr val="tx2"/>
                        </a:solidFill>
                      </a:endParaRPr>
                    </a:p>
                  </a:txBody>
                  <a:tcPr>
                    <a:solidFill>
                      <a:schemeClr val="accent5">
                        <a:alpha val="10000"/>
                      </a:schemeClr>
                    </a:solidFill>
                  </a:tcPr>
                </a:tc>
                <a:tc>
                  <a:txBody>
                    <a:bodyPr/>
                    <a:lstStyle/>
                    <a:p>
                      <a:endParaRPr lang="en-GB" sz="900" dirty="0"/>
                    </a:p>
                  </a:txBody>
                  <a:tcPr>
                    <a:solidFill>
                      <a:srgbClr val="C1D82F">
                        <a:alpha val="10000"/>
                      </a:srgbClr>
                    </a:solidFill>
                  </a:tcPr>
                </a:tc>
                <a:tc>
                  <a:txBody>
                    <a:bodyPr/>
                    <a:lstStyle/>
                    <a:p>
                      <a:endParaRPr lang="en-GB" sz="900" dirty="0"/>
                    </a:p>
                  </a:txBody>
                  <a:tcPr>
                    <a:solidFill>
                      <a:srgbClr val="89AADB">
                        <a:alpha val="10000"/>
                      </a:srgbClr>
                    </a:solidFill>
                  </a:tcPr>
                </a:tc>
                <a:extLst>
                  <a:ext uri="{0D108BD9-81ED-4DB2-BD59-A6C34878D82A}">
                    <a16:rowId xmlns:a16="http://schemas.microsoft.com/office/drawing/2014/main" val="4248438657"/>
                  </a:ext>
                </a:extLst>
              </a:tr>
              <a:tr h="333023">
                <a:tc>
                  <a:txBody>
                    <a:bodyPr/>
                    <a:lstStyle/>
                    <a:p>
                      <a:r>
                        <a:rPr lang="en-US" sz="1100" b="1" dirty="0">
                          <a:solidFill>
                            <a:schemeClr val="tx2"/>
                          </a:solidFill>
                        </a:rPr>
                        <a:t>5. Target Market</a:t>
                      </a:r>
                      <a:endParaRPr lang="en-GB" sz="1100" b="1" dirty="0">
                        <a:solidFill>
                          <a:schemeClr val="tx2"/>
                        </a:solidFill>
                      </a:endParaRPr>
                    </a:p>
                  </a:txBody>
                  <a:tcPr anchor="ctr">
                    <a:solidFill>
                      <a:schemeClr val="accent2">
                        <a:lumMod val="40000"/>
                        <a:lumOff val="60000"/>
                      </a:schemeClr>
                    </a:solidFill>
                  </a:tcPr>
                </a:tc>
                <a:tc>
                  <a:txBody>
                    <a:bodyPr/>
                    <a:lstStyle/>
                    <a:p>
                      <a:endParaRPr lang="en-GB" sz="900" dirty="0">
                        <a:solidFill>
                          <a:schemeClr val="tx2"/>
                        </a:solidFill>
                      </a:endParaRPr>
                    </a:p>
                  </a:txBody>
                  <a:tcPr>
                    <a:solidFill>
                      <a:schemeClr val="accent5">
                        <a:alpha val="20000"/>
                      </a:schemeClr>
                    </a:solidFill>
                  </a:tcPr>
                </a:tc>
                <a:tc>
                  <a:txBody>
                    <a:bodyPr/>
                    <a:lstStyle/>
                    <a:p>
                      <a:endParaRPr lang="en-GB" sz="900" dirty="0"/>
                    </a:p>
                  </a:txBody>
                  <a:tcPr>
                    <a:solidFill>
                      <a:srgbClr val="C1D82F">
                        <a:alpha val="20000"/>
                      </a:srgbClr>
                    </a:solidFill>
                  </a:tcPr>
                </a:tc>
                <a:tc>
                  <a:txBody>
                    <a:bodyPr/>
                    <a:lstStyle/>
                    <a:p>
                      <a:endParaRPr lang="en-GB" sz="900" dirty="0"/>
                    </a:p>
                  </a:txBody>
                  <a:tcPr>
                    <a:solidFill>
                      <a:srgbClr val="89AADB">
                        <a:alpha val="20000"/>
                      </a:srgbClr>
                    </a:solidFill>
                  </a:tcPr>
                </a:tc>
                <a:extLst>
                  <a:ext uri="{0D108BD9-81ED-4DB2-BD59-A6C34878D82A}">
                    <a16:rowId xmlns:a16="http://schemas.microsoft.com/office/drawing/2014/main" val="2854127069"/>
                  </a:ext>
                </a:extLst>
              </a:tr>
              <a:tr h="333023">
                <a:tc>
                  <a:txBody>
                    <a:bodyPr/>
                    <a:lstStyle/>
                    <a:p>
                      <a:r>
                        <a:rPr lang="en-US" sz="1100" b="1" dirty="0">
                          <a:solidFill>
                            <a:schemeClr val="tx2"/>
                          </a:solidFill>
                        </a:rPr>
                        <a:t>6. Company Name</a:t>
                      </a:r>
                      <a:endParaRPr lang="en-GB" sz="1100" b="1" dirty="0">
                        <a:solidFill>
                          <a:schemeClr val="tx2"/>
                        </a:solidFill>
                      </a:endParaRPr>
                    </a:p>
                  </a:txBody>
                  <a:tcPr anchor="ctr">
                    <a:solidFill>
                      <a:schemeClr val="accent2">
                        <a:lumMod val="20000"/>
                        <a:lumOff val="80000"/>
                      </a:schemeClr>
                    </a:solidFill>
                  </a:tcPr>
                </a:tc>
                <a:tc>
                  <a:txBody>
                    <a:bodyPr/>
                    <a:lstStyle/>
                    <a:p>
                      <a:endParaRPr lang="en-GB" sz="900" dirty="0">
                        <a:solidFill>
                          <a:schemeClr val="tx2"/>
                        </a:solidFill>
                      </a:endParaRPr>
                    </a:p>
                  </a:txBody>
                  <a:tcPr>
                    <a:solidFill>
                      <a:schemeClr val="accent5">
                        <a:alpha val="10000"/>
                      </a:schemeClr>
                    </a:solidFill>
                  </a:tcPr>
                </a:tc>
                <a:tc>
                  <a:txBody>
                    <a:bodyPr/>
                    <a:lstStyle/>
                    <a:p>
                      <a:endParaRPr lang="en-GB" sz="900" dirty="0"/>
                    </a:p>
                  </a:txBody>
                  <a:tcPr>
                    <a:solidFill>
                      <a:srgbClr val="C1D82F">
                        <a:alpha val="10000"/>
                      </a:srgbClr>
                    </a:solidFill>
                  </a:tcPr>
                </a:tc>
                <a:tc>
                  <a:txBody>
                    <a:bodyPr/>
                    <a:lstStyle/>
                    <a:p>
                      <a:endParaRPr lang="en-GB" sz="900" dirty="0"/>
                    </a:p>
                  </a:txBody>
                  <a:tcPr>
                    <a:solidFill>
                      <a:srgbClr val="89AADB">
                        <a:alpha val="10000"/>
                      </a:srgbClr>
                    </a:solidFill>
                  </a:tcPr>
                </a:tc>
                <a:extLst>
                  <a:ext uri="{0D108BD9-81ED-4DB2-BD59-A6C34878D82A}">
                    <a16:rowId xmlns:a16="http://schemas.microsoft.com/office/drawing/2014/main" val="4098955228"/>
                  </a:ext>
                </a:extLst>
              </a:tr>
              <a:tr h="333023">
                <a:tc>
                  <a:txBody>
                    <a:bodyPr/>
                    <a:lstStyle/>
                    <a:p>
                      <a:r>
                        <a:rPr lang="en-US" sz="1100" b="1" dirty="0">
                          <a:solidFill>
                            <a:schemeClr val="tx2"/>
                          </a:solidFill>
                        </a:rPr>
                        <a:t>7. Product Classification</a:t>
                      </a:r>
                      <a:endParaRPr lang="en-GB" sz="1100" b="1" dirty="0">
                        <a:solidFill>
                          <a:schemeClr val="tx2"/>
                        </a:solidFill>
                      </a:endParaRPr>
                    </a:p>
                  </a:txBody>
                  <a:tcPr anchor="ctr">
                    <a:solidFill>
                      <a:schemeClr val="accent2">
                        <a:lumMod val="40000"/>
                        <a:lumOff val="60000"/>
                      </a:schemeClr>
                    </a:solidFill>
                  </a:tcPr>
                </a:tc>
                <a:tc>
                  <a:txBody>
                    <a:bodyPr/>
                    <a:lstStyle/>
                    <a:p>
                      <a:endParaRPr lang="en-GB" sz="900" dirty="0">
                        <a:solidFill>
                          <a:schemeClr val="tx2"/>
                        </a:solidFill>
                      </a:endParaRPr>
                    </a:p>
                  </a:txBody>
                  <a:tcPr>
                    <a:solidFill>
                      <a:schemeClr val="accent5">
                        <a:alpha val="20000"/>
                      </a:schemeClr>
                    </a:solidFill>
                  </a:tcPr>
                </a:tc>
                <a:tc>
                  <a:txBody>
                    <a:bodyPr/>
                    <a:lstStyle/>
                    <a:p>
                      <a:endParaRPr lang="en-GB" sz="900" dirty="0"/>
                    </a:p>
                  </a:txBody>
                  <a:tcPr>
                    <a:solidFill>
                      <a:srgbClr val="C1D82F">
                        <a:alpha val="20000"/>
                      </a:srgbClr>
                    </a:solidFill>
                  </a:tcPr>
                </a:tc>
                <a:tc>
                  <a:txBody>
                    <a:bodyPr/>
                    <a:lstStyle/>
                    <a:p>
                      <a:endParaRPr lang="en-GB" sz="900" dirty="0"/>
                    </a:p>
                  </a:txBody>
                  <a:tcPr>
                    <a:solidFill>
                      <a:srgbClr val="89AADB">
                        <a:alpha val="20000"/>
                      </a:srgbClr>
                    </a:solidFill>
                  </a:tcPr>
                </a:tc>
                <a:extLst>
                  <a:ext uri="{0D108BD9-81ED-4DB2-BD59-A6C34878D82A}">
                    <a16:rowId xmlns:a16="http://schemas.microsoft.com/office/drawing/2014/main" val="2564260922"/>
                  </a:ext>
                </a:extLst>
              </a:tr>
            </a:tbl>
          </a:graphicData>
        </a:graphic>
      </p:graphicFrame>
      <p:sp>
        <p:nvSpPr>
          <p:cNvPr id="39" name="5-Point Star 38"/>
          <p:cNvSpPr/>
          <p:nvPr/>
        </p:nvSpPr>
        <p:spPr>
          <a:xfrm>
            <a:off x="6410294" y="1720647"/>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grpSp>
        <p:nvGrpSpPr>
          <p:cNvPr id="5" name="Group 4"/>
          <p:cNvGrpSpPr/>
          <p:nvPr/>
        </p:nvGrpSpPr>
        <p:grpSpPr>
          <a:xfrm>
            <a:off x="7836054" y="1720647"/>
            <a:ext cx="241364" cy="2219310"/>
            <a:chOff x="4030639" y="1677708"/>
            <a:chExt cx="241364" cy="2219310"/>
          </a:xfrm>
        </p:grpSpPr>
        <p:sp>
          <p:nvSpPr>
            <p:cNvPr id="44" name="5-Point Star 43"/>
            <p:cNvSpPr/>
            <p:nvPr/>
          </p:nvSpPr>
          <p:spPr>
            <a:xfrm>
              <a:off x="4036983" y="2353923"/>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5" name="5-Point Star 44"/>
            <p:cNvSpPr/>
            <p:nvPr/>
          </p:nvSpPr>
          <p:spPr>
            <a:xfrm>
              <a:off x="4036983" y="3020052"/>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6" name="5-Point Star 45"/>
            <p:cNvSpPr/>
            <p:nvPr/>
          </p:nvSpPr>
          <p:spPr>
            <a:xfrm>
              <a:off x="4036983" y="3350713"/>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7" name="5-Point Star 46"/>
            <p:cNvSpPr/>
            <p:nvPr/>
          </p:nvSpPr>
          <p:spPr>
            <a:xfrm>
              <a:off x="4036983" y="3681374"/>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8" name="5-Point Star 47"/>
            <p:cNvSpPr/>
            <p:nvPr/>
          </p:nvSpPr>
          <p:spPr>
            <a:xfrm>
              <a:off x="4036983" y="1677708"/>
              <a:ext cx="228676" cy="215644"/>
            </a:xfrm>
            <a:prstGeom prst="star5">
              <a:avLst/>
            </a:prstGeom>
            <a:solidFill>
              <a:schemeClr val="bg2">
                <a:alpha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9" name="5-Point Star 48"/>
            <p:cNvSpPr/>
            <p:nvPr/>
          </p:nvSpPr>
          <p:spPr>
            <a:xfrm>
              <a:off x="4030639" y="2023256"/>
              <a:ext cx="241364" cy="215650"/>
            </a:xfrm>
            <a:prstGeom prst="star5">
              <a:avLst/>
            </a:prstGeom>
            <a:solidFill>
              <a:schemeClr val="bg2">
                <a:alpha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grpSp>
      <p:grpSp>
        <p:nvGrpSpPr>
          <p:cNvPr id="2" name="Group 1"/>
          <p:cNvGrpSpPr/>
          <p:nvPr/>
        </p:nvGrpSpPr>
        <p:grpSpPr>
          <a:xfrm>
            <a:off x="7123174" y="1720647"/>
            <a:ext cx="228676" cy="1888649"/>
            <a:chOff x="7412721" y="1677708"/>
            <a:chExt cx="228676" cy="1888649"/>
          </a:xfrm>
        </p:grpSpPr>
        <p:sp>
          <p:nvSpPr>
            <p:cNvPr id="40" name="5-Point Star 39"/>
            <p:cNvSpPr/>
            <p:nvPr/>
          </p:nvSpPr>
          <p:spPr>
            <a:xfrm>
              <a:off x="7412721" y="1677708"/>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1" name="5-Point Star 40"/>
            <p:cNvSpPr/>
            <p:nvPr/>
          </p:nvSpPr>
          <p:spPr>
            <a:xfrm>
              <a:off x="7412721" y="2017896"/>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2" name="5-Point Star 41"/>
            <p:cNvSpPr/>
            <p:nvPr/>
          </p:nvSpPr>
          <p:spPr>
            <a:xfrm>
              <a:off x="7412721" y="2358084"/>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43" name="5-Point Star 42"/>
            <p:cNvSpPr/>
            <p:nvPr/>
          </p:nvSpPr>
          <p:spPr>
            <a:xfrm>
              <a:off x="7412721" y="2673667"/>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50" name="5-Point Star 49"/>
            <p:cNvSpPr/>
            <p:nvPr/>
          </p:nvSpPr>
          <p:spPr>
            <a:xfrm>
              <a:off x="7412721" y="3020052"/>
              <a:ext cx="228676" cy="215644"/>
            </a:xfrm>
            <a:prstGeom prst="star5">
              <a:avLst/>
            </a:prstGeom>
            <a:solidFill>
              <a:schemeClr val="bg2">
                <a:alpha val="59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51" name="5-Point Star 50"/>
            <p:cNvSpPr/>
            <p:nvPr/>
          </p:nvSpPr>
          <p:spPr>
            <a:xfrm>
              <a:off x="7412721" y="3350713"/>
              <a:ext cx="228676" cy="215644"/>
            </a:xfrm>
            <a:prstGeom prst="star5">
              <a:avLst/>
            </a:prstGeom>
            <a:solidFill>
              <a:schemeClr val="bg2">
                <a:alpha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grpSp>
      <p:grpSp>
        <p:nvGrpSpPr>
          <p:cNvPr id="16" name="Group 15"/>
          <p:cNvGrpSpPr/>
          <p:nvPr/>
        </p:nvGrpSpPr>
        <p:grpSpPr>
          <a:xfrm>
            <a:off x="4801425" y="4126715"/>
            <a:ext cx="3675089" cy="230932"/>
            <a:chOff x="453416" y="4095165"/>
            <a:chExt cx="3675089" cy="230932"/>
          </a:xfrm>
        </p:grpSpPr>
        <p:sp>
          <p:nvSpPr>
            <p:cNvPr id="25" name="TextBox 24"/>
            <p:cNvSpPr txBox="1"/>
            <p:nvPr/>
          </p:nvSpPr>
          <p:spPr>
            <a:xfrm>
              <a:off x="629743" y="4095265"/>
              <a:ext cx="1353256" cy="230832"/>
            </a:xfrm>
            <a:prstGeom prst="rect">
              <a:avLst/>
            </a:prstGeom>
            <a:noFill/>
          </p:spPr>
          <p:txBody>
            <a:bodyPr wrap="none" rtlCol="0">
              <a:spAutoFit/>
            </a:bodyPr>
            <a:lstStyle/>
            <a:p>
              <a:pPr>
                <a:defRPr/>
              </a:pPr>
              <a:r>
                <a:rPr lang="en-US" sz="900" dirty="0">
                  <a:solidFill>
                    <a:schemeClr val="accent1"/>
                  </a:solidFill>
                </a:rPr>
                <a:t>Required for service</a:t>
              </a:r>
              <a:endParaRPr lang="en-GB" sz="900" dirty="0">
                <a:solidFill>
                  <a:schemeClr val="accent1"/>
                </a:solidFill>
              </a:endParaRPr>
            </a:p>
          </p:txBody>
        </p:sp>
        <p:sp>
          <p:nvSpPr>
            <p:cNvPr id="26" name="TextBox 25"/>
            <p:cNvSpPr txBox="1"/>
            <p:nvPr/>
          </p:nvSpPr>
          <p:spPr>
            <a:xfrm>
              <a:off x="2147460" y="4095265"/>
              <a:ext cx="1981045" cy="230832"/>
            </a:xfrm>
            <a:prstGeom prst="rect">
              <a:avLst/>
            </a:prstGeom>
            <a:noFill/>
          </p:spPr>
          <p:txBody>
            <a:bodyPr wrap="square" rtlCol="0">
              <a:spAutoFit/>
            </a:bodyPr>
            <a:lstStyle/>
            <a:p>
              <a:pPr>
                <a:defRPr/>
              </a:pPr>
              <a:r>
                <a:rPr lang="en-US" sz="900" dirty="0">
                  <a:solidFill>
                    <a:schemeClr val="tx1">
                      <a:lumMod val="60000"/>
                      <a:lumOff val="40000"/>
                    </a:schemeClr>
                  </a:solidFill>
                </a:rPr>
                <a:t>Service enhanced as a result</a:t>
              </a:r>
              <a:endParaRPr lang="en-GB" sz="900" dirty="0">
                <a:solidFill>
                  <a:schemeClr val="tx1">
                    <a:lumMod val="60000"/>
                    <a:lumOff val="40000"/>
                  </a:schemeClr>
                </a:solidFill>
              </a:endParaRPr>
            </a:p>
          </p:txBody>
        </p:sp>
        <p:sp>
          <p:nvSpPr>
            <p:cNvPr id="56" name="5-Point Star 55"/>
            <p:cNvSpPr/>
            <p:nvPr/>
          </p:nvSpPr>
          <p:spPr>
            <a:xfrm>
              <a:off x="453416" y="4095165"/>
              <a:ext cx="228676" cy="215644"/>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sp>
          <p:nvSpPr>
            <p:cNvPr id="57" name="5-Point Star 56"/>
            <p:cNvSpPr/>
            <p:nvPr/>
          </p:nvSpPr>
          <p:spPr>
            <a:xfrm>
              <a:off x="1969619" y="4095165"/>
              <a:ext cx="228676" cy="215644"/>
            </a:xfrm>
            <a:prstGeom prst="star5">
              <a:avLst/>
            </a:prstGeom>
            <a:solidFill>
              <a:schemeClr val="bg2">
                <a:alpha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400">
                <a:solidFill>
                  <a:prstClr val="white"/>
                </a:solidFill>
              </a:endParaRPr>
            </a:p>
          </p:txBody>
        </p:sp>
      </p:grpSp>
      <p:sp>
        <p:nvSpPr>
          <p:cNvPr id="4" name="Title 3"/>
          <p:cNvSpPr>
            <a:spLocks noGrp="1"/>
          </p:cNvSpPr>
          <p:nvPr>
            <p:ph type="title"/>
          </p:nvPr>
        </p:nvSpPr>
        <p:spPr/>
        <p:txBody>
          <a:bodyPr/>
          <a:lstStyle/>
          <a:p>
            <a:r>
              <a:rPr lang="en-US" dirty="0" smtClean="0"/>
              <a:t>Core Attribute </a:t>
            </a:r>
            <a:r>
              <a:rPr lang="en-US" dirty="0"/>
              <a:t>in the GS1 </a:t>
            </a:r>
            <a:r>
              <a:rPr lang="en-US" dirty="0" smtClean="0"/>
              <a:t>Cloud</a:t>
            </a:r>
            <a:endParaRPr lang="en-US" dirty="0"/>
          </a:p>
        </p:txBody>
      </p:sp>
      <p:pic>
        <p:nvPicPr>
          <p:cNvPr id="63" name="Picture 6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8612" y="1070018"/>
            <a:ext cx="1078256" cy="1078256"/>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8546" y="1840047"/>
            <a:ext cx="1078256" cy="1078256"/>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633" y="2366002"/>
            <a:ext cx="1078256" cy="1078256"/>
          </a:xfrm>
          <a:prstGeom prst="rect">
            <a:avLst/>
          </a:prstGeom>
        </p:spPr>
      </p:pic>
      <p:sp>
        <p:nvSpPr>
          <p:cNvPr id="36" name="Chevron 35"/>
          <p:cNvSpPr>
            <a:spLocks noChangeAspect="1"/>
          </p:cNvSpPr>
          <p:nvPr/>
        </p:nvSpPr>
        <p:spPr>
          <a:xfrm>
            <a:off x="2332967" y="3487197"/>
            <a:ext cx="1429149" cy="698748"/>
          </a:xfrm>
          <a:prstGeom prst="chevron">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GPC</a:t>
            </a:r>
            <a:endParaRPr lang="en-US" b="1" dirty="0">
              <a:solidFill>
                <a:schemeClr val="bg1"/>
              </a:solidFill>
            </a:endParaRPr>
          </a:p>
        </p:txBody>
      </p:sp>
    </p:spTree>
    <p:extLst>
      <p:ext uri="{BB962C8B-B14F-4D97-AF65-F5344CB8AC3E}">
        <p14:creationId xmlns:p14="http://schemas.microsoft.com/office/powerpoint/2010/main" val="10192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1800" dirty="0"/>
              <a:t>Tina Schaefer, Washington State Department of Ecology </a:t>
            </a:r>
            <a:endParaRPr lang="en-GB" sz="1800" dirty="0"/>
          </a:p>
        </p:txBody>
      </p:sp>
      <p:sp>
        <p:nvSpPr>
          <p:cNvPr id="3" name="Title 2"/>
          <p:cNvSpPr>
            <a:spLocks noGrp="1"/>
          </p:cNvSpPr>
          <p:nvPr>
            <p:ph type="title"/>
          </p:nvPr>
        </p:nvSpPr>
        <p:spPr/>
        <p:txBody>
          <a:bodyPr/>
          <a:lstStyle/>
          <a:p>
            <a:r>
              <a:rPr lang="en-US" dirty="0"/>
              <a:t>Children's Safe Product Act  </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12</a:t>
            </a:fld>
            <a:endParaRPr lang="en-GB"/>
          </a:p>
        </p:txBody>
      </p:sp>
    </p:spTree>
    <p:extLst>
      <p:ext uri="{BB962C8B-B14F-4D97-AF65-F5344CB8AC3E}">
        <p14:creationId xmlns:p14="http://schemas.microsoft.com/office/powerpoint/2010/main" val="82166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GS1 and Ecology data</a:t>
            </a:r>
            <a:endParaRPr lang="en-US" dirty="0"/>
          </a:p>
        </p:txBody>
      </p:sp>
      <p:graphicFrame>
        <p:nvGraphicFramePr>
          <p:cNvPr id="5" name="Content Placeholder 4"/>
          <p:cNvGraphicFramePr>
            <a:graphicFrameLocks noGrp="1"/>
          </p:cNvGraphicFramePr>
          <p:nvPr>
            <p:ph idx="11"/>
            <p:extLst/>
          </p:nvPr>
        </p:nvGraphicFramePr>
        <p:xfrm>
          <a:off x="447674" y="1092200"/>
          <a:ext cx="8315325" cy="346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spTree>
    <p:extLst>
      <p:ext uri="{BB962C8B-B14F-4D97-AF65-F5344CB8AC3E}">
        <p14:creationId xmlns:p14="http://schemas.microsoft.com/office/powerpoint/2010/main" val="29436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Children’s Safe Products Act</a:t>
            </a:r>
            <a:endParaRPr lang="en-GB" dirty="0"/>
          </a:p>
        </p:txBody>
      </p:sp>
      <p:sp>
        <p:nvSpPr>
          <p:cNvPr id="3" name="Slide Number Placeholder 2"/>
          <p:cNvSpPr>
            <a:spLocks noGrp="1"/>
          </p:cNvSpPr>
          <p:nvPr>
            <p:ph type="sldNum" sz="quarter" idx="4294967295"/>
          </p:nvPr>
        </p:nvSpPr>
        <p:spPr>
          <a:xfrm>
            <a:off x="8896350" y="4759325"/>
            <a:ext cx="247650" cy="150813"/>
          </a:xfrm>
        </p:spPr>
        <p:txBody>
          <a:bodyPr/>
          <a:lstStyle/>
          <a:p>
            <a:pPr fontAlgn="base">
              <a:spcAft>
                <a:spcPct val="0"/>
              </a:spcAft>
              <a:defRPr/>
            </a:pPr>
            <a:fld id="{4472AB7F-E8D0-4874-A9B8-335B68DC5F05}" type="slidenum">
              <a:rPr lang="en-GB" smtClean="0"/>
              <a:pPr fontAlgn="base">
                <a:spcAft>
                  <a:spcPct val="0"/>
                </a:spcAft>
                <a:defRPr/>
              </a:pPr>
              <a:t>14</a:t>
            </a:fld>
            <a:endParaRPr lang="en-GB"/>
          </a:p>
        </p:txBody>
      </p:sp>
      <p:pic>
        <p:nvPicPr>
          <p:cNvPr id="5" name="Content Placeholder 4"/>
          <p:cNvPicPr>
            <a:picLocks noGrp="1" noChangeAspect="1"/>
          </p:cNvPicPr>
          <p:nvPr>
            <p:ph idx="11"/>
          </p:nvPr>
        </p:nvPicPr>
        <p:blipFill>
          <a:blip r:embed="rId3" cstate="print">
            <a:extLst>
              <a:ext uri="{28A0092B-C50C-407E-A947-70E740481C1C}">
                <a14:useLocalDpi xmlns:a14="http://schemas.microsoft.com/office/drawing/2010/main" val="0"/>
              </a:ext>
            </a:extLst>
          </a:blip>
          <a:stretch>
            <a:fillRect/>
          </a:stretch>
        </p:blipFill>
        <p:spPr>
          <a:xfrm>
            <a:off x="533400" y="1047750"/>
            <a:ext cx="1295400" cy="1727200"/>
          </a:xfrm>
          <a:prstGeom prst="rect">
            <a:avLst/>
          </a:prstGeom>
        </p:spPr>
      </p:pic>
      <p:sp>
        <p:nvSpPr>
          <p:cNvPr id="7" name="Rectangle 6"/>
          <p:cNvSpPr/>
          <p:nvPr/>
        </p:nvSpPr>
        <p:spPr>
          <a:xfrm>
            <a:off x="2057400" y="1428750"/>
            <a:ext cx="6400800" cy="2062103"/>
          </a:xfrm>
          <a:prstGeom prst="rect">
            <a:avLst/>
          </a:prstGeom>
        </p:spPr>
        <p:txBody>
          <a:bodyPr wrap="square">
            <a:spAutoFit/>
          </a:bodyPr>
          <a:lstStyle/>
          <a:p>
            <a:r>
              <a:rPr lang="en-US" sz="2000" dirty="0">
                <a:solidFill>
                  <a:srgbClr val="002C6C"/>
                </a:solidFill>
              </a:rPr>
              <a:t>Chapter 70.240 RCW </a:t>
            </a:r>
            <a:r>
              <a:rPr lang="en-US" sz="2000" dirty="0" smtClean="0">
                <a:solidFill>
                  <a:srgbClr val="002C6C"/>
                </a:solidFill>
              </a:rPr>
              <a:t>- the law </a:t>
            </a:r>
            <a:endParaRPr lang="en-US" sz="2000" dirty="0">
              <a:solidFill>
                <a:srgbClr val="002C6C"/>
              </a:solidFill>
            </a:endParaRPr>
          </a:p>
          <a:p>
            <a:r>
              <a:rPr lang="en-US" dirty="0" smtClean="0">
                <a:solidFill>
                  <a:srgbClr val="002C6C"/>
                </a:solidFill>
              </a:rPr>
              <a:t> </a:t>
            </a:r>
            <a:r>
              <a:rPr lang="en-US" u="sng" dirty="0" smtClean="0">
                <a:solidFill>
                  <a:srgbClr val="002C6C"/>
                </a:solidFill>
              </a:rPr>
              <a:t>2008</a:t>
            </a:r>
            <a:endParaRPr lang="en-US" u="sng" dirty="0">
              <a:solidFill>
                <a:srgbClr val="002C6C"/>
              </a:solidFill>
            </a:endParaRPr>
          </a:p>
          <a:p>
            <a:pPr marL="285750" indent="-285750">
              <a:buFont typeface="Arial" panose="020B0604020202020204" pitchFamily="34" charset="0"/>
              <a:buChar char="•"/>
            </a:pPr>
            <a:r>
              <a:rPr lang="en-US" dirty="0">
                <a:solidFill>
                  <a:srgbClr val="002C6C"/>
                </a:solidFill>
              </a:rPr>
              <a:t>“Children’s product”</a:t>
            </a:r>
          </a:p>
          <a:p>
            <a:pPr marL="285750" indent="-285750">
              <a:buFont typeface="Arial" panose="020B0604020202020204" pitchFamily="34" charset="0"/>
              <a:buChar char="•"/>
            </a:pPr>
            <a:r>
              <a:rPr lang="en-US" dirty="0">
                <a:solidFill>
                  <a:srgbClr val="002C6C"/>
                </a:solidFill>
              </a:rPr>
              <a:t>Requires manufacturer reporting</a:t>
            </a:r>
          </a:p>
          <a:p>
            <a:pPr marL="285750" indent="-285750">
              <a:buFont typeface="Arial" panose="020B0604020202020204" pitchFamily="34" charset="0"/>
              <a:buChar char="•"/>
            </a:pPr>
            <a:r>
              <a:rPr lang="en-US" dirty="0">
                <a:solidFill>
                  <a:srgbClr val="002C6C"/>
                </a:solidFill>
              </a:rPr>
              <a:t>Limits on lead, cadmium, six phthalates and five flame retardants</a:t>
            </a:r>
          </a:p>
          <a:p>
            <a:pPr marL="285750" indent="-285750">
              <a:buFont typeface="Arial" panose="020B0604020202020204" pitchFamily="34" charset="0"/>
              <a:buChar char="•"/>
            </a:pPr>
            <a:r>
              <a:rPr lang="en-US" dirty="0">
                <a:solidFill>
                  <a:srgbClr val="002C6C"/>
                </a:solidFill>
              </a:rPr>
              <a:t>Residential upholstered furniture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6937" y="3028950"/>
            <a:ext cx="2059413" cy="1371601"/>
          </a:xfrm>
          <a:prstGeom prst="rect">
            <a:avLst/>
          </a:prstGeom>
        </p:spPr>
      </p:pic>
    </p:spTree>
    <p:extLst>
      <p:ext uri="{BB962C8B-B14F-4D97-AF65-F5344CB8AC3E}">
        <p14:creationId xmlns:p14="http://schemas.microsoft.com/office/powerpoint/2010/main" val="8503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Children’s Safe Products </a:t>
            </a:r>
            <a:r>
              <a:rPr lang="en-US" dirty="0" smtClean="0"/>
              <a:t>Rule</a:t>
            </a:r>
            <a:endParaRPr lang="en-US" dirty="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15</a:t>
            </a:fld>
            <a:endParaRPr lang="en-GB" noProof="0"/>
          </a:p>
        </p:txBody>
      </p:sp>
      <p:sp>
        <p:nvSpPr>
          <p:cNvPr id="4" name="Rectangle 3"/>
          <p:cNvSpPr/>
          <p:nvPr/>
        </p:nvSpPr>
        <p:spPr>
          <a:xfrm>
            <a:off x="609600" y="1075361"/>
            <a:ext cx="5943600" cy="2369880"/>
          </a:xfrm>
          <a:prstGeom prst="rect">
            <a:avLst/>
          </a:prstGeom>
        </p:spPr>
        <p:txBody>
          <a:bodyPr wrap="square">
            <a:spAutoFit/>
          </a:bodyPr>
          <a:lstStyle/>
          <a:p>
            <a:r>
              <a:rPr lang="en-US" sz="2000" dirty="0">
                <a:solidFill>
                  <a:srgbClr val="002C6C"/>
                </a:solidFill>
              </a:rPr>
              <a:t>Chapter 173-334 WAC </a:t>
            </a:r>
            <a:r>
              <a:rPr lang="en-US" sz="2000" dirty="0" smtClean="0">
                <a:solidFill>
                  <a:srgbClr val="002C6C"/>
                </a:solidFill>
              </a:rPr>
              <a:t>- the rule               </a:t>
            </a:r>
          </a:p>
          <a:p>
            <a:r>
              <a:rPr lang="en-US" sz="2000" dirty="0" smtClean="0">
                <a:solidFill>
                  <a:srgbClr val="002C6C"/>
                </a:solidFill>
              </a:rPr>
              <a:t> </a:t>
            </a:r>
            <a:r>
              <a:rPr lang="en-US" u="sng" dirty="0" smtClean="0">
                <a:solidFill>
                  <a:srgbClr val="002C6C"/>
                </a:solidFill>
              </a:rPr>
              <a:t>2011</a:t>
            </a:r>
            <a:endParaRPr lang="en-US" u="sng" dirty="0">
              <a:solidFill>
                <a:srgbClr val="002C6C"/>
              </a:solidFill>
            </a:endParaRPr>
          </a:p>
          <a:p>
            <a:pPr marL="285750" indent="-285750">
              <a:buFont typeface="Arial" panose="020B0604020202020204" pitchFamily="34" charset="0"/>
              <a:buChar char="•"/>
            </a:pPr>
            <a:r>
              <a:rPr lang="en-US" dirty="0">
                <a:solidFill>
                  <a:srgbClr val="002C6C"/>
                </a:solidFill>
              </a:rPr>
              <a:t>Chemicals of High Concern to Children (CHCC</a:t>
            </a:r>
            <a:r>
              <a:rPr lang="en-US" dirty="0" smtClean="0">
                <a:solidFill>
                  <a:srgbClr val="002C6C"/>
                </a:solidFill>
              </a:rPr>
              <a:t>)</a:t>
            </a:r>
          </a:p>
          <a:p>
            <a:pPr marL="285750" indent="-285750">
              <a:buFont typeface="Arial" panose="020B0604020202020204" pitchFamily="34" charset="0"/>
              <a:buChar char="•"/>
            </a:pPr>
            <a:r>
              <a:rPr lang="en-US" dirty="0">
                <a:solidFill>
                  <a:srgbClr val="002C6C"/>
                </a:solidFill>
              </a:rPr>
              <a:t>2017 - added 22 and remove 3 CHCCs </a:t>
            </a:r>
          </a:p>
          <a:p>
            <a:pPr marL="285750" indent="-285750">
              <a:buFont typeface="Arial" panose="020B0604020202020204" pitchFamily="34" charset="0"/>
              <a:buChar char="•"/>
            </a:pPr>
            <a:r>
              <a:rPr lang="en-US" dirty="0">
                <a:solidFill>
                  <a:srgbClr val="002C6C"/>
                </a:solidFill>
              </a:rPr>
              <a:t>Clarify reporting requirements and enforcement </a:t>
            </a:r>
            <a:r>
              <a:rPr lang="en-US" dirty="0" smtClean="0">
                <a:solidFill>
                  <a:srgbClr val="002C6C"/>
                </a:solidFill>
              </a:rPr>
              <a:t>process</a:t>
            </a:r>
          </a:p>
          <a:p>
            <a:pPr marL="285750" indent="-285750">
              <a:buFont typeface="Arial" panose="020B0604020202020204" pitchFamily="34" charset="0"/>
              <a:buChar char="•"/>
            </a:pPr>
            <a:r>
              <a:rPr lang="en-US" dirty="0" smtClean="0">
                <a:solidFill>
                  <a:srgbClr val="002C6C"/>
                </a:solidFill>
              </a:rPr>
              <a:t>Product category defined as the “brick” level of GS1 GPC standard</a:t>
            </a:r>
            <a:endParaRPr lang="en-US" dirty="0">
              <a:solidFill>
                <a:srgbClr val="002C6C"/>
              </a:solidFill>
            </a:endParaRPr>
          </a:p>
        </p:txBody>
      </p:sp>
      <p:pic>
        <p:nvPicPr>
          <p:cNvPr id="5" name="Picture 4"/>
          <p:cNvPicPr>
            <a:picLocks noChangeAspect="1"/>
          </p:cNvPicPr>
          <p:nvPr/>
        </p:nvPicPr>
        <p:blipFill>
          <a:blip r:embed="rId3"/>
          <a:stretch>
            <a:fillRect/>
          </a:stretch>
        </p:blipFill>
        <p:spPr>
          <a:xfrm>
            <a:off x="6705600" y="1075361"/>
            <a:ext cx="2024936" cy="1527167"/>
          </a:xfrm>
          <a:prstGeom prst="rect">
            <a:avLst/>
          </a:prstGeom>
        </p:spPr>
      </p:pic>
      <p:graphicFrame>
        <p:nvGraphicFramePr>
          <p:cNvPr id="6" name="Content Placeholder 4"/>
          <p:cNvGraphicFramePr>
            <a:graphicFrameLocks/>
          </p:cNvGraphicFramePr>
          <p:nvPr>
            <p:extLst/>
          </p:nvPr>
        </p:nvGraphicFramePr>
        <p:xfrm>
          <a:off x="1219200" y="3493830"/>
          <a:ext cx="64770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13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 Most Reported CSPA Bricks</a:t>
            </a:r>
            <a:endParaRPr lang="en-US"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16</a:t>
            </a:fld>
            <a:endParaRPr lang="en-GB" noProof="0"/>
          </a:p>
        </p:txBody>
      </p:sp>
      <p:graphicFrame>
        <p:nvGraphicFramePr>
          <p:cNvPr id="7" name="Chart 6"/>
          <p:cNvGraphicFramePr>
            <a:graphicFrameLocks/>
          </p:cNvGraphicFramePr>
          <p:nvPr>
            <p:extLst/>
          </p:nvPr>
        </p:nvGraphicFramePr>
        <p:xfrm>
          <a:off x="1597650" y="1123950"/>
          <a:ext cx="5943600" cy="3635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61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Product Testing Process</a:t>
            </a:r>
            <a:endParaRPr lang="en-US" dirty="0"/>
          </a:p>
        </p:txBody>
      </p:sp>
      <p:sp>
        <p:nvSpPr>
          <p:cNvPr id="3" name="Content Placeholder 2"/>
          <p:cNvSpPr>
            <a:spLocks noGrp="1"/>
          </p:cNvSpPr>
          <p:nvPr>
            <p:ph idx="11"/>
          </p:nvPr>
        </p:nvSpPr>
        <p:spPr/>
        <p:txBody>
          <a:bodyPr/>
          <a:lstStyle/>
          <a:p>
            <a:pPr>
              <a:buFont typeface="Courier New" panose="02070309020205020404" pitchFamily="49" charset="0"/>
              <a:buChar char="o"/>
            </a:pPr>
            <a:r>
              <a:rPr lang="en-US" sz="1800" dirty="0"/>
              <a:t>Quality Assurance Project Plan</a:t>
            </a:r>
          </a:p>
          <a:p>
            <a:pPr lvl="1">
              <a:buFont typeface="Arial" panose="020B0604020202020204" pitchFamily="34" charset="0"/>
              <a:buChar char="•"/>
            </a:pPr>
            <a:r>
              <a:rPr lang="en-US" sz="1800" dirty="0"/>
              <a:t>Defines </a:t>
            </a:r>
            <a:r>
              <a:rPr lang="en-US" sz="1800" dirty="0" smtClean="0"/>
              <a:t>chemicals, methods</a:t>
            </a:r>
            <a:r>
              <a:rPr lang="en-US" sz="1800" dirty="0"/>
              <a:t>, </a:t>
            </a:r>
            <a:endParaRPr lang="en-US" sz="1800" dirty="0" smtClean="0"/>
          </a:p>
          <a:p>
            <a:pPr marL="272250" lvl="1" indent="0">
              <a:buNone/>
            </a:pPr>
            <a:r>
              <a:rPr lang="en-US" sz="1800" dirty="0" smtClean="0"/>
              <a:t>&amp; </a:t>
            </a:r>
            <a:r>
              <a:rPr lang="en-US" sz="1800" dirty="0"/>
              <a:t>product </a:t>
            </a:r>
            <a:r>
              <a:rPr lang="en-US" sz="1800" dirty="0" smtClean="0"/>
              <a:t>selection</a:t>
            </a:r>
            <a:endParaRPr lang="en-US" sz="1800" dirty="0"/>
          </a:p>
          <a:p>
            <a:pPr>
              <a:buFont typeface="Courier New" panose="02070309020205020404" pitchFamily="49" charset="0"/>
              <a:buChar char="o"/>
            </a:pPr>
            <a:r>
              <a:rPr lang="en-US" sz="1800" dirty="0"/>
              <a:t>Sample Collection</a:t>
            </a:r>
          </a:p>
          <a:p>
            <a:pPr lvl="1">
              <a:buFont typeface="Arial" panose="020B0604020202020204" pitchFamily="34" charset="0"/>
              <a:buChar char="•"/>
            </a:pPr>
            <a:r>
              <a:rPr lang="en-US" sz="1800" dirty="0"/>
              <a:t>Purchase products</a:t>
            </a:r>
          </a:p>
          <a:p>
            <a:pPr>
              <a:buFont typeface="Courier New" panose="02070309020205020404" pitchFamily="49" charset="0"/>
              <a:buChar char="o"/>
            </a:pPr>
            <a:r>
              <a:rPr lang="en-US" sz="1800" dirty="0"/>
              <a:t>Enter Data</a:t>
            </a:r>
          </a:p>
          <a:p>
            <a:pPr>
              <a:buFont typeface="Courier New" panose="02070309020205020404" pitchFamily="49" charset="0"/>
              <a:buChar char="o"/>
            </a:pPr>
            <a:r>
              <a:rPr lang="en-US" sz="1800" dirty="0"/>
              <a:t>Isolate Components</a:t>
            </a:r>
          </a:p>
          <a:p>
            <a:endParaRPr lang="en-US"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17</a:t>
            </a:fld>
            <a:endParaRPr lang="en-GB" noProof="0"/>
          </a:p>
        </p:txBody>
      </p:sp>
      <p:pic>
        <p:nvPicPr>
          <p:cNvPr id="5" name="Picture 4"/>
          <p:cNvPicPr>
            <a:picLocks noChangeAspect="1"/>
          </p:cNvPicPr>
          <p:nvPr/>
        </p:nvPicPr>
        <p:blipFill>
          <a:blip r:embed="rId3"/>
          <a:stretch>
            <a:fillRect/>
          </a:stretch>
        </p:blipFill>
        <p:spPr>
          <a:xfrm>
            <a:off x="4653582" y="1142881"/>
            <a:ext cx="4045304" cy="2125325"/>
          </a:xfrm>
          <a:prstGeom prst="rect">
            <a:avLst/>
          </a:prstGeom>
        </p:spPr>
      </p:pic>
      <p:sp>
        <p:nvSpPr>
          <p:cNvPr id="6" name="TextBox 5"/>
          <p:cNvSpPr txBox="1"/>
          <p:nvPr/>
        </p:nvSpPr>
        <p:spPr>
          <a:xfrm>
            <a:off x="4859249" y="3251020"/>
            <a:ext cx="3579891" cy="307777"/>
          </a:xfrm>
          <a:prstGeom prst="rect">
            <a:avLst/>
          </a:prstGeom>
          <a:noFill/>
        </p:spPr>
        <p:txBody>
          <a:bodyPr wrap="square" rtlCol="0">
            <a:spAutoFit/>
          </a:bodyPr>
          <a:lstStyle/>
          <a:p>
            <a:pPr algn="ctr"/>
            <a:r>
              <a:rPr lang="en-US" sz="1400" dirty="0" smtClean="0"/>
              <a:t>Components of a Toy Car</a:t>
            </a:r>
            <a:endParaRPr lang="en-US" sz="1400" dirty="0"/>
          </a:p>
        </p:txBody>
      </p:sp>
      <p:graphicFrame>
        <p:nvGraphicFramePr>
          <p:cNvPr id="7" name="Content Placeholder 4"/>
          <p:cNvGraphicFramePr>
            <a:graphicFrameLocks/>
          </p:cNvGraphicFramePr>
          <p:nvPr>
            <p:extLst/>
          </p:nvPr>
        </p:nvGraphicFramePr>
        <p:xfrm>
          <a:off x="990600" y="3671459"/>
          <a:ext cx="6629400" cy="769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888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Lab Preparation, Analysis, and Reporting</a:t>
            </a:r>
            <a:endParaRPr lang="en-US"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18</a:t>
            </a:fld>
            <a:endParaRPr lang="en-GB" noProof="0"/>
          </a:p>
        </p:txBody>
      </p:sp>
      <p:pic>
        <p:nvPicPr>
          <p:cNvPr id="5" name="Content Placeholder 10" descr="S0190298.JPG"/>
          <p:cNvPicPr>
            <a:picLocks noGrp="1" noChangeAspect="1"/>
          </p:cNvPicPr>
          <p:nvPr>
            <p:ph idx="11"/>
          </p:nvPr>
        </p:nvPicPr>
        <p:blipFill>
          <a:blip r:embed="rId3" cstate="print"/>
          <a:srcRect l="13208" r="22641"/>
          <a:stretch>
            <a:fillRect/>
          </a:stretch>
        </p:blipFill>
        <p:spPr>
          <a:xfrm>
            <a:off x="1216046" y="1176533"/>
            <a:ext cx="1371600" cy="1604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hoto 3.JPG"/>
          <p:cNvPicPr>
            <a:picLocks noChangeAspect="1"/>
          </p:cNvPicPr>
          <p:nvPr/>
        </p:nvPicPr>
        <p:blipFill>
          <a:blip r:embed="rId4" cstate="print"/>
          <a:srcRect l="24815" t="38888" b="5555"/>
          <a:stretch>
            <a:fillRect/>
          </a:stretch>
        </p:blipFill>
        <p:spPr>
          <a:xfrm>
            <a:off x="3430707" y="1227299"/>
            <a:ext cx="1485900" cy="1463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Y:\SHARED Files\Callie\Product Testing\Tier 3 CSPA\Pictures\MEL pics\100_0839.JPG"/>
          <p:cNvPicPr>
            <a:picLocks noChangeAspect="1" noChangeArrowheads="1"/>
          </p:cNvPicPr>
          <p:nvPr/>
        </p:nvPicPr>
        <p:blipFill>
          <a:blip r:embed="rId5" cstate="print"/>
          <a:srcRect l="11687" t="16883" r="12345" b="18182"/>
          <a:stretch>
            <a:fillRect/>
          </a:stretch>
        </p:blipFill>
        <p:spPr bwMode="auto">
          <a:xfrm>
            <a:off x="5732473" y="1227299"/>
            <a:ext cx="1968247" cy="1261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510623" y="3096938"/>
            <a:ext cx="4572000" cy="1350370"/>
          </a:xfrm>
          <a:prstGeom prst="rect">
            <a:avLst/>
          </a:prstGeom>
        </p:spPr>
        <p:txBody>
          <a:bodyPr>
            <a:spAutoFit/>
          </a:bodyPr>
          <a:lstStyle/>
          <a:p>
            <a:pPr>
              <a:buFont typeface="Courier New" panose="02070309020205020404" pitchFamily="49" charset="0"/>
              <a:buChar char="o"/>
            </a:pPr>
            <a:r>
              <a:rPr lang="en-US" sz="2100" dirty="0">
                <a:latin typeface="Century Gothic" panose="020B0502020202020204" pitchFamily="34" charset="0"/>
              </a:rPr>
              <a:t>Samples to Lab</a:t>
            </a:r>
          </a:p>
          <a:p>
            <a:pPr>
              <a:buFont typeface="Courier New" panose="02070309020205020404" pitchFamily="49" charset="0"/>
              <a:buChar char="o"/>
            </a:pPr>
            <a:r>
              <a:rPr lang="en-US" sz="2100" dirty="0">
                <a:latin typeface="Century Gothic" panose="020B0502020202020204" pitchFamily="34" charset="0"/>
                <a:sym typeface="Wingdings" pitchFamily="2" charset="2"/>
              </a:rPr>
              <a:t>Lab Preparation &amp; Analysis</a:t>
            </a:r>
          </a:p>
          <a:p>
            <a:pPr>
              <a:buFont typeface="Courier New" panose="02070309020205020404" pitchFamily="49" charset="0"/>
              <a:buChar char="o"/>
            </a:pPr>
            <a:r>
              <a:rPr lang="en-US" sz="2100" dirty="0">
                <a:latin typeface="Century Gothic" panose="020B0502020202020204" pitchFamily="34" charset="0"/>
                <a:sym typeface="Wingdings" pitchFamily="2" charset="2"/>
              </a:rPr>
              <a:t>Evaluate Data &amp; Write Report</a:t>
            </a:r>
          </a:p>
          <a:p>
            <a:pPr lvl="1">
              <a:buFont typeface="Arial" panose="020B0604020202020204" pitchFamily="34" charset="0"/>
              <a:buChar char="•"/>
            </a:pPr>
            <a:r>
              <a:rPr lang="en-US" sz="1875" dirty="0">
                <a:latin typeface="Century Gothic" panose="020B0502020202020204" pitchFamily="34" charset="0"/>
                <a:sym typeface="Wingdings" pitchFamily="2" charset="2"/>
              </a:rPr>
              <a:t>Results to Compliance Lead</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2738392"/>
            <a:ext cx="1223330" cy="1709310"/>
          </a:xfrm>
          <a:prstGeom prst="rect">
            <a:avLst/>
          </a:prstGeom>
          <a:solidFill>
            <a:srgbClr val="FFFFFF">
              <a:shade val="85000"/>
            </a:srgbClr>
          </a:solidFill>
          <a:ln w="88900" cap="sq">
            <a:solidFill>
              <a:srgbClr val="FFFFFF"/>
            </a:solidFill>
            <a:miter lim="800000"/>
          </a:ln>
          <a:effectLst>
            <a:outerShdw blurRad="63500" dist="12700" dir="5400000" algn="tl" rotWithShape="0">
              <a:prstClr val="black">
                <a:alpha val="40000"/>
              </a:prstClr>
            </a:outerShdw>
          </a:effectLst>
          <a:scene3d>
            <a:camera prst="orthographicFront"/>
            <a:lightRig rig="twoPt" dir="t"/>
          </a:scene3d>
          <a:sp3d>
            <a:bevelT w="25400" h="19050"/>
            <a:contourClr>
              <a:schemeClr val="bg1"/>
            </a:contourClr>
          </a:sp3d>
        </p:spPr>
      </p:pic>
      <p:sp>
        <p:nvSpPr>
          <p:cNvPr id="10" name="Right Arrow 9"/>
          <p:cNvSpPr/>
          <p:nvPr/>
        </p:nvSpPr>
        <p:spPr>
          <a:xfrm>
            <a:off x="2851324" y="1806107"/>
            <a:ext cx="342900" cy="306324"/>
          </a:xfrm>
          <a:prstGeom prst="rightArrow">
            <a:avLst/>
          </a:prstGeom>
          <a:solidFill>
            <a:schemeClr val="accent1">
              <a:lumMod val="60000"/>
              <a:lumOff val="4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10"/>
          <p:cNvSpPr/>
          <p:nvPr/>
        </p:nvSpPr>
        <p:spPr>
          <a:xfrm>
            <a:off x="5181600" y="1806107"/>
            <a:ext cx="342900" cy="306324"/>
          </a:xfrm>
          <a:prstGeom prst="rightArrow">
            <a:avLst/>
          </a:prstGeom>
          <a:solidFill>
            <a:schemeClr val="accent1">
              <a:lumMod val="60000"/>
              <a:lumOff val="4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5087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Products Tested to Date</a:t>
            </a:r>
            <a:endParaRPr lang="en-US" dirty="0"/>
          </a:p>
        </p:txBody>
      </p:sp>
      <p:pic>
        <p:nvPicPr>
          <p:cNvPr id="5" name="Content Placeholder 4"/>
          <p:cNvPicPr>
            <a:picLocks noGrp="1" noChangeAspect="1"/>
          </p:cNvPicPr>
          <p:nvPr>
            <p:ph idx="11"/>
          </p:nvPr>
        </p:nvPicPr>
        <p:blipFill>
          <a:blip r:embed="rId3"/>
          <a:stretch>
            <a:fillRect/>
          </a:stretch>
        </p:blipFill>
        <p:spPr>
          <a:xfrm>
            <a:off x="1824938" y="1092200"/>
            <a:ext cx="5487773" cy="3311525"/>
          </a:xfrm>
          <a:prstGeom prst="rect">
            <a:avLst/>
          </a:prstGeo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19</a:t>
            </a:fld>
            <a:endParaRPr lang="en-GB" noProof="0"/>
          </a:p>
        </p:txBody>
      </p:sp>
      <p:sp>
        <p:nvSpPr>
          <p:cNvPr id="6" name="TextBox 5"/>
          <p:cNvSpPr txBox="1"/>
          <p:nvPr/>
        </p:nvSpPr>
        <p:spPr>
          <a:xfrm>
            <a:off x="2971800" y="1885950"/>
            <a:ext cx="652743" cy="307777"/>
          </a:xfrm>
          <a:prstGeom prst="rect">
            <a:avLst/>
          </a:prstGeom>
          <a:noFill/>
        </p:spPr>
        <p:txBody>
          <a:bodyPr wrap="none" rtlCol="0">
            <a:spAutoFit/>
          </a:bodyPr>
          <a:lstStyle/>
          <a:p>
            <a:r>
              <a:rPr lang="en-US" sz="1400" b="1" dirty="0" smtClean="0"/>
              <a:t>Toys</a:t>
            </a:r>
            <a:endParaRPr lang="en-US" sz="1400" b="1" dirty="0"/>
          </a:p>
        </p:txBody>
      </p:sp>
      <p:sp>
        <p:nvSpPr>
          <p:cNvPr id="7" name="TextBox 6"/>
          <p:cNvSpPr txBox="1"/>
          <p:nvPr/>
        </p:nvSpPr>
        <p:spPr>
          <a:xfrm>
            <a:off x="4191000" y="2647950"/>
            <a:ext cx="1066800" cy="276999"/>
          </a:xfrm>
          <a:prstGeom prst="rect">
            <a:avLst/>
          </a:prstGeom>
          <a:noFill/>
        </p:spPr>
        <p:txBody>
          <a:bodyPr wrap="square" rtlCol="0">
            <a:spAutoFit/>
          </a:bodyPr>
          <a:lstStyle/>
          <a:p>
            <a:r>
              <a:rPr lang="en-US" sz="1200" b="1" dirty="0" smtClean="0"/>
              <a:t>Cosmetics</a:t>
            </a:r>
            <a:endParaRPr lang="en-US" sz="1200" b="1" dirty="0"/>
          </a:p>
        </p:txBody>
      </p:sp>
      <p:sp>
        <p:nvSpPr>
          <p:cNvPr id="9" name="Rectangle 8"/>
          <p:cNvSpPr/>
          <p:nvPr/>
        </p:nvSpPr>
        <p:spPr>
          <a:xfrm>
            <a:off x="3733800" y="1585714"/>
            <a:ext cx="609600" cy="430887"/>
          </a:xfrm>
          <a:prstGeom prst="rect">
            <a:avLst/>
          </a:prstGeom>
        </p:spPr>
        <p:txBody>
          <a:bodyPr wrap="square">
            <a:spAutoFit/>
          </a:bodyPr>
          <a:lstStyle/>
          <a:p>
            <a:r>
              <a:rPr lang="en-US" sz="1100" b="1" dirty="0" smtClean="0"/>
              <a:t>Baby Care</a:t>
            </a:r>
            <a:endParaRPr lang="en-US" sz="1100" b="1" dirty="0"/>
          </a:p>
        </p:txBody>
      </p:sp>
    </p:spTree>
    <p:extLst>
      <p:ext uri="{BB962C8B-B14F-4D97-AF65-F5344CB8AC3E}">
        <p14:creationId xmlns:p14="http://schemas.microsoft.com/office/powerpoint/2010/main" val="94643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696" y="1010011"/>
            <a:ext cx="1767638" cy="3582826"/>
          </a:xfrm>
          <a:prstGeom prst="rect">
            <a:avLst/>
          </a:prstGeom>
        </p:spPr>
      </p:pic>
      <p:sp>
        <p:nvSpPr>
          <p:cNvPr id="7" name="Title 6"/>
          <p:cNvSpPr>
            <a:spLocks noGrp="1"/>
          </p:cNvSpPr>
          <p:nvPr>
            <p:ph type="title"/>
          </p:nvPr>
        </p:nvSpPr>
        <p:spPr/>
        <p:txBody>
          <a:bodyPr/>
          <a:lstStyle/>
          <a:p>
            <a:r>
              <a:rPr lang="en-US" dirty="0" smtClean="0"/>
              <a:t>GS1 Standards Event App – How to get it </a:t>
            </a:r>
            <a:endParaRPr lang="en-GB" dirty="0"/>
          </a:p>
        </p:txBody>
      </p:sp>
      <p:sp>
        <p:nvSpPr>
          <p:cNvPr id="16" name="Content Placeholder 1"/>
          <p:cNvSpPr>
            <a:spLocks noGrp="1"/>
          </p:cNvSpPr>
          <p:nvPr>
            <p:ph idx="11"/>
          </p:nvPr>
        </p:nvSpPr>
        <p:spPr>
          <a:xfrm>
            <a:off x="447721" y="1091409"/>
            <a:ext cx="6146976" cy="3312086"/>
          </a:xfrm>
        </p:spPr>
        <p:txBody>
          <a:bodyPr/>
          <a:lstStyle/>
          <a:p>
            <a:r>
              <a:rPr lang="en-US" dirty="0" smtClean="0"/>
              <a:t>Get </a:t>
            </a:r>
            <a:r>
              <a:rPr lang="en-US" dirty="0"/>
              <a:t>the App by searching your App </a:t>
            </a:r>
            <a:r>
              <a:rPr lang="en-US" dirty="0" smtClean="0"/>
              <a:t>store for</a:t>
            </a:r>
            <a:r>
              <a:rPr lang="en-US" dirty="0"/>
              <a:t> "</a:t>
            </a:r>
            <a:r>
              <a:rPr lang="en-US" dirty="0">
                <a:solidFill>
                  <a:srgbClr val="F26334"/>
                </a:solidFill>
              </a:rPr>
              <a:t>GS1 Global Events</a:t>
            </a:r>
            <a:r>
              <a:rPr lang="en-US" dirty="0"/>
              <a:t>" </a:t>
            </a:r>
            <a:r>
              <a:rPr lang="en-US" sz="900" dirty="0" smtClean="0"/>
              <a:t>(</a:t>
            </a:r>
            <a:r>
              <a:rPr lang="en-US" sz="900" dirty="0"/>
              <a:t>If you already have the Global App due to attendance at the Global Forum or Standards Event, you do not need to do this)</a:t>
            </a:r>
          </a:p>
          <a:p>
            <a:endParaRPr lang="en-US" sz="900" dirty="0"/>
          </a:p>
          <a:p>
            <a:pPr marL="342900" indent="-257175">
              <a:buNone/>
            </a:pPr>
            <a:r>
              <a:rPr lang="en-US" dirty="0" smtClean="0"/>
              <a:t>    </a:t>
            </a:r>
            <a:r>
              <a:rPr lang="en-GB" dirty="0"/>
              <a:t>Once you have the Global App on your mobile device, </a:t>
            </a:r>
            <a:r>
              <a:rPr lang="en-GB" dirty="0" smtClean="0"/>
              <a:t>type </a:t>
            </a:r>
            <a:r>
              <a:rPr lang="en-GB" dirty="0" smtClean="0">
                <a:solidFill>
                  <a:srgbClr val="F26334"/>
                </a:solidFill>
              </a:rPr>
              <a:t>GS1NJ18</a:t>
            </a:r>
            <a:r>
              <a:rPr lang="en-GB" dirty="0" smtClean="0"/>
              <a:t> in the search box.</a:t>
            </a:r>
            <a:r>
              <a:rPr lang="en-GB" dirty="0"/>
              <a:t> Please click the </a:t>
            </a:r>
            <a:r>
              <a:rPr lang="en-GB" dirty="0">
                <a:solidFill>
                  <a:srgbClr val="F26334"/>
                </a:solidFill>
              </a:rPr>
              <a:t>orange (+) </a:t>
            </a:r>
            <a:r>
              <a:rPr lang="en-GB" dirty="0"/>
              <a:t>to activate the event within your application.</a:t>
            </a:r>
            <a:r>
              <a:rPr lang="en-US" dirty="0" smtClean="0"/>
              <a:t> </a:t>
            </a:r>
          </a:p>
          <a:p>
            <a:pPr marL="342900" indent="-257175">
              <a:buNone/>
            </a:pPr>
            <a:endParaRPr lang="en-US" dirty="0"/>
          </a:p>
          <a:p>
            <a:pPr marL="342900" indent="-257175">
              <a:buNone/>
            </a:pPr>
            <a:endParaRPr lang="en-US" dirty="0" smtClean="0"/>
          </a:p>
          <a:p>
            <a:pPr marL="342900" indent="-257175">
              <a:buNone/>
            </a:pPr>
            <a:endParaRPr lang="en-US" dirty="0"/>
          </a:p>
          <a:p>
            <a:pPr marL="342900" indent="-257175">
              <a:buNone/>
            </a:pPr>
            <a:r>
              <a:rPr lang="en-US" dirty="0"/>
              <a:t/>
            </a:r>
            <a:br>
              <a:rPr lang="en-US" dirty="0"/>
            </a:br>
            <a:endParaRPr lang="en-US" dirty="0"/>
          </a:p>
          <a:p>
            <a:pPr marL="204188" lvl="1" indent="0" algn="ctr">
              <a:buNone/>
            </a:pPr>
            <a:endParaRPr lang="en-US" dirty="0" smtClean="0"/>
          </a:p>
          <a:p>
            <a:pPr marL="204188" lvl="1" indent="0" algn="ctr">
              <a:buNone/>
            </a:pPr>
            <a:endParaRPr lang="en-US" dirty="0" smtClean="0"/>
          </a:p>
          <a:p>
            <a:pPr marL="204188" lvl="1" indent="0" algn="ctr">
              <a:buNone/>
            </a:pPr>
            <a:endParaRPr lang="en-US" dirty="0"/>
          </a:p>
        </p:txBody>
      </p:sp>
      <p:sp>
        <p:nvSpPr>
          <p:cNvPr id="6" name="Slide Number Placeholder 5"/>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a:t>
            </a:fld>
            <a:endParaRPr lang="en-GB" noProof="0" dirty="0"/>
          </a:p>
        </p:txBody>
      </p:sp>
      <p:sp>
        <p:nvSpPr>
          <p:cNvPr id="15" name="TextBox 14"/>
          <p:cNvSpPr txBox="1"/>
          <p:nvPr/>
        </p:nvSpPr>
        <p:spPr>
          <a:xfrm>
            <a:off x="7687909" y="3287507"/>
            <a:ext cx="516440" cy="230832"/>
          </a:xfrm>
          <a:prstGeom prst="rect">
            <a:avLst/>
          </a:prstGeom>
          <a:solidFill>
            <a:srgbClr val="002C6C"/>
          </a:solidFill>
        </p:spPr>
        <p:txBody>
          <a:bodyPr wrap="square" rtlCol="0">
            <a:spAutoFit/>
          </a:bodyPr>
          <a:lstStyle/>
          <a:p>
            <a:pPr algn="ctr"/>
            <a:r>
              <a:rPr lang="en-US" sz="900" b="1" dirty="0">
                <a:solidFill>
                  <a:schemeClr val="bg1"/>
                </a:solidFill>
                <a:latin typeface="Gotham Office" pitchFamily="2" charset="0"/>
              </a:rPr>
              <a:t>2017</a:t>
            </a:r>
            <a:endParaRPr lang="en-GB" sz="900" b="1" dirty="0">
              <a:solidFill>
                <a:schemeClr val="bg1"/>
              </a:solidFill>
              <a:latin typeface="Gotham Office" pitchFamily="2" charset="0"/>
            </a:endParaRPr>
          </a:p>
        </p:txBody>
      </p:sp>
      <p:sp>
        <p:nvSpPr>
          <p:cNvPr id="17" name="Rectangle 16"/>
          <p:cNvSpPr/>
          <p:nvPr/>
        </p:nvSpPr>
        <p:spPr>
          <a:xfrm>
            <a:off x="7734209" y="2935863"/>
            <a:ext cx="431690" cy="145416"/>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ysClr val="windowText" lastClr="000000"/>
              </a:solidFill>
            </a:endParaRPr>
          </a:p>
        </p:txBody>
      </p:sp>
      <p:sp>
        <p:nvSpPr>
          <p:cNvPr id="5" name="TextBox 4"/>
          <p:cNvSpPr txBox="1"/>
          <p:nvPr/>
        </p:nvSpPr>
        <p:spPr>
          <a:xfrm>
            <a:off x="7704556" y="3287507"/>
            <a:ext cx="548995" cy="477054"/>
          </a:xfrm>
          <a:prstGeom prst="rect">
            <a:avLst/>
          </a:prstGeom>
          <a:solidFill>
            <a:srgbClr val="002C6C"/>
          </a:solidFill>
        </p:spPr>
        <p:txBody>
          <a:bodyPr wrap="square" rtlCol="0">
            <a:spAutoFit/>
          </a:bodyPr>
          <a:lstStyle/>
          <a:p>
            <a:pPr algn="ctr"/>
            <a:r>
              <a:rPr lang="en-US" sz="1400" b="1" dirty="0" err="1" smtClean="0">
                <a:solidFill>
                  <a:schemeClr val="bg1"/>
                </a:solidFill>
                <a:latin typeface="Gotham Office" pitchFamily="2" charset="0"/>
              </a:rPr>
              <a:t>ar</a:t>
            </a:r>
            <a:endParaRPr lang="en-US" sz="1400" b="1" dirty="0" smtClean="0">
              <a:solidFill>
                <a:schemeClr val="bg1"/>
              </a:solidFill>
              <a:latin typeface="Gotham Office" pitchFamily="2" charset="0"/>
            </a:endParaRPr>
          </a:p>
          <a:p>
            <a:pPr algn="ctr"/>
            <a:r>
              <a:rPr lang="en-US" sz="1050" b="1" dirty="0" smtClean="0">
                <a:solidFill>
                  <a:schemeClr val="bg1"/>
                </a:solidFill>
                <a:latin typeface="Gotham Office" pitchFamily="2" charset="0"/>
              </a:rPr>
              <a:t>2018</a:t>
            </a:r>
            <a:endParaRPr lang="en-GB" sz="1050" b="1" dirty="0">
              <a:solidFill>
                <a:schemeClr val="bg1"/>
              </a:solidFill>
              <a:latin typeface="Gotham Office"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098" y="1515136"/>
            <a:ext cx="1535453" cy="2572575"/>
          </a:xfrm>
          <a:prstGeom prst="rect">
            <a:avLst/>
          </a:prstGeom>
        </p:spPr>
      </p:pic>
      <p:sp>
        <p:nvSpPr>
          <p:cNvPr id="18" name="Oval 17"/>
          <p:cNvSpPr/>
          <p:nvPr/>
        </p:nvSpPr>
        <p:spPr>
          <a:xfrm>
            <a:off x="609600" y="1123950"/>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1</a:t>
            </a:r>
            <a:endParaRPr lang="en-GB" sz="1350" dirty="0"/>
          </a:p>
        </p:txBody>
      </p:sp>
      <p:sp>
        <p:nvSpPr>
          <p:cNvPr id="19" name="Oval 18"/>
          <p:cNvSpPr/>
          <p:nvPr/>
        </p:nvSpPr>
        <p:spPr>
          <a:xfrm>
            <a:off x="610391" y="2080582"/>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2</a:t>
            </a:r>
            <a:endParaRPr lang="en-GB" sz="1350" dirty="0"/>
          </a:p>
        </p:txBody>
      </p:sp>
      <p:sp>
        <p:nvSpPr>
          <p:cNvPr id="20" name="Oval 19"/>
          <p:cNvSpPr/>
          <p:nvPr/>
        </p:nvSpPr>
        <p:spPr>
          <a:xfrm>
            <a:off x="636614" y="3069755"/>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3</a:t>
            </a:r>
            <a:endParaRPr lang="en-GB" sz="1350" dirty="0"/>
          </a:p>
        </p:txBody>
      </p:sp>
      <p:sp>
        <p:nvSpPr>
          <p:cNvPr id="21" name="TextBox 20"/>
          <p:cNvSpPr txBox="1"/>
          <p:nvPr/>
        </p:nvSpPr>
        <p:spPr>
          <a:xfrm>
            <a:off x="804613" y="2985962"/>
            <a:ext cx="5471240" cy="1154162"/>
          </a:xfrm>
          <a:prstGeom prst="rect">
            <a:avLst/>
          </a:prstGeom>
          <a:noFill/>
        </p:spPr>
        <p:txBody>
          <a:bodyPr wrap="square" rtlCol="0">
            <a:spAutoFit/>
          </a:bodyPr>
          <a:lstStyle/>
          <a:p>
            <a:r>
              <a:rPr lang="en-US" sz="1500" dirty="0" smtClean="0">
                <a:solidFill>
                  <a:schemeClr val="tx2"/>
                </a:solidFill>
              </a:rPr>
              <a:t>Login </a:t>
            </a:r>
            <a:r>
              <a:rPr lang="en-US" sz="1500" dirty="0">
                <a:solidFill>
                  <a:schemeClr val="tx2"/>
                </a:solidFill>
              </a:rPr>
              <a:t>with the email address you used to register for the event:</a:t>
            </a:r>
          </a:p>
          <a:p>
            <a:endParaRPr lang="en-US" sz="900" dirty="0">
              <a:solidFill>
                <a:schemeClr val="tx2"/>
              </a:solidFill>
            </a:endParaRPr>
          </a:p>
          <a:p>
            <a:r>
              <a:rPr lang="en-US" sz="1500" dirty="0">
                <a:solidFill>
                  <a:schemeClr val="tx2"/>
                </a:solidFill>
              </a:rPr>
              <a:t>Username: (</a:t>
            </a:r>
            <a:r>
              <a:rPr lang="en-US" sz="1500" dirty="0">
                <a:solidFill>
                  <a:schemeClr val="accent1"/>
                </a:solidFill>
              </a:rPr>
              <a:t>your registered email</a:t>
            </a:r>
            <a:r>
              <a:rPr lang="en-US" sz="1500" dirty="0">
                <a:solidFill>
                  <a:srgbClr val="002C6C"/>
                </a:solidFill>
              </a:rPr>
              <a:t>)</a:t>
            </a:r>
          </a:p>
          <a:p>
            <a:r>
              <a:rPr lang="en-US" sz="1500" dirty="0">
                <a:solidFill>
                  <a:schemeClr val="tx2"/>
                </a:solidFill>
              </a:rPr>
              <a:t>Password:   </a:t>
            </a:r>
            <a:r>
              <a:rPr lang="en-US" sz="1500" dirty="0" smtClean="0">
                <a:solidFill>
                  <a:srgbClr val="F26334"/>
                </a:solidFill>
              </a:rPr>
              <a:t>GS1events</a:t>
            </a:r>
            <a:endParaRPr lang="en-US" sz="1275" dirty="0">
              <a:solidFill>
                <a:schemeClr val="tx2"/>
              </a:solidFill>
            </a:endParaRPr>
          </a:p>
        </p:txBody>
      </p:sp>
    </p:spTree>
    <p:extLst>
      <p:ext uri="{BB962C8B-B14F-4D97-AF65-F5344CB8AC3E}">
        <p14:creationId xmlns:p14="http://schemas.microsoft.com/office/powerpoint/2010/main" val="6933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2017 CSPA Study</a:t>
            </a:r>
            <a:endParaRPr lang="en-US" dirty="0"/>
          </a:p>
        </p:txBody>
      </p:sp>
      <p:pic>
        <p:nvPicPr>
          <p:cNvPr id="5" name="Content Placeholder 4"/>
          <p:cNvPicPr>
            <a:picLocks noGrp="1" noChangeAspect="1"/>
          </p:cNvPicPr>
          <p:nvPr>
            <p:ph idx="11"/>
          </p:nvPr>
        </p:nvPicPr>
        <p:blipFill>
          <a:blip r:embed="rId3"/>
          <a:stretch>
            <a:fillRect/>
          </a:stretch>
        </p:blipFill>
        <p:spPr>
          <a:xfrm>
            <a:off x="1196156" y="1010111"/>
            <a:ext cx="6746588" cy="3308350"/>
          </a:xfrm>
          <a:prstGeom prst="rect">
            <a:avLst/>
          </a:prstGeo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20</a:t>
            </a:fld>
            <a:endParaRPr lang="en-GB" noProof="0"/>
          </a:p>
        </p:txBody>
      </p:sp>
      <p:sp>
        <p:nvSpPr>
          <p:cNvPr id="3" name="Rectangle 2"/>
          <p:cNvSpPr/>
          <p:nvPr/>
        </p:nvSpPr>
        <p:spPr>
          <a:xfrm>
            <a:off x="381000" y="4262051"/>
            <a:ext cx="7086600" cy="276999"/>
          </a:xfrm>
          <a:prstGeom prst="rect">
            <a:avLst/>
          </a:prstGeom>
        </p:spPr>
        <p:txBody>
          <a:bodyPr wrap="square">
            <a:spAutoFit/>
          </a:bodyPr>
          <a:lstStyle/>
          <a:p>
            <a:r>
              <a:rPr lang="en-US" sz="1200" dirty="0"/>
              <a:t>https://fortress.wa.gov/ecy/publications/SummaryPages/1703020.html</a:t>
            </a:r>
          </a:p>
        </p:txBody>
      </p:sp>
    </p:spTree>
    <p:extLst>
      <p:ext uri="{BB962C8B-B14F-4D97-AF65-F5344CB8AC3E}">
        <p14:creationId xmlns:p14="http://schemas.microsoft.com/office/powerpoint/2010/main" val="365657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CSPA Enforcement</a:t>
            </a:r>
            <a:endParaRPr lang="en-US" dirty="0"/>
          </a:p>
        </p:txBody>
      </p:sp>
      <p:graphicFrame>
        <p:nvGraphicFramePr>
          <p:cNvPr id="5" name="Content Placeholder 4"/>
          <p:cNvGraphicFramePr>
            <a:graphicFrameLocks noGrp="1"/>
          </p:cNvGraphicFramePr>
          <p:nvPr>
            <p:ph idx="11"/>
            <p:extLst/>
          </p:nvPr>
        </p:nvGraphicFramePr>
        <p:xfrm>
          <a:off x="447675" y="1092200"/>
          <a:ext cx="824230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21</a:t>
            </a:fld>
            <a:endParaRPr lang="en-GB" noProof="0"/>
          </a:p>
        </p:txBody>
      </p:sp>
    </p:spTree>
    <p:extLst>
      <p:ext uri="{BB962C8B-B14F-4D97-AF65-F5344CB8AC3E}">
        <p14:creationId xmlns:p14="http://schemas.microsoft.com/office/powerpoint/2010/main" val="18167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Partners</a:t>
            </a:r>
            <a:endParaRPr lang="en-US" sz="3200" dirty="0"/>
          </a:p>
        </p:txBody>
      </p:sp>
      <p:pic>
        <p:nvPicPr>
          <p:cNvPr id="17" name="Content Placeholder 16"/>
          <p:cNvPicPr>
            <a:picLocks noGrp="1" noChangeAspect="1"/>
          </p:cNvPicPr>
          <p:nvPr>
            <p:ph idx="11"/>
          </p:nvPr>
        </p:nvPicPr>
        <p:blipFill>
          <a:blip r:embed="rId3" cstate="print">
            <a:extLst>
              <a:ext uri="{28A0092B-C50C-407E-A947-70E740481C1C}">
                <a14:useLocalDpi xmlns:a14="http://schemas.microsoft.com/office/drawing/2010/main" val="0"/>
              </a:ext>
            </a:extLst>
          </a:blip>
          <a:stretch>
            <a:fillRect/>
          </a:stretch>
        </p:blipFill>
        <p:spPr>
          <a:xfrm>
            <a:off x="6271209" y="2670967"/>
            <a:ext cx="1337703" cy="1493633"/>
          </a:xfr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22</a:t>
            </a:fld>
            <a:endParaRPr lang="en-GB" noProof="0"/>
          </a:p>
        </p:txBody>
      </p:sp>
      <p:pic>
        <p:nvPicPr>
          <p:cNvPr id="5"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8834" y="1119108"/>
            <a:ext cx="1524000" cy="914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65809" y="1352550"/>
            <a:ext cx="2602523" cy="105727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1879" y="2228745"/>
            <a:ext cx="1097280" cy="109728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8869" y="2954199"/>
            <a:ext cx="1166719" cy="126982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72821" y="3333750"/>
            <a:ext cx="1756027" cy="115239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09229" y="1226927"/>
            <a:ext cx="2286000" cy="1524000"/>
          </a:xfrm>
          <a:prstGeom prst="rect">
            <a:avLst/>
          </a:prstGeom>
        </p:spPr>
      </p:pic>
    </p:spTree>
    <p:extLst>
      <p:ext uri="{BB962C8B-B14F-4D97-AF65-F5344CB8AC3E}">
        <p14:creationId xmlns:p14="http://schemas.microsoft.com/office/powerpoint/2010/main" val="286383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smtClean="0"/>
              <a:t>Contact Information</a:t>
            </a:r>
            <a:endParaRPr lang="en-GB" noProof="0"/>
          </a:p>
        </p:txBody>
      </p:sp>
      <p:sp>
        <p:nvSpPr>
          <p:cNvPr id="8" name="Content Placeholder 7"/>
          <p:cNvSpPr>
            <a:spLocks noGrp="1"/>
          </p:cNvSpPr>
          <p:nvPr>
            <p:ph idx="17"/>
          </p:nvPr>
        </p:nvSpPr>
        <p:spPr>
          <a:xfrm>
            <a:off x="553840" y="4196450"/>
            <a:ext cx="8239912" cy="288653"/>
          </a:xfrm>
        </p:spPr>
        <p:txBody>
          <a:bodyPr/>
          <a:lstStyle/>
          <a:p>
            <a:r>
              <a:rPr lang="en-GB" noProof="0" dirty="0" smtClean="0"/>
              <a:t>www.gs1.org</a:t>
            </a:r>
          </a:p>
          <a:p>
            <a:endParaRPr lang="en-GB" noProof="0" dirty="0"/>
          </a:p>
        </p:txBody>
      </p:sp>
      <p:pic>
        <p:nvPicPr>
          <p:cNvPr id="17" name="Picture 16" descr="facebook-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147" y="4179783"/>
            <a:ext cx="274320" cy="27432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525" y="4179783"/>
            <a:ext cx="274320" cy="27432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3904" y="4179783"/>
            <a:ext cx="274320" cy="27432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2282" y="4179783"/>
            <a:ext cx="274320" cy="27432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661" y="4179783"/>
            <a:ext cx="274320" cy="274320"/>
          </a:xfrm>
          <a:prstGeom prst="rect">
            <a:avLst/>
          </a:prstGeom>
        </p:spPr>
      </p:pic>
      <p:sp>
        <p:nvSpPr>
          <p:cNvPr id="34" name="Text Placeholder 5"/>
          <p:cNvSpPr txBox="1">
            <a:spLocks/>
          </p:cNvSpPr>
          <p:nvPr/>
        </p:nvSpPr>
        <p:spPr>
          <a:xfrm>
            <a:off x="533400" y="2347060"/>
            <a:ext cx="7114003" cy="986690"/>
          </a:xfrm>
          <a:prstGeom prst="rect">
            <a:avLst/>
          </a:prstGeom>
        </p:spPr>
        <p:txBody>
          <a:bodyPr>
            <a:normAutofit/>
          </a:bodyPr>
          <a:lstStyle>
            <a:lvl1pPr marL="0" marR="0" indent="0" algn="l" defTabSz="457155" rtl="0" eaLnBrk="1" fontAlgn="base" latinLnBrk="0" hangingPunct="1">
              <a:lnSpc>
                <a:spcPct val="110000"/>
              </a:lnSpc>
              <a:spcBef>
                <a:spcPts val="400"/>
              </a:spcBef>
              <a:spcAft>
                <a:spcPct val="0"/>
              </a:spcAft>
              <a:buClr>
                <a:schemeClr val="accent1"/>
              </a:buClr>
              <a:buSzTx/>
              <a:buFontTx/>
              <a:buNone/>
              <a:tabLst/>
              <a:defRPr sz="2000" b="1"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smtClean="0"/>
              <a:t>Tina Schaefer</a:t>
            </a:r>
          </a:p>
          <a:p>
            <a:r>
              <a:rPr lang="en-US" sz="1500" b="0" dirty="0" smtClean="0"/>
              <a:t>Washington State Department of Ecology </a:t>
            </a:r>
            <a:r>
              <a:rPr lang="en-US" sz="2800" b="0" dirty="0" smtClean="0"/>
              <a:t/>
            </a:r>
            <a:br>
              <a:rPr lang="en-US" sz="2800" b="0" dirty="0" smtClean="0"/>
            </a:br>
            <a:r>
              <a:rPr lang="en-US" sz="900" b="0" dirty="0"/>
              <a:t>300 Desmond Drive SE, Lacey, WA 98503</a:t>
            </a:r>
            <a:r>
              <a:rPr lang="fr-FR" sz="900" b="0" dirty="0" smtClean="0"/>
              <a:t/>
            </a:r>
            <a:br>
              <a:rPr lang="fr-FR" sz="900" b="0" dirty="0" smtClean="0"/>
            </a:br>
            <a:r>
              <a:rPr lang="en-US" sz="900" b="0" dirty="0" smtClean="0">
                <a:solidFill>
                  <a:srgbClr val="F26334"/>
                </a:solidFill>
              </a:rPr>
              <a:t>T</a:t>
            </a:r>
            <a:r>
              <a:rPr lang="fr-FR" sz="900" b="0" dirty="0"/>
              <a:t> </a:t>
            </a:r>
            <a:r>
              <a:rPr lang="fr-FR" sz="900" b="0" dirty="0" smtClean="0"/>
              <a:t>360-407-6786 </a:t>
            </a:r>
            <a:r>
              <a:rPr lang="en-GB" sz="900" b="0" dirty="0" smtClean="0"/>
              <a:t>| </a:t>
            </a:r>
            <a:r>
              <a:rPr lang="en-US" sz="900" b="0" dirty="0" smtClean="0">
                <a:solidFill>
                  <a:srgbClr val="F26334"/>
                </a:solidFill>
              </a:rPr>
              <a:t>E</a:t>
            </a:r>
            <a:r>
              <a:rPr lang="en-US" sz="900" b="0" dirty="0"/>
              <a:t> tina.schaefer@ecy.wa.gov </a:t>
            </a:r>
            <a:endParaRPr lang="fr-FR" sz="900" b="0" dirty="0"/>
          </a:p>
        </p:txBody>
      </p:sp>
      <p:cxnSp>
        <p:nvCxnSpPr>
          <p:cNvPr id="36" name="Straight Connector 35"/>
          <p:cNvCxnSpPr/>
          <p:nvPr/>
        </p:nvCxnSpPr>
        <p:spPr>
          <a:xfrm>
            <a:off x="558839" y="2226050"/>
            <a:ext cx="7034777" cy="0"/>
          </a:xfrm>
          <a:prstGeom prst="line">
            <a:avLst/>
          </a:prstGeom>
          <a:ln w="1270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5"/>
          <p:cNvSpPr>
            <a:spLocks noGrp="1"/>
          </p:cNvSpPr>
          <p:nvPr>
            <p:ph type="body" sz="quarter" idx="11"/>
          </p:nvPr>
        </p:nvSpPr>
        <p:spPr>
          <a:xfrm>
            <a:off x="512271" y="1102279"/>
            <a:ext cx="7076346" cy="936071"/>
          </a:xfrm>
        </p:spPr>
        <p:txBody>
          <a:bodyPr>
            <a:normAutofit/>
          </a:bodyPr>
          <a:lstStyle/>
          <a:p>
            <a:r>
              <a:rPr lang="en-US" dirty="0" smtClean="0"/>
              <a:t>Mike Mowad</a:t>
            </a:r>
          </a:p>
          <a:p>
            <a:r>
              <a:rPr lang="en-US" sz="1350" b="0" dirty="0"/>
              <a:t>GS1 Global Office</a:t>
            </a:r>
            <a:br>
              <a:rPr lang="en-US" sz="1350" b="0" dirty="0"/>
            </a:br>
            <a:r>
              <a:rPr lang="en-US" sz="900" b="0" dirty="0"/>
              <a:t>1009 Lenox Dr., Suite 202, Lawrenceville NJ, 08648, USA</a:t>
            </a:r>
            <a:br>
              <a:rPr lang="en-US" sz="900" b="0" dirty="0"/>
            </a:br>
            <a:r>
              <a:rPr lang="en-US" sz="900" b="0" dirty="0">
                <a:solidFill>
                  <a:srgbClr val="F26334"/>
                </a:solidFill>
              </a:rPr>
              <a:t>T</a:t>
            </a:r>
            <a:r>
              <a:rPr lang="en-US" sz="900" b="0" dirty="0"/>
              <a:t> +1 609.557.4568 </a:t>
            </a:r>
            <a:r>
              <a:rPr lang="en-GB" sz="900" b="0" dirty="0"/>
              <a:t>| </a:t>
            </a:r>
            <a:r>
              <a:rPr lang="en-US" sz="900" b="0" dirty="0">
                <a:solidFill>
                  <a:srgbClr val="F26334"/>
                </a:solidFill>
              </a:rPr>
              <a:t>E</a:t>
            </a:r>
            <a:r>
              <a:rPr lang="en-US" sz="900" b="0" dirty="0"/>
              <a:t> michael.mowad@gs1.org</a:t>
            </a:r>
            <a:endParaRPr lang="en-GB" sz="900" b="0" dirty="0"/>
          </a:p>
          <a:p>
            <a:endParaRPr lang="en-GB" sz="1200" dirty="0"/>
          </a:p>
        </p:txBody>
      </p:sp>
    </p:spTree>
    <p:extLst>
      <p:ext uri="{BB962C8B-B14F-4D97-AF65-F5344CB8AC3E}">
        <p14:creationId xmlns:p14="http://schemas.microsoft.com/office/powerpoint/2010/main" val="38543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CSPA Data Entry Demonstration</a:t>
            </a:r>
            <a:endParaRPr lang="en-US" dirty="0"/>
          </a:p>
        </p:txBody>
      </p:sp>
      <p:pic>
        <p:nvPicPr>
          <p:cNvPr id="5" name="Content Placeholder 4"/>
          <p:cNvPicPr>
            <a:picLocks noGrp="1" noChangeAspect="1"/>
          </p:cNvPicPr>
          <p:nvPr>
            <p:ph idx="11"/>
          </p:nvPr>
        </p:nvPicPr>
        <p:blipFill>
          <a:blip r:embed="rId2"/>
          <a:stretch>
            <a:fillRect/>
          </a:stretch>
        </p:blipFill>
        <p:spPr>
          <a:xfrm>
            <a:off x="1865489" y="1092200"/>
            <a:ext cx="5406672" cy="3311525"/>
          </a:xfrm>
          <a:prstGeom prst="rect">
            <a:avLst/>
          </a:prstGeo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24</a:t>
            </a:fld>
            <a:endParaRPr lang="en-GB" noProof="0"/>
          </a:p>
        </p:txBody>
      </p:sp>
      <p:sp>
        <p:nvSpPr>
          <p:cNvPr id="6" name="Rounded Rectangle 5"/>
          <p:cNvSpPr/>
          <p:nvPr/>
        </p:nvSpPr>
        <p:spPr>
          <a:xfrm>
            <a:off x="4191000" y="1962150"/>
            <a:ext cx="1143000" cy="304800"/>
          </a:xfrm>
          <a:prstGeom prst="roundRect">
            <a:avLst/>
          </a:prstGeom>
          <a:noFill/>
          <a:ln w="28575"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Right Arrow 6"/>
          <p:cNvSpPr/>
          <p:nvPr/>
        </p:nvSpPr>
        <p:spPr>
          <a:xfrm>
            <a:off x="1652764" y="2232660"/>
            <a:ext cx="425450" cy="219075"/>
          </a:xfrm>
          <a:prstGeom prst="rightArrow">
            <a:avLst/>
          </a:prstGeom>
          <a:solidFill>
            <a:sysClr val="window" lastClr="FFFFFF"/>
          </a:solidFill>
          <a:ln w="2857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6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GB" dirty="0"/>
          </a:p>
        </p:txBody>
      </p:sp>
      <p:sp>
        <p:nvSpPr>
          <p:cNvPr id="3" name="Text Placeholder 2"/>
          <p:cNvSpPr>
            <a:spLocks noGrp="1"/>
          </p:cNvSpPr>
          <p:nvPr>
            <p:ph type="body" sz="quarter" idx="12"/>
          </p:nvPr>
        </p:nvSpPr>
        <p:spPr/>
        <p:txBody>
          <a:bodyPr/>
          <a:lstStyle/>
          <a:p>
            <a:pPr>
              <a:spcBef>
                <a:spcPts val="450"/>
              </a:spcBef>
              <a:spcAft>
                <a:spcPts val="450"/>
              </a:spcAft>
            </a:pPr>
            <a:r>
              <a:rPr lang="en-GB" dirty="0"/>
              <a:t>GPC Overview</a:t>
            </a:r>
          </a:p>
          <a:p>
            <a:pPr>
              <a:spcBef>
                <a:spcPts val="450"/>
              </a:spcBef>
              <a:spcAft>
                <a:spcPts val="450"/>
              </a:spcAft>
            </a:pPr>
            <a:r>
              <a:rPr lang="en-GB" dirty="0"/>
              <a:t>GPC </a:t>
            </a:r>
            <a:r>
              <a:rPr lang="en-GB" dirty="0" smtClean="0"/>
              <a:t>usage </a:t>
            </a:r>
            <a:r>
              <a:rPr lang="en-GB" dirty="0"/>
              <a:t>in </a:t>
            </a:r>
            <a:r>
              <a:rPr lang="en-GB" dirty="0" smtClean="0"/>
              <a:t>the Children's </a:t>
            </a:r>
            <a:r>
              <a:rPr lang="en-GB" dirty="0"/>
              <a:t>Safe Product Act  </a:t>
            </a:r>
          </a:p>
          <a:p>
            <a:pPr>
              <a:spcBef>
                <a:spcPts val="450"/>
              </a:spcBef>
              <a:spcAft>
                <a:spcPts val="450"/>
              </a:spcAft>
            </a:pPr>
            <a:r>
              <a:rPr lang="en-US" dirty="0" smtClean="0"/>
              <a:t>Q&amp;A</a:t>
            </a:r>
            <a:endParaRPr lang="en-GB" dirty="0"/>
          </a:p>
          <a:p>
            <a:pPr>
              <a:spcBef>
                <a:spcPts val="450"/>
              </a:spcBef>
              <a:spcAft>
                <a:spcPts val="450"/>
              </a:spcAft>
            </a:pPr>
            <a:endParaRPr lang="en-GB" dirty="0"/>
          </a:p>
        </p:txBody>
      </p:sp>
      <p:sp>
        <p:nvSpPr>
          <p:cNvPr id="4" name="Slide Number Placeholder 3"/>
          <p:cNvSpPr>
            <a:spLocks noGrp="1"/>
          </p:cNvSpPr>
          <p:nvPr>
            <p:ph type="sldNum" sz="quarter" idx="13"/>
          </p:nvPr>
        </p:nvSpPr>
        <p:spPr>
          <a:xfrm>
            <a:off x="8496531" y="4781550"/>
            <a:ext cx="185651" cy="150195"/>
          </a:xfrm>
        </p:spPr>
        <p:txBody>
          <a:bodyPr/>
          <a:lstStyle/>
          <a:p>
            <a:pPr fontAlgn="base">
              <a:spcAft>
                <a:spcPct val="0"/>
              </a:spcAft>
              <a:defRPr/>
            </a:pPr>
            <a:fld id="{4472AB7F-E8D0-4874-A9B8-335B68DC5F05}" type="slidenum">
              <a:rPr lang="en-GB" smtClean="0"/>
              <a:pPr fontAlgn="base">
                <a:spcAft>
                  <a:spcPct val="0"/>
                </a:spcAft>
                <a:defRPr/>
              </a:pPr>
              <a:t>3</a:t>
            </a:fld>
            <a:endParaRPr lang="en-GB" dirty="0"/>
          </a:p>
        </p:txBody>
      </p:sp>
    </p:spTree>
    <p:extLst>
      <p:ext uri="{BB962C8B-B14F-4D97-AF65-F5344CB8AC3E}">
        <p14:creationId xmlns:p14="http://schemas.microsoft.com/office/powerpoint/2010/main" val="205225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2800" dirty="0"/>
              <a:t>What is GPC?</a:t>
            </a:r>
            <a:endParaRPr lang="en-GB" dirty="0"/>
          </a:p>
        </p:txBody>
      </p:sp>
      <p:sp>
        <p:nvSpPr>
          <p:cNvPr id="3" name="Slide Number Placeholder 2"/>
          <p:cNvSpPr>
            <a:spLocks noGrp="1"/>
          </p:cNvSpPr>
          <p:nvPr>
            <p:ph type="sldNum" sz="quarter" idx="17"/>
          </p:nvPr>
        </p:nvSpPr>
        <p:spPr/>
        <p:txBody>
          <a:bodyPr/>
          <a:lstStyle/>
          <a:p>
            <a:pPr fontAlgn="base">
              <a:spcAft>
                <a:spcPct val="0"/>
              </a:spcAft>
              <a:defRPr/>
            </a:pPr>
            <a:fld id="{4472AB7F-E8D0-4874-A9B8-335B68DC5F05}" type="slidenum">
              <a:rPr lang="en-GB" smtClean="0"/>
              <a:pPr fontAlgn="base">
                <a:spcAft>
                  <a:spcPct val="0"/>
                </a:spcAft>
                <a:defRPr/>
              </a:pPr>
              <a:t>4</a:t>
            </a:fld>
            <a:endParaRPr lang="en-GB"/>
          </a:p>
        </p:txBody>
      </p:sp>
      <p:pic>
        <p:nvPicPr>
          <p:cNvPr id="7" name="Picture 9"/>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6619" b="5360"/>
          <a:stretch/>
        </p:blipFill>
        <p:spPr bwMode="auto">
          <a:xfrm>
            <a:off x="6193578" y="2724150"/>
            <a:ext cx="2282936" cy="1903771"/>
          </a:xfrm>
          <a:prstGeom prst="rect">
            <a:avLst/>
          </a:prstGeom>
          <a:noFill/>
          <a:ln w="9525" algn="ctr">
            <a:noFill/>
            <a:miter lim="800000"/>
            <a:headEnd/>
            <a:tailEnd/>
          </a:ln>
        </p:spPr>
      </p:pic>
      <p:sp>
        <p:nvSpPr>
          <p:cNvPr id="8" name="Content Placeholder 4"/>
          <p:cNvSpPr txBox="1">
            <a:spLocks/>
          </p:cNvSpPr>
          <p:nvPr/>
        </p:nvSpPr>
        <p:spPr>
          <a:xfrm>
            <a:off x="457200" y="1205143"/>
            <a:ext cx="7200900" cy="3550718"/>
          </a:xfrm>
          <a:prstGeom prst="rect">
            <a:avLst/>
          </a:prstGeom>
        </p:spPr>
        <p:txBody>
          <a:bodyPr>
            <a:normAutofit/>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FontTx/>
              <a:buChar char="•"/>
            </a:pPr>
            <a:r>
              <a:rPr lang="en-GB" sz="1500" dirty="0" smtClean="0"/>
              <a:t>A system that gives buyers and sellers a common language for grouping (or categorising) products in the same way, everywhere in the world</a:t>
            </a:r>
          </a:p>
          <a:p>
            <a:pPr>
              <a:spcBef>
                <a:spcPts val="900"/>
              </a:spcBef>
              <a:spcAft>
                <a:spcPts val="900"/>
              </a:spcAft>
              <a:buFontTx/>
              <a:buChar char="•"/>
            </a:pPr>
            <a:r>
              <a:rPr lang="en-GB" sz="1500" dirty="0" smtClean="0"/>
              <a:t>Improves the GDSN data accuracy and integrity, speeds up the supply chain's ability to react to consumer needs, and contributes to breaking down language barriers. </a:t>
            </a:r>
          </a:p>
          <a:p>
            <a:pPr>
              <a:spcBef>
                <a:spcPts val="900"/>
              </a:spcBef>
              <a:spcAft>
                <a:spcPts val="900"/>
              </a:spcAft>
              <a:buFontTx/>
              <a:buChar char="•"/>
            </a:pPr>
            <a:r>
              <a:rPr lang="en-GB" sz="1500" dirty="0" smtClean="0"/>
              <a:t>Since 2007, GPC adoption has grown in coverage and in implementation (in parallel with the use of GTINs) </a:t>
            </a:r>
            <a:br>
              <a:rPr lang="en-GB" sz="1500" dirty="0" smtClean="0"/>
            </a:br>
            <a:r>
              <a:rPr lang="en-GB" sz="1500" dirty="0" smtClean="0"/>
              <a:t>in GDS</a:t>
            </a:r>
          </a:p>
          <a:p>
            <a:pPr marL="0" indent="0">
              <a:buFont typeface="Arial"/>
              <a:buNone/>
            </a:pPr>
            <a:endParaRPr lang="en-GB" sz="1350" dirty="0"/>
          </a:p>
        </p:txBody>
      </p:sp>
    </p:spTree>
    <p:extLst>
      <p:ext uri="{BB962C8B-B14F-4D97-AF65-F5344CB8AC3E}">
        <p14:creationId xmlns:p14="http://schemas.microsoft.com/office/powerpoint/2010/main" val="20894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2800" dirty="0"/>
              <a:t>How does GPC Work?</a:t>
            </a:r>
            <a:endParaRPr lang="en-GB" dirty="0"/>
          </a:p>
        </p:txBody>
      </p:sp>
      <p:sp>
        <p:nvSpPr>
          <p:cNvPr id="3" name="Slide Number Placeholder 2"/>
          <p:cNvSpPr>
            <a:spLocks noGrp="1"/>
          </p:cNvSpPr>
          <p:nvPr>
            <p:ph type="sldNum" sz="quarter" idx="17"/>
          </p:nvPr>
        </p:nvSpPr>
        <p:spPr/>
        <p:txBody>
          <a:bodyPr/>
          <a:lstStyle/>
          <a:p>
            <a:pPr fontAlgn="base">
              <a:spcAft>
                <a:spcPct val="0"/>
              </a:spcAft>
              <a:defRPr/>
            </a:pPr>
            <a:fld id="{4472AB7F-E8D0-4874-A9B8-335B68DC5F05}" type="slidenum">
              <a:rPr lang="en-GB" smtClean="0"/>
              <a:pPr fontAlgn="base">
                <a:spcAft>
                  <a:spcPct val="0"/>
                </a:spcAft>
                <a:defRPr/>
              </a:pPr>
              <a:t>5</a:t>
            </a:fld>
            <a:endParaRPr lang="en-GB"/>
          </a:p>
        </p:txBody>
      </p:sp>
      <p:sp>
        <p:nvSpPr>
          <p:cNvPr id="8" name="Content Placeholder 2"/>
          <p:cNvSpPr txBox="1">
            <a:spLocks/>
          </p:cNvSpPr>
          <p:nvPr/>
        </p:nvSpPr>
        <p:spPr>
          <a:xfrm>
            <a:off x="447479" y="1193006"/>
            <a:ext cx="7138502" cy="3071813"/>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GPC is a </a:t>
            </a:r>
            <a:r>
              <a:rPr lang="en-US" sz="1400" dirty="0" smtClean="0">
                <a:solidFill>
                  <a:srgbClr val="F26334"/>
                </a:solidFill>
              </a:rPr>
              <a:t>rules-based</a:t>
            </a:r>
            <a:r>
              <a:rPr lang="en-US" sz="1400" dirty="0" smtClean="0"/>
              <a:t>, four-tier classification system for grouping products</a:t>
            </a:r>
          </a:p>
          <a:p>
            <a:endParaRPr lang="en-US" sz="1400" dirty="0" smtClean="0"/>
          </a:p>
          <a:p>
            <a:r>
              <a:rPr lang="en-US" sz="1400" dirty="0" smtClean="0"/>
              <a:t>The four tiers are </a:t>
            </a:r>
            <a:r>
              <a:rPr lang="en-US" sz="1400" dirty="0" smtClean="0">
                <a:solidFill>
                  <a:srgbClr val="F26334"/>
                </a:solidFill>
              </a:rPr>
              <a:t>Segment, Family, Class, and Brick </a:t>
            </a:r>
            <a:r>
              <a:rPr lang="en-US" sz="1400" dirty="0" smtClean="0"/>
              <a:t>(with </a:t>
            </a:r>
            <a:r>
              <a:rPr lang="en-US" sz="1400" dirty="0" smtClean="0">
                <a:solidFill>
                  <a:srgbClr val="F26334"/>
                </a:solidFill>
              </a:rPr>
              <a:t>attributes and attribute values</a:t>
            </a:r>
            <a:r>
              <a:rPr lang="en-US" sz="1400" dirty="0" smtClean="0"/>
              <a:t>). </a:t>
            </a:r>
          </a:p>
          <a:p>
            <a:endParaRPr lang="en-US" sz="1400" dirty="0" smtClean="0"/>
          </a:p>
          <a:p>
            <a:r>
              <a:rPr lang="en-US" sz="1400" dirty="0" smtClean="0"/>
              <a:t>A </a:t>
            </a:r>
            <a:r>
              <a:rPr lang="en-US" sz="1400" dirty="0" smtClean="0">
                <a:solidFill>
                  <a:srgbClr val="F26334"/>
                </a:solidFill>
              </a:rPr>
              <a:t>Brick</a:t>
            </a:r>
            <a:r>
              <a:rPr lang="en-US" sz="1400" dirty="0" smtClean="0"/>
              <a:t> identifies a </a:t>
            </a:r>
            <a:r>
              <a:rPr lang="en-US" sz="1400" dirty="0" smtClean="0">
                <a:solidFill>
                  <a:srgbClr val="F26334"/>
                </a:solidFill>
              </a:rPr>
              <a:t>category incorporating products </a:t>
            </a:r>
            <a:r>
              <a:rPr lang="en-US" sz="1400" dirty="0" smtClean="0"/>
              <a:t>(Global Trade </a:t>
            </a:r>
            <a:br>
              <a:rPr lang="en-US" sz="1400" dirty="0" smtClean="0"/>
            </a:br>
            <a:r>
              <a:rPr lang="en-US" sz="1400" dirty="0" smtClean="0"/>
              <a:t>Item Numbers - GTINs) that serve a common purpose, are of a </a:t>
            </a:r>
            <a:br>
              <a:rPr lang="en-US" sz="1400" dirty="0" smtClean="0"/>
            </a:br>
            <a:r>
              <a:rPr lang="en-US" sz="1400" dirty="0" smtClean="0"/>
              <a:t>similar form and material, and share the same set of category </a:t>
            </a:r>
            <a:br>
              <a:rPr lang="en-US" sz="1400" dirty="0" smtClean="0"/>
            </a:br>
            <a:r>
              <a:rPr lang="en-US" sz="1400" dirty="0" smtClean="0"/>
              <a:t>attributes.</a:t>
            </a:r>
            <a:endParaRPr lang="fr-FR" sz="1400" dirty="0" smtClean="0"/>
          </a:p>
          <a:p>
            <a:pPr marL="55688" indent="0">
              <a:buFont typeface="Arial"/>
              <a:buNone/>
            </a:pPr>
            <a:endParaRPr lang="en-GB" sz="1400" dirty="0"/>
          </a:p>
        </p:txBody>
      </p:sp>
      <p:pic>
        <p:nvPicPr>
          <p:cNvPr id="9" name="Picture 8" descr="displa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47114" y="2470437"/>
            <a:ext cx="1833421" cy="2135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42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733" y="3613572"/>
            <a:ext cx="1265067" cy="199748"/>
          </a:xfrm>
          <a:prstGeom prst="rect">
            <a:avLst/>
          </a:prstGeom>
          <a:solidFill>
            <a:srgbClr val="FFFF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itle 13"/>
          <p:cNvSpPr>
            <a:spLocks noGrp="1"/>
          </p:cNvSpPr>
          <p:nvPr>
            <p:ph type="title"/>
          </p:nvPr>
        </p:nvSpPr>
        <p:spPr/>
        <p:txBody>
          <a:bodyPr/>
          <a:lstStyle/>
          <a:p>
            <a:r>
              <a:rPr lang="en-GB" dirty="0"/>
              <a:t>GPC – Part of the GS1 System of Standards</a:t>
            </a:r>
          </a:p>
        </p:txBody>
      </p:sp>
      <p:sp>
        <p:nvSpPr>
          <p:cNvPr id="3" name="Slide Number Placeholder 2"/>
          <p:cNvSpPr>
            <a:spLocks noGrp="1"/>
          </p:cNvSpPr>
          <p:nvPr>
            <p:ph type="sldNum" sz="quarter" idx="17"/>
          </p:nvPr>
        </p:nvSpPr>
        <p:spPr/>
        <p:txBody>
          <a:bodyPr/>
          <a:lstStyle/>
          <a:p>
            <a:pPr fontAlgn="base">
              <a:spcAft>
                <a:spcPct val="0"/>
              </a:spcAft>
              <a:defRPr/>
            </a:pPr>
            <a:fld id="{4472AB7F-E8D0-4874-A9B8-335B68DC5F05}" type="slidenum">
              <a:rPr lang="en-GB" smtClean="0"/>
              <a:pPr fontAlgn="base">
                <a:spcAft>
                  <a:spcPct val="0"/>
                </a:spcAft>
                <a:defRPr/>
              </a:pPr>
              <a:t>6</a:t>
            </a:fld>
            <a:endParaRPr lang="en-GB"/>
          </a:p>
        </p:txBody>
      </p:sp>
      <p:sp>
        <p:nvSpPr>
          <p:cNvPr id="7" name="Rectangle 6"/>
          <p:cNvSpPr/>
          <p:nvPr/>
        </p:nvSpPr>
        <p:spPr>
          <a:xfrm>
            <a:off x="3992733" y="3613572"/>
            <a:ext cx="1111928" cy="199748"/>
          </a:xfrm>
          <a:prstGeom prst="rect">
            <a:avLst/>
          </a:prstGeom>
          <a:solidFill>
            <a:srgbClr val="FFFF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Content Placeholder 2"/>
          <p:cNvSpPr txBox="1">
            <a:spLocks/>
          </p:cNvSpPr>
          <p:nvPr/>
        </p:nvSpPr>
        <p:spPr bwMode="auto">
          <a:xfrm>
            <a:off x="2667923" y="1322968"/>
            <a:ext cx="5093095" cy="803164"/>
          </a:xfrm>
          <a:prstGeom prst="rect">
            <a:avLst/>
          </a:prstGeom>
          <a:noFill/>
          <a:ln w="9525">
            <a:noFill/>
            <a:miter lim="800000"/>
            <a:headEnd/>
            <a:tailEnd/>
          </a:ln>
        </p:spPr>
        <p:txBody>
          <a:bodyPr vert="horz" wrap="square" lIns="68573" tIns="0" rIns="68573" bIns="34287" numCol="1" anchor="t" anchorCtr="0" compatLnSpc="1">
            <a:prstTxWarp prst="textNoShape">
              <a:avLst/>
            </a:prstTxWarp>
          </a:bodyPr>
          <a:lst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1289447" indent="-1289447">
              <a:spcBef>
                <a:spcPts val="1350"/>
              </a:spcBef>
              <a:buNone/>
              <a:tabLst>
                <a:tab pos="1327547" algn="l"/>
              </a:tabLst>
            </a:pPr>
            <a:r>
              <a:rPr lang="en-US" sz="1600" dirty="0">
                <a:solidFill>
                  <a:srgbClr val="00B6DE"/>
                </a:solidFill>
                <a:latin typeface="Verdana"/>
              </a:rPr>
              <a:t>	GS1 Identification Numbers</a:t>
            </a:r>
            <a:endParaRPr lang="en-US" sz="2000" b="1" dirty="0">
              <a:solidFill>
                <a:srgbClr val="002C6C"/>
              </a:solidFill>
              <a:latin typeface="Verdana"/>
            </a:endParaRPr>
          </a:p>
          <a:p>
            <a:pPr marL="1289447" indent="-1289447">
              <a:spcBef>
                <a:spcPts val="0"/>
              </a:spcBef>
              <a:buNone/>
              <a:tabLst>
                <a:tab pos="1327547" algn="l"/>
              </a:tabLst>
            </a:pPr>
            <a:r>
              <a:rPr lang="en-US" sz="1600" b="1" dirty="0">
                <a:solidFill>
                  <a:srgbClr val="00B6DE"/>
                </a:solidFill>
                <a:latin typeface="Verdana"/>
              </a:rPr>
              <a:t>Identify</a:t>
            </a:r>
            <a:r>
              <a:rPr lang="en-US" sz="1400" b="1" dirty="0">
                <a:solidFill>
                  <a:srgbClr val="002C6C"/>
                </a:solidFill>
                <a:latin typeface="Verdana"/>
              </a:rPr>
              <a:t>	</a:t>
            </a:r>
            <a:r>
              <a:rPr lang="en-US" sz="1400" dirty="0">
                <a:solidFill>
                  <a:srgbClr val="002C6C"/>
                </a:solidFill>
                <a:latin typeface="Verdana"/>
              </a:rPr>
              <a:t>Companies, Products, Locations, </a:t>
            </a:r>
            <a:br>
              <a:rPr lang="en-US" sz="1400" dirty="0">
                <a:solidFill>
                  <a:srgbClr val="002C6C"/>
                </a:solidFill>
                <a:latin typeface="Verdana"/>
              </a:rPr>
            </a:br>
            <a:r>
              <a:rPr lang="en-US" sz="1400" dirty="0">
                <a:solidFill>
                  <a:srgbClr val="002C6C"/>
                </a:solidFill>
                <a:latin typeface="Verdana"/>
              </a:rPr>
              <a:t>Logistics, Assets and Services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61831" y="1322968"/>
            <a:ext cx="702000" cy="7020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1831" y="2326950"/>
            <a:ext cx="702000" cy="702000"/>
          </a:xfrm>
          <a:prstGeom prst="rect">
            <a:avLst/>
          </a:prstGeom>
        </p:spPr>
      </p:pic>
      <p:sp>
        <p:nvSpPr>
          <p:cNvPr id="18" name="Content Placeholder 2"/>
          <p:cNvSpPr txBox="1">
            <a:spLocks/>
          </p:cNvSpPr>
          <p:nvPr/>
        </p:nvSpPr>
        <p:spPr bwMode="auto">
          <a:xfrm>
            <a:off x="3992733" y="2457450"/>
            <a:ext cx="3768285" cy="571500"/>
          </a:xfrm>
          <a:prstGeom prst="rect">
            <a:avLst/>
          </a:prstGeom>
          <a:noFill/>
          <a:ln w="9525">
            <a:noFill/>
            <a:miter lim="800000"/>
            <a:headEnd/>
            <a:tailEnd/>
          </a:ln>
        </p:spPr>
        <p:txBody>
          <a:bodyPr vert="horz" wrap="square" lIns="68573" tIns="0" rIns="68573" bIns="34287" numCol="1" anchor="t" anchorCtr="0" compatLnSpc="1">
            <a:prstTxWarp prst="textNoShape">
              <a:avLst/>
            </a:prstTxWarp>
          </a:bodyPr>
          <a:lst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1289447" indent="-1289447">
              <a:spcBef>
                <a:spcPts val="1350"/>
              </a:spcBef>
              <a:buNone/>
              <a:tabLst>
                <a:tab pos="1327547" algn="l"/>
              </a:tabLst>
            </a:pPr>
            <a:r>
              <a:rPr lang="en-US" sz="1600" dirty="0" smtClean="0">
                <a:solidFill>
                  <a:srgbClr val="F05587"/>
                </a:solidFill>
                <a:latin typeface="Verdana"/>
              </a:rPr>
              <a:t>GS1 </a:t>
            </a:r>
            <a:r>
              <a:rPr lang="en-US" sz="1600" dirty="0">
                <a:solidFill>
                  <a:srgbClr val="F05587"/>
                </a:solidFill>
                <a:latin typeface="Verdana"/>
              </a:rPr>
              <a:t>Data Carriers</a:t>
            </a:r>
          </a:p>
          <a:p>
            <a:pPr marL="1289447" indent="-1289447">
              <a:spcBef>
                <a:spcPts val="0"/>
              </a:spcBef>
              <a:buNone/>
              <a:tabLst>
                <a:tab pos="1327547" algn="l"/>
              </a:tabLst>
            </a:pPr>
            <a:r>
              <a:rPr lang="en-US" sz="1400" dirty="0" smtClean="0">
                <a:solidFill>
                  <a:srgbClr val="002C6C"/>
                </a:solidFill>
                <a:latin typeface="Verdana"/>
              </a:rPr>
              <a:t>Barcodes </a:t>
            </a:r>
            <a:r>
              <a:rPr lang="en-US" sz="1400" dirty="0">
                <a:solidFill>
                  <a:srgbClr val="002C6C"/>
                </a:solidFill>
                <a:latin typeface="Verdana"/>
              </a:rPr>
              <a:t>and EPC-enabled RFID</a:t>
            </a:r>
            <a:endParaRPr lang="en-US" sz="1400" dirty="0">
              <a:latin typeface="Verdana"/>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1831" y="3352801"/>
            <a:ext cx="702000" cy="702000"/>
          </a:xfrm>
          <a:prstGeom prst="rect">
            <a:avLst/>
          </a:prstGeom>
        </p:spPr>
      </p:pic>
      <p:sp>
        <p:nvSpPr>
          <p:cNvPr id="22" name="Content Placeholder 2"/>
          <p:cNvSpPr txBox="1">
            <a:spLocks/>
          </p:cNvSpPr>
          <p:nvPr/>
        </p:nvSpPr>
        <p:spPr bwMode="auto">
          <a:xfrm>
            <a:off x="2667923" y="3352801"/>
            <a:ext cx="5409277" cy="742949"/>
          </a:xfrm>
          <a:prstGeom prst="rect">
            <a:avLst/>
          </a:prstGeom>
          <a:noFill/>
          <a:ln w="9525">
            <a:noFill/>
            <a:miter lim="800000"/>
            <a:headEnd/>
            <a:tailEnd/>
          </a:ln>
        </p:spPr>
        <p:txBody>
          <a:bodyPr vert="horz" wrap="square" lIns="68573" tIns="0" rIns="68573" bIns="34287" numCol="1" anchor="t" anchorCtr="0" compatLnSpc="1">
            <a:prstTxWarp prst="textNoShape">
              <a:avLst/>
            </a:prstTxWarp>
          </a:bodyPr>
          <a:lst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1289447" indent="-1289447">
              <a:spcBef>
                <a:spcPts val="1350"/>
              </a:spcBef>
              <a:buNone/>
              <a:tabLst>
                <a:tab pos="1327547" algn="l"/>
              </a:tabLst>
            </a:pPr>
            <a:r>
              <a:rPr lang="en-US" sz="1600" dirty="0">
                <a:solidFill>
                  <a:srgbClr val="7AC143"/>
                </a:solidFill>
                <a:latin typeface="Verdana"/>
              </a:rPr>
              <a:t>	GS1 Data Exchange</a:t>
            </a:r>
            <a:endParaRPr lang="en-US" sz="1600" b="1" dirty="0">
              <a:solidFill>
                <a:srgbClr val="92D050"/>
              </a:solidFill>
              <a:latin typeface="Verdana"/>
            </a:endParaRPr>
          </a:p>
          <a:p>
            <a:pPr marL="1289447" indent="-1289447">
              <a:spcBef>
                <a:spcPts val="0"/>
              </a:spcBef>
              <a:buNone/>
              <a:tabLst>
                <a:tab pos="1327547" algn="l"/>
              </a:tabLst>
            </a:pPr>
            <a:r>
              <a:rPr lang="en-US" sz="1600" b="1" dirty="0">
                <a:solidFill>
                  <a:srgbClr val="7AC143"/>
                </a:solidFill>
                <a:latin typeface="Verdana"/>
              </a:rPr>
              <a:t>Share</a:t>
            </a:r>
            <a:r>
              <a:rPr lang="en-US" sz="1400" dirty="0">
                <a:solidFill>
                  <a:srgbClr val="555555"/>
                </a:solidFill>
                <a:latin typeface="Verdana"/>
              </a:rPr>
              <a:t>	</a:t>
            </a:r>
            <a:r>
              <a:rPr lang="en-US" sz="1400" dirty="0">
                <a:solidFill>
                  <a:schemeClr val="tx2"/>
                </a:solidFill>
                <a:latin typeface="Verdana"/>
              </a:rPr>
              <a:t>Classification</a:t>
            </a:r>
            <a:r>
              <a:rPr lang="en-US" sz="1400" dirty="0">
                <a:solidFill>
                  <a:srgbClr val="555555"/>
                </a:solidFill>
                <a:latin typeface="Verdana"/>
              </a:rPr>
              <a:t>, </a:t>
            </a:r>
            <a:r>
              <a:rPr lang="en-US" sz="1400" dirty="0">
                <a:solidFill>
                  <a:srgbClr val="002C6C"/>
                </a:solidFill>
                <a:latin typeface="Verdana"/>
              </a:rPr>
              <a:t>Master Data, </a:t>
            </a:r>
            <a:br>
              <a:rPr lang="en-US" sz="1400" dirty="0">
                <a:solidFill>
                  <a:srgbClr val="002C6C"/>
                </a:solidFill>
                <a:latin typeface="Verdana"/>
              </a:rPr>
            </a:br>
            <a:r>
              <a:rPr lang="en-US" sz="1400" dirty="0">
                <a:solidFill>
                  <a:srgbClr val="002C6C"/>
                </a:solidFill>
                <a:latin typeface="Verdana"/>
              </a:rPr>
              <a:t>Transactional Data and Physical Event Data</a:t>
            </a:r>
          </a:p>
          <a:p>
            <a:pPr marL="0" indent="0">
              <a:spcBef>
                <a:spcPts val="1350"/>
              </a:spcBef>
              <a:buNone/>
              <a:tabLst>
                <a:tab pos="1327547" algn="l"/>
              </a:tabLst>
            </a:pPr>
            <a:endParaRPr lang="en-US" sz="2000" dirty="0">
              <a:latin typeface="Verdana"/>
            </a:endParaRPr>
          </a:p>
        </p:txBody>
      </p:sp>
      <p:sp>
        <p:nvSpPr>
          <p:cNvPr id="24" name="Content Placeholder 2"/>
          <p:cNvSpPr txBox="1">
            <a:spLocks/>
          </p:cNvSpPr>
          <p:nvPr/>
        </p:nvSpPr>
        <p:spPr bwMode="auto">
          <a:xfrm>
            <a:off x="2667923" y="2548880"/>
            <a:ext cx="1273086" cy="308159"/>
          </a:xfrm>
          <a:prstGeom prst="rect">
            <a:avLst/>
          </a:prstGeom>
          <a:noFill/>
          <a:ln w="9525">
            <a:noFill/>
            <a:miter lim="800000"/>
            <a:headEnd/>
            <a:tailEnd/>
          </a:ln>
        </p:spPr>
        <p:txBody>
          <a:bodyPr vert="horz" wrap="square" lIns="68573" tIns="0" rIns="68573" bIns="34287" numCol="1" anchor="t" anchorCtr="0" compatLnSpc="1">
            <a:prstTxWarp prst="textNoShape">
              <a:avLst/>
            </a:prstTxWarp>
          </a:bodyPr>
          <a:lst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1289447" indent="-1289447">
              <a:spcBef>
                <a:spcPts val="1350"/>
              </a:spcBef>
              <a:buNone/>
              <a:tabLst>
                <a:tab pos="1327547" algn="l"/>
              </a:tabLst>
            </a:pPr>
            <a:r>
              <a:rPr lang="en-US" sz="1600" b="1" dirty="0" smtClean="0">
                <a:solidFill>
                  <a:srgbClr val="F05587"/>
                </a:solidFill>
                <a:latin typeface="Verdana"/>
              </a:rPr>
              <a:t>Capture</a:t>
            </a:r>
            <a:endParaRPr lang="en-US" sz="1400" dirty="0">
              <a:latin typeface="Verdana"/>
            </a:endParaRPr>
          </a:p>
        </p:txBody>
      </p:sp>
    </p:spTree>
    <p:extLst>
      <p:ext uri="{BB962C8B-B14F-4D97-AF65-F5344CB8AC3E}">
        <p14:creationId xmlns:p14="http://schemas.microsoft.com/office/powerpoint/2010/main" val="293723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4467"/>
            <a:ext cx="7082913" cy="488847"/>
          </a:xfrm>
        </p:spPr>
        <p:txBody>
          <a:bodyPr/>
          <a:lstStyle/>
          <a:p>
            <a:r>
              <a:rPr lang="en-GB" sz="2400" dirty="0"/>
              <a:t>GPC Brick Example: Milk</a:t>
            </a:r>
          </a:p>
        </p:txBody>
      </p:sp>
      <p:sp>
        <p:nvSpPr>
          <p:cNvPr id="3" name="Slide Number Placeholder 2"/>
          <p:cNvSpPr>
            <a:spLocks noGrp="1"/>
          </p:cNvSpPr>
          <p:nvPr>
            <p:ph type="sldNum" sz="quarter" idx="10"/>
          </p:nvPr>
        </p:nvSpPr>
        <p:spPr>
          <a:xfrm>
            <a:off x="8229600" y="4755861"/>
            <a:ext cx="533400" cy="242888"/>
          </a:xfrm>
        </p:spPr>
        <p:txBody>
          <a:bodyPr/>
          <a:lstStyle/>
          <a:p>
            <a:fld id="{128BF9BD-1E52-D64C-B18B-359DD3253BCC}" type="slidenum">
              <a:rPr lang="en-US" smtClean="0"/>
              <a:pPr/>
              <a:t>7</a:t>
            </a:fld>
            <a:endParaRPr lang="en-US"/>
          </a:p>
        </p:txBody>
      </p:sp>
      <p:sp>
        <p:nvSpPr>
          <p:cNvPr id="41" name="Rounded Rectangle 40"/>
          <p:cNvSpPr/>
          <p:nvPr/>
        </p:nvSpPr>
        <p:spPr>
          <a:xfrm>
            <a:off x="1542295" y="2511811"/>
            <a:ext cx="1143705" cy="462915"/>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825" dirty="0">
                <a:latin typeface="Calibri" panose="020F0502020204030204" pitchFamily="34" charset="0"/>
              </a:rPr>
              <a:t>Milk/Butter/Cream/</a:t>
            </a:r>
            <a:br>
              <a:rPr lang="en-US" sz="825" dirty="0">
                <a:latin typeface="Calibri" panose="020F0502020204030204" pitchFamily="34" charset="0"/>
              </a:rPr>
            </a:br>
            <a:r>
              <a:rPr lang="en-US" sz="825" dirty="0">
                <a:latin typeface="Calibri" panose="020F0502020204030204" pitchFamily="34" charset="0"/>
              </a:rPr>
              <a:t>Yogurts/Cheese/</a:t>
            </a:r>
            <a:br>
              <a:rPr lang="en-US" sz="825" dirty="0">
                <a:latin typeface="Calibri" panose="020F0502020204030204" pitchFamily="34" charset="0"/>
              </a:rPr>
            </a:br>
            <a:r>
              <a:rPr lang="en-US" sz="825" dirty="0">
                <a:latin typeface="Calibri" panose="020F0502020204030204" pitchFamily="34" charset="0"/>
              </a:rPr>
              <a:t>Eggs/Substitutes</a:t>
            </a:r>
          </a:p>
        </p:txBody>
      </p:sp>
      <p:sp>
        <p:nvSpPr>
          <p:cNvPr id="42" name="Rounded Rectangle 41"/>
          <p:cNvSpPr/>
          <p:nvPr/>
        </p:nvSpPr>
        <p:spPr>
          <a:xfrm>
            <a:off x="1543396" y="1644354"/>
            <a:ext cx="1142605" cy="462915"/>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900" dirty="0">
                <a:latin typeface="Calibri" panose="020F0502020204030204" pitchFamily="34" charset="0"/>
              </a:rPr>
              <a:t>Food/Beverage/</a:t>
            </a:r>
            <a:br>
              <a:rPr lang="en-US" sz="900" dirty="0">
                <a:latin typeface="Calibri" panose="020F0502020204030204" pitchFamily="34" charset="0"/>
              </a:rPr>
            </a:br>
            <a:r>
              <a:rPr lang="en-US" sz="900" dirty="0">
                <a:latin typeface="Calibri" panose="020F0502020204030204" pitchFamily="34" charset="0"/>
              </a:rPr>
              <a:t>Tobacco</a:t>
            </a:r>
          </a:p>
        </p:txBody>
      </p:sp>
      <p:sp>
        <p:nvSpPr>
          <p:cNvPr id="43" name="TextBox 8"/>
          <p:cNvSpPr txBox="1"/>
          <p:nvPr/>
        </p:nvSpPr>
        <p:spPr>
          <a:xfrm>
            <a:off x="1449724" y="1403915"/>
            <a:ext cx="1017266" cy="27699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r>
              <a:rPr lang="en-US" sz="1200" b="1" dirty="0">
                <a:latin typeface="Calibri" panose="020F0502020204030204" pitchFamily="34" charset="0"/>
              </a:rPr>
              <a:t>Segment</a:t>
            </a:r>
          </a:p>
        </p:txBody>
      </p:sp>
      <p:sp>
        <p:nvSpPr>
          <p:cNvPr id="44" name="TextBox 8"/>
          <p:cNvSpPr txBox="1"/>
          <p:nvPr/>
        </p:nvSpPr>
        <p:spPr>
          <a:xfrm>
            <a:off x="1449724" y="2273874"/>
            <a:ext cx="675671" cy="24820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r>
              <a:rPr lang="en-US" sz="1013" b="1" dirty="0"/>
              <a:t>Family</a:t>
            </a:r>
          </a:p>
        </p:txBody>
      </p:sp>
      <p:sp>
        <p:nvSpPr>
          <p:cNvPr id="45" name="TextBox 44"/>
          <p:cNvSpPr txBox="1"/>
          <p:nvPr/>
        </p:nvSpPr>
        <p:spPr>
          <a:xfrm>
            <a:off x="1449725" y="3108689"/>
            <a:ext cx="605576" cy="24820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r>
              <a:rPr lang="en-US" sz="1013" b="1" dirty="0"/>
              <a:t>Class</a:t>
            </a:r>
          </a:p>
        </p:txBody>
      </p:sp>
      <p:cxnSp>
        <p:nvCxnSpPr>
          <p:cNvPr id="46" name="Straight Arrow Connector 45"/>
          <p:cNvCxnSpPr>
            <a:stCxn id="42" idx="2"/>
            <a:endCxn id="41" idx="0"/>
          </p:cNvCxnSpPr>
          <p:nvPr/>
        </p:nvCxnSpPr>
        <p:spPr>
          <a:xfrm flipH="1">
            <a:off x="2114148" y="2107269"/>
            <a:ext cx="551" cy="404543"/>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1" idx="2"/>
            <a:endCxn id="48" idx="0"/>
          </p:cNvCxnSpPr>
          <p:nvPr/>
        </p:nvCxnSpPr>
        <p:spPr>
          <a:xfrm>
            <a:off x="2114147" y="2974727"/>
            <a:ext cx="0" cy="366368"/>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1546360" y="3341095"/>
            <a:ext cx="1135574" cy="462915"/>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900" dirty="0">
                <a:latin typeface="Calibri" panose="020F0502020204030204" pitchFamily="34" charset="0"/>
              </a:rPr>
              <a:t>Milk and Milk Substitutes</a:t>
            </a:r>
          </a:p>
        </p:txBody>
      </p:sp>
      <p:pic>
        <p:nvPicPr>
          <p:cNvPr id="49" name="Picture 48" descr="Graphic1.w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2242" y="1698300"/>
            <a:ext cx="430461" cy="747251"/>
          </a:xfrm>
          <a:prstGeom prst="rect">
            <a:avLst/>
          </a:prstGeom>
          <a:ln>
            <a:noFill/>
          </a:ln>
          <a:effectLst>
            <a:outerShdw blurRad="292100" dist="139700" dir="2700000" algn="tl" rotWithShape="0">
              <a:srgbClr val="333333">
                <a:alpha val="65000"/>
              </a:srgbClr>
            </a:outerShdw>
          </a:effectLst>
        </p:spPr>
      </p:pic>
      <p:sp>
        <p:nvSpPr>
          <p:cNvPr id="50" name="TextBox 8"/>
          <p:cNvSpPr txBox="1"/>
          <p:nvPr/>
        </p:nvSpPr>
        <p:spPr>
          <a:xfrm>
            <a:off x="3312790" y="1427702"/>
            <a:ext cx="722218" cy="27699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pPr algn="ctr"/>
            <a:r>
              <a:rPr lang="en-US" sz="1200" b="1" dirty="0">
                <a:latin typeface="Calibri" panose="020F0502020204030204" pitchFamily="34" charset="0"/>
              </a:rPr>
              <a:t>Brick</a:t>
            </a:r>
          </a:p>
        </p:txBody>
      </p:sp>
      <p:sp>
        <p:nvSpPr>
          <p:cNvPr id="51" name="Line 25"/>
          <p:cNvSpPr>
            <a:spLocks noChangeShapeType="1"/>
          </p:cNvSpPr>
          <p:nvPr/>
        </p:nvSpPr>
        <p:spPr bwMode="auto">
          <a:xfrm>
            <a:off x="4327819" y="2292802"/>
            <a:ext cx="1615781" cy="10662"/>
          </a:xfrm>
          <a:prstGeom prst="line">
            <a:avLst/>
          </a:prstGeom>
          <a:noFill/>
          <a:ln w="38100">
            <a:solidFill>
              <a:srgbClr val="F26334"/>
            </a:solidFill>
            <a:round/>
            <a:headEnd/>
            <a:tailEnd type="none" w="med" len="med"/>
          </a:ln>
          <a:effectLst/>
        </p:spPr>
        <p:txBody>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endParaRPr lang="en-US" sz="1125" dirty="0"/>
          </a:p>
        </p:txBody>
      </p:sp>
      <p:sp>
        <p:nvSpPr>
          <p:cNvPr id="52" name="Rounded Rectangle 51"/>
          <p:cNvSpPr/>
          <p:nvPr/>
        </p:nvSpPr>
        <p:spPr>
          <a:xfrm>
            <a:off x="3187166" y="2511811"/>
            <a:ext cx="865990" cy="499110"/>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900" dirty="0">
                <a:latin typeface="Calibri" panose="020F0502020204030204" pitchFamily="34" charset="0"/>
              </a:rPr>
              <a:t>Milk</a:t>
            </a:r>
          </a:p>
          <a:p>
            <a:pPr algn="ctr"/>
            <a:r>
              <a:rPr lang="en-US" sz="900" dirty="0">
                <a:latin typeface="Calibri" panose="020F0502020204030204" pitchFamily="34" charset="0"/>
              </a:rPr>
              <a:t>(Perishable)</a:t>
            </a:r>
          </a:p>
        </p:txBody>
      </p:sp>
      <p:cxnSp>
        <p:nvCxnSpPr>
          <p:cNvPr id="53" name="Straight Arrow Connector 52"/>
          <p:cNvCxnSpPr/>
          <p:nvPr/>
        </p:nvCxnSpPr>
        <p:spPr>
          <a:xfrm>
            <a:off x="2938615" y="2743269"/>
            <a:ext cx="275129" cy="2957"/>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8" idx="3"/>
          </p:cNvCxnSpPr>
          <p:nvPr/>
        </p:nvCxnSpPr>
        <p:spPr>
          <a:xfrm>
            <a:off x="2681934" y="3572552"/>
            <a:ext cx="252616" cy="0"/>
          </a:xfrm>
          <a:prstGeom prst="straightConnector1">
            <a:avLst/>
          </a:prstGeom>
          <a:ln w="571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934550" y="2731418"/>
            <a:ext cx="4066" cy="861928"/>
          </a:xfrm>
          <a:prstGeom prst="straightConnector1">
            <a:avLst/>
          </a:prstGeom>
          <a:ln w="571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TextBox 5"/>
          <p:cNvSpPr txBox="1"/>
          <p:nvPr/>
        </p:nvSpPr>
        <p:spPr>
          <a:xfrm>
            <a:off x="5597786" y="1095039"/>
            <a:ext cx="1591551" cy="27699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pPr algn="ctr"/>
            <a:r>
              <a:rPr lang="en-US" sz="1200" b="1" dirty="0">
                <a:latin typeface="Calibri" panose="020F0502020204030204" pitchFamily="34" charset="0"/>
              </a:rPr>
              <a:t>Brick Attribute Values</a:t>
            </a:r>
          </a:p>
        </p:txBody>
      </p:sp>
      <p:sp>
        <p:nvSpPr>
          <p:cNvPr id="57" name="TextBox 7"/>
          <p:cNvSpPr txBox="1"/>
          <p:nvPr/>
        </p:nvSpPr>
        <p:spPr>
          <a:xfrm>
            <a:off x="4204344" y="1098402"/>
            <a:ext cx="1523999" cy="276999"/>
          </a:xfrm>
          <a:prstGeom prst="rect">
            <a:avLst/>
          </a:prstGeom>
          <a:noFill/>
        </p:spPr>
        <p:txBody>
          <a:bodyPr wrap="square" rtlCol="0">
            <a:spAutoFit/>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pPr algn="ctr"/>
            <a:r>
              <a:rPr lang="en-US" sz="1200" b="1" dirty="0">
                <a:latin typeface="Calibri" panose="020F0502020204030204" pitchFamily="34" charset="0"/>
              </a:rPr>
              <a:t>Brick Attributes</a:t>
            </a:r>
          </a:p>
        </p:txBody>
      </p:sp>
      <p:sp>
        <p:nvSpPr>
          <p:cNvPr id="58" name="Line 25"/>
          <p:cNvSpPr>
            <a:spLocks noChangeShapeType="1"/>
          </p:cNvSpPr>
          <p:nvPr/>
        </p:nvSpPr>
        <p:spPr bwMode="auto">
          <a:xfrm flipV="1">
            <a:off x="4327818" y="1572336"/>
            <a:ext cx="1615781" cy="10443"/>
          </a:xfrm>
          <a:prstGeom prst="line">
            <a:avLst/>
          </a:prstGeom>
          <a:noFill/>
          <a:ln w="38100">
            <a:solidFill>
              <a:srgbClr val="F26334"/>
            </a:solidFill>
            <a:round/>
            <a:headEnd/>
            <a:tailEnd type="none" w="med" len="med"/>
          </a:ln>
          <a:effectLst/>
        </p:spPr>
        <p:txBody>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endParaRPr lang="en-US" sz="1200" dirty="0"/>
          </a:p>
        </p:txBody>
      </p:sp>
      <p:sp>
        <p:nvSpPr>
          <p:cNvPr id="59" name="Rounded Rectangle 58"/>
          <p:cNvSpPr/>
          <p:nvPr/>
        </p:nvSpPr>
        <p:spPr>
          <a:xfrm>
            <a:off x="4549972" y="1372823"/>
            <a:ext cx="769742" cy="405440"/>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900" dirty="0">
                <a:latin typeface="Calibri" panose="020F0502020204030204" pitchFamily="34" charset="0"/>
              </a:rPr>
              <a:t>If Organic</a:t>
            </a:r>
          </a:p>
        </p:txBody>
      </p:sp>
      <p:sp>
        <p:nvSpPr>
          <p:cNvPr id="60" name="Rounded Rectangle 59"/>
          <p:cNvSpPr/>
          <p:nvPr/>
        </p:nvSpPr>
        <p:spPr>
          <a:xfrm>
            <a:off x="5943600" y="1357845"/>
            <a:ext cx="891541" cy="420418"/>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28"/>
              </a:spcBef>
              <a:spcAft>
                <a:spcPts val="28"/>
              </a:spcAft>
            </a:pPr>
            <a:r>
              <a:rPr lang="en-US" sz="713" spc="38" dirty="0">
                <a:latin typeface="Calibri" panose="020F0502020204030204" pitchFamily="34" charset="0"/>
              </a:rPr>
              <a:t>NO</a:t>
            </a:r>
          </a:p>
          <a:p>
            <a:pPr>
              <a:spcBef>
                <a:spcPts val="28"/>
              </a:spcBef>
              <a:spcAft>
                <a:spcPts val="28"/>
              </a:spcAft>
            </a:pPr>
            <a:r>
              <a:rPr lang="en-US" sz="713" spc="38" dirty="0">
                <a:latin typeface="Calibri" panose="020F0502020204030204" pitchFamily="34" charset="0"/>
              </a:rPr>
              <a:t>UNIDENTIFIED</a:t>
            </a:r>
          </a:p>
          <a:p>
            <a:pPr>
              <a:spcBef>
                <a:spcPts val="28"/>
              </a:spcBef>
              <a:spcAft>
                <a:spcPts val="28"/>
              </a:spcAft>
            </a:pPr>
            <a:r>
              <a:rPr lang="en-US" sz="713" spc="38" dirty="0">
                <a:latin typeface="Calibri" panose="020F0502020204030204" pitchFamily="34" charset="0"/>
              </a:rPr>
              <a:t>YES</a:t>
            </a:r>
          </a:p>
        </p:txBody>
      </p:sp>
      <p:sp>
        <p:nvSpPr>
          <p:cNvPr id="61" name="Rounded Rectangle 60"/>
          <p:cNvSpPr/>
          <p:nvPr/>
        </p:nvSpPr>
        <p:spPr>
          <a:xfrm>
            <a:off x="4552649" y="2068138"/>
            <a:ext cx="767066" cy="460953"/>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900" dirty="0">
                <a:latin typeface="Calibri" panose="020F0502020204030204" pitchFamily="34" charset="0"/>
              </a:rPr>
              <a:t>Level of Fat Claim</a:t>
            </a:r>
          </a:p>
        </p:txBody>
      </p:sp>
      <p:sp>
        <p:nvSpPr>
          <p:cNvPr id="62" name="Rounded Rectangle 61"/>
          <p:cNvSpPr/>
          <p:nvPr/>
        </p:nvSpPr>
        <p:spPr>
          <a:xfrm>
            <a:off x="5943600" y="1863791"/>
            <a:ext cx="891541" cy="877729"/>
          </a:xfrm>
          <a:prstGeom prst="roundRect">
            <a:avLst>
              <a:gd name="adj" fmla="val 16047"/>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28"/>
              </a:spcBef>
              <a:spcAft>
                <a:spcPts val="28"/>
              </a:spcAft>
            </a:pPr>
            <a:r>
              <a:rPr lang="en-US" sz="713" spc="38" dirty="0">
                <a:latin typeface="Calibri" panose="020F0502020204030204" pitchFamily="34" charset="0"/>
              </a:rPr>
              <a:t>FULL FAT</a:t>
            </a:r>
          </a:p>
          <a:p>
            <a:pPr>
              <a:spcBef>
                <a:spcPts val="28"/>
              </a:spcBef>
              <a:spcAft>
                <a:spcPts val="28"/>
              </a:spcAft>
            </a:pPr>
            <a:r>
              <a:rPr lang="en-US" sz="713" spc="38" dirty="0">
                <a:latin typeface="Calibri" panose="020F0502020204030204" pitchFamily="34" charset="0"/>
              </a:rPr>
              <a:t>HALF FAT</a:t>
            </a:r>
          </a:p>
          <a:p>
            <a:pPr>
              <a:spcBef>
                <a:spcPts val="28"/>
              </a:spcBef>
              <a:spcAft>
                <a:spcPts val="28"/>
              </a:spcAft>
            </a:pPr>
            <a:r>
              <a:rPr lang="en-US" sz="713" spc="38" dirty="0">
                <a:latin typeface="Calibri" panose="020F0502020204030204" pitchFamily="34" charset="0"/>
              </a:rPr>
              <a:t>LOW FAT</a:t>
            </a:r>
          </a:p>
          <a:p>
            <a:pPr>
              <a:spcBef>
                <a:spcPts val="28"/>
              </a:spcBef>
              <a:spcAft>
                <a:spcPts val="28"/>
              </a:spcAft>
            </a:pPr>
            <a:r>
              <a:rPr lang="en-US" sz="713" spc="38" dirty="0">
                <a:latin typeface="Calibri" panose="020F0502020204030204" pitchFamily="34" charset="0"/>
              </a:rPr>
              <a:t>NON FAT</a:t>
            </a:r>
          </a:p>
          <a:p>
            <a:pPr>
              <a:spcBef>
                <a:spcPts val="28"/>
              </a:spcBef>
              <a:spcAft>
                <a:spcPts val="28"/>
              </a:spcAft>
            </a:pPr>
            <a:r>
              <a:rPr lang="en-US" sz="713" spc="38" dirty="0">
                <a:latin typeface="Calibri" panose="020F0502020204030204" pitchFamily="34" charset="0"/>
              </a:rPr>
              <a:t>REDUCED FAT</a:t>
            </a:r>
          </a:p>
          <a:p>
            <a:pPr>
              <a:spcBef>
                <a:spcPts val="28"/>
              </a:spcBef>
              <a:spcAft>
                <a:spcPts val="28"/>
              </a:spcAft>
            </a:pPr>
            <a:r>
              <a:rPr lang="en-US" sz="713" spc="38" dirty="0">
                <a:latin typeface="Calibri" panose="020F0502020204030204" pitchFamily="34" charset="0"/>
              </a:rPr>
              <a:t>UNCLASSIFIED</a:t>
            </a:r>
          </a:p>
          <a:p>
            <a:pPr>
              <a:spcBef>
                <a:spcPts val="28"/>
              </a:spcBef>
              <a:spcAft>
                <a:spcPts val="28"/>
              </a:spcAft>
            </a:pPr>
            <a:r>
              <a:rPr lang="en-US" sz="713" spc="38" dirty="0">
                <a:latin typeface="Calibri" panose="020F0502020204030204" pitchFamily="34" charset="0"/>
              </a:rPr>
              <a:t>UNIDENTIFIED</a:t>
            </a:r>
          </a:p>
        </p:txBody>
      </p:sp>
      <p:sp>
        <p:nvSpPr>
          <p:cNvPr id="63" name="Line 25"/>
          <p:cNvSpPr>
            <a:spLocks noChangeShapeType="1"/>
          </p:cNvSpPr>
          <p:nvPr/>
        </p:nvSpPr>
        <p:spPr bwMode="auto">
          <a:xfrm flipH="1" flipV="1">
            <a:off x="4330962" y="1582779"/>
            <a:ext cx="8518" cy="2432990"/>
          </a:xfrm>
          <a:prstGeom prst="line">
            <a:avLst/>
          </a:prstGeom>
          <a:noFill/>
          <a:ln w="38100">
            <a:solidFill>
              <a:srgbClr val="F26334"/>
            </a:solidFill>
            <a:round/>
            <a:headEnd/>
            <a:tailEnd type="none" w="med" len="med"/>
          </a:ln>
          <a:effectLst/>
        </p:spPr>
        <p:txBody>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endParaRPr lang="en-US" sz="1125" dirty="0"/>
          </a:p>
        </p:txBody>
      </p:sp>
      <p:sp>
        <p:nvSpPr>
          <p:cNvPr id="64" name="Line 25"/>
          <p:cNvSpPr>
            <a:spLocks noChangeShapeType="1"/>
          </p:cNvSpPr>
          <p:nvPr/>
        </p:nvSpPr>
        <p:spPr bwMode="auto">
          <a:xfrm flipV="1">
            <a:off x="4327819" y="3043928"/>
            <a:ext cx="1615781" cy="7284"/>
          </a:xfrm>
          <a:prstGeom prst="line">
            <a:avLst/>
          </a:prstGeom>
          <a:noFill/>
          <a:ln w="38100">
            <a:solidFill>
              <a:srgbClr val="F26334"/>
            </a:solidFill>
            <a:round/>
            <a:headEnd/>
            <a:tailEnd type="none" w="med" len="med"/>
          </a:ln>
          <a:effectLst/>
        </p:spPr>
        <p:txBody>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endParaRPr lang="en-US" sz="1125" dirty="0"/>
          </a:p>
        </p:txBody>
      </p:sp>
      <p:sp>
        <p:nvSpPr>
          <p:cNvPr id="65" name="Rounded Rectangle 64"/>
          <p:cNvSpPr/>
          <p:nvPr/>
        </p:nvSpPr>
        <p:spPr>
          <a:xfrm>
            <a:off x="4549972" y="2810760"/>
            <a:ext cx="817603" cy="457260"/>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863" dirty="0">
                <a:latin typeface="Calibri" panose="020F0502020204030204" pitchFamily="34" charset="0"/>
              </a:rPr>
              <a:t>If With Probiotic Claim</a:t>
            </a:r>
          </a:p>
        </p:txBody>
      </p:sp>
      <p:sp>
        <p:nvSpPr>
          <p:cNvPr id="66" name="Rounded Rectangle 65"/>
          <p:cNvSpPr/>
          <p:nvPr/>
        </p:nvSpPr>
        <p:spPr>
          <a:xfrm>
            <a:off x="5943600" y="2810759"/>
            <a:ext cx="891541" cy="441074"/>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28"/>
              </a:spcBef>
              <a:spcAft>
                <a:spcPts val="28"/>
              </a:spcAft>
            </a:pPr>
            <a:r>
              <a:rPr lang="en-US" sz="713" spc="38" dirty="0">
                <a:latin typeface="Calibri" panose="020F0502020204030204" pitchFamily="34" charset="0"/>
              </a:rPr>
              <a:t>NO</a:t>
            </a:r>
          </a:p>
          <a:p>
            <a:pPr>
              <a:spcBef>
                <a:spcPts val="28"/>
              </a:spcBef>
              <a:spcAft>
                <a:spcPts val="28"/>
              </a:spcAft>
            </a:pPr>
            <a:r>
              <a:rPr lang="en-US" sz="713" spc="38" dirty="0">
                <a:latin typeface="Calibri" panose="020F0502020204030204" pitchFamily="34" charset="0"/>
              </a:rPr>
              <a:t>UNIDENTIFIED</a:t>
            </a:r>
          </a:p>
          <a:p>
            <a:pPr>
              <a:spcBef>
                <a:spcPts val="28"/>
              </a:spcBef>
              <a:spcAft>
                <a:spcPts val="28"/>
              </a:spcAft>
            </a:pPr>
            <a:r>
              <a:rPr lang="en-US" sz="713" spc="38" dirty="0">
                <a:latin typeface="Calibri" panose="020F0502020204030204" pitchFamily="34" charset="0"/>
              </a:rPr>
              <a:t>YES</a:t>
            </a:r>
          </a:p>
        </p:txBody>
      </p:sp>
      <p:sp>
        <p:nvSpPr>
          <p:cNvPr id="67" name="Line 25"/>
          <p:cNvSpPr>
            <a:spLocks noChangeShapeType="1"/>
          </p:cNvSpPr>
          <p:nvPr/>
        </p:nvSpPr>
        <p:spPr bwMode="auto">
          <a:xfrm>
            <a:off x="4338516" y="4015768"/>
            <a:ext cx="1605083" cy="10442"/>
          </a:xfrm>
          <a:prstGeom prst="line">
            <a:avLst/>
          </a:prstGeom>
          <a:noFill/>
          <a:ln w="38100">
            <a:solidFill>
              <a:srgbClr val="F26334"/>
            </a:solidFill>
            <a:round/>
            <a:headEnd/>
            <a:tailEnd type="none" w="med" len="med"/>
          </a:ln>
          <a:effectLst/>
        </p:spPr>
        <p:txBody>
          <a:bodyPr/>
          <a:ls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a:lstStyle>
          <a:p>
            <a:endParaRPr lang="en-US" sz="1125" dirty="0"/>
          </a:p>
        </p:txBody>
      </p:sp>
      <p:sp>
        <p:nvSpPr>
          <p:cNvPr id="68" name="Rounded Rectangle 67"/>
          <p:cNvSpPr/>
          <p:nvPr/>
        </p:nvSpPr>
        <p:spPr>
          <a:xfrm>
            <a:off x="4549972" y="3782858"/>
            <a:ext cx="817603" cy="438885"/>
          </a:xfrm>
          <a:prstGeom prst="roundRect">
            <a:avLst>
              <a:gd name="adj" fmla="val 22778"/>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1050" dirty="0">
                <a:latin typeface="Calibri" panose="020F0502020204030204" pitchFamily="34" charset="0"/>
              </a:rPr>
              <a:t>Source</a:t>
            </a:r>
          </a:p>
        </p:txBody>
      </p:sp>
      <p:sp>
        <p:nvSpPr>
          <p:cNvPr id="69" name="Rounded Rectangle 68"/>
          <p:cNvSpPr/>
          <p:nvPr/>
        </p:nvSpPr>
        <p:spPr>
          <a:xfrm>
            <a:off x="5943600" y="3333750"/>
            <a:ext cx="891541" cy="1218030"/>
          </a:xfrm>
          <a:prstGeom prst="roundRect">
            <a:avLst>
              <a:gd name="adj" fmla="val 10944"/>
            </a:avLst>
          </a:prstGeom>
          <a:ln/>
        </p:spPr>
        <p:style>
          <a:lnRef idx="0">
            <a:schemeClr val="accent4"/>
          </a:lnRef>
          <a:fillRef idx="1001">
            <a:schemeClr val="dk2"/>
          </a:fillRef>
          <a:effectRef idx="3">
            <a:schemeClr val="accent4"/>
          </a:effectRef>
          <a:fontRef idx="minor">
            <a:schemeClr val="lt1"/>
          </a:fontRef>
        </p:style>
        <p:txBody>
          <a:bodyPr rtlCol="0" anchor="ctr"/>
          <a:lstStyle>
            <a:defPPr>
              <a:defRPr lang="en-US"/>
            </a:defPPr>
            <a:lvl1pPr algn="l" rtl="0" fontAlgn="base">
              <a:spcBef>
                <a:spcPct val="20000"/>
              </a:spcBef>
              <a:spcAft>
                <a:spcPct val="0"/>
              </a:spcAft>
              <a:defRPr kern="1200">
                <a:solidFill>
                  <a:schemeClr val="lt1"/>
                </a:solidFill>
                <a:latin typeface="+mn-lt"/>
                <a:ea typeface="+mn-ea"/>
                <a:cs typeface="+mn-cs"/>
              </a:defRPr>
            </a:lvl1pPr>
            <a:lvl2pPr marL="457200" algn="l" rtl="0" fontAlgn="base">
              <a:spcBef>
                <a:spcPct val="20000"/>
              </a:spcBef>
              <a:spcAft>
                <a:spcPct val="0"/>
              </a:spcAft>
              <a:defRPr kern="1200">
                <a:solidFill>
                  <a:schemeClr val="lt1"/>
                </a:solidFill>
                <a:latin typeface="+mn-lt"/>
                <a:ea typeface="+mn-ea"/>
                <a:cs typeface="+mn-cs"/>
              </a:defRPr>
            </a:lvl2pPr>
            <a:lvl3pPr marL="914400" algn="l" rtl="0" fontAlgn="base">
              <a:spcBef>
                <a:spcPct val="20000"/>
              </a:spcBef>
              <a:spcAft>
                <a:spcPct val="0"/>
              </a:spcAft>
              <a:defRPr kern="1200">
                <a:solidFill>
                  <a:schemeClr val="lt1"/>
                </a:solidFill>
                <a:latin typeface="+mn-lt"/>
                <a:ea typeface="+mn-ea"/>
                <a:cs typeface="+mn-cs"/>
              </a:defRPr>
            </a:lvl3pPr>
            <a:lvl4pPr marL="1371600" algn="l" rtl="0" fontAlgn="base">
              <a:spcBef>
                <a:spcPct val="20000"/>
              </a:spcBef>
              <a:spcAft>
                <a:spcPct val="0"/>
              </a:spcAft>
              <a:defRPr kern="1200">
                <a:solidFill>
                  <a:schemeClr val="lt1"/>
                </a:solidFill>
                <a:latin typeface="+mn-lt"/>
                <a:ea typeface="+mn-ea"/>
                <a:cs typeface="+mn-cs"/>
              </a:defRPr>
            </a:lvl4pPr>
            <a:lvl5pPr marL="1828800" algn="l" rtl="0" fontAlgn="base">
              <a:spcBef>
                <a:spcPct val="2000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28"/>
              </a:spcBef>
              <a:spcAft>
                <a:spcPts val="28"/>
              </a:spcAft>
            </a:pPr>
            <a:r>
              <a:rPr lang="en-US" sz="713" spc="38" dirty="0">
                <a:latin typeface="Calibri" panose="020F0502020204030204" pitchFamily="34" charset="0"/>
              </a:rPr>
              <a:t>BUFFALO</a:t>
            </a:r>
          </a:p>
          <a:p>
            <a:pPr>
              <a:spcBef>
                <a:spcPts val="28"/>
              </a:spcBef>
              <a:spcAft>
                <a:spcPts val="28"/>
              </a:spcAft>
            </a:pPr>
            <a:r>
              <a:rPr lang="en-US" sz="713" spc="38" dirty="0">
                <a:latin typeface="Calibri" panose="020F0502020204030204" pitchFamily="34" charset="0"/>
              </a:rPr>
              <a:t>CAMEL</a:t>
            </a:r>
          </a:p>
          <a:p>
            <a:pPr>
              <a:spcBef>
                <a:spcPts val="28"/>
              </a:spcBef>
              <a:spcAft>
                <a:spcPts val="28"/>
              </a:spcAft>
            </a:pPr>
            <a:r>
              <a:rPr lang="en-US" sz="713" spc="38" dirty="0">
                <a:latin typeface="Calibri" panose="020F0502020204030204" pitchFamily="34" charset="0"/>
              </a:rPr>
              <a:t>ALMOND NUTS</a:t>
            </a:r>
          </a:p>
          <a:p>
            <a:pPr>
              <a:spcBef>
                <a:spcPts val="28"/>
              </a:spcBef>
              <a:spcAft>
                <a:spcPts val="28"/>
              </a:spcAft>
            </a:pPr>
            <a:r>
              <a:rPr lang="en-US" sz="713" spc="38" dirty="0">
                <a:latin typeface="Calibri" panose="020F0502020204030204" pitchFamily="34" charset="0"/>
              </a:rPr>
              <a:t>COMBINATION</a:t>
            </a:r>
          </a:p>
          <a:p>
            <a:pPr>
              <a:spcBef>
                <a:spcPts val="28"/>
              </a:spcBef>
              <a:spcAft>
                <a:spcPts val="28"/>
              </a:spcAft>
            </a:pPr>
            <a:r>
              <a:rPr lang="en-US" sz="713" spc="38" dirty="0">
                <a:latin typeface="Calibri" panose="020F0502020204030204" pitchFamily="34" charset="0"/>
              </a:rPr>
              <a:t>COW</a:t>
            </a:r>
          </a:p>
          <a:p>
            <a:pPr>
              <a:spcBef>
                <a:spcPts val="28"/>
              </a:spcBef>
              <a:spcAft>
                <a:spcPts val="28"/>
              </a:spcAft>
            </a:pPr>
            <a:endParaRPr lang="en-US" sz="713" spc="38" dirty="0">
              <a:latin typeface="Calibri" panose="020F0502020204030204" pitchFamily="34" charset="0"/>
            </a:endParaRPr>
          </a:p>
          <a:p>
            <a:pPr>
              <a:spcBef>
                <a:spcPts val="28"/>
              </a:spcBef>
              <a:spcAft>
                <a:spcPts val="28"/>
              </a:spcAft>
            </a:pPr>
            <a:r>
              <a:rPr lang="en-US" sz="713" spc="38" dirty="0">
                <a:latin typeface="Calibri" panose="020F0502020204030204" pitchFamily="34" charset="0"/>
              </a:rPr>
              <a:t>SHEEP</a:t>
            </a:r>
          </a:p>
          <a:p>
            <a:pPr>
              <a:spcBef>
                <a:spcPts val="28"/>
              </a:spcBef>
              <a:spcAft>
                <a:spcPts val="28"/>
              </a:spcAft>
            </a:pPr>
            <a:r>
              <a:rPr lang="en-US" sz="713" spc="38" dirty="0">
                <a:latin typeface="Calibri" panose="020F0502020204030204" pitchFamily="34" charset="0"/>
              </a:rPr>
              <a:t>UNCLASSIFIED</a:t>
            </a:r>
          </a:p>
          <a:p>
            <a:pPr>
              <a:spcBef>
                <a:spcPts val="28"/>
              </a:spcBef>
              <a:spcAft>
                <a:spcPts val="28"/>
              </a:spcAft>
            </a:pPr>
            <a:r>
              <a:rPr lang="en-US" sz="713" spc="38" dirty="0">
                <a:latin typeface="Calibri" panose="020F0502020204030204" pitchFamily="34" charset="0"/>
              </a:rPr>
              <a:t>UNIDENTIFIED</a:t>
            </a:r>
          </a:p>
          <a:p>
            <a:pPr>
              <a:spcBef>
                <a:spcPts val="28"/>
              </a:spcBef>
              <a:spcAft>
                <a:spcPts val="28"/>
              </a:spcAft>
            </a:pPr>
            <a:r>
              <a:rPr lang="en-US" sz="713" spc="38" dirty="0">
                <a:latin typeface="Calibri" panose="020F0502020204030204" pitchFamily="34" charset="0"/>
              </a:rPr>
              <a:t>YACK</a:t>
            </a:r>
          </a:p>
        </p:txBody>
      </p:sp>
      <p:cxnSp>
        <p:nvCxnSpPr>
          <p:cNvPr id="70" name="Straight Connector 69"/>
          <p:cNvCxnSpPr/>
          <p:nvPr/>
        </p:nvCxnSpPr>
        <p:spPr>
          <a:xfrm>
            <a:off x="6103620" y="4011253"/>
            <a:ext cx="582930" cy="0"/>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4049198" y="2761366"/>
            <a:ext cx="300979" cy="5526"/>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9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GPC Releases</a:t>
            </a:r>
          </a:p>
        </p:txBody>
      </p:sp>
      <p:sp>
        <p:nvSpPr>
          <p:cNvPr id="3" name="Content Placeholder 2"/>
          <p:cNvSpPr>
            <a:spLocks noGrp="1"/>
          </p:cNvSpPr>
          <p:nvPr>
            <p:ph idx="11"/>
          </p:nvPr>
        </p:nvSpPr>
        <p:spPr/>
        <p:txBody>
          <a:bodyPr/>
          <a:lstStyle/>
          <a:p>
            <a:pPr>
              <a:spcBef>
                <a:spcPts val="675"/>
              </a:spcBef>
              <a:spcAft>
                <a:spcPts val="675"/>
              </a:spcAft>
            </a:pPr>
            <a:r>
              <a:rPr lang="en-US" sz="1600" dirty="0"/>
              <a:t>GPC uses a “Consolidated Release” strategy to publish twice per year, (every </a:t>
            </a:r>
            <a:r>
              <a:rPr lang="en-US" sz="1600" dirty="0">
                <a:solidFill>
                  <a:srgbClr val="FF6600"/>
                </a:solidFill>
              </a:rPr>
              <a:t>June </a:t>
            </a:r>
            <a:r>
              <a:rPr lang="en-US" sz="1600" dirty="0"/>
              <a:t>and </a:t>
            </a:r>
            <a:r>
              <a:rPr lang="en-US" sz="1600" dirty="0">
                <a:solidFill>
                  <a:srgbClr val="FF6600"/>
                </a:solidFill>
              </a:rPr>
              <a:t>December</a:t>
            </a:r>
            <a:r>
              <a:rPr lang="en-US" sz="1600" dirty="0"/>
              <a:t>)</a:t>
            </a:r>
          </a:p>
          <a:p>
            <a:pPr>
              <a:spcBef>
                <a:spcPts val="675"/>
              </a:spcBef>
              <a:spcAft>
                <a:spcPts val="675"/>
              </a:spcAft>
            </a:pPr>
            <a:r>
              <a:rPr lang="en-US" sz="1600" dirty="0"/>
              <a:t>5</a:t>
            </a:r>
            <a:r>
              <a:rPr lang="en-US" sz="1600" dirty="0" smtClean="0"/>
              <a:t> </a:t>
            </a:r>
            <a:r>
              <a:rPr lang="en-US" sz="1600" dirty="0"/>
              <a:t>months after a GPC publication is released, it is integrated into the GDSN</a:t>
            </a:r>
          </a:p>
          <a:p>
            <a:pPr>
              <a:spcBef>
                <a:spcPts val="675"/>
              </a:spcBef>
              <a:spcAft>
                <a:spcPts val="675"/>
              </a:spcAft>
            </a:pPr>
            <a:r>
              <a:rPr lang="en-US" sz="1600" dirty="0"/>
              <a:t>Website: </a:t>
            </a:r>
            <a:r>
              <a:rPr lang="en-US" sz="1600" dirty="0">
                <a:hlinkClick r:id="rId2"/>
              </a:rPr>
              <a:t>http://www.gs1.org/gpc</a:t>
            </a:r>
            <a:endParaRPr lang="en-US" sz="160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spTree>
    <p:extLst>
      <p:ext uri="{BB962C8B-B14F-4D97-AF65-F5344CB8AC3E}">
        <p14:creationId xmlns:p14="http://schemas.microsoft.com/office/powerpoint/2010/main" val="41714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GPC Standards Website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8995" y="1115468"/>
            <a:ext cx="4131506" cy="3503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4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5473D324024E145BDD797789D15709E" ma:contentTypeVersion="0" ma:contentTypeDescription="Create a new document." ma:contentTypeScope="" ma:versionID="268938c831fc5f0df640b95b8ec03070">
  <xsd:schema xmlns:xsd="http://www.w3.org/2001/XMLSchema" xmlns:xs="http://www.w3.org/2001/XMLSchema" xmlns:p="http://schemas.microsoft.com/office/2006/metadata/properties" xmlns:ns2="ece5e4fa-18c3-44d0-99a5-ccc0cf1cf713" targetNamespace="http://schemas.microsoft.com/office/2006/metadata/properties" ma:root="true" ma:fieldsID="df2b25afb0b4edb121c2ab3d2093ee5f" ns2:_="">
    <xsd:import namespace="ece5e4fa-18c3-44d0-99a5-ccc0cf1cf71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ce5e4fa-18c3-44d0-99a5-ccc0cf1cf713">GS1GO-1089435748-85</_dlc_DocId>
    <_dlc_DocIdUrl xmlns="ece5e4fa-18c3-44d0-99a5-ccc0cf1cf713">
      <Url>http://intranet.gs1.org/events/_layouts/15/DocIdRedir.aspx?ID=GS1GO-1089435748-85</Url>
      <Description>GS1GO-1089435748-85</Description>
    </_dlc_DocIdUrl>
  </documentManagement>
</p:properties>
</file>

<file path=customXml/itemProps1.xml><?xml version="1.0" encoding="utf-8"?>
<ds:datastoreItem xmlns:ds="http://schemas.openxmlformats.org/officeDocument/2006/customXml" ds:itemID="{0F6C879F-A95D-42E6-825C-B73EBE199CF9}">
  <ds:schemaRefs>
    <ds:schemaRef ds:uri="http://schemas.microsoft.com/sharepoint/events"/>
  </ds:schemaRefs>
</ds:datastoreItem>
</file>

<file path=customXml/itemProps2.xml><?xml version="1.0" encoding="utf-8"?>
<ds:datastoreItem xmlns:ds="http://schemas.openxmlformats.org/officeDocument/2006/customXml" ds:itemID="{7ADB89A8-09EF-4F8B-B71D-D438295D6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5e4fa-18c3-44d0-99a5-ccc0cf1cf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16B4A-9523-41BA-B73B-B2EE5A9F9D66}">
  <ds:schemaRefs>
    <ds:schemaRef ds:uri="http://schemas.microsoft.com/sharepoint/v3/contenttype/forms"/>
  </ds:schemaRefs>
</ds:datastoreItem>
</file>

<file path=customXml/itemProps4.xml><?xml version="1.0" encoding="utf-8"?>
<ds:datastoreItem xmlns:ds="http://schemas.openxmlformats.org/officeDocument/2006/customXml" ds:itemID="{ABBE0194-DA4A-43B8-BD5B-8FF2FDE06EAC}">
  <ds:schemaRefs>
    <ds:schemaRef ds:uri="http://schemas.microsoft.com/office/2006/documentManagement/types"/>
    <ds:schemaRef ds:uri="http://purl.org/dc/elements/1.1/"/>
    <ds:schemaRef ds:uri="http://schemas.microsoft.com/office/2006/metadata/properties"/>
    <ds:schemaRef ds:uri="http://purl.org/dc/terms/"/>
    <ds:schemaRef ds:uri="ece5e4fa-18c3-44d0-99a5-ccc0cf1cf71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GS1_Template_PPT_16-9_2015-02-04</Template>
  <TotalTime>1363</TotalTime>
  <Words>1088</Words>
  <Application>Microsoft Office PowerPoint</Application>
  <PresentationFormat>On-screen Show (16:9)</PresentationFormat>
  <Paragraphs>283</Paragraphs>
  <Slides>24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Arial</vt:lpstr>
      <vt:lpstr>Calibri</vt:lpstr>
      <vt:lpstr>Century Gothic</vt:lpstr>
      <vt:lpstr>Courier New</vt:lpstr>
      <vt:lpstr>Gotham Office</vt:lpstr>
      <vt:lpstr>Lucida Grande</vt:lpstr>
      <vt:lpstr>Verdana</vt:lpstr>
      <vt:lpstr>Wingdings</vt:lpstr>
      <vt:lpstr>Title</vt:lpstr>
      <vt:lpstr>Content</vt:lpstr>
      <vt:lpstr>Divider</vt:lpstr>
      <vt:lpstr>Global Product Classification (GPC)</vt:lpstr>
      <vt:lpstr>GS1 Standards Event App – How to get it </vt:lpstr>
      <vt:lpstr>Agenda</vt:lpstr>
      <vt:lpstr>What is GPC?</vt:lpstr>
      <vt:lpstr>How does GPC Work?</vt:lpstr>
      <vt:lpstr>GPC – Part of the GS1 System of Standards</vt:lpstr>
      <vt:lpstr>GPC Brick Example: Milk</vt:lpstr>
      <vt:lpstr>GPC Releases</vt:lpstr>
      <vt:lpstr>GPC Standards Website</vt:lpstr>
      <vt:lpstr>GPC Translations</vt:lpstr>
      <vt:lpstr>Core Attribute in the GS1 Cloud</vt:lpstr>
      <vt:lpstr>Children's Safe Product Act  </vt:lpstr>
      <vt:lpstr>GS1 and Ecology data</vt:lpstr>
      <vt:lpstr>Children’s Safe Products Act</vt:lpstr>
      <vt:lpstr>Children’s Safe Products Rule</vt:lpstr>
      <vt:lpstr>10 Most Reported CSPA Bricks</vt:lpstr>
      <vt:lpstr>Product Testing Process</vt:lpstr>
      <vt:lpstr>Lab Preparation, Analysis, and Reporting</vt:lpstr>
      <vt:lpstr>Products Tested to Date</vt:lpstr>
      <vt:lpstr>2017 CSPA Study</vt:lpstr>
      <vt:lpstr>CSPA Enforcement</vt:lpstr>
      <vt:lpstr>Partners</vt:lpstr>
      <vt:lpstr>Contact Information</vt:lpstr>
      <vt:lpstr>CSPA Data Entry Demonstration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GS1</dc:creator>
  <cp:keywords/>
  <dc:description/>
  <cp:lastModifiedBy>Cindy Grell</cp:lastModifiedBy>
  <cp:revision>177</cp:revision>
  <dcterms:created xsi:type="dcterms:W3CDTF">2015-02-03T16:52:14Z</dcterms:created>
  <dcterms:modified xsi:type="dcterms:W3CDTF">2018-04-03T15:09:24Z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Date">
    <vt:filetime>2016-01-06T05:00:00Z</vt:filetime>
  </property>
  <property fmtid="{D5CDD505-2E9C-101B-9397-08002B2CF9AE}" pid="4" name="ContentTypeId">
    <vt:lpwstr>0x010100F5473D324024E145BDD797789D15709E</vt:lpwstr>
  </property>
  <property fmtid="{D5CDD505-2E9C-101B-9397-08002B2CF9AE}" pid="5" name="_dlc_DocIdItemGuid">
    <vt:lpwstr>b191cf0b-a178-4cdd-8c77-16726c215fc4</vt:lpwstr>
  </property>
</Properties>
</file>