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5"/>
    <p:sldMasterId id="2147483810" r:id="rId6"/>
    <p:sldMasterId id="2147483750" r:id="rId7"/>
  </p:sldMasterIdLst>
  <p:notesMasterIdLst>
    <p:notesMasterId r:id="rId28"/>
  </p:notesMasterIdLst>
  <p:sldIdLst>
    <p:sldId id="256" r:id="rId8"/>
    <p:sldId id="266" r:id="rId9"/>
    <p:sldId id="260" r:id="rId10"/>
    <p:sldId id="274" r:id="rId11"/>
    <p:sldId id="261" r:id="rId12"/>
    <p:sldId id="275" r:id="rId13"/>
    <p:sldId id="290" r:id="rId14"/>
    <p:sldId id="291" r:id="rId15"/>
    <p:sldId id="264" r:id="rId16"/>
    <p:sldId id="279" r:id="rId17"/>
    <p:sldId id="280" r:id="rId18"/>
    <p:sldId id="281" r:id="rId19"/>
    <p:sldId id="282" r:id="rId20"/>
    <p:sldId id="285" r:id="rId21"/>
    <p:sldId id="283" r:id="rId22"/>
    <p:sldId id="284" r:id="rId23"/>
    <p:sldId id="294" r:id="rId24"/>
    <p:sldId id="296" r:id="rId25"/>
    <p:sldId id="293" r:id="rId26"/>
    <p:sldId id="295" r:id="rId27"/>
  </p:sldIdLst>
  <p:sldSz cx="9144000" cy="6858000" type="screen4x3"/>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3000">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01" d="100"/>
          <a:sy n="101" d="100"/>
        </p:scale>
        <p:origin x="1872" y="96"/>
      </p:cViewPr>
      <p:guideLst>
        <p:guide orient="horz" pos="1872"/>
        <p:guide pos="3000"/>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60180-142E-458E-9CCA-28DF210E4916}" type="datetimeFigureOut">
              <a:rPr lang="en-GB" smtClean="0"/>
              <a:t>25/10/2017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ABF22-7309-4537-B72B-29E2CD153CBC}" type="slidenum">
              <a:rPr lang="en-GB" smtClean="0"/>
              <a:t>‹#›</a:t>
            </a:fld>
            <a:endParaRPr lang="en-GB"/>
          </a:p>
        </p:txBody>
      </p:sp>
    </p:spTree>
    <p:extLst>
      <p:ext uri="{BB962C8B-B14F-4D97-AF65-F5344CB8AC3E}">
        <p14:creationId xmlns:p14="http://schemas.microsoft.com/office/powerpoint/2010/main" val="413589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18</a:t>
            </a:fld>
            <a:endParaRPr lang="en-US"/>
          </a:p>
        </p:txBody>
      </p:sp>
    </p:spTree>
    <p:extLst>
      <p:ext uri="{BB962C8B-B14F-4D97-AF65-F5344CB8AC3E}">
        <p14:creationId xmlns:p14="http://schemas.microsoft.com/office/powerpoint/2010/main" val="3631046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ext Placeholder 19"/>
          <p:cNvSpPr>
            <a:spLocks noGrp="1"/>
          </p:cNvSpPr>
          <p:nvPr>
            <p:ph type="body" sz="quarter" idx="12" hasCustomPrompt="1"/>
          </p:nvPr>
        </p:nvSpPr>
        <p:spPr>
          <a:xfrm>
            <a:off x="804208" y="4568190"/>
            <a:ext cx="5546046" cy="490681"/>
          </a:xfrm>
          <a:prstGeom prst="rect">
            <a:avLst/>
          </a:prstGeom>
        </p:spPr>
        <p:txBody>
          <a:bodyPr lIns="0" tIns="0" rIns="0" bIns="0" anchor="b" anchorCtr="0"/>
          <a:lstStyle>
            <a:lvl1pPr marL="0" indent="0" algn="l">
              <a:buNone/>
              <a:defRPr sz="1200" b="0" cap="none" spc="0" baseline="0">
                <a:solidFill>
                  <a:srgbClr val="FFFFFF"/>
                </a:solidFill>
                <a:latin typeface="Verdana"/>
                <a:cs typeface="Verdana"/>
              </a:defRPr>
            </a:lvl1pPr>
          </a:lstStyle>
          <a:p>
            <a:pPr lvl="0"/>
            <a:r>
              <a:rPr lang="en-GB" noProof="0" dirty="0" smtClean="0"/>
              <a:t>Click to Add Presenter Name, Title, Company</a:t>
            </a:r>
          </a:p>
        </p:txBody>
      </p:sp>
      <p:sp>
        <p:nvSpPr>
          <p:cNvPr id="9" name="Title 2"/>
          <p:cNvSpPr>
            <a:spLocks noGrp="1"/>
          </p:cNvSpPr>
          <p:nvPr>
            <p:ph type="title" hasCustomPrompt="1"/>
          </p:nvPr>
        </p:nvSpPr>
        <p:spPr>
          <a:xfrm>
            <a:off x="804208" y="2883945"/>
            <a:ext cx="5547916" cy="80715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GB" noProof="0" dirty="0" smtClean="0"/>
              <a:t>Title of Presentation</a:t>
            </a:r>
            <a:br>
              <a:rPr lang="en-GB" noProof="0" dirty="0" smtClean="0"/>
            </a:br>
            <a:r>
              <a:rPr lang="en-GB" noProof="0" dirty="0" smtClean="0"/>
              <a:t>Second Line Title</a:t>
            </a:r>
            <a:endParaRPr lang="en-GB" noProof="0" dirty="0"/>
          </a:p>
        </p:txBody>
      </p:sp>
      <p:sp>
        <p:nvSpPr>
          <p:cNvPr id="10" name="Text Placeholder 19"/>
          <p:cNvSpPr>
            <a:spLocks noGrp="1"/>
          </p:cNvSpPr>
          <p:nvPr>
            <p:ph type="body" sz="quarter" idx="11" hasCustomPrompt="1"/>
          </p:nvPr>
        </p:nvSpPr>
        <p:spPr>
          <a:xfrm>
            <a:off x="804208" y="3784421"/>
            <a:ext cx="5548293" cy="464002"/>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cxnSp>
        <p:nvCxnSpPr>
          <p:cNvPr id="11" name="Straight Connector 10"/>
          <p:cNvCxnSpPr/>
          <p:nvPr/>
        </p:nvCxnSpPr>
        <p:spPr>
          <a:xfrm>
            <a:off x="793404" y="4438486"/>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noGrp="1"/>
          </p:cNvSpPr>
          <p:nvPr>
            <p:ph type="body" sz="quarter" idx="14" hasCustomPrompt="1"/>
          </p:nvPr>
        </p:nvSpPr>
        <p:spPr>
          <a:xfrm>
            <a:off x="804208" y="5091663"/>
            <a:ext cx="5546046"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GB" noProof="0" smtClean="0"/>
              <a:t>Click to Add Date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14867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p:nvSpPr>
        <p:spPr>
          <a:xfrm>
            <a:off x="549275"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algn="l">
              <a:lnSpc>
                <a:spcPct val="110000"/>
              </a:lnSpc>
            </a:pPr>
            <a:endParaRPr lang="en-GB" sz="1100" b="0" i="1" noProof="0" dirty="0">
              <a:solidFill>
                <a:schemeClr val="bg1"/>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6"/>
          <p:cNvSpPr>
            <a:spLocks noGrp="1"/>
          </p:cNvSpPr>
          <p:nvPr>
            <p:ph type="body" sz="quarter" idx="22" hasCustomPrompt="1"/>
          </p:nvPr>
        </p:nvSpPr>
        <p:spPr>
          <a:xfrm>
            <a:off x="6858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five.</a:t>
            </a:r>
            <a:endParaRPr lang="en-GB" sz="1100" b="0" i="1" noProof="0" dirty="0" smtClean="0">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16565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3" name="Rectangle 12"/>
          <p:cNvSpPr/>
          <p:nvPr/>
        </p:nvSpPr>
        <p:spPr>
          <a:xfrm>
            <a:off x="4818429"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algn="l">
              <a:lnSpc>
                <a:spcPct val="110000"/>
              </a:lnSpc>
            </a:pPr>
            <a:endParaRPr lang="en-GB" sz="1100" b="0" i="1" noProof="0" dirty="0">
              <a:solidFill>
                <a:schemeClr val="bg1"/>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9"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five.</a:t>
            </a:r>
            <a:endParaRPr lang="en-GB" sz="1100" b="0" i="1" noProof="0" dirty="0" smtClean="0">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32530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3881400"/>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defRPr sz="1500" kern="1200"/>
            </a:lvl1pPr>
            <a:lvl2pPr>
              <a:lnSpc>
                <a:spcPct val="100000"/>
              </a:lnSpc>
              <a:defRPr sz="1500"/>
            </a:lvl2pPr>
            <a:lvl3pPr>
              <a:lnSpc>
                <a:spcPct val="100000"/>
              </a:lnSpc>
              <a:defRPr sz="1500" kern="1200"/>
            </a:lvl3pPr>
            <a:lvl4pPr>
              <a:lnSpc>
                <a:spcPct val="100000"/>
              </a:lnSpc>
              <a:defRPr sz="1500" kern="1200"/>
            </a:lvl4pPr>
            <a:lvl5pPr>
              <a:lnSpc>
                <a:spcPct val="100000"/>
              </a:lnSpc>
              <a:defRPr sz="15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08863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1300" kern="1200"/>
            </a:lvl1pPr>
            <a:lvl2pPr>
              <a:lnSpc>
                <a:spcPct val="100000"/>
              </a:lnSpc>
              <a:defRPr sz="1300"/>
            </a:lvl2pPr>
            <a:lvl3pPr>
              <a:lnSpc>
                <a:spcPct val="100000"/>
              </a:lnSpc>
              <a:defRPr sz="1300" kern="1200"/>
            </a:lvl3pPr>
            <a:lvl4pPr>
              <a:lnSpc>
                <a:spcPct val="100000"/>
              </a:lnSpc>
              <a:defRPr sz="1300" kern="1200"/>
            </a:lvl4pPr>
            <a:lvl5pPr>
              <a:lnSpc>
                <a:spcPct val="100000"/>
              </a:lnSpc>
              <a:defRPr sz="13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75798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defRPr sz="140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defRPr sz="140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defRPr sz="140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00044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82741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Text Placeholder 19"/>
          <p:cNvSpPr>
            <a:spLocks noGrp="1"/>
          </p:cNvSpPr>
          <p:nvPr>
            <p:ph type="body" sz="quarter" idx="12" hasCustomPrompt="1"/>
          </p:nvPr>
        </p:nvSpPr>
        <p:spPr>
          <a:xfrm>
            <a:off x="804208" y="4568190"/>
            <a:ext cx="7553222" cy="490681"/>
          </a:xfrm>
          <a:prstGeom prst="rect">
            <a:avLst/>
          </a:prstGeom>
        </p:spPr>
        <p:txBody>
          <a:bodyPr lIns="0" tIns="0" rIns="0" bIns="0" anchor="b" anchorCtr="0"/>
          <a:lstStyle>
            <a:lvl1pPr marL="0" indent="0" algn="l">
              <a:buNone/>
              <a:defRPr sz="1200" b="0" cap="none" spc="0" baseline="0">
                <a:solidFill>
                  <a:srgbClr val="FFFFFF"/>
                </a:solidFill>
                <a:latin typeface="Verdana"/>
                <a:cs typeface="Verdana"/>
              </a:defRPr>
            </a:lvl1pPr>
          </a:lstStyle>
          <a:p>
            <a:pPr lvl="0"/>
            <a:r>
              <a:rPr lang="en-GB" noProof="0" smtClean="0"/>
              <a:t>Click to Add Presenter Name, Title, Company</a:t>
            </a:r>
          </a:p>
        </p:txBody>
      </p:sp>
      <p:sp>
        <p:nvSpPr>
          <p:cNvPr id="14" name="Title 2"/>
          <p:cNvSpPr>
            <a:spLocks noGrp="1"/>
          </p:cNvSpPr>
          <p:nvPr>
            <p:ph type="title" hasCustomPrompt="1"/>
          </p:nvPr>
        </p:nvSpPr>
        <p:spPr>
          <a:xfrm>
            <a:off x="804207" y="2883945"/>
            <a:ext cx="7555769" cy="80715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GB" noProof="0" smtClean="0"/>
              <a:t>Title of Presentation</a:t>
            </a:r>
            <a:br>
              <a:rPr lang="en-GB" noProof="0" smtClean="0"/>
            </a:br>
            <a:r>
              <a:rPr lang="en-GB" noProof="0" smtClean="0"/>
              <a:t>Second Line Title</a:t>
            </a:r>
            <a:endParaRPr lang="en-GB" noProof="0"/>
          </a:p>
        </p:txBody>
      </p:sp>
      <p:sp>
        <p:nvSpPr>
          <p:cNvPr id="16" name="Text Placeholder 19"/>
          <p:cNvSpPr>
            <a:spLocks noGrp="1"/>
          </p:cNvSpPr>
          <p:nvPr>
            <p:ph type="body" sz="quarter" idx="11" hasCustomPrompt="1"/>
          </p:nvPr>
        </p:nvSpPr>
        <p:spPr>
          <a:xfrm>
            <a:off x="804208" y="3784421"/>
            <a:ext cx="7556282" cy="464002"/>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cxnSp>
        <p:nvCxnSpPr>
          <p:cNvPr id="17" name="Straight Connector 16"/>
          <p:cNvCxnSpPr/>
          <p:nvPr/>
        </p:nvCxnSpPr>
        <p:spPr>
          <a:xfrm>
            <a:off x="793404" y="4438486"/>
            <a:ext cx="75579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9"/>
          <p:cNvSpPr>
            <a:spLocks noGrp="1"/>
          </p:cNvSpPr>
          <p:nvPr>
            <p:ph type="body" sz="quarter" idx="14" hasCustomPrompt="1"/>
          </p:nvPr>
        </p:nvSpPr>
        <p:spPr>
          <a:xfrm>
            <a:off x="804208" y="5091663"/>
            <a:ext cx="7553222"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GB" noProof="0" smtClean="0"/>
              <a:t>Click to Add Date</a:t>
            </a:r>
          </a:p>
        </p:txBody>
      </p:sp>
    </p:spTree>
    <p:extLst>
      <p:ext uri="{BB962C8B-B14F-4D97-AF65-F5344CB8AC3E}">
        <p14:creationId xmlns:p14="http://schemas.microsoft.com/office/powerpoint/2010/main" val="4217860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22538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3" y="1894050"/>
            <a:ext cx="8044541" cy="67889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4021568"/>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1" y="5561872"/>
            <a:ext cx="7995299" cy="38172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5049637"/>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4367618"/>
            <a:ext cx="7595542" cy="32589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4706948"/>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3" y="2645460"/>
            <a:ext cx="8044541" cy="13244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4023096"/>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4365062"/>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4707028"/>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5048995"/>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18350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52954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0288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ditable Color Divider">
    <p:spTree>
      <p:nvGrpSpPr>
        <p:cNvPr id="1" name=""/>
        <p:cNvGrpSpPr/>
        <p:nvPr/>
      </p:nvGrpSpPr>
      <p:grpSpPr>
        <a:xfrm>
          <a:off x="0" y="0"/>
          <a:ext cx="0" cy="0"/>
          <a:chOff x="0" y="0"/>
          <a:chExt cx="0" cy="0"/>
        </a:xfrm>
      </p:grpSpPr>
      <p:sp>
        <p:nvSpPr>
          <p:cNvPr id="5" name="Rectangle 4"/>
          <p:cNvSpPr/>
          <p:nvPr/>
        </p:nvSpPr>
        <p:spPr>
          <a:xfrm>
            <a:off x="537498" y="372002"/>
            <a:ext cx="8062463" cy="5382011"/>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dirty="0" smtClean="0"/>
              <a:t>Editable Color in Master Divider Slide</a:t>
            </a:r>
            <a:br>
              <a:rPr lang="en-GB" noProof="0" dirty="0" smtClean="0"/>
            </a:br>
            <a:r>
              <a:rPr lang="en-GB" noProof="0" dirty="0" smtClean="0"/>
              <a:t>Second Line Title</a:t>
            </a:r>
            <a:endParaRPr lang="en-GB" noProof="0" dirty="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91970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4473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3071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099" y="230189"/>
            <a:ext cx="8058151" cy="906196"/>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87319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099" y="230189"/>
            <a:ext cx="8058151" cy="906196"/>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39893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690638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5.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pic>
        <p:nvPicPr>
          <p:cNvPr id="8" name="Picture 7"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pic>
        <p:nvPicPr>
          <p:cNvPr id="6" name="Picture 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 id="2147483829" r:id="rId14"/>
    <p:sldLayoutId id="2147483823" r:id="rId15"/>
    <p:sldLayoutId id="2147483826" r:id="rId16"/>
    <p:sldLayoutId id="2147483827" r:id="rId17"/>
    <p:sldLayoutId id="2147483828" r:id="rId18"/>
    <p:sldLayoutId id="2147483855" r:id="rId19"/>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5"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6"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oodle.com/poll/r8nncadbyzfut4x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Phil Archer</a:t>
            </a:r>
            <a:endParaRPr lang="en-GB" dirty="0"/>
          </a:p>
        </p:txBody>
      </p:sp>
      <p:sp>
        <p:nvSpPr>
          <p:cNvPr id="3" name="Title 2"/>
          <p:cNvSpPr>
            <a:spLocks noGrp="1"/>
          </p:cNvSpPr>
          <p:nvPr>
            <p:ph type="title"/>
          </p:nvPr>
        </p:nvSpPr>
        <p:spPr/>
        <p:txBody>
          <a:bodyPr/>
          <a:lstStyle/>
          <a:p>
            <a:r>
              <a:rPr lang="en-GB" dirty="0" smtClean="0"/>
              <a:t>Mobile Ready Hero Images</a:t>
            </a:r>
            <a:endParaRPr lang="en-GB" dirty="0"/>
          </a:p>
        </p:txBody>
      </p:sp>
      <p:sp>
        <p:nvSpPr>
          <p:cNvPr id="4" name="Text Placeholder 3"/>
          <p:cNvSpPr>
            <a:spLocks noGrp="1"/>
          </p:cNvSpPr>
          <p:nvPr>
            <p:ph type="body" sz="quarter" idx="11"/>
          </p:nvPr>
        </p:nvSpPr>
        <p:spPr/>
        <p:txBody>
          <a:bodyPr/>
          <a:lstStyle/>
          <a:p>
            <a:r>
              <a:rPr lang="en-GB" dirty="0" smtClean="0"/>
              <a:t>First Thoughts</a:t>
            </a:r>
            <a:endParaRPr lang="en-GB" dirty="0"/>
          </a:p>
        </p:txBody>
      </p:sp>
      <p:sp>
        <p:nvSpPr>
          <p:cNvPr id="5" name="Text Placeholder 4"/>
          <p:cNvSpPr>
            <a:spLocks noGrp="1"/>
          </p:cNvSpPr>
          <p:nvPr>
            <p:ph type="body" sz="quarter" idx="14"/>
          </p:nvPr>
        </p:nvSpPr>
        <p:spPr/>
        <p:txBody>
          <a:bodyPr/>
          <a:lstStyle/>
          <a:p>
            <a:r>
              <a:rPr lang="en-GB" dirty="0" smtClean="0"/>
              <a:t>October 2017</a:t>
            </a:r>
            <a:endParaRPr lang="en-GB" dirty="0"/>
          </a:p>
        </p:txBody>
      </p:sp>
    </p:spTree>
    <p:extLst>
      <p:ext uri="{BB962C8B-B14F-4D97-AF65-F5344CB8AC3E}">
        <p14:creationId xmlns:p14="http://schemas.microsoft.com/office/powerpoint/2010/main" val="2015058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Constitutes A Guideline?</a:t>
            </a:r>
            <a:endParaRPr lang="en-GB" dirty="0"/>
          </a:p>
        </p:txBody>
      </p:sp>
      <p:sp>
        <p:nvSpPr>
          <p:cNvPr id="3" name="Content Placeholder 2"/>
          <p:cNvSpPr>
            <a:spLocks noGrp="1"/>
          </p:cNvSpPr>
          <p:nvPr>
            <p:ph idx="11"/>
          </p:nvPr>
        </p:nvSpPr>
        <p:spPr/>
        <p:txBody>
          <a:bodyPr/>
          <a:lstStyle/>
          <a:p>
            <a:r>
              <a:rPr lang="en-GB" dirty="0" smtClean="0"/>
              <a:t>Intended Outcome</a:t>
            </a:r>
          </a:p>
          <a:p>
            <a:r>
              <a:rPr lang="en-GB" dirty="0" smtClean="0"/>
              <a:t>Explanation</a:t>
            </a:r>
          </a:p>
          <a:p>
            <a:r>
              <a:rPr lang="en-GB" dirty="0" smtClean="0"/>
              <a:t>Possible implementation methods</a:t>
            </a:r>
          </a:p>
          <a:p>
            <a:r>
              <a:rPr lang="en-GB" dirty="0" smtClean="0"/>
              <a:t>Testable</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10</a:t>
            </a:fld>
            <a:endParaRPr lang="en-GB" noProof="0"/>
          </a:p>
        </p:txBody>
      </p:sp>
    </p:spTree>
    <p:extLst>
      <p:ext uri="{BB962C8B-B14F-4D97-AF65-F5344CB8AC3E}">
        <p14:creationId xmlns:p14="http://schemas.microsoft.com/office/powerpoint/2010/main" val="19912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an intended outcome</a:t>
            </a:r>
            <a:endParaRPr lang="en-GB" dirty="0"/>
          </a:p>
        </p:txBody>
      </p:sp>
      <p:sp>
        <p:nvSpPr>
          <p:cNvPr id="3" name="Content Placeholder 2"/>
          <p:cNvSpPr>
            <a:spLocks noGrp="1"/>
          </p:cNvSpPr>
          <p:nvPr>
            <p:ph idx="11"/>
          </p:nvPr>
        </p:nvSpPr>
        <p:spPr/>
        <p:txBody>
          <a:bodyPr/>
          <a:lstStyle/>
          <a:p>
            <a:pPr marL="74250" indent="0">
              <a:buNone/>
            </a:pPr>
            <a:r>
              <a:rPr lang="en-GB" sz="4000" dirty="0" smtClean="0"/>
              <a:t>Consumers must be able to see size/quantity easily</a:t>
            </a:r>
            <a:endParaRPr lang="en-GB" sz="4000"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11</a:t>
            </a:fld>
            <a:endParaRPr lang="en-GB" noProof="0"/>
          </a:p>
        </p:txBody>
      </p:sp>
    </p:spTree>
    <p:extLst>
      <p:ext uri="{BB962C8B-B14F-4D97-AF65-F5344CB8AC3E}">
        <p14:creationId xmlns:p14="http://schemas.microsoft.com/office/powerpoint/2010/main" val="85824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implementation?</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12</a:t>
            </a:fld>
            <a:endParaRPr lang="en-GB" noProof="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222" y="1614920"/>
            <a:ext cx="5392864" cy="3942979"/>
          </a:xfrm>
          <a:prstGeom prst="rect">
            <a:avLst/>
          </a:prstGeom>
        </p:spPr>
      </p:pic>
    </p:spTree>
    <p:extLst>
      <p:ext uri="{BB962C8B-B14F-4D97-AF65-F5344CB8AC3E}">
        <p14:creationId xmlns:p14="http://schemas.microsoft.com/office/powerpoint/2010/main" val="210219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an intended outcome</a:t>
            </a:r>
            <a:endParaRPr lang="en-GB" dirty="0"/>
          </a:p>
        </p:txBody>
      </p:sp>
      <p:sp>
        <p:nvSpPr>
          <p:cNvPr id="3" name="Content Placeholder 2"/>
          <p:cNvSpPr>
            <a:spLocks noGrp="1"/>
          </p:cNvSpPr>
          <p:nvPr>
            <p:ph idx="11"/>
          </p:nvPr>
        </p:nvSpPr>
        <p:spPr>
          <a:xfrm>
            <a:off x="552763" y="1455209"/>
            <a:ext cx="8043777" cy="1651329"/>
          </a:xfrm>
        </p:spPr>
        <p:txBody>
          <a:bodyPr/>
          <a:lstStyle/>
          <a:p>
            <a:pPr marL="74250" indent="0">
              <a:buNone/>
            </a:pPr>
            <a:r>
              <a:rPr lang="en-GB" sz="4000" dirty="0"/>
              <a:t>Consumers must be able to see size/quantity easily</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13</a:t>
            </a:fld>
            <a:endParaRPr lang="en-GB" noProof="0"/>
          </a:p>
        </p:txBody>
      </p:sp>
      <p:sp>
        <p:nvSpPr>
          <p:cNvPr id="5" name="Multiply 4"/>
          <p:cNvSpPr/>
          <p:nvPr/>
        </p:nvSpPr>
        <p:spPr>
          <a:xfrm>
            <a:off x="-381505" y="1377476"/>
            <a:ext cx="9349891" cy="1493882"/>
          </a:xfrm>
          <a:prstGeom prst="mathMultiply">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708507" y="3267915"/>
            <a:ext cx="7763317" cy="2554545"/>
          </a:xfrm>
          <a:prstGeom prst="rect">
            <a:avLst/>
          </a:prstGeom>
          <a:noFill/>
        </p:spPr>
        <p:txBody>
          <a:bodyPr wrap="square" rtlCol="0">
            <a:spAutoFit/>
          </a:bodyPr>
          <a:lstStyle/>
          <a:p>
            <a:r>
              <a:rPr lang="en-GB" sz="4000" dirty="0" smtClean="0">
                <a:solidFill>
                  <a:schemeClr val="tx2"/>
                </a:solidFill>
              </a:rPr>
              <a:t>When shown on the pack, text indicating size/quantity should be at least x% of the height of the image.</a:t>
            </a:r>
            <a:endParaRPr lang="en-GB" sz="4000" dirty="0">
              <a:solidFill>
                <a:schemeClr val="tx2"/>
              </a:solidFill>
            </a:endParaRPr>
          </a:p>
        </p:txBody>
      </p:sp>
    </p:spTree>
    <p:extLst>
      <p:ext uri="{BB962C8B-B14F-4D97-AF65-F5344CB8AC3E}">
        <p14:creationId xmlns:p14="http://schemas.microsoft.com/office/powerpoint/2010/main" val="13724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Boundaries</a:t>
            </a:r>
            <a:endParaRPr lang="en-GB" dirty="0"/>
          </a:p>
        </p:txBody>
      </p:sp>
      <p:sp>
        <p:nvSpPr>
          <p:cNvPr id="3" name="Content Placeholder 2"/>
          <p:cNvSpPr>
            <a:spLocks noGrp="1"/>
          </p:cNvSpPr>
          <p:nvPr>
            <p:ph idx="11"/>
          </p:nvPr>
        </p:nvSpPr>
        <p:spPr/>
        <p:txBody>
          <a:bodyPr/>
          <a:lstStyle/>
          <a:p>
            <a:pPr marL="74250" indent="0">
              <a:buNone/>
            </a:pPr>
            <a:r>
              <a:rPr lang="en-GB" sz="4000" dirty="0" smtClean="0"/>
              <a:t>When shown on the pack, text indicating size/quantity must be bottom left</a:t>
            </a:r>
            <a:endParaRPr lang="en-GB" sz="4000"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14</a:t>
            </a:fld>
            <a:endParaRPr lang="en-GB" noProof="0"/>
          </a:p>
        </p:txBody>
      </p:sp>
    </p:spTree>
    <p:extLst>
      <p:ext uri="{BB962C8B-B14F-4D97-AF65-F5344CB8AC3E}">
        <p14:creationId xmlns:p14="http://schemas.microsoft.com/office/powerpoint/2010/main" val="209211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implementations?</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15</a:t>
            </a:fld>
            <a:endParaRPr lang="en-GB" noProof="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83" y="1608865"/>
            <a:ext cx="3034879" cy="22189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170" y="1474207"/>
            <a:ext cx="2522509" cy="252250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0487" y="1608865"/>
            <a:ext cx="2054352" cy="104851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775" y="2657377"/>
            <a:ext cx="2017776" cy="1170432"/>
          </a:xfrm>
          <a:prstGeom prst="rect">
            <a:avLst/>
          </a:prstGeom>
        </p:spPr>
      </p:pic>
    </p:spTree>
    <p:extLst>
      <p:ext uri="{BB962C8B-B14F-4D97-AF65-F5344CB8AC3E}">
        <p14:creationId xmlns:p14="http://schemas.microsoft.com/office/powerpoint/2010/main" val="17355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Boundaries</a:t>
            </a:r>
            <a:endParaRPr lang="en-GB" dirty="0"/>
          </a:p>
        </p:txBody>
      </p:sp>
      <p:sp>
        <p:nvSpPr>
          <p:cNvPr id="3" name="Content Placeholder 2"/>
          <p:cNvSpPr>
            <a:spLocks noGrp="1"/>
          </p:cNvSpPr>
          <p:nvPr>
            <p:ph idx="11"/>
          </p:nvPr>
        </p:nvSpPr>
        <p:spPr/>
        <p:txBody>
          <a:bodyPr/>
          <a:lstStyle/>
          <a:p>
            <a:pPr marL="74250" indent="0">
              <a:buNone/>
            </a:pPr>
            <a:r>
              <a:rPr lang="en-GB" sz="4000" dirty="0" smtClean="0"/>
              <a:t>When shown on the pack, text indicating size/quantity must be bottom left</a:t>
            </a:r>
            <a:endParaRPr lang="en-GB" sz="4000"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16</a:t>
            </a:fld>
            <a:endParaRPr lang="en-GB" noProof="0"/>
          </a:p>
        </p:txBody>
      </p:sp>
      <p:sp>
        <p:nvSpPr>
          <p:cNvPr id="5" name="TextBox 4"/>
          <p:cNvSpPr txBox="1"/>
          <p:nvPr/>
        </p:nvSpPr>
        <p:spPr>
          <a:xfrm>
            <a:off x="3052037" y="569229"/>
            <a:ext cx="2052858" cy="3770263"/>
          </a:xfrm>
          <a:prstGeom prst="rect">
            <a:avLst/>
          </a:prstGeom>
          <a:noFill/>
        </p:spPr>
        <p:txBody>
          <a:bodyPr wrap="square" rtlCol="0">
            <a:spAutoFit/>
          </a:bodyPr>
          <a:lstStyle/>
          <a:p>
            <a:r>
              <a:rPr lang="en-GB" sz="23900" dirty="0" smtClean="0">
                <a:solidFill>
                  <a:schemeClr val="accent1"/>
                </a:solidFill>
              </a:rPr>
              <a:t>?</a:t>
            </a:r>
            <a:endParaRPr lang="en-GB" dirty="0">
              <a:solidFill>
                <a:schemeClr val="accent1"/>
              </a:solidFill>
            </a:endParaRPr>
          </a:p>
        </p:txBody>
      </p:sp>
    </p:spTree>
    <p:extLst>
      <p:ext uri="{BB962C8B-B14F-4D97-AF65-F5344CB8AC3E}">
        <p14:creationId xmlns:p14="http://schemas.microsoft.com/office/powerpoint/2010/main" val="28407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17</a:t>
            </a:fld>
            <a:endParaRPr lang="en-GB" noProof="0"/>
          </a:p>
        </p:txBody>
      </p:sp>
      <p:sp>
        <p:nvSpPr>
          <p:cNvPr id="5" name="TextBox 4"/>
          <p:cNvSpPr txBox="1"/>
          <p:nvPr/>
        </p:nvSpPr>
        <p:spPr>
          <a:xfrm>
            <a:off x="3052037" y="569229"/>
            <a:ext cx="2052858" cy="3770263"/>
          </a:xfrm>
          <a:prstGeom prst="rect">
            <a:avLst/>
          </a:prstGeom>
          <a:noFill/>
        </p:spPr>
        <p:txBody>
          <a:bodyPr wrap="square" rtlCol="0">
            <a:spAutoFit/>
          </a:bodyPr>
          <a:lstStyle/>
          <a:p>
            <a:r>
              <a:rPr lang="en-GB" sz="23900" dirty="0" smtClean="0">
                <a:solidFill>
                  <a:schemeClr val="accent1"/>
                </a:solidFill>
              </a:rPr>
              <a:t>?</a:t>
            </a:r>
            <a:endParaRPr lang="en-GB" dirty="0">
              <a:solidFill>
                <a:schemeClr val="accent1"/>
              </a:solidFill>
            </a:endParaRPr>
          </a:p>
        </p:txBody>
      </p:sp>
      <p:sp>
        <p:nvSpPr>
          <p:cNvPr id="6" name="Content Placeholder 5"/>
          <p:cNvSpPr>
            <a:spLocks noGrp="1"/>
          </p:cNvSpPr>
          <p:nvPr>
            <p:ph idx="11"/>
          </p:nvPr>
        </p:nvSpPr>
        <p:spPr>
          <a:xfrm>
            <a:off x="6393426" y="4395019"/>
            <a:ext cx="2203114" cy="1605732"/>
          </a:xfrm>
        </p:spPr>
        <p:txBody>
          <a:bodyPr/>
          <a:lstStyle/>
          <a:p>
            <a:endParaRPr lang="en-GB" dirty="0"/>
          </a:p>
        </p:txBody>
      </p:sp>
    </p:spTree>
    <p:extLst>
      <p:ext uri="{BB962C8B-B14F-4D97-AF65-F5344CB8AC3E}">
        <p14:creationId xmlns:p14="http://schemas.microsoft.com/office/powerpoint/2010/main" val="469653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p:cNvGraphicFramePr>
            <a:graphicFrameLocks noGrp="1"/>
          </p:cNvGraphicFramePr>
          <p:nvPr>
            <p:extLst/>
          </p:nvPr>
        </p:nvGraphicFramePr>
        <p:xfrm>
          <a:off x="3553917" y="995495"/>
          <a:ext cx="5508539" cy="1026081"/>
        </p:xfrm>
        <a:graphic>
          <a:graphicData uri="http://schemas.openxmlformats.org/drawingml/2006/table">
            <a:tbl>
              <a:tblPr bandRow="1">
                <a:tableStyleId>{073A0DAA-6AF3-43AB-8588-CEC1D06C72B9}</a:tableStyleId>
              </a:tblPr>
              <a:tblGrid>
                <a:gridCol w="5508539">
                  <a:extLst>
                    <a:ext uri="{9D8B030D-6E8A-4147-A177-3AD203B41FA5}">
                      <a16:colId xmlns:a16="http://schemas.microsoft.com/office/drawing/2014/main" val="20000"/>
                    </a:ext>
                  </a:extLst>
                </a:gridCol>
              </a:tblGrid>
              <a:tr h="102608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i="0" kern="1200" baseline="0" dirty="0" smtClean="0">
                          <a:solidFill>
                            <a:schemeClr val="tx1"/>
                          </a:solidFill>
                          <a:latin typeface="+mn-lt"/>
                          <a:ea typeface="+mn-ea"/>
                          <a:cs typeface="+mn-cs"/>
                        </a:rPr>
                        <a:t>Develop a GS1 guideline for product images presented in online retail environments on small screens, typically alongside ‘add to basket’ functions, that all brands can follow to achieve consistency in conveying brand, variant, format and size information concerning CPGs. Presentation on larger screens and in, for example, advertising, are out of scope.</a:t>
                      </a:r>
                      <a:endParaRPr lang="en-US" sz="900" i="0" kern="1200" baseline="0" dirty="0" smtClean="0">
                        <a:solidFill>
                          <a:schemeClr val="tx1"/>
                        </a:solidFill>
                        <a:latin typeface="+mn-lt"/>
                        <a:ea typeface="+mn-ea"/>
                        <a:cs typeface="+mn-cs"/>
                      </a:endParaRPr>
                    </a:p>
                    <a:p>
                      <a:endParaRPr lang="en-US" sz="1000" b="0" i="0" u="none" strike="noStrike" kern="1200" baseline="0" dirty="0" smtClean="0">
                        <a:solidFill>
                          <a:schemeClr val="dk1"/>
                        </a:solidFill>
                        <a:latin typeface="+mn-lt"/>
                        <a:ea typeface="+mn-ea"/>
                        <a:cs typeface="+mn-cs"/>
                      </a:endParaRPr>
                    </a:p>
                    <a:p>
                      <a:endParaRPr lang="en-US" sz="1000" b="0" i="0" u="none" strike="noStrike" kern="1200" baseline="0" dirty="0">
                        <a:solidFill>
                          <a:schemeClr val="dk1"/>
                        </a:solidFill>
                        <a:latin typeface="+mn-lt"/>
                        <a:ea typeface="+mn-ea"/>
                        <a:cs typeface="+mn-cs"/>
                      </a:endParaRPr>
                    </a:p>
                  </a:txBody>
                  <a:tcPr marL="45720" marR="45720"/>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939931" y="46037"/>
            <a:ext cx="6453328" cy="695313"/>
          </a:xfrm>
          <a:ln>
            <a:noFill/>
          </a:ln>
        </p:spPr>
        <p:txBody>
          <a:bodyPr/>
          <a:lstStyle/>
          <a:p>
            <a:pPr algn="l"/>
            <a:r>
              <a:rPr lang="en-US" sz="2000" dirty="0" smtClean="0"/>
              <a:t>Mobile Ready Hero Images Mission Specific </a:t>
            </a:r>
            <a:r>
              <a:rPr lang="en-US" sz="2000" dirty="0"/>
              <a:t>Working </a:t>
            </a:r>
            <a:r>
              <a:rPr lang="en-US" sz="2000" dirty="0" smtClean="0"/>
              <a:t>Group (</a:t>
            </a:r>
            <a:r>
              <a:rPr lang="en-US" sz="2000" dirty="0"/>
              <a:t>MSWG)</a:t>
            </a:r>
          </a:p>
        </p:txBody>
      </p:sp>
      <p:graphicFrame>
        <p:nvGraphicFramePr>
          <p:cNvPr id="6" name="Group 205"/>
          <p:cNvGraphicFramePr>
            <a:graphicFrameLocks noGrp="1"/>
          </p:cNvGraphicFramePr>
          <p:nvPr>
            <p:extLst/>
          </p:nvPr>
        </p:nvGraphicFramePr>
        <p:xfrm>
          <a:off x="51504" y="4196061"/>
          <a:ext cx="4480561" cy="2285998"/>
        </p:xfrm>
        <a:graphic>
          <a:graphicData uri="http://schemas.openxmlformats.org/drawingml/2006/table">
            <a:tbl>
              <a:tblPr firstRow="1" bandRow="1">
                <a:tableStyleId>{073A0DAA-6AF3-43AB-8588-CEC1D06C72B9}</a:tableStyleId>
              </a:tblPr>
              <a:tblGrid>
                <a:gridCol w="2248077">
                  <a:extLst>
                    <a:ext uri="{9D8B030D-6E8A-4147-A177-3AD203B41FA5}">
                      <a16:colId xmlns:a16="http://schemas.microsoft.com/office/drawing/2014/main" val="20000"/>
                    </a:ext>
                  </a:extLst>
                </a:gridCol>
                <a:gridCol w="1222218">
                  <a:extLst>
                    <a:ext uri="{9D8B030D-6E8A-4147-A177-3AD203B41FA5}">
                      <a16:colId xmlns:a16="http://schemas.microsoft.com/office/drawing/2014/main" val="20001"/>
                    </a:ext>
                  </a:extLst>
                </a:gridCol>
                <a:gridCol w="497941">
                  <a:extLst>
                    <a:ext uri="{9D8B030D-6E8A-4147-A177-3AD203B41FA5}">
                      <a16:colId xmlns:a16="http://schemas.microsoft.com/office/drawing/2014/main" val="20002"/>
                    </a:ext>
                  </a:extLst>
                </a:gridCol>
                <a:gridCol w="512325">
                  <a:extLst>
                    <a:ext uri="{9D8B030D-6E8A-4147-A177-3AD203B41FA5}">
                      <a16:colId xmlns:a16="http://schemas.microsoft.com/office/drawing/2014/main" val="20003"/>
                    </a:ext>
                  </a:extLst>
                </a:gridCol>
              </a:tblGrid>
              <a:tr h="320776">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1000" b="0" u="none" strike="noStrike" cap="none" normalizeH="0" baseline="0" dirty="0" smtClean="0">
                          <a:ln>
                            <a:noFill/>
                          </a:ln>
                          <a:effectLst/>
                          <a:latin typeface="+mn-lt"/>
                          <a:cs typeface="Arial" pitchFamily="34" charset="0"/>
                        </a:rPr>
                        <a:t>MILESTONE</a:t>
                      </a:r>
                      <a:endParaRPr kumimoji="0" lang="en-US" sz="1000" b="0" i="0" u="none" strike="noStrike" cap="none" normalizeH="0" baseline="0" dirty="0" smtClean="0">
                        <a:ln>
                          <a:noFill/>
                        </a:ln>
                        <a:solidFill>
                          <a:schemeClr val="bg1"/>
                        </a:solidFill>
                        <a:effectLst/>
                        <a:latin typeface="+mn-lt"/>
                        <a:ea typeface="ＭＳ Ｐゴシック" charset="-128"/>
                        <a:cs typeface="Arial" pitchFamily="34" charset="0"/>
                      </a:endParaRPr>
                    </a:p>
                  </a:txBody>
                  <a:tcP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1000" b="0" u="none" strike="noStrike" cap="none" normalizeH="0" baseline="0" dirty="0" smtClean="0">
                          <a:ln>
                            <a:noFill/>
                          </a:ln>
                          <a:effectLst/>
                          <a:latin typeface="+mn-lt"/>
                          <a:cs typeface="Arial" pitchFamily="34" charset="0"/>
                        </a:rPr>
                        <a:t>DATE</a:t>
                      </a:r>
                      <a:endParaRPr kumimoji="0" lang="en-US" sz="1000" b="0" i="0" u="none" strike="noStrike" cap="none" normalizeH="0" baseline="0" dirty="0" smtClean="0">
                        <a:ln>
                          <a:noFill/>
                        </a:ln>
                        <a:solidFill>
                          <a:schemeClr val="bg1"/>
                        </a:solidFill>
                        <a:effectLst/>
                        <a:latin typeface="+mn-lt"/>
                        <a:ea typeface="ＭＳ Ｐゴシック" charset="-128"/>
                        <a:cs typeface="Arial" pitchFamily="34" charset="0"/>
                      </a:endParaRPr>
                    </a:p>
                  </a:txBody>
                  <a:tcP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1000" b="0" u="none" strike="noStrike" cap="none" normalizeH="0" baseline="0" dirty="0" smtClean="0">
                          <a:ln>
                            <a:noFill/>
                          </a:ln>
                          <a:effectLst/>
                          <a:latin typeface="+mn-lt"/>
                          <a:cs typeface="Arial" pitchFamily="34" charset="0"/>
                        </a:rPr>
                        <a:t>Cur</a:t>
                      </a:r>
                      <a:endParaRPr kumimoji="0" lang="en-US" sz="1000" b="0" i="0" u="none" strike="noStrike" cap="none" normalizeH="0" baseline="0" dirty="0" smtClean="0">
                        <a:ln>
                          <a:noFill/>
                        </a:ln>
                        <a:solidFill>
                          <a:schemeClr val="bg1"/>
                        </a:solidFill>
                        <a:effectLst/>
                        <a:latin typeface="+mn-lt"/>
                        <a:ea typeface="ＭＳ Ｐゴシック" charset="-128"/>
                        <a:cs typeface="Arial" pitchFamily="34" charset="0"/>
                      </a:endParaRPr>
                    </a:p>
                  </a:txBody>
                  <a:tcP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1000" b="0" u="none" strike="noStrike" cap="none" normalizeH="0" baseline="0" dirty="0" smtClean="0">
                          <a:ln>
                            <a:noFill/>
                          </a:ln>
                          <a:effectLst/>
                          <a:latin typeface="+mn-lt"/>
                          <a:cs typeface="Arial" pitchFamily="34" charset="0"/>
                        </a:rPr>
                        <a:t>Prev</a:t>
                      </a:r>
                      <a:endParaRPr kumimoji="0" lang="en-US" sz="1000" b="0" i="0" u="none" strike="noStrike" cap="none" normalizeH="0" baseline="0" dirty="0" smtClean="0">
                        <a:ln>
                          <a:noFill/>
                        </a:ln>
                        <a:solidFill>
                          <a:schemeClr val="bg1"/>
                        </a:solidFill>
                        <a:effectLst/>
                        <a:latin typeface="+mn-lt"/>
                        <a:ea typeface="ＭＳ Ｐゴシック" charset="-128"/>
                        <a:cs typeface="Arial" pitchFamily="34" charset="0"/>
                      </a:endParaRPr>
                    </a:p>
                  </a:txBody>
                  <a:tcPr horzOverflow="overflow">
                    <a:solidFill>
                      <a:srgbClr val="002C6C"/>
                    </a:solidFill>
                  </a:tcPr>
                </a:tc>
                <a:extLst>
                  <a:ext uri="{0D108BD9-81ED-4DB2-BD59-A6C34878D82A}">
                    <a16:rowId xmlns:a16="http://schemas.microsoft.com/office/drawing/2014/main" val="10000"/>
                  </a:ext>
                </a:extLst>
              </a:tr>
              <a:tr h="3104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MRHI Guideline Drafting</a:t>
                      </a: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Dec-17</a:t>
                      </a: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bg1"/>
                          </a:solidFill>
                          <a:latin typeface="+mn-lt"/>
                          <a:ea typeface="+mn-ea"/>
                          <a:cs typeface="+mn-cs"/>
                        </a:rPr>
                        <a:t>N</a:t>
                      </a:r>
                    </a:p>
                  </a:txBody>
                  <a:tcPr anchor="ctr" horzOverflow="overflow">
                    <a:solidFill>
                      <a:srgbClr val="CFCF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smtClean="0">
                        <a:solidFill>
                          <a:schemeClr val="tx1"/>
                        </a:solidFill>
                        <a:latin typeface="+mn-lt"/>
                        <a:ea typeface="+mn-ea"/>
                        <a:cs typeface="+mn-cs"/>
                      </a:endParaRPr>
                    </a:p>
                  </a:txBody>
                  <a:tcPr anchor="ctr" horzOverflow="overflow">
                    <a:solidFill>
                      <a:srgbClr val="CFCFCF"/>
                    </a:solidFill>
                  </a:tcPr>
                </a:tc>
                <a:extLst>
                  <a:ext uri="{0D108BD9-81ED-4DB2-BD59-A6C34878D82A}">
                    <a16:rowId xmlns:a16="http://schemas.microsoft.com/office/drawing/2014/main" val="10001"/>
                  </a:ext>
                </a:extLst>
              </a:tr>
              <a:tr h="3104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MRHI Guideline </a:t>
                      </a:r>
                      <a:r>
                        <a:rPr lang="en-US" sz="900" i="0" kern="1200" baseline="0" dirty="0" err="1" smtClean="0">
                          <a:solidFill>
                            <a:schemeClr val="tx1"/>
                          </a:solidFill>
                          <a:latin typeface="+mn-lt"/>
                          <a:ea typeface="+mn-ea"/>
                          <a:cs typeface="+mn-cs"/>
                        </a:rPr>
                        <a:t>Finalisation</a:t>
                      </a:r>
                      <a:endParaRPr lang="en-US" sz="900" i="0" kern="1200" baseline="0" dirty="0" smtClean="0">
                        <a:solidFill>
                          <a:schemeClr val="tx1"/>
                        </a:solidFill>
                        <a:latin typeface="+mn-lt"/>
                        <a:ea typeface="+mn-ea"/>
                        <a:cs typeface="+mn-cs"/>
                      </a:endParaRPr>
                    </a:p>
                  </a:txBody>
                  <a:tcPr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Jan-17</a:t>
                      </a:r>
                      <a:endParaRPr lang="en-US" sz="900" i="0" kern="1200" baseline="0" dirty="0">
                        <a:solidFill>
                          <a:schemeClr val="tx1"/>
                        </a:solidFill>
                        <a:latin typeface="+mn-lt"/>
                        <a:ea typeface="+mn-ea"/>
                        <a:cs typeface="+mn-cs"/>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bg1"/>
                          </a:solidFill>
                          <a:latin typeface="+mn-lt"/>
                          <a:ea typeface="+mn-ea"/>
                          <a:cs typeface="+mn-cs"/>
                        </a:rPr>
                        <a:t>N</a:t>
                      </a:r>
                    </a:p>
                  </a:txBody>
                  <a:tcPr anchor="ctr" horzOverflow="overflow">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smtClean="0">
                        <a:solidFill>
                          <a:schemeClr val="tx1"/>
                        </a:solidFill>
                        <a:latin typeface="+mn-lt"/>
                        <a:ea typeface="+mn-ea"/>
                        <a:cs typeface="+mn-cs"/>
                      </a:endParaRPr>
                    </a:p>
                  </a:txBody>
                  <a:tcPr anchor="ctr" horzOverflow="overflow">
                    <a:solidFill>
                      <a:srgbClr val="F3F3F3"/>
                    </a:solidFill>
                  </a:tcPr>
                </a:tc>
                <a:extLst>
                  <a:ext uri="{0D108BD9-81ED-4DB2-BD59-A6C34878D82A}">
                    <a16:rowId xmlns:a16="http://schemas.microsoft.com/office/drawing/2014/main" val="10002"/>
                  </a:ext>
                </a:extLst>
              </a:tr>
              <a:tr h="3104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MRHI Guideline Community Review</a:t>
                      </a:r>
                    </a:p>
                  </a:txBody>
                  <a:tcPr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Feb-17</a:t>
                      </a:r>
                      <a:endParaRPr lang="en-US" sz="900" i="0" kern="1200" baseline="0" dirty="0">
                        <a:solidFill>
                          <a:schemeClr val="tx1"/>
                        </a:solidFill>
                        <a:latin typeface="+mn-lt"/>
                        <a:ea typeface="+mn-ea"/>
                        <a:cs typeface="+mn-cs"/>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bg1"/>
                          </a:solidFill>
                          <a:latin typeface="+mn-lt"/>
                          <a:ea typeface="+mn-ea"/>
                          <a:cs typeface="+mn-cs"/>
                        </a:rPr>
                        <a:t>N</a:t>
                      </a:r>
                    </a:p>
                  </a:txBody>
                  <a:tcPr anchor="ctr" horzOverflow="overflow">
                    <a:solidFill>
                      <a:srgbClr val="CFCF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smtClean="0">
                        <a:solidFill>
                          <a:schemeClr val="tx1"/>
                        </a:solidFill>
                        <a:latin typeface="+mn-lt"/>
                        <a:ea typeface="+mn-ea"/>
                        <a:cs typeface="+mn-cs"/>
                      </a:endParaRPr>
                    </a:p>
                  </a:txBody>
                  <a:tcPr anchor="ctr" horzOverflow="overflow">
                    <a:solidFill>
                      <a:srgbClr val="CFCFCF"/>
                    </a:solidFill>
                  </a:tcPr>
                </a:tc>
                <a:extLst>
                  <a:ext uri="{0D108BD9-81ED-4DB2-BD59-A6C34878D82A}">
                    <a16:rowId xmlns:a16="http://schemas.microsoft.com/office/drawing/2014/main" val="10003"/>
                  </a:ext>
                </a:extLst>
              </a:tr>
              <a:tr h="3104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MRHI Guideline </a:t>
                      </a:r>
                      <a:r>
                        <a:rPr lang="en-US" sz="900" i="0" kern="1200" baseline="0" dirty="0" err="1" smtClean="0">
                          <a:solidFill>
                            <a:schemeClr val="tx1"/>
                          </a:solidFill>
                          <a:latin typeface="+mn-lt"/>
                          <a:ea typeface="+mn-ea"/>
                          <a:cs typeface="+mn-cs"/>
                        </a:rPr>
                        <a:t>eBallot</a:t>
                      </a:r>
                      <a:endParaRPr lang="en-US" sz="900" i="0" kern="1200" baseline="0" dirty="0" smtClean="0">
                        <a:solidFill>
                          <a:schemeClr val="tx1"/>
                        </a:solidFill>
                        <a:latin typeface="+mn-lt"/>
                        <a:ea typeface="+mn-ea"/>
                        <a:cs typeface="+mn-cs"/>
                      </a:endParaRPr>
                    </a:p>
                  </a:txBody>
                  <a:tcPr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Mar-18</a:t>
                      </a:r>
                      <a:endParaRPr lang="en-US" sz="900" i="0" kern="1200" baseline="0" dirty="0">
                        <a:solidFill>
                          <a:schemeClr val="tx1"/>
                        </a:solidFill>
                        <a:latin typeface="+mn-lt"/>
                        <a:ea typeface="+mn-ea"/>
                        <a:cs typeface="+mn-cs"/>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bg1"/>
                          </a:solidFill>
                          <a:latin typeface="+mn-lt"/>
                          <a:ea typeface="+mn-ea"/>
                          <a:cs typeface="+mn-cs"/>
                        </a:rPr>
                        <a:t>N</a:t>
                      </a:r>
                    </a:p>
                  </a:txBody>
                  <a:tcPr anchor="ctr" horzOverflow="overflow">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smtClean="0">
                        <a:solidFill>
                          <a:schemeClr val="tx1"/>
                        </a:solidFill>
                        <a:latin typeface="+mn-lt"/>
                        <a:ea typeface="+mn-ea"/>
                        <a:cs typeface="+mn-cs"/>
                      </a:endParaRPr>
                    </a:p>
                  </a:txBody>
                  <a:tcPr anchor="ctr" horzOverflow="overflow">
                    <a:solidFill>
                      <a:srgbClr val="E9E9E9"/>
                    </a:solidFill>
                  </a:tcPr>
                </a:tc>
                <a:extLst>
                  <a:ext uri="{0D108BD9-81ED-4DB2-BD59-A6C34878D82A}">
                    <a16:rowId xmlns:a16="http://schemas.microsoft.com/office/drawing/2014/main" val="10004"/>
                  </a:ext>
                </a:extLst>
              </a:tr>
              <a:tr h="3104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MRHI Guideline IP Review</a:t>
                      </a:r>
                    </a:p>
                  </a:txBody>
                  <a:tcPr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Mar-18</a:t>
                      </a:r>
                      <a:endParaRPr lang="en-US" sz="900" i="0" kern="1200" baseline="0" dirty="0">
                        <a:solidFill>
                          <a:schemeClr val="tx1"/>
                        </a:solidFill>
                        <a:latin typeface="+mn-lt"/>
                        <a:ea typeface="+mn-ea"/>
                        <a:cs typeface="+mn-cs"/>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bg1"/>
                          </a:solidFill>
                          <a:latin typeface="+mn-lt"/>
                          <a:ea typeface="+mn-ea"/>
                          <a:cs typeface="+mn-cs"/>
                        </a:rPr>
                        <a:t>N</a:t>
                      </a:r>
                    </a:p>
                  </a:txBody>
                  <a:tcPr anchor="ctr" horzOverflow="overflow">
                    <a:solidFill>
                      <a:srgbClr val="CFCF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smtClean="0">
                        <a:solidFill>
                          <a:schemeClr val="tx1"/>
                        </a:solidFill>
                        <a:latin typeface="+mn-lt"/>
                        <a:ea typeface="+mn-ea"/>
                        <a:cs typeface="+mn-cs"/>
                      </a:endParaRPr>
                    </a:p>
                  </a:txBody>
                  <a:tcPr anchor="ctr" horzOverflow="overflow">
                    <a:solidFill>
                      <a:srgbClr val="CFCFCF"/>
                    </a:solidFill>
                  </a:tcPr>
                </a:tc>
                <a:extLst>
                  <a:ext uri="{0D108BD9-81ED-4DB2-BD59-A6C34878D82A}">
                    <a16:rowId xmlns:a16="http://schemas.microsoft.com/office/drawing/2014/main" val="10005"/>
                  </a:ext>
                </a:extLst>
              </a:tr>
              <a:tr h="41307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MRHI Guideline Ratification &amp; Publication</a:t>
                      </a:r>
                    </a:p>
                  </a:txBody>
                  <a:tcPr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Apr-18</a:t>
                      </a:r>
                      <a:endParaRPr lang="en-US" sz="900" i="0" kern="1200" baseline="0" dirty="0">
                        <a:solidFill>
                          <a:schemeClr val="tx1"/>
                        </a:solidFill>
                        <a:latin typeface="+mn-lt"/>
                        <a:ea typeface="+mn-ea"/>
                        <a:cs typeface="+mn-cs"/>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bg1"/>
                          </a:solidFill>
                          <a:latin typeface="+mn-lt"/>
                          <a:ea typeface="+mn-ea"/>
                          <a:cs typeface="+mn-cs"/>
                        </a:rPr>
                        <a:t>N</a:t>
                      </a:r>
                    </a:p>
                  </a:txBody>
                  <a:tcPr anchor="ctr" horzOverflow="overflow">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smtClean="0">
                        <a:solidFill>
                          <a:schemeClr val="tx1"/>
                        </a:solidFill>
                        <a:latin typeface="+mn-lt"/>
                        <a:ea typeface="+mn-ea"/>
                        <a:cs typeface="+mn-cs"/>
                      </a:endParaRPr>
                    </a:p>
                  </a:txBody>
                  <a:tcPr anchor="ctr" horzOverflow="overflow">
                    <a:solidFill>
                      <a:srgbClr val="E9E9E9"/>
                    </a:solidFill>
                  </a:tcPr>
                </a:tc>
                <a:extLst>
                  <a:ext uri="{0D108BD9-81ED-4DB2-BD59-A6C34878D82A}">
                    <a16:rowId xmlns:a16="http://schemas.microsoft.com/office/drawing/2014/main" val="10006"/>
                  </a:ext>
                </a:extLst>
              </a:tr>
            </a:tbl>
          </a:graphicData>
        </a:graphic>
      </p:graphicFrame>
      <p:graphicFrame>
        <p:nvGraphicFramePr>
          <p:cNvPr id="8" name="Group 151"/>
          <p:cNvGraphicFramePr>
            <a:graphicFrameLocks noGrp="1"/>
          </p:cNvGraphicFramePr>
          <p:nvPr>
            <p:extLst/>
          </p:nvPr>
        </p:nvGraphicFramePr>
        <p:xfrm>
          <a:off x="4606834" y="2776527"/>
          <a:ext cx="4443984" cy="1449324"/>
        </p:xfrm>
        <a:graphic>
          <a:graphicData uri="http://schemas.openxmlformats.org/drawingml/2006/table">
            <a:tbl>
              <a:tblPr firstRow="1" bandRow="1">
                <a:tableStyleId>{073A0DAA-6AF3-43AB-8588-CEC1D06C72B9}</a:tableStyleId>
              </a:tblPr>
              <a:tblGrid>
                <a:gridCol w="1355978">
                  <a:extLst>
                    <a:ext uri="{9D8B030D-6E8A-4147-A177-3AD203B41FA5}">
                      <a16:colId xmlns:a16="http://schemas.microsoft.com/office/drawing/2014/main" val="20000"/>
                    </a:ext>
                  </a:extLst>
                </a:gridCol>
                <a:gridCol w="813539">
                  <a:extLst>
                    <a:ext uri="{9D8B030D-6E8A-4147-A177-3AD203B41FA5}">
                      <a16:colId xmlns:a16="http://schemas.microsoft.com/office/drawing/2014/main" val="20001"/>
                    </a:ext>
                  </a:extLst>
                </a:gridCol>
                <a:gridCol w="711848">
                  <a:extLst>
                    <a:ext uri="{9D8B030D-6E8A-4147-A177-3AD203B41FA5}">
                      <a16:colId xmlns:a16="http://schemas.microsoft.com/office/drawing/2014/main" val="20002"/>
                    </a:ext>
                  </a:extLst>
                </a:gridCol>
                <a:gridCol w="508462">
                  <a:extLst>
                    <a:ext uri="{9D8B030D-6E8A-4147-A177-3AD203B41FA5}">
                      <a16:colId xmlns:a16="http://schemas.microsoft.com/office/drawing/2014/main" val="20004"/>
                    </a:ext>
                  </a:extLst>
                </a:gridCol>
                <a:gridCol w="438061">
                  <a:extLst>
                    <a:ext uri="{9D8B030D-6E8A-4147-A177-3AD203B41FA5}">
                      <a16:colId xmlns:a16="http://schemas.microsoft.com/office/drawing/2014/main" val="20005"/>
                    </a:ext>
                  </a:extLst>
                </a:gridCol>
                <a:gridCol w="616096">
                  <a:extLst>
                    <a:ext uri="{9D8B030D-6E8A-4147-A177-3AD203B41FA5}">
                      <a16:colId xmlns:a16="http://schemas.microsoft.com/office/drawing/2014/main" val="828178862"/>
                    </a:ext>
                  </a:extLst>
                </a:gridCol>
              </a:tblGrid>
              <a:tr h="318788">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endParaRPr kumimoji="0" lang="en-US" sz="1000" b="1" i="0" u="none" strike="noStrike" kern="1200" cap="none" normalizeH="0" baseline="0" dirty="0" smtClean="0">
                        <a:ln>
                          <a:noFill/>
                        </a:ln>
                        <a:solidFill>
                          <a:schemeClr val="bg1"/>
                        </a:solidFill>
                        <a:effectLst/>
                        <a:latin typeface="+mn-lt"/>
                        <a:ea typeface="ＭＳ Ｐゴシック" charset="-128"/>
                        <a:cs typeface="Arial" pitchFamily="34" charset="0"/>
                      </a:endParaRPr>
                    </a:p>
                  </a:txBody>
                  <a:tcPr anchor="ct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800" b="1" i="0" u="none" strike="noStrike" kern="1200" cap="none" normalizeH="0" baseline="0" dirty="0" smtClean="0">
                          <a:ln>
                            <a:noFill/>
                          </a:ln>
                          <a:solidFill>
                            <a:schemeClr val="bg1"/>
                          </a:solidFill>
                          <a:effectLst/>
                          <a:latin typeface="+mn-lt"/>
                          <a:ea typeface="ＭＳ Ｐゴシック" charset="-128"/>
                          <a:cs typeface="Arial" pitchFamily="34" charset="0"/>
                        </a:rPr>
                        <a:t>Data Recipients</a:t>
                      </a:r>
                    </a:p>
                  </a:txBody>
                  <a:tcPr anchor="ct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defRPr/>
                      </a:pPr>
                      <a:r>
                        <a:rPr kumimoji="0" lang="en-US" sz="900" b="1" i="0" u="none" strike="noStrike" kern="1200" cap="none" normalizeH="0" baseline="0" dirty="0" smtClean="0">
                          <a:ln>
                            <a:noFill/>
                          </a:ln>
                          <a:solidFill>
                            <a:schemeClr val="lt1"/>
                          </a:solidFill>
                          <a:effectLst/>
                          <a:latin typeface="+mn-lt"/>
                          <a:ea typeface="+mn-ea"/>
                          <a:cs typeface="Arial" pitchFamily="34" charset="0"/>
                        </a:rPr>
                        <a:t>Data Senders</a:t>
                      </a:r>
                      <a:endParaRPr kumimoji="0" lang="en-US" sz="900" b="1" i="0" u="none" strike="noStrike" kern="1200" cap="none" normalizeH="0" baseline="0" dirty="0" smtClean="0">
                        <a:ln>
                          <a:noFill/>
                        </a:ln>
                        <a:solidFill>
                          <a:schemeClr val="bg1"/>
                        </a:solidFill>
                        <a:effectLst/>
                        <a:latin typeface="+mn-lt"/>
                        <a:ea typeface="ＭＳ Ｐゴシック" charset="-128"/>
                        <a:cs typeface="Arial" pitchFamily="34" charset="0"/>
                      </a:endParaRPr>
                    </a:p>
                  </a:txBody>
                  <a:tcPr anchor="ct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1000" b="1" i="0" u="none" strike="noStrike" kern="1200" cap="none" normalizeH="0" baseline="0" dirty="0" smtClean="0">
                          <a:ln>
                            <a:noFill/>
                          </a:ln>
                          <a:solidFill>
                            <a:schemeClr val="bg1"/>
                          </a:solidFill>
                          <a:effectLst/>
                          <a:latin typeface="+mn-lt"/>
                          <a:ea typeface="ＭＳ Ｐゴシック" charset="-128"/>
                          <a:cs typeface="Arial" pitchFamily="34" charset="0"/>
                        </a:rPr>
                        <a:t>MOs</a:t>
                      </a:r>
                    </a:p>
                  </a:txBody>
                  <a:tcPr anchor="ct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1000" b="1" i="0" u="none" strike="noStrike" kern="1200" cap="none" normalizeH="0" baseline="0" dirty="0" smtClean="0">
                          <a:ln>
                            <a:noFill/>
                          </a:ln>
                          <a:solidFill>
                            <a:schemeClr val="bg1"/>
                          </a:solidFill>
                          <a:effectLst/>
                          <a:latin typeface="+mn-lt"/>
                          <a:ea typeface="ＭＳ Ｐゴシック" charset="-128"/>
                          <a:cs typeface="Arial" pitchFamily="34" charset="0"/>
                        </a:rPr>
                        <a:t>SP</a:t>
                      </a:r>
                    </a:p>
                  </a:txBody>
                  <a:tcPr anchor="ctr" horzOverflow="overflow">
                    <a:solidFill>
                      <a:srgbClr val="002C6C"/>
                    </a:solid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 typeface="Wingdings" pitchFamily="2" charset="2"/>
                        <a:buNone/>
                        <a:tabLst/>
                      </a:pPr>
                      <a:r>
                        <a:rPr kumimoji="0" lang="en-US" sz="1000" b="1" i="0" u="none" strike="noStrike" kern="1200" cap="none" normalizeH="0" baseline="0" dirty="0" smtClean="0">
                          <a:ln>
                            <a:noFill/>
                          </a:ln>
                          <a:solidFill>
                            <a:schemeClr val="bg1"/>
                          </a:solidFill>
                          <a:effectLst/>
                          <a:latin typeface="+mn-lt"/>
                          <a:ea typeface="ＭＳ Ｐゴシック" charset="-128"/>
                          <a:cs typeface="Arial" pitchFamily="34" charset="0"/>
                        </a:rPr>
                        <a:t>Other</a:t>
                      </a:r>
                    </a:p>
                  </a:txBody>
                  <a:tcPr anchor="ctr" horzOverflow="overflow">
                    <a:solidFill>
                      <a:srgbClr val="002C6C"/>
                    </a:solidFill>
                  </a:tcPr>
                </a:tc>
                <a:extLst>
                  <a:ext uri="{0D108BD9-81ED-4DB2-BD59-A6C34878D82A}">
                    <a16:rowId xmlns:a16="http://schemas.microsoft.com/office/drawing/2014/main" val="10000"/>
                  </a:ext>
                </a:extLst>
              </a:tr>
              <a:tr h="2255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Actual roster</a:t>
                      </a: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4</a:t>
                      </a:r>
                    </a:p>
                  </a:txBody>
                  <a:tcPr anchor="ctr" horzOverflow="overflow">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13</a:t>
                      </a:r>
                    </a:p>
                  </a:txBody>
                  <a:tcPr anchor="ctr" horzOverflow="overflow">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21</a:t>
                      </a:r>
                      <a:endParaRPr lang="en-US" sz="900" i="0" kern="1200" baseline="0" dirty="0">
                        <a:solidFill>
                          <a:schemeClr val="tx1"/>
                        </a:solidFill>
                        <a:latin typeface="+mn-lt"/>
                        <a:ea typeface="+mn-ea"/>
                        <a:cs typeface="+mn-cs"/>
                      </a:endParaRPr>
                    </a:p>
                  </a:txBody>
                  <a:tcPr anchor="ctr" horzOverflow="overflow">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5</a:t>
                      </a:r>
                      <a:endParaRPr lang="en-US" sz="900" i="0" kern="1200" baseline="0" dirty="0">
                        <a:solidFill>
                          <a:schemeClr val="tx1"/>
                        </a:solidFill>
                        <a:latin typeface="+mn-lt"/>
                        <a:ea typeface="+mn-ea"/>
                        <a:cs typeface="+mn-cs"/>
                      </a:endParaRPr>
                    </a:p>
                  </a:txBody>
                  <a:tcPr anchor="ctr" horzOverflow="overflow">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a:solidFill>
                          <a:schemeClr val="tx1"/>
                        </a:solidFill>
                        <a:latin typeface="+mn-lt"/>
                        <a:ea typeface="+mn-ea"/>
                        <a:cs typeface="+mn-cs"/>
                      </a:endParaRPr>
                    </a:p>
                  </a:txBody>
                  <a:tcPr anchor="ctr" horzOverflow="overflow">
                    <a:solidFill>
                      <a:schemeClr val="bg2">
                        <a:lumMod val="40000"/>
                        <a:lumOff val="60000"/>
                      </a:schemeClr>
                    </a:solidFill>
                  </a:tcPr>
                </a:tc>
                <a:extLst>
                  <a:ext uri="{0D108BD9-81ED-4DB2-BD59-A6C34878D82A}">
                    <a16:rowId xmlns:a16="http://schemas.microsoft.com/office/drawing/2014/main" val="10001"/>
                  </a:ext>
                </a:extLst>
              </a:tr>
              <a:tr h="33224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Roster participation required</a:t>
                      </a: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4</a:t>
                      </a:r>
                    </a:p>
                  </a:txBody>
                  <a:tcPr anchor="ctr" horzOverflow="overflow">
                    <a:solidFill>
                      <a:srgbClr val="E9E9E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4</a:t>
                      </a:r>
                    </a:p>
                  </a:txBody>
                  <a:tcPr anchor="ctr" horzOverflow="overflow">
                    <a:solidFill>
                      <a:srgbClr val="E9E9E9"/>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4</a:t>
                      </a:r>
                      <a:endParaRPr lang="en-US" sz="900" i="0" kern="1200" baseline="0" dirty="0">
                        <a:solidFill>
                          <a:schemeClr val="tx1"/>
                        </a:solidFill>
                        <a:latin typeface="+mn-lt"/>
                        <a:ea typeface="+mn-ea"/>
                        <a:cs typeface="+mn-cs"/>
                      </a:endParaRPr>
                    </a:p>
                  </a:txBody>
                  <a:tcPr anchor="ctr" horzOverflow="overflow">
                    <a:solidFill>
                      <a:srgbClr val="E9E9E9"/>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2</a:t>
                      </a:r>
                      <a:endParaRPr lang="en-US" sz="900" i="0" kern="1200" baseline="0" dirty="0">
                        <a:solidFill>
                          <a:schemeClr val="tx1"/>
                        </a:solidFill>
                        <a:latin typeface="+mn-lt"/>
                        <a:ea typeface="+mn-ea"/>
                        <a:cs typeface="+mn-cs"/>
                      </a:endParaRPr>
                    </a:p>
                  </a:txBody>
                  <a:tcPr anchor="ctr" horzOverflow="overflow">
                    <a:solidFill>
                      <a:srgbClr val="E9E9E9"/>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a:solidFill>
                          <a:schemeClr val="tx1"/>
                        </a:solidFill>
                        <a:latin typeface="+mn-lt"/>
                        <a:ea typeface="+mn-ea"/>
                        <a:cs typeface="+mn-cs"/>
                      </a:endParaRPr>
                    </a:p>
                  </a:txBody>
                  <a:tcPr anchor="ctr" horzOverflow="overflow">
                    <a:solidFill>
                      <a:srgbClr val="E9E9E9"/>
                    </a:solidFill>
                  </a:tcPr>
                </a:tc>
                <a:extLst>
                  <a:ext uri="{0D108BD9-81ED-4DB2-BD59-A6C34878D82A}">
                    <a16:rowId xmlns:a16="http://schemas.microsoft.com/office/drawing/2014/main" val="10002"/>
                  </a:ext>
                </a:extLst>
              </a:tr>
              <a:tr h="2255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Minimum votes required</a:t>
                      </a: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2</a:t>
                      </a:r>
                    </a:p>
                  </a:txBody>
                  <a:tcPr anchor="ctr" horzOverflow="overflow">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2</a:t>
                      </a:r>
                    </a:p>
                  </a:txBody>
                  <a:tcPr anchor="ctr" horzOverflow="overflow">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2</a:t>
                      </a:r>
                      <a:endParaRPr lang="en-US" sz="900" i="0" kern="1200" baseline="0" dirty="0">
                        <a:solidFill>
                          <a:schemeClr val="tx1"/>
                        </a:solidFill>
                        <a:latin typeface="+mn-lt"/>
                        <a:ea typeface="+mn-ea"/>
                        <a:cs typeface="+mn-cs"/>
                      </a:endParaRPr>
                    </a:p>
                  </a:txBody>
                  <a:tcPr anchor="ctr" horzOverflow="overflow">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kern="1200" baseline="0" dirty="0">
                        <a:solidFill>
                          <a:schemeClr val="tx1"/>
                        </a:solidFill>
                        <a:latin typeface="+mn-lt"/>
                        <a:ea typeface="+mn-ea"/>
                        <a:cs typeface="+mn-cs"/>
                      </a:endParaRPr>
                    </a:p>
                  </a:txBody>
                  <a:tcPr anchor="ctr" horzOverflow="overflow">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12</a:t>
                      </a:r>
                      <a:endParaRPr lang="en-US" sz="900" i="0" kern="1200" baseline="0" dirty="0">
                        <a:solidFill>
                          <a:schemeClr val="tx1"/>
                        </a:solidFill>
                        <a:latin typeface="+mn-lt"/>
                        <a:ea typeface="+mn-ea"/>
                        <a:cs typeface="+mn-cs"/>
                      </a:endParaRPr>
                    </a:p>
                  </a:txBody>
                  <a:tcPr anchor="ctr" horzOverflow="overflow">
                    <a:solidFill>
                      <a:schemeClr val="bg2">
                        <a:lumMod val="40000"/>
                        <a:lumOff val="60000"/>
                      </a:schemeClr>
                    </a:solidFill>
                  </a:tcPr>
                </a:tc>
                <a:extLst>
                  <a:ext uri="{0D108BD9-81ED-4DB2-BD59-A6C34878D82A}">
                    <a16:rowId xmlns:a16="http://schemas.microsoft.com/office/drawing/2014/main" val="10003"/>
                  </a:ext>
                </a:extLst>
              </a:tr>
            </a:tbl>
          </a:graphicData>
        </a:graphic>
      </p:graphicFrame>
      <p:sp>
        <p:nvSpPr>
          <p:cNvPr id="9" name="Line 37"/>
          <p:cNvSpPr>
            <a:spLocks noChangeShapeType="1"/>
          </p:cNvSpPr>
          <p:nvPr/>
        </p:nvSpPr>
        <p:spPr bwMode="auto">
          <a:xfrm flipV="1">
            <a:off x="4568616" y="2490489"/>
            <a:ext cx="11816" cy="3991569"/>
          </a:xfrm>
          <a:prstGeom prst="line">
            <a:avLst/>
          </a:prstGeom>
          <a:noFill/>
          <a:ln w="28575">
            <a:solidFill>
              <a:schemeClr val="tx1"/>
            </a:solidFill>
            <a:round/>
            <a:headEnd/>
            <a:tailEnd/>
          </a:ln>
        </p:spPr>
        <p:txBody>
          <a:bodyPr wrap="square" anchor="ctr">
            <a:spAutoFit/>
          </a:bodyPr>
          <a:lstStyle/>
          <a:p>
            <a:endParaRPr lang="en-US" dirty="0"/>
          </a:p>
        </p:txBody>
      </p:sp>
      <p:sp>
        <p:nvSpPr>
          <p:cNvPr id="11" name="Rectangle 9"/>
          <p:cNvSpPr>
            <a:spLocks noChangeArrowheads="1"/>
          </p:cNvSpPr>
          <p:nvPr/>
        </p:nvSpPr>
        <p:spPr bwMode="auto">
          <a:xfrm>
            <a:off x="4611063" y="2490490"/>
            <a:ext cx="4439755" cy="274320"/>
          </a:xfrm>
          <a:prstGeom prst="rect">
            <a:avLst/>
          </a:prstGeom>
          <a:solidFill>
            <a:srgbClr val="F26334">
              <a:alpha val="90000"/>
            </a:srgbClr>
          </a:solidFill>
          <a:ln w="9525">
            <a:noFill/>
            <a:miter lim="800000"/>
            <a:headEnd/>
            <a:tailEnd/>
          </a:ln>
        </p:spPr>
        <p:txBody>
          <a:bodyPr anchor="ctr"/>
          <a:lstStyle/>
          <a:p>
            <a:pPr algn="ctr" eaLnBrk="0" hangingPunct="0"/>
            <a:r>
              <a:rPr lang="en-US" sz="1200" b="1" dirty="0" smtClean="0">
                <a:solidFill>
                  <a:schemeClr val="bg1"/>
                </a:solidFill>
              </a:rPr>
              <a:t>Company participation</a:t>
            </a:r>
            <a:endParaRPr lang="en-US" sz="1200" b="1" dirty="0">
              <a:solidFill>
                <a:schemeClr val="bg1"/>
              </a:solidFill>
            </a:endParaRPr>
          </a:p>
        </p:txBody>
      </p:sp>
      <p:sp>
        <p:nvSpPr>
          <p:cNvPr id="12" name="Rectangle 17"/>
          <p:cNvSpPr>
            <a:spLocks noChangeArrowheads="1"/>
          </p:cNvSpPr>
          <p:nvPr/>
        </p:nvSpPr>
        <p:spPr bwMode="auto">
          <a:xfrm>
            <a:off x="4606834" y="4239528"/>
            <a:ext cx="4443984" cy="274320"/>
          </a:xfrm>
          <a:prstGeom prst="rect">
            <a:avLst/>
          </a:prstGeom>
          <a:solidFill>
            <a:srgbClr val="F26334">
              <a:alpha val="90000"/>
            </a:srgbClr>
          </a:solidFill>
          <a:ln w="9525">
            <a:noFill/>
            <a:miter lim="800000"/>
            <a:headEnd/>
            <a:tailEnd/>
          </a:ln>
        </p:spPr>
        <p:txBody>
          <a:bodyPr anchor="ctr"/>
          <a:lstStyle/>
          <a:p>
            <a:pPr algn="ctr" eaLnBrk="0" hangingPunct="0"/>
            <a:r>
              <a:rPr lang="en-US" sz="1200" b="1" dirty="0" smtClean="0">
                <a:solidFill>
                  <a:schemeClr val="bg1"/>
                </a:solidFill>
              </a:rPr>
              <a:t>Highlights</a:t>
            </a:r>
            <a:endParaRPr lang="en-US" sz="1200" b="1" dirty="0">
              <a:solidFill>
                <a:schemeClr val="bg1"/>
              </a:solidFill>
            </a:endParaRPr>
          </a:p>
        </p:txBody>
      </p:sp>
      <p:sp>
        <p:nvSpPr>
          <p:cNvPr id="13" name="Rectangle 5"/>
          <p:cNvSpPr>
            <a:spLocks noChangeArrowheads="1"/>
          </p:cNvSpPr>
          <p:nvPr/>
        </p:nvSpPr>
        <p:spPr bwMode="auto">
          <a:xfrm>
            <a:off x="51504" y="3915201"/>
            <a:ext cx="4480560" cy="274320"/>
          </a:xfrm>
          <a:prstGeom prst="rect">
            <a:avLst/>
          </a:prstGeom>
          <a:solidFill>
            <a:srgbClr val="F26334">
              <a:alpha val="90000"/>
            </a:srgbClr>
          </a:solidFill>
          <a:ln w="9525">
            <a:noFill/>
            <a:miter lim="800000"/>
            <a:headEnd/>
            <a:tailEnd/>
          </a:ln>
        </p:spPr>
        <p:txBody>
          <a:bodyPr anchor="ctr"/>
          <a:lstStyle/>
          <a:p>
            <a:pPr algn="ctr" eaLnBrk="0" hangingPunct="0"/>
            <a:r>
              <a:rPr lang="en-US" sz="1200" b="1" smtClean="0">
                <a:solidFill>
                  <a:schemeClr val="bg1"/>
                </a:solidFill>
              </a:rPr>
              <a:t>Milestone deliverables</a:t>
            </a:r>
            <a:endParaRPr lang="en-US" sz="1200" b="1" i="1" dirty="0">
              <a:solidFill>
                <a:schemeClr val="bg1"/>
              </a:solidFill>
            </a:endParaRPr>
          </a:p>
        </p:txBody>
      </p:sp>
      <p:graphicFrame>
        <p:nvGraphicFramePr>
          <p:cNvPr id="14" name="Table 13"/>
          <p:cNvGraphicFramePr>
            <a:graphicFrameLocks noGrp="1"/>
          </p:cNvGraphicFramePr>
          <p:nvPr>
            <p:extLst/>
          </p:nvPr>
        </p:nvGraphicFramePr>
        <p:xfrm>
          <a:off x="7231099" y="30807"/>
          <a:ext cx="1818663" cy="644724"/>
        </p:xfrm>
        <a:graphic>
          <a:graphicData uri="http://schemas.openxmlformats.org/drawingml/2006/table">
            <a:tbl>
              <a:tblPr firstRow="1" bandRow="1">
                <a:tableStyleId>{073A0DAA-6AF3-43AB-8588-CEC1D06C72B9}</a:tableStyleId>
              </a:tblPr>
              <a:tblGrid>
                <a:gridCol w="1818663">
                  <a:extLst>
                    <a:ext uri="{9D8B030D-6E8A-4147-A177-3AD203B41FA5}">
                      <a16:colId xmlns:a16="http://schemas.microsoft.com/office/drawing/2014/main" val="20000"/>
                    </a:ext>
                  </a:extLst>
                </a:gridCol>
              </a:tblGrid>
              <a:tr h="238117">
                <a:tc>
                  <a:txBody>
                    <a:bodyPr/>
                    <a:lstStyle/>
                    <a:p>
                      <a:pPr algn="ctr"/>
                      <a:r>
                        <a:rPr lang="en-US" sz="1200" b="1" dirty="0" smtClean="0">
                          <a:latin typeface="+mj-lt"/>
                          <a:cs typeface="Arial" pitchFamily="34" charset="0"/>
                        </a:rPr>
                        <a:t>Update as of:</a:t>
                      </a:r>
                      <a:endParaRPr lang="en-US" sz="1200" b="1" dirty="0">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extLst>
                  <a:ext uri="{0D108BD9-81ED-4DB2-BD59-A6C34878D82A}">
                    <a16:rowId xmlns:a16="http://schemas.microsoft.com/office/drawing/2014/main" val="10000"/>
                  </a:ext>
                </a:extLst>
              </a:tr>
              <a:tr h="370404">
                <a:tc>
                  <a:txBody>
                    <a:bodyPr/>
                    <a:lstStyle/>
                    <a:p>
                      <a:pPr algn="ctr"/>
                      <a:r>
                        <a:rPr lang="en-US" sz="1100" b="1" kern="1200" baseline="0" dirty="0" smtClean="0">
                          <a:solidFill>
                            <a:schemeClr val="bg1"/>
                          </a:solidFill>
                          <a:latin typeface="+mn-lt"/>
                          <a:ea typeface="+mn-ea"/>
                          <a:cs typeface="Arial" pitchFamily="34" charset="0"/>
                        </a:rPr>
                        <a:t>01 October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bl>
          </a:graphicData>
        </a:graphic>
      </p:graphicFrame>
      <p:sp>
        <p:nvSpPr>
          <p:cNvPr id="38" name="Rectangle 17"/>
          <p:cNvSpPr>
            <a:spLocks noChangeArrowheads="1"/>
          </p:cNvSpPr>
          <p:nvPr/>
        </p:nvSpPr>
        <p:spPr bwMode="auto">
          <a:xfrm>
            <a:off x="2761600" y="736352"/>
            <a:ext cx="6300856" cy="274320"/>
          </a:xfrm>
          <a:prstGeom prst="rect">
            <a:avLst/>
          </a:prstGeom>
          <a:solidFill>
            <a:srgbClr val="F26334">
              <a:alpha val="90000"/>
            </a:srgbClr>
          </a:solidFill>
          <a:ln w="9525">
            <a:noFill/>
            <a:miter lim="800000"/>
            <a:headEnd/>
            <a:tailEnd/>
          </a:ln>
        </p:spPr>
        <p:txBody>
          <a:bodyPr anchor="ctr"/>
          <a:lstStyle/>
          <a:p>
            <a:pPr algn="ctr" eaLnBrk="0" hangingPunct="0"/>
            <a:r>
              <a:rPr lang="en-US" sz="1200" b="1" smtClean="0">
                <a:solidFill>
                  <a:schemeClr val="bg1"/>
                </a:solidFill>
              </a:rPr>
              <a:t>Project description</a:t>
            </a:r>
            <a:endParaRPr lang="en-US" sz="1200" b="1" dirty="0">
              <a:solidFill>
                <a:schemeClr val="bg1"/>
              </a:solidFill>
            </a:endParaRPr>
          </a:p>
        </p:txBody>
      </p:sp>
      <p:graphicFrame>
        <p:nvGraphicFramePr>
          <p:cNvPr id="7" name="Table 6"/>
          <p:cNvGraphicFramePr>
            <a:graphicFrameLocks noGrp="1"/>
          </p:cNvGraphicFramePr>
          <p:nvPr>
            <p:extLst/>
          </p:nvPr>
        </p:nvGraphicFramePr>
        <p:xfrm>
          <a:off x="51504" y="2806792"/>
          <a:ext cx="4480561" cy="1097280"/>
        </p:xfrm>
        <a:graphic>
          <a:graphicData uri="http://schemas.openxmlformats.org/drawingml/2006/table">
            <a:tbl>
              <a:tblPr bandRow="1">
                <a:tableStyleId>{073A0DAA-6AF3-43AB-8588-CEC1D06C72B9}</a:tableStyleId>
              </a:tblPr>
              <a:tblGrid>
                <a:gridCol w="1092358">
                  <a:extLst>
                    <a:ext uri="{9D8B030D-6E8A-4147-A177-3AD203B41FA5}">
                      <a16:colId xmlns:a16="http://schemas.microsoft.com/office/drawing/2014/main" val="20000"/>
                    </a:ext>
                  </a:extLst>
                </a:gridCol>
                <a:gridCol w="1074361">
                  <a:extLst>
                    <a:ext uri="{9D8B030D-6E8A-4147-A177-3AD203B41FA5}">
                      <a16:colId xmlns:a16="http://schemas.microsoft.com/office/drawing/2014/main" val="20001"/>
                    </a:ext>
                  </a:extLst>
                </a:gridCol>
                <a:gridCol w="1331843">
                  <a:extLst>
                    <a:ext uri="{9D8B030D-6E8A-4147-A177-3AD203B41FA5}">
                      <a16:colId xmlns:a16="http://schemas.microsoft.com/office/drawing/2014/main" val="20002"/>
                    </a:ext>
                  </a:extLst>
                </a:gridCol>
                <a:gridCol w="981999">
                  <a:extLst>
                    <a:ext uri="{9D8B030D-6E8A-4147-A177-3AD203B41FA5}">
                      <a16:colId xmlns:a16="http://schemas.microsoft.com/office/drawing/2014/main" val="20003"/>
                    </a:ext>
                  </a:extLst>
                </a:gridCol>
              </a:tblGrid>
              <a:tr h="4876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LT Sponsor</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Marianne Timmons</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SDL</a:t>
                      </a:r>
                      <a:endParaRPr lang="en-US" sz="900" b="1" i="0" kern="1200" baseline="0" dirty="0">
                        <a:solidFill>
                          <a:schemeClr val="tx1"/>
                        </a:solidFill>
                        <a:latin typeface="+mn-lt"/>
                        <a:ea typeface="+mn-ea"/>
                        <a:cs typeface="+mn-cs"/>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Jean-Luc Champion</a:t>
                      </a:r>
                      <a:endParaRPr lang="en-US" sz="900" i="0" kern="1200" baseline="0" dirty="0">
                        <a:solidFill>
                          <a:schemeClr val="tx1"/>
                        </a:solidFill>
                        <a:latin typeface="+mn-lt"/>
                        <a:ea typeface="+mn-ea"/>
                        <a:cs typeface="+mn-cs"/>
                      </a:endParaRPr>
                    </a:p>
                  </a:txBody>
                  <a:tcPr marL="45720" marR="45720" anchor="ctr"/>
                </a:tc>
                <a:extLst>
                  <a:ext uri="{0D108BD9-81ED-4DB2-BD59-A6C34878D82A}">
                    <a16:rowId xmlns:a16="http://schemas.microsoft.com/office/drawing/2014/main" val="10001"/>
                  </a:ext>
                </a:extLst>
              </a:tr>
              <a:tr h="30480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SME</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Dan Clark</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IE Liaison</a:t>
                      </a:r>
                      <a:endParaRPr lang="en-US" sz="900" b="1" i="0" kern="1200" baseline="0" dirty="0">
                        <a:solidFill>
                          <a:schemeClr val="tx1"/>
                        </a:solidFill>
                        <a:latin typeface="+mn-lt"/>
                        <a:ea typeface="+mn-ea"/>
                        <a:cs typeface="+mn-cs"/>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Phil Archer</a:t>
                      </a:r>
                      <a:endParaRPr lang="en-US" sz="900" i="0" kern="1200" baseline="0" dirty="0">
                        <a:solidFill>
                          <a:schemeClr val="tx1"/>
                        </a:solidFill>
                        <a:latin typeface="+mn-lt"/>
                        <a:ea typeface="+mn-ea"/>
                        <a:cs typeface="+mn-cs"/>
                      </a:endParaRPr>
                    </a:p>
                  </a:txBody>
                  <a:tcPr marL="45720" marR="45720" anchor="ctr"/>
                </a:tc>
                <a:extLst>
                  <a:ext uri="{0D108BD9-81ED-4DB2-BD59-A6C34878D82A}">
                    <a16:rowId xmlns:a16="http://schemas.microsoft.com/office/drawing/2014/main" val="10002"/>
                  </a:ext>
                </a:extLst>
              </a:tr>
              <a:tr h="30480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AG liaison</a:t>
                      </a:r>
                      <a:endParaRPr lang="en-US" sz="900" b="1" i="0" kern="1200" baseline="0" dirty="0">
                        <a:solidFill>
                          <a:schemeClr val="tx1"/>
                        </a:solidFill>
                        <a:latin typeface="+mn-lt"/>
                        <a:ea typeface="+mn-ea"/>
                        <a:cs typeface="+mn-cs"/>
                      </a:endParaRP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sz="900" i="0" kern="1200" baseline="0" dirty="0" smtClean="0">
                          <a:solidFill>
                            <a:schemeClr val="tx1"/>
                          </a:solidFill>
                          <a:latin typeface="+mn-lt"/>
                          <a:ea typeface="+mn-ea"/>
                          <a:cs typeface="+mn-cs"/>
                        </a:rPr>
                        <a:t>TBD</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Project approved</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08-14-2017</a:t>
                      </a:r>
                    </a:p>
                  </a:txBody>
                  <a:tcPr marL="45720" marR="45720" anchor="ctr"/>
                </a:tc>
                <a:extLst>
                  <a:ext uri="{0D108BD9-81ED-4DB2-BD59-A6C34878D82A}">
                    <a16:rowId xmlns:a16="http://schemas.microsoft.com/office/drawing/2014/main" val="10003"/>
                  </a:ext>
                </a:extLst>
              </a:tr>
            </a:tbl>
          </a:graphicData>
        </a:graphic>
      </p:graphicFrame>
      <p:graphicFrame>
        <p:nvGraphicFramePr>
          <p:cNvPr id="47" name="Table 46"/>
          <p:cNvGraphicFramePr>
            <a:graphicFrameLocks noGrp="1"/>
          </p:cNvGraphicFramePr>
          <p:nvPr>
            <p:extLst/>
          </p:nvPr>
        </p:nvGraphicFramePr>
        <p:xfrm>
          <a:off x="4606834" y="4525638"/>
          <a:ext cx="4443984" cy="1000995"/>
        </p:xfrm>
        <a:graphic>
          <a:graphicData uri="http://schemas.openxmlformats.org/drawingml/2006/table">
            <a:tbl>
              <a:tblPr bandRow="1">
                <a:tableStyleId>{073A0DAA-6AF3-43AB-8588-CEC1D06C72B9}</a:tableStyleId>
              </a:tblPr>
              <a:tblGrid>
                <a:gridCol w="4443984">
                  <a:extLst>
                    <a:ext uri="{9D8B030D-6E8A-4147-A177-3AD203B41FA5}">
                      <a16:colId xmlns:a16="http://schemas.microsoft.com/office/drawing/2014/main" val="20000"/>
                    </a:ext>
                  </a:extLst>
                </a:gridCol>
              </a:tblGrid>
              <a:tr h="100099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baseline="0" dirty="0" smtClean="0">
                          <a:solidFill>
                            <a:schemeClr val="tx1"/>
                          </a:solidFill>
                        </a:rPr>
                        <a:t>The group kick-off meeting and co-Chair election will be hosted during Brussels GSMP Event on October 10</a:t>
                      </a:r>
                      <a:r>
                        <a:rPr lang="en-US" sz="900" i="0" baseline="30000" dirty="0" smtClean="0">
                          <a:solidFill>
                            <a:schemeClr val="tx1"/>
                          </a:solidFill>
                        </a:rPr>
                        <a:t>th</a:t>
                      </a:r>
                      <a:r>
                        <a:rPr lang="en-US" sz="900" i="0" baseline="0" dirty="0" smtClean="0">
                          <a:solidFill>
                            <a:schemeClr val="tx1"/>
                          </a:solidFill>
                        </a:rPr>
                        <a:t>, 2017.</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baseline="0" dirty="0" smtClean="0">
                        <a:solidFill>
                          <a:schemeClr val="tx1"/>
                        </a:solidFill>
                      </a:endParaRPr>
                    </a:p>
                  </a:txBody>
                  <a:tcPr marL="45720" marR="45720"/>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nvPr>
        </p:nvGraphicFramePr>
        <p:xfrm>
          <a:off x="51504" y="741346"/>
          <a:ext cx="3489718" cy="1280160"/>
        </p:xfrm>
        <a:graphic>
          <a:graphicData uri="http://schemas.openxmlformats.org/drawingml/2006/table">
            <a:tbl>
              <a:tblPr bandRow="1">
                <a:tableStyleId>{073A0DAA-6AF3-43AB-8588-CEC1D06C72B9}</a:tableStyleId>
              </a:tblPr>
              <a:tblGrid>
                <a:gridCol w="920047">
                  <a:extLst>
                    <a:ext uri="{9D8B030D-6E8A-4147-A177-3AD203B41FA5}">
                      <a16:colId xmlns:a16="http://schemas.microsoft.com/office/drawing/2014/main" val="20000"/>
                    </a:ext>
                  </a:extLst>
                </a:gridCol>
                <a:gridCol w="2569671">
                  <a:extLst>
                    <a:ext uri="{9D8B030D-6E8A-4147-A177-3AD203B41FA5}">
                      <a16:colId xmlns:a16="http://schemas.microsoft.com/office/drawing/2014/main" val="20001"/>
                    </a:ext>
                  </a:extLst>
                </a:gridCol>
              </a:tblGrid>
              <a:tr h="2560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WR #</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17-000234</a:t>
                      </a:r>
                    </a:p>
                  </a:txBody>
                  <a:tcPr marL="45720" marR="45720" anchor="ctr"/>
                </a:tc>
                <a:extLst>
                  <a:ext uri="{0D108BD9-81ED-4DB2-BD59-A6C34878D82A}">
                    <a16:rowId xmlns:a16="http://schemas.microsoft.com/office/drawing/2014/main" val="10000"/>
                  </a:ext>
                </a:extLst>
              </a:tr>
              <a:tr h="2560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Due Date</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May 2018 (TBC by the group)</a:t>
                      </a:r>
                      <a:endParaRPr lang="en-GB" sz="900" i="0" kern="1200" baseline="0" dirty="0">
                        <a:solidFill>
                          <a:schemeClr val="tx1"/>
                        </a:solidFill>
                        <a:latin typeface="+mn-lt"/>
                        <a:ea typeface="+mn-ea"/>
                        <a:cs typeface="+mn-cs"/>
                      </a:endParaRPr>
                    </a:p>
                  </a:txBody>
                  <a:tcPr marL="45720" marR="45720" anchor="ctr"/>
                </a:tc>
                <a:extLst>
                  <a:ext uri="{0D108BD9-81ED-4DB2-BD59-A6C34878D82A}">
                    <a16:rowId xmlns:a16="http://schemas.microsoft.com/office/drawing/2014/main" val="10001"/>
                  </a:ext>
                </a:extLst>
              </a:tr>
              <a:tr h="2560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Step #</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3</a:t>
                      </a:r>
                    </a:p>
                  </a:txBody>
                  <a:tcPr marL="45720" marR="45720" anchor="ctr"/>
                </a:tc>
                <a:extLst>
                  <a:ext uri="{0D108BD9-81ED-4DB2-BD59-A6C34878D82A}">
                    <a16:rowId xmlns:a16="http://schemas.microsoft.com/office/drawing/2014/main" val="10002"/>
                  </a:ext>
                </a:extLst>
              </a:tr>
              <a:tr h="2560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OGSM </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No</a:t>
                      </a:r>
                      <a:endParaRPr lang="en-GB" sz="900" i="0" kern="1200" baseline="0" dirty="0">
                        <a:solidFill>
                          <a:schemeClr val="tx1"/>
                        </a:solidFill>
                        <a:latin typeface="+mn-lt"/>
                        <a:ea typeface="+mn-ea"/>
                        <a:cs typeface="+mn-cs"/>
                      </a:endParaRPr>
                    </a:p>
                  </a:txBody>
                  <a:tcPr marL="45720" marR="45720" anchor="ctr"/>
                </a:tc>
                <a:extLst>
                  <a:ext uri="{0D108BD9-81ED-4DB2-BD59-A6C34878D82A}">
                    <a16:rowId xmlns:a16="http://schemas.microsoft.com/office/drawing/2014/main" val="10004"/>
                  </a:ext>
                </a:extLst>
              </a:tr>
              <a:tr h="2560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baseline="0" dirty="0" smtClean="0">
                          <a:solidFill>
                            <a:schemeClr val="tx1"/>
                          </a:solidFill>
                          <a:latin typeface="+mn-lt"/>
                          <a:ea typeface="+mn-ea"/>
                          <a:cs typeface="+mn-cs"/>
                        </a:rPr>
                        <a:t>Chairs</a:t>
                      </a:r>
                    </a:p>
                  </a:txBody>
                  <a:tcPr marL="45720" marR="4572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TBD</a:t>
                      </a:r>
                      <a:endParaRPr lang="en-GB" sz="900" i="0" kern="1200" baseline="0" dirty="0">
                        <a:solidFill>
                          <a:schemeClr val="tx1"/>
                        </a:solidFill>
                        <a:latin typeface="+mn-lt"/>
                        <a:ea typeface="+mn-ea"/>
                        <a:cs typeface="+mn-cs"/>
                      </a:endParaRPr>
                    </a:p>
                  </a:txBody>
                  <a:tcPr marL="45720" marR="45720" anchor="ctr"/>
                </a:tc>
                <a:extLst>
                  <a:ext uri="{0D108BD9-81ED-4DB2-BD59-A6C34878D82A}">
                    <a16:rowId xmlns:a16="http://schemas.microsoft.com/office/drawing/2014/main" val="10005"/>
                  </a:ext>
                </a:extLst>
              </a:tr>
            </a:tbl>
          </a:graphicData>
        </a:graphic>
      </p:graphicFrame>
      <p:sp>
        <p:nvSpPr>
          <p:cNvPr id="46" name="Rectangle 13"/>
          <p:cNvSpPr>
            <a:spLocks noChangeArrowheads="1"/>
          </p:cNvSpPr>
          <p:nvPr/>
        </p:nvSpPr>
        <p:spPr bwMode="auto">
          <a:xfrm>
            <a:off x="4606834" y="5508229"/>
            <a:ext cx="4443984" cy="274320"/>
          </a:xfrm>
          <a:prstGeom prst="rect">
            <a:avLst/>
          </a:prstGeom>
          <a:solidFill>
            <a:srgbClr val="F26334">
              <a:alpha val="90000"/>
            </a:srgbClr>
          </a:solidFill>
          <a:ln w="9525">
            <a:noFill/>
            <a:miter lim="800000"/>
            <a:headEnd/>
            <a:tailEnd/>
          </a:ln>
        </p:spPr>
        <p:txBody>
          <a:bodyPr anchor="ctr"/>
          <a:lstStyle/>
          <a:p>
            <a:pPr algn="ctr" eaLnBrk="0" hangingPunct="0"/>
            <a:r>
              <a:rPr lang="en-US" sz="1200" b="1" dirty="0" smtClean="0">
                <a:solidFill>
                  <a:schemeClr val="bg1"/>
                </a:solidFill>
              </a:rPr>
              <a:t>Risks &amp; issues</a:t>
            </a:r>
            <a:endParaRPr lang="en-US" sz="1200" b="1" dirty="0">
              <a:solidFill>
                <a:schemeClr val="bg1"/>
              </a:solidFill>
            </a:endParaRPr>
          </a:p>
        </p:txBody>
      </p:sp>
      <p:graphicFrame>
        <p:nvGraphicFramePr>
          <p:cNvPr id="63" name="Table 62"/>
          <p:cNvGraphicFramePr>
            <a:graphicFrameLocks noGrp="1"/>
          </p:cNvGraphicFramePr>
          <p:nvPr>
            <p:extLst/>
          </p:nvPr>
        </p:nvGraphicFramePr>
        <p:xfrm>
          <a:off x="4606834" y="5790354"/>
          <a:ext cx="4443984" cy="655320"/>
        </p:xfrm>
        <a:graphic>
          <a:graphicData uri="http://schemas.openxmlformats.org/drawingml/2006/table">
            <a:tbl>
              <a:tblPr bandRow="1">
                <a:tableStyleId>{073A0DAA-6AF3-43AB-8588-CEC1D06C72B9}</a:tableStyleId>
              </a:tblPr>
              <a:tblGrid>
                <a:gridCol w="4443984">
                  <a:extLst>
                    <a:ext uri="{9D8B030D-6E8A-4147-A177-3AD203B41FA5}">
                      <a16:colId xmlns:a16="http://schemas.microsoft.com/office/drawing/2014/main" val="20000"/>
                    </a:ext>
                  </a:extLst>
                </a:gridCol>
              </a:tblGrid>
              <a:tr h="2858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i="0" kern="1200" baseline="0" dirty="0" smtClean="0">
                          <a:solidFill>
                            <a:schemeClr val="tx1"/>
                          </a:solidFill>
                          <a:latin typeface="+mn-lt"/>
                          <a:ea typeface="+mn-ea"/>
                          <a:cs typeface="+mn-cs"/>
                        </a:rPr>
                        <a:t>There is a lack of participation from retailers/</a:t>
                      </a:r>
                      <a:r>
                        <a:rPr lang="en-US" sz="900" i="0" kern="1200" baseline="0" dirty="0" err="1" smtClean="0">
                          <a:solidFill>
                            <a:schemeClr val="tx1"/>
                          </a:solidFill>
                          <a:latin typeface="+mn-lt"/>
                          <a:ea typeface="+mn-ea"/>
                          <a:cs typeface="+mn-cs"/>
                        </a:rPr>
                        <a:t>eTailers</a:t>
                      </a:r>
                      <a:r>
                        <a:rPr lang="en-US" sz="900" i="0" kern="1200" baseline="0" dirty="0" smtClean="0">
                          <a:solidFill>
                            <a:schemeClr val="tx1"/>
                          </a:solidFill>
                          <a:latin typeface="+mn-lt"/>
                          <a:ea typeface="+mn-ea"/>
                          <a:cs typeface="+mn-cs"/>
                        </a:rPr>
                        <a:t>. Working on it.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9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9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0" kern="1200" baseline="0" dirty="0" smtClean="0">
                        <a:solidFill>
                          <a:srgbClr val="002050"/>
                        </a:solidFill>
                      </a:endParaRPr>
                    </a:p>
                  </a:txBody>
                  <a:tcPr marL="45720" marR="45720"/>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nvPr>
        </p:nvGraphicFramePr>
        <p:xfrm>
          <a:off x="51505" y="2011883"/>
          <a:ext cx="9010952" cy="502920"/>
        </p:xfrm>
        <a:graphic>
          <a:graphicData uri="http://schemas.openxmlformats.org/drawingml/2006/table">
            <a:tbl>
              <a:tblPr bandRow="1">
                <a:tableStyleId>{073A0DAA-6AF3-43AB-8588-CEC1D06C72B9}</a:tableStyleId>
              </a:tblPr>
              <a:tblGrid>
                <a:gridCol w="921345">
                  <a:extLst>
                    <a:ext uri="{9D8B030D-6E8A-4147-A177-3AD203B41FA5}">
                      <a16:colId xmlns:a16="http://schemas.microsoft.com/office/drawing/2014/main" val="20000"/>
                    </a:ext>
                  </a:extLst>
                </a:gridCol>
                <a:gridCol w="8089607">
                  <a:extLst>
                    <a:ext uri="{9D8B030D-6E8A-4147-A177-3AD203B41FA5}">
                      <a16:colId xmlns:a16="http://schemas.microsoft.com/office/drawing/2014/main" val="20001"/>
                    </a:ext>
                  </a:extLst>
                </a:gridCol>
              </a:tblGrid>
              <a:tr h="40026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1" i="0" kern="1200" baseline="0" dirty="0" smtClean="0">
                          <a:solidFill>
                            <a:schemeClr val="tx1"/>
                          </a:solidFill>
                          <a:latin typeface="+mn-lt"/>
                          <a:ea typeface="+mn-ea"/>
                          <a:cs typeface="+mn-cs"/>
                        </a:rPr>
                        <a:t>Deliverable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1" i="0" kern="1200" baseline="0" dirty="0" smtClean="0">
                          <a:solidFill>
                            <a:schemeClr val="tx1"/>
                          </a:solidFill>
                          <a:latin typeface="+mn-lt"/>
                          <a:ea typeface="+mn-ea"/>
                          <a:cs typeface="+mn-cs"/>
                        </a:rPr>
                        <a:t>/Objective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baseline="0" dirty="0" smtClean="0">
                          <a:solidFill>
                            <a:schemeClr val="tx1"/>
                          </a:solidFill>
                          <a:latin typeface="+mn-lt"/>
                          <a:ea typeface="+mn-ea"/>
                          <a:cs typeface="+mn-cs"/>
                        </a:rPr>
                        <a:t>Define the minimum set of guidelines for product images to achieve consistency in conveying brand, variant, format and size information concerning CPGs, and develop tooling and more detailed implementation advice to facilitate adoption across multiple brands by multiple retailers in different contexts.</a:t>
                      </a:r>
                    </a:p>
                  </a:txBody>
                  <a:tcPr marL="45720" marR="45720"/>
                </a:tc>
                <a:extLst>
                  <a:ext uri="{0D108BD9-81ED-4DB2-BD59-A6C34878D82A}">
                    <a16:rowId xmlns:a16="http://schemas.microsoft.com/office/drawing/2014/main" val="10000"/>
                  </a:ext>
                </a:extLst>
              </a:tr>
            </a:tbl>
          </a:graphicData>
        </a:graphic>
      </p:graphicFrame>
      <p:sp>
        <p:nvSpPr>
          <p:cNvPr id="20" name="Rectangle 9"/>
          <p:cNvSpPr>
            <a:spLocks noChangeArrowheads="1"/>
          </p:cNvSpPr>
          <p:nvPr/>
        </p:nvSpPr>
        <p:spPr bwMode="auto">
          <a:xfrm>
            <a:off x="51504" y="2514060"/>
            <a:ext cx="4480560" cy="274320"/>
          </a:xfrm>
          <a:prstGeom prst="rect">
            <a:avLst/>
          </a:prstGeom>
          <a:solidFill>
            <a:srgbClr val="F26334">
              <a:alpha val="90000"/>
            </a:srgbClr>
          </a:solidFill>
          <a:ln w="9525">
            <a:noFill/>
            <a:miter lim="800000"/>
            <a:headEnd/>
            <a:tailEnd/>
          </a:ln>
        </p:spPr>
        <p:txBody>
          <a:bodyPr anchor="ctr"/>
          <a:lstStyle/>
          <a:p>
            <a:pPr algn="ctr" eaLnBrk="0" hangingPunct="0"/>
            <a:r>
              <a:rPr lang="en-US" sz="1200" b="1" dirty="0" smtClean="0">
                <a:solidFill>
                  <a:schemeClr val="bg1"/>
                </a:solidFill>
              </a:rPr>
              <a:t>Stakeholders</a:t>
            </a:r>
            <a:endParaRPr lang="en-US" sz="1200" b="1" dirty="0">
              <a:solidFill>
                <a:schemeClr val="bg1"/>
              </a:solidFill>
            </a:endParaRP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314" y="95934"/>
            <a:ext cx="693616" cy="579597"/>
          </a:xfrm>
          <a:prstGeom prst="rect">
            <a:avLst/>
          </a:prstGeom>
        </p:spPr>
      </p:pic>
      <p:graphicFrame>
        <p:nvGraphicFramePr>
          <p:cNvPr id="24" name="Table 23"/>
          <p:cNvGraphicFramePr>
            <a:graphicFrameLocks noGrp="1"/>
          </p:cNvGraphicFramePr>
          <p:nvPr>
            <p:extLst/>
          </p:nvPr>
        </p:nvGraphicFramePr>
        <p:xfrm>
          <a:off x="73922" y="6432136"/>
          <a:ext cx="8975840" cy="391834"/>
        </p:xfrm>
        <a:graphic>
          <a:graphicData uri="http://schemas.openxmlformats.org/drawingml/2006/table">
            <a:tbl>
              <a:tblPr firstRow="1" bandCol="1"/>
              <a:tblGrid>
                <a:gridCol w="463072">
                  <a:extLst>
                    <a:ext uri="{9D8B030D-6E8A-4147-A177-3AD203B41FA5}">
                      <a16:colId xmlns:a16="http://schemas.microsoft.com/office/drawing/2014/main" val="20000"/>
                    </a:ext>
                  </a:extLst>
                </a:gridCol>
                <a:gridCol w="1332096">
                  <a:extLst>
                    <a:ext uri="{9D8B030D-6E8A-4147-A177-3AD203B41FA5}">
                      <a16:colId xmlns:a16="http://schemas.microsoft.com/office/drawing/2014/main" val="20001"/>
                    </a:ext>
                  </a:extLst>
                </a:gridCol>
                <a:gridCol w="374784">
                  <a:extLst>
                    <a:ext uri="{9D8B030D-6E8A-4147-A177-3AD203B41FA5}">
                      <a16:colId xmlns:a16="http://schemas.microsoft.com/office/drawing/2014/main" val="20002"/>
                    </a:ext>
                  </a:extLst>
                </a:gridCol>
                <a:gridCol w="1420384">
                  <a:extLst>
                    <a:ext uri="{9D8B030D-6E8A-4147-A177-3AD203B41FA5}">
                      <a16:colId xmlns:a16="http://schemas.microsoft.com/office/drawing/2014/main" val="20003"/>
                    </a:ext>
                  </a:extLst>
                </a:gridCol>
                <a:gridCol w="337296">
                  <a:extLst>
                    <a:ext uri="{9D8B030D-6E8A-4147-A177-3AD203B41FA5}">
                      <a16:colId xmlns:a16="http://schemas.microsoft.com/office/drawing/2014/main" val="20004"/>
                    </a:ext>
                  </a:extLst>
                </a:gridCol>
                <a:gridCol w="1457872">
                  <a:extLst>
                    <a:ext uri="{9D8B030D-6E8A-4147-A177-3AD203B41FA5}">
                      <a16:colId xmlns:a16="http://schemas.microsoft.com/office/drawing/2014/main" val="20005"/>
                    </a:ext>
                  </a:extLst>
                </a:gridCol>
                <a:gridCol w="431888">
                  <a:extLst>
                    <a:ext uri="{9D8B030D-6E8A-4147-A177-3AD203B41FA5}">
                      <a16:colId xmlns:a16="http://schemas.microsoft.com/office/drawing/2014/main" val="20006"/>
                    </a:ext>
                  </a:extLst>
                </a:gridCol>
                <a:gridCol w="1363280">
                  <a:extLst>
                    <a:ext uri="{9D8B030D-6E8A-4147-A177-3AD203B41FA5}">
                      <a16:colId xmlns:a16="http://schemas.microsoft.com/office/drawing/2014/main" val="20007"/>
                    </a:ext>
                  </a:extLst>
                </a:gridCol>
                <a:gridCol w="414720">
                  <a:extLst>
                    <a:ext uri="{9D8B030D-6E8A-4147-A177-3AD203B41FA5}">
                      <a16:colId xmlns:a16="http://schemas.microsoft.com/office/drawing/2014/main" val="20008"/>
                    </a:ext>
                  </a:extLst>
                </a:gridCol>
                <a:gridCol w="1380448">
                  <a:extLst>
                    <a:ext uri="{9D8B030D-6E8A-4147-A177-3AD203B41FA5}">
                      <a16:colId xmlns:a16="http://schemas.microsoft.com/office/drawing/2014/main" val="20009"/>
                    </a:ext>
                  </a:extLst>
                </a:gridCol>
              </a:tblGrid>
              <a:tr h="139757">
                <a:tc gridSpan="10">
                  <a:txBody>
                    <a:bodyPr/>
                    <a:lstStyle/>
                    <a:p>
                      <a:pPr algn="ctr" rtl="0" fontAlgn="ctr"/>
                      <a:r>
                        <a:rPr lang="en-GB" sz="800" b="1" i="0" u="none" strike="noStrike" dirty="0">
                          <a:solidFill>
                            <a:srgbClr val="FFFFFF"/>
                          </a:solidFill>
                          <a:effectLst/>
                          <a:latin typeface="Verdana" panose="020B0604030504040204" pitchFamily="34" charset="0"/>
                        </a:rPr>
                        <a:t>Legend</a:t>
                      </a: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454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6003">
                <a:tc>
                  <a:txBody>
                    <a:bodyPr/>
                    <a:lstStyle/>
                    <a:p>
                      <a:pPr algn="ctr" rtl="0" fontAlgn="ctr"/>
                      <a:r>
                        <a:rPr lang="en-GB" sz="800" b="1" i="0" u="none" strike="noStrike" dirty="0">
                          <a:solidFill>
                            <a:srgbClr val="454545"/>
                          </a:solidFill>
                          <a:effectLst/>
                          <a:latin typeface="Verdana" panose="020B0604030504040204" pitchFamily="34" charset="0"/>
                        </a:rPr>
                        <a:t>N</a:t>
                      </a: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CFCF"/>
                    </a:solidFill>
                  </a:tcPr>
                </a:tc>
                <a:tc>
                  <a:txBody>
                    <a:bodyPr/>
                    <a:lstStyle/>
                    <a:p>
                      <a:pPr algn="l" rtl="0" fontAlgn="ctr"/>
                      <a:r>
                        <a:rPr lang="en-GB" sz="800" b="0" i="0" u="none" strike="noStrike" smtClean="0">
                          <a:solidFill>
                            <a:srgbClr val="454545"/>
                          </a:solidFill>
                          <a:effectLst/>
                          <a:latin typeface="Verdana" panose="020B0604030504040204" pitchFamily="34" charset="0"/>
                        </a:rPr>
                        <a:t>Not started</a:t>
                      </a:r>
                      <a:endParaRPr lang="en-GB" sz="800" b="0" i="0" u="none" strike="noStrike" dirty="0">
                        <a:solidFill>
                          <a:srgbClr val="454545"/>
                        </a:solidFill>
                        <a:effectLst/>
                        <a:latin typeface="Verdana" panose="020B0604030504040204" pitchFamily="34" charset="0"/>
                      </a:endParaRP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9"/>
                    </a:solidFill>
                  </a:tcPr>
                </a:tc>
                <a:tc>
                  <a:txBody>
                    <a:bodyPr/>
                    <a:lstStyle/>
                    <a:p>
                      <a:pPr algn="ctr" rtl="0" fontAlgn="ctr"/>
                      <a:r>
                        <a:rPr lang="en-GB" sz="800" b="1" i="0" u="none" strike="noStrike" dirty="0">
                          <a:solidFill>
                            <a:srgbClr val="FFFFFF"/>
                          </a:solidFill>
                          <a:effectLst/>
                          <a:latin typeface="Verdana" panose="020B0604030504040204" pitchFamily="34" charset="0"/>
                        </a:rPr>
                        <a:t>G</a:t>
                      </a: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l" rtl="0" fontAlgn="ctr"/>
                      <a:r>
                        <a:rPr lang="en-GB" sz="800" b="0" i="0" u="none" strike="noStrike" dirty="0" smtClean="0">
                          <a:solidFill>
                            <a:srgbClr val="454545"/>
                          </a:solidFill>
                          <a:effectLst/>
                          <a:latin typeface="Verdana" panose="020B0604030504040204" pitchFamily="34" charset="0"/>
                        </a:rPr>
                        <a:t>On schedule</a:t>
                      </a:r>
                      <a:endParaRPr lang="en-GB" sz="800" b="0" i="0" u="none" strike="noStrike" dirty="0">
                        <a:solidFill>
                          <a:srgbClr val="454545"/>
                        </a:solidFill>
                        <a:effectLst/>
                        <a:latin typeface="Verdana" panose="020B0604030504040204" pitchFamily="34" charset="0"/>
                      </a:endParaRP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9"/>
                    </a:solidFill>
                  </a:tcPr>
                </a:tc>
                <a:tc>
                  <a:txBody>
                    <a:bodyPr/>
                    <a:lstStyle/>
                    <a:p>
                      <a:pPr algn="ctr" rtl="0" fontAlgn="ctr"/>
                      <a:r>
                        <a:rPr lang="en-GB" sz="800" b="1" i="0" u="none" strike="noStrike" dirty="0">
                          <a:solidFill>
                            <a:srgbClr val="454545"/>
                          </a:solidFill>
                          <a:effectLst/>
                          <a:latin typeface="Verdana" panose="020B0604030504040204" pitchFamily="34" charset="0"/>
                        </a:rPr>
                        <a:t>Y</a:t>
                      </a: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800" b="0" i="0" u="none" strike="noStrike" dirty="0" smtClean="0">
                          <a:solidFill>
                            <a:srgbClr val="454545"/>
                          </a:solidFill>
                          <a:effectLst/>
                          <a:latin typeface="Verdana" panose="020B0604030504040204" pitchFamily="34" charset="0"/>
                        </a:rPr>
                        <a:t>Minor risk</a:t>
                      </a:r>
                      <a:r>
                        <a:rPr lang="en-US" sz="800" b="0" i="0" u="none" strike="noStrike" dirty="0">
                          <a:solidFill>
                            <a:srgbClr val="454545"/>
                          </a:solidFill>
                          <a:effectLst/>
                          <a:latin typeface="Verdana" panose="020B0604030504040204" pitchFamily="34" charset="0"/>
                        </a:rPr>
                        <a:t>/~</a:t>
                      </a:r>
                      <a:r>
                        <a:rPr lang="en-US" sz="800" b="0" i="0" u="none" strike="noStrike" dirty="0" smtClean="0">
                          <a:solidFill>
                            <a:srgbClr val="454545"/>
                          </a:solidFill>
                          <a:effectLst/>
                          <a:latin typeface="Verdana" panose="020B0604030504040204" pitchFamily="34" charset="0"/>
                        </a:rPr>
                        <a:t>10% behind schedule</a:t>
                      </a:r>
                      <a:endParaRPr lang="en-US" sz="800" b="0" i="0" u="none" strike="noStrike" dirty="0">
                        <a:solidFill>
                          <a:srgbClr val="454545"/>
                        </a:solidFill>
                        <a:effectLst/>
                        <a:latin typeface="Verdana" panose="020B0604030504040204" pitchFamily="34" charset="0"/>
                      </a:endParaRP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9"/>
                    </a:solidFill>
                  </a:tcPr>
                </a:tc>
                <a:tc>
                  <a:txBody>
                    <a:bodyPr/>
                    <a:lstStyle/>
                    <a:p>
                      <a:pPr algn="ctr" rtl="0" fontAlgn="ctr"/>
                      <a:r>
                        <a:rPr lang="en-GB" sz="800" b="1" i="0" u="none" strike="noStrike" dirty="0">
                          <a:solidFill>
                            <a:srgbClr val="FFFFFF"/>
                          </a:solidFill>
                          <a:effectLst/>
                          <a:latin typeface="Verdana" panose="020B0604030504040204" pitchFamily="34" charset="0"/>
                        </a:rPr>
                        <a:t>R</a:t>
                      </a: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rtl="0" fontAlgn="ctr"/>
                      <a:r>
                        <a:rPr lang="en-GB" sz="800" b="0" i="0" u="none" strike="noStrike" smtClean="0">
                          <a:solidFill>
                            <a:srgbClr val="454545"/>
                          </a:solidFill>
                          <a:effectLst/>
                          <a:latin typeface="Verdana" panose="020B0604030504040204" pitchFamily="34" charset="0"/>
                        </a:rPr>
                        <a:t>Significant risk/10%+ behind schedule</a:t>
                      </a:r>
                      <a:endParaRPr lang="en-GB" sz="800" b="0" i="0" u="none" strike="noStrike" dirty="0">
                        <a:solidFill>
                          <a:srgbClr val="454545"/>
                        </a:solidFill>
                        <a:effectLst/>
                        <a:latin typeface="Verdana" panose="020B0604030504040204" pitchFamily="34" charset="0"/>
                      </a:endParaRP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9"/>
                    </a:solidFill>
                  </a:tcPr>
                </a:tc>
                <a:tc>
                  <a:txBody>
                    <a:bodyPr/>
                    <a:lstStyle/>
                    <a:p>
                      <a:pPr algn="ctr" rtl="0" fontAlgn="ctr"/>
                      <a:r>
                        <a:rPr lang="en-GB" sz="800" b="1" i="0" u="none" strike="noStrike">
                          <a:solidFill>
                            <a:srgbClr val="FFFFFF"/>
                          </a:solidFill>
                          <a:effectLst/>
                          <a:latin typeface="Verdana" panose="020B0604030504040204" pitchFamily="34" charset="0"/>
                        </a:rPr>
                        <a:t>C</a:t>
                      </a: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l" rtl="0" fontAlgn="ctr"/>
                      <a:r>
                        <a:rPr lang="en-GB" sz="800" b="0" i="0" u="none" strike="noStrike" dirty="0">
                          <a:solidFill>
                            <a:srgbClr val="454545"/>
                          </a:solidFill>
                          <a:effectLst/>
                          <a:latin typeface="Verdana" panose="020B0604030504040204" pitchFamily="34" charset="0"/>
                        </a:rPr>
                        <a:t>Complete</a:t>
                      </a:r>
                    </a:p>
                  </a:txBody>
                  <a:tcPr marL="8237" marR="8237" marT="8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672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practices &amp; methods</a:t>
            </a:r>
            <a:endParaRPr lang="en-GB" dirty="0"/>
          </a:p>
        </p:txBody>
      </p:sp>
      <p:sp>
        <p:nvSpPr>
          <p:cNvPr id="3" name="Content Placeholder 2"/>
          <p:cNvSpPr>
            <a:spLocks noGrp="1"/>
          </p:cNvSpPr>
          <p:nvPr>
            <p:ph idx="11"/>
          </p:nvPr>
        </p:nvSpPr>
        <p:spPr/>
        <p:txBody>
          <a:bodyPr/>
          <a:lstStyle/>
          <a:p>
            <a:r>
              <a:rPr lang="en-GB" dirty="0" smtClean="0"/>
              <a:t>Weekly meetings?</a:t>
            </a:r>
          </a:p>
          <a:p>
            <a:r>
              <a:rPr lang="en-GB" dirty="0" smtClean="0"/>
              <a:t>Bi-weekly?</a:t>
            </a:r>
          </a:p>
          <a:p>
            <a:r>
              <a:rPr lang="en-GB" dirty="0" smtClean="0"/>
              <a:t>Please complete the </a:t>
            </a:r>
            <a:r>
              <a:rPr lang="en-GB" dirty="0" smtClean="0">
                <a:hlinkClick r:id="rId2"/>
              </a:rPr>
              <a:t>Doodle poll</a:t>
            </a:r>
            <a:r>
              <a:rPr lang="en-GB" dirty="0" smtClean="0"/>
              <a:t> (e-mail to follow)</a:t>
            </a:r>
          </a:p>
          <a:p>
            <a:r>
              <a:rPr lang="en-GB" dirty="0" smtClean="0"/>
              <a:t>Use the mailing list (not individual e-mails)</a:t>
            </a:r>
          </a:p>
          <a:p>
            <a:r>
              <a:rPr lang="en-GB" dirty="0" smtClean="0"/>
              <a:t>Google Docs</a:t>
            </a:r>
          </a:p>
          <a:p>
            <a:r>
              <a:rPr lang="en-GB" dirty="0" smtClean="0"/>
              <a:t>Slack</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19</a:t>
            </a:fld>
            <a:endParaRPr lang="en-GB" noProof="0"/>
          </a:p>
        </p:txBody>
      </p:sp>
    </p:spTree>
    <p:extLst>
      <p:ext uri="{BB962C8B-B14F-4D97-AF65-F5344CB8AC3E}">
        <p14:creationId xmlns:p14="http://schemas.microsoft.com/office/powerpoint/2010/main" val="393549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1"/>
          </p:nvPr>
        </p:nvPicPr>
        <p:blipFill>
          <a:blip r:embed="rId2"/>
          <a:stretch>
            <a:fillRect/>
          </a:stretch>
        </p:blipFill>
        <p:spPr>
          <a:xfrm>
            <a:off x="190153" y="109348"/>
            <a:ext cx="8598083" cy="5750046"/>
          </a:xfrm>
          <a:prstGeom prst="rect">
            <a:avLst/>
          </a:prstGeo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a:t>
            </a:fld>
            <a:endParaRPr lang="en-GB" noProof="0"/>
          </a:p>
        </p:txBody>
      </p:sp>
    </p:spTree>
    <p:extLst>
      <p:ext uri="{BB962C8B-B14F-4D97-AF65-F5344CB8AC3E}">
        <p14:creationId xmlns:p14="http://schemas.microsoft.com/office/powerpoint/2010/main" val="53704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 to face meeting</a:t>
            </a:r>
            <a:endParaRPr lang="en-GB" dirty="0"/>
          </a:p>
        </p:txBody>
      </p:sp>
      <p:sp>
        <p:nvSpPr>
          <p:cNvPr id="3" name="Content Placeholder 2"/>
          <p:cNvSpPr>
            <a:spLocks noGrp="1"/>
          </p:cNvSpPr>
          <p:nvPr>
            <p:ph idx="11"/>
          </p:nvPr>
        </p:nvSpPr>
        <p:spPr/>
        <p:txBody>
          <a:bodyPr/>
          <a:lstStyle/>
          <a:p>
            <a:r>
              <a:rPr lang="en-GB" dirty="0" smtClean="0"/>
              <a:t>Early December (provisional)</a:t>
            </a:r>
          </a:p>
          <a:p>
            <a:r>
              <a:rPr lang="en-GB" dirty="0" smtClean="0"/>
              <a:t>Multiple centres with video link</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20</a:t>
            </a:fld>
            <a:endParaRPr lang="en-GB" noProof="0"/>
          </a:p>
        </p:txBody>
      </p:sp>
    </p:spTree>
    <p:extLst>
      <p:ext uri="{BB962C8B-B14F-4D97-AF65-F5344CB8AC3E}">
        <p14:creationId xmlns:p14="http://schemas.microsoft.com/office/powerpoint/2010/main" val="368034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Tesco online presentation</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a:t>
            </a:fld>
            <a:endParaRPr lang="en-GB" noProof="0"/>
          </a:p>
        </p:txBody>
      </p:sp>
      <p:pic>
        <p:nvPicPr>
          <p:cNvPr id="7" name="Picture 6"/>
          <p:cNvPicPr>
            <a:picLocks noChangeAspect="1"/>
          </p:cNvPicPr>
          <p:nvPr/>
        </p:nvPicPr>
        <p:blipFill>
          <a:blip r:embed="rId2"/>
          <a:stretch>
            <a:fillRect/>
          </a:stretch>
        </p:blipFill>
        <p:spPr>
          <a:xfrm>
            <a:off x="821030" y="1510647"/>
            <a:ext cx="7204459" cy="4313554"/>
          </a:xfrm>
          <a:prstGeom prst="rect">
            <a:avLst/>
          </a:prstGeom>
        </p:spPr>
      </p:pic>
    </p:spTree>
    <p:extLst>
      <p:ext uri="{BB962C8B-B14F-4D97-AF65-F5344CB8AC3E}">
        <p14:creationId xmlns:p14="http://schemas.microsoft.com/office/powerpoint/2010/main" val="3692254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Amazon</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4</a:t>
            </a:fld>
            <a:endParaRPr lang="en-GB"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929" y="1350404"/>
            <a:ext cx="2859981" cy="4459971"/>
          </a:xfrm>
          <a:prstGeom prst="rect">
            <a:avLst/>
          </a:prstGeom>
        </p:spPr>
      </p:pic>
    </p:spTree>
    <p:extLst>
      <p:ext uri="{BB962C8B-B14F-4D97-AF65-F5344CB8AC3E}">
        <p14:creationId xmlns:p14="http://schemas.microsoft.com/office/powerpoint/2010/main" val="3087225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Unilever’s Mobile Ready Hero Image</a:t>
            </a:r>
            <a:endParaRPr lang="en-GB" dirty="0"/>
          </a:p>
        </p:txBody>
      </p:sp>
      <p:pic>
        <p:nvPicPr>
          <p:cNvPr id="5" name="Content Placeholder 4"/>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2386043" y="1455738"/>
            <a:ext cx="4376677" cy="4545012"/>
          </a:xfr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5</a:t>
            </a:fld>
            <a:endParaRPr lang="en-GB" noProof="0"/>
          </a:p>
        </p:txBody>
      </p:sp>
    </p:spTree>
    <p:extLst>
      <p:ext uri="{BB962C8B-B14F-4D97-AF65-F5344CB8AC3E}">
        <p14:creationId xmlns:p14="http://schemas.microsoft.com/office/powerpoint/2010/main" val="305094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Coca-Cola Europe’s version (on Amazon)</a:t>
            </a:r>
            <a:endParaRPr lang="en-GB" dirty="0"/>
          </a:p>
        </p:txBody>
      </p:sp>
      <p:pic>
        <p:nvPicPr>
          <p:cNvPr id="5" name="Content Placeholder 4"/>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3509936" y="1455738"/>
            <a:ext cx="2128890" cy="4545012"/>
          </a:xfr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6</a:t>
            </a:fld>
            <a:endParaRPr lang="en-GB" noProof="0"/>
          </a:p>
        </p:txBody>
      </p:sp>
    </p:spTree>
    <p:extLst>
      <p:ext uri="{BB962C8B-B14F-4D97-AF65-F5344CB8AC3E}">
        <p14:creationId xmlns:p14="http://schemas.microsoft.com/office/powerpoint/2010/main" val="196794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7</a:t>
            </a:fld>
            <a:endParaRPr lang="en-GB"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81" y="12437"/>
            <a:ext cx="4554662" cy="6063898"/>
          </a:xfrm>
          <a:prstGeom prst="rect">
            <a:avLst/>
          </a:prstGeom>
        </p:spPr>
      </p:pic>
    </p:spTree>
    <p:extLst>
      <p:ext uri="{BB962C8B-B14F-4D97-AF65-F5344CB8AC3E}">
        <p14:creationId xmlns:p14="http://schemas.microsoft.com/office/powerpoint/2010/main" val="124163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8</a:t>
            </a:fld>
            <a:endParaRPr lang="en-GB" noProof="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939"/>
            <a:ext cx="9144000" cy="5144122"/>
          </a:xfrm>
          <a:prstGeom prst="rect">
            <a:avLst/>
          </a:prstGeom>
        </p:spPr>
      </p:pic>
    </p:spTree>
    <p:extLst>
      <p:ext uri="{BB962C8B-B14F-4D97-AF65-F5344CB8AC3E}">
        <p14:creationId xmlns:p14="http://schemas.microsoft.com/office/powerpoint/2010/main" val="355206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1"/>
          </p:nvPr>
        </p:nvSpPr>
        <p:spPr/>
        <p:txBody>
          <a:bodyPr/>
          <a:lstStyle/>
          <a:p>
            <a:r>
              <a:rPr lang="en-GB" dirty="0" smtClean="0"/>
              <a:t>Aid instant understanding by consumers through regular semiotics</a:t>
            </a:r>
          </a:p>
          <a:p>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9</a:t>
            </a:fld>
            <a:endParaRPr lang="en-GB" noProof="0"/>
          </a:p>
        </p:txBody>
      </p:sp>
      <p:pic>
        <p:nvPicPr>
          <p:cNvPr id="6" name="Picture 5"/>
          <p:cNvPicPr>
            <a:picLocks noChangeAspect="1"/>
          </p:cNvPicPr>
          <p:nvPr/>
        </p:nvPicPr>
        <p:blipFill>
          <a:blip r:embed="rId2"/>
          <a:stretch>
            <a:fillRect/>
          </a:stretch>
        </p:blipFill>
        <p:spPr>
          <a:xfrm>
            <a:off x="546099" y="1936749"/>
            <a:ext cx="1016142" cy="1127775"/>
          </a:xfrm>
          <a:prstGeom prst="rect">
            <a:avLst/>
          </a:prstGeom>
        </p:spPr>
      </p:pic>
      <p:pic>
        <p:nvPicPr>
          <p:cNvPr id="7" name="Picture 6"/>
          <p:cNvPicPr>
            <a:picLocks noChangeAspect="1"/>
          </p:cNvPicPr>
          <p:nvPr/>
        </p:nvPicPr>
        <p:blipFill>
          <a:blip r:embed="rId3"/>
          <a:stretch>
            <a:fillRect/>
          </a:stretch>
        </p:blipFill>
        <p:spPr>
          <a:xfrm>
            <a:off x="1746275" y="1963370"/>
            <a:ext cx="1101274" cy="1101154"/>
          </a:xfrm>
          <a:prstGeom prst="rect">
            <a:avLst/>
          </a:prstGeom>
        </p:spPr>
      </p:pic>
      <p:pic>
        <p:nvPicPr>
          <p:cNvPr id="8" name="Picture 7"/>
          <p:cNvPicPr>
            <a:picLocks noChangeAspect="1"/>
          </p:cNvPicPr>
          <p:nvPr/>
        </p:nvPicPr>
        <p:blipFill>
          <a:blip r:embed="rId4"/>
          <a:stretch>
            <a:fillRect/>
          </a:stretch>
        </p:blipFill>
        <p:spPr>
          <a:xfrm>
            <a:off x="3086099" y="1963370"/>
            <a:ext cx="1165681" cy="1165761"/>
          </a:xfrm>
          <a:prstGeom prst="rect">
            <a:avLst/>
          </a:prstGeom>
        </p:spPr>
      </p:pic>
      <p:pic>
        <p:nvPicPr>
          <p:cNvPr id="9" name="Picture 8"/>
          <p:cNvPicPr>
            <a:picLocks noChangeAspect="1"/>
          </p:cNvPicPr>
          <p:nvPr/>
        </p:nvPicPr>
        <p:blipFill>
          <a:blip r:embed="rId5"/>
          <a:stretch>
            <a:fillRect/>
          </a:stretch>
        </p:blipFill>
        <p:spPr>
          <a:xfrm>
            <a:off x="4371407" y="1837944"/>
            <a:ext cx="2047770" cy="1226580"/>
          </a:xfrm>
          <a:prstGeom prst="rect">
            <a:avLst/>
          </a:prstGeom>
        </p:spPr>
      </p:pic>
      <p:pic>
        <p:nvPicPr>
          <p:cNvPr id="10" name="Picture 9"/>
          <p:cNvPicPr>
            <a:picLocks noChangeAspect="1"/>
          </p:cNvPicPr>
          <p:nvPr/>
        </p:nvPicPr>
        <p:blipFill>
          <a:blip r:embed="rId6"/>
          <a:stretch>
            <a:fillRect/>
          </a:stretch>
        </p:blipFill>
        <p:spPr>
          <a:xfrm>
            <a:off x="6538804" y="1837944"/>
            <a:ext cx="1200850" cy="1226580"/>
          </a:xfrm>
          <a:prstGeom prst="rect">
            <a:avLst/>
          </a:prstGeom>
        </p:spPr>
      </p:pic>
      <p:pic>
        <p:nvPicPr>
          <p:cNvPr id="11" name="Picture 10"/>
          <p:cNvPicPr>
            <a:picLocks noChangeAspect="1"/>
          </p:cNvPicPr>
          <p:nvPr/>
        </p:nvPicPr>
        <p:blipFill>
          <a:blip r:embed="rId7"/>
          <a:stretch>
            <a:fillRect/>
          </a:stretch>
        </p:blipFill>
        <p:spPr>
          <a:xfrm>
            <a:off x="7744416" y="1851985"/>
            <a:ext cx="1330424" cy="1323924"/>
          </a:xfrm>
          <a:prstGeom prst="rect">
            <a:avLst/>
          </a:prstGeom>
        </p:spPr>
      </p:pic>
    </p:spTree>
    <p:extLst>
      <p:ext uri="{BB962C8B-B14F-4D97-AF65-F5344CB8AC3E}">
        <p14:creationId xmlns:p14="http://schemas.microsoft.com/office/powerpoint/2010/main" val="84063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GS1_4-3_2017">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4-3_2017" id="{14D3C7FC-81D6-49E2-931A-675FFCAE91C8}" vid="{9603F432-21C3-4C75-808E-A4B68AD13829}"/>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3.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_tag xmlns="73cc6578-9c29-496d-9f4f-72aca0b06ce3">kick off</doc_tag>
    <doc_ballot_enddate xmlns="73cc6578-9c29-496d-9f4f-72aca0b06ce3" xsi:nil="true"/>
    <WR_x0020_Number xmlns="73cc6578-9c29-496d-9f4f-72aca0b06ce3" xsi:nil="true"/>
    <Doc_x0020_Cr_x0020_Id xmlns="73cc6578-9c29-496d-9f4f-72aca0b06ce3" xsi:nil="true"/>
    <Doc_x0020_WD_x0020_Id xmlns="73cc6578-9c29-496d-9f4f-72aca0b06ce3" xsi:nil="true"/>
    <doc_wr_contact xmlns="73cc6578-9c29-496d-9f4f-72aca0b06ce3" xsi:nil="true"/>
    <doc_wr_url xmlns="73cc6578-9c29-496d-9f4f-72aca0b06ce3" xsi:nil="true"/>
    <Doc_x0020_Ballot_x0020_Id xmlns="73cc6578-9c29-496d-9f4f-72aca0b06ce3" xsi:nil="true"/>
    <_dlc_DocId xmlns="73cc6578-9c29-496d-9f4f-72aca0b06ce3">SW7YHM72E4YP-1753253742-4</_dlc_DocId>
    <doc_wd_enddate xmlns="73cc6578-9c29-496d-9f4f-72aca0b06ce3" xsi:nil="true"/>
    <doc_wd_startdate xmlns="73cc6578-9c29-496d-9f4f-72aca0b06ce3" xsi:nil="true"/>
    <doc_ballot_startdate xmlns="73cc6578-9c29-496d-9f4f-72aca0b06ce3" xsi:nil="true"/>
    <_dlc_DocIdUrl xmlns="73cc6578-9c29-496d-9f4f-72aca0b06ce3">
      <Url>http://xchange.gs1.org/cr/gsmp/mswg/gsmpmrhimswg/_layouts/15/DocIdRedir.aspx?ID=SW7YHM72E4YP-1753253742-4</Url>
      <Description>SW7YHM72E4YP-1753253742-4</Description>
    </_dlc_DocIdUrl>
    <Doc_x0020_Motion_x0020_Id xmlns="73cc6578-9c29-496d-9f4f-72aca0b06ce3" xsi:nil="true"/>
    <Doc_x0020_Type xmlns="73cc6578-9c29-496d-9f4f-72aca0b06ce3">Other</Doc_x0020_Type>
    <doc_cr_enddate xmlns="73cc6578-9c29-496d-9f4f-72aca0b06ce3" xsi:nil="true"/>
    <doc_motion_startdate xmlns="73cc6578-9c29-496d-9f4f-72aca0b06ce3" xsi:nil="true"/>
    <Migration_FullPathOrigin xmlns="73cc6578-9c29-496d-9f4f-72aca0b06ce3" xsi:nil="true"/>
    <doc_wgballot_enddate xmlns="73cc6578-9c29-496d-9f4f-72aca0b06ce3" xsi:nil="true"/>
    <cr__folder xmlns="73cc6578-9c29-496d-9f4f-72aca0b06ce3" xsi:nil="true"/>
    <Doc_x0020_Description xmlns="73cc6578-9c29-496d-9f4f-72aca0b06ce3">PhilA's slide deck for the kick off meeting 10/10/2017. Also available as a Google presentation at https://docs.google.com/presentation/d/12bqLvAoJcl7GnQjmiDjTBklU-4q3zt1odowl4IwsMqs/edit#</Doc_x0020_Description>
    <doc_wr_created xmlns="73cc6578-9c29-496d-9f4f-72aca0b06ce3" xsi:nil="true"/>
    <doc_cr_startdate xmlns="73cc6578-9c29-496d-9f4f-72aca0b06ce3" xsi:nil="true"/>
    <doc_wgballot_startdate xmlns="73cc6578-9c29-496d-9f4f-72aca0b06ce3" xsi:nil="true"/>
    <doc_motion_enddate xmlns="73cc6578-9c29-496d-9f4f-72aca0b06ce3" xsi:nil="true"/>
    <Doc_x0020_WGBallot_x0020_Id xmlns="73cc6578-9c29-496d-9f4f-72aca0b06ce3" xsi:nil="true"/>
    <doc_wr_topic xmlns="73cc6578-9c29-496d-9f4f-72aca0b06ce3" xsi:nil="true"/>
    <Doc_x0020_Status xmlns="73cc6578-9c29-496d-9f4f-72aca0b06ce3">Final</Doc_x0020_Status>
    <doc_wr_company xmlns="73cc6578-9c29-496d-9f4f-72aca0b06ce3" xsi:nil="true"/>
    <doc_notify xmlns="73cc6578-9c29-496d-9f4f-72aca0b06ce3">false</doc_notify>
    <doc_meeting_date xmlns="73cc6578-9c29-496d-9f4f-72aca0b06ce3" xsi:nil="true"/>
    <doc_meeting_name xmlns="73cc6578-9c29-496d-9f4f-72aca0b06ce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 Type" ma:contentTypeID="0x010100B140B3191D8C4D4B93E37ED42392F26000F093FA5CDF44A8499B4D15E8C81B78BE" ma:contentTypeVersion="37" ma:contentTypeDescription="" ma:contentTypeScope="" ma:versionID="41a0505f8422370904e66e9d01316cf9">
  <xsd:schema xmlns:xsd="http://www.w3.org/2001/XMLSchema" xmlns:xs="http://www.w3.org/2001/XMLSchema" xmlns:p="http://schemas.microsoft.com/office/2006/metadata/properties" xmlns:ns2="73cc6578-9c29-496d-9f4f-72aca0b06ce3" targetNamespace="http://schemas.microsoft.com/office/2006/metadata/properties" ma:root="true" ma:fieldsID="52c3b3140c54e04f840a26bacc538270" ns2:_="">
    <xsd:import namespace="73cc6578-9c29-496d-9f4f-72aca0b06ce3"/>
    <xsd:element name="properties">
      <xsd:complexType>
        <xsd:sequence>
          <xsd:element name="documentManagement">
            <xsd:complexType>
              <xsd:all>
                <xsd:element ref="ns2:Doc_x0020_Type"/>
                <xsd:element ref="ns2:Doc_x0020_Description" minOccurs="0"/>
                <xsd:element ref="ns2:_dlc_DocId" minOccurs="0"/>
                <xsd:element ref="ns2:_dlc_DocIdUrl" minOccurs="0"/>
                <xsd:element ref="ns2:_dlc_DocIdPersistId" minOccurs="0"/>
                <xsd:element ref="ns2:Doc_x0020_Status" minOccurs="0"/>
                <xsd:element ref="ns2:WR_x0020_Number" minOccurs="0"/>
                <xsd:element ref="ns2:Doc_x0020_Cr_x0020_Id" minOccurs="0"/>
                <xsd:element ref="ns2:Doc_x0020_Ballot_x0020_Id" minOccurs="0"/>
                <xsd:element ref="ns2:doc_cr_enddate" minOccurs="0"/>
                <xsd:element ref="ns2:doc_cr_startdate" minOccurs="0"/>
                <xsd:element ref="ns2:doc_ballot_enddate" minOccurs="0"/>
                <xsd:element ref="ns2:doc_ballot_startdate" minOccurs="0"/>
                <xsd:element ref="ns2:Doc_x0020_Motion_x0020_Id" minOccurs="0"/>
                <xsd:element ref="ns2:Doc_x0020_WD_x0020_Id" minOccurs="0"/>
                <xsd:element ref="ns2:Doc_x0020_WGBallot_x0020_Id" minOccurs="0"/>
                <xsd:element ref="ns2:doc_motion_enddate" minOccurs="0"/>
                <xsd:element ref="ns2:doc_motion_startdate" minOccurs="0"/>
                <xsd:element ref="ns2:doc_wd_enddate" minOccurs="0"/>
                <xsd:element ref="ns2:doc_wd_startdate" minOccurs="0"/>
                <xsd:element ref="ns2:doc_wgballot_enddate" minOccurs="0"/>
                <xsd:element ref="ns2:doc_wgballot_startdate" minOccurs="0"/>
                <xsd:element ref="ns2:doc_wr_company" minOccurs="0"/>
                <xsd:element ref="ns2:doc_wr_contact" minOccurs="0"/>
                <xsd:element ref="ns2:doc_wr_topic" minOccurs="0"/>
                <xsd:element ref="ns2:doc_wr_url" minOccurs="0"/>
                <xsd:element ref="ns2:doc_wr_created" minOccurs="0"/>
                <xsd:element ref="ns2:doc_tag" minOccurs="0"/>
                <xsd:element ref="ns2:doc_notify" minOccurs="0"/>
                <xsd:element ref="ns2:cr__folder" minOccurs="0"/>
                <xsd:element ref="ns2:Migration_FullPathOrigin" minOccurs="0"/>
                <xsd:element ref="ns2:doc_meeting_date" minOccurs="0"/>
                <xsd:element ref="ns2:doc_meeting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c6578-9c29-496d-9f4f-72aca0b06ce3" elementFormDefault="qualified">
    <xsd:import namespace="http://schemas.microsoft.com/office/2006/documentManagement/types"/>
    <xsd:import namespace="http://schemas.microsoft.com/office/infopath/2007/PartnerControls"/>
    <xsd:element name="Doc_x0020_Type" ma:index="8" ma:displayName="Doc Type" ma:default="Administration" ma:format="Dropdown" ma:internalName="Doc_x0020_Type">
      <xsd:simpleType>
        <xsd:restriction base="dms:Choice">
          <xsd:enumeration value="Administration"/>
          <xsd:enumeration value="Agenda"/>
          <xsd:enumeration value="Minutes"/>
          <xsd:enumeration value="Other"/>
          <xsd:enumeration value="Requirement/Solution"/>
        </xsd:restriction>
      </xsd:simpleType>
    </xsd:element>
    <xsd:element name="Doc_x0020_Description" ma:index="9" nillable="true" ma:displayName="Doc Description" ma:internalName="Doc_x0020_Description">
      <xsd:simpleType>
        <xsd:restriction base="dms:Note"/>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Doc_x0020_Status" ma:index="13" nillable="true" ma:displayName="Doc Status" ma:internalName="Doc_x0020_Status">
      <xsd:simpleType>
        <xsd:restriction base="dms:Note">
          <xsd:maxLength value="255"/>
        </xsd:restriction>
      </xsd:simpleType>
    </xsd:element>
    <xsd:element name="WR_x0020_Number" ma:index="14" nillable="true" ma:displayName="WR Number" ma:internalName="WR_x0020_Number">
      <xsd:simpleType>
        <xsd:restriction base="dms:Text">
          <xsd:maxLength value="255"/>
        </xsd:restriction>
      </xsd:simpleType>
    </xsd:element>
    <xsd:element name="Doc_x0020_Cr_x0020_Id" ma:index="15" nillable="true" ma:displayName="Doc Cr Id" ma:internalName="Doc_x0020_Cr_x0020_Id">
      <xsd:simpleType>
        <xsd:restriction base="dms:Text">
          <xsd:maxLength value="255"/>
        </xsd:restriction>
      </xsd:simpleType>
    </xsd:element>
    <xsd:element name="Doc_x0020_Ballot_x0020_Id" ma:index="16" nillable="true" ma:displayName="Doc Ballot Id" ma:internalName="Doc_x0020_Ballot_x0020_Id">
      <xsd:simpleType>
        <xsd:restriction base="dms:Text">
          <xsd:maxLength value="255"/>
        </xsd:restriction>
      </xsd:simpleType>
    </xsd:element>
    <xsd:element name="doc_cr_enddate" ma:index="17" nillable="true" ma:displayName="doc_cr_enddate" ma:format="DateTime" ma:internalName="doc_cr_enddate">
      <xsd:simpleType>
        <xsd:restriction base="dms:DateTime"/>
      </xsd:simpleType>
    </xsd:element>
    <xsd:element name="doc_cr_startdate" ma:index="18" nillable="true" ma:displayName="doc_cr_startdate" ma:format="DateTime" ma:internalName="doc_cr_startdate">
      <xsd:simpleType>
        <xsd:restriction base="dms:DateTime"/>
      </xsd:simpleType>
    </xsd:element>
    <xsd:element name="doc_ballot_enddate" ma:index="19" nillable="true" ma:displayName="doc_ballot_enddate" ma:format="DateTime" ma:internalName="doc_ballot_enddate">
      <xsd:simpleType>
        <xsd:restriction base="dms:DateTime"/>
      </xsd:simpleType>
    </xsd:element>
    <xsd:element name="doc_ballot_startdate" ma:index="20" nillable="true" ma:displayName="doc_ballot_startdate" ma:format="DateTime" ma:internalName="doc_ballot_startdate">
      <xsd:simpleType>
        <xsd:restriction base="dms:DateTime"/>
      </xsd:simpleType>
    </xsd:element>
    <xsd:element name="Doc_x0020_Motion_x0020_Id" ma:index="21" nillable="true" ma:displayName="Doc Motion Id" ma:internalName="Doc_x0020_Motion_x0020_Id">
      <xsd:simpleType>
        <xsd:restriction base="dms:Text">
          <xsd:maxLength value="255"/>
        </xsd:restriction>
      </xsd:simpleType>
    </xsd:element>
    <xsd:element name="Doc_x0020_WD_x0020_Id" ma:index="22" nillable="true" ma:displayName="Doc WD Id" ma:internalName="Doc_x0020_WD_x0020_Id">
      <xsd:simpleType>
        <xsd:restriction base="dms:Text">
          <xsd:maxLength value="255"/>
        </xsd:restriction>
      </xsd:simpleType>
    </xsd:element>
    <xsd:element name="Doc_x0020_WGBallot_x0020_Id" ma:index="23" nillable="true" ma:displayName="Doc WGBallot Id" ma:internalName="Doc_x0020_WGBallot_x0020_Id">
      <xsd:simpleType>
        <xsd:restriction base="dms:Text">
          <xsd:maxLength value="255"/>
        </xsd:restriction>
      </xsd:simpleType>
    </xsd:element>
    <xsd:element name="doc_motion_enddate" ma:index="24" nillable="true" ma:displayName="doc_motion_enddate" ma:format="DateTime" ma:internalName="doc_motion_enddate">
      <xsd:simpleType>
        <xsd:restriction base="dms:DateTime"/>
      </xsd:simpleType>
    </xsd:element>
    <xsd:element name="doc_motion_startdate" ma:index="25" nillable="true" ma:displayName="doc_motion_startdate" ma:format="DateTime" ma:internalName="doc_motion_startdate">
      <xsd:simpleType>
        <xsd:restriction base="dms:DateTime"/>
      </xsd:simpleType>
    </xsd:element>
    <xsd:element name="doc_wd_enddate" ma:index="26" nillable="true" ma:displayName="doc_wd_enddate" ma:format="DateTime" ma:internalName="doc_wd_enddate">
      <xsd:simpleType>
        <xsd:restriction base="dms:DateTime"/>
      </xsd:simpleType>
    </xsd:element>
    <xsd:element name="doc_wd_startdate" ma:index="27" nillable="true" ma:displayName="doc_wd_startdate" ma:format="DateTime" ma:internalName="doc_wd_startdate">
      <xsd:simpleType>
        <xsd:restriction base="dms:DateTime"/>
      </xsd:simpleType>
    </xsd:element>
    <xsd:element name="doc_wgballot_enddate" ma:index="28" nillable="true" ma:displayName="doc_wgballot_enddate" ma:format="DateTime" ma:internalName="doc_wgballot_enddate">
      <xsd:simpleType>
        <xsd:restriction base="dms:DateTime"/>
      </xsd:simpleType>
    </xsd:element>
    <xsd:element name="doc_wgballot_startdate" ma:index="29" nillable="true" ma:displayName="doc_wgballot_startdate" ma:format="DateTime" ma:internalName="doc_wgballot_startdate">
      <xsd:simpleType>
        <xsd:restriction base="dms:DateTime"/>
      </xsd:simpleType>
    </xsd:element>
    <xsd:element name="doc_wr_company" ma:index="30" nillable="true" ma:displayName="doc_wr_company" ma:internalName="doc_wr_company">
      <xsd:simpleType>
        <xsd:restriction base="dms:Text">
          <xsd:maxLength value="255"/>
        </xsd:restriction>
      </xsd:simpleType>
    </xsd:element>
    <xsd:element name="doc_wr_contact" ma:index="31" nillable="true" ma:displayName="doc_wr_contact" ma:internalName="doc_wr_contact">
      <xsd:simpleType>
        <xsd:restriction base="dms:Text">
          <xsd:maxLength value="255"/>
        </xsd:restriction>
      </xsd:simpleType>
    </xsd:element>
    <xsd:element name="doc_wr_topic" ma:index="32" nillable="true" ma:displayName="doc_wr_topic" ma:internalName="doc_wr_topic">
      <xsd:simpleType>
        <xsd:restriction base="dms:Note">
          <xsd:maxLength value="255"/>
        </xsd:restriction>
      </xsd:simpleType>
    </xsd:element>
    <xsd:element name="doc_wr_url" ma:index="33" nillable="true" ma:displayName="doc_wr_url" ma:internalName="doc_wr_url">
      <xsd:simpleType>
        <xsd:restriction base="dms:Note">
          <xsd:maxLength value="255"/>
        </xsd:restriction>
      </xsd:simpleType>
    </xsd:element>
    <xsd:element name="doc_wr_created" ma:index="34" nillable="true" ma:displayName="doc_wr_created" ma:format="DateOnly" ma:internalName="doc_wr_created">
      <xsd:simpleType>
        <xsd:restriction base="dms:DateTime"/>
      </xsd:simpleType>
    </xsd:element>
    <xsd:element name="doc_tag" ma:index="35" nillable="true" ma:displayName="doc_tag" ma:internalName="doc_tag">
      <xsd:simpleType>
        <xsd:restriction base="dms:Note">
          <xsd:maxLength value="255"/>
        </xsd:restriction>
      </xsd:simpleType>
    </xsd:element>
    <xsd:element name="doc_notify" ma:index="36" nillable="true" ma:displayName="doc_notify" ma:default="0" ma:internalName="doc_notify">
      <xsd:simpleType>
        <xsd:restriction base="dms:Boolean"/>
      </xsd:simpleType>
    </xsd:element>
    <xsd:element name="cr__folder" ma:index="37" nillable="true" ma:displayName="cr_folder" ma:internalName="cr__folder">
      <xsd:simpleType>
        <xsd:restriction base="dms:Note">
          <xsd:maxLength value="255"/>
        </xsd:restriction>
      </xsd:simpleType>
    </xsd:element>
    <xsd:element name="Migration_FullPathOrigin" ma:index="38" nillable="true" ma:displayName="Migration_FullPathOrigin" ma:internalName="Migration_FullPathOrigin">
      <xsd:simpleType>
        <xsd:restriction base="dms:Note">
          <xsd:maxLength value="255"/>
        </xsd:restriction>
      </xsd:simpleType>
    </xsd:element>
    <xsd:element name="doc_meeting_date" ma:index="39" nillable="true" ma:displayName="doc_meeting_date" ma:format="DateTime" ma:internalName="doc_meeting_date">
      <xsd:simpleType>
        <xsd:restriction base="dms:DateTime"/>
      </xsd:simpleType>
    </xsd:element>
    <xsd:element name="doc_meeting_name" ma:index="40" nillable="true" ma:displayName="doc_meeting_name" ma:internalName="doc_meeting_nam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2CABF9-9C5F-4435-90EE-67157533B1C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73cc6578-9c29-496d-9f4f-72aca0b06ce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F7F93B5-B4D1-4F25-A42D-7C6495FB32EF}">
  <ds:schemaRefs>
    <ds:schemaRef ds:uri="http://schemas.microsoft.com/sharepoint/events"/>
  </ds:schemaRefs>
</ds:datastoreItem>
</file>

<file path=customXml/itemProps3.xml><?xml version="1.0" encoding="utf-8"?>
<ds:datastoreItem xmlns:ds="http://schemas.openxmlformats.org/officeDocument/2006/customXml" ds:itemID="{83DE4B26-B724-472D-8585-43377C21B614}">
  <ds:schemaRefs>
    <ds:schemaRef ds:uri="http://schemas.microsoft.com/sharepoint/v3/contenttype/forms"/>
  </ds:schemaRefs>
</ds:datastoreItem>
</file>

<file path=customXml/itemProps4.xml><?xml version="1.0" encoding="utf-8"?>
<ds:datastoreItem xmlns:ds="http://schemas.openxmlformats.org/officeDocument/2006/customXml" ds:itemID="{641C9AA6-C430-48AA-89F2-2605EE039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cc6578-9c29-496d-9f4f-72aca0b06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6625</TotalTime>
  <Words>498</Words>
  <Application>Microsoft Office PowerPoint</Application>
  <PresentationFormat>On-screen Show (4:3)</PresentationFormat>
  <Paragraphs>150</Paragraphs>
  <Slides>20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ＭＳ Ｐゴシック</vt:lpstr>
      <vt:lpstr>Arial</vt:lpstr>
      <vt:lpstr>Calibri</vt:lpstr>
      <vt:lpstr>Lucida Grande</vt:lpstr>
      <vt:lpstr>Verdana</vt:lpstr>
      <vt:lpstr>Wingdings</vt:lpstr>
      <vt:lpstr>GS1_4-3_2017</vt:lpstr>
      <vt:lpstr>Content</vt:lpstr>
      <vt:lpstr>Divider</vt:lpstr>
      <vt:lpstr>Mobile Ready Hero Images</vt:lpstr>
      <vt:lpstr>PowerPoint Presentation</vt:lpstr>
      <vt:lpstr>Tesco online presentation</vt:lpstr>
      <vt:lpstr>Amazon</vt:lpstr>
      <vt:lpstr>Unilever’s Mobile Ready Hero Image</vt:lpstr>
      <vt:lpstr>Coca-Cola Europe’s version (on Amazon)</vt:lpstr>
      <vt:lpstr>PowerPoint Presentation</vt:lpstr>
      <vt:lpstr>PowerPoint Presentation</vt:lpstr>
      <vt:lpstr>Why</vt:lpstr>
      <vt:lpstr>What Constitutes A Guideline?</vt:lpstr>
      <vt:lpstr>Example of an intended outcome</vt:lpstr>
      <vt:lpstr>Possible implementation?</vt:lpstr>
      <vt:lpstr>Example of an intended outcome</vt:lpstr>
      <vt:lpstr>Boundaries</vt:lpstr>
      <vt:lpstr>Possible implementations?</vt:lpstr>
      <vt:lpstr>Boundaries</vt:lpstr>
      <vt:lpstr>Questions</vt:lpstr>
      <vt:lpstr>Mobile Ready Hero Images Mission Specific Working Group (MSWG)</vt:lpstr>
      <vt:lpstr>Working practices &amp; methods</vt:lpstr>
      <vt:lpstr>Face to face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Ready Hero Images First Thoughts.pptx</dc:title>
  <dc:creator>Phil Archer</dc:creator>
  <cp:lastModifiedBy>Cindy Grell</cp:lastModifiedBy>
  <cp:revision>46</cp:revision>
  <dcterms:created xsi:type="dcterms:W3CDTF">2017-07-26T11:21:55Z</dcterms:created>
  <dcterms:modified xsi:type="dcterms:W3CDTF">2017-10-25T15:22:01Z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0x010100B140B3191D8C4D4B93E37ED42392F26000F093FA5CDF44A8499B4D15E8C81B78BE</vt:lpwstr>
  </property>
  <property fmtid="{D5CDD505-2E9C-101B-9397-08002B2CF9AE}" pid="3" name="_dlc_DocIdItemGuid">
    <vt:lpwstr>2eebabe0-4bee-47db-a62c-4bcc78cf5cb2</vt:lpwstr>
  </property>
</Properties>
</file>