
<file path=[Content_Types].xml><?xml version="1.0" encoding="utf-8"?>
<Types xmlns="http://schemas.openxmlformats.org/package/2006/content-types">
  <Default Extension="docx" ContentType="application/vnd.openxmlformats-officedocument.wordprocessingml.documen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810" r:id="rId2"/>
    <p:sldMasterId id="2147483750" r:id="rId3"/>
    <p:sldMasterId id="2147483865" r:id="rId4"/>
  </p:sldMasterIdLst>
  <p:notesMasterIdLst>
    <p:notesMasterId r:id="rId38"/>
  </p:notesMasterIdLst>
  <p:sldIdLst>
    <p:sldId id="262" r:id="rId5"/>
    <p:sldId id="263" r:id="rId6"/>
    <p:sldId id="274" r:id="rId7"/>
    <p:sldId id="304" r:id="rId8"/>
    <p:sldId id="268" r:id="rId9"/>
    <p:sldId id="284" r:id="rId10"/>
    <p:sldId id="269" r:id="rId11"/>
    <p:sldId id="270" r:id="rId12"/>
    <p:sldId id="271" r:id="rId13"/>
    <p:sldId id="295" r:id="rId14"/>
    <p:sldId id="302" r:id="rId15"/>
    <p:sldId id="299" r:id="rId16"/>
    <p:sldId id="300" r:id="rId17"/>
    <p:sldId id="301" r:id="rId18"/>
    <p:sldId id="303" r:id="rId19"/>
    <p:sldId id="288" r:id="rId20"/>
    <p:sldId id="287" r:id="rId21"/>
    <p:sldId id="290" r:id="rId22"/>
    <p:sldId id="291" r:id="rId23"/>
    <p:sldId id="298" r:id="rId24"/>
    <p:sldId id="273" r:id="rId25"/>
    <p:sldId id="285" r:id="rId26"/>
    <p:sldId id="272" r:id="rId27"/>
    <p:sldId id="275" r:id="rId28"/>
    <p:sldId id="277" r:id="rId29"/>
    <p:sldId id="278" r:id="rId30"/>
    <p:sldId id="279" r:id="rId31"/>
    <p:sldId id="283" r:id="rId32"/>
    <p:sldId id="266" r:id="rId33"/>
    <p:sldId id="280" r:id="rId34"/>
    <p:sldId id="281" r:id="rId35"/>
    <p:sldId id="282" r:id="rId36"/>
    <p:sldId id="267" r:id="rId37"/>
  </p:sldIdLst>
  <p:sldSz cx="9144000" cy="5143500" type="screen16x9"/>
  <p:notesSz cx="6858000" cy="91440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00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C2B516-5CBD-43C5-90A5-038095856E9C}" v="6" dt="2018-12-13T14:46:20.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74" autoAdjust="0"/>
  </p:normalViewPr>
  <p:slideViewPr>
    <p:cSldViewPr>
      <p:cViewPr varScale="1">
        <p:scale>
          <a:sx n="132" d="100"/>
          <a:sy n="132" d="100"/>
        </p:scale>
        <p:origin x="936" y="120"/>
      </p:cViewPr>
      <p:guideLst>
        <p:guide orient="horz" pos="1872"/>
        <p:guide pos="3000"/>
        <p:guide orient="horz" pos="1620"/>
        <p:guide pos="2880"/>
      </p:guideLst>
    </p:cSldViewPr>
  </p:slideViewPr>
  <p:outlineViewPr>
    <p:cViewPr>
      <p:scale>
        <a:sx n="33" d="100"/>
        <a:sy n="33" d="100"/>
      </p:scale>
      <p:origin x="0" y="5292"/>
    </p:cViewPr>
  </p:outlin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ndy Grell" userId="0bab1ec8-2488-4b5d-81a0-d711d2ea27a5" providerId="ADAL" clId="{6AC2B516-5CBD-43C5-90A5-038095856E9C}"/>
    <pc:docChg chg="custSel addSld delSld modSld">
      <pc:chgData name="Cindy Grell" userId="0bab1ec8-2488-4b5d-81a0-d711d2ea27a5" providerId="ADAL" clId="{6AC2B516-5CBD-43C5-90A5-038095856E9C}" dt="2018-12-13T14:50:46.862" v="419" actId="1440"/>
      <pc:docMkLst>
        <pc:docMk/>
      </pc:docMkLst>
      <pc:sldChg chg="modSp">
        <pc:chgData name="Cindy Grell" userId="0bab1ec8-2488-4b5d-81a0-d711d2ea27a5" providerId="ADAL" clId="{6AC2B516-5CBD-43C5-90A5-038095856E9C}" dt="2018-12-13T14:40:21.973" v="7" actId="403"/>
        <pc:sldMkLst>
          <pc:docMk/>
          <pc:sldMk cId="130553874" sldId="263"/>
        </pc:sldMkLst>
        <pc:spChg chg="mod">
          <ac:chgData name="Cindy Grell" userId="0bab1ec8-2488-4b5d-81a0-d711d2ea27a5" providerId="ADAL" clId="{6AC2B516-5CBD-43C5-90A5-038095856E9C}" dt="2018-12-13T14:40:21.973" v="7" actId="403"/>
          <ac:spMkLst>
            <pc:docMk/>
            <pc:sldMk cId="130553874" sldId="263"/>
            <ac:spMk id="7" creationId="{00000000-0000-0000-0000-000000000000}"/>
          </ac:spMkLst>
        </pc:spChg>
      </pc:sldChg>
      <pc:sldChg chg="modSp">
        <pc:chgData name="Cindy Grell" userId="0bab1ec8-2488-4b5d-81a0-d711d2ea27a5" providerId="ADAL" clId="{6AC2B516-5CBD-43C5-90A5-038095856E9C}" dt="2018-12-13T14:50:46.862" v="419" actId="1440"/>
        <pc:sldMkLst>
          <pc:docMk/>
          <pc:sldMk cId="1487024715" sldId="266"/>
        </pc:sldMkLst>
        <pc:picChg chg="mod">
          <ac:chgData name="Cindy Grell" userId="0bab1ec8-2488-4b5d-81a0-d711d2ea27a5" providerId="ADAL" clId="{6AC2B516-5CBD-43C5-90A5-038095856E9C}" dt="2018-12-13T14:50:46.862" v="419" actId="1440"/>
          <ac:picMkLst>
            <pc:docMk/>
            <pc:sldMk cId="1487024715" sldId="266"/>
            <ac:picMk id="4" creationId="{00000000-0000-0000-0000-000000000000}"/>
          </ac:picMkLst>
        </pc:picChg>
      </pc:sldChg>
      <pc:sldChg chg="add">
        <pc:chgData name="Cindy Grell" userId="0bab1ec8-2488-4b5d-81a0-d711d2ea27a5" providerId="ADAL" clId="{6AC2B516-5CBD-43C5-90A5-038095856E9C}" dt="2018-12-13T14:41:37.999" v="11"/>
        <pc:sldMkLst>
          <pc:docMk/>
          <pc:sldMk cId="642836131" sldId="269"/>
        </pc:sldMkLst>
      </pc:sldChg>
      <pc:sldChg chg="del">
        <pc:chgData name="Cindy Grell" userId="0bab1ec8-2488-4b5d-81a0-d711d2ea27a5" providerId="ADAL" clId="{6AC2B516-5CBD-43C5-90A5-038095856E9C}" dt="2018-12-13T14:41:33.496" v="10" actId="2696"/>
        <pc:sldMkLst>
          <pc:docMk/>
          <pc:sldMk cId="1059037171" sldId="269"/>
        </pc:sldMkLst>
      </pc:sldChg>
      <pc:sldChg chg="modSp add">
        <pc:chgData name="Cindy Grell" userId="0bab1ec8-2488-4b5d-81a0-d711d2ea27a5" providerId="ADAL" clId="{6AC2B516-5CBD-43C5-90A5-038095856E9C}" dt="2018-12-13T14:46:06.778" v="265" actId="20577"/>
        <pc:sldMkLst>
          <pc:docMk/>
          <pc:sldMk cId="963388731" sldId="270"/>
        </pc:sldMkLst>
        <pc:spChg chg="mod">
          <ac:chgData name="Cindy Grell" userId="0bab1ec8-2488-4b5d-81a0-d711d2ea27a5" providerId="ADAL" clId="{6AC2B516-5CBD-43C5-90A5-038095856E9C}" dt="2018-12-13T14:46:06.778" v="265" actId="20577"/>
          <ac:spMkLst>
            <pc:docMk/>
            <pc:sldMk cId="963388731" sldId="270"/>
            <ac:spMk id="3" creationId="{00000000-0000-0000-0000-000000000000}"/>
          </ac:spMkLst>
        </pc:spChg>
      </pc:sldChg>
      <pc:sldChg chg="del">
        <pc:chgData name="Cindy Grell" userId="0bab1ec8-2488-4b5d-81a0-d711d2ea27a5" providerId="ADAL" clId="{6AC2B516-5CBD-43C5-90A5-038095856E9C}" dt="2018-12-13T14:41:33.496" v="9" actId="2696"/>
        <pc:sldMkLst>
          <pc:docMk/>
          <pc:sldMk cId="2014617183" sldId="270"/>
        </pc:sldMkLst>
      </pc:sldChg>
      <pc:sldChg chg="modSp add">
        <pc:chgData name="Cindy Grell" userId="0bab1ec8-2488-4b5d-81a0-d711d2ea27a5" providerId="ADAL" clId="{6AC2B516-5CBD-43C5-90A5-038095856E9C}" dt="2018-12-13T14:48:23.453" v="418" actId="1076"/>
        <pc:sldMkLst>
          <pc:docMk/>
          <pc:sldMk cId="358420331" sldId="271"/>
        </pc:sldMkLst>
        <pc:spChg chg="mod">
          <ac:chgData name="Cindy Grell" userId="0bab1ec8-2488-4b5d-81a0-d711d2ea27a5" providerId="ADAL" clId="{6AC2B516-5CBD-43C5-90A5-038095856E9C}" dt="2018-12-13T14:48:23.453" v="418" actId="1076"/>
          <ac:spMkLst>
            <pc:docMk/>
            <pc:sldMk cId="358420331" sldId="271"/>
            <ac:spMk id="7" creationId="{00000000-0000-0000-0000-000000000000}"/>
          </ac:spMkLst>
        </pc:spChg>
      </pc:sldChg>
      <pc:sldChg chg="del">
        <pc:chgData name="Cindy Grell" userId="0bab1ec8-2488-4b5d-81a0-d711d2ea27a5" providerId="ADAL" clId="{6AC2B516-5CBD-43C5-90A5-038095856E9C}" dt="2018-12-13T14:41:33.495" v="8" actId="2696"/>
        <pc:sldMkLst>
          <pc:docMk/>
          <pc:sldMk cId="750521383" sldId="271"/>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5EE65-30A8-41BE-970B-52AD807FF330}" type="datetimeFigureOut">
              <a:rPr lang="en-GB" smtClean="0"/>
              <a:t>13/12/2018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D081F-FA42-4CA1-BC31-987FB4A9629B}" type="slidenum">
              <a:rPr lang="en-GB" smtClean="0"/>
              <a:t>‹#›</a:t>
            </a:fld>
            <a:endParaRPr lang="en-GB"/>
          </a:p>
        </p:txBody>
      </p:sp>
    </p:spTree>
    <p:extLst>
      <p:ext uri="{BB962C8B-B14F-4D97-AF65-F5344CB8AC3E}">
        <p14:creationId xmlns:p14="http://schemas.microsoft.com/office/powerpoint/2010/main" val="1479580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DE1C62-3A20-48ED-B1BB-5390B6837A61}" type="slidenum">
              <a:rPr lang="en-GB" smtClean="0"/>
              <a:t>1</a:t>
            </a:fld>
            <a:endParaRPr lang="en-GB"/>
          </a:p>
        </p:txBody>
      </p:sp>
    </p:spTree>
    <p:extLst>
      <p:ext uri="{BB962C8B-B14F-4D97-AF65-F5344CB8AC3E}">
        <p14:creationId xmlns:p14="http://schemas.microsoft.com/office/powerpoint/2010/main" val="1330896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CD081F-FA42-4CA1-BC31-987FB4A9629B}" type="slidenum">
              <a:rPr lang="en-GB" smtClean="0"/>
              <a:t>21</a:t>
            </a:fld>
            <a:endParaRPr lang="en-GB"/>
          </a:p>
        </p:txBody>
      </p:sp>
    </p:spTree>
    <p:extLst>
      <p:ext uri="{BB962C8B-B14F-4D97-AF65-F5344CB8AC3E}">
        <p14:creationId xmlns:p14="http://schemas.microsoft.com/office/powerpoint/2010/main" val="179358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rgbClr val="002C6C"/>
                </a:solidFill>
                <a:latin typeface="Arial" charset="0"/>
              </a:defRPr>
            </a:lvl1pPr>
            <a:lvl2pPr marL="757066" indent="-291179" eaLnBrk="0" hangingPunct="0">
              <a:defRPr>
                <a:solidFill>
                  <a:srgbClr val="002C6C"/>
                </a:solidFill>
                <a:latin typeface="Arial" charset="0"/>
              </a:defRPr>
            </a:lvl2pPr>
            <a:lvl3pPr marL="1164717" indent="-232943" eaLnBrk="0" hangingPunct="0">
              <a:defRPr>
                <a:solidFill>
                  <a:srgbClr val="002C6C"/>
                </a:solidFill>
                <a:latin typeface="Arial" charset="0"/>
              </a:defRPr>
            </a:lvl3pPr>
            <a:lvl4pPr marL="1630604" indent="-232943" eaLnBrk="0" hangingPunct="0">
              <a:defRPr>
                <a:solidFill>
                  <a:srgbClr val="002C6C"/>
                </a:solidFill>
                <a:latin typeface="Arial" charset="0"/>
              </a:defRPr>
            </a:lvl4pPr>
            <a:lvl5pPr marL="2096491" indent="-232943" eaLnBrk="0" hangingPunct="0">
              <a:defRPr>
                <a:solidFill>
                  <a:srgbClr val="002C6C"/>
                </a:solidFill>
                <a:latin typeface="Arial" charset="0"/>
              </a:defRPr>
            </a:lvl5pPr>
            <a:lvl6pPr marL="2562377" indent="-232943" eaLnBrk="0" fontAlgn="base" hangingPunct="0">
              <a:spcBef>
                <a:spcPct val="20000"/>
              </a:spcBef>
              <a:spcAft>
                <a:spcPct val="0"/>
              </a:spcAft>
              <a:defRPr>
                <a:solidFill>
                  <a:srgbClr val="002C6C"/>
                </a:solidFill>
                <a:latin typeface="Arial" charset="0"/>
              </a:defRPr>
            </a:lvl6pPr>
            <a:lvl7pPr marL="3028264" indent="-232943" eaLnBrk="0" fontAlgn="base" hangingPunct="0">
              <a:spcBef>
                <a:spcPct val="20000"/>
              </a:spcBef>
              <a:spcAft>
                <a:spcPct val="0"/>
              </a:spcAft>
              <a:defRPr>
                <a:solidFill>
                  <a:srgbClr val="002C6C"/>
                </a:solidFill>
                <a:latin typeface="Arial" charset="0"/>
              </a:defRPr>
            </a:lvl7pPr>
            <a:lvl8pPr marL="3494151" indent="-232943" eaLnBrk="0" fontAlgn="base" hangingPunct="0">
              <a:spcBef>
                <a:spcPct val="20000"/>
              </a:spcBef>
              <a:spcAft>
                <a:spcPct val="0"/>
              </a:spcAft>
              <a:defRPr>
                <a:solidFill>
                  <a:srgbClr val="002C6C"/>
                </a:solidFill>
                <a:latin typeface="Arial" charset="0"/>
              </a:defRPr>
            </a:lvl8pPr>
            <a:lvl9pPr marL="3960038" indent="-232943" eaLnBrk="0" fontAlgn="base" hangingPunct="0">
              <a:spcBef>
                <a:spcPct val="20000"/>
              </a:spcBef>
              <a:spcAft>
                <a:spcPct val="0"/>
              </a:spcAft>
              <a:defRPr>
                <a:solidFill>
                  <a:srgbClr val="002C6C"/>
                </a:solidFill>
                <a:latin typeface="Arial" charset="0"/>
              </a:defRPr>
            </a:lvl9pPr>
          </a:lstStyle>
          <a:p>
            <a:pPr eaLnBrk="1" hangingPunct="1"/>
            <a:fld id="{CCE34EC4-7B83-4131-B779-875665D1A5F2}" type="slidenum">
              <a:rPr lang="fr-FR" smtClean="0">
                <a:solidFill>
                  <a:prstClr val="black"/>
                </a:solidFill>
              </a:rPr>
              <a:pPr eaLnBrk="1" hangingPunct="1"/>
              <a:t>29</a:t>
            </a:fld>
            <a:endParaRPr lang="fr-FR">
              <a:solidFill>
                <a:prstClr val="black"/>
              </a:solidFill>
            </a:endParaRPr>
          </a:p>
        </p:txBody>
      </p:sp>
      <p:sp>
        <p:nvSpPr>
          <p:cNvPr id="19459" name="Rectangle 7"/>
          <p:cNvSpPr txBox="1">
            <a:spLocks noGrp="1" noChangeArrowheads="1"/>
          </p:cNvSpPr>
          <p:nvPr/>
        </p:nvSpPr>
        <p:spPr bwMode="auto">
          <a:xfrm>
            <a:off x="3756718" y="10351484"/>
            <a:ext cx="2872783" cy="544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rgbClr val="002C6C"/>
                </a:solidFill>
                <a:latin typeface="Arial" charset="0"/>
              </a:defRPr>
            </a:lvl1pPr>
            <a:lvl2pPr marL="742950" indent="-285750" eaLnBrk="0" hangingPunct="0">
              <a:defRPr>
                <a:solidFill>
                  <a:srgbClr val="002C6C"/>
                </a:solidFill>
                <a:latin typeface="Arial" charset="0"/>
              </a:defRPr>
            </a:lvl2pPr>
            <a:lvl3pPr marL="1143000" indent="-228600" eaLnBrk="0" hangingPunct="0">
              <a:defRPr>
                <a:solidFill>
                  <a:srgbClr val="002C6C"/>
                </a:solidFill>
                <a:latin typeface="Arial" charset="0"/>
              </a:defRPr>
            </a:lvl3pPr>
            <a:lvl4pPr marL="1600200" indent="-228600" eaLnBrk="0" hangingPunct="0">
              <a:defRPr>
                <a:solidFill>
                  <a:srgbClr val="002C6C"/>
                </a:solidFill>
                <a:latin typeface="Arial" charset="0"/>
              </a:defRPr>
            </a:lvl4pPr>
            <a:lvl5pPr marL="2057400" indent="-228600" eaLnBrk="0" hangingPunct="0">
              <a:defRPr>
                <a:solidFill>
                  <a:srgbClr val="002C6C"/>
                </a:solidFill>
                <a:latin typeface="Arial" charset="0"/>
              </a:defRPr>
            </a:lvl5pPr>
            <a:lvl6pPr marL="2514600" indent="-228600" eaLnBrk="0" fontAlgn="base" hangingPunct="0">
              <a:spcBef>
                <a:spcPct val="20000"/>
              </a:spcBef>
              <a:spcAft>
                <a:spcPct val="0"/>
              </a:spcAft>
              <a:defRPr>
                <a:solidFill>
                  <a:srgbClr val="002C6C"/>
                </a:solidFill>
                <a:latin typeface="Arial" charset="0"/>
              </a:defRPr>
            </a:lvl6pPr>
            <a:lvl7pPr marL="2971800" indent="-228600" eaLnBrk="0" fontAlgn="base" hangingPunct="0">
              <a:spcBef>
                <a:spcPct val="20000"/>
              </a:spcBef>
              <a:spcAft>
                <a:spcPct val="0"/>
              </a:spcAft>
              <a:defRPr>
                <a:solidFill>
                  <a:srgbClr val="002C6C"/>
                </a:solidFill>
                <a:latin typeface="Arial" charset="0"/>
              </a:defRPr>
            </a:lvl7pPr>
            <a:lvl8pPr marL="3429000" indent="-228600" eaLnBrk="0" fontAlgn="base" hangingPunct="0">
              <a:spcBef>
                <a:spcPct val="20000"/>
              </a:spcBef>
              <a:spcAft>
                <a:spcPct val="0"/>
              </a:spcAft>
              <a:defRPr>
                <a:solidFill>
                  <a:srgbClr val="002C6C"/>
                </a:solidFill>
                <a:latin typeface="Arial" charset="0"/>
              </a:defRPr>
            </a:lvl8pPr>
            <a:lvl9pPr marL="3886200" indent="-228600" eaLnBrk="0" fontAlgn="base" hangingPunct="0">
              <a:spcBef>
                <a:spcPct val="20000"/>
              </a:spcBef>
              <a:spcAft>
                <a:spcPct val="0"/>
              </a:spcAft>
              <a:defRPr>
                <a:solidFill>
                  <a:srgbClr val="002C6C"/>
                </a:solidFill>
                <a:latin typeface="Arial" charset="0"/>
              </a:defRPr>
            </a:lvl9pPr>
          </a:lstStyle>
          <a:p>
            <a:pPr algn="r" defTabSz="931682">
              <a:spcBef>
                <a:spcPct val="0"/>
              </a:spcBef>
            </a:pPr>
            <a:fld id="{908CA504-B66F-4BE3-8746-E6133CA8AFA6}" type="slidenum">
              <a:rPr lang="fr-FR" sz="1200">
                <a:solidFill>
                  <a:prstClr val="black"/>
                </a:solidFill>
                <a:latin typeface="Times" pitchFamily="18" charset="0"/>
              </a:rPr>
              <a:pPr algn="r" defTabSz="931682">
                <a:spcBef>
                  <a:spcPct val="0"/>
                </a:spcBef>
              </a:pPr>
              <a:t>29</a:t>
            </a:fld>
            <a:endParaRPr lang="fr-FR" sz="1200">
              <a:solidFill>
                <a:prstClr val="black"/>
              </a:solidFill>
              <a:latin typeface="Times" pitchFamily="18" charset="0"/>
            </a:endParaRPr>
          </a:p>
        </p:txBody>
      </p:sp>
      <p:sp>
        <p:nvSpPr>
          <p:cNvPr id="19460" name="Rectangle 2"/>
          <p:cNvSpPr>
            <a:spLocks noGrp="1" noRot="1" noChangeAspect="1" noChangeArrowheads="1" noTextEdit="1"/>
          </p:cNvSpPr>
          <p:nvPr>
            <p:ph type="sldImg"/>
          </p:nvPr>
        </p:nvSpPr>
        <p:spPr>
          <a:xfrm>
            <a:off x="-317500" y="817563"/>
            <a:ext cx="7265988" cy="4087812"/>
          </a:xfrm>
          <a:ln/>
        </p:spPr>
      </p:sp>
      <p:sp>
        <p:nvSpPr>
          <p:cNvPr id="1946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 </a:t>
            </a:r>
            <a:endParaRPr lang="en-GB" dirty="0"/>
          </a:p>
        </p:txBody>
      </p:sp>
    </p:spTree>
    <p:extLst>
      <p:ext uri="{BB962C8B-B14F-4D97-AF65-F5344CB8AC3E}">
        <p14:creationId xmlns:p14="http://schemas.microsoft.com/office/powerpoint/2010/main" val="413227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DECF9-0B44-487C-A6A6-E693BBCC661D}" type="slidenum">
              <a:rPr lang="en-US" smtClean="0"/>
              <a:t>31</a:t>
            </a:fld>
            <a:endParaRPr lang="en-US" dirty="0"/>
          </a:p>
        </p:txBody>
      </p:sp>
    </p:spTree>
    <p:extLst>
      <p:ext uri="{BB962C8B-B14F-4D97-AF65-F5344CB8AC3E}">
        <p14:creationId xmlns:p14="http://schemas.microsoft.com/office/powerpoint/2010/main" val="1021453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DE1C62-3A20-48ED-B1BB-5390B6837A61}"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78312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DE1C62-3A20-48ED-B1BB-5390B6837A61}" type="slidenum">
              <a:rPr lang="en-GB" smtClean="0"/>
              <a:t>2</a:t>
            </a:fld>
            <a:endParaRPr lang="en-GB"/>
          </a:p>
        </p:txBody>
      </p:sp>
    </p:spTree>
    <p:extLst>
      <p:ext uri="{BB962C8B-B14F-4D97-AF65-F5344CB8AC3E}">
        <p14:creationId xmlns:p14="http://schemas.microsoft.com/office/powerpoint/2010/main" val="192002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Arial" charset="0"/>
                <a:cs typeface="Arial" charset="0"/>
              </a:defRPr>
            </a:lvl1pPr>
            <a:lvl2pPr marL="38713119" indent="-38246500" eaLnBrk="0" hangingPunct="0">
              <a:defRPr sz="1400">
                <a:solidFill>
                  <a:schemeClr val="tx1"/>
                </a:solidFill>
                <a:latin typeface="Arial" charset="0"/>
                <a:ea typeface="Arial" charset="0"/>
                <a:cs typeface="Arial" charset="0"/>
              </a:defRPr>
            </a:lvl2pPr>
            <a:lvl3pPr eaLnBrk="0" hangingPunct="0">
              <a:defRPr sz="1400">
                <a:solidFill>
                  <a:schemeClr val="tx1"/>
                </a:solidFill>
                <a:latin typeface="Arial" charset="0"/>
                <a:ea typeface="Arial" charset="0"/>
                <a:cs typeface="Arial" charset="0"/>
              </a:defRPr>
            </a:lvl3pPr>
            <a:lvl4pPr eaLnBrk="0" hangingPunct="0">
              <a:defRPr sz="1400">
                <a:solidFill>
                  <a:schemeClr val="tx1"/>
                </a:solidFill>
                <a:latin typeface="Arial" charset="0"/>
                <a:ea typeface="Arial" charset="0"/>
                <a:cs typeface="Arial" charset="0"/>
              </a:defRPr>
            </a:lvl4pPr>
            <a:lvl5pPr eaLnBrk="0" hangingPunct="0">
              <a:defRPr sz="1400">
                <a:solidFill>
                  <a:schemeClr val="tx1"/>
                </a:solidFill>
                <a:latin typeface="Arial" charset="0"/>
                <a:ea typeface="Arial" charset="0"/>
                <a:cs typeface="Arial" charset="0"/>
              </a:defRPr>
            </a:lvl5pPr>
            <a:lvl6pPr marL="466618" eaLnBrk="0" fontAlgn="base" hangingPunct="0">
              <a:spcBef>
                <a:spcPct val="0"/>
              </a:spcBef>
              <a:spcAft>
                <a:spcPct val="0"/>
              </a:spcAft>
              <a:defRPr sz="1400">
                <a:solidFill>
                  <a:schemeClr val="tx1"/>
                </a:solidFill>
                <a:latin typeface="Arial" charset="0"/>
                <a:ea typeface="Arial" charset="0"/>
                <a:cs typeface="Arial" charset="0"/>
              </a:defRPr>
            </a:lvl6pPr>
            <a:lvl7pPr marL="933237" eaLnBrk="0" fontAlgn="base" hangingPunct="0">
              <a:spcBef>
                <a:spcPct val="0"/>
              </a:spcBef>
              <a:spcAft>
                <a:spcPct val="0"/>
              </a:spcAft>
              <a:defRPr sz="1400">
                <a:solidFill>
                  <a:schemeClr val="tx1"/>
                </a:solidFill>
                <a:latin typeface="Arial" charset="0"/>
                <a:ea typeface="Arial" charset="0"/>
                <a:cs typeface="Arial" charset="0"/>
              </a:defRPr>
            </a:lvl7pPr>
            <a:lvl8pPr marL="1399855" eaLnBrk="0" fontAlgn="base" hangingPunct="0">
              <a:spcBef>
                <a:spcPct val="0"/>
              </a:spcBef>
              <a:spcAft>
                <a:spcPct val="0"/>
              </a:spcAft>
              <a:defRPr sz="1400">
                <a:solidFill>
                  <a:schemeClr val="tx1"/>
                </a:solidFill>
                <a:latin typeface="Arial" charset="0"/>
                <a:ea typeface="Arial" charset="0"/>
                <a:cs typeface="Arial" charset="0"/>
              </a:defRPr>
            </a:lvl8pPr>
            <a:lvl9pPr marL="1866473" eaLnBrk="0" fontAlgn="base" hangingPunct="0">
              <a:spcBef>
                <a:spcPct val="0"/>
              </a:spcBef>
              <a:spcAft>
                <a:spcPct val="0"/>
              </a:spcAft>
              <a:defRPr sz="1400">
                <a:solidFill>
                  <a:schemeClr val="tx1"/>
                </a:solidFill>
                <a:latin typeface="Arial" charset="0"/>
                <a:ea typeface="Arial" charset="0"/>
                <a:cs typeface="Arial" charset="0"/>
              </a:defRPr>
            </a:lvl9pPr>
          </a:lstStyle>
          <a:p>
            <a:pPr marL="0" marR="0" lvl="0" indent="0" algn="r" defTabSz="914310" rtl="0" eaLnBrk="1" fontAlgn="auto" latinLnBrk="0" hangingPunct="1">
              <a:lnSpc>
                <a:spcPct val="100000"/>
              </a:lnSpc>
              <a:spcBef>
                <a:spcPts val="0"/>
              </a:spcBef>
              <a:spcAft>
                <a:spcPts val="0"/>
              </a:spcAft>
              <a:buClrTx/>
              <a:buSzTx/>
              <a:buFontTx/>
              <a:buNone/>
              <a:tabLst/>
              <a:defRPr/>
            </a:pPr>
            <a:fld id="{D9BAE57E-5F88-B64A-BAED-87ED10DA1783}" type="slidenum">
              <a:rPr kumimoji="0" lang="en-US" sz="1200" b="0" i="0" u="none" strike="noStrike" kern="1200" cap="none" spc="0" normalizeH="0" baseline="0" noProof="0">
                <a:ln>
                  <a:noFill/>
                </a:ln>
                <a:solidFill>
                  <a:prstClr val="black"/>
                </a:solidFill>
                <a:effectLst/>
                <a:uLnTx/>
                <a:uFillTx/>
                <a:latin typeface="Arial" charset="0"/>
                <a:cs typeface="Arial" charset="0"/>
              </a:rPr>
              <a:pPr marL="0" marR="0" lvl="0" indent="0" algn="r" defTabSz="91431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cs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dirty="0">
                <a:solidFill>
                  <a:schemeClr val="tx1"/>
                </a:solidFill>
              </a:rPr>
              <a:t>The GSMP follows the GS1 Guiding Principles</a:t>
            </a:r>
            <a:r>
              <a:rPr lang="en-GB" baseline="0" dirty="0">
                <a:solidFill>
                  <a:schemeClr val="tx1"/>
                </a:solidFill>
              </a:rPr>
              <a:t>  as shown here.</a:t>
            </a:r>
            <a:endParaRPr lang="en-GB" dirty="0">
              <a:solidFill>
                <a:schemeClr val="tx1"/>
              </a:solidFill>
            </a:endParaRPr>
          </a:p>
          <a:p>
            <a:pPr lvl="0"/>
            <a:endParaRPr lang="en-GB" dirty="0">
              <a:solidFill>
                <a:schemeClr val="tx1"/>
              </a:solidFill>
            </a:endParaRPr>
          </a:p>
          <a:p>
            <a:r>
              <a:rPr lang="en-US" dirty="0">
                <a:solidFill>
                  <a:schemeClr val="tx1"/>
                </a:solidFill>
              </a:rPr>
              <a:t>GSMP’s scope is the </a:t>
            </a:r>
            <a:r>
              <a:rPr lang="en-US" b="0" strike="noStrike" baseline="0" dirty="0">
                <a:solidFill>
                  <a:schemeClr val="tx1"/>
                </a:solidFill>
              </a:rPr>
              <a:t>management of global standard development to meet </a:t>
            </a:r>
            <a:r>
              <a:rPr lang="en-US" dirty="0">
                <a:solidFill>
                  <a:schemeClr val="tx1"/>
                </a:solidFill>
              </a:rPr>
              <a:t>industry needs, both at the international and local level.</a:t>
            </a:r>
          </a:p>
          <a:p>
            <a:endParaRPr lang="en-GB" dirty="0">
              <a:solidFill>
                <a:schemeClr val="tx1"/>
              </a:solidFill>
            </a:endParaRPr>
          </a:p>
        </p:txBody>
      </p:sp>
    </p:spTree>
    <p:extLst>
      <p:ext uri="{BB962C8B-B14F-4D97-AF65-F5344CB8AC3E}">
        <p14:creationId xmlns:p14="http://schemas.microsoft.com/office/powerpoint/2010/main" val="1193482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GS1 Architecture Group is a formal part of the GS1 Governance Structure.</a:t>
            </a:r>
          </a:p>
          <a:p>
            <a:endParaRPr lang="en-AU" altLang="en-US" dirty="0">
              <a:latin typeface="Arial" panose="020B0604020202020204" pitchFamily="34" charset="0"/>
              <a:ea typeface="ＭＳ Ｐゴシック" panose="020B0600070205080204" pitchFamily="34" charset="-128"/>
            </a:endParaRPr>
          </a:p>
          <a:p>
            <a:r>
              <a:rPr lang="en-AU" altLang="en-US" dirty="0">
                <a:latin typeface="Arial" panose="020B0604020202020204" pitchFamily="34" charset="0"/>
                <a:ea typeface="ＭＳ Ｐゴシック" panose="020B0600070205080204" pitchFamily="34" charset="-128"/>
              </a:rPr>
              <a:t>Like all other GSMP groups its full roles, responsibilities and membership </a:t>
            </a:r>
            <a:r>
              <a:rPr lang="en-US" altLang="en-US" dirty="0">
                <a:latin typeface="Arial" panose="020B0604020202020204" pitchFamily="34" charset="0"/>
                <a:ea typeface="ＭＳ Ｐゴシック" panose="020B0600070205080204" pitchFamily="34" charset="-128"/>
              </a:rPr>
              <a:t>criteria are listed in the GSMP Manual.</a:t>
            </a:r>
          </a:p>
          <a:p>
            <a:endParaRPr lang="en-US"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a:t>
            </a:r>
            <a:r>
              <a:rPr lang="en-AU" altLang="en-US" dirty="0">
                <a:latin typeface="Arial" panose="020B0604020202020204" pitchFamily="34" charset="0"/>
                <a:ea typeface="ＭＳ Ｐゴシック" panose="020B0600070205080204" pitchFamily="34" charset="-128"/>
              </a:rPr>
              <a:t>Architecture Group </a:t>
            </a:r>
            <a:r>
              <a:rPr lang="en-GB" altLang="en-US" dirty="0">
                <a:latin typeface="Arial" panose="020B0604020202020204" pitchFamily="34" charset="0"/>
                <a:ea typeface="ＭＳ Ｐゴシック" panose="020B0600070205080204" pitchFamily="34" charset="-128"/>
              </a:rPr>
              <a:t>aims to leverage the best of the community, not to sit in opposition to or judgement of it and is given direction by the Board Committee for Standards.</a:t>
            </a:r>
            <a:endParaRPr lang="en-GB" altLang="en-US" b="1" dirty="0">
              <a:latin typeface="Arial" panose="020B0604020202020204" pitchFamily="34" charset="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E3B0AE84-4768-43BA-B835-1FC5EF17F09B}" type="slidenum">
              <a:rPr lang="en-GB" smtClean="0"/>
              <a:t>11</a:t>
            </a:fld>
            <a:endParaRPr lang="en-GB"/>
          </a:p>
        </p:txBody>
      </p:sp>
    </p:spTree>
    <p:extLst>
      <p:ext uri="{BB962C8B-B14F-4D97-AF65-F5344CB8AC3E}">
        <p14:creationId xmlns:p14="http://schemas.microsoft.com/office/powerpoint/2010/main" val="742481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685800" y="1143000"/>
            <a:ext cx="5486400" cy="3086100"/>
          </a:xfrm>
          <a:ln/>
        </p:spPr>
      </p:sp>
      <p:sp>
        <p:nvSpPr>
          <p:cNvPr id="50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latin typeface="Arial" panose="020B0604020202020204" pitchFamily="34" charset="0"/>
                <a:ea typeface="ＭＳ Ｐゴシック" panose="020B0600070205080204" pitchFamily="34" charset="-128"/>
              </a:rPr>
              <a:t>The </a:t>
            </a:r>
            <a:r>
              <a:rPr lang="en-GB" altLang="en-US" b="1" dirty="0">
                <a:latin typeface="Arial" panose="020B0604020202020204" pitchFamily="34" charset="0"/>
                <a:ea typeface="ＭＳ Ｐゴシック" panose="020B0600070205080204" pitchFamily="34" charset="-128"/>
              </a:rPr>
              <a:t>GS1 System Architecture </a:t>
            </a:r>
            <a:r>
              <a:rPr lang="en-GB" altLang="en-US" dirty="0">
                <a:latin typeface="Arial" panose="020B0604020202020204" pitchFamily="34" charset="0"/>
                <a:ea typeface="ＭＳ Ｐゴシック" panose="020B0600070205080204" pitchFamily="34" charset="-128"/>
              </a:rPr>
              <a:t>was published following a full Global Standards Management Process community review. Although the principles and ideas behind the GS1 System Architecture have existed for many years, this is the first time the entire GS1 System has been described in a single, comprehensive and complete manner.</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document is aimed at End Users and Solutions Providers, external parties who want to understand the GS1 System, and of course, GS1 Member Organisations.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document was first published in March 2012 and will be regularly maintained and updated. </a:t>
            </a:r>
          </a:p>
          <a:p>
            <a:endParaRPr lang="en-GB" altLang="en-US" dirty="0">
              <a:latin typeface="Arial" panose="020B0604020202020204" pitchFamily="34" charset="0"/>
              <a:ea typeface="ＭＳ Ｐゴシック" panose="020B0600070205080204"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002C6C"/>
                </a:solidFill>
                <a:latin typeface="Arial" panose="020B0604020202020204" pitchFamily="34" charset="0"/>
                <a:ea typeface="ＭＳ Ｐゴシック" panose="020B0600070205080204" pitchFamily="34" charset="-128"/>
              </a:defRPr>
            </a:lvl1pPr>
            <a:lvl2pPr marL="742950" indent="-285750" eaLnBrk="0" hangingPunct="0">
              <a:defRPr sz="2400">
                <a:solidFill>
                  <a:srgbClr val="002C6C"/>
                </a:solidFill>
                <a:latin typeface="Arial" panose="020B0604020202020204" pitchFamily="34" charset="0"/>
                <a:ea typeface="ＭＳ Ｐゴシック" panose="020B0600070205080204" pitchFamily="34" charset="-128"/>
              </a:defRPr>
            </a:lvl2pPr>
            <a:lvl3pPr marL="1143000" indent="-228600" eaLnBrk="0" hangingPunct="0">
              <a:defRPr sz="2400">
                <a:solidFill>
                  <a:srgbClr val="002C6C"/>
                </a:solidFill>
                <a:latin typeface="Arial" panose="020B0604020202020204" pitchFamily="34" charset="0"/>
                <a:ea typeface="ＭＳ Ｐゴシック" panose="020B0600070205080204" pitchFamily="34" charset="-128"/>
              </a:defRPr>
            </a:lvl3pPr>
            <a:lvl4pPr marL="1600200" indent="-228600" eaLnBrk="0" hangingPunct="0">
              <a:defRPr sz="2400">
                <a:solidFill>
                  <a:srgbClr val="002C6C"/>
                </a:solidFill>
                <a:latin typeface="Arial" panose="020B0604020202020204" pitchFamily="34" charset="0"/>
                <a:ea typeface="ＭＳ Ｐゴシック" panose="020B0600070205080204" pitchFamily="34" charset="-128"/>
              </a:defRPr>
            </a:lvl4pPr>
            <a:lvl5pPr marL="2057400" indent="-228600" eaLnBrk="0" hangingPunct="0">
              <a:defRPr sz="2400">
                <a:solidFill>
                  <a:srgbClr val="002C6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9pPr>
          </a:lstStyle>
          <a:p>
            <a:pPr eaLnBrk="1" hangingPunct="1"/>
            <a:fld id="{F0EB37AF-D861-4319-9EBF-9AA7047AC5AF}" type="slidenum">
              <a:rPr lang="en-US" altLang="en-US" sz="1300">
                <a:solidFill>
                  <a:schemeClr val="tx1"/>
                </a:solidFill>
              </a:rPr>
              <a:pPr eaLnBrk="1" hangingPunct="1"/>
              <a:t>16</a:t>
            </a:fld>
            <a:endParaRPr lang="en-US" altLang="en-US" sz="1300">
              <a:solidFill>
                <a:schemeClr val="tx1"/>
              </a:solidFill>
            </a:endParaRPr>
          </a:p>
        </p:txBody>
      </p:sp>
    </p:spTree>
    <p:extLst>
      <p:ext uri="{BB962C8B-B14F-4D97-AF65-F5344CB8AC3E}">
        <p14:creationId xmlns:p14="http://schemas.microsoft.com/office/powerpoint/2010/main" val="15260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85800" y="1143000"/>
            <a:ext cx="5486400" cy="3086100"/>
          </a:xfrm>
          <a:ln/>
        </p:spPr>
      </p:sp>
      <p:sp>
        <p:nvSpPr>
          <p:cNvPr id="491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latin typeface="Arial" panose="020B0604020202020204" pitchFamily="34" charset="0"/>
                <a:ea typeface="ＭＳ Ｐゴシック" panose="020B0600070205080204" pitchFamily="34" charset="-128"/>
              </a:rPr>
              <a:t>The GS1 Architecture is defined via three important publications:</a:t>
            </a:r>
          </a:p>
          <a:p>
            <a:endParaRPr lang="en-GB" altLang="en-US" dirty="0">
              <a:latin typeface="Arial" panose="020B0604020202020204" pitchFamily="34" charset="0"/>
              <a:ea typeface="ＭＳ Ｐゴシック" panose="020B0600070205080204" pitchFamily="34" charset="-128"/>
            </a:endParaRPr>
          </a:p>
          <a:p>
            <a:pPr>
              <a:buFontTx/>
              <a:buChar char="-"/>
            </a:pPr>
            <a:r>
              <a:rPr lang="en-GB" altLang="en-US" dirty="0">
                <a:latin typeface="Arial" panose="020B0604020202020204" pitchFamily="34" charset="0"/>
                <a:ea typeface="ＭＳ Ｐゴシック" panose="020B0600070205080204" pitchFamily="34" charset="-128"/>
              </a:rPr>
              <a:t>The </a:t>
            </a:r>
            <a:r>
              <a:rPr lang="en-GB" altLang="en-US" b="1" dirty="0">
                <a:latin typeface="Arial" panose="020B0604020202020204" pitchFamily="34" charset="0"/>
                <a:ea typeface="ＭＳ Ｐゴシック" panose="020B0600070205080204" pitchFamily="34" charset="-128"/>
              </a:rPr>
              <a:t>GS1 System Architecture</a:t>
            </a:r>
            <a:r>
              <a:rPr lang="en-GB" altLang="en-US" dirty="0">
                <a:latin typeface="Arial" panose="020B0604020202020204" pitchFamily="34" charset="0"/>
                <a:ea typeface="ＭＳ Ｐゴシック" panose="020B0600070205080204" pitchFamily="34" charset="-128"/>
              </a:rPr>
              <a:t> </a:t>
            </a:r>
            <a:r>
              <a:rPr lang="en-GB" altLang="en-US" dirty="0">
                <a:solidFill>
                  <a:srgbClr val="FF0000"/>
                </a:solidFill>
                <a:latin typeface="Arial" panose="020B0604020202020204" pitchFamily="34" charset="0"/>
                <a:ea typeface="ＭＳ Ｐゴシック" panose="020B0600070205080204" pitchFamily="34" charset="-128"/>
              </a:rPr>
              <a:t>shows how the standards fit together and helps to guide the development of future standards. </a:t>
            </a:r>
          </a:p>
          <a:p>
            <a:endParaRPr lang="en-GB" altLang="en-US" dirty="0">
              <a:latin typeface="Arial" panose="020B0604020202020204" pitchFamily="34" charset="0"/>
              <a:ea typeface="ＭＳ Ｐゴシック" panose="020B0600070205080204" pitchFamily="34" charset="-128"/>
            </a:endParaRPr>
          </a:p>
          <a:p>
            <a:pPr>
              <a:buFontTx/>
              <a:buChar char="-"/>
            </a:pPr>
            <a:r>
              <a:rPr lang="en-GB" altLang="en-US" dirty="0">
                <a:latin typeface="Arial" panose="020B0604020202020204" pitchFamily="34" charset="0"/>
                <a:ea typeface="ＭＳ Ｐゴシック" panose="020B0600070205080204" pitchFamily="34" charset="-128"/>
              </a:rPr>
              <a:t>The </a:t>
            </a:r>
            <a:r>
              <a:rPr lang="en-GB" altLang="en-US" b="1" dirty="0">
                <a:latin typeface="Arial" panose="020B0604020202020204" pitchFamily="34" charset="0"/>
                <a:ea typeface="ＭＳ Ｐゴシック" panose="020B0600070205080204" pitchFamily="34" charset="-128"/>
              </a:rPr>
              <a:t>GS1 Architecture Principles </a:t>
            </a:r>
            <a:r>
              <a:rPr lang="en-GB" altLang="en-US" dirty="0">
                <a:latin typeface="Arial" panose="020B0604020202020204" pitchFamily="34" charset="0"/>
                <a:ea typeface="ＭＳ Ｐゴシック" panose="020B0600070205080204" pitchFamily="34" charset="-128"/>
              </a:rPr>
              <a:t>are a set of 22 principles guiding the development of the GS1 System. </a:t>
            </a:r>
          </a:p>
          <a:p>
            <a:endParaRPr lang="en-GB" altLang="en-US" dirty="0">
              <a:latin typeface="Arial" panose="020B0604020202020204" pitchFamily="34" charset="0"/>
              <a:ea typeface="ＭＳ Ｐゴシック" panose="020B0600070205080204" pitchFamily="34" charset="-128"/>
            </a:endParaRPr>
          </a:p>
          <a:p>
            <a:endParaRPr lang="en-GB" altLang="en-US" dirty="0">
              <a:latin typeface="Arial" panose="020B0604020202020204" pitchFamily="34" charset="0"/>
              <a:ea typeface="ＭＳ Ｐゴシック" panose="020B0600070205080204"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002C6C"/>
                </a:solidFill>
                <a:latin typeface="Arial" panose="020B0604020202020204" pitchFamily="34" charset="0"/>
                <a:ea typeface="ＭＳ Ｐゴシック" panose="020B0600070205080204" pitchFamily="34" charset="-128"/>
              </a:defRPr>
            </a:lvl1pPr>
            <a:lvl2pPr marL="742950" indent="-285750" eaLnBrk="0" hangingPunct="0">
              <a:defRPr sz="2400">
                <a:solidFill>
                  <a:srgbClr val="002C6C"/>
                </a:solidFill>
                <a:latin typeface="Arial" panose="020B0604020202020204" pitchFamily="34" charset="0"/>
                <a:ea typeface="ＭＳ Ｐゴシック" panose="020B0600070205080204" pitchFamily="34" charset="-128"/>
              </a:defRPr>
            </a:lvl2pPr>
            <a:lvl3pPr marL="1143000" indent="-228600" eaLnBrk="0" hangingPunct="0">
              <a:defRPr sz="2400">
                <a:solidFill>
                  <a:srgbClr val="002C6C"/>
                </a:solidFill>
                <a:latin typeface="Arial" panose="020B0604020202020204" pitchFamily="34" charset="0"/>
                <a:ea typeface="ＭＳ Ｐゴシック" panose="020B0600070205080204" pitchFamily="34" charset="-128"/>
              </a:defRPr>
            </a:lvl3pPr>
            <a:lvl4pPr marL="1600200" indent="-228600" eaLnBrk="0" hangingPunct="0">
              <a:defRPr sz="2400">
                <a:solidFill>
                  <a:srgbClr val="002C6C"/>
                </a:solidFill>
                <a:latin typeface="Arial" panose="020B0604020202020204" pitchFamily="34" charset="0"/>
                <a:ea typeface="ＭＳ Ｐゴシック" panose="020B0600070205080204" pitchFamily="34" charset="-128"/>
              </a:defRPr>
            </a:lvl4pPr>
            <a:lvl5pPr marL="2057400" indent="-228600" eaLnBrk="0" hangingPunct="0">
              <a:defRPr sz="2400">
                <a:solidFill>
                  <a:srgbClr val="002C6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9pPr>
          </a:lstStyle>
          <a:p>
            <a:pPr eaLnBrk="1" hangingPunct="1"/>
            <a:fld id="{5F511DFB-720D-4922-97C1-0705B890723A}" type="slidenum">
              <a:rPr lang="en-US" altLang="en-US" sz="1300">
                <a:solidFill>
                  <a:schemeClr val="tx1"/>
                </a:solidFill>
              </a:rPr>
              <a:pPr eaLnBrk="1" hangingPunct="1"/>
              <a:t>17</a:t>
            </a:fld>
            <a:endParaRPr lang="en-US" altLang="en-US" sz="1300">
              <a:solidFill>
                <a:schemeClr val="tx1"/>
              </a:solidFill>
            </a:endParaRPr>
          </a:p>
        </p:txBody>
      </p:sp>
    </p:spTree>
    <p:extLst>
      <p:ext uri="{BB962C8B-B14F-4D97-AF65-F5344CB8AC3E}">
        <p14:creationId xmlns:p14="http://schemas.microsoft.com/office/powerpoint/2010/main" val="260526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685800" y="1143000"/>
            <a:ext cx="5486400" cy="3086100"/>
          </a:xfrm>
          <a:ln/>
        </p:spPr>
      </p:sp>
      <p:sp>
        <p:nvSpPr>
          <p:cNvPr id="645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The principles were reviewed and enhanced under the auspices of the GS1 Architecture Group and were put into GSMP community review.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 collaborative and open approach to development does not always produce crystalline prose, but does improved clarity and understanding.</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You are urged to read the principles in full and, if you are part of the standards development community, to have them in mind when you participate in GSMP groups.</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002C6C"/>
                </a:solidFill>
                <a:latin typeface="Arial" panose="020B0604020202020204" pitchFamily="34" charset="0"/>
                <a:ea typeface="ＭＳ Ｐゴシック" panose="020B0600070205080204" pitchFamily="34" charset="-128"/>
              </a:defRPr>
            </a:lvl1pPr>
            <a:lvl2pPr marL="742950" indent="-285750" eaLnBrk="0" hangingPunct="0">
              <a:defRPr sz="2400">
                <a:solidFill>
                  <a:srgbClr val="002C6C"/>
                </a:solidFill>
                <a:latin typeface="Arial" panose="020B0604020202020204" pitchFamily="34" charset="0"/>
                <a:ea typeface="ＭＳ Ｐゴシック" panose="020B0600070205080204" pitchFamily="34" charset="-128"/>
              </a:defRPr>
            </a:lvl2pPr>
            <a:lvl3pPr marL="1143000" indent="-228600" eaLnBrk="0" hangingPunct="0">
              <a:defRPr sz="2400">
                <a:solidFill>
                  <a:srgbClr val="002C6C"/>
                </a:solidFill>
                <a:latin typeface="Arial" panose="020B0604020202020204" pitchFamily="34" charset="0"/>
                <a:ea typeface="ＭＳ Ｐゴシック" panose="020B0600070205080204" pitchFamily="34" charset="-128"/>
              </a:defRPr>
            </a:lvl3pPr>
            <a:lvl4pPr marL="1600200" indent="-228600" eaLnBrk="0" hangingPunct="0">
              <a:defRPr sz="2400">
                <a:solidFill>
                  <a:srgbClr val="002C6C"/>
                </a:solidFill>
                <a:latin typeface="Arial" panose="020B0604020202020204" pitchFamily="34" charset="0"/>
                <a:ea typeface="ＭＳ Ｐゴシック" panose="020B0600070205080204" pitchFamily="34" charset="-128"/>
              </a:defRPr>
            </a:lvl4pPr>
            <a:lvl5pPr marL="2057400" indent="-228600" eaLnBrk="0" hangingPunct="0">
              <a:defRPr sz="2400">
                <a:solidFill>
                  <a:srgbClr val="002C6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9pPr>
          </a:lstStyle>
          <a:p>
            <a:pPr eaLnBrk="1" hangingPunct="1"/>
            <a:fld id="{A9149939-6890-4529-BFFD-D070B4D2E980}" type="slidenum">
              <a:rPr lang="en-GB" altLang="en-US" sz="1300">
                <a:solidFill>
                  <a:schemeClr val="tx1"/>
                </a:solidFill>
              </a:rPr>
              <a:pPr eaLnBrk="1" hangingPunct="1"/>
              <a:t>18</a:t>
            </a:fld>
            <a:endParaRPr lang="en-GB" altLang="en-US" sz="1300">
              <a:solidFill>
                <a:schemeClr val="tx1"/>
              </a:solidFill>
            </a:endParaRPr>
          </a:p>
        </p:txBody>
      </p:sp>
    </p:spTree>
    <p:extLst>
      <p:ext uri="{BB962C8B-B14F-4D97-AF65-F5344CB8AC3E}">
        <p14:creationId xmlns:p14="http://schemas.microsoft.com/office/powerpoint/2010/main" val="47053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685800" y="1143000"/>
            <a:ext cx="5486400" cy="3086100"/>
          </a:xfrm>
          <a:ln/>
        </p:spPr>
      </p:sp>
      <p:sp>
        <p:nvSpPr>
          <p:cNvPr id="655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The GS1 Architecture Group does not categorise the principles. Each is self-contained and equally important.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However, for the purposes of illustration in this rapid eLearn we will focus on two examples:</a:t>
            </a:r>
          </a:p>
          <a:p>
            <a:r>
              <a:rPr lang="en-GB" altLang="en-US">
                <a:latin typeface="Arial" panose="020B0604020202020204" pitchFamily="34" charset="0"/>
                <a:ea typeface="ＭＳ Ｐゴシック" panose="020B0600070205080204" pitchFamily="34" charset="-128"/>
              </a:rPr>
              <a:t> GS1 Identification Keys</a:t>
            </a:r>
          </a:p>
          <a:p>
            <a:r>
              <a:rPr lang="en-GB" altLang="en-US">
                <a:latin typeface="Arial" panose="020B0604020202020204" pitchFamily="34" charset="0"/>
                <a:ea typeface="ＭＳ Ｐゴシック" panose="020B0600070205080204" pitchFamily="34" charset="-128"/>
              </a:rPr>
              <a:t> Global Multi-Sector Standards</a:t>
            </a:r>
          </a:p>
          <a:p>
            <a:r>
              <a:rPr lang="en-GB"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Using these examples does not imply they are the most important principles or indeed representative, they are simply chosen to show an example of a principle in detail.</a:t>
            </a:r>
          </a:p>
          <a:p>
            <a:endParaRPr lang="en-GB" altLang="en-US">
              <a:latin typeface="Arial" panose="020B0604020202020204" pitchFamily="34" charset="0"/>
              <a:ea typeface="ＭＳ Ｐゴシック" panose="020B0600070205080204"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002C6C"/>
                </a:solidFill>
                <a:latin typeface="Arial" panose="020B0604020202020204" pitchFamily="34" charset="0"/>
                <a:ea typeface="ＭＳ Ｐゴシック" panose="020B0600070205080204" pitchFamily="34" charset="-128"/>
              </a:defRPr>
            </a:lvl1pPr>
            <a:lvl2pPr marL="742950" indent="-285750" eaLnBrk="0" hangingPunct="0">
              <a:defRPr sz="2400">
                <a:solidFill>
                  <a:srgbClr val="002C6C"/>
                </a:solidFill>
                <a:latin typeface="Arial" panose="020B0604020202020204" pitchFamily="34" charset="0"/>
                <a:ea typeface="ＭＳ Ｐゴシック" panose="020B0600070205080204" pitchFamily="34" charset="-128"/>
              </a:defRPr>
            </a:lvl2pPr>
            <a:lvl3pPr marL="1143000" indent="-228600" eaLnBrk="0" hangingPunct="0">
              <a:defRPr sz="2400">
                <a:solidFill>
                  <a:srgbClr val="002C6C"/>
                </a:solidFill>
                <a:latin typeface="Arial" panose="020B0604020202020204" pitchFamily="34" charset="0"/>
                <a:ea typeface="ＭＳ Ｐゴシック" panose="020B0600070205080204" pitchFamily="34" charset="-128"/>
              </a:defRPr>
            </a:lvl3pPr>
            <a:lvl4pPr marL="1600200" indent="-228600" eaLnBrk="0" hangingPunct="0">
              <a:defRPr sz="2400">
                <a:solidFill>
                  <a:srgbClr val="002C6C"/>
                </a:solidFill>
                <a:latin typeface="Arial" panose="020B0604020202020204" pitchFamily="34" charset="0"/>
                <a:ea typeface="ＭＳ Ｐゴシック" panose="020B0600070205080204" pitchFamily="34" charset="-128"/>
              </a:defRPr>
            </a:lvl4pPr>
            <a:lvl5pPr marL="2057400" indent="-228600" eaLnBrk="0" hangingPunct="0">
              <a:defRPr sz="2400">
                <a:solidFill>
                  <a:srgbClr val="002C6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9pPr>
          </a:lstStyle>
          <a:p>
            <a:pPr eaLnBrk="1" hangingPunct="1"/>
            <a:fld id="{B1B89435-74EC-41C3-9A80-478A6D239ED0}" type="slidenum">
              <a:rPr lang="en-GB" altLang="en-US" sz="1300">
                <a:solidFill>
                  <a:schemeClr val="tx1"/>
                </a:solidFill>
              </a:rPr>
              <a:pPr eaLnBrk="1" hangingPunct="1"/>
              <a:t>19</a:t>
            </a:fld>
            <a:endParaRPr lang="en-GB" altLang="en-US" sz="1300">
              <a:solidFill>
                <a:schemeClr val="tx1"/>
              </a:solidFill>
            </a:endParaRPr>
          </a:p>
        </p:txBody>
      </p:sp>
    </p:spTree>
    <p:extLst>
      <p:ext uri="{BB962C8B-B14F-4D97-AF65-F5344CB8AC3E}">
        <p14:creationId xmlns:p14="http://schemas.microsoft.com/office/powerpoint/2010/main" val="392952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ltLang="en-US" dirty="0">
                <a:latin typeface="Arial" panose="020B0604020202020204" pitchFamily="34" charset="0"/>
                <a:ea typeface="ＭＳ Ｐゴシック" panose="020B0600070205080204" pitchFamily="34" charset="-128"/>
              </a:rPr>
              <a:t>Thank you for taking the time to review this rapid </a:t>
            </a:r>
            <a:r>
              <a:rPr lang="en-GB" altLang="en-US" dirty="0" err="1">
                <a:latin typeface="Arial" panose="020B0604020202020204" pitchFamily="34" charset="0"/>
                <a:ea typeface="ＭＳ Ｐゴシック" panose="020B0600070205080204" pitchFamily="34" charset="-128"/>
              </a:rPr>
              <a:t>eLearn</a:t>
            </a:r>
            <a:r>
              <a:rPr lang="en-GB" altLang="en-US" dirty="0">
                <a:latin typeface="Arial" panose="020B0604020202020204" pitchFamily="34" charset="0"/>
                <a:ea typeface="ＭＳ Ｐゴシック" panose="020B0600070205080204" pitchFamily="34" charset="-128"/>
              </a:rPr>
              <a:t>. We hope it has provided an insight to the GS1 System Architecture and GS1 System Principles.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These publications, and further information about the GS1 Architecture, can be found via the web-page shown.</a:t>
            </a:r>
          </a:p>
          <a:p>
            <a:endParaRPr lang="en-US" dirty="0"/>
          </a:p>
        </p:txBody>
      </p:sp>
      <p:sp>
        <p:nvSpPr>
          <p:cNvPr id="4" name="Slide Number Placeholder 3"/>
          <p:cNvSpPr>
            <a:spLocks noGrp="1"/>
          </p:cNvSpPr>
          <p:nvPr>
            <p:ph type="sldNum" sz="quarter" idx="10"/>
          </p:nvPr>
        </p:nvSpPr>
        <p:spPr/>
        <p:txBody>
          <a:bodyPr/>
          <a:lstStyle/>
          <a:p>
            <a:fld id="{E3B0AE84-4768-43BA-B835-1FC5EF17F09B}" type="slidenum">
              <a:rPr lang="en-GB" smtClean="0"/>
              <a:t>20</a:t>
            </a:fld>
            <a:endParaRPr lang="en-GB"/>
          </a:p>
        </p:txBody>
      </p:sp>
    </p:spTree>
    <p:extLst>
      <p:ext uri="{BB962C8B-B14F-4D97-AF65-F5344CB8AC3E}">
        <p14:creationId xmlns:p14="http://schemas.microsoft.com/office/powerpoint/2010/main" val="2180624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557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1616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09359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69063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414867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888305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165652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3469963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3325303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1331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4217860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57984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2088636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4000445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827410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2225387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2822969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59322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52954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a:t>Photo Only Divider Slide </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0288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a:t>
            </a:r>
            <a:r>
              <a:rPr lang="en-GB" noProof="0" dirty="0"/>
              <a:t>Title</a:t>
            </a:r>
          </a:p>
        </p:txBody>
      </p:sp>
      <p:sp>
        <p:nvSpPr>
          <p:cNvPr id="3" name="Slide Number Placeholder 2"/>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591596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a:t>Photo Only Divider Slide </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a:t>Photo Only Divider Slide </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a:t>Editable Color in Master Divider Slide</a:t>
            </a:r>
            <a:br>
              <a:rPr lang="en-GB" noProof="0" dirty="0"/>
            </a:br>
            <a:r>
              <a:rPr lang="en-GB" noProof="0" dirty="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1302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3816318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85182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764371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848165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881212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825618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288294"/>
            <a:ext cx="6877050" cy="701999"/>
          </a:xfrm>
        </p:spPr>
        <p:txBody>
          <a:bodyPr/>
          <a:lstStyle/>
          <a:p>
            <a:r>
              <a:rPr lang="en-US"/>
              <a:t>Click to edit Master title style</a:t>
            </a:r>
            <a:endParaRPr lang="en-GB" dirty="0"/>
          </a:p>
        </p:txBody>
      </p:sp>
      <p:sp>
        <p:nvSpPr>
          <p:cNvPr id="4" name="Rectangle 12"/>
          <p:cNvSpPr>
            <a:spLocks noGrp="1" noChangeArrowheads="1"/>
          </p:cNvSpPr>
          <p:nvPr>
            <p:ph type="sldNum" sz="quarter" idx="10"/>
          </p:nvPr>
        </p:nvSpPr>
        <p:spPr>
          <a:ln/>
        </p:spPr>
        <p:txBody>
          <a:bodyPr/>
          <a:lstStyle>
            <a:lvl1pPr>
              <a:defRPr/>
            </a:lvl1pPr>
          </a:lstStyle>
          <a:p>
            <a:fld id="{128BF9BD-1E52-D64C-B18B-359DD3253BCC}" type="slidenum">
              <a:rPr lang="en-US"/>
              <a:pPr/>
              <a:t>‹#›</a:t>
            </a:fld>
            <a:endParaRPr lang="en-US"/>
          </a:p>
        </p:txBody>
      </p:sp>
      <p:sp>
        <p:nvSpPr>
          <p:cNvPr id="8" name="Content Placeholder 2"/>
          <p:cNvSpPr>
            <a:spLocks noGrp="1"/>
          </p:cNvSpPr>
          <p:nvPr>
            <p:ph sz="half" idx="1"/>
          </p:nvPr>
        </p:nvSpPr>
        <p:spPr>
          <a:xfrm>
            <a:off x="514800" y="1201500"/>
            <a:ext cx="8172000" cy="3429000"/>
          </a:xfrm>
          <a:prstGeom prst="rect">
            <a:avLst/>
          </a:prstGeo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48083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72433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4011224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3116010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Tree>
    <p:extLst>
      <p:ext uri="{BB962C8B-B14F-4D97-AF65-F5344CB8AC3E}">
        <p14:creationId xmlns:p14="http://schemas.microsoft.com/office/powerpoint/2010/main" val="2188237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3649674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4084532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327766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196402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148936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179656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63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632171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3382399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12988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4"/>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8" name="Title 2"/>
          <p:cNvSpPr>
            <a:spLocks noGrp="1"/>
          </p:cNvSpPr>
          <p:nvPr>
            <p:ph type="title" hasCustomPrompt="1"/>
          </p:nvPr>
        </p:nvSpPr>
        <p:spPr>
          <a:xfrm>
            <a:off x="723283" y="704832"/>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157868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rang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52451" y="350044"/>
            <a:ext cx="8043863" cy="3967677"/>
          </a:xfrm>
          <a:prstGeom prst="rect">
            <a:avLst/>
          </a:prstGeom>
        </p:spPr>
        <p:txBody>
          <a:bodyPr anchor="t" anchorCtr="0">
            <a:normAutofit/>
          </a:bodyPr>
          <a:lstStyle>
            <a:lvl1pPr marL="0" indent="0">
              <a:buNone/>
              <a:defRPr sz="1050">
                <a:solidFill>
                  <a:schemeClr val="bg2"/>
                </a:solidFill>
              </a:defRPr>
            </a:lvl1pPr>
          </a:lstStyle>
          <a:p>
            <a:r>
              <a:rPr lang="en-GB" noProof="0"/>
              <a:t>Photo Only Divider Slide </a:t>
            </a:r>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29639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7265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9122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3071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7.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7.png"/><Relationship Id="rId4" Type="http://schemas.openxmlformats.org/officeDocument/2006/relationships/slideLayout" Target="../slideLayouts/slideLayout30.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7.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339" y="655719"/>
            <a:ext cx="2129821" cy="626216"/>
          </a:xfrm>
          <a:prstGeom prst="rect">
            <a:avLst/>
          </a:prstGeom>
        </p:spPr>
      </p:pic>
      <p:pic>
        <p:nvPicPr>
          <p:cNvPr id="9" name="Picture 8" descr="14GSGL0011_D08_PPT_Cover_Global-Language-of-Busines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3524010020"/>
      </p:ext>
    </p:extLst>
  </p:cSld>
  <p:clrMap bg1="lt1" tx1="dk1" bg2="lt2" tx2="dk2" accent1="accent1" accent2="accent2" accent3="accent3" accent4="accent4" accent5="accent5" accent6="accent6" hlink="hlink" folHlink="folHlink"/>
  <p:sldLayoutIdLst>
    <p:sldLayoutId id="2147483674" r:id="rId1"/>
    <p:sldLayoutId id="2147483751" r:id="rId2"/>
    <p:sldLayoutId id="2147483860" r:id="rId3"/>
    <p:sldLayoutId id="2147483861" r:id="rId4"/>
    <p:sldLayoutId id="2147483862" r:id="rId5"/>
    <p:sldLayoutId id="2147483863"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rgbClr val="454545"/>
                </a:solidFill>
              </a:rPr>
              <a:t>© GS1</a:t>
            </a:r>
            <a:r>
              <a:rPr lang="en-GB" baseline="0" noProof="0" dirty="0">
                <a:solidFill>
                  <a:srgbClr val="454545"/>
                </a:solidFill>
              </a:rPr>
              <a:t> </a:t>
            </a:r>
            <a:r>
              <a:rPr lang="en-GB" noProof="0" dirty="0">
                <a:solidFill>
                  <a:srgbClr val="454545"/>
                </a:solidFill>
              </a:rPr>
              <a:t>2017</a:t>
            </a:r>
          </a:p>
        </p:txBody>
      </p:sp>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454644457"/>
      </p:ext>
    </p:extLst>
  </p:cSld>
  <p:clrMap bg1="lt1" tx1="dk1" bg2="lt2" tx2="dk2" accent1="accent1" accent2="accent2" accent3="accent3" accent4="accent4" accent5="accent5" accent6="accent6" hlink="hlink" folHlink="folHlink"/>
  <p:sldLayoutIdLst>
    <p:sldLayoutId id="2147483855" r:id="rId1"/>
    <p:sldLayoutId id="2147483812" r:id="rId2"/>
    <p:sldLayoutId id="2147483813" r:id="rId3"/>
    <p:sldLayoutId id="2147483856" r:id="rId4"/>
    <p:sldLayoutId id="2147483857"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9" r:id="rId14"/>
    <p:sldLayoutId id="2147483824" r:id="rId15"/>
    <p:sldLayoutId id="2147483826" r:id="rId16"/>
    <p:sldLayoutId id="2147483827" r:id="rId17"/>
    <p:sldLayoutId id="2147483828" r:id="rId18"/>
    <p:sldLayoutId id="2147483858" r:id="rId19"/>
    <p:sldLayoutId id="2147483864" r:id="rId20"/>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rgbClr val="454545"/>
                </a:solidFill>
              </a:rPr>
              <a:t>© GS1</a:t>
            </a:r>
            <a:r>
              <a:rPr lang="en-GB" baseline="0" noProof="0" dirty="0">
                <a:solidFill>
                  <a:srgbClr val="454545"/>
                </a:solidFill>
              </a:rPr>
              <a:t> </a:t>
            </a:r>
            <a:r>
              <a:rPr lang="en-GB" noProof="0" dirty="0">
                <a:solidFill>
                  <a:srgbClr val="454545"/>
                </a:solidFill>
              </a:rPr>
              <a:t>2017</a:t>
            </a: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11020604"/>
      </p:ext>
    </p:extLst>
  </p:cSld>
  <p:clrMap bg1="lt1" tx1="dk1" bg2="lt2" tx2="dk2" accent1="accent1" accent2="accent2" accent3="accent3" accent4="accent4" accent5="accent5" accent6="accent6" hlink="hlink" folHlink="folHlink"/>
  <p:sldLayoutIdLst>
    <p:sldLayoutId id="2147483722" r:id="rId1"/>
    <p:sldLayoutId id="2147483727" r:id="rId2"/>
    <p:sldLayoutId id="2147483793" r:id="rId3"/>
    <p:sldLayoutId id="2147483796" r:id="rId4"/>
    <p:sldLayoutId id="2147483794" r:id="rId5"/>
    <p:sldLayoutId id="2147483797" r:id="rId6"/>
    <p:sldLayoutId id="2147483859"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rgbClr val="454545"/>
                </a:solidFill>
              </a:rPr>
              <a:t>© GS1</a:t>
            </a:r>
            <a:r>
              <a:rPr lang="en-GB" baseline="0" noProof="0" dirty="0">
                <a:solidFill>
                  <a:srgbClr val="454545"/>
                </a:solidFill>
              </a:rPr>
              <a:t> </a:t>
            </a:r>
            <a:r>
              <a:rPr lang="en-GB" noProof="0" dirty="0">
                <a:solidFill>
                  <a:srgbClr val="454545"/>
                </a:solidFill>
              </a:rPr>
              <a:t>2018</a:t>
            </a:r>
          </a:p>
        </p:txBody>
      </p:sp>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58642898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gs1.org/standards/gs1-architecture"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package" Target="../embeddings/Microsoft_Word_Document.docx"/></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hyperlink" Target="https://gs1.sumtotal.host/core/search"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gs1.org/sites/default/files/community_room_3.0.mp4" TargetMode="External"/><Relationship Id="rId2" Type="http://schemas.openxmlformats.org/officeDocument/2006/relationships/hyperlink" Target="https://www.gs1.org/sites/default/files/docs/gsmp/login_instructions_for_xchange_newcommunityroom.pdf"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wr.gs1.org/" TargetMode="External"/><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0bTKYV8Dvog"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s1.org/1/intro-to-GSMP-scorm/"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gs1.org/1/intro-to-GSMP-scorm/" TargetMode="External"/><Relationship Id="rId2" Type="http://schemas.openxmlformats.org/officeDocument/2006/relationships/hyperlink" Target="https://www.gs1.org/standards-development" TargetMode="External"/><Relationship Id="rId1" Type="http://schemas.openxmlformats.org/officeDocument/2006/relationships/slideLayout" Target="../slideLayouts/slideLayout8.xml"/><Relationship Id="rId5" Type="http://schemas.openxmlformats.org/officeDocument/2006/relationships/hyperlink" Target="https://www.gs1.org/standards/ip" TargetMode="External"/><Relationship Id="rId4" Type="http://schemas.openxmlformats.org/officeDocument/2006/relationships/hyperlink" Target="https://www.gs1.org/docs/gsmp/gsmp_manual.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jeanluc.champion@gs1.org" TargetMode="External"/><Relationship Id="rId7" Type="http://schemas.openxmlformats.org/officeDocument/2006/relationships/hyperlink" Target="mailto:john.ryu@gs1.org" TargetMode="External"/><Relationship Id="rId2" Type="http://schemas.openxmlformats.org/officeDocument/2006/relationships/hyperlink" Target="https://www.youtube.com/watch?v=k2fnEhVrfVY" TargetMode="External"/><Relationship Id="rId1" Type="http://schemas.openxmlformats.org/officeDocument/2006/relationships/slideLayout" Target="../slideLayouts/slideLayout8.xml"/><Relationship Id="rId6" Type="http://schemas.openxmlformats.org/officeDocument/2006/relationships/hyperlink" Target="mailto:jeanette.mcveigh@gs1.org" TargetMode="External"/><Relationship Id="rId5" Type="http://schemas.openxmlformats.org/officeDocument/2006/relationships/hyperlink" Target="mailto:justin.childs@gs1.org" TargetMode="External"/><Relationship Id="rId4" Type="http://schemas.openxmlformats.org/officeDocument/2006/relationships/hyperlink" Target="mailto:tasha.wiehe@gs1.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john.ryu@gs1.org" TargetMode="External"/><Relationship Id="rId2" Type="http://schemas.openxmlformats.org/officeDocument/2006/relationships/hyperlink" Target="mailto:tasha.wiehe@gs1.org" TargetMode="External"/><Relationship Id="rId1" Type="http://schemas.openxmlformats.org/officeDocument/2006/relationships/slideLayout" Target="../slideLayouts/slideLayout8.xml"/><Relationship Id="rId5" Type="http://schemas.openxmlformats.org/officeDocument/2006/relationships/hyperlink" Target="mailto:david.buckley@gs1.org" TargetMode="External"/><Relationship Id="rId4" Type="http://schemas.openxmlformats.org/officeDocument/2006/relationships/hyperlink" Target="mailto:greg.rowe@gs1.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a:t>Global Standards Management Process (GSMP) new member orientation</a:t>
            </a:r>
            <a:endParaRPr lang="en-GB" dirty="0"/>
          </a:p>
        </p:txBody>
      </p:sp>
      <p:sp>
        <p:nvSpPr>
          <p:cNvPr id="2" name="Text Placeholder 1"/>
          <p:cNvSpPr>
            <a:spLocks noGrp="1"/>
          </p:cNvSpPr>
          <p:nvPr>
            <p:ph type="body" sz="quarter" idx="11"/>
          </p:nvPr>
        </p:nvSpPr>
        <p:spPr>
          <a:xfrm>
            <a:off x="589648" y="3026018"/>
            <a:ext cx="4161220" cy="348002"/>
          </a:xfrm>
        </p:spPr>
        <p:txBody>
          <a:bodyPr/>
          <a:lstStyle/>
          <a:p>
            <a:r>
              <a:rPr lang="en-US" dirty="0"/>
              <a:t>An overview of participation tools &amp; resources</a:t>
            </a:r>
            <a:endParaRPr lang="en-GB" dirty="0"/>
          </a:p>
        </p:txBody>
      </p:sp>
      <p:sp>
        <p:nvSpPr>
          <p:cNvPr id="6" name="Text Placeholder 5"/>
          <p:cNvSpPr>
            <a:spLocks noGrp="1"/>
          </p:cNvSpPr>
          <p:nvPr>
            <p:ph type="body" sz="quarter" idx="12"/>
          </p:nvPr>
        </p:nvSpPr>
        <p:spPr/>
        <p:txBody>
          <a:bodyPr/>
          <a:lstStyle/>
          <a:p>
            <a:r>
              <a:rPr lang="en-US" dirty="0"/>
              <a:t>Cindy Grell</a:t>
            </a:r>
            <a:endParaRPr lang="en-GB" dirty="0"/>
          </a:p>
        </p:txBody>
      </p:sp>
      <p:sp>
        <p:nvSpPr>
          <p:cNvPr id="7" name="Text Placeholder 6"/>
          <p:cNvSpPr>
            <a:spLocks noGrp="1"/>
          </p:cNvSpPr>
          <p:nvPr>
            <p:ph type="body" sz="quarter" idx="14"/>
          </p:nvPr>
        </p:nvSpPr>
        <p:spPr/>
        <p:txBody>
          <a:bodyPr/>
          <a:lstStyle/>
          <a:p>
            <a:r>
              <a:rPr lang="en-US" dirty="0"/>
              <a:t>Manager, Community Engagement, Communications and Events</a:t>
            </a:r>
            <a:endParaRPr lang="en-GB" dirty="0"/>
          </a:p>
        </p:txBody>
      </p:sp>
    </p:spTree>
    <p:extLst>
      <p:ext uri="{BB962C8B-B14F-4D97-AF65-F5344CB8AC3E}">
        <p14:creationId xmlns:p14="http://schemas.microsoft.com/office/powerpoint/2010/main" val="3075957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Governance</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10</a:t>
            </a:fld>
            <a:endParaRPr lang="en-GB" noProof="0"/>
          </a:p>
        </p:txBody>
      </p:sp>
    </p:spTree>
    <p:extLst>
      <p:ext uri="{BB962C8B-B14F-4D97-AF65-F5344CB8AC3E}">
        <p14:creationId xmlns:p14="http://schemas.microsoft.com/office/powerpoint/2010/main" val="61935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GSMP Governance</a:t>
            </a:r>
            <a:endParaRPr lang="en-GB" dirty="0"/>
          </a:p>
        </p:txBody>
      </p:sp>
      <p:sp>
        <p:nvSpPr>
          <p:cNvPr id="6" name="Slide Number Placeholder 5"/>
          <p:cNvSpPr>
            <a:spLocks noGrp="1"/>
          </p:cNvSpPr>
          <p:nvPr>
            <p:ph type="sldNum" sz="quarter" idx="4294967295"/>
          </p:nvPr>
        </p:nvSpPr>
        <p:spPr/>
        <p:txBody>
          <a:bodyPr/>
          <a:lstStyle/>
          <a:p>
            <a:pPr fontAlgn="base">
              <a:spcAft>
                <a:spcPct val="0"/>
              </a:spcAft>
              <a:defRPr/>
            </a:pPr>
            <a:fld id="{4472AB7F-E8D0-4874-A9B8-335B68DC5F05}" type="slidenum">
              <a:rPr lang="en-US" smtClean="0"/>
              <a:pPr fontAlgn="base">
                <a:spcAft>
                  <a:spcPct val="0"/>
                </a:spcAft>
                <a:defRPr/>
              </a:pPr>
              <a:t>11</a:t>
            </a:fld>
            <a:endParaRPr lang="en-US" dirty="0"/>
          </a:p>
        </p:txBody>
      </p:sp>
      <p:pic>
        <p:nvPicPr>
          <p:cNvPr id="9" name="Picture 8" descr="34.png"/>
          <p:cNvPicPr>
            <a:picLocks noChangeAspect="1"/>
          </p:cNvPicPr>
          <p:nvPr/>
        </p:nvPicPr>
        <p:blipFill rotWithShape="1">
          <a:blip r:embed="rId3" cstate="print">
            <a:extLst>
              <a:ext uri="{28A0092B-C50C-407E-A947-70E740481C1C}">
                <a14:useLocalDpi xmlns:a14="http://schemas.microsoft.com/office/drawing/2010/main"/>
              </a:ext>
            </a:extLst>
          </a:blip>
          <a:srcRect l="3892" t="21235" r="3892" b="21235"/>
          <a:stretch/>
        </p:blipFill>
        <p:spPr>
          <a:xfrm>
            <a:off x="1066800" y="1047750"/>
            <a:ext cx="7226693" cy="3384554"/>
          </a:xfrm>
          <a:prstGeom prst="rect">
            <a:avLst/>
          </a:prstGeom>
        </p:spPr>
      </p:pic>
    </p:spTree>
    <p:extLst>
      <p:ext uri="{BB962C8B-B14F-4D97-AF65-F5344CB8AC3E}">
        <p14:creationId xmlns:p14="http://schemas.microsoft.com/office/powerpoint/2010/main" val="2224308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Role of the Board Committee for Standards (BCS)</a:t>
            </a:r>
            <a:endParaRPr lang="en-GB" dirty="0"/>
          </a:p>
        </p:txBody>
      </p:sp>
      <p:sp>
        <p:nvSpPr>
          <p:cNvPr id="4" name="Content Placeholder 3"/>
          <p:cNvSpPr>
            <a:spLocks noGrp="1"/>
          </p:cNvSpPr>
          <p:nvPr>
            <p:ph idx="11"/>
          </p:nvPr>
        </p:nvSpPr>
        <p:spPr/>
        <p:txBody>
          <a:bodyPr/>
          <a:lstStyle/>
          <a:p>
            <a:endParaRPr lang="en-GB"/>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a:t>
            </a:fld>
            <a:endParaRPr lang="en-GB" noProof="0" dirty="0"/>
          </a:p>
        </p:txBody>
      </p:sp>
      <p:sp>
        <p:nvSpPr>
          <p:cNvPr id="3" name="Rectangle 2"/>
          <p:cNvSpPr>
            <a:spLocks noChangeArrowheads="1"/>
          </p:cNvSpPr>
          <p:nvPr/>
        </p:nvSpPr>
        <p:spPr bwMode="auto">
          <a:xfrm>
            <a:off x="427704" y="1062014"/>
            <a:ext cx="8267317" cy="334655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Assess that “due process” has occurred in the GSMP.</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Provide operational and strategic policy and guidance in support of the GSMP.</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Oversee the smooth operation of the governance sub-teams of the BCS, namely the Industry Engagement Steering Committee and the Architecture Group and advisory groups to the BCS.</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Assess the progress of standards programmes and provide direction on major issues and opportunities. </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Ensure consistent and effective application of the GS1 Intellectual Property policy.</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Review and adapt the ongoing role of GSMP within the changing GS1 strategic landscape.</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Ensure that there is a consistently applied GS1 System Architecture and that all GS1 standards created align with it.</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Make recommendations to the GS1 Management Board (MB) for the ratification of all GS1 standards including </a:t>
            </a:r>
            <a:r>
              <a:rPr lang="en-GB" altLang="en-US" sz="1200" dirty="0" err="1">
                <a:solidFill>
                  <a:schemeClr val="tx2"/>
                </a:solidFill>
                <a:latin typeface="Verdana"/>
                <a:ea typeface="ＭＳ Ｐゴシック" charset="0"/>
                <a:cs typeface="Verdana"/>
              </a:rPr>
              <a:t>EPCglobal</a:t>
            </a:r>
            <a:r>
              <a:rPr lang="en-GB" altLang="en-US" sz="1200" dirty="0">
                <a:solidFill>
                  <a:schemeClr val="tx2"/>
                </a:solidFill>
                <a:latin typeface="Verdana"/>
                <a:ea typeface="ＭＳ Ｐゴシック" charset="0"/>
                <a:cs typeface="Verdana"/>
              </a:rPr>
              <a:t> and GDSN.</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Oversee all standards created under the GS1 umbrella to ensure that they conform to the principles of the GS1 System and the GS1 Architecture.</a:t>
            </a:r>
          </a:p>
        </p:txBody>
      </p:sp>
    </p:spTree>
    <p:extLst>
      <p:ext uri="{BB962C8B-B14F-4D97-AF65-F5344CB8AC3E}">
        <p14:creationId xmlns:p14="http://schemas.microsoft.com/office/powerpoint/2010/main" val="193616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8463" y="1098885"/>
            <a:ext cx="8183910" cy="273716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Ensure that GS1 has a standards strategy to deliver world class leading standards within the landscape of new and evolving technologies.</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Authorise the structures and process that GS1 will use to operate GSMP.</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Regularly monitor GSMP performance to ensure:</a:t>
            </a:r>
          </a:p>
          <a:p>
            <a:pPr marL="817180" lvl="1" indent="-285743" defTabSz="457144" eaLnBrk="1" hangingPunct="1">
              <a:lnSpc>
                <a:spcPct val="110000"/>
              </a:lnSpc>
              <a:spcBef>
                <a:spcPts val="400"/>
              </a:spcBef>
              <a:buClr>
                <a:srgbClr val="F26334"/>
              </a:buClr>
              <a:buFont typeface="Verdana" panose="020B0604030504040204" pitchFamily="34" charset="0"/>
              <a:buChar char="‒"/>
            </a:pPr>
            <a:r>
              <a:rPr lang="en-GB" altLang="en-US" sz="1200" dirty="0">
                <a:solidFill>
                  <a:schemeClr val="tx2"/>
                </a:solidFill>
                <a:latin typeface="Verdana"/>
                <a:ea typeface="ＭＳ Ｐゴシック" charset="0"/>
                <a:cs typeface="Verdana"/>
              </a:rPr>
              <a:t>that it is delivering results in line with the GS1 Business Plan</a:t>
            </a:r>
          </a:p>
          <a:p>
            <a:pPr marL="817180" lvl="1" indent="-285743" defTabSz="457144" eaLnBrk="1" hangingPunct="1">
              <a:lnSpc>
                <a:spcPct val="110000"/>
              </a:lnSpc>
              <a:spcBef>
                <a:spcPts val="400"/>
              </a:spcBef>
              <a:buClr>
                <a:srgbClr val="F26334"/>
              </a:buClr>
              <a:buFont typeface="Verdana" panose="020B0604030504040204" pitchFamily="34" charset="0"/>
              <a:buChar char="‒"/>
            </a:pPr>
            <a:r>
              <a:rPr lang="en-GB" altLang="en-US" sz="1200" dirty="0">
                <a:solidFill>
                  <a:schemeClr val="tx2"/>
                </a:solidFill>
                <a:latin typeface="Verdana"/>
                <a:ea typeface="ＭＳ Ｐゴシック" charset="0"/>
                <a:cs typeface="Verdana"/>
              </a:rPr>
              <a:t>escalations are resolved</a:t>
            </a:r>
          </a:p>
          <a:p>
            <a:pPr marL="817180" lvl="1" indent="-285743" defTabSz="457144" eaLnBrk="1" hangingPunct="1">
              <a:lnSpc>
                <a:spcPct val="110000"/>
              </a:lnSpc>
              <a:spcBef>
                <a:spcPts val="400"/>
              </a:spcBef>
              <a:buClr>
                <a:srgbClr val="F26334"/>
              </a:buClr>
              <a:buFont typeface="Verdana" panose="020B0604030504040204" pitchFamily="34" charset="0"/>
              <a:buChar char="‒"/>
            </a:pPr>
            <a:r>
              <a:rPr lang="en-GB" altLang="en-US" sz="1200" dirty="0">
                <a:solidFill>
                  <a:schemeClr val="tx2"/>
                </a:solidFill>
                <a:latin typeface="Verdana"/>
                <a:ea typeface="ＭＳ Ｐゴシック" charset="0"/>
                <a:cs typeface="Verdana"/>
              </a:rPr>
              <a:t>correct trade-offs are made between speed and quality of standards</a:t>
            </a:r>
          </a:p>
          <a:p>
            <a:pPr marL="817180" lvl="1" indent="-285743" defTabSz="457144" eaLnBrk="1" hangingPunct="1">
              <a:lnSpc>
                <a:spcPct val="110000"/>
              </a:lnSpc>
              <a:spcBef>
                <a:spcPts val="400"/>
              </a:spcBef>
              <a:buClr>
                <a:srgbClr val="F26334"/>
              </a:buClr>
              <a:buFont typeface="Verdana" panose="020B0604030504040204" pitchFamily="34" charset="0"/>
              <a:buChar char="‒"/>
            </a:pPr>
            <a:r>
              <a:rPr lang="en-GB" altLang="en-US" sz="1200" dirty="0">
                <a:solidFill>
                  <a:schemeClr val="tx2"/>
                </a:solidFill>
                <a:latin typeface="Verdana"/>
                <a:ea typeface="ＭＳ Ｐゴシック" charset="0"/>
                <a:cs typeface="Verdana"/>
              </a:rPr>
              <a:t>balance occurs between global user priorities and needs of SME and local requirements</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Ensure that the broad community is aware of and committed to the role of GSMP, its scope, performance and plans.</a:t>
            </a:r>
          </a:p>
          <a:p>
            <a:pPr marL="359991" indent="-285743" defTabSz="457144" eaLnBrk="1" hangingPunct="1">
              <a:lnSpc>
                <a:spcPct val="110000"/>
              </a:lnSpc>
              <a:spcBef>
                <a:spcPts val="400"/>
              </a:spcBef>
              <a:buClr>
                <a:srgbClr val="F26334"/>
              </a:buClr>
              <a:buFont typeface="Arial" panose="020B0604020202020204" pitchFamily="34" charset="0"/>
              <a:buChar char="•"/>
            </a:pPr>
            <a:r>
              <a:rPr lang="en-GB" altLang="en-US" sz="1200" dirty="0">
                <a:solidFill>
                  <a:schemeClr val="tx2"/>
                </a:solidFill>
                <a:latin typeface="Verdana"/>
                <a:ea typeface="ＭＳ Ｐゴシック" charset="0"/>
                <a:cs typeface="Verdana"/>
              </a:rPr>
              <a:t>Report to the GS1 Management Board (MB).</a:t>
            </a:r>
          </a:p>
        </p:txBody>
      </p:sp>
      <p:sp>
        <p:nvSpPr>
          <p:cNvPr id="7" name="Title 5"/>
          <p:cNvSpPr>
            <a:spLocks noGrp="1"/>
          </p:cNvSpPr>
          <p:nvPr>
            <p:ph type="title"/>
          </p:nvPr>
        </p:nvSpPr>
        <p:spPr/>
        <p:txBody>
          <a:bodyPr/>
          <a:lstStyle/>
          <a:p>
            <a:r>
              <a:rPr lang="en-US" dirty="0"/>
              <a:t>Role of the BCS, continued</a:t>
            </a:r>
            <a:endParaRPr lang="en-GB"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a:t>
            </a:fld>
            <a:endParaRPr lang="en-GB" noProof="0" dirty="0"/>
          </a:p>
        </p:txBody>
      </p:sp>
    </p:spTree>
    <p:extLst>
      <p:ext uri="{BB962C8B-B14F-4D97-AF65-F5344CB8AC3E}">
        <p14:creationId xmlns:p14="http://schemas.microsoft.com/office/powerpoint/2010/main" val="560750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362" name="Rectangle 2"/>
          <p:cNvSpPr>
            <a:spLocks noGrp="1" noChangeArrowheads="1"/>
          </p:cNvSpPr>
          <p:nvPr>
            <p:ph type="title"/>
          </p:nvPr>
        </p:nvSpPr>
        <p:spPr/>
        <p:txBody>
          <a:bodyPr/>
          <a:lstStyle/>
          <a:p>
            <a:pPr algn="l"/>
            <a:r>
              <a:rPr lang="en-US" dirty="0"/>
              <a:t>Role of the Industry Engagement Steering Committee</a:t>
            </a:r>
            <a:endParaRPr lang="en-US" b="0" dirty="0"/>
          </a:p>
        </p:txBody>
      </p:sp>
      <p:sp>
        <p:nvSpPr>
          <p:cNvPr id="2063363" name="Rectangle 3"/>
          <p:cNvSpPr>
            <a:spLocks noGrp="1" noChangeArrowheads="1"/>
          </p:cNvSpPr>
          <p:nvPr>
            <p:ph idx="11"/>
          </p:nvPr>
        </p:nvSpPr>
        <p:spPr>
          <a:xfrm>
            <a:off x="447721" y="1091409"/>
            <a:ext cx="4962480" cy="3312086"/>
          </a:xfrm>
        </p:spPr>
        <p:txBody>
          <a:bodyPr>
            <a:normAutofit/>
          </a:bodyPr>
          <a:lstStyle/>
          <a:p>
            <a:pPr marL="230188" indent="-230188"/>
            <a:r>
              <a:rPr lang="en-US" sz="1200" dirty="0"/>
              <a:t>Approve and prioritise work undertaken in GSMP based on established entrance criteria (especially, commitment of industry to adopt the deliverables).</a:t>
            </a:r>
          </a:p>
          <a:p>
            <a:endParaRPr lang="en-US" sz="1200" dirty="0"/>
          </a:p>
          <a:p>
            <a:pPr marL="230188" indent="-230188"/>
            <a:r>
              <a:rPr lang="en-US" sz="1200" dirty="0"/>
              <a:t>Act as an advisory body to the Board Committee for Standards (relative to </a:t>
            </a:r>
            <a:r>
              <a:rPr lang="en-GB" sz="1200" dirty="0"/>
              <a:t>GSMP projects).</a:t>
            </a:r>
          </a:p>
          <a:p>
            <a:endParaRPr lang="en-GB" sz="1200" dirty="0"/>
          </a:p>
        </p:txBody>
      </p:sp>
      <p:sp>
        <p:nvSpPr>
          <p:cNvPr id="4" name="Slide Number Placeholder 3"/>
          <p:cNvSpPr>
            <a:spLocks noGrp="1"/>
          </p:cNvSpPr>
          <p:nvPr>
            <p:ph type="sldNum" sz="quarter" idx="12"/>
          </p:nvPr>
        </p:nvSpPr>
        <p:spPr/>
        <p:txBody>
          <a:bodyPr/>
          <a:lstStyle/>
          <a:p>
            <a:pPr>
              <a:defRPr/>
            </a:pPr>
            <a:fld id="{B4952E24-0C60-406C-B96E-1BD282BEA696}" type="slidenum">
              <a:rPr lang="en-US"/>
              <a:pPr>
                <a:defRPr/>
              </a:pPr>
              <a:t>14</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200150"/>
            <a:ext cx="169225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82068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362" name="Rectangle 2"/>
          <p:cNvSpPr>
            <a:spLocks noGrp="1" noChangeArrowheads="1"/>
          </p:cNvSpPr>
          <p:nvPr>
            <p:ph type="title"/>
          </p:nvPr>
        </p:nvSpPr>
        <p:spPr/>
        <p:txBody>
          <a:bodyPr/>
          <a:lstStyle/>
          <a:p>
            <a:r>
              <a:rPr lang="en-US" dirty="0"/>
              <a:t>Role of the GS1 Architecture Group (AG)</a:t>
            </a:r>
            <a:endParaRPr lang="en-US" b="0" dirty="0"/>
          </a:p>
        </p:txBody>
      </p:sp>
      <p:sp>
        <p:nvSpPr>
          <p:cNvPr id="2063363" name="Rectangle 3"/>
          <p:cNvSpPr>
            <a:spLocks noGrp="1" noChangeArrowheads="1"/>
          </p:cNvSpPr>
          <p:nvPr>
            <p:ph idx="11"/>
          </p:nvPr>
        </p:nvSpPr>
        <p:spPr>
          <a:xfrm>
            <a:off x="447479" y="1137077"/>
            <a:ext cx="3286997" cy="3312086"/>
          </a:xfrm>
        </p:spPr>
        <p:txBody>
          <a:bodyPr>
            <a:normAutofit/>
          </a:bodyPr>
          <a:lstStyle/>
          <a:p>
            <a:pPr marL="55688" indent="0">
              <a:buNone/>
            </a:pPr>
            <a:r>
              <a:rPr lang="en-US" sz="1200" dirty="0"/>
              <a:t>Ensure the technical integrity of the GS1 system, and the consistent and efficient inter-operation of all the various GS1 standards. </a:t>
            </a:r>
          </a:p>
          <a:p>
            <a:pPr marL="55688" indent="0">
              <a:buNone/>
            </a:pPr>
            <a:endParaRPr lang="en-US" sz="1200" dirty="0"/>
          </a:p>
          <a:p>
            <a:pPr marL="55688" indent="0">
              <a:buNone/>
            </a:pPr>
            <a:r>
              <a:rPr lang="en-US" sz="1200" dirty="0"/>
              <a:t>The GS1 Architecture publications are one of the main tools to help achieve this.</a:t>
            </a:r>
          </a:p>
          <a:p>
            <a:pPr marL="55688" indent="0">
              <a:buNone/>
            </a:pPr>
            <a:endParaRPr lang="en-US" sz="1200" dirty="0"/>
          </a:p>
          <a:p>
            <a:pPr marL="55688" indent="0">
              <a:buNone/>
            </a:pPr>
            <a:endParaRPr lang="en-GB" sz="1200" dirty="0"/>
          </a:p>
        </p:txBody>
      </p:sp>
      <p:sp>
        <p:nvSpPr>
          <p:cNvPr id="4" name="Slide Number Placeholder 3"/>
          <p:cNvSpPr>
            <a:spLocks noGrp="1"/>
          </p:cNvSpPr>
          <p:nvPr>
            <p:ph type="sldNum" sz="quarter" idx="12"/>
          </p:nvPr>
        </p:nvSpPr>
        <p:spPr/>
        <p:txBody>
          <a:bodyPr/>
          <a:lstStyle/>
          <a:p>
            <a:pPr>
              <a:defRPr/>
            </a:pPr>
            <a:fld id="{B4952E24-0C60-406C-B96E-1BD282BEA696}" type="slidenum">
              <a:rPr lang="en-US"/>
              <a:pPr>
                <a:defRPr/>
              </a:pPr>
              <a:t>15</a:t>
            </a:fld>
            <a:endParaRPr lang="en-US" dirty="0"/>
          </a:p>
        </p:txBody>
      </p:sp>
      <p:pic>
        <p:nvPicPr>
          <p:cNvPr id="2" name="Picture 1"/>
          <p:cNvPicPr>
            <a:picLocks noChangeAspect="1"/>
          </p:cNvPicPr>
          <p:nvPr/>
        </p:nvPicPr>
        <p:blipFill>
          <a:blip r:embed="rId2"/>
          <a:stretch>
            <a:fillRect/>
          </a:stretch>
        </p:blipFill>
        <p:spPr>
          <a:xfrm>
            <a:off x="3732855" y="1047750"/>
            <a:ext cx="4958566" cy="3156741"/>
          </a:xfrm>
          <a:prstGeom prst="rect">
            <a:avLst/>
          </a:prstGeom>
        </p:spPr>
      </p:pic>
      <p:sp>
        <p:nvSpPr>
          <p:cNvPr id="6" name="Rectangle 5"/>
          <p:cNvSpPr/>
          <p:nvPr/>
        </p:nvSpPr>
        <p:spPr>
          <a:xfrm>
            <a:off x="447479" y="4216304"/>
            <a:ext cx="8386621" cy="461665"/>
          </a:xfrm>
          <a:prstGeom prst="rect">
            <a:avLst/>
          </a:prstGeom>
        </p:spPr>
        <p:txBody>
          <a:bodyPr wrap="square">
            <a:spAutoFit/>
          </a:bodyPr>
          <a:lstStyle/>
          <a:p>
            <a:pPr marL="55688" indent="0">
              <a:buNone/>
            </a:pPr>
            <a:r>
              <a:rPr lang="en-GB" sz="1200" dirty="0">
                <a:hlinkClick r:id="rId3"/>
              </a:rPr>
              <a:t>https://www.gs1.org/standards/gs1-architecture</a:t>
            </a:r>
            <a:endParaRPr lang="en-GB" sz="1200" dirty="0"/>
          </a:p>
          <a:p>
            <a:pPr marL="55688" indent="0">
              <a:buNone/>
            </a:pPr>
            <a:endParaRPr lang="en-GB" sz="1200" dirty="0"/>
          </a:p>
        </p:txBody>
      </p:sp>
    </p:spTree>
    <p:extLst>
      <p:ext uri="{BB962C8B-B14F-4D97-AF65-F5344CB8AC3E}">
        <p14:creationId xmlns:p14="http://schemas.microsoft.com/office/powerpoint/2010/main" val="30501030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p:txBody>
          <a:bodyPr/>
          <a:lstStyle/>
          <a:p>
            <a:pPr eaLnBrk="1" hangingPunct="1"/>
            <a:r>
              <a:rPr lang="en-GB" altLang="en-US">
                <a:ea typeface="ＭＳ Ｐゴシック" panose="020B0600070205080204" pitchFamily="34" charset="-128"/>
              </a:rPr>
              <a:t>The GS1 System Architecture</a:t>
            </a:r>
          </a:p>
        </p:txBody>
      </p:sp>
      <p:sp>
        <p:nvSpPr>
          <p:cNvPr id="14339" name="Content Placeholder 3"/>
          <p:cNvSpPr>
            <a:spLocks noGrp="1"/>
          </p:cNvSpPr>
          <p:nvPr>
            <p:ph idx="11"/>
          </p:nvPr>
        </p:nvSpPr>
        <p:spPr>
          <a:xfrm>
            <a:off x="381000" y="879648"/>
            <a:ext cx="6019800" cy="3409157"/>
          </a:xfrm>
        </p:spPr>
        <p:txBody>
          <a:bodyPr anchor="ctr">
            <a:normAutofit/>
          </a:bodyPr>
          <a:lstStyle/>
          <a:p>
            <a:pPr eaLnBrk="1" hangingPunct="1"/>
            <a:r>
              <a:rPr lang="en-GB" altLang="en-US" dirty="0">
                <a:ea typeface="ＭＳ Ｐゴシック" panose="020B0600070205080204" pitchFamily="34" charset="-128"/>
              </a:rPr>
              <a:t>An overall architecture, showing how the different components fit together to form a cohesive whole.</a:t>
            </a:r>
          </a:p>
          <a:p>
            <a:pPr eaLnBrk="1" hangingPunct="1"/>
            <a:r>
              <a:rPr lang="en-GB" altLang="en-US" dirty="0">
                <a:ea typeface="ＭＳ Ｐゴシック" panose="020B0600070205080204" pitchFamily="34" charset="-128"/>
              </a:rPr>
              <a:t>GS1 system is described in a single, easily readable and comprehensive paper</a:t>
            </a:r>
          </a:p>
          <a:p>
            <a:pPr eaLnBrk="1" hangingPunct="1"/>
            <a:r>
              <a:rPr lang="en-GB" altLang="en-US" dirty="0">
                <a:ea typeface="ＭＳ Ｐゴシック" panose="020B0600070205080204" pitchFamily="34" charset="-128"/>
              </a:rPr>
              <a:t>Maintained and re-publish annually</a:t>
            </a:r>
          </a:p>
          <a:p>
            <a:pPr eaLnBrk="1" hangingPunct="1"/>
            <a:r>
              <a:rPr lang="en-GB" altLang="en-US" dirty="0">
                <a:ea typeface="ＭＳ Ｐゴシック" panose="020B0600070205080204" pitchFamily="34" charset="-128"/>
              </a:rPr>
              <a:t>The target audience is large, including:</a:t>
            </a:r>
          </a:p>
          <a:p>
            <a:pPr lvl="1" eaLnBrk="1" hangingPunct="1"/>
            <a:r>
              <a:rPr lang="en-GB" altLang="en-US" sz="1400" dirty="0">
                <a:ea typeface="ＭＳ Ｐゴシック" panose="020B0600070205080204" pitchFamily="34" charset="-128"/>
              </a:rPr>
              <a:t>End Users and Solution Providers</a:t>
            </a:r>
          </a:p>
          <a:p>
            <a:pPr lvl="1" eaLnBrk="1" hangingPunct="1"/>
            <a:r>
              <a:rPr lang="en-GB" altLang="en-US" sz="1400" dirty="0">
                <a:ea typeface="ＭＳ Ｐゴシック" panose="020B0600070205080204" pitchFamily="34" charset="-128"/>
              </a:rPr>
              <a:t>External parties who want to understand the GS1 System</a:t>
            </a:r>
          </a:p>
          <a:p>
            <a:pPr lvl="1" eaLnBrk="1" hangingPunct="1"/>
            <a:r>
              <a:rPr lang="en-GB" altLang="en-US" sz="1400" dirty="0">
                <a:ea typeface="ＭＳ Ｐゴシック" panose="020B0600070205080204" pitchFamily="34" charset="-128"/>
              </a:rPr>
              <a:t>GS1 Member Organisations</a:t>
            </a:r>
          </a:p>
        </p:txBody>
      </p:sp>
      <p:sp>
        <p:nvSpPr>
          <p:cNvPr id="2" name="Slide Number Placeholder 1"/>
          <p:cNvSpPr>
            <a:spLocks noGrp="1"/>
          </p:cNvSpPr>
          <p:nvPr>
            <p:ph type="sldNum" sz="quarter" idx="12"/>
          </p:nvPr>
        </p:nvSpPr>
        <p:spPr/>
        <p:txBody>
          <a:bodyPr/>
          <a:lstStyle/>
          <a:p>
            <a:fld id="{DF42D927-2229-493C-9550-BB14D19CFF1B}" type="slidenum">
              <a:rPr lang="en-US" altLang="en-US" smtClean="0"/>
              <a:pPr/>
              <a:t>16</a:t>
            </a:fld>
            <a:endParaRPr lang="en-US" alt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3200" y="1733550"/>
            <a:ext cx="1790700" cy="1790700"/>
          </a:xfrm>
          <a:prstGeom prst="rect">
            <a:avLst/>
          </a:prstGeom>
        </p:spPr>
      </p:pic>
    </p:spTree>
    <p:extLst>
      <p:ext uri="{BB962C8B-B14F-4D97-AF65-F5344CB8AC3E}">
        <p14:creationId xmlns:p14="http://schemas.microsoft.com/office/powerpoint/2010/main" val="127389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CA" altLang="en-US">
                <a:ea typeface="ＭＳ Ｐゴシック" panose="020B0600070205080204" pitchFamily="34" charset="-128"/>
              </a:rPr>
              <a:t>GS1 Architecture Publications</a:t>
            </a:r>
          </a:p>
        </p:txBody>
      </p:sp>
      <p:sp>
        <p:nvSpPr>
          <p:cNvPr id="13315" name="Content Placeholder 2"/>
          <p:cNvSpPr>
            <a:spLocks noGrp="1"/>
          </p:cNvSpPr>
          <p:nvPr>
            <p:ph idx="11"/>
          </p:nvPr>
        </p:nvSpPr>
        <p:spPr>
          <a:xfrm>
            <a:off x="381000" y="1132980"/>
            <a:ext cx="5943600" cy="2510630"/>
          </a:xfrm>
          <a:prstGeom prst="rect">
            <a:avLst/>
          </a:prstGeom>
        </p:spPr>
        <p:txBody>
          <a:bodyPr anchor="ctr"/>
          <a:lstStyle/>
          <a:p>
            <a:pPr marL="342900" indent="-342900">
              <a:buSzPct val="80000"/>
              <a:buFont typeface="+mj-ea"/>
              <a:buAutoNum type="circleNumDbPlain"/>
            </a:pPr>
            <a:r>
              <a:rPr lang="en-GB" altLang="en-US" sz="1400" b="1" dirty="0">
                <a:solidFill>
                  <a:srgbClr val="F26334"/>
                </a:solidFill>
                <a:ea typeface="ＭＳ Ｐゴシック" panose="020B0600070205080204" pitchFamily="34" charset="-128"/>
              </a:rPr>
              <a:t>GS1 System Architecture </a:t>
            </a:r>
            <a:r>
              <a:rPr lang="en-GB" altLang="en-US" sz="1400" dirty="0">
                <a:ea typeface="ＭＳ Ｐゴシック" panose="020B0600070205080204" pitchFamily="34" charset="-128"/>
              </a:rPr>
              <a:t>– the </a:t>
            </a:r>
            <a:r>
              <a:rPr lang="en-GB" altLang="en-US" sz="1400" b="1" dirty="0">
                <a:ea typeface="ＭＳ Ｐゴシック" panose="020B0600070205080204" pitchFamily="34" charset="-128"/>
              </a:rPr>
              <a:t>“what” </a:t>
            </a:r>
            <a:r>
              <a:rPr lang="en-GB" altLang="en-US" sz="1400" dirty="0">
                <a:solidFill>
                  <a:srgbClr val="F26334"/>
                </a:solidFill>
                <a:ea typeface="ＭＳ Ｐゴシック" panose="020B0600070205080204" pitchFamily="34" charset="-128"/>
              </a:rPr>
              <a:t>+</a:t>
            </a:r>
            <a:r>
              <a:rPr lang="en-GB" altLang="en-US" sz="1400" dirty="0">
                <a:ea typeface="ＭＳ Ｐゴシック" panose="020B0600070205080204" pitchFamily="34" charset="-128"/>
              </a:rPr>
              <a:t> the </a:t>
            </a:r>
            <a:r>
              <a:rPr lang="en-GB" altLang="en-US" sz="1400" b="1" dirty="0">
                <a:ea typeface="ＭＳ Ｐゴシック" panose="020B0600070205080204" pitchFamily="34" charset="-128"/>
              </a:rPr>
              <a:t>“why”</a:t>
            </a:r>
          </a:p>
          <a:p>
            <a:pPr lvl="1" eaLnBrk="1" hangingPunct="1">
              <a:buClr>
                <a:schemeClr val="tx2"/>
              </a:buClr>
              <a:buSzPct val="80000"/>
              <a:buFont typeface="Arial"/>
              <a:buChar char="•"/>
            </a:pPr>
            <a:r>
              <a:rPr lang="en-GB" altLang="en-US" sz="1100" dirty="0">
                <a:ea typeface="ＭＳ Ｐゴシック" panose="020B0600070205080204" pitchFamily="34" charset="-128"/>
              </a:rPr>
              <a:t>Showing how the standards fit together</a:t>
            </a:r>
          </a:p>
          <a:p>
            <a:pPr lvl="1" eaLnBrk="1" hangingPunct="1">
              <a:buClr>
                <a:schemeClr val="tx2"/>
              </a:buClr>
              <a:buSzPct val="80000"/>
              <a:buFont typeface="Arial"/>
              <a:buChar char="•"/>
            </a:pPr>
            <a:r>
              <a:rPr lang="en-GB" altLang="en-US" sz="1100" dirty="0">
                <a:ea typeface="ＭＳ Ｐゴシック" panose="020B0600070205080204" pitchFamily="34" charset="-128"/>
              </a:rPr>
              <a:t>Articulating underlying technical principles</a:t>
            </a:r>
          </a:p>
          <a:p>
            <a:pPr lvl="1" eaLnBrk="1" hangingPunct="1">
              <a:buClr>
                <a:schemeClr val="tx2"/>
              </a:buClr>
              <a:buSzPct val="80000"/>
              <a:buFont typeface="Arial"/>
              <a:buChar char="•"/>
            </a:pPr>
            <a:r>
              <a:rPr lang="en-GB" altLang="en-US" sz="1100" dirty="0">
                <a:ea typeface="ＭＳ Ｐゴシック" panose="020B0600070205080204" pitchFamily="34" charset="-128"/>
              </a:rPr>
              <a:t>Helping to guide the development of future standards</a:t>
            </a:r>
          </a:p>
          <a:p>
            <a:pPr marL="272250" lvl="1" indent="0" eaLnBrk="1" hangingPunct="1">
              <a:buClr>
                <a:schemeClr val="tx2"/>
              </a:buClr>
              <a:buSzPct val="80000"/>
              <a:buNone/>
            </a:pPr>
            <a:endParaRPr lang="en-GB" altLang="en-US" sz="1100" dirty="0">
              <a:ea typeface="ＭＳ Ｐゴシック" panose="020B0600070205080204" pitchFamily="34" charset="-128"/>
            </a:endParaRPr>
          </a:p>
          <a:p>
            <a:pPr marL="342900" indent="-342900">
              <a:buSzPct val="80000"/>
              <a:buFont typeface="+mj-ea"/>
              <a:buAutoNum type="circleNumDbPlain"/>
            </a:pPr>
            <a:r>
              <a:rPr lang="en-GB" altLang="en-US" sz="1400" b="1" dirty="0">
                <a:solidFill>
                  <a:srgbClr val="F26334"/>
                </a:solidFill>
                <a:ea typeface="ＭＳ Ｐゴシック" panose="020B0600070205080204" pitchFamily="34" charset="-128"/>
              </a:rPr>
              <a:t>GS1 Architecture Principles</a:t>
            </a:r>
          </a:p>
          <a:p>
            <a:pPr lvl="1">
              <a:buClr>
                <a:schemeClr val="tx2"/>
              </a:buClr>
              <a:buSzPct val="80000"/>
              <a:buFont typeface="Arial"/>
              <a:buChar char="•"/>
            </a:pPr>
            <a:r>
              <a:rPr lang="en-GB" altLang="en-US" sz="1100" dirty="0">
                <a:ea typeface="ＭＳ Ｐゴシック" panose="020B0600070205080204" pitchFamily="34" charset="-128"/>
              </a:rPr>
              <a:t>Overview provided later in this presentation</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17</a:t>
            </a:fld>
            <a:endParaRPr lang="en-US" dirty="0"/>
          </a:p>
        </p:txBody>
      </p:sp>
      <p:pic>
        <p:nvPicPr>
          <p:cNvPr id="3" name="Picture 2" descr="icon-2-publicatio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3200" y="1657350"/>
            <a:ext cx="1790700" cy="1790700"/>
          </a:xfrm>
          <a:prstGeom prst="rect">
            <a:avLst/>
          </a:prstGeom>
        </p:spPr>
      </p:pic>
      <p:sp>
        <p:nvSpPr>
          <p:cNvPr id="4" name="Rectangle 3"/>
          <p:cNvSpPr/>
          <p:nvPr/>
        </p:nvSpPr>
        <p:spPr>
          <a:xfrm>
            <a:off x="1397000" y="3924300"/>
            <a:ext cx="6324600" cy="28575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r>
              <a:rPr lang="en-GB" altLang="en-US" sz="1200" b="1" i="1" dirty="0">
                <a:ea typeface="ＭＳ Ｐゴシック" panose="020B0600070205080204" pitchFamily="34" charset="-128"/>
              </a:rPr>
              <a:t>Each publication has been reviewed by GSMP community</a:t>
            </a:r>
          </a:p>
        </p:txBody>
      </p:sp>
    </p:spTree>
    <p:extLst>
      <p:ext uri="{BB962C8B-B14F-4D97-AF65-F5344CB8AC3E}">
        <p14:creationId xmlns:p14="http://schemas.microsoft.com/office/powerpoint/2010/main" val="1373454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GB" altLang="en-US">
                <a:ea typeface="ＭＳ Ｐゴシック" panose="020B0600070205080204" pitchFamily="34" charset="-128"/>
              </a:rPr>
              <a:t>The new Architecture Principles</a:t>
            </a:r>
          </a:p>
        </p:txBody>
      </p:sp>
      <p:sp>
        <p:nvSpPr>
          <p:cNvPr id="28675" name="Content Placeholder 2"/>
          <p:cNvSpPr>
            <a:spLocks noGrp="1"/>
          </p:cNvSpPr>
          <p:nvPr>
            <p:ph idx="11"/>
          </p:nvPr>
        </p:nvSpPr>
        <p:spPr>
          <a:xfrm>
            <a:off x="381000" y="1276350"/>
            <a:ext cx="5638800" cy="2174799"/>
          </a:xfrm>
        </p:spPr>
        <p:txBody>
          <a:bodyPr anchor="ctr"/>
          <a:lstStyle/>
          <a:p>
            <a:pPr eaLnBrk="1" hangingPunct="1">
              <a:lnSpc>
                <a:spcPct val="150000"/>
              </a:lnSpc>
            </a:pPr>
            <a:r>
              <a:rPr lang="en-GB" altLang="en-US" dirty="0">
                <a:ea typeface="ＭＳ Ｐゴシック" panose="020B0600070205080204" pitchFamily="34" charset="-128"/>
              </a:rPr>
              <a:t>Revised with the objectives:</a:t>
            </a:r>
          </a:p>
          <a:p>
            <a:pPr lvl="1" eaLnBrk="1" hangingPunct="1"/>
            <a:r>
              <a:rPr lang="en-GB" altLang="en-US" sz="1350" dirty="0">
                <a:ea typeface="ＭＳ Ｐゴシック" panose="020B0600070205080204" pitchFamily="34" charset="-128"/>
              </a:rPr>
              <a:t>To </a:t>
            </a:r>
            <a:r>
              <a:rPr lang="en-GB" altLang="en-US" sz="1350" b="1" dirty="0">
                <a:solidFill>
                  <a:srgbClr val="F26334"/>
                </a:solidFill>
                <a:ea typeface="ＭＳ Ｐゴシック" panose="020B0600070205080204" pitchFamily="34" charset="-128"/>
              </a:rPr>
              <a:t>add</a:t>
            </a:r>
            <a:r>
              <a:rPr lang="en-GB" altLang="en-US" sz="1350" dirty="0">
                <a:ea typeface="ＭＳ Ｐゴシック" panose="020B0600070205080204" pitchFamily="34" charset="-128"/>
              </a:rPr>
              <a:t> principles that were missing, to </a:t>
            </a:r>
            <a:r>
              <a:rPr lang="en-GB" altLang="en-US" sz="1350" b="1" dirty="0">
                <a:solidFill>
                  <a:srgbClr val="F26334"/>
                </a:solidFill>
                <a:ea typeface="ＭＳ Ｐゴシック" panose="020B0600070205080204" pitchFamily="34" charset="-128"/>
              </a:rPr>
              <a:t>remove</a:t>
            </a:r>
            <a:r>
              <a:rPr lang="en-GB" altLang="en-US" sz="1350" dirty="0">
                <a:solidFill>
                  <a:srgbClr val="F26334"/>
                </a:solidFill>
                <a:ea typeface="ＭＳ Ｐゴシック" panose="020B0600070205080204" pitchFamily="34" charset="-128"/>
              </a:rPr>
              <a:t> </a:t>
            </a:r>
            <a:r>
              <a:rPr lang="en-GB" altLang="en-US" sz="1350" dirty="0">
                <a:ea typeface="ＭＳ Ｐゴシック" panose="020B0600070205080204" pitchFamily="34" charset="-128"/>
              </a:rPr>
              <a:t>principles that are not adding value and to </a:t>
            </a:r>
            <a:r>
              <a:rPr lang="en-GB" altLang="en-US" sz="1350" b="1" dirty="0">
                <a:solidFill>
                  <a:srgbClr val="F26334"/>
                </a:solidFill>
                <a:ea typeface="ＭＳ Ｐゴシック" panose="020B0600070205080204" pitchFamily="34" charset="-128"/>
              </a:rPr>
              <a:t>correct</a:t>
            </a:r>
            <a:r>
              <a:rPr lang="en-GB" altLang="en-US" sz="1350" dirty="0">
                <a:solidFill>
                  <a:srgbClr val="F26334"/>
                </a:solidFill>
                <a:ea typeface="ＭＳ Ｐゴシック" panose="020B0600070205080204" pitchFamily="34" charset="-128"/>
              </a:rPr>
              <a:t> </a:t>
            </a:r>
            <a:r>
              <a:rPr lang="en-GB" altLang="en-US" sz="1350" dirty="0">
                <a:ea typeface="ＭＳ Ｐゴシック" panose="020B0600070205080204" pitchFamily="34" charset="-128"/>
              </a:rPr>
              <a:t>any principles that need correcting.</a:t>
            </a:r>
            <a:endParaRPr lang="en-GB" altLang="en-US" sz="600" dirty="0">
              <a:ea typeface="ＭＳ Ｐゴシック" panose="020B0600070205080204" pitchFamily="34" charset="-128"/>
            </a:endParaRPr>
          </a:p>
          <a:p>
            <a:pPr lvl="1" eaLnBrk="1" hangingPunct="1"/>
            <a:r>
              <a:rPr lang="en-GB" altLang="en-US" sz="1350" dirty="0">
                <a:ea typeface="ＭＳ Ｐゴシック" panose="020B0600070205080204" pitchFamily="34" charset="-128"/>
              </a:rPr>
              <a:t>To improve the </a:t>
            </a:r>
            <a:r>
              <a:rPr lang="en-GB" altLang="en-US" sz="1350" b="1" dirty="0">
                <a:solidFill>
                  <a:srgbClr val="F26334"/>
                </a:solidFill>
                <a:ea typeface="ＭＳ Ｐゴシック" panose="020B0600070205080204" pitchFamily="34" charset="-128"/>
              </a:rPr>
              <a:t>clarity</a:t>
            </a:r>
            <a:r>
              <a:rPr lang="en-GB" altLang="en-US" sz="1350" dirty="0">
                <a:ea typeface="ＭＳ Ｐゴシック" panose="020B0600070205080204" pitchFamily="34" charset="-128"/>
              </a:rPr>
              <a:t> of the principles, in the light of experience of applying them, if and where necessary</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18</a:t>
            </a:fld>
            <a:endParaRPr lang="en-US" dirty="0"/>
          </a:p>
        </p:txBody>
      </p:sp>
      <p:graphicFrame>
        <p:nvGraphicFramePr>
          <p:cNvPr id="28676" name="Object 92"/>
          <p:cNvGraphicFramePr>
            <a:graphicFrameLocks noChangeAspect="1"/>
          </p:cNvGraphicFramePr>
          <p:nvPr/>
        </p:nvGraphicFramePr>
        <p:xfrm>
          <a:off x="2282428" y="1450181"/>
          <a:ext cx="252413" cy="242888"/>
        </p:xfrm>
        <a:graphic>
          <a:graphicData uri="http://schemas.openxmlformats.org/presentationml/2006/ole">
            <mc:AlternateContent xmlns:mc="http://schemas.openxmlformats.org/markup-compatibility/2006">
              <mc:Choice xmlns:v="urn:schemas-microsoft-com:vml" Requires="v">
                <p:oleObj spid="_x0000_s1026" name="Document" r:id="rId4" imgW="339064" imgH="325256" progId="">
                  <p:embed/>
                </p:oleObj>
              </mc:Choice>
              <mc:Fallback>
                <p:oleObj name="Document" r:id="rId4" imgW="339064" imgH="325256" progId="">
                  <p:embed/>
                  <p:pic>
                    <p:nvPicPr>
                      <p:cNvPr id="28676" name="Object 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2428" y="1450181"/>
                        <a:ext cx="252413"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8677" name="TextBox 5"/>
          <p:cNvSpPr txBox="1">
            <a:spLocks noChangeArrowheads="1"/>
          </p:cNvSpPr>
          <p:nvPr/>
        </p:nvSpPr>
        <p:spPr bwMode="auto">
          <a:xfrm>
            <a:off x="364385" y="3624980"/>
            <a:ext cx="4848718" cy="364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2C6C"/>
                </a:solidFill>
                <a:latin typeface="Arial" panose="020B0604020202020204" pitchFamily="34" charset="0"/>
                <a:ea typeface="ＭＳ Ｐゴシック" panose="020B0600070205080204" pitchFamily="34" charset="-128"/>
              </a:defRPr>
            </a:lvl1pPr>
            <a:lvl2pPr marL="539750" indent="363538" eaLnBrk="0" hangingPunct="0">
              <a:defRPr sz="2400">
                <a:solidFill>
                  <a:srgbClr val="002C6C"/>
                </a:solidFill>
                <a:latin typeface="Arial" panose="020B0604020202020204" pitchFamily="34" charset="0"/>
                <a:ea typeface="ＭＳ Ｐゴシック" panose="020B0600070205080204" pitchFamily="34" charset="-128"/>
              </a:defRPr>
            </a:lvl2pPr>
            <a:lvl3pPr marL="1143000" indent="-228600" eaLnBrk="0" hangingPunct="0">
              <a:defRPr sz="2400">
                <a:solidFill>
                  <a:srgbClr val="002C6C"/>
                </a:solidFill>
                <a:latin typeface="Arial" panose="020B0604020202020204" pitchFamily="34" charset="0"/>
                <a:ea typeface="ＭＳ Ｐゴシック" panose="020B0600070205080204" pitchFamily="34" charset="-128"/>
              </a:defRPr>
            </a:lvl3pPr>
            <a:lvl4pPr marL="1600200" indent="-228600" eaLnBrk="0" hangingPunct="0">
              <a:defRPr sz="2400">
                <a:solidFill>
                  <a:srgbClr val="002C6C"/>
                </a:solidFill>
                <a:latin typeface="Arial" panose="020B0604020202020204" pitchFamily="34" charset="0"/>
                <a:ea typeface="ＭＳ Ｐゴシック" panose="020B0600070205080204" pitchFamily="34" charset="-128"/>
              </a:defRPr>
            </a:lvl4pPr>
            <a:lvl5pPr marL="2057400" indent="-228600" eaLnBrk="0" hangingPunct="0">
              <a:defRPr sz="2400">
                <a:solidFill>
                  <a:srgbClr val="002C6C"/>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002C6C"/>
                </a:solidFill>
                <a:latin typeface="Arial" panose="020B0604020202020204" pitchFamily="34" charset="0"/>
                <a:ea typeface="ＭＳ Ｐゴシック" panose="020B0600070205080204" pitchFamily="34" charset="-128"/>
              </a:defRPr>
            </a:lvl9pPr>
          </a:lstStyle>
          <a:p>
            <a:pPr marL="341437" lvl="1" indent="-285750" defTabSz="342866" eaLnBrk="1" fontAlgn="base" hangingPunct="1">
              <a:lnSpc>
                <a:spcPct val="150000"/>
              </a:lnSpc>
              <a:spcBef>
                <a:spcPts val="300"/>
              </a:spcBef>
              <a:spcAft>
                <a:spcPct val="0"/>
              </a:spcAft>
              <a:buClr>
                <a:srgbClr val="F26334"/>
              </a:buClr>
              <a:buFont typeface="Arial" panose="020B0604020202020204" pitchFamily="34" charset="0"/>
              <a:buChar char="•"/>
            </a:pPr>
            <a:r>
              <a:rPr lang="en-GB" altLang="en-US" sz="1350" dirty="0">
                <a:solidFill>
                  <a:schemeClr val="tx2"/>
                </a:solidFill>
                <a:latin typeface="Verdana"/>
                <a:cs typeface="Verdana"/>
              </a:rPr>
              <a:t>Approved by the Board Committee for Standards.</a:t>
            </a:r>
            <a:endParaRPr lang="en-GB" altLang="en-US" sz="1200" dirty="0"/>
          </a:p>
        </p:txBody>
      </p:sp>
      <p:pic>
        <p:nvPicPr>
          <p:cNvPr id="4" name="Picture 3">
            <a:extLst>
              <a:ext uri="{FF2B5EF4-FFF2-40B4-BE49-F238E27FC236}">
                <a16:creationId xmlns:a16="http://schemas.microsoft.com/office/drawing/2014/main" id="{CA6DA7B9-3501-4A12-B4FE-09C26A7485E0}"/>
              </a:ext>
            </a:extLst>
          </p:cNvPr>
          <p:cNvPicPr>
            <a:picLocks noChangeAspect="1"/>
          </p:cNvPicPr>
          <p:nvPr/>
        </p:nvPicPr>
        <p:blipFill>
          <a:blip r:embed="rId6"/>
          <a:stretch>
            <a:fillRect/>
          </a:stretch>
        </p:blipFill>
        <p:spPr>
          <a:xfrm>
            <a:off x="6324600" y="1246414"/>
            <a:ext cx="1966223" cy="2899914"/>
          </a:xfrm>
          <a:prstGeom prst="rect">
            <a:avLst/>
          </a:prstGeom>
        </p:spPr>
      </p:pic>
    </p:spTree>
    <p:extLst>
      <p:ext uri="{BB962C8B-B14F-4D97-AF65-F5344CB8AC3E}">
        <p14:creationId xmlns:p14="http://schemas.microsoft.com/office/powerpoint/2010/main" val="347395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GB" altLang="en-US">
                <a:ea typeface="ＭＳ Ｐゴシック" panose="020B0600070205080204" pitchFamily="34" charset="-128"/>
              </a:rPr>
              <a:t>The GS1 Architecture Principles</a:t>
            </a:r>
          </a:p>
        </p:txBody>
      </p:sp>
      <p:sp>
        <p:nvSpPr>
          <p:cNvPr id="2" name="Slide Number Placeholder 1"/>
          <p:cNvSpPr>
            <a:spLocks noGrp="1"/>
          </p:cNvSpPr>
          <p:nvPr>
            <p:ph type="sldNum" sz="quarter" idx="4294967295"/>
          </p:nvPr>
        </p:nvSpPr>
        <p:spPr/>
        <p:txBody>
          <a:bodyPr/>
          <a:lstStyle/>
          <a:p>
            <a:pPr fontAlgn="base">
              <a:spcAft>
                <a:spcPct val="0"/>
              </a:spcAft>
              <a:defRPr/>
            </a:pPr>
            <a:fld id="{4472AB7F-E8D0-4874-A9B8-335B68DC5F05}" type="slidenum">
              <a:rPr lang="en-US" smtClean="0"/>
              <a:pPr fontAlgn="base">
                <a:spcAft>
                  <a:spcPct val="0"/>
                </a:spcAft>
                <a:defRPr/>
              </a:pPr>
              <a:t>19</a:t>
            </a:fld>
            <a:endParaRPr lang="en-US" dirty="0"/>
          </a:p>
        </p:txBody>
      </p:sp>
      <p:grpSp>
        <p:nvGrpSpPr>
          <p:cNvPr id="3" name="Group 2"/>
          <p:cNvGrpSpPr/>
          <p:nvPr/>
        </p:nvGrpSpPr>
        <p:grpSpPr>
          <a:xfrm>
            <a:off x="1390148" y="1577057"/>
            <a:ext cx="6087852" cy="230833"/>
            <a:chOff x="329531" y="1455464"/>
            <a:chExt cx="8117136" cy="307777"/>
          </a:xfrm>
        </p:grpSpPr>
        <p:sp>
          <p:nvSpPr>
            <p:cNvPr id="5" name="Rectangle 4"/>
            <p:cNvSpPr/>
            <p:nvPr/>
          </p:nvSpPr>
          <p:spPr>
            <a:xfrm>
              <a:off x="329531"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Consistency</a:t>
              </a:r>
            </a:p>
          </p:txBody>
        </p:sp>
        <p:sp>
          <p:nvSpPr>
            <p:cNvPr id="6" name="Rectangle 5"/>
            <p:cNvSpPr/>
            <p:nvPr/>
          </p:nvSpPr>
          <p:spPr>
            <a:xfrm>
              <a:off x="4388382"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Open Supply Chains</a:t>
              </a:r>
            </a:p>
          </p:txBody>
        </p:sp>
      </p:grpSp>
      <p:grpSp>
        <p:nvGrpSpPr>
          <p:cNvPr id="4" name="Group 3"/>
          <p:cNvGrpSpPr/>
          <p:nvPr/>
        </p:nvGrpSpPr>
        <p:grpSpPr>
          <a:xfrm>
            <a:off x="1390148" y="1312262"/>
            <a:ext cx="6087852" cy="230833"/>
            <a:chOff x="329531" y="1097747"/>
            <a:chExt cx="8117136" cy="307777"/>
          </a:xfrm>
        </p:grpSpPr>
        <p:sp>
          <p:nvSpPr>
            <p:cNvPr id="12" name="Rectangle 11"/>
            <p:cNvSpPr/>
            <p:nvPr/>
          </p:nvSpPr>
          <p:spPr>
            <a:xfrm>
              <a:off x="329531"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Conformance</a:t>
              </a:r>
            </a:p>
          </p:txBody>
        </p:sp>
        <p:sp>
          <p:nvSpPr>
            <p:cNvPr id="13" name="Rectangle 12"/>
            <p:cNvSpPr/>
            <p:nvPr/>
          </p:nvSpPr>
          <p:spPr>
            <a:xfrm>
              <a:off x="4388382"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Non-significance</a:t>
              </a:r>
            </a:p>
          </p:txBody>
        </p:sp>
      </p:grpSp>
      <p:grpSp>
        <p:nvGrpSpPr>
          <p:cNvPr id="19" name="Group 18"/>
          <p:cNvGrpSpPr/>
          <p:nvPr/>
        </p:nvGrpSpPr>
        <p:grpSpPr>
          <a:xfrm>
            <a:off x="1390148" y="2106647"/>
            <a:ext cx="6087852" cy="230833"/>
            <a:chOff x="329531" y="1455464"/>
            <a:chExt cx="8117136" cy="307777"/>
          </a:xfrm>
        </p:grpSpPr>
        <p:sp>
          <p:nvSpPr>
            <p:cNvPr id="20" name="Rectangle 19"/>
            <p:cNvSpPr/>
            <p:nvPr/>
          </p:nvSpPr>
          <p:spPr>
            <a:xfrm>
              <a:off x="329531"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Depreciation</a:t>
              </a:r>
            </a:p>
          </p:txBody>
        </p:sp>
        <p:sp>
          <p:nvSpPr>
            <p:cNvPr id="21" name="Rectangle 20"/>
            <p:cNvSpPr/>
            <p:nvPr/>
          </p:nvSpPr>
          <p:spPr>
            <a:xfrm>
              <a:off x="4388382"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Re-Use of Components</a:t>
              </a:r>
            </a:p>
          </p:txBody>
        </p:sp>
      </p:grpSp>
      <p:grpSp>
        <p:nvGrpSpPr>
          <p:cNvPr id="22" name="Group 21"/>
          <p:cNvGrpSpPr/>
          <p:nvPr/>
        </p:nvGrpSpPr>
        <p:grpSpPr>
          <a:xfrm>
            <a:off x="1390148" y="1841852"/>
            <a:ext cx="6087852" cy="230833"/>
            <a:chOff x="329531" y="1097747"/>
            <a:chExt cx="8117136" cy="307777"/>
          </a:xfrm>
        </p:grpSpPr>
        <p:sp>
          <p:nvSpPr>
            <p:cNvPr id="23" name="Rectangle 22"/>
            <p:cNvSpPr/>
            <p:nvPr/>
          </p:nvSpPr>
          <p:spPr>
            <a:xfrm>
              <a:off x="329531"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Demonstrable Business Value</a:t>
              </a:r>
            </a:p>
          </p:txBody>
        </p:sp>
        <p:sp>
          <p:nvSpPr>
            <p:cNvPr id="24" name="Rectangle 23"/>
            <p:cNvSpPr/>
            <p:nvPr/>
          </p:nvSpPr>
          <p:spPr>
            <a:xfrm>
              <a:off x="4388382"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Overall Value / Overall Cost</a:t>
              </a:r>
            </a:p>
          </p:txBody>
        </p:sp>
      </p:grpSp>
      <p:grpSp>
        <p:nvGrpSpPr>
          <p:cNvPr id="25" name="Group 24"/>
          <p:cNvGrpSpPr/>
          <p:nvPr/>
        </p:nvGrpSpPr>
        <p:grpSpPr>
          <a:xfrm>
            <a:off x="1390148" y="2636237"/>
            <a:ext cx="6087852" cy="230833"/>
            <a:chOff x="329531" y="1455464"/>
            <a:chExt cx="8117136" cy="307777"/>
          </a:xfrm>
        </p:grpSpPr>
        <p:sp>
          <p:nvSpPr>
            <p:cNvPr id="26" name="Rectangle 25"/>
            <p:cNvSpPr/>
            <p:nvPr/>
          </p:nvSpPr>
          <p:spPr>
            <a:xfrm>
              <a:off x="329531"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Extensibility</a:t>
              </a:r>
            </a:p>
          </p:txBody>
        </p:sp>
        <p:sp>
          <p:nvSpPr>
            <p:cNvPr id="27" name="Rectangle 26"/>
            <p:cNvSpPr/>
            <p:nvPr/>
          </p:nvSpPr>
          <p:spPr>
            <a:xfrm>
              <a:off x="4388382"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Scalability</a:t>
              </a:r>
            </a:p>
          </p:txBody>
        </p:sp>
      </p:grpSp>
      <p:grpSp>
        <p:nvGrpSpPr>
          <p:cNvPr id="28" name="Group 27"/>
          <p:cNvGrpSpPr/>
          <p:nvPr/>
        </p:nvGrpSpPr>
        <p:grpSpPr>
          <a:xfrm>
            <a:off x="1390148" y="2371442"/>
            <a:ext cx="6087852" cy="230833"/>
            <a:chOff x="329531" y="1097747"/>
            <a:chExt cx="8117136" cy="307777"/>
          </a:xfrm>
        </p:grpSpPr>
        <p:sp>
          <p:nvSpPr>
            <p:cNvPr id="29" name="Rectangle 28"/>
            <p:cNvSpPr/>
            <p:nvPr/>
          </p:nvSpPr>
          <p:spPr>
            <a:xfrm>
              <a:off x="329531"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Elimination of non-conformance</a:t>
              </a:r>
            </a:p>
          </p:txBody>
        </p:sp>
        <p:sp>
          <p:nvSpPr>
            <p:cNvPr id="30" name="Rectangle 29"/>
            <p:cNvSpPr/>
            <p:nvPr/>
          </p:nvSpPr>
          <p:spPr>
            <a:xfrm>
              <a:off x="4388382"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Royalty Free</a:t>
              </a:r>
            </a:p>
          </p:txBody>
        </p:sp>
      </p:grpSp>
      <p:grpSp>
        <p:nvGrpSpPr>
          <p:cNvPr id="31" name="Group 30"/>
          <p:cNvGrpSpPr/>
          <p:nvPr/>
        </p:nvGrpSpPr>
        <p:grpSpPr>
          <a:xfrm>
            <a:off x="1390148" y="3165827"/>
            <a:ext cx="6087852" cy="230833"/>
            <a:chOff x="329531" y="1455464"/>
            <a:chExt cx="8117136" cy="307777"/>
          </a:xfrm>
        </p:grpSpPr>
        <p:sp>
          <p:nvSpPr>
            <p:cNvPr id="32" name="Rectangle 31"/>
            <p:cNvSpPr/>
            <p:nvPr/>
          </p:nvSpPr>
          <p:spPr>
            <a:xfrm>
              <a:off x="329531"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Global Multi-Sector Standards</a:t>
              </a:r>
            </a:p>
          </p:txBody>
        </p:sp>
        <p:sp>
          <p:nvSpPr>
            <p:cNvPr id="33" name="Rectangle 32"/>
            <p:cNvSpPr/>
            <p:nvPr/>
          </p:nvSpPr>
          <p:spPr>
            <a:xfrm>
              <a:off x="4388382"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Simplicity</a:t>
              </a:r>
            </a:p>
          </p:txBody>
        </p:sp>
      </p:grpSp>
      <p:grpSp>
        <p:nvGrpSpPr>
          <p:cNvPr id="34" name="Group 33"/>
          <p:cNvGrpSpPr/>
          <p:nvPr/>
        </p:nvGrpSpPr>
        <p:grpSpPr>
          <a:xfrm>
            <a:off x="1390148" y="2901032"/>
            <a:ext cx="6087852" cy="230833"/>
            <a:chOff x="329531" y="1097747"/>
            <a:chExt cx="8117136" cy="307777"/>
          </a:xfrm>
        </p:grpSpPr>
        <p:sp>
          <p:nvSpPr>
            <p:cNvPr id="35" name="Rectangle 34"/>
            <p:cNvSpPr/>
            <p:nvPr/>
          </p:nvSpPr>
          <p:spPr>
            <a:xfrm>
              <a:off x="329531"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Forward Looking</a:t>
              </a:r>
            </a:p>
          </p:txBody>
        </p:sp>
        <p:sp>
          <p:nvSpPr>
            <p:cNvPr id="36" name="Rectangle 35"/>
            <p:cNvSpPr/>
            <p:nvPr/>
          </p:nvSpPr>
          <p:spPr>
            <a:xfrm>
              <a:off x="4388382"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Security</a:t>
              </a:r>
            </a:p>
          </p:txBody>
        </p:sp>
      </p:grpSp>
      <p:grpSp>
        <p:nvGrpSpPr>
          <p:cNvPr id="37" name="Group 36"/>
          <p:cNvGrpSpPr/>
          <p:nvPr/>
        </p:nvGrpSpPr>
        <p:grpSpPr>
          <a:xfrm>
            <a:off x="1390148" y="3695417"/>
            <a:ext cx="6087852" cy="230833"/>
            <a:chOff x="329531" y="1455464"/>
            <a:chExt cx="8117136" cy="307777"/>
          </a:xfrm>
        </p:grpSpPr>
        <p:sp>
          <p:nvSpPr>
            <p:cNvPr id="38" name="Rectangle 37"/>
            <p:cNvSpPr/>
            <p:nvPr/>
          </p:nvSpPr>
          <p:spPr>
            <a:xfrm>
              <a:off x="329531"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Interoperability</a:t>
              </a:r>
            </a:p>
          </p:txBody>
        </p:sp>
        <p:sp>
          <p:nvSpPr>
            <p:cNvPr id="39" name="Rectangle 38"/>
            <p:cNvSpPr/>
            <p:nvPr/>
          </p:nvSpPr>
          <p:spPr>
            <a:xfrm>
              <a:off x="4388382" y="1455464"/>
              <a:ext cx="4058285" cy="307777"/>
            </a:xfrm>
            <a:prstGeom prst="rect">
              <a:avLst/>
            </a:prstGeom>
            <a:noFill/>
            <a:ln w="2540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Third Party Standards</a:t>
              </a:r>
            </a:p>
          </p:txBody>
        </p:sp>
      </p:grpSp>
      <p:grpSp>
        <p:nvGrpSpPr>
          <p:cNvPr id="40" name="Group 39"/>
          <p:cNvGrpSpPr/>
          <p:nvPr/>
        </p:nvGrpSpPr>
        <p:grpSpPr>
          <a:xfrm>
            <a:off x="1390148" y="3430622"/>
            <a:ext cx="6087852" cy="230833"/>
            <a:chOff x="329531" y="1097747"/>
            <a:chExt cx="8117136" cy="307777"/>
          </a:xfrm>
        </p:grpSpPr>
        <p:sp>
          <p:nvSpPr>
            <p:cNvPr id="41" name="Rectangle 40"/>
            <p:cNvSpPr/>
            <p:nvPr/>
          </p:nvSpPr>
          <p:spPr>
            <a:xfrm>
              <a:off x="329531"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GS1 Identification Keys</a:t>
              </a:r>
            </a:p>
          </p:txBody>
        </p:sp>
        <p:sp>
          <p:nvSpPr>
            <p:cNvPr id="42" name="Rectangle 41"/>
            <p:cNvSpPr/>
            <p:nvPr/>
          </p:nvSpPr>
          <p:spPr>
            <a:xfrm>
              <a:off x="4388382"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Technology Independence</a:t>
              </a:r>
            </a:p>
          </p:txBody>
        </p:sp>
      </p:grpSp>
      <p:grpSp>
        <p:nvGrpSpPr>
          <p:cNvPr id="43" name="Group 42"/>
          <p:cNvGrpSpPr/>
          <p:nvPr/>
        </p:nvGrpSpPr>
        <p:grpSpPr>
          <a:xfrm>
            <a:off x="1390148" y="3960210"/>
            <a:ext cx="6087852" cy="230833"/>
            <a:chOff x="329531" y="1097747"/>
            <a:chExt cx="8117136" cy="307777"/>
          </a:xfrm>
        </p:grpSpPr>
        <p:sp>
          <p:nvSpPr>
            <p:cNvPr id="44" name="Rectangle 43"/>
            <p:cNvSpPr/>
            <p:nvPr/>
          </p:nvSpPr>
          <p:spPr>
            <a:xfrm>
              <a:off x="329531"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Non-Duplication</a:t>
              </a:r>
            </a:p>
          </p:txBody>
        </p:sp>
        <p:sp>
          <p:nvSpPr>
            <p:cNvPr id="45" name="Rectangle 44"/>
            <p:cNvSpPr/>
            <p:nvPr/>
          </p:nvSpPr>
          <p:spPr>
            <a:xfrm>
              <a:off x="4388382" y="1097747"/>
              <a:ext cx="4058285" cy="307777"/>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1050" dirty="0">
                  <a:solidFill>
                    <a:srgbClr val="002C6C"/>
                  </a:solidFill>
                </a:rPr>
                <a:t>Vision and Mission</a:t>
              </a:r>
            </a:p>
          </p:txBody>
        </p:sp>
      </p:grpSp>
    </p:spTree>
    <p:extLst>
      <p:ext uri="{BB962C8B-B14F-4D97-AF65-F5344CB8AC3E}">
        <p14:creationId xmlns:p14="http://schemas.microsoft.com/office/powerpoint/2010/main" val="340539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riterprint.com/043902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17655"/>
            <a:ext cx="4358063" cy="326854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a:t>GSMP Overview</a:t>
            </a:r>
            <a:endParaRPr lang="en-GB" dirty="0"/>
          </a:p>
        </p:txBody>
      </p:sp>
      <p:sp>
        <p:nvSpPr>
          <p:cNvPr id="7" name="Content Placeholder 6"/>
          <p:cNvSpPr>
            <a:spLocks noGrp="1"/>
          </p:cNvSpPr>
          <p:nvPr>
            <p:ph idx="4294967295"/>
          </p:nvPr>
        </p:nvSpPr>
        <p:spPr>
          <a:xfrm>
            <a:off x="304800" y="977839"/>
            <a:ext cx="4482475" cy="3575111"/>
          </a:xfrm>
          <a:prstGeom prst="rect">
            <a:avLst/>
          </a:prstGeom>
        </p:spPr>
        <p:txBody>
          <a:bodyPr/>
          <a:lstStyle/>
          <a:p>
            <a:pPr marL="284163" lvl="1" indent="0" fontAlgn="ctr">
              <a:buNone/>
            </a:pPr>
            <a:r>
              <a:rPr lang="en-US" sz="1050" b="1" dirty="0"/>
              <a:t>Standards Development Resources</a:t>
            </a:r>
          </a:p>
          <a:p>
            <a:pPr lvl="2" fontAlgn="ctr"/>
            <a:r>
              <a:rPr lang="en-US" sz="800" dirty="0"/>
              <a:t>Standards Development process (also known as GSMP) video</a:t>
            </a:r>
          </a:p>
          <a:p>
            <a:pPr lvl="2" fontAlgn="ctr"/>
            <a:r>
              <a:rPr lang="en-US" sz="800" dirty="0"/>
              <a:t>GSMP Manual</a:t>
            </a:r>
          </a:p>
          <a:p>
            <a:pPr lvl="2" fontAlgn="ctr"/>
            <a:r>
              <a:rPr lang="en-US" sz="800" dirty="0"/>
              <a:t>Work groups &amp; how to join them</a:t>
            </a:r>
          </a:p>
          <a:p>
            <a:pPr marL="272250" lvl="1" indent="0" fontAlgn="ctr">
              <a:buNone/>
            </a:pPr>
            <a:r>
              <a:rPr lang="en-US" sz="1050" b="1" dirty="0"/>
              <a:t>Governance</a:t>
            </a:r>
          </a:p>
          <a:p>
            <a:pPr lvl="2" fontAlgn="ctr"/>
            <a:r>
              <a:rPr lang="en-US" sz="800" dirty="0"/>
              <a:t>Standards Development Certification Programme</a:t>
            </a:r>
          </a:p>
          <a:p>
            <a:pPr lvl="2" fontAlgn="ctr"/>
            <a:endParaRPr lang="en-US" sz="100" b="1" dirty="0"/>
          </a:p>
          <a:p>
            <a:pPr marL="272250" lvl="1" indent="0" fontAlgn="ctr">
              <a:buNone/>
            </a:pPr>
            <a:r>
              <a:rPr lang="en-US" sz="1050" b="1" dirty="0"/>
              <a:t>Tools</a:t>
            </a:r>
          </a:p>
          <a:p>
            <a:pPr lvl="2" fontAlgn="ctr"/>
            <a:r>
              <a:rPr lang="en-US" sz="800" dirty="0"/>
              <a:t>Standards Development Certification Programme</a:t>
            </a:r>
          </a:p>
          <a:p>
            <a:pPr lvl="2" fontAlgn="ctr"/>
            <a:r>
              <a:rPr lang="en-US" sz="800" dirty="0"/>
              <a:t>Community Room</a:t>
            </a:r>
          </a:p>
          <a:p>
            <a:pPr lvl="2" fontAlgn="ctr"/>
            <a:r>
              <a:rPr lang="en-US" sz="800" dirty="0"/>
              <a:t>Training video</a:t>
            </a:r>
            <a:endParaRPr lang="en-GB" sz="800" dirty="0"/>
          </a:p>
          <a:p>
            <a:pPr lvl="2" fontAlgn="ctr"/>
            <a:r>
              <a:rPr lang="en-US" sz="800" dirty="0"/>
              <a:t>Work request system </a:t>
            </a:r>
          </a:p>
          <a:p>
            <a:pPr lvl="2" fontAlgn="ctr"/>
            <a:endParaRPr lang="en-US" sz="100" dirty="0"/>
          </a:p>
          <a:p>
            <a:pPr marL="74250" indent="0" fontAlgn="ctr">
              <a:buNone/>
            </a:pPr>
            <a:r>
              <a:rPr lang="en-US" sz="1050" dirty="0"/>
              <a:t>    </a:t>
            </a:r>
            <a:r>
              <a:rPr lang="en-US" sz="1050" b="1" dirty="0"/>
              <a:t>News &amp; Events</a:t>
            </a:r>
          </a:p>
          <a:p>
            <a:pPr lvl="2" fontAlgn="ctr"/>
            <a:r>
              <a:rPr lang="en-US" sz="800" dirty="0"/>
              <a:t>Communications</a:t>
            </a:r>
          </a:p>
          <a:p>
            <a:pPr lvl="2" fontAlgn="ctr"/>
            <a:r>
              <a:rPr lang="en-US" sz="800" dirty="0"/>
              <a:t>Reporting </a:t>
            </a:r>
          </a:p>
          <a:p>
            <a:pPr lvl="2" fontAlgn="ctr"/>
            <a:r>
              <a:rPr lang="en-US" sz="800" dirty="0"/>
              <a:t>Events</a:t>
            </a:r>
            <a:endParaRPr lang="en-GB" sz="800" dirty="0"/>
          </a:p>
          <a:p>
            <a:pPr marL="538650" lvl="2" indent="0" fontAlgn="ctr">
              <a:buNone/>
            </a:pPr>
            <a:endParaRPr lang="en-US" sz="100" dirty="0"/>
          </a:p>
          <a:p>
            <a:pPr marL="55688" indent="0">
              <a:buNone/>
            </a:pPr>
            <a:r>
              <a:rPr lang="en-US" sz="1000" b="1" dirty="0"/>
              <a:t>    </a:t>
            </a:r>
            <a:r>
              <a:rPr lang="en-US" sz="1050" b="1" dirty="0"/>
              <a:t>Meet the Team </a:t>
            </a:r>
            <a:endParaRPr lang="en-GB" sz="1050" b="1" dirty="0"/>
          </a:p>
          <a:p>
            <a:endParaRPr lang="en-GB" sz="1100" b="1" dirty="0"/>
          </a:p>
        </p:txBody>
      </p:sp>
    </p:spTree>
    <p:extLst>
      <p:ext uri="{BB962C8B-B14F-4D97-AF65-F5344CB8AC3E}">
        <p14:creationId xmlns:p14="http://schemas.microsoft.com/office/powerpoint/2010/main" val="130553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90650" y="2552460"/>
            <a:ext cx="2952750" cy="320857"/>
            <a:chOff x="330200" y="2615851"/>
            <a:chExt cx="3937000" cy="427809"/>
          </a:xfrm>
        </p:grpSpPr>
        <p:sp>
          <p:nvSpPr>
            <p:cNvPr id="13" name="Rectangle 12"/>
            <p:cNvSpPr/>
            <p:nvPr/>
          </p:nvSpPr>
          <p:spPr>
            <a:xfrm>
              <a:off x="330200" y="2717799"/>
              <a:ext cx="3937000" cy="254001"/>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788" b="1" dirty="0"/>
            </a:p>
          </p:txBody>
        </p:sp>
        <p:sp>
          <p:nvSpPr>
            <p:cNvPr id="11" name="Text Placeholder 1"/>
            <p:cNvSpPr txBox="1">
              <a:spLocks/>
            </p:cNvSpPr>
            <p:nvPr/>
          </p:nvSpPr>
          <p:spPr>
            <a:xfrm>
              <a:off x="482599" y="2615851"/>
              <a:ext cx="3488267" cy="427809"/>
            </a:xfrm>
            <a:prstGeom prst="rect">
              <a:avLst/>
            </a:prstGeom>
          </p:spPr>
          <p:txBody>
            <a:bodyPr wrap="square" lIns="0">
              <a:spAutoFit/>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55688" indent="0">
                <a:buNone/>
              </a:pPr>
              <a:r>
                <a:rPr lang="en-US" sz="1350" dirty="0">
                  <a:solidFill>
                    <a:srgbClr val="FFFFFF"/>
                  </a:solidFill>
                </a:rPr>
                <a:t>www.gs1.org/architecture </a:t>
              </a:r>
              <a:endParaRPr lang="en-GB" sz="1350" dirty="0">
                <a:solidFill>
                  <a:srgbClr val="FFFFFF"/>
                </a:solidFill>
              </a:endParaRPr>
            </a:p>
          </p:txBody>
        </p:sp>
      </p:grpSp>
      <p:sp>
        <p:nvSpPr>
          <p:cNvPr id="12" name="Rectangle 11"/>
          <p:cNvSpPr/>
          <p:nvPr/>
        </p:nvSpPr>
        <p:spPr>
          <a:xfrm>
            <a:off x="1390650" y="2309833"/>
            <a:ext cx="2952750" cy="190501"/>
          </a:xfrm>
          <a:prstGeom prst="rect">
            <a:avLst/>
          </a:prstGeom>
          <a:solidFill>
            <a:schemeClr val="accent2">
              <a:lumMod val="50000"/>
            </a:scheme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788" b="1" dirty="0"/>
          </a:p>
        </p:txBody>
      </p:sp>
      <p:sp>
        <p:nvSpPr>
          <p:cNvPr id="6" name="Title 5"/>
          <p:cNvSpPr>
            <a:spLocks noGrp="1"/>
          </p:cNvSpPr>
          <p:nvPr>
            <p:ph type="title"/>
          </p:nvPr>
        </p:nvSpPr>
        <p:spPr/>
        <p:txBody>
          <a:bodyPr/>
          <a:lstStyle/>
          <a:p>
            <a:r>
              <a:rPr lang="en-US" dirty="0"/>
              <a:t>Where to learn more</a:t>
            </a:r>
          </a:p>
        </p:txBody>
      </p:sp>
      <p:sp>
        <p:nvSpPr>
          <p:cNvPr id="5" name="Slide Number Placeholder 4"/>
          <p:cNvSpPr>
            <a:spLocks noGrp="1"/>
          </p:cNvSpPr>
          <p:nvPr>
            <p:ph type="sldNum" sz="quarter" idx="4294967295"/>
          </p:nvPr>
        </p:nvSpPr>
        <p:spPr/>
        <p:txBody>
          <a:bodyPr/>
          <a:lstStyle/>
          <a:p>
            <a:pPr fontAlgn="base">
              <a:spcAft>
                <a:spcPct val="0"/>
              </a:spcAft>
              <a:defRPr/>
            </a:pPr>
            <a:fld id="{4472AB7F-E8D0-4874-A9B8-335B68DC5F05}" type="slidenum">
              <a:rPr lang="en-US" smtClean="0"/>
              <a:pPr fontAlgn="base">
                <a:spcAft>
                  <a:spcPct val="0"/>
                </a:spcAft>
                <a:defRPr/>
              </a:pPr>
              <a:t>20</a:t>
            </a:fld>
            <a:endParaRPr lang="en-US" dirty="0"/>
          </a:p>
        </p:txBody>
      </p:sp>
      <p:grpSp>
        <p:nvGrpSpPr>
          <p:cNvPr id="9" name="Group 8"/>
          <p:cNvGrpSpPr/>
          <p:nvPr/>
        </p:nvGrpSpPr>
        <p:grpSpPr>
          <a:xfrm>
            <a:off x="4121149" y="676297"/>
            <a:ext cx="3854451" cy="4286250"/>
            <a:chOff x="4004733" y="673100"/>
            <a:chExt cx="5139268" cy="5715000"/>
          </a:xfrm>
        </p:grpSpPr>
        <p:pic>
          <p:nvPicPr>
            <p:cNvPr id="8" name="Picture 7" descr="imac-new-transp_NO LOGO.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04733" y="673100"/>
              <a:ext cx="5139268" cy="5715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3533" y="1601566"/>
              <a:ext cx="4487334" cy="2654236"/>
            </a:xfrm>
            <a:prstGeom prst="rect">
              <a:avLst/>
            </a:prstGeom>
          </p:spPr>
        </p:pic>
      </p:grpSp>
      <p:sp>
        <p:nvSpPr>
          <p:cNvPr id="10" name="Text Placeholder 1"/>
          <p:cNvSpPr txBox="1">
            <a:spLocks/>
          </p:cNvSpPr>
          <p:nvPr/>
        </p:nvSpPr>
        <p:spPr>
          <a:xfrm>
            <a:off x="1504951" y="2244485"/>
            <a:ext cx="2616200" cy="320857"/>
          </a:xfrm>
          <a:prstGeom prst="rect">
            <a:avLst/>
          </a:prstGeom>
        </p:spPr>
        <p:txBody>
          <a:bodyPr wrap="square" lIns="0">
            <a:spAutoFit/>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55688" indent="0">
              <a:buNone/>
            </a:pPr>
            <a:r>
              <a:rPr lang="en-US" sz="1350" dirty="0">
                <a:solidFill>
                  <a:schemeClr val="bg1"/>
                </a:solidFill>
              </a:rPr>
              <a:t>All Architecture material via</a:t>
            </a:r>
            <a:endParaRPr lang="en-GB" sz="1350" dirty="0">
              <a:solidFill>
                <a:schemeClr val="bg1"/>
              </a:solidFill>
            </a:endParaRPr>
          </a:p>
        </p:txBody>
      </p:sp>
    </p:spTree>
    <p:extLst>
      <p:ext uri="{BB962C8B-B14F-4D97-AF65-F5344CB8AC3E}">
        <p14:creationId xmlns:p14="http://schemas.microsoft.com/office/powerpoint/2010/main" val="4062983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Tools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21</a:t>
            </a:fld>
            <a:endParaRPr lang="en-GB" noProof="0"/>
          </a:p>
        </p:txBody>
      </p:sp>
    </p:spTree>
    <p:extLst>
      <p:ext uri="{BB962C8B-B14F-4D97-AF65-F5344CB8AC3E}">
        <p14:creationId xmlns:p14="http://schemas.microsoft.com/office/powerpoint/2010/main" val="1952118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Development Certification Programme</a:t>
            </a:r>
            <a:endParaRPr lang="en-GB" dirty="0"/>
          </a:p>
        </p:txBody>
      </p:sp>
      <p:sp>
        <p:nvSpPr>
          <p:cNvPr id="3" name="Content Placeholder 2"/>
          <p:cNvSpPr>
            <a:spLocks noGrp="1"/>
          </p:cNvSpPr>
          <p:nvPr>
            <p:ph idx="11"/>
          </p:nvPr>
        </p:nvSpPr>
        <p:spPr>
          <a:xfrm>
            <a:off x="322513" y="1000654"/>
            <a:ext cx="8241707" cy="3312086"/>
          </a:xfrm>
        </p:spPr>
        <p:txBody>
          <a:bodyPr/>
          <a:lstStyle/>
          <a:p>
            <a:pPr marL="74250" indent="0">
              <a:buNone/>
            </a:pPr>
            <a:r>
              <a:rPr lang="en-US" sz="1100" dirty="0"/>
              <a:t>This unique </a:t>
            </a:r>
            <a:r>
              <a:rPr lang="en-US" sz="1100" dirty="0" err="1"/>
              <a:t>programme</a:t>
            </a:r>
            <a:r>
              <a:rPr lang="en-US" sz="1100" dirty="0"/>
              <a:t> is the </a:t>
            </a:r>
            <a:r>
              <a:rPr lang="en-US" sz="1100" i="1" dirty="0"/>
              <a:t>only</a:t>
            </a:r>
            <a:r>
              <a:rPr lang="en-US" sz="1100" dirty="0"/>
              <a:t> place where users can acquire the knowledge and skills needed to become an internal specialist in GS1 standards and the GSMP process, while also discovering how to run highly-effective and collaborative meetings. Click </a:t>
            </a:r>
            <a:r>
              <a:rPr lang="en-US" sz="1100" dirty="0">
                <a:hlinkClick r:id="rId2"/>
              </a:rPr>
              <a:t>here</a:t>
            </a:r>
            <a:r>
              <a:rPr lang="en-US" sz="1100" dirty="0"/>
              <a:t> to access the </a:t>
            </a:r>
            <a:r>
              <a:rPr lang="en-US" sz="1100" dirty="0" err="1"/>
              <a:t>programme</a:t>
            </a:r>
            <a:r>
              <a:rPr lang="en-US" sz="1100" dirty="0"/>
              <a:t>.</a:t>
            </a:r>
          </a:p>
          <a:p>
            <a:pPr marL="74250" indent="0">
              <a:buNone/>
            </a:pPr>
            <a:endParaRPr lang="en-US" sz="1100" dirty="0"/>
          </a:p>
          <a:p>
            <a:pPr marL="74250" indent="0">
              <a:buNone/>
            </a:pPr>
            <a:endParaRPr lang="en-GB" sz="1100" dirty="0"/>
          </a:p>
        </p:txBody>
      </p:sp>
      <p:sp>
        <p:nvSpPr>
          <p:cNvPr id="4" name="Slide Number Placeholder 3"/>
          <p:cNvSpPr>
            <a:spLocks noGrp="1"/>
          </p:cNvSpPr>
          <p:nvPr>
            <p:ph type="sldNum" sz="quarter" idx="12"/>
          </p:nvPr>
        </p:nvSpPr>
        <p:spPr>
          <a:xfrm>
            <a:off x="8558127" y="4978920"/>
            <a:ext cx="247535" cy="150195"/>
          </a:xfrm>
        </p:spPr>
        <p:txBody>
          <a:bodyPr/>
          <a:lstStyle/>
          <a:p>
            <a:pPr fontAlgn="base">
              <a:spcAft>
                <a:spcPct val="0"/>
              </a:spcAft>
              <a:defRPr/>
            </a:pPr>
            <a:fld id="{4472AB7F-E8D0-4874-A9B8-335B68DC5F05}" type="slidenum">
              <a:rPr lang="en-GB" noProof="0" smtClean="0"/>
              <a:pPr fontAlgn="base">
                <a:spcAft>
                  <a:spcPct val="0"/>
                </a:spcAft>
                <a:defRPr/>
              </a:pPr>
              <a:t>22</a:t>
            </a:fld>
            <a:endParaRPr lang="en-GB" noProof="0"/>
          </a:p>
        </p:txBody>
      </p:sp>
      <p:sp>
        <p:nvSpPr>
          <p:cNvPr id="5" name="L-Shape 4"/>
          <p:cNvSpPr/>
          <p:nvPr/>
        </p:nvSpPr>
        <p:spPr>
          <a:xfrm flipV="1">
            <a:off x="2399561" y="2885194"/>
            <a:ext cx="2145523" cy="880067"/>
          </a:xfrm>
          <a:prstGeom prst="corner">
            <a:avLst>
              <a:gd name="adj1" fmla="val 24762"/>
              <a:gd name="adj2" fmla="val 21306"/>
            </a:avLst>
          </a:prstGeom>
          <a:solidFill>
            <a:srgbClr val="89AADB"/>
          </a:solidFill>
          <a:ln w="25400">
            <a:solidFill>
              <a:srgbClr val="89AA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050">
              <a:solidFill>
                <a:prstClr val="white"/>
              </a:solidFill>
              <a:latin typeface="Verdana"/>
            </a:endParaRPr>
          </a:p>
        </p:txBody>
      </p:sp>
      <p:sp>
        <p:nvSpPr>
          <p:cNvPr id="6" name="Slide Number Placeholder 3"/>
          <p:cNvSpPr txBox="1">
            <a:spLocks/>
          </p:cNvSpPr>
          <p:nvPr/>
        </p:nvSpPr>
        <p:spPr>
          <a:xfrm>
            <a:off x="7546440" y="4982094"/>
            <a:ext cx="160267" cy="123505"/>
          </a:xfrm>
          <a:prstGeom prst="rect">
            <a:avLst/>
          </a:prstGeom>
        </p:spPr>
        <p:txBody>
          <a:bodyPr vert="horz" wrap="square" lIns="0" tIns="0" rIns="0" bIns="0" numCol="1" anchor="ctr" anchorCtr="0" compatLnSpc="1">
            <a:prstTxWarp prst="textNoShape">
              <a:avLst/>
            </a:prstTxWarp>
          </a:bodyPr>
          <a:lstStyle>
            <a:defPPr>
              <a:defRPr lang="en-US"/>
            </a:defPPr>
            <a:lvl1pPr marL="0" algn="r" defTabSz="914310" rtl="0" eaLnBrk="1" latinLnBrk="0" hangingPunct="1">
              <a:defRPr sz="700" kern="1200" smtClean="0">
                <a:solidFill>
                  <a:srgbClr val="454545"/>
                </a:solidFill>
                <a:latin typeface="Verdana"/>
                <a:ea typeface="+mn-ea"/>
                <a:cs typeface="Verdana"/>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defTabSz="685800" fontAlgn="base">
              <a:spcAft>
                <a:spcPct val="0"/>
              </a:spcAft>
              <a:defRPr/>
            </a:pPr>
            <a:fld id="{4472AB7F-E8D0-4874-A9B8-335B68DC5F05}" type="slidenum">
              <a:rPr lang="en-GB" sz="450" smtClean="0"/>
              <a:pPr defTabSz="685800" fontAlgn="base">
                <a:spcAft>
                  <a:spcPct val="0"/>
                </a:spcAft>
                <a:defRPr/>
              </a:pPr>
              <a:t>22</a:t>
            </a:fld>
            <a:endParaRPr lang="en-GB" sz="450"/>
          </a:p>
        </p:txBody>
      </p:sp>
      <p:sp>
        <p:nvSpPr>
          <p:cNvPr id="7" name="L-Shape 6"/>
          <p:cNvSpPr/>
          <p:nvPr/>
        </p:nvSpPr>
        <p:spPr>
          <a:xfrm flipV="1">
            <a:off x="4741522" y="1895393"/>
            <a:ext cx="2145523" cy="880067"/>
          </a:xfrm>
          <a:prstGeom prst="corner">
            <a:avLst>
              <a:gd name="adj1" fmla="val 24762"/>
              <a:gd name="adj2" fmla="val 21306"/>
            </a:avLst>
          </a:prstGeom>
          <a:solidFill>
            <a:schemeClr val="accent5"/>
          </a:solidFill>
          <a:ln w="25400">
            <a:solidFill>
              <a:srgbClr val="FBB0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050">
              <a:solidFill>
                <a:prstClr val="white"/>
              </a:solidFill>
              <a:latin typeface="Verdana"/>
            </a:endParaRPr>
          </a:p>
        </p:txBody>
      </p:sp>
      <p:sp>
        <p:nvSpPr>
          <p:cNvPr id="8" name="TextBox 7"/>
          <p:cNvSpPr txBox="1"/>
          <p:nvPr/>
        </p:nvSpPr>
        <p:spPr>
          <a:xfrm>
            <a:off x="4854147" y="1853465"/>
            <a:ext cx="2044871" cy="307777"/>
          </a:xfrm>
          <a:prstGeom prst="rect">
            <a:avLst/>
          </a:prstGeom>
          <a:noFill/>
          <a:ln>
            <a:noFill/>
          </a:ln>
        </p:spPr>
        <p:txBody>
          <a:bodyPr wrap="square" rtlCol="0">
            <a:spAutoFit/>
          </a:bodyPr>
          <a:lstStyle/>
          <a:p>
            <a:pPr defTabSz="685800">
              <a:defRPr/>
            </a:pPr>
            <a:r>
              <a:rPr lang="en-US" sz="1400" b="1" dirty="0">
                <a:solidFill>
                  <a:srgbClr val="454545"/>
                </a:solidFill>
                <a:latin typeface="Verdana"/>
              </a:rPr>
              <a:t>GSMP Master</a:t>
            </a:r>
          </a:p>
        </p:txBody>
      </p:sp>
      <p:sp>
        <p:nvSpPr>
          <p:cNvPr id="9" name="Rectangle 8"/>
          <p:cNvSpPr/>
          <p:nvPr/>
        </p:nvSpPr>
        <p:spPr>
          <a:xfrm>
            <a:off x="2590800" y="3116054"/>
            <a:ext cx="1957767" cy="1325784"/>
          </a:xfrm>
          <a:prstGeom prst="rect">
            <a:avLst/>
          </a:prstGeom>
          <a:solidFill>
            <a:srgbClr val="89AADB">
              <a:alpha val="76000"/>
            </a:srgb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66675" indent="-66675" defTabSz="685800">
              <a:lnSpc>
                <a:spcPct val="107000"/>
              </a:lnSpc>
              <a:buFont typeface="Arial" panose="020B0604020202020204" pitchFamily="34" charset="0"/>
              <a:buChar char="•"/>
              <a:defRPr/>
            </a:pPr>
            <a:r>
              <a:rPr lang="en-GB" sz="800" dirty="0">
                <a:solidFill>
                  <a:srgbClr val="002C6C"/>
                </a:solidFill>
                <a:latin typeface="Verdana"/>
              </a:rPr>
              <a:t>GS1 System Certificate</a:t>
            </a:r>
          </a:p>
          <a:p>
            <a:pPr marL="66675" indent="-66675" defTabSz="685800">
              <a:lnSpc>
                <a:spcPct val="107000"/>
              </a:lnSpc>
              <a:buFont typeface="Arial" panose="020B0604020202020204" pitchFamily="34" charset="0"/>
              <a:buChar char="•"/>
              <a:defRPr/>
            </a:pPr>
            <a:r>
              <a:rPr lang="en-GB" sz="800" dirty="0">
                <a:solidFill>
                  <a:srgbClr val="002C6C"/>
                </a:solidFill>
                <a:latin typeface="Verdana"/>
              </a:rPr>
              <a:t>GS1 Intellectual Property Policy GS1 Code of Conduct Principles </a:t>
            </a:r>
          </a:p>
          <a:p>
            <a:pPr marL="66675" indent="-66675" defTabSz="685800">
              <a:lnSpc>
                <a:spcPct val="107000"/>
              </a:lnSpc>
              <a:buFont typeface="Arial" panose="020B0604020202020204" pitchFamily="34" charset="0"/>
              <a:buChar char="•"/>
              <a:defRPr/>
            </a:pPr>
            <a:r>
              <a:rPr lang="en-GB" sz="800" dirty="0">
                <a:solidFill>
                  <a:srgbClr val="002C6C"/>
                </a:solidFill>
                <a:latin typeface="Verdana"/>
              </a:rPr>
              <a:t>GS1 Anti-Trust Clause</a:t>
            </a:r>
          </a:p>
          <a:p>
            <a:pPr marL="66675" indent="-66675" defTabSz="685800">
              <a:lnSpc>
                <a:spcPct val="107000"/>
              </a:lnSpc>
              <a:buFont typeface="Arial" panose="020B0604020202020204" pitchFamily="34" charset="0"/>
              <a:buChar char="•"/>
              <a:defRPr/>
            </a:pPr>
            <a:r>
              <a:rPr lang="en-GB" sz="800" dirty="0">
                <a:solidFill>
                  <a:srgbClr val="002C6C"/>
                </a:solidFill>
                <a:latin typeface="Verdana"/>
              </a:rPr>
              <a:t>GS1 System Architecture Principles</a:t>
            </a:r>
          </a:p>
          <a:p>
            <a:pPr marL="66675" indent="-66675" defTabSz="685800">
              <a:lnSpc>
                <a:spcPct val="107000"/>
              </a:lnSpc>
              <a:buFont typeface="Arial" panose="020B0604020202020204" pitchFamily="34" charset="0"/>
              <a:buChar char="•"/>
              <a:defRPr/>
            </a:pPr>
            <a:r>
              <a:rPr lang="en-US" sz="800" dirty="0">
                <a:solidFill>
                  <a:srgbClr val="002C6C"/>
                </a:solidFill>
                <a:latin typeface="Verdana"/>
              </a:rPr>
              <a:t>Intro to Global Standards Management Process (GSMP)</a:t>
            </a:r>
            <a:endParaRPr lang="en-GB" sz="800" dirty="0">
              <a:solidFill>
                <a:srgbClr val="002C6C"/>
              </a:solidFill>
              <a:latin typeface="Verdana"/>
            </a:endParaRPr>
          </a:p>
          <a:p>
            <a:pPr marL="66675" indent="-66675" defTabSz="685800">
              <a:lnSpc>
                <a:spcPct val="107000"/>
              </a:lnSpc>
              <a:buFont typeface="Arial" panose="020B0604020202020204" pitchFamily="34" charset="0"/>
              <a:buChar char="•"/>
              <a:defRPr/>
            </a:pPr>
            <a:r>
              <a:rPr lang="en-GB" sz="800" dirty="0">
                <a:solidFill>
                  <a:srgbClr val="002C6C"/>
                </a:solidFill>
                <a:latin typeface="Verdana"/>
              </a:rPr>
              <a:t>How to create a quality Work Request</a:t>
            </a:r>
            <a:endParaRPr lang="en-GB" sz="800" dirty="0">
              <a:solidFill>
                <a:srgbClr val="002C6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936999" y="2132431"/>
            <a:ext cx="1950046" cy="983623"/>
          </a:xfrm>
          <a:prstGeom prst="rect">
            <a:avLst/>
          </a:prstGeom>
          <a:solidFill>
            <a:srgbClr val="FBB034">
              <a:alpha val="25098"/>
            </a:srgbClr>
          </a:solidFill>
          <a:ln w="6350">
            <a:solidFill>
              <a:srgbClr val="002C6C"/>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66675" indent="-66675" defTabSz="685800">
              <a:lnSpc>
                <a:spcPct val="107000"/>
              </a:lnSpc>
              <a:buFont typeface="Arial" panose="020B0604020202020204" pitchFamily="34" charset="0"/>
              <a:buChar char="•"/>
              <a:defRPr/>
            </a:pPr>
            <a:r>
              <a:rPr lang="en-GB" sz="800" dirty="0">
                <a:solidFill>
                  <a:srgbClr val="002C6C"/>
                </a:solidFill>
                <a:latin typeface="Verdana"/>
              </a:rPr>
              <a:t>Presentation Skills &amp; Cultural Diversity awareness</a:t>
            </a:r>
          </a:p>
          <a:p>
            <a:pPr marL="66675" indent="-66675" defTabSz="685800">
              <a:lnSpc>
                <a:spcPct val="107000"/>
              </a:lnSpc>
              <a:buFont typeface="Arial" panose="020B0604020202020204" pitchFamily="34" charset="0"/>
              <a:buChar char="•"/>
              <a:defRPr/>
            </a:pPr>
            <a:r>
              <a:rPr lang="en-US" sz="800" dirty="0">
                <a:solidFill>
                  <a:srgbClr val="002C6C"/>
                </a:solidFill>
                <a:latin typeface="Verdana"/>
              </a:rPr>
              <a:t>Building compelling value propositions</a:t>
            </a:r>
            <a:endParaRPr lang="en-GB" sz="800" dirty="0">
              <a:solidFill>
                <a:srgbClr val="002C6C"/>
              </a:solidFill>
              <a:latin typeface="Verdana"/>
            </a:endParaRPr>
          </a:p>
          <a:p>
            <a:pPr marL="66675" indent="-66675" defTabSz="685800">
              <a:lnSpc>
                <a:spcPct val="107000"/>
              </a:lnSpc>
              <a:buFont typeface="Arial" panose="020B0604020202020204" pitchFamily="34" charset="0"/>
              <a:buChar char="•"/>
              <a:defRPr/>
            </a:pPr>
            <a:r>
              <a:rPr lang="en-GB" sz="800" dirty="0">
                <a:solidFill>
                  <a:srgbClr val="002C6C"/>
                </a:solidFill>
                <a:latin typeface="Verdana"/>
              </a:rPr>
              <a:t>Effective Facilitation Skills</a:t>
            </a:r>
          </a:p>
          <a:p>
            <a:pPr marL="66675" indent="-66675" defTabSz="685800">
              <a:lnSpc>
                <a:spcPct val="107000"/>
              </a:lnSpc>
              <a:buFont typeface="Arial" panose="020B0604020202020204" pitchFamily="34" charset="0"/>
              <a:buChar char="•"/>
              <a:defRPr/>
            </a:pPr>
            <a:r>
              <a:rPr lang="en-GB" sz="800" dirty="0">
                <a:solidFill>
                  <a:srgbClr val="002C6C"/>
                </a:solidFill>
              </a:rPr>
              <a:t>GS1 Project Management Skills</a:t>
            </a:r>
            <a:endParaRPr lang="en-GB" sz="300" b="1" dirty="0">
              <a:ln w="0"/>
              <a:solidFill>
                <a:schemeClr val="accent1"/>
              </a:solidFill>
              <a:effectLst>
                <a:outerShdw blurRad="38100" dist="25400" dir="5400000" algn="ctr" rotWithShape="0">
                  <a:srgbClr val="6E747A">
                    <a:alpha val="43000"/>
                  </a:srgbClr>
                </a:outerShdw>
              </a:effectLst>
            </a:endParaRPr>
          </a:p>
          <a:p>
            <a:pPr defTabSz="685800">
              <a:lnSpc>
                <a:spcPct val="107000"/>
              </a:lnSpc>
              <a:defRPr/>
            </a:pPr>
            <a:r>
              <a:rPr lang="en-GB" sz="800" dirty="0">
                <a:solidFill>
                  <a:srgbClr val="002C6C"/>
                </a:solidFill>
              </a:rPr>
              <a:t> </a:t>
            </a:r>
          </a:p>
          <a:p>
            <a:pPr marL="66675" indent="-66675" defTabSz="685800">
              <a:lnSpc>
                <a:spcPct val="107000"/>
              </a:lnSpc>
              <a:buFont typeface="Arial" panose="020B0604020202020204" pitchFamily="34" charset="0"/>
              <a:buChar char="•"/>
              <a:defRPr/>
            </a:pPr>
            <a:endParaRPr lang="en-GB" sz="800" dirty="0">
              <a:solidFill>
                <a:srgbClr val="002C6C"/>
              </a:solidFill>
              <a:latin typeface="Verdana"/>
            </a:endParaRPr>
          </a:p>
        </p:txBody>
      </p:sp>
      <p:sp>
        <p:nvSpPr>
          <p:cNvPr id="11" name="Rectangle 10"/>
          <p:cNvSpPr/>
          <p:nvPr/>
        </p:nvSpPr>
        <p:spPr>
          <a:xfrm>
            <a:off x="4937000" y="3116494"/>
            <a:ext cx="1950045" cy="1325344"/>
          </a:xfrm>
          <a:prstGeom prst="rect">
            <a:avLst/>
          </a:prstGeom>
          <a:solidFill>
            <a:srgbClr val="89AADB">
              <a:alpha val="76000"/>
            </a:srgb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85800">
              <a:lnSpc>
                <a:spcPct val="107000"/>
              </a:lnSpc>
              <a:defRPr/>
            </a:pPr>
            <a:endParaRPr lang="en-US" sz="600" dirty="0">
              <a:solidFill>
                <a:srgbClr val="002C6C"/>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07000"/>
              </a:lnSpc>
              <a:defRPr/>
            </a:pPr>
            <a:endParaRPr lang="en-US" sz="600" dirty="0">
              <a:solidFill>
                <a:srgbClr val="002C6C"/>
              </a:solidFill>
              <a:latin typeface="Calibri" panose="020F0502020204030204" pitchFamily="34" charset="0"/>
              <a:ea typeface="Calibri" panose="020F0502020204030204" pitchFamily="34" charset="0"/>
              <a:cs typeface="Times New Roman" panose="02020603050405020304" pitchFamily="18" charset="0"/>
            </a:endParaRPr>
          </a:p>
          <a:p>
            <a:pPr algn="ctr" defTabSz="685800">
              <a:lnSpc>
                <a:spcPct val="107000"/>
              </a:lnSpc>
              <a:defRPr/>
            </a:pPr>
            <a:r>
              <a:rPr lang="en-US" sz="1350" dirty="0">
                <a:solidFill>
                  <a:srgbClr val="002C6C"/>
                </a:solidFill>
                <a:latin typeface="Calibri" panose="020F0502020204030204" pitchFamily="34" charset="0"/>
                <a:ea typeface="Calibri" panose="020F0502020204030204" pitchFamily="34" charset="0"/>
                <a:cs typeface="Times New Roman" panose="02020603050405020304" pitchFamily="18" charset="0"/>
              </a:rPr>
              <a:t>GSMP Professional</a:t>
            </a:r>
            <a:endParaRPr lang="en-GB" sz="1350" dirty="0">
              <a:solidFill>
                <a:srgbClr val="002C6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AutoShape 64"/>
          <p:cNvSpPr>
            <a:spLocks noChangeArrowheads="1"/>
          </p:cNvSpPr>
          <p:nvPr/>
        </p:nvSpPr>
        <p:spPr bwMode="auto">
          <a:xfrm rot="-5400000">
            <a:off x="4569909" y="1824870"/>
            <a:ext cx="204652" cy="5326341"/>
          </a:xfrm>
          <a:prstGeom prst="downArrow">
            <a:avLst>
              <a:gd name="adj1" fmla="val 39287"/>
              <a:gd name="adj2" fmla="val 86628"/>
            </a:avLst>
          </a:prstGeom>
          <a:solidFill>
            <a:srgbClr val="B2B2B2"/>
          </a:solidFill>
          <a:ln w="9525" algn="ctr">
            <a:noFill/>
            <a:miter lim="800000"/>
            <a:headEnd/>
            <a:tailEnd/>
          </a:ln>
        </p:spPr>
        <p:txBody>
          <a:bodyPr rot="10800000" wrap="none" lIns="48006" tIns="48006" rIns="48006" bIns="0" anchor="ctr"/>
          <a:lstStyle/>
          <a:p>
            <a:pPr algn="ctr" defTabSz="685800">
              <a:buSzPct val="120000"/>
              <a:buFontTx/>
              <a:buChar char="•"/>
              <a:defRPr/>
            </a:pPr>
            <a:endParaRPr lang="en-GB" sz="1350">
              <a:solidFill>
                <a:srgbClr val="454545"/>
              </a:solidFill>
              <a:latin typeface="Verdana"/>
            </a:endParaRPr>
          </a:p>
        </p:txBody>
      </p:sp>
      <p:sp>
        <p:nvSpPr>
          <p:cNvPr id="13" name="Text Box 66"/>
          <p:cNvSpPr txBox="1">
            <a:spLocks noChangeArrowheads="1"/>
          </p:cNvSpPr>
          <p:nvPr/>
        </p:nvSpPr>
        <p:spPr bwMode="auto">
          <a:xfrm>
            <a:off x="1954622" y="4525167"/>
            <a:ext cx="5316761" cy="288610"/>
          </a:xfrm>
          <a:prstGeom prst="rect">
            <a:avLst/>
          </a:prstGeom>
          <a:noFill/>
          <a:ln w="9525" algn="ctr">
            <a:noFill/>
            <a:miter lim="800000"/>
            <a:headEnd/>
            <a:tailEnd/>
          </a:ln>
          <a:effectLst>
            <a:prstShdw prst="shdw17" dist="17961" dir="2700000">
              <a:schemeClr val="accent2">
                <a:gamma/>
                <a:shade val="60000"/>
                <a:invGamma/>
              </a:schemeClr>
            </a:prstShdw>
          </a:effectLst>
        </p:spPr>
        <p:txBody>
          <a:bodyPr lIns="48006" tIns="48006" rIns="48006" bIns="0"/>
          <a:lstStyle/>
          <a:p>
            <a:pPr marL="108347" indent="-107156" algn="ctr" defTabSz="671513">
              <a:lnSpc>
                <a:spcPct val="95000"/>
              </a:lnSpc>
              <a:buSzPct val="120000"/>
              <a:defRPr/>
            </a:pPr>
            <a:r>
              <a:rPr lang="en-GB" sz="825" b="1" dirty="0">
                <a:solidFill>
                  <a:srgbClr val="454545"/>
                </a:solidFill>
                <a:latin typeface="Verdana"/>
              </a:rPr>
              <a:t>Proficiency Level</a:t>
            </a:r>
          </a:p>
        </p:txBody>
      </p:sp>
      <p:sp>
        <p:nvSpPr>
          <p:cNvPr id="14" name="AutoShape 63"/>
          <p:cNvSpPr>
            <a:spLocks noChangeArrowheads="1"/>
          </p:cNvSpPr>
          <p:nvPr/>
        </p:nvSpPr>
        <p:spPr bwMode="auto">
          <a:xfrm flipV="1">
            <a:off x="1762965" y="2132430"/>
            <a:ext cx="200528" cy="2392737"/>
          </a:xfrm>
          <a:prstGeom prst="downArrow">
            <a:avLst>
              <a:gd name="adj1" fmla="val 50000"/>
              <a:gd name="adj2" fmla="val 80540"/>
            </a:avLst>
          </a:prstGeom>
          <a:solidFill>
            <a:srgbClr val="B2B2B2"/>
          </a:solidFill>
          <a:ln w="9525" algn="ctr">
            <a:noFill/>
            <a:miter lim="800000"/>
            <a:headEnd/>
            <a:tailEnd/>
          </a:ln>
        </p:spPr>
        <p:txBody>
          <a:bodyPr vert="eaVert" wrap="none" lIns="48006" tIns="48006" rIns="48006" bIns="0" anchor="ctr"/>
          <a:lstStyle/>
          <a:p>
            <a:pPr algn="ctr" defTabSz="685800">
              <a:buSzPct val="120000"/>
              <a:buFontTx/>
              <a:buChar char="•"/>
              <a:defRPr/>
            </a:pPr>
            <a:endParaRPr lang="en-GB" sz="1350">
              <a:solidFill>
                <a:srgbClr val="454545"/>
              </a:solidFill>
              <a:latin typeface="Verdana"/>
            </a:endParaRPr>
          </a:p>
        </p:txBody>
      </p:sp>
      <p:sp>
        <p:nvSpPr>
          <p:cNvPr id="15" name="Cross 14"/>
          <p:cNvSpPr/>
          <p:nvPr/>
        </p:nvSpPr>
        <p:spPr>
          <a:xfrm>
            <a:off x="5786959" y="3031422"/>
            <a:ext cx="143755" cy="145324"/>
          </a:xfrm>
          <a:prstGeom prst="plus">
            <a:avLst>
              <a:gd name="adj" fmla="val 39583"/>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prstClr val="white"/>
              </a:solidFill>
              <a:latin typeface="Verdana"/>
            </a:endParaRPr>
          </a:p>
        </p:txBody>
      </p:sp>
      <p:sp>
        <p:nvSpPr>
          <p:cNvPr id="16" name="Right Brace 15"/>
          <p:cNvSpPr/>
          <p:nvPr/>
        </p:nvSpPr>
        <p:spPr>
          <a:xfrm>
            <a:off x="7006971" y="2286623"/>
            <a:ext cx="328435" cy="710399"/>
          </a:xfrm>
          <a:prstGeom prst="righ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733">
              <a:defRPr/>
            </a:pPr>
            <a:endParaRPr lang="en-GB" sz="1350">
              <a:solidFill>
                <a:srgbClr val="454545"/>
              </a:solidFill>
              <a:latin typeface="Verdana"/>
            </a:endParaRPr>
          </a:p>
        </p:txBody>
      </p:sp>
      <p:sp>
        <p:nvSpPr>
          <p:cNvPr id="17" name="TextBox 16"/>
          <p:cNvSpPr txBox="1"/>
          <p:nvPr/>
        </p:nvSpPr>
        <p:spPr>
          <a:xfrm>
            <a:off x="7471533" y="3716130"/>
            <a:ext cx="623889" cy="246221"/>
          </a:xfrm>
          <a:prstGeom prst="rect">
            <a:avLst/>
          </a:prstGeom>
          <a:noFill/>
        </p:spPr>
        <p:txBody>
          <a:bodyPr wrap="none" rtlCol="0">
            <a:spAutoFit/>
          </a:bodyPr>
          <a:lstStyle/>
          <a:p>
            <a:pPr algn="ctr" defTabSz="685733">
              <a:defRPr/>
            </a:pPr>
            <a:r>
              <a:rPr lang="nl-BE" sz="1000" dirty="0">
                <a:solidFill>
                  <a:srgbClr val="002C6C"/>
                </a:solidFill>
                <a:latin typeface="Verdana"/>
              </a:rPr>
              <a:t>eLearn</a:t>
            </a:r>
          </a:p>
        </p:txBody>
      </p:sp>
      <p:sp>
        <p:nvSpPr>
          <p:cNvPr id="18" name="TextBox 17"/>
          <p:cNvSpPr txBox="1"/>
          <p:nvPr/>
        </p:nvSpPr>
        <p:spPr>
          <a:xfrm>
            <a:off x="7277743" y="2379698"/>
            <a:ext cx="857928" cy="553998"/>
          </a:xfrm>
          <a:prstGeom prst="rect">
            <a:avLst/>
          </a:prstGeom>
          <a:noFill/>
        </p:spPr>
        <p:txBody>
          <a:bodyPr wrap="none" rtlCol="0">
            <a:spAutoFit/>
          </a:bodyPr>
          <a:lstStyle/>
          <a:p>
            <a:pPr algn="ctr" defTabSz="685733">
              <a:defRPr/>
            </a:pPr>
            <a:r>
              <a:rPr lang="nl-BE" sz="1000" dirty="0">
                <a:solidFill>
                  <a:srgbClr val="002C6C"/>
                </a:solidFill>
                <a:latin typeface="Verdana"/>
              </a:rPr>
              <a:t>Classroom</a:t>
            </a:r>
            <a:br>
              <a:rPr lang="nl-BE" sz="1000" dirty="0">
                <a:solidFill>
                  <a:srgbClr val="002C6C"/>
                </a:solidFill>
                <a:latin typeface="Verdana"/>
              </a:rPr>
            </a:br>
            <a:r>
              <a:rPr lang="nl-BE" sz="1000" dirty="0">
                <a:solidFill>
                  <a:srgbClr val="002C6C"/>
                </a:solidFill>
                <a:latin typeface="Verdana"/>
              </a:rPr>
              <a:t>+</a:t>
            </a:r>
          </a:p>
          <a:p>
            <a:pPr algn="ctr" defTabSz="685733">
              <a:defRPr/>
            </a:pPr>
            <a:r>
              <a:rPr lang="nl-BE" sz="1000" dirty="0">
                <a:solidFill>
                  <a:srgbClr val="002C6C"/>
                </a:solidFill>
                <a:latin typeface="Verdana"/>
              </a:rPr>
              <a:t>eLearn</a:t>
            </a:r>
            <a:endParaRPr lang="en-GB" sz="1000" dirty="0">
              <a:solidFill>
                <a:srgbClr val="002C6C"/>
              </a:solidFill>
              <a:latin typeface="Verdana"/>
            </a:endParaRPr>
          </a:p>
        </p:txBody>
      </p:sp>
      <p:sp>
        <p:nvSpPr>
          <p:cNvPr id="19" name="TextBox 18"/>
          <p:cNvSpPr txBox="1"/>
          <p:nvPr/>
        </p:nvSpPr>
        <p:spPr>
          <a:xfrm>
            <a:off x="2502632" y="2843133"/>
            <a:ext cx="2194149" cy="307777"/>
          </a:xfrm>
          <a:prstGeom prst="rect">
            <a:avLst/>
          </a:prstGeom>
          <a:noFill/>
          <a:ln>
            <a:noFill/>
          </a:ln>
        </p:spPr>
        <p:txBody>
          <a:bodyPr wrap="square" rtlCol="0">
            <a:spAutoFit/>
          </a:bodyPr>
          <a:lstStyle/>
          <a:p>
            <a:pPr defTabSz="685800">
              <a:defRPr/>
            </a:pPr>
            <a:r>
              <a:rPr lang="en-US" sz="1400" b="1" dirty="0">
                <a:solidFill>
                  <a:srgbClr val="454545"/>
                </a:solidFill>
                <a:latin typeface="Verdana"/>
              </a:rPr>
              <a:t>GSMP Professional</a:t>
            </a:r>
          </a:p>
        </p:txBody>
      </p:sp>
      <p:sp>
        <p:nvSpPr>
          <p:cNvPr id="20" name="TextBox 19"/>
          <p:cNvSpPr txBox="1"/>
          <p:nvPr/>
        </p:nvSpPr>
        <p:spPr>
          <a:xfrm>
            <a:off x="2558282" y="2565722"/>
            <a:ext cx="1844528" cy="338554"/>
          </a:xfrm>
          <a:prstGeom prst="rect">
            <a:avLst/>
          </a:prstGeom>
          <a:noFill/>
        </p:spPr>
        <p:txBody>
          <a:bodyPr wrap="square" rtlCol="0">
            <a:spAutoFit/>
          </a:bodyPr>
          <a:lstStyle/>
          <a:p>
            <a:r>
              <a:rPr lang="en-US" sz="1600" dirty="0"/>
              <a:t>Level 1</a:t>
            </a:r>
          </a:p>
        </p:txBody>
      </p:sp>
      <p:sp>
        <p:nvSpPr>
          <p:cNvPr id="21" name="TextBox 20"/>
          <p:cNvSpPr txBox="1"/>
          <p:nvPr/>
        </p:nvSpPr>
        <p:spPr>
          <a:xfrm>
            <a:off x="4854147" y="1597503"/>
            <a:ext cx="1844528" cy="338554"/>
          </a:xfrm>
          <a:prstGeom prst="rect">
            <a:avLst/>
          </a:prstGeom>
          <a:noFill/>
        </p:spPr>
        <p:txBody>
          <a:bodyPr wrap="square" rtlCol="0">
            <a:spAutoFit/>
          </a:bodyPr>
          <a:lstStyle/>
          <a:p>
            <a:r>
              <a:rPr lang="en-US" sz="1600" dirty="0"/>
              <a:t>Level 2</a:t>
            </a:r>
          </a:p>
        </p:txBody>
      </p:sp>
      <p:sp>
        <p:nvSpPr>
          <p:cNvPr id="22" name="TextBox 21"/>
          <p:cNvSpPr txBox="1"/>
          <p:nvPr/>
        </p:nvSpPr>
        <p:spPr>
          <a:xfrm rot="19727132">
            <a:off x="6566328" y="2631265"/>
            <a:ext cx="833081" cy="161583"/>
          </a:xfrm>
          <a:prstGeom prst="rect">
            <a:avLst/>
          </a:prstGeom>
          <a:noFill/>
        </p:spPr>
        <p:txBody>
          <a:bodyPr wrap="square" rtlCol="0">
            <a:spAutoFit/>
          </a:bodyPr>
          <a:lstStyle/>
          <a:p>
            <a:r>
              <a:rPr lang="en-US" sz="450" b="1" dirty="0">
                <a:solidFill>
                  <a:srgbClr val="F26334"/>
                </a:solidFill>
              </a:rPr>
              <a:t>Coming soon!</a:t>
            </a:r>
            <a:endParaRPr lang="en-GB" sz="450" b="1" dirty="0">
              <a:solidFill>
                <a:srgbClr val="F26334"/>
              </a:solidFill>
            </a:endParaRPr>
          </a:p>
        </p:txBody>
      </p:sp>
      <p:sp>
        <p:nvSpPr>
          <p:cNvPr id="23" name="Right Brace 22"/>
          <p:cNvSpPr/>
          <p:nvPr/>
        </p:nvSpPr>
        <p:spPr>
          <a:xfrm>
            <a:off x="7052543" y="3476347"/>
            <a:ext cx="328435" cy="710399"/>
          </a:xfrm>
          <a:prstGeom prst="righ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733">
              <a:defRPr/>
            </a:pPr>
            <a:endParaRPr lang="en-GB" sz="1350">
              <a:solidFill>
                <a:srgbClr val="454545"/>
              </a:solidFill>
              <a:latin typeface="Verdana"/>
            </a:endParaRPr>
          </a:p>
        </p:txBody>
      </p:sp>
      <p:sp>
        <p:nvSpPr>
          <p:cNvPr id="24" name="Text Box 65"/>
          <p:cNvSpPr txBox="1">
            <a:spLocks noChangeArrowheads="1"/>
          </p:cNvSpPr>
          <p:nvPr/>
        </p:nvSpPr>
        <p:spPr bwMode="auto">
          <a:xfrm rot="16200000">
            <a:off x="137737" y="3079020"/>
            <a:ext cx="3240559" cy="397219"/>
          </a:xfrm>
          <a:prstGeom prst="rect">
            <a:avLst/>
          </a:prstGeom>
          <a:noFill/>
          <a:ln w="9525" algn="ctr">
            <a:noFill/>
            <a:miter lim="800000"/>
            <a:headEnd/>
            <a:tailEnd/>
          </a:ln>
          <a:effectLst>
            <a:prstShdw prst="shdw17" dist="17961" dir="2700000">
              <a:schemeClr val="accent2">
                <a:gamma/>
                <a:shade val="60000"/>
                <a:invGamma/>
              </a:schemeClr>
            </a:prstShdw>
          </a:effectLst>
        </p:spPr>
        <p:txBody>
          <a:bodyPr lIns="48006" tIns="48006" rIns="48006" bIns="0"/>
          <a:lstStyle>
            <a:defPPr>
              <a:defRPr lang="en-US"/>
            </a:defPPr>
            <a:lvl1pPr marL="144463" indent="-142875" algn="ctr" defTabSz="895350">
              <a:lnSpc>
                <a:spcPct val="95000"/>
              </a:lnSpc>
              <a:buSzPct val="120000"/>
              <a:defRPr sz="1400" b="1"/>
            </a:lvl1pPr>
          </a:lstStyle>
          <a:p>
            <a:pPr marL="108347" indent="-107156" defTabSz="671513">
              <a:defRPr/>
            </a:pPr>
            <a:r>
              <a:rPr lang="en-GB" sz="825" dirty="0">
                <a:solidFill>
                  <a:srgbClr val="454545"/>
                </a:solidFill>
                <a:latin typeface="Verdana"/>
              </a:rPr>
              <a:t>Competency</a:t>
            </a:r>
            <a:endParaRPr lang="en-GB" sz="788" dirty="0">
              <a:solidFill>
                <a:srgbClr val="454545"/>
              </a:solidFill>
              <a:latin typeface="Verdana"/>
            </a:endParaRPr>
          </a:p>
        </p:txBody>
      </p:sp>
    </p:spTree>
    <p:extLst>
      <p:ext uri="{BB962C8B-B14F-4D97-AF65-F5344CB8AC3E}">
        <p14:creationId xmlns:p14="http://schemas.microsoft.com/office/powerpoint/2010/main" val="163093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Room</a:t>
            </a:r>
            <a:endParaRPr lang="en-GB" dirty="0"/>
          </a:p>
        </p:txBody>
      </p:sp>
      <p:sp>
        <p:nvSpPr>
          <p:cNvPr id="3" name="Content Placeholder 2"/>
          <p:cNvSpPr>
            <a:spLocks noGrp="1"/>
          </p:cNvSpPr>
          <p:nvPr>
            <p:ph idx="11"/>
          </p:nvPr>
        </p:nvSpPr>
        <p:spPr/>
        <p:txBody>
          <a:bodyPr/>
          <a:lstStyle/>
          <a:p>
            <a:pPr marL="74250" indent="0">
              <a:buNone/>
            </a:pPr>
            <a:r>
              <a:rPr lang="en-US" dirty="0"/>
              <a:t>The Community Room is a central location for collaboration and sharing for all GSMP and Industry groups.  It is located inside the </a:t>
            </a:r>
            <a:r>
              <a:rPr lang="en-US" dirty="0">
                <a:solidFill>
                  <a:srgbClr val="F26334"/>
                </a:solidFill>
              </a:rPr>
              <a:t>GS1 Xchange </a:t>
            </a:r>
            <a:r>
              <a:rPr lang="en-US" dirty="0"/>
              <a:t>portal.</a:t>
            </a:r>
          </a:p>
          <a:p>
            <a:pPr marL="74250" indent="0">
              <a:buNone/>
            </a:pPr>
            <a:endParaRPr lang="en-US" dirty="0"/>
          </a:p>
          <a:p>
            <a:pPr marL="74250" indent="0">
              <a:buNone/>
            </a:pPr>
            <a:r>
              <a:rPr lang="en-US" dirty="0"/>
              <a:t>For information on how to access and log into </a:t>
            </a:r>
            <a:r>
              <a:rPr lang="en-US" dirty="0">
                <a:solidFill>
                  <a:srgbClr val="F26334"/>
                </a:solidFill>
              </a:rPr>
              <a:t>Xchange</a:t>
            </a:r>
            <a:r>
              <a:rPr lang="en-US" dirty="0"/>
              <a:t>, </a:t>
            </a:r>
            <a:r>
              <a:rPr lang="en-US" dirty="0">
                <a:hlinkClick r:id="rId2"/>
              </a:rPr>
              <a:t>click here</a:t>
            </a:r>
            <a:r>
              <a:rPr lang="en-US" dirty="0"/>
              <a:t>.</a:t>
            </a:r>
          </a:p>
          <a:p>
            <a:pPr marL="74250" indent="0">
              <a:buNone/>
            </a:pPr>
            <a:endParaRPr lang="en-US" dirty="0"/>
          </a:p>
          <a:p>
            <a:pPr marL="74250" indent="0">
              <a:buNone/>
            </a:pPr>
            <a:r>
              <a:rPr lang="en-US" dirty="0"/>
              <a:t>For a training video on how to navigate through </a:t>
            </a:r>
            <a:r>
              <a:rPr lang="en-US" dirty="0">
                <a:solidFill>
                  <a:srgbClr val="F26334"/>
                </a:solidFill>
              </a:rPr>
              <a:t>Community Room</a:t>
            </a:r>
            <a:r>
              <a:rPr lang="en-US" dirty="0"/>
              <a:t>, </a:t>
            </a:r>
            <a:r>
              <a:rPr lang="en-US" dirty="0">
                <a:hlinkClick r:id="rId3"/>
              </a:rPr>
              <a:t>click here</a:t>
            </a:r>
            <a:r>
              <a:rPr lang="en-US" dirty="0"/>
              <a:t>.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23</a:t>
            </a:fld>
            <a:endParaRPr lang="en-GB" noProof="0"/>
          </a:p>
        </p:txBody>
      </p:sp>
    </p:spTree>
    <p:extLst>
      <p:ext uri="{BB962C8B-B14F-4D97-AF65-F5344CB8AC3E}">
        <p14:creationId xmlns:p14="http://schemas.microsoft.com/office/powerpoint/2010/main" val="143626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227" t="7047" r="5443" b="6044"/>
          <a:stretch/>
        </p:blipFill>
        <p:spPr>
          <a:xfrm>
            <a:off x="1752600" y="2114550"/>
            <a:ext cx="5559173" cy="2408975"/>
          </a:xfrm>
          <a:prstGeom prst="rect">
            <a:avLst/>
          </a:prstGeom>
        </p:spPr>
      </p:pic>
      <p:sp>
        <p:nvSpPr>
          <p:cNvPr id="2" name="Title 1"/>
          <p:cNvSpPr>
            <a:spLocks noGrp="1"/>
          </p:cNvSpPr>
          <p:nvPr>
            <p:ph type="title"/>
          </p:nvPr>
        </p:nvSpPr>
        <p:spPr/>
        <p:txBody>
          <a:bodyPr/>
          <a:lstStyle/>
          <a:p>
            <a:r>
              <a:rPr lang="en-US" dirty="0"/>
              <a:t>Work Request System</a:t>
            </a:r>
            <a:endParaRPr lang="en-GB" dirty="0"/>
          </a:p>
        </p:txBody>
      </p:sp>
      <p:sp>
        <p:nvSpPr>
          <p:cNvPr id="3" name="Content Placeholder 2"/>
          <p:cNvSpPr>
            <a:spLocks noGrp="1"/>
          </p:cNvSpPr>
          <p:nvPr>
            <p:ph idx="11"/>
          </p:nvPr>
        </p:nvSpPr>
        <p:spPr/>
        <p:txBody>
          <a:bodyPr/>
          <a:lstStyle/>
          <a:p>
            <a:pPr marL="74250" indent="0">
              <a:buNone/>
            </a:pPr>
            <a:r>
              <a:rPr lang="en-US" dirty="0"/>
              <a:t>The </a:t>
            </a:r>
            <a:r>
              <a:rPr lang="en-US" dirty="0">
                <a:hlinkClick r:id="rId3"/>
              </a:rPr>
              <a:t>GS1 Work Request System (WRS) </a:t>
            </a:r>
            <a:r>
              <a:rPr lang="en-US" dirty="0"/>
              <a:t>is the entry point into the Global Standards Management Process (GSMP). Work Requests (WR) are submitted by the community to identify business needs that require standard-based solutions to improve efficiency, safety, security and or sustainability throughout the supply chain.</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24</a:t>
            </a:fld>
            <a:endParaRPr lang="en-GB" noProof="0"/>
          </a:p>
        </p:txBody>
      </p:sp>
    </p:spTree>
    <p:extLst>
      <p:ext uri="{BB962C8B-B14F-4D97-AF65-F5344CB8AC3E}">
        <p14:creationId xmlns:p14="http://schemas.microsoft.com/office/powerpoint/2010/main" val="2408286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News &amp; Events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25</a:t>
            </a:fld>
            <a:endParaRPr lang="en-GB" noProof="0"/>
          </a:p>
        </p:txBody>
      </p:sp>
    </p:spTree>
    <p:extLst>
      <p:ext uri="{BB962C8B-B14F-4D97-AF65-F5344CB8AC3E}">
        <p14:creationId xmlns:p14="http://schemas.microsoft.com/office/powerpoint/2010/main" val="1271248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Weekly GSMP Communication</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26</a:t>
            </a:fld>
            <a:endParaRPr lang="en-GB" noProof="0"/>
          </a:p>
        </p:txBody>
      </p:sp>
      <p:sp>
        <p:nvSpPr>
          <p:cNvPr id="4" name="Rectangle 3"/>
          <p:cNvSpPr/>
          <p:nvPr/>
        </p:nvSpPr>
        <p:spPr>
          <a:xfrm>
            <a:off x="382751" y="1123950"/>
            <a:ext cx="8158021" cy="2333459"/>
          </a:xfrm>
          <a:prstGeom prst="rect">
            <a:avLst/>
          </a:prstGeom>
        </p:spPr>
        <p:txBody>
          <a:bodyPr wrap="square">
            <a:spAutoFit/>
          </a:bodyPr>
          <a:lstStyle/>
          <a:p>
            <a:pPr marR="0" lvl="0">
              <a:lnSpc>
                <a:spcPct val="105000"/>
              </a:lnSpc>
              <a:spcBef>
                <a:spcPts val="0"/>
              </a:spcBef>
              <a:spcAft>
                <a:spcPts val="800"/>
              </a:spcAft>
            </a:pPr>
            <a:r>
              <a:rPr lang="en-GB" dirty="0">
                <a:solidFill>
                  <a:srgbClr val="002C6C"/>
                </a:solidFill>
                <a:ea typeface="Calibri" panose="020F0502020204030204" pitchFamily="34" charset="0"/>
                <a:cs typeface="Times New Roman" panose="02020603050405020304" pitchFamily="18" charset="0"/>
              </a:rPr>
              <a:t>Weekly communications is where we communicate the weeks activity of all groups and standards developed. Summary of all open ballots and community reviews are included for community consideration.</a:t>
            </a:r>
          </a:p>
          <a:p>
            <a:pPr marR="0" lvl="0">
              <a:lnSpc>
                <a:spcPct val="105000"/>
              </a:lnSpc>
              <a:spcBef>
                <a:spcPts val="0"/>
              </a:spcBef>
              <a:spcAft>
                <a:spcPts val="800"/>
              </a:spcAft>
            </a:pPr>
            <a:endParaRPr lang="en-US" dirty="0">
              <a:solidFill>
                <a:srgbClr val="002C6C"/>
              </a:solidFill>
              <a:ea typeface="Calibri" panose="020F0502020204030204" pitchFamily="34" charset="0"/>
              <a:cs typeface="Times New Roman" panose="02020603050405020304" pitchFamily="18" charset="0"/>
            </a:endParaRPr>
          </a:p>
          <a:p>
            <a:pPr marR="0" lvl="0">
              <a:lnSpc>
                <a:spcPct val="105000"/>
              </a:lnSpc>
              <a:spcBef>
                <a:spcPts val="0"/>
              </a:spcBef>
              <a:spcAft>
                <a:spcPts val="800"/>
              </a:spcAft>
            </a:pPr>
            <a:r>
              <a:rPr lang="en-US" dirty="0">
                <a:solidFill>
                  <a:srgbClr val="F26334"/>
                </a:solidFill>
                <a:ea typeface="Calibri" panose="020F0502020204030204" pitchFamily="34" charset="0"/>
                <a:cs typeface="Times New Roman" panose="02020603050405020304" pitchFamily="18" charset="0"/>
              </a:rPr>
              <a:t>Once you are registered in the Xchange portal, you will automatically begin receiving GSMP Communications.</a:t>
            </a:r>
            <a:endParaRPr lang="en-GB" dirty="0">
              <a:solidFill>
                <a:srgbClr val="F26334"/>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0160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a:t>
            </a:r>
            <a:endParaRPr lang="en-GB" dirty="0"/>
          </a:p>
        </p:txBody>
      </p:sp>
      <p:sp>
        <p:nvSpPr>
          <p:cNvPr id="3" name="Content Placeholder 2"/>
          <p:cNvSpPr>
            <a:spLocks noGrp="1"/>
          </p:cNvSpPr>
          <p:nvPr>
            <p:ph idx="11"/>
          </p:nvPr>
        </p:nvSpPr>
        <p:spPr/>
        <p:txBody>
          <a:bodyPr/>
          <a:lstStyle/>
          <a:p>
            <a:pPr marL="74250" indent="0">
              <a:buNone/>
            </a:pPr>
            <a:r>
              <a:rPr lang="en-US" b="1" dirty="0"/>
              <a:t>Monthly</a:t>
            </a:r>
          </a:p>
          <a:p>
            <a:r>
              <a:rPr lang="en-US" dirty="0"/>
              <a:t>Mission Specific Work Group Scorecards</a:t>
            </a:r>
          </a:p>
          <a:p>
            <a:endParaRPr lang="en-US" dirty="0"/>
          </a:p>
          <a:p>
            <a:pPr marL="74250" indent="0">
              <a:buNone/>
            </a:pPr>
            <a:r>
              <a:rPr lang="en-US" b="1" dirty="0"/>
              <a:t>Quarterly</a:t>
            </a:r>
          </a:p>
          <a:p>
            <a:r>
              <a:rPr lang="en-US" dirty="0"/>
              <a:t>Standards Maintenance Group Scorecards</a:t>
            </a:r>
          </a:p>
          <a:p>
            <a:r>
              <a:rPr lang="en-US" dirty="0"/>
              <a:t>Management Report - activities, risks, project forecasting and metrics</a:t>
            </a:r>
          </a:p>
          <a:p>
            <a:r>
              <a:rPr lang="en-US" dirty="0"/>
              <a:t>Executive Summary - a summary of GSMP activities for the current quarter</a:t>
            </a:r>
          </a:p>
          <a:p>
            <a:endParaRPr lang="en-US" dirty="0"/>
          </a:p>
          <a:p>
            <a:pPr marL="74250" indent="0">
              <a:buNone/>
            </a:pPr>
            <a:r>
              <a:rPr lang="en-US" dirty="0">
                <a:solidFill>
                  <a:srgbClr val="F26334"/>
                </a:solidFill>
              </a:rPr>
              <a:t>All reporting can be found within the GSMP website, and will also be included in the weekly communications.</a:t>
            </a:r>
            <a:endParaRPr lang="en-GB" dirty="0">
              <a:solidFill>
                <a:srgbClr val="F26334"/>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27</a:t>
            </a:fld>
            <a:endParaRPr lang="en-GB" noProof="0"/>
          </a:p>
        </p:txBody>
      </p:sp>
    </p:spTree>
    <p:extLst>
      <p:ext uri="{BB962C8B-B14F-4D97-AF65-F5344CB8AC3E}">
        <p14:creationId xmlns:p14="http://schemas.microsoft.com/office/powerpoint/2010/main" val="348998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Events</a:t>
            </a:r>
            <a:endParaRPr lang="en-GB" dirty="0"/>
          </a:p>
        </p:txBody>
      </p:sp>
      <p:sp>
        <p:nvSpPr>
          <p:cNvPr id="3" name="Content Placeholder 2"/>
          <p:cNvSpPr>
            <a:spLocks noGrp="1"/>
          </p:cNvSpPr>
          <p:nvPr>
            <p:ph idx="11"/>
          </p:nvPr>
        </p:nvSpPr>
        <p:spPr/>
        <p:txBody>
          <a:bodyPr/>
          <a:lstStyle/>
          <a:p>
            <a:pPr marL="74250" indent="0">
              <a:buNone/>
            </a:pPr>
            <a:r>
              <a:rPr lang="en-US" dirty="0"/>
              <a:t>There are two events per year, one in the US and one in Europe.  </a:t>
            </a:r>
          </a:p>
          <a:p>
            <a:pPr marL="74250" indent="0">
              <a:buNone/>
            </a:pPr>
            <a:endParaRPr lang="en-US" sz="700" dirty="0"/>
          </a:p>
          <a:p>
            <a:r>
              <a:rPr lang="en-US" dirty="0"/>
              <a:t>US event – </a:t>
            </a:r>
            <a:r>
              <a:rPr lang="en-US" dirty="0">
                <a:solidFill>
                  <a:srgbClr val="F26334"/>
                </a:solidFill>
              </a:rPr>
              <a:t>GS1 Standards Event</a:t>
            </a:r>
          </a:p>
          <a:p>
            <a:pPr lvl="1"/>
            <a:r>
              <a:rPr lang="en-US" dirty="0"/>
              <a:t>This event is primarily for work groups to meet face to face in order to work on standards development with a few industry sessions on important hot topics. This event is primarily held in the Spring.</a:t>
            </a:r>
          </a:p>
          <a:p>
            <a:r>
              <a:rPr lang="en-US" dirty="0"/>
              <a:t>European event – </a:t>
            </a:r>
            <a:r>
              <a:rPr lang="en-US" dirty="0">
                <a:solidFill>
                  <a:srgbClr val="F26334"/>
                </a:solidFill>
              </a:rPr>
              <a:t>GS1 Industry &amp; Standards Event</a:t>
            </a:r>
          </a:p>
          <a:p>
            <a:pPr lvl="1"/>
            <a:r>
              <a:rPr lang="en-US" dirty="0"/>
              <a:t>This event is much larger as it incorporates work group development and industry topics facing our community around the world. This event is primarily held in the Fall.  </a:t>
            </a:r>
          </a:p>
          <a:p>
            <a:pPr lvl="1"/>
            <a:endParaRPr lang="en-US" sz="700" dirty="0"/>
          </a:p>
          <a:p>
            <a:pPr marL="272250" lvl="1" indent="0">
              <a:buNone/>
            </a:pPr>
            <a:r>
              <a:rPr lang="en-US" b="1" dirty="0"/>
              <a:t>Why attend a GS1 Standards Event?  </a:t>
            </a:r>
            <a:r>
              <a:rPr lang="en-US" dirty="0"/>
              <a:t>Click </a:t>
            </a:r>
            <a:r>
              <a:rPr lang="en-US" dirty="0">
                <a:hlinkClick r:id="rId2"/>
              </a:rPr>
              <a:t>here</a:t>
            </a:r>
            <a:r>
              <a:rPr lang="en-US" dirty="0"/>
              <a:t> to find out.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28</a:t>
            </a:fld>
            <a:endParaRPr lang="en-GB" noProof="0"/>
          </a:p>
        </p:txBody>
      </p:sp>
    </p:spTree>
    <p:extLst>
      <p:ext uri="{BB962C8B-B14F-4D97-AF65-F5344CB8AC3E}">
        <p14:creationId xmlns:p14="http://schemas.microsoft.com/office/powerpoint/2010/main" val="90268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463" y="1352550"/>
            <a:ext cx="6065573" cy="2637206"/>
          </a:xfrm>
          <a:prstGeom prst="rect">
            <a:avLst/>
          </a:prstGeom>
          <a:ln>
            <a:noFill/>
          </a:ln>
          <a:effectLst>
            <a:outerShdw blurRad="292100" dist="139700" dir="2700000" algn="tl" rotWithShape="0">
              <a:srgbClr val="333333">
                <a:alpha val="65000"/>
              </a:srgbClr>
            </a:outerShdw>
          </a:effectLst>
        </p:spPr>
      </p:pic>
      <p:sp>
        <p:nvSpPr>
          <p:cNvPr id="2" name="Oval Callout 1"/>
          <p:cNvSpPr/>
          <p:nvPr/>
        </p:nvSpPr>
        <p:spPr bwMode="auto">
          <a:xfrm>
            <a:off x="6468626" y="1476255"/>
            <a:ext cx="422744" cy="241819"/>
          </a:xfrm>
          <a:prstGeom prst="wedgeEllipseCallout">
            <a:avLst/>
          </a:prstGeom>
          <a:noFill/>
          <a:ln w="9525" cap="flat" cmpd="sng" algn="ctr">
            <a:noFill/>
            <a:prstDash val="solid"/>
            <a:round/>
            <a:headEnd type="none" w="med" len="med"/>
            <a:tailEnd type="none" w="med" len="med"/>
          </a:ln>
          <a:effectLst/>
        </p:spPr>
        <p:txBody>
          <a:bodyPr vert="horz" wrap="square" lIns="51392" tIns="25715" rIns="51392" bIns="25715" numCol="1" rtlCol="0" anchor="t" anchorCtr="0" compatLnSpc="1">
            <a:prstTxWarp prst="textNoShape">
              <a:avLst/>
            </a:prstTxWarp>
          </a:bodyPr>
          <a:lstStyle/>
          <a:p>
            <a:pPr defTabSz="513820"/>
            <a:endParaRPr lang="en-US" sz="1050">
              <a:solidFill>
                <a:srgbClr val="454545"/>
              </a:solidFill>
              <a:latin typeface="Verdana"/>
            </a:endParaRPr>
          </a:p>
        </p:txBody>
      </p:sp>
      <p:sp>
        <p:nvSpPr>
          <p:cNvPr id="8" name="TextBox 7"/>
          <p:cNvSpPr txBox="1"/>
          <p:nvPr/>
        </p:nvSpPr>
        <p:spPr>
          <a:xfrm>
            <a:off x="381000" y="438150"/>
            <a:ext cx="4629150" cy="415498"/>
          </a:xfrm>
          <a:prstGeom prst="rect">
            <a:avLst/>
          </a:prstGeom>
          <a:noFill/>
        </p:spPr>
        <p:txBody>
          <a:bodyPr wrap="square" rtlCol="0">
            <a:spAutoFit/>
          </a:bodyPr>
          <a:lstStyle/>
          <a:p>
            <a:r>
              <a:rPr lang="en-US" sz="2100" dirty="0">
                <a:solidFill>
                  <a:schemeClr val="tx2"/>
                </a:solidFill>
              </a:rPr>
              <a:t>Save the date!</a:t>
            </a:r>
            <a:endParaRPr lang="en-GB" sz="2100" dirty="0">
              <a:solidFill>
                <a:schemeClr val="tx2"/>
              </a:solidFill>
            </a:endParaRPr>
          </a:p>
        </p:txBody>
      </p:sp>
    </p:spTree>
    <p:custDataLst>
      <p:tags r:id="rId1"/>
    </p:custDataLst>
    <p:extLst>
      <p:ext uri="{BB962C8B-B14F-4D97-AF65-F5344CB8AC3E}">
        <p14:creationId xmlns:p14="http://schemas.microsoft.com/office/powerpoint/2010/main" val="1487024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Resources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a:t>
            </a:fld>
            <a:endParaRPr lang="en-GB" noProof="0"/>
          </a:p>
        </p:txBody>
      </p:sp>
    </p:spTree>
    <p:extLst>
      <p:ext uri="{BB962C8B-B14F-4D97-AF65-F5344CB8AC3E}">
        <p14:creationId xmlns:p14="http://schemas.microsoft.com/office/powerpoint/2010/main" val="749594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Team</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30</a:t>
            </a:fld>
            <a:endParaRPr lang="en-GB" noProof="0"/>
          </a:p>
        </p:txBody>
      </p:sp>
    </p:spTree>
    <p:extLst>
      <p:ext uri="{BB962C8B-B14F-4D97-AF65-F5344CB8AC3E}">
        <p14:creationId xmlns:p14="http://schemas.microsoft.com/office/powerpoint/2010/main" val="3188227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Your GS1 Standards </a:t>
            </a:r>
            <a:r>
              <a:rPr lang="en-GB" dirty="0"/>
              <a:t>Development Team</a:t>
            </a:r>
          </a:p>
        </p:txBody>
      </p:sp>
      <p:sp>
        <p:nvSpPr>
          <p:cNvPr id="3" name="Slide Number Placeholder 2"/>
          <p:cNvSpPr>
            <a:spLocks noGrp="1"/>
          </p:cNvSpPr>
          <p:nvPr>
            <p:ph type="sldNum" sz="quarter" idx="4294967295"/>
          </p:nvPr>
        </p:nvSpPr>
        <p:spPr>
          <a:xfrm>
            <a:off x="0" y="0"/>
            <a:ext cx="0" cy="0"/>
          </a:xfrm>
        </p:spPr>
        <p:txBody>
          <a:bodyPr/>
          <a:lstStyle/>
          <a:p>
            <a:fld id="{128BF9BD-1E52-D64C-B18B-359DD3253BCC}" type="slidenum">
              <a:rPr lang="en-US" smtClean="0"/>
              <a:pPr/>
              <a:t>31</a:t>
            </a:fld>
            <a:endParaRPr lang="en-US"/>
          </a:p>
        </p:txBody>
      </p:sp>
      <p:grpSp>
        <p:nvGrpSpPr>
          <p:cNvPr id="44" name="Group 43"/>
          <p:cNvGrpSpPr/>
          <p:nvPr/>
        </p:nvGrpSpPr>
        <p:grpSpPr>
          <a:xfrm>
            <a:off x="2306783" y="1061108"/>
            <a:ext cx="1770860" cy="809728"/>
            <a:chOff x="342251" y="2666713"/>
            <a:chExt cx="2361146" cy="1079637"/>
          </a:xfrm>
        </p:grpSpPr>
        <p:pic>
          <p:nvPicPr>
            <p:cNvPr id="14" name="Picture 13"/>
            <p:cNvPicPr>
              <a:picLocks noChangeAspect="1"/>
            </p:cNvPicPr>
            <p:nvPr/>
          </p:nvPicPr>
          <p:blipFill>
            <a:blip r:embed="rId3"/>
            <a:stretch>
              <a:fillRect/>
            </a:stretch>
          </p:blipFill>
          <p:spPr>
            <a:xfrm>
              <a:off x="342251" y="2714824"/>
              <a:ext cx="933603" cy="1031526"/>
            </a:xfrm>
            <a:prstGeom prst="rect">
              <a:avLst/>
            </a:prstGeom>
          </p:spPr>
        </p:pic>
        <p:sp>
          <p:nvSpPr>
            <p:cNvPr id="28" name="TextBox 27"/>
            <p:cNvSpPr txBox="1"/>
            <p:nvPr/>
          </p:nvSpPr>
          <p:spPr>
            <a:xfrm>
              <a:off x="1187583" y="2666713"/>
              <a:ext cx="1515814" cy="677108"/>
            </a:xfrm>
            <a:prstGeom prst="rect">
              <a:avLst/>
            </a:prstGeom>
            <a:noFill/>
          </p:spPr>
          <p:txBody>
            <a:bodyPr wrap="square" rtlCol="0">
              <a:spAutoFit/>
            </a:bodyPr>
            <a:lstStyle/>
            <a:p>
              <a:r>
                <a:rPr lang="en-US" sz="900" b="1" dirty="0">
                  <a:solidFill>
                    <a:schemeClr val="tx2"/>
                  </a:solidFill>
                </a:rPr>
                <a:t>Eileen Harpell</a:t>
              </a:r>
            </a:p>
            <a:p>
              <a:r>
                <a:rPr lang="en-US" sz="900" dirty="0">
                  <a:solidFill>
                    <a:schemeClr val="tx2"/>
                  </a:solidFill>
                </a:rPr>
                <a:t>Operations Manager, GSMP</a:t>
              </a:r>
            </a:p>
          </p:txBody>
        </p:sp>
      </p:grpSp>
      <p:sp>
        <p:nvSpPr>
          <p:cNvPr id="29" name="TextBox 28"/>
          <p:cNvSpPr txBox="1"/>
          <p:nvPr/>
        </p:nvSpPr>
        <p:spPr>
          <a:xfrm flipH="1">
            <a:off x="1139507" y="1085196"/>
            <a:ext cx="1886621" cy="646331"/>
          </a:xfrm>
          <a:prstGeom prst="rect">
            <a:avLst/>
          </a:prstGeom>
          <a:noFill/>
        </p:spPr>
        <p:txBody>
          <a:bodyPr wrap="square" rtlCol="0">
            <a:spAutoFit/>
          </a:bodyPr>
          <a:lstStyle/>
          <a:p>
            <a:r>
              <a:rPr lang="en-US" sz="900" b="1" dirty="0">
                <a:solidFill>
                  <a:schemeClr val="tx2"/>
                </a:solidFill>
              </a:rPr>
              <a:t>Andrew Hearn</a:t>
            </a:r>
          </a:p>
          <a:p>
            <a:r>
              <a:rPr lang="en-US" sz="900" dirty="0">
                <a:solidFill>
                  <a:schemeClr val="tx2"/>
                </a:solidFill>
              </a:rPr>
              <a:t>Head of </a:t>
            </a:r>
          </a:p>
          <a:p>
            <a:r>
              <a:rPr lang="en-US" sz="900" dirty="0">
                <a:solidFill>
                  <a:schemeClr val="tx2"/>
                </a:solidFill>
              </a:rPr>
              <a:t>Standards </a:t>
            </a:r>
          </a:p>
          <a:p>
            <a:r>
              <a:rPr lang="en-US" sz="900" dirty="0">
                <a:solidFill>
                  <a:schemeClr val="tx2"/>
                </a:solidFill>
              </a:rPr>
              <a:t>Development</a:t>
            </a:r>
            <a:endParaRPr lang="en-GB" sz="900" dirty="0">
              <a:solidFill>
                <a:schemeClr val="tx2"/>
              </a:solidFill>
            </a:endParaRPr>
          </a:p>
        </p:txBody>
      </p:sp>
      <p:sp>
        <p:nvSpPr>
          <p:cNvPr id="30" name="TextBox 29"/>
          <p:cNvSpPr txBox="1"/>
          <p:nvPr/>
        </p:nvSpPr>
        <p:spPr>
          <a:xfrm>
            <a:off x="4769439" y="1050162"/>
            <a:ext cx="1661998" cy="784830"/>
          </a:xfrm>
          <a:prstGeom prst="rect">
            <a:avLst/>
          </a:prstGeom>
          <a:noFill/>
        </p:spPr>
        <p:txBody>
          <a:bodyPr wrap="square" rtlCol="0">
            <a:spAutoFit/>
          </a:bodyPr>
          <a:lstStyle/>
          <a:p>
            <a:r>
              <a:rPr lang="en-US" sz="900" b="1" dirty="0">
                <a:solidFill>
                  <a:schemeClr val="tx2"/>
                </a:solidFill>
              </a:rPr>
              <a:t>Cindy Grell</a:t>
            </a:r>
          </a:p>
          <a:p>
            <a:r>
              <a:rPr lang="en-US" sz="900" dirty="0">
                <a:solidFill>
                  <a:schemeClr val="tx2"/>
                </a:solidFill>
              </a:rPr>
              <a:t>Manager, </a:t>
            </a:r>
          </a:p>
          <a:p>
            <a:r>
              <a:rPr lang="en-US" sz="900" dirty="0">
                <a:solidFill>
                  <a:schemeClr val="tx2"/>
                </a:solidFill>
              </a:rPr>
              <a:t>Community Engagement, Communications &amp; Events</a:t>
            </a:r>
          </a:p>
        </p:txBody>
      </p:sp>
      <p:graphicFrame>
        <p:nvGraphicFramePr>
          <p:cNvPr id="5" name="Table 4"/>
          <p:cNvGraphicFramePr>
            <a:graphicFrameLocks noGrp="1"/>
          </p:cNvGraphicFramePr>
          <p:nvPr>
            <p:extLst/>
          </p:nvPr>
        </p:nvGraphicFramePr>
        <p:xfrm>
          <a:off x="5581295" y="1812070"/>
          <a:ext cx="2046711" cy="807314"/>
        </p:xfrm>
        <a:graphic>
          <a:graphicData uri="http://schemas.openxmlformats.org/drawingml/2006/table">
            <a:tbl>
              <a:tblPr firstRow="1" bandRow="1">
                <a:tableStyleId>{5C22544A-7EE6-4342-B048-85BDC9FD1C3A}</a:tableStyleId>
              </a:tblPr>
              <a:tblGrid>
                <a:gridCol w="2046711">
                  <a:extLst>
                    <a:ext uri="{9D8B030D-6E8A-4147-A177-3AD203B41FA5}">
                      <a16:colId xmlns:a16="http://schemas.microsoft.com/office/drawing/2014/main" val="413028735"/>
                    </a:ext>
                  </a:extLst>
                </a:gridCol>
              </a:tblGrid>
              <a:tr h="807314">
                <a:tc>
                  <a:txBody>
                    <a:bodyPr/>
                    <a:lstStyle/>
                    <a:p>
                      <a:endParaRPr lang="en-US" sz="1400" dirty="0"/>
                    </a:p>
                  </a:txBody>
                  <a:tcPr marL="68580" marR="68580" marT="34290" marB="34290">
                    <a:noFill/>
                  </a:tcPr>
                </a:tc>
                <a:extLst>
                  <a:ext uri="{0D108BD9-81ED-4DB2-BD59-A6C34878D82A}">
                    <a16:rowId xmlns:a16="http://schemas.microsoft.com/office/drawing/2014/main" val="2027092918"/>
                  </a:ext>
                </a:extLst>
              </a:tr>
            </a:tbl>
          </a:graphicData>
        </a:graphic>
      </p:graphicFrame>
      <p:pic>
        <p:nvPicPr>
          <p:cNvPr id="24" name="Picture 23"/>
          <p:cNvPicPr>
            <a:picLocks noChangeAspect="1"/>
          </p:cNvPicPr>
          <p:nvPr/>
        </p:nvPicPr>
        <p:blipFill>
          <a:blip r:embed="rId4"/>
          <a:stretch>
            <a:fillRect/>
          </a:stretch>
        </p:blipFill>
        <p:spPr>
          <a:xfrm>
            <a:off x="3668488" y="3261990"/>
            <a:ext cx="818309" cy="853659"/>
          </a:xfrm>
          <a:prstGeom prst="rect">
            <a:avLst/>
          </a:prstGeom>
        </p:spPr>
      </p:pic>
      <p:pic>
        <p:nvPicPr>
          <p:cNvPr id="25" name="Picture 24"/>
          <p:cNvPicPr>
            <a:picLocks noChangeAspect="1"/>
          </p:cNvPicPr>
          <p:nvPr/>
        </p:nvPicPr>
        <p:blipFill>
          <a:blip r:embed="rId5"/>
          <a:stretch>
            <a:fillRect/>
          </a:stretch>
        </p:blipFill>
        <p:spPr>
          <a:xfrm>
            <a:off x="2313017" y="2042403"/>
            <a:ext cx="680276" cy="814364"/>
          </a:xfrm>
          <a:prstGeom prst="rect">
            <a:avLst/>
          </a:prstGeom>
        </p:spPr>
      </p:pic>
      <p:grpSp>
        <p:nvGrpSpPr>
          <p:cNvPr id="26" name="Group 25"/>
          <p:cNvGrpSpPr/>
          <p:nvPr/>
        </p:nvGrpSpPr>
        <p:grpSpPr>
          <a:xfrm>
            <a:off x="4108058" y="1981842"/>
            <a:ext cx="1791191" cy="873984"/>
            <a:chOff x="4716417" y="5074115"/>
            <a:chExt cx="2716459" cy="1165312"/>
          </a:xfrm>
        </p:grpSpPr>
        <p:pic>
          <p:nvPicPr>
            <p:cNvPr id="27" name="Picture 26"/>
            <p:cNvPicPr>
              <a:picLocks noChangeAspect="1"/>
            </p:cNvPicPr>
            <p:nvPr/>
          </p:nvPicPr>
          <p:blipFill>
            <a:blip r:embed="rId6"/>
            <a:stretch>
              <a:fillRect/>
            </a:stretch>
          </p:blipFill>
          <p:spPr>
            <a:xfrm>
              <a:off x="4716417" y="5124992"/>
              <a:ext cx="999582" cy="1114435"/>
            </a:xfrm>
            <a:prstGeom prst="rect">
              <a:avLst/>
            </a:prstGeom>
          </p:spPr>
        </p:pic>
        <p:sp>
          <p:nvSpPr>
            <p:cNvPr id="31" name="TextBox 30"/>
            <p:cNvSpPr txBox="1"/>
            <p:nvPr/>
          </p:nvSpPr>
          <p:spPr>
            <a:xfrm>
              <a:off x="5682938" y="5074115"/>
              <a:ext cx="1749938" cy="861775"/>
            </a:xfrm>
            <a:prstGeom prst="rect">
              <a:avLst/>
            </a:prstGeom>
            <a:noFill/>
          </p:spPr>
          <p:txBody>
            <a:bodyPr wrap="square" rtlCol="0">
              <a:spAutoFit/>
            </a:bodyPr>
            <a:lstStyle/>
            <a:p>
              <a:r>
                <a:rPr lang="en-US" sz="900" b="1" dirty="0">
                  <a:solidFill>
                    <a:schemeClr val="tx2"/>
                  </a:solidFill>
                </a:rPr>
                <a:t>Greg Rowe</a:t>
              </a:r>
            </a:p>
            <a:p>
              <a:r>
                <a:rPr lang="en-US" sz="900" dirty="0">
                  <a:solidFill>
                    <a:schemeClr val="tx2"/>
                  </a:solidFill>
                </a:rPr>
                <a:t>Director, Standards Development</a:t>
              </a:r>
            </a:p>
          </p:txBody>
        </p:sp>
      </p:grpSp>
      <p:sp>
        <p:nvSpPr>
          <p:cNvPr id="32" name="TextBox 31"/>
          <p:cNvSpPr txBox="1"/>
          <p:nvPr/>
        </p:nvSpPr>
        <p:spPr>
          <a:xfrm>
            <a:off x="7331357" y="1993522"/>
            <a:ext cx="1165785" cy="1061829"/>
          </a:xfrm>
          <a:prstGeom prst="rect">
            <a:avLst/>
          </a:prstGeom>
          <a:noFill/>
        </p:spPr>
        <p:txBody>
          <a:bodyPr wrap="square" rtlCol="0">
            <a:spAutoFit/>
          </a:bodyPr>
          <a:lstStyle/>
          <a:p>
            <a:r>
              <a:rPr lang="en-US" sz="900" b="1" dirty="0">
                <a:solidFill>
                  <a:schemeClr val="tx2"/>
                </a:solidFill>
              </a:rPr>
              <a:t>David Buckley</a:t>
            </a:r>
          </a:p>
          <a:p>
            <a:r>
              <a:rPr lang="en-US" sz="900" dirty="0">
                <a:solidFill>
                  <a:schemeClr val="tx2"/>
                </a:solidFill>
              </a:rPr>
              <a:t>Senior Manager, Technical Publications and Standards Development</a:t>
            </a:r>
            <a:br>
              <a:rPr lang="en-US" sz="900" dirty="0">
                <a:solidFill>
                  <a:srgbClr val="0070C0"/>
                </a:solidFill>
              </a:rPr>
            </a:br>
            <a:endParaRPr lang="en-GB" sz="900" dirty="0">
              <a:solidFill>
                <a:srgbClr val="0070C0"/>
              </a:solidFill>
            </a:endParaRPr>
          </a:p>
        </p:txBody>
      </p:sp>
      <p:pic>
        <p:nvPicPr>
          <p:cNvPr id="35" name="Picture 34"/>
          <p:cNvPicPr>
            <a:picLocks noChangeAspect="1"/>
          </p:cNvPicPr>
          <p:nvPr/>
        </p:nvPicPr>
        <p:blipFill rotWithShape="1">
          <a:blip r:embed="rId7"/>
          <a:srcRect l="13252" r="14612" b="21925"/>
          <a:stretch/>
        </p:blipFill>
        <p:spPr>
          <a:xfrm>
            <a:off x="6620716" y="2043345"/>
            <a:ext cx="714185" cy="810776"/>
          </a:xfrm>
          <a:prstGeom prst="rect">
            <a:avLst/>
          </a:prstGeom>
        </p:spPr>
      </p:pic>
      <p:sp>
        <p:nvSpPr>
          <p:cNvPr id="36" name="TextBox 35"/>
          <p:cNvSpPr txBox="1"/>
          <p:nvPr/>
        </p:nvSpPr>
        <p:spPr>
          <a:xfrm>
            <a:off x="1139507" y="1993344"/>
            <a:ext cx="1206971" cy="784830"/>
          </a:xfrm>
          <a:prstGeom prst="rect">
            <a:avLst/>
          </a:prstGeom>
          <a:noFill/>
        </p:spPr>
        <p:txBody>
          <a:bodyPr wrap="square" rtlCol="0">
            <a:spAutoFit/>
          </a:bodyPr>
          <a:lstStyle/>
          <a:p>
            <a:r>
              <a:rPr lang="en-US" sz="900" b="1" dirty="0">
                <a:solidFill>
                  <a:schemeClr val="tx2"/>
                </a:solidFill>
              </a:rPr>
              <a:t>Jean-Luc Champion</a:t>
            </a:r>
          </a:p>
          <a:p>
            <a:r>
              <a:rPr lang="en-US" sz="900" dirty="0">
                <a:solidFill>
                  <a:schemeClr val="tx2"/>
                </a:solidFill>
              </a:rPr>
              <a:t>Manager,  Standards Development</a:t>
            </a:r>
            <a:endParaRPr lang="en-GB" sz="900" dirty="0">
              <a:solidFill>
                <a:srgbClr val="0070C0"/>
              </a:solidFill>
            </a:endParaRPr>
          </a:p>
        </p:txBody>
      </p:sp>
      <p:pic>
        <p:nvPicPr>
          <p:cNvPr id="37" name="Picture 36"/>
          <p:cNvPicPr>
            <a:picLocks noChangeAspect="1"/>
          </p:cNvPicPr>
          <p:nvPr/>
        </p:nvPicPr>
        <p:blipFill>
          <a:blip r:embed="rId8"/>
          <a:stretch>
            <a:fillRect/>
          </a:stretch>
        </p:blipFill>
        <p:spPr>
          <a:xfrm>
            <a:off x="432944" y="2052415"/>
            <a:ext cx="714185" cy="803410"/>
          </a:xfrm>
          <a:prstGeom prst="rect">
            <a:avLst/>
          </a:prstGeom>
        </p:spPr>
      </p:pic>
      <p:sp>
        <p:nvSpPr>
          <p:cNvPr id="38" name="TextBox 37"/>
          <p:cNvSpPr txBox="1"/>
          <p:nvPr/>
        </p:nvSpPr>
        <p:spPr>
          <a:xfrm>
            <a:off x="4486797" y="3227154"/>
            <a:ext cx="1462314" cy="923330"/>
          </a:xfrm>
          <a:prstGeom prst="rect">
            <a:avLst/>
          </a:prstGeom>
          <a:noFill/>
        </p:spPr>
        <p:txBody>
          <a:bodyPr wrap="square" rtlCol="0">
            <a:spAutoFit/>
          </a:bodyPr>
          <a:lstStyle/>
          <a:p>
            <a:r>
              <a:rPr lang="en-US" sz="900" b="1" dirty="0">
                <a:solidFill>
                  <a:schemeClr val="tx2"/>
                </a:solidFill>
              </a:rPr>
              <a:t>Justin Childs</a:t>
            </a:r>
          </a:p>
          <a:p>
            <a:r>
              <a:rPr lang="en-US" sz="900" dirty="0">
                <a:solidFill>
                  <a:schemeClr val="tx2"/>
                </a:solidFill>
              </a:rPr>
              <a:t>Director,</a:t>
            </a:r>
          </a:p>
          <a:p>
            <a:r>
              <a:rPr lang="en-US" sz="900" dirty="0">
                <a:solidFill>
                  <a:schemeClr val="tx2"/>
                </a:solidFill>
              </a:rPr>
              <a:t>Standards Development </a:t>
            </a:r>
          </a:p>
          <a:p>
            <a:br>
              <a:rPr lang="en-US" sz="900" dirty="0">
                <a:solidFill>
                  <a:srgbClr val="0070C0"/>
                </a:solidFill>
              </a:rPr>
            </a:br>
            <a:endParaRPr lang="en-GB" sz="900" dirty="0">
              <a:solidFill>
                <a:srgbClr val="0070C0"/>
              </a:solidFill>
            </a:endParaRPr>
          </a:p>
        </p:txBody>
      </p:sp>
      <p:sp>
        <p:nvSpPr>
          <p:cNvPr id="39" name="TextBox 38"/>
          <p:cNvSpPr txBox="1"/>
          <p:nvPr/>
        </p:nvSpPr>
        <p:spPr>
          <a:xfrm>
            <a:off x="2057400" y="3224328"/>
            <a:ext cx="1145413" cy="646331"/>
          </a:xfrm>
          <a:prstGeom prst="rect">
            <a:avLst/>
          </a:prstGeom>
          <a:noFill/>
        </p:spPr>
        <p:txBody>
          <a:bodyPr wrap="square" rtlCol="0">
            <a:spAutoFit/>
          </a:bodyPr>
          <a:lstStyle/>
          <a:p>
            <a:r>
              <a:rPr lang="en-US" sz="900" b="1" dirty="0">
                <a:solidFill>
                  <a:schemeClr val="tx2"/>
                </a:solidFill>
              </a:rPr>
              <a:t>Gena Morgan</a:t>
            </a:r>
          </a:p>
          <a:p>
            <a:r>
              <a:rPr lang="en-US" sz="900" dirty="0">
                <a:solidFill>
                  <a:schemeClr val="tx2"/>
                </a:solidFill>
              </a:rPr>
              <a:t>Consultant, </a:t>
            </a:r>
          </a:p>
          <a:p>
            <a:r>
              <a:rPr lang="en-US" sz="900" dirty="0">
                <a:solidFill>
                  <a:schemeClr val="tx2"/>
                </a:solidFill>
              </a:rPr>
              <a:t>EPCIS</a:t>
            </a:r>
            <a:br>
              <a:rPr lang="en-US" sz="900" dirty="0">
                <a:solidFill>
                  <a:schemeClr val="bg2"/>
                </a:solidFill>
              </a:rPr>
            </a:br>
            <a:endParaRPr lang="en-GB" sz="900" dirty="0">
              <a:solidFill>
                <a:srgbClr val="0070C0"/>
              </a:solidFill>
            </a:endParaRPr>
          </a:p>
        </p:txBody>
      </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3653" y="3248615"/>
            <a:ext cx="698678" cy="839431"/>
          </a:xfrm>
          <a:prstGeom prst="rect">
            <a:avLst/>
          </a:prstGeom>
        </p:spPr>
      </p:pic>
      <p:sp>
        <p:nvSpPr>
          <p:cNvPr id="41" name="TextBox 40"/>
          <p:cNvSpPr txBox="1"/>
          <p:nvPr/>
        </p:nvSpPr>
        <p:spPr>
          <a:xfrm>
            <a:off x="2966413" y="1973357"/>
            <a:ext cx="1400382" cy="784830"/>
          </a:xfrm>
          <a:prstGeom prst="rect">
            <a:avLst/>
          </a:prstGeom>
          <a:noFill/>
        </p:spPr>
        <p:txBody>
          <a:bodyPr wrap="square" rtlCol="0">
            <a:spAutoFit/>
          </a:bodyPr>
          <a:lstStyle/>
          <a:p>
            <a:r>
              <a:rPr lang="en-US" sz="900" b="1" dirty="0">
                <a:solidFill>
                  <a:schemeClr val="tx2"/>
                </a:solidFill>
              </a:rPr>
              <a:t>John Ryu</a:t>
            </a:r>
          </a:p>
          <a:p>
            <a:r>
              <a:rPr lang="en-US" sz="900" dirty="0">
                <a:solidFill>
                  <a:schemeClr val="tx2"/>
                </a:solidFill>
              </a:rPr>
              <a:t>Director,</a:t>
            </a:r>
          </a:p>
          <a:p>
            <a:r>
              <a:rPr lang="en-US" sz="900" dirty="0">
                <a:solidFill>
                  <a:schemeClr val="tx2"/>
                </a:solidFill>
              </a:rPr>
              <a:t>Standards Development</a:t>
            </a:r>
            <a:br>
              <a:rPr lang="en-US" sz="900" dirty="0">
                <a:solidFill>
                  <a:schemeClr val="bg2"/>
                </a:solidFill>
              </a:rPr>
            </a:br>
            <a:endParaRPr lang="en-GB" sz="900" dirty="0">
              <a:solidFill>
                <a:srgbClr val="0070C0"/>
              </a:solidFill>
            </a:endParaRPr>
          </a:p>
        </p:txBody>
      </p:sp>
      <p:sp>
        <p:nvSpPr>
          <p:cNvPr id="48" name="TextBox 47"/>
          <p:cNvSpPr txBox="1"/>
          <p:nvPr/>
        </p:nvSpPr>
        <p:spPr>
          <a:xfrm>
            <a:off x="7315200" y="1069502"/>
            <a:ext cx="1232346" cy="507831"/>
          </a:xfrm>
          <a:prstGeom prst="rect">
            <a:avLst/>
          </a:prstGeom>
          <a:noFill/>
        </p:spPr>
        <p:txBody>
          <a:bodyPr wrap="square" rtlCol="0">
            <a:spAutoFit/>
          </a:bodyPr>
          <a:lstStyle/>
          <a:p>
            <a:r>
              <a:rPr lang="en-US" sz="900" b="1" dirty="0">
                <a:solidFill>
                  <a:schemeClr val="tx2"/>
                </a:solidFill>
              </a:rPr>
              <a:t>Eddy Merrill</a:t>
            </a:r>
          </a:p>
          <a:p>
            <a:r>
              <a:rPr lang="en-US" sz="900" dirty="0">
                <a:solidFill>
                  <a:schemeClr val="tx2"/>
                </a:solidFill>
              </a:rPr>
              <a:t>Operations Analyst, GSMP</a:t>
            </a: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r="16287"/>
          <a:stretch/>
        </p:blipFill>
        <p:spPr>
          <a:xfrm>
            <a:off x="4108058" y="1096754"/>
            <a:ext cx="700202" cy="774082"/>
          </a:xfrm>
          <a:prstGeom prst="rect">
            <a:avLst/>
          </a:prstGeom>
        </p:spPr>
      </p:pic>
      <p:pic>
        <p:nvPicPr>
          <p:cNvPr id="42" name="Picture 41"/>
          <p:cNvPicPr>
            <a:picLocks noChangeAspect="1"/>
          </p:cNvPicPr>
          <p:nvPr/>
        </p:nvPicPr>
        <p:blipFill rotWithShape="1">
          <a:blip r:embed="rId11"/>
          <a:srcRect l="8138" t="-2007" r="13494" b="12443"/>
          <a:stretch/>
        </p:blipFill>
        <p:spPr>
          <a:xfrm>
            <a:off x="6604650" y="1093451"/>
            <a:ext cx="721631" cy="777385"/>
          </a:xfrm>
          <a:prstGeom prst="rect">
            <a:avLst/>
          </a:prstGeom>
        </p:spPr>
      </p:pic>
      <p:pic>
        <p:nvPicPr>
          <p:cNvPr id="7" name="Picture 6"/>
          <p:cNvPicPr>
            <a:picLocks noChangeAspect="1"/>
          </p:cNvPicPr>
          <p:nvPr/>
        </p:nvPicPr>
        <p:blipFill>
          <a:blip r:embed="rId12"/>
          <a:stretch>
            <a:fillRect/>
          </a:stretch>
        </p:blipFill>
        <p:spPr>
          <a:xfrm>
            <a:off x="472095" y="1099691"/>
            <a:ext cx="675034" cy="771145"/>
          </a:xfrm>
          <a:prstGeom prst="rect">
            <a:avLst/>
          </a:prstGeom>
        </p:spPr>
      </p:pic>
      <p:pic>
        <p:nvPicPr>
          <p:cNvPr id="4" name="Picture 3"/>
          <p:cNvPicPr>
            <a:picLocks noChangeAspect="1"/>
          </p:cNvPicPr>
          <p:nvPr/>
        </p:nvPicPr>
        <p:blipFill rotWithShape="1">
          <a:blip r:embed="rId13"/>
          <a:srcRect r="-7535" b="9266"/>
          <a:stretch/>
        </p:blipFill>
        <p:spPr>
          <a:xfrm>
            <a:off x="6172200" y="3261990"/>
            <a:ext cx="779899" cy="867034"/>
          </a:xfrm>
          <a:prstGeom prst="rect">
            <a:avLst/>
          </a:prstGeom>
        </p:spPr>
      </p:pic>
      <p:sp>
        <p:nvSpPr>
          <p:cNvPr id="33" name="TextBox 32"/>
          <p:cNvSpPr txBox="1"/>
          <p:nvPr/>
        </p:nvSpPr>
        <p:spPr>
          <a:xfrm>
            <a:off x="6896849" y="3261990"/>
            <a:ext cx="1462314" cy="923330"/>
          </a:xfrm>
          <a:prstGeom prst="rect">
            <a:avLst/>
          </a:prstGeom>
          <a:noFill/>
        </p:spPr>
        <p:txBody>
          <a:bodyPr wrap="square" rtlCol="0">
            <a:spAutoFit/>
          </a:bodyPr>
          <a:lstStyle/>
          <a:p>
            <a:r>
              <a:rPr lang="en-US" sz="900" b="1" dirty="0">
                <a:solidFill>
                  <a:schemeClr val="tx2"/>
                </a:solidFill>
              </a:rPr>
              <a:t>Tasha Wiehe</a:t>
            </a:r>
          </a:p>
          <a:p>
            <a:r>
              <a:rPr lang="en-US" sz="900" dirty="0">
                <a:solidFill>
                  <a:schemeClr val="tx2"/>
                </a:solidFill>
              </a:rPr>
              <a:t>Director,</a:t>
            </a:r>
          </a:p>
          <a:p>
            <a:r>
              <a:rPr lang="en-US" sz="900" dirty="0">
                <a:solidFill>
                  <a:schemeClr val="tx2"/>
                </a:solidFill>
              </a:rPr>
              <a:t>Standards Development </a:t>
            </a:r>
          </a:p>
          <a:p>
            <a:br>
              <a:rPr lang="en-US" sz="900" dirty="0">
                <a:solidFill>
                  <a:srgbClr val="0070C0"/>
                </a:solidFill>
              </a:rPr>
            </a:br>
            <a:endParaRPr lang="en-GB" sz="900" dirty="0">
              <a:solidFill>
                <a:srgbClr val="0070C0"/>
              </a:solidFill>
            </a:endParaRPr>
          </a:p>
        </p:txBody>
      </p:sp>
    </p:spTree>
    <p:extLst>
      <p:ext uri="{BB962C8B-B14F-4D97-AF65-F5344CB8AC3E}">
        <p14:creationId xmlns:p14="http://schemas.microsoft.com/office/powerpoint/2010/main" val="1865657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GS1 Standards Development Leaders</a:t>
            </a:r>
          </a:p>
        </p:txBody>
      </p:sp>
      <p:sp>
        <p:nvSpPr>
          <p:cNvPr id="3" name="Slide Number Placeholder 2"/>
          <p:cNvSpPr>
            <a:spLocks noGrp="1"/>
          </p:cNvSpPr>
          <p:nvPr>
            <p:ph type="sldNum" sz="quarter" idx="4294967295"/>
          </p:nvPr>
        </p:nvSpPr>
        <p:spPr>
          <a:xfrm>
            <a:off x="0" y="0"/>
            <a:ext cx="0" cy="0"/>
          </a:xfrm>
        </p:spPr>
        <p:txBody>
          <a:bodyPr/>
          <a:lstStyle/>
          <a:p>
            <a:fld id="{128BF9BD-1E52-D64C-B18B-359DD3253BCC}" type="slidenum">
              <a:rPr lang="en-US" smtClean="0"/>
              <a:pPr/>
              <a:t>32</a:t>
            </a:fld>
            <a:endParaRPr lang="en-US"/>
          </a:p>
        </p:txBody>
      </p:sp>
      <p:grpSp>
        <p:nvGrpSpPr>
          <p:cNvPr id="39" name="Group 38"/>
          <p:cNvGrpSpPr/>
          <p:nvPr/>
        </p:nvGrpSpPr>
        <p:grpSpPr>
          <a:xfrm>
            <a:off x="1570617" y="1047133"/>
            <a:ext cx="2848983" cy="784830"/>
            <a:chOff x="362336" y="1431707"/>
            <a:chExt cx="3798644" cy="1046441"/>
          </a:xfrm>
        </p:grpSpPr>
        <p:pic>
          <p:nvPicPr>
            <p:cNvPr id="12" name="Picture 11"/>
            <p:cNvPicPr>
              <a:picLocks noChangeAspect="1"/>
            </p:cNvPicPr>
            <p:nvPr/>
          </p:nvPicPr>
          <p:blipFill rotWithShape="1">
            <a:blip r:embed="rId3"/>
            <a:srcRect l="13252" r="14612" b="21925"/>
            <a:stretch/>
          </p:blipFill>
          <p:spPr>
            <a:xfrm>
              <a:off x="362336" y="1492926"/>
              <a:ext cx="901276" cy="892165"/>
            </a:xfrm>
            <a:prstGeom prst="rect">
              <a:avLst/>
            </a:prstGeom>
          </p:spPr>
        </p:pic>
        <p:sp>
          <p:nvSpPr>
            <p:cNvPr id="23" name="TextBox 22"/>
            <p:cNvSpPr txBox="1"/>
            <p:nvPr/>
          </p:nvSpPr>
          <p:spPr>
            <a:xfrm>
              <a:off x="1333556" y="1431707"/>
              <a:ext cx="2827424" cy="1046441"/>
            </a:xfrm>
            <a:prstGeom prst="rect">
              <a:avLst/>
            </a:prstGeom>
            <a:noFill/>
          </p:spPr>
          <p:txBody>
            <a:bodyPr wrap="square" rtlCol="0">
              <a:spAutoFit/>
            </a:bodyPr>
            <a:lstStyle/>
            <a:p>
              <a:r>
                <a:rPr lang="en-US" sz="900" b="1" dirty="0">
                  <a:solidFill>
                    <a:schemeClr val="tx2"/>
                  </a:solidFill>
                </a:rPr>
                <a:t>David Buckley</a:t>
              </a:r>
            </a:p>
            <a:p>
              <a:r>
                <a:rPr lang="en-US" sz="900" dirty="0">
                  <a:solidFill>
                    <a:schemeClr val="tx2"/>
                  </a:solidFill>
                </a:rPr>
                <a:t>Senior Manager, Technical Publications &amp; Standards Development</a:t>
              </a:r>
              <a:br>
                <a:rPr lang="en-US" sz="900" dirty="0">
                  <a:solidFill>
                    <a:schemeClr val="tx2"/>
                  </a:solidFill>
                </a:rPr>
              </a:br>
              <a:endParaRPr lang="en-GB" sz="900" dirty="0">
                <a:solidFill>
                  <a:schemeClr val="tx2"/>
                </a:solidFill>
              </a:endParaRPr>
            </a:p>
          </p:txBody>
        </p:sp>
      </p:grpSp>
      <p:grpSp>
        <p:nvGrpSpPr>
          <p:cNvPr id="40" name="Group 39"/>
          <p:cNvGrpSpPr/>
          <p:nvPr/>
        </p:nvGrpSpPr>
        <p:grpSpPr>
          <a:xfrm>
            <a:off x="1570617" y="1953893"/>
            <a:ext cx="3126132" cy="672710"/>
            <a:chOff x="3216407" y="1467114"/>
            <a:chExt cx="3818469" cy="896947"/>
          </a:xfrm>
        </p:grpSpPr>
        <p:pic>
          <p:nvPicPr>
            <p:cNvPr id="16" name="Picture 15"/>
            <p:cNvPicPr>
              <a:picLocks noChangeAspect="1"/>
            </p:cNvPicPr>
            <p:nvPr/>
          </p:nvPicPr>
          <p:blipFill>
            <a:blip r:embed="rId4"/>
            <a:stretch>
              <a:fillRect/>
            </a:stretch>
          </p:blipFill>
          <p:spPr>
            <a:xfrm>
              <a:off x="3216407" y="1467114"/>
              <a:ext cx="825660" cy="896947"/>
            </a:xfrm>
            <a:prstGeom prst="rect">
              <a:avLst/>
            </a:prstGeom>
          </p:spPr>
        </p:pic>
        <p:sp>
          <p:nvSpPr>
            <p:cNvPr id="25" name="TextBox 24"/>
            <p:cNvSpPr txBox="1"/>
            <p:nvPr/>
          </p:nvSpPr>
          <p:spPr>
            <a:xfrm>
              <a:off x="4073499" y="1488551"/>
              <a:ext cx="2961377" cy="677108"/>
            </a:xfrm>
            <a:prstGeom prst="rect">
              <a:avLst/>
            </a:prstGeom>
            <a:noFill/>
          </p:spPr>
          <p:txBody>
            <a:bodyPr wrap="square" rtlCol="0">
              <a:spAutoFit/>
            </a:bodyPr>
            <a:lstStyle/>
            <a:p>
              <a:r>
                <a:rPr lang="en-US" sz="900" b="1" dirty="0">
                  <a:solidFill>
                    <a:schemeClr val="tx2"/>
                  </a:solidFill>
                </a:rPr>
                <a:t>Jean-Luc Champion</a:t>
              </a:r>
            </a:p>
            <a:p>
              <a:r>
                <a:rPr lang="en-US" sz="900" dirty="0">
                  <a:solidFill>
                    <a:schemeClr val="tx2"/>
                  </a:solidFill>
                </a:rPr>
                <a:t>Manager, Standards Development</a:t>
              </a:r>
              <a:br>
                <a:rPr lang="en-US" sz="900" dirty="0">
                  <a:solidFill>
                    <a:schemeClr val="tx2"/>
                  </a:solidFill>
                </a:rPr>
              </a:br>
              <a:endParaRPr lang="en-GB" sz="900" dirty="0">
                <a:solidFill>
                  <a:schemeClr val="tx2"/>
                </a:solidFill>
              </a:endParaRPr>
            </a:p>
          </p:txBody>
        </p:sp>
      </p:grpSp>
      <p:grpSp>
        <p:nvGrpSpPr>
          <p:cNvPr id="41" name="Group 40"/>
          <p:cNvGrpSpPr/>
          <p:nvPr/>
        </p:nvGrpSpPr>
        <p:grpSpPr>
          <a:xfrm>
            <a:off x="4842336" y="1047708"/>
            <a:ext cx="3158659" cy="714462"/>
            <a:chOff x="6345619" y="1433313"/>
            <a:chExt cx="3698692" cy="952616"/>
          </a:xfrm>
        </p:grpSpPr>
        <p:pic>
          <p:nvPicPr>
            <p:cNvPr id="18" name="Picture 17"/>
            <p:cNvPicPr>
              <a:picLocks noChangeAspect="1"/>
            </p:cNvPicPr>
            <p:nvPr/>
          </p:nvPicPr>
          <p:blipFill>
            <a:blip r:embed="rId5"/>
            <a:stretch>
              <a:fillRect/>
            </a:stretch>
          </p:blipFill>
          <p:spPr>
            <a:xfrm>
              <a:off x="6345619" y="1507284"/>
              <a:ext cx="825661" cy="878645"/>
            </a:xfrm>
            <a:prstGeom prst="rect">
              <a:avLst/>
            </a:prstGeom>
          </p:spPr>
        </p:pic>
        <p:sp>
          <p:nvSpPr>
            <p:cNvPr id="27" name="TextBox 26"/>
            <p:cNvSpPr txBox="1"/>
            <p:nvPr/>
          </p:nvSpPr>
          <p:spPr>
            <a:xfrm>
              <a:off x="7176295" y="1433313"/>
              <a:ext cx="2868016" cy="861775"/>
            </a:xfrm>
            <a:prstGeom prst="rect">
              <a:avLst/>
            </a:prstGeom>
            <a:noFill/>
          </p:spPr>
          <p:txBody>
            <a:bodyPr wrap="square" rtlCol="0">
              <a:spAutoFit/>
            </a:bodyPr>
            <a:lstStyle/>
            <a:p>
              <a:r>
                <a:rPr lang="en-US" sz="900" b="1" dirty="0">
                  <a:solidFill>
                    <a:schemeClr val="tx2"/>
                  </a:solidFill>
                </a:rPr>
                <a:t>Justin Childs</a:t>
              </a:r>
            </a:p>
            <a:p>
              <a:r>
                <a:rPr lang="en-US" sz="900" dirty="0">
                  <a:solidFill>
                    <a:schemeClr val="tx2"/>
                  </a:solidFill>
                </a:rPr>
                <a:t>Director Standards Development </a:t>
              </a:r>
            </a:p>
            <a:p>
              <a:br>
                <a:rPr lang="en-US" sz="900" dirty="0">
                  <a:solidFill>
                    <a:srgbClr val="0070C0"/>
                  </a:solidFill>
                </a:rPr>
              </a:br>
              <a:endParaRPr lang="en-GB" sz="900" dirty="0">
                <a:solidFill>
                  <a:srgbClr val="0070C0"/>
                </a:solidFill>
              </a:endParaRPr>
            </a:p>
          </p:txBody>
        </p:sp>
      </p:grpSp>
      <p:sp>
        <p:nvSpPr>
          <p:cNvPr id="31" name="TextBox 30"/>
          <p:cNvSpPr txBox="1"/>
          <p:nvPr/>
        </p:nvSpPr>
        <p:spPr>
          <a:xfrm>
            <a:off x="2207791" y="2884557"/>
            <a:ext cx="2211809" cy="507831"/>
          </a:xfrm>
          <a:prstGeom prst="rect">
            <a:avLst/>
          </a:prstGeom>
          <a:noFill/>
        </p:spPr>
        <p:txBody>
          <a:bodyPr wrap="square" rtlCol="0">
            <a:spAutoFit/>
          </a:bodyPr>
          <a:lstStyle/>
          <a:p>
            <a:r>
              <a:rPr lang="en-US" sz="900" b="1" dirty="0">
                <a:solidFill>
                  <a:schemeClr val="tx2"/>
                </a:solidFill>
              </a:rPr>
              <a:t>Gena Morgan</a:t>
            </a:r>
          </a:p>
          <a:p>
            <a:r>
              <a:rPr lang="en-US" sz="900" dirty="0">
                <a:solidFill>
                  <a:schemeClr val="tx2"/>
                </a:solidFill>
              </a:rPr>
              <a:t>Consultant</a:t>
            </a:r>
            <a:br>
              <a:rPr lang="en-US" sz="900" dirty="0">
                <a:solidFill>
                  <a:schemeClr val="tx2"/>
                </a:solidFill>
              </a:rPr>
            </a:br>
            <a:endParaRPr lang="en-GB" sz="900" dirty="0">
              <a:solidFill>
                <a:schemeClr val="tx2"/>
              </a:solidFill>
            </a:endParaRPr>
          </a:p>
        </p:txBody>
      </p:sp>
      <p:sp>
        <p:nvSpPr>
          <p:cNvPr id="35" name="TextBox 34"/>
          <p:cNvSpPr txBox="1"/>
          <p:nvPr/>
        </p:nvSpPr>
        <p:spPr>
          <a:xfrm>
            <a:off x="5570948" y="1890713"/>
            <a:ext cx="2447792" cy="507831"/>
          </a:xfrm>
          <a:prstGeom prst="rect">
            <a:avLst/>
          </a:prstGeom>
          <a:noFill/>
        </p:spPr>
        <p:txBody>
          <a:bodyPr wrap="square" rtlCol="0">
            <a:spAutoFit/>
          </a:bodyPr>
          <a:lstStyle/>
          <a:p>
            <a:pPr defTabSz="685800"/>
            <a:r>
              <a:rPr lang="en-US" sz="900" b="1" dirty="0">
                <a:solidFill>
                  <a:schemeClr val="tx2"/>
                </a:solidFill>
              </a:rPr>
              <a:t>John Ryu</a:t>
            </a:r>
          </a:p>
          <a:p>
            <a:r>
              <a:rPr lang="en-US" sz="900" dirty="0">
                <a:solidFill>
                  <a:schemeClr val="tx2"/>
                </a:solidFill>
              </a:rPr>
              <a:t>Director Standards Development</a:t>
            </a:r>
            <a:br>
              <a:rPr lang="en-US" sz="900" dirty="0">
                <a:solidFill>
                  <a:schemeClr val="tx2"/>
                </a:solidFill>
              </a:rPr>
            </a:br>
            <a:endParaRPr lang="en-GB" sz="900" dirty="0">
              <a:solidFill>
                <a:schemeClr val="tx2"/>
              </a:solidFill>
            </a:endParaRPr>
          </a:p>
        </p:txBody>
      </p:sp>
      <p:grpSp>
        <p:nvGrpSpPr>
          <p:cNvPr id="37" name="Group 36"/>
          <p:cNvGrpSpPr/>
          <p:nvPr/>
        </p:nvGrpSpPr>
        <p:grpSpPr>
          <a:xfrm>
            <a:off x="1566664" y="3676554"/>
            <a:ext cx="2897533" cy="722482"/>
            <a:chOff x="4850450" y="5117030"/>
            <a:chExt cx="3863377" cy="963309"/>
          </a:xfrm>
        </p:grpSpPr>
        <p:pic>
          <p:nvPicPr>
            <p:cNvPr id="15" name="Picture 14"/>
            <p:cNvPicPr>
              <a:picLocks noChangeAspect="1"/>
            </p:cNvPicPr>
            <p:nvPr/>
          </p:nvPicPr>
          <p:blipFill>
            <a:blip r:embed="rId6"/>
            <a:stretch>
              <a:fillRect/>
            </a:stretch>
          </p:blipFill>
          <p:spPr>
            <a:xfrm>
              <a:off x="4850450" y="5179063"/>
              <a:ext cx="901276" cy="901276"/>
            </a:xfrm>
            <a:prstGeom prst="rect">
              <a:avLst/>
            </a:prstGeom>
          </p:spPr>
        </p:pic>
        <p:sp>
          <p:nvSpPr>
            <p:cNvPr id="36" name="TextBox 35"/>
            <p:cNvSpPr txBox="1"/>
            <p:nvPr/>
          </p:nvSpPr>
          <p:spPr>
            <a:xfrm>
              <a:off x="5681462" y="5117030"/>
              <a:ext cx="3032365" cy="492443"/>
            </a:xfrm>
            <a:prstGeom prst="rect">
              <a:avLst/>
            </a:prstGeom>
            <a:noFill/>
          </p:spPr>
          <p:txBody>
            <a:bodyPr wrap="square" rtlCol="0">
              <a:spAutoFit/>
            </a:bodyPr>
            <a:lstStyle/>
            <a:p>
              <a:r>
                <a:rPr lang="en-US" sz="900" b="1" dirty="0">
                  <a:solidFill>
                    <a:schemeClr val="tx2"/>
                  </a:solidFill>
                </a:rPr>
                <a:t>Greg Rowe</a:t>
              </a:r>
            </a:p>
            <a:p>
              <a:r>
                <a:rPr lang="en-US" sz="900" dirty="0">
                  <a:solidFill>
                    <a:schemeClr val="tx2"/>
                  </a:solidFill>
                </a:rPr>
                <a:t>Director, Standards Development</a:t>
              </a:r>
            </a:p>
          </p:txBody>
        </p:sp>
      </p:grpSp>
      <p:sp>
        <p:nvSpPr>
          <p:cNvPr id="50" name="TextBox 49"/>
          <p:cNvSpPr txBox="1"/>
          <p:nvPr/>
        </p:nvSpPr>
        <p:spPr>
          <a:xfrm>
            <a:off x="5547445" y="2727967"/>
            <a:ext cx="2216693" cy="646331"/>
          </a:xfrm>
          <a:prstGeom prst="rect">
            <a:avLst/>
          </a:prstGeom>
          <a:noFill/>
        </p:spPr>
        <p:txBody>
          <a:bodyPr wrap="square" rtlCol="0">
            <a:spAutoFit/>
          </a:bodyPr>
          <a:lstStyle/>
          <a:p>
            <a:r>
              <a:rPr lang="en-US" sz="900" b="1" dirty="0">
                <a:solidFill>
                  <a:schemeClr val="tx2"/>
                </a:solidFill>
              </a:rPr>
              <a:t>Jeanette McVeigh</a:t>
            </a:r>
          </a:p>
          <a:p>
            <a:r>
              <a:rPr lang="en-US" sz="900" dirty="0">
                <a:solidFill>
                  <a:schemeClr val="tx2"/>
                </a:solidFill>
              </a:rPr>
              <a:t>Director, Global Classification and Standards</a:t>
            </a:r>
            <a:br>
              <a:rPr lang="en-US" sz="900" dirty="0">
                <a:solidFill>
                  <a:schemeClr val="tx2"/>
                </a:solidFill>
              </a:rPr>
            </a:br>
            <a:endParaRPr lang="en-GB" sz="900" dirty="0">
              <a:solidFill>
                <a:schemeClr val="tx2"/>
              </a:solidFill>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0617" y="2776291"/>
            <a:ext cx="675957" cy="765785"/>
          </a:xfrm>
          <a:prstGeom prst="rect">
            <a:avLst/>
          </a:prstGeom>
        </p:spPr>
      </p:pic>
      <p:pic>
        <p:nvPicPr>
          <p:cNvPr id="26" name="Picture 25"/>
          <p:cNvPicPr>
            <a:picLocks noChangeAspect="1"/>
          </p:cNvPicPr>
          <p:nvPr/>
        </p:nvPicPr>
        <p:blipFill>
          <a:blip r:embed="rId8"/>
          <a:stretch>
            <a:fillRect/>
          </a:stretch>
        </p:blipFill>
        <p:spPr>
          <a:xfrm>
            <a:off x="4857576" y="1950921"/>
            <a:ext cx="713372" cy="675682"/>
          </a:xfrm>
          <a:prstGeom prst="rect">
            <a:avLst/>
          </a:prstGeom>
        </p:spPr>
      </p:pic>
      <p:pic>
        <p:nvPicPr>
          <p:cNvPr id="6" name="Picture 5"/>
          <p:cNvPicPr>
            <a:picLocks noChangeAspect="1"/>
          </p:cNvPicPr>
          <p:nvPr/>
        </p:nvPicPr>
        <p:blipFill>
          <a:blip r:embed="rId9"/>
          <a:stretch>
            <a:fillRect/>
          </a:stretch>
        </p:blipFill>
        <p:spPr>
          <a:xfrm>
            <a:off x="4857576" y="2776291"/>
            <a:ext cx="705109" cy="766229"/>
          </a:xfrm>
          <a:prstGeom prst="rect">
            <a:avLst/>
          </a:prstGeom>
        </p:spPr>
      </p:pic>
      <p:pic>
        <p:nvPicPr>
          <p:cNvPr id="22" name="Picture 21"/>
          <p:cNvPicPr>
            <a:picLocks noChangeAspect="1"/>
          </p:cNvPicPr>
          <p:nvPr/>
        </p:nvPicPr>
        <p:blipFill rotWithShape="1">
          <a:blip r:embed="rId10"/>
          <a:srcRect r="-7535" b="9266"/>
          <a:stretch/>
        </p:blipFill>
        <p:spPr>
          <a:xfrm>
            <a:off x="4874993" y="3683414"/>
            <a:ext cx="785055" cy="766681"/>
          </a:xfrm>
          <a:prstGeom prst="rect">
            <a:avLst/>
          </a:prstGeom>
        </p:spPr>
      </p:pic>
      <p:sp>
        <p:nvSpPr>
          <p:cNvPr id="24" name="TextBox 23"/>
          <p:cNvSpPr txBox="1"/>
          <p:nvPr/>
        </p:nvSpPr>
        <p:spPr>
          <a:xfrm>
            <a:off x="5584698" y="3695478"/>
            <a:ext cx="3106723" cy="646331"/>
          </a:xfrm>
          <a:prstGeom prst="rect">
            <a:avLst/>
          </a:prstGeom>
          <a:noFill/>
        </p:spPr>
        <p:txBody>
          <a:bodyPr wrap="square" rtlCol="0">
            <a:spAutoFit/>
          </a:bodyPr>
          <a:lstStyle/>
          <a:p>
            <a:r>
              <a:rPr lang="en-US" sz="900" b="1" dirty="0">
                <a:solidFill>
                  <a:schemeClr val="tx2"/>
                </a:solidFill>
              </a:rPr>
              <a:t>Tasha Wiehe</a:t>
            </a:r>
          </a:p>
          <a:p>
            <a:r>
              <a:rPr lang="en-US" sz="900" dirty="0">
                <a:solidFill>
                  <a:schemeClr val="tx2"/>
                </a:solidFill>
              </a:rPr>
              <a:t>Director, Standards Development </a:t>
            </a:r>
          </a:p>
          <a:p>
            <a:br>
              <a:rPr lang="en-US" sz="900" dirty="0">
                <a:solidFill>
                  <a:srgbClr val="0070C0"/>
                </a:solidFill>
              </a:rPr>
            </a:br>
            <a:endParaRPr lang="en-GB" sz="900" dirty="0">
              <a:solidFill>
                <a:srgbClr val="0070C0"/>
              </a:solidFill>
            </a:endParaRPr>
          </a:p>
        </p:txBody>
      </p:sp>
    </p:spTree>
    <p:extLst>
      <p:ext uri="{BB962C8B-B14F-4D97-AF65-F5344CB8AC3E}">
        <p14:creationId xmlns:p14="http://schemas.microsoft.com/office/powerpoint/2010/main" val="267385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33</a:t>
            </a:fld>
            <a:endParaRPr lang="en-GB" noProof="0"/>
          </a:p>
        </p:txBody>
      </p:sp>
      <p:sp>
        <p:nvSpPr>
          <p:cNvPr id="5" name="TextBox 4"/>
          <p:cNvSpPr txBox="1"/>
          <p:nvPr/>
        </p:nvSpPr>
        <p:spPr>
          <a:xfrm>
            <a:off x="1949057" y="2339788"/>
            <a:ext cx="5325036" cy="954107"/>
          </a:xfrm>
          <a:prstGeom prst="rect">
            <a:avLst/>
          </a:prstGeom>
          <a:noFill/>
        </p:spPr>
        <p:txBody>
          <a:bodyPr wrap="square" rtlCol="0">
            <a:spAutoFit/>
          </a:bodyPr>
          <a:lstStyle/>
          <a:p>
            <a:pPr algn="ctr"/>
            <a:r>
              <a:rPr lang="en-US" sz="2800" b="1" dirty="0">
                <a:solidFill>
                  <a:srgbClr val="002C6C"/>
                </a:solidFill>
              </a:rPr>
              <a:t>Contact us: GSMP@gs1.org</a:t>
            </a:r>
            <a:endParaRPr lang="en-GB" sz="2800" b="1" dirty="0">
              <a:solidFill>
                <a:srgbClr val="002C6C"/>
              </a:solidFill>
            </a:endParaRPr>
          </a:p>
        </p:txBody>
      </p:sp>
    </p:spTree>
    <p:extLst>
      <p:ext uri="{BB962C8B-B14F-4D97-AF65-F5344CB8AC3E}">
        <p14:creationId xmlns:p14="http://schemas.microsoft.com/office/powerpoint/2010/main" val="4269051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dirty="0"/>
              <a:t>GSMP Principles</a:t>
            </a:r>
          </a:p>
        </p:txBody>
      </p:sp>
      <p:sp>
        <p:nvSpPr>
          <p:cNvPr id="5" name="TextBox 4"/>
          <p:cNvSpPr txBox="1"/>
          <p:nvPr/>
        </p:nvSpPr>
        <p:spPr>
          <a:xfrm>
            <a:off x="1795404" y="1418468"/>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Openness &amp; Transparency</a:t>
            </a:r>
          </a:p>
        </p:txBody>
      </p:sp>
      <p:sp>
        <p:nvSpPr>
          <p:cNvPr id="4" name="TextBox 3"/>
          <p:cNvSpPr txBox="1"/>
          <p:nvPr/>
        </p:nvSpPr>
        <p:spPr>
          <a:xfrm>
            <a:off x="1550869" y="1418468"/>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1</a:t>
            </a:r>
          </a:p>
        </p:txBody>
      </p:sp>
      <p:sp>
        <p:nvSpPr>
          <p:cNvPr id="7" name="TextBox 6"/>
          <p:cNvSpPr txBox="1"/>
          <p:nvPr/>
        </p:nvSpPr>
        <p:spPr>
          <a:xfrm>
            <a:off x="1795404" y="1636528"/>
            <a:ext cx="2294832" cy="23051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A clear process, open to all.</a:t>
            </a:r>
          </a:p>
        </p:txBody>
      </p:sp>
      <p:sp>
        <p:nvSpPr>
          <p:cNvPr id="9" name="TextBox 8"/>
          <p:cNvSpPr txBox="1"/>
          <p:nvPr/>
        </p:nvSpPr>
        <p:spPr>
          <a:xfrm>
            <a:off x="1795404" y="2160378"/>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User Driven Standards</a:t>
            </a:r>
          </a:p>
        </p:txBody>
      </p:sp>
      <p:sp>
        <p:nvSpPr>
          <p:cNvPr id="10" name="TextBox 9"/>
          <p:cNvSpPr txBox="1"/>
          <p:nvPr/>
        </p:nvSpPr>
        <p:spPr>
          <a:xfrm>
            <a:off x="1550869" y="2160378"/>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2</a:t>
            </a:r>
          </a:p>
        </p:txBody>
      </p:sp>
      <p:sp>
        <p:nvSpPr>
          <p:cNvPr id="11" name="TextBox 10"/>
          <p:cNvSpPr txBox="1"/>
          <p:nvPr/>
        </p:nvSpPr>
        <p:spPr>
          <a:xfrm>
            <a:off x="1795404" y="2378439"/>
            <a:ext cx="2294832" cy="24468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In response to business needs.</a:t>
            </a:r>
          </a:p>
        </p:txBody>
      </p:sp>
      <p:sp>
        <p:nvSpPr>
          <p:cNvPr id="12" name="TextBox 11"/>
          <p:cNvSpPr txBox="1"/>
          <p:nvPr/>
        </p:nvSpPr>
        <p:spPr>
          <a:xfrm>
            <a:off x="1795404" y="2902289"/>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CONSISTENCY</a:t>
            </a:r>
          </a:p>
        </p:txBody>
      </p:sp>
      <p:sp>
        <p:nvSpPr>
          <p:cNvPr id="13" name="TextBox 12"/>
          <p:cNvSpPr txBox="1"/>
          <p:nvPr/>
        </p:nvSpPr>
        <p:spPr>
          <a:xfrm>
            <a:off x="1550869" y="2902289"/>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3</a:t>
            </a:r>
          </a:p>
        </p:txBody>
      </p:sp>
      <p:sp>
        <p:nvSpPr>
          <p:cNvPr id="14" name="TextBox 13"/>
          <p:cNvSpPr txBox="1"/>
          <p:nvPr/>
        </p:nvSpPr>
        <p:spPr>
          <a:xfrm>
            <a:off x="1795404" y="3120350"/>
            <a:ext cx="2294832" cy="39703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Drives interoperability between the stakeholders who adopt them.</a:t>
            </a:r>
          </a:p>
        </p:txBody>
      </p:sp>
      <p:sp>
        <p:nvSpPr>
          <p:cNvPr id="15" name="TextBox 14"/>
          <p:cNvSpPr txBox="1"/>
          <p:nvPr/>
        </p:nvSpPr>
        <p:spPr>
          <a:xfrm>
            <a:off x="1795404" y="3644199"/>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Stakeholder Participation</a:t>
            </a:r>
          </a:p>
        </p:txBody>
      </p:sp>
      <p:sp>
        <p:nvSpPr>
          <p:cNvPr id="16" name="TextBox 15"/>
          <p:cNvSpPr txBox="1"/>
          <p:nvPr/>
        </p:nvSpPr>
        <p:spPr>
          <a:xfrm>
            <a:off x="1550869" y="3644199"/>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4</a:t>
            </a:r>
          </a:p>
        </p:txBody>
      </p:sp>
      <p:sp>
        <p:nvSpPr>
          <p:cNvPr id="17" name="TextBox 16"/>
          <p:cNvSpPr txBox="1"/>
          <p:nvPr/>
        </p:nvSpPr>
        <p:spPr>
          <a:xfrm>
            <a:off x="1795404" y="3862260"/>
            <a:ext cx="2294832" cy="39703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Includes the entire supply chain (from manufacturer to providers).</a:t>
            </a:r>
          </a:p>
        </p:txBody>
      </p:sp>
      <p:sp>
        <p:nvSpPr>
          <p:cNvPr id="42" name="TextBox 41"/>
          <p:cNvSpPr txBox="1"/>
          <p:nvPr/>
        </p:nvSpPr>
        <p:spPr>
          <a:xfrm>
            <a:off x="5298299" y="1418468"/>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Standards Protection</a:t>
            </a:r>
          </a:p>
        </p:txBody>
      </p:sp>
      <p:sp>
        <p:nvSpPr>
          <p:cNvPr id="43" name="TextBox 42"/>
          <p:cNvSpPr txBox="1"/>
          <p:nvPr/>
        </p:nvSpPr>
        <p:spPr>
          <a:xfrm>
            <a:off x="5055116" y="1418468"/>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5</a:t>
            </a:r>
          </a:p>
        </p:txBody>
      </p:sp>
      <p:sp>
        <p:nvSpPr>
          <p:cNvPr id="44" name="TextBox 43"/>
          <p:cNvSpPr txBox="1"/>
          <p:nvPr/>
        </p:nvSpPr>
        <p:spPr>
          <a:xfrm>
            <a:off x="5298299" y="1636528"/>
            <a:ext cx="2294832" cy="39703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Protected by the GS1 Intellectual Property Policy.</a:t>
            </a:r>
          </a:p>
        </p:txBody>
      </p:sp>
      <p:sp>
        <p:nvSpPr>
          <p:cNvPr id="45" name="TextBox 44"/>
          <p:cNvSpPr txBox="1"/>
          <p:nvPr/>
        </p:nvSpPr>
        <p:spPr>
          <a:xfrm>
            <a:off x="5298299" y="2160378"/>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GOVERNANCE</a:t>
            </a:r>
          </a:p>
        </p:txBody>
      </p:sp>
      <p:sp>
        <p:nvSpPr>
          <p:cNvPr id="46" name="TextBox 45"/>
          <p:cNvSpPr txBox="1"/>
          <p:nvPr/>
        </p:nvSpPr>
        <p:spPr>
          <a:xfrm>
            <a:off x="5055116" y="2160378"/>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6</a:t>
            </a:r>
          </a:p>
        </p:txBody>
      </p:sp>
      <p:sp>
        <p:nvSpPr>
          <p:cNvPr id="47" name="TextBox 46"/>
          <p:cNvSpPr txBox="1"/>
          <p:nvPr/>
        </p:nvSpPr>
        <p:spPr>
          <a:xfrm>
            <a:off x="5298299" y="2378439"/>
            <a:ext cx="2294832" cy="24468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The GSMP is accountable.</a:t>
            </a:r>
          </a:p>
        </p:txBody>
      </p:sp>
      <p:sp>
        <p:nvSpPr>
          <p:cNvPr id="48" name="TextBox 47"/>
          <p:cNvSpPr txBox="1"/>
          <p:nvPr/>
        </p:nvSpPr>
        <p:spPr>
          <a:xfrm>
            <a:off x="5298299" y="2902289"/>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Consensus and Voting</a:t>
            </a:r>
          </a:p>
        </p:txBody>
      </p:sp>
      <p:sp>
        <p:nvSpPr>
          <p:cNvPr id="49" name="TextBox 48"/>
          <p:cNvSpPr txBox="1"/>
          <p:nvPr/>
        </p:nvSpPr>
        <p:spPr>
          <a:xfrm>
            <a:off x="5055116" y="2902289"/>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7</a:t>
            </a:r>
          </a:p>
        </p:txBody>
      </p:sp>
      <p:sp>
        <p:nvSpPr>
          <p:cNvPr id="50" name="TextBox 49"/>
          <p:cNvSpPr txBox="1"/>
          <p:nvPr/>
        </p:nvSpPr>
        <p:spPr>
          <a:xfrm>
            <a:off x="5298299" y="3120349"/>
            <a:ext cx="2294832" cy="39703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Strives for consensus of all stakeholders.</a:t>
            </a:r>
          </a:p>
        </p:txBody>
      </p:sp>
      <p:sp>
        <p:nvSpPr>
          <p:cNvPr id="51" name="TextBox 50"/>
          <p:cNvSpPr txBox="1"/>
          <p:nvPr/>
        </p:nvSpPr>
        <p:spPr>
          <a:xfrm>
            <a:off x="5298299" y="3644199"/>
            <a:ext cx="2294832" cy="230832"/>
          </a:xfrm>
          <a:prstGeom prst="rect">
            <a:avLst/>
          </a:prstGeom>
          <a:noFill/>
          <a:ln w="28575">
            <a:solidFill>
              <a:schemeClr val="tx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002C6C"/>
                </a:solidFill>
                <a:effectLst/>
                <a:uLnTx/>
                <a:uFillTx/>
                <a:latin typeface="Verdana"/>
                <a:ea typeface="+mn-ea"/>
                <a:cs typeface="+mn-cs"/>
              </a:rPr>
              <a:t>Global Applicability</a:t>
            </a:r>
          </a:p>
        </p:txBody>
      </p:sp>
      <p:sp>
        <p:nvSpPr>
          <p:cNvPr id="52" name="TextBox 51"/>
          <p:cNvSpPr txBox="1"/>
          <p:nvPr/>
        </p:nvSpPr>
        <p:spPr>
          <a:xfrm>
            <a:off x="5055116" y="3644199"/>
            <a:ext cx="205047" cy="230832"/>
          </a:xfrm>
          <a:prstGeom prst="rect">
            <a:avLst/>
          </a:prstGeom>
          <a:noFill/>
          <a:ln w="28575">
            <a:solidFill>
              <a:schemeClr val="tx1"/>
            </a:solidFill>
          </a:ln>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srgbClr val="F26334"/>
                </a:solidFill>
                <a:effectLst/>
                <a:uLnTx/>
                <a:uFillTx/>
                <a:latin typeface="Verdana"/>
                <a:ea typeface="+mn-ea"/>
                <a:cs typeface="+mn-cs"/>
              </a:rPr>
              <a:t>8</a:t>
            </a:r>
          </a:p>
        </p:txBody>
      </p:sp>
      <p:sp>
        <p:nvSpPr>
          <p:cNvPr id="53" name="TextBox 52"/>
          <p:cNvSpPr txBox="1"/>
          <p:nvPr/>
        </p:nvSpPr>
        <p:spPr>
          <a:xfrm>
            <a:off x="5298299" y="3862260"/>
            <a:ext cx="2294832" cy="397032"/>
          </a:xfrm>
          <a:prstGeom prst="rect">
            <a:avLst/>
          </a:prstGeom>
          <a:noFill/>
        </p:spPr>
        <p:txBody>
          <a:bodyPr wrap="square" lIns="54000" rIns="0" rtlCol="0" anchor="t" anchorCtr="0">
            <a:spAutoFit/>
          </a:bodyPr>
          <a:lstStyle/>
          <a:p>
            <a:pPr marL="5954" marR="0" lvl="1" indent="0" algn="l" defTabSz="342866" rtl="0" eaLnBrk="1" fontAlgn="base" latinLnBrk="0" hangingPunct="1">
              <a:lnSpc>
                <a:spcPct val="110000"/>
              </a:lnSpc>
              <a:spcBef>
                <a:spcPts val="300"/>
              </a:spcBef>
              <a:spcAft>
                <a:spcPct val="0"/>
              </a:spcAft>
              <a:buClr>
                <a:srgbClr val="F26334"/>
              </a:buClr>
              <a:buSzTx/>
              <a:buFontTx/>
              <a:buNone/>
              <a:tabLst/>
              <a:defRPr/>
            </a:pPr>
            <a:r>
              <a:rPr kumimoji="0" lang="en-GB" sz="900" b="0" i="0" u="none" strike="noStrike" kern="1200" cap="none" spc="0" normalizeH="0" baseline="0" noProof="0" dirty="0">
                <a:ln>
                  <a:noFill/>
                </a:ln>
                <a:solidFill>
                  <a:srgbClr val="454545"/>
                </a:solidFill>
                <a:effectLst/>
                <a:uLnTx/>
                <a:uFillTx/>
                <a:latin typeface="Verdana"/>
                <a:ea typeface="ＭＳ Ｐゴシック" charset="0"/>
                <a:cs typeface="Verdana"/>
              </a:rPr>
              <a:t>Strive for global applicability across multiple industries, wherever possible.</a:t>
            </a:r>
          </a:p>
        </p:txBody>
      </p:sp>
      <p:sp>
        <p:nvSpPr>
          <p:cNvPr id="27" name="Slide Number Placeholder 3"/>
          <p:cNvSpPr>
            <a:spLocks noGrp="1"/>
          </p:cNvSpPr>
          <p:nvPr>
            <p:ph type="sldNum" sz="quarter" idx="12"/>
          </p:nvPr>
        </p:nvSpPr>
        <p:spPr>
          <a:xfrm>
            <a:off x="8447485" y="4759630"/>
            <a:ext cx="247535" cy="150195"/>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r>
              <a:rPr kumimoji="0" lang="en-GB" sz="700" b="0" i="0" u="none" strike="noStrike" kern="1200" cap="none" spc="0" normalizeH="0" baseline="0" noProof="0" dirty="0">
                <a:ln>
                  <a:noFill/>
                </a:ln>
                <a:solidFill>
                  <a:srgbClr val="454545"/>
                </a:solidFill>
                <a:effectLst/>
                <a:uLnTx/>
                <a:uFillTx/>
                <a:latin typeface="Verdana"/>
                <a:ea typeface="+mn-ea"/>
              </a:rPr>
              <a:t>20</a:t>
            </a:r>
          </a:p>
          <a:p>
            <a:pPr marL="0" marR="0" lvl="0" indent="0" algn="r" defTabSz="91431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solidFill>
                <a:srgbClr val="454545"/>
              </a:solidFill>
              <a:effectLst/>
              <a:uLnTx/>
              <a:uFillTx/>
              <a:latin typeface="Verdana"/>
              <a:ea typeface="+mn-ea"/>
            </a:endParaRPr>
          </a:p>
        </p:txBody>
      </p:sp>
    </p:spTree>
    <p:custDataLst>
      <p:tags r:id="rId1"/>
    </p:custDataLst>
    <p:extLst>
      <p:ext uri="{BB962C8B-B14F-4D97-AF65-F5344CB8AC3E}">
        <p14:creationId xmlns:p14="http://schemas.microsoft.com/office/powerpoint/2010/main" val="1732653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20" y="395450"/>
            <a:ext cx="8243942" cy="679647"/>
          </a:xfrm>
        </p:spPr>
        <p:txBody>
          <a:bodyPr/>
          <a:lstStyle/>
          <a:p>
            <a:r>
              <a:rPr lang="en-US" sz="2800" dirty="0"/>
              <a:t>Standards Development Process</a:t>
            </a:r>
            <a:br>
              <a:rPr lang="en-US" sz="2800" dirty="0"/>
            </a:b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a:t>
            </a:fld>
            <a:endParaRPr lang="en-GB" noProof="0"/>
          </a:p>
        </p:txBody>
      </p:sp>
      <p:sp>
        <p:nvSpPr>
          <p:cNvPr id="5" name="TextBox 4"/>
          <p:cNvSpPr txBox="1"/>
          <p:nvPr/>
        </p:nvSpPr>
        <p:spPr>
          <a:xfrm>
            <a:off x="447720" y="3959411"/>
            <a:ext cx="8243942" cy="800219"/>
          </a:xfrm>
          <a:prstGeom prst="rect">
            <a:avLst/>
          </a:prstGeom>
          <a:noFill/>
        </p:spPr>
        <p:txBody>
          <a:bodyPr wrap="square" rtlCol="0">
            <a:spAutoFit/>
          </a:bodyPr>
          <a:lstStyle/>
          <a:p>
            <a:r>
              <a:rPr lang="en-US" sz="1400" dirty="0">
                <a:hlinkClick r:id="rId2"/>
              </a:rPr>
              <a:t>Introduction to the Global Standards Management Process (GSMP) video</a:t>
            </a:r>
            <a:r>
              <a:rPr lang="en-US" sz="1400" dirty="0"/>
              <a:t> – this video is a high level overview of the process of standards development </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3"/>
          <a:stretch>
            <a:fillRect/>
          </a:stretch>
        </p:blipFill>
        <p:spPr>
          <a:xfrm>
            <a:off x="1313625" y="1094147"/>
            <a:ext cx="6512132" cy="2738268"/>
          </a:xfrm>
          <a:prstGeom prst="rect">
            <a:avLst/>
          </a:prstGeom>
        </p:spPr>
      </p:pic>
    </p:spTree>
    <p:extLst>
      <p:ext uri="{BB962C8B-B14F-4D97-AF65-F5344CB8AC3E}">
        <p14:creationId xmlns:p14="http://schemas.microsoft.com/office/powerpoint/2010/main" val="2229766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20" y="395450"/>
            <a:ext cx="8243942" cy="679647"/>
          </a:xfrm>
        </p:spPr>
        <p:txBody>
          <a:bodyPr/>
          <a:lstStyle/>
          <a:p>
            <a:r>
              <a:rPr lang="en-US" sz="2800" dirty="0"/>
              <a:t>Standards Development Process Resources</a:t>
            </a:r>
            <a:br>
              <a:rPr lang="en-US" sz="2800" dirty="0"/>
            </a:b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a:t>
            </a:fld>
            <a:endParaRPr lang="en-GB" noProof="0"/>
          </a:p>
        </p:txBody>
      </p:sp>
      <p:sp>
        <p:nvSpPr>
          <p:cNvPr id="5" name="TextBox 4"/>
          <p:cNvSpPr txBox="1"/>
          <p:nvPr/>
        </p:nvSpPr>
        <p:spPr>
          <a:xfrm>
            <a:off x="447720" y="1440035"/>
            <a:ext cx="8243942" cy="2585323"/>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2"/>
              </a:rPr>
              <a:t>Standards Development Website</a:t>
            </a:r>
            <a:endParaRPr lang="en-US" dirty="0"/>
          </a:p>
          <a:p>
            <a:pPr marL="285750" indent="-285750">
              <a:buFont typeface="Arial" panose="020B0604020202020204" pitchFamily="34" charset="0"/>
              <a:buChar char="•"/>
            </a:pPr>
            <a:endParaRPr lang="en-US" dirty="0">
              <a:hlinkClick r:id="rId3"/>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4"/>
              </a:rPr>
              <a:t>GSMP Manual</a:t>
            </a:r>
            <a:r>
              <a:rPr lang="en-US" dirty="0"/>
              <a:t> – this manual provides all the guidelines we must follow to properly develop standards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5"/>
              </a:rPr>
              <a:t>GS1 IP Policy </a:t>
            </a:r>
            <a:r>
              <a:rPr lang="en-US" dirty="0"/>
              <a:t>– the GS1 IP Policy helps to ensure that those who develop the standard are not improperly influencing the standards development process.</a:t>
            </a:r>
            <a:endParaRPr lang="en-GB" dirty="0"/>
          </a:p>
        </p:txBody>
      </p:sp>
    </p:spTree>
    <p:extLst>
      <p:ext uri="{BB962C8B-B14F-4D97-AF65-F5344CB8AC3E}">
        <p14:creationId xmlns:p14="http://schemas.microsoft.com/office/powerpoint/2010/main" val="2077542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Group information </a:t>
            </a:r>
            <a:endParaRPr lang="en-GB" dirty="0"/>
          </a:p>
        </p:txBody>
      </p:sp>
      <p:sp>
        <p:nvSpPr>
          <p:cNvPr id="3" name="Content Placeholder 2"/>
          <p:cNvSpPr>
            <a:spLocks noGrp="1"/>
          </p:cNvSpPr>
          <p:nvPr>
            <p:ph idx="11"/>
          </p:nvPr>
        </p:nvSpPr>
        <p:spPr/>
        <p:txBody>
          <a:bodyPr/>
          <a:lstStyle/>
          <a:p>
            <a:pPr marL="74250" indent="0">
              <a:buNone/>
            </a:pPr>
            <a:r>
              <a:rPr lang="en-US" sz="1400" b="1" dirty="0"/>
              <a:t>Why join a GS1 work group?  </a:t>
            </a:r>
            <a:r>
              <a:rPr lang="en-US" sz="1400" dirty="0"/>
              <a:t>Click </a:t>
            </a:r>
            <a:r>
              <a:rPr lang="en-US" sz="1400" dirty="0">
                <a:hlinkClick r:id="rId2"/>
              </a:rPr>
              <a:t>here</a:t>
            </a:r>
            <a:r>
              <a:rPr lang="en-US" sz="1400" dirty="0"/>
              <a:t> to find out.  </a:t>
            </a:r>
          </a:p>
          <a:p>
            <a:pPr marL="74250" indent="0">
              <a:buNone/>
            </a:pPr>
            <a:r>
              <a:rPr lang="en-US" sz="1400" dirty="0"/>
              <a:t>There are two types of GSMP work groups:</a:t>
            </a:r>
          </a:p>
          <a:p>
            <a:pPr marL="74250" indent="0">
              <a:buNone/>
            </a:pPr>
            <a:endParaRPr lang="en-US" sz="100" dirty="0"/>
          </a:p>
          <a:p>
            <a:pPr marL="417150" indent="-342900">
              <a:buFont typeface="+mj-lt"/>
              <a:buAutoNum type="arabicPeriod"/>
            </a:pPr>
            <a:r>
              <a:rPr lang="en-US" sz="1400" b="1" dirty="0">
                <a:solidFill>
                  <a:srgbClr val="F26334"/>
                </a:solidFill>
              </a:rPr>
              <a:t>Standards Maintenance Group (SMG) </a:t>
            </a:r>
            <a:r>
              <a:rPr lang="en-US" sz="1400" dirty="0"/>
              <a:t>– </a:t>
            </a:r>
            <a:r>
              <a:rPr lang="en-US" sz="1400" dirty="0">
                <a:solidFill>
                  <a:srgbClr val="F26334"/>
                </a:solidFill>
              </a:rPr>
              <a:t>improve existing standards</a:t>
            </a:r>
          </a:p>
          <a:p>
            <a:pPr lvl="1"/>
            <a:r>
              <a:rPr lang="en-US" sz="1400" b="1" dirty="0"/>
              <a:t>Electronic Data Interchange (EDI</a:t>
            </a:r>
            <a:r>
              <a:rPr lang="en-US" sz="1400" dirty="0"/>
              <a:t>) – led by </a:t>
            </a:r>
            <a:r>
              <a:rPr lang="en-US" sz="1400" dirty="0">
                <a:hlinkClick r:id="rId3"/>
              </a:rPr>
              <a:t>Jean Luc Champion</a:t>
            </a:r>
            <a:r>
              <a:rPr lang="en-US" sz="1400" dirty="0"/>
              <a:t>, GS1 &amp; </a:t>
            </a:r>
            <a:r>
              <a:rPr lang="en-US" sz="1400" dirty="0">
                <a:hlinkClick r:id="rId4"/>
              </a:rPr>
              <a:t>Tasha Wiehe</a:t>
            </a:r>
            <a:r>
              <a:rPr lang="en-US" sz="1400" dirty="0"/>
              <a:t>, GS1</a:t>
            </a:r>
          </a:p>
          <a:p>
            <a:pPr lvl="1"/>
            <a:r>
              <a:rPr lang="en-US" sz="1400" b="1" dirty="0"/>
              <a:t>Global Master Data (GMD) </a:t>
            </a:r>
            <a:r>
              <a:rPr lang="en-US" sz="1400" dirty="0"/>
              <a:t>– led by </a:t>
            </a:r>
            <a:r>
              <a:rPr lang="en-US" sz="1400" dirty="0">
                <a:hlinkClick r:id="rId5"/>
              </a:rPr>
              <a:t>Justin Childs</a:t>
            </a:r>
            <a:r>
              <a:rPr lang="en-US" sz="1400" dirty="0"/>
              <a:t>, GS1</a:t>
            </a:r>
          </a:p>
          <a:p>
            <a:pPr lvl="2"/>
            <a:r>
              <a:rPr lang="en-US" sz="1200" b="1" dirty="0"/>
              <a:t>Image Specification </a:t>
            </a:r>
            <a:r>
              <a:rPr lang="en-US" sz="1200" dirty="0"/>
              <a:t>– led by </a:t>
            </a:r>
            <a:r>
              <a:rPr lang="en-US" sz="1200" dirty="0">
                <a:hlinkClick r:id="rId4"/>
              </a:rPr>
              <a:t>Tasha Wiehe</a:t>
            </a:r>
            <a:r>
              <a:rPr lang="en-US" sz="1200" dirty="0"/>
              <a:t>, GS1</a:t>
            </a:r>
          </a:p>
          <a:p>
            <a:pPr lvl="2"/>
            <a:r>
              <a:rPr lang="en-US" sz="1200" b="1" dirty="0"/>
              <a:t>GDS Trade Item Implementation Guideline </a:t>
            </a:r>
            <a:r>
              <a:rPr lang="en-US" sz="1200" dirty="0"/>
              <a:t>– led by </a:t>
            </a:r>
            <a:r>
              <a:rPr lang="en-US" sz="1200" dirty="0">
                <a:hlinkClick r:id="rId4"/>
              </a:rPr>
              <a:t>Tasha Wiehe</a:t>
            </a:r>
            <a:r>
              <a:rPr lang="en-US" sz="1200" dirty="0"/>
              <a:t>, GS1</a:t>
            </a:r>
          </a:p>
          <a:p>
            <a:pPr lvl="2"/>
            <a:r>
              <a:rPr lang="en-US" sz="1200" b="1" dirty="0"/>
              <a:t>GDS Validation Rules </a:t>
            </a:r>
            <a:r>
              <a:rPr lang="en-US" sz="1200" dirty="0"/>
              <a:t>– led by </a:t>
            </a:r>
            <a:r>
              <a:rPr lang="en-US" sz="1200" dirty="0">
                <a:hlinkClick r:id="rId4"/>
              </a:rPr>
              <a:t>Tasha Wiehe</a:t>
            </a:r>
            <a:r>
              <a:rPr lang="en-US" sz="1200" dirty="0"/>
              <a:t>, GS1</a:t>
            </a:r>
          </a:p>
          <a:p>
            <a:pPr lvl="1"/>
            <a:r>
              <a:rPr lang="en-US" sz="1400" b="1" dirty="0"/>
              <a:t>Global Product Classification (GPC) </a:t>
            </a:r>
            <a:r>
              <a:rPr lang="en-US" sz="1400" dirty="0"/>
              <a:t>– led by </a:t>
            </a:r>
            <a:r>
              <a:rPr lang="en-US" sz="1400" dirty="0">
                <a:hlinkClick r:id="rId6"/>
              </a:rPr>
              <a:t>Jeanette McVeigh</a:t>
            </a:r>
            <a:r>
              <a:rPr lang="en-US" sz="1400" dirty="0"/>
              <a:t>, GS1</a:t>
            </a:r>
          </a:p>
          <a:p>
            <a:pPr lvl="1"/>
            <a:r>
              <a:rPr lang="en-US" sz="1400" b="1" dirty="0"/>
              <a:t>Identification (ID)</a:t>
            </a:r>
            <a:r>
              <a:rPr lang="en-US" sz="1400" dirty="0"/>
              <a:t> – led by </a:t>
            </a:r>
            <a:r>
              <a:rPr lang="en-US" sz="1400" dirty="0">
                <a:hlinkClick r:id="rId7"/>
              </a:rPr>
              <a:t>John Ryu</a:t>
            </a:r>
            <a:r>
              <a:rPr lang="en-US" sz="1400" dirty="0"/>
              <a:t>, GS1</a:t>
            </a:r>
          </a:p>
          <a:p>
            <a:pPr lvl="1"/>
            <a:r>
              <a:rPr lang="en-US" sz="1400" b="1" dirty="0"/>
              <a:t>Traceability &amp; Event Sharing (TES) </a:t>
            </a:r>
            <a:r>
              <a:rPr lang="en-US" sz="1400" dirty="0"/>
              <a:t>– led by </a:t>
            </a:r>
            <a:r>
              <a:rPr lang="en-US" sz="1400" dirty="0">
                <a:hlinkClick r:id="rId7"/>
              </a:rPr>
              <a:t>John Ryu</a:t>
            </a:r>
            <a:r>
              <a:rPr lang="en-US" sz="1400" dirty="0"/>
              <a:t>, GS1</a:t>
            </a:r>
            <a:endParaRPr lang="en-US" sz="1400" b="1"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a:t>
            </a:fld>
            <a:endParaRPr lang="en-GB" noProof="0"/>
          </a:p>
        </p:txBody>
      </p:sp>
    </p:spTree>
    <p:extLst>
      <p:ext uri="{BB962C8B-B14F-4D97-AF65-F5344CB8AC3E}">
        <p14:creationId xmlns:p14="http://schemas.microsoft.com/office/powerpoint/2010/main" val="64283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Group information, continued </a:t>
            </a:r>
            <a:endParaRPr lang="en-GB" dirty="0"/>
          </a:p>
        </p:txBody>
      </p:sp>
      <p:sp>
        <p:nvSpPr>
          <p:cNvPr id="3" name="Content Placeholder 2"/>
          <p:cNvSpPr>
            <a:spLocks noGrp="1"/>
          </p:cNvSpPr>
          <p:nvPr>
            <p:ph idx="11"/>
          </p:nvPr>
        </p:nvSpPr>
        <p:spPr/>
        <p:txBody>
          <a:bodyPr/>
          <a:lstStyle/>
          <a:p>
            <a:pPr marL="417150" indent="-342900">
              <a:buFont typeface="+mj-lt"/>
              <a:buAutoNum type="arabicPeriod" startAt="2"/>
            </a:pPr>
            <a:r>
              <a:rPr lang="en-US" b="1" dirty="0">
                <a:solidFill>
                  <a:srgbClr val="F26334"/>
                </a:solidFill>
              </a:rPr>
              <a:t>Mission Specific Work Groups (MSWG) </a:t>
            </a:r>
            <a:r>
              <a:rPr lang="en-US" dirty="0"/>
              <a:t>– </a:t>
            </a:r>
            <a:r>
              <a:rPr lang="en-US" dirty="0">
                <a:solidFill>
                  <a:srgbClr val="F26334"/>
                </a:solidFill>
              </a:rPr>
              <a:t>develop new standards</a:t>
            </a:r>
          </a:p>
          <a:p>
            <a:pPr lvl="1"/>
            <a:r>
              <a:rPr lang="en-US" b="1" dirty="0"/>
              <a:t>Attribute Definitions for Business </a:t>
            </a:r>
            <a:r>
              <a:rPr lang="en-US" dirty="0"/>
              <a:t>– led by </a:t>
            </a:r>
            <a:r>
              <a:rPr lang="en-US" dirty="0">
                <a:hlinkClick r:id="rId2"/>
              </a:rPr>
              <a:t>Tasha </a:t>
            </a:r>
            <a:r>
              <a:rPr lang="en-US" dirty="0" err="1">
                <a:hlinkClick r:id="rId2"/>
              </a:rPr>
              <a:t>Weihe</a:t>
            </a:r>
            <a:r>
              <a:rPr lang="en-US" dirty="0"/>
              <a:t>, GS1</a:t>
            </a:r>
            <a:endParaRPr lang="en-US" b="1" dirty="0"/>
          </a:p>
          <a:p>
            <a:pPr lvl="1"/>
            <a:r>
              <a:rPr lang="en-US" b="1" dirty="0"/>
              <a:t>EPCIS &amp; CBV 2.0</a:t>
            </a:r>
            <a:r>
              <a:rPr lang="en-US" dirty="0"/>
              <a:t>– led by </a:t>
            </a:r>
            <a:r>
              <a:rPr lang="en-US" dirty="0">
                <a:hlinkClick r:id="rId3"/>
              </a:rPr>
              <a:t>John Ryu</a:t>
            </a:r>
            <a:r>
              <a:rPr lang="en-US" dirty="0"/>
              <a:t>, GS1</a:t>
            </a:r>
          </a:p>
          <a:p>
            <a:pPr lvl="1"/>
            <a:r>
              <a:rPr lang="en-US" b="1" dirty="0"/>
              <a:t>Messaging for Verification of Pharmaceutical Saleable Returns – </a:t>
            </a:r>
            <a:r>
              <a:rPr lang="en-US" dirty="0"/>
              <a:t>led by </a:t>
            </a:r>
            <a:r>
              <a:rPr lang="en-US" dirty="0">
                <a:hlinkClick r:id="rId4"/>
              </a:rPr>
              <a:t>Greg Rowe</a:t>
            </a:r>
            <a:r>
              <a:rPr lang="en-US" dirty="0"/>
              <a:t>, GS1</a:t>
            </a:r>
          </a:p>
          <a:p>
            <a:pPr lvl="1"/>
            <a:r>
              <a:rPr lang="en-US" b="1" dirty="0"/>
              <a:t>Fighting Illicit Trade (FIT) </a:t>
            </a:r>
            <a:r>
              <a:rPr lang="en-US" dirty="0"/>
              <a:t>– led by </a:t>
            </a:r>
            <a:r>
              <a:rPr lang="en-US" dirty="0">
                <a:hlinkClick r:id="rId3"/>
              </a:rPr>
              <a:t>John Ryu</a:t>
            </a:r>
            <a:r>
              <a:rPr lang="en-US" dirty="0"/>
              <a:t>, GS1</a:t>
            </a:r>
          </a:p>
          <a:p>
            <a:pPr lvl="1"/>
            <a:r>
              <a:rPr lang="en-US" b="1" dirty="0"/>
              <a:t>Digital Link </a:t>
            </a:r>
            <a:r>
              <a:rPr lang="en-US" dirty="0"/>
              <a:t>– led by </a:t>
            </a:r>
            <a:r>
              <a:rPr lang="en-US" dirty="0">
                <a:hlinkClick r:id="rId4"/>
              </a:rPr>
              <a:t>Greg Rowe</a:t>
            </a:r>
            <a:r>
              <a:rPr lang="en-US" dirty="0"/>
              <a:t>, GS1</a:t>
            </a:r>
          </a:p>
          <a:p>
            <a:pPr lvl="1"/>
            <a:r>
              <a:rPr lang="en-US" b="1" dirty="0"/>
              <a:t>Healthcare GTIN Allocation Rules </a:t>
            </a:r>
            <a:r>
              <a:rPr lang="en-US" dirty="0"/>
              <a:t>– led by </a:t>
            </a:r>
            <a:r>
              <a:rPr lang="en-US" dirty="0">
                <a:hlinkClick r:id="rId4"/>
              </a:rPr>
              <a:t>Greg Rowe</a:t>
            </a:r>
            <a:r>
              <a:rPr lang="en-US" dirty="0"/>
              <a:t>, GS1</a:t>
            </a:r>
          </a:p>
          <a:p>
            <a:pPr lvl="1"/>
            <a:r>
              <a:rPr lang="en-US" b="1" dirty="0"/>
              <a:t>Mobile Ready Hero Images </a:t>
            </a:r>
            <a:r>
              <a:rPr lang="en-US" dirty="0"/>
              <a:t>– led by </a:t>
            </a:r>
            <a:r>
              <a:rPr lang="en-US" dirty="0">
                <a:hlinkClick r:id="rId5"/>
              </a:rPr>
              <a:t>David Buckley</a:t>
            </a:r>
            <a:r>
              <a:rPr lang="en-US" dirty="0"/>
              <a:t>, GS1</a:t>
            </a:r>
            <a:endParaRPr lang="en-US" b="1" dirty="0"/>
          </a:p>
          <a:p>
            <a:pPr lvl="1"/>
            <a:r>
              <a:rPr lang="en-US" b="1" dirty="0"/>
              <a:t>Pharmaceutical Clinical Trials Processes</a:t>
            </a:r>
            <a:r>
              <a:rPr lang="en-US" dirty="0"/>
              <a:t>– led by </a:t>
            </a:r>
            <a:r>
              <a:rPr lang="en-US" dirty="0">
                <a:hlinkClick r:id="rId4"/>
              </a:rPr>
              <a:t>Greg Rowe</a:t>
            </a:r>
            <a:r>
              <a:rPr lang="en-US" dirty="0"/>
              <a:t>, GS1</a:t>
            </a:r>
          </a:p>
          <a:p>
            <a:pPr lvl="1"/>
            <a:r>
              <a:rPr lang="en-US" b="1" dirty="0"/>
              <a:t>Scan4Transport </a:t>
            </a:r>
            <a:r>
              <a:rPr lang="en-US" dirty="0"/>
              <a:t>– led by </a:t>
            </a:r>
            <a:r>
              <a:rPr lang="en-US" dirty="0">
                <a:hlinkClick r:id="rId3"/>
              </a:rPr>
              <a:t>John Ryu</a:t>
            </a:r>
            <a:r>
              <a:rPr lang="en-US" dirty="0"/>
              <a:t>, GS1</a:t>
            </a:r>
            <a:endParaRPr lang="en-US" b="1" dirty="0"/>
          </a:p>
          <a:p>
            <a:pPr lvl="1"/>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a:t>
            </a:fld>
            <a:endParaRPr lang="en-GB" noProof="0"/>
          </a:p>
        </p:txBody>
      </p:sp>
    </p:spTree>
    <p:extLst>
      <p:ext uri="{BB962C8B-B14F-4D97-AF65-F5344CB8AC3E}">
        <p14:creationId xmlns:p14="http://schemas.microsoft.com/office/powerpoint/2010/main" val="96338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Groups	</a:t>
            </a:r>
            <a:endParaRPr lang="en-GB" dirty="0"/>
          </a:p>
        </p:txBody>
      </p:sp>
      <p:sp>
        <p:nvSpPr>
          <p:cNvPr id="3" name="Content Placeholder 2"/>
          <p:cNvSpPr>
            <a:spLocks noGrp="1"/>
          </p:cNvSpPr>
          <p:nvPr>
            <p:ph idx="11"/>
          </p:nvPr>
        </p:nvSpPr>
        <p:spPr>
          <a:xfrm>
            <a:off x="329545" y="1149917"/>
            <a:ext cx="8241707" cy="583633"/>
          </a:xfrm>
        </p:spPr>
        <p:txBody>
          <a:bodyPr/>
          <a:lstStyle/>
          <a:p>
            <a:pPr marL="74250" indent="0">
              <a:buNone/>
            </a:pPr>
            <a:r>
              <a:rPr lang="en-US" dirty="0"/>
              <a:t>Industry groups exist to bring clear business needs to the standards development process and to ensure implementation of GS1 standards</a:t>
            </a:r>
          </a:p>
          <a:p>
            <a:pPr marL="74250" indent="0">
              <a:buNone/>
            </a:pP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9</a:t>
            </a:fld>
            <a:endParaRPr lang="en-GB" noProof="0"/>
          </a:p>
        </p:txBody>
      </p:sp>
      <p:pic>
        <p:nvPicPr>
          <p:cNvPr id="6" name="Picture 5"/>
          <p:cNvPicPr>
            <a:picLocks noChangeAspect="1"/>
          </p:cNvPicPr>
          <p:nvPr/>
        </p:nvPicPr>
        <p:blipFill>
          <a:blip r:embed="rId2"/>
          <a:stretch>
            <a:fillRect/>
          </a:stretch>
        </p:blipFill>
        <p:spPr>
          <a:xfrm>
            <a:off x="481059" y="3510078"/>
            <a:ext cx="8210362" cy="951926"/>
          </a:xfrm>
          <a:prstGeom prst="rect">
            <a:avLst/>
          </a:prstGeom>
        </p:spPr>
      </p:pic>
      <p:sp>
        <p:nvSpPr>
          <p:cNvPr id="7" name="Rectangle 6"/>
          <p:cNvSpPr/>
          <p:nvPr/>
        </p:nvSpPr>
        <p:spPr>
          <a:xfrm>
            <a:off x="838200" y="1885950"/>
            <a:ext cx="8081821" cy="1754326"/>
          </a:xfrm>
          <a:prstGeom prst="rect">
            <a:avLst/>
          </a:prstGeom>
        </p:spPr>
        <p:txBody>
          <a:bodyPr wrap="square" numCol="2">
            <a:spAutoFit/>
          </a:bodyPr>
          <a:lstStyle/>
          <a:p>
            <a:pPr marL="285750" indent="-285750">
              <a:buFont typeface="Arial" panose="020B0604020202020204" pitchFamily="34" charset="0"/>
              <a:buChar char="•"/>
            </a:pPr>
            <a:r>
              <a:rPr lang="en-US" dirty="0">
                <a:solidFill>
                  <a:srgbClr val="F26334"/>
                </a:solidFill>
              </a:rPr>
              <a:t>Consumer Product Variant Discussion Group	</a:t>
            </a:r>
          </a:p>
          <a:p>
            <a:pPr marL="285750" indent="-285750">
              <a:buFont typeface="Arial" panose="020B0604020202020204" pitchFamily="34" charset="0"/>
              <a:buChar char="•"/>
            </a:pPr>
            <a:r>
              <a:rPr lang="en-US" dirty="0">
                <a:solidFill>
                  <a:srgbClr val="F26334"/>
                </a:solidFill>
              </a:rPr>
              <a:t>Fresh Foods Industry User Group</a:t>
            </a:r>
          </a:p>
          <a:p>
            <a:pPr marL="285750" indent="-285750">
              <a:buFont typeface="Arial" panose="020B0604020202020204" pitchFamily="34" charset="0"/>
              <a:buChar char="•"/>
            </a:pPr>
            <a:endParaRPr lang="en-US" dirty="0">
              <a:solidFill>
                <a:srgbClr val="F26334"/>
              </a:solidFill>
            </a:endParaRPr>
          </a:p>
          <a:p>
            <a:pPr marL="285750" indent="-285750">
              <a:buFont typeface="Arial" panose="020B0604020202020204" pitchFamily="34" charset="0"/>
              <a:buChar char="•"/>
            </a:pPr>
            <a:endParaRPr lang="en-US" dirty="0">
              <a:solidFill>
                <a:srgbClr val="F26334"/>
              </a:solidFill>
            </a:endParaRPr>
          </a:p>
          <a:p>
            <a:pPr marL="285750" indent="-285750">
              <a:buFont typeface="Arial" panose="020B0604020202020204" pitchFamily="34" charset="0"/>
              <a:buChar char="•"/>
            </a:pPr>
            <a:r>
              <a:rPr lang="en-US" dirty="0">
                <a:solidFill>
                  <a:srgbClr val="F26334"/>
                </a:solidFill>
              </a:rPr>
              <a:t>GDSN User Group</a:t>
            </a:r>
          </a:p>
          <a:p>
            <a:pPr marL="285750" indent="-285750">
              <a:buFont typeface="Arial" panose="020B0604020202020204" pitchFamily="34" charset="0"/>
              <a:buChar char="•"/>
            </a:pPr>
            <a:r>
              <a:rPr lang="en-US" dirty="0">
                <a:solidFill>
                  <a:srgbClr val="F26334"/>
                </a:solidFill>
              </a:rPr>
              <a:t>Healthcare</a:t>
            </a:r>
          </a:p>
          <a:p>
            <a:pPr marL="285750" indent="-285750">
              <a:buFont typeface="Arial" panose="020B0604020202020204" pitchFamily="34" charset="0"/>
              <a:buChar char="•"/>
            </a:pPr>
            <a:r>
              <a:rPr lang="en-US" dirty="0">
                <a:solidFill>
                  <a:srgbClr val="F26334"/>
                </a:solidFill>
              </a:rPr>
              <a:t>Transport &amp; Logistics Industry User Group </a:t>
            </a:r>
          </a:p>
        </p:txBody>
      </p:sp>
    </p:spTree>
    <p:extLst>
      <p:ext uri="{BB962C8B-B14F-4D97-AF65-F5344CB8AC3E}">
        <p14:creationId xmlns:p14="http://schemas.microsoft.com/office/powerpoint/2010/main" val="3584203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SLIDE_GUID" val="c5f67367-e179-48ed-9bfb-a804ca1dffb0"/>
  <p:tag name="AUDIO_IMPORT" val="Q:\TRAINING\COURSES\CONTENT DEVELOPMENT\CONTENT DEV BY COURSE NAME\Introduction to GSMP v2\EL V2.0 2010\GSMP2_04.mp3"/>
  <p:tag name="AUDIO_ID" val="258"/>
  <p:tag name="ELAPSEDTIME" val="17.042"/>
  <p:tag name="ARTICULATE_SLIDE_NAV"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xml><?xml version="1.0" encoding="utf-8"?>
<a:theme xmlns:a="http://schemas.openxmlformats.org/drawingml/2006/main" name="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xml><?xml version="1.0" encoding="utf-8"?>
<a:theme xmlns:a="http://schemas.openxmlformats.org/drawingml/2006/main" name="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Intro to GSMP 2018v2.potx" id="{2597531D-F569-4848-B58E-3B181671929D}" vid="{84A6BEA0-F3AA-4EC1-9C63-58BA7A41791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GS1_Template_PPT_16-9_2015-02-04</Template>
  <TotalTime>455</TotalTime>
  <Words>2211</Words>
  <Application>Microsoft Office PowerPoint</Application>
  <PresentationFormat>On-screen Show (16:9)</PresentationFormat>
  <Paragraphs>364</Paragraphs>
  <Slides>33</Slides>
  <Notes>13</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3" baseType="lpstr">
      <vt:lpstr>Arial</vt:lpstr>
      <vt:lpstr>Calibri</vt:lpstr>
      <vt:lpstr>Lucida Grande</vt:lpstr>
      <vt:lpstr>Times</vt:lpstr>
      <vt:lpstr>Verdana</vt:lpstr>
      <vt:lpstr>Title</vt:lpstr>
      <vt:lpstr>Content</vt:lpstr>
      <vt:lpstr>Divider</vt:lpstr>
      <vt:lpstr>1_Content</vt:lpstr>
      <vt:lpstr>Document</vt:lpstr>
      <vt:lpstr>Global Standards Management Process (GSMP) new member orientation</vt:lpstr>
      <vt:lpstr>GSMP Overview</vt:lpstr>
      <vt:lpstr>Resources</vt:lpstr>
      <vt:lpstr>GSMP Principles</vt:lpstr>
      <vt:lpstr>Standards Development Process </vt:lpstr>
      <vt:lpstr>Standards Development Process Resources </vt:lpstr>
      <vt:lpstr>Work Group information </vt:lpstr>
      <vt:lpstr>Work Group information, continued </vt:lpstr>
      <vt:lpstr>Industry Groups </vt:lpstr>
      <vt:lpstr>Governance</vt:lpstr>
      <vt:lpstr>GSMP Governance</vt:lpstr>
      <vt:lpstr>Role of the Board Committee for Standards (BCS)</vt:lpstr>
      <vt:lpstr>Role of the BCS, continued</vt:lpstr>
      <vt:lpstr>Role of the Industry Engagement Steering Committee</vt:lpstr>
      <vt:lpstr>Role of the GS1 Architecture Group (AG)</vt:lpstr>
      <vt:lpstr>The GS1 System Architecture</vt:lpstr>
      <vt:lpstr>GS1 Architecture Publications</vt:lpstr>
      <vt:lpstr>The new Architecture Principles</vt:lpstr>
      <vt:lpstr>The GS1 Architecture Principles</vt:lpstr>
      <vt:lpstr>Where to learn more</vt:lpstr>
      <vt:lpstr>Tools</vt:lpstr>
      <vt:lpstr>Standards Development Certification Programme</vt:lpstr>
      <vt:lpstr>Community Room</vt:lpstr>
      <vt:lpstr>Work Request System</vt:lpstr>
      <vt:lpstr>News &amp; Events</vt:lpstr>
      <vt:lpstr>Weekly GSMP Communication</vt:lpstr>
      <vt:lpstr>Reporting</vt:lpstr>
      <vt:lpstr>Events</vt:lpstr>
      <vt:lpstr>PowerPoint Presentation</vt:lpstr>
      <vt:lpstr>Team</vt:lpstr>
      <vt:lpstr>Your GS1 Standards Development Team</vt:lpstr>
      <vt:lpstr>Your GS1 Standards Development Leaders</vt:lpstr>
      <vt:lpstr>Contact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GS1</dc:creator>
  <cp:keywords/>
  <dc:description/>
  <cp:lastModifiedBy>Cindy Grell</cp:lastModifiedBy>
  <cp:revision>73</cp:revision>
  <dcterms:created xsi:type="dcterms:W3CDTF">2015-02-03T16:52:14Z</dcterms:created>
  <dcterms:modified xsi:type="dcterms:W3CDTF">2018-12-13T14:50:55Z</dcterms:modified>
  <cp:category>Corporate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y fmtid="{D5CDD505-2E9C-101B-9397-08002B2CF9AE}" pid="3" name="Date">
    <vt:filetime>2016-01-06T05:00:00Z</vt:filetime>
  </property>
</Properties>
</file>