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810" r:id="rId2"/>
    <p:sldMasterId id="2147483750" r:id="rId3"/>
    <p:sldMasterId id="2147483862" r:id="rId4"/>
    <p:sldMasterId id="2147483866" r:id="rId5"/>
    <p:sldMasterId id="2147483886" r:id="rId6"/>
    <p:sldMasterId id="2147483894" r:id="rId7"/>
    <p:sldMasterId id="2147483916" r:id="rId8"/>
    <p:sldMasterId id="2147483940" r:id="rId9"/>
  </p:sldMasterIdLst>
  <p:notesMasterIdLst>
    <p:notesMasterId r:id="rId63"/>
  </p:notesMasterIdLst>
  <p:handoutMasterIdLst>
    <p:handoutMasterId r:id="rId64"/>
  </p:handoutMasterIdLst>
  <p:sldIdLst>
    <p:sldId id="324"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296" r:id="rId23"/>
    <p:sldId id="344" r:id="rId24"/>
    <p:sldId id="297" r:id="rId25"/>
    <p:sldId id="299" r:id="rId26"/>
    <p:sldId id="300" r:id="rId27"/>
    <p:sldId id="325" r:id="rId28"/>
    <p:sldId id="333" r:id="rId29"/>
    <p:sldId id="341" r:id="rId30"/>
    <p:sldId id="354" r:id="rId31"/>
    <p:sldId id="356" r:id="rId32"/>
    <p:sldId id="332" r:id="rId33"/>
    <p:sldId id="361" r:id="rId34"/>
    <p:sldId id="366" r:id="rId35"/>
    <p:sldId id="337" r:id="rId36"/>
    <p:sldId id="309" r:id="rId37"/>
    <p:sldId id="381" r:id="rId38"/>
    <p:sldId id="382" r:id="rId39"/>
    <p:sldId id="383" r:id="rId40"/>
    <p:sldId id="384" r:id="rId41"/>
    <p:sldId id="385" r:id="rId42"/>
    <p:sldId id="386" r:id="rId43"/>
    <p:sldId id="387" r:id="rId44"/>
    <p:sldId id="388" r:id="rId45"/>
    <p:sldId id="389" r:id="rId46"/>
    <p:sldId id="405" r:id="rId47"/>
    <p:sldId id="397" r:id="rId48"/>
    <p:sldId id="401" r:id="rId49"/>
    <p:sldId id="398" r:id="rId50"/>
    <p:sldId id="402" r:id="rId51"/>
    <p:sldId id="406" r:id="rId52"/>
    <p:sldId id="313" r:id="rId53"/>
    <p:sldId id="352" r:id="rId54"/>
    <p:sldId id="347" r:id="rId55"/>
    <p:sldId id="338" r:id="rId56"/>
    <p:sldId id="315" r:id="rId57"/>
    <p:sldId id="320" r:id="rId58"/>
    <p:sldId id="317" r:id="rId59"/>
    <p:sldId id="322" r:id="rId60"/>
    <p:sldId id="321" r:id="rId61"/>
    <p:sldId id="323" r:id="rId62"/>
  </p:sldIdLst>
  <p:sldSz cx="9144000" cy="5143500" type="screen16x9"/>
  <p:notesSz cx="7010400" cy="92964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00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Holmes" initials="MH" lastIdx="2" clrIdx="0">
    <p:extLst>
      <p:ext uri="{19B8F6BF-5375-455C-9EA6-DF929625EA0E}">
        <p15:presenceInfo xmlns:p15="http://schemas.microsoft.com/office/powerpoint/2012/main" userId="S-1-5-21-3023576926-975770395-1120287964-21110" providerId="AD"/>
      </p:ext>
    </p:extLst>
  </p:cmAuthor>
  <p:cmAuthor id="2" name="Cindy Grell" initials="CG" lastIdx="7" clrIdx="1">
    <p:extLst>
      <p:ext uri="{19B8F6BF-5375-455C-9EA6-DF929625EA0E}">
        <p15:presenceInfo xmlns:p15="http://schemas.microsoft.com/office/powerpoint/2012/main" userId="S-1-5-21-3023576926-975770395-1120287964-19177" providerId="AD"/>
      </p:ext>
    </p:extLst>
  </p:cmAuthor>
  <p:cmAuthor id="3" name="Marianne Timmons" initials="MT" lastIdx="8" clrIdx="2">
    <p:extLst>
      <p:ext uri="{19B8F6BF-5375-455C-9EA6-DF929625EA0E}">
        <p15:presenceInfo xmlns:p15="http://schemas.microsoft.com/office/powerpoint/2012/main" userId="S-1-5-21-3023576926-975770395-1120287964-16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88341" autoAdjust="0"/>
  </p:normalViewPr>
  <p:slideViewPr>
    <p:cSldViewPr>
      <p:cViewPr varScale="1">
        <p:scale>
          <a:sx n="67" d="100"/>
          <a:sy n="67" d="100"/>
        </p:scale>
        <p:origin x="1209" y="39"/>
      </p:cViewPr>
      <p:guideLst>
        <p:guide orient="horz" pos="1872"/>
        <p:guide pos="3000"/>
        <p:guide orient="horz" pos="1620"/>
        <p:guide pos="2880"/>
      </p:guideLst>
    </p:cSldViewPr>
  </p:slideViewPr>
  <p:outlineViewPr>
    <p:cViewPr>
      <p:scale>
        <a:sx n="33" d="100"/>
        <a:sy n="33" d="100"/>
      </p:scale>
      <p:origin x="0" y="5292"/>
    </p:cViewPr>
  </p:outlineViewPr>
  <p:notesTextViewPr>
    <p:cViewPr>
      <p:scale>
        <a:sx n="3" d="2"/>
        <a:sy n="3" d="2"/>
      </p:scale>
      <p:origin x="0" y="0"/>
    </p:cViewPr>
  </p:notesTextViewPr>
  <p:sorterViewPr>
    <p:cViewPr varScale="1">
      <p:scale>
        <a:sx n="1" d="1"/>
        <a:sy n="1" d="1"/>
      </p:scale>
      <p:origin x="0" y="-3312"/>
    </p:cViewPr>
  </p:sorterViewPr>
  <p:notesViewPr>
    <p:cSldViewPr snapToGrid="0" snapToObjects="1">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32069602410807E-3"/>
          <c:y val="3.5957670283130266E-2"/>
          <c:w val="0.91850532511555705"/>
          <c:h val="0.83625482128548234"/>
        </c:manualLayout>
      </c:layout>
      <c:barChart>
        <c:barDir val="col"/>
        <c:grouping val="clustered"/>
        <c:varyColors val="0"/>
        <c:ser>
          <c:idx val="0"/>
          <c:order val="0"/>
          <c:tx>
            <c:strRef>
              <c:f>Sheet1!$B$1</c:f>
              <c:strCache>
                <c:ptCount val="1"/>
                <c:pt idx="0">
                  <c:v>Days</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5-D070-49A3-88EB-BB2BAD47E999}"/>
              </c:ext>
            </c:extLst>
          </c:dPt>
          <c:dPt>
            <c:idx val="1"/>
            <c:invertIfNegative val="0"/>
            <c:bubble3D val="0"/>
            <c:spPr>
              <a:solidFill>
                <a:srgbClr val="22BCB9"/>
              </a:solidFill>
              <a:ln>
                <a:noFill/>
              </a:ln>
              <a:effectLst/>
            </c:spPr>
            <c:extLst>
              <c:ext xmlns:c16="http://schemas.microsoft.com/office/drawing/2014/chart" uri="{C3380CC4-5D6E-409C-BE32-E72D297353CC}">
                <c16:uniqueId val="{00000003-D070-49A3-88EB-BB2BAD47E99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D070-49A3-88EB-BB2BAD47E999}"/>
              </c:ext>
            </c:extLst>
          </c:dPt>
          <c:dPt>
            <c:idx val="3"/>
            <c:invertIfNegative val="0"/>
            <c:bubble3D val="0"/>
            <c:spPr>
              <a:solidFill>
                <a:schemeClr val="tx2"/>
              </a:solidFill>
              <a:ln>
                <a:noFill/>
              </a:ln>
              <a:effectLst/>
            </c:spPr>
            <c:extLst>
              <c:ext xmlns:c16="http://schemas.microsoft.com/office/drawing/2014/chart" uri="{C3380CC4-5D6E-409C-BE32-E72D297353CC}">
                <c16:uniqueId val="{00000006-CFBB-4307-8525-96B162480972}"/>
              </c:ext>
            </c:extLst>
          </c:dPt>
          <c:dPt>
            <c:idx val="4"/>
            <c:invertIfNegative val="0"/>
            <c:bubble3D val="0"/>
            <c:spPr>
              <a:solidFill>
                <a:srgbClr val="00B6DE"/>
              </a:solidFill>
              <a:ln>
                <a:noFill/>
              </a:ln>
              <a:effectLst/>
            </c:spPr>
            <c:extLst>
              <c:ext xmlns:c16="http://schemas.microsoft.com/office/drawing/2014/chart" uri="{C3380CC4-5D6E-409C-BE32-E72D297353CC}">
                <c16:uniqueId val="{00000007-CFBB-4307-8525-96B16248097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UniqueID -        Global Trade        Item Number (GTIN) Management</c:v>
                </c:pt>
                <c:pt idx="1">
                  <c:v>Maintenance,       Repair &amp; Overall        (MRO) in Rail</c:v>
                </c:pt>
                <c:pt idx="2">
                  <c:v>High Speed     Barcode Printing       (HSBP)</c:v>
                </c:pt>
                <c:pt idx="3">
                  <c:v>Global Traceability Standard 2        (GTS2) </c:v>
                </c:pt>
                <c:pt idx="4">
                  <c:v>Global Model Number (GMN)</c:v>
                </c:pt>
              </c:strCache>
            </c:strRef>
          </c:cat>
          <c:val>
            <c:numRef>
              <c:f>Sheet1!$B$2:$B$6</c:f>
              <c:numCache>
                <c:formatCode>General</c:formatCode>
                <c:ptCount val="5"/>
                <c:pt idx="0">
                  <c:v>146</c:v>
                </c:pt>
                <c:pt idx="1">
                  <c:v>309</c:v>
                </c:pt>
                <c:pt idx="2">
                  <c:v>194</c:v>
                </c:pt>
                <c:pt idx="3">
                  <c:v>136</c:v>
                </c:pt>
                <c:pt idx="4">
                  <c:v>133</c:v>
                </c:pt>
              </c:numCache>
            </c:numRef>
          </c:val>
          <c:extLst>
            <c:ext xmlns:c16="http://schemas.microsoft.com/office/drawing/2014/chart" uri="{C3380CC4-5D6E-409C-BE32-E72D297353CC}">
              <c16:uniqueId val="{00000000-D070-49A3-88EB-BB2BAD47E999}"/>
            </c:ext>
          </c:extLst>
        </c:ser>
        <c:dLbls>
          <c:showLegendKey val="0"/>
          <c:showVal val="0"/>
          <c:showCatName val="0"/>
          <c:showSerName val="0"/>
          <c:showPercent val="0"/>
          <c:showBubbleSize val="0"/>
        </c:dLbls>
        <c:gapWidth val="219"/>
        <c:overlap val="-27"/>
        <c:axId val="662398184"/>
        <c:axId val="662406384"/>
      </c:barChart>
      <c:catAx>
        <c:axId val="66239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2406384"/>
        <c:crosses val="autoZero"/>
        <c:auto val="0"/>
        <c:lblAlgn val="ctr"/>
        <c:lblOffset val="100"/>
        <c:noMultiLvlLbl val="0"/>
      </c:catAx>
      <c:valAx>
        <c:axId val="662406384"/>
        <c:scaling>
          <c:orientation val="minMax"/>
          <c:max val="500"/>
        </c:scaling>
        <c:delete val="1"/>
        <c:axPos val="l"/>
        <c:numFmt formatCode="General" sourceLinked="1"/>
        <c:majorTickMark val="none"/>
        <c:minorTickMark val="none"/>
        <c:tickLblPos val="nextTo"/>
        <c:crossAx val="662398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rgbClr val="002060"/>
                </a:solidFill>
                <a:latin typeface="+mn-lt"/>
                <a:ea typeface="+mn-ea"/>
                <a:cs typeface="+mn-cs"/>
              </a:defRPr>
            </a:pPr>
            <a:r>
              <a:rPr lang="en-US"/>
              <a:t>GSMP Community </a:t>
            </a:r>
          </a:p>
          <a:p>
            <a:pPr>
              <a:defRPr/>
            </a:pPr>
            <a:r>
              <a:rPr lang="en-US"/>
              <a:t>Satisfaction Survey</a:t>
            </a:r>
          </a:p>
        </c:rich>
      </c:tx>
      <c:overlay val="0"/>
      <c:spPr>
        <a:noFill/>
        <a:ln>
          <a:noFill/>
        </a:ln>
        <a:effectLst/>
      </c:spPr>
      <c:txPr>
        <a:bodyPr rot="0" spcFirstLastPara="1" vertOverflow="ellipsis" vert="horz" wrap="square" anchor="ctr" anchorCtr="1"/>
        <a:lstStyle/>
        <a:p>
          <a:pPr>
            <a:defRPr sz="1862" b="1" i="0" u="none" strike="noStrike" kern="1200" cap="none"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Community Satisfaction Survey</c:v>
                </c:pt>
              </c:strCache>
            </c:strRef>
          </c:tx>
          <c:spPr>
            <a:ln w="22225" cap="rnd">
              <a:solidFill>
                <a:srgbClr val="00B74F"/>
              </a:solidFill>
            </a:ln>
            <a:effectLst/>
          </c:spPr>
          <c:marker>
            <c:symbol val="none"/>
          </c:marker>
          <c:dLbls>
            <c:spPr>
              <a:noFill/>
              <a:ln>
                <a:noFill/>
              </a:ln>
              <a:effectLst/>
            </c:spPr>
            <c:txPr>
              <a:bodyPr rot="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Sheet1!$A$2:$A$5</c:f>
              <c:numCache>
                <c:formatCode>General</c:formatCode>
                <c:ptCount val="4"/>
                <c:pt idx="0">
                  <c:v>2014</c:v>
                </c:pt>
                <c:pt idx="1">
                  <c:v>2015</c:v>
                </c:pt>
                <c:pt idx="2">
                  <c:v>2016</c:v>
                </c:pt>
                <c:pt idx="3">
                  <c:v>2017</c:v>
                </c:pt>
              </c:numCache>
            </c:numRef>
          </c:cat>
          <c:val>
            <c:numRef>
              <c:f>Sheet1!$B$2:$B$5</c:f>
              <c:numCache>
                <c:formatCode>General</c:formatCode>
                <c:ptCount val="4"/>
                <c:pt idx="0">
                  <c:v>57</c:v>
                </c:pt>
                <c:pt idx="1">
                  <c:v>57</c:v>
                </c:pt>
                <c:pt idx="2">
                  <c:v>64</c:v>
                </c:pt>
                <c:pt idx="3">
                  <c:v>71</c:v>
                </c:pt>
              </c:numCache>
            </c:numRef>
          </c:val>
          <c:smooth val="0"/>
          <c:extLst>
            <c:ext xmlns:c16="http://schemas.microsoft.com/office/drawing/2014/chart" uri="{C3380CC4-5D6E-409C-BE32-E72D297353CC}">
              <c16:uniqueId val="{00000004-E24B-4807-B39B-C1BF0EDF8768}"/>
            </c:ext>
          </c:extLst>
        </c:ser>
        <c:dLbls>
          <c:showLegendKey val="0"/>
          <c:showVal val="0"/>
          <c:showCatName val="0"/>
          <c:showSerName val="0"/>
          <c:showPercent val="0"/>
          <c:showBubbleSize val="0"/>
        </c:dLbls>
        <c:smooth val="0"/>
        <c:axId val="1052605144"/>
        <c:axId val="926618376"/>
      </c:lineChart>
      <c:catAx>
        <c:axId val="105260514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926618376"/>
        <c:crosses val="autoZero"/>
        <c:auto val="1"/>
        <c:lblAlgn val="ctr"/>
        <c:lblOffset val="100"/>
        <c:noMultiLvlLbl val="0"/>
      </c:catAx>
      <c:valAx>
        <c:axId val="92661837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0526051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15000"/>
          <a:lumOff val="85000"/>
        </a:schemeClr>
      </a:solidFill>
      <a:round/>
    </a:ln>
    <a:effectLst/>
  </c:spPr>
  <c:txPr>
    <a:bodyPr/>
    <a:lstStyle/>
    <a:p>
      <a:pPr>
        <a:defRPr>
          <a:solidFill>
            <a:srgbClr val="00206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image" Target="../media/image92.png"/><Relationship Id="rId4" Type="http://schemas.openxmlformats.org/officeDocument/2006/relationships/image" Target="../media/image9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BD6CCD-3B7E-4139-A339-258A91F061E3}" type="doc">
      <dgm:prSet loTypeId="urn:microsoft.com/office/officeart/2005/8/layout/radial1" loCatId="relationship" qsTypeId="urn:microsoft.com/office/officeart/2005/8/quickstyle/simple1" qsCatId="simple" csTypeId="urn:microsoft.com/office/officeart/2005/8/colors/accent0_3" csCatId="mainScheme" phldr="1"/>
      <dgm:spPr/>
      <dgm:t>
        <a:bodyPr/>
        <a:lstStyle/>
        <a:p>
          <a:endParaRPr lang="en-US"/>
        </a:p>
      </dgm:t>
    </dgm:pt>
    <dgm:pt modelId="{4C5D518A-0606-4BF9-8118-934EE60ED533}">
      <dgm:prSet phldrT="[Text]"/>
      <dgm:spPr>
        <a:solidFill>
          <a:srgbClr val="F26334"/>
        </a:solidFill>
      </dgm:spPr>
      <dgm:t>
        <a:bodyPr/>
        <a:lstStyle/>
        <a:p>
          <a:r>
            <a:rPr lang="en-US" dirty="0" smtClean="0"/>
            <a:t>Ratified</a:t>
          </a:r>
          <a:endParaRPr lang="en-US" dirty="0"/>
        </a:p>
      </dgm:t>
    </dgm:pt>
    <dgm:pt modelId="{BBBE98C9-86DF-4B26-BDDB-5D2EEF739813}" type="parTrans" cxnId="{BA4F4DBE-3CC8-4A68-B672-25ED165C9624}">
      <dgm:prSet/>
      <dgm:spPr/>
      <dgm:t>
        <a:bodyPr/>
        <a:lstStyle/>
        <a:p>
          <a:endParaRPr lang="en-US"/>
        </a:p>
      </dgm:t>
    </dgm:pt>
    <dgm:pt modelId="{3B095C72-71F5-429D-B9E1-BEAC99D68877}" type="sibTrans" cxnId="{BA4F4DBE-3CC8-4A68-B672-25ED165C9624}">
      <dgm:prSet/>
      <dgm:spPr/>
      <dgm:t>
        <a:bodyPr/>
        <a:lstStyle/>
        <a:p>
          <a:endParaRPr lang="en-US"/>
        </a:p>
      </dgm:t>
    </dgm:pt>
    <dgm:pt modelId="{1A50DF91-AFA7-4AA9-8D99-F7DCBC108D05}">
      <dgm:prSet phldrT="[Text]"/>
      <dgm:spPr/>
      <dgm:t>
        <a:bodyPr/>
        <a:lstStyle/>
        <a:p>
          <a:r>
            <a:rPr lang="en-US" dirty="0" smtClean="0"/>
            <a:t>GTIN Reuse Cessation</a:t>
          </a:r>
          <a:endParaRPr lang="en-US" dirty="0"/>
        </a:p>
      </dgm:t>
    </dgm:pt>
    <dgm:pt modelId="{3931383D-7C59-47FF-BE1C-BDF0E75A0B5B}" type="parTrans" cxnId="{3DDE2F2A-8E93-4A14-93E4-13621A3C6FAA}">
      <dgm:prSet/>
      <dgm:spPr/>
      <dgm:t>
        <a:bodyPr/>
        <a:lstStyle/>
        <a:p>
          <a:endParaRPr lang="en-US"/>
        </a:p>
      </dgm:t>
    </dgm:pt>
    <dgm:pt modelId="{801CD6F8-9A49-4443-B7B5-E933365189E2}" type="sibTrans" cxnId="{3DDE2F2A-8E93-4A14-93E4-13621A3C6FAA}">
      <dgm:prSet/>
      <dgm:spPr/>
      <dgm:t>
        <a:bodyPr/>
        <a:lstStyle/>
        <a:p>
          <a:endParaRPr lang="en-US"/>
        </a:p>
      </dgm:t>
    </dgm:pt>
    <dgm:pt modelId="{DEF56064-33E0-4880-93D5-9B243CBE6016}">
      <dgm:prSet phldrT="[Text]"/>
      <dgm:spPr/>
      <dgm:t>
        <a:bodyPr/>
        <a:lstStyle/>
        <a:p>
          <a:r>
            <a:rPr lang="en-US" dirty="0" smtClean="0"/>
            <a:t>Consumer Product Variant Identifier</a:t>
          </a:r>
          <a:endParaRPr lang="en-US" dirty="0"/>
        </a:p>
      </dgm:t>
    </dgm:pt>
    <dgm:pt modelId="{A715D327-1C01-4433-A64F-E07FFBCC8B1E}" type="parTrans" cxnId="{DCDB6C57-718E-4585-9FBF-3EDAD3E3F53C}">
      <dgm:prSet/>
      <dgm:spPr/>
      <dgm:t>
        <a:bodyPr/>
        <a:lstStyle/>
        <a:p>
          <a:endParaRPr lang="en-US"/>
        </a:p>
      </dgm:t>
    </dgm:pt>
    <dgm:pt modelId="{47251BE1-2AB2-40F5-B56C-A789457D085B}" type="sibTrans" cxnId="{DCDB6C57-718E-4585-9FBF-3EDAD3E3F53C}">
      <dgm:prSet/>
      <dgm:spPr/>
      <dgm:t>
        <a:bodyPr/>
        <a:lstStyle/>
        <a:p>
          <a:endParaRPr lang="en-US"/>
        </a:p>
      </dgm:t>
    </dgm:pt>
    <dgm:pt modelId="{DA18177D-7521-4270-A061-E755F6FC3B44}">
      <dgm:prSet/>
      <dgm:spPr/>
      <dgm:t>
        <a:bodyPr/>
        <a:lstStyle/>
        <a:p>
          <a:r>
            <a:rPr lang="en-US" dirty="0" smtClean="0"/>
            <a:t>Consumer Product Variant into GDD</a:t>
          </a:r>
          <a:endParaRPr lang="en-US" dirty="0"/>
        </a:p>
      </dgm:t>
    </dgm:pt>
    <dgm:pt modelId="{9AE4C3A6-6650-4362-8534-0759CCC0655F}" type="parTrans" cxnId="{A41D47C0-CBFE-4D60-BC64-8721CF02F6C7}">
      <dgm:prSet/>
      <dgm:spPr/>
      <dgm:t>
        <a:bodyPr/>
        <a:lstStyle/>
        <a:p>
          <a:endParaRPr lang="en-US"/>
        </a:p>
      </dgm:t>
    </dgm:pt>
    <dgm:pt modelId="{B752962A-5EB9-483E-B289-A5F6B6C97869}" type="sibTrans" cxnId="{A41D47C0-CBFE-4D60-BC64-8721CF02F6C7}">
      <dgm:prSet/>
      <dgm:spPr/>
      <dgm:t>
        <a:bodyPr/>
        <a:lstStyle/>
        <a:p>
          <a:endParaRPr lang="en-US"/>
        </a:p>
      </dgm:t>
    </dgm:pt>
    <dgm:pt modelId="{E5479F1F-5C1B-4A67-83D2-03FEAFC0942E}">
      <dgm:prSet/>
      <dgm:spPr/>
      <dgm:t>
        <a:bodyPr/>
        <a:lstStyle/>
        <a:p>
          <a:r>
            <a:rPr lang="en-US" dirty="0" smtClean="0"/>
            <a:t>Left Shoe/Right Shoe</a:t>
          </a:r>
          <a:endParaRPr lang="en-US" dirty="0"/>
        </a:p>
      </dgm:t>
    </dgm:pt>
    <dgm:pt modelId="{491DCC11-1231-4623-8BE7-DC6E870515B2}" type="parTrans" cxnId="{E8AE0482-8035-4E23-9321-D8797CA9BDAD}">
      <dgm:prSet/>
      <dgm:spPr/>
      <dgm:t>
        <a:bodyPr/>
        <a:lstStyle/>
        <a:p>
          <a:endParaRPr lang="en-US"/>
        </a:p>
      </dgm:t>
    </dgm:pt>
    <dgm:pt modelId="{B19840B5-E65E-4214-8BA3-02E5BD794E41}" type="sibTrans" cxnId="{E8AE0482-8035-4E23-9321-D8797CA9BDAD}">
      <dgm:prSet/>
      <dgm:spPr/>
      <dgm:t>
        <a:bodyPr/>
        <a:lstStyle/>
        <a:p>
          <a:endParaRPr lang="en-US"/>
        </a:p>
      </dgm:t>
    </dgm:pt>
    <dgm:pt modelId="{DDC688BE-792E-4D76-92E6-26556C8D70EF}">
      <dgm:prSet/>
      <dgm:spPr/>
      <dgm:t>
        <a:bodyPr/>
        <a:lstStyle/>
        <a:p>
          <a:r>
            <a:rPr lang="en-US" dirty="0" smtClean="0"/>
            <a:t>EDI Cash Handling</a:t>
          </a:r>
          <a:endParaRPr lang="en-US" dirty="0"/>
        </a:p>
      </dgm:t>
    </dgm:pt>
    <dgm:pt modelId="{AAE61460-CD03-423D-A9E6-32421A847BBE}" type="parTrans" cxnId="{6191F15B-40F3-4E4A-B219-F7BE9B13881C}">
      <dgm:prSet/>
      <dgm:spPr/>
      <dgm:t>
        <a:bodyPr/>
        <a:lstStyle/>
        <a:p>
          <a:endParaRPr lang="en-US"/>
        </a:p>
      </dgm:t>
    </dgm:pt>
    <dgm:pt modelId="{526993C8-0E43-4BCC-8341-144CE73DF195}" type="sibTrans" cxnId="{6191F15B-40F3-4E4A-B219-F7BE9B13881C}">
      <dgm:prSet/>
      <dgm:spPr/>
      <dgm:t>
        <a:bodyPr/>
        <a:lstStyle/>
        <a:p>
          <a:endParaRPr lang="en-US"/>
        </a:p>
      </dgm:t>
    </dgm:pt>
    <dgm:pt modelId="{713290DE-2551-48CD-9AA4-F3DF1472EAC9}">
      <dgm:prSet/>
      <dgm:spPr/>
      <dgm:t>
        <a:bodyPr/>
        <a:lstStyle/>
        <a:p>
          <a:r>
            <a:rPr lang="en-US" dirty="0" smtClean="0"/>
            <a:t>GDSN Major Release 3.1.3</a:t>
          </a:r>
          <a:endParaRPr lang="en-US" dirty="0"/>
        </a:p>
      </dgm:t>
    </dgm:pt>
    <dgm:pt modelId="{AB38F40C-B63E-42EA-AD12-941487F9B80A}" type="parTrans" cxnId="{857C517D-75B6-418B-8A86-B4E2A07E9880}">
      <dgm:prSet/>
      <dgm:spPr/>
      <dgm:t>
        <a:bodyPr/>
        <a:lstStyle/>
        <a:p>
          <a:endParaRPr lang="en-US"/>
        </a:p>
      </dgm:t>
    </dgm:pt>
    <dgm:pt modelId="{D84BE712-086E-4249-8299-72C29A43EC21}" type="sibTrans" cxnId="{857C517D-75B6-418B-8A86-B4E2A07E9880}">
      <dgm:prSet/>
      <dgm:spPr/>
      <dgm:t>
        <a:bodyPr/>
        <a:lstStyle/>
        <a:p>
          <a:endParaRPr lang="en-US"/>
        </a:p>
      </dgm:t>
    </dgm:pt>
    <dgm:pt modelId="{1CC2756C-24B2-4B37-8B9E-A9F6188C8F2B}">
      <dgm:prSet/>
      <dgm:spPr/>
      <dgm:t>
        <a:bodyPr/>
        <a:lstStyle/>
        <a:p>
          <a:r>
            <a:rPr lang="en-US" dirty="0" smtClean="0"/>
            <a:t>EANCOM Standard Edition 2016</a:t>
          </a:r>
          <a:endParaRPr lang="en-US" dirty="0"/>
        </a:p>
      </dgm:t>
    </dgm:pt>
    <dgm:pt modelId="{30C94F5C-ACE4-4CFB-AF2C-9C8B66805060}" type="parTrans" cxnId="{872820D5-FF8B-48E1-A85E-BB97FAAA8B11}">
      <dgm:prSet/>
      <dgm:spPr/>
      <dgm:t>
        <a:bodyPr/>
        <a:lstStyle/>
        <a:p>
          <a:endParaRPr lang="en-US"/>
        </a:p>
      </dgm:t>
    </dgm:pt>
    <dgm:pt modelId="{F43AE226-A181-4253-B9C2-C09E8328690E}" type="sibTrans" cxnId="{872820D5-FF8B-48E1-A85E-BB97FAAA8B11}">
      <dgm:prSet/>
      <dgm:spPr/>
      <dgm:t>
        <a:bodyPr/>
        <a:lstStyle/>
        <a:p>
          <a:endParaRPr lang="en-US"/>
        </a:p>
      </dgm:t>
    </dgm:pt>
    <dgm:pt modelId="{4B5BD4DA-97B4-4DCC-B975-82C38E35D9E4}">
      <dgm:prSet/>
      <dgm:spPr/>
      <dgm:t>
        <a:bodyPr/>
        <a:lstStyle/>
        <a:p>
          <a:r>
            <a:rPr lang="en-US" dirty="0" smtClean="0"/>
            <a:t>EDI </a:t>
          </a:r>
          <a:r>
            <a:rPr lang="en-US" dirty="0" err="1" smtClean="0"/>
            <a:t>Harmonised</a:t>
          </a:r>
          <a:r>
            <a:rPr lang="en-US" dirty="0" smtClean="0"/>
            <a:t> Model</a:t>
          </a:r>
          <a:endParaRPr lang="en-US" dirty="0"/>
        </a:p>
      </dgm:t>
    </dgm:pt>
    <dgm:pt modelId="{14B2AFAF-6A09-439E-963C-1DDA0F9AA32F}" type="parTrans" cxnId="{4CE24175-D317-45F4-881E-A4ED53CA8592}">
      <dgm:prSet/>
      <dgm:spPr/>
      <dgm:t>
        <a:bodyPr/>
        <a:lstStyle/>
        <a:p>
          <a:endParaRPr lang="en-US"/>
        </a:p>
      </dgm:t>
    </dgm:pt>
    <dgm:pt modelId="{73DA654C-11F6-495D-B5EA-8663A0C55A70}" type="sibTrans" cxnId="{4CE24175-D317-45F4-881E-A4ED53CA8592}">
      <dgm:prSet/>
      <dgm:spPr/>
      <dgm:t>
        <a:bodyPr/>
        <a:lstStyle/>
        <a:p>
          <a:endParaRPr lang="en-US"/>
        </a:p>
      </dgm:t>
    </dgm:pt>
    <dgm:pt modelId="{AA324A5A-271B-4477-BE1B-AD393069FEA0}" type="pres">
      <dgm:prSet presAssocID="{D4BD6CCD-3B7E-4139-A339-258A91F061E3}" presName="cycle" presStyleCnt="0">
        <dgm:presLayoutVars>
          <dgm:chMax val="1"/>
          <dgm:dir/>
          <dgm:animLvl val="ctr"/>
          <dgm:resizeHandles val="exact"/>
        </dgm:presLayoutVars>
      </dgm:prSet>
      <dgm:spPr/>
      <dgm:t>
        <a:bodyPr/>
        <a:lstStyle/>
        <a:p>
          <a:endParaRPr lang="en-US"/>
        </a:p>
      </dgm:t>
    </dgm:pt>
    <dgm:pt modelId="{B1FAE66D-45C0-4964-B457-E7B5D7E19B3B}" type="pres">
      <dgm:prSet presAssocID="{4C5D518A-0606-4BF9-8118-934EE60ED533}" presName="centerShape" presStyleLbl="node0" presStyleIdx="0" presStyleCnt="1"/>
      <dgm:spPr/>
      <dgm:t>
        <a:bodyPr/>
        <a:lstStyle/>
        <a:p>
          <a:endParaRPr lang="en-US"/>
        </a:p>
      </dgm:t>
    </dgm:pt>
    <dgm:pt modelId="{74AD3ED8-C050-4008-BD32-ECE763D62254}" type="pres">
      <dgm:prSet presAssocID="{3931383D-7C59-47FF-BE1C-BDF0E75A0B5B}" presName="Name9" presStyleLbl="parChTrans1D2" presStyleIdx="0" presStyleCnt="8"/>
      <dgm:spPr/>
      <dgm:t>
        <a:bodyPr/>
        <a:lstStyle/>
        <a:p>
          <a:endParaRPr lang="en-US"/>
        </a:p>
      </dgm:t>
    </dgm:pt>
    <dgm:pt modelId="{7F42A13A-E696-4D13-BD94-C066DC4A64E9}" type="pres">
      <dgm:prSet presAssocID="{3931383D-7C59-47FF-BE1C-BDF0E75A0B5B}" presName="connTx" presStyleLbl="parChTrans1D2" presStyleIdx="0" presStyleCnt="8"/>
      <dgm:spPr/>
      <dgm:t>
        <a:bodyPr/>
        <a:lstStyle/>
        <a:p>
          <a:endParaRPr lang="en-US"/>
        </a:p>
      </dgm:t>
    </dgm:pt>
    <dgm:pt modelId="{F6692543-BBEA-4F6D-BACC-4042E91D2AF5}" type="pres">
      <dgm:prSet presAssocID="{1A50DF91-AFA7-4AA9-8D99-F7DCBC108D05}" presName="node" presStyleLbl="node1" presStyleIdx="0" presStyleCnt="8">
        <dgm:presLayoutVars>
          <dgm:bulletEnabled val="1"/>
        </dgm:presLayoutVars>
      </dgm:prSet>
      <dgm:spPr/>
      <dgm:t>
        <a:bodyPr/>
        <a:lstStyle/>
        <a:p>
          <a:endParaRPr lang="en-US"/>
        </a:p>
      </dgm:t>
    </dgm:pt>
    <dgm:pt modelId="{9B1C9F58-9ECB-4A3C-85FA-CC8B0F4628CC}" type="pres">
      <dgm:prSet presAssocID="{A715D327-1C01-4433-A64F-E07FFBCC8B1E}" presName="Name9" presStyleLbl="parChTrans1D2" presStyleIdx="1" presStyleCnt="8"/>
      <dgm:spPr/>
      <dgm:t>
        <a:bodyPr/>
        <a:lstStyle/>
        <a:p>
          <a:endParaRPr lang="en-US"/>
        </a:p>
      </dgm:t>
    </dgm:pt>
    <dgm:pt modelId="{0C611646-FFFA-452A-BAB2-D0E9D5359043}" type="pres">
      <dgm:prSet presAssocID="{A715D327-1C01-4433-A64F-E07FFBCC8B1E}" presName="connTx" presStyleLbl="parChTrans1D2" presStyleIdx="1" presStyleCnt="8"/>
      <dgm:spPr/>
      <dgm:t>
        <a:bodyPr/>
        <a:lstStyle/>
        <a:p>
          <a:endParaRPr lang="en-US"/>
        </a:p>
      </dgm:t>
    </dgm:pt>
    <dgm:pt modelId="{0F69EFCA-8FB6-450A-9DDD-E25C597C107D}" type="pres">
      <dgm:prSet presAssocID="{DEF56064-33E0-4880-93D5-9B243CBE6016}" presName="node" presStyleLbl="node1" presStyleIdx="1" presStyleCnt="8">
        <dgm:presLayoutVars>
          <dgm:bulletEnabled val="1"/>
        </dgm:presLayoutVars>
      </dgm:prSet>
      <dgm:spPr/>
      <dgm:t>
        <a:bodyPr/>
        <a:lstStyle/>
        <a:p>
          <a:endParaRPr lang="en-US"/>
        </a:p>
      </dgm:t>
    </dgm:pt>
    <dgm:pt modelId="{EBCB9F30-B02D-4C41-8868-9CD88A3A95EA}" type="pres">
      <dgm:prSet presAssocID="{9AE4C3A6-6650-4362-8534-0759CCC0655F}" presName="Name9" presStyleLbl="parChTrans1D2" presStyleIdx="2" presStyleCnt="8"/>
      <dgm:spPr/>
      <dgm:t>
        <a:bodyPr/>
        <a:lstStyle/>
        <a:p>
          <a:endParaRPr lang="en-US"/>
        </a:p>
      </dgm:t>
    </dgm:pt>
    <dgm:pt modelId="{B4CAB1FF-1121-4C6C-B868-1A636102C05B}" type="pres">
      <dgm:prSet presAssocID="{9AE4C3A6-6650-4362-8534-0759CCC0655F}" presName="connTx" presStyleLbl="parChTrans1D2" presStyleIdx="2" presStyleCnt="8"/>
      <dgm:spPr/>
      <dgm:t>
        <a:bodyPr/>
        <a:lstStyle/>
        <a:p>
          <a:endParaRPr lang="en-US"/>
        </a:p>
      </dgm:t>
    </dgm:pt>
    <dgm:pt modelId="{F21C37DA-8566-44D1-A9C4-A5C093C2AC9A}" type="pres">
      <dgm:prSet presAssocID="{DA18177D-7521-4270-A061-E755F6FC3B44}" presName="node" presStyleLbl="node1" presStyleIdx="2" presStyleCnt="8">
        <dgm:presLayoutVars>
          <dgm:bulletEnabled val="1"/>
        </dgm:presLayoutVars>
      </dgm:prSet>
      <dgm:spPr/>
      <dgm:t>
        <a:bodyPr/>
        <a:lstStyle/>
        <a:p>
          <a:endParaRPr lang="en-US"/>
        </a:p>
      </dgm:t>
    </dgm:pt>
    <dgm:pt modelId="{0B6E983B-4CD1-4877-BA75-76121EE628E3}" type="pres">
      <dgm:prSet presAssocID="{491DCC11-1231-4623-8BE7-DC6E870515B2}" presName="Name9" presStyleLbl="parChTrans1D2" presStyleIdx="3" presStyleCnt="8"/>
      <dgm:spPr/>
      <dgm:t>
        <a:bodyPr/>
        <a:lstStyle/>
        <a:p>
          <a:endParaRPr lang="en-US"/>
        </a:p>
      </dgm:t>
    </dgm:pt>
    <dgm:pt modelId="{28ED46F7-A3EE-4E15-944B-934B1F2DACFD}" type="pres">
      <dgm:prSet presAssocID="{491DCC11-1231-4623-8BE7-DC6E870515B2}" presName="connTx" presStyleLbl="parChTrans1D2" presStyleIdx="3" presStyleCnt="8"/>
      <dgm:spPr/>
      <dgm:t>
        <a:bodyPr/>
        <a:lstStyle/>
        <a:p>
          <a:endParaRPr lang="en-US"/>
        </a:p>
      </dgm:t>
    </dgm:pt>
    <dgm:pt modelId="{3ABF4C45-FF17-42BA-9DBB-2A7F3F21ADA5}" type="pres">
      <dgm:prSet presAssocID="{E5479F1F-5C1B-4A67-83D2-03FEAFC0942E}" presName="node" presStyleLbl="node1" presStyleIdx="3" presStyleCnt="8">
        <dgm:presLayoutVars>
          <dgm:bulletEnabled val="1"/>
        </dgm:presLayoutVars>
      </dgm:prSet>
      <dgm:spPr/>
      <dgm:t>
        <a:bodyPr/>
        <a:lstStyle/>
        <a:p>
          <a:endParaRPr lang="en-US"/>
        </a:p>
      </dgm:t>
    </dgm:pt>
    <dgm:pt modelId="{FA6D200D-CFBE-4F04-80F7-A3D3BBF359A2}" type="pres">
      <dgm:prSet presAssocID="{AAE61460-CD03-423D-A9E6-32421A847BBE}" presName="Name9" presStyleLbl="parChTrans1D2" presStyleIdx="4" presStyleCnt="8"/>
      <dgm:spPr/>
      <dgm:t>
        <a:bodyPr/>
        <a:lstStyle/>
        <a:p>
          <a:endParaRPr lang="en-US"/>
        </a:p>
      </dgm:t>
    </dgm:pt>
    <dgm:pt modelId="{9CD84AEA-5A7A-4A5D-935F-B69EE6FB7CED}" type="pres">
      <dgm:prSet presAssocID="{AAE61460-CD03-423D-A9E6-32421A847BBE}" presName="connTx" presStyleLbl="parChTrans1D2" presStyleIdx="4" presStyleCnt="8"/>
      <dgm:spPr/>
      <dgm:t>
        <a:bodyPr/>
        <a:lstStyle/>
        <a:p>
          <a:endParaRPr lang="en-US"/>
        </a:p>
      </dgm:t>
    </dgm:pt>
    <dgm:pt modelId="{2932D75A-DA5B-4DF0-84E8-DDCB4B57FEA9}" type="pres">
      <dgm:prSet presAssocID="{DDC688BE-792E-4D76-92E6-26556C8D70EF}" presName="node" presStyleLbl="node1" presStyleIdx="4" presStyleCnt="8">
        <dgm:presLayoutVars>
          <dgm:bulletEnabled val="1"/>
        </dgm:presLayoutVars>
      </dgm:prSet>
      <dgm:spPr/>
      <dgm:t>
        <a:bodyPr/>
        <a:lstStyle/>
        <a:p>
          <a:endParaRPr lang="en-US"/>
        </a:p>
      </dgm:t>
    </dgm:pt>
    <dgm:pt modelId="{0206C3FE-200F-4A41-B1EC-0C2D10445F4E}" type="pres">
      <dgm:prSet presAssocID="{AB38F40C-B63E-42EA-AD12-941487F9B80A}" presName="Name9" presStyleLbl="parChTrans1D2" presStyleIdx="5" presStyleCnt="8"/>
      <dgm:spPr/>
      <dgm:t>
        <a:bodyPr/>
        <a:lstStyle/>
        <a:p>
          <a:endParaRPr lang="en-US"/>
        </a:p>
      </dgm:t>
    </dgm:pt>
    <dgm:pt modelId="{896B1870-B03C-4E8D-B160-8DE9DC8AC723}" type="pres">
      <dgm:prSet presAssocID="{AB38F40C-B63E-42EA-AD12-941487F9B80A}" presName="connTx" presStyleLbl="parChTrans1D2" presStyleIdx="5" presStyleCnt="8"/>
      <dgm:spPr/>
      <dgm:t>
        <a:bodyPr/>
        <a:lstStyle/>
        <a:p>
          <a:endParaRPr lang="en-US"/>
        </a:p>
      </dgm:t>
    </dgm:pt>
    <dgm:pt modelId="{E5F852CD-8EFD-4E50-A12E-5AFD778677A6}" type="pres">
      <dgm:prSet presAssocID="{713290DE-2551-48CD-9AA4-F3DF1472EAC9}" presName="node" presStyleLbl="node1" presStyleIdx="5" presStyleCnt="8">
        <dgm:presLayoutVars>
          <dgm:bulletEnabled val="1"/>
        </dgm:presLayoutVars>
      </dgm:prSet>
      <dgm:spPr/>
      <dgm:t>
        <a:bodyPr/>
        <a:lstStyle/>
        <a:p>
          <a:endParaRPr lang="en-US"/>
        </a:p>
      </dgm:t>
    </dgm:pt>
    <dgm:pt modelId="{95F58D61-10AD-41CB-91BC-A5DC3F27A2DB}" type="pres">
      <dgm:prSet presAssocID="{30C94F5C-ACE4-4CFB-AF2C-9C8B66805060}" presName="Name9" presStyleLbl="parChTrans1D2" presStyleIdx="6" presStyleCnt="8"/>
      <dgm:spPr/>
      <dgm:t>
        <a:bodyPr/>
        <a:lstStyle/>
        <a:p>
          <a:endParaRPr lang="en-US"/>
        </a:p>
      </dgm:t>
    </dgm:pt>
    <dgm:pt modelId="{62872C71-114F-40BE-BF9C-D6A4C95BA2E0}" type="pres">
      <dgm:prSet presAssocID="{30C94F5C-ACE4-4CFB-AF2C-9C8B66805060}" presName="connTx" presStyleLbl="parChTrans1D2" presStyleIdx="6" presStyleCnt="8"/>
      <dgm:spPr/>
      <dgm:t>
        <a:bodyPr/>
        <a:lstStyle/>
        <a:p>
          <a:endParaRPr lang="en-US"/>
        </a:p>
      </dgm:t>
    </dgm:pt>
    <dgm:pt modelId="{1EBB7C6E-F9C9-4590-B67C-E8F76D6CDD3F}" type="pres">
      <dgm:prSet presAssocID="{1CC2756C-24B2-4B37-8B9E-A9F6188C8F2B}" presName="node" presStyleLbl="node1" presStyleIdx="6" presStyleCnt="8">
        <dgm:presLayoutVars>
          <dgm:bulletEnabled val="1"/>
        </dgm:presLayoutVars>
      </dgm:prSet>
      <dgm:spPr/>
      <dgm:t>
        <a:bodyPr/>
        <a:lstStyle/>
        <a:p>
          <a:endParaRPr lang="en-US"/>
        </a:p>
      </dgm:t>
    </dgm:pt>
    <dgm:pt modelId="{66967EE3-B96E-4D80-A301-57235B2B956D}" type="pres">
      <dgm:prSet presAssocID="{14B2AFAF-6A09-439E-963C-1DDA0F9AA32F}" presName="Name9" presStyleLbl="parChTrans1D2" presStyleIdx="7" presStyleCnt="8"/>
      <dgm:spPr/>
      <dgm:t>
        <a:bodyPr/>
        <a:lstStyle/>
        <a:p>
          <a:endParaRPr lang="en-US"/>
        </a:p>
      </dgm:t>
    </dgm:pt>
    <dgm:pt modelId="{27E87470-27E2-485B-8570-0446A212655B}" type="pres">
      <dgm:prSet presAssocID="{14B2AFAF-6A09-439E-963C-1DDA0F9AA32F}" presName="connTx" presStyleLbl="parChTrans1D2" presStyleIdx="7" presStyleCnt="8"/>
      <dgm:spPr/>
      <dgm:t>
        <a:bodyPr/>
        <a:lstStyle/>
        <a:p>
          <a:endParaRPr lang="en-US"/>
        </a:p>
      </dgm:t>
    </dgm:pt>
    <dgm:pt modelId="{AFD93601-D129-46DA-B91D-74760A6EAB7B}" type="pres">
      <dgm:prSet presAssocID="{4B5BD4DA-97B4-4DCC-B975-82C38E35D9E4}" presName="node" presStyleLbl="node1" presStyleIdx="7" presStyleCnt="8">
        <dgm:presLayoutVars>
          <dgm:bulletEnabled val="1"/>
        </dgm:presLayoutVars>
      </dgm:prSet>
      <dgm:spPr/>
      <dgm:t>
        <a:bodyPr/>
        <a:lstStyle/>
        <a:p>
          <a:endParaRPr lang="en-US"/>
        </a:p>
      </dgm:t>
    </dgm:pt>
  </dgm:ptLst>
  <dgm:cxnLst>
    <dgm:cxn modelId="{864EF087-09B4-4DF2-95D3-9B51AB96E270}" type="presOf" srcId="{491DCC11-1231-4623-8BE7-DC6E870515B2}" destId="{28ED46F7-A3EE-4E15-944B-934B1F2DACFD}" srcOrd="1" destOrd="0" presId="urn:microsoft.com/office/officeart/2005/8/layout/radial1"/>
    <dgm:cxn modelId="{9D8E23B7-9937-4286-828C-F19F2E007F59}" type="presOf" srcId="{E5479F1F-5C1B-4A67-83D2-03FEAFC0942E}" destId="{3ABF4C45-FF17-42BA-9DBB-2A7F3F21ADA5}" srcOrd="0" destOrd="0" presId="urn:microsoft.com/office/officeart/2005/8/layout/radial1"/>
    <dgm:cxn modelId="{6E0A4C7D-5019-4119-B21E-B1CB218E9505}" type="presOf" srcId="{D4BD6CCD-3B7E-4139-A339-258A91F061E3}" destId="{AA324A5A-271B-4477-BE1B-AD393069FEA0}" srcOrd="0" destOrd="0" presId="urn:microsoft.com/office/officeart/2005/8/layout/radial1"/>
    <dgm:cxn modelId="{814395BC-4BAC-49CB-AB85-8BEA91B85EE7}" type="presOf" srcId="{14B2AFAF-6A09-439E-963C-1DDA0F9AA32F}" destId="{27E87470-27E2-485B-8570-0446A212655B}" srcOrd="1" destOrd="0" presId="urn:microsoft.com/office/officeart/2005/8/layout/radial1"/>
    <dgm:cxn modelId="{E38E6A6A-C545-4F5B-AEB4-8D55B9EC8B88}" type="presOf" srcId="{30C94F5C-ACE4-4CFB-AF2C-9C8B66805060}" destId="{62872C71-114F-40BE-BF9C-D6A4C95BA2E0}" srcOrd="1" destOrd="0" presId="urn:microsoft.com/office/officeart/2005/8/layout/radial1"/>
    <dgm:cxn modelId="{E8AE0482-8035-4E23-9321-D8797CA9BDAD}" srcId="{4C5D518A-0606-4BF9-8118-934EE60ED533}" destId="{E5479F1F-5C1B-4A67-83D2-03FEAFC0942E}" srcOrd="3" destOrd="0" parTransId="{491DCC11-1231-4623-8BE7-DC6E870515B2}" sibTransId="{B19840B5-E65E-4214-8BA3-02E5BD794E41}"/>
    <dgm:cxn modelId="{533E98BE-F4CF-435F-A531-D821A0AF3918}" type="presOf" srcId="{AB38F40C-B63E-42EA-AD12-941487F9B80A}" destId="{0206C3FE-200F-4A41-B1EC-0C2D10445F4E}" srcOrd="0" destOrd="0" presId="urn:microsoft.com/office/officeart/2005/8/layout/radial1"/>
    <dgm:cxn modelId="{0E11CDCC-7606-487C-A436-72BDF4F83674}" type="presOf" srcId="{1A50DF91-AFA7-4AA9-8D99-F7DCBC108D05}" destId="{F6692543-BBEA-4F6D-BACC-4042E91D2AF5}" srcOrd="0" destOrd="0" presId="urn:microsoft.com/office/officeart/2005/8/layout/radial1"/>
    <dgm:cxn modelId="{1EB694F3-C3B5-4A6B-AA5C-CAD74489A7E1}" type="presOf" srcId="{4B5BD4DA-97B4-4DCC-B975-82C38E35D9E4}" destId="{AFD93601-D129-46DA-B91D-74760A6EAB7B}" srcOrd="0" destOrd="0" presId="urn:microsoft.com/office/officeart/2005/8/layout/radial1"/>
    <dgm:cxn modelId="{3DDE2F2A-8E93-4A14-93E4-13621A3C6FAA}" srcId="{4C5D518A-0606-4BF9-8118-934EE60ED533}" destId="{1A50DF91-AFA7-4AA9-8D99-F7DCBC108D05}" srcOrd="0" destOrd="0" parTransId="{3931383D-7C59-47FF-BE1C-BDF0E75A0B5B}" sibTransId="{801CD6F8-9A49-4443-B7B5-E933365189E2}"/>
    <dgm:cxn modelId="{EA5A1149-21C4-4419-8970-918EA752807C}" type="presOf" srcId="{3931383D-7C59-47FF-BE1C-BDF0E75A0B5B}" destId="{74AD3ED8-C050-4008-BD32-ECE763D62254}" srcOrd="0" destOrd="0" presId="urn:microsoft.com/office/officeart/2005/8/layout/radial1"/>
    <dgm:cxn modelId="{DB3340FA-C4D6-44B4-BBC7-FB19CEC40C5B}" type="presOf" srcId="{30C94F5C-ACE4-4CFB-AF2C-9C8B66805060}" destId="{95F58D61-10AD-41CB-91BC-A5DC3F27A2DB}" srcOrd="0" destOrd="0" presId="urn:microsoft.com/office/officeart/2005/8/layout/radial1"/>
    <dgm:cxn modelId="{872820D5-FF8B-48E1-A85E-BB97FAAA8B11}" srcId="{4C5D518A-0606-4BF9-8118-934EE60ED533}" destId="{1CC2756C-24B2-4B37-8B9E-A9F6188C8F2B}" srcOrd="6" destOrd="0" parTransId="{30C94F5C-ACE4-4CFB-AF2C-9C8B66805060}" sibTransId="{F43AE226-A181-4253-B9C2-C09E8328690E}"/>
    <dgm:cxn modelId="{325E91C1-80B4-4B8F-82FC-42FC8BFE6493}" type="presOf" srcId="{A715D327-1C01-4433-A64F-E07FFBCC8B1E}" destId="{9B1C9F58-9ECB-4A3C-85FA-CC8B0F4628CC}" srcOrd="0" destOrd="0" presId="urn:microsoft.com/office/officeart/2005/8/layout/radial1"/>
    <dgm:cxn modelId="{1FD35F71-D6ED-47E7-9CDD-D65BF2853922}" type="presOf" srcId="{AAE61460-CD03-423D-A9E6-32421A847BBE}" destId="{FA6D200D-CFBE-4F04-80F7-A3D3BBF359A2}" srcOrd="0" destOrd="0" presId="urn:microsoft.com/office/officeart/2005/8/layout/radial1"/>
    <dgm:cxn modelId="{862051B3-7F86-49AC-80F3-171896CCD6D9}" type="presOf" srcId="{AB38F40C-B63E-42EA-AD12-941487F9B80A}" destId="{896B1870-B03C-4E8D-B160-8DE9DC8AC723}" srcOrd="1" destOrd="0" presId="urn:microsoft.com/office/officeart/2005/8/layout/radial1"/>
    <dgm:cxn modelId="{F999094F-8A0C-4AC0-BC6A-2D7C7F4E3DA2}" type="presOf" srcId="{14B2AFAF-6A09-439E-963C-1DDA0F9AA32F}" destId="{66967EE3-B96E-4D80-A301-57235B2B956D}" srcOrd="0" destOrd="0" presId="urn:microsoft.com/office/officeart/2005/8/layout/radial1"/>
    <dgm:cxn modelId="{D1349DAD-A450-44A3-ADC6-7F3E6418373A}" type="presOf" srcId="{DDC688BE-792E-4D76-92E6-26556C8D70EF}" destId="{2932D75A-DA5B-4DF0-84E8-DDCB4B57FEA9}" srcOrd="0" destOrd="0" presId="urn:microsoft.com/office/officeart/2005/8/layout/radial1"/>
    <dgm:cxn modelId="{29394805-A99D-4044-BEC2-32C1DFDB0148}" type="presOf" srcId="{9AE4C3A6-6650-4362-8534-0759CCC0655F}" destId="{EBCB9F30-B02D-4C41-8868-9CD88A3A95EA}" srcOrd="0" destOrd="0" presId="urn:microsoft.com/office/officeart/2005/8/layout/radial1"/>
    <dgm:cxn modelId="{7D1BC80F-CFE3-4E1E-A67E-484B25B03688}" type="presOf" srcId="{A715D327-1C01-4433-A64F-E07FFBCC8B1E}" destId="{0C611646-FFFA-452A-BAB2-D0E9D5359043}" srcOrd="1" destOrd="0" presId="urn:microsoft.com/office/officeart/2005/8/layout/radial1"/>
    <dgm:cxn modelId="{BA4F4DBE-3CC8-4A68-B672-25ED165C9624}" srcId="{D4BD6CCD-3B7E-4139-A339-258A91F061E3}" destId="{4C5D518A-0606-4BF9-8118-934EE60ED533}" srcOrd="0" destOrd="0" parTransId="{BBBE98C9-86DF-4B26-BDDB-5D2EEF739813}" sibTransId="{3B095C72-71F5-429D-B9E1-BEAC99D68877}"/>
    <dgm:cxn modelId="{6191F15B-40F3-4E4A-B219-F7BE9B13881C}" srcId="{4C5D518A-0606-4BF9-8118-934EE60ED533}" destId="{DDC688BE-792E-4D76-92E6-26556C8D70EF}" srcOrd="4" destOrd="0" parTransId="{AAE61460-CD03-423D-A9E6-32421A847BBE}" sibTransId="{526993C8-0E43-4BCC-8341-144CE73DF195}"/>
    <dgm:cxn modelId="{DCDB6C57-718E-4585-9FBF-3EDAD3E3F53C}" srcId="{4C5D518A-0606-4BF9-8118-934EE60ED533}" destId="{DEF56064-33E0-4880-93D5-9B243CBE6016}" srcOrd="1" destOrd="0" parTransId="{A715D327-1C01-4433-A64F-E07FFBCC8B1E}" sibTransId="{47251BE1-2AB2-40F5-B56C-A789457D085B}"/>
    <dgm:cxn modelId="{82D6FAD5-B3B2-43BB-922E-42F5E7F25AF2}" type="presOf" srcId="{491DCC11-1231-4623-8BE7-DC6E870515B2}" destId="{0B6E983B-4CD1-4877-BA75-76121EE628E3}" srcOrd="0" destOrd="0" presId="urn:microsoft.com/office/officeart/2005/8/layout/radial1"/>
    <dgm:cxn modelId="{C58746BA-59B3-42FC-8291-F16B3639219B}" type="presOf" srcId="{DA18177D-7521-4270-A061-E755F6FC3B44}" destId="{F21C37DA-8566-44D1-A9C4-A5C093C2AC9A}" srcOrd="0" destOrd="0" presId="urn:microsoft.com/office/officeart/2005/8/layout/radial1"/>
    <dgm:cxn modelId="{4CE24175-D317-45F4-881E-A4ED53CA8592}" srcId="{4C5D518A-0606-4BF9-8118-934EE60ED533}" destId="{4B5BD4DA-97B4-4DCC-B975-82C38E35D9E4}" srcOrd="7" destOrd="0" parTransId="{14B2AFAF-6A09-439E-963C-1DDA0F9AA32F}" sibTransId="{73DA654C-11F6-495D-B5EA-8663A0C55A70}"/>
    <dgm:cxn modelId="{E0B69F31-535B-4E7F-BE01-459B4F869AB2}" type="presOf" srcId="{9AE4C3A6-6650-4362-8534-0759CCC0655F}" destId="{B4CAB1FF-1121-4C6C-B868-1A636102C05B}" srcOrd="1" destOrd="0" presId="urn:microsoft.com/office/officeart/2005/8/layout/radial1"/>
    <dgm:cxn modelId="{857C517D-75B6-418B-8A86-B4E2A07E9880}" srcId="{4C5D518A-0606-4BF9-8118-934EE60ED533}" destId="{713290DE-2551-48CD-9AA4-F3DF1472EAC9}" srcOrd="5" destOrd="0" parTransId="{AB38F40C-B63E-42EA-AD12-941487F9B80A}" sibTransId="{D84BE712-086E-4249-8299-72C29A43EC21}"/>
    <dgm:cxn modelId="{5ED1E5AC-41AD-431D-9EE3-6323FB2EE6DF}" type="presOf" srcId="{3931383D-7C59-47FF-BE1C-BDF0E75A0B5B}" destId="{7F42A13A-E696-4D13-BD94-C066DC4A64E9}" srcOrd="1" destOrd="0" presId="urn:microsoft.com/office/officeart/2005/8/layout/radial1"/>
    <dgm:cxn modelId="{79EA1519-8D39-4998-A19D-DCD1A3231AB8}" type="presOf" srcId="{4C5D518A-0606-4BF9-8118-934EE60ED533}" destId="{B1FAE66D-45C0-4964-B457-E7B5D7E19B3B}" srcOrd="0" destOrd="0" presId="urn:microsoft.com/office/officeart/2005/8/layout/radial1"/>
    <dgm:cxn modelId="{F23EE22F-3BCF-4BD7-8552-69538F76221D}" type="presOf" srcId="{1CC2756C-24B2-4B37-8B9E-A9F6188C8F2B}" destId="{1EBB7C6E-F9C9-4590-B67C-E8F76D6CDD3F}" srcOrd="0" destOrd="0" presId="urn:microsoft.com/office/officeart/2005/8/layout/radial1"/>
    <dgm:cxn modelId="{9B9C82CE-AE2F-4424-B67C-E9117904B4C4}" type="presOf" srcId="{AAE61460-CD03-423D-A9E6-32421A847BBE}" destId="{9CD84AEA-5A7A-4A5D-935F-B69EE6FB7CED}" srcOrd="1" destOrd="0" presId="urn:microsoft.com/office/officeart/2005/8/layout/radial1"/>
    <dgm:cxn modelId="{BF5054B8-2631-4978-A20E-DB85A952C1C9}" type="presOf" srcId="{713290DE-2551-48CD-9AA4-F3DF1472EAC9}" destId="{E5F852CD-8EFD-4E50-A12E-5AFD778677A6}" srcOrd="0" destOrd="0" presId="urn:microsoft.com/office/officeart/2005/8/layout/radial1"/>
    <dgm:cxn modelId="{032FE038-F30E-4944-8EA6-CE63E9D569E7}" type="presOf" srcId="{DEF56064-33E0-4880-93D5-9B243CBE6016}" destId="{0F69EFCA-8FB6-450A-9DDD-E25C597C107D}" srcOrd="0" destOrd="0" presId="urn:microsoft.com/office/officeart/2005/8/layout/radial1"/>
    <dgm:cxn modelId="{A41D47C0-CBFE-4D60-BC64-8721CF02F6C7}" srcId="{4C5D518A-0606-4BF9-8118-934EE60ED533}" destId="{DA18177D-7521-4270-A061-E755F6FC3B44}" srcOrd="2" destOrd="0" parTransId="{9AE4C3A6-6650-4362-8534-0759CCC0655F}" sibTransId="{B752962A-5EB9-483E-B289-A5F6B6C97869}"/>
    <dgm:cxn modelId="{8956A9A2-8A74-4A79-BBCF-ED7F5F5CE7AB}" type="presParOf" srcId="{AA324A5A-271B-4477-BE1B-AD393069FEA0}" destId="{B1FAE66D-45C0-4964-B457-E7B5D7E19B3B}" srcOrd="0" destOrd="0" presId="urn:microsoft.com/office/officeart/2005/8/layout/radial1"/>
    <dgm:cxn modelId="{1895424E-3546-42F5-AF04-B8E8E97B9640}" type="presParOf" srcId="{AA324A5A-271B-4477-BE1B-AD393069FEA0}" destId="{74AD3ED8-C050-4008-BD32-ECE763D62254}" srcOrd="1" destOrd="0" presId="urn:microsoft.com/office/officeart/2005/8/layout/radial1"/>
    <dgm:cxn modelId="{AE9BF9A3-EE68-49C4-BF9C-2895A9AB935F}" type="presParOf" srcId="{74AD3ED8-C050-4008-BD32-ECE763D62254}" destId="{7F42A13A-E696-4D13-BD94-C066DC4A64E9}" srcOrd="0" destOrd="0" presId="urn:microsoft.com/office/officeart/2005/8/layout/radial1"/>
    <dgm:cxn modelId="{09D3954B-ABBD-4E91-9A3C-AA8C9D190136}" type="presParOf" srcId="{AA324A5A-271B-4477-BE1B-AD393069FEA0}" destId="{F6692543-BBEA-4F6D-BACC-4042E91D2AF5}" srcOrd="2" destOrd="0" presId="urn:microsoft.com/office/officeart/2005/8/layout/radial1"/>
    <dgm:cxn modelId="{7F6CD50B-F8CA-4AAB-9763-51049B685C6D}" type="presParOf" srcId="{AA324A5A-271B-4477-BE1B-AD393069FEA0}" destId="{9B1C9F58-9ECB-4A3C-85FA-CC8B0F4628CC}" srcOrd="3" destOrd="0" presId="urn:microsoft.com/office/officeart/2005/8/layout/radial1"/>
    <dgm:cxn modelId="{091445C4-E1A6-4B5A-B9BF-B673F278C2B2}" type="presParOf" srcId="{9B1C9F58-9ECB-4A3C-85FA-CC8B0F4628CC}" destId="{0C611646-FFFA-452A-BAB2-D0E9D5359043}" srcOrd="0" destOrd="0" presId="urn:microsoft.com/office/officeart/2005/8/layout/radial1"/>
    <dgm:cxn modelId="{2B0A32FD-4D63-4746-8C78-33969A3B22C6}" type="presParOf" srcId="{AA324A5A-271B-4477-BE1B-AD393069FEA0}" destId="{0F69EFCA-8FB6-450A-9DDD-E25C597C107D}" srcOrd="4" destOrd="0" presId="urn:microsoft.com/office/officeart/2005/8/layout/radial1"/>
    <dgm:cxn modelId="{CBC75D11-FD0C-42F6-A461-4BF52097880E}" type="presParOf" srcId="{AA324A5A-271B-4477-BE1B-AD393069FEA0}" destId="{EBCB9F30-B02D-4C41-8868-9CD88A3A95EA}" srcOrd="5" destOrd="0" presId="urn:microsoft.com/office/officeart/2005/8/layout/radial1"/>
    <dgm:cxn modelId="{1E70A718-7319-4B9C-91AC-8E2957BB847E}" type="presParOf" srcId="{EBCB9F30-B02D-4C41-8868-9CD88A3A95EA}" destId="{B4CAB1FF-1121-4C6C-B868-1A636102C05B}" srcOrd="0" destOrd="0" presId="urn:microsoft.com/office/officeart/2005/8/layout/radial1"/>
    <dgm:cxn modelId="{2647FE23-EFA6-4ECB-8495-1CF421AA866C}" type="presParOf" srcId="{AA324A5A-271B-4477-BE1B-AD393069FEA0}" destId="{F21C37DA-8566-44D1-A9C4-A5C093C2AC9A}" srcOrd="6" destOrd="0" presId="urn:microsoft.com/office/officeart/2005/8/layout/radial1"/>
    <dgm:cxn modelId="{CE1AA547-A005-429B-85E4-235E101CAC24}" type="presParOf" srcId="{AA324A5A-271B-4477-BE1B-AD393069FEA0}" destId="{0B6E983B-4CD1-4877-BA75-76121EE628E3}" srcOrd="7" destOrd="0" presId="urn:microsoft.com/office/officeart/2005/8/layout/radial1"/>
    <dgm:cxn modelId="{A881CB18-2E62-4C25-BCF0-EBF2448876DB}" type="presParOf" srcId="{0B6E983B-4CD1-4877-BA75-76121EE628E3}" destId="{28ED46F7-A3EE-4E15-944B-934B1F2DACFD}" srcOrd="0" destOrd="0" presId="urn:microsoft.com/office/officeart/2005/8/layout/radial1"/>
    <dgm:cxn modelId="{91A25114-C8E1-4D22-A4BF-57F7CCE7FED0}" type="presParOf" srcId="{AA324A5A-271B-4477-BE1B-AD393069FEA0}" destId="{3ABF4C45-FF17-42BA-9DBB-2A7F3F21ADA5}" srcOrd="8" destOrd="0" presId="urn:microsoft.com/office/officeart/2005/8/layout/radial1"/>
    <dgm:cxn modelId="{EFDD0152-C4CC-4466-B8A3-ACACF35D6606}" type="presParOf" srcId="{AA324A5A-271B-4477-BE1B-AD393069FEA0}" destId="{FA6D200D-CFBE-4F04-80F7-A3D3BBF359A2}" srcOrd="9" destOrd="0" presId="urn:microsoft.com/office/officeart/2005/8/layout/radial1"/>
    <dgm:cxn modelId="{8B72D93C-5389-44F9-B388-0E2C97A328E4}" type="presParOf" srcId="{FA6D200D-CFBE-4F04-80F7-A3D3BBF359A2}" destId="{9CD84AEA-5A7A-4A5D-935F-B69EE6FB7CED}" srcOrd="0" destOrd="0" presId="urn:microsoft.com/office/officeart/2005/8/layout/radial1"/>
    <dgm:cxn modelId="{2A7DDDD8-4D63-4E18-8CF0-B3178B250FA5}" type="presParOf" srcId="{AA324A5A-271B-4477-BE1B-AD393069FEA0}" destId="{2932D75A-DA5B-4DF0-84E8-DDCB4B57FEA9}" srcOrd="10" destOrd="0" presId="urn:microsoft.com/office/officeart/2005/8/layout/radial1"/>
    <dgm:cxn modelId="{3CA4D8E8-D4FF-46A7-B5DB-B6775AC724CB}" type="presParOf" srcId="{AA324A5A-271B-4477-BE1B-AD393069FEA0}" destId="{0206C3FE-200F-4A41-B1EC-0C2D10445F4E}" srcOrd="11" destOrd="0" presId="urn:microsoft.com/office/officeart/2005/8/layout/radial1"/>
    <dgm:cxn modelId="{5FABD090-53F4-418F-994B-2C8FD6BBB158}" type="presParOf" srcId="{0206C3FE-200F-4A41-B1EC-0C2D10445F4E}" destId="{896B1870-B03C-4E8D-B160-8DE9DC8AC723}" srcOrd="0" destOrd="0" presId="urn:microsoft.com/office/officeart/2005/8/layout/radial1"/>
    <dgm:cxn modelId="{69F3C336-F233-41B3-B9BB-0489A81B83D5}" type="presParOf" srcId="{AA324A5A-271B-4477-BE1B-AD393069FEA0}" destId="{E5F852CD-8EFD-4E50-A12E-5AFD778677A6}" srcOrd="12" destOrd="0" presId="urn:microsoft.com/office/officeart/2005/8/layout/radial1"/>
    <dgm:cxn modelId="{3E038945-F5F6-46F0-A53C-DB4DE427C2D2}" type="presParOf" srcId="{AA324A5A-271B-4477-BE1B-AD393069FEA0}" destId="{95F58D61-10AD-41CB-91BC-A5DC3F27A2DB}" srcOrd="13" destOrd="0" presId="urn:microsoft.com/office/officeart/2005/8/layout/radial1"/>
    <dgm:cxn modelId="{4BCB8BEA-FA07-4809-A47E-ED7A0B4DC901}" type="presParOf" srcId="{95F58D61-10AD-41CB-91BC-A5DC3F27A2DB}" destId="{62872C71-114F-40BE-BF9C-D6A4C95BA2E0}" srcOrd="0" destOrd="0" presId="urn:microsoft.com/office/officeart/2005/8/layout/radial1"/>
    <dgm:cxn modelId="{D68F5380-1222-4192-92EF-0CC6D59589E3}" type="presParOf" srcId="{AA324A5A-271B-4477-BE1B-AD393069FEA0}" destId="{1EBB7C6E-F9C9-4590-B67C-E8F76D6CDD3F}" srcOrd="14" destOrd="0" presId="urn:microsoft.com/office/officeart/2005/8/layout/radial1"/>
    <dgm:cxn modelId="{516BE33F-04C8-43E0-860F-5D2F363896E0}" type="presParOf" srcId="{AA324A5A-271B-4477-BE1B-AD393069FEA0}" destId="{66967EE3-B96E-4D80-A301-57235B2B956D}" srcOrd="15" destOrd="0" presId="urn:microsoft.com/office/officeart/2005/8/layout/radial1"/>
    <dgm:cxn modelId="{C75C0335-5799-4795-A13A-2DD0DFE570F5}" type="presParOf" srcId="{66967EE3-B96E-4D80-A301-57235B2B956D}" destId="{27E87470-27E2-485B-8570-0446A212655B}" srcOrd="0" destOrd="0" presId="urn:microsoft.com/office/officeart/2005/8/layout/radial1"/>
    <dgm:cxn modelId="{19FC218F-0DA5-45F1-B30F-9E96A8C617AE}" type="presParOf" srcId="{AA324A5A-271B-4477-BE1B-AD393069FEA0}" destId="{AFD93601-D129-46DA-B91D-74760A6EAB7B}"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BD6CCD-3B7E-4139-A339-258A91F061E3}" type="doc">
      <dgm:prSet loTypeId="urn:microsoft.com/office/officeart/2005/8/layout/radial1" loCatId="relationship" qsTypeId="urn:microsoft.com/office/officeart/2005/8/quickstyle/simple1" qsCatId="simple" csTypeId="urn:microsoft.com/office/officeart/2005/8/colors/accent0_3" csCatId="mainScheme" phldr="1"/>
      <dgm:spPr/>
      <dgm:t>
        <a:bodyPr/>
        <a:lstStyle/>
        <a:p>
          <a:endParaRPr lang="en-US"/>
        </a:p>
      </dgm:t>
    </dgm:pt>
    <dgm:pt modelId="{4C5D518A-0606-4BF9-8118-934EE60ED533}">
      <dgm:prSet phldrT="[Text]"/>
      <dgm:spPr>
        <a:solidFill>
          <a:srgbClr val="F26334"/>
        </a:solidFill>
      </dgm:spPr>
      <dgm:t>
        <a:bodyPr/>
        <a:lstStyle/>
        <a:p>
          <a:r>
            <a:rPr lang="en-US" dirty="0" smtClean="0"/>
            <a:t>In Process</a:t>
          </a:r>
          <a:endParaRPr lang="en-US" dirty="0"/>
        </a:p>
      </dgm:t>
    </dgm:pt>
    <dgm:pt modelId="{BBBE98C9-86DF-4B26-BDDB-5D2EEF739813}" type="parTrans" cxnId="{BA4F4DBE-3CC8-4A68-B672-25ED165C9624}">
      <dgm:prSet/>
      <dgm:spPr/>
      <dgm:t>
        <a:bodyPr/>
        <a:lstStyle/>
        <a:p>
          <a:endParaRPr lang="en-US"/>
        </a:p>
      </dgm:t>
    </dgm:pt>
    <dgm:pt modelId="{3B095C72-71F5-429D-B9E1-BEAC99D68877}" type="sibTrans" cxnId="{BA4F4DBE-3CC8-4A68-B672-25ED165C9624}">
      <dgm:prSet/>
      <dgm:spPr/>
      <dgm:t>
        <a:bodyPr/>
        <a:lstStyle/>
        <a:p>
          <a:endParaRPr lang="en-US"/>
        </a:p>
      </dgm:t>
    </dgm:pt>
    <dgm:pt modelId="{1A50DF91-AFA7-4AA9-8D99-F7DCBC108D05}">
      <dgm:prSet phldrT="[Text]"/>
      <dgm:spPr/>
      <dgm:t>
        <a:bodyPr/>
        <a:lstStyle/>
        <a:p>
          <a:r>
            <a:rPr lang="en-US" dirty="0" smtClean="0"/>
            <a:t>Consumer Product Variant into GDSN</a:t>
          </a:r>
          <a:endParaRPr lang="en-US" dirty="0"/>
        </a:p>
      </dgm:t>
    </dgm:pt>
    <dgm:pt modelId="{3931383D-7C59-47FF-BE1C-BDF0E75A0B5B}" type="parTrans" cxnId="{3DDE2F2A-8E93-4A14-93E4-13621A3C6FAA}">
      <dgm:prSet/>
      <dgm:spPr/>
      <dgm:t>
        <a:bodyPr/>
        <a:lstStyle/>
        <a:p>
          <a:endParaRPr lang="en-US"/>
        </a:p>
      </dgm:t>
    </dgm:pt>
    <dgm:pt modelId="{801CD6F8-9A49-4443-B7B5-E933365189E2}" type="sibTrans" cxnId="{3DDE2F2A-8E93-4A14-93E4-13621A3C6FAA}">
      <dgm:prSet/>
      <dgm:spPr/>
      <dgm:t>
        <a:bodyPr/>
        <a:lstStyle/>
        <a:p>
          <a:endParaRPr lang="en-US"/>
        </a:p>
      </dgm:t>
    </dgm:pt>
    <dgm:pt modelId="{170BA099-6651-4713-A3BA-2659E69990A7}">
      <dgm:prSet phldrT="[Text]"/>
      <dgm:spPr/>
      <dgm:t>
        <a:bodyPr/>
        <a:lstStyle/>
        <a:p>
          <a:r>
            <a:rPr lang="en-US" dirty="0" smtClean="0"/>
            <a:t>Seafood &amp; Aquaculture Traceability </a:t>
          </a:r>
          <a:endParaRPr lang="en-US" dirty="0"/>
        </a:p>
      </dgm:t>
    </dgm:pt>
    <dgm:pt modelId="{70B9FAD5-0088-4952-AF30-CBA43400FCC1}" type="parTrans" cxnId="{AEEEA0AC-12A1-4ED3-B8A0-4CED75CB69A0}">
      <dgm:prSet/>
      <dgm:spPr/>
      <dgm:t>
        <a:bodyPr/>
        <a:lstStyle/>
        <a:p>
          <a:endParaRPr lang="en-US"/>
        </a:p>
      </dgm:t>
    </dgm:pt>
    <dgm:pt modelId="{8D803E07-402A-45F5-91FD-C70AEE6067A4}" type="sibTrans" cxnId="{AEEEA0AC-12A1-4ED3-B8A0-4CED75CB69A0}">
      <dgm:prSet/>
      <dgm:spPr/>
      <dgm:t>
        <a:bodyPr/>
        <a:lstStyle/>
        <a:p>
          <a:endParaRPr lang="en-US"/>
        </a:p>
      </dgm:t>
    </dgm:pt>
    <dgm:pt modelId="{DEF56064-33E0-4880-93D5-9B243CBE6016}">
      <dgm:prSet phldrT="[Text]"/>
      <dgm:spPr/>
      <dgm:t>
        <a:bodyPr/>
        <a:lstStyle/>
        <a:p>
          <a:r>
            <a:rPr lang="en-US" dirty="0" smtClean="0"/>
            <a:t>Update to GS1 Foundation for Fish</a:t>
          </a:r>
          <a:endParaRPr lang="en-US" dirty="0"/>
        </a:p>
      </dgm:t>
    </dgm:pt>
    <dgm:pt modelId="{A715D327-1C01-4433-A64F-E07FFBCC8B1E}" type="parTrans" cxnId="{DCDB6C57-718E-4585-9FBF-3EDAD3E3F53C}">
      <dgm:prSet/>
      <dgm:spPr/>
      <dgm:t>
        <a:bodyPr/>
        <a:lstStyle/>
        <a:p>
          <a:endParaRPr lang="en-US"/>
        </a:p>
      </dgm:t>
    </dgm:pt>
    <dgm:pt modelId="{47251BE1-2AB2-40F5-B56C-A789457D085B}" type="sibTrans" cxnId="{DCDB6C57-718E-4585-9FBF-3EDAD3E3F53C}">
      <dgm:prSet/>
      <dgm:spPr/>
      <dgm:t>
        <a:bodyPr/>
        <a:lstStyle/>
        <a:p>
          <a:endParaRPr lang="en-US"/>
        </a:p>
      </dgm:t>
    </dgm:pt>
    <dgm:pt modelId="{DA18177D-7521-4270-A061-E755F6FC3B44}">
      <dgm:prSet/>
      <dgm:spPr/>
      <dgm:t>
        <a:bodyPr/>
        <a:lstStyle/>
        <a:p>
          <a:r>
            <a:rPr lang="en-US" dirty="0" smtClean="0"/>
            <a:t>MRO Rail Phase II</a:t>
          </a:r>
          <a:endParaRPr lang="en-US" dirty="0"/>
        </a:p>
      </dgm:t>
    </dgm:pt>
    <dgm:pt modelId="{9AE4C3A6-6650-4362-8534-0759CCC0655F}" type="parTrans" cxnId="{A41D47C0-CBFE-4D60-BC64-8721CF02F6C7}">
      <dgm:prSet/>
      <dgm:spPr/>
      <dgm:t>
        <a:bodyPr/>
        <a:lstStyle/>
        <a:p>
          <a:endParaRPr lang="en-US"/>
        </a:p>
      </dgm:t>
    </dgm:pt>
    <dgm:pt modelId="{B752962A-5EB9-483E-B289-A5F6B6C97869}" type="sibTrans" cxnId="{A41D47C0-CBFE-4D60-BC64-8721CF02F6C7}">
      <dgm:prSet/>
      <dgm:spPr/>
      <dgm:t>
        <a:bodyPr/>
        <a:lstStyle/>
        <a:p>
          <a:endParaRPr lang="en-US"/>
        </a:p>
      </dgm:t>
    </dgm:pt>
    <dgm:pt modelId="{B176128B-64A6-498E-AE1E-F60D66EAE4BD}">
      <dgm:prSet/>
      <dgm:spPr/>
      <dgm:t>
        <a:bodyPr/>
        <a:lstStyle/>
        <a:p>
          <a:r>
            <a:rPr lang="en-US" dirty="0" smtClean="0"/>
            <a:t>Temperature Sensor Monitoring</a:t>
          </a:r>
          <a:endParaRPr lang="en-US" dirty="0"/>
        </a:p>
      </dgm:t>
    </dgm:pt>
    <dgm:pt modelId="{3C4315AD-0003-4786-9B7C-7FB6CE9F7C3B}" type="parTrans" cxnId="{C5443C9D-F017-490E-984B-D312658DC275}">
      <dgm:prSet/>
      <dgm:spPr/>
      <dgm:t>
        <a:bodyPr/>
        <a:lstStyle/>
        <a:p>
          <a:endParaRPr lang="en-US"/>
        </a:p>
      </dgm:t>
    </dgm:pt>
    <dgm:pt modelId="{6CB8C82A-D805-4717-85FD-5BB744EF9B0E}" type="sibTrans" cxnId="{C5443C9D-F017-490E-984B-D312658DC275}">
      <dgm:prSet/>
      <dgm:spPr/>
      <dgm:t>
        <a:bodyPr/>
        <a:lstStyle/>
        <a:p>
          <a:endParaRPr lang="en-US"/>
        </a:p>
      </dgm:t>
    </dgm:pt>
    <dgm:pt modelId="{CC7985B4-5F80-4619-8395-62D4647202DF}">
      <dgm:prSet/>
      <dgm:spPr/>
      <dgm:t>
        <a:bodyPr/>
        <a:lstStyle/>
        <a:p>
          <a:r>
            <a:rPr lang="en-US" dirty="0" smtClean="0"/>
            <a:t>New version of GPC Standard</a:t>
          </a:r>
          <a:endParaRPr lang="en-US" dirty="0"/>
        </a:p>
      </dgm:t>
    </dgm:pt>
    <dgm:pt modelId="{69A4A73B-DB6A-40B4-9121-A4501951189E}" type="parTrans" cxnId="{C8257BA2-F684-4AD4-9674-D33B3EE970CF}">
      <dgm:prSet/>
      <dgm:spPr/>
      <dgm:t>
        <a:bodyPr/>
        <a:lstStyle/>
        <a:p>
          <a:endParaRPr lang="en-US"/>
        </a:p>
      </dgm:t>
    </dgm:pt>
    <dgm:pt modelId="{F2159D37-C760-4455-A0A8-1E904832D3C6}" type="sibTrans" cxnId="{C8257BA2-F684-4AD4-9674-D33B3EE970CF}">
      <dgm:prSet/>
      <dgm:spPr/>
      <dgm:t>
        <a:bodyPr/>
        <a:lstStyle/>
        <a:p>
          <a:endParaRPr lang="en-US"/>
        </a:p>
      </dgm:t>
    </dgm:pt>
    <dgm:pt modelId="{C229444C-825B-4DA8-9D4B-4E55AEC8ACDE}">
      <dgm:prSet/>
      <dgm:spPr/>
      <dgm:t>
        <a:bodyPr/>
        <a:lstStyle/>
        <a:p>
          <a:r>
            <a:rPr lang="en-US" dirty="0" smtClean="0"/>
            <a:t>Mobile Ready Hero Images</a:t>
          </a:r>
          <a:endParaRPr lang="en-US" dirty="0"/>
        </a:p>
      </dgm:t>
    </dgm:pt>
    <dgm:pt modelId="{6A3ABE0E-866A-4675-B743-A9DB6A9B0770}" type="parTrans" cxnId="{7D5EF431-B1A2-4A2E-888D-00F71BC30BB5}">
      <dgm:prSet/>
      <dgm:spPr/>
      <dgm:t>
        <a:bodyPr/>
        <a:lstStyle/>
        <a:p>
          <a:endParaRPr lang="en-US"/>
        </a:p>
      </dgm:t>
    </dgm:pt>
    <dgm:pt modelId="{02DFFAFA-029C-4BC6-AE77-AD0A27994E63}" type="sibTrans" cxnId="{7D5EF431-B1A2-4A2E-888D-00F71BC30BB5}">
      <dgm:prSet/>
      <dgm:spPr/>
      <dgm:t>
        <a:bodyPr/>
        <a:lstStyle/>
        <a:p>
          <a:endParaRPr lang="en-US"/>
        </a:p>
      </dgm:t>
    </dgm:pt>
    <dgm:pt modelId="{9E6FD3F5-40A3-4477-8834-113B611D5316}">
      <dgm:prSet/>
      <dgm:spPr/>
      <dgm:t>
        <a:bodyPr/>
        <a:lstStyle/>
        <a:p>
          <a:r>
            <a:rPr lang="en-US" dirty="0" smtClean="0"/>
            <a:t>GDS Maintenance Release 3.1.4</a:t>
          </a:r>
          <a:endParaRPr lang="en-US" dirty="0"/>
        </a:p>
      </dgm:t>
    </dgm:pt>
    <dgm:pt modelId="{5A2E9576-7AA8-4114-AB1D-2EBD048B41F0}" type="parTrans" cxnId="{9B8B9B2B-F9DC-43ED-9FC1-FD8DA0E76375}">
      <dgm:prSet/>
      <dgm:spPr/>
      <dgm:t>
        <a:bodyPr/>
        <a:lstStyle/>
        <a:p>
          <a:endParaRPr lang="en-US"/>
        </a:p>
      </dgm:t>
    </dgm:pt>
    <dgm:pt modelId="{D5CB7855-96BF-473F-946D-EB479768539B}" type="sibTrans" cxnId="{9B8B9B2B-F9DC-43ED-9FC1-FD8DA0E76375}">
      <dgm:prSet/>
      <dgm:spPr/>
      <dgm:t>
        <a:bodyPr/>
        <a:lstStyle/>
        <a:p>
          <a:endParaRPr lang="en-US"/>
        </a:p>
      </dgm:t>
    </dgm:pt>
    <dgm:pt modelId="{AA324A5A-271B-4477-BE1B-AD393069FEA0}" type="pres">
      <dgm:prSet presAssocID="{D4BD6CCD-3B7E-4139-A339-258A91F061E3}" presName="cycle" presStyleCnt="0">
        <dgm:presLayoutVars>
          <dgm:chMax val="1"/>
          <dgm:dir/>
          <dgm:animLvl val="ctr"/>
          <dgm:resizeHandles val="exact"/>
        </dgm:presLayoutVars>
      </dgm:prSet>
      <dgm:spPr/>
      <dgm:t>
        <a:bodyPr/>
        <a:lstStyle/>
        <a:p>
          <a:endParaRPr lang="en-US"/>
        </a:p>
      </dgm:t>
    </dgm:pt>
    <dgm:pt modelId="{B1FAE66D-45C0-4964-B457-E7B5D7E19B3B}" type="pres">
      <dgm:prSet presAssocID="{4C5D518A-0606-4BF9-8118-934EE60ED533}" presName="centerShape" presStyleLbl="node0" presStyleIdx="0" presStyleCnt="1"/>
      <dgm:spPr/>
      <dgm:t>
        <a:bodyPr/>
        <a:lstStyle/>
        <a:p>
          <a:endParaRPr lang="en-US"/>
        </a:p>
      </dgm:t>
    </dgm:pt>
    <dgm:pt modelId="{74AD3ED8-C050-4008-BD32-ECE763D62254}" type="pres">
      <dgm:prSet presAssocID="{3931383D-7C59-47FF-BE1C-BDF0E75A0B5B}" presName="Name9" presStyleLbl="parChTrans1D2" presStyleIdx="0" presStyleCnt="8"/>
      <dgm:spPr/>
      <dgm:t>
        <a:bodyPr/>
        <a:lstStyle/>
        <a:p>
          <a:endParaRPr lang="en-US"/>
        </a:p>
      </dgm:t>
    </dgm:pt>
    <dgm:pt modelId="{7F42A13A-E696-4D13-BD94-C066DC4A64E9}" type="pres">
      <dgm:prSet presAssocID="{3931383D-7C59-47FF-BE1C-BDF0E75A0B5B}" presName="connTx" presStyleLbl="parChTrans1D2" presStyleIdx="0" presStyleCnt="8"/>
      <dgm:spPr/>
      <dgm:t>
        <a:bodyPr/>
        <a:lstStyle/>
        <a:p>
          <a:endParaRPr lang="en-US"/>
        </a:p>
      </dgm:t>
    </dgm:pt>
    <dgm:pt modelId="{F6692543-BBEA-4F6D-BACC-4042E91D2AF5}" type="pres">
      <dgm:prSet presAssocID="{1A50DF91-AFA7-4AA9-8D99-F7DCBC108D05}" presName="node" presStyleLbl="node1" presStyleIdx="0" presStyleCnt="8">
        <dgm:presLayoutVars>
          <dgm:bulletEnabled val="1"/>
        </dgm:presLayoutVars>
      </dgm:prSet>
      <dgm:spPr/>
      <dgm:t>
        <a:bodyPr/>
        <a:lstStyle/>
        <a:p>
          <a:endParaRPr lang="en-US"/>
        </a:p>
      </dgm:t>
    </dgm:pt>
    <dgm:pt modelId="{01AC7C19-F671-445F-8824-6CA6E28C7338}" type="pres">
      <dgm:prSet presAssocID="{70B9FAD5-0088-4952-AF30-CBA43400FCC1}" presName="Name9" presStyleLbl="parChTrans1D2" presStyleIdx="1" presStyleCnt="8"/>
      <dgm:spPr/>
      <dgm:t>
        <a:bodyPr/>
        <a:lstStyle/>
        <a:p>
          <a:endParaRPr lang="en-US"/>
        </a:p>
      </dgm:t>
    </dgm:pt>
    <dgm:pt modelId="{69438B3D-0323-4479-B28D-A42015C3C33B}" type="pres">
      <dgm:prSet presAssocID="{70B9FAD5-0088-4952-AF30-CBA43400FCC1}" presName="connTx" presStyleLbl="parChTrans1D2" presStyleIdx="1" presStyleCnt="8"/>
      <dgm:spPr/>
      <dgm:t>
        <a:bodyPr/>
        <a:lstStyle/>
        <a:p>
          <a:endParaRPr lang="en-US"/>
        </a:p>
      </dgm:t>
    </dgm:pt>
    <dgm:pt modelId="{18BB8C40-096F-4289-BAD1-6C7AAF6A3FF8}" type="pres">
      <dgm:prSet presAssocID="{170BA099-6651-4713-A3BA-2659E69990A7}" presName="node" presStyleLbl="node1" presStyleIdx="1" presStyleCnt="8">
        <dgm:presLayoutVars>
          <dgm:bulletEnabled val="1"/>
        </dgm:presLayoutVars>
      </dgm:prSet>
      <dgm:spPr/>
      <dgm:t>
        <a:bodyPr/>
        <a:lstStyle/>
        <a:p>
          <a:endParaRPr lang="en-US"/>
        </a:p>
      </dgm:t>
    </dgm:pt>
    <dgm:pt modelId="{9B1C9F58-9ECB-4A3C-85FA-CC8B0F4628CC}" type="pres">
      <dgm:prSet presAssocID="{A715D327-1C01-4433-A64F-E07FFBCC8B1E}" presName="Name9" presStyleLbl="parChTrans1D2" presStyleIdx="2" presStyleCnt="8"/>
      <dgm:spPr/>
      <dgm:t>
        <a:bodyPr/>
        <a:lstStyle/>
        <a:p>
          <a:endParaRPr lang="en-US"/>
        </a:p>
      </dgm:t>
    </dgm:pt>
    <dgm:pt modelId="{0C611646-FFFA-452A-BAB2-D0E9D5359043}" type="pres">
      <dgm:prSet presAssocID="{A715D327-1C01-4433-A64F-E07FFBCC8B1E}" presName="connTx" presStyleLbl="parChTrans1D2" presStyleIdx="2" presStyleCnt="8"/>
      <dgm:spPr/>
      <dgm:t>
        <a:bodyPr/>
        <a:lstStyle/>
        <a:p>
          <a:endParaRPr lang="en-US"/>
        </a:p>
      </dgm:t>
    </dgm:pt>
    <dgm:pt modelId="{0F69EFCA-8FB6-450A-9DDD-E25C597C107D}" type="pres">
      <dgm:prSet presAssocID="{DEF56064-33E0-4880-93D5-9B243CBE6016}" presName="node" presStyleLbl="node1" presStyleIdx="2" presStyleCnt="8">
        <dgm:presLayoutVars>
          <dgm:bulletEnabled val="1"/>
        </dgm:presLayoutVars>
      </dgm:prSet>
      <dgm:spPr/>
      <dgm:t>
        <a:bodyPr/>
        <a:lstStyle/>
        <a:p>
          <a:endParaRPr lang="en-US"/>
        </a:p>
      </dgm:t>
    </dgm:pt>
    <dgm:pt modelId="{EBCB9F30-B02D-4C41-8868-9CD88A3A95EA}" type="pres">
      <dgm:prSet presAssocID="{9AE4C3A6-6650-4362-8534-0759CCC0655F}" presName="Name9" presStyleLbl="parChTrans1D2" presStyleIdx="3" presStyleCnt="8"/>
      <dgm:spPr/>
      <dgm:t>
        <a:bodyPr/>
        <a:lstStyle/>
        <a:p>
          <a:endParaRPr lang="en-US"/>
        </a:p>
      </dgm:t>
    </dgm:pt>
    <dgm:pt modelId="{B4CAB1FF-1121-4C6C-B868-1A636102C05B}" type="pres">
      <dgm:prSet presAssocID="{9AE4C3A6-6650-4362-8534-0759CCC0655F}" presName="connTx" presStyleLbl="parChTrans1D2" presStyleIdx="3" presStyleCnt="8"/>
      <dgm:spPr/>
      <dgm:t>
        <a:bodyPr/>
        <a:lstStyle/>
        <a:p>
          <a:endParaRPr lang="en-US"/>
        </a:p>
      </dgm:t>
    </dgm:pt>
    <dgm:pt modelId="{F21C37DA-8566-44D1-A9C4-A5C093C2AC9A}" type="pres">
      <dgm:prSet presAssocID="{DA18177D-7521-4270-A061-E755F6FC3B44}" presName="node" presStyleLbl="node1" presStyleIdx="3" presStyleCnt="8">
        <dgm:presLayoutVars>
          <dgm:bulletEnabled val="1"/>
        </dgm:presLayoutVars>
      </dgm:prSet>
      <dgm:spPr/>
      <dgm:t>
        <a:bodyPr/>
        <a:lstStyle/>
        <a:p>
          <a:endParaRPr lang="en-US"/>
        </a:p>
      </dgm:t>
    </dgm:pt>
    <dgm:pt modelId="{C4A2205E-9399-4935-9E9B-281DCC32B525}" type="pres">
      <dgm:prSet presAssocID="{3C4315AD-0003-4786-9B7C-7FB6CE9F7C3B}" presName="Name9" presStyleLbl="parChTrans1D2" presStyleIdx="4" presStyleCnt="8"/>
      <dgm:spPr/>
      <dgm:t>
        <a:bodyPr/>
        <a:lstStyle/>
        <a:p>
          <a:endParaRPr lang="en-US"/>
        </a:p>
      </dgm:t>
    </dgm:pt>
    <dgm:pt modelId="{4DFE1135-DB2D-493F-AC63-9718D06E8449}" type="pres">
      <dgm:prSet presAssocID="{3C4315AD-0003-4786-9B7C-7FB6CE9F7C3B}" presName="connTx" presStyleLbl="parChTrans1D2" presStyleIdx="4" presStyleCnt="8"/>
      <dgm:spPr/>
      <dgm:t>
        <a:bodyPr/>
        <a:lstStyle/>
        <a:p>
          <a:endParaRPr lang="en-US"/>
        </a:p>
      </dgm:t>
    </dgm:pt>
    <dgm:pt modelId="{FF1D09B7-27C3-49DA-9186-5D646D5CA645}" type="pres">
      <dgm:prSet presAssocID="{B176128B-64A6-498E-AE1E-F60D66EAE4BD}" presName="node" presStyleLbl="node1" presStyleIdx="4" presStyleCnt="8">
        <dgm:presLayoutVars>
          <dgm:bulletEnabled val="1"/>
        </dgm:presLayoutVars>
      </dgm:prSet>
      <dgm:spPr/>
      <dgm:t>
        <a:bodyPr/>
        <a:lstStyle/>
        <a:p>
          <a:endParaRPr lang="en-US"/>
        </a:p>
      </dgm:t>
    </dgm:pt>
    <dgm:pt modelId="{3E92708F-7DE3-484C-BDF1-4BA0A61A00F2}" type="pres">
      <dgm:prSet presAssocID="{69A4A73B-DB6A-40B4-9121-A4501951189E}" presName="Name9" presStyleLbl="parChTrans1D2" presStyleIdx="5" presStyleCnt="8"/>
      <dgm:spPr/>
      <dgm:t>
        <a:bodyPr/>
        <a:lstStyle/>
        <a:p>
          <a:endParaRPr lang="en-US"/>
        </a:p>
      </dgm:t>
    </dgm:pt>
    <dgm:pt modelId="{380B0496-6A8B-4824-BFBD-BE006D073C98}" type="pres">
      <dgm:prSet presAssocID="{69A4A73B-DB6A-40B4-9121-A4501951189E}" presName="connTx" presStyleLbl="parChTrans1D2" presStyleIdx="5" presStyleCnt="8"/>
      <dgm:spPr/>
      <dgm:t>
        <a:bodyPr/>
        <a:lstStyle/>
        <a:p>
          <a:endParaRPr lang="en-US"/>
        </a:p>
      </dgm:t>
    </dgm:pt>
    <dgm:pt modelId="{8431B465-8BC1-45BC-AD1A-1F21465BFE59}" type="pres">
      <dgm:prSet presAssocID="{CC7985B4-5F80-4619-8395-62D4647202DF}" presName="node" presStyleLbl="node1" presStyleIdx="5" presStyleCnt="8">
        <dgm:presLayoutVars>
          <dgm:bulletEnabled val="1"/>
        </dgm:presLayoutVars>
      </dgm:prSet>
      <dgm:spPr/>
      <dgm:t>
        <a:bodyPr/>
        <a:lstStyle/>
        <a:p>
          <a:endParaRPr lang="en-US"/>
        </a:p>
      </dgm:t>
    </dgm:pt>
    <dgm:pt modelId="{D3358597-21A4-45B5-B871-0BF665B05476}" type="pres">
      <dgm:prSet presAssocID="{6A3ABE0E-866A-4675-B743-A9DB6A9B0770}" presName="Name9" presStyleLbl="parChTrans1D2" presStyleIdx="6" presStyleCnt="8"/>
      <dgm:spPr/>
      <dgm:t>
        <a:bodyPr/>
        <a:lstStyle/>
        <a:p>
          <a:endParaRPr lang="en-US"/>
        </a:p>
      </dgm:t>
    </dgm:pt>
    <dgm:pt modelId="{F2DA9156-1CE2-4E33-A317-2615CC0426E9}" type="pres">
      <dgm:prSet presAssocID="{6A3ABE0E-866A-4675-B743-A9DB6A9B0770}" presName="connTx" presStyleLbl="parChTrans1D2" presStyleIdx="6" presStyleCnt="8"/>
      <dgm:spPr/>
      <dgm:t>
        <a:bodyPr/>
        <a:lstStyle/>
        <a:p>
          <a:endParaRPr lang="en-US"/>
        </a:p>
      </dgm:t>
    </dgm:pt>
    <dgm:pt modelId="{94D148FD-D3EB-4D30-9142-F6D6605ACB42}" type="pres">
      <dgm:prSet presAssocID="{C229444C-825B-4DA8-9D4B-4E55AEC8ACDE}" presName="node" presStyleLbl="node1" presStyleIdx="6" presStyleCnt="8">
        <dgm:presLayoutVars>
          <dgm:bulletEnabled val="1"/>
        </dgm:presLayoutVars>
      </dgm:prSet>
      <dgm:spPr/>
      <dgm:t>
        <a:bodyPr/>
        <a:lstStyle/>
        <a:p>
          <a:endParaRPr lang="en-US"/>
        </a:p>
      </dgm:t>
    </dgm:pt>
    <dgm:pt modelId="{78F89CCC-F94B-40A2-BBEF-E5A930D9540D}" type="pres">
      <dgm:prSet presAssocID="{5A2E9576-7AA8-4114-AB1D-2EBD048B41F0}" presName="Name9" presStyleLbl="parChTrans1D2" presStyleIdx="7" presStyleCnt="8"/>
      <dgm:spPr/>
      <dgm:t>
        <a:bodyPr/>
        <a:lstStyle/>
        <a:p>
          <a:endParaRPr lang="en-US"/>
        </a:p>
      </dgm:t>
    </dgm:pt>
    <dgm:pt modelId="{18F2559D-118D-41A4-A02C-0E480D153B4A}" type="pres">
      <dgm:prSet presAssocID="{5A2E9576-7AA8-4114-AB1D-2EBD048B41F0}" presName="connTx" presStyleLbl="parChTrans1D2" presStyleIdx="7" presStyleCnt="8"/>
      <dgm:spPr/>
      <dgm:t>
        <a:bodyPr/>
        <a:lstStyle/>
        <a:p>
          <a:endParaRPr lang="en-US"/>
        </a:p>
      </dgm:t>
    </dgm:pt>
    <dgm:pt modelId="{BD88095E-B252-4AC5-A7CE-39438484EED8}" type="pres">
      <dgm:prSet presAssocID="{9E6FD3F5-40A3-4477-8834-113B611D5316}" presName="node" presStyleLbl="node1" presStyleIdx="7" presStyleCnt="8">
        <dgm:presLayoutVars>
          <dgm:bulletEnabled val="1"/>
        </dgm:presLayoutVars>
      </dgm:prSet>
      <dgm:spPr/>
      <dgm:t>
        <a:bodyPr/>
        <a:lstStyle/>
        <a:p>
          <a:endParaRPr lang="en-US"/>
        </a:p>
      </dgm:t>
    </dgm:pt>
  </dgm:ptLst>
  <dgm:cxnLst>
    <dgm:cxn modelId="{325E91C1-80B4-4B8F-82FC-42FC8BFE6493}" type="presOf" srcId="{A715D327-1C01-4433-A64F-E07FFBCC8B1E}" destId="{9B1C9F58-9ECB-4A3C-85FA-CC8B0F4628CC}" srcOrd="0" destOrd="0" presId="urn:microsoft.com/office/officeart/2005/8/layout/radial1"/>
    <dgm:cxn modelId="{657E7327-918F-405C-8F8F-1564D01E08F9}" type="presOf" srcId="{9E6FD3F5-40A3-4477-8834-113B611D5316}" destId="{BD88095E-B252-4AC5-A7CE-39438484EED8}" srcOrd="0" destOrd="0" presId="urn:microsoft.com/office/officeart/2005/8/layout/radial1"/>
    <dgm:cxn modelId="{6E0A4C7D-5019-4119-B21E-B1CB218E9505}" type="presOf" srcId="{D4BD6CCD-3B7E-4139-A339-258A91F061E3}" destId="{AA324A5A-271B-4477-BE1B-AD393069FEA0}" srcOrd="0" destOrd="0" presId="urn:microsoft.com/office/officeart/2005/8/layout/radial1"/>
    <dgm:cxn modelId="{0E11CDCC-7606-487C-A436-72BDF4F83674}" type="presOf" srcId="{1A50DF91-AFA7-4AA9-8D99-F7DCBC108D05}" destId="{F6692543-BBEA-4F6D-BACC-4042E91D2AF5}" srcOrd="0" destOrd="0" presId="urn:microsoft.com/office/officeart/2005/8/layout/radial1"/>
    <dgm:cxn modelId="{2B10C515-29F2-457A-8EBB-18FD61F29B1C}" type="presOf" srcId="{6A3ABE0E-866A-4675-B743-A9DB6A9B0770}" destId="{D3358597-21A4-45B5-B871-0BF665B05476}" srcOrd="0" destOrd="0" presId="urn:microsoft.com/office/officeart/2005/8/layout/radial1"/>
    <dgm:cxn modelId="{C58746BA-59B3-42FC-8291-F16B3639219B}" type="presOf" srcId="{DA18177D-7521-4270-A061-E755F6FC3B44}" destId="{F21C37DA-8566-44D1-A9C4-A5C093C2AC9A}" srcOrd="0" destOrd="0" presId="urn:microsoft.com/office/officeart/2005/8/layout/radial1"/>
    <dgm:cxn modelId="{9B7C18B2-277B-4C40-8802-94905C305C0D}" type="presOf" srcId="{70B9FAD5-0088-4952-AF30-CBA43400FCC1}" destId="{69438B3D-0323-4479-B28D-A42015C3C33B}" srcOrd="1" destOrd="0" presId="urn:microsoft.com/office/officeart/2005/8/layout/radial1"/>
    <dgm:cxn modelId="{79EA1519-8D39-4998-A19D-DCD1A3231AB8}" type="presOf" srcId="{4C5D518A-0606-4BF9-8118-934EE60ED533}" destId="{B1FAE66D-45C0-4964-B457-E7B5D7E19B3B}" srcOrd="0" destOrd="0" presId="urn:microsoft.com/office/officeart/2005/8/layout/radial1"/>
    <dgm:cxn modelId="{C5443C9D-F017-490E-984B-D312658DC275}" srcId="{4C5D518A-0606-4BF9-8118-934EE60ED533}" destId="{B176128B-64A6-498E-AE1E-F60D66EAE4BD}" srcOrd="4" destOrd="0" parTransId="{3C4315AD-0003-4786-9B7C-7FB6CE9F7C3B}" sibTransId="{6CB8C82A-D805-4717-85FD-5BB744EF9B0E}"/>
    <dgm:cxn modelId="{C8257BA2-F684-4AD4-9674-D33B3EE970CF}" srcId="{4C5D518A-0606-4BF9-8118-934EE60ED533}" destId="{CC7985B4-5F80-4619-8395-62D4647202DF}" srcOrd="5" destOrd="0" parTransId="{69A4A73B-DB6A-40B4-9121-A4501951189E}" sibTransId="{F2159D37-C760-4455-A0A8-1E904832D3C6}"/>
    <dgm:cxn modelId="{3B2F0CA4-E870-49B4-8B9B-364F1DC7AAF7}" type="presOf" srcId="{3C4315AD-0003-4786-9B7C-7FB6CE9F7C3B}" destId="{4DFE1135-DB2D-493F-AC63-9718D06E8449}" srcOrd="1" destOrd="0" presId="urn:microsoft.com/office/officeart/2005/8/layout/radial1"/>
    <dgm:cxn modelId="{A52B8B83-46CB-419E-A65D-545929539BE8}" type="presOf" srcId="{5A2E9576-7AA8-4114-AB1D-2EBD048B41F0}" destId="{78F89CCC-F94B-40A2-BBEF-E5A930D9540D}" srcOrd="0" destOrd="0" presId="urn:microsoft.com/office/officeart/2005/8/layout/radial1"/>
    <dgm:cxn modelId="{B84188AF-59D1-4724-AC61-BE19BC1802F9}" type="presOf" srcId="{70B9FAD5-0088-4952-AF30-CBA43400FCC1}" destId="{01AC7C19-F671-445F-8824-6CA6E28C7338}" srcOrd="0" destOrd="0" presId="urn:microsoft.com/office/officeart/2005/8/layout/radial1"/>
    <dgm:cxn modelId="{A5DFF17F-5B7E-4C47-8F26-3002ED3742EA}" type="presOf" srcId="{3C4315AD-0003-4786-9B7C-7FB6CE9F7C3B}" destId="{C4A2205E-9399-4935-9E9B-281DCC32B525}" srcOrd="0" destOrd="0" presId="urn:microsoft.com/office/officeart/2005/8/layout/radial1"/>
    <dgm:cxn modelId="{F27DF9F9-0942-4885-BD02-897DFD88AD9A}" type="presOf" srcId="{170BA099-6651-4713-A3BA-2659E69990A7}" destId="{18BB8C40-096F-4289-BAD1-6C7AAF6A3FF8}" srcOrd="0" destOrd="0" presId="urn:microsoft.com/office/officeart/2005/8/layout/radial1"/>
    <dgm:cxn modelId="{AEEEA0AC-12A1-4ED3-B8A0-4CED75CB69A0}" srcId="{4C5D518A-0606-4BF9-8118-934EE60ED533}" destId="{170BA099-6651-4713-A3BA-2659E69990A7}" srcOrd="1" destOrd="0" parTransId="{70B9FAD5-0088-4952-AF30-CBA43400FCC1}" sibTransId="{8D803E07-402A-45F5-91FD-C70AEE6067A4}"/>
    <dgm:cxn modelId="{42B772C3-EB56-4948-A6F4-9DAA30E98085}" type="presOf" srcId="{69A4A73B-DB6A-40B4-9121-A4501951189E}" destId="{3E92708F-7DE3-484C-BDF1-4BA0A61A00F2}" srcOrd="0" destOrd="0" presId="urn:microsoft.com/office/officeart/2005/8/layout/radial1"/>
    <dgm:cxn modelId="{3DDE2F2A-8E93-4A14-93E4-13621A3C6FAA}" srcId="{4C5D518A-0606-4BF9-8118-934EE60ED533}" destId="{1A50DF91-AFA7-4AA9-8D99-F7DCBC108D05}" srcOrd="0" destOrd="0" parTransId="{3931383D-7C59-47FF-BE1C-BDF0E75A0B5B}" sibTransId="{801CD6F8-9A49-4443-B7B5-E933365189E2}"/>
    <dgm:cxn modelId="{7D1BC80F-CFE3-4E1E-A67E-484B25B03688}" type="presOf" srcId="{A715D327-1C01-4433-A64F-E07FFBCC8B1E}" destId="{0C611646-FFFA-452A-BAB2-D0E9D5359043}" srcOrd="1" destOrd="0" presId="urn:microsoft.com/office/officeart/2005/8/layout/radial1"/>
    <dgm:cxn modelId="{9B8B9B2B-F9DC-43ED-9FC1-FD8DA0E76375}" srcId="{4C5D518A-0606-4BF9-8118-934EE60ED533}" destId="{9E6FD3F5-40A3-4477-8834-113B611D5316}" srcOrd="7" destOrd="0" parTransId="{5A2E9576-7AA8-4114-AB1D-2EBD048B41F0}" sibTransId="{D5CB7855-96BF-473F-946D-EB479768539B}"/>
    <dgm:cxn modelId="{14D52190-C2BE-4D60-8B23-4EF4BAA3EA5C}" type="presOf" srcId="{C229444C-825B-4DA8-9D4B-4E55AEC8ACDE}" destId="{94D148FD-D3EB-4D30-9142-F6D6605ACB42}" srcOrd="0" destOrd="0" presId="urn:microsoft.com/office/officeart/2005/8/layout/radial1"/>
    <dgm:cxn modelId="{9BFC839B-B8AF-4D37-9819-AEBD0C33387A}" type="presOf" srcId="{6A3ABE0E-866A-4675-B743-A9DB6A9B0770}" destId="{F2DA9156-1CE2-4E33-A317-2615CC0426E9}" srcOrd="1" destOrd="0" presId="urn:microsoft.com/office/officeart/2005/8/layout/radial1"/>
    <dgm:cxn modelId="{29394805-A99D-4044-BEC2-32C1DFDB0148}" type="presOf" srcId="{9AE4C3A6-6650-4362-8534-0759CCC0655F}" destId="{EBCB9F30-B02D-4C41-8868-9CD88A3A95EA}" srcOrd="0" destOrd="0" presId="urn:microsoft.com/office/officeart/2005/8/layout/radial1"/>
    <dgm:cxn modelId="{5ED1E5AC-41AD-431D-9EE3-6323FB2EE6DF}" type="presOf" srcId="{3931383D-7C59-47FF-BE1C-BDF0E75A0B5B}" destId="{7F42A13A-E696-4D13-BD94-C066DC4A64E9}" srcOrd="1" destOrd="0" presId="urn:microsoft.com/office/officeart/2005/8/layout/radial1"/>
    <dgm:cxn modelId="{F6790109-C12D-46A5-9774-1FA54AECC199}" type="presOf" srcId="{B176128B-64A6-498E-AE1E-F60D66EAE4BD}" destId="{FF1D09B7-27C3-49DA-9186-5D646D5CA645}" srcOrd="0" destOrd="0" presId="urn:microsoft.com/office/officeart/2005/8/layout/radial1"/>
    <dgm:cxn modelId="{7D5EF431-B1A2-4A2E-888D-00F71BC30BB5}" srcId="{4C5D518A-0606-4BF9-8118-934EE60ED533}" destId="{C229444C-825B-4DA8-9D4B-4E55AEC8ACDE}" srcOrd="6" destOrd="0" parTransId="{6A3ABE0E-866A-4675-B743-A9DB6A9B0770}" sibTransId="{02DFFAFA-029C-4BC6-AE77-AD0A27994E63}"/>
    <dgm:cxn modelId="{A3C6CE65-DB99-4EBD-953B-FA3DE967841C}" type="presOf" srcId="{CC7985B4-5F80-4619-8395-62D4647202DF}" destId="{8431B465-8BC1-45BC-AD1A-1F21465BFE59}" srcOrd="0" destOrd="0" presId="urn:microsoft.com/office/officeart/2005/8/layout/radial1"/>
    <dgm:cxn modelId="{EA5A1149-21C4-4419-8970-918EA752807C}" type="presOf" srcId="{3931383D-7C59-47FF-BE1C-BDF0E75A0B5B}" destId="{74AD3ED8-C050-4008-BD32-ECE763D62254}" srcOrd="0" destOrd="0" presId="urn:microsoft.com/office/officeart/2005/8/layout/radial1"/>
    <dgm:cxn modelId="{032FE038-F30E-4944-8EA6-CE63E9D569E7}" type="presOf" srcId="{DEF56064-33E0-4880-93D5-9B243CBE6016}" destId="{0F69EFCA-8FB6-450A-9DDD-E25C597C107D}" srcOrd="0" destOrd="0" presId="urn:microsoft.com/office/officeart/2005/8/layout/radial1"/>
    <dgm:cxn modelId="{E0B69F31-535B-4E7F-BE01-459B4F869AB2}" type="presOf" srcId="{9AE4C3A6-6650-4362-8534-0759CCC0655F}" destId="{B4CAB1FF-1121-4C6C-B868-1A636102C05B}" srcOrd="1" destOrd="0" presId="urn:microsoft.com/office/officeart/2005/8/layout/radial1"/>
    <dgm:cxn modelId="{DCDB6C57-718E-4585-9FBF-3EDAD3E3F53C}" srcId="{4C5D518A-0606-4BF9-8118-934EE60ED533}" destId="{DEF56064-33E0-4880-93D5-9B243CBE6016}" srcOrd="2" destOrd="0" parTransId="{A715D327-1C01-4433-A64F-E07FFBCC8B1E}" sibTransId="{47251BE1-2AB2-40F5-B56C-A789457D085B}"/>
    <dgm:cxn modelId="{1BB94496-6FEC-4552-9078-3D0C0C3090E6}" type="presOf" srcId="{69A4A73B-DB6A-40B4-9121-A4501951189E}" destId="{380B0496-6A8B-4824-BFBD-BE006D073C98}" srcOrd="1" destOrd="0" presId="urn:microsoft.com/office/officeart/2005/8/layout/radial1"/>
    <dgm:cxn modelId="{C494BC58-6736-4B44-9B44-854F557285F1}" type="presOf" srcId="{5A2E9576-7AA8-4114-AB1D-2EBD048B41F0}" destId="{18F2559D-118D-41A4-A02C-0E480D153B4A}" srcOrd="1" destOrd="0" presId="urn:microsoft.com/office/officeart/2005/8/layout/radial1"/>
    <dgm:cxn modelId="{A41D47C0-CBFE-4D60-BC64-8721CF02F6C7}" srcId="{4C5D518A-0606-4BF9-8118-934EE60ED533}" destId="{DA18177D-7521-4270-A061-E755F6FC3B44}" srcOrd="3" destOrd="0" parTransId="{9AE4C3A6-6650-4362-8534-0759CCC0655F}" sibTransId="{B752962A-5EB9-483E-B289-A5F6B6C97869}"/>
    <dgm:cxn modelId="{BA4F4DBE-3CC8-4A68-B672-25ED165C9624}" srcId="{D4BD6CCD-3B7E-4139-A339-258A91F061E3}" destId="{4C5D518A-0606-4BF9-8118-934EE60ED533}" srcOrd="0" destOrd="0" parTransId="{BBBE98C9-86DF-4B26-BDDB-5D2EEF739813}" sibTransId="{3B095C72-71F5-429D-B9E1-BEAC99D68877}"/>
    <dgm:cxn modelId="{8956A9A2-8A74-4A79-BBCF-ED7F5F5CE7AB}" type="presParOf" srcId="{AA324A5A-271B-4477-BE1B-AD393069FEA0}" destId="{B1FAE66D-45C0-4964-B457-E7B5D7E19B3B}" srcOrd="0" destOrd="0" presId="urn:microsoft.com/office/officeart/2005/8/layout/radial1"/>
    <dgm:cxn modelId="{1895424E-3546-42F5-AF04-B8E8E97B9640}" type="presParOf" srcId="{AA324A5A-271B-4477-BE1B-AD393069FEA0}" destId="{74AD3ED8-C050-4008-BD32-ECE763D62254}" srcOrd="1" destOrd="0" presId="urn:microsoft.com/office/officeart/2005/8/layout/radial1"/>
    <dgm:cxn modelId="{AE9BF9A3-EE68-49C4-BF9C-2895A9AB935F}" type="presParOf" srcId="{74AD3ED8-C050-4008-BD32-ECE763D62254}" destId="{7F42A13A-E696-4D13-BD94-C066DC4A64E9}" srcOrd="0" destOrd="0" presId="urn:microsoft.com/office/officeart/2005/8/layout/radial1"/>
    <dgm:cxn modelId="{09D3954B-ABBD-4E91-9A3C-AA8C9D190136}" type="presParOf" srcId="{AA324A5A-271B-4477-BE1B-AD393069FEA0}" destId="{F6692543-BBEA-4F6D-BACC-4042E91D2AF5}" srcOrd="2" destOrd="0" presId="urn:microsoft.com/office/officeart/2005/8/layout/radial1"/>
    <dgm:cxn modelId="{E0F1C9BE-1CDA-4947-AE0D-EC71E90D6951}" type="presParOf" srcId="{AA324A5A-271B-4477-BE1B-AD393069FEA0}" destId="{01AC7C19-F671-445F-8824-6CA6E28C7338}" srcOrd="3" destOrd="0" presId="urn:microsoft.com/office/officeart/2005/8/layout/radial1"/>
    <dgm:cxn modelId="{3A4AC2BE-0D27-4DD3-9D14-AB027556C8A0}" type="presParOf" srcId="{01AC7C19-F671-445F-8824-6CA6E28C7338}" destId="{69438B3D-0323-4479-B28D-A42015C3C33B}" srcOrd="0" destOrd="0" presId="urn:microsoft.com/office/officeart/2005/8/layout/radial1"/>
    <dgm:cxn modelId="{48162375-C8A9-4EEF-A1C6-1453E4E3EBB5}" type="presParOf" srcId="{AA324A5A-271B-4477-BE1B-AD393069FEA0}" destId="{18BB8C40-096F-4289-BAD1-6C7AAF6A3FF8}" srcOrd="4" destOrd="0" presId="urn:microsoft.com/office/officeart/2005/8/layout/radial1"/>
    <dgm:cxn modelId="{7F6CD50B-F8CA-4AAB-9763-51049B685C6D}" type="presParOf" srcId="{AA324A5A-271B-4477-BE1B-AD393069FEA0}" destId="{9B1C9F58-9ECB-4A3C-85FA-CC8B0F4628CC}" srcOrd="5" destOrd="0" presId="urn:microsoft.com/office/officeart/2005/8/layout/radial1"/>
    <dgm:cxn modelId="{091445C4-E1A6-4B5A-B9BF-B673F278C2B2}" type="presParOf" srcId="{9B1C9F58-9ECB-4A3C-85FA-CC8B0F4628CC}" destId="{0C611646-FFFA-452A-BAB2-D0E9D5359043}" srcOrd="0" destOrd="0" presId="urn:microsoft.com/office/officeart/2005/8/layout/radial1"/>
    <dgm:cxn modelId="{2B0A32FD-4D63-4746-8C78-33969A3B22C6}" type="presParOf" srcId="{AA324A5A-271B-4477-BE1B-AD393069FEA0}" destId="{0F69EFCA-8FB6-450A-9DDD-E25C597C107D}" srcOrd="6" destOrd="0" presId="urn:microsoft.com/office/officeart/2005/8/layout/radial1"/>
    <dgm:cxn modelId="{CBC75D11-FD0C-42F6-A461-4BF52097880E}" type="presParOf" srcId="{AA324A5A-271B-4477-BE1B-AD393069FEA0}" destId="{EBCB9F30-B02D-4C41-8868-9CD88A3A95EA}" srcOrd="7" destOrd="0" presId="urn:microsoft.com/office/officeart/2005/8/layout/radial1"/>
    <dgm:cxn modelId="{1E70A718-7319-4B9C-91AC-8E2957BB847E}" type="presParOf" srcId="{EBCB9F30-B02D-4C41-8868-9CD88A3A95EA}" destId="{B4CAB1FF-1121-4C6C-B868-1A636102C05B}" srcOrd="0" destOrd="0" presId="urn:microsoft.com/office/officeart/2005/8/layout/radial1"/>
    <dgm:cxn modelId="{2647FE23-EFA6-4ECB-8495-1CF421AA866C}" type="presParOf" srcId="{AA324A5A-271B-4477-BE1B-AD393069FEA0}" destId="{F21C37DA-8566-44D1-A9C4-A5C093C2AC9A}" srcOrd="8" destOrd="0" presId="urn:microsoft.com/office/officeart/2005/8/layout/radial1"/>
    <dgm:cxn modelId="{12A3D2A1-6EBA-4996-8595-8BBE2D3A6119}" type="presParOf" srcId="{AA324A5A-271B-4477-BE1B-AD393069FEA0}" destId="{C4A2205E-9399-4935-9E9B-281DCC32B525}" srcOrd="9" destOrd="0" presId="urn:microsoft.com/office/officeart/2005/8/layout/radial1"/>
    <dgm:cxn modelId="{39E70579-61A4-4443-B338-9E56F8851FD1}" type="presParOf" srcId="{C4A2205E-9399-4935-9E9B-281DCC32B525}" destId="{4DFE1135-DB2D-493F-AC63-9718D06E8449}" srcOrd="0" destOrd="0" presId="urn:microsoft.com/office/officeart/2005/8/layout/radial1"/>
    <dgm:cxn modelId="{236D31E8-E0AC-4B50-AD88-633CDBD50219}" type="presParOf" srcId="{AA324A5A-271B-4477-BE1B-AD393069FEA0}" destId="{FF1D09B7-27C3-49DA-9186-5D646D5CA645}" srcOrd="10" destOrd="0" presId="urn:microsoft.com/office/officeart/2005/8/layout/radial1"/>
    <dgm:cxn modelId="{EFEB1769-AFCC-4B12-8592-97457F7EBFD7}" type="presParOf" srcId="{AA324A5A-271B-4477-BE1B-AD393069FEA0}" destId="{3E92708F-7DE3-484C-BDF1-4BA0A61A00F2}" srcOrd="11" destOrd="0" presId="urn:microsoft.com/office/officeart/2005/8/layout/radial1"/>
    <dgm:cxn modelId="{257AC2B5-4D8E-4E0B-9A0B-3914AB8D3367}" type="presParOf" srcId="{3E92708F-7DE3-484C-BDF1-4BA0A61A00F2}" destId="{380B0496-6A8B-4824-BFBD-BE006D073C98}" srcOrd="0" destOrd="0" presId="urn:microsoft.com/office/officeart/2005/8/layout/radial1"/>
    <dgm:cxn modelId="{8C04FAE7-69A3-4BEA-9DAD-F93B0DAA0FA3}" type="presParOf" srcId="{AA324A5A-271B-4477-BE1B-AD393069FEA0}" destId="{8431B465-8BC1-45BC-AD1A-1F21465BFE59}" srcOrd="12" destOrd="0" presId="urn:microsoft.com/office/officeart/2005/8/layout/radial1"/>
    <dgm:cxn modelId="{96A0F4C3-7D8A-4B4B-86AB-29480C0AEE87}" type="presParOf" srcId="{AA324A5A-271B-4477-BE1B-AD393069FEA0}" destId="{D3358597-21A4-45B5-B871-0BF665B05476}" srcOrd="13" destOrd="0" presId="urn:microsoft.com/office/officeart/2005/8/layout/radial1"/>
    <dgm:cxn modelId="{4D091866-660C-4108-8BC0-3309CF19A20F}" type="presParOf" srcId="{D3358597-21A4-45B5-B871-0BF665B05476}" destId="{F2DA9156-1CE2-4E33-A317-2615CC0426E9}" srcOrd="0" destOrd="0" presId="urn:microsoft.com/office/officeart/2005/8/layout/radial1"/>
    <dgm:cxn modelId="{DB792104-678C-46DF-ABBB-755D5C17F895}" type="presParOf" srcId="{AA324A5A-271B-4477-BE1B-AD393069FEA0}" destId="{94D148FD-D3EB-4D30-9142-F6D6605ACB42}" srcOrd="14" destOrd="0" presId="urn:microsoft.com/office/officeart/2005/8/layout/radial1"/>
    <dgm:cxn modelId="{FD1D1CC0-D44D-4F67-9836-10C4013F63DB}" type="presParOf" srcId="{AA324A5A-271B-4477-BE1B-AD393069FEA0}" destId="{78F89CCC-F94B-40A2-BBEF-E5A930D9540D}" srcOrd="15" destOrd="0" presId="urn:microsoft.com/office/officeart/2005/8/layout/radial1"/>
    <dgm:cxn modelId="{5725E001-3C84-499F-BB4F-EF1F352DE7EA}" type="presParOf" srcId="{78F89CCC-F94B-40A2-BBEF-E5A930D9540D}" destId="{18F2559D-118D-41A4-A02C-0E480D153B4A}" srcOrd="0" destOrd="0" presId="urn:microsoft.com/office/officeart/2005/8/layout/radial1"/>
    <dgm:cxn modelId="{C96C1999-94B7-47EA-8FC6-665B5131AC66}" type="presParOf" srcId="{AA324A5A-271B-4477-BE1B-AD393069FEA0}" destId="{BD88095E-B252-4AC5-A7CE-39438484EED8}" srcOrd="16" destOrd="0" presId="urn:microsoft.com/office/officeart/2005/8/layout/radial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394BB-75FC-42DA-BB34-7F5AACBF8527}" type="doc">
      <dgm:prSet loTypeId="urn:microsoft.com/office/officeart/2008/layout/PictureLineup" loCatId="picture" qsTypeId="urn:microsoft.com/office/officeart/2005/8/quickstyle/simple4" qsCatId="simple" csTypeId="urn:microsoft.com/office/officeart/2005/8/colors/accent1_2" csCatId="accent1" phldr="1"/>
      <dgm:spPr/>
    </dgm:pt>
    <dgm:pt modelId="{33EF8DD0-A802-47A3-8614-A42F825A4216}">
      <dgm:prSet phldrT="[Text]"/>
      <dgm:spPr/>
      <dgm:t>
        <a:bodyPr/>
        <a:lstStyle/>
        <a:p>
          <a:r>
            <a:rPr lang="en-US" dirty="0" smtClean="0">
              <a:solidFill>
                <a:schemeClr val="tx2"/>
              </a:solidFill>
            </a:rPr>
            <a:t>Ask questions</a:t>
          </a:r>
          <a:endParaRPr lang="en-GB" dirty="0">
            <a:solidFill>
              <a:schemeClr val="tx2"/>
            </a:solidFill>
          </a:endParaRPr>
        </a:p>
      </dgm:t>
    </dgm:pt>
    <dgm:pt modelId="{5F36BC2A-E927-46CF-A0BF-D92CC7DACBB5}" type="parTrans" cxnId="{5394A58B-C342-4E53-A9D5-58D96C7C96B3}">
      <dgm:prSet/>
      <dgm:spPr/>
      <dgm:t>
        <a:bodyPr/>
        <a:lstStyle/>
        <a:p>
          <a:endParaRPr lang="en-GB"/>
        </a:p>
      </dgm:t>
    </dgm:pt>
    <dgm:pt modelId="{40C1C5BA-99E2-4D70-8159-305503EE3962}" type="sibTrans" cxnId="{5394A58B-C342-4E53-A9D5-58D96C7C96B3}">
      <dgm:prSet/>
      <dgm:spPr/>
      <dgm:t>
        <a:bodyPr/>
        <a:lstStyle/>
        <a:p>
          <a:endParaRPr lang="en-GB"/>
        </a:p>
      </dgm:t>
    </dgm:pt>
    <dgm:pt modelId="{86948FB1-434A-4956-8370-2FEC4B7EB50B}">
      <dgm:prSet phldrT="[Text]"/>
      <dgm:spPr/>
      <dgm:t>
        <a:bodyPr/>
        <a:lstStyle/>
        <a:p>
          <a:r>
            <a:rPr lang="en-US" dirty="0" smtClean="0">
              <a:solidFill>
                <a:schemeClr val="tx2"/>
              </a:solidFill>
            </a:rPr>
            <a:t>Share experiences </a:t>
          </a:r>
          <a:endParaRPr lang="en-GB" dirty="0">
            <a:solidFill>
              <a:schemeClr val="tx2"/>
            </a:solidFill>
          </a:endParaRPr>
        </a:p>
      </dgm:t>
    </dgm:pt>
    <dgm:pt modelId="{B5C8683F-D94F-4704-B368-79B3C6AA57C0}" type="parTrans" cxnId="{676C3E1F-0FC0-4C0D-8E9F-986F54B6939A}">
      <dgm:prSet/>
      <dgm:spPr/>
      <dgm:t>
        <a:bodyPr/>
        <a:lstStyle/>
        <a:p>
          <a:endParaRPr lang="en-GB"/>
        </a:p>
      </dgm:t>
    </dgm:pt>
    <dgm:pt modelId="{339FBF7D-55A8-40EF-AF20-0E98F8ABD8D6}" type="sibTrans" cxnId="{676C3E1F-0FC0-4C0D-8E9F-986F54B6939A}">
      <dgm:prSet/>
      <dgm:spPr/>
      <dgm:t>
        <a:bodyPr/>
        <a:lstStyle/>
        <a:p>
          <a:endParaRPr lang="en-GB"/>
        </a:p>
      </dgm:t>
    </dgm:pt>
    <dgm:pt modelId="{3B60BCBC-73A5-4FD7-A29D-2E2B4E5F4826}">
      <dgm:prSet/>
      <dgm:spPr/>
      <dgm:t>
        <a:bodyPr/>
        <a:lstStyle/>
        <a:p>
          <a:r>
            <a:rPr lang="en-US" dirty="0" smtClean="0">
              <a:solidFill>
                <a:schemeClr val="tx2"/>
              </a:solidFill>
            </a:rPr>
            <a:t>Seek new ideas</a:t>
          </a:r>
          <a:endParaRPr lang="en-GB" dirty="0">
            <a:solidFill>
              <a:schemeClr val="tx2"/>
            </a:solidFill>
          </a:endParaRPr>
        </a:p>
      </dgm:t>
    </dgm:pt>
    <dgm:pt modelId="{CD6795BE-B516-47A9-995F-032C15FC340C}" type="parTrans" cxnId="{FA9CC50C-A0AE-45A4-94C7-DD8AE66F6449}">
      <dgm:prSet/>
      <dgm:spPr/>
      <dgm:t>
        <a:bodyPr/>
        <a:lstStyle/>
        <a:p>
          <a:endParaRPr lang="en-GB"/>
        </a:p>
      </dgm:t>
    </dgm:pt>
    <dgm:pt modelId="{C67F9769-74F8-4832-8E1E-89228D342D8E}" type="sibTrans" cxnId="{FA9CC50C-A0AE-45A4-94C7-DD8AE66F6449}">
      <dgm:prSet/>
      <dgm:spPr/>
      <dgm:t>
        <a:bodyPr/>
        <a:lstStyle/>
        <a:p>
          <a:endParaRPr lang="en-GB"/>
        </a:p>
      </dgm:t>
    </dgm:pt>
    <dgm:pt modelId="{CE9160A7-868E-4813-A478-598371E23C78}">
      <dgm:prSet/>
      <dgm:spPr/>
      <dgm:t>
        <a:bodyPr/>
        <a:lstStyle/>
        <a:p>
          <a:r>
            <a:rPr lang="en-US" dirty="0" smtClean="0">
              <a:solidFill>
                <a:schemeClr val="tx2"/>
              </a:solidFill>
            </a:rPr>
            <a:t>Have fun!</a:t>
          </a:r>
          <a:endParaRPr lang="en-GB" dirty="0">
            <a:solidFill>
              <a:schemeClr val="tx2"/>
            </a:solidFill>
          </a:endParaRPr>
        </a:p>
      </dgm:t>
    </dgm:pt>
    <dgm:pt modelId="{70189136-F003-4287-BF5B-11D4C5C0828F}" type="parTrans" cxnId="{81D300CD-28EB-4A40-8A0C-1A82C78F0E7D}">
      <dgm:prSet/>
      <dgm:spPr/>
      <dgm:t>
        <a:bodyPr/>
        <a:lstStyle/>
        <a:p>
          <a:endParaRPr lang="en-GB"/>
        </a:p>
      </dgm:t>
    </dgm:pt>
    <dgm:pt modelId="{8601EFDB-5EB4-4301-B284-BE2D6DC5D09D}" type="sibTrans" cxnId="{81D300CD-28EB-4A40-8A0C-1A82C78F0E7D}">
      <dgm:prSet/>
      <dgm:spPr/>
      <dgm:t>
        <a:bodyPr/>
        <a:lstStyle/>
        <a:p>
          <a:endParaRPr lang="en-GB"/>
        </a:p>
      </dgm:t>
    </dgm:pt>
    <dgm:pt modelId="{E01790FE-72DC-41DB-8AC8-F71F5DA5C77D}" type="pres">
      <dgm:prSet presAssocID="{3E6394BB-75FC-42DA-BB34-7F5AACBF8527}" presName="Name0" presStyleCnt="0">
        <dgm:presLayoutVars>
          <dgm:chMax/>
          <dgm:chPref/>
          <dgm:dir/>
          <dgm:animLvl val="lvl"/>
          <dgm:resizeHandles val="exact"/>
        </dgm:presLayoutVars>
      </dgm:prSet>
      <dgm:spPr/>
    </dgm:pt>
    <dgm:pt modelId="{F7AB3F3C-4816-4FB9-9F94-0A2EF7B92F1B}" type="pres">
      <dgm:prSet presAssocID="{33EF8DD0-A802-47A3-8614-A42F825A4216}" presName="composite" presStyleCnt="0"/>
      <dgm:spPr/>
    </dgm:pt>
    <dgm:pt modelId="{E1573AD2-88DA-49AA-AAFC-7FE713202AA2}" type="pres">
      <dgm:prSet presAssocID="{33EF8DD0-A802-47A3-8614-A42F825A4216}" presName="Image" presStyleLbl="alignNode1" presStyleIdx="0" presStyleCnt="4"/>
      <dgm:spPr>
        <a:blipFill rotWithShape="1">
          <a:blip xmlns:r="http://schemas.openxmlformats.org/officeDocument/2006/relationships" r:embed="rId1"/>
          <a:stretch>
            <a:fillRect/>
          </a:stretch>
        </a:blipFill>
      </dgm:spPr>
    </dgm:pt>
    <dgm:pt modelId="{3311AE5D-1B23-4636-AF7E-C90F38EAB960}" type="pres">
      <dgm:prSet presAssocID="{33EF8DD0-A802-47A3-8614-A42F825A4216}" presName="Accent" presStyleLbl="parChTrans1D1" presStyleIdx="0" presStyleCnt="4"/>
      <dgm:spPr/>
    </dgm:pt>
    <dgm:pt modelId="{39441366-6980-4554-B7C9-A30693743E30}" type="pres">
      <dgm:prSet presAssocID="{33EF8DD0-A802-47A3-8614-A42F825A4216}" presName="Parent" presStyleLbl="revTx" presStyleIdx="0" presStyleCnt="4">
        <dgm:presLayoutVars>
          <dgm:chMax val="0"/>
          <dgm:chPref val="0"/>
          <dgm:bulletEnabled val="1"/>
        </dgm:presLayoutVars>
      </dgm:prSet>
      <dgm:spPr/>
      <dgm:t>
        <a:bodyPr/>
        <a:lstStyle/>
        <a:p>
          <a:endParaRPr lang="en-GB"/>
        </a:p>
      </dgm:t>
    </dgm:pt>
    <dgm:pt modelId="{38CACBF6-CF94-467F-A2D0-651D06DEE1D8}" type="pres">
      <dgm:prSet presAssocID="{40C1C5BA-99E2-4D70-8159-305503EE3962}" presName="sibTrans" presStyleCnt="0"/>
      <dgm:spPr/>
    </dgm:pt>
    <dgm:pt modelId="{B36823E7-B4A3-4E1A-974F-2072913C658B}" type="pres">
      <dgm:prSet presAssocID="{86948FB1-434A-4956-8370-2FEC4B7EB50B}" presName="composite" presStyleCnt="0"/>
      <dgm:spPr/>
    </dgm:pt>
    <dgm:pt modelId="{84125E56-98A1-4BA3-8CCF-D5814AFA2B20}" type="pres">
      <dgm:prSet presAssocID="{86948FB1-434A-4956-8370-2FEC4B7EB50B}" presName="Image" presStyleLbl="alignNode1" presStyleIdx="1" presStyleCnt="4"/>
      <dgm:spPr>
        <a:blipFill rotWithShape="1">
          <a:blip xmlns:r="http://schemas.openxmlformats.org/officeDocument/2006/relationships" r:embed="rId2"/>
          <a:stretch>
            <a:fillRect/>
          </a:stretch>
        </a:blipFill>
      </dgm:spPr>
    </dgm:pt>
    <dgm:pt modelId="{C17DFD91-3F9F-4159-98BB-542A4686F7BF}" type="pres">
      <dgm:prSet presAssocID="{86948FB1-434A-4956-8370-2FEC4B7EB50B}" presName="Accent" presStyleLbl="parChTrans1D1" presStyleIdx="1" presStyleCnt="4"/>
      <dgm:spPr/>
    </dgm:pt>
    <dgm:pt modelId="{125C4D45-3D31-4BBB-9FA6-752694C9CE43}" type="pres">
      <dgm:prSet presAssocID="{86948FB1-434A-4956-8370-2FEC4B7EB50B}" presName="Parent" presStyleLbl="revTx" presStyleIdx="1" presStyleCnt="4">
        <dgm:presLayoutVars>
          <dgm:chMax val="0"/>
          <dgm:chPref val="0"/>
          <dgm:bulletEnabled val="1"/>
        </dgm:presLayoutVars>
      </dgm:prSet>
      <dgm:spPr/>
      <dgm:t>
        <a:bodyPr/>
        <a:lstStyle/>
        <a:p>
          <a:endParaRPr lang="en-GB"/>
        </a:p>
      </dgm:t>
    </dgm:pt>
    <dgm:pt modelId="{98741434-33E3-4888-9034-E15EFFED2EDD}" type="pres">
      <dgm:prSet presAssocID="{339FBF7D-55A8-40EF-AF20-0E98F8ABD8D6}" presName="sibTrans" presStyleCnt="0"/>
      <dgm:spPr/>
    </dgm:pt>
    <dgm:pt modelId="{BAF9FFF4-414F-4B87-A625-F34AB8080119}" type="pres">
      <dgm:prSet presAssocID="{3B60BCBC-73A5-4FD7-A29D-2E2B4E5F4826}" presName="composite" presStyleCnt="0"/>
      <dgm:spPr/>
    </dgm:pt>
    <dgm:pt modelId="{59ACF084-F871-4AD4-BE6C-E6C0CA8D389E}" type="pres">
      <dgm:prSet presAssocID="{3B60BCBC-73A5-4FD7-A29D-2E2B4E5F4826}" presName="Image" presStyleLbl="align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9874CE2B-FE88-499E-8B2A-07A1CA8EA108}" type="pres">
      <dgm:prSet presAssocID="{3B60BCBC-73A5-4FD7-A29D-2E2B4E5F4826}" presName="Accent" presStyleLbl="parChTrans1D1" presStyleIdx="2" presStyleCnt="4"/>
      <dgm:spPr/>
    </dgm:pt>
    <dgm:pt modelId="{3279A80E-4211-4B34-B001-4FD16731B4EC}" type="pres">
      <dgm:prSet presAssocID="{3B60BCBC-73A5-4FD7-A29D-2E2B4E5F4826}" presName="Parent" presStyleLbl="revTx" presStyleIdx="2" presStyleCnt="4">
        <dgm:presLayoutVars>
          <dgm:chMax val="0"/>
          <dgm:chPref val="0"/>
          <dgm:bulletEnabled val="1"/>
        </dgm:presLayoutVars>
      </dgm:prSet>
      <dgm:spPr/>
      <dgm:t>
        <a:bodyPr/>
        <a:lstStyle/>
        <a:p>
          <a:endParaRPr lang="en-GB"/>
        </a:p>
      </dgm:t>
    </dgm:pt>
    <dgm:pt modelId="{87C40A04-C2AD-4B44-8313-FAF1DCDA7667}" type="pres">
      <dgm:prSet presAssocID="{C67F9769-74F8-4832-8E1E-89228D342D8E}" presName="sibTrans" presStyleCnt="0"/>
      <dgm:spPr/>
    </dgm:pt>
    <dgm:pt modelId="{178E9775-FB31-44F1-A461-2D833DAE7043}" type="pres">
      <dgm:prSet presAssocID="{CE9160A7-868E-4813-A478-598371E23C78}" presName="composite" presStyleCnt="0"/>
      <dgm:spPr/>
    </dgm:pt>
    <dgm:pt modelId="{95B06C2C-F943-4FC6-A35B-FE5594033344}" type="pres">
      <dgm:prSet presAssocID="{CE9160A7-868E-4813-A478-598371E23C78}" presName="Image" presStyleLbl="alignNode1" presStyleIdx="3" presStyleCnt="4" custLinFactNeighborX="869" custLinFactNeighborY="-1266"/>
      <dgm:spPr>
        <a:blipFill rotWithShape="1">
          <a:blip xmlns:r="http://schemas.openxmlformats.org/officeDocument/2006/relationships" r:embed="rId4"/>
          <a:stretch>
            <a:fillRect/>
          </a:stretch>
        </a:blipFill>
      </dgm:spPr>
    </dgm:pt>
    <dgm:pt modelId="{F8C83851-5C2E-4F0D-8968-2F2E1363636C}" type="pres">
      <dgm:prSet presAssocID="{CE9160A7-868E-4813-A478-598371E23C78}" presName="Accent" presStyleLbl="parChTrans1D1" presStyleIdx="3" presStyleCnt="4"/>
      <dgm:spPr/>
    </dgm:pt>
    <dgm:pt modelId="{E2CA9F4D-37C4-4819-96EF-E0D32CD84C82}" type="pres">
      <dgm:prSet presAssocID="{CE9160A7-868E-4813-A478-598371E23C78}" presName="Parent" presStyleLbl="revTx" presStyleIdx="3" presStyleCnt="4">
        <dgm:presLayoutVars>
          <dgm:chMax val="0"/>
          <dgm:chPref val="0"/>
          <dgm:bulletEnabled val="1"/>
        </dgm:presLayoutVars>
      </dgm:prSet>
      <dgm:spPr/>
      <dgm:t>
        <a:bodyPr/>
        <a:lstStyle/>
        <a:p>
          <a:endParaRPr lang="en-GB"/>
        </a:p>
      </dgm:t>
    </dgm:pt>
  </dgm:ptLst>
  <dgm:cxnLst>
    <dgm:cxn modelId="{B985CAC3-3767-431F-90B9-E2DCDE1324E3}" type="presOf" srcId="{3E6394BB-75FC-42DA-BB34-7F5AACBF8527}" destId="{E01790FE-72DC-41DB-8AC8-F71F5DA5C77D}" srcOrd="0" destOrd="0" presId="urn:microsoft.com/office/officeart/2008/layout/PictureLineup"/>
    <dgm:cxn modelId="{FA9CC50C-A0AE-45A4-94C7-DD8AE66F6449}" srcId="{3E6394BB-75FC-42DA-BB34-7F5AACBF8527}" destId="{3B60BCBC-73A5-4FD7-A29D-2E2B4E5F4826}" srcOrd="2" destOrd="0" parTransId="{CD6795BE-B516-47A9-995F-032C15FC340C}" sibTransId="{C67F9769-74F8-4832-8E1E-89228D342D8E}"/>
    <dgm:cxn modelId="{DEA81DE0-7F5D-470F-B4EB-FAE7B7B55A07}" type="presOf" srcId="{86948FB1-434A-4956-8370-2FEC4B7EB50B}" destId="{125C4D45-3D31-4BBB-9FA6-752694C9CE43}" srcOrd="0" destOrd="0" presId="urn:microsoft.com/office/officeart/2008/layout/PictureLineup"/>
    <dgm:cxn modelId="{81D300CD-28EB-4A40-8A0C-1A82C78F0E7D}" srcId="{3E6394BB-75FC-42DA-BB34-7F5AACBF8527}" destId="{CE9160A7-868E-4813-A478-598371E23C78}" srcOrd="3" destOrd="0" parTransId="{70189136-F003-4287-BF5B-11D4C5C0828F}" sibTransId="{8601EFDB-5EB4-4301-B284-BE2D6DC5D09D}"/>
    <dgm:cxn modelId="{631C35A6-2992-4D12-B591-3B0AC90A3B98}" type="presOf" srcId="{CE9160A7-868E-4813-A478-598371E23C78}" destId="{E2CA9F4D-37C4-4819-96EF-E0D32CD84C82}" srcOrd="0" destOrd="0" presId="urn:microsoft.com/office/officeart/2008/layout/PictureLineup"/>
    <dgm:cxn modelId="{676C3E1F-0FC0-4C0D-8E9F-986F54B6939A}" srcId="{3E6394BB-75FC-42DA-BB34-7F5AACBF8527}" destId="{86948FB1-434A-4956-8370-2FEC4B7EB50B}" srcOrd="1" destOrd="0" parTransId="{B5C8683F-D94F-4704-B368-79B3C6AA57C0}" sibTransId="{339FBF7D-55A8-40EF-AF20-0E98F8ABD8D6}"/>
    <dgm:cxn modelId="{BBCC70A2-E9F1-4F10-BABC-A7A098537BE2}" type="presOf" srcId="{3B60BCBC-73A5-4FD7-A29D-2E2B4E5F4826}" destId="{3279A80E-4211-4B34-B001-4FD16731B4EC}" srcOrd="0" destOrd="0" presId="urn:microsoft.com/office/officeart/2008/layout/PictureLineup"/>
    <dgm:cxn modelId="{5394A58B-C342-4E53-A9D5-58D96C7C96B3}" srcId="{3E6394BB-75FC-42DA-BB34-7F5AACBF8527}" destId="{33EF8DD0-A802-47A3-8614-A42F825A4216}" srcOrd="0" destOrd="0" parTransId="{5F36BC2A-E927-46CF-A0BF-D92CC7DACBB5}" sibTransId="{40C1C5BA-99E2-4D70-8159-305503EE3962}"/>
    <dgm:cxn modelId="{08E4BA50-18D2-47A1-B97D-9FB03314DE6B}" type="presOf" srcId="{33EF8DD0-A802-47A3-8614-A42F825A4216}" destId="{39441366-6980-4554-B7C9-A30693743E30}" srcOrd="0" destOrd="0" presId="urn:microsoft.com/office/officeart/2008/layout/PictureLineup"/>
    <dgm:cxn modelId="{B7EAB741-186C-4E1A-B1BC-3DA51FDDE72B}" type="presParOf" srcId="{E01790FE-72DC-41DB-8AC8-F71F5DA5C77D}" destId="{F7AB3F3C-4816-4FB9-9F94-0A2EF7B92F1B}" srcOrd="0" destOrd="0" presId="urn:microsoft.com/office/officeart/2008/layout/PictureLineup"/>
    <dgm:cxn modelId="{338610A4-466D-4979-8574-A66B76FBFD73}" type="presParOf" srcId="{F7AB3F3C-4816-4FB9-9F94-0A2EF7B92F1B}" destId="{E1573AD2-88DA-49AA-AAFC-7FE713202AA2}" srcOrd="0" destOrd="0" presId="urn:microsoft.com/office/officeart/2008/layout/PictureLineup"/>
    <dgm:cxn modelId="{57F0FEE9-9ACE-490D-8FFB-39C2B0CB45AA}" type="presParOf" srcId="{F7AB3F3C-4816-4FB9-9F94-0A2EF7B92F1B}" destId="{3311AE5D-1B23-4636-AF7E-C90F38EAB960}" srcOrd="1" destOrd="0" presId="urn:microsoft.com/office/officeart/2008/layout/PictureLineup"/>
    <dgm:cxn modelId="{6D89C1D0-2BBA-4ABD-BC2F-F7557D57A463}" type="presParOf" srcId="{F7AB3F3C-4816-4FB9-9F94-0A2EF7B92F1B}" destId="{39441366-6980-4554-B7C9-A30693743E30}" srcOrd="2" destOrd="0" presId="urn:microsoft.com/office/officeart/2008/layout/PictureLineup"/>
    <dgm:cxn modelId="{1A3202D5-77F7-4AA2-A4A0-DB5750DB0678}" type="presParOf" srcId="{E01790FE-72DC-41DB-8AC8-F71F5DA5C77D}" destId="{38CACBF6-CF94-467F-A2D0-651D06DEE1D8}" srcOrd="1" destOrd="0" presId="urn:microsoft.com/office/officeart/2008/layout/PictureLineup"/>
    <dgm:cxn modelId="{AFA7906A-F389-4793-9EE9-3586884AD1B3}" type="presParOf" srcId="{E01790FE-72DC-41DB-8AC8-F71F5DA5C77D}" destId="{B36823E7-B4A3-4E1A-974F-2072913C658B}" srcOrd="2" destOrd="0" presId="urn:microsoft.com/office/officeart/2008/layout/PictureLineup"/>
    <dgm:cxn modelId="{E0C0F856-53B1-49A6-B910-74E5748FD55E}" type="presParOf" srcId="{B36823E7-B4A3-4E1A-974F-2072913C658B}" destId="{84125E56-98A1-4BA3-8CCF-D5814AFA2B20}" srcOrd="0" destOrd="0" presId="urn:microsoft.com/office/officeart/2008/layout/PictureLineup"/>
    <dgm:cxn modelId="{2BDE9372-0511-4239-9C36-B9DF9F9E82A5}" type="presParOf" srcId="{B36823E7-B4A3-4E1A-974F-2072913C658B}" destId="{C17DFD91-3F9F-4159-98BB-542A4686F7BF}" srcOrd="1" destOrd="0" presId="urn:microsoft.com/office/officeart/2008/layout/PictureLineup"/>
    <dgm:cxn modelId="{7FDE7EE6-4439-419D-872B-872871354E72}" type="presParOf" srcId="{B36823E7-B4A3-4E1A-974F-2072913C658B}" destId="{125C4D45-3D31-4BBB-9FA6-752694C9CE43}" srcOrd="2" destOrd="0" presId="urn:microsoft.com/office/officeart/2008/layout/PictureLineup"/>
    <dgm:cxn modelId="{F84AB8C2-F0EE-4B92-B93E-ED5D6120D9E4}" type="presParOf" srcId="{E01790FE-72DC-41DB-8AC8-F71F5DA5C77D}" destId="{98741434-33E3-4888-9034-E15EFFED2EDD}" srcOrd="3" destOrd="0" presId="urn:microsoft.com/office/officeart/2008/layout/PictureLineup"/>
    <dgm:cxn modelId="{E1C45968-07BC-4B20-8EDB-9904759C3D66}" type="presParOf" srcId="{E01790FE-72DC-41DB-8AC8-F71F5DA5C77D}" destId="{BAF9FFF4-414F-4B87-A625-F34AB8080119}" srcOrd="4" destOrd="0" presId="urn:microsoft.com/office/officeart/2008/layout/PictureLineup"/>
    <dgm:cxn modelId="{A93FEB55-E8D5-43BA-A9B5-5B412BDE2CF0}" type="presParOf" srcId="{BAF9FFF4-414F-4B87-A625-F34AB8080119}" destId="{59ACF084-F871-4AD4-BE6C-E6C0CA8D389E}" srcOrd="0" destOrd="0" presId="urn:microsoft.com/office/officeart/2008/layout/PictureLineup"/>
    <dgm:cxn modelId="{4848C0F9-7223-48F5-A12B-1FC0C5F13F09}" type="presParOf" srcId="{BAF9FFF4-414F-4B87-A625-F34AB8080119}" destId="{9874CE2B-FE88-499E-8B2A-07A1CA8EA108}" srcOrd="1" destOrd="0" presId="urn:microsoft.com/office/officeart/2008/layout/PictureLineup"/>
    <dgm:cxn modelId="{EB624E9C-0727-44FB-9084-FF5B7F0CA500}" type="presParOf" srcId="{BAF9FFF4-414F-4B87-A625-F34AB8080119}" destId="{3279A80E-4211-4B34-B001-4FD16731B4EC}" srcOrd="2" destOrd="0" presId="urn:microsoft.com/office/officeart/2008/layout/PictureLineup"/>
    <dgm:cxn modelId="{EE438506-B88E-4F89-994C-6EA112F17153}" type="presParOf" srcId="{E01790FE-72DC-41DB-8AC8-F71F5DA5C77D}" destId="{87C40A04-C2AD-4B44-8313-FAF1DCDA7667}" srcOrd="5" destOrd="0" presId="urn:microsoft.com/office/officeart/2008/layout/PictureLineup"/>
    <dgm:cxn modelId="{34E7283A-03CE-48E0-A570-91CA928408A2}" type="presParOf" srcId="{E01790FE-72DC-41DB-8AC8-F71F5DA5C77D}" destId="{178E9775-FB31-44F1-A461-2D833DAE7043}" srcOrd="6" destOrd="0" presId="urn:microsoft.com/office/officeart/2008/layout/PictureLineup"/>
    <dgm:cxn modelId="{A887E3DD-743F-48EC-888F-2271B6FE1F6A}" type="presParOf" srcId="{178E9775-FB31-44F1-A461-2D833DAE7043}" destId="{95B06C2C-F943-4FC6-A35B-FE5594033344}" srcOrd="0" destOrd="0" presId="urn:microsoft.com/office/officeart/2008/layout/PictureLineup"/>
    <dgm:cxn modelId="{99AA9210-31D8-46FC-9FFD-0379985E29AF}" type="presParOf" srcId="{178E9775-FB31-44F1-A461-2D833DAE7043}" destId="{F8C83851-5C2E-4F0D-8968-2F2E1363636C}" srcOrd="1" destOrd="0" presId="urn:microsoft.com/office/officeart/2008/layout/PictureLineup"/>
    <dgm:cxn modelId="{921BC036-E04E-42CF-B5E7-B285BCB5A00F}" type="presParOf" srcId="{178E9775-FB31-44F1-A461-2D833DAE7043}" destId="{E2CA9F4D-37C4-4819-96EF-E0D32CD84C82}" srcOrd="2" destOrd="0" presId="urn:microsoft.com/office/officeart/2008/layout/PictureLineup"/>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AE66D-45C0-4964-B457-E7B5D7E19B3B}">
      <dsp:nvSpPr>
        <dsp:cNvPr id="0" name=""/>
        <dsp:cNvSpPr/>
      </dsp:nvSpPr>
      <dsp:spPr>
        <a:xfrm>
          <a:off x="3162672" y="1295772"/>
          <a:ext cx="761255" cy="761255"/>
        </a:xfrm>
        <a:prstGeom prst="ellipse">
          <a:avLst/>
        </a:prstGeom>
        <a:solidFill>
          <a:srgbClr val="F26334"/>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Ratified</a:t>
          </a:r>
          <a:endParaRPr lang="en-US" sz="1000" kern="1200" dirty="0"/>
        </a:p>
      </dsp:txBody>
      <dsp:txXfrm>
        <a:off x="3274155" y="1407255"/>
        <a:ext cx="538289" cy="538289"/>
      </dsp:txXfrm>
    </dsp:sp>
    <dsp:sp modelId="{74AD3ED8-C050-4008-BD32-ECE763D62254}">
      <dsp:nvSpPr>
        <dsp:cNvPr id="0" name=""/>
        <dsp:cNvSpPr/>
      </dsp:nvSpPr>
      <dsp:spPr>
        <a:xfrm rot="16200000">
          <a:off x="3277061" y="1019866"/>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29988" y="1016222"/>
        <a:ext cx="26623" cy="26623"/>
      </dsp:txXfrm>
    </dsp:sp>
    <dsp:sp modelId="{F6692543-BBEA-4F6D-BACC-4042E91D2AF5}">
      <dsp:nvSpPr>
        <dsp:cNvPr id="0" name=""/>
        <dsp:cNvSpPr/>
      </dsp:nvSpPr>
      <dsp:spPr>
        <a:xfrm>
          <a:off x="3162672" y="2040"/>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GTIN Reuse Cessation</a:t>
          </a:r>
          <a:endParaRPr lang="en-US" sz="600" kern="1200" dirty="0"/>
        </a:p>
      </dsp:txBody>
      <dsp:txXfrm>
        <a:off x="3274155" y="113523"/>
        <a:ext cx="538289" cy="538289"/>
      </dsp:txXfrm>
    </dsp:sp>
    <dsp:sp modelId="{9B1C9F58-9ECB-4A3C-85FA-CC8B0F4628CC}">
      <dsp:nvSpPr>
        <dsp:cNvPr id="0" name=""/>
        <dsp:cNvSpPr/>
      </dsp:nvSpPr>
      <dsp:spPr>
        <a:xfrm rot="18900000">
          <a:off x="3734465" y="1209328"/>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7391" y="1205684"/>
        <a:ext cx="26623" cy="26623"/>
      </dsp:txXfrm>
    </dsp:sp>
    <dsp:sp modelId="{0F69EFCA-8FB6-450A-9DDD-E25C597C107D}">
      <dsp:nvSpPr>
        <dsp:cNvPr id="0" name=""/>
        <dsp:cNvSpPr/>
      </dsp:nvSpPr>
      <dsp:spPr>
        <a:xfrm>
          <a:off x="4077478" y="380965"/>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Consumer Product Variant Identifier</a:t>
          </a:r>
          <a:endParaRPr lang="en-US" sz="600" kern="1200" dirty="0"/>
        </a:p>
      </dsp:txBody>
      <dsp:txXfrm>
        <a:off x="4188961" y="492448"/>
        <a:ext cx="538289" cy="538289"/>
      </dsp:txXfrm>
    </dsp:sp>
    <dsp:sp modelId="{EBCB9F30-B02D-4C41-8868-9CD88A3A95EA}">
      <dsp:nvSpPr>
        <dsp:cNvPr id="0" name=""/>
        <dsp:cNvSpPr/>
      </dsp:nvSpPr>
      <dsp:spPr>
        <a:xfrm>
          <a:off x="3923927" y="1666732"/>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76854" y="1663088"/>
        <a:ext cx="26623" cy="26623"/>
      </dsp:txXfrm>
    </dsp:sp>
    <dsp:sp modelId="{F21C37DA-8566-44D1-A9C4-A5C093C2AC9A}">
      <dsp:nvSpPr>
        <dsp:cNvPr id="0" name=""/>
        <dsp:cNvSpPr/>
      </dsp:nvSpPr>
      <dsp:spPr>
        <a:xfrm>
          <a:off x="4456404" y="1295772"/>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Consumer Product Variant into GDD</a:t>
          </a:r>
          <a:endParaRPr lang="en-US" sz="600" kern="1200" dirty="0"/>
        </a:p>
      </dsp:txBody>
      <dsp:txXfrm>
        <a:off x="4567887" y="1407255"/>
        <a:ext cx="538289" cy="538289"/>
      </dsp:txXfrm>
    </dsp:sp>
    <dsp:sp modelId="{0B6E983B-4CD1-4877-BA75-76121EE628E3}">
      <dsp:nvSpPr>
        <dsp:cNvPr id="0" name=""/>
        <dsp:cNvSpPr/>
      </dsp:nvSpPr>
      <dsp:spPr>
        <a:xfrm rot="2700000">
          <a:off x="3734465" y="2124135"/>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7391" y="2120491"/>
        <a:ext cx="26623" cy="26623"/>
      </dsp:txXfrm>
    </dsp:sp>
    <dsp:sp modelId="{3ABF4C45-FF17-42BA-9DBB-2A7F3F21ADA5}">
      <dsp:nvSpPr>
        <dsp:cNvPr id="0" name=""/>
        <dsp:cNvSpPr/>
      </dsp:nvSpPr>
      <dsp:spPr>
        <a:xfrm>
          <a:off x="4077478" y="2210578"/>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Left Shoe/Right Shoe</a:t>
          </a:r>
          <a:endParaRPr lang="en-US" sz="600" kern="1200" dirty="0"/>
        </a:p>
      </dsp:txBody>
      <dsp:txXfrm>
        <a:off x="4188961" y="2322061"/>
        <a:ext cx="538289" cy="538289"/>
      </dsp:txXfrm>
    </dsp:sp>
    <dsp:sp modelId="{FA6D200D-CFBE-4F04-80F7-A3D3BBF359A2}">
      <dsp:nvSpPr>
        <dsp:cNvPr id="0" name=""/>
        <dsp:cNvSpPr/>
      </dsp:nvSpPr>
      <dsp:spPr>
        <a:xfrm rot="5400000">
          <a:off x="3277061" y="2313598"/>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29988" y="2309954"/>
        <a:ext cx="26623" cy="26623"/>
      </dsp:txXfrm>
    </dsp:sp>
    <dsp:sp modelId="{2932D75A-DA5B-4DF0-84E8-DDCB4B57FEA9}">
      <dsp:nvSpPr>
        <dsp:cNvPr id="0" name=""/>
        <dsp:cNvSpPr/>
      </dsp:nvSpPr>
      <dsp:spPr>
        <a:xfrm>
          <a:off x="3162672" y="2589504"/>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EDI Cash Handling</a:t>
          </a:r>
          <a:endParaRPr lang="en-US" sz="600" kern="1200" dirty="0"/>
        </a:p>
      </dsp:txBody>
      <dsp:txXfrm>
        <a:off x="3274155" y="2700987"/>
        <a:ext cx="538289" cy="538289"/>
      </dsp:txXfrm>
    </dsp:sp>
    <dsp:sp modelId="{0206C3FE-200F-4A41-B1EC-0C2D10445F4E}">
      <dsp:nvSpPr>
        <dsp:cNvPr id="0" name=""/>
        <dsp:cNvSpPr/>
      </dsp:nvSpPr>
      <dsp:spPr>
        <a:xfrm rot="8100000">
          <a:off x="2819658" y="2124135"/>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72584" y="2120491"/>
        <a:ext cx="26623" cy="26623"/>
      </dsp:txXfrm>
    </dsp:sp>
    <dsp:sp modelId="{E5F852CD-8EFD-4E50-A12E-5AFD778677A6}">
      <dsp:nvSpPr>
        <dsp:cNvPr id="0" name=""/>
        <dsp:cNvSpPr/>
      </dsp:nvSpPr>
      <dsp:spPr>
        <a:xfrm>
          <a:off x="2247865" y="2210578"/>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GDSN Major Release 3.1.3</a:t>
          </a:r>
          <a:endParaRPr lang="en-US" sz="600" kern="1200" dirty="0"/>
        </a:p>
      </dsp:txBody>
      <dsp:txXfrm>
        <a:off x="2359348" y="2322061"/>
        <a:ext cx="538289" cy="538289"/>
      </dsp:txXfrm>
    </dsp:sp>
    <dsp:sp modelId="{95F58D61-10AD-41CB-91BC-A5DC3F27A2DB}">
      <dsp:nvSpPr>
        <dsp:cNvPr id="0" name=""/>
        <dsp:cNvSpPr/>
      </dsp:nvSpPr>
      <dsp:spPr>
        <a:xfrm rot="10800000">
          <a:off x="2630195" y="1666732"/>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83122" y="1663088"/>
        <a:ext cx="26623" cy="26623"/>
      </dsp:txXfrm>
    </dsp:sp>
    <dsp:sp modelId="{1EBB7C6E-F9C9-4590-B67C-E8F76D6CDD3F}">
      <dsp:nvSpPr>
        <dsp:cNvPr id="0" name=""/>
        <dsp:cNvSpPr/>
      </dsp:nvSpPr>
      <dsp:spPr>
        <a:xfrm>
          <a:off x="1868940" y="1295772"/>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EANCOM Standard Edition 2016</a:t>
          </a:r>
          <a:endParaRPr lang="en-US" sz="600" kern="1200" dirty="0"/>
        </a:p>
      </dsp:txBody>
      <dsp:txXfrm>
        <a:off x="1980423" y="1407255"/>
        <a:ext cx="538289" cy="538289"/>
      </dsp:txXfrm>
    </dsp:sp>
    <dsp:sp modelId="{66967EE3-B96E-4D80-A301-57235B2B956D}">
      <dsp:nvSpPr>
        <dsp:cNvPr id="0" name=""/>
        <dsp:cNvSpPr/>
      </dsp:nvSpPr>
      <dsp:spPr>
        <a:xfrm rot="13500000">
          <a:off x="2819658" y="1209328"/>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72584" y="1205684"/>
        <a:ext cx="26623" cy="26623"/>
      </dsp:txXfrm>
    </dsp:sp>
    <dsp:sp modelId="{AFD93601-D129-46DA-B91D-74760A6EAB7B}">
      <dsp:nvSpPr>
        <dsp:cNvPr id="0" name=""/>
        <dsp:cNvSpPr/>
      </dsp:nvSpPr>
      <dsp:spPr>
        <a:xfrm>
          <a:off x="2247865" y="380965"/>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EDI </a:t>
          </a:r>
          <a:r>
            <a:rPr lang="en-US" sz="600" kern="1200" dirty="0" err="1" smtClean="0"/>
            <a:t>Harmonised</a:t>
          </a:r>
          <a:r>
            <a:rPr lang="en-US" sz="600" kern="1200" dirty="0" smtClean="0"/>
            <a:t> Model</a:t>
          </a:r>
          <a:endParaRPr lang="en-US" sz="600" kern="1200" dirty="0"/>
        </a:p>
      </dsp:txBody>
      <dsp:txXfrm>
        <a:off x="2359348" y="492448"/>
        <a:ext cx="538289" cy="53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AE66D-45C0-4964-B457-E7B5D7E19B3B}">
      <dsp:nvSpPr>
        <dsp:cNvPr id="0" name=""/>
        <dsp:cNvSpPr/>
      </dsp:nvSpPr>
      <dsp:spPr>
        <a:xfrm>
          <a:off x="3162672" y="1295772"/>
          <a:ext cx="761255" cy="761255"/>
        </a:xfrm>
        <a:prstGeom prst="ellipse">
          <a:avLst/>
        </a:prstGeom>
        <a:solidFill>
          <a:srgbClr val="F26334"/>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 Process</a:t>
          </a:r>
          <a:endParaRPr lang="en-US" sz="1000" kern="1200" dirty="0"/>
        </a:p>
      </dsp:txBody>
      <dsp:txXfrm>
        <a:off x="3274155" y="1407255"/>
        <a:ext cx="538289" cy="538289"/>
      </dsp:txXfrm>
    </dsp:sp>
    <dsp:sp modelId="{74AD3ED8-C050-4008-BD32-ECE763D62254}">
      <dsp:nvSpPr>
        <dsp:cNvPr id="0" name=""/>
        <dsp:cNvSpPr/>
      </dsp:nvSpPr>
      <dsp:spPr>
        <a:xfrm rot="16200000">
          <a:off x="3277061" y="1019866"/>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29988" y="1016222"/>
        <a:ext cx="26623" cy="26623"/>
      </dsp:txXfrm>
    </dsp:sp>
    <dsp:sp modelId="{F6692543-BBEA-4F6D-BACC-4042E91D2AF5}">
      <dsp:nvSpPr>
        <dsp:cNvPr id="0" name=""/>
        <dsp:cNvSpPr/>
      </dsp:nvSpPr>
      <dsp:spPr>
        <a:xfrm>
          <a:off x="3162672" y="2040"/>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Consumer Product Variant into GDSN</a:t>
          </a:r>
          <a:endParaRPr lang="en-US" sz="600" kern="1200" dirty="0"/>
        </a:p>
      </dsp:txBody>
      <dsp:txXfrm>
        <a:off x="3274155" y="113523"/>
        <a:ext cx="538289" cy="538289"/>
      </dsp:txXfrm>
    </dsp:sp>
    <dsp:sp modelId="{01AC7C19-F671-445F-8824-6CA6E28C7338}">
      <dsp:nvSpPr>
        <dsp:cNvPr id="0" name=""/>
        <dsp:cNvSpPr/>
      </dsp:nvSpPr>
      <dsp:spPr>
        <a:xfrm rot="18900000">
          <a:off x="3734465" y="1209328"/>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7391" y="1205684"/>
        <a:ext cx="26623" cy="26623"/>
      </dsp:txXfrm>
    </dsp:sp>
    <dsp:sp modelId="{18BB8C40-096F-4289-BAD1-6C7AAF6A3FF8}">
      <dsp:nvSpPr>
        <dsp:cNvPr id="0" name=""/>
        <dsp:cNvSpPr/>
      </dsp:nvSpPr>
      <dsp:spPr>
        <a:xfrm>
          <a:off x="4077478" y="380965"/>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Seafood &amp; Aquaculture Traceability </a:t>
          </a:r>
          <a:endParaRPr lang="en-US" sz="600" kern="1200" dirty="0"/>
        </a:p>
      </dsp:txBody>
      <dsp:txXfrm>
        <a:off x="4188961" y="492448"/>
        <a:ext cx="538289" cy="538289"/>
      </dsp:txXfrm>
    </dsp:sp>
    <dsp:sp modelId="{9B1C9F58-9ECB-4A3C-85FA-CC8B0F4628CC}">
      <dsp:nvSpPr>
        <dsp:cNvPr id="0" name=""/>
        <dsp:cNvSpPr/>
      </dsp:nvSpPr>
      <dsp:spPr>
        <a:xfrm>
          <a:off x="3923927" y="1666732"/>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76854" y="1663088"/>
        <a:ext cx="26623" cy="26623"/>
      </dsp:txXfrm>
    </dsp:sp>
    <dsp:sp modelId="{0F69EFCA-8FB6-450A-9DDD-E25C597C107D}">
      <dsp:nvSpPr>
        <dsp:cNvPr id="0" name=""/>
        <dsp:cNvSpPr/>
      </dsp:nvSpPr>
      <dsp:spPr>
        <a:xfrm>
          <a:off x="4456404" y="1295772"/>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Update to GS1 Foundation for Fish</a:t>
          </a:r>
          <a:endParaRPr lang="en-US" sz="600" kern="1200" dirty="0"/>
        </a:p>
      </dsp:txBody>
      <dsp:txXfrm>
        <a:off x="4567887" y="1407255"/>
        <a:ext cx="538289" cy="538289"/>
      </dsp:txXfrm>
    </dsp:sp>
    <dsp:sp modelId="{EBCB9F30-B02D-4C41-8868-9CD88A3A95EA}">
      <dsp:nvSpPr>
        <dsp:cNvPr id="0" name=""/>
        <dsp:cNvSpPr/>
      </dsp:nvSpPr>
      <dsp:spPr>
        <a:xfrm rot="2700000">
          <a:off x="3734465" y="2124135"/>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87391" y="2120491"/>
        <a:ext cx="26623" cy="26623"/>
      </dsp:txXfrm>
    </dsp:sp>
    <dsp:sp modelId="{F21C37DA-8566-44D1-A9C4-A5C093C2AC9A}">
      <dsp:nvSpPr>
        <dsp:cNvPr id="0" name=""/>
        <dsp:cNvSpPr/>
      </dsp:nvSpPr>
      <dsp:spPr>
        <a:xfrm>
          <a:off x="4077478" y="2210578"/>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MRO Rail Phase II</a:t>
          </a:r>
          <a:endParaRPr lang="en-US" sz="600" kern="1200" dirty="0"/>
        </a:p>
      </dsp:txBody>
      <dsp:txXfrm>
        <a:off x="4188961" y="2322061"/>
        <a:ext cx="538289" cy="538289"/>
      </dsp:txXfrm>
    </dsp:sp>
    <dsp:sp modelId="{C4A2205E-9399-4935-9E9B-281DCC32B525}">
      <dsp:nvSpPr>
        <dsp:cNvPr id="0" name=""/>
        <dsp:cNvSpPr/>
      </dsp:nvSpPr>
      <dsp:spPr>
        <a:xfrm rot="5400000">
          <a:off x="3277061" y="2313598"/>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29988" y="2309954"/>
        <a:ext cx="26623" cy="26623"/>
      </dsp:txXfrm>
    </dsp:sp>
    <dsp:sp modelId="{FF1D09B7-27C3-49DA-9186-5D646D5CA645}">
      <dsp:nvSpPr>
        <dsp:cNvPr id="0" name=""/>
        <dsp:cNvSpPr/>
      </dsp:nvSpPr>
      <dsp:spPr>
        <a:xfrm>
          <a:off x="3162672" y="2589504"/>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Temperature Sensor Monitoring</a:t>
          </a:r>
          <a:endParaRPr lang="en-US" sz="600" kern="1200" dirty="0"/>
        </a:p>
      </dsp:txBody>
      <dsp:txXfrm>
        <a:off x="3274155" y="2700987"/>
        <a:ext cx="538289" cy="538289"/>
      </dsp:txXfrm>
    </dsp:sp>
    <dsp:sp modelId="{3E92708F-7DE3-484C-BDF1-4BA0A61A00F2}">
      <dsp:nvSpPr>
        <dsp:cNvPr id="0" name=""/>
        <dsp:cNvSpPr/>
      </dsp:nvSpPr>
      <dsp:spPr>
        <a:xfrm rot="8100000">
          <a:off x="2819658" y="2124135"/>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72584" y="2120491"/>
        <a:ext cx="26623" cy="26623"/>
      </dsp:txXfrm>
    </dsp:sp>
    <dsp:sp modelId="{8431B465-8BC1-45BC-AD1A-1F21465BFE59}">
      <dsp:nvSpPr>
        <dsp:cNvPr id="0" name=""/>
        <dsp:cNvSpPr/>
      </dsp:nvSpPr>
      <dsp:spPr>
        <a:xfrm>
          <a:off x="2247865" y="2210578"/>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New version of GPC Standard</a:t>
          </a:r>
          <a:endParaRPr lang="en-US" sz="600" kern="1200" dirty="0"/>
        </a:p>
      </dsp:txBody>
      <dsp:txXfrm>
        <a:off x="2359348" y="2322061"/>
        <a:ext cx="538289" cy="538289"/>
      </dsp:txXfrm>
    </dsp:sp>
    <dsp:sp modelId="{D3358597-21A4-45B5-B871-0BF665B05476}">
      <dsp:nvSpPr>
        <dsp:cNvPr id="0" name=""/>
        <dsp:cNvSpPr/>
      </dsp:nvSpPr>
      <dsp:spPr>
        <a:xfrm rot="10800000">
          <a:off x="2630195" y="1666732"/>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83122" y="1663088"/>
        <a:ext cx="26623" cy="26623"/>
      </dsp:txXfrm>
    </dsp:sp>
    <dsp:sp modelId="{94D148FD-D3EB-4D30-9142-F6D6605ACB42}">
      <dsp:nvSpPr>
        <dsp:cNvPr id="0" name=""/>
        <dsp:cNvSpPr/>
      </dsp:nvSpPr>
      <dsp:spPr>
        <a:xfrm>
          <a:off x="1868940" y="1295772"/>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Mobile Ready Hero Images</a:t>
          </a:r>
          <a:endParaRPr lang="en-US" sz="600" kern="1200" dirty="0"/>
        </a:p>
      </dsp:txBody>
      <dsp:txXfrm>
        <a:off x="1980423" y="1407255"/>
        <a:ext cx="538289" cy="538289"/>
      </dsp:txXfrm>
    </dsp:sp>
    <dsp:sp modelId="{78F89CCC-F94B-40A2-BBEF-E5A930D9540D}">
      <dsp:nvSpPr>
        <dsp:cNvPr id="0" name=""/>
        <dsp:cNvSpPr/>
      </dsp:nvSpPr>
      <dsp:spPr>
        <a:xfrm rot="13500000">
          <a:off x="2819658" y="1209328"/>
          <a:ext cx="532476" cy="19335"/>
        </a:xfrm>
        <a:custGeom>
          <a:avLst/>
          <a:gdLst/>
          <a:ahLst/>
          <a:cxnLst/>
          <a:rect l="0" t="0" r="0" b="0"/>
          <a:pathLst>
            <a:path>
              <a:moveTo>
                <a:pt x="0" y="9667"/>
              </a:moveTo>
              <a:lnTo>
                <a:pt x="532476" y="966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72584" y="1205684"/>
        <a:ext cx="26623" cy="26623"/>
      </dsp:txXfrm>
    </dsp:sp>
    <dsp:sp modelId="{BD88095E-B252-4AC5-A7CE-39438484EED8}">
      <dsp:nvSpPr>
        <dsp:cNvPr id="0" name=""/>
        <dsp:cNvSpPr/>
      </dsp:nvSpPr>
      <dsp:spPr>
        <a:xfrm>
          <a:off x="2247865" y="380965"/>
          <a:ext cx="761255" cy="76125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t>GDS Maintenance Release 3.1.4</a:t>
          </a:r>
          <a:endParaRPr lang="en-US" sz="600" kern="1200" dirty="0"/>
        </a:p>
      </dsp:txBody>
      <dsp:txXfrm>
        <a:off x="2359348" y="492448"/>
        <a:ext cx="538289" cy="538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73AD2-88DA-49AA-AAFC-7FE713202AA2}">
      <dsp:nvSpPr>
        <dsp:cNvPr id="0" name=""/>
        <dsp:cNvSpPr/>
      </dsp:nvSpPr>
      <dsp:spPr>
        <a:xfrm>
          <a:off x="976056" y="0"/>
          <a:ext cx="1655547" cy="1655547"/>
        </a:xfrm>
        <a:prstGeom prst="rect">
          <a:avLst/>
        </a:prstGeom>
        <a:blipFill rotWithShape="1">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311AE5D-1B23-4636-AF7E-C90F38EAB960}">
      <dsp:nvSpPr>
        <dsp:cNvPr id="0" name=""/>
        <dsp:cNvSpPr/>
      </dsp:nvSpPr>
      <dsp:spPr>
        <a:xfrm>
          <a:off x="976056" y="0"/>
          <a:ext cx="165" cy="331109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441366-6980-4554-B7C9-A30693743E30}">
      <dsp:nvSpPr>
        <dsp:cNvPr id="0" name=""/>
        <dsp:cNvSpPr/>
      </dsp:nvSpPr>
      <dsp:spPr>
        <a:xfrm>
          <a:off x="976056" y="1655547"/>
          <a:ext cx="1655547" cy="1655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tx2"/>
              </a:solidFill>
            </a:rPr>
            <a:t>Ask questions</a:t>
          </a:r>
          <a:endParaRPr lang="en-GB" sz="1900" kern="1200" dirty="0">
            <a:solidFill>
              <a:schemeClr val="tx2"/>
            </a:solidFill>
          </a:endParaRPr>
        </a:p>
      </dsp:txBody>
      <dsp:txXfrm>
        <a:off x="976056" y="1655547"/>
        <a:ext cx="1655547" cy="1655547"/>
      </dsp:txXfrm>
    </dsp:sp>
    <dsp:sp modelId="{84125E56-98A1-4BA3-8CCF-D5814AFA2B20}">
      <dsp:nvSpPr>
        <dsp:cNvPr id="0" name=""/>
        <dsp:cNvSpPr/>
      </dsp:nvSpPr>
      <dsp:spPr>
        <a:xfrm>
          <a:off x="2632462" y="0"/>
          <a:ext cx="1655547" cy="1655547"/>
        </a:xfrm>
        <a:prstGeom prst="rect">
          <a:avLst/>
        </a:prstGeom>
        <a:blipFill rotWithShape="1">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17DFD91-3F9F-4159-98BB-542A4686F7BF}">
      <dsp:nvSpPr>
        <dsp:cNvPr id="0" name=""/>
        <dsp:cNvSpPr/>
      </dsp:nvSpPr>
      <dsp:spPr>
        <a:xfrm>
          <a:off x="2632462" y="0"/>
          <a:ext cx="165" cy="331109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5C4D45-3D31-4BBB-9FA6-752694C9CE43}">
      <dsp:nvSpPr>
        <dsp:cNvPr id="0" name=""/>
        <dsp:cNvSpPr/>
      </dsp:nvSpPr>
      <dsp:spPr>
        <a:xfrm>
          <a:off x="2632462" y="1655547"/>
          <a:ext cx="1655547" cy="1655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tx2"/>
              </a:solidFill>
            </a:rPr>
            <a:t>Share experiences </a:t>
          </a:r>
          <a:endParaRPr lang="en-GB" sz="1900" kern="1200" dirty="0">
            <a:solidFill>
              <a:schemeClr val="tx2"/>
            </a:solidFill>
          </a:endParaRPr>
        </a:p>
      </dsp:txBody>
      <dsp:txXfrm>
        <a:off x="2632462" y="1655547"/>
        <a:ext cx="1655547" cy="1655547"/>
      </dsp:txXfrm>
    </dsp:sp>
    <dsp:sp modelId="{59ACF084-F871-4AD4-BE6C-E6C0CA8D389E}">
      <dsp:nvSpPr>
        <dsp:cNvPr id="0" name=""/>
        <dsp:cNvSpPr/>
      </dsp:nvSpPr>
      <dsp:spPr>
        <a:xfrm>
          <a:off x="4288867" y="0"/>
          <a:ext cx="1655547" cy="165554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874CE2B-FE88-499E-8B2A-07A1CA8EA108}">
      <dsp:nvSpPr>
        <dsp:cNvPr id="0" name=""/>
        <dsp:cNvSpPr/>
      </dsp:nvSpPr>
      <dsp:spPr>
        <a:xfrm>
          <a:off x="4288867" y="0"/>
          <a:ext cx="165" cy="331109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79A80E-4211-4B34-B001-4FD16731B4EC}">
      <dsp:nvSpPr>
        <dsp:cNvPr id="0" name=""/>
        <dsp:cNvSpPr/>
      </dsp:nvSpPr>
      <dsp:spPr>
        <a:xfrm>
          <a:off x="4288867" y="1655547"/>
          <a:ext cx="1655547" cy="1655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tx2"/>
              </a:solidFill>
            </a:rPr>
            <a:t>Seek new ideas</a:t>
          </a:r>
          <a:endParaRPr lang="en-GB" sz="1900" kern="1200" dirty="0">
            <a:solidFill>
              <a:schemeClr val="tx2"/>
            </a:solidFill>
          </a:endParaRPr>
        </a:p>
      </dsp:txBody>
      <dsp:txXfrm>
        <a:off x="4288867" y="1655547"/>
        <a:ext cx="1655547" cy="1655547"/>
      </dsp:txXfrm>
    </dsp:sp>
    <dsp:sp modelId="{95B06C2C-F943-4FC6-A35B-FE5594033344}">
      <dsp:nvSpPr>
        <dsp:cNvPr id="0" name=""/>
        <dsp:cNvSpPr/>
      </dsp:nvSpPr>
      <dsp:spPr>
        <a:xfrm>
          <a:off x="5959659" y="0"/>
          <a:ext cx="1655547" cy="1655547"/>
        </a:xfrm>
        <a:prstGeom prst="rect">
          <a:avLst/>
        </a:prstGeom>
        <a:blipFill rotWithShape="1">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8C83851-5C2E-4F0D-8968-2F2E1363636C}">
      <dsp:nvSpPr>
        <dsp:cNvPr id="0" name=""/>
        <dsp:cNvSpPr/>
      </dsp:nvSpPr>
      <dsp:spPr>
        <a:xfrm>
          <a:off x="5945272" y="0"/>
          <a:ext cx="165" cy="331109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CA9F4D-37C4-4819-96EF-E0D32CD84C82}">
      <dsp:nvSpPr>
        <dsp:cNvPr id="0" name=""/>
        <dsp:cNvSpPr/>
      </dsp:nvSpPr>
      <dsp:spPr>
        <a:xfrm>
          <a:off x="5945272" y="1655547"/>
          <a:ext cx="1655547" cy="1655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solidFill>
                <a:schemeClr val="tx2"/>
              </a:solidFill>
            </a:rPr>
            <a:t>Have fun!</a:t>
          </a:r>
          <a:endParaRPr lang="en-GB" sz="1900" kern="1200" dirty="0">
            <a:solidFill>
              <a:schemeClr val="tx2"/>
            </a:solidFill>
          </a:endParaRPr>
        </a:p>
      </dsp:txBody>
      <dsp:txXfrm>
        <a:off x="5945272" y="1655547"/>
        <a:ext cx="1655547" cy="165554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0.15223</cdr:x>
      <cdr:y>0.11715</cdr:y>
    </cdr:from>
    <cdr:to>
      <cdr:x>0.88166</cdr:x>
      <cdr:y>0.11715</cdr:y>
    </cdr:to>
    <cdr:cxnSp macro="">
      <cdr:nvCxnSpPr>
        <cdr:cNvPr id="3" name="Straight Arrow Connector 2"/>
        <cdr:cNvCxnSpPr/>
      </cdr:nvCxnSpPr>
      <cdr:spPr>
        <a:xfrm xmlns:a="http://schemas.openxmlformats.org/drawingml/2006/main">
          <a:off x="1252814" y="387937"/>
          <a:ext cx="6002917" cy="0"/>
        </a:xfrm>
        <a:prstGeom xmlns:a="http://schemas.openxmlformats.org/drawingml/2006/main" prst="straightConnector1">
          <a:avLst/>
        </a:prstGeom>
        <a:ln xmlns:a="http://schemas.openxmlformats.org/drawingml/2006/main">
          <a:solidFill>
            <a:srgbClr val="7030A0"/>
          </a:solidFill>
          <a:tailEnd type="none"/>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8302406-653E-4654-BF02-42B631A93E19}" type="datetimeFigureOut">
              <a:rPr lang="en-GB" smtClean="0"/>
              <a:t>10/10/2017</a:t>
            </a:fld>
            <a:endParaRPr lang="en-GB"/>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C73A38B-C0DF-4D10-9961-56074A10AC97}" type="slidenum">
              <a:rPr lang="en-GB" smtClean="0"/>
              <a:t>‹#›</a:t>
            </a:fld>
            <a:endParaRPr lang="en-GB"/>
          </a:p>
        </p:txBody>
      </p:sp>
    </p:spTree>
    <p:extLst>
      <p:ext uri="{BB962C8B-B14F-4D97-AF65-F5344CB8AC3E}">
        <p14:creationId xmlns:p14="http://schemas.microsoft.com/office/powerpoint/2010/main" val="2830592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2616C6-6E67-49C1-BF09-E43C410527AE}" type="datetimeFigureOut">
              <a:rPr lang="en-GB" smtClean="0"/>
              <a:t>10/10/2017</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1724525-999A-4ECF-8DDB-97FEB8114010}" type="slidenum">
              <a:rPr lang="en-GB" smtClean="0"/>
              <a:t>‹#›</a:t>
            </a:fld>
            <a:endParaRPr lang="en-GB"/>
          </a:p>
        </p:txBody>
      </p:sp>
    </p:spTree>
    <p:extLst>
      <p:ext uri="{BB962C8B-B14F-4D97-AF65-F5344CB8AC3E}">
        <p14:creationId xmlns:p14="http://schemas.microsoft.com/office/powerpoint/2010/main" val="3433940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1FF5D6-08EB-4720-9E99-05FFDFE9F6CC}" type="slidenum">
              <a:rPr lang="en-GB" smtClean="0"/>
              <a:t>1</a:t>
            </a:fld>
            <a:endParaRPr lang="en-GB"/>
          </a:p>
        </p:txBody>
      </p:sp>
    </p:spTree>
    <p:extLst>
      <p:ext uri="{BB962C8B-B14F-4D97-AF65-F5344CB8AC3E}">
        <p14:creationId xmlns:p14="http://schemas.microsoft.com/office/powerpoint/2010/main" val="1198367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left margin</a:t>
            </a:r>
            <a:r>
              <a:rPr lang="en-US" baseline="0" dirty="0" smtClean="0"/>
              <a:t> numbers away…</a:t>
            </a:r>
            <a:endParaRPr lang="en-GB" dirty="0"/>
          </a:p>
        </p:txBody>
      </p:sp>
    </p:spTree>
    <p:extLst>
      <p:ext uri="{BB962C8B-B14F-4D97-AF65-F5344CB8AC3E}">
        <p14:creationId xmlns:p14="http://schemas.microsoft.com/office/powerpoint/2010/main" val="337659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Phase I was for identifying parts and phase II for the ability to exchange or share parts data amongst trading partners?</a:t>
            </a:r>
            <a:endParaRPr lang="en-GB" dirty="0" smtClean="0"/>
          </a:p>
          <a:p>
            <a:endParaRPr lang="en-GB" dirty="0"/>
          </a:p>
        </p:txBody>
      </p:sp>
      <p:sp>
        <p:nvSpPr>
          <p:cNvPr id="4" name="Slide Number Placeholder 3"/>
          <p:cNvSpPr>
            <a:spLocks noGrp="1"/>
          </p:cNvSpPr>
          <p:nvPr>
            <p:ph type="sldNum" sz="quarter" idx="10"/>
          </p:nvPr>
        </p:nvSpPr>
        <p:spPr/>
        <p:txBody>
          <a:bodyPr/>
          <a:lstStyle/>
          <a:p>
            <a:fld id="{F1724525-999A-4ECF-8DDB-97FEB8114010}" type="slidenum">
              <a:rPr lang="en-GB" smtClean="0"/>
              <a:t>22</a:t>
            </a:fld>
            <a:endParaRPr lang="en-GB"/>
          </a:p>
        </p:txBody>
      </p:sp>
    </p:spTree>
    <p:extLst>
      <p:ext uri="{BB962C8B-B14F-4D97-AF65-F5344CB8AC3E}">
        <p14:creationId xmlns:p14="http://schemas.microsoft.com/office/powerpoint/2010/main" val="2898082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724525-999A-4ECF-8DDB-97FEB8114010}" type="slidenum">
              <a:rPr lang="en-GB" smtClean="0"/>
              <a:t>23</a:t>
            </a:fld>
            <a:endParaRPr lang="en-GB"/>
          </a:p>
        </p:txBody>
      </p:sp>
    </p:spTree>
    <p:extLst>
      <p:ext uri="{BB962C8B-B14F-4D97-AF65-F5344CB8AC3E}">
        <p14:creationId xmlns:p14="http://schemas.microsoft.com/office/powerpoint/2010/main" val="1983155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best-in-class techniques we have learned</a:t>
            </a:r>
          </a:p>
          <a:p>
            <a:pPr lvl="1"/>
            <a:r>
              <a:rPr lang="en-US" dirty="0" smtClean="0"/>
              <a:t>We currently have a cycle time of x for new maintenance attributes </a:t>
            </a:r>
          </a:p>
          <a:p>
            <a:pPr lvl="1"/>
            <a:r>
              <a:rPr lang="en-US" dirty="0" smtClean="0"/>
              <a:t>Industry is telling us this is unacceptable</a:t>
            </a:r>
          </a:p>
          <a:p>
            <a:pPr lvl="1"/>
            <a:r>
              <a:rPr lang="en-US" dirty="0" smtClean="0"/>
              <a:t>We will be addressing.  We have already identified areas to improve.</a:t>
            </a:r>
          </a:p>
          <a:p>
            <a:pPr lvl="1"/>
            <a:r>
              <a:rPr lang="en-US" dirty="0" smtClean="0"/>
              <a:t>More to come and please let me know the issues you are having</a:t>
            </a:r>
          </a:p>
          <a:p>
            <a:pPr defTabSz="931774">
              <a:defRPr/>
            </a:pPr>
            <a:r>
              <a:rPr lang="en-US" dirty="0" smtClean="0"/>
              <a:t>Improved upfront work for new work requests and consolidating requirements and solutions group discussions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D1FF5D6-08EB-4720-9E99-05FFDFE9F6CC}" type="slidenum">
              <a:rPr lang="en-GB" smtClean="0"/>
              <a:t>24</a:t>
            </a:fld>
            <a:endParaRPr lang="en-GB" dirty="0"/>
          </a:p>
        </p:txBody>
      </p:sp>
    </p:spTree>
    <p:extLst>
      <p:ext uri="{BB962C8B-B14F-4D97-AF65-F5344CB8AC3E}">
        <p14:creationId xmlns:p14="http://schemas.microsoft.com/office/powerpoint/2010/main" val="211123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a:t>
            </a:r>
            <a:r>
              <a:rPr lang="en-US" baseline="0" dirty="0" smtClean="0"/>
              <a:t> done…</a:t>
            </a:r>
            <a:endParaRPr lang="en-GB"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F1724525-999A-4ECF-8DDB-97FEB81140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214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be</a:t>
            </a:r>
            <a:r>
              <a:rPr lang="en-US" baseline="0" dirty="0" smtClean="0"/>
              <a:t> hearing more and more about the following three bullet points…</a:t>
            </a:r>
          </a:p>
          <a:p>
            <a:endParaRPr lang="en-US" baseline="0" dirty="0" smtClean="0"/>
          </a:p>
          <a:p>
            <a:r>
              <a:rPr lang="en-US" baseline="0" dirty="0" smtClean="0"/>
              <a:t>I would like to hear from 10 companies to come forward to get involved any of the 3</a:t>
            </a:r>
            <a:endParaRPr lang="en-GB" dirty="0"/>
          </a:p>
        </p:txBody>
      </p:sp>
      <p:sp>
        <p:nvSpPr>
          <p:cNvPr id="4" name="Slide Number Placeholder 3"/>
          <p:cNvSpPr>
            <a:spLocks noGrp="1"/>
          </p:cNvSpPr>
          <p:nvPr>
            <p:ph type="sldNum" sz="quarter" idx="10"/>
          </p:nvPr>
        </p:nvSpPr>
        <p:spPr/>
        <p:txBody>
          <a:bodyPr/>
          <a:lstStyle/>
          <a:p>
            <a:fld id="{F1724525-999A-4ECF-8DDB-97FEB8114010}" type="slidenum">
              <a:rPr lang="en-GB" smtClean="0"/>
              <a:t>26</a:t>
            </a:fld>
            <a:endParaRPr lang="en-GB"/>
          </a:p>
        </p:txBody>
      </p:sp>
    </p:spTree>
    <p:extLst>
      <p:ext uri="{BB962C8B-B14F-4D97-AF65-F5344CB8AC3E}">
        <p14:creationId xmlns:p14="http://schemas.microsoft.com/office/powerpoint/2010/main" val="1526166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things we have</a:t>
            </a:r>
            <a:r>
              <a:rPr lang="en-US" baseline="0" dirty="0" smtClean="0"/>
              <a:t> done are moving us in the right direction based on your feedback; mission accomplished</a:t>
            </a:r>
          </a:p>
          <a:p>
            <a:endParaRPr lang="en-US" baseline="0" dirty="0" smtClean="0"/>
          </a:p>
          <a:p>
            <a:r>
              <a:rPr lang="en-US" baseline="0" dirty="0" smtClean="0"/>
              <a:t>Glad you feel things are getting better too…</a:t>
            </a:r>
          </a:p>
          <a:p>
            <a:endParaRPr lang="en-US" baseline="0" dirty="0" smtClean="0"/>
          </a:p>
          <a:p>
            <a:r>
              <a:rPr lang="en-US" baseline="0" dirty="0" smtClean="0"/>
              <a:t>I promised you that we needed improvements</a:t>
            </a:r>
            <a:endParaRPr lang="en-GB" dirty="0"/>
          </a:p>
        </p:txBody>
      </p:sp>
      <p:sp>
        <p:nvSpPr>
          <p:cNvPr id="4" name="Slide Number Placeholder 3"/>
          <p:cNvSpPr>
            <a:spLocks noGrp="1"/>
          </p:cNvSpPr>
          <p:nvPr>
            <p:ph type="sldNum" sz="quarter" idx="10"/>
          </p:nvPr>
        </p:nvSpPr>
        <p:spPr/>
        <p:txBody>
          <a:bodyPr/>
          <a:lstStyle/>
          <a:p>
            <a:fld id="{F1724525-999A-4ECF-8DDB-97FEB8114010}" type="slidenum">
              <a:rPr lang="en-GB" smtClean="0"/>
              <a:t>27</a:t>
            </a:fld>
            <a:endParaRPr lang="en-GB"/>
          </a:p>
        </p:txBody>
      </p:sp>
    </p:spTree>
    <p:extLst>
      <p:ext uri="{BB962C8B-B14F-4D97-AF65-F5344CB8AC3E}">
        <p14:creationId xmlns:p14="http://schemas.microsoft.com/office/powerpoint/2010/main" val="2926469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1FF5D6-08EB-4720-9E99-05FFDFE9F6CC}" type="slidenum">
              <a:rPr lang="en-GB" smtClean="0"/>
              <a:t>28</a:t>
            </a:fld>
            <a:endParaRPr lang="en-GB"/>
          </a:p>
        </p:txBody>
      </p:sp>
    </p:spTree>
    <p:extLst>
      <p:ext uri="{BB962C8B-B14F-4D97-AF65-F5344CB8AC3E}">
        <p14:creationId xmlns:p14="http://schemas.microsoft.com/office/powerpoint/2010/main" val="1709706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06A4147-A903-F342-9C1C-BB8FDB070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86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326">
              <a:defRPr/>
            </a:pP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9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724525-999A-4ECF-8DDB-97FEB8114010}" type="slidenum">
              <a:rPr lang="en-GB" smtClean="0"/>
              <a:t>13</a:t>
            </a:fld>
            <a:endParaRPr lang="en-GB"/>
          </a:p>
        </p:txBody>
      </p:sp>
    </p:spTree>
    <p:extLst>
      <p:ext uri="{BB962C8B-B14F-4D97-AF65-F5344CB8AC3E}">
        <p14:creationId xmlns:p14="http://schemas.microsoft.com/office/powerpoint/2010/main" val="104534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326">
              <a:defRPr/>
            </a:pP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419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99" indent="-171999">
              <a:spcAft>
                <a:spcPts val="451"/>
              </a:spcAft>
              <a:buFont typeface="Arial" charset="0"/>
              <a:buChar char="•"/>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951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85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326">
              <a:defRPr/>
            </a:pPr>
            <a:endParaRPr lang="en-US"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621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1"/>
              </a:spcBef>
              <a:buClr>
                <a:schemeClr val="bg1"/>
              </a:buClr>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97EF591F-F912-0C4F-8DC3-78785227F86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2021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GS1 Cloud has three primary functions: data collection, data storage and data exchange.</a:t>
            </a:r>
          </a:p>
          <a:p>
            <a:endParaRPr lang="en-US" dirty="0"/>
          </a:p>
          <a:p>
            <a:r>
              <a:rPr lang="en-US" dirty="0"/>
              <a:t>Data collection will take place through the sharing of data from existing databases plus a new global key issuance and management service — GS1 Activate — </a:t>
            </a:r>
            <a:r>
              <a:rPr lang="en-US" b="1" dirty="0"/>
              <a:t>offered by every MO</a:t>
            </a:r>
            <a:r>
              <a:rPr lang="en-US" dirty="0"/>
              <a:t>. </a:t>
            </a:r>
          </a:p>
          <a:p>
            <a:endParaRPr lang="en-US" dirty="0"/>
          </a:p>
          <a:p>
            <a:r>
              <a:rPr lang="en-US" dirty="0"/>
              <a:t>Data storage will ultimately</a:t>
            </a:r>
            <a:r>
              <a:rPr lang="en-US" baseline="0" dirty="0"/>
              <a:t> include </a:t>
            </a:r>
            <a:r>
              <a:rPr lang="en-US" dirty="0"/>
              <a:t>more than 100 million products, along with seven core product attributes that will deliver the trusted product information that consumers demand. </a:t>
            </a:r>
          </a:p>
          <a:p>
            <a:endParaRPr lang="en-US" dirty="0"/>
          </a:p>
          <a:p>
            <a:r>
              <a:rPr lang="en-US" dirty="0"/>
              <a:t>Data exchange will take place </a:t>
            </a:r>
            <a:r>
              <a:rPr lang="en-US" b="1" dirty="0"/>
              <a:t>through MOs </a:t>
            </a:r>
            <a:r>
              <a:rPr lang="en-US" dirty="0"/>
              <a:t>to retailers, e-</a:t>
            </a:r>
            <a:r>
              <a:rPr lang="en-US" dirty="0" err="1"/>
              <a:t>tailers</a:t>
            </a:r>
            <a:r>
              <a:rPr lang="en-US" dirty="0"/>
              <a:t>, manufacturers, app developers, etc. — opening up a door to entirely new categories of potential member customers.</a:t>
            </a:r>
          </a:p>
          <a:p>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5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the first three data-exchange features of the GS1 Cloud, all MOs will be asked to provide 7 attributes:</a:t>
            </a:r>
          </a:p>
          <a:p>
            <a:endParaRPr lang="en-US" dirty="0"/>
          </a:p>
          <a:p>
            <a:pPr marL="229332" indent="-229332">
              <a:buFont typeface="+mj-lt"/>
              <a:buAutoNum type="arabicPeriod"/>
            </a:pPr>
            <a:r>
              <a:rPr lang="en-US" dirty="0">
                <a:effectLst/>
              </a:rPr>
              <a:t>GTIN</a:t>
            </a:r>
          </a:p>
          <a:p>
            <a:pPr marL="229332" indent="-229332">
              <a:buFont typeface="+mj-lt"/>
              <a:buAutoNum type="arabicPeriod"/>
            </a:pPr>
            <a:r>
              <a:rPr lang="en-US" dirty="0">
                <a:effectLst/>
              </a:rPr>
              <a:t>Brand</a:t>
            </a:r>
          </a:p>
          <a:p>
            <a:pPr marL="229332" indent="-229332">
              <a:buFont typeface="+mj-lt"/>
              <a:buAutoNum type="arabicPeriod"/>
            </a:pPr>
            <a:r>
              <a:rPr lang="en-US" dirty="0">
                <a:effectLst/>
              </a:rPr>
              <a:t>Label description</a:t>
            </a:r>
          </a:p>
          <a:p>
            <a:pPr marL="229332" indent="-229332">
              <a:buFont typeface="+mj-lt"/>
              <a:buAutoNum type="arabicPeriod"/>
            </a:pPr>
            <a:r>
              <a:rPr lang="en-US" dirty="0">
                <a:effectLst/>
              </a:rPr>
              <a:t>Medium resolution image URL</a:t>
            </a:r>
          </a:p>
          <a:p>
            <a:pPr marL="229332" indent="-229332">
              <a:buFont typeface="+mj-lt"/>
              <a:buAutoNum type="arabicPeriod"/>
            </a:pPr>
            <a:r>
              <a:rPr lang="en-US" dirty="0">
                <a:effectLst/>
              </a:rPr>
              <a:t>Target market</a:t>
            </a:r>
          </a:p>
          <a:p>
            <a:pPr marL="229332" indent="-229332">
              <a:buFont typeface="+mj-lt"/>
              <a:buAutoNum type="arabicPeriod"/>
            </a:pPr>
            <a:r>
              <a:rPr lang="en-US" dirty="0">
                <a:effectLst/>
              </a:rPr>
              <a:t>Company name</a:t>
            </a:r>
          </a:p>
          <a:p>
            <a:pPr marL="229332" indent="-229332">
              <a:buFont typeface="+mj-lt"/>
              <a:buAutoNum type="arabicPeriod"/>
            </a:pPr>
            <a:r>
              <a:rPr lang="en-US" dirty="0">
                <a:effectLst/>
              </a:rPr>
              <a:t>Product classification</a:t>
            </a:r>
          </a:p>
          <a:p>
            <a:pPr marL="229332" indent="-229332">
              <a:buFont typeface="+mj-lt"/>
              <a:buAutoNum type="arabicPeriod"/>
            </a:pPr>
            <a:endParaRPr lang="en-US" dirty="0">
              <a:effectLst/>
            </a:endParaRPr>
          </a:p>
          <a:p>
            <a:pPr defTabSz="917326">
              <a:defRPr/>
            </a:pPr>
            <a:r>
              <a:rPr lang="en-US" dirty="0"/>
              <a:t>The required data is geared towards consumer-facing applications so only consumer units are needed, along with the attributes that have been deemed essential for consumers. </a:t>
            </a:r>
          </a:p>
          <a:p>
            <a:pPr defTabSz="917326">
              <a:defRPr/>
            </a:pPr>
            <a:endParaRPr lang="en-US" dirty="0"/>
          </a:p>
          <a:p>
            <a:pPr defTabSz="917326">
              <a:defRPr/>
            </a:pPr>
            <a:r>
              <a:rPr lang="en-US" dirty="0"/>
              <a:t>If you have questions about why these attributes are important, how they are used, what the best practices are if you don’t have them in your system or how to address data quality, please see the GS1 Cloud FAQ document that is currently available.</a:t>
            </a:r>
          </a:p>
          <a:p>
            <a:pPr defTabSz="917326">
              <a:defRPr/>
            </a:pPr>
            <a:endParaRPr lang="en-US" dirty="0"/>
          </a:p>
          <a:p>
            <a:pPr defTabSz="917326">
              <a:defRPr/>
            </a:pPr>
            <a:r>
              <a:rPr lang="en-GB" dirty="0"/>
              <a:t>And let’s review the three features that will be using these attributes:</a:t>
            </a:r>
          </a:p>
          <a:p>
            <a:pPr defTabSz="917326">
              <a:defRPr/>
            </a:pPr>
            <a:endParaRPr lang="en-GB" dirty="0"/>
          </a:p>
          <a:p>
            <a:pPr marL="229332" indent="-229332" defTabSz="917326">
              <a:buFont typeface="+mj-lt"/>
              <a:buAutoNum type="arabicPeriod"/>
              <a:defRPr/>
            </a:pPr>
            <a:r>
              <a:rPr lang="en-GB" dirty="0"/>
              <a:t>For companies that want to ensure proper identification of products within their system, </a:t>
            </a:r>
            <a:r>
              <a:rPr lang="en-GB" b="1" dirty="0"/>
              <a:t>GS1 Check </a:t>
            </a:r>
            <a:r>
              <a:rPr lang="en-GB" dirty="0"/>
              <a:t>confirms that the Global Trade Item Number (GTIN) uses a GS1-assigned Company Prefix.</a:t>
            </a:r>
            <a:r>
              <a:rPr lang="en-US" dirty="0"/>
              <a:t> </a:t>
            </a:r>
          </a:p>
          <a:p>
            <a:pPr marL="229332" indent="-229332" defTabSz="917326">
              <a:buFont typeface="+mj-lt"/>
              <a:buAutoNum type="arabicPeriod"/>
              <a:defRPr/>
            </a:pPr>
            <a:endParaRPr lang="en-US" dirty="0">
              <a:solidFill>
                <a:prstClr val="white"/>
              </a:solidFill>
            </a:endParaRPr>
          </a:p>
          <a:p>
            <a:pPr marL="229332" indent="-229332" defTabSz="917326">
              <a:buFont typeface="+mj-lt"/>
              <a:buAutoNum type="arabicPeriod"/>
              <a:defRPr/>
            </a:pPr>
            <a:r>
              <a:rPr lang="en-GB" dirty="0"/>
              <a:t>For mobile apps and e-commerce sites that want to provide accurate product information, </a:t>
            </a:r>
            <a:r>
              <a:rPr lang="en-GB" b="1" dirty="0"/>
              <a:t>GS1 View </a:t>
            </a:r>
            <a:r>
              <a:rPr lang="en-GB" dirty="0"/>
              <a:t>provides all available attributes for a product identified by a GTIN.</a:t>
            </a:r>
            <a:r>
              <a:rPr lang="en-US" dirty="0"/>
              <a:t> </a:t>
            </a:r>
          </a:p>
          <a:p>
            <a:pPr marL="229332" indent="-229332" defTabSz="917326">
              <a:buFont typeface="+mj-lt"/>
              <a:buAutoNum type="arabicPeriod"/>
              <a:defRPr/>
            </a:pPr>
            <a:endParaRPr lang="en-US" b="1" dirty="0">
              <a:solidFill>
                <a:prstClr val="white"/>
              </a:solidFill>
            </a:endParaRPr>
          </a:p>
          <a:p>
            <a:pPr marL="229332" indent="-229332" defTabSz="917326">
              <a:buFont typeface="+mj-lt"/>
              <a:buAutoNum type="arabicPeriod"/>
              <a:defRPr/>
            </a:pPr>
            <a:r>
              <a:rPr lang="en-GB" dirty="0"/>
              <a:t>For companies looking for new products to carry in their physical or online store, </a:t>
            </a:r>
            <a:r>
              <a:rPr lang="en-GB" b="1" dirty="0"/>
              <a:t>GS1 Explore </a:t>
            </a:r>
            <a:r>
              <a:rPr lang="en-GB" dirty="0"/>
              <a:t>gives them the ability to discover new products by Global Product Classification (GPC) and target market.</a:t>
            </a:r>
            <a:r>
              <a:rPr lang="en-US" dirty="0"/>
              <a:t> </a:t>
            </a:r>
            <a:endParaRPr lang="en-GB" b="1" dirty="0">
              <a:solidFill>
                <a:prstClr val="white"/>
              </a:solidFill>
            </a:endParaRPr>
          </a:p>
          <a:p>
            <a:pPr defTabSz="917326">
              <a:defRPr/>
            </a:pPr>
            <a:endParaRPr lang="en-GB" dirty="0">
              <a:solidFill>
                <a:prstClr val="white"/>
              </a:solidFill>
            </a:endParaRPr>
          </a:p>
          <a:p>
            <a:pPr marL="229332" indent="-229332">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06A4147-A903-F342-9C1C-BB8FDB070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972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1FF5D6-08EB-4720-9E99-05FFDFE9F6CC}" type="slidenum">
              <a:rPr lang="en-GB" smtClean="0"/>
              <a:t>44</a:t>
            </a:fld>
            <a:endParaRPr lang="en-GB"/>
          </a:p>
        </p:txBody>
      </p:sp>
    </p:spTree>
    <p:extLst>
      <p:ext uri="{BB962C8B-B14F-4D97-AF65-F5344CB8AC3E}">
        <p14:creationId xmlns:p14="http://schemas.microsoft.com/office/powerpoint/2010/main" val="2002531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ken video</a:t>
            </a:r>
            <a:endParaRPr lang="en-GB" dirty="0"/>
          </a:p>
        </p:txBody>
      </p:sp>
      <p:sp>
        <p:nvSpPr>
          <p:cNvPr id="4" name="Slide Number Placeholder 3"/>
          <p:cNvSpPr>
            <a:spLocks noGrp="1"/>
          </p:cNvSpPr>
          <p:nvPr>
            <p:ph type="sldNum" sz="quarter" idx="10"/>
          </p:nvPr>
        </p:nvSpPr>
        <p:spPr/>
        <p:txBody>
          <a:bodyPr/>
          <a:lstStyle/>
          <a:p>
            <a:fld id="{F1724525-999A-4ECF-8DDB-97FEB8114010}" type="slidenum">
              <a:rPr lang="en-GB" smtClean="0"/>
              <a:t>45</a:t>
            </a:fld>
            <a:endParaRPr lang="en-GB"/>
          </a:p>
        </p:txBody>
      </p:sp>
    </p:spTree>
    <p:extLst>
      <p:ext uri="{BB962C8B-B14F-4D97-AF65-F5344CB8AC3E}">
        <p14:creationId xmlns:p14="http://schemas.microsoft.com/office/powerpoint/2010/main" val="804223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 </a:t>
            </a:r>
            <a:r>
              <a:rPr lang="en-US" baseline="0" dirty="0" smtClean="0"/>
              <a:t>was, perhaps, the most influential single contributor to GS1 in the last decades. </a:t>
            </a:r>
            <a:r>
              <a:rPr lang="en-US" dirty="0"/>
              <a:t>Ken was a sentinel of knowledge and of the truth</a:t>
            </a:r>
            <a:r>
              <a:rPr lang="mr-IN" dirty="0"/>
              <a:t>…</a:t>
            </a:r>
            <a:r>
              <a:rPr lang="en-US" dirty="0"/>
              <a:t>and a torchbearer of the GS1 System of Standards. </a:t>
            </a:r>
            <a:endParaRPr lang="en-US" baseline="0" dirty="0" smtClean="0"/>
          </a:p>
          <a:p>
            <a:endParaRPr lang="en-US" baseline="0" dirty="0" smtClean="0"/>
          </a:p>
          <a:p>
            <a:pPr defTabSz="931774">
              <a:defRPr/>
            </a:pPr>
            <a:r>
              <a:rPr lang="en-US" dirty="0"/>
              <a:t>Ken was a groundbreaking thinker on the design and development of EPC Gen 2, GDSN, EPCIS, GLEIF, Traceability and the GS1 Architecture. He was also the designer of the GS1 Standards Management process. </a:t>
            </a:r>
            <a:r>
              <a:rPr lang="en-US" dirty="0" smtClean="0"/>
              <a:t>As</a:t>
            </a:r>
            <a:r>
              <a:rPr lang="en-US" baseline="0" dirty="0" smtClean="0"/>
              <a:t> a member of the GS1 Architecture Group, he</a:t>
            </a:r>
            <a:r>
              <a:rPr lang="en-US" dirty="0" smtClean="0"/>
              <a:t> worked to ensure the standards are well written and could be implemented across industries and technologies.  </a:t>
            </a:r>
          </a:p>
          <a:p>
            <a:pPr defTabSz="931774">
              <a:defRPr/>
            </a:pPr>
            <a:endParaRPr lang="en-US" dirty="0" smtClean="0"/>
          </a:p>
          <a:p>
            <a:pPr defTabSz="931774">
              <a:defRPr/>
            </a:pPr>
            <a:r>
              <a:rPr lang="en-US" dirty="0" smtClean="0"/>
              <a:t>And, in addition to</a:t>
            </a:r>
            <a:r>
              <a:rPr lang="en-US" baseline="0" dirty="0" smtClean="0"/>
              <a:t> all of that, </a:t>
            </a:r>
            <a:r>
              <a:rPr lang="en-US" dirty="0" smtClean="0"/>
              <a:t>he donated his time as</a:t>
            </a:r>
            <a:r>
              <a:rPr lang="en-US" baseline="0" dirty="0" smtClean="0"/>
              <a:t> </a:t>
            </a:r>
            <a:r>
              <a:rPr lang="en-US" dirty="0" smtClean="0"/>
              <a:t>lead editor of</a:t>
            </a:r>
            <a:r>
              <a:rPr lang="en-US" baseline="0" dirty="0" smtClean="0"/>
              <a:t>: </a:t>
            </a:r>
          </a:p>
          <a:p>
            <a:r>
              <a:rPr lang="en-US" dirty="0"/>
              <a:t>- the GS1 System Architecture</a:t>
            </a:r>
          </a:p>
          <a:p>
            <a:r>
              <a:rPr lang="en-US" dirty="0"/>
              <a:t>- EPC Tag Data Standard</a:t>
            </a:r>
          </a:p>
          <a:p>
            <a:r>
              <a:rPr lang="en-US" dirty="0"/>
              <a:t>- EPC Information Services (EPCIS) standard</a:t>
            </a:r>
          </a:p>
          <a:p>
            <a:r>
              <a:rPr lang="en-US" dirty="0"/>
              <a:t>- Core Business Vocabulary standard</a:t>
            </a:r>
          </a:p>
          <a:p>
            <a:pPr marL="174708" indent="-174708">
              <a:buFontTx/>
              <a:buChar char="-"/>
            </a:pPr>
            <a:r>
              <a:rPr lang="en-US" dirty="0"/>
              <a:t>Barcode / RFID Interoperability guideline</a:t>
            </a:r>
          </a:p>
          <a:p>
            <a:pPr marL="174708" indent="-174708">
              <a:buFontTx/>
              <a:buChar char="-"/>
            </a:pPr>
            <a:endParaRPr lang="en-US" dirty="0"/>
          </a:p>
          <a:p>
            <a:r>
              <a:rPr lang="en-US" dirty="0"/>
              <a:t>His </a:t>
            </a:r>
            <a:r>
              <a:rPr lang="en-US" dirty="0" smtClean="0"/>
              <a:t>support of GS1 was demonstrated by his leadership, passion, and tireless efforts to make</a:t>
            </a:r>
            <a:r>
              <a:rPr lang="en-US" baseline="0" dirty="0" smtClean="0"/>
              <a:t> GS1 a better system</a:t>
            </a:r>
            <a:r>
              <a:rPr lang="mr-IN" baseline="0" dirty="0" smtClean="0"/>
              <a:t>…</a:t>
            </a:r>
            <a:r>
              <a:rPr lang="en-US" baseline="0" dirty="0" smtClean="0"/>
              <a:t>and to make each of us better people. GS1 has lost one of our family</a:t>
            </a:r>
            <a:r>
              <a:rPr lang="mr-IN" baseline="0" dirty="0" smtClean="0"/>
              <a:t>…</a:t>
            </a:r>
            <a:r>
              <a:rPr lang="en-US" baseline="0" dirty="0" smtClean="0"/>
              <a:t> Our hearts go out to Ken’s wife and his son</a:t>
            </a:r>
            <a:r>
              <a:rPr lang="mr-IN" baseline="0" dirty="0" smtClean="0"/>
              <a:t>…</a:t>
            </a:r>
            <a:r>
              <a:rPr lang="en-US" baseline="0" dirty="0" smtClean="0"/>
              <a:t>and to all those that knew and loved him.</a:t>
            </a:r>
            <a:endParaRPr lang="en-GB" dirty="0"/>
          </a:p>
        </p:txBody>
      </p:sp>
      <p:sp>
        <p:nvSpPr>
          <p:cNvPr id="4" name="Slide Number Placeholder 3"/>
          <p:cNvSpPr>
            <a:spLocks noGrp="1"/>
          </p:cNvSpPr>
          <p:nvPr>
            <p:ph type="sldNum" sz="quarter" idx="10"/>
          </p:nvPr>
        </p:nvSpPr>
        <p:spPr/>
        <p:txBody>
          <a:bodyPr/>
          <a:lstStyle/>
          <a:p>
            <a:fld id="{AD1FF5D6-08EB-4720-9E99-05FFDFE9F6CC}" type="slidenum">
              <a:rPr lang="en-GB" smtClean="0"/>
              <a:t>46</a:t>
            </a:fld>
            <a:endParaRPr lang="en-GB"/>
          </a:p>
        </p:txBody>
      </p:sp>
    </p:spTree>
    <p:extLst>
      <p:ext uri="{BB962C8B-B14F-4D97-AF65-F5344CB8AC3E}">
        <p14:creationId xmlns:p14="http://schemas.microsoft.com/office/powerpoint/2010/main" val="111835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1FF5D6-08EB-4720-9E99-05FFDFE9F6CC}" type="slidenum">
              <a:rPr lang="en-GB" smtClean="0"/>
              <a:t>14</a:t>
            </a:fld>
            <a:endParaRPr lang="en-GB"/>
          </a:p>
        </p:txBody>
      </p:sp>
    </p:spTree>
    <p:extLst>
      <p:ext uri="{BB962C8B-B14F-4D97-AF65-F5344CB8AC3E}">
        <p14:creationId xmlns:p14="http://schemas.microsoft.com/office/powerpoint/2010/main" val="242902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724525-999A-4ECF-8DDB-97FEB8114010}" type="slidenum">
              <a:rPr lang="en-GB" smtClean="0"/>
              <a:t>47</a:t>
            </a:fld>
            <a:endParaRPr lang="en-GB"/>
          </a:p>
        </p:txBody>
      </p:sp>
    </p:spTree>
    <p:extLst>
      <p:ext uri="{BB962C8B-B14F-4D97-AF65-F5344CB8AC3E}">
        <p14:creationId xmlns:p14="http://schemas.microsoft.com/office/powerpoint/2010/main" val="1561612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D1FF5D6-08EB-4720-9E99-05FFDFE9F6CC}" type="slidenum">
              <a:rPr lang="en-GB" smtClean="0"/>
              <a:t>48</a:t>
            </a:fld>
            <a:endParaRPr lang="en-GB"/>
          </a:p>
        </p:txBody>
      </p:sp>
    </p:spTree>
    <p:extLst>
      <p:ext uri="{BB962C8B-B14F-4D97-AF65-F5344CB8AC3E}">
        <p14:creationId xmlns:p14="http://schemas.microsoft.com/office/powerpoint/2010/main" val="3083045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724525-999A-4ECF-8DDB-97FEB8114010}" type="slidenum">
              <a:rPr lang="en-GB" smtClean="0"/>
              <a:t>49</a:t>
            </a:fld>
            <a:endParaRPr lang="en-GB"/>
          </a:p>
        </p:txBody>
      </p:sp>
    </p:spTree>
    <p:extLst>
      <p:ext uri="{BB962C8B-B14F-4D97-AF65-F5344CB8AC3E}">
        <p14:creationId xmlns:p14="http://schemas.microsoft.com/office/powerpoint/2010/main" val="210790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1FF5D6-08EB-4720-9E99-05FFDFE9F6CC}" type="slidenum">
              <a:rPr lang="en-GB" smtClean="0"/>
              <a:t>50</a:t>
            </a:fld>
            <a:endParaRPr lang="en-GB"/>
          </a:p>
        </p:txBody>
      </p:sp>
    </p:spTree>
    <p:extLst>
      <p:ext uri="{BB962C8B-B14F-4D97-AF65-F5344CB8AC3E}">
        <p14:creationId xmlns:p14="http://schemas.microsoft.com/office/powerpoint/2010/main" val="1465774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724525-999A-4ECF-8DDB-97FEB8114010}" type="slidenum">
              <a:rPr lang="en-GB" smtClean="0"/>
              <a:t>51</a:t>
            </a:fld>
            <a:endParaRPr lang="en-GB"/>
          </a:p>
        </p:txBody>
      </p:sp>
    </p:spTree>
    <p:extLst>
      <p:ext uri="{BB962C8B-B14F-4D97-AF65-F5344CB8AC3E}">
        <p14:creationId xmlns:p14="http://schemas.microsoft.com/office/powerpoint/2010/main" val="322842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711" indent="-296711">
              <a:buFont typeface="Arial" panose="020B0604020202020204" pitchFamily="34" charset="0"/>
              <a:buChar char="•"/>
            </a:pPr>
            <a:r>
              <a:rPr lang="en-US" dirty="0">
                <a:solidFill>
                  <a:srgbClr val="454545"/>
                </a:solidFill>
              </a:rPr>
              <a:t>Enjoy </a:t>
            </a:r>
            <a:r>
              <a:rPr lang="en-US" dirty="0">
                <a:solidFill>
                  <a:srgbClr val="F26334"/>
                </a:solidFill>
              </a:rPr>
              <a:t>being with friends</a:t>
            </a:r>
            <a:r>
              <a:rPr lang="en-US" dirty="0">
                <a:solidFill>
                  <a:srgbClr val="454545"/>
                </a:solidFill>
              </a:rPr>
              <a:t> and colleagues! </a:t>
            </a:r>
          </a:p>
          <a:p>
            <a:pPr marL="178027" indent="-178027">
              <a:buFont typeface="Arial" panose="020B0604020202020204" pitchFamily="34" charset="0"/>
              <a:buChar char="•"/>
            </a:pPr>
            <a:endParaRPr lang="en-US" sz="500" dirty="0">
              <a:solidFill>
                <a:srgbClr val="454545"/>
              </a:solidFill>
            </a:endParaRPr>
          </a:p>
          <a:p>
            <a:pPr marL="296711" indent="-296711">
              <a:buFont typeface="Arial" panose="020B0604020202020204" pitchFamily="34" charset="0"/>
              <a:buChar char="•"/>
            </a:pPr>
            <a:r>
              <a:rPr lang="en-US" dirty="0">
                <a:solidFill>
                  <a:srgbClr val="454545"/>
                </a:solidFill>
              </a:rPr>
              <a:t>Enjoy </a:t>
            </a:r>
            <a:r>
              <a:rPr lang="en-US" dirty="0">
                <a:solidFill>
                  <a:srgbClr val="F26334"/>
                </a:solidFill>
              </a:rPr>
              <a:t>being a member of the most unique </a:t>
            </a:r>
            <a:r>
              <a:rPr lang="en-GB" dirty="0">
                <a:solidFill>
                  <a:srgbClr val="F26334"/>
                </a:solidFill>
              </a:rPr>
              <a:t>organisation</a:t>
            </a:r>
            <a:r>
              <a:rPr lang="en-US" dirty="0">
                <a:solidFill>
                  <a:srgbClr val="F26334"/>
                </a:solidFill>
              </a:rPr>
              <a:t> </a:t>
            </a:r>
            <a:r>
              <a:rPr lang="en-US" dirty="0">
                <a:solidFill>
                  <a:srgbClr val="454545"/>
                </a:solidFill>
              </a:rPr>
              <a:t>in the world!</a:t>
            </a:r>
          </a:p>
          <a:p>
            <a:endParaRPr lang="en-GB" dirty="0"/>
          </a:p>
        </p:txBody>
      </p:sp>
      <p:sp>
        <p:nvSpPr>
          <p:cNvPr id="4" name="Slide Number Placeholder 3"/>
          <p:cNvSpPr>
            <a:spLocks noGrp="1"/>
          </p:cNvSpPr>
          <p:nvPr>
            <p:ph type="sldNum" sz="quarter" idx="10"/>
          </p:nvPr>
        </p:nvSpPr>
        <p:spPr/>
        <p:txBody>
          <a:bodyPr/>
          <a:lstStyle/>
          <a:p>
            <a:fld id="{C66E5AB7-4DA3-4CF6-A3D6-74A0F33DD673}" type="slidenum">
              <a:rPr lang="en-GB" smtClean="0">
                <a:solidFill>
                  <a:prstClr val="black"/>
                </a:solidFill>
                <a:latin typeface="Calibri"/>
              </a:rPr>
              <a:pPr/>
              <a:t>52</a:t>
            </a:fld>
            <a:endParaRPr lang="en-GB">
              <a:solidFill>
                <a:prstClr val="black"/>
              </a:solidFill>
              <a:latin typeface="Calibri"/>
            </a:endParaRPr>
          </a:p>
        </p:txBody>
      </p:sp>
    </p:spTree>
    <p:extLst>
      <p:ext uri="{BB962C8B-B14F-4D97-AF65-F5344CB8AC3E}">
        <p14:creationId xmlns:p14="http://schemas.microsoft.com/office/powerpoint/2010/main" val="2997944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rgbClr val="002C6C"/>
                </a:solidFill>
                <a:latin typeface="Arial" charset="0"/>
              </a:defRPr>
            </a:lvl1pPr>
            <a:lvl2pPr marL="771450" indent="-296711" eaLnBrk="0" hangingPunct="0">
              <a:defRPr>
                <a:solidFill>
                  <a:srgbClr val="002C6C"/>
                </a:solidFill>
                <a:latin typeface="Arial" charset="0"/>
              </a:defRPr>
            </a:lvl2pPr>
            <a:lvl3pPr marL="1186847" indent="-237369" eaLnBrk="0" hangingPunct="0">
              <a:defRPr>
                <a:solidFill>
                  <a:srgbClr val="002C6C"/>
                </a:solidFill>
                <a:latin typeface="Arial" charset="0"/>
              </a:defRPr>
            </a:lvl3pPr>
            <a:lvl4pPr marL="1661585" indent="-237369" eaLnBrk="0" hangingPunct="0">
              <a:defRPr>
                <a:solidFill>
                  <a:srgbClr val="002C6C"/>
                </a:solidFill>
                <a:latin typeface="Arial" charset="0"/>
              </a:defRPr>
            </a:lvl4pPr>
            <a:lvl5pPr marL="2136324" indent="-237369" eaLnBrk="0" hangingPunct="0">
              <a:defRPr>
                <a:solidFill>
                  <a:srgbClr val="002C6C"/>
                </a:solidFill>
                <a:latin typeface="Arial" charset="0"/>
              </a:defRPr>
            </a:lvl5pPr>
            <a:lvl6pPr marL="2611062" indent="-237369" eaLnBrk="0" fontAlgn="base" hangingPunct="0">
              <a:spcBef>
                <a:spcPct val="20000"/>
              </a:spcBef>
              <a:spcAft>
                <a:spcPct val="0"/>
              </a:spcAft>
              <a:defRPr>
                <a:solidFill>
                  <a:srgbClr val="002C6C"/>
                </a:solidFill>
                <a:latin typeface="Arial" charset="0"/>
              </a:defRPr>
            </a:lvl6pPr>
            <a:lvl7pPr marL="3085801" indent="-237369" eaLnBrk="0" fontAlgn="base" hangingPunct="0">
              <a:spcBef>
                <a:spcPct val="20000"/>
              </a:spcBef>
              <a:spcAft>
                <a:spcPct val="0"/>
              </a:spcAft>
              <a:defRPr>
                <a:solidFill>
                  <a:srgbClr val="002C6C"/>
                </a:solidFill>
                <a:latin typeface="Arial" charset="0"/>
              </a:defRPr>
            </a:lvl7pPr>
            <a:lvl8pPr marL="3560540" indent="-237369" eaLnBrk="0" fontAlgn="base" hangingPunct="0">
              <a:spcBef>
                <a:spcPct val="20000"/>
              </a:spcBef>
              <a:spcAft>
                <a:spcPct val="0"/>
              </a:spcAft>
              <a:defRPr>
                <a:solidFill>
                  <a:srgbClr val="002C6C"/>
                </a:solidFill>
                <a:latin typeface="Arial" charset="0"/>
              </a:defRPr>
            </a:lvl8pPr>
            <a:lvl9pPr marL="4035279" indent="-237369" eaLnBrk="0" fontAlgn="base" hangingPunct="0">
              <a:spcBef>
                <a:spcPct val="20000"/>
              </a:spcBef>
              <a:spcAft>
                <a:spcPct val="0"/>
              </a:spcAft>
              <a:defRPr>
                <a:solidFill>
                  <a:srgbClr val="002C6C"/>
                </a:solidFill>
                <a:latin typeface="Arial" charset="0"/>
              </a:defRPr>
            </a:lvl9pPr>
          </a:lstStyle>
          <a:p>
            <a:pPr eaLnBrk="1" hangingPunct="1"/>
            <a:fld id="{CCE34EC4-7B83-4131-B779-875665D1A5F2}" type="slidenum">
              <a:rPr lang="fr-FR" smtClean="0">
                <a:solidFill>
                  <a:prstClr val="black"/>
                </a:solidFill>
              </a:rPr>
              <a:pPr eaLnBrk="1" hangingPunct="1"/>
              <a:t>53</a:t>
            </a:fld>
            <a:endParaRPr lang="fr-FR" smtClean="0">
              <a:solidFill>
                <a:prstClr val="black"/>
              </a:solidFill>
            </a:endParaRPr>
          </a:p>
        </p:txBody>
      </p:sp>
      <p:sp>
        <p:nvSpPr>
          <p:cNvPr id="19459" name="Rectangle 7"/>
          <p:cNvSpPr txBox="1">
            <a:spLocks noGrp="1" noChangeArrowheads="1"/>
          </p:cNvSpPr>
          <p:nvPr/>
        </p:nvSpPr>
        <p:spPr bwMode="auto">
          <a:xfrm>
            <a:off x="3840201" y="10524009"/>
            <a:ext cx="2936623" cy="55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947" tIns="47474" rIns="94947" bIns="47474" anchor="b"/>
          <a:lstStyle>
            <a:lvl1pPr eaLnBrk="0" hangingPunct="0">
              <a:defRPr>
                <a:solidFill>
                  <a:srgbClr val="002C6C"/>
                </a:solidFill>
                <a:latin typeface="Arial" charset="0"/>
              </a:defRPr>
            </a:lvl1pPr>
            <a:lvl2pPr marL="742950" indent="-285750" eaLnBrk="0" hangingPunct="0">
              <a:defRPr>
                <a:solidFill>
                  <a:srgbClr val="002C6C"/>
                </a:solidFill>
                <a:latin typeface="Arial" charset="0"/>
              </a:defRPr>
            </a:lvl2pPr>
            <a:lvl3pPr marL="1143000" indent="-228600" eaLnBrk="0" hangingPunct="0">
              <a:defRPr>
                <a:solidFill>
                  <a:srgbClr val="002C6C"/>
                </a:solidFill>
                <a:latin typeface="Arial" charset="0"/>
              </a:defRPr>
            </a:lvl3pPr>
            <a:lvl4pPr marL="1600200" indent="-228600" eaLnBrk="0" hangingPunct="0">
              <a:defRPr>
                <a:solidFill>
                  <a:srgbClr val="002C6C"/>
                </a:solidFill>
                <a:latin typeface="Arial" charset="0"/>
              </a:defRPr>
            </a:lvl4pPr>
            <a:lvl5pPr marL="2057400" indent="-228600" eaLnBrk="0" hangingPunct="0">
              <a:defRPr>
                <a:solidFill>
                  <a:srgbClr val="002C6C"/>
                </a:solidFill>
                <a:latin typeface="Arial" charset="0"/>
              </a:defRPr>
            </a:lvl5pPr>
            <a:lvl6pPr marL="2514600" indent="-228600" eaLnBrk="0" fontAlgn="base" hangingPunct="0">
              <a:spcBef>
                <a:spcPct val="20000"/>
              </a:spcBef>
              <a:spcAft>
                <a:spcPct val="0"/>
              </a:spcAft>
              <a:defRPr>
                <a:solidFill>
                  <a:srgbClr val="002C6C"/>
                </a:solidFill>
                <a:latin typeface="Arial" charset="0"/>
              </a:defRPr>
            </a:lvl6pPr>
            <a:lvl7pPr marL="2971800" indent="-228600" eaLnBrk="0" fontAlgn="base" hangingPunct="0">
              <a:spcBef>
                <a:spcPct val="20000"/>
              </a:spcBef>
              <a:spcAft>
                <a:spcPct val="0"/>
              </a:spcAft>
              <a:defRPr>
                <a:solidFill>
                  <a:srgbClr val="002C6C"/>
                </a:solidFill>
                <a:latin typeface="Arial" charset="0"/>
              </a:defRPr>
            </a:lvl7pPr>
            <a:lvl8pPr marL="3429000" indent="-228600" eaLnBrk="0" fontAlgn="base" hangingPunct="0">
              <a:spcBef>
                <a:spcPct val="20000"/>
              </a:spcBef>
              <a:spcAft>
                <a:spcPct val="0"/>
              </a:spcAft>
              <a:defRPr>
                <a:solidFill>
                  <a:srgbClr val="002C6C"/>
                </a:solidFill>
                <a:latin typeface="Arial" charset="0"/>
              </a:defRPr>
            </a:lvl8pPr>
            <a:lvl9pPr marL="3886200" indent="-228600" eaLnBrk="0" fontAlgn="base" hangingPunct="0">
              <a:spcBef>
                <a:spcPct val="20000"/>
              </a:spcBef>
              <a:spcAft>
                <a:spcPct val="0"/>
              </a:spcAft>
              <a:defRPr>
                <a:solidFill>
                  <a:srgbClr val="002C6C"/>
                </a:solidFill>
                <a:latin typeface="Arial" charset="0"/>
              </a:defRPr>
            </a:lvl9pPr>
          </a:lstStyle>
          <a:p>
            <a:pPr algn="r" defTabSz="949384">
              <a:spcBef>
                <a:spcPct val="0"/>
              </a:spcBef>
            </a:pPr>
            <a:fld id="{908CA504-B66F-4BE3-8746-E6133CA8AFA6}" type="slidenum">
              <a:rPr lang="fr-FR" sz="1200">
                <a:solidFill>
                  <a:prstClr val="black"/>
                </a:solidFill>
                <a:latin typeface="Times" pitchFamily="18" charset="0"/>
              </a:rPr>
              <a:pPr algn="r" defTabSz="949384">
                <a:spcBef>
                  <a:spcPct val="0"/>
                </a:spcBef>
              </a:pPr>
              <a:t>53</a:t>
            </a:fld>
            <a:endParaRPr lang="fr-FR" sz="1200">
              <a:solidFill>
                <a:prstClr val="black"/>
              </a:solidFill>
              <a:latin typeface="Times" pitchFamily="18" charset="0"/>
            </a:endParaRPr>
          </a:p>
        </p:txBody>
      </p:sp>
      <p:sp>
        <p:nvSpPr>
          <p:cNvPr id="19460" name="Rectangle 2"/>
          <p:cNvSpPr>
            <a:spLocks noGrp="1" noRot="1" noChangeAspect="1" noChangeArrowheads="1" noTextEdit="1"/>
          </p:cNvSpPr>
          <p:nvPr>
            <p:ph type="sldImg"/>
          </p:nvPr>
        </p:nvSpPr>
        <p:spPr>
          <a:xfrm>
            <a:off x="-303213" y="831850"/>
            <a:ext cx="7385051" cy="4154488"/>
          </a:xfrm>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 </a:t>
            </a:r>
            <a:endParaRPr lang="en-GB" dirty="0"/>
          </a:p>
        </p:txBody>
      </p:sp>
    </p:spTree>
    <p:extLst>
      <p:ext uri="{BB962C8B-B14F-4D97-AF65-F5344CB8AC3E}">
        <p14:creationId xmlns:p14="http://schemas.microsoft.com/office/powerpoint/2010/main" val="248454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724525-999A-4ECF-8DDB-97FEB8114010}" type="slidenum">
              <a:rPr lang="en-GB" smtClean="0"/>
              <a:t>15</a:t>
            </a:fld>
            <a:endParaRPr lang="en-GB"/>
          </a:p>
        </p:txBody>
      </p:sp>
    </p:spTree>
    <p:extLst>
      <p:ext uri="{BB962C8B-B14F-4D97-AF65-F5344CB8AC3E}">
        <p14:creationId xmlns:p14="http://schemas.microsoft.com/office/powerpoint/2010/main" val="317368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rgbClr val="002C6C"/>
                </a:solidFill>
                <a:latin typeface="Arial" charset="0"/>
              </a:defRPr>
            </a:lvl1pPr>
            <a:lvl2pPr marL="771450" indent="-296711" eaLnBrk="0" hangingPunct="0">
              <a:defRPr>
                <a:solidFill>
                  <a:srgbClr val="002C6C"/>
                </a:solidFill>
                <a:latin typeface="Arial" charset="0"/>
              </a:defRPr>
            </a:lvl2pPr>
            <a:lvl3pPr marL="1186847" indent="-237369" eaLnBrk="0" hangingPunct="0">
              <a:defRPr>
                <a:solidFill>
                  <a:srgbClr val="002C6C"/>
                </a:solidFill>
                <a:latin typeface="Arial" charset="0"/>
              </a:defRPr>
            </a:lvl3pPr>
            <a:lvl4pPr marL="1661585" indent="-237369" eaLnBrk="0" hangingPunct="0">
              <a:defRPr>
                <a:solidFill>
                  <a:srgbClr val="002C6C"/>
                </a:solidFill>
                <a:latin typeface="Arial" charset="0"/>
              </a:defRPr>
            </a:lvl4pPr>
            <a:lvl5pPr marL="2136324" indent="-237369" eaLnBrk="0" hangingPunct="0">
              <a:defRPr>
                <a:solidFill>
                  <a:srgbClr val="002C6C"/>
                </a:solidFill>
                <a:latin typeface="Arial" charset="0"/>
              </a:defRPr>
            </a:lvl5pPr>
            <a:lvl6pPr marL="2611062" indent="-237369" eaLnBrk="0" fontAlgn="base" hangingPunct="0">
              <a:spcBef>
                <a:spcPct val="20000"/>
              </a:spcBef>
              <a:spcAft>
                <a:spcPct val="0"/>
              </a:spcAft>
              <a:defRPr>
                <a:solidFill>
                  <a:srgbClr val="002C6C"/>
                </a:solidFill>
                <a:latin typeface="Arial" charset="0"/>
              </a:defRPr>
            </a:lvl6pPr>
            <a:lvl7pPr marL="3085801" indent="-237369" eaLnBrk="0" fontAlgn="base" hangingPunct="0">
              <a:spcBef>
                <a:spcPct val="20000"/>
              </a:spcBef>
              <a:spcAft>
                <a:spcPct val="0"/>
              </a:spcAft>
              <a:defRPr>
                <a:solidFill>
                  <a:srgbClr val="002C6C"/>
                </a:solidFill>
                <a:latin typeface="Arial" charset="0"/>
              </a:defRPr>
            </a:lvl7pPr>
            <a:lvl8pPr marL="3560540" indent="-237369" eaLnBrk="0" fontAlgn="base" hangingPunct="0">
              <a:spcBef>
                <a:spcPct val="20000"/>
              </a:spcBef>
              <a:spcAft>
                <a:spcPct val="0"/>
              </a:spcAft>
              <a:defRPr>
                <a:solidFill>
                  <a:srgbClr val="002C6C"/>
                </a:solidFill>
                <a:latin typeface="Arial" charset="0"/>
              </a:defRPr>
            </a:lvl8pPr>
            <a:lvl9pPr marL="4035279" indent="-237369" eaLnBrk="0" fontAlgn="base" hangingPunct="0">
              <a:spcBef>
                <a:spcPct val="20000"/>
              </a:spcBef>
              <a:spcAft>
                <a:spcPct val="0"/>
              </a:spcAft>
              <a:defRPr>
                <a:solidFill>
                  <a:srgbClr val="002C6C"/>
                </a:solidFill>
                <a:latin typeface="Arial" charset="0"/>
              </a:defRPr>
            </a:lvl9pPr>
          </a:lstStyle>
          <a:p>
            <a:pPr eaLnBrk="1" hangingPunct="1"/>
            <a:fld id="{CCE34EC4-7B83-4131-B779-875665D1A5F2}" type="slidenum">
              <a:rPr lang="fr-FR" smtClean="0">
                <a:solidFill>
                  <a:prstClr val="black"/>
                </a:solidFill>
              </a:rPr>
              <a:pPr eaLnBrk="1" hangingPunct="1"/>
              <a:t>16</a:t>
            </a:fld>
            <a:endParaRPr lang="fr-FR" smtClean="0">
              <a:solidFill>
                <a:prstClr val="black"/>
              </a:solidFill>
            </a:endParaRPr>
          </a:p>
        </p:txBody>
      </p:sp>
      <p:sp>
        <p:nvSpPr>
          <p:cNvPr id="19459" name="Rectangle 7"/>
          <p:cNvSpPr txBox="1">
            <a:spLocks noGrp="1" noChangeArrowheads="1"/>
          </p:cNvSpPr>
          <p:nvPr/>
        </p:nvSpPr>
        <p:spPr bwMode="auto">
          <a:xfrm>
            <a:off x="3840201" y="10524009"/>
            <a:ext cx="2936623" cy="553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947" tIns="47474" rIns="94947" bIns="47474" anchor="b"/>
          <a:lstStyle>
            <a:lvl1pPr eaLnBrk="0" hangingPunct="0">
              <a:defRPr>
                <a:solidFill>
                  <a:srgbClr val="002C6C"/>
                </a:solidFill>
                <a:latin typeface="Arial" charset="0"/>
              </a:defRPr>
            </a:lvl1pPr>
            <a:lvl2pPr marL="742950" indent="-285750" eaLnBrk="0" hangingPunct="0">
              <a:defRPr>
                <a:solidFill>
                  <a:srgbClr val="002C6C"/>
                </a:solidFill>
                <a:latin typeface="Arial" charset="0"/>
              </a:defRPr>
            </a:lvl2pPr>
            <a:lvl3pPr marL="1143000" indent="-228600" eaLnBrk="0" hangingPunct="0">
              <a:defRPr>
                <a:solidFill>
                  <a:srgbClr val="002C6C"/>
                </a:solidFill>
                <a:latin typeface="Arial" charset="0"/>
              </a:defRPr>
            </a:lvl3pPr>
            <a:lvl4pPr marL="1600200" indent="-228600" eaLnBrk="0" hangingPunct="0">
              <a:defRPr>
                <a:solidFill>
                  <a:srgbClr val="002C6C"/>
                </a:solidFill>
                <a:latin typeface="Arial" charset="0"/>
              </a:defRPr>
            </a:lvl4pPr>
            <a:lvl5pPr marL="2057400" indent="-228600" eaLnBrk="0" hangingPunct="0">
              <a:defRPr>
                <a:solidFill>
                  <a:srgbClr val="002C6C"/>
                </a:solidFill>
                <a:latin typeface="Arial" charset="0"/>
              </a:defRPr>
            </a:lvl5pPr>
            <a:lvl6pPr marL="2514600" indent="-228600" eaLnBrk="0" fontAlgn="base" hangingPunct="0">
              <a:spcBef>
                <a:spcPct val="20000"/>
              </a:spcBef>
              <a:spcAft>
                <a:spcPct val="0"/>
              </a:spcAft>
              <a:defRPr>
                <a:solidFill>
                  <a:srgbClr val="002C6C"/>
                </a:solidFill>
                <a:latin typeface="Arial" charset="0"/>
              </a:defRPr>
            </a:lvl6pPr>
            <a:lvl7pPr marL="2971800" indent="-228600" eaLnBrk="0" fontAlgn="base" hangingPunct="0">
              <a:spcBef>
                <a:spcPct val="20000"/>
              </a:spcBef>
              <a:spcAft>
                <a:spcPct val="0"/>
              </a:spcAft>
              <a:defRPr>
                <a:solidFill>
                  <a:srgbClr val="002C6C"/>
                </a:solidFill>
                <a:latin typeface="Arial" charset="0"/>
              </a:defRPr>
            </a:lvl7pPr>
            <a:lvl8pPr marL="3429000" indent="-228600" eaLnBrk="0" fontAlgn="base" hangingPunct="0">
              <a:spcBef>
                <a:spcPct val="20000"/>
              </a:spcBef>
              <a:spcAft>
                <a:spcPct val="0"/>
              </a:spcAft>
              <a:defRPr>
                <a:solidFill>
                  <a:srgbClr val="002C6C"/>
                </a:solidFill>
                <a:latin typeface="Arial" charset="0"/>
              </a:defRPr>
            </a:lvl8pPr>
            <a:lvl9pPr marL="3886200" indent="-228600" eaLnBrk="0" fontAlgn="base" hangingPunct="0">
              <a:spcBef>
                <a:spcPct val="20000"/>
              </a:spcBef>
              <a:spcAft>
                <a:spcPct val="0"/>
              </a:spcAft>
              <a:defRPr>
                <a:solidFill>
                  <a:srgbClr val="002C6C"/>
                </a:solidFill>
                <a:latin typeface="Arial" charset="0"/>
              </a:defRPr>
            </a:lvl9pPr>
          </a:lstStyle>
          <a:p>
            <a:pPr algn="r" defTabSz="949384">
              <a:spcBef>
                <a:spcPct val="0"/>
              </a:spcBef>
            </a:pPr>
            <a:fld id="{908CA504-B66F-4BE3-8746-E6133CA8AFA6}" type="slidenum">
              <a:rPr lang="fr-FR" sz="1200">
                <a:solidFill>
                  <a:prstClr val="black"/>
                </a:solidFill>
                <a:latin typeface="Times" pitchFamily="18" charset="0"/>
              </a:rPr>
              <a:pPr algn="r" defTabSz="949384">
                <a:spcBef>
                  <a:spcPct val="0"/>
                </a:spcBef>
              </a:pPr>
              <a:t>16</a:t>
            </a:fld>
            <a:endParaRPr lang="fr-FR" sz="1200">
              <a:solidFill>
                <a:prstClr val="black"/>
              </a:solidFill>
              <a:latin typeface="Times" pitchFamily="18" charset="0"/>
            </a:endParaRPr>
          </a:p>
        </p:txBody>
      </p:sp>
      <p:sp>
        <p:nvSpPr>
          <p:cNvPr id="19460" name="Rectangle 2"/>
          <p:cNvSpPr>
            <a:spLocks noGrp="1" noRot="1" noChangeAspect="1" noChangeArrowheads="1" noTextEdit="1"/>
          </p:cNvSpPr>
          <p:nvPr>
            <p:ph type="sldImg"/>
          </p:nvPr>
        </p:nvSpPr>
        <p:spPr>
          <a:xfrm>
            <a:off x="-303213" y="831850"/>
            <a:ext cx="7385051" cy="4154488"/>
          </a:xfrm>
          <a:ln/>
        </p:spPr>
      </p:sp>
      <p:sp>
        <p:nvSpPr>
          <p:cNvPr id="1946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Add pop up</a:t>
            </a:r>
            <a:r>
              <a:rPr lang="en-US" baseline="0" dirty="0" smtClean="0"/>
              <a:t> % new attendees on third click</a:t>
            </a:r>
            <a:endParaRPr lang="en-GB" dirty="0"/>
          </a:p>
        </p:txBody>
      </p:sp>
    </p:spTree>
    <p:extLst>
      <p:ext uri="{BB962C8B-B14F-4D97-AF65-F5344CB8AC3E}">
        <p14:creationId xmlns:p14="http://schemas.microsoft.com/office/powerpoint/2010/main" val="208620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Reception &amp; Posterboard Contest, held last night. </a:t>
            </a:r>
          </a:p>
          <a:p>
            <a:r>
              <a:rPr lang="en-US" baseline="0" dirty="0" smtClean="0"/>
              <a:t>Winners will be announced at the Networking Dinner tonight. We have a great night planned with plenty of time for networking</a:t>
            </a:r>
            <a:endParaRPr lang="en-GB" dirty="0"/>
          </a:p>
        </p:txBody>
      </p:sp>
      <p:sp>
        <p:nvSpPr>
          <p:cNvPr id="4" name="Slide Number Placeholder 3"/>
          <p:cNvSpPr>
            <a:spLocks noGrp="1"/>
          </p:cNvSpPr>
          <p:nvPr>
            <p:ph type="sldNum" sz="quarter" idx="10"/>
          </p:nvPr>
        </p:nvSpPr>
        <p:spPr/>
        <p:txBody>
          <a:bodyPr/>
          <a:lstStyle/>
          <a:p>
            <a:fld id="{AD1FF5D6-08EB-4720-9E99-05FFDFE9F6CC}" type="slidenum">
              <a:rPr lang="en-GB" smtClean="0"/>
              <a:t>17</a:t>
            </a:fld>
            <a:endParaRPr lang="en-GB"/>
          </a:p>
        </p:txBody>
      </p:sp>
    </p:spTree>
    <p:extLst>
      <p:ext uri="{BB962C8B-B14F-4D97-AF65-F5344CB8AC3E}">
        <p14:creationId xmlns:p14="http://schemas.microsoft.com/office/powerpoint/2010/main" val="47451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1724525-999A-4ECF-8DDB-97FEB8114010}" type="slidenum">
              <a:rPr lang="en-GB" smtClean="0"/>
              <a:t>18</a:t>
            </a:fld>
            <a:endParaRPr lang="en-GB"/>
          </a:p>
        </p:txBody>
      </p:sp>
    </p:spTree>
    <p:extLst>
      <p:ext uri="{BB962C8B-B14F-4D97-AF65-F5344CB8AC3E}">
        <p14:creationId xmlns:p14="http://schemas.microsoft.com/office/powerpoint/2010/main" val="143337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1FF5D6-08EB-4720-9E99-05FFDFE9F6CC}" type="slidenum">
              <a:rPr lang="en-GB" smtClean="0"/>
              <a:t>19</a:t>
            </a:fld>
            <a:endParaRPr lang="en-GB" dirty="0"/>
          </a:p>
        </p:txBody>
      </p:sp>
    </p:spTree>
    <p:extLst>
      <p:ext uri="{BB962C8B-B14F-4D97-AF65-F5344CB8AC3E}">
        <p14:creationId xmlns:p14="http://schemas.microsoft.com/office/powerpoint/2010/main" val="97947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1282700"/>
            <a:ext cx="6156325" cy="3462338"/>
          </a:xfrm>
        </p:spPr>
      </p:sp>
      <p:sp>
        <p:nvSpPr>
          <p:cNvPr id="3" name="Notes Placeholder 2"/>
          <p:cNvSpPr>
            <a:spLocks noGrp="1"/>
          </p:cNvSpPr>
          <p:nvPr>
            <p:ph type="body" idx="1"/>
          </p:nvPr>
        </p:nvSpPr>
        <p:spPr/>
        <p:txBody>
          <a:bodyPr/>
          <a:lstStyle/>
          <a:p>
            <a:endParaRPr lang="en-US" dirty="0" smtClean="0"/>
          </a:p>
          <a:p>
            <a:endParaRPr lang="en-US" dirty="0" smtClean="0"/>
          </a:p>
          <a:p>
            <a:endParaRPr lang="en-US" smtClean="0"/>
          </a:p>
          <a:p>
            <a:r>
              <a:rPr lang="en-US" smtClean="0"/>
              <a:t>More </a:t>
            </a:r>
            <a:r>
              <a:rPr lang="en-US" dirty="0" smtClean="0"/>
              <a:t>efficient</a:t>
            </a:r>
            <a:r>
              <a:rPr lang="en-US" baseline="0" dirty="0" smtClean="0"/>
              <a:t> use of your time will increase participation and ultimately build a more relevant standard and we have </a:t>
            </a:r>
            <a:r>
              <a:rPr lang="en-US" b="1" baseline="0" dirty="0" smtClean="0"/>
              <a:t>proven </a:t>
            </a:r>
            <a:r>
              <a:rPr lang="en-US" baseline="0" dirty="0" smtClean="0"/>
              <a:t>we can move faster without compromising quality </a:t>
            </a:r>
          </a:p>
          <a:p>
            <a:endParaRPr lang="en-US" dirty="0" smtClean="0"/>
          </a:p>
        </p:txBody>
      </p:sp>
      <p:sp>
        <p:nvSpPr>
          <p:cNvPr id="4" name="Slide Number Placeholder 3"/>
          <p:cNvSpPr>
            <a:spLocks noGrp="1"/>
          </p:cNvSpPr>
          <p:nvPr>
            <p:ph type="sldNum" sz="quarter" idx="10"/>
          </p:nvPr>
        </p:nvSpPr>
        <p:spPr/>
        <p:txBody>
          <a:bodyPr/>
          <a:lstStyle/>
          <a:p>
            <a:fld id="{92CCB92D-4214-49CF-B27C-254F52A56D06}" type="slidenum">
              <a:rPr lang="en-US" smtClean="0"/>
              <a:t>20</a:t>
            </a:fld>
            <a:endParaRPr lang="en-US" dirty="0"/>
          </a:p>
        </p:txBody>
      </p:sp>
    </p:spTree>
    <p:extLst>
      <p:ext uri="{BB962C8B-B14F-4D97-AF65-F5344CB8AC3E}">
        <p14:creationId xmlns:p14="http://schemas.microsoft.com/office/powerpoint/2010/main" val="98485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4148670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Full Duoto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5" name="Rectangle 4"/>
          <p:cNvSpPr/>
          <p:nvPr userDrawn="1"/>
        </p:nvSpPr>
        <p:spPr>
          <a:xfrm>
            <a:off x="0" y="0"/>
            <a:ext cx="9144000" cy="4541292"/>
          </a:xfrm>
          <a:prstGeom prst="rect">
            <a:avLst/>
          </a:prstGeom>
          <a:solidFill>
            <a:schemeClr val="bg1">
              <a:lumMod val="95000"/>
            </a:schemeClr>
          </a:solidFill>
          <a:ln w="25400" cap="flat" cmpd="sng" algn="ctr">
            <a:noFill/>
            <a:prstDash val="solid"/>
          </a:ln>
          <a:effectLst/>
        </p:spPr>
        <p:txBody>
          <a:bodyPr rtlCol="0" anchor="ctr"/>
          <a:lstStyle/>
          <a:p>
            <a:pPr algn="ctr" defTabSz="914400"/>
            <a:endParaRPr lang="en-US" kern="0">
              <a:solidFill>
                <a:sysClr val="window" lastClr="FFFFFF"/>
              </a:solidFill>
            </a:endParaRPr>
          </a:p>
        </p:txBody>
      </p:sp>
    </p:spTree>
    <p:extLst>
      <p:ext uri="{BB962C8B-B14F-4D97-AF65-F5344CB8AC3E}">
        <p14:creationId xmlns:p14="http://schemas.microsoft.com/office/powerpoint/2010/main" val="23036473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328362771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Gray Divi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4044438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3" name="Rectangle 2"/>
          <p:cNvSpPr/>
          <p:nvPr userDrawn="1"/>
        </p:nvSpPr>
        <p:spPr>
          <a:xfrm>
            <a:off x="228600" y="742950"/>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79796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Duoto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bg1">
              <a:lumMod val="95000"/>
            </a:schemeClr>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Verdana"/>
              <a:ea typeface="+mn-ea"/>
              <a:cs typeface="+mn-cs"/>
            </a:endParaRPr>
          </a:p>
        </p:txBody>
      </p:sp>
    </p:spTree>
    <p:extLst>
      <p:ext uri="{BB962C8B-B14F-4D97-AF65-F5344CB8AC3E}">
        <p14:creationId xmlns:p14="http://schemas.microsoft.com/office/powerpoint/2010/main" val="2409289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Rectangle 2"/>
          <p:cNvSpPr/>
          <p:nvPr userDrawn="1"/>
        </p:nvSpPr>
        <p:spPr>
          <a:xfrm>
            <a:off x="228600" y="742950"/>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9315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6376651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573946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0125782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854581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8883058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6897789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28121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23373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4002028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10620039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8428201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14956055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438959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8098755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90197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165652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7260020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7041658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549203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1979485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878631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46996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32530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13313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5798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088636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4000445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82741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2178601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25387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282296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lour Block">
    <p:bg>
      <p:bgPr>
        <a:blipFill dpi="0" rotWithShape="1">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38607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52954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0288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7265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130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65181442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5713052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ock and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7242175" y="2057400"/>
            <a:ext cx="1460500" cy="2056210"/>
          </a:xfrm>
          <a:prstGeom prst="rect">
            <a:avLst/>
          </a:prstGeom>
        </p:spPr>
        <p:txBody>
          <a:bodyPr vert="horz"/>
          <a:lstStyle>
            <a:lvl1pPr marL="0" indent="0">
              <a:buNone/>
              <a:defRPr sz="1200" baseline="0">
                <a:solidFill>
                  <a:schemeClr val="bg2"/>
                </a:solidFill>
              </a:defRPr>
            </a:lvl1pPr>
          </a:lstStyle>
          <a:p>
            <a:r>
              <a:rPr lang="en-GB" noProof="0" smtClean="0"/>
              <a:t>Click icon to add picture</a:t>
            </a:r>
            <a:endParaRPr lang="en-GB" noProof="0"/>
          </a:p>
        </p:txBody>
      </p:sp>
      <p:sp>
        <p:nvSpPr>
          <p:cNvPr id="14"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8" name="Straight Connector 17"/>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99527472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25548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02176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190976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7251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2849967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52856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91224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2547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251516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1996190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3527545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226334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996309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82269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391781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1416678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103125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30711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78805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1094717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3816522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76576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04925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978194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0519898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82109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005650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2085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35573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608252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3554299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145498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156616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02436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917579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260314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1433495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591069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Tree>
    <p:extLst>
      <p:ext uri="{BB962C8B-B14F-4D97-AF65-F5344CB8AC3E}">
        <p14:creationId xmlns:p14="http://schemas.microsoft.com/office/powerpoint/2010/main" val="829275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16165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759919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Here </a:t>
            </a:r>
            <a:endParaRPr lang="en-GB" noProof="0" dirty="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489178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881408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112225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1479356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2550639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243418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3448516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41474116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804208" y="2162959"/>
            <a:ext cx="5547916" cy="668374"/>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2" name="Rectangle 1"/>
          <p:cNvSpPr/>
          <p:nvPr/>
        </p:nvSpPr>
        <p:spPr>
          <a:xfrm>
            <a:off x="6238819"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Picture Placeholder 4"/>
          <p:cNvSpPr>
            <a:spLocks noGrp="1"/>
          </p:cNvSpPr>
          <p:nvPr>
            <p:ph type="pic" sz="quarter" idx="15" hasCustomPrompt="1"/>
          </p:nvPr>
        </p:nvSpPr>
        <p:spPr>
          <a:xfrm>
            <a:off x="602268" y="4439841"/>
            <a:ext cx="1949450" cy="432197"/>
          </a:xfrm>
          <a:prstGeom prst="rect">
            <a:avLst/>
          </a:prstGeom>
          <a:noFill/>
        </p:spPr>
        <p:txBody>
          <a:bodyPr anchor="t" anchorCtr="0">
            <a:normAutofit/>
          </a:bodyPr>
          <a:lstStyle>
            <a:lvl1pPr marL="0" indent="0" algn="l">
              <a:buNone/>
              <a:defRPr sz="675" b="0" i="0" spc="0">
                <a:solidFill>
                  <a:srgbClr val="B1B3B3"/>
                </a:solidFill>
                <a:latin typeface="Verdana"/>
                <a:cs typeface="Verdana"/>
              </a:defRPr>
            </a:lvl1pPr>
          </a:lstStyle>
          <a:p>
            <a:r>
              <a:rPr lang="en-US" dirty="0"/>
              <a:t>Optional partner logo can be placed here. This box will not appear if not used.</a:t>
            </a:r>
          </a:p>
        </p:txBody>
      </p:sp>
      <p:sp>
        <p:nvSpPr>
          <p:cNvPr id="10" name="Text Placeholder 19"/>
          <p:cNvSpPr>
            <a:spLocks noGrp="1"/>
          </p:cNvSpPr>
          <p:nvPr>
            <p:ph type="body" sz="quarter" idx="11" hasCustomPrompt="1"/>
          </p:nvPr>
        </p:nvSpPr>
        <p:spPr>
          <a:xfrm>
            <a:off x="804209" y="2893132"/>
            <a:ext cx="5548293" cy="528519"/>
          </a:xfrm>
          <a:prstGeom prst="rect">
            <a:avLst/>
          </a:prstGeom>
        </p:spPr>
        <p:txBody>
          <a:bodyPr lIns="0" tIns="0" rIns="0" bIns="0"/>
          <a:lstStyle>
            <a:lvl1pPr marL="0" indent="0" algn="l">
              <a:buNone/>
              <a:defRPr sz="1163" b="0" i="0" cap="none" spc="68"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p:nvCxnSpPr>
        <p:spPr>
          <a:xfrm>
            <a:off x="793405"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975"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33777353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093599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380948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1280735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2858813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63837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6588852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274022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842914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683605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395794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4196553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906381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5009793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a:lnSpc>
                <a:spcPct val="110000"/>
              </a:lnSpc>
              <a:defRPr/>
            </a:pPr>
            <a:endParaRPr lang="en-GB" sz="900" i="1" dirty="0">
              <a:solidFill>
                <a:prstClr val="white"/>
              </a:solidFill>
            </a:endParaRPr>
          </a:p>
          <a:p>
            <a:pPr>
              <a:lnSpc>
                <a:spcPct val="110000"/>
              </a:lnSpc>
              <a:defRPr/>
            </a:pPr>
            <a:endParaRPr lang="en-GB" sz="900" i="1" dirty="0">
              <a:solidFill>
                <a:prstClr val="white"/>
              </a:solidFill>
            </a:endParaRPr>
          </a:p>
          <a:p>
            <a:pPr>
              <a:lnSpc>
                <a:spcPct val="110000"/>
              </a:lnSpc>
            </a:pPr>
            <a:endParaRPr lang="en-GB" sz="900" i="1" dirty="0">
              <a:solidFill>
                <a:prstClr val="white"/>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3159870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1478468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1734449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0510073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15047182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16542092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694821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3776714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a:pPr fontAlgn="base">
                <a:spcAft>
                  <a:spcPct val="0"/>
                </a:spcAft>
                <a:defRPr/>
              </a:pPr>
              <a:t>‹#›</a:t>
            </a:fld>
            <a:endParaRPr lang="en-GB"/>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8456304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5.pn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6.png"/><Relationship Id="rId4" Type="http://schemas.openxmlformats.org/officeDocument/2006/relationships/slideLayout" Target="../slideLayouts/slideLayout27.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5.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image" Target="../media/image6.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image" Target="../media/image5.png"/><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18.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17.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theme" Target="../theme/theme8.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image" Target="../media/image21.png"/><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image" Target="../media/image5.png"/><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39" y="655719"/>
            <a:ext cx="2129821" cy="626216"/>
          </a:xfrm>
          <a:prstGeom prst="rect">
            <a:avLst/>
          </a:prstGeom>
        </p:spPr>
      </p:pic>
      <p:pic>
        <p:nvPicPr>
          <p:cNvPr id="9" name="Picture 8" descr="14GSGL0011_D08_PPT_Cover_Global-Language-of-Busines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4" r:id="rId1"/>
    <p:sldLayoutId id="2147483751"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6" name="Picture 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56" r:id="rId4"/>
    <p:sldLayoutId id="2147483857"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9" r:id="rId14"/>
    <p:sldLayoutId id="2147483824" r:id="rId15"/>
    <p:sldLayoutId id="2147483826" r:id="rId16"/>
    <p:sldLayoutId id="2147483827" r:id="rId17"/>
    <p:sldLayoutId id="2147483828" r:id="rId18"/>
    <p:sldLayoutId id="2147483858" r:id="rId19"/>
    <p:sldLayoutId id="2147483860" r:id="rId20"/>
    <p:sldLayoutId id="2147483861" r:id="rId21"/>
  </p:sldLayoutIdLst>
  <p:timing>
    <p:tnLst>
      <p:par>
        <p:cTn id="1" dur="indefinite" restart="never" nodeType="tmRoot"/>
      </p:par>
    </p:tnLst>
  </p:timing>
  <p:hf sldNum="0"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93" r:id="rId3"/>
    <p:sldLayoutId id="2147483796" r:id="rId4"/>
    <p:sldLayoutId id="2147483794" r:id="rId5"/>
    <p:sldLayoutId id="2147483797" r:id="rId6"/>
    <p:sldLayoutId id="2147483859" r:id="rId7"/>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39" y="655719"/>
            <a:ext cx="2129821" cy="626216"/>
          </a:xfrm>
          <a:prstGeom prst="rect">
            <a:avLst/>
          </a:prstGeom>
        </p:spPr>
      </p:pic>
      <p:pic>
        <p:nvPicPr>
          <p:cNvPr id="9" name="Picture 8" descr="14GSGL0011_D08_PPT_Cover_Global-Language-of-Busines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203893203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9353858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08392651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6" name="Picture 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54354714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dirty="0">
                <a:solidFill>
                  <a:srgbClr val="454545"/>
                </a:solidFill>
              </a:rPr>
              <a:t>© GS1 2017</a:t>
            </a:r>
          </a:p>
        </p:txBody>
      </p:sp>
      <p:pic>
        <p:nvPicPr>
          <p:cNvPr id="6" name="Picture 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a:pPr fontAlgn="base">
                <a:spcAft>
                  <a:spcPct val="0"/>
                </a:spcAft>
                <a:defRPr/>
              </a:pPr>
              <a:t>‹#›</a:t>
            </a:fld>
            <a:endParaRPr lang="en-GB"/>
          </a:p>
        </p:txBody>
      </p:sp>
    </p:spTree>
    <p:extLst>
      <p:ext uri="{BB962C8B-B14F-4D97-AF65-F5344CB8AC3E}">
        <p14:creationId xmlns:p14="http://schemas.microsoft.com/office/powerpoint/2010/main" val="351206961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2017</a:t>
            </a:r>
          </a:p>
        </p:txBody>
      </p:sp>
      <p:pic>
        <p:nvPicPr>
          <p:cNvPr id="6" name="Picture 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341115974"/>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0.xml"/><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6.xml"/><Relationship Id="rId1" Type="http://schemas.openxmlformats.org/officeDocument/2006/relationships/video" Target="https://www.youtube.com/embed/IjS4oEh5-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youtu.be/bBd7JGIIgQo" TargetMode="Externa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diagramQuickStyle" Target="../diagrams/quickStyle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Layout" Target="../diagrams/layout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Data" Target="../diagrams/data2.xml"/><Relationship Id="rId5" Type="http://schemas.openxmlformats.org/officeDocument/2006/relationships/diagramQuickStyle" Target="../diagrams/quickStyle1.xml"/><Relationship Id="rId15" Type="http://schemas.microsoft.com/office/2007/relationships/diagramDrawing" Target="../diagrams/drawing2.xml"/><Relationship Id="rId10" Type="http://schemas.openxmlformats.org/officeDocument/2006/relationships/image" Target="../media/image52.png"/><Relationship Id="rId4" Type="http://schemas.openxmlformats.org/officeDocument/2006/relationships/diagramLayout" Target="../diagrams/layout1.xml"/><Relationship Id="rId9" Type="http://schemas.openxmlformats.org/officeDocument/2006/relationships/image" Target="../media/image51.png"/><Relationship Id="rId14" Type="http://schemas.openxmlformats.org/officeDocument/2006/relationships/diagramColors" Target="../diagrams/colors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5.xml"/><Relationship Id="rId1" Type="http://schemas.openxmlformats.org/officeDocument/2006/relationships/video" Target="https://www.youtube.com/embed/bBd7JGIIgQ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03.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8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0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60.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85.jp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0.xml"/><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35.xml"/><Relationship Id="rId7" Type="http://schemas.openxmlformats.org/officeDocument/2006/relationships/diagramQuickStyle" Target="../diagrams/quickStyle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91.png"/><Relationship Id="rId9" Type="http://schemas.microsoft.com/office/2007/relationships/diagramDrawing" Target="../diagrams/drawing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2.xml"/><Relationship Id="rId1" Type="http://schemas.openxmlformats.org/officeDocument/2006/relationships/tags" Target="../tags/tag12.xml"/><Relationship Id="rId4" Type="http://schemas.openxmlformats.org/officeDocument/2006/relationships/image" Target="../media/image96.jp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0.xm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0.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0.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GS1 Industry and Standards Event 2017</a:t>
            </a:r>
            <a:br>
              <a:rPr lang="en-US" dirty="0" smtClean="0"/>
            </a:br>
            <a:r>
              <a:rPr lang="en-US" sz="1400" i="1" dirty="0" smtClean="0">
                <a:solidFill>
                  <a:srgbClr val="002C6C"/>
                </a:solidFill>
              </a:rPr>
              <a:t>Transforming business together</a:t>
            </a:r>
            <a:endParaRPr lang="en-GB" dirty="0">
              <a:solidFill>
                <a:srgbClr val="002C6C"/>
              </a:solidFill>
            </a:endParaRPr>
          </a:p>
        </p:txBody>
      </p:sp>
      <p:sp>
        <p:nvSpPr>
          <p:cNvPr id="3" name="Text Placeholder 2"/>
          <p:cNvSpPr>
            <a:spLocks noGrp="1"/>
          </p:cNvSpPr>
          <p:nvPr>
            <p:ph type="body" sz="quarter" idx="11"/>
          </p:nvPr>
        </p:nvSpPr>
        <p:spPr/>
        <p:txBody>
          <a:bodyPr/>
          <a:lstStyle/>
          <a:p>
            <a:r>
              <a:rPr lang="en-US" dirty="0" smtClean="0"/>
              <a:t>Plenary </a:t>
            </a:r>
            <a:endParaRPr lang="en-GB" dirty="0"/>
          </a:p>
        </p:txBody>
      </p:sp>
      <p:sp>
        <p:nvSpPr>
          <p:cNvPr id="4" name="Text Placeholder 3"/>
          <p:cNvSpPr>
            <a:spLocks noGrp="1"/>
          </p:cNvSpPr>
          <p:nvPr>
            <p:ph type="body" sz="quarter" idx="12"/>
          </p:nvPr>
        </p:nvSpPr>
        <p:spPr/>
        <p:txBody>
          <a:bodyPr/>
          <a:lstStyle/>
          <a:p>
            <a:r>
              <a:rPr lang="en-US" dirty="0" smtClean="0"/>
              <a:t>Brussels, Belgium</a:t>
            </a:r>
            <a:endParaRPr lang="en-GB" dirty="0"/>
          </a:p>
          <a:p>
            <a:endParaRPr lang="en-GB" dirty="0"/>
          </a:p>
        </p:txBody>
      </p:sp>
      <p:sp>
        <p:nvSpPr>
          <p:cNvPr id="5" name="Text Placeholder 4"/>
          <p:cNvSpPr>
            <a:spLocks noGrp="1"/>
          </p:cNvSpPr>
          <p:nvPr>
            <p:ph type="body" sz="quarter" idx="14"/>
          </p:nvPr>
        </p:nvSpPr>
        <p:spPr/>
        <p:txBody>
          <a:bodyPr/>
          <a:lstStyle/>
          <a:p>
            <a:r>
              <a:rPr lang="en-US" dirty="0"/>
              <a:t>Tuesday, </a:t>
            </a:r>
            <a:r>
              <a:rPr lang="en-US" dirty="0" smtClean="0"/>
              <a:t>10 October 2017</a:t>
            </a:r>
            <a:endParaRPr lang="en-GB" dirty="0"/>
          </a:p>
          <a:p>
            <a:endParaRPr lang="en-GB" dirty="0"/>
          </a:p>
        </p:txBody>
      </p:sp>
    </p:spTree>
    <p:custDataLst>
      <p:tags r:id="rId1"/>
    </p:custDataLst>
    <p:extLst>
      <p:ext uri="{BB962C8B-B14F-4D97-AF65-F5344CB8AC3E}">
        <p14:creationId xmlns:p14="http://schemas.microsoft.com/office/powerpoint/2010/main" val="19332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Best places to enjoy this…</a:t>
            </a:r>
          </a:p>
        </p:txBody>
      </p:sp>
      <p:sp>
        <p:nvSpPr>
          <p:cNvPr id="16" name="Text Placeholder 15"/>
          <p:cNvSpPr>
            <a:spLocks noGrp="1"/>
          </p:cNvSpPr>
          <p:nvPr>
            <p:ph type="body" sz="quarter" idx="15"/>
          </p:nvPr>
        </p:nvSpPr>
        <p:spPr>
          <a:xfrm>
            <a:off x="447736" y="1169710"/>
            <a:ext cx="2511364" cy="792440"/>
          </a:xfrm>
        </p:spPr>
        <p:txBody>
          <a:bodyPr/>
          <a:lstStyle/>
          <a:p>
            <a:r>
              <a:rPr lang="en-US" sz="1050" dirty="0" smtClean="0"/>
              <a:t>PARC DU CINQUANTENAIRE </a:t>
            </a:r>
            <a:r>
              <a:rPr lang="en-US" sz="1100" dirty="0" smtClean="0"/>
              <a:t>/ </a:t>
            </a:r>
          </a:p>
          <a:p>
            <a:r>
              <a:rPr lang="en-US" sz="1050" dirty="0" smtClean="0"/>
              <a:t>JUBELPARK</a:t>
            </a:r>
            <a:endParaRPr lang="en-US" sz="1050" dirty="0"/>
          </a:p>
          <a:p>
            <a:endParaRPr lang="en-GB" sz="1100" dirty="0"/>
          </a:p>
          <a:p>
            <a:r>
              <a:rPr lang="en-US" sz="1100" b="0" i="1" dirty="0" smtClean="0"/>
              <a:t>Location: European district</a:t>
            </a:r>
          </a:p>
        </p:txBody>
      </p:sp>
      <p:sp>
        <p:nvSpPr>
          <p:cNvPr id="17" name="Text Placeholder 16"/>
          <p:cNvSpPr>
            <a:spLocks noGrp="1"/>
          </p:cNvSpPr>
          <p:nvPr>
            <p:ph type="body" sz="quarter" idx="17"/>
          </p:nvPr>
        </p:nvSpPr>
        <p:spPr>
          <a:xfrm>
            <a:off x="447736"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#relaxing</a:t>
            </a:r>
            <a:endParaRPr lang="en-GB" b="1" dirty="0">
              <a:solidFill>
                <a:srgbClr val="F26334"/>
              </a:solidFill>
            </a:endParaRPr>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10</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8" name="Text Placeholder 17"/>
          <p:cNvSpPr>
            <a:spLocks noGrp="1"/>
          </p:cNvSpPr>
          <p:nvPr>
            <p:ph type="body" sz="quarter" idx="23"/>
          </p:nvPr>
        </p:nvSpPr>
        <p:spPr>
          <a:xfrm>
            <a:off x="3272504" y="1169710"/>
            <a:ext cx="2511364" cy="792440"/>
          </a:xfrm>
        </p:spPr>
        <p:txBody>
          <a:bodyPr/>
          <a:lstStyle/>
          <a:p>
            <a:r>
              <a:rPr lang="en-US" sz="1100" dirty="0" smtClean="0"/>
              <a:t>TERKAMERENABDIJ / </a:t>
            </a:r>
          </a:p>
          <a:p>
            <a:r>
              <a:rPr lang="en-US" sz="1100" dirty="0" smtClean="0"/>
              <a:t>ABBAYE DE LA CAMBRE</a:t>
            </a:r>
          </a:p>
          <a:p>
            <a:endParaRPr lang="en-US" sz="1100" dirty="0"/>
          </a:p>
          <a:p>
            <a:r>
              <a:rPr lang="en-US" sz="1100" b="0" i="1" dirty="0" smtClean="0"/>
              <a:t>Location: </a:t>
            </a:r>
            <a:r>
              <a:rPr lang="en-US" sz="1100" b="0" i="1" dirty="0" err="1" smtClean="0"/>
              <a:t>Elsene</a:t>
            </a:r>
            <a:r>
              <a:rPr lang="en-US" sz="1100" b="0" i="1" dirty="0" smtClean="0"/>
              <a:t> / Ixelles</a:t>
            </a:r>
            <a:endParaRPr lang="en-GB" sz="1100" i="1" dirty="0"/>
          </a:p>
        </p:txBody>
      </p:sp>
      <p:sp>
        <p:nvSpPr>
          <p:cNvPr id="19" name="Text Placeholder 18"/>
          <p:cNvSpPr>
            <a:spLocks noGrp="1"/>
          </p:cNvSpPr>
          <p:nvPr>
            <p:ph type="body" sz="quarter" idx="24"/>
          </p:nvPr>
        </p:nvSpPr>
        <p:spPr>
          <a:xfrm>
            <a:off x="3272878"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#discovery</a:t>
            </a:r>
            <a:endParaRPr lang="en-GB" b="1" dirty="0">
              <a:solidFill>
                <a:srgbClr val="F26334"/>
              </a:solidFill>
            </a:endParaRPr>
          </a:p>
        </p:txBody>
      </p:sp>
      <p:sp>
        <p:nvSpPr>
          <p:cNvPr id="20" name="Text Placeholder 19"/>
          <p:cNvSpPr>
            <a:spLocks noGrp="1"/>
          </p:cNvSpPr>
          <p:nvPr>
            <p:ph type="body" sz="quarter" idx="25"/>
          </p:nvPr>
        </p:nvSpPr>
        <p:spPr>
          <a:xfrm>
            <a:off x="6177676" y="1169710"/>
            <a:ext cx="2511364" cy="792440"/>
          </a:xfrm>
        </p:spPr>
        <p:txBody>
          <a:bodyPr/>
          <a:lstStyle/>
          <a:p>
            <a:r>
              <a:rPr lang="en-US" sz="1100" dirty="0" smtClean="0"/>
              <a:t>PARC ROYAL / </a:t>
            </a:r>
          </a:p>
          <a:p>
            <a:r>
              <a:rPr lang="en-US" sz="1100" dirty="0" smtClean="0"/>
              <a:t>WARANDEPARK</a:t>
            </a:r>
            <a:endParaRPr lang="en-US" sz="1100" dirty="0"/>
          </a:p>
          <a:p>
            <a:endParaRPr lang="en-US" sz="1100" dirty="0" smtClean="0"/>
          </a:p>
          <a:p>
            <a:r>
              <a:rPr lang="en-GB" sz="1100" b="0" i="1" dirty="0" smtClean="0"/>
              <a:t>Location: next to Royal Palace</a:t>
            </a:r>
            <a:endParaRPr lang="en-GB" sz="1100" b="0" i="1" dirty="0"/>
          </a:p>
        </p:txBody>
      </p:sp>
      <p:sp>
        <p:nvSpPr>
          <p:cNvPr id="21" name="Text Placeholder 20"/>
          <p:cNvSpPr>
            <a:spLocks noGrp="1"/>
          </p:cNvSpPr>
          <p:nvPr>
            <p:ph type="body" sz="quarter" idx="26"/>
          </p:nvPr>
        </p:nvSpPr>
        <p:spPr>
          <a:xfrm>
            <a:off x="6178050"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#impressive</a:t>
            </a:r>
            <a:endParaRPr lang="en-GB" b="1" dirty="0">
              <a:solidFill>
                <a:srgbClr val="F2633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20" y="2307096"/>
            <a:ext cx="2512316" cy="1676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45" y="2314918"/>
            <a:ext cx="2567043" cy="16685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997" y="2314918"/>
            <a:ext cx="2602671" cy="1668577"/>
          </a:xfrm>
          <a:prstGeom prst="rect">
            <a:avLst/>
          </a:prstGeom>
        </p:spPr>
      </p:pic>
    </p:spTree>
    <p:extLst>
      <p:ext uri="{BB962C8B-B14F-4D97-AF65-F5344CB8AC3E}">
        <p14:creationId xmlns:p14="http://schemas.microsoft.com/office/powerpoint/2010/main" val="3361669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jS4oEh5-OM"/>
          <p:cNvPicPr>
            <a:picLocks noRot="1" noChangeAspect="1"/>
          </p:cNvPicPr>
          <p:nvPr>
            <a:videoFile r:link="rId1"/>
          </p:nvPr>
        </p:nvPicPr>
        <p:blipFill>
          <a:blip r:embed="rId3"/>
          <a:stretch>
            <a:fillRect/>
          </a:stretch>
        </p:blipFill>
        <p:spPr>
          <a:xfrm>
            <a:off x="1371600" y="1047750"/>
            <a:ext cx="6058780" cy="3408065"/>
          </a:xfrm>
          <a:prstGeom prst="rect">
            <a:avLst/>
          </a:prstGeom>
        </p:spPr>
      </p:pic>
      <p:sp>
        <p:nvSpPr>
          <p:cNvPr id="6" name="Title 5"/>
          <p:cNvSpPr>
            <a:spLocks noGrp="1"/>
          </p:cNvSpPr>
          <p:nvPr>
            <p:ph type="title"/>
          </p:nvPr>
        </p:nvSpPr>
        <p:spPr/>
        <p:txBody>
          <a:bodyPr/>
          <a:lstStyle/>
          <a:p>
            <a:r>
              <a:rPr lang="en-GB" dirty="0" smtClean="0"/>
              <a:t>And last but not least…</a:t>
            </a:r>
            <a:r>
              <a:rPr lang="nl-BE" dirty="0" err="1"/>
              <a:t>Belgian</a:t>
            </a:r>
            <a:r>
              <a:rPr lang="nl-BE" dirty="0"/>
              <a:t> Comic Strip </a:t>
            </a:r>
            <a:r>
              <a:rPr lang="nl-BE" dirty="0" smtClean="0"/>
              <a:t>Center!</a:t>
            </a:r>
            <a:endParaRPr lang="en-GB" dirty="0"/>
          </a:p>
        </p:txBody>
      </p:sp>
      <p:sp>
        <p:nvSpPr>
          <p:cNvPr id="4" name="Slide Number Placeholder 3"/>
          <p:cNvSpPr>
            <a:spLocks noGrp="1"/>
          </p:cNvSpPr>
          <p:nvPr>
            <p:ph type="sldNum" sz="quarter" idx="1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11</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420227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Enjoy the hell hole!</a:t>
            </a:r>
            <a:endParaRPr lang="en-GB" dirty="0"/>
          </a:p>
        </p:txBody>
      </p:sp>
      <p:pic>
        <p:nvPicPr>
          <p:cNvPr id="2" name="Content Placeholder 1">
            <a:hlinkClick r:id="rId2"/>
          </p:cNvPr>
          <p:cNvPicPr>
            <a:picLocks noGrp="1" noChangeAspect="1"/>
          </p:cNvPicPr>
          <p:nvPr>
            <p:ph idx="11"/>
          </p:nvPr>
        </p:nvPicPr>
        <p:blipFill>
          <a:blip r:embed="rId3" cstate="print">
            <a:extLst>
              <a:ext uri="{28A0092B-C50C-407E-A947-70E740481C1C}">
                <a14:useLocalDpi xmlns:a14="http://schemas.microsoft.com/office/drawing/2010/main" val="0"/>
              </a:ext>
            </a:extLst>
          </a:blip>
          <a:stretch>
            <a:fillRect/>
          </a:stretch>
        </p:blipFill>
        <p:spPr>
          <a:xfrm>
            <a:off x="504000" y="1123950"/>
            <a:ext cx="8153400" cy="3061771"/>
          </a:xfrm>
        </p:spPr>
      </p:pic>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12</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409666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759" y="981047"/>
            <a:ext cx="2686835" cy="22451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116" y="3889482"/>
            <a:ext cx="5468123" cy="299467"/>
          </a:xfrm>
          <a:prstGeom prst="rect">
            <a:avLst/>
          </a:prstGeom>
        </p:spPr>
      </p:pic>
    </p:spTree>
    <p:extLst>
      <p:ext uri="{BB962C8B-B14F-4D97-AF65-F5344CB8AC3E}">
        <p14:creationId xmlns:p14="http://schemas.microsoft.com/office/powerpoint/2010/main" val="30519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Plenary agenda</a:t>
            </a:r>
            <a:endParaRPr lang="en-GB" dirty="0"/>
          </a:p>
        </p:txBody>
      </p:sp>
      <p:sp>
        <p:nvSpPr>
          <p:cNvPr id="3" name="Content Placeholder 2"/>
          <p:cNvSpPr>
            <a:spLocks noGrp="1"/>
          </p:cNvSpPr>
          <p:nvPr>
            <p:ph idx="11"/>
          </p:nvPr>
        </p:nvSpPr>
        <p:spPr/>
        <p:txBody>
          <a:bodyPr/>
          <a:lstStyle/>
          <a:p>
            <a:pPr>
              <a:spcBef>
                <a:spcPts val="1200"/>
              </a:spcBef>
            </a:pPr>
            <a:r>
              <a:rPr lang="en-US" sz="1600" dirty="0" smtClean="0"/>
              <a:t>The week ahead</a:t>
            </a:r>
          </a:p>
          <a:p>
            <a:pPr>
              <a:spcBef>
                <a:spcPts val="1200"/>
              </a:spcBef>
            </a:pPr>
            <a:r>
              <a:rPr lang="en-US" sz="1600" dirty="0" smtClean="0"/>
              <a:t>Global Standards Management Process (GSMP) </a:t>
            </a:r>
            <a:r>
              <a:rPr lang="en-US" sz="1600" dirty="0" smtClean="0"/>
              <a:t>update</a:t>
            </a:r>
            <a:endParaRPr lang="en-US" sz="1600" dirty="0"/>
          </a:p>
          <a:p>
            <a:pPr>
              <a:spcBef>
                <a:spcPts val="1200"/>
              </a:spcBef>
            </a:pPr>
            <a:r>
              <a:rPr lang="en-US" sz="1600" dirty="0"/>
              <a:t>GS1 </a:t>
            </a:r>
            <a:r>
              <a:rPr lang="en-US" sz="1600" dirty="0" smtClean="0"/>
              <a:t>“state of the business”</a:t>
            </a:r>
            <a:endParaRPr lang="en-GB" sz="1400" dirty="0"/>
          </a:p>
          <a:p>
            <a:pPr>
              <a:spcBef>
                <a:spcPts val="1200"/>
              </a:spcBef>
            </a:pPr>
            <a:r>
              <a:rPr lang="en-US" sz="1600" dirty="0" smtClean="0"/>
              <a:t>Keynote Speaker – David Rowan, WIRED UK</a:t>
            </a:r>
            <a:endParaRPr lang="en-GB" sz="1600" dirty="0"/>
          </a:p>
          <a:p>
            <a:pPr>
              <a:spcBef>
                <a:spcPts val="1200"/>
              </a:spcBef>
            </a:pPr>
            <a:r>
              <a:rPr lang="en-US" sz="1600" dirty="0" smtClean="0"/>
              <a:t>GS1 Standards Awards</a:t>
            </a:r>
          </a:p>
          <a:p>
            <a:pPr>
              <a:spcBef>
                <a:spcPts val="1200"/>
              </a:spcBef>
            </a:pPr>
            <a:r>
              <a:rPr lang="en-US" sz="1600" dirty="0" smtClean="0"/>
              <a:t>Closing </a:t>
            </a:r>
            <a:r>
              <a:rPr lang="en-US" sz="1600" dirty="0"/>
              <a:t>r</a:t>
            </a:r>
            <a:r>
              <a:rPr lang="en-US" sz="1600" dirty="0" smtClean="0"/>
              <a:t>emarks</a:t>
            </a:r>
            <a:endParaRPr lang="en-GB" dirty="0"/>
          </a:p>
          <a:p>
            <a:endParaRPr lang="en-GB" dirty="0"/>
          </a:p>
        </p:txBody>
      </p:sp>
    </p:spTree>
    <p:custDataLst>
      <p:tags r:id="rId1"/>
    </p:custDataLst>
    <p:extLst>
      <p:ext uri="{BB962C8B-B14F-4D97-AF65-F5344CB8AC3E}">
        <p14:creationId xmlns:p14="http://schemas.microsoft.com/office/powerpoint/2010/main" val="71295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3" name="Title 2"/>
          <p:cNvSpPr>
            <a:spLocks noGrp="1"/>
          </p:cNvSpPr>
          <p:nvPr>
            <p:ph type="title"/>
          </p:nvPr>
        </p:nvSpPr>
        <p:spPr/>
        <p:txBody>
          <a:bodyPr/>
          <a:lstStyle/>
          <a:p>
            <a:r>
              <a:rPr lang="en-US" dirty="0" smtClean="0"/>
              <a:t>The week ahead</a:t>
            </a:r>
            <a:endParaRPr lang="en-GB" dirty="0"/>
          </a:p>
        </p:txBody>
      </p:sp>
    </p:spTree>
    <p:extLst>
      <p:ext uri="{BB962C8B-B14F-4D97-AF65-F5344CB8AC3E}">
        <p14:creationId xmlns:p14="http://schemas.microsoft.com/office/powerpoint/2010/main" val="136504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0050"/>
            <a:ext cx="9144000" cy="6096000"/>
          </a:xfrm>
          <a:prstGeom prst="rect">
            <a:avLst/>
          </a:prstGeom>
        </p:spPr>
      </p:pic>
      <p:sp>
        <p:nvSpPr>
          <p:cNvPr id="2" name="Oval Callout 1"/>
          <p:cNvSpPr/>
          <p:nvPr/>
        </p:nvSpPr>
        <p:spPr bwMode="auto">
          <a:xfrm>
            <a:off x="7100833" y="1111088"/>
            <a:ext cx="563659" cy="322425"/>
          </a:xfrm>
          <a:prstGeom prst="wedgeEllipseCallout">
            <a:avLst/>
          </a:prstGeom>
          <a:noFill/>
          <a:ln w="9525" cap="flat" cmpd="sng" algn="ctr">
            <a:noFill/>
            <a:prstDash val="solid"/>
            <a:round/>
            <a:headEnd type="none" w="med" len="med"/>
            <a:tailEnd type="none" w="med" len="med"/>
          </a:ln>
          <a:effectLst/>
        </p:spPr>
        <p:txBody>
          <a:bodyPr vert="horz" wrap="square" lIns="68523" tIns="34286" rIns="68523" bIns="34286" numCol="1" rtlCol="0" anchor="t" anchorCtr="0" compatLnSpc="1">
            <a:prstTxWarp prst="textNoShape">
              <a:avLst/>
            </a:prstTxWarp>
          </a:bodyPr>
          <a:lstStyle/>
          <a:p>
            <a:pPr defTabSz="685093"/>
            <a:endParaRPr lang="en-US" sz="1400">
              <a:solidFill>
                <a:srgbClr val="454545"/>
              </a:solidFill>
              <a:latin typeface="Verdana"/>
            </a:endParaRPr>
          </a:p>
        </p:txBody>
      </p:sp>
      <p:sp>
        <p:nvSpPr>
          <p:cNvPr id="13" name="TextBox 12"/>
          <p:cNvSpPr txBox="1"/>
          <p:nvPr/>
        </p:nvSpPr>
        <p:spPr>
          <a:xfrm>
            <a:off x="876301" y="568636"/>
            <a:ext cx="3352800" cy="1084904"/>
          </a:xfrm>
          <a:prstGeom prst="rect">
            <a:avLst/>
          </a:prstGeom>
          <a:noFill/>
          <a:ln w="12700">
            <a:noFill/>
          </a:ln>
        </p:spPr>
        <p:txBody>
          <a:bodyPr wrap="square" lIns="68523" tIns="34286" rIns="68523" bIns="34286"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685093"/>
            <a:r>
              <a:rPr lang="fr-BE" sz="6600" b="1" dirty="0" smtClean="0">
                <a:ln w="11430"/>
                <a:solidFill>
                  <a:srgbClr val="FF0000"/>
                </a:solidFill>
                <a:effectLst>
                  <a:outerShdw blurRad="50800" dist="39000" dir="5460000" algn="tl">
                    <a:srgbClr val="000000">
                      <a:alpha val="38000"/>
                    </a:srgbClr>
                  </a:outerShdw>
                </a:effectLst>
                <a:latin typeface="Verdana"/>
              </a:rPr>
              <a:t>374</a:t>
            </a:r>
            <a:endParaRPr lang="en-US" sz="6600" b="1" baseline="30000" dirty="0">
              <a:ln w="11430"/>
              <a:solidFill>
                <a:srgbClr val="FF0000"/>
              </a:solidFill>
              <a:effectLst>
                <a:outerShdw blurRad="50800" dist="39000" dir="5460000" algn="tl">
                  <a:srgbClr val="000000">
                    <a:alpha val="38000"/>
                  </a:srgbClr>
                </a:outerShdw>
              </a:effectLst>
              <a:latin typeface="Verdana"/>
            </a:endParaRPr>
          </a:p>
        </p:txBody>
      </p:sp>
      <p:sp>
        <p:nvSpPr>
          <p:cNvPr id="10" name="TextBox 9"/>
          <p:cNvSpPr txBox="1"/>
          <p:nvPr/>
        </p:nvSpPr>
        <p:spPr>
          <a:xfrm>
            <a:off x="6248400" y="822266"/>
            <a:ext cx="1839442" cy="992571"/>
          </a:xfrm>
          <a:prstGeom prst="rect">
            <a:avLst/>
          </a:prstGeom>
          <a:noFill/>
          <a:ln w="12700">
            <a:noFill/>
          </a:ln>
        </p:spPr>
        <p:txBody>
          <a:bodyPr wrap="square" lIns="68523" tIns="34286" rIns="68523" bIns="34286"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685093"/>
            <a:r>
              <a:rPr lang="fr-BE" sz="6000" b="1" dirty="0" smtClean="0">
                <a:ln w="11430"/>
                <a:solidFill>
                  <a:srgbClr val="FF0000"/>
                </a:solidFill>
                <a:effectLst>
                  <a:outerShdw blurRad="50800" dist="39000" dir="5460000" algn="tl">
                    <a:srgbClr val="000000">
                      <a:alpha val="38000"/>
                    </a:srgbClr>
                  </a:outerShdw>
                </a:effectLst>
                <a:latin typeface="Verdana"/>
              </a:rPr>
              <a:t>32</a:t>
            </a:r>
            <a:endParaRPr lang="en-US" sz="6000" b="1" baseline="30000" dirty="0">
              <a:ln w="11430"/>
              <a:solidFill>
                <a:srgbClr val="FF0000"/>
              </a:solidFill>
              <a:effectLst>
                <a:outerShdw blurRad="50800" dist="39000" dir="5460000" algn="tl">
                  <a:srgbClr val="000000">
                    <a:alpha val="38000"/>
                  </a:srgbClr>
                </a:outerShdw>
              </a:effectLst>
              <a:latin typeface="Verdana"/>
            </a:endParaRPr>
          </a:p>
        </p:txBody>
      </p:sp>
      <p:sp>
        <p:nvSpPr>
          <p:cNvPr id="7" name="TextBox 6"/>
          <p:cNvSpPr txBox="1"/>
          <p:nvPr/>
        </p:nvSpPr>
        <p:spPr>
          <a:xfrm>
            <a:off x="76200" y="168248"/>
            <a:ext cx="4677809" cy="500129"/>
          </a:xfrm>
          <a:prstGeom prst="rect">
            <a:avLst/>
          </a:prstGeom>
          <a:noFill/>
          <a:ln w="12700">
            <a:noFill/>
          </a:ln>
        </p:spPr>
        <p:txBody>
          <a:bodyPr wrap="square" lIns="68523" tIns="34286" rIns="68523" bIns="34286"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685093"/>
            <a:r>
              <a:rPr lang="fr-BE" sz="2800" b="1" dirty="0" smtClean="0">
                <a:ln w="11430"/>
                <a:solidFill>
                  <a:srgbClr val="F26334"/>
                </a:solidFill>
                <a:effectLst>
                  <a:outerShdw blurRad="50800" dist="39000" dir="5460000" algn="tl">
                    <a:srgbClr val="000000">
                      <a:alpha val="38000"/>
                    </a:srgbClr>
                  </a:outerShdw>
                </a:effectLst>
                <a:latin typeface="Verdana"/>
              </a:rPr>
              <a:t>Record </a:t>
            </a:r>
            <a:r>
              <a:rPr lang="fr-BE" sz="2800" b="1" dirty="0" err="1" smtClean="0">
                <a:ln w="11430"/>
                <a:solidFill>
                  <a:srgbClr val="F26334"/>
                </a:solidFill>
                <a:effectLst>
                  <a:outerShdw blurRad="50800" dist="39000" dir="5460000" algn="tl">
                    <a:srgbClr val="000000">
                      <a:alpha val="38000"/>
                    </a:srgbClr>
                  </a:outerShdw>
                </a:effectLst>
                <a:latin typeface="Verdana"/>
              </a:rPr>
              <a:t>attendance</a:t>
            </a:r>
            <a:r>
              <a:rPr lang="fr-BE" sz="2800" b="1" dirty="0" smtClean="0">
                <a:ln w="11430"/>
                <a:solidFill>
                  <a:srgbClr val="F26334"/>
                </a:solidFill>
                <a:effectLst>
                  <a:outerShdw blurRad="50800" dist="39000" dir="5460000" algn="tl">
                    <a:srgbClr val="000000">
                      <a:alpha val="38000"/>
                    </a:srgbClr>
                  </a:outerShdw>
                </a:effectLst>
                <a:latin typeface="Verdana"/>
              </a:rPr>
              <a:t>!</a:t>
            </a:r>
            <a:endParaRPr lang="en-US" sz="2800" b="1" baseline="30000" dirty="0">
              <a:ln w="11430"/>
              <a:solidFill>
                <a:srgbClr val="F26334"/>
              </a:solidFill>
              <a:effectLst>
                <a:outerShdw blurRad="50800" dist="39000" dir="5460000" algn="tl">
                  <a:srgbClr val="000000">
                    <a:alpha val="38000"/>
                  </a:srgbClr>
                </a:outerShdw>
              </a:effectLst>
              <a:latin typeface="Verdana"/>
            </a:endParaRPr>
          </a:p>
        </p:txBody>
      </p:sp>
      <p:sp>
        <p:nvSpPr>
          <p:cNvPr id="8" name="TextBox 7"/>
          <p:cNvSpPr txBox="1"/>
          <p:nvPr/>
        </p:nvSpPr>
        <p:spPr>
          <a:xfrm>
            <a:off x="5691133" y="168248"/>
            <a:ext cx="3467100" cy="807905"/>
          </a:xfrm>
          <a:prstGeom prst="rect">
            <a:avLst/>
          </a:prstGeom>
          <a:noFill/>
          <a:ln w="12700">
            <a:noFill/>
          </a:ln>
        </p:spPr>
        <p:txBody>
          <a:bodyPr wrap="square" lIns="68523" tIns="34286" rIns="68523" bIns="34286"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685093"/>
            <a:r>
              <a:rPr lang="fr-BE" sz="2400" b="1" dirty="0" err="1" smtClean="0">
                <a:ln w="11430"/>
                <a:solidFill>
                  <a:schemeClr val="tx1">
                    <a:lumMod val="20000"/>
                    <a:lumOff val="80000"/>
                  </a:schemeClr>
                </a:solidFill>
                <a:effectLst>
                  <a:outerShdw blurRad="50800" dist="39000" dir="5460000" algn="tl">
                    <a:srgbClr val="000000">
                      <a:alpha val="38000"/>
                    </a:srgbClr>
                  </a:outerShdw>
                </a:effectLst>
                <a:latin typeface="Verdana"/>
              </a:rPr>
              <a:t>Amazing</a:t>
            </a:r>
            <a:r>
              <a:rPr lang="fr-BE" sz="2400" b="1" dirty="0" smtClean="0">
                <a:ln w="11430"/>
                <a:solidFill>
                  <a:schemeClr val="tx1">
                    <a:lumMod val="20000"/>
                    <a:lumOff val="80000"/>
                  </a:schemeClr>
                </a:solidFill>
                <a:effectLst>
                  <a:outerShdw blurRad="50800" dist="39000" dir="5460000" algn="tl">
                    <a:srgbClr val="000000">
                      <a:alpha val="38000"/>
                    </a:srgbClr>
                  </a:outerShdw>
                </a:effectLst>
                <a:latin typeface="Verdana"/>
              </a:rPr>
              <a:t> </a:t>
            </a:r>
            <a:r>
              <a:rPr lang="fr-BE" sz="2400" b="1" dirty="0" err="1">
                <a:ln w="11430"/>
                <a:solidFill>
                  <a:schemeClr val="tx1">
                    <a:lumMod val="20000"/>
                    <a:lumOff val="80000"/>
                  </a:schemeClr>
                </a:solidFill>
                <a:effectLst>
                  <a:outerShdw blurRad="50800" dist="39000" dir="5460000" algn="tl">
                    <a:srgbClr val="000000">
                      <a:alpha val="38000"/>
                    </a:srgbClr>
                  </a:outerShdw>
                </a:effectLst>
                <a:latin typeface="Verdana"/>
              </a:rPr>
              <a:t>n</a:t>
            </a:r>
            <a:r>
              <a:rPr lang="fr-BE" sz="2400" b="1" dirty="0" err="1" smtClean="0">
                <a:ln w="11430"/>
                <a:solidFill>
                  <a:schemeClr val="tx1">
                    <a:lumMod val="20000"/>
                    <a:lumOff val="80000"/>
                  </a:schemeClr>
                </a:solidFill>
                <a:effectLst>
                  <a:outerShdw blurRad="50800" dist="39000" dir="5460000" algn="tl">
                    <a:srgbClr val="000000">
                      <a:alpha val="38000"/>
                    </a:srgbClr>
                  </a:outerShdw>
                </a:effectLst>
                <a:latin typeface="Verdana"/>
              </a:rPr>
              <a:t>umber</a:t>
            </a:r>
            <a:endParaRPr lang="fr-BE" sz="2400" b="1" dirty="0" smtClean="0">
              <a:ln w="11430"/>
              <a:solidFill>
                <a:schemeClr val="tx1">
                  <a:lumMod val="20000"/>
                  <a:lumOff val="80000"/>
                </a:schemeClr>
              </a:solidFill>
              <a:effectLst>
                <a:outerShdw blurRad="50800" dist="39000" dir="5460000" algn="tl">
                  <a:srgbClr val="000000">
                    <a:alpha val="38000"/>
                  </a:srgbClr>
                </a:outerShdw>
              </a:effectLst>
              <a:latin typeface="Verdana"/>
            </a:endParaRPr>
          </a:p>
          <a:p>
            <a:pPr defTabSz="685093"/>
            <a:r>
              <a:rPr lang="fr-BE" sz="2400" b="1" dirty="0" smtClean="0">
                <a:ln w="11430"/>
                <a:solidFill>
                  <a:schemeClr val="tx1">
                    <a:lumMod val="20000"/>
                    <a:lumOff val="80000"/>
                  </a:schemeClr>
                </a:solidFill>
                <a:effectLst>
                  <a:outerShdw blurRad="50800" dist="39000" dir="5460000" algn="tl">
                    <a:srgbClr val="000000">
                      <a:alpha val="38000"/>
                    </a:srgbClr>
                  </a:outerShdw>
                </a:effectLst>
                <a:latin typeface="Verdana"/>
              </a:rPr>
              <a:t>of countries!</a:t>
            </a:r>
            <a:endParaRPr lang="en-US" sz="2400" b="1" baseline="30000" dirty="0">
              <a:ln w="11430"/>
              <a:solidFill>
                <a:schemeClr val="tx1">
                  <a:lumMod val="20000"/>
                  <a:lumOff val="80000"/>
                </a:schemeClr>
              </a:solidFill>
              <a:effectLst>
                <a:outerShdw blurRad="50800" dist="39000" dir="5460000" algn="tl">
                  <a:srgbClr val="000000">
                    <a:alpha val="38000"/>
                  </a:srgbClr>
                </a:outerShdw>
              </a:effectLst>
              <a:latin typeface="Verdana"/>
            </a:endParaRPr>
          </a:p>
        </p:txBody>
      </p:sp>
      <p:sp>
        <p:nvSpPr>
          <p:cNvPr id="9" name="TextBox 8"/>
          <p:cNvSpPr txBox="1"/>
          <p:nvPr/>
        </p:nvSpPr>
        <p:spPr>
          <a:xfrm>
            <a:off x="5043757" y="2051093"/>
            <a:ext cx="4677809" cy="1423459"/>
          </a:xfrm>
          <a:prstGeom prst="rect">
            <a:avLst/>
          </a:prstGeom>
          <a:noFill/>
          <a:ln w="12700">
            <a:noFill/>
          </a:ln>
        </p:spPr>
        <p:txBody>
          <a:bodyPr wrap="square" lIns="68523" tIns="34286" rIns="68523" bIns="34286"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093"/>
            <a:r>
              <a:rPr lang="en-US" sz="6000" b="1" dirty="0" smtClean="0">
                <a:ln w="11430"/>
                <a:solidFill>
                  <a:srgbClr val="FF0000"/>
                </a:solidFill>
                <a:effectLst>
                  <a:outerShdw blurRad="50800" dist="39000" dir="5460000" algn="tl">
                    <a:srgbClr val="000000">
                      <a:alpha val="38000"/>
                    </a:srgbClr>
                  </a:outerShdw>
                </a:effectLst>
              </a:rPr>
              <a:t>27%</a:t>
            </a:r>
            <a:endParaRPr lang="en-US" sz="6000" b="1" baseline="30000" dirty="0">
              <a:ln w="11430"/>
              <a:solidFill>
                <a:srgbClr val="FF0000"/>
              </a:solidFill>
              <a:effectLst>
                <a:outerShdw blurRad="50800" dist="39000" dir="5460000" algn="tl">
                  <a:srgbClr val="000000">
                    <a:alpha val="38000"/>
                  </a:srgbClr>
                </a:outerShdw>
              </a:effectLst>
            </a:endParaRPr>
          </a:p>
          <a:p>
            <a:pPr algn="ctr" defTabSz="685093"/>
            <a:r>
              <a:rPr lang="fr-BE" sz="2800" b="1" dirty="0" smtClean="0">
                <a:ln w="11430"/>
                <a:solidFill>
                  <a:srgbClr val="002C6C"/>
                </a:solidFill>
                <a:effectLst>
                  <a:outerShdw blurRad="50800" dist="39000" dir="5460000" algn="tl">
                    <a:srgbClr val="000000">
                      <a:alpha val="38000"/>
                    </a:srgbClr>
                  </a:outerShdw>
                </a:effectLst>
                <a:latin typeface="Verdana"/>
              </a:rPr>
              <a:t>New </a:t>
            </a:r>
            <a:r>
              <a:rPr lang="fr-BE" sz="2800" b="1" dirty="0" err="1" smtClean="0">
                <a:ln w="11430"/>
                <a:solidFill>
                  <a:srgbClr val="002C6C"/>
                </a:solidFill>
                <a:effectLst>
                  <a:outerShdw blurRad="50800" dist="39000" dir="5460000" algn="tl">
                    <a:srgbClr val="000000">
                      <a:alpha val="38000"/>
                    </a:srgbClr>
                  </a:outerShdw>
                </a:effectLst>
                <a:latin typeface="Verdana"/>
              </a:rPr>
              <a:t>attendees</a:t>
            </a:r>
            <a:r>
              <a:rPr lang="fr-BE" sz="2800" b="1" dirty="0" smtClean="0">
                <a:ln w="11430"/>
                <a:solidFill>
                  <a:srgbClr val="002C6C"/>
                </a:solidFill>
                <a:effectLst>
                  <a:outerShdw blurRad="50800" dist="39000" dir="5460000" algn="tl">
                    <a:srgbClr val="000000">
                      <a:alpha val="38000"/>
                    </a:srgbClr>
                  </a:outerShdw>
                </a:effectLst>
                <a:latin typeface="Verdana"/>
              </a:rPr>
              <a:t>!</a:t>
            </a:r>
            <a:endParaRPr lang="en-US" sz="2800" b="1" baseline="30000" dirty="0">
              <a:ln w="11430"/>
              <a:solidFill>
                <a:srgbClr val="002C6C"/>
              </a:solidFill>
              <a:effectLst>
                <a:outerShdw blurRad="50800" dist="39000" dir="5460000" algn="tl">
                  <a:srgbClr val="000000">
                    <a:alpha val="38000"/>
                  </a:srgbClr>
                </a:outerShdw>
              </a:effectLst>
              <a:latin typeface="Verdana"/>
            </a:endParaRPr>
          </a:p>
        </p:txBody>
      </p:sp>
    </p:spTree>
    <p:custDataLst>
      <p:tags r:id="rId1"/>
    </p:custDataLst>
    <p:extLst>
      <p:ext uri="{BB962C8B-B14F-4D97-AF65-F5344CB8AC3E}">
        <p14:creationId xmlns:p14="http://schemas.microsoft.com/office/powerpoint/2010/main" val="18258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447479" y="1047750"/>
            <a:ext cx="8246492" cy="717811"/>
          </a:xfrm>
        </p:spPr>
        <p:txBody>
          <a:bodyPr/>
          <a:lstStyle/>
          <a:p>
            <a:pPr algn="ctr"/>
            <a:r>
              <a:rPr lang="en-GB" sz="3200" dirty="0" smtClean="0">
                <a:solidFill>
                  <a:schemeClr val="accent1"/>
                </a:solidFill>
              </a:rPr>
              <a:t>Thank you for joining us!</a:t>
            </a:r>
            <a:endParaRPr lang="en-GB" sz="3200" dirty="0">
              <a:solidFill>
                <a:schemeClr val="accent1"/>
              </a:solidFill>
            </a:endParaRPr>
          </a:p>
        </p:txBody>
      </p:sp>
      <p:sp>
        <p:nvSpPr>
          <p:cNvPr id="2" name="Title 1"/>
          <p:cNvSpPr>
            <a:spLocks noGrp="1"/>
          </p:cNvSpPr>
          <p:nvPr>
            <p:ph type="title"/>
          </p:nvPr>
        </p:nvSpPr>
        <p:spPr/>
        <p:txBody>
          <a:bodyPr/>
          <a:lstStyle/>
          <a:p>
            <a:r>
              <a:rPr lang="en-US" sz="2400" dirty="0" smtClean="0"/>
              <a:t>Transforming business together</a:t>
            </a:r>
            <a:endParaRPr lang="en-GB" sz="2400" dirty="0"/>
          </a:p>
        </p:txBody>
      </p:sp>
      <p:sp>
        <p:nvSpPr>
          <p:cNvPr id="4" name="Rectangle 3"/>
          <p:cNvSpPr/>
          <p:nvPr/>
        </p:nvSpPr>
        <p:spPr>
          <a:xfrm>
            <a:off x="393475" y="3790950"/>
            <a:ext cx="1702710" cy="584775"/>
          </a:xfrm>
          <a:prstGeom prst="rect">
            <a:avLst/>
          </a:prstGeom>
        </p:spPr>
        <p:txBody>
          <a:bodyPr wrap="none">
            <a:spAutoFit/>
          </a:bodyPr>
          <a:lstStyle/>
          <a:p>
            <a:pPr marL="0" lvl="1" indent="0">
              <a:lnSpc>
                <a:spcPct val="100000"/>
              </a:lnSpc>
              <a:spcBef>
                <a:spcPts val="600"/>
              </a:spcBef>
              <a:spcAft>
                <a:spcPts val="600"/>
              </a:spcAft>
              <a:buNone/>
            </a:pPr>
            <a:r>
              <a:rPr lang="en-US" sz="3200" b="1" dirty="0" smtClean="0">
                <a:solidFill>
                  <a:schemeClr val="accent1"/>
                </a:solidFill>
              </a:rPr>
              <a:t>60</a:t>
            </a:r>
            <a:r>
              <a:rPr lang="en-US" sz="1600" dirty="0" smtClean="0"/>
              <a:t> </a:t>
            </a:r>
            <a:r>
              <a:rPr lang="en-US" sz="1600" dirty="0">
                <a:solidFill>
                  <a:schemeClr val="tx2"/>
                </a:solidFill>
              </a:rPr>
              <a:t>sessions</a:t>
            </a:r>
          </a:p>
        </p:txBody>
      </p:sp>
      <p:sp>
        <p:nvSpPr>
          <p:cNvPr id="9" name="Rectangle 8"/>
          <p:cNvSpPr/>
          <p:nvPr/>
        </p:nvSpPr>
        <p:spPr>
          <a:xfrm>
            <a:off x="5105400" y="3790950"/>
            <a:ext cx="3480055" cy="584775"/>
          </a:xfrm>
          <a:prstGeom prst="rect">
            <a:avLst/>
          </a:prstGeom>
        </p:spPr>
        <p:txBody>
          <a:bodyPr wrap="none">
            <a:spAutoFit/>
          </a:bodyPr>
          <a:lstStyle/>
          <a:p>
            <a:pPr marL="0" lvl="1" indent="0">
              <a:lnSpc>
                <a:spcPct val="100000"/>
              </a:lnSpc>
              <a:spcBef>
                <a:spcPts val="600"/>
              </a:spcBef>
              <a:spcAft>
                <a:spcPts val="600"/>
              </a:spcAft>
              <a:buNone/>
            </a:pPr>
            <a:r>
              <a:rPr lang="en-US" sz="3200" b="1" dirty="0">
                <a:solidFill>
                  <a:schemeClr val="accent1"/>
                </a:solidFill>
              </a:rPr>
              <a:t>2 </a:t>
            </a:r>
            <a:r>
              <a:rPr lang="en-US" sz="1600" dirty="0">
                <a:solidFill>
                  <a:schemeClr val="tx2"/>
                </a:solidFill>
              </a:rPr>
              <a:t>evening networking events!</a:t>
            </a:r>
          </a:p>
        </p:txBody>
      </p:sp>
      <p:sp>
        <p:nvSpPr>
          <p:cNvPr id="17" name="Rectangle 16"/>
          <p:cNvSpPr/>
          <p:nvPr/>
        </p:nvSpPr>
        <p:spPr>
          <a:xfrm>
            <a:off x="2667000" y="3790950"/>
            <a:ext cx="2137124" cy="584775"/>
          </a:xfrm>
          <a:prstGeom prst="rect">
            <a:avLst/>
          </a:prstGeom>
        </p:spPr>
        <p:txBody>
          <a:bodyPr wrap="none">
            <a:spAutoFit/>
          </a:bodyPr>
          <a:lstStyle/>
          <a:p>
            <a:pPr marL="0" lvl="1" indent="0">
              <a:lnSpc>
                <a:spcPct val="100000"/>
              </a:lnSpc>
              <a:spcBef>
                <a:spcPts val="600"/>
              </a:spcBef>
              <a:spcAft>
                <a:spcPts val="600"/>
              </a:spcAft>
              <a:buNone/>
            </a:pPr>
            <a:r>
              <a:rPr lang="en-US" sz="3200" b="1" dirty="0" smtClean="0">
                <a:solidFill>
                  <a:schemeClr val="accent1"/>
                </a:solidFill>
              </a:rPr>
              <a:t>4</a:t>
            </a:r>
            <a:r>
              <a:rPr lang="en-US" sz="1600" dirty="0" smtClean="0"/>
              <a:t> </a:t>
            </a:r>
            <a:r>
              <a:rPr lang="en-US" sz="1600" dirty="0" smtClean="0">
                <a:solidFill>
                  <a:schemeClr val="tx2"/>
                </a:solidFill>
              </a:rPr>
              <a:t>Lunch &amp; Learns</a:t>
            </a:r>
            <a:endParaRPr lang="en-US" sz="1600" dirty="0">
              <a:solidFill>
                <a:schemeClr val="tx2"/>
              </a:solidFill>
            </a:endParaRPr>
          </a:p>
        </p:txBody>
      </p:sp>
      <p:sp>
        <p:nvSpPr>
          <p:cNvPr id="10" name="Rectangle 9"/>
          <p:cNvSpPr/>
          <p:nvPr/>
        </p:nvSpPr>
        <p:spPr>
          <a:xfrm>
            <a:off x="447479" y="1885950"/>
            <a:ext cx="8243942" cy="1615827"/>
          </a:xfrm>
          <a:prstGeom prst="rect">
            <a:avLst/>
          </a:prstGeom>
        </p:spPr>
        <p:txBody>
          <a:bodyPr wrap="square">
            <a:spAutoFit/>
          </a:bodyPr>
          <a:lstStyle/>
          <a:p>
            <a:pPr marL="0" lvl="1" indent="0">
              <a:lnSpc>
                <a:spcPct val="150000"/>
              </a:lnSpc>
              <a:spcBef>
                <a:spcPts val="1200"/>
              </a:spcBef>
              <a:buNone/>
            </a:pPr>
            <a:r>
              <a:rPr lang="en-US" dirty="0">
                <a:solidFill>
                  <a:schemeClr val="tx2"/>
                </a:solidFill>
              </a:rPr>
              <a:t>This week we will: </a:t>
            </a:r>
          </a:p>
          <a:p>
            <a:pPr marL="269875" lvl="2" indent="-149225">
              <a:lnSpc>
                <a:spcPct val="150000"/>
              </a:lnSpc>
              <a:buClr>
                <a:schemeClr val="tx2"/>
              </a:buClr>
              <a:buFont typeface="Arial" panose="020B0604020202020204" pitchFamily="34" charset="0"/>
              <a:buChar char="•"/>
            </a:pPr>
            <a:r>
              <a:rPr lang="en-US" sz="1600" b="1" i="1" dirty="0">
                <a:solidFill>
                  <a:schemeClr val="accent1"/>
                </a:solidFill>
              </a:rPr>
              <a:t>Inform</a:t>
            </a:r>
            <a:r>
              <a:rPr lang="en-US" sz="1600" i="1" dirty="0">
                <a:solidFill>
                  <a:schemeClr val="tx2"/>
                </a:solidFill>
              </a:rPr>
              <a:t>, </a:t>
            </a:r>
            <a:r>
              <a:rPr lang="en-US" sz="1600" b="1" i="1" dirty="0">
                <a:solidFill>
                  <a:schemeClr val="accent1"/>
                </a:solidFill>
              </a:rPr>
              <a:t>learn</a:t>
            </a:r>
            <a:r>
              <a:rPr lang="en-US" sz="1600" i="1" dirty="0">
                <a:solidFill>
                  <a:schemeClr val="tx2"/>
                </a:solidFill>
              </a:rPr>
              <a:t> and </a:t>
            </a:r>
            <a:r>
              <a:rPr lang="en-US" sz="1600" b="1" i="1" dirty="0">
                <a:solidFill>
                  <a:schemeClr val="accent1"/>
                </a:solidFill>
              </a:rPr>
              <a:t>share</a:t>
            </a:r>
            <a:r>
              <a:rPr lang="en-US" sz="1600" i="1" dirty="0">
                <a:solidFill>
                  <a:schemeClr val="tx2"/>
                </a:solidFill>
              </a:rPr>
              <a:t> best practices</a:t>
            </a:r>
          </a:p>
          <a:p>
            <a:pPr marL="269875" lvl="1" indent="-149225">
              <a:lnSpc>
                <a:spcPct val="150000"/>
              </a:lnSpc>
              <a:buClr>
                <a:schemeClr val="tx2"/>
              </a:buClr>
              <a:buFont typeface="Arial" panose="020B0604020202020204" pitchFamily="34" charset="0"/>
              <a:buChar char="•"/>
            </a:pPr>
            <a:r>
              <a:rPr lang="en-US" sz="1600" b="1" i="1" dirty="0">
                <a:solidFill>
                  <a:schemeClr val="accent1"/>
                </a:solidFill>
              </a:rPr>
              <a:t>Network</a:t>
            </a:r>
            <a:r>
              <a:rPr lang="en-US" sz="1600" i="1" dirty="0">
                <a:solidFill>
                  <a:schemeClr val="tx2"/>
                </a:solidFill>
              </a:rPr>
              <a:t> and </a:t>
            </a:r>
            <a:r>
              <a:rPr lang="en-US" sz="1600" b="1" i="1" dirty="0">
                <a:solidFill>
                  <a:schemeClr val="accent1"/>
                </a:solidFill>
              </a:rPr>
              <a:t>strengthen</a:t>
            </a:r>
            <a:r>
              <a:rPr lang="en-US" sz="1600" i="1" dirty="0">
                <a:solidFill>
                  <a:schemeClr val="tx2"/>
                </a:solidFill>
              </a:rPr>
              <a:t> our working </a:t>
            </a:r>
            <a:r>
              <a:rPr lang="en-US" sz="1600" b="1" i="1" dirty="0">
                <a:solidFill>
                  <a:schemeClr val="accent1"/>
                </a:solidFill>
              </a:rPr>
              <a:t>relationships </a:t>
            </a:r>
          </a:p>
          <a:p>
            <a:pPr marL="269875" lvl="2" indent="-149225">
              <a:lnSpc>
                <a:spcPct val="150000"/>
              </a:lnSpc>
              <a:buClr>
                <a:schemeClr val="tx2"/>
              </a:buClr>
              <a:buFont typeface="Arial" panose="020B0604020202020204" pitchFamily="34" charset="0"/>
              <a:buChar char="•"/>
            </a:pPr>
            <a:r>
              <a:rPr lang="en-US" sz="1600" i="1" dirty="0">
                <a:solidFill>
                  <a:schemeClr val="tx2"/>
                </a:solidFill>
              </a:rPr>
              <a:t>Help </a:t>
            </a:r>
            <a:r>
              <a:rPr lang="en-US" sz="1600" b="1" i="1" dirty="0">
                <a:solidFill>
                  <a:schemeClr val="accent1"/>
                </a:solidFill>
              </a:rPr>
              <a:t>define</a:t>
            </a:r>
            <a:r>
              <a:rPr lang="en-US" sz="1600" i="1" dirty="0">
                <a:solidFill>
                  <a:schemeClr val="tx2"/>
                </a:solidFill>
              </a:rPr>
              <a:t> the </a:t>
            </a:r>
            <a:r>
              <a:rPr lang="en-US" sz="1600" b="1" i="1" dirty="0">
                <a:solidFill>
                  <a:schemeClr val="accent1"/>
                </a:solidFill>
              </a:rPr>
              <a:t>future</a:t>
            </a:r>
            <a:r>
              <a:rPr lang="en-US" sz="1600" i="1" dirty="0">
                <a:solidFill>
                  <a:schemeClr val="tx2"/>
                </a:solidFill>
              </a:rPr>
              <a:t> of </a:t>
            </a:r>
            <a:r>
              <a:rPr lang="en-US" sz="1600" b="1" i="1" dirty="0">
                <a:solidFill>
                  <a:schemeClr val="accent1"/>
                </a:solidFill>
              </a:rPr>
              <a:t>global business </a:t>
            </a:r>
            <a:r>
              <a:rPr lang="en-US" sz="1600" b="1" i="1" dirty="0" smtClean="0">
                <a:solidFill>
                  <a:schemeClr val="accent1"/>
                </a:solidFill>
              </a:rPr>
              <a:t>standards</a:t>
            </a:r>
            <a:endParaRPr lang="en-US" sz="1000" b="1" i="1" dirty="0">
              <a:solidFill>
                <a:schemeClr val="accent1"/>
              </a:solidFill>
            </a:endParaRPr>
          </a:p>
        </p:txBody>
      </p:sp>
    </p:spTree>
    <p:custDataLst>
      <p:tags r:id="rId1"/>
    </p:custDataLst>
    <p:extLst>
      <p:ext uri="{BB962C8B-B14F-4D97-AF65-F5344CB8AC3E}">
        <p14:creationId xmlns:p14="http://schemas.microsoft.com/office/powerpoint/2010/main" val="9831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a:t>Transforming business together</a:t>
            </a:r>
            <a:endParaRPr lang="en-GB" dirty="0"/>
          </a:p>
        </p:txBody>
      </p:sp>
      <p:sp>
        <p:nvSpPr>
          <p:cNvPr id="18" name="Freeform 17"/>
          <p:cNvSpPr/>
          <p:nvPr/>
        </p:nvSpPr>
        <p:spPr>
          <a:xfrm>
            <a:off x="2874219" y="2116301"/>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F0558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19" name="Freeform 18"/>
          <p:cNvSpPr/>
          <p:nvPr/>
        </p:nvSpPr>
        <p:spPr>
          <a:xfrm>
            <a:off x="2332582" y="3100800"/>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22BC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20" name="Freeform 19"/>
          <p:cNvSpPr/>
          <p:nvPr/>
        </p:nvSpPr>
        <p:spPr>
          <a:xfrm>
            <a:off x="3460402" y="1137282"/>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00B7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22" name="Freeform 21"/>
          <p:cNvSpPr/>
          <p:nvPr/>
        </p:nvSpPr>
        <p:spPr>
          <a:xfrm>
            <a:off x="5680374" y="1137282"/>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4517" tIns="229385" rIns="204518" bIns="229384" numCol="1" spcCol="1270" anchor="ctr" anchorCtr="0">
            <a:noAutofit/>
          </a:bodyPr>
          <a:lstStyle/>
          <a:p>
            <a:pPr lvl="0" algn="ctr" defTabSz="444500">
              <a:lnSpc>
                <a:spcPct val="90000"/>
              </a:lnSpc>
              <a:spcBef>
                <a:spcPct val="0"/>
              </a:spcBef>
              <a:spcAft>
                <a:spcPct val="35000"/>
              </a:spcAft>
            </a:pPr>
            <a:endParaRPr lang="en-GB" sz="1000" kern="1200" dirty="0"/>
          </a:p>
        </p:txBody>
      </p:sp>
      <p:sp>
        <p:nvSpPr>
          <p:cNvPr id="23" name="Freeform 22"/>
          <p:cNvSpPr/>
          <p:nvPr/>
        </p:nvSpPr>
        <p:spPr>
          <a:xfrm>
            <a:off x="6781872" y="1449713"/>
            <a:ext cx="1369879" cy="736494"/>
          </a:xfrm>
          <a:custGeom>
            <a:avLst/>
            <a:gdLst>
              <a:gd name="connsiteX0" fmla="*/ 0 w 1369879"/>
              <a:gd name="connsiteY0" fmla="*/ 0 h 736494"/>
              <a:gd name="connsiteX1" fmla="*/ 1369879 w 1369879"/>
              <a:gd name="connsiteY1" fmla="*/ 0 h 736494"/>
              <a:gd name="connsiteX2" fmla="*/ 1369879 w 1369879"/>
              <a:gd name="connsiteY2" fmla="*/ 736494 h 736494"/>
              <a:gd name="connsiteX3" fmla="*/ 0 w 1369879"/>
              <a:gd name="connsiteY3" fmla="*/ 736494 h 736494"/>
              <a:gd name="connsiteX4" fmla="*/ 0 w 1369879"/>
              <a:gd name="connsiteY4" fmla="*/ 0 h 7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879" h="736494">
                <a:moveTo>
                  <a:pt x="0" y="0"/>
                </a:moveTo>
                <a:lnTo>
                  <a:pt x="1369879" y="0"/>
                </a:lnTo>
                <a:lnTo>
                  <a:pt x="1369879" y="736494"/>
                </a:lnTo>
                <a:lnTo>
                  <a:pt x="0" y="736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GB" sz="1000" kern="1200"/>
          </a:p>
        </p:txBody>
      </p:sp>
      <p:sp>
        <p:nvSpPr>
          <p:cNvPr id="24" name="Freeform 23"/>
          <p:cNvSpPr/>
          <p:nvPr/>
        </p:nvSpPr>
        <p:spPr>
          <a:xfrm>
            <a:off x="4569450" y="1155681"/>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008DB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25" name="Freeform 24"/>
          <p:cNvSpPr/>
          <p:nvPr/>
        </p:nvSpPr>
        <p:spPr>
          <a:xfrm>
            <a:off x="6237787" y="2133287"/>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4517" tIns="229385" rIns="204518" bIns="229384" numCol="1" spcCol="1270" anchor="ctr" anchorCtr="0">
            <a:noAutofit/>
          </a:bodyPr>
          <a:lstStyle/>
          <a:p>
            <a:pPr lvl="0" algn="ctr" defTabSz="444500">
              <a:lnSpc>
                <a:spcPct val="90000"/>
              </a:lnSpc>
              <a:spcBef>
                <a:spcPct val="0"/>
              </a:spcBef>
              <a:spcAft>
                <a:spcPct val="35000"/>
              </a:spcAft>
            </a:pPr>
            <a:endParaRPr lang="en-GB" sz="1000" kern="1200"/>
          </a:p>
        </p:txBody>
      </p:sp>
      <p:sp>
        <p:nvSpPr>
          <p:cNvPr id="26" name="Freeform 25"/>
          <p:cNvSpPr/>
          <p:nvPr/>
        </p:nvSpPr>
        <p:spPr>
          <a:xfrm>
            <a:off x="3732785" y="2491608"/>
            <a:ext cx="1325690" cy="736494"/>
          </a:xfrm>
          <a:custGeom>
            <a:avLst/>
            <a:gdLst>
              <a:gd name="connsiteX0" fmla="*/ 0 w 1325690"/>
              <a:gd name="connsiteY0" fmla="*/ 0 h 736494"/>
              <a:gd name="connsiteX1" fmla="*/ 1325690 w 1325690"/>
              <a:gd name="connsiteY1" fmla="*/ 0 h 736494"/>
              <a:gd name="connsiteX2" fmla="*/ 1325690 w 1325690"/>
              <a:gd name="connsiteY2" fmla="*/ 736494 h 736494"/>
              <a:gd name="connsiteX3" fmla="*/ 0 w 1325690"/>
              <a:gd name="connsiteY3" fmla="*/ 736494 h 736494"/>
              <a:gd name="connsiteX4" fmla="*/ 0 w 1325690"/>
              <a:gd name="connsiteY4" fmla="*/ 0 h 7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690" h="736494">
                <a:moveTo>
                  <a:pt x="0" y="0"/>
                </a:moveTo>
                <a:lnTo>
                  <a:pt x="1325690" y="0"/>
                </a:lnTo>
                <a:lnTo>
                  <a:pt x="1325690" y="736494"/>
                </a:lnTo>
                <a:lnTo>
                  <a:pt x="0" y="7364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lvl="0" algn="r" defTabSz="444500">
              <a:lnSpc>
                <a:spcPct val="90000"/>
              </a:lnSpc>
              <a:spcBef>
                <a:spcPct val="0"/>
              </a:spcBef>
              <a:spcAft>
                <a:spcPct val="35000"/>
              </a:spcAft>
            </a:pPr>
            <a:endParaRPr lang="en-GB" sz="1000" kern="1200"/>
          </a:p>
        </p:txBody>
      </p:sp>
      <p:sp>
        <p:nvSpPr>
          <p:cNvPr id="27" name="Freeform 26"/>
          <p:cNvSpPr/>
          <p:nvPr/>
        </p:nvSpPr>
        <p:spPr>
          <a:xfrm>
            <a:off x="4569256" y="3131202"/>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D3875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31" name="Freeform 30"/>
          <p:cNvSpPr/>
          <p:nvPr/>
        </p:nvSpPr>
        <p:spPr>
          <a:xfrm>
            <a:off x="6795200" y="1163307"/>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32" name="Freeform 31"/>
          <p:cNvSpPr/>
          <p:nvPr/>
        </p:nvSpPr>
        <p:spPr>
          <a:xfrm>
            <a:off x="5139002" y="2144360"/>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FF82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33" name="Freeform 32"/>
          <p:cNvSpPr/>
          <p:nvPr/>
        </p:nvSpPr>
        <p:spPr>
          <a:xfrm>
            <a:off x="3440971" y="3122631"/>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71B79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34" name="TextBox 33"/>
          <p:cNvSpPr txBox="1"/>
          <p:nvPr/>
        </p:nvSpPr>
        <p:spPr>
          <a:xfrm>
            <a:off x="2902854" y="2353190"/>
            <a:ext cx="1187748" cy="769441"/>
          </a:xfrm>
          <a:prstGeom prst="rect">
            <a:avLst/>
          </a:prstGeom>
          <a:noFill/>
        </p:spPr>
        <p:txBody>
          <a:bodyPr wrap="square" rtlCol="0">
            <a:spAutoFit/>
          </a:bodyPr>
          <a:lstStyle/>
          <a:p>
            <a:r>
              <a:rPr lang="en-US" sz="1100" dirty="0" smtClean="0">
                <a:solidFill>
                  <a:schemeClr val="bg1"/>
                </a:solidFill>
              </a:rPr>
              <a:t>Omni-Channel: Mobile Ready Hero Images</a:t>
            </a:r>
            <a:endParaRPr lang="en-GB" sz="1100" dirty="0">
              <a:solidFill>
                <a:schemeClr val="bg1"/>
              </a:solidFill>
            </a:endParaRPr>
          </a:p>
        </p:txBody>
      </p:sp>
      <p:sp>
        <p:nvSpPr>
          <p:cNvPr id="35" name="TextBox 34"/>
          <p:cNvSpPr txBox="1"/>
          <p:nvPr/>
        </p:nvSpPr>
        <p:spPr>
          <a:xfrm>
            <a:off x="2318052" y="3406840"/>
            <a:ext cx="1190038" cy="600164"/>
          </a:xfrm>
          <a:prstGeom prst="rect">
            <a:avLst/>
          </a:prstGeom>
          <a:noFill/>
        </p:spPr>
        <p:txBody>
          <a:bodyPr wrap="square" rtlCol="0">
            <a:spAutoFit/>
          </a:bodyPr>
          <a:lstStyle/>
          <a:p>
            <a:r>
              <a:rPr lang="en-US" sz="1100" dirty="0" smtClean="0">
                <a:solidFill>
                  <a:schemeClr val="bg1"/>
                </a:solidFill>
              </a:rPr>
              <a:t>Omni-channel last mile opportunities</a:t>
            </a:r>
            <a:endParaRPr lang="en-GB" sz="1100" dirty="0">
              <a:solidFill>
                <a:schemeClr val="bg1"/>
              </a:solidFill>
            </a:endParaRPr>
          </a:p>
        </p:txBody>
      </p:sp>
      <p:sp>
        <p:nvSpPr>
          <p:cNvPr id="36" name="TextBox 35"/>
          <p:cNvSpPr txBox="1"/>
          <p:nvPr/>
        </p:nvSpPr>
        <p:spPr>
          <a:xfrm>
            <a:off x="3448364" y="3371851"/>
            <a:ext cx="1143000" cy="769441"/>
          </a:xfrm>
          <a:prstGeom prst="rect">
            <a:avLst/>
          </a:prstGeom>
          <a:noFill/>
        </p:spPr>
        <p:txBody>
          <a:bodyPr wrap="square" rtlCol="0">
            <a:spAutoFit/>
          </a:bodyPr>
          <a:lstStyle/>
          <a:p>
            <a:r>
              <a:rPr lang="en-US" sz="1100" dirty="0" smtClean="0">
                <a:solidFill>
                  <a:schemeClr val="bg1"/>
                </a:solidFill>
              </a:rPr>
              <a:t>Global Standards in Maritime &amp; Ports</a:t>
            </a:r>
            <a:endParaRPr lang="en-GB" sz="1100" dirty="0">
              <a:solidFill>
                <a:schemeClr val="bg1"/>
              </a:solidFill>
            </a:endParaRPr>
          </a:p>
        </p:txBody>
      </p:sp>
      <p:sp>
        <p:nvSpPr>
          <p:cNvPr id="37" name="TextBox 36"/>
          <p:cNvSpPr txBox="1"/>
          <p:nvPr/>
        </p:nvSpPr>
        <p:spPr>
          <a:xfrm>
            <a:off x="6269045" y="2398317"/>
            <a:ext cx="1143000" cy="600164"/>
          </a:xfrm>
          <a:prstGeom prst="rect">
            <a:avLst/>
          </a:prstGeom>
          <a:noFill/>
        </p:spPr>
        <p:txBody>
          <a:bodyPr wrap="square" rtlCol="0">
            <a:spAutoFit/>
          </a:bodyPr>
          <a:lstStyle/>
          <a:p>
            <a:r>
              <a:rPr lang="en-US" sz="1100" dirty="0" smtClean="0">
                <a:solidFill>
                  <a:schemeClr val="bg1"/>
                </a:solidFill>
              </a:rPr>
              <a:t>Enabling greater traceability</a:t>
            </a:r>
            <a:endParaRPr lang="en-GB" sz="1100" dirty="0">
              <a:solidFill>
                <a:schemeClr val="bg1"/>
              </a:solidFill>
            </a:endParaRPr>
          </a:p>
        </p:txBody>
      </p:sp>
      <p:sp>
        <p:nvSpPr>
          <p:cNvPr id="39" name="TextBox 38"/>
          <p:cNvSpPr txBox="1"/>
          <p:nvPr/>
        </p:nvSpPr>
        <p:spPr>
          <a:xfrm>
            <a:off x="3474327" y="1434999"/>
            <a:ext cx="1130148" cy="600164"/>
          </a:xfrm>
          <a:prstGeom prst="rect">
            <a:avLst/>
          </a:prstGeom>
          <a:noFill/>
        </p:spPr>
        <p:txBody>
          <a:bodyPr wrap="square" rtlCol="0">
            <a:spAutoFit/>
          </a:bodyPr>
          <a:lstStyle/>
          <a:p>
            <a:r>
              <a:rPr lang="en-US" sz="1100" dirty="0" smtClean="0">
                <a:solidFill>
                  <a:schemeClr val="bg1"/>
                </a:solidFill>
              </a:rPr>
              <a:t>Green Transport &amp; Logistics</a:t>
            </a:r>
            <a:endParaRPr lang="en-GB" sz="1100" dirty="0">
              <a:solidFill>
                <a:schemeClr val="bg1"/>
              </a:solidFill>
            </a:endParaRPr>
          </a:p>
        </p:txBody>
      </p:sp>
      <p:sp>
        <p:nvSpPr>
          <p:cNvPr id="40" name="TextBox 39"/>
          <p:cNvSpPr txBox="1"/>
          <p:nvPr/>
        </p:nvSpPr>
        <p:spPr>
          <a:xfrm>
            <a:off x="4599090" y="1522133"/>
            <a:ext cx="1158665" cy="430887"/>
          </a:xfrm>
          <a:prstGeom prst="rect">
            <a:avLst/>
          </a:prstGeom>
          <a:noFill/>
        </p:spPr>
        <p:txBody>
          <a:bodyPr wrap="square" rtlCol="0">
            <a:spAutoFit/>
          </a:bodyPr>
          <a:lstStyle/>
          <a:p>
            <a:r>
              <a:rPr lang="en-US" sz="1100" dirty="0" smtClean="0">
                <a:solidFill>
                  <a:schemeClr val="bg1"/>
                </a:solidFill>
              </a:rPr>
              <a:t>Technical Industries</a:t>
            </a:r>
            <a:endParaRPr lang="en-GB" sz="1100" dirty="0">
              <a:solidFill>
                <a:schemeClr val="bg1"/>
              </a:solidFill>
            </a:endParaRPr>
          </a:p>
        </p:txBody>
      </p:sp>
      <p:sp>
        <p:nvSpPr>
          <p:cNvPr id="41" name="TextBox 40"/>
          <p:cNvSpPr txBox="1"/>
          <p:nvPr/>
        </p:nvSpPr>
        <p:spPr>
          <a:xfrm>
            <a:off x="6808743" y="1499984"/>
            <a:ext cx="1158665" cy="600164"/>
          </a:xfrm>
          <a:prstGeom prst="rect">
            <a:avLst/>
          </a:prstGeom>
          <a:noFill/>
        </p:spPr>
        <p:txBody>
          <a:bodyPr wrap="square" rtlCol="0">
            <a:spAutoFit/>
          </a:bodyPr>
          <a:lstStyle/>
          <a:p>
            <a:r>
              <a:rPr lang="en-US" sz="1100" dirty="0" smtClean="0">
                <a:solidFill>
                  <a:schemeClr val="bg1"/>
                </a:solidFill>
              </a:rPr>
              <a:t>Apparel &amp; General Merchandise</a:t>
            </a:r>
            <a:endParaRPr lang="en-GB" sz="1100" dirty="0">
              <a:solidFill>
                <a:schemeClr val="bg1"/>
              </a:solidFill>
            </a:endParaRPr>
          </a:p>
        </p:txBody>
      </p:sp>
      <p:sp>
        <p:nvSpPr>
          <p:cNvPr id="42" name="Text Placeholder 6"/>
          <p:cNvSpPr txBox="1">
            <a:spLocks/>
          </p:cNvSpPr>
          <p:nvPr/>
        </p:nvSpPr>
        <p:spPr>
          <a:xfrm>
            <a:off x="447479" y="1350098"/>
            <a:ext cx="2726763" cy="621723"/>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r">
              <a:spcBef>
                <a:spcPts val="1200"/>
              </a:spcBef>
              <a:buFont typeface="Lucida Grande"/>
              <a:buNone/>
            </a:pPr>
            <a:r>
              <a:rPr lang="en-US" sz="1600" b="1" dirty="0" smtClean="0">
                <a:solidFill>
                  <a:schemeClr val="accent1"/>
                </a:solidFill>
              </a:rPr>
              <a:t>Key topics we are talking about:</a:t>
            </a:r>
            <a:endParaRPr lang="en-US" sz="1600" dirty="0"/>
          </a:p>
        </p:txBody>
      </p:sp>
      <p:sp>
        <p:nvSpPr>
          <p:cNvPr id="43" name="TextBox 42"/>
          <p:cNvSpPr txBox="1"/>
          <p:nvPr/>
        </p:nvSpPr>
        <p:spPr>
          <a:xfrm>
            <a:off x="5646793" y="1406448"/>
            <a:ext cx="1193752" cy="769441"/>
          </a:xfrm>
          <a:prstGeom prst="rect">
            <a:avLst/>
          </a:prstGeom>
          <a:noFill/>
        </p:spPr>
        <p:txBody>
          <a:bodyPr wrap="square" rtlCol="0">
            <a:spAutoFit/>
          </a:bodyPr>
          <a:lstStyle/>
          <a:p>
            <a:r>
              <a:rPr lang="en-US" sz="1100" dirty="0" smtClean="0">
                <a:solidFill>
                  <a:schemeClr val="bg1"/>
                </a:solidFill>
              </a:rPr>
              <a:t>Fresh Foods – achieving faster, fresher supply chains</a:t>
            </a:r>
            <a:endParaRPr lang="en-GB" sz="1100" dirty="0">
              <a:solidFill>
                <a:schemeClr val="bg1"/>
              </a:solidFill>
            </a:endParaRPr>
          </a:p>
        </p:txBody>
      </p:sp>
      <p:sp>
        <p:nvSpPr>
          <p:cNvPr id="44" name="TextBox 43"/>
          <p:cNvSpPr txBox="1"/>
          <p:nvPr/>
        </p:nvSpPr>
        <p:spPr>
          <a:xfrm>
            <a:off x="4553900" y="3576117"/>
            <a:ext cx="1344105" cy="261610"/>
          </a:xfrm>
          <a:prstGeom prst="rect">
            <a:avLst/>
          </a:prstGeom>
          <a:noFill/>
        </p:spPr>
        <p:txBody>
          <a:bodyPr wrap="square" rtlCol="0">
            <a:spAutoFit/>
          </a:bodyPr>
          <a:lstStyle/>
          <a:p>
            <a:r>
              <a:rPr lang="en-US" sz="1100" dirty="0" smtClean="0">
                <a:solidFill>
                  <a:schemeClr val="bg1"/>
                </a:solidFill>
              </a:rPr>
              <a:t>Innovation</a:t>
            </a:r>
            <a:endParaRPr lang="en-GB" sz="1100" dirty="0">
              <a:solidFill>
                <a:schemeClr val="bg1"/>
              </a:solidFill>
            </a:endParaRPr>
          </a:p>
        </p:txBody>
      </p:sp>
      <p:sp>
        <p:nvSpPr>
          <p:cNvPr id="45" name="TextBox 44"/>
          <p:cNvSpPr txBox="1"/>
          <p:nvPr/>
        </p:nvSpPr>
        <p:spPr>
          <a:xfrm>
            <a:off x="5154497" y="2408174"/>
            <a:ext cx="1188334" cy="600164"/>
          </a:xfrm>
          <a:prstGeom prst="rect">
            <a:avLst/>
          </a:prstGeom>
          <a:noFill/>
        </p:spPr>
        <p:txBody>
          <a:bodyPr wrap="square" rtlCol="0">
            <a:spAutoFit/>
          </a:bodyPr>
          <a:lstStyle/>
          <a:p>
            <a:r>
              <a:rPr lang="en-US" sz="1100" dirty="0" smtClean="0">
                <a:solidFill>
                  <a:schemeClr val="bg1"/>
                </a:solidFill>
              </a:rPr>
              <a:t>GS1 Standards in CPG</a:t>
            </a:r>
          </a:p>
        </p:txBody>
      </p:sp>
      <p:sp>
        <p:nvSpPr>
          <p:cNvPr id="46" name="Freeform 45"/>
          <p:cNvSpPr/>
          <p:nvPr/>
        </p:nvSpPr>
        <p:spPr>
          <a:xfrm>
            <a:off x="4004228" y="2144360"/>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AF96D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38" name="TextBox 37"/>
          <p:cNvSpPr txBox="1"/>
          <p:nvPr/>
        </p:nvSpPr>
        <p:spPr>
          <a:xfrm>
            <a:off x="4020913" y="2406082"/>
            <a:ext cx="1344105" cy="600164"/>
          </a:xfrm>
          <a:prstGeom prst="rect">
            <a:avLst/>
          </a:prstGeom>
          <a:noFill/>
        </p:spPr>
        <p:txBody>
          <a:bodyPr wrap="square" rtlCol="0">
            <a:spAutoFit/>
          </a:bodyPr>
          <a:lstStyle/>
          <a:p>
            <a:r>
              <a:rPr lang="en-US" sz="1100" dirty="0" smtClean="0">
                <a:solidFill>
                  <a:schemeClr val="bg1"/>
                </a:solidFill>
              </a:rPr>
              <a:t>Barcode Identification Futures</a:t>
            </a:r>
            <a:endParaRPr lang="en-GB" sz="1100" dirty="0">
              <a:solidFill>
                <a:schemeClr val="bg1"/>
              </a:solidFill>
            </a:endParaRPr>
          </a:p>
        </p:txBody>
      </p:sp>
      <p:sp>
        <p:nvSpPr>
          <p:cNvPr id="29" name="Text Placeholder 6"/>
          <p:cNvSpPr txBox="1">
            <a:spLocks/>
          </p:cNvSpPr>
          <p:nvPr/>
        </p:nvSpPr>
        <p:spPr>
          <a:xfrm>
            <a:off x="6276843" y="4152299"/>
            <a:ext cx="2726763" cy="621723"/>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1200"/>
              </a:spcBef>
              <a:buFont typeface="Lucida Grande"/>
              <a:buNone/>
            </a:pPr>
            <a:r>
              <a:rPr lang="en-US" sz="1600" b="1" dirty="0" smtClean="0">
                <a:solidFill>
                  <a:schemeClr val="accent1"/>
                </a:solidFill>
              </a:rPr>
              <a:t>…and many more!</a:t>
            </a:r>
            <a:endParaRPr lang="en-US" sz="1600" dirty="0"/>
          </a:p>
        </p:txBody>
      </p:sp>
      <p:sp>
        <p:nvSpPr>
          <p:cNvPr id="30" name="Freeform 29"/>
          <p:cNvSpPr/>
          <p:nvPr/>
        </p:nvSpPr>
        <p:spPr>
          <a:xfrm>
            <a:off x="5688395" y="3131202"/>
            <a:ext cx="1067918" cy="1227491"/>
          </a:xfrm>
          <a:custGeom>
            <a:avLst/>
            <a:gdLst>
              <a:gd name="connsiteX0" fmla="*/ 0 w 1227490"/>
              <a:gd name="connsiteY0" fmla="*/ 533959 h 1067917"/>
              <a:gd name="connsiteX1" fmla="*/ 266979 w 1227490"/>
              <a:gd name="connsiteY1" fmla="*/ 0 h 1067917"/>
              <a:gd name="connsiteX2" fmla="*/ 960511 w 1227490"/>
              <a:gd name="connsiteY2" fmla="*/ 0 h 1067917"/>
              <a:gd name="connsiteX3" fmla="*/ 1227490 w 1227490"/>
              <a:gd name="connsiteY3" fmla="*/ 533959 h 1067917"/>
              <a:gd name="connsiteX4" fmla="*/ 960511 w 1227490"/>
              <a:gd name="connsiteY4" fmla="*/ 1067917 h 1067917"/>
              <a:gd name="connsiteX5" fmla="*/ 266979 w 1227490"/>
              <a:gd name="connsiteY5" fmla="*/ 1067917 h 1067917"/>
              <a:gd name="connsiteX6" fmla="*/ 0 w 1227490"/>
              <a:gd name="connsiteY6" fmla="*/ 533959 h 106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490" h="1067917">
                <a:moveTo>
                  <a:pt x="613744" y="0"/>
                </a:moveTo>
                <a:lnTo>
                  <a:pt x="1227489" y="232272"/>
                </a:lnTo>
                <a:lnTo>
                  <a:pt x="1227489" y="835645"/>
                </a:lnTo>
                <a:lnTo>
                  <a:pt x="613744" y="1067917"/>
                </a:lnTo>
                <a:lnTo>
                  <a:pt x="1" y="835645"/>
                </a:lnTo>
                <a:lnTo>
                  <a:pt x="1" y="232272"/>
                </a:lnTo>
                <a:lnTo>
                  <a:pt x="613744" y="0"/>
                </a:lnTo>
                <a:close/>
              </a:path>
            </a:pathLst>
          </a:custGeom>
          <a:solidFill>
            <a:srgbClr val="8DB9C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417" tIns="191285" rIns="166418" bIns="191284" numCol="1" spcCol="1270" anchor="ctr" anchorCtr="0">
            <a:noAutofit/>
          </a:bodyPr>
          <a:lstStyle/>
          <a:p>
            <a:pPr lvl="0" algn="ctr" defTabSz="1600200">
              <a:lnSpc>
                <a:spcPct val="90000"/>
              </a:lnSpc>
              <a:spcBef>
                <a:spcPct val="0"/>
              </a:spcBef>
              <a:spcAft>
                <a:spcPct val="35000"/>
              </a:spcAft>
            </a:pPr>
            <a:endParaRPr lang="en-GB" sz="3600" kern="1200"/>
          </a:p>
        </p:txBody>
      </p:sp>
      <p:sp>
        <p:nvSpPr>
          <p:cNvPr id="47" name="TextBox 46"/>
          <p:cNvSpPr txBox="1"/>
          <p:nvPr/>
        </p:nvSpPr>
        <p:spPr>
          <a:xfrm>
            <a:off x="5673366" y="3385780"/>
            <a:ext cx="1143000" cy="769441"/>
          </a:xfrm>
          <a:prstGeom prst="rect">
            <a:avLst/>
          </a:prstGeom>
          <a:noFill/>
        </p:spPr>
        <p:txBody>
          <a:bodyPr wrap="square" rtlCol="0">
            <a:spAutoFit/>
          </a:bodyPr>
          <a:lstStyle/>
          <a:p>
            <a:r>
              <a:rPr lang="en-US" sz="1100" dirty="0" smtClean="0">
                <a:solidFill>
                  <a:schemeClr val="bg1"/>
                </a:solidFill>
              </a:rPr>
              <a:t>Maintenance, Repair &amp; Overhaul in Rail MSWG</a:t>
            </a:r>
            <a:endParaRPr lang="en-GB" sz="1100" dirty="0">
              <a:solidFill>
                <a:schemeClr val="bg1"/>
              </a:solidFill>
            </a:endParaRPr>
          </a:p>
        </p:txBody>
      </p:sp>
    </p:spTree>
    <p:extLst>
      <p:ext uri="{BB962C8B-B14F-4D97-AF65-F5344CB8AC3E}">
        <p14:creationId xmlns:p14="http://schemas.microsoft.com/office/powerpoint/2010/main" val="329877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Mark Holmes, GS1</a:t>
            </a:r>
            <a:endParaRPr lang="en-US" dirty="0"/>
          </a:p>
          <a:p>
            <a:r>
              <a:rPr lang="en-US" dirty="0" smtClean="0"/>
              <a:t>Vice President</a:t>
            </a:r>
            <a:r>
              <a:rPr lang="en-US" dirty="0"/>
              <a:t> </a:t>
            </a:r>
            <a:r>
              <a:rPr lang="en-US" dirty="0" smtClean="0"/>
              <a:t>Global Standards Management Process (GSMP)</a:t>
            </a:r>
            <a:endParaRPr lang="en-GB" dirty="0"/>
          </a:p>
        </p:txBody>
      </p:sp>
      <p:sp>
        <p:nvSpPr>
          <p:cNvPr id="2" name="Title 1"/>
          <p:cNvSpPr>
            <a:spLocks noGrp="1"/>
          </p:cNvSpPr>
          <p:nvPr>
            <p:ph type="title"/>
          </p:nvPr>
        </p:nvSpPr>
        <p:spPr/>
        <p:txBody>
          <a:bodyPr/>
          <a:lstStyle/>
          <a:p>
            <a:r>
              <a:rPr lang="en-US" dirty="0" smtClean="0"/>
              <a:t>GSMP Update</a:t>
            </a:r>
            <a:endParaRPr lang="en-GB" dirty="0"/>
          </a:p>
        </p:txBody>
      </p:sp>
    </p:spTree>
    <p:extLst>
      <p:ext uri="{BB962C8B-B14F-4D97-AF65-F5344CB8AC3E}">
        <p14:creationId xmlns:p14="http://schemas.microsoft.com/office/powerpoint/2010/main" val="414764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16728" r="16728"/>
          <a:stretch>
            <a:fillRect/>
          </a:stretch>
        </p:blipFill>
        <p:spPr/>
      </p:pic>
      <p:sp>
        <p:nvSpPr>
          <p:cNvPr id="11" name="Title 10"/>
          <p:cNvSpPr>
            <a:spLocks noGrp="1"/>
          </p:cNvSpPr>
          <p:nvPr>
            <p:ph type="title"/>
          </p:nvPr>
        </p:nvSpPr>
        <p:spPr/>
        <p:txBody>
          <a:bodyPr/>
          <a:lstStyle/>
          <a:p>
            <a:r>
              <a:rPr lang="en-GB" dirty="0"/>
              <a:t>Welcome to Brussels!</a:t>
            </a:r>
          </a:p>
        </p:txBody>
      </p:sp>
      <p:sp>
        <p:nvSpPr>
          <p:cNvPr id="12" name="Text Placeholder 11"/>
          <p:cNvSpPr>
            <a:spLocks noGrp="1"/>
          </p:cNvSpPr>
          <p:nvPr>
            <p:ph type="body" sz="quarter" idx="11"/>
          </p:nvPr>
        </p:nvSpPr>
        <p:spPr/>
        <p:txBody>
          <a:bodyPr/>
          <a:lstStyle/>
          <a:p>
            <a:r>
              <a:rPr lang="en-GB" dirty="0" err="1"/>
              <a:t>Bienvenue</a:t>
            </a:r>
            <a:r>
              <a:rPr lang="en-GB" dirty="0"/>
              <a:t> à Bruxelles</a:t>
            </a:r>
          </a:p>
          <a:p>
            <a:r>
              <a:rPr lang="en-GB" dirty="0"/>
              <a:t>Welkom in Brussel</a:t>
            </a:r>
          </a:p>
          <a:p>
            <a:endParaRPr lang="en-GB" dirty="0"/>
          </a:p>
        </p:txBody>
      </p:sp>
      <p:sp>
        <p:nvSpPr>
          <p:cNvPr id="13" name="Text Placeholder 12"/>
          <p:cNvSpPr>
            <a:spLocks noGrp="1"/>
          </p:cNvSpPr>
          <p:nvPr>
            <p:ph type="body" sz="quarter" idx="12"/>
          </p:nvPr>
        </p:nvSpPr>
        <p:spPr/>
        <p:txBody>
          <a:bodyPr/>
          <a:lstStyle/>
          <a:p>
            <a:endParaRPr lang="en-GB"/>
          </a:p>
        </p:txBody>
      </p:sp>
      <p:sp>
        <p:nvSpPr>
          <p:cNvPr id="14" name="Text Placeholder 13"/>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350962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three pillars of excellence are working…</a:t>
            </a:r>
            <a:endParaRPr lang="en-GB" sz="2500" dirty="0"/>
          </a:p>
        </p:txBody>
      </p:sp>
      <p:pic>
        <p:nvPicPr>
          <p:cNvPr id="15" name="Picture 14" descr="Gear_Blu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1435">
            <a:off x="2324158" y="1082356"/>
            <a:ext cx="1537255" cy="1501429"/>
          </a:xfrm>
          <a:prstGeom prst="rect">
            <a:avLst/>
          </a:prstGeom>
        </p:spPr>
      </p:pic>
      <p:pic>
        <p:nvPicPr>
          <p:cNvPr id="16" name="Picture 15" descr="Gear_Green-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0878" y="1641482"/>
            <a:ext cx="1619153" cy="1585422"/>
          </a:xfrm>
          <a:prstGeom prst="rect">
            <a:avLst/>
          </a:prstGeom>
        </p:spPr>
      </p:pic>
      <p:pic>
        <p:nvPicPr>
          <p:cNvPr id="17" name="Picture 16" descr="Gear_Raspberry-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79867">
            <a:off x="5037651" y="1075857"/>
            <a:ext cx="1537255" cy="1501429"/>
          </a:xfrm>
          <a:prstGeom prst="rect">
            <a:avLst/>
          </a:prstGeom>
        </p:spPr>
      </p:pic>
      <p:sp>
        <p:nvSpPr>
          <p:cNvPr id="18" name="Text Placeholder 4"/>
          <p:cNvSpPr txBox="1">
            <a:spLocks/>
          </p:cNvSpPr>
          <p:nvPr/>
        </p:nvSpPr>
        <p:spPr>
          <a:xfrm>
            <a:off x="159784" y="2316030"/>
            <a:ext cx="2477124" cy="326619"/>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buNone/>
            </a:pPr>
            <a:r>
              <a:rPr lang="en-GB" sz="1800" b="1" dirty="0">
                <a:solidFill>
                  <a:schemeClr val="accent2"/>
                </a:solidFill>
              </a:rPr>
              <a:t>Relevance</a:t>
            </a:r>
          </a:p>
        </p:txBody>
      </p:sp>
      <p:sp>
        <p:nvSpPr>
          <p:cNvPr id="19" name="Text Placeholder 6"/>
          <p:cNvSpPr txBox="1">
            <a:spLocks/>
          </p:cNvSpPr>
          <p:nvPr/>
        </p:nvSpPr>
        <p:spPr>
          <a:xfrm>
            <a:off x="3227299" y="3257552"/>
            <a:ext cx="2477124" cy="326619"/>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lgn="ctr">
              <a:buNone/>
            </a:pPr>
            <a:r>
              <a:rPr lang="en-GB" sz="1800" b="1" dirty="0">
                <a:solidFill>
                  <a:schemeClr val="accent3"/>
                </a:solidFill>
              </a:rPr>
              <a:t>Efficiency</a:t>
            </a:r>
          </a:p>
        </p:txBody>
      </p:sp>
      <p:sp>
        <p:nvSpPr>
          <p:cNvPr id="20" name="Text Placeholder 8"/>
          <p:cNvSpPr txBox="1">
            <a:spLocks/>
          </p:cNvSpPr>
          <p:nvPr/>
        </p:nvSpPr>
        <p:spPr>
          <a:xfrm>
            <a:off x="6493325" y="2131744"/>
            <a:ext cx="2477124" cy="326619"/>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None/>
            </a:pPr>
            <a:r>
              <a:rPr lang="en-GB" sz="1800" b="1" dirty="0">
                <a:solidFill>
                  <a:schemeClr val="accent4"/>
                </a:solidFill>
              </a:rPr>
              <a:t>Participation</a:t>
            </a:r>
            <a:endParaRPr lang="en-GB" sz="2000" b="1" dirty="0">
              <a:solidFill>
                <a:schemeClr val="accent4"/>
              </a:solidFill>
            </a:endParaRPr>
          </a:p>
        </p:txBody>
      </p:sp>
    </p:spTree>
    <p:custDataLst>
      <p:tags r:id="rId1"/>
    </p:custDataLst>
    <p:extLst>
      <p:ext uri="{BB962C8B-B14F-4D97-AF65-F5344CB8AC3E}">
        <p14:creationId xmlns:p14="http://schemas.microsoft.com/office/powerpoint/2010/main" val="75691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9750" fill="hold"/>
                                        <p:tgtEl>
                                          <p:spTgt spid="15"/>
                                        </p:tgtEl>
                                        <p:attrNameLst>
                                          <p:attrName>r</p:attrName>
                                        </p:attrNameLst>
                                      </p:cBhvr>
                                    </p:animRot>
                                  </p:childTnLst>
                                </p:cTn>
                              </p:par>
                              <p:par>
                                <p:cTn id="7" presetID="8" presetClass="emph" presetSubtype="0" fill="hold" nodeType="withEffect">
                                  <p:stCondLst>
                                    <p:cond delay="0"/>
                                  </p:stCondLst>
                                  <p:childTnLst>
                                    <p:animRot by="-21600000">
                                      <p:cBhvr>
                                        <p:cTn id="8" dur="10000" fill="hold"/>
                                        <p:tgtEl>
                                          <p:spTgt spid="16"/>
                                        </p:tgtEl>
                                        <p:attrNameLst>
                                          <p:attrName>r</p:attrName>
                                        </p:attrNameLst>
                                      </p:cBhvr>
                                    </p:animRot>
                                  </p:childTnLst>
                                </p:cTn>
                              </p:par>
                              <p:par>
                                <p:cTn id="9" presetID="8" presetClass="emph" presetSubtype="0" fill="hold" nodeType="withEffect">
                                  <p:stCondLst>
                                    <p:cond delay="0"/>
                                  </p:stCondLst>
                                  <p:childTnLst>
                                    <p:animRot by="21600000">
                                      <p:cBhvr>
                                        <p:cTn id="10" dur="10000" fill="hold"/>
                                        <p:tgtEl>
                                          <p:spTgt spid="17"/>
                                        </p:tgtEl>
                                        <p:attrNameLst>
                                          <p:attrName>r</p:attrName>
                                        </p:attrNameLst>
                                      </p:cBhvr>
                                    </p:animRot>
                                  </p:childTnLst>
                                </p:cTn>
                              </p:par>
                              <p:par>
                                <p:cTn id="11" presetID="8" presetClass="emph" presetSubtype="0" fill="hold" nodeType="withEffect">
                                  <p:stCondLst>
                                    <p:cond delay="0"/>
                                  </p:stCondLst>
                                  <p:childTnLst>
                                    <p:animRot by="21600000">
                                      <p:cBhvr>
                                        <p:cTn id="12" dur="10000" fill="hold"/>
                                        <p:tgtEl>
                                          <p:spTgt spid="15"/>
                                        </p:tgtEl>
                                        <p:attrNameLst>
                                          <p:attrName>r</p:attrName>
                                        </p:attrNameLst>
                                      </p:cBhvr>
                                    </p:animRot>
                                  </p:childTnLst>
                                </p:cTn>
                              </p:par>
                              <p:par>
                                <p:cTn id="13" presetID="8" presetClass="emph" presetSubtype="0" fill="hold" nodeType="withEffect">
                                  <p:stCondLst>
                                    <p:cond delay="0"/>
                                  </p:stCondLst>
                                  <p:childTnLst>
                                    <p:animRot by="-21600000">
                                      <p:cBhvr>
                                        <p:cTn id="14" dur="10000" fill="hold"/>
                                        <p:tgtEl>
                                          <p:spTgt spid="16"/>
                                        </p:tgtEl>
                                        <p:attrNameLst>
                                          <p:attrName>r</p:attrName>
                                        </p:attrNameLst>
                                      </p:cBhvr>
                                    </p:animRot>
                                  </p:childTnLst>
                                </p:cTn>
                              </p:par>
                              <p:par>
                                <p:cTn id="15" presetID="8" presetClass="emph" presetSubtype="0" fill="hold" nodeType="withEffect">
                                  <p:stCondLst>
                                    <p:cond delay="0"/>
                                  </p:stCondLst>
                                  <p:childTnLst>
                                    <p:animRot by="21600000">
                                      <p:cBhvr>
                                        <p:cTn id="16" dur="1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642"/>
            <a:ext cx="8229600" cy="679647"/>
          </a:xfrm>
        </p:spPr>
        <p:txBody>
          <a:bodyPr/>
          <a:lstStyle/>
          <a:p>
            <a:r>
              <a:rPr lang="en-US" sz="2000" dirty="0" smtClean="0"/>
              <a:t>We are moving at the speed of business…</a:t>
            </a:r>
            <a:endParaRPr lang="en-GB" sz="1800" baseline="30000" dirty="0">
              <a:solidFill>
                <a:schemeClr val="bg1">
                  <a:lumMod val="50000"/>
                </a:schemeClr>
              </a:solidFill>
            </a:endParaRPr>
          </a:p>
        </p:txBody>
      </p:sp>
      <p:graphicFrame>
        <p:nvGraphicFramePr>
          <p:cNvPr id="7" name="Content Placeholder 6"/>
          <p:cNvGraphicFramePr>
            <a:graphicFrameLocks noGrp="1"/>
          </p:cNvGraphicFramePr>
          <p:nvPr>
            <p:ph idx="11"/>
            <p:extLst>
              <p:ext uri="{D42A27DB-BD31-4B8C-83A1-F6EECF244321}">
                <p14:modId xmlns:p14="http://schemas.microsoft.com/office/powerpoint/2010/main" val="766489835"/>
              </p:ext>
            </p:extLst>
          </p:nvPr>
        </p:nvGraphicFramePr>
        <p:xfrm>
          <a:off x="457200" y="1089212"/>
          <a:ext cx="8229600" cy="331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358673" y="1007603"/>
            <a:ext cx="6705600" cy="461665"/>
          </a:xfrm>
          <a:prstGeom prst="rect">
            <a:avLst/>
          </a:prstGeom>
          <a:noFill/>
        </p:spPr>
        <p:txBody>
          <a:bodyPr wrap="square" rtlCol="0">
            <a:spAutoFit/>
          </a:bodyPr>
          <a:lstStyle/>
          <a:p>
            <a:pPr algn="ctr"/>
            <a:r>
              <a:rPr lang="en-US" sz="1200" i="1" dirty="0"/>
              <a:t>443 average days to deliver new GS1 standards </a:t>
            </a:r>
            <a:r>
              <a:rPr lang="en-US" sz="1200" i="1" dirty="0" smtClean="0"/>
              <a:t>in our Mission Specific Work Group (MSWG) before </a:t>
            </a:r>
            <a:r>
              <a:rPr lang="en-US" sz="1200" i="1" dirty="0"/>
              <a:t>operational improvements </a:t>
            </a:r>
            <a:endParaRPr lang="en-GB" sz="1200" i="1" dirty="0"/>
          </a:p>
        </p:txBody>
      </p:sp>
      <p:sp>
        <p:nvSpPr>
          <p:cNvPr id="5" name="TextBox 4"/>
          <p:cNvSpPr txBox="1"/>
          <p:nvPr/>
        </p:nvSpPr>
        <p:spPr>
          <a:xfrm>
            <a:off x="1828800" y="4555864"/>
            <a:ext cx="6009562" cy="196208"/>
          </a:xfrm>
          <a:prstGeom prst="rect">
            <a:avLst/>
          </a:prstGeom>
          <a:solidFill>
            <a:schemeClr val="bg1"/>
          </a:solidFill>
        </p:spPr>
        <p:txBody>
          <a:bodyPr wrap="square" rtlCol="0">
            <a:spAutoFit/>
          </a:bodyPr>
          <a:lstStyle/>
          <a:p>
            <a:r>
              <a:rPr lang="en-US" sz="675" dirty="0">
                <a:solidFill>
                  <a:schemeClr val="tx1">
                    <a:lumMod val="60000"/>
                    <a:lumOff val="40000"/>
                  </a:schemeClr>
                </a:solidFill>
              </a:rPr>
              <a:t>Note: Time to deliver a new standard is calculated from the date the group is seated to the end state (published, etc.)</a:t>
            </a:r>
            <a:endParaRPr lang="en-GB" sz="675" dirty="0">
              <a:solidFill>
                <a:schemeClr val="tx1">
                  <a:lumMod val="60000"/>
                  <a:lumOff val="40000"/>
                </a:schemeClr>
              </a:solidFill>
            </a:endParaRPr>
          </a:p>
        </p:txBody>
      </p:sp>
      <p:grpSp>
        <p:nvGrpSpPr>
          <p:cNvPr id="6" name="Group 5"/>
          <p:cNvGrpSpPr/>
          <p:nvPr/>
        </p:nvGrpSpPr>
        <p:grpSpPr>
          <a:xfrm>
            <a:off x="7235462" y="215687"/>
            <a:ext cx="1203809" cy="593556"/>
            <a:chOff x="2680640" y="1173043"/>
            <a:chExt cx="1203809" cy="593556"/>
          </a:xfrm>
        </p:grpSpPr>
        <p:pic>
          <p:nvPicPr>
            <p:cNvPr id="8" name="Picture 7" descr="Gear_Raspberry-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79867">
              <a:off x="3453159" y="1173043"/>
              <a:ext cx="431290" cy="421239"/>
            </a:xfrm>
            <a:prstGeom prst="rect">
              <a:avLst/>
            </a:prstGeom>
            <a:noFill/>
            <a:effectLst>
              <a:outerShdw blurRad="50800" dist="50800" dir="5400000" algn="ctr" rotWithShape="0">
                <a:schemeClr val="bg1"/>
              </a:outerShdw>
            </a:effectLst>
          </p:spPr>
        </p:pic>
        <p:pic>
          <p:nvPicPr>
            <p:cNvPr id="9" name="Picture 8" descr="Gear_Blue-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1435">
              <a:off x="2680640" y="1174867"/>
              <a:ext cx="431290" cy="421239"/>
            </a:xfrm>
            <a:prstGeom prst="rect">
              <a:avLst/>
            </a:prstGeom>
          </p:spPr>
        </p:pic>
        <p:pic>
          <p:nvPicPr>
            <p:cNvPr id="11" name="Picture 10" descr="Gear_Green-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5183" y="1321795"/>
              <a:ext cx="454268" cy="444804"/>
            </a:xfrm>
            <a:prstGeom prst="rect">
              <a:avLst/>
            </a:prstGeom>
            <a:noFill/>
            <a:effectLst>
              <a:outerShdw blurRad="50800" dist="50800" dir="5400000" algn="ctr" rotWithShape="0">
                <a:schemeClr val="bg1"/>
              </a:outerShdw>
            </a:effectLst>
          </p:spPr>
        </p:pic>
      </p:grpSp>
    </p:spTree>
    <p:extLst>
      <p:ext uri="{BB962C8B-B14F-4D97-AF65-F5344CB8AC3E}">
        <p14:creationId xmlns:p14="http://schemas.microsoft.com/office/powerpoint/2010/main" val="1726515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is happening… execution is key!</a:t>
            </a:r>
            <a:endParaRPr lang="en-GB" dirty="0"/>
          </a:p>
        </p:txBody>
      </p:sp>
      <p:graphicFrame>
        <p:nvGraphicFramePr>
          <p:cNvPr id="9" name="Content Placeholder 8"/>
          <p:cNvGraphicFramePr>
            <a:graphicFrameLocks noGrp="1"/>
          </p:cNvGraphicFramePr>
          <p:nvPr>
            <p:ph idx="11"/>
            <p:extLst>
              <p:ext uri="{D42A27DB-BD31-4B8C-83A1-F6EECF244321}">
                <p14:modId xmlns:p14="http://schemas.microsoft.com/office/powerpoint/2010/main" val="2552642675"/>
              </p:ext>
            </p:extLst>
          </p:nvPr>
        </p:nvGraphicFramePr>
        <p:xfrm>
          <a:off x="-1524000" y="1067924"/>
          <a:ext cx="70866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7489015" y="258734"/>
            <a:ext cx="1203809" cy="593556"/>
            <a:chOff x="4488822" y="1173043"/>
            <a:chExt cx="1203809" cy="593556"/>
          </a:xfrm>
        </p:grpSpPr>
        <p:pic>
          <p:nvPicPr>
            <p:cNvPr id="6" name="Picture 5" descr="Gear_Raspberry-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79867">
              <a:off x="5261341" y="1173043"/>
              <a:ext cx="431290" cy="421239"/>
            </a:xfrm>
            <a:prstGeom prst="rect">
              <a:avLst/>
            </a:prstGeom>
            <a:noFill/>
            <a:effectLst>
              <a:outerShdw blurRad="50800" dist="50800" dir="5400000" algn="ctr" rotWithShape="0">
                <a:schemeClr val="bg1"/>
              </a:outerShdw>
            </a:effectLst>
          </p:spPr>
        </p:pic>
        <p:pic>
          <p:nvPicPr>
            <p:cNvPr id="7" name="Picture 6" descr="Gear_Blue-01.png"/>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581435">
              <a:off x="4488822" y="1174867"/>
              <a:ext cx="431290" cy="421239"/>
            </a:xfrm>
            <a:prstGeom prst="rect">
              <a:avLst/>
            </a:prstGeom>
          </p:spPr>
        </p:pic>
        <p:pic>
          <p:nvPicPr>
            <p:cNvPr id="8" name="Picture 7" descr="Gear_Green-0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3365" y="1321795"/>
              <a:ext cx="454268" cy="444804"/>
            </a:xfrm>
            <a:prstGeom prst="rect">
              <a:avLst/>
            </a:prstGeom>
            <a:noFill/>
            <a:effectLst>
              <a:outerShdw blurRad="50800" dist="50800" dir="5400000" algn="ctr" rotWithShape="0">
                <a:schemeClr val="bg1"/>
              </a:outerShdw>
            </a:effectLst>
          </p:spPr>
        </p:pic>
      </p:grpSp>
      <p:graphicFrame>
        <p:nvGraphicFramePr>
          <p:cNvPr id="10" name="Content Placeholder 8"/>
          <p:cNvGraphicFramePr>
            <a:graphicFrameLocks/>
          </p:cNvGraphicFramePr>
          <p:nvPr>
            <p:extLst>
              <p:ext uri="{D42A27DB-BD31-4B8C-83A1-F6EECF244321}">
                <p14:modId xmlns:p14="http://schemas.microsoft.com/office/powerpoint/2010/main" val="1441093293"/>
              </p:ext>
            </p:extLst>
          </p:nvPr>
        </p:nvGraphicFramePr>
        <p:xfrm>
          <a:off x="2590800" y="1033269"/>
          <a:ext cx="7086600" cy="33528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TextBox 2"/>
          <p:cNvSpPr txBox="1"/>
          <p:nvPr/>
        </p:nvSpPr>
        <p:spPr>
          <a:xfrm>
            <a:off x="7038896" y="4075591"/>
            <a:ext cx="1905000" cy="369332"/>
          </a:xfrm>
          <a:prstGeom prst="rect">
            <a:avLst/>
          </a:prstGeom>
          <a:noFill/>
        </p:spPr>
        <p:txBody>
          <a:bodyPr wrap="square" rtlCol="0">
            <a:spAutoFit/>
          </a:bodyPr>
          <a:lstStyle/>
          <a:p>
            <a:r>
              <a:rPr lang="en-US" b="1" dirty="0" smtClean="0">
                <a:solidFill>
                  <a:srgbClr val="002C6C"/>
                </a:solidFill>
              </a:rPr>
              <a:t>… and more!</a:t>
            </a:r>
            <a:endParaRPr lang="en-GB" b="1" dirty="0">
              <a:solidFill>
                <a:srgbClr val="002C6C"/>
              </a:solidFill>
            </a:endParaRPr>
          </a:p>
        </p:txBody>
      </p:sp>
    </p:spTree>
    <p:extLst>
      <p:ext uri="{BB962C8B-B14F-4D97-AF65-F5344CB8AC3E}">
        <p14:creationId xmlns:p14="http://schemas.microsoft.com/office/powerpoint/2010/main" val="1915974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047750"/>
            <a:ext cx="4495800" cy="3371683"/>
          </a:xfrm>
          <a:prstGeom prst="rect">
            <a:avLst/>
          </a:prstGeom>
        </p:spPr>
      </p:pic>
      <p:sp>
        <p:nvSpPr>
          <p:cNvPr id="2" name="Title 1"/>
          <p:cNvSpPr>
            <a:spLocks noGrp="1"/>
          </p:cNvSpPr>
          <p:nvPr>
            <p:ph type="title"/>
          </p:nvPr>
        </p:nvSpPr>
        <p:spPr/>
        <p:txBody>
          <a:bodyPr/>
          <a:lstStyle/>
          <a:p>
            <a:r>
              <a:rPr lang="en-US" dirty="0" smtClean="0"/>
              <a:t>Face to face (f2f) meetings are working… </a:t>
            </a:r>
            <a:endParaRPr lang="en-GB" dirty="0"/>
          </a:p>
        </p:txBody>
      </p:sp>
      <p:grpSp>
        <p:nvGrpSpPr>
          <p:cNvPr id="7" name="Group 6"/>
          <p:cNvGrpSpPr/>
          <p:nvPr/>
        </p:nvGrpSpPr>
        <p:grpSpPr>
          <a:xfrm>
            <a:off x="7543800" y="172643"/>
            <a:ext cx="1203809" cy="593556"/>
            <a:chOff x="4488822" y="1173043"/>
            <a:chExt cx="1203809" cy="593556"/>
          </a:xfrm>
        </p:grpSpPr>
        <p:pic>
          <p:nvPicPr>
            <p:cNvPr id="8" name="Picture 7" descr="Gear_Raspberry-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79867">
              <a:off x="5261341" y="1173043"/>
              <a:ext cx="431290" cy="421239"/>
            </a:xfrm>
            <a:prstGeom prst="rect">
              <a:avLst/>
            </a:prstGeom>
            <a:noFill/>
            <a:effectLst>
              <a:outerShdw blurRad="50800" dist="50800" dir="5400000" algn="ctr" rotWithShape="0">
                <a:schemeClr val="bg1"/>
              </a:outerShdw>
            </a:effectLst>
          </p:spPr>
        </p:pic>
        <p:pic>
          <p:nvPicPr>
            <p:cNvPr id="9" name="Picture 8" descr="Gear_Blue-01.png"/>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581435">
              <a:off x="4488822" y="1174867"/>
              <a:ext cx="431290" cy="421239"/>
            </a:xfrm>
            <a:prstGeom prst="rect">
              <a:avLst/>
            </a:prstGeom>
          </p:spPr>
        </p:pic>
        <p:pic>
          <p:nvPicPr>
            <p:cNvPr id="10" name="Picture 9" descr="Gear_Green-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3365" y="1321795"/>
              <a:ext cx="454268" cy="444804"/>
            </a:xfrm>
            <a:prstGeom prst="rect">
              <a:avLst/>
            </a:prstGeom>
            <a:noFill/>
            <a:effectLst>
              <a:outerShdw blurRad="50800" dist="50800" dir="5400000" algn="ctr" rotWithShape="0">
                <a:schemeClr val="bg1"/>
              </a:outerShdw>
            </a:effectLst>
          </p:spPr>
        </p:pic>
      </p:grpSp>
      <p:cxnSp>
        <p:nvCxnSpPr>
          <p:cNvPr id="16" name="Straight Connector 15"/>
          <p:cNvCxnSpPr/>
          <p:nvPr/>
        </p:nvCxnSpPr>
        <p:spPr>
          <a:xfrm>
            <a:off x="2819400" y="4019550"/>
            <a:ext cx="6096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p:cNvSpPr>
          <p:nvPr/>
        </p:nvSpPr>
        <p:spPr>
          <a:xfrm>
            <a:off x="447478" y="3604051"/>
            <a:ext cx="2371921" cy="830997"/>
          </a:xfrm>
          <a:prstGeom prst="rect">
            <a:avLst/>
          </a:prstGeom>
          <a:noFill/>
          <a:ln>
            <a:solidFill>
              <a:srgbClr val="002C6C"/>
            </a:solidFill>
          </a:ln>
        </p:spPr>
        <p:txBody>
          <a:bodyPr wrap="square" rtlCol="0">
            <a:spAutoFit/>
          </a:bodyPr>
          <a:lstStyle/>
          <a:p>
            <a:pPr algn="r"/>
            <a:r>
              <a:rPr lang="en-US" sz="1200" b="1" dirty="0" smtClean="0"/>
              <a:t>Global Model Number (Basic UDI-DI) f2f </a:t>
            </a:r>
          </a:p>
          <a:p>
            <a:pPr algn="r"/>
            <a:r>
              <a:rPr lang="en-US" sz="1200" b="1" dirty="0" smtClean="0"/>
              <a:t>US &amp; Brussels</a:t>
            </a:r>
            <a:r>
              <a:rPr lang="en-US" sz="1200" dirty="0" smtClean="0"/>
              <a:t>   </a:t>
            </a:r>
          </a:p>
          <a:p>
            <a:pPr algn="r"/>
            <a:r>
              <a:rPr lang="en-US" sz="1200" dirty="0" smtClean="0"/>
              <a:t>June 2017</a:t>
            </a:r>
            <a:endParaRPr lang="en-GB" sz="1200" dirty="0"/>
          </a:p>
        </p:txBody>
      </p:sp>
      <p:cxnSp>
        <p:nvCxnSpPr>
          <p:cNvPr id="18" name="Straight Connector 17"/>
          <p:cNvCxnSpPr/>
          <p:nvPr/>
        </p:nvCxnSpPr>
        <p:spPr>
          <a:xfrm>
            <a:off x="2210637" y="2190750"/>
            <a:ext cx="6096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3399" y="1956568"/>
            <a:ext cx="1677237" cy="646331"/>
          </a:xfrm>
          <a:prstGeom prst="rect">
            <a:avLst/>
          </a:prstGeom>
          <a:noFill/>
          <a:ln>
            <a:solidFill>
              <a:srgbClr val="002C6C"/>
            </a:solidFill>
          </a:ln>
        </p:spPr>
        <p:txBody>
          <a:bodyPr wrap="square" rtlCol="0">
            <a:spAutoFit/>
          </a:bodyPr>
          <a:lstStyle/>
          <a:p>
            <a:pPr algn="r"/>
            <a:r>
              <a:rPr lang="en-US" sz="1200" b="1" dirty="0" smtClean="0"/>
              <a:t>MRO in Rail Phase II, Berlin</a:t>
            </a:r>
            <a:r>
              <a:rPr lang="en-US" sz="1200" dirty="0" smtClean="0"/>
              <a:t> </a:t>
            </a:r>
          </a:p>
          <a:p>
            <a:pPr algn="r"/>
            <a:r>
              <a:rPr lang="en-US" sz="1200" dirty="0" smtClean="0"/>
              <a:t>March 2017</a:t>
            </a:r>
            <a:endParaRPr lang="en-GB" sz="1200" dirty="0"/>
          </a:p>
        </p:txBody>
      </p:sp>
      <p:cxnSp>
        <p:nvCxnSpPr>
          <p:cNvPr id="20" name="Straight Connector 19"/>
          <p:cNvCxnSpPr/>
          <p:nvPr/>
        </p:nvCxnSpPr>
        <p:spPr>
          <a:xfrm>
            <a:off x="6096000" y="3257550"/>
            <a:ext cx="6096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703926" y="2982213"/>
            <a:ext cx="1743559" cy="646331"/>
          </a:xfrm>
          <a:prstGeom prst="rect">
            <a:avLst/>
          </a:prstGeom>
          <a:noFill/>
          <a:ln>
            <a:solidFill>
              <a:srgbClr val="002C6C"/>
            </a:solidFill>
          </a:ln>
        </p:spPr>
        <p:txBody>
          <a:bodyPr wrap="square" rtlCol="0">
            <a:spAutoFit/>
          </a:bodyPr>
          <a:lstStyle/>
          <a:p>
            <a:r>
              <a:rPr lang="en-US" sz="1200" b="1" dirty="0" smtClean="0"/>
              <a:t>MRO in Rail, Phase II, Paris </a:t>
            </a:r>
          </a:p>
          <a:p>
            <a:r>
              <a:rPr lang="en-US" sz="1200" dirty="0" smtClean="0"/>
              <a:t>June 2017</a:t>
            </a:r>
            <a:endParaRPr lang="en-GB" sz="1200" dirty="0"/>
          </a:p>
        </p:txBody>
      </p:sp>
    </p:spTree>
    <p:extLst>
      <p:ext uri="{BB962C8B-B14F-4D97-AF65-F5344CB8AC3E}">
        <p14:creationId xmlns:p14="http://schemas.microsoft.com/office/powerpoint/2010/main" val="3333702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Improvements in our Standard Maintenance Groups (SMG)</a:t>
            </a:r>
            <a:endParaRPr lang="en-GB" dirty="0"/>
          </a:p>
        </p:txBody>
      </p:sp>
      <p:sp>
        <p:nvSpPr>
          <p:cNvPr id="9" name="TextBox 8"/>
          <p:cNvSpPr txBox="1"/>
          <p:nvPr/>
        </p:nvSpPr>
        <p:spPr>
          <a:xfrm>
            <a:off x="0" y="1428750"/>
            <a:ext cx="4572000" cy="381000"/>
          </a:xfrm>
          <a:prstGeom prst="rect">
            <a:avLst/>
          </a:prstGeom>
          <a:noFill/>
        </p:spPr>
        <p:txBody>
          <a:bodyPr wrap="square" rtlCol="0">
            <a:spAutoFit/>
          </a:bodyPr>
          <a:lstStyle/>
          <a:p>
            <a:pPr algn="ctr"/>
            <a:r>
              <a:rPr lang="en-US" b="1" u="sng" dirty="0" smtClean="0">
                <a:solidFill>
                  <a:srgbClr val="F26334"/>
                </a:solidFill>
              </a:rPr>
              <a:t>Improved</a:t>
            </a:r>
            <a:endParaRPr lang="en-GB" b="1" u="sng" dirty="0">
              <a:solidFill>
                <a:srgbClr val="F26334"/>
              </a:solidFill>
            </a:endParaRPr>
          </a:p>
        </p:txBody>
      </p:sp>
      <p:sp>
        <p:nvSpPr>
          <p:cNvPr id="10" name="TextBox 9"/>
          <p:cNvSpPr txBox="1"/>
          <p:nvPr/>
        </p:nvSpPr>
        <p:spPr>
          <a:xfrm>
            <a:off x="4540624" y="1428750"/>
            <a:ext cx="4572000" cy="381000"/>
          </a:xfrm>
          <a:prstGeom prst="rect">
            <a:avLst/>
          </a:prstGeom>
          <a:noFill/>
        </p:spPr>
        <p:txBody>
          <a:bodyPr wrap="square" rtlCol="0">
            <a:spAutoFit/>
          </a:bodyPr>
          <a:lstStyle/>
          <a:p>
            <a:pPr algn="ctr"/>
            <a:r>
              <a:rPr lang="en-US" b="1" u="sng" dirty="0" smtClean="0">
                <a:solidFill>
                  <a:srgbClr val="F26334"/>
                </a:solidFill>
              </a:rPr>
              <a:t>Needs Improvement</a:t>
            </a:r>
            <a:endParaRPr lang="en-GB" b="1" u="sng" dirty="0">
              <a:solidFill>
                <a:srgbClr val="F26334"/>
              </a:solidFill>
            </a:endParaRPr>
          </a:p>
        </p:txBody>
      </p:sp>
      <p:cxnSp>
        <p:nvCxnSpPr>
          <p:cNvPr id="12" name="Straight Connector 11"/>
          <p:cNvCxnSpPr/>
          <p:nvPr/>
        </p:nvCxnSpPr>
        <p:spPr>
          <a:xfrm>
            <a:off x="4572000" y="1276350"/>
            <a:ext cx="0" cy="2971800"/>
          </a:xfrm>
          <a:prstGeom prst="line">
            <a:avLst/>
          </a:prstGeom>
          <a:ln>
            <a:solidFill>
              <a:srgbClr val="B1B3B3"/>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04900" y="2094637"/>
            <a:ext cx="2362200" cy="1754326"/>
          </a:xfrm>
          <a:prstGeom prst="rect">
            <a:avLst/>
          </a:prstGeom>
          <a:noFill/>
        </p:spPr>
        <p:txBody>
          <a:bodyPr wrap="square" rtlCol="0">
            <a:spAutoFit/>
          </a:bodyPr>
          <a:lstStyle/>
          <a:p>
            <a:pPr algn="ctr"/>
            <a:r>
              <a:rPr lang="en-US" dirty="0" smtClean="0">
                <a:solidFill>
                  <a:srgbClr val="002C6C"/>
                </a:solidFill>
              </a:rPr>
              <a:t>Standard </a:t>
            </a:r>
            <a:r>
              <a:rPr lang="en-US" dirty="0">
                <a:solidFill>
                  <a:srgbClr val="002C6C"/>
                </a:solidFill>
              </a:rPr>
              <a:t>development for Identification </a:t>
            </a:r>
            <a:r>
              <a:rPr lang="en-US" dirty="0" smtClean="0">
                <a:solidFill>
                  <a:srgbClr val="002C6C"/>
                </a:solidFill>
              </a:rPr>
              <a:t>SMG </a:t>
            </a:r>
            <a:r>
              <a:rPr lang="en-US" dirty="0">
                <a:solidFill>
                  <a:srgbClr val="002C6C"/>
                </a:solidFill>
              </a:rPr>
              <a:t>by 50%</a:t>
            </a:r>
          </a:p>
          <a:p>
            <a:pPr marL="272250" lvl="1" indent="0">
              <a:buNone/>
            </a:pPr>
            <a:endParaRPr lang="en-US" dirty="0">
              <a:solidFill>
                <a:srgbClr val="002C6C"/>
              </a:solidFill>
            </a:endParaRPr>
          </a:p>
          <a:p>
            <a:endParaRPr lang="en-GB" dirty="0">
              <a:solidFill>
                <a:srgbClr val="002C6C"/>
              </a:solidFill>
            </a:endParaRPr>
          </a:p>
        </p:txBody>
      </p:sp>
      <p:sp>
        <p:nvSpPr>
          <p:cNvPr id="15" name="TextBox 14"/>
          <p:cNvSpPr txBox="1"/>
          <p:nvPr/>
        </p:nvSpPr>
        <p:spPr>
          <a:xfrm>
            <a:off x="5410200" y="2154059"/>
            <a:ext cx="2940424" cy="1754326"/>
          </a:xfrm>
          <a:prstGeom prst="rect">
            <a:avLst/>
          </a:prstGeom>
          <a:noFill/>
        </p:spPr>
        <p:txBody>
          <a:bodyPr wrap="square" rtlCol="0">
            <a:spAutoFit/>
          </a:bodyPr>
          <a:lstStyle/>
          <a:p>
            <a:pPr algn="ctr"/>
            <a:r>
              <a:rPr lang="en-US" dirty="0" smtClean="0">
                <a:solidFill>
                  <a:srgbClr val="002C6C"/>
                </a:solidFill>
              </a:rPr>
              <a:t>Time </a:t>
            </a:r>
            <a:r>
              <a:rPr lang="en-US" dirty="0">
                <a:solidFill>
                  <a:srgbClr val="002C6C"/>
                </a:solidFill>
              </a:rPr>
              <a:t>to market for new attributes </a:t>
            </a:r>
            <a:r>
              <a:rPr lang="en-US" dirty="0" smtClean="0">
                <a:solidFill>
                  <a:srgbClr val="002C6C"/>
                </a:solidFill>
              </a:rPr>
              <a:t>into Global Data Synchronisation Network</a:t>
            </a:r>
            <a:endParaRPr lang="en-US" dirty="0">
              <a:solidFill>
                <a:srgbClr val="002C6C"/>
              </a:solidFill>
            </a:endParaRPr>
          </a:p>
          <a:p>
            <a:pPr marL="272250" lvl="1" indent="0" algn="ctr">
              <a:buNone/>
            </a:pPr>
            <a:endParaRPr lang="en-US" dirty="0">
              <a:solidFill>
                <a:srgbClr val="002C6C"/>
              </a:solidFill>
            </a:endParaRPr>
          </a:p>
          <a:p>
            <a:pPr algn="ctr"/>
            <a:endParaRPr lang="en-GB" dirty="0">
              <a:solidFill>
                <a:srgbClr val="002C6C"/>
              </a:solidFill>
            </a:endParaRPr>
          </a:p>
        </p:txBody>
      </p:sp>
      <p:pic>
        <p:nvPicPr>
          <p:cNvPr id="4098" name="Picture 2" descr="https://img.clipartfest.com/c099fccabd8c74e14056d2a9c317117b_green-checkmark-clip-art-check-mark-clipart_425-42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832" y="3354388"/>
            <a:ext cx="893762" cy="893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i625.photobucket.com/albums/tt335/athanwae/Warn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2624" y="3354388"/>
            <a:ext cx="947879" cy="9478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4823" y="1809750"/>
            <a:ext cx="1371601" cy="1323439"/>
          </a:xfrm>
          <a:prstGeom prst="rect">
            <a:avLst/>
          </a:prstGeom>
          <a:solidFill>
            <a:srgbClr val="F26334"/>
          </a:solidFill>
        </p:spPr>
        <p:txBody>
          <a:bodyPr wrap="square" rtlCol="0">
            <a:spAutoFit/>
          </a:bodyPr>
          <a:lstStyle/>
          <a:p>
            <a:pPr algn="ctr"/>
            <a:r>
              <a:rPr lang="en-US" sz="1600" dirty="0" smtClean="0">
                <a:solidFill>
                  <a:schemeClr val="bg1"/>
                </a:solidFill>
              </a:rPr>
              <a:t>Presented at Jersey City Standards Event 2017</a:t>
            </a:r>
            <a:endParaRPr lang="en-GB" sz="1600" dirty="0">
              <a:solidFill>
                <a:schemeClr val="bg1"/>
              </a:solidFill>
            </a:endParaRPr>
          </a:p>
        </p:txBody>
      </p:sp>
      <p:grpSp>
        <p:nvGrpSpPr>
          <p:cNvPr id="13" name="Group 12"/>
          <p:cNvGrpSpPr/>
          <p:nvPr/>
        </p:nvGrpSpPr>
        <p:grpSpPr>
          <a:xfrm>
            <a:off x="7710619" y="156671"/>
            <a:ext cx="1203809" cy="593556"/>
            <a:chOff x="2696685" y="3469259"/>
            <a:chExt cx="1203809" cy="593556"/>
          </a:xfrm>
        </p:grpSpPr>
        <p:pic>
          <p:nvPicPr>
            <p:cNvPr id="16" name="Picture 15" descr="Gear_Raspberry-01.png"/>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79867">
              <a:off x="3469204" y="3469259"/>
              <a:ext cx="431290" cy="421239"/>
            </a:xfrm>
            <a:prstGeom prst="rect">
              <a:avLst/>
            </a:prstGeom>
            <a:noFill/>
            <a:effectLst>
              <a:outerShdw blurRad="50800" dist="50800" dir="5400000" algn="ctr" rotWithShape="0">
                <a:schemeClr val="bg1"/>
              </a:outerShdw>
            </a:effectLst>
          </p:spPr>
        </p:pic>
        <p:pic>
          <p:nvPicPr>
            <p:cNvPr id="17" name="Picture 16" descr="Gear_Blue-01.png"/>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581435">
              <a:off x="2696685" y="3471083"/>
              <a:ext cx="431290" cy="421239"/>
            </a:xfrm>
            <a:prstGeom prst="rect">
              <a:avLst/>
            </a:prstGeom>
          </p:spPr>
        </p:pic>
        <p:pic>
          <p:nvPicPr>
            <p:cNvPr id="18" name="Picture 17" descr="Gear_Green-0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1228" y="3618011"/>
              <a:ext cx="454268" cy="444804"/>
            </a:xfrm>
            <a:prstGeom prst="rect">
              <a:avLst/>
            </a:prstGeom>
            <a:noFill/>
            <a:effectLst>
              <a:outerShdw blurRad="50800" dist="50800" dir="5400000" algn="ctr" rotWithShape="0">
                <a:schemeClr val="bg1"/>
              </a:outerShdw>
            </a:effectLst>
          </p:spPr>
        </p:pic>
      </p:grpSp>
    </p:spTree>
    <p:extLst>
      <p:ext uri="{BB962C8B-B14F-4D97-AF65-F5344CB8AC3E}">
        <p14:creationId xmlns:p14="http://schemas.microsoft.com/office/powerpoint/2010/main" val="2931922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488522" y="1101073"/>
            <a:ext cx="4733879" cy="3312086"/>
          </a:xfrm>
        </p:spPr>
        <p:txBody>
          <a:bodyPr/>
          <a:lstStyle/>
          <a:p>
            <a:r>
              <a:rPr lang="en-US" dirty="0" smtClean="0"/>
              <a:t>The Global Master Data Standards Maintenance Group working in coordination with Global Data Synchronisation Network (GDSN) and the community has improved the release of “new” attributes into the network</a:t>
            </a:r>
          </a:p>
          <a:p>
            <a:endParaRPr lang="en-US" dirty="0" smtClean="0"/>
          </a:p>
          <a:p>
            <a:r>
              <a:rPr lang="en-US" dirty="0" smtClean="0"/>
              <a:t>We have been able to meet the needs of both retail and healthcare with our new release schedule</a:t>
            </a:r>
          </a:p>
          <a:p>
            <a:endParaRPr lang="en-GB" dirty="0"/>
          </a:p>
        </p:txBody>
      </p:sp>
      <p:grpSp>
        <p:nvGrpSpPr>
          <p:cNvPr id="5" name="Group 4"/>
          <p:cNvGrpSpPr/>
          <p:nvPr/>
        </p:nvGrpSpPr>
        <p:grpSpPr>
          <a:xfrm>
            <a:off x="7710619" y="156671"/>
            <a:ext cx="1203809" cy="593556"/>
            <a:chOff x="2696685" y="3469259"/>
            <a:chExt cx="1203809" cy="593556"/>
          </a:xfrm>
        </p:grpSpPr>
        <p:pic>
          <p:nvPicPr>
            <p:cNvPr id="6" name="Picture 5" descr="Gear_Raspberry-01.png"/>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079867">
              <a:off x="3469204" y="3469259"/>
              <a:ext cx="431290" cy="421239"/>
            </a:xfrm>
            <a:prstGeom prst="rect">
              <a:avLst/>
            </a:prstGeom>
            <a:noFill/>
            <a:effectLst>
              <a:outerShdw blurRad="50800" dist="50800" dir="5400000" algn="ctr" rotWithShape="0">
                <a:schemeClr val="bg1"/>
              </a:outerShdw>
            </a:effectLst>
          </p:spPr>
        </p:pic>
        <p:pic>
          <p:nvPicPr>
            <p:cNvPr id="7" name="Picture 6" descr="Gear_Blue-01.png"/>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581435">
              <a:off x="2696685" y="3471083"/>
              <a:ext cx="431290" cy="421239"/>
            </a:xfrm>
            <a:prstGeom prst="rect">
              <a:avLst/>
            </a:prstGeom>
          </p:spPr>
        </p:pic>
        <p:pic>
          <p:nvPicPr>
            <p:cNvPr id="8" name="Picture 7" descr="Gear_Green-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228" y="3618011"/>
              <a:ext cx="454268" cy="444804"/>
            </a:xfrm>
            <a:prstGeom prst="rect">
              <a:avLst/>
            </a:prstGeom>
            <a:noFill/>
            <a:effectLst>
              <a:outerShdw blurRad="50800" dist="50800" dir="5400000" algn="ctr" rotWithShape="0">
                <a:schemeClr val="bg1"/>
              </a:outerShdw>
            </a:effectLst>
          </p:spPr>
        </p:pic>
      </p:grpSp>
      <p:sp>
        <p:nvSpPr>
          <p:cNvPr id="11" name="TextBox 10"/>
          <p:cNvSpPr txBox="1"/>
          <p:nvPr/>
        </p:nvSpPr>
        <p:spPr>
          <a:xfrm>
            <a:off x="223953" y="282038"/>
            <a:ext cx="7315200" cy="1200329"/>
          </a:xfrm>
          <a:prstGeom prst="rect">
            <a:avLst/>
          </a:prstGeom>
          <a:noFill/>
        </p:spPr>
        <p:txBody>
          <a:bodyPr wrap="square" rtlCol="0">
            <a:spAutoFit/>
          </a:bodyPr>
          <a:lstStyle/>
          <a:p>
            <a:pPr algn="ctr"/>
            <a:r>
              <a:rPr lang="en-US" sz="2400" dirty="0" smtClean="0">
                <a:solidFill>
                  <a:srgbClr val="002C6C"/>
                </a:solidFill>
              </a:rPr>
              <a:t>Time </a:t>
            </a:r>
            <a:r>
              <a:rPr lang="en-US" sz="2400" dirty="0">
                <a:solidFill>
                  <a:srgbClr val="002C6C"/>
                </a:solidFill>
              </a:rPr>
              <a:t>to market for new attributes </a:t>
            </a:r>
            <a:r>
              <a:rPr lang="en-US" sz="2400" dirty="0" smtClean="0">
                <a:solidFill>
                  <a:srgbClr val="002C6C"/>
                </a:solidFill>
              </a:rPr>
              <a:t>into </a:t>
            </a:r>
            <a:r>
              <a:rPr lang="en-US" sz="2400" dirty="0">
                <a:solidFill>
                  <a:srgbClr val="002C6C"/>
                </a:solidFill>
              </a:rPr>
              <a:t>GDSN</a:t>
            </a:r>
          </a:p>
          <a:p>
            <a:pPr marL="272250" lvl="1" indent="0" algn="ctr">
              <a:buNone/>
            </a:pPr>
            <a:endParaRPr lang="en-US" sz="2400" dirty="0">
              <a:solidFill>
                <a:srgbClr val="002C6C"/>
              </a:solidFill>
            </a:endParaRPr>
          </a:p>
          <a:p>
            <a:pPr algn="ctr"/>
            <a:endParaRPr lang="en-GB" sz="2400" dirty="0">
              <a:solidFill>
                <a:srgbClr val="002C6C"/>
              </a:solidFill>
            </a:endParaRPr>
          </a:p>
        </p:txBody>
      </p:sp>
      <p:pic>
        <p:nvPicPr>
          <p:cNvPr id="2" name="Picture 1"/>
          <p:cNvPicPr>
            <a:picLocks noChangeAspect="1"/>
          </p:cNvPicPr>
          <p:nvPr/>
        </p:nvPicPr>
        <p:blipFill>
          <a:blip r:embed="rId6"/>
          <a:stretch>
            <a:fillRect/>
          </a:stretch>
        </p:blipFill>
        <p:spPr>
          <a:xfrm>
            <a:off x="5232698" y="1276350"/>
            <a:ext cx="3349041" cy="2514600"/>
          </a:xfrm>
          <a:prstGeom prst="rect">
            <a:avLst/>
          </a:prstGeom>
        </p:spPr>
      </p:pic>
    </p:spTree>
    <p:extLst>
      <p:ext uri="{BB962C8B-B14F-4D97-AF65-F5344CB8AC3E}">
        <p14:creationId xmlns:p14="http://schemas.microsoft.com/office/powerpoint/2010/main" val="2012987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GB" dirty="0"/>
          </a:p>
        </p:txBody>
      </p:sp>
      <p:sp>
        <p:nvSpPr>
          <p:cNvPr id="3" name="Content Placeholder 2"/>
          <p:cNvSpPr>
            <a:spLocks noGrp="1"/>
          </p:cNvSpPr>
          <p:nvPr>
            <p:ph idx="11"/>
          </p:nvPr>
        </p:nvSpPr>
        <p:spPr>
          <a:xfrm>
            <a:off x="389111" y="1200150"/>
            <a:ext cx="8241707" cy="3312086"/>
          </a:xfrm>
        </p:spPr>
        <p:txBody>
          <a:bodyPr/>
          <a:lstStyle/>
          <a:p>
            <a:endParaRPr lang="en-US" sz="1100" dirty="0"/>
          </a:p>
          <a:p>
            <a:r>
              <a:rPr lang="en-US" sz="1800" b="1" dirty="0">
                <a:solidFill>
                  <a:srgbClr val="002C6C"/>
                </a:solidFill>
              </a:rPr>
              <a:t>GS1 Standards Development Certification Programme </a:t>
            </a:r>
            <a:endParaRPr lang="en-US" sz="1600" dirty="0"/>
          </a:p>
          <a:p>
            <a:endParaRPr lang="en-US" sz="1600" b="1" dirty="0" smtClean="0">
              <a:solidFill>
                <a:srgbClr val="002C6C"/>
              </a:solidFill>
              <a:latin typeface="+mn-lt"/>
              <a:ea typeface="+mn-ea"/>
              <a:cs typeface="+mn-cs"/>
            </a:endParaRPr>
          </a:p>
          <a:p>
            <a:r>
              <a:rPr lang="en-US" sz="1800" b="1" dirty="0" smtClean="0">
                <a:solidFill>
                  <a:srgbClr val="002C6C"/>
                </a:solidFill>
              </a:rPr>
              <a:t>Global </a:t>
            </a:r>
            <a:r>
              <a:rPr lang="en-US" sz="1800" b="1" dirty="0">
                <a:solidFill>
                  <a:srgbClr val="002C6C"/>
                </a:solidFill>
              </a:rPr>
              <a:t>Services Development Process (GSDP</a:t>
            </a:r>
            <a:r>
              <a:rPr lang="en-US" sz="1800" b="1" dirty="0" smtClean="0">
                <a:solidFill>
                  <a:srgbClr val="002C6C"/>
                </a:solidFill>
              </a:rPr>
              <a:t>)</a:t>
            </a:r>
          </a:p>
          <a:p>
            <a:endParaRPr lang="en-US" sz="1800" b="1" dirty="0" smtClean="0">
              <a:solidFill>
                <a:srgbClr val="002C6C"/>
              </a:solidFill>
            </a:endParaRPr>
          </a:p>
          <a:p>
            <a:r>
              <a:rPr lang="en-US" sz="1800" b="1" dirty="0" smtClean="0">
                <a:solidFill>
                  <a:srgbClr val="002C6C"/>
                </a:solidFill>
              </a:rPr>
              <a:t>Global </a:t>
            </a:r>
            <a:r>
              <a:rPr lang="en-US" sz="1800" b="1" dirty="0">
                <a:solidFill>
                  <a:srgbClr val="002C6C"/>
                </a:solidFill>
              </a:rPr>
              <a:t>standards adoption </a:t>
            </a:r>
            <a:r>
              <a:rPr lang="en-US" sz="1800" b="1" dirty="0" smtClean="0">
                <a:solidFill>
                  <a:srgbClr val="002C6C"/>
                </a:solidFill>
              </a:rPr>
              <a:t>metrics</a:t>
            </a:r>
            <a:endParaRPr lang="en-US" dirty="0"/>
          </a:p>
          <a:p>
            <a:pPr marL="74250" indent="0">
              <a:buNone/>
            </a:pPr>
            <a:endParaRPr lang="en-US" dirty="0" smtClean="0"/>
          </a:p>
          <a:p>
            <a:endParaRPr lang="en-US" dirty="0"/>
          </a:p>
          <a:p>
            <a:endParaRPr lang="en-GB" dirty="0"/>
          </a:p>
        </p:txBody>
      </p:sp>
      <p:grpSp>
        <p:nvGrpSpPr>
          <p:cNvPr id="4" name="Group 3"/>
          <p:cNvGrpSpPr/>
          <p:nvPr/>
        </p:nvGrpSpPr>
        <p:grpSpPr>
          <a:xfrm>
            <a:off x="7620000" y="235638"/>
            <a:ext cx="1203809" cy="593556"/>
            <a:chOff x="2680640" y="1173043"/>
            <a:chExt cx="1203809" cy="593556"/>
          </a:xfrm>
        </p:grpSpPr>
        <p:pic>
          <p:nvPicPr>
            <p:cNvPr id="5" name="Picture 4" descr="Gear_Raspberry-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79867">
              <a:off x="3453159" y="1173043"/>
              <a:ext cx="431290" cy="421239"/>
            </a:xfrm>
            <a:prstGeom prst="rect">
              <a:avLst/>
            </a:prstGeom>
            <a:noFill/>
            <a:effectLst>
              <a:outerShdw blurRad="50800" dist="50800" dir="5400000" algn="ctr" rotWithShape="0">
                <a:schemeClr val="bg1"/>
              </a:outerShdw>
            </a:effectLst>
          </p:spPr>
        </p:pic>
        <p:pic>
          <p:nvPicPr>
            <p:cNvPr id="6" name="Picture 5" descr="Gear_Blu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1435">
              <a:off x="2680640" y="1174867"/>
              <a:ext cx="431290" cy="421239"/>
            </a:xfrm>
            <a:prstGeom prst="rect">
              <a:avLst/>
            </a:prstGeom>
          </p:spPr>
        </p:pic>
        <p:pic>
          <p:nvPicPr>
            <p:cNvPr id="7" name="Picture 6" descr="Gear_Green-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5183" y="1321795"/>
              <a:ext cx="454268" cy="444804"/>
            </a:xfrm>
            <a:prstGeom prst="rect">
              <a:avLst/>
            </a:prstGeom>
            <a:noFill/>
            <a:effectLst>
              <a:outerShdw blurRad="50800" dist="50800" dir="5400000" algn="ctr" rotWithShape="0">
                <a:schemeClr val="bg1"/>
              </a:outerShdw>
            </a:effectLst>
          </p:spPr>
        </p:pic>
      </p:grpSp>
    </p:spTree>
    <p:extLst>
      <p:ext uri="{BB962C8B-B14F-4D97-AF65-F5344CB8AC3E}">
        <p14:creationId xmlns:p14="http://schemas.microsoft.com/office/powerpoint/2010/main" val="1538862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input! </a:t>
            </a:r>
            <a:endParaRPr lang="en-GB" dirty="0"/>
          </a:p>
        </p:txBody>
      </p:sp>
      <p:graphicFrame>
        <p:nvGraphicFramePr>
          <p:cNvPr id="6" name="Chart 5"/>
          <p:cNvGraphicFramePr/>
          <p:nvPr>
            <p:extLst>
              <p:ext uri="{D42A27DB-BD31-4B8C-83A1-F6EECF244321}">
                <p14:modId xmlns:p14="http://schemas.microsoft.com/office/powerpoint/2010/main" val="2900892139"/>
              </p:ext>
            </p:extLst>
          </p:nvPr>
        </p:nvGraphicFramePr>
        <p:xfrm>
          <a:off x="1752600" y="1047750"/>
          <a:ext cx="5562600" cy="335280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7620000" y="235638"/>
            <a:ext cx="1203809" cy="593556"/>
            <a:chOff x="2680640" y="1173043"/>
            <a:chExt cx="1203809" cy="593556"/>
          </a:xfrm>
        </p:grpSpPr>
        <p:pic>
          <p:nvPicPr>
            <p:cNvPr id="8" name="Picture 7" descr="Gear_Raspberry-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79867">
              <a:off x="3453159" y="1173043"/>
              <a:ext cx="431290" cy="421239"/>
            </a:xfrm>
            <a:prstGeom prst="rect">
              <a:avLst/>
            </a:prstGeom>
            <a:noFill/>
            <a:effectLst>
              <a:outerShdw blurRad="50800" dist="50800" dir="5400000" algn="ctr" rotWithShape="0">
                <a:schemeClr val="bg1"/>
              </a:outerShdw>
            </a:effectLst>
          </p:spPr>
        </p:pic>
        <p:pic>
          <p:nvPicPr>
            <p:cNvPr id="9" name="Picture 8" descr="Gear_Blue-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1435">
              <a:off x="2680640" y="1174867"/>
              <a:ext cx="431290" cy="421239"/>
            </a:xfrm>
            <a:prstGeom prst="rect">
              <a:avLst/>
            </a:prstGeom>
          </p:spPr>
        </p:pic>
        <p:pic>
          <p:nvPicPr>
            <p:cNvPr id="10" name="Picture 9" descr="Gear_Green-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5183" y="1321795"/>
              <a:ext cx="454268" cy="444804"/>
            </a:xfrm>
            <a:prstGeom prst="rect">
              <a:avLst/>
            </a:prstGeom>
            <a:noFill/>
            <a:effectLst>
              <a:outerShdw blurRad="50800" dist="50800" dir="5400000" algn="ctr" rotWithShape="0">
                <a:schemeClr val="bg1"/>
              </a:outerShdw>
            </a:effectLst>
          </p:spPr>
        </p:pic>
      </p:grpSp>
    </p:spTree>
    <p:extLst>
      <p:ext uri="{BB962C8B-B14F-4D97-AF65-F5344CB8AC3E}">
        <p14:creationId xmlns:p14="http://schemas.microsoft.com/office/powerpoint/2010/main" val="2386260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GS1 “State of the business”</a:t>
            </a:r>
            <a:endParaRPr lang="en-GB" dirty="0"/>
          </a:p>
        </p:txBody>
      </p:sp>
      <p:sp>
        <p:nvSpPr>
          <p:cNvPr id="3" name="Text Placeholder 2"/>
          <p:cNvSpPr>
            <a:spLocks noGrp="1"/>
          </p:cNvSpPr>
          <p:nvPr>
            <p:ph type="body" sz="quarter" idx="11"/>
          </p:nvPr>
        </p:nvSpPr>
        <p:spPr/>
        <p:txBody>
          <a:bodyPr/>
          <a:lstStyle/>
          <a:p>
            <a:r>
              <a:rPr lang="en-US" dirty="0" smtClean="0"/>
              <a:t>Marianne Timmons, Malcolm Bowden, Robert </a:t>
            </a:r>
            <a:r>
              <a:rPr lang="en-US" dirty="0" err="1" smtClean="0"/>
              <a:t>Beideman</a:t>
            </a:r>
            <a:r>
              <a:rPr lang="en-US" dirty="0" smtClean="0"/>
              <a:t>, Mike Wehrs</a:t>
            </a:r>
            <a:endParaRPr lang="en-GB" dirty="0"/>
          </a:p>
        </p:txBody>
      </p:sp>
    </p:spTree>
    <p:custDataLst>
      <p:tags r:id="rId1"/>
    </p:custDataLst>
    <p:extLst>
      <p:ext uri="{BB962C8B-B14F-4D97-AF65-F5344CB8AC3E}">
        <p14:creationId xmlns:p14="http://schemas.microsoft.com/office/powerpoint/2010/main" val="68307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GS1 Key Priorities 2017-2018</a:t>
            </a:r>
            <a:endParaRPr lang="en-GB" dirty="0"/>
          </a:p>
        </p:txBody>
      </p:sp>
      <p:sp>
        <p:nvSpPr>
          <p:cNvPr id="3" name="Content Placeholder 2"/>
          <p:cNvSpPr>
            <a:spLocks noGrp="1"/>
          </p:cNvSpPr>
          <p:nvPr>
            <p:ph idx="11"/>
          </p:nvPr>
        </p:nvSpPr>
        <p:spPr>
          <a:xfrm>
            <a:off x="447721" y="1091409"/>
            <a:ext cx="4048080" cy="3312086"/>
          </a:xfrm>
        </p:spPr>
        <p:txBody>
          <a:bodyPr/>
          <a:lstStyle/>
          <a:p>
            <a:pPr marL="417150" indent="-342900">
              <a:buFont typeface="+mj-lt"/>
              <a:buAutoNum type="arabicPeriod"/>
            </a:pPr>
            <a:r>
              <a:rPr lang="en-US" sz="1600" b="1" dirty="0" smtClean="0"/>
              <a:t>CORE SECTORS</a:t>
            </a:r>
            <a:endParaRPr lang="en-US" sz="1600" b="1" dirty="0"/>
          </a:p>
          <a:p>
            <a:r>
              <a:rPr lang="en-US" sz="1600" dirty="0"/>
              <a:t>Retail/Omni-channel</a:t>
            </a:r>
          </a:p>
          <a:p>
            <a:r>
              <a:rPr lang="en-US" sz="1600" dirty="0" smtClean="0"/>
              <a:t>Healthcare</a:t>
            </a:r>
          </a:p>
          <a:p>
            <a:r>
              <a:rPr lang="en-US" sz="1600" dirty="0" smtClean="0"/>
              <a:t>Technical Industries</a:t>
            </a:r>
          </a:p>
          <a:p>
            <a:r>
              <a:rPr lang="en-US" sz="1600" dirty="0" smtClean="0"/>
              <a:t>Transport &amp; Logistics</a:t>
            </a:r>
          </a:p>
          <a:p>
            <a:pPr marL="417150" indent="-342900">
              <a:buFont typeface="+mj-lt"/>
              <a:buAutoNum type="arabicPeriod" startAt="2"/>
            </a:pPr>
            <a:endParaRPr lang="en-US" sz="1600" b="1" dirty="0" smtClean="0"/>
          </a:p>
          <a:p>
            <a:pPr marL="417150" indent="-342900">
              <a:buFont typeface="+mj-lt"/>
              <a:buAutoNum type="arabicPeriod" startAt="2"/>
            </a:pPr>
            <a:r>
              <a:rPr lang="en-US" sz="1600" b="1" dirty="0" smtClean="0"/>
              <a:t>STANDARDS</a:t>
            </a:r>
          </a:p>
          <a:p>
            <a:r>
              <a:rPr lang="en-US" sz="1600" dirty="0" smtClean="0"/>
              <a:t>GS1 UniqueID</a:t>
            </a:r>
          </a:p>
          <a:p>
            <a:r>
              <a:rPr lang="en-US" sz="1600" dirty="0" smtClean="0"/>
              <a:t>Traceability</a:t>
            </a:r>
          </a:p>
          <a:p>
            <a:r>
              <a:rPr lang="en-US" sz="1600" dirty="0" smtClean="0"/>
              <a:t>Global Model Number (BUDI-DI)</a:t>
            </a:r>
          </a:p>
          <a:p>
            <a:endParaRPr lang="en-GB" sz="1600" dirty="0"/>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29</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5" name="Content Placeholder 2"/>
          <p:cNvSpPr txBox="1">
            <a:spLocks/>
          </p:cNvSpPr>
          <p:nvPr/>
        </p:nvSpPr>
        <p:spPr bwMode="auto">
          <a:xfrm>
            <a:off x="4419600" y="1091408"/>
            <a:ext cx="4495800" cy="346154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5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5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5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5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5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417150" marR="0" lvl="0" indent="-342900" algn="l" defTabSz="457155" rtl="0" eaLnBrk="1" fontAlgn="base" latinLnBrk="0" hangingPunct="1">
              <a:lnSpc>
                <a:spcPct val="110000"/>
              </a:lnSpc>
              <a:spcBef>
                <a:spcPts val="400"/>
              </a:spcBef>
              <a:spcAft>
                <a:spcPct val="0"/>
              </a:spcAft>
              <a:buClr>
                <a:srgbClr val="F26334"/>
              </a:buClr>
              <a:buSzTx/>
              <a:buFont typeface="+mj-lt"/>
              <a:buAutoNum type="arabicPeriod" startAt="3"/>
              <a:tabLst/>
              <a:defRPr/>
            </a:pPr>
            <a:r>
              <a:rPr kumimoji="0" lang="en-US" sz="1600" b="1" i="0" u="none" strike="noStrike" kern="1200" cap="none" spc="0" normalizeH="0" baseline="0" noProof="0" dirty="0" smtClean="0">
                <a:ln>
                  <a:noFill/>
                </a:ln>
                <a:solidFill>
                  <a:srgbClr val="002C6C"/>
                </a:solidFill>
                <a:effectLst/>
                <a:uLnTx/>
                <a:uFillTx/>
                <a:latin typeface="Verdana"/>
                <a:ea typeface="ＭＳ Ｐゴシック" charset="0"/>
                <a:cs typeface="Verdana"/>
              </a:rPr>
              <a:t>SERVICES</a:t>
            </a: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GS1 Global Data Services (GS1 Cloud)</a:t>
            </a: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GS1 Key Issuance/Activation</a:t>
            </a: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GLEIF – Global LOU</a:t>
            </a: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lang="en-US" sz="1600" dirty="0" smtClean="0">
                <a:solidFill>
                  <a:srgbClr val="002C6C"/>
                </a:solidFill>
              </a:rPr>
              <a:t>GDSN Simplification</a:t>
            </a:r>
            <a:endPar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endParaRPr>
          </a:p>
          <a:p>
            <a:pPr marL="417150" marR="0" lvl="0" indent="-342900" algn="l" defTabSz="457155" rtl="0" eaLnBrk="1" fontAlgn="base" latinLnBrk="0" hangingPunct="1">
              <a:lnSpc>
                <a:spcPct val="110000"/>
              </a:lnSpc>
              <a:spcBef>
                <a:spcPts val="400"/>
              </a:spcBef>
              <a:spcAft>
                <a:spcPct val="0"/>
              </a:spcAft>
              <a:buClr>
                <a:srgbClr val="F26334"/>
              </a:buClr>
              <a:buSzTx/>
              <a:buFont typeface="+mj-lt"/>
              <a:buAutoNum type="arabicPeriod" startAt="4"/>
              <a:tabLst/>
              <a:defRPr/>
            </a:pPr>
            <a:endParaRPr kumimoji="0" lang="en-US" sz="100" b="1" i="0" u="none" strike="noStrike" kern="1200" cap="none" spc="0" normalizeH="0" baseline="0" noProof="0" dirty="0" smtClean="0">
              <a:ln>
                <a:noFill/>
              </a:ln>
              <a:solidFill>
                <a:srgbClr val="002C6C"/>
              </a:solidFill>
              <a:effectLst/>
              <a:uLnTx/>
              <a:uFillTx/>
              <a:latin typeface="Verdana"/>
              <a:ea typeface="ＭＳ Ｐゴシック" charset="0"/>
              <a:cs typeface="Verdana"/>
            </a:endParaRPr>
          </a:p>
          <a:p>
            <a:pPr marL="417150" marR="0" lvl="0" indent="-342900" algn="l" defTabSz="457155" rtl="0" eaLnBrk="1" fontAlgn="base" latinLnBrk="0" hangingPunct="1">
              <a:lnSpc>
                <a:spcPct val="110000"/>
              </a:lnSpc>
              <a:spcBef>
                <a:spcPts val="400"/>
              </a:spcBef>
              <a:spcAft>
                <a:spcPct val="0"/>
              </a:spcAft>
              <a:buClr>
                <a:srgbClr val="F26334"/>
              </a:buClr>
              <a:buSzTx/>
              <a:buFont typeface="+mj-lt"/>
              <a:buAutoNum type="arabicPeriod" startAt="4"/>
              <a:tabLst/>
              <a:defRPr/>
            </a:pPr>
            <a:r>
              <a:rPr kumimoji="0" lang="en-US" sz="1600" b="1" i="0" u="none" strike="noStrike" kern="1200" cap="none" spc="0" normalizeH="0" baseline="0" noProof="0" dirty="0" smtClean="0">
                <a:ln>
                  <a:noFill/>
                </a:ln>
                <a:solidFill>
                  <a:srgbClr val="002C6C"/>
                </a:solidFill>
                <a:effectLst/>
                <a:uLnTx/>
                <a:uFillTx/>
                <a:latin typeface="Verdana"/>
                <a:ea typeface="ＭＳ Ｐゴシック" charset="0"/>
                <a:cs typeface="Verdana"/>
              </a:rPr>
              <a:t>INNOVATION</a:t>
            </a: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Consumer Internet of Things (C-</a:t>
            </a:r>
            <a:r>
              <a:rPr kumimoji="0" lang="en-US" sz="1600" b="0" i="0" u="none" strike="noStrike" kern="1200" cap="none" spc="0" normalizeH="0" baseline="0" noProof="0" dirty="0" err="1" smtClean="0">
                <a:ln>
                  <a:noFill/>
                </a:ln>
                <a:solidFill>
                  <a:srgbClr val="002C6C"/>
                </a:solidFill>
                <a:effectLst/>
                <a:uLnTx/>
                <a:uFillTx/>
                <a:latin typeface="Verdana"/>
                <a:ea typeface="ＭＳ Ｐゴシック" charset="0"/>
                <a:cs typeface="Verdana"/>
              </a:rPr>
              <a:t>IoT</a:t>
            </a: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a:t>
            </a: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lang="en-US" sz="1600" dirty="0" err="1" smtClean="0">
                <a:solidFill>
                  <a:srgbClr val="002C6C"/>
                </a:solidFill>
              </a:rPr>
              <a:t>Blockchain</a:t>
            </a:r>
            <a:r>
              <a:rPr lang="en-US" sz="1600" dirty="0" smtClean="0">
                <a:solidFill>
                  <a:srgbClr val="002C6C"/>
                </a:solidFill>
              </a:rPr>
              <a:t> </a:t>
            </a:r>
            <a:endPar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endParaRP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endParaRPr kumimoji="0" lang="en-US" sz="300" b="0" i="0" u="none" strike="noStrike" kern="1200" cap="none" spc="0" normalizeH="0" baseline="0" noProof="0" dirty="0" smtClean="0">
              <a:ln>
                <a:noFill/>
              </a:ln>
              <a:solidFill>
                <a:srgbClr val="002C6C"/>
              </a:solidFill>
              <a:effectLst/>
              <a:uLnTx/>
              <a:uFillTx/>
              <a:latin typeface="Verdana"/>
              <a:ea typeface="ＭＳ Ｐゴシック" charset="0"/>
              <a:cs typeface="Verdana"/>
            </a:endParaRPr>
          </a:p>
          <a:p>
            <a:pPr marL="531450" marR="0" lvl="0" indent="-457200" algn="l" defTabSz="457155" rtl="0" eaLnBrk="1" fontAlgn="base" latinLnBrk="0" hangingPunct="1">
              <a:lnSpc>
                <a:spcPct val="110000"/>
              </a:lnSpc>
              <a:spcBef>
                <a:spcPts val="400"/>
              </a:spcBef>
              <a:spcAft>
                <a:spcPct val="0"/>
              </a:spcAft>
              <a:buClr>
                <a:srgbClr val="F26334"/>
              </a:buClr>
              <a:buSzTx/>
              <a:buFont typeface="+mj-lt"/>
              <a:buAutoNum type="arabicPeriod" startAt="5"/>
              <a:tabLst/>
              <a:defRPr/>
            </a:pPr>
            <a:r>
              <a:rPr kumimoji="0" lang="en-US" sz="1600" b="1" i="0" u="none" strike="noStrike" kern="1200" cap="none" spc="0" normalizeH="0" baseline="0" noProof="0" dirty="0" smtClean="0">
                <a:ln>
                  <a:noFill/>
                </a:ln>
                <a:solidFill>
                  <a:srgbClr val="002C6C"/>
                </a:solidFill>
                <a:effectLst/>
                <a:uLnTx/>
                <a:uFillTx/>
                <a:latin typeface="Verdana"/>
                <a:ea typeface="ＭＳ Ｐゴシック" charset="0"/>
                <a:cs typeface="Verdana"/>
              </a:rPr>
              <a:t>ORGANISATION</a:t>
            </a:r>
            <a:endParaRPr kumimoji="0" lang="en-US" sz="1600" b="1" i="0" u="none" strike="noStrike" kern="1200" cap="none" spc="0" normalizeH="0" baseline="0" noProof="0" dirty="0">
              <a:ln>
                <a:noFill/>
              </a:ln>
              <a:solidFill>
                <a:srgbClr val="002C6C"/>
              </a:solidFill>
              <a:effectLst/>
              <a:uLnTx/>
              <a:uFillTx/>
              <a:latin typeface="Verdana"/>
              <a:ea typeface="ＭＳ Ｐゴシック" charset="0"/>
              <a:cs typeface="Verdana"/>
            </a:endParaRPr>
          </a:p>
          <a:p>
            <a:pPr marL="360000" marR="0" lvl="0" indent="-285750" algn="l" defTabSz="457155" rtl="0" eaLnBrk="1" fontAlgn="base" latinLnBrk="0" hangingPunct="1">
              <a:lnSpc>
                <a:spcPct val="110000"/>
              </a:lnSpc>
              <a:spcBef>
                <a:spcPts val="400"/>
              </a:spcBef>
              <a:spcAft>
                <a:spcPct val="0"/>
              </a:spcAft>
              <a:buClr>
                <a:srgbClr val="F26334"/>
              </a:buClr>
              <a:buSzTx/>
              <a:buFont typeface="Arial"/>
              <a:buChar char="•"/>
              <a:tabLst/>
              <a:defRPr/>
            </a:pPr>
            <a:r>
              <a:rPr kumimoji="0" lang="en-US" sz="1600" b="0" i="0" u="none" strike="noStrike" kern="1200" cap="none" spc="0" normalizeH="0" baseline="0" noProof="0" dirty="0">
                <a:ln>
                  <a:noFill/>
                </a:ln>
                <a:solidFill>
                  <a:srgbClr val="002C6C"/>
                </a:solidFill>
                <a:effectLst/>
                <a:uLnTx/>
                <a:uFillTx/>
                <a:latin typeface="Verdana"/>
                <a:ea typeface="ＭＳ Ｐゴシック" charset="0"/>
                <a:cs typeface="Verdana"/>
              </a:rPr>
              <a:t>Big Picture </a:t>
            </a:r>
            <a:r>
              <a:rPr kumimoji="0" lang="en-US" sz="1600" b="0" i="0" u="none" strike="noStrike" kern="1200" cap="none" spc="0" normalizeH="0" baseline="0" noProof="0" dirty="0" smtClean="0">
                <a:ln>
                  <a:noFill/>
                </a:ln>
                <a:solidFill>
                  <a:srgbClr val="002C6C"/>
                </a:solidFill>
                <a:effectLst/>
                <a:uLnTx/>
                <a:uFillTx/>
                <a:latin typeface="Verdana"/>
                <a:ea typeface="ＭＳ Ｐゴシック" charset="0"/>
                <a:cs typeface="Verdana"/>
              </a:rPr>
              <a:t>Implementation</a:t>
            </a:r>
            <a:endParaRPr kumimoji="0" lang="en-US" sz="1600" b="0" i="0" u="none" strike="noStrike" kern="1200" cap="none" spc="0" normalizeH="0" baseline="0" noProof="0" dirty="0">
              <a:ln>
                <a:noFill/>
              </a:ln>
              <a:solidFill>
                <a:srgbClr val="002C6C"/>
              </a:solidFill>
              <a:effectLst/>
              <a:uLnTx/>
              <a:uFillTx/>
              <a:latin typeface="Verdana"/>
              <a:ea typeface="ＭＳ Ｐゴシック" charset="0"/>
              <a:cs typeface="Verdana"/>
            </a:endParaRPr>
          </a:p>
        </p:txBody>
      </p:sp>
    </p:spTree>
    <p:extLst>
      <p:ext uri="{BB962C8B-B14F-4D97-AF65-F5344CB8AC3E}">
        <p14:creationId xmlns:p14="http://schemas.microsoft.com/office/powerpoint/2010/main" val="2037929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But where will Brussels take you?</a:t>
            </a:r>
            <a:endParaRPr lang="en-GB" dirty="0"/>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pic>
        <p:nvPicPr>
          <p:cNvPr id="9" name="bBd7JGIIgQo"/>
          <p:cNvPicPr>
            <a:picLocks noGrp="1" noRot="1" noChangeAspect="1"/>
          </p:cNvPicPr>
          <p:nvPr>
            <p:ph idx="11"/>
            <a:videoFile r:link="rId1"/>
          </p:nvPr>
        </p:nvPicPr>
        <p:blipFill>
          <a:blip r:embed="rId3"/>
          <a:stretch>
            <a:fillRect/>
          </a:stretch>
        </p:blipFill>
        <p:spPr>
          <a:xfrm>
            <a:off x="1495426" y="1047750"/>
            <a:ext cx="6096000" cy="3429000"/>
          </a:xfrm>
          <a:prstGeom prst="rect">
            <a:avLst/>
          </a:prstGeom>
        </p:spPr>
      </p:pic>
    </p:spTree>
    <p:extLst>
      <p:ext uri="{BB962C8B-B14F-4D97-AF65-F5344CB8AC3E}">
        <p14:creationId xmlns:p14="http://schemas.microsoft.com/office/powerpoint/2010/main" val="304348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 result for group carrefou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881" y="3194504"/>
            <a:ext cx="1507413" cy="120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 Word From Our Global Management Board </a:t>
            </a:r>
            <a:endParaRPr lang="en-GB" dirty="0"/>
          </a:p>
        </p:txBody>
      </p:sp>
      <p:pic>
        <p:nvPicPr>
          <p:cNvPr id="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9873" y="3352020"/>
            <a:ext cx="1619947" cy="995046"/>
          </a:xfrm>
          <a:prstGeom prst="rect">
            <a:avLst/>
          </a:prstGeom>
          <a:noFill/>
          <a:ln w="9525">
            <a:noFill/>
            <a:miter lim="800000"/>
            <a:headEnd/>
            <a:tailEnd/>
          </a:ln>
        </p:spPr>
      </p:pic>
      <p:pic>
        <p:nvPicPr>
          <p:cNvPr id="8" name="Pictur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8940" y="2330231"/>
            <a:ext cx="2901020" cy="540124"/>
          </a:xfrm>
          <a:prstGeom prst="rect">
            <a:avLst/>
          </a:prstGeom>
          <a:noFill/>
          <a:ln w="9525">
            <a:noFill/>
            <a:miter lim="800000"/>
            <a:headEnd/>
            <a:tailEnd/>
          </a:ln>
        </p:spPr>
      </p:pic>
      <p:pic>
        <p:nvPicPr>
          <p:cNvPr id="9" name="Picture 8" descr="http://www.birmingham-chamber.com/BCCG/Patrons/Uploads/Images/071112141246_Mondelez%20Logo%20Whit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0" y="3696971"/>
            <a:ext cx="2547480" cy="6099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docs.alibabagroup.com/assets2/images/en/news/library_logos_alibabaev_large.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89132" y="1352550"/>
            <a:ext cx="21671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li and fung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9116" y="1525059"/>
            <a:ext cx="2667000" cy="51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921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GS1 Big Picture </a:t>
            </a:r>
            <a:endParaRPr lang="en-GB" sz="2400" dirty="0"/>
          </a:p>
        </p:txBody>
      </p:sp>
      <p:sp>
        <p:nvSpPr>
          <p:cNvPr id="3" name="Content Placeholder 2"/>
          <p:cNvSpPr>
            <a:spLocks noGrp="1"/>
          </p:cNvSpPr>
          <p:nvPr>
            <p:ph idx="11"/>
          </p:nvPr>
        </p:nvSpPr>
        <p:spPr/>
        <p:txBody>
          <a:bodyPr/>
          <a:lstStyle/>
          <a:p>
            <a:pPr marL="197514" marR="128594" indent="-189109" defTabSz="605150">
              <a:buClr>
                <a:srgbClr val="F26334"/>
              </a:buClr>
              <a:tabLst>
                <a:tab pos="197514" algn="l"/>
              </a:tabLst>
            </a:pPr>
            <a:r>
              <a:rPr lang="en-US" sz="1200" b="1" spc="-3" dirty="0"/>
              <a:t>Th</a:t>
            </a:r>
            <a:r>
              <a:rPr lang="en-US" sz="1200" b="1" dirty="0"/>
              <a:t>e</a:t>
            </a:r>
            <a:r>
              <a:rPr lang="en-US" sz="1200" b="1" spc="-10" dirty="0"/>
              <a:t> </a:t>
            </a:r>
            <a:r>
              <a:rPr lang="en-US" sz="1200" b="1" spc="-3" dirty="0"/>
              <a:t>“Bi</a:t>
            </a:r>
            <a:r>
              <a:rPr lang="en-US" sz="1200" b="1" dirty="0"/>
              <a:t>g </a:t>
            </a:r>
            <a:r>
              <a:rPr lang="en-US" sz="1200" b="1" spc="-3" dirty="0"/>
              <a:t>Picture</a:t>
            </a:r>
            <a:r>
              <a:rPr lang="en-US" sz="1200" b="1" dirty="0"/>
              <a:t>”</a:t>
            </a:r>
            <a:r>
              <a:rPr lang="en-US" sz="1200" b="1" spc="-10" dirty="0"/>
              <a:t> </a:t>
            </a:r>
            <a:r>
              <a:rPr lang="en-US" sz="1200" b="1" spc="-10" dirty="0" smtClean="0"/>
              <a:t>is a long term project for GS1 to introduce </a:t>
            </a:r>
            <a:r>
              <a:rPr lang="en-US" sz="1200" b="1" spc="-3" dirty="0" smtClean="0"/>
              <a:t>globa</a:t>
            </a:r>
            <a:r>
              <a:rPr lang="en-US" sz="1200" b="1" dirty="0" smtClean="0"/>
              <a:t>l</a:t>
            </a:r>
            <a:r>
              <a:rPr lang="en-US" sz="1200" b="1" spc="7" dirty="0" smtClean="0"/>
              <a:t> </a:t>
            </a:r>
            <a:r>
              <a:rPr lang="en-US" sz="1200" b="1" spc="-3" dirty="0"/>
              <a:t>service</a:t>
            </a:r>
            <a:r>
              <a:rPr lang="en-US" sz="1200" b="1" dirty="0"/>
              <a:t>s </a:t>
            </a:r>
            <a:r>
              <a:rPr lang="en-US" sz="1200" b="1" spc="-3" dirty="0" smtClean="0"/>
              <a:t>for all Member </a:t>
            </a:r>
            <a:r>
              <a:rPr lang="en-US" sz="1200" b="1" spc="-3" dirty="0" err="1" smtClean="0"/>
              <a:t>Organisation</a:t>
            </a:r>
            <a:r>
              <a:rPr lang="en-US" sz="1200" b="1" dirty="0" err="1" smtClean="0"/>
              <a:t>s</a:t>
            </a:r>
            <a:r>
              <a:rPr lang="en-US" sz="1200" b="1" spc="3" dirty="0" smtClean="0"/>
              <a:t> </a:t>
            </a:r>
            <a:r>
              <a:rPr lang="en-US" sz="1200" b="1" spc="-3" dirty="0"/>
              <a:t>(</a:t>
            </a:r>
            <a:r>
              <a:rPr lang="en-US" sz="1200" b="1" spc="-3" dirty="0" smtClean="0"/>
              <a:t>MOs)</a:t>
            </a:r>
            <a:endParaRPr lang="en-US" sz="1200" b="1" dirty="0"/>
          </a:p>
          <a:p>
            <a:pPr marL="395514" marR="128594" lvl="1" indent="-189109" defTabSz="605150">
              <a:buClr>
                <a:srgbClr val="F26334"/>
              </a:buClr>
              <a:tabLst>
                <a:tab pos="197514" algn="l"/>
              </a:tabLst>
            </a:pPr>
            <a:r>
              <a:rPr lang="en-US" sz="1200" spc="-99" dirty="0" smtClean="0"/>
              <a:t>T</a:t>
            </a:r>
            <a:r>
              <a:rPr lang="en-US" sz="1200" spc="-7" dirty="0" smtClean="0"/>
              <a:t>wo</a:t>
            </a:r>
            <a:r>
              <a:rPr lang="en-US" sz="1200" spc="3" dirty="0" smtClean="0"/>
              <a:t> types of </a:t>
            </a:r>
            <a:r>
              <a:rPr lang="en-US" sz="1200" spc="-10" dirty="0" smtClean="0"/>
              <a:t>service</a:t>
            </a:r>
            <a:r>
              <a:rPr lang="en-US" sz="1200" spc="-7" dirty="0" smtClean="0"/>
              <a:t>s</a:t>
            </a:r>
            <a:r>
              <a:rPr lang="en-US" sz="1200" spc="3" dirty="0" smtClean="0"/>
              <a:t> </a:t>
            </a:r>
            <a:r>
              <a:rPr lang="en-US" sz="1200" spc="-7" dirty="0" smtClean="0"/>
              <a:t>– </a:t>
            </a:r>
            <a:r>
              <a:rPr lang="en-US" sz="1200" b="1" spc="-7" dirty="0" smtClean="0"/>
              <a:t>C</a:t>
            </a:r>
            <a:r>
              <a:rPr lang="en-US" sz="1200" b="1" spc="-10" dirty="0" smtClean="0"/>
              <a:t>or</a:t>
            </a:r>
            <a:r>
              <a:rPr lang="en-US" sz="1200" b="1" spc="-7" dirty="0" smtClean="0"/>
              <a:t>e Services </a:t>
            </a:r>
            <a:r>
              <a:rPr lang="en-US" sz="1200" spc="3" dirty="0" smtClean="0"/>
              <a:t> </a:t>
            </a:r>
            <a:r>
              <a:rPr lang="en-US" sz="1200" spc="-10" dirty="0" smtClean="0"/>
              <a:t>(</a:t>
            </a:r>
            <a:r>
              <a:rPr lang="en-GB" sz="1200" dirty="0"/>
              <a:t>to be provided by all MOs and addressing general membership needs</a:t>
            </a:r>
            <a:r>
              <a:rPr lang="en-US" sz="1200" spc="-7" dirty="0" smtClean="0"/>
              <a:t>)</a:t>
            </a:r>
            <a:r>
              <a:rPr lang="en-US" sz="1200" spc="7" dirty="0" smtClean="0"/>
              <a:t> </a:t>
            </a:r>
            <a:r>
              <a:rPr lang="en-US" sz="1200" spc="-10" dirty="0"/>
              <a:t>an</a:t>
            </a:r>
            <a:r>
              <a:rPr lang="en-US" sz="1200" spc="-7" dirty="0"/>
              <a:t>d</a:t>
            </a:r>
            <a:r>
              <a:rPr lang="en-US" sz="1200" dirty="0"/>
              <a:t> </a:t>
            </a:r>
            <a:r>
              <a:rPr lang="en-US" sz="1200" b="1" spc="-53" dirty="0"/>
              <a:t>V</a:t>
            </a:r>
            <a:r>
              <a:rPr lang="en-US" sz="1200" b="1" spc="-7" dirty="0"/>
              <a:t>a</a:t>
            </a:r>
            <a:r>
              <a:rPr lang="en-US" sz="1200" b="1" spc="-10" dirty="0"/>
              <a:t>lu</a:t>
            </a:r>
            <a:r>
              <a:rPr lang="en-US" sz="1200" b="1" spc="-7" dirty="0"/>
              <a:t>e</a:t>
            </a:r>
            <a:r>
              <a:rPr lang="en-US" sz="1200" b="1" spc="7" dirty="0"/>
              <a:t> </a:t>
            </a:r>
            <a:r>
              <a:rPr lang="en-US" sz="1200" b="1" spc="-10" dirty="0"/>
              <a:t>Adde</a:t>
            </a:r>
            <a:r>
              <a:rPr lang="en-US" sz="1200" b="1" spc="-7" dirty="0"/>
              <a:t>d</a:t>
            </a:r>
            <a:r>
              <a:rPr lang="en-US" sz="1200" b="1" spc="7" dirty="0"/>
              <a:t> </a:t>
            </a:r>
            <a:r>
              <a:rPr lang="en-US" sz="1200" spc="-10" dirty="0" smtClean="0"/>
              <a:t>(</a:t>
            </a:r>
            <a:r>
              <a:rPr lang="en-GB" sz="1200" dirty="0"/>
              <a:t>optional for MOs, services addressing individual needs</a:t>
            </a:r>
            <a:r>
              <a:rPr lang="en-US" sz="1200" spc="-3" dirty="0" smtClean="0"/>
              <a:t>).</a:t>
            </a:r>
            <a:endParaRPr lang="en-US" sz="1200" dirty="0"/>
          </a:p>
          <a:p>
            <a:pPr marL="395514" marR="128594" lvl="1" indent="-189109" defTabSz="605150">
              <a:buClr>
                <a:srgbClr val="F26334"/>
              </a:buClr>
              <a:tabLst>
                <a:tab pos="197514" algn="l"/>
              </a:tabLst>
            </a:pPr>
            <a:r>
              <a:rPr lang="en-US" sz="1200" spc="-10" dirty="0" smtClean="0"/>
              <a:t>Manage</a:t>
            </a:r>
            <a:r>
              <a:rPr lang="en-US" sz="1200" spc="-7" dirty="0" smtClean="0"/>
              <a:t>d</a:t>
            </a:r>
            <a:r>
              <a:rPr lang="en-US" sz="1200" dirty="0" smtClean="0"/>
              <a:t> </a:t>
            </a:r>
            <a:r>
              <a:rPr lang="en-US" sz="1200" spc="-10" dirty="0"/>
              <a:t>glob</a:t>
            </a:r>
            <a:r>
              <a:rPr lang="en-US" sz="1200" spc="-3" dirty="0"/>
              <a:t>al</a:t>
            </a:r>
            <a:r>
              <a:rPr lang="en-US" sz="1200" spc="-7" dirty="0"/>
              <a:t>ly</a:t>
            </a:r>
            <a:r>
              <a:rPr lang="en-US" sz="1200" spc="13" dirty="0"/>
              <a:t> </a:t>
            </a:r>
            <a:r>
              <a:rPr lang="en-US" sz="1200" spc="-10" dirty="0" smtClean="0"/>
              <a:t>an</a:t>
            </a:r>
            <a:r>
              <a:rPr lang="en-US" sz="1200" spc="-7" dirty="0" smtClean="0"/>
              <a:t>d</a:t>
            </a:r>
            <a:r>
              <a:rPr lang="en-US" sz="1200" dirty="0" smtClean="0"/>
              <a:t> </a:t>
            </a:r>
            <a:r>
              <a:rPr lang="en-US" sz="1200" b="1" spc="-10" dirty="0"/>
              <a:t>depl</a:t>
            </a:r>
            <a:r>
              <a:rPr lang="en-US" sz="1200" b="1" spc="-17" dirty="0"/>
              <a:t>oy</a:t>
            </a:r>
            <a:r>
              <a:rPr lang="en-US" sz="1200" b="1" spc="-10" dirty="0"/>
              <a:t>e</a:t>
            </a:r>
            <a:r>
              <a:rPr lang="en-US" sz="1200" b="1" spc="-7" dirty="0"/>
              <a:t>d</a:t>
            </a:r>
            <a:r>
              <a:rPr lang="en-US" sz="1200" b="1" spc="13" dirty="0"/>
              <a:t> </a:t>
            </a:r>
            <a:r>
              <a:rPr lang="en-US" sz="1200" b="1" spc="-10" dirty="0"/>
              <a:t>locall</a:t>
            </a:r>
            <a:r>
              <a:rPr lang="en-US" sz="1200" b="1" spc="-7" dirty="0"/>
              <a:t>y</a:t>
            </a:r>
            <a:r>
              <a:rPr lang="en-US" sz="1200" b="1" spc="13" dirty="0"/>
              <a:t> </a:t>
            </a:r>
            <a:r>
              <a:rPr lang="en-US" sz="1200" spc="-10" dirty="0" smtClean="0"/>
              <a:t>(by GS</a:t>
            </a:r>
            <a:r>
              <a:rPr lang="en-US" sz="1200" spc="-7" dirty="0" smtClean="0"/>
              <a:t>1</a:t>
            </a:r>
            <a:r>
              <a:rPr lang="en-US" sz="1200" dirty="0" smtClean="0"/>
              <a:t> </a:t>
            </a:r>
            <a:r>
              <a:rPr lang="en-US" sz="1200" spc="-10" dirty="0" smtClean="0"/>
              <a:t>MOs)</a:t>
            </a:r>
            <a:endParaRPr lang="en-US" sz="1200" dirty="0"/>
          </a:p>
          <a:p>
            <a:pPr marL="395514" marR="128594" lvl="1" indent="-189109" defTabSz="605150">
              <a:buClr>
                <a:srgbClr val="F26334"/>
              </a:buClr>
              <a:tabLst>
                <a:tab pos="197514" algn="l"/>
              </a:tabLst>
            </a:pPr>
            <a:r>
              <a:rPr lang="en-US" sz="1200" spc="-10" dirty="0" smtClean="0"/>
              <a:t>Servic</a:t>
            </a:r>
            <a:r>
              <a:rPr lang="en-US" sz="1200" spc="-7" dirty="0" smtClean="0"/>
              <a:t>e</a:t>
            </a:r>
            <a:r>
              <a:rPr lang="en-US" sz="1200" spc="13" dirty="0" smtClean="0"/>
              <a:t> </a:t>
            </a:r>
            <a:r>
              <a:rPr lang="en-US" sz="1200" spc="-10" dirty="0" smtClean="0"/>
              <a:t>portfoli</a:t>
            </a:r>
            <a:r>
              <a:rPr lang="en-US" sz="1200" spc="-7" dirty="0" smtClean="0"/>
              <a:t>o </a:t>
            </a:r>
            <a:r>
              <a:rPr lang="en-US" sz="1200" b="1" spc="-7" dirty="0" smtClean="0"/>
              <a:t>centrally developed</a:t>
            </a:r>
            <a:r>
              <a:rPr lang="en-US" sz="1200" b="1" spc="13" dirty="0" smtClean="0"/>
              <a:t> </a:t>
            </a:r>
            <a:r>
              <a:rPr lang="en-US" sz="1200" spc="-10" dirty="0"/>
              <a:t>an</a:t>
            </a:r>
            <a:r>
              <a:rPr lang="en-US" sz="1200" spc="-7" dirty="0"/>
              <a:t>d</a:t>
            </a:r>
            <a:r>
              <a:rPr lang="en-US" sz="1200" dirty="0"/>
              <a:t> </a:t>
            </a:r>
            <a:r>
              <a:rPr lang="en-US" sz="1200" spc="-10" dirty="0"/>
              <a:t>go-to-mar</a:t>
            </a:r>
            <a:r>
              <a:rPr lang="en-US" sz="1200" spc="-17" dirty="0"/>
              <a:t>k</a:t>
            </a:r>
            <a:r>
              <a:rPr lang="en-US" sz="1200" spc="-7" dirty="0"/>
              <a:t>et</a:t>
            </a:r>
            <a:r>
              <a:rPr lang="en-US" sz="1200" dirty="0"/>
              <a:t> </a:t>
            </a:r>
            <a:r>
              <a:rPr lang="en-US" sz="1200" spc="-10" dirty="0"/>
              <a:t>st</a:t>
            </a:r>
            <a:r>
              <a:rPr lang="en-US" sz="1200" spc="-26" dirty="0"/>
              <a:t>r</a:t>
            </a:r>
            <a:r>
              <a:rPr lang="en-US" sz="1200" spc="-7" dirty="0"/>
              <a:t>a</a:t>
            </a:r>
            <a:r>
              <a:rPr lang="en-US" sz="1200" spc="-10" dirty="0"/>
              <a:t>teg</a:t>
            </a:r>
            <a:r>
              <a:rPr lang="en-US" sz="1200" spc="-7" dirty="0"/>
              <a:t>y</a:t>
            </a:r>
            <a:r>
              <a:rPr lang="en-US" sz="1200" spc="-3" dirty="0"/>
              <a:t> </a:t>
            </a:r>
            <a:r>
              <a:rPr lang="en-US" sz="1200" spc="-10" dirty="0"/>
              <a:t>define</a:t>
            </a:r>
            <a:r>
              <a:rPr lang="en-US" sz="1200" spc="-7" dirty="0"/>
              <a:t>d</a:t>
            </a:r>
            <a:r>
              <a:rPr lang="en-US" sz="1200" spc="13" dirty="0"/>
              <a:t> </a:t>
            </a:r>
            <a:r>
              <a:rPr lang="en-US" sz="1200" spc="-10" dirty="0"/>
              <a:t>t</a:t>
            </a:r>
            <a:r>
              <a:rPr lang="en-US" sz="1200" spc="-7" dirty="0"/>
              <a:t>o</a:t>
            </a:r>
            <a:r>
              <a:rPr lang="en-US" sz="1200" spc="-3" dirty="0"/>
              <a:t> </a:t>
            </a:r>
            <a:r>
              <a:rPr lang="en-US" sz="1200" b="1" spc="-17" dirty="0"/>
              <a:t>av</a:t>
            </a:r>
            <a:r>
              <a:rPr lang="en-US" sz="1200" b="1" spc="-10" dirty="0"/>
              <a:t>oi</a:t>
            </a:r>
            <a:r>
              <a:rPr lang="en-US" sz="1200" b="1" spc="-7" dirty="0"/>
              <a:t>d</a:t>
            </a:r>
            <a:r>
              <a:rPr lang="en-US" sz="1200" b="1" dirty="0"/>
              <a:t> </a:t>
            </a:r>
            <a:r>
              <a:rPr lang="en-US" sz="1200" b="1" spc="-10" dirty="0"/>
              <a:t>use</a:t>
            </a:r>
            <a:r>
              <a:rPr lang="en-US" sz="1200" b="1" spc="-7" dirty="0"/>
              <a:t>r</a:t>
            </a:r>
            <a:r>
              <a:rPr lang="en-US" sz="1200" b="1" spc="7" dirty="0"/>
              <a:t> </a:t>
            </a:r>
            <a:r>
              <a:rPr lang="en-US" sz="1200" b="1" spc="-10" dirty="0"/>
              <a:t>confusion,</a:t>
            </a:r>
            <a:r>
              <a:rPr lang="en-US" sz="1200" b="1" spc="-7" dirty="0"/>
              <a:t> </a:t>
            </a:r>
            <a:r>
              <a:rPr lang="en-US" sz="1200" b="1" spc="-10" dirty="0"/>
              <a:t>multi</a:t>
            </a:r>
            <a:r>
              <a:rPr lang="en-US" sz="1200" b="1" spc="-3" dirty="0"/>
              <a:t>p</a:t>
            </a:r>
            <a:r>
              <a:rPr lang="en-US" sz="1200" b="1" spc="-10" dirty="0"/>
              <a:t>lica</a:t>
            </a:r>
            <a:r>
              <a:rPr lang="en-US" sz="1200" b="1" spc="-3" dirty="0"/>
              <a:t>t</a:t>
            </a:r>
            <a:r>
              <a:rPr lang="en-US" sz="1200" b="1" spc="-7" dirty="0"/>
              <a:t>ion</a:t>
            </a:r>
            <a:r>
              <a:rPr lang="en-US" sz="1200" b="1" spc="13" dirty="0"/>
              <a:t> </a:t>
            </a:r>
            <a:r>
              <a:rPr lang="en-US" sz="1200" b="1" spc="-10" dirty="0"/>
              <a:t>o</a:t>
            </a:r>
            <a:r>
              <a:rPr lang="en-US" sz="1200" b="1" spc="-3" dirty="0"/>
              <a:t>f</a:t>
            </a:r>
            <a:r>
              <a:rPr lang="en-US" sz="1200" b="1" dirty="0"/>
              <a:t> </a:t>
            </a:r>
            <a:r>
              <a:rPr lang="en-US" sz="1200" b="1" spc="-10" dirty="0"/>
              <a:t>effort</a:t>
            </a:r>
            <a:r>
              <a:rPr lang="en-US" sz="1200" b="1" spc="-7" dirty="0"/>
              <a:t>s </a:t>
            </a:r>
            <a:r>
              <a:rPr lang="en-US" sz="1200" b="1" spc="-10" dirty="0"/>
              <a:t>an</a:t>
            </a:r>
            <a:r>
              <a:rPr lang="en-US" sz="1200" b="1" spc="-7" dirty="0"/>
              <a:t>d</a:t>
            </a:r>
            <a:r>
              <a:rPr lang="en-US" sz="1200" b="1" dirty="0"/>
              <a:t> </a:t>
            </a:r>
            <a:r>
              <a:rPr lang="en-US" sz="1200" b="1" spc="-10" dirty="0"/>
              <a:t>conflict</a:t>
            </a:r>
            <a:r>
              <a:rPr lang="en-US" sz="1200" b="1" spc="-7" dirty="0"/>
              <a:t>s</a:t>
            </a:r>
            <a:r>
              <a:rPr lang="en-US" sz="1200" b="1" dirty="0"/>
              <a:t> </a:t>
            </a:r>
            <a:r>
              <a:rPr lang="en-US" sz="1200" spc="-10" dirty="0"/>
              <a:t>amon</a:t>
            </a:r>
            <a:r>
              <a:rPr lang="en-US" sz="1200" spc="-7" dirty="0"/>
              <a:t>g</a:t>
            </a:r>
            <a:r>
              <a:rPr lang="en-US" sz="1200" dirty="0"/>
              <a:t> </a:t>
            </a:r>
            <a:r>
              <a:rPr lang="en-US" sz="1200" spc="-10" dirty="0" smtClean="0"/>
              <a:t>MOs</a:t>
            </a:r>
          </a:p>
          <a:p>
            <a:pPr marL="395514" marR="128594" lvl="1" indent="-189109" defTabSz="605150">
              <a:buClr>
                <a:srgbClr val="F26334"/>
              </a:buClr>
              <a:tabLst>
                <a:tab pos="197514" algn="l"/>
              </a:tabLst>
            </a:pPr>
            <a:r>
              <a:rPr lang="en-US" sz="1200" spc="-10" dirty="0" smtClean="0"/>
              <a:t>New </a:t>
            </a:r>
            <a:r>
              <a:rPr lang="en-US" sz="1200" spc="-10" dirty="0" err="1" smtClean="0"/>
              <a:t>organisational</a:t>
            </a:r>
            <a:r>
              <a:rPr lang="en-US" sz="1200" spc="-10" dirty="0" smtClean="0"/>
              <a:t> </a:t>
            </a:r>
            <a:r>
              <a:rPr lang="en-US" sz="1200" b="1" spc="-10" dirty="0" smtClean="0"/>
              <a:t>capabilities will be developed </a:t>
            </a:r>
            <a:r>
              <a:rPr lang="en-US" sz="1200" spc="-10" dirty="0" smtClean="0"/>
              <a:t>(globally and locally) to deliver the vision</a:t>
            </a:r>
          </a:p>
          <a:p>
            <a:pPr marL="197514" marR="128594" indent="-189109" defTabSz="605150">
              <a:buClr>
                <a:srgbClr val="F26334"/>
              </a:buClr>
              <a:tabLst>
                <a:tab pos="197514" algn="l"/>
              </a:tabLst>
            </a:pPr>
            <a:endParaRPr lang="en-US" sz="1200" spc="-10" dirty="0" smtClean="0"/>
          </a:p>
          <a:p>
            <a:pPr marL="197514" marR="128594" indent="-189109" defTabSz="605150">
              <a:buClr>
                <a:srgbClr val="F26334"/>
              </a:buClr>
              <a:tabLst>
                <a:tab pos="197514" algn="l"/>
              </a:tabLst>
            </a:pPr>
            <a:r>
              <a:rPr lang="en-US" sz="1200" spc="-10" dirty="0" smtClean="0"/>
              <a:t>The Big Picture project will position all of us to offer our customers a seamless experience when working with GS1 -&gt;  </a:t>
            </a:r>
            <a:r>
              <a:rPr lang="en-US" sz="1200" b="1" u="sng" spc="-10" dirty="0" smtClean="0"/>
              <a:t>Acting as One Organisation</a:t>
            </a:r>
          </a:p>
          <a:p>
            <a:pPr marL="197514" marR="128594" indent="-189109" defTabSz="605150">
              <a:buClr>
                <a:srgbClr val="F26334"/>
              </a:buClr>
              <a:tabLst>
                <a:tab pos="197514" algn="l"/>
              </a:tabLst>
            </a:pPr>
            <a:r>
              <a:rPr lang="en-US" sz="1200" spc="-10" dirty="0" smtClean="0"/>
              <a:t>Offering truly Global Services will help companies of all sizes </a:t>
            </a:r>
            <a:r>
              <a:rPr lang="en-US" sz="1200" b="1" spc="-10" dirty="0" smtClean="0"/>
              <a:t>grow</a:t>
            </a:r>
            <a:r>
              <a:rPr lang="en-US" sz="1200" spc="-10" dirty="0" smtClean="0"/>
              <a:t> </a:t>
            </a:r>
            <a:r>
              <a:rPr lang="en-US" sz="1200" b="1" spc="-10" dirty="0" smtClean="0"/>
              <a:t>their business </a:t>
            </a:r>
            <a:r>
              <a:rPr lang="en-US" sz="1200" spc="-10" dirty="0" smtClean="0"/>
              <a:t>and become </a:t>
            </a:r>
            <a:r>
              <a:rPr lang="en-US" sz="1200" b="1" spc="-10" dirty="0" smtClean="0"/>
              <a:t>more efficient</a:t>
            </a:r>
            <a:r>
              <a:rPr lang="en-US" sz="1200" spc="-10" dirty="0" smtClean="0"/>
              <a:t>. </a:t>
            </a:r>
          </a:p>
          <a:p>
            <a:pPr marL="197514" marR="128594" indent="-189109" defTabSz="605150">
              <a:buClr>
                <a:srgbClr val="F26334"/>
              </a:buClr>
              <a:tabLst>
                <a:tab pos="197514" algn="l"/>
              </a:tabLst>
            </a:pPr>
            <a:r>
              <a:rPr lang="en-US" sz="1200" b="1" spc="-10" dirty="0" smtClean="0"/>
              <a:t>The first global services will be based on the GS1 Cloud </a:t>
            </a:r>
            <a:endParaRPr lang="en-US" sz="1200" b="1" dirty="0"/>
          </a:p>
          <a:p>
            <a:pPr marL="8405" indent="0" defTabSz="605150">
              <a:buClr>
                <a:srgbClr val="F26334"/>
              </a:buClr>
              <a:buNone/>
              <a:tabLst>
                <a:tab pos="197514" algn="l"/>
              </a:tabLst>
            </a:pPr>
            <a:endParaRPr lang="en-US" sz="1200" b="1" spc="-3" dirty="0" smtClean="0"/>
          </a:p>
          <a:p>
            <a:endParaRPr lang="en-GB" sz="1400" dirty="0"/>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31</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418922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3282" y="971551"/>
            <a:ext cx="7715727" cy="1143000"/>
          </a:xfrm>
        </p:spPr>
        <p:txBody>
          <a:bodyPr/>
          <a:lstStyle/>
          <a:p>
            <a:r>
              <a:rPr lang="en-US" sz="1100" dirty="0" smtClean="0"/>
              <a:t/>
            </a:r>
            <a:br>
              <a:rPr lang="en-US" sz="1100" dirty="0" smtClean="0"/>
            </a:br>
            <a:r>
              <a:rPr lang="en-US" sz="1100" dirty="0" smtClean="0"/>
              <a:t/>
            </a:r>
            <a:br>
              <a:rPr lang="en-US" sz="1100" dirty="0" smtClean="0"/>
            </a:br>
            <a:r>
              <a:rPr lang="en-US" dirty="0" smtClean="0"/>
              <a:t>Building our Future </a:t>
            </a:r>
            <a:r>
              <a:rPr lang="en-US" dirty="0"/>
              <a:t>T</a:t>
            </a:r>
            <a:r>
              <a:rPr lang="en-US" dirty="0" smtClean="0"/>
              <a:t>ogether</a:t>
            </a:r>
            <a:endParaRPr lang="en-GB" dirty="0"/>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32</a:t>
            </a:fld>
            <a:endParaRPr kumimoji="0" lang="en-GB" sz="700" b="0" i="0" u="none" strike="noStrike" kern="1200" cap="none" spc="0" normalizeH="0" baseline="0" noProof="0" dirty="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349575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9143995" cy="4549206"/>
          </a:xfrm>
          <a:prstGeom prst="rect">
            <a:avLst/>
          </a:prstGeom>
        </p:spPr>
      </p:pic>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33</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7" name="Text Placeholder 6"/>
          <p:cNvSpPr txBox="1">
            <a:spLocks/>
          </p:cNvSpPr>
          <p:nvPr/>
        </p:nvSpPr>
        <p:spPr>
          <a:xfrm>
            <a:off x="2760247" y="2696520"/>
            <a:ext cx="5934773" cy="179771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marR="0" lvl="0" indent="0" algn="r" defTabSz="457155" rtl="0" eaLnBrk="1" fontAlgn="base" latinLnBrk="0" hangingPunct="1">
              <a:lnSpc>
                <a:spcPct val="110000"/>
              </a:lnSpc>
              <a:spcBef>
                <a:spcPts val="400"/>
              </a:spcBef>
              <a:spcAft>
                <a:spcPct val="0"/>
              </a:spcAft>
              <a:buClr>
                <a:srgbClr val="F26334"/>
              </a:buClr>
              <a:buSzTx/>
              <a:buFont typeface="Arial"/>
              <a:buNone/>
              <a:tabLst/>
              <a:defRPr/>
            </a:pPr>
            <a:r>
              <a:rPr kumimoji="0" lang="en-US" sz="4400" b="1" i="0" u="none" strike="noStrike" kern="1200" cap="none" spc="0" normalizeH="0" baseline="0" noProof="0" dirty="0" smtClean="0">
                <a:ln>
                  <a:noFill/>
                </a:ln>
                <a:solidFill>
                  <a:prstClr val="white"/>
                </a:solidFill>
                <a:effectLst/>
                <a:uLnTx/>
                <a:uFillTx/>
                <a:latin typeface="Verdana"/>
                <a:ea typeface="ＭＳ Ｐゴシック" charset="0"/>
                <a:cs typeface="Verdana"/>
              </a:rPr>
              <a:t>The Value of GS1 Membership</a:t>
            </a:r>
            <a:endParaRPr kumimoji="0" lang="en-US" sz="1800" b="1" i="0" u="none" strike="noStrike" kern="1200" cap="none" spc="0" normalizeH="0" baseline="0" noProof="0" dirty="0">
              <a:ln>
                <a:noFill/>
              </a:ln>
              <a:solidFill>
                <a:prstClr val="white"/>
              </a:solidFill>
              <a:effectLst/>
              <a:uLnTx/>
              <a:uFillTx/>
              <a:latin typeface="Verdana"/>
              <a:ea typeface="ＭＳ Ｐゴシック" charset="0"/>
              <a:cs typeface="Verdana"/>
            </a:endParaRPr>
          </a:p>
        </p:txBody>
      </p:sp>
    </p:spTree>
    <p:extLst>
      <p:ext uri="{BB962C8B-B14F-4D97-AF65-F5344CB8AC3E}">
        <p14:creationId xmlns:p14="http://schemas.microsoft.com/office/powerpoint/2010/main" val="719578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3997" cy="4549206"/>
          </a:xfrm>
          <a:prstGeom prst="rect">
            <a:avLst/>
          </a:prstGeom>
        </p:spPr>
      </p:pic>
      <p:sp>
        <p:nvSpPr>
          <p:cNvPr id="4" name="Rectangle 3"/>
          <p:cNvSpPr/>
          <p:nvPr/>
        </p:nvSpPr>
        <p:spPr>
          <a:xfrm>
            <a:off x="533400" y="1607210"/>
            <a:ext cx="2590800" cy="589945"/>
          </a:xfrm>
          <a:prstGeom prst="rect">
            <a:avLst/>
          </a:prstGeom>
          <a:solidFill>
            <a:schemeClr val="accent5"/>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marR="0" lvl="0" indent="0" algn="l" defTabSz="91431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a:ln>
                  <a:noFill/>
                </a:ln>
                <a:solidFill>
                  <a:prstClr val="white"/>
                </a:solidFill>
                <a:effectLst/>
                <a:uLnTx/>
                <a:uFillTx/>
                <a:latin typeface="Verdana"/>
                <a:ea typeface="+mn-ea"/>
                <a:cs typeface="+mn-cs"/>
              </a:rPr>
              <a:t>W</a:t>
            </a:r>
            <a:r>
              <a:rPr kumimoji="0" lang="en-US" sz="2800" b="0" i="0" u="none" strike="noStrike" kern="1200" cap="none" spc="0" normalizeH="0" baseline="0" noProof="0" smtClean="0">
                <a:ln>
                  <a:noFill/>
                </a:ln>
                <a:solidFill>
                  <a:prstClr val="white"/>
                </a:solidFill>
                <a:effectLst/>
                <a:uLnTx/>
                <a:uFillTx/>
                <a:latin typeface="Verdana"/>
                <a:ea typeface="+mn-ea"/>
                <a:cs typeface="+mn-cs"/>
              </a:rPr>
              <a:t>e </a:t>
            </a:r>
            <a:r>
              <a:rPr kumimoji="0" lang="en-US" sz="2800" b="0" i="0" u="none" strike="noStrike" kern="1200" cap="none" spc="0" normalizeH="0" baseline="0" noProof="0" dirty="0" smtClean="0">
                <a:ln>
                  <a:noFill/>
                </a:ln>
                <a:solidFill>
                  <a:prstClr val="white"/>
                </a:solidFill>
                <a:effectLst/>
                <a:uLnTx/>
                <a:uFillTx/>
                <a:latin typeface="Verdana"/>
                <a:ea typeface="+mn-ea"/>
                <a:cs typeface="+mn-cs"/>
              </a:rPr>
              <a:t>need to:</a:t>
            </a:r>
            <a:endParaRPr kumimoji="0" lang="en-US" sz="28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Text Placeholder 6"/>
          <p:cNvSpPr txBox="1">
            <a:spLocks/>
          </p:cNvSpPr>
          <p:nvPr/>
        </p:nvSpPr>
        <p:spPr>
          <a:xfrm>
            <a:off x="466027" y="2324100"/>
            <a:ext cx="8677973" cy="281940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marR="0" lvl="0" indent="0" algn="l" defTabSz="457155" rtl="0" eaLnBrk="1" fontAlgn="base" latinLnBrk="0" hangingPunct="1">
              <a:lnSpc>
                <a:spcPct val="110000"/>
              </a:lnSpc>
              <a:spcBef>
                <a:spcPts val="400"/>
              </a:spcBef>
              <a:spcAft>
                <a:spcPct val="0"/>
              </a:spcAft>
              <a:buClr>
                <a:prstClr val="white"/>
              </a:buClr>
              <a:buSzTx/>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Verdana"/>
                <a:ea typeface="ＭＳ Ｐゴシック" charset="0"/>
                <a:cs typeface="Verdana"/>
              </a:rPr>
              <a:t>Leverage </a:t>
            </a:r>
            <a:r>
              <a:rPr kumimoji="0" lang="en-US" sz="2800" b="1" i="0" u="none" strike="noStrike" kern="1200" cap="none" spc="0" normalizeH="0" baseline="0" noProof="0" dirty="0">
                <a:ln>
                  <a:noFill/>
                </a:ln>
                <a:solidFill>
                  <a:prstClr val="white"/>
                </a:solidFill>
                <a:effectLst/>
                <a:uLnTx/>
                <a:uFillTx/>
                <a:latin typeface="Verdana"/>
                <a:ea typeface="ＭＳ Ｐゴシック" charset="0"/>
                <a:cs typeface="Verdana"/>
              </a:rPr>
              <a:t>the federation</a:t>
            </a:r>
          </a:p>
          <a:p>
            <a:pPr marL="74250" marR="0" lvl="0" indent="0" algn="l" defTabSz="457155" rtl="0" eaLnBrk="1" fontAlgn="base" latinLnBrk="0" hangingPunct="1">
              <a:lnSpc>
                <a:spcPct val="110000"/>
              </a:lnSpc>
              <a:spcBef>
                <a:spcPts val="400"/>
              </a:spcBef>
              <a:spcAft>
                <a:spcPct val="0"/>
              </a:spcAft>
              <a:buClr>
                <a:prstClr val="white"/>
              </a:buClr>
              <a:buSzTx/>
              <a:buFont typeface="Arial"/>
              <a:buNone/>
              <a:tabLst/>
              <a:defRPr/>
            </a:pPr>
            <a:r>
              <a:rPr kumimoji="0" lang="en-US" sz="2800" b="1" i="0" u="none" strike="noStrike" kern="1200" cap="none" spc="0" normalizeH="0" baseline="0" noProof="0" dirty="0">
                <a:ln>
                  <a:noFill/>
                </a:ln>
                <a:solidFill>
                  <a:prstClr val="white"/>
                </a:solidFill>
                <a:effectLst/>
                <a:uLnTx/>
                <a:uFillTx/>
                <a:latin typeface="Verdana"/>
                <a:ea typeface="ＭＳ Ｐゴシック" charset="0"/>
                <a:cs typeface="Verdana"/>
              </a:rPr>
              <a:t>Build the </a:t>
            </a:r>
            <a:r>
              <a:rPr kumimoji="0" lang="en-US" sz="2800" b="1" i="0" u="none" strike="noStrike" kern="1200" cap="none" spc="0" normalizeH="0" baseline="0" noProof="0" dirty="0" smtClean="0">
                <a:ln>
                  <a:noFill/>
                </a:ln>
                <a:solidFill>
                  <a:prstClr val="white"/>
                </a:solidFill>
                <a:effectLst/>
                <a:uLnTx/>
                <a:uFillTx/>
                <a:latin typeface="Verdana"/>
                <a:ea typeface="ＭＳ Ｐゴシック" charset="0"/>
                <a:cs typeface="Verdana"/>
              </a:rPr>
              <a:t>infrastructure</a:t>
            </a:r>
          </a:p>
          <a:p>
            <a:pPr marL="74250" marR="0" lvl="0" indent="0" algn="l" defTabSz="457155" rtl="0" eaLnBrk="1" fontAlgn="base" latinLnBrk="0" hangingPunct="1">
              <a:lnSpc>
                <a:spcPct val="110000"/>
              </a:lnSpc>
              <a:spcBef>
                <a:spcPts val="400"/>
              </a:spcBef>
              <a:spcAft>
                <a:spcPct val="0"/>
              </a:spcAft>
              <a:buClr>
                <a:prstClr val="white"/>
              </a:buClr>
              <a:buSzTx/>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Verdana"/>
                <a:ea typeface="ＭＳ Ｐゴシック" charset="0"/>
                <a:cs typeface="Verdana"/>
              </a:rPr>
              <a:t>Embrace the value of membership</a:t>
            </a:r>
          </a:p>
          <a:p>
            <a:pPr marL="74250" marR="0" lvl="0" indent="0" algn="l" defTabSz="457155" rtl="0" eaLnBrk="1" fontAlgn="base" latinLnBrk="0" hangingPunct="1">
              <a:lnSpc>
                <a:spcPct val="110000"/>
              </a:lnSpc>
              <a:spcBef>
                <a:spcPts val="400"/>
              </a:spcBef>
              <a:spcAft>
                <a:spcPct val="0"/>
              </a:spcAft>
              <a:buClr>
                <a:srgbClr val="F26334"/>
              </a:buClr>
              <a:buSzTx/>
              <a:buFont typeface="Arial"/>
              <a:buNone/>
              <a:tabLst/>
              <a:defRPr/>
            </a:pPr>
            <a:endParaRPr kumimoji="0" lang="en-US" sz="1800" b="1" i="0" u="none" strike="noStrike" kern="1200" cap="none" spc="0" normalizeH="0" baseline="0" noProof="0" dirty="0">
              <a:ln>
                <a:noFill/>
              </a:ln>
              <a:solidFill>
                <a:prstClr val="white"/>
              </a:solidFill>
              <a:effectLst/>
              <a:uLnTx/>
              <a:uFillTx/>
              <a:latin typeface="Verdana"/>
              <a:ea typeface="ＭＳ Ｐゴシック" charset="0"/>
              <a:cs typeface="Verdana"/>
            </a:endParaRPr>
          </a:p>
        </p:txBody>
      </p:sp>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34</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2335887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455295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35</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pic>
        <p:nvPicPr>
          <p:cNvPr id="7" name="Content Placeholder 6"/>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4657262" y="549751"/>
            <a:ext cx="3516538" cy="3453448"/>
          </a:xfrm>
          <a:prstGeom prst="rect">
            <a:avLst/>
          </a:prstGeom>
        </p:spPr>
      </p:pic>
      <p:sp>
        <p:nvSpPr>
          <p:cNvPr id="11" name="Rectangle 10"/>
          <p:cNvSpPr/>
          <p:nvPr/>
        </p:nvSpPr>
        <p:spPr>
          <a:xfrm>
            <a:off x="533400" y="788061"/>
            <a:ext cx="2209800" cy="592332"/>
          </a:xfrm>
          <a:prstGeom prst="rect">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marR="0" lvl="0" indent="0" algn="l" defTabSz="91431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smtClean="0">
                <a:ln>
                  <a:noFill/>
                </a:ln>
                <a:solidFill>
                  <a:prstClr val="white"/>
                </a:solidFill>
                <a:effectLst/>
                <a:uLnTx/>
                <a:uFillTx/>
                <a:latin typeface="Verdana"/>
                <a:ea typeface="+mn-ea"/>
                <a:cs typeface="+mn-cs"/>
              </a:rPr>
              <a:t>GS1 Cloud</a:t>
            </a:r>
            <a:endParaRPr kumimoji="0" lang="en-US" sz="2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2" name="Text Placeholder 6"/>
          <p:cNvSpPr txBox="1">
            <a:spLocks/>
          </p:cNvSpPr>
          <p:nvPr/>
        </p:nvSpPr>
        <p:spPr>
          <a:xfrm>
            <a:off x="466027" y="1504950"/>
            <a:ext cx="2974757" cy="167640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marR="0" lvl="0" indent="0" algn="l" defTabSz="457155" rtl="0" eaLnBrk="1" fontAlgn="base" latinLnBrk="0" hangingPunct="1">
              <a:lnSpc>
                <a:spcPct val="110000"/>
              </a:lnSpc>
              <a:spcBef>
                <a:spcPts val="400"/>
              </a:spcBef>
              <a:spcAft>
                <a:spcPct val="0"/>
              </a:spcAft>
              <a:buClr>
                <a:prstClr val="white"/>
              </a:buClr>
              <a:buSzTx/>
              <a:buFont typeface="Arial"/>
              <a:buNone/>
              <a:tabLst/>
              <a:defRPr/>
            </a:pPr>
            <a:r>
              <a:rPr kumimoji="0" lang="en-US" sz="2400" b="1" i="1" u="none" strike="noStrike" kern="1200" cap="none" spc="0" normalizeH="0" baseline="0" noProof="0" dirty="0" smtClean="0">
                <a:ln>
                  <a:noFill/>
                </a:ln>
                <a:solidFill>
                  <a:prstClr val="white"/>
                </a:solidFill>
                <a:effectLst/>
                <a:uLnTx/>
                <a:uFillTx/>
                <a:latin typeface="Verdana"/>
                <a:ea typeface="ＭＳ Ｐゴシック" charset="0"/>
                <a:cs typeface="Verdana"/>
              </a:rPr>
              <a:t>The largest source of trusted product information in the world</a:t>
            </a:r>
            <a:endParaRPr kumimoji="0" lang="en-US" sz="2400" b="1" i="1" u="none" strike="noStrike" kern="1200" cap="none" spc="0" normalizeH="0" baseline="0" noProof="0" dirty="0">
              <a:ln>
                <a:noFill/>
              </a:ln>
              <a:solidFill>
                <a:prstClr val="white"/>
              </a:solidFill>
              <a:effectLst/>
              <a:uLnTx/>
              <a:uFillTx/>
              <a:latin typeface="Verdana"/>
              <a:ea typeface="ＭＳ Ｐゴシック" charset="0"/>
              <a:cs typeface="Verdana"/>
            </a:endParaRPr>
          </a:p>
        </p:txBody>
      </p:sp>
      <p:sp>
        <p:nvSpPr>
          <p:cNvPr id="2" name="TextBox 1"/>
          <p:cNvSpPr txBox="1"/>
          <p:nvPr/>
        </p:nvSpPr>
        <p:spPr>
          <a:xfrm>
            <a:off x="7126277" y="542553"/>
            <a:ext cx="1939869" cy="461665"/>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App developers &amp;</a:t>
            </a:r>
            <a:br>
              <a:rPr kumimoji="0" lang="en-US" sz="1200" b="1" i="0" u="none" strike="noStrike" kern="1200" cap="none" spc="0" normalizeH="0" baseline="0" noProof="0" dirty="0" smtClean="0">
                <a:ln>
                  <a:noFill/>
                </a:ln>
                <a:solidFill>
                  <a:prstClr val="white"/>
                </a:solidFill>
                <a:effectLst/>
                <a:uLnTx/>
                <a:uFillTx/>
                <a:latin typeface="Verdana"/>
                <a:ea typeface="+mn-ea"/>
                <a:cs typeface="+mn-cs"/>
              </a:rPr>
            </a:b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solution providers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Box 8"/>
          <p:cNvSpPr txBox="1"/>
          <p:nvPr/>
        </p:nvSpPr>
        <p:spPr>
          <a:xfrm>
            <a:off x="7566235" y="3149674"/>
            <a:ext cx="969935" cy="461665"/>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Brand owners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14" name="TextBox 13"/>
          <p:cNvSpPr txBox="1"/>
          <p:nvPr/>
        </p:nvSpPr>
        <p:spPr>
          <a:xfrm>
            <a:off x="5069472" y="4003199"/>
            <a:ext cx="1346059" cy="276999"/>
          </a:xfrm>
          <a:prstGeom prst="rect">
            <a:avLst/>
          </a:prstGeom>
          <a:noFill/>
        </p:spPr>
        <p:txBody>
          <a:bodyPr wrap="square"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Regulators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16" name="TextBox 15"/>
          <p:cNvSpPr txBox="1"/>
          <p:nvPr/>
        </p:nvSpPr>
        <p:spPr>
          <a:xfrm>
            <a:off x="3733801" y="542553"/>
            <a:ext cx="1967470" cy="461665"/>
          </a:xfrm>
          <a:prstGeom prst="rect">
            <a:avLst/>
          </a:prstGeom>
          <a:noFill/>
        </p:spPr>
        <p:txBody>
          <a:bodyPr wrap="square"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Retailers, e-</a:t>
            </a:r>
            <a:r>
              <a:rPr kumimoji="0" lang="en-US" sz="1200" b="1" i="0" u="none" strike="noStrike" kern="1200" cap="none" spc="0" normalizeH="0" baseline="0" noProof="0" dirty="0" err="1" smtClean="0">
                <a:ln>
                  <a:noFill/>
                </a:ln>
                <a:solidFill>
                  <a:prstClr val="white"/>
                </a:solidFill>
                <a:effectLst/>
                <a:uLnTx/>
                <a:uFillTx/>
                <a:latin typeface="Verdana"/>
                <a:ea typeface="+mn-ea"/>
                <a:cs typeface="+mn-cs"/>
              </a:rPr>
              <a:t>tailers</a:t>
            </a: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a:p>
            <a:pPr marL="0" marR="0" lvl="0" indent="0" algn="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&amp; marketplaces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TextBox 16"/>
          <p:cNvSpPr txBox="1"/>
          <p:nvPr/>
        </p:nvSpPr>
        <p:spPr>
          <a:xfrm>
            <a:off x="5649000" y="201537"/>
            <a:ext cx="1533063" cy="276999"/>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Consumers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TextBox 17"/>
          <p:cNvSpPr txBox="1"/>
          <p:nvPr/>
        </p:nvSpPr>
        <p:spPr>
          <a:xfrm>
            <a:off x="3284350" y="3149674"/>
            <a:ext cx="1967470" cy="276999"/>
          </a:xfrm>
          <a:prstGeom prst="rect">
            <a:avLst/>
          </a:prstGeom>
          <a:noFill/>
        </p:spPr>
        <p:txBody>
          <a:bodyPr wrap="square" rtlCol="0">
            <a:spAutoFit/>
          </a:bodyPr>
          <a:lstStyle/>
          <a:p>
            <a:pPr marL="0" marR="0" lvl="0" indent="0" algn="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Healthcare</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21" name="TextBox 20"/>
          <p:cNvSpPr txBox="1"/>
          <p:nvPr/>
        </p:nvSpPr>
        <p:spPr>
          <a:xfrm>
            <a:off x="6567994" y="3992738"/>
            <a:ext cx="1786992" cy="287460"/>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Verdana"/>
                <a:ea typeface="+mn-ea"/>
                <a:cs typeface="+mn-cs"/>
              </a:rPr>
              <a:t>GS1 MOs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66937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36</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690" y="1244665"/>
            <a:ext cx="2286000" cy="2286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0390" y="1244665"/>
            <a:ext cx="2286000" cy="228600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3090" y="1244665"/>
            <a:ext cx="2286000" cy="2286000"/>
          </a:xfrm>
          <a:prstGeom prst="rect">
            <a:avLst/>
          </a:prstGeom>
        </p:spPr>
      </p:pic>
      <p:sp>
        <p:nvSpPr>
          <p:cNvPr id="9" name="Rectangle 8"/>
          <p:cNvSpPr/>
          <p:nvPr/>
        </p:nvSpPr>
        <p:spPr>
          <a:xfrm>
            <a:off x="1094489" y="3606865"/>
            <a:ext cx="1752403" cy="846386"/>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smtClean="0">
                <a:ln>
                  <a:noFill/>
                </a:ln>
                <a:solidFill>
                  <a:srgbClr val="002C6C"/>
                </a:solidFill>
                <a:effectLst/>
                <a:uLnTx/>
                <a:uFillTx/>
                <a:latin typeface="Verdana"/>
                <a:ea typeface="+mn-ea"/>
                <a:cs typeface="+mn-cs"/>
              </a:rPr>
              <a:t>Check</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Formerly known as </a:t>
            </a:r>
            <a:br>
              <a:rPr kumimoji="0" lang="en-US" sz="1200" b="0" i="1" u="none" strike="noStrike" kern="1200" cap="none" spc="0" normalizeH="0" baseline="0" noProof="0" dirty="0" smtClean="0">
                <a:ln>
                  <a:noFill/>
                </a:ln>
                <a:solidFill>
                  <a:srgbClr val="454545"/>
                </a:solidFill>
                <a:effectLst/>
                <a:uLnTx/>
                <a:uFillTx/>
                <a:latin typeface="Verdana"/>
                <a:ea typeface="+mn-ea"/>
                <a:cs typeface="+mn-cs"/>
              </a:rPr>
            </a:b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GTIN </a:t>
            </a:r>
            <a:r>
              <a:rPr kumimoji="0" lang="en-US" sz="1200" b="0" i="1" u="none" strike="noStrike" kern="1200" cap="none" spc="0" normalizeH="0" baseline="0" noProof="0" dirty="0">
                <a:ln>
                  <a:noFill/>
                </a:ln>
                <a:solidFill>
                  <a:srgbClr val="454545"/>
                </a:solidFill>
                <a:effectLst/>
                <a:uLnTx/>
                <a:uFillTx/>
                <a:latin typeface="Verdana"/>
                <a:ea typeface="+mn-ea"/>
                <a:cs typeface="+mn-cs"/>
              </a:rPr>
              <a:t>Authentication</a:t>
            </a:r>
            <a:endParaRPr kumimoji="0" lang="en-US" sz="1200" b="1" i="1" u="none" strike="noStrike" kern="1200" cap="none" spc="0" normalizeH="0" baseline="0" noProof="0" dirty="0">
              <a:ln>
                <a:noFill/>
              </a:ln>
              <a:solidFill>
                <a:srgbClr val="002C6C"/>
              </a:solidFill>
              <a:effectLst/>
              <a:uLnTx/>
              <a:uFillTx/>
              <a:latin typeface="Verdana"/>
              <a:ea typeface="+mn-ea"/>
              <a:cs typeface="+mn-cs"/>
            </a:endParaRPr>
          </a:p>
        </p:txBody>
      </p:sp>
      <p:sp>
        <p:nvSpPr>
          <p:cNvPr id="10" name="Rectangle 9"/>
          <p:cNvSpPr/>
          <p:nvPr/>
        </p:nvSpPr>
        <p:spPr>
          <a:xfrm>
            <a:off x="3667228" y="3606865"/>
            <a:ext cx="1712327" cy="846386"/>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smtClean="0">
                <a:ln>
                  <a:noFill/>
                </a:ln>
                <a:solidFill>
                  <a:srgbClr val="002C6C"/>
                </a:solidFill>
                <a:effectLst/>
                <a:uLnTx/>
                <a:uFillTx/>
                <a:latin typeface="Verdana"/>
                <a:ea typeface="+mn-ea"/>
                <a:cs typeface="+mn-cs"/>
              </a:rPr>
              <a:t>View</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Formerly known as </a:t>
            </a:r>
            <a:br>
              <a:rPr kumimoji="0" lang="en-US" sz="1200" b="0" i="1" u="none" strike="noStrike" kern="1200" cap="none" spc="0" normalizeH="0" baseline="0" noProof="0" dirty="0" smtClean="0">
                <a:ln>
                  <a:noFill/>
                </a:ln>
                <a:solidFill>
                  <a:srgbClr val="454545"/>
                </a:solidFill>
                <a:effectLst/>
                <a:uLnTx/>
                <a:uFillTx/>
                <a:latin typeface="Verdana"/>
                <a:ea typeface="+mn-ea"/>
                <a:cs typeface="+mn-cs"/>
              </a:rPr>
            </a:b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Product </a:t>
            </a:r>
            <a:r>
              <a:rPr kumimoji="0" lang="en-US" sz="1200" b="0" i="1" u="none" strike="noStrike" kern="1200" cap="none" spc="0" normalizeH="0" baseline="0" noProof="0" dirty="0">
                <a:ln>
                  <a:noFill/>
                </a:ln>
                <a:solidFill>
                  <a:srgbClr val="454545"/>
                </a:solidFill>
                <a:effectLst/>
                <a:uLnTx/>
                <a:uFillTx/>
                <a:latin typeface="Verdana"/>
                <a:ea typeface="+mn-ea"/>
                <a:cs typeface="+mn-cs"/>
              </a:rPr>
              <a:t>Validation </a:t>
            </a:r>
            <a:endParaRPr kumimoji="0" lang="en-US" sz="1200" b="1" i="1" u="none" strike="noStrike" kern="1200" cap="none" spc="0" normalizeH="0" baseline="0" noProof="0" dirty="0">
              <a:ln>
                <a:noFill/>
              </a:ln>
              <a:solidFill>
                <a:srgbClr val="002C6C"/>
              </a:solidFill>
              <a:effectLst/>
              <a:uLnTx/>
              <a:uFillTx/>
              <a:latin typeface="Verdana"/>
              <a:ea typeface="+mn-ea"/>
              <a:cs typeface="+mn-cs"/>
            </a:endParaRPr>
          </a:p>
        </p:txBody>
      </p:sp>
      <p:sp>
        <p:nvSpPr>
          <p:cNvPr id="12" name="Rectangle 11"/>
          <p:cNvSpPr/>
          <p:nvPr/>
        </p:nvSpPr>
        <p:spPr>
          <a:xfrm>
            <a:off x="6219927" y="3606865"/>
            <a:ext cx="1712327" cy="846386"/>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smtClean="0">
                <a:ln>
                  <a:noFill/>
                </a:ln>
                <a:solidFill>
                  <a:srgbClr val="002C6C"/>
                </a:solidFill>
                <a:effectLst/>
                <a:uLnTx/>
                <a:uFillTx/>
                <a:latin typeface="Verdana"/>
                <a:ea typeface="+mn-ea"/>
                <a:cs typeface="+mn-cs"/>
              </a:rPr>
              <a:t>Explore</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Formerly </a:t>
            </a:r>
            <a:r>
              <a:rPr kumimoji="0" lang="en-US" sz="1200" b="0" i="1" u="none" strike="noStrike" kern="1200" cap="none" spc="0" normalizeH="0" baseline="0" noProof="0" dirty="0">
                <a:ln>
                  <a:noFill/>
                </a:ln>
                <a:solidFill>
                  <a:srgbClr val="454545"/>
                </a:solidFill>
                <a:effectLst/>
                <a:uLnTx/>
                <a:uFillTx/>
                <a:latin typeface="Verdana"/>
                <a:ea typeface="+mn-ea"/>
                <a:cs typeface="+mn-cs"/>
              </a:rPr>
              <a:t>known </a:t>
            </a: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as </a:t>
            </a:r>
            <a:br>
              <a:rPr kumimoji="0" lang="en-US" sz="1200" b="0" i="1" u="none" strike="noStrike" kern="1200" cap="none" spc="0" normalizeH="0" baseline="0" noProof="0" dirty="0" smtClean="0">
                <a:ln>
                  <a:noFill/>
                </a:ln>
                <a:solidFill>
                  <a:srgbClr val="454545"/>
                </a:solidFill>
                <a:effectLst/>
                <a:uLnTx/>
                <a:uFillTx/>
                <a:latin typeface="Verdana"/>
                <a:ea typeface="+mn-ea"/>
                <a:cs typeface="+mn-cs"/>
              </a:rPr>
            </a:br>
            <a:r>
              <a:rPr kumimoji="0" lang="en-US" sz="1200" b="0" i="1" u="none" strike="noStrike" kern="1200" cap="none" spc="0" normalizeH="0" baseline="0" noProof="0" dirty="0" smtClean="0">
                <a:ln>
                  <a:noFill/>
                </a:ln>
                <a:solidFill>
                  <a:srgbClr val="454545"/>
                </a:solidFill>
                <a:effectLst/>
                <a:uLnTx/>
                <a:uFillTx/>
                <a:latin typeface="Verdana"/>
                <a:ea typeface="+mn-ea"/>
                <a:cs typeface="+mn-cs"/>
              </a:rPr>
              <a:t>Search </a:t>
            </a:r>
            <a:endParaRPr kumimoji="0" lang="en-US" sz="1200" b="1" i="1" u="none" strike="noStrike" kern="1200" cap="none" spc="0" normalizeH="0" baseline="0" noProof="0" dirty="0">
              <a:ln>
                <a:noFill/>
              </a:ln>
              <a:solidFill>
                <a:srgbClr val="002C6C"/>
              </a:solidFill>
              <a:effectLst/>
              <a:uLnTx/>
              <a:uFillTx/>
              <a:latin typeface="Verdana"/>
              <a:ea typeface="+mn-ea"/>
              <a:cs typeface="+mn-cs"/>
            </a:endParaRPr>
          </a:p>
        </p:txBody>
      </p:sp>
      <p:sp>
        <p:nvSpPr>
          <p:cNvPr id="14" name="Rectangle 13"/>
          <p:cNvSpPr/>
          <p:nvPr/>
        </p:nvSpPr>
        <p:spPr>
          <a:xfrm>
            <a:off x="533400" y="460110"/>
            <a:ext cx="2209800" cy="592332"/>
          </a:xfrm>
          <a:prstGeom prst="rect">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marR="0" lvl="0" indent="0" algn="l" defTabSz="91431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smtClean="0">
                <a:ln>
                  <a:noFill/>
                </a:ln>
                <a:solidFill>
                  <a:prstClr val="white"/>
                </a:solidFill>
                <a:effectLst/>
                <a:uLnTx/>
                <a:uFillTx/>
                <a:latin typeface="Verdana"/>
                <a:ea typeface="+mn-ea"/>
                <a:cs typeface="+mn-cs"/>
              </a:rPr>
              <a:t>GS1 Cloud</a:t>
            </a:r>
            <a:endParaRPr kumimoji="0" lang="en-US" sz="28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142988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37</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4" name="TextBox 3"/>
          <p:cNvSpPr txBox="1"/>
          <p:nvPr/>
        </p:nvSpPr>
        <p:spPr>
          <a:xfrm>
            <a:off x="388882" y="1495514"/>
            <a:ext cx="5562600" cy="1200329"/>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AC143"/>
                </a:solidFill>
                <a:effectLst/>
                <a:uLnTx/>
                <a:uFillTx/>
                <a:latin typeface="Verdana"/>
                <a:ea typeface="+mn-ea"/>
                <a:cs typeface="+mn-cs"/>
              </a:rPr>
              <a:t>Share your products </a:t>
            </a:r>
            <a:br>
              <a:rPr kumimoji="0" lang="en-US" sz="3600" b="1" i="0" u="none" strike="noStrike" kern="1200" cap="none" spc="0" normalizeH="0" baseline="0" noProof="0" dirty="0" smtClean="0">
                <a:ln>
                  <a:noFill/>
                </a:ln>
                <a:solidFill>
                  <a:srgbClr val="7AC143"/>
                </a:solidFill>
                <a:effectLst/>
                <a:uLnTx/>
                <a:uFillTx/>
                <a:latin typeface="Verdana"/>
                <a:ea typeface="+mn-ea"/>
                <a:cs typeface="+mn-cs"/>
              </a:rPr>
            </a:br>
            <a:r>
              <a:rPr kumimoji="0" lang="en-US" sz="3600" b="1" i="0" u="none" strike="noStrike" kern="1200" cap="none" spc="0" normalizeH="0" baseline="0" noProof="0" dirty="0" smtClean="0">
                <a:ln>
                  <a:noFill/>
                </a:ln>
                <a:solidFill>
                  <a:srgbClr val="7AC143"/>
                </a:solidFill>
                <a:effectLst/>
                <a:uLnTx/>
                <a:uFillTx/>
                <a:latin typeface="Verdana"/>
                <a:ea typeface="+mn-ea"/>
                <a:cs typeface="+mn-cs"/>
              </a:rPr>
              <a:t>with the world.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5762" y="78357"/>
            <a:ext cx="2223621" cy="4415822"/>
          </a:xfrm>
          <a:prstGeom prst="rect">
            <a:avLst/>
          </a:prstGeom>
        </p:spPr>
      </p:pic>
      <p:sp>
        <p:nvSpPr>
          <p:cNvPr id="8" name="TextBox 7"/>
          <p:cNvSpPr txBox="1"/>
          <p:nvPr/>
        </p:nvSpPr>
        <p:spPr>
          <a:xfrm>
            <a:off x="388882" y="2876550"/>
            <a:ext cx="5562600" cy="830997"/>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54545"/>
                </a:solidFill>
                <a:effectLst/>
                <a:uLnTx/>
                <a:uFillTx/>
                <a:latin typeface="Verdana"/>
                <a:ea typeface="+mn-ea"/>
                <a:cs typeface="+mn-cs"/>
              </a:rPr>
              <a:t>Global data visibility starts </a:t>
            </a:r>
            <a:br>
              <a:rPr kumimoji="0" lang="en-US" sz="2400" b="0" i="0" u="none" strike="noStrike" kern="1200" cap="none" spc="0" normalizeH="0" baseline="0" noProof="0" dirty="0" smtClean="0">
                <a:ln>
                  <a:noFill/>
                </a:ln>
                <a:solidFill>
                  <a:srgbClr val="454545"/>
                </a:solidFill>
                <a:effectLst/>
                <a:uLnTx/>
                <a:uFillTx/>
                <a:latin typeface="Verdana"/>
                <a:ea typeface="+mn-ea"/>
                <a:cs typeface="+mn-cs"/>
              </a:rPr>
            </a:br>
            <a:r>
              <a:rPr kumimoji="0" lang="en-US" sz="2400" b="0" i="0" u="none" strike="noStrike" kern="1200" cap="none" spc="0" normalizeH="0" baseline="0" noProof="0" dirty="0" smtClean="0">
                <a:ln>
                  <a:noFill/>
                </a:ln>
                <a:solidFill>
                  <a:srgbClr val="454545"/>
                </a:solidFill>
                <a:effectLst/>
                <a:uLnTx/>
                <a:uFillTx/>
                <a:latin typeface="Verdana"/>
                <a:ea typeface="+mn-ea"/>
                <a:cs typeface="+mn-cs"/>
              </a:rPr>
              <a:t>with </a:t>
            </a:r>
            <a:r>
              <a:rPr kumimoji="0" lang="en-US" sz="2400" b="1" i="0" u="none" strike="noStrike" kern="1200" cap="none" spc="0" normalizeH="0" baseline="0" noProof="0" dirty="0" smtClean="0">
                <a:ln>
                  <a:noFill/>
                </a:ln>
                <a:solidFill>
                  <a:srgbClr val="454545"/>
                </a:solidFill>
                <a:effectLst/>
                <a:uLnTx/>
                <a:uFillTx/>
                <a:latin typeface="Verdana"/>
                <a:ea typeface="+mn-ea"/>
                <a:cs typeface="+mn-cs"/>
              </a:rPr>
              <a:t>GS1 Activate</a:t>
            </a:r>
            <a:r>
              <a:rPr kumimoji="0" lang="en-US" sz="2400" b="0" i="0" u="none" strike="noStrike" kern="1200" cap="none" spc="0" normalizeH="0" baseline="0" noProof="0" dirty="0" smtClean="0">
                <a:ln>
                  <a:noFill/>
                </a:ln>
                <a:solidFill>
                  <a:srgbClr val="454545"/>
                </a:solidFill>
                <a:effectLst/>
                <a:uLnTx/>
                <a:uFillTx/>
                <a:latin typeface="Verdana"/>
                <a:ea typeface="+mn-ea"/>
                <a:cs typeface="+mn-cs"/>
              </a:rPr>
              <a:t>.</a:t>
            </a:r>
            <a:endParaRPr kumimoji="0" lang="en-US" sz="2400" b="0" i="0" u="none" strike="noStrike" kern="1200" cap="none" spc="0" normalizeH="0" baseline="0" noProof="0" dirty="0">
              <a:ln>
                <a:noFill/>
              </a:ln>
              <a:solidFill>
                <a:srgbClr val="454545"/>
              </a:solidFill>
              <a:effectLst/>
              <a:uLnTx/>
              <a:uFillTx/>
              <a:latin typeface="Verdana"/>
              <a:ea typeface="+mn-ea"/>
              <a:cs typeface="+mn-cs"/>
            </a:endParaRPr>
          </a:p>
        </p:txBody>
      </p:sp>
    </p:spTree>
    <p:extLst>
      <p:ext uri="{BB962C8B-B14F-4D97-AF65-F5344CB8AC3E}">
        <p14:creationId xmlns:p14="http://schemas.microsoft.com/office/powerpoint/2010/main" val="4237081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GS1 Cloud: </a:t>
            </a:r>
            <a:r>
              <a:rPr lang="en-US" dirty="0"/>
              <a:t>Value of features to stakeholders</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38</a:t>
            </a:fld>
            <a:endParaRPr lang="en-GB"/>
          </a:p>
        </p:txBody>
      </p:sp>
      <p:graphicFrame>
        <p:nvGraphicFramePr>
          <p:cNvPr id="7" name="Table 6"/>
          <p:cNvGraphicFramePr>
            <a:graphicFrameLocks noGrp="1"/>
          </p:cNvGraphicFramePr>
          <p:nvPr>
            <p:extLst/>
          </p:nvPr>
        </p:nvGraphicFramePr>
        <p:xfrm>
          <a:off x="447480" y="2225614"/>
          <a:ext cx="8223555" cy="1880732"/>
        </p:xfrm>
        <a:graphic>
          <a:graphicData uri="http://schemas.openxmlformats.org/drawingml/2006/table">
            <a:tbl>
              <a:tblPr firstRow="1" bandRow="1">
                <a:tableStyleId>{F5AB1C69-6EDB-4FF4-983F-18BD219EF322}</a:tableStyleId>
              </a:tblPr>
              <a:tblGrid>
                <a:gridCol w="1751810">
                  <a:extLst>
                    <a:ext uri="{9D8B030D-6E8A-4147-A177-3AD203B41FA5}">
                      <a16:colId xmlns:a16="http://schemas.microsoft.com/office/drawing/2014/main" val="658997363"/>
                    </a:ext>
                  </a:extLst>
                </a:gridCol>
                <a:gridCol w="1294349">
                  <a:extLst>
                    <a:ext uri="{9D8B030D-6E8A-4147-A177-3AD203B41FA5}">
                      <a16:colId xmlns:a16="http://schemas.microsoft.com/office/drawing/2014/main" val="308650708"/>
                    </a:ext>
                  </a:extLst>
                </a:gridCol>
                <a:gridCol w="1294349">
                  <a:extLst>
                    <a:ext uri="{9D8B030D-6E8A-4147-A177-3AD203B41FA5}">
                      <a16:colId xmlns:a16="http://schemas.microsoft.com/office/drawing/2014/main" val="888166612"/>
                    </a:ext>
                  </a:extLst>
                </a:gridCol>
                <a:gridCol w="1343871">
                  <a:extLst>
                    <a:ext uri="{9D8B030D-6E8A-4147-A177-3AD203B41FA5}">
                      <a16:colId xmlns:a16="http://schemas.microsoft.com/office/drawing/2014/main" val="151043613"/>
                    </a:ext>
                  </a:extLst>
                </a:gridCol>
                <a:gridCol w="1244827">
                  <a:extLst>
                    <a:ext uri="{9D8B030D-6E8A-4147-A177-3AD203B41FA5}">
                      <a16:colId xmlns:a16="http://schemas.microsoft.com/office/drawing/2014/main" val="20004"/>
                    </a:ext>
                  </a:extLst>
                </a:gridCol>
                <a:gridCol w="1294349">
                  <a:extLst>
                    <a:ext uri="{9D8B030D-6E8A-4147-A177-3AD203B41FA5}">
                      <a16:colId xmlns:a16="http://schemas.microsoft.com/office/drawing/2014/main" val="20005"/>
                    </a:ext>
                  </a:extLst>
                </a:gridCol>
              </a:tblGrid>
              <a:tr h="486217">
                <a:tc>
                  <a:txBody>
                    <a:bodyPr/>
                    <a:lstStyle/>
                    <a:p>
                      <a:pPr algn="ctr"/>
                      <a:r>
                        <a:rPr lang="en-US" sz="1000" dirty="0"/>
                        <a:t>Service / Features</a:t>
                      </a:r>
                      <a:endParaRPr lang="en-GB" sz="1000" dirty="0"/>
                    </a:p>
                  </a:txBody>
                  <a:tcPr anchor="ctr">
                    <a:solidFill>
                      <a:schemeClr val="tx2"/>
                    </a:solidFill>
                  </a:tcPr>
                </a:tc>
                <a:tc>
                  <a:txBody>
                    <a:bodyPr/>
                    <a:lstStyle/>
                    <a:p>
                      <a:pPr algn="ctr"/>
                      <a:r>
                        <a:rPr lang="en-US" sz="1000" dirty="0"/>
                        <a:t>Brand owners</a:t>
                      </a:r>
                    </a:p>
                  </a:txBody>
                  <a:tcPr anchor="ctr">
                    <a:solidFill>
                      <a:schemeClr val="accent3"/>
                    </a:solidFill>
                  </a:tcPr>
                </a:tc>
                <a:tc>
                  <a:txBody>
                    <a:bodyPr/>
                    <a:lstStyle/>
                    <a:p>
                      <a:pPr algn="ctr"/>
                      <a:r>
                        <a:rPr lang="en-US" sz="1000" dirty="0"/>
                        <a:t>Retailers,</a:t>
                      </a:r>
                      <a:r>
                        <a:rPr lang="en-US" sz="1000" baseline="0" dirty="0"/>
                        <a:t> </a:t>
                      </a:r>
                      <a:br>
                        <a:rPr lang="en-US" sz="1000" baseline="0" dirty="0"/>
                      </a:br>
                      <a:r>
                        <a:rPr lang="en-US" sz="1000" baseline="0" dirty="0"/>
                        <a:t>e-</a:t>
                      </a:r>
                      <a:r>
                        <a:rPr lang="en-US" sz="1000" baseline="0" dirty="0" err="1"/>
                        <a:t>tailers</a:t>
                      </a:r>
                      <a:r>
                        <a:rPr lang="en-US" sz="1000" baseline="0" dirty="0"/>
                        <a:t>, marketplaces</a:t>
                      </a:r>
                      <a:endParaRPr lang="en-GB" sz="1000" dirty="0"/>
                    </a:p>
                  </a:txBody>
                  <a:tcPr anchor="ctr">
                    <a:solidFill>
                      <a:schemeClr val="accent1"/>
                    </a:solidFill>
                  </a:tcPr>
                </a:tc>
                <a:tc>
                  <a:txBody>
                    <a:bodyPr/>
                    <a:lstStyle/>
                    <a:p>
                      <a:pPr algn="ctr"/>
                      <a:r>
                        <a:rPr lang="en-US" sz="1000" dirty="0"/>
                        <a:t>App</a:t>
                      </a:r>
                      <a:r>
                        <a:rPr lang="en-US" sz="1000" baseline="0" dirty="0"/>
                        <a:t> developers,</a:t>
                      </a:r>
                      <a:br>
                        <a:rPr lang="en-US" sz="1000" baseline="0" dirty="0"/>
                      </a:br>
                      <a:r>
                        <a:rPr lang="en-US" sz="1000" baseline="0" dirty="0"/>
                        <a:t>solution providers</a:t>
                      </a:r>
                      <a:endParaRPr lang="en-GB" sz="1000" dirty="0"/>
                    </a:p>
                  </a:txBody>
                  <a:tcPr anchor="ctr">
                    <a:solidFill>
                      <a:schemeClr val="accent4"/>
                    </a:solidFill>
                  </a:tcPr>
                </a:tc>
                <a:tc>
                  <a:txBody>
                    <a:bodyPr/>
                    <a:lstStyle/>
                    <a:p>
                      <a:pPr algn="ctr"/>
                      <a:r>
                        <a:rPr lang="en-GB" sz="1000" dirty="0"/>
                        <a:t>Regulators</a:t>
                      </a:r>
                    </a:p>
                  </a:txBody>
                  <a:tcPr anchor="ctr">
                    <a:solidFill>
                      <a:schemeClr val="accent6"/>
                    </a:solidFill>
                  </a:tcPr>
                </a:tc>
                <a:tc>
                  <a:txBody>
                    <a:bodyPr/>
                    <a:lstStyle/>
                    <a:p>
                      <a:pPr algn="ctr"/>
                      <a:r>
                        <a:rPr lang="en-GB" sz="1000" dirty="0"/>
                        <a:t>GS1 MOs</a:t>
                      </a:r>
                    </a:p>
                  </a:txBody>
                  <a:tcPr anchor="ctr">
                    <a:solidFill>
                      <a:schemeClr val="accent5"/>
                    </a:solidFill>
                  </a:tcPr>
                </a:tc>
                <a:extLst>
                  <a:ext uri="{0D108BD9-81ED-4DB2-BD59-A6C34878D82A}">
                    <a16:rowId xmlns:a16="http://schemas.microsoft.com/office/drawing/2014/main" val="3212566498"/>
                  </a:ext>
                </a:extLst>
              </a:tr>
              <a:tr h="333023">
                <a:tc>
                  <a:txBody>
                    <a:bodyPr/>
                    <a:lstStyle/>
                    <a:p>
                      <a:r>
                        <a:rPr lang="en-US" sz="1100" b="1" dirty="0">
                          <a:solidFill>
                            <a:schemeClr val="tx2"/>
                          </a:solidFill>
                        </a:rPr>
                        <a:t>GS1</a:t>
                      </a:r>
                      <a:r>
                        <a:rPr lang="en-US" sz="1100" b="1" baseline="0" dirty="0">
                          <a:solidFill>
                            <a:schemeClr val="tx2"/>
                          </a:solidFill>
                        </a:rPr>
                        <a:t> Cloud: Check</a:t>
                      </a:r>
                      <a:endParaRPr lang="en-GB" sz="1100" b="1" dirty="0">
                        <a:solidFill>
                          <a:schemeClr val="tx2"/>
                        </a:solidFill>
                      </a:endParaRPr>
                    </a:p>
                  </a:txBody>
                  <a:tcPr anchor="ctr">
                    <a:solidFill>
                      <a:schemeClr val="tx2">
                        <a:alpha val="10000"/>
                      </a:schemeClr>
                    </a:solidFill>
                  </a:tcPr>
                </a:tc>
                <a:tc>
                  <a:txBody>
                    <a:bodyPr/>
                    <a:lstStyle/>
                    <a:p>
                      <a:endParaRPr lang="en-GB" sz="900" dirty="0">
                        <a:solidFill>
                          <a:schemeClr val="tx2"/>
                        </a:solidFill>
                      </a:endParaRPr>
                    </a:p>
                  </a:txBody>
                  <a:tcPr>
                    <a:solidFill>
                      <a:schemeClr val="accent3">
                        <a:alpha val="10000"/>
                      </a:schemeClr>
                    </a:solidFill>
                  </a:tcPr>
                </a:tc>
                <a:tc>
                  <a:txBody>
                    <a:bodyPr/>
                    <a:lstStyle/>
                    <a:p>
                      <a:endParaRPr lang="en-GB" sz="900" dirty="0"/>
                    </a:p>
                  </a:txBody>
                  <a:tcPr>
                    <a:solidFill>
                      <a:schemeClr val="accent1">
                        <a:alpha val="10000"/>
                      </a:schemeClr>
                    </a:solidFill>
                  </a:tcPr>
                </a:tc>
                <a:tc>
                  <a:txBody>
                    <a:bodyPr/>
                    <a:lstStyle/>
                    <a:p>
                      <a:endParaRPr lang="en-GB" sz="900" dirty="0"/>
                    </a:p>
                  </a:txBody>
                  <a:tcPr>
                    <a:solidFill>
                      <a:schemeClr val="accent4">
                        <a:alpha val="10000"/>
                      </a:schemeClr>
                    </a:solidFill>
                  </a:tcPr>
                </a:tc>
                <a:tc>
                  <a:txBody>
                    <a:bodyPr/>
                    <a:lstStyle/>
                    <a:p>
                      <a:endParaRPr lang="en-GB" sz="900" dirty="0"/>
                    </a:p>
                  </a:txBody>
                  <a:tcPr>
                    <a:solidFill>
                      <a:schemeClr val="accent6">
                        <a:alpha val="10000"/>
                      </a:schemeClr>
                    </a:solidFill>
                  </a:tcPr>
                </a:tc>
                <a:tc>
                  <a:txBody>
                    <a:bodyPr/>
                    <a:lstStyle/>
                    <a:p>
                      <a:endParaRPr lang="en-GB" sz="900" dirty="0"/>
                    </a:p>
                  </a:txBody>
                  <a:tcPr>
                    <a:solidFill>
                      <a:schemeClr val="accent5">
                        <a:alpha val="10000"/>
                      </a:schemeClr>
                    </a:solidFill>
                  </a:tcPr>
                </a:tc>
                <a:extLst>
                  <a:ext uri="{0D108BD9-81ED-4DB2-BD59-A6C34878D82A}">
                    <a16:rowId xmlns:a16="http://schemas.microsoft.com/office/drawing/2014/main" val="2662932480"/>
                  </a:ext>
                </a:extLst>
              </a:tr>
              <a:tr h="333023">
                <a:tc>
                  <a:txBody>
                    <a:bodyPr/>
                    <a:lstStyle/>
                    <a:p>
                      <a:r>
                        <a:rPr lang="en-US" sz="1100" b="1" dirty="0">
                          <a:solidFill>
                            <a:schemeClr val="tx2"/>
                          </a:solidFill>
                        </a:rPr>
                        <a:t>GS1 Cloud: View</a:t>
                      </a:r>
                      <a:endParaRPr lang="en-GB" sz="1100" b="1" dirty="0">
                        <a:solidFill>
                          <a:schemeClr val="tx2"/>
                        </a:solidFill>
                      </a:endParaRPr>
                    </a:p>
                  </a:txBody>
                  <a:tcPr anchor="ctr">
                    <a:solidFill>
                      <a:schemeClr val="tx2">
                        <a:alpha val="20000"/>
                      </a:schemeClr>
                    </a:solidFill>
                  </a:tcPr>
                </a:tc>
                <a:tc>
                  <a:txBody>
                    <a:bodyPr/>
                    <a:lstStyle/>
                    <a:p>
                      <a:endParaRPr lang="en-GB" sz="900" dirty="0">
                        <a:solidFill>
                          <a:schemeClr val="tx2"/>
                        </a:solidFill>
                      </a:endParaRPr>
                    </a:p>
                  </a:txBody>
                  <a:tcPr>
                    <a:solidFill>
                      <a:schemeClr val="accent3">
                        <a:alpha val="20000"/>
                      </a:schemeClr>
                    </a:solidFill>
                  </a:tcPr>
                </a:tc>
                <a:tc>
                  <a:txBody>
                    <a:bodyPr/>
                    <a:lstStyle/>
                    <a:p>
                      <a:endParaRPr lang="en-GB" sz="900" dirty="0"/>
                    </a:p>
                  </a:txBody>
                  <a:tcPr>
                    <a:solidFill>
                      <a:schemeClr val="accent1">
                        <a:alpha val="20000"/>
                      </a:schemeClr>
                    </a:solidFill>
                  </a:tcPr>
                </a:tc>
                <a:tc>
                  <a:txBody>
                    <a:bodyPr/>
                    <a:lstStyle/>
                    <a:p>
                      <a:endParaRPr lang="en-GB" sz="900" dirty="0"/>
                    </a:p>
                  </a:txBody>
                  <a:tcPr>
                    <a:solidFill>
                      <a:schemeClr val="accent4">
                        <a:alpha val="20000"/>
                      </a:schemeClr>
                    </a:solidFill>
                  </a:tcPr>
                </a:tc>
                <a:tc>
                  <a:txBody>
                    <a:bodyPr/>
                    <a:lstStyle/>
                    <a:p>
                      <a:endParaRPr lang="en-GB" sz="900" dirty="0"/>
                    </a:p>
                  </a:txBody>
                  <a:tcPr>
                    <a:solidFill>
                      <a:schemeClr val="accent6">
                        <a:alpha val="20000"/>
                      </a:schemeClr>
                    </a:solidFill>
                  </a:tcPr>
                </a:tc>
                <a:tc>
                  <a:txBody>
                    <a:bodyPr/>
                    <a:lstStyle/>
                    <a:p>
                      <a:endParaRPr lang="en-GB" sz="900" dirty="0"/>
                    </a:p>
                  </a:txBody>
                  <a:tcPr>
                    <a:solidFill>
                      <a:schemeClr val="accent5">
                        <a:alpha val="20000"/>
                      </a:schemeClr>
                    </a:solidFill>
                  </a:tcPr>
                </a:tc>
                <a:extLst>
                  <a:ext uri="{0D108BD9-81ED-4DB2-BD59-A6C34878D82A}">
                    <a16:rowId xmlns:a16="http://schemas.microsoft.com/office/drawing/2014/main" val="1911244710"/>
                  </a:ext>
                </a:extLst>
              </a:tr>
              <a:tr h="333023">
                <a:tc>
                  <a:txBody>
                    <a:bodyPr/>
                    <a:lstStyle/>
                    <a:p>
                      <a:r>
                        <a:rPr lang="en-US" sz="1100" b="1" dirty="0">
                          <a:solidFill>
                            <a:schemeClr val="tx2"/>
                          </a:solidFill>
                        </a:rPr>
                        <a:t>GS1 Cloud: Explore</a:t>
                      </a:r>
                      <a:endParaRPr lang="en-GB" sz="1100" b="1" dirty="0">
                        <a:solidFill>
                          <a:schemeClr val="tx2"/>
                        </a:solidFill>
                      </a:endParaRPr>
                    </a:p>
                  </a:txBody>
                  <a:tcPr anchor="ctr">
                    <a:solidFill>
                      <a:schemeClr val="tx2">
                        <a:alpha val="10000"/>
                      </a:schemeClr>
                    </a:solidFill>
                  </a:tcPr>
                </a:tc>
                <a:tc>
                  <a:txBody>
                    <a:bodyPr/>
                    <a:lstStyle/>
                    <a:p>
                      <a:endParaRPr lang="en-GB" sz="900" dirty="0">
                        <a:solidFill>
                          <a:schemeClr val="tx2"/>
                        </a:solidFill>
                      </a:endParaRPr>
                    </a:p>
                  </a:txBody>
                  <a:tcPr>
                    <a:solidFill>
                      <a:schemeClr val="accent3">
                        <a:alpha val="10000"/>
                      </a:schemeClr>
                    </a:solidFill>
                  </a:tcPr>
                </a:tc>
                <a:tc>
                  <a:txBody>
                    <a:bodyPr/>
                    <a:lstStyle/>
                    <a:p>
                      <a:endParaRPr lang="en-GB" sz="900" dirty="0"/>
                    </a:p>
                  </a:txBody>
                  <a:tcPr>
                    <a:solidFill>
                      <a:schemeClr val="accent1">
                        <a:alpha val="10000"/>
                      </a:schemeClr>
                    </a:solidFill>
                  </a:tcPr>
                </a:tc>
                <a:tc>
                  <a:txBody>
                    <a:bodyPr/>
                    <a:lstStyle/>
                    <a:p>
                      <a:endParaRPr lang="en-GB" sz="900" dirty="0"/>
                    </a:p>
                  </a:txBody>
                  <a:tcPr>
                    <a:solidFill>
                      <a:schemeClr val="accent4">
                        <a:alpha val="10000"/>
                      </a:schemeClr>
                    </a:solidFill>
                  </a:tcPr>
                </a:tc>
                <a:tc>
                  <a:txBody>
                    <a:bodyPr/>
                    <a:lstStyle/>
                    <a:p>
                      <a:endParaRPr lang="en-GB" sz="900" dirty="0"/>
                    </a:p>
                  </a:txBody>
                  <a:tcPr>
                    <a:solidFill>
                      <a:schemeClr val="accent6">
                        <a:alpha val="10000"/>
                      </a:schemeClr>
                    </a:solidFill>
                  </a:tcPr>
                </a:tc>
                <a:tc>
                  <a:txBody>
                    <a:bodyPr/>
                    <a:lstStyle/>
                    <a:p>
                      <a:endParaRPr lang="en-GB" sz="900" dirty="0"/>
                    </a:p>
                  </a:txBody>
                  <a:tcPr>
                    <a:solidFill>
                      <a:schemeClr val="accent5">
                        <a:alpha val="10000"/>
                      </a:schemeClr>
                    </a:solidFill>
                  </a:tcPr>
                </a:tc>
                <a:extLst>
                  <a:ext uri="{0D108BD9-81ED-4DB2-BD59-A6C34878D82A}">
                    <a16:rowId xmlns:a16="http://schemas.microsoft.com/office/drawing/2014/main" val="4248438657"/>
                  </a:ext>
                </a:extLst>
              </a:tr>
              <a:tr h="333023">
                <a:tc>
                  <a:txBody>
                    <a:bodyPr/>
                    <a:lstStyle/>
                    <a:p>
                      <a:pPr marL="0" marR="0" indent="0" algn="l" defTabSz="457155" rtl="0" eaLnBrk="1" fontAlgn="auto" latinLnBrk="0" hangingPunct="1">
                        <a:lnSpc>
                          <a:spcPct val="100000"/>
                        </a:lnSpc>
                        <a:spcBef>
                          <a:spcPts val="0"/>
                        </a:spcBef>
                        <a:spcAft>
                          <a:spcPts val="0"/>
                        </a:spcAft>
                        <a:buClrTx/>
                        <a:buSzTx/>
                        <a:buFontTx/>
                        <a:buNone/>
                        <a:tabLst/>
                        <a:defRPr/>
                      </a:pPr>
                      <a:r>
                        <a:rPr lang="en-US" sz="1100" b="1" dirty="0">
                          <a:solidFill>
                            <a:schemeClr val="tx2"/>
                          </a:solidFill>
                        </a:rPr>
                        <a:t>GS1 Activate</a:t>
                      </a:r>
                      <a:endParaRPr lang="en-GB" sz="1100" b="1" dirty="0">
                        <a:solidFill>
                          <a:schemeClr val="tx2"/>
                        </a:solidFill>
                      </a:endParaRPr>
                    </a:p>
                  </a:txBody>
                  <a:tcPr anchor="ctr">
                    <a:solidFill>
                      <a:schemeClr val="tx2">
                        <a:alpha val="20000"/>
                      </a:schemeClr>
                    </a:solidFill>
                  </a:tcPr>
                </a:tc>
                <a:tc>
                  <a:txBody>
                    <a:bodyPr/>
                    <a:lstStyle/>
                    <a:p>
                      <a:r>
                        <a:rPr lang="en-GB" sz="1000" dirty="0">
                          <a:solidFill>
                            <a:schemeClr val="tx2"/>
                          </a:solidFill>
                        </a:rPr>
                        <a:t>                *</a:t>
                      </a:r>
                    </a:p>
                  </a:txBody>
                  <a:tcPr>
                    <a:solidFill>
                      <a:schemeClr val="accent3">
                        <a:alpha val="20000"/>
                      </a:schemeClr>
                    </a:solidFill>
                  </a:tcPr>
                </a:tc>
                <a:tc>
                  <a:txBody>
                    <a:bodyPr/>
                    <a:lstStyle/>
                    <a:p>
                      <a:endParaRPr lang="en-GB" sz="900" dirty="0"/>
                    </a:p>
                  </a:txBody>
                  <a:tcPr>
                    <a:solidFill>
                      <a:schemeClr val="accent1">
                        <a:alpha val="20000"/>
                      </a:schemeClr>
                    </a:solidFill>
                  </a:tcPr>
                </a:tc>
                <a:tc>
                  <a:txBody>
                    <a:bodyPr/>
                    <a:lstStyle/>
                    <a:p>
                      <a:endParaRPr lang="en-GB" sz="900" dirty="0"/>
                    </a:p>
                  </a:txBody>
                  <a:tcPr>
                    <a:solidFill>
                      <a:schemeClr val="accent4">
                        <a:alpha val="20000"/>
                      </a:schemeClr>
                    </a:solidFill>
                  </a:tcPr>
                </a:tc>
                <a:tc>
                  <a:txBody>
                    <a:bodyPr/>
                    <a:lstStyle/>
                    <a:p>
                      <a:endParaRPr lang="en-GB" sz="900" dirty="0"/>
                    </a:p>
                  </a:txBody>
                  <a:tcPr>
                    <a:solidFill>
                      <a:schemeClr val="accent6">
                        <a:alpha val="20000"/>
                      </a:schemeClr>
                    </a:solidFill>
                  </a:tcPr>
                </a:tc>
                <a:tc>
                  <a:txBody>
                    <a:bodyPr/>
                    <a:lstStyle/>
                    <a:p>
                      <a:endParaRPr lang="en-GB" sz="900" dirty="0"/>
                    </a:p>
                  </a:txBody>
                  <a:tcPr>
                    <a:solidFill>
                      <a:schemeClr val="accent5">
                        <a:alpha val="20000"/>
                      </a:schemeClr>
                    </a:solidFill>
                  </a:tcPr>
                </a:tc>
                <a:extLst>
                  <a:ext uri="{0D108BD9-81ED-4DB2-BD59-A6C34878D82A}">
                    <a16:rowId xmlns:a16="http://schemas.microsoft.com/office/drawing/2014/main" val="10004"/>
                  </a:ext>
                </a:extLst>
              </a:tr>
            </a:tbl>
          </a:graphicData>
        </a:graphic>
      </p:graphicFrame>
      <p:sp>
        <p:nvSpPr>
          <p:cNvPr id="8" name="5-Point Star 7"/>
          <p:cNvSpPr/>
          <p:nvPr/>
        </p:nvSpPr>
        <p:spPr>
          <a:xfrm>
            <a:off x="2721205" y="3820734"/>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9" name="5-Point Star 8"/>
          <p:cNvSpPr/>
          <p:nvPr/>
        </p:nvSpPr>
        <p:spPr>
          <a:xfrm>
            <a:off x="2721205" y="3163606"/>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0" name="5-Point Star 9"/>
          <p:cNvSpPr/>
          <p:nvPr/>
        </p:nvSpPr>
        <p:spPr>
          <a:xfrm>
            <a:off x="2721205" y="3478369"/>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2" name="5-Point Star 11"/>
          <p:cNvSpPr/>
          <p:nvPr/>
        </p:nvSpPr>
        <p:spPr>
          <a:xfrm>
            <a:off x="4029743" y="2827792"/>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3" name="5-Point Star 12"/>
          <p:cNvSpPr/>
          <p:nvPr/>
        </p:nvSpPr>
        <p:spPr>
          <a:xfrm>
            <a:off x="4029743" y="3160445"/>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4" name="5-Point Star 13"/>
          <p:cNvSpPr/>
          <p:nvPr/>
        </p:nvSpPr>
        <p:spPr>
          <a:xfrm>
            <a:off x="4029743" y="3475208"/>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6" name="5-Point Star 15"/>
          <p:cNvSpPr/>
          <p:nvPr/>
        </p:nvSpPr>
        <p:spPr>
          <a:xfrm>
            <a:off x="5330398" y="3160445"/>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7" name="5-Point Star 16"/>
          <p:cNvSpPr/>
          <p:nvPr/>
        </p:nvSpPr>
        <p:spPr>
          <a:xfrm>
            <a:off x="5330398" y="3475208"/>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18" name="5-Point Star 17"/>
          <p:cNvSpPr/>
          <p:nvPr/>
        </p:nvSpPr>
        <p:spPr>
          <a:xfrm>
            <a:off x="6631054" y="3160445"/>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20" name="5-Point Star 19"/>
          <p:cNvSpPr/>
          <p:nvPr/>
        </p:nvSpPr>
        <p:spPr>
          <a:xfrm>
            <a:off x="7915943" y="3817573"/>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21" name="5-Point Star 20"/>
          <p:cNvSpPr/>
          <p:nvPr/>
        </p:nvSpPr>
        <p:spPr>
          <a:xfrm>
            <a:off x="7915943" y="2827792"/>
            <a:ext cx="228676" cy="215644"/>
          </a:xfrm>
          <a:prstGeom prst="star5">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2460" y="1138026"/>
            <a:ext cx="923241" cy="925785"/>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1843" y="1138025"/>
            <a:ext cx="925785" cy="925785"/>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2650" y="1138025"/>
            <a:ext cx="925785" cy="925785"/>
          </a:xfrm>
          <a:prstGeom prst="rect">
            <a:avLst/>
          </a:prstGeom>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0381" y="1138024"/>
            <a:ext cx="920712" cy="925785"/>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67388" y="1138024"/>
            <a:ext cx="925785" cy="925785"/>
          </a:xfrm>
          <a:prstGeom prst="rect">
            <a:avLst/>
          </a:prstGeom>
        </p:spPr>
      </p:pic>
      <p:sp>
        <p:nvSpPr>
          <p:cNvPr id="5" name="TextBox 4"/>
          <p:cNvSpPr txBox="1"/>
          <p:nvPr/>
        </p:nvSpPr>
        <p:spPr>
          <a:xfrm>
            <a:off x="447479" y="4223355"/>
            <a:ext cx="4503156" cy="246221"/>
          </a:xfrm>
          <a:prstGeom prst="rect">
            <a:avLst/>
          </a:prstGeom>
          <a:noFill/>
        </p:spPr>
        <p:txBody>
          <a:bodyPr wrap="none" rtlCol="0">
            <a:spAutoFit/>
          </a:bodyPr>
          <a:lstStyle/>
          <a:p>
            <a:r>
              <a:rPr lang="en-US" sz="1000" i="1" dirty="0">
                <a:solidFill>
                  <a:srgbClr val="454545"/>
                </a:solidFill>
              </a:rPr>
              <a:t>*Retailer that offer white-label products can also use GS1 Activate</a:t>
            </a:r>
          </a:p>
        </p:txBody>
      </p:sp>
    </p:spTree>
    <p:extLst>
      <p:ext uri="{BB962C8B-B14F-4D97-AF65-F5344CB8AC3E}">
        <p14:creationId xmlns:p14="http://schemas.microsoft.com/office/powerpoint/2010/main" val="2891919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A902F98A-4ABF-44F4-9A3C-CDD4C928E663}"/>
              </a:ext>
            </a:extLst>
          </p:cNvPr>
          <p:cNvCxnSpPr>
            <a:cxnSpLocks/>
            <a:stCxn id="36" idx="1"/>
          </p:cNvCxnSpPr>
          <p:nvPr/>
        </p:nvCxnSpPr>
        <p:spPr>
          <a:xfrm flipV="1">
            <a:off x="2941096" y="3028951"/>
            <a:ext cx="724771" cy="619350"/>
          </a:xfrm>
          <a:prstGeom prst="straightConnector1">
            <a:avLst/>
          </a:prstGeom>
          <a:ln>
            <a:solidFill>
              <a:srgbClr val="00B6DE"/>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47479" y="145880"/>
            <a:ext cx="8243942" cy="679647"/>
          </a:xfrm>
        </p:spPr>
        <p:txBody>
          <a:bodyPr/>
          <a:lstStyle/>
          <a:p>
            <a:r>
              <a:rPr lang="en-US" b="1" dirty="0"/>
              <a:t>GS1 Cloud: </a:t>
            </a:r>
            <a:r>
              <a:rPr lang="en-US" dirty="0"/>
              <a:t>How it works</a:t>
            </a:r>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39</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5" name="Rectangle 14"/>
          <p:cNvSpPr/>
          <p:nvPr/>
        </p:nvSpPr>
        <p:spPr>
          <a:xfrm>
            <a:off x="479044" y="1056150"/>
            <a:ext cx="1917245" cy="544960"/>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6DE"/>
                </a:solidFill>
                <a:effectLst/>
                <a:uLnTx/>
                <a:uFillTx/>
                <a:latin typeface="Verdana"/>
                <a:ea typeface="+mn-ea"/>
                <a:cs typeface="+mn-cs"/>
              </a:rPr>
              <a:t>Data collection</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Data uploaded from </a:t>
            </a:r>
            <a:br>
              <a:rPr kumimoji="0" lang="en-US" sz="900" b="0" i="0" u="none" strike="noStrike" kern="1200" cap="none" spc="0" normalizeH="0" baseline="0" noProof="0" dirty="0">
                <a:ln>
                  <a:noFill/>
                </a:ln>
                <a:solidFill>
                  <a:srgbClr val="002C6C"/>
                </a:solidFill>
                <a:effectLst/>
                <a:uLnTx/>
                <a:uFillTx/>
                <a:latin typeface="Verdana"/>
                <a:ea typeface="+mn-ea"/>
                <a:cs typeface="+mn-cs"/>
              </a:rPr>
            </a:br>
            <a:r>
              <a:rPr kumimoji="0" lang="en-US" sz="900" b="0" i="0" u="none" strike="noStrike" kern="1200" cap="none" spc="0" normalizeH="0" baseline="0" noProof="0" dirty="0">
                <a:ln>
                  <a:noFill/>
                </a:ln>
                <a:solidFill>
                  <a:srgbClr val="002C6C"/>
                </a:solidFill>
                <a:effectLst/>
                <a:uLnTx/>
                <a:uFillTx/>
                <a:latin typeface="Verdana"/>
                <a:ea typeface="+mn-ea"/>
                <a:cs typeface="+mn-cs"/>
              </a:rPr>
              <a:t>various sources</a:t>
            </a:r>
          </a:p>
        </p:txBody>
      </p:sp>
      <p:sp>
        <p:nvSpPr>
          <p:cNvPr id="20" name="Rectangle 19"/>
          <p:cNvSpPr/>
          <p:nvPr/>
        </p:nvSpPr>
        <p:spPr>
          <a:xfrm>
            <a:off x="6788401" y="1053068"/>
            <a:ext cx="1931051" cy="548042"/>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AC143"/>
                </a:solidFill>
                <a:effectLst/>
                <a:uLnTx/>
                <a:uFillTx/>
                <a:latin typeface="Verdana"/>
                <a:ea typeface="+mn-ea"/>
                <a:cs typeface="+mn-cs"/>
              </a:rPr>
              <a:t>Data access</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Data distributed to various value-creating applications</a:t>
            </a:r>
          </a:p>
        </p:txBody>
      </p:sp>
      <p:sp>
        <p:nvSpPr>
          <p:cNvPr id="22" name="Rectangle 21"/>
          <p:cNvSpPr/>
          <p:nvPr/>
        </p:nvSpPr>
        <p:spPr>
          <a:xfrm>
            <a:off x="2947932" y="1053068"/>
            <a:ext cx="3509102" cy="548042"/>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Verdana"/>
                <a:ea typeface="+mn-ea"/>
                <a:cs typeface="+mn-cs"/>
              </a:rPr>
              <a:t>Data storage</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Data stored in a modern, </a:t>
            </a:r>
            <a:br>
              <a:rPr kumimoji="0" lang="en-US" sz="900" b="0" i="0" u="none" strike="noStrike" kern="1200" cap="none" spc="0" normalizeH="0" baseline="0" noProof="0" dirty="0">
                <a:ln>
                  <a:noFill/>
                </a:ln>
                <a:solidFill>
                  <a:srgbClr val="002C6C"/>
                </a:solidFill>
                <a:effectLst/>
                <a:uLnTx/>
                <a:uFillTx/>
                <a:latin typeface="Verdana"/>
                <a:ea typeface="+mn-ea"/>
                <a:cs typeface="+mn-cs"/>
              </a:rPr>
            </a:br>
            <a:r>
              <a:rPr kumimoji="0" lang="en-US" sz="900" b="0" i="0" u="none" strike="noStrike" kern="1200" cap="none" spc="0" normalizeH="0" baseline="0" noProof="0" dirty="0">
                <a:ln>
                  <a:noFill/>
                </a:ln>
                <a:solidFill>
                  <a:srgbClr val="002C6C"/>
                </a:solidFill>
                <a:effectLst/>
                <a:uLnTx/>
                <a:uFillTx/>
                <a:latin typeface="Verdana"/>
                <a:ea typeface="+mn-ea"/>
                <a:cs typeface="+mn-cs"/>
              </a:rPr>
              <a:t>scalable cloud database</a:t>
            </a:r>
          </a:p>
        </p:txBody>
      </p:sp>
      <p:cxnSp>
        <p:nvCxnSpPr>
          <p:cNvPr id="28" name="Straight Arrow Connector 27"/>
          <p:cNvCxnSpPr>
            <a:cxnSpLocks/>
          </p:cNvCxnSpPr>
          <p:nvPr/>
        </p:nvCxnSpPr>
        <p:spPr>
          <a:xfrm flipV="1">
            <a:off x="2181929" y="2934795"/>
            <a:ext cx="1447800" cy="22"/>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970DC6E8-90DF-417E-9705-224371202D39}"/>
              </a:ext>
            </a:extLst>
          </p:cNvPr>
          <p:cNvGrpSpPr/>
          <p:nvPr/>
        </p:nvGrpSpPr>
        <p:grpSpPr>
          <a:xfrm>
            <a:off x="2357138" y="1904552"/>
            <a:ext cx="274887" cy="2014559"/>
            <a:chOff x="2308808" y="2166356"/>
            <a:chExt cx="616281" cy="2014559"/>
          </a:xfrm>
        </p:grpSpPr>
        <p:cxnSp>
          <p:nvCxnSpPr>
            <p:cNvPr id="30" name="Straight Connector 29"/>
            <p:cNvCxnSpPr>
              <a:cxnSpLocks/>
            </p:cNvCxnSpPr>
            <p:nvPr/>
          </p:nvCxnSpPr>
          <p:spPr>
            <a:xfrm>
              <a:off x="2308808" y="2166356"/>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2308808" y="2678945"/>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2308808" y="3681555"/>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p:cNvCxnSpPr>
            <p:nvPr/>
          </p:nvCxnSpPr>
          <p:spPr>
            <a:xfrm>
              <a:off x="2308808" y="4173408"/>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p:nvCxnSpPr>
          <p:spPr>
            <a:xfrm>
              <a:off x="2921669" y="2173863"/>
              <a:ext cx="0" cy="2007052"/>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6812201" y="1842584"/>
            <a:ext cx="1931051" cy="506414"/>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Retailers,</a:t>
            </a:r>
            <a:br>
              <a:rPr kumimoji="0" lang="en-US" sz="1200" b="1" i="0" u="none" strike="noStrike" kern="1200" cap="none" spc="0" normalizeH="0" baseline="0" noProof="0" dirty="0">
                <a:ln>
                  <a:noFill/>
                </a:ln>
                <a:solidFill>
                  <a:prstClr val="white"/>
                </a:solidFill>
                <a:effectLst/>
                <a:uLnTx/>
                <a:uFillTx/>
                <a:latin typeface="Verdana"/>
                <a:ea typeface="+mn-ea"/>
                <a:cs typeface="+mn-cs"/>
              </a:rPr>
            </a:br>
            <a:r>
              <a:rPr kumimoji="0" lang="en-US" sz="1200" b="1" i="0" u="none" strike="noStrike" kern="1200" cap="none" spc="0" normalizeH="0" baseline="0" noProof="0" dirty="0">
                <a:ln>
                  <a:noFill/>
                </a:ln>
                <a:solidFill>
                  <a:prstClr val="white"/>
                </a:solidFill>
                <a:effectLst/>
                <a:uLnTx/>
                <a:uFillTx/>
                <a:latin typeface="Verdana"/>
                <a:ea typeface="+mn-ea"/>
                <a:cs typeface="+mn-cs"/>
              </a:rPr>
              <a:t>e-</a:t>
            </a:r>
            <a:r>
              <a:rPr kumimoji="0" lang="en-US" sz="1200" b="1" i="0" u="none" strike="noStrike" kern="1200" cap="none" spc="0" normalizeH="0" baseline="0" noProof="0" dirty="0" err="1">
                <a:ln>
                  <a:noFill/>
                </a:ln>
                <a:solidFill>
                  <a:prstClr val="white"/>
                </a:solidFill>
                <a:effectLst/>
                <a:uLnTx/>
                <a:uFillTx/>
                <a:latin typeface="Verdana"/>
                <a:ea typeface="+mn-ea"/>
                <a:cs typeface="+mn-cs"/>
              </a:rPr>
              <a:t>tailers</a:t>
            </a: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Rectangle 16"/>
          <p:cNvSpPr/>
          <p:nvPr/>
        </p:nvSpPr>
        <p:spPr>
          <a:xfrm>
            <a:off x="6823354" y="2409735"/>
            <a:ext cx="1931051" cy="509158"/>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App developers, solution providers</a:t>
            </a:r>
          </a:p>
        </p:txBody>
      </p:sp>
      <p:sp>
        <p:nvSpPr>
          <p:cNvPr id="18" name="Rectangle 17"/>
          <p:cNvSpPr/>
          <p:nvPr/>
        </p:nvSpPr>
        <p:spPr>
          <a:xfrm>
            <a:off x="6831949" y="2981827"/>
            <a:ext cx="1931051" cy="368758"/>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Manufacturers</a:t>
            </a:r>
          </a:p>
        </p:txBody>
      </p:sp>
      <p:cxnSp>
        <p:nvCxnSpPr>
          <p:cNvPr id="44" name="Straight Connector 43"/>
          <p:cNvCxnSpPr>
            <a:cxnSpLocks/>
          </p:cNvCxnSpPr>
          <p:nvPr/>
        </p:nvCxnSpPr>
        <p:spPr>
          <a:xfrm flipV="1">
            <a:off x="5486397" y="2918893"/>
            <a:ext cx="1054134" cy="568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cxnSpLocks/>
          </p:cNvCxnSpPr>
          <p:nvPr/>
        </p:nvCxnSpPr>
        <p:spPr>
          <a:xfrm>
            <a:off x="6540531" y="2131385"/>
            <a:ext cx="0" cy="148363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947932" y="3852828"/>
            <a:ext cx="3493122" cy="617333"/>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58738" marR="0" lvl="0" indent="-58738"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Business relationship and access management </a:t>
            </a:r>
          </a:p>
          <a:p>
            <a:pPr marL="58738" marR="0" lvl="0" indent="-58738"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Tier 1 technical and customer support</a:t>
            </a:r>
          </a:p>
          <a:p>
            <a:pPr marL="58738" marR="0" lvl="0" indent="-58738"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02C6C"/>
                </a:solidFill>
                <a:effectLst/>
                <a:uLnTx/>
                <a:uFillTx/>
                <a:latin typeface="Verdana"/>
                <a:ea typeface="+mn-ea"/>
                <a:cs typeface="+mn-cs"/>
              </a:rPr>
              <a:t>Value-add services (i.e., MDS, data prep, local enrichment, etc.)</a:t>
            </a:r>
          </a:p>
        </p:txBody>
      </p:sp>
      <p:sp>
        <p:nvSpPr>
          <p:cNvPr id="39" name="Rectangle 38"/>
          <p:cNvSpPr/>
          <p:nvPr/>
        </p:nvSpPr>
        <p:spPr>
          <a:xfrm>
            <a:off x="6831950" y="3436705"/>
            <a:ext cx="1931050" cy="354245"/>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Regulators</a:t>
            </a:r>
          </a:p>
        </p:txBody>
      </p:sp>
      <p:sp>
        <p:nvSpPr>
          <p:cNvPr id="9" name="Rectangle 8"/>
          <p:cNvSpPr/>
          <p:nvPr/>
        </p:nvSpPr>
        <p:spPr>
          <a:xfrm>
            <a:off x="489731" y="1679650"/>
            <a:ext cx="1923322" cy="453394"/>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GS1 Activate</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Verdana"/>
                <a:ea typeface="+mn-ea"/>
                <a:cs typeface="+mn-cs"/>
              </a:rPr>
              <a:t>GTIN Issuance and Activation</a:t>
            </a:r>
          </a:p>
        </p:txBody>
      </p:sp>
      <p:sp>
        <p:nvSpPr>
          <p:cNvPr id="10" name="Rectangle 9"/>
          <p:cNvSpPr/>
          <p:nvPr/>
        </p:nvSpPr>
        <p:spPr>
          <a:xfrm>
            <a:off x="489731" y="2188808"/>
            <a:ext cx="1923322" cy="452361"/>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GDSN Data Pools</a:t>
            </a:r>
          </a:p>
        </p:txBody>
      </p:sp>
      <p:sp>
        <p:nvSpPr>
          <p:cNvPr id="11" name="Rectangle 10"/>
          <p:cNvSpPr/>
          <p:nvPr/>
        </p:nvSpPr>
        <p:spPr>
          <a:xfrm>
            <a:off x="489731" y="2696933"/>
            <a:ext cx="1923322" cy="44472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Data aggregators</a:t>
            </a:r>
          </a:p>
        </p:txBody>
      </p:sp>
      <p:sp>
        <p:nvSpPr>
          <p:cNvPr id="12" name="Rectangle 11"/>
          <p:cNvSpPr/>
          <p:nvPr/>
        </p:nvSpPr>
        <p:spPr>
          <a:xfrm>
            <a:off x="489731" y="3197424"/>
            <a:ext cx="1926664" cy="44472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Local/other </a:t>
            </a:r>
            <a:br>
              <a:rPr kumimoji="0" lang="en-US" sz="1100" b="1" i="0" u="none" strike="noStrike" kern="1200" cap="none" spc="0" normalizeH="0" baseline="0" noProof="0" dirty="0">
                <a:ln>
                  <a:noFill/>
                </a:ln>
                <a:solidFill>
                  <a:prstClr val="white"/>
                </a:solidFill>
                <a:effectLst/>
                <a:uLnTx/>
                <a:uFillTx/>
                <a:latin typeface="Verdana"/>
                <a:ea typeface="+mn-ea"/>
                <a:cs typeface="+mn-cs"/>
              </a:rPr>
            </a:br>
            <a:r>
              <a:rPr kumimoji="0" lang="en-US" sz="1100" b="1" i="0" u="none" strike="noStrike" kern="1200" cap="none" spc="0" normalizeH="0" baseline="0" noProof="0" dirty="0">
                <a:ln>
                  <a:noFill/>
                </a:ln>
                <a:solidFill>
                  <a:prstClr val="white"/>
                </a:solidFill>
                <a:effectLst/>
                <a:uLnTx/>
                <a:uFillTx/>
                <a:latin typeface="Verdana"/>
                <a:ea typeface="+mn-ea"/>
                <a:cs typeface="+mn-cs"/>
              </a:rPr>
              <a:t>catalogues</a:t>
            </a:r>
          </a:p>
        </p:txBody>
      </p:sp>
      <p:sp>
        <p:nvSpPr>
          <p:cNvPr id="34" name="Rectangle 33"/>
          <p:cNvSpPr/>
          <p:nvPr/>
        </p:nvSpPr>
        <p:spPr>
          <a:xfrm>
            <a:off x="489731" y="3697915"/>
            <a:ext cx="1923322" cy="44472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Brand owner </a:t>
            </a:r>
            <a:br>
              <a:rPr kumimoji="0" lang="en-US" sz="1100" b="1" i="0" u="none" strike="noStrike" kern="1200" cap="none" spc="0" normalizeH="0" baseline="0" noProof="0" dirty="0">
                <a:ln>
                  <a:noFill/>
                </a:ln>
                <a:solidFill>
                  <a:prstClr val="white"/>
                </a:solidFill>
                <a:effectLst/>
                <a:uLnTx/>
                <a:uFillTx/>
                <a:latin typeface="Verdana"/>
                <a:ea typeface="+mn-ea"/>
                <a:cs typeface="+mn-cs"/>
              </a:rPr>
            </a:br>
            <a:r>
              <a:rPr kumimoji="0" lang="en-US" sz="1100" b="1" i="0" u="none" strike="noStrike" kern="1200" cap="none" spc="0" normalizeH="0" baseline="0" noProof="0" dirty="0">
                <a:ln>
                  <a:noFill/>
                </a:ln>
                <a:solidFill>
                  <a:prstClr val="white"/>
                </a:solidFill>
                <a:effectLst/>
                <a:uLnTx/>
                <a:uFillTx/>
                <a:latin typeface="Verdana"/>
                <a:ea typeface="+mn-ea"/>
                <a:cs typeface="+mn-cs"/>
              </a:rPr>
              <a:t>internal data base</a:t>
            </a:r>
          </a:p>
        </p:txBody>
      </p:sp>
      <p:grpSp>
        <p:nvGrpSpPr>
          <p:cNvPr id="68" name="Group 67">
            <a:extLst>
              <a:ext uri="{FF2B5EF4-FFF2-40B4-BE49-F238E27FC236}">
                <a16:creationId xmlns:a16="http://schemas.microsoft.com/office/drawing/2014/main" id="{096582D3-AB8F-4407-8A64-90AAA42F1466}"/>
              </a:ext>
            </a:extLst>
          </p:cNvPr>
          <p:cNvGrpSpPr/>
          <p:nvPr/>
        </p:nvGrpSpPr>
        <p:grpSpPr>
          <a:xfrm>
            <a:off x="6540531" y="2131385"/>
            <a:ext cx="241269" cy="1483630"/>
            <a:chOff x="6371158" y="2131385"/>
            <a:chExt cx="388416" cy="1483630"/>
          </a:xfrm>
        </p:grpSpPr>
        <p:cxnSp>
          <p:nvCxnSpPr>
            <p:cNvPr id="42" name="Straight Arrow Connector 41"/>
            <p:cNvCxnSpPr/>
            <p:nvPr/>
          </p:nvCxnSpPr>
          <p:spPr>
            <a:xfrm>
              <a:off x="6371158" y="2131385"/>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371158" y="2678542"/>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6371158" y="3198185"/>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371158" y="3615015"/>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3594786" y="1859936"/>
            <a:ext cx="1926554" cy="1110104"/>
            <a:chOff x="3204893" y="2107395"/>
            <a:chExt cx="2208306" cy="1272453"/>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893" y="2107395"/>
              <a:ext cx="2208306" cy="1272453"/>
            </a:xfrm>
            <a:prstGeom prst="rect">
              <a:avLst/>
            </a:prstGeom>
          </p:spPr>
        </p:pic>
        <p:sp>
          <p:nvSpPr>
            <p:cNvPr id="24" name="TextBox 23"/>
            <p:cNvSpPr txBox="1"/>
            <p:nvPr/>
          </p:nvSpPr>
          <p:spPr>
            <a:xfrm>
              <a:off x="3455889" y="2755213"/>
              <a:ext cx="1659429" cy="400110"/>
            </a:xfrm>
            <a:prstGeom prst="rect">
              <a:avLst/>
            </a:prstGeom>
            <a:no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C6C"/>
                  </a:solidFill>
                  <a:effectLst/>
                  <a:uLnTx/>
                  <a:uFillTx/>
                  <a:latin typeface="Verdana"/>
                  <a:ea typeface="+mn-ea"/>
                  <a:cs typeface="+mn-cs"/>
                </a:rPr>
                <a:t>GS1 Cloud</a:t>
              </a:r>
            </a:p>
          </p:txBody>
        </p:sp>
      </p:grpSp>
      <p:sp>
        <p:nvSpPr>
          <p:cNvPr id="36" name="TextBox 35">
            <a:extLst>
              <a:ext uri="{FF2B5EF4-FFF2-40B4-BE49-F238E27FC236}">
                <a16:creationId xmlns:a16="http://schemas.microsoft.com/office/drawing/2014/main" id="{576CFB65-FCBD-496C-970A-09C56E5FC7D5}"/>
              </a:ext>
            </a:extLst>
          </p:cNvPr>
          <p:cNvSpPr txBox="1"/>
          <p:nvPr/>
        </p:nvSpPr>
        <p:spPr>
          <a:xfrm>
            <a:off x="2941096" y="3484374"/>
            <a:ext cx="3514605" cy="327854"/>
          </a:xfrm>
          <a:prstGeom prst="rect">
            <a:avLst/>
          </a:prstGeom>
          <a:solidFill>
            <a:schemeClr val="accent1"/>
          </a:solidFill>
        </p:spPr>
        <p:txBody>
          <a:bodyPr wrap="square" rtlCol="0" anchor="ctr" anchorCtr="0">
            <a:no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GS1 MOs</a:t>
            </a:r>
          </a:p>
        </p:txBody>
      </p:sp>
      <p:sp>
        <p:nvSpPr>
          <p:cNvPr id="8" name="TextBox 7">
            <a:extLst>
              <a:ext uri="{FF2B5EF4-FFF2-40B4-BE49-F238E27FC236}">
                <a16:creationId xmlns:a16="http://schemas.microsoft.com/office/drawing/2014/main" id="{E1F51359-258A-4453-90C3-CC2BDEFF7B10}"/>
              </a:ext>
            </a:extLst>
          </p:cNvPr>
          <p:cNvSpPr txBox="1"/>
          <p:nvPr/>
        </p:nvSpPr>
        <p:spPr>
          <a:xfrm>
            <a:off x="3665867" y="2938372"/>
            <a:ext cx="1780468" cy="523220"/>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4545"/>
                </a:solidFill>
                <a:effectLst/>
                <a:uLnTx/>
                <a:uFillTx/>
                <a:latin typeface="Verdana"/>
                <a:ea typeface="+mn-ea"/>
                <a:cs typeface="+mn-cs"/>
              </a:rPr>
              <a:t>Operated by GS1 Global,</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4545"/>
                </a:solidFill>
                <a:effectLst/>
                <a:uLnTx/>
                <a:uFillTx/>
                <a:latin typeface="Verdana"/>
                <a:ea typeface="+mn-ea"/>
                <a:cs typeface="+mn-cs"/>
              </a:rPr>
              <a:t>offered by GS1 MOs</a:t>
            </a:r>
          </a:p>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454545"/>
              </a:solidFill>
              <a:effectLst/>
              <a:uLnTx/>
              <a:uFillTx/>
              <a:latin typeface="Verdana"/>
              <a:ea typeface="+mn-ea"/>
              <a:cs typeface="+mn-cs"/>
            </a:endParaRPr>
          </a:p>
        </p:txBody>
      </p:sp>
      <p:sp>
        <p:nvSpPr>
          <p:cNvPr id="50" name="TextBox 49">
            <a:extLst>
              <a:ext uri="{FF2B5EF4-FFF2-40B4-BE49-F238E27FC236}">
                <a16:creationId xmlns:a16="http://schemas.microsoft.com/office/drawing/2014/main" id="{BA582A22-1C0F-49F9-84AE-D5BA5AA41CA3}"/>
              </a:ext>
            </a:extLst>
          </p:cNvPr>
          <p:cNvSpPr txBox="1"/>
          <p:nvPr/>
        </p:nvSpPr>
        <p:spPr>
          <a:xfrm>
            <a:off x="2716579" y="2724150"/>
            <a:ext cx="913150" cy="723275"/>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Flow of Data</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direct or optional </a:t>
            </a:r>
            <a:br>
              <a:rPr kumimoji="0" lang="en-US" sz="900" b="0" i="0" u="none" strike="noStrike" kern="1200" cap="none" spc="0" normalizeH="0" baseline="0" noProof="0" dirty="0">
                <a:ln>
                  <a:noFill/>
                </a:ln>
                <a:solidFill>
                  <a:srgbClr val="002C6C"/>
                </a:solidFill>
                <a:effectLst/>
                <a:uLnTx/>
                <a:uFillTx/>
                <a:latin typeface="Verdana"/>
                <a:ea typeface="+mn-ea"/>
                <a:cs typeface="+mn-cs"/>
              </a:rPr>
            </a:br>
            <a:r>
              <a:rPr kumimoji="0" lang="en-US" sz="900" b="0" i="0" u="none" strike="noStrike" kern="1200" cap="none" spc="0" normalizeH="0" baseline="0" noProof="0" dirty="0">
                <a:ln>
                  <a:noFill/>
                </a:ln>
                <a:solidFill>
                  <a:srgbClr val="002C6C"/>
                </a:solidFill>
                <a:effectLst/>
                <a:uLnTx/>
                <a:uFillTx/>
                <a:latin typeface="Verdana"/>
                <a:ea typeface="+mn-ea"/>
                <a:cs typeface="+mn-cs"/>
              </a:rPr>
              <a:t>via MO</a:t>
            </a:r>
            <a:endParaRPr kumimoji="0" lang="en-GB" sz="900" b="0" i="0" u="none" strike="noStrike" kern="1200" cap="none" spc="0" normalizeH="0" baseline="0" noProof="0" dirty="0">
              <a:ln>
                <a:noFill/>
              </a:ln>
              <a:solidFill>
                <a:srgbClr val="002C6C"/>
              </a:solidFill>
              <a:effectLst/>
              <a:uLnTx/>
              <a:uFillTx/>
              <a:latin typeface="Verdana"/>
              <a:ea typeface="+mn-ea"/>
              <a:cs typeface="+mn-cs"/>
            </a:endParaRPr>
          </a:p>
        </p:txBody>
      </p:sp>
      <p:cxnSp>
        <p:nvCxnSpPr>
          <p:cNvPr id="58" name="Straight Connector 57">
            <a:extLst>
              <a:ext uri="{FF2B5EF4-FFF2-40B4-BE49-F238E27FC236}">
                <a16:creationId xmlns:a16="http://schemas.microsoft.com/office/drawing/2014/main" id="{AAAA855F-7272-453D-B653-ABDC9A736A5E}"/>
              </a:ext>
            </a:extLst>
          </p:cNvPr>
          <p:cNvCxnSpPr/>
          <p:nvPr/>
        </p:nvCxnSpPr>
        <p:spPr>
          <a:xfrm>
            <a:off x="2715329" y="2934795"/>
            <a:ext cx="0" cy="707356"/>
          </a:xfrm>
          <a:prstGeom prst="line">
            <a:avLst/>
          </a:prstGeom>
          <a:ln>
            <a:solidFill>
              <a:srgbClr val="00B6D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1CF47E9-6481-44AA-B06A-8674ED7621BA}"/>
              </a:ext>
            </a:extLst>
          </p:cNvPr>
          <p:cNvCxnSpPr>
            <a:cxnSpLocks/>
            <a:endCxn id="36" idx="1"/>
          </p:cNvCxnSpPr>
          <p:nvPr/>
        </p:nvCxnSpPr>
        <p:spPr>
          <a:xfrm>
            <a:off x="2715329" y="3642151"/>
            <a:ext cx="225767" cy="6150"/>
          </a:xfrm>
          <a:prstGeom prst="line">
            <a:avLst/>
          </a:prstGeom>
          <a:ln>
            <a:solidFill>
              <a:srgbClr val="00B6DE"/>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1553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nl-BE" sz="3600" dirty="0" err="1"/>
              <a:t>Did</a:t>
            </a:r>
            <a:r>
              <a:rPr lang="nl-BE" sz="3600" dirty="0"/>
              <a:t> </a:t>
            </a:r>
            <a:r>
              <a:rPr lang="nl-BE" sz="3600" dirty="0" err="1"/>
              <a:t>you</a:t>
            </a:r>
            <a:r>
              <a:rPr lang="nl-BE" sz="3600" dirty="0"/>
              <a:t> </a:t>
            </a:r>
            <a:r>
              <a:rPr lang="nl-BE" sz="3600" dirty="0" err="1"/>
              <a:t>know</a:t>
            </a:r>
            <a:r>
              <a:rPr lang="nl-BE" sz="3600" dirty="0"/>
              <a:t> </a:t>
            </a:r>
            <a:r>
              <a:rPr lang="nl-BE" sz="3600" dirty="0" err="1"/>
              <a:t>that</a:t>
            </a:r>
            <a:r>
              <a:rPr lang="nl-BE" sz="3600" dirty="0"/>
              <a:t>…</a:t>
            </a:r>
          </a:p>
        </p:txBody>
      </p:sp>
      <p:sp>
        <p:nvSpPr>
          <p:cNvPr id="5" name="Title 4"/>
          <p:cNvSpPr>
            <a:spLocks noGrp="1"/>
          </p:cNvSpPr>
          <p:nvPr>
            <p:ph type="title"/>
          </p:nvPr>
        </p:nvSpPr>
        <p:spPr/>
        <p:txBody>
          <a:bodyPr/>
          <a:lstStyle/>
          <a:p>
            <a:endParaRPr lang="nl-BE" dirty="0"/>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1347615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191066" y="1908681"/>
            <a:ext cx="3279584" cy="1787085"/>
          </a:xfrm>
          <a:prstGeom prst="rect">
            <a:avLst/>
          </a:prstGeom>
          <a:noFill/>
          <a:ln w="25400">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sp>
        <p:nvSpPr>
          <p:cNvPr id="9" name="Rectangle 8"/>
          <p:cNvSpPr/>
          <p:nvPr/>
        </p:nvSpPr>
        <p:spPr>
          <a:xfrm>
            <a:off x="3163840" y="1071939"/>
            <a:ext cx="3362830" cy="737588"/>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Verdana"/>
                <a:ea typeface="+mn-ea"/>
                <a:cs typeface="+mn-cs"/>
              </a:rPr>
              <a:t>Consumer product data </a:t>
            </a:r>
            <a:r>
              <a:rPr kumimoji="0" lang="en-US" sz="1200" b="1" i="0" u="none" strike="noStrike" kern="1200" cap="none" spc="0" normalizeH="0" baseline="0" noProof="0" dirty="0">
                <a:ln>
                  <a:noFill/>
                </a:ln>
                <a:solidFill>
                  <a:srgbClr val="002060"/>
                </a:solidFill>
                <a:effectLst/>
                <a:uLnTx/>
                <a:uFillTx/>
                <a:latin typeface="Verdana"/>
                <a:ea typeface="+mn-ea"/>
                <a:cs typeface="+mn-cs"/>
              </a:rPr>
              <a:t>storage</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Data stored in a modern, scalable cloud database</a:t>
            </a:r>
          </a:p>
        </p:txBody>
      </p:sp>
      <p:grpSp>
        <p:nvGrpSpPr>
          <p:cNvPr id="38" name="Group 37"/>
          <p:cNvGrpSpPr/>
          <p:nvPr/>
        </p:nvGrpSpPr>
        <p:grpSpPr>
          <a:xfrm>
            <a:off x="3982140" y="2007965"/>
            <a:ext cx="1726230" cy="985793"/>
            <a:chOff x="3204893" y="2118987"/>
            <a:chExt cx="2208306" cy="1272453"/>
          </a:xfrm>
        </p:grpSpPr>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893" y="2118987"/>
              <a:ext cx="2208306" cy="1272453"/>
            </a:xfrm>
            <a:prstGeom prst="rect">
              <a:avLst/>
            </a:prstGeom>
          </p:spPr>
        </p:pic>
        <p:sp>
          <p:nvSpPr>
            <p:cNvPr id="42" name="TextBox 41"/>
            <p:cNvSpPr txBox="1"/>
            <p:nvPr/>
          </p:nvSpPr>
          <p:spPr>
            <a:xfrm>
              <a:off x="3368750" y="2799753"/>
              <a:ext cx="1833706" cy="456867"/>
            </a:xfrm>
            <a:prstGeom prst="rect">
              <a:avLst/>
            </a:prstGeom>
            <a:noFill/>
          </p:spPr>
          <p:txBody>
            <a:bodyPr wrap="non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C6C"/>
                  </a:solidFill>
                  <a:effectLst/>
                  <a:uLnTx/>
                  <a:uFillTx/>
                  <a:latin typeface="Verdana"/>
                  <a:ea typeface="+mn-ea"/>
                  <a:cs typeface="+mn-cs"/>
                </a:rPr>
                <a:t>GS1 Cloud</a:t>
              </a:r>
            </a:p>
          </p:txBody>
        </p:sp>
      </p:grpSp>
      <p:cxnSp>
        <p:nvCxnSpPr>
          <p:cNvPr id="40" name="Straight Arrow Connector 39"/>
          <p:cNvCxnSpPr>
            <a:cxnSpLocks/>
            <a:stCxn id="39" idx="3"/>
          </p:cNvCxnSpPr>
          <p:nvPr/>
        </p:nvCxnSpPr>
        <p:spPr>
          <a:xfrm flipV="1">
            <a:off x="2925778" y="2602442"/>
            <a:ext cx="931847" cy="15492"/>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745150" y="2244121"/>
            <a:ext cx="749918" cy="749636"/>
            <a:chOff x="812800" y="2133599"/>
            <a:chExt cx="749918" cy="790223"/>
          </a:xfrm>
        </p:grpSpPr>
        <p:sp>
          <p:nvSpPr>
            <p:cNvPr id="20" name="Rectangle 19"/>
            <p:cNvSpPr/>
            <p:nvPr/>
          </p:nvSpPr>
          <p:spPr>
            <a:xfrm>
              <a:off x="1027289" y="2133599"/>
              <a:ext cx="535429" cy="790223"/>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1" name="Rectangle 20"/>
            <p:cNvSpPr/>
            <p:nvPr/>
          </p:nvSpPr>
          <p:spPr>
            <a:xfrm>
              <a:off x="812800" y="2212622"/>
              <a:ext cx="479778" cy="55582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cxnSp>
        <p:nvCxnSpPr>
          <p:cNvPr id="24" name="Straight Arrow Connector 23"/>
          <p:cNvCxnSpPr>
            <a:cxnSpLocks/>
            <a:stCxn id="20" idx="3"/>
            <a:endCxn id="39" idx="1"/>
          </p:cNvCxnSpPr>
          <p:nvPr/>
        </p:nvCxnSpPr>
        <p:spPr>
          <a:xfrm flipV="1">
            <a:off x="1495068" y="2617934"/>
            <a:ext cx="305498" cy="1005"/>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b="1">
                <a:solidFill>
                  <a:srgbClr val="002C6C"/>
                </a:solidFill>
              </a:rPr>
              <a:t>GS1 Activate and GS1 Cloud</a:t>
            </a:r>
            <a:endParaRPr lang="en-US"/>
          </a:p>
        </p:txBody>
      </p:sp>
      <p:sp>
        <p:nvSpPr>
          <p:cNvPr id="7" name="Rectangle 6"/>
          <p:cNvSpPr/>
          <p:nvPr/>
        </p:nvSpPr>
        <p:spPr>
          <a:xfrm>
            <a:off x="479044" y="1059121"/>
            <a:ext cx="2446734" cy="753092"/>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6DE"/>
                </a:solidFill>
                <a:effectLst/>
                <a:uLnTx/>
                <a:uFillTx/>
                <a:latin typeface="Verdana"/>
                <a:ea typeface="+mn-ea"/>
                <a:cs typeface="+mn-cs"/>
              </a:rPr>
              <a:t>Consumer product</a:t>
            </a:r>
            <a:br>
              <a:rPr kumimoji="0" lang="en-US" sz="1200" b="1" i="0" u="none" strike="noStrike" kern="1200" cap="none" spc="0" normalizeH="0" baseline="0" noProof="0" dirty="0">
                <a:ln>
                  <a:noFill/>
                </a:ln>
                <a:solidFill>
                  <a:srgbClr val="00B6DE"/>
                </a:solidFill>
                <a:effectLst/>
                <a:uLnTx/>
                <a:uFillTx/>
                <a:latin typeface="Verdana"/>
                <a:ea typeface="+mn-ea"/>
                <a:cs typeface="+mn-cs"/>
              </a:rPr>
            </a:br>
            <a:r>
              <a:rPr kumimoji="0" lang="en-US" sz="1200" b="1" i="0" u="none" strike="noStrike" kern="1200" cap="none" spc="0" normalizeH="0" baseline="0" noProof="0" dirty="0">
                <a:ln>
                  <a:noFill/>
                </a:ln>
                <a:solidFill>
                  <a:srgbClr val="00B6DE"/>
                </a:solidFill>
                <a:effectLst/>
                <a:uLnTx/>
                <a:uFillTx/>
                <a:latin typeface="Verdana"/>
                <a:ea typeface="+mn-ea"/>
                <a:cs typeface="+mn-cs"/>
              </a:rPr>
              <a:t>data collection</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Data uploaded from various sources</a:t>
            </a:r>
          </a:p>
        </p:txBody>
      </p:sp>
      <p:sp>
        <p:nvSpPr>
          <p:cNvPr id="8" name="Rectangle 7"/>
          <p:cNvSpPr/>
          <p:nvPr/>
        </p:nvSpPr>
        <p:spPr>
          <a:xfrm>
            <a:off x="6760370" y="1071939"/>
            <a:ext cx="1931051" cy="737588"/>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AC143"/>
                </a:solidFill>
                <a:effectLst/>
                <a:uLnTx/>
                <a:uFillTx/>
                <a:latin typeface="Verdana"/>
                <a:ea typeface="+mn-ea"/>
                <a:cs typeface="+mn-cs"/>
              </a:rPr>
              <a:t>Consumer product data access</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C6C"/>
                </a:solidFill>
                <a:effectLst/>
                <a:uLnTx/>
                <a:uFillTx/>
                <a:latin typeface="Verdana"/>
                <a:ea typeface="+mn-ea"/>
                <a:cs typeface="+mn-cs"/>
              </a:rPr>
              <a:t>Data distributed to various value-creating applications</a:t>
            </a:r>
          </a:p>
        </p:txBody>
      </p:sp>
      <p:sp>
        <p:nvSpPr>
          <p:cNvPr id="14" name="TextBox 13">
            <a:extLst>
              <a:ext uri="{FF2B5EF4-FFF2-40B4-BE49-F238E27FC236}">
                <a16:creationId xmlns:a16="http://schemas.microsoft.com/office/drawing/2014/main" id="{576CFB65-FCBD-496C-970A-09C56E5FC7D5}"/>
              </a:ext>
            </a:extLst>
          </p:cNvPr>
          <p:cNvSpPr txBox="1"/>
          <p:nvPr/>
        </p:nvSpPr>
        <p:spPr>
          <a:xfrm>
            <a:off x="479044" y="1908681"/>
            <a:ext cx="906199" cy="680883"/>
          </a:xfrm>
          <a:prstGeom prst="rect">
            <a:avLst/>
          </a:prstGeom>
          <a:solidFill>
            <a:schemeClr val="accent1"/>
          </a:solidFill>
        </p:spPr>
        <p:txBody>
          <a:bodyPr wrap="square" rtlCol="0" anchor="ctr" anchorCtr="0">
            <a:no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Verdana"/>
                <a:ea typeface="+mn-ea"/>
                <a:cs typeface="+mn-cs"/>
              </a:rPr>
              <a:t>Member Customer Systems</a:t>
            </a:r>
          </a:p>
        </p:txBody>
      </p:sp>
      <p:sp>
        <p:nvSpPr>
          <p:cNvPr id="15" name="TextBox 14">
            <a:extLst>
              <a:ext uri="{FF2B5EF4-FFF2-40B4-BE49-F238E27FC236}">
                <a16:creationId xmlns:a16="http://schemas.microsoft.com/office/drawing/2014/main" id="{576CFB65-FCBD-496C-970A-09C56E5FC7D5}"/>
              </a:ext>
            </a:extLst>
          </p:cNvPr>
          <p:cNvSpPr txBox="1"/>
          <p:nvPr/>
        </p:nvSpPr>
        <p:spPr>
          <a:xfrm>
            <a:off x="479044" y="2680586"/>
            <a:ext cx="906199" cy="638903"/>
          </a:xfrm>
          <a:prstGeom prst="rect">
            <a:avLst/>
          </a:prstGeom>
          <a:solidFill>
            <a:schemeClr val="accent1"/>
          </a:solidFill>
        </p:spPr>
        <p:txBody>
          <a:bodyPr wrap="square" rtlCol="0" anchor="ctr" anchorCtr="0">
            <a:no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Verdana"/>
                <a:ea typeface="+mn-ea"/>
                <a:cs typeface="+mn-cs"/>
              </a:rPr>
              <a:t>MO CRM/ERP Systems</a:t>
            </a:r>
          </a:p>
        </p:txBody>
      </p:sp>
      <p:sp>
        <p:nvSpPr>
          <p:cNvPr id="29" name="Rectangle 28"/>
          <p:cNvSpPr/>
          <p:nvPr/>
        </p:nvSpPr>
        <p:spPr>
          <a:xfrm>
            <a:off x="6760370" y="1908682"/>
            <a:ext cx="1931050" cy="1401573"/>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Data Users</a:t>
            </a:r>
          </a:p>
        </p:txBody>
      </p:sp>
      <p:sp>
        <p:nvSpPr>
          <p:cNvPr id="39" name="Rectangle 38"/>
          <p:cNvSpPr/>
          <p:nvPr/>
        </p:nvSpPr>
        <p:spPr>
          <a:xfrm>
            <a:off x="1800566" y="1917147"/>
            <a:ext cx="1125212" cy="1401574"/>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GS1 Activate</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Verdana"/>
                <a:ea typeface="+mn-ea"/>
                <a:cs typeface="+mn-cs"/>
              </a:rPr>
              <a:t>GTIN Issuance and Activation</a:t>
            </a:r>
          </a:p>
        </p:txBody>
      </p:sp>
      <p:sp>
        <p:nvSpPr>
          <p:cNvPr id="30" name="Rectangle 29"/>
          <p:cNvSpPr/>
          <p:nvPr/>
        </p:nvSpPr>
        <p:spPr>
          <a:xfrm>
            <a:off x="6947632" y="2334417"/>
            <a:ext cx="1554480" cy="244986"/>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none" tIns="73152" bIns="91440" rtlCol="0" anchor="ctr"/>
          <a:lstStyle/>
          <a:p>
            <a:pPr marL="0" marR="0" lvl="0" indent="0" algn="ctr" defTabSz="91431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Check</a:t>
            </a:r>
          </a:p>
        </p:txBody>
      </p:sp>
      <p:sp>
        <p:nvSpPr>
          <p:cNvPr id="55" name="Rectangle 54"/>
          <p:cNvSpPr/>
          <p:nvPr/>
        </p:nvSpPr>
        <p:spPr>
          <a:xfrm>
            <a:off x="6947632" y="2639108"/>
            <a:ext cx="1554480" cy="244986"/>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none" tIns="73152" bIns="91440" rtlCol="0" anchor="ctr"/>
          <a:lstStyle/>
          <a:p>
            <a:pPr marL="0" marR="0" lvl="0" indent="0" algn="ctr" defTabSz="91431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View</a:t>
            </a:r>
          </a:p>
        </p:txBody>
      </p:sp>
      <p:sp>
        <p:nvSpPr>
          <p:cNvPr id="56" name="Rectangle 55"/>
          <p:cNvSpPr/>
          <p:nvPr/>
        </p:nvSpPr>
        <p:spPr>
          <a:xfrm>
            <a:off x="6947632" y="2948754"/>
            <a:ext cx="1554480" cy="233813"/>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none" tIns="73152" bIns="91440" rtlCol="0" anchor="ctr"/>
          <a:lstStyle/>
          <a:p>
            <a:pPr marL="0" marR="0" lvl="0" indent="0" algn="ctr" defTabSz="91431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C6C"/>
                </a:solidFill>
                <a:effectLst/>
                <a:uLnTx/>
                <a:uFillTx/>
                <a:latin typeface="Verdana"/>
                <a:ea typeface="+mn-ea"/>
                <a:cs typeface="+mn-cs"/>
              </a:rPr>
              <a:t>Explore</a:t>
            </a:r>
          </a:p>
        </p:txBody>
      </p:sp>
      <p:cxnSp>
        <p:nvCxnSpPr>
          <p:cNvPr id="51" name="Straight Arrow Connector 50"/>
          <p:cNvCxnSpPr/>
          <p:nvPr/>
        </p:nvCxnSpPr>
        <p:spPr>
          <a:xfrm>
            <a:off x="5820225" y="2589564"/>
            <a:ext cx="821875"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043685" y="2750847"/>
            <a:ext cx="0" cy="1152742"/>
          </a:xfrm>
          <a:prstGeom prst="straightConnector1">
            <a:avLst/>
          </a:prstGeom>
          <a:ln>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3035300" y="2761601"/>
            <a:ext cx="820203" cy="65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24565" y="3411702"/>
            <a:ext cx="2452331" cy="100525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marL="0" marR="0" lvl="0" indent="0" algn="l" defTabSz="91431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Other sources</a:t>
            </a:r>
          </a:p>
          <a:p>
            <a:pPr marL="171450" marR="0" lvl="0" indent="-171450" algn="l" defTabSz="91431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white"/>
                </a:solidFill>
                <a:effectLst/>
                <a:uLnTx/>
                <a:uFillTx/>
                <a:latin typeface="Verdana"/>
                <a:ea typeface="+mn-ea"/>
                <a:cs typeface="+mn-cs"/>
              </a:rPr>
              <a:t>GDSN Data Pools</a:t>
            </a:r>
          </a:p>
          <a:p>
            <a:pPr marL="171450" marR="0" lvl="0" indent="-171450" algn="l" defTabSz="91431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white"/>
                </a:solidFill>
                <a:effectLst/>
                <a:uLnTx/>
                <a:uFillTx/>
                <a:latin typeface="Verdana"/>
                <a:ea typeface="+mn-ea"/>
                <a:cs typeface="+mn-cs"/>
              </a:rPr>
              <a:t>Data aggregators</a:t>
            </a:r>
          </a:p>
          <a:p>
            <a:pPr marL="171450" marR="0" lvl="0" indent="-171450" algn="l" defTabSz="91431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white"/>
                </a:solidFill>
                <a:effectLst/>
                <a:uLnTx/>
                <a:uFillTx/>
                <a:latin typeface="Verdana"/>
                <a:ea typeface="+mn-ea"/>
                <a:cs typeface="+mn-cs"/>
              </a:rPr>
              <a:t>Local/other catalogues</a:t>
            </a:r>
          </a:p>
          <a:p>
            <a:pPr marL="171450" marR="0" lvl="0" indent="-171450" algn="l" defTabSz="91431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white"/>
                </a:solidFill>
                <a:effectLst/>
                <a:uLnTx/>
                <a:uFillTx/>
                <a:latin typeface="Verdana"/>
                <a:ea typeface="+mn-ea"/>
                <a:cs typeface="+mn-cs"/>
              </a:rPr>
              <a:t>Brand owner internal database</a:t>
            </a:r>
          </a:p>
        </p:txBody>
      </p:sp>
      <p:cxnSp>
        <p:nvCxnSpPr>
          <p:cNvPr id="59" name="Straight Arrow Connector 58">
            <a:extLst>
              <a:ext uri="{FF2B5EF4-FFF2-40B4-BE49-F238E27FC236}">
                <a16:creationId xmlns:a16="http://schemas.microsoft.com/office/drawing/2014/main" id="{5FB00C4A-48A5-4723-A173-1820774105F2}"/>
              </a:ext>
            </a:extLst>
          </p:cNvPr>
          <p:cNvCxnSpPr>
            <a:cxnSpLocks/>
          </p:cNvCxnSpPr>
          <p:nvPr/>
        </p:nvCxnSpPr>
        <p:spPr>
          <a:xfrm flipH="1">
            <a:off x="2876897" y="3916223"/>
            <a:ext cx="166788"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8341BB47-B896-4067-A401-A284323C7630}"/>
              </a:ext>
            </a:extLst>
          </p:cNvPr>
          <p:cNvGrpSpPr/>
          <p:nvPr/>
        </p:nvGrpSpPr>
        <p:grpSpPr>
          <a:xfrm>
            <a:off x="3337587" y="2995307"/>
            <a:ext cx="3112378" cy="1789525"/>
            <a:chOff x="3337587" y="2995307"/>
            <a:chExt cx="3112378" cy="1789525"/>
          </a:xfrm>
        </p:grpSpPr>
        <p:sp>
          <p:nvSpPr>
            <p:cNvPr id="58" name="Rectangle 57"/>
            <p:cNvSpPr/>
            <p:nvPr/>
          </p:nvSpPr>
          <p:spPr>
            <a:xfrm>
              <a:off x="3337587" y="3214896"/>
              <a:ext cx="3030131" cy="1569936"/>
            </a:xfrm>
            <a:prstGeom prst="rect">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lIns="91440" tIns="137160" rIns="91440" bIns="91440" rtlCol="0" anchor="t"/>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white"/>
                  </a:solidFill>
                  <a:effectLst/>
                  <a:uLnTx/>
                  <a:uFillTx/>
                  <a:latin typeface="Verdana"/>
                  <a:ea typeface="+mn-ea"/>
                  <a:cs typeface="+mn-cs"/>
                </a:rPr>
                <a:t>Data Quality &amp; Policy Validations</a:t>
              </a:r>
            </a:p>
          </p:txBody>
        </p:sp>
        <p:sp>
          <p:nvSpPr>
            <p:cNvPr id="73" name="Rectangle 72"/>
            <p:cNvSpPr/>
            <p:nvPr/>
          </p:nvSpPr>
          <p:spPr>
            <a:xfrm>
              <a:off x="4960369" y="3554248"/>
              <a:ext cx="309730" cy="325284"/>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5" name="Rectangle 74"/>
            <p:cNvSpPr/>
            <p:nvPr/>
          </p:nvSpPr>
          <p:spPr>
            <a:xfrm>
              <a:off x="5270099" y="3559113"/>
              <a:ext cx="1179866"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Verdana"/>
                  <a:ea typeface="+mn-ea"/>
                  <a:cs typeface="+mn-cs"/>
                </a:rPr>
                <a:t>GTIN non-reuse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903" y="3559113"/>
              <a:ext cx="294663" cy="307412"/>
            </a:xfrm>
            <a:prstGeom prst="rect">
              <a:avLst/>
            </a:prstGeom>
          </p:spPr>
        </p:pic>
        <p:grpSp>
          <p:nvGrpSpPr>
            <p:cNvPr id="17" name="Group 16"/>
            <p:cNvGrpSpPr/>
            <p:nvPr/>
          </p:nvGrpSpPr>
          <p:grpSpPr>
            <a:xfrm>
              <a:off x="4960369" y="3978174"/>
              <a:ext cx="1489596" cy="336112"/>
              <a:chOff x="4550992" y="3701114"/>
              <a:chExt cx="1489596" cy="320040"/>
            </a:xfrm>
          </p:grpSpPr>
          <p:sp>
            <p:nvSpPr>
              <p:cNvPr id="74" name="Rectangle 73"/>
              <p:cNvSpPr/>
              <p:nvPr/>
            </p:nvSpPr>
            <p:spPr>
              <a:xfrm>
                <a:off x="4551205" y="3706342"/>
                <a:ext cx="309730" cy="30973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6" name="Rectangle 75"/>
              <p:cNvSpPr/>
              <p:nvPr/>
            </p:nvSpPr>
            <p:spPr>
              <a:xfrm>
                <a:off x="4860722" y="3701114"/>
                <a:ext cx="1179866" cy="320040"/>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Verdana"/>
                    <a:ea typeface="+mn-ea"/>
                    <a:cs typeface="+mn-cs"/>
                  </a:rPr>
                  <a:t>Data Permanence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0992" y="3713313"/>
                <a:ext cx="292162" cy="290227"/>
              </a:xfrm>
              <a:prstGeom prst="rect">
                <a:avLst/>
              </a:prstGeom>
            </p:spPr>
          </p:pic>
        </p:grpSp>
        <p:sp>
          <p:nvSpPr>
            <p:cNvPr id="60" name="Rectangle 59"/>
            <p:cNvSpPr/>
            <p:nvPr/>
          </p:nvSpPr>
          <p:spPr>
            <a:xfrm>
              <a:off x="3813399" y="3978174"/>
              <a:ext cx="1179866"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Verdana"/>
                  <a:ea typeface="+mn-ea"/>
                  <a:cs typeface="+mn-cs"/>
                </a:rPr>
                <a:t>Consumer Product Variant (CPV)</a:t>
              </a:r>
            </a:p>
          </p:txBody>
        </p:sp>
        <p:sp>
          <p:nvSpPr>
            <p:cNvPr id="61" name="Rectangle 60"/>
            <p:cNvSpPr/>
            <p:nvPr/>
          </p:nvSpPr>
          <p:spPr>
            <a:xfrm>
              <a:off x="3509944" y="3978174"/>
              <a:ext cx="309730" cy="325284"/>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2683" y="3978662"/>
              <a:ext cx="310356" cy="325942"/>
            </a:xfrm>
            <a:prstGeom prst="rect">
              <a:avLst/>
            </a:prstGeom>
          </p:spPr>
        </p:pic>
        <p:sp>
          <p:nvSpPr>
            <p:cNvPr id="44" name="Rectangle 43"/>
            <p:cNvSpPr/>
            <p:nvPr/>
          </p:nvSpPr>
          <p:spPr>
            <a:xfrm>
              <a:off x="3509944" y="3553387"/>
              <a:ext cx="309730" cy="325284"/>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2" name="Rectangle 51"/>
            <p:cNvSpPr/>
            <p:nvPr/>
          </p:nvSpPr>
          <p:spPr>
            <a:xfrm>
              <a:off x="3811558" y="3546635"/>
              <a:ext cx="1078868"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Verdana"/>
                  <a:ea typeface="+mn-ea"/>
                  <a:cs typeface="+mn-cs"/>
                </a:rPr>
                <a:t>Global Company </a:t>
              </a:r>
              <a:br>
                <a:rPr kumimoji="0" lang="en-US" sz="850" b="0" i="0" u="none" strike="noStrike" kern="1200" cap="none" spc="0" normalizeH="0" baseline="0" noProof="0" dirty="0">
                  <a:ln>
                    <a:noFill/>
                  </a:ln>
                  <a:solidFill>
                    <a:prstClr val="white"/>
                  </a:solidFill>
                  <a:effectLst/>
                  <a:uLnTx/>
                  <a:uFillTx/>
                  <a:latin typeface="Verdana"/>
                  <a:ea typeface="+mn-ea"/>
                  <a:cs typeface="+mn-cs"/>
                </a:rPr>
              </a:br>
              <a:r>
                <a:rPr kumimoji="0" lang="en-US" sz="850" b="0" i="0" u="none" strike="noStrike" kern="1200" cap="none" spc="0" normalizeH="0" baseline="0" noProof="0" dirty="0">
                  <a:ln>
                    <a:noFill/>
                  </a:ln>
                  <a:solidFill>
                    <a:prstClr val="white"/>
                  </a:solidFill>
                  <a:effectLst/>
                  <a:uLnTx/>
                  <a:uFillTx/>
                  <a:latin typeface="Verdana"/>
                  <a:ea typeface="+mn-ea"/>
                  <a:cs typeface="+mn-cs"/>
                </a:rPr>
                <a:t>Prefix (GCP)</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877" y="3550931"/>
              <a:ext cx="316555" cy="33025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2735" y="2995307"/>
              <a:ext cx="603715" cy="301858"/>
            </a:xfrm>
            <a:prstGeom prst="rect">
              <a:avLst/>
            </a:prstGeom>
          </p:spPr>
        </p:pic>
        <p:sp>
          <p:nvSpPr>
            <p:cNvPr id="63" name="Rectangle 62">
              <a:extLst>
                <a:ext uri="{FF2B5EF4-FFF2-40B4-BE49-F238E27FC236}">
                  <a16:creationId xmlns:a16="http://schemas.microsoft.com/office/drawing/2014/main" id="{42E047BA-B2E0-4D58-9BC4-2E039B612632}"/>
                </a:ext>
              </a:extLst>
            </p:cNvPr>
            <p:cNvSpPr/>
            <p:nvPr/>
          </p:nvSpPr>
          <p:spPr>
            <a:xfrm>
              <a:off x="3819674" y="4356618"/>
              <a:ext cx="1470344"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prstClr val="white"/>
                  </a:solidFill>
                  <a:effectLst/>
                  <a:uLnTx/>
                  <a:uFillTx/>
                  <a:latin typeface="Verdana"/>
                  <a:ea typeface="+mn-ea"/>
                  <a:cs typeface="+mn-cs"/>
                </a:rPr>
                <a:t>Global Data Dictionary Validation Rules</a:t>
              </a:r>
            </a:p>
          </p:txBody>
        </p:sp>
        <p:sp>
          <p:nvSpPr>
            <p:cNvPr id="37" name="Rectangle 36">
              <a:extLst>
                <a:ext uri="{FF2B5EF4-FFF2-40B4-BE49-F238E27FC236}">
                  <a16:creationId xmlns:a16="http://schemas.microsoft.com/office/drawing/2014/main" id="{B58ABF6A-80BB-4BA6-9D84-7425546B0633}"/>
                </a:ext>
              </a:extLst>
            </p:cNvPr>
            <p:cNvSpPr/>
            <p:nvPr/>
          </p:nvSpPr>
          <p:spPr>
            <a:xfrm>
              <a:off x="3495877" y="4379106"/>
              <a:ext cx="323797" cy="336112"/>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6" name="TextBox 35">
              <a:extLst>
                <a:ext uri="{FF2B5EF4-FFF2-40B4-BE49-F238E27FC236}">
                  <a16:creationId xmlns:a16="http://schemas.microsoft.com/office/drawing/2014/main" id="{825832A4-F788-4913-9B41-38BFB51967DC}"/>
                </a:ext>
              </a:extLst>
            </p:cNvPr>
            <p:cNvSpPr txBox="1"/>
            <p:nvPr/>
          </p:nvSpPr>
          <p:spPr>
            <a:xfrm rot="2797075">
              <a:off x="3423751" y="4425540"/>
              <a:ext cx="461986" cy="200055"/>
            </a:xfrm>
            <a:prstGeom prst="rect">
              <a:avLst/>
            </a:prstGeom>
            <a:noFill/>
          </p:spPr>
          <p:txBody>
            <a:bodyPr vert="horz"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26334">
                      <a:lumMod val="75000"/>
                    </a:srgbClr>
                  </a:solidFill>
                  <a:effectLst/>
                  <a:uLnTx/>
                  <a:uFillTx/>
                  <a:latin typeface="Verdana"/>
                  <a:ea typeface="+mn-ea"/>
                  <a:cs typeface="+mn-cs"/>
                </a:rPr>
                <a:t>Rules</a:t>
              </a:r>
            </a:p>
          </p:txBody>
        </p:sp>
        <p:pic>
          <p:nvPicPr>
            <p:cNvPr id="46" name="Picture 45">
              <a:extLst>
                <a:ext uri="{FF2B5EF4-FFF2-40B4-BE49-F238E27FC236}">
                  <a16:creationId xmlns:a16="http://schemas.microsoft.com/office/drawing/2014/main" id="{104D32FF-2F81-407D-A3DF-731DCC1FAB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0026" y="4585209"/>
              <a:ext cx="124091" cy="125284"/>
            </a:xfrm>
            <a:prstGeom prst="rect">
              <a:avLst/>
            </a:prstGeom>
          </p:spPr>
        </p:pic>
      </p:grpSp>
    </p:spTree>
    <p:extLst>
      <p:ext uri="{BB962C8B-B14F-4D97-AF65-F5344CB8AC3E}">
        <p14:creationId xmlns:p14="http://schemas.microsoft.com/office/powerpoint/2010/main" val="777824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41</a:t>
            </a:fld>
            <a:endParaRPr kumimoji="0" lang="en-GB" sz="700" b="0" i="0" u="none" strike="noStrike" kern="1200" cap="none" spc="0" normalizeH="0" baseline="0" noProof="0" dirty="0">
              <a:ln>
                <a:noFill/>
              </a:ln>
              <a:solidFill>
                <a:srgbClr val="454545"/>
              </a:solidFill>
              <a:effectLst/>
              <a:uLnTx/>
              <a:uFillTx/>
              <a:latin typeface="Verdana"/>
              <a:ea typeface="+mn-ea"/>
              <a:cs typeface="Verdana"/>
            </a:endParaRPr>
          </a:p>
        </p:txBody>
      </p:sp>
      <p:graphicFrame>
        <p:nvGraphicFramePr>
          <p:cNvPr id="7" name="Table 6"/>
          <p:cNvGraphicFramePr>
            <a:graphicFrameLocks noGrp="1"/>
          </p:cNvGraphicFramePr>
          <p:nvPr>
            <p:extLst/>
          </p:nvPr>
        </p:nvGraphicFramePr>
        <p:xfrm>
          <a:off x="4027981" y="1144206"/>
          <a:ext cx="4663440" cy="2817378"/>
        </p:xfrm>
        <a:graphic>
          <a:graphicData uri="http://schemas.openxmlformats.org/drawingml/2006/table">
            <a:tbl>
              <a:tblPr firstRow="1" bandRow="1">
                <a:tableStyleId>{F5AB1C69-6EDB-4FF4-983F-18BD219EF322}</a:tableStyleId>
              </a:tblPr>
              <a:tblGrid>
                <a:gridCol w="2468880">
                  <a:extLst>
                    <a:ext uri="{9D8B030D-6E8A-4147-A177-3AD203B41FA5}">
                      <a16:colId xmlns:a16="http://schemas.microsoft.com/office/drawing/2014/main" val="658997363"/>
                    </a:ext>
                  </a:extLst>
                </a:gridCol>
                <a:gridCol w="731520">
                  <a:extLst>
                    <a:ext uri="{9D8B030D-6E8A-4147-A177-3AD203B41FA5}">
                      <a16:colId xmlns:a16="http://schemas.microsoft.com/office/drawing/2014/main" val="308650708"/>
                    </a:ext>
                  </a:extLst>
                </a:gridCol>
                <a:gridCol w="731520">
                  <a:extLst>
                    <a:ext uri="{9D8B030D-6E8A-4147-A177-3AD203B41FA5}">
                      <a16:colId xmlns:a16="http://schemas.microsoft.com/office/drawing/2014/main" val="888166612"/>
                    </a:ext>
                  </a:extLst>
                </a:gridCol>
                <a:gridCol w="731520">
                  <a:extLst>
                    <a:ext uri="{9D8B030D-6E8A-4147-A177-3AD203B41FA5}">
                      <a16:colId xmlns:a16="http://schemas.microsoft.com/office/drawing/2014/main" val="151043613"/>
                    </a:ext>
                  </a:extLst>
                </a:gridCol>
              </a:tblGrid>
              <a:tr h="486217">
                <a:tc>
                  <a:txBody>
                    <a:bodyPr/>
                    <a:lstStyle/>
                    <a:p>
                      <a:pPr algn="ctr"/>
                      <a:r>
                        <a:rPr lang="en-US" sz="1000" dirty="0"/>
                        <a:t>Attributes</a:t>
                      </a:r>
                      <a:endParaRPr lang="en-GB" sz="1000" dirty="0"/>
                    </a:p>
                  </a:txBody>
                  <a:tcPr anchor="ctr">
                    <a:solidFill>
                      <a:schemeClr val="accent2"/>
                    </a:solidFill>
                  </a:tcPr>
                </a:tc>
                <a:tc>
                  <a:txBody>
                    <a:bodyPr/>
                    <a:lstStyle/>
                    <a:p>
                      <a:pPr algn="ctr"/>
                      <a:r>
                        <a:rPr lang="en-US" sz="1000" dirty="0"/>
                        <a:t>Check</a:t>
                      </a:r>
                    </a:p>
                  </a:txBody>
                  <a:tcPr anchor="ctr">
                    <a:solidFill>
                      <a:schemeClr val="accent5"/>
                    </a:solidFill>
                  </a:tcPr>
                </a:tc>
                <a:tc>
                  <a:txBody>
                    <a:bodyPr/>
                    <a:lstStyle/>
                    <a:p>
                      <a:pPr algn="ctr"/>
                      <a:r>
                        <a:rPr lang="en-US" sz="1000" dirty="0"/>
                        <a:t>View</a:t>
                      </a:r>
                      <a:endParaRPr lang="en-GB" sz="1000" dirty="0"/>
                    </a:p>
                  </a:txBody>
                  <a:tcPr anchor="ctr">
                    <a:solidFill>
                      <a:srgbClr val="C1D82F"/>
                    </a:solidFill>
                  </a:tcPr>
                </a:tc>
                <a:tc>
                  <a:txBody>
                    <a:bodyPr/>
                    <a:lstStyle/>
                    <a:p>
                      <a:pPr algn="ctr"/>
                      <a:r>
                        <a:rPr lang="en-US" sz="1000" dirty="0"/>
                        <a:t>Explore</a:t>
                      </a:r>
                      <a:endParaRPr lang="en-GB" sz="1000" dirty="0"/>
                    </a:p>
                  </a:txBody>
                  <a:tcPr anchor="ctr">
                    <a:solidFill>
                      <a:srgbClr val="89AADB"/>
                    </a:solidFill>
                  </a:tcPr>
                </a:tc>
                <a:extLst>
                  <a:ext uri="{0D108BD9-81ED-4DB2-BD59-A6C34878D82A}">
                    <a16:rowId xmlns:a16="http://schemas.microsoft.com/office/drawing/2014/main" val="3212566498"/>
                  </a:ext>
                </a:extLst>
              </a:tr>
              <a:tr h="333023">
                <a:tc>
                  <a:txBody>
                    <a:bodyPr/>
                    <a:lstStyle/>
                    <a:p>
                      <a:r>
                        <a:rPr lang="en-US" sz="1100" b="1" dirty="0">
                          <a:solidFill>
                            <a:schemeClr val="tx2"/>
                          </a:solidFill>
                        </a:rPr>
                        <a:t>1. GTIN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050917241"/>
                  </a:ext>
                </a:extLst>
              </a:tr>
              <a:tr h="333023">
                <a:tc>
                  <a:txBody>
                    <a:bodyPr/>
                    <a:lstStyle/>
                    <a:p>
                      <a:r>
                        <a:rPr lang="en-US" sz="1100" b="1" dirty="0">
                          <a:solidFill>
                            <a:schemeClr val="tx2"/>
                          </a:solidFill>
                        </a:rPr>
                        <a:t>2. Brand</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2662932480"/>
                  </a:ext>
                </a:extLst>
              </a:tr>
              <a:tr h="333023">
                <a:tc>
                  <a:txBody>
                    <a:bodyPr/>
                    <a:lstStyle/>
                    <a:p>
                      <a:r>
                        <a:rPr lang="en-US" sz="1100" b="1" dirty="0">
                          <a:solidFill>
                            <a:schemeClr val="tx2"/>
                          </a:solidFill>
                        </a:rPr>
                        <a:t>3. Label Description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1911244710"/>
                  </a:ext>
                </a:extLst>
              </a:tr>
              <a:tr h="333023">
                <a:tc>
                  <a:txBody>
                    <a:bodyPr/>
                    <a:lstStyle/>
                    <a:p>
                      <a:r>
                        <a:rPr lang="en-US" sz="1100" b="1" dirty="0">
                          <a:solidFill>
                            <a:schemeClr val="tx2"/>
                          </a:solidFill>
                        </a:rPr>
                        <a:t>4. Medium Resolution Image</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4248438657"/>
                  </a:ext>
                </a:extLst>
              </a:tr>
              <a:tr h="333023">
                <a:tc>
                  <a:txBody>
                    <a:bodyPr/>
                    <a:lstStyle/>
                    <a:p>
                      <a:r>
                        <a:rPr lang="en-US" sz="1100" b="1" dirty="0">
                          <a:solidFill>
                            <a:schemeClr val="tx2"/>
                          </a:solidFill>
                        </a:rPr>
                        <a:t>5. Target Market</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854127069"/>
                  </a:ext>
                </a:extLst>
              </a:tr>
              <a:tr h="333023">
                <a:tc>
                  <a:txBody>
                    <a:bodyPr/>
                    <a:lstStyle/>
                    <a:p>
                      <a:r>
                        <a:rPr lang="en-US" sz="1100" b="1" dirty="0">
                          <a:solidFill>
                            <a:schemeClr val="tx2"/>
                          </a:solidFill>
                        </a:rPr>
                        <a:t>6. Company Name</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4098955228"/>
                  </a:ext>
                </a:extLst>
              </a:tr>
              <a:tr h="333023">
                <a:tc>
                  <a:txBody>
                    <a:bodyPr/>
                    <a:lstStyle/>
                    <a:p>
                      <a:r>
                        <a:rPr lang="en-US" sz="1100" b="1" dirty="0">
                          <a:solidFill>
                            <a:schemeClr val="tx2"/>
                          </a:solidFill>
                        </a:rPr>
                        <a:t>7. Product Classification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564260922"/>
                  </a:ext>
                </a:extLst>
              </a:tr>
            </a:tbl>
          </a:graphicData>
        </a:graphic>
      </p:graphicFrame>
      <p:sp>
        <p:nvSpPr>
          <p:cNvPr id="39" name="5-Point Star 38"/>
          <p:cNvSpPr/>
          <p:nvPr/>
        </p:nvSpPr>
        <p:spPr>
          <a:xfrm>
            <a:off x="6780826" y="1677708"/>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grpSp>
        <p:nvGrpSpPr>
          <p:cNvPr id="5" name="Group 4"/>
          <p:cNvGrpSpPr/>
          <p:nvPr/>
        </p:nvGrpSpPr>
        <p:grpSpPr>
          <a:xfrm>
            <a:off x="8206586" y="1677708"/>
            <a:ext cx="241364" cy="2219310"/>
            <a:chOff x="4030639" y="1677708"/>
            <a:chExt cx="241364" cy="2219310"/>
          </a:xfrm>
        </p:grpSpPr>
        <p:sp>
          <p:nvSpPr>
            <p:cNvPr id="44" name="5-Point Star 43"/>
            <p:cNvSpPr/>
            <p:nvPr/>
          </p:nvSpPr>
          <p:spPr>
            <a:xfrm>
              <a:off x="4036983" y="2353923"/>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5" name="5-Point Star 44"/>
            <p:cNvSpPr/>
            <p:nvPr/>
          </p:nvSpPr>
          <p:spPr>
            <a:xfrm>
              <a:off x="4036983" y="3020052"/>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6" name="5-Point Star 45"/>
            <p:cNvSpPr/>
            <p:nvPr/>
          </p:nvSpPr>
          <p:spPr>
            <a:xfrm>
              <a:off x="4036983" y="3350713"/>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7" name="5-Point Star 46"/>
            <p:cNvSpPr/>
            <p:nvPr/>
          </p:nvSpPr>
          <p:spPr>
            <a:xfrm>
              <a:off x="4036983" y="3681374"/>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8" name="5-Point Star 47"/>
            <p:cNvSpPr/>
            <p:nvPr/>
          </p:nvSpPr>
          <p:spPr>
            <a:xfrm>
              <a:off x="4036983" y="1677708"/>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9" name="5-Point Star 48"/>
            <p:cNvSpPr/>
            <p:nvPr/>
          </p:nvSpPr>
          <p:spPr>
            <a:xfrm>
              <a:off x="4030639" y="2023256"/>
              <a:ext cx="241364" cy="215650"/>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2" name="Group 1"/>
          <p:cNvGrpSpPr/>
          <p:nvPr/>
        </p:nvGrpSpPr>
        <p:grpSpPr>
          <a:xfrm>
            <a:off x="7493706" y="1677708"/>
            <a:ext cx="228676" cy="1888649"/>
            <a:chOff x="7412721" y="1677708"/>
            <a:chExt cx="228676" cy="1888649"/>
          </a:xfrm>
        </p:grpSpPr>
        <p:sp>
          <p:nvSpPr>
            <p:cNvPr id="40" name="5-Point Star 39"/>
            <p:cNvSpPr/>
            <p:nvPr/>
          </p:nvSpPr>
          <p:spPr>
            <a:xfrm>
              <a:off x="7412721" y="1677708"/>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1" name="5-Point Star 40"/>
            <p:cNvSpPr/>
            <p:nvPr/>
          </p:nvSpPr>
          <p:spPr>
            <a:xfrm>
              <a:off x="7412721" y="2017896"/>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2" name="5-Point Star 41"/>
            <p:cNvSpPr/>
            <p:nvPr/>
          </p:nvSpPr>
          <p:spPr>
            <a:xfrm>
              <a:off x="7412721" y="2358084"/>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43" name="5-Point Star 42"/>
            <p:cNvSpPr/>
            <p:nvPr/>
          </p:nvSpPr>
          <p:spPr>
            <a:xfrm>
              <a:off x="7412721" y="2673667"/>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50" name="5-Point Star 49"/>
            <p:cNvSpPr/>
            <p:nvPr/>
          </p:nvSpPr>
          <p:spPr>
            <a:xfrm>
              <a:off x="7412721" y="3020052"/>
              <a:ext cx="228676" cy="215644"/>
            </a:xfrm>
            <a:prstGeom prst="star5">
              <a:avLst/>
            </a:prstGeom>
            <a:solidFill>
              <a:schemeClr val="bg2">
                <a:alpha val="59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51" name="5-Point Star 50"/>
            <p:cNvSpPr/>
            <p:nvPr/>
          </p:nvSpPr>
          <p:spPr>
            <a:xfrm>
              <a:off x="7412721" y="3350713"/>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16" name="Group 15"/>
          <p:cNvGrpSpPr/>
          <p:nvPr/>
        </p:nvGrpSpPr>
        <p:grpSpPr>
          <a:xfrm>
            <a:off x="5171957" y="4083776"/>
            <a:ext cx="3675089" cy="230932"/>
            <a:chOff x="453416" y="4095165"/>
            <a:chExt cx="3675089" cy="230932"/>
          </a:xfrm>
        </p:grpSpPr>
        <p:sp>
          <p:nvSpPr>
            <p:cNvPr id="25" name="TextBox 24"/>
            <p:cNvSpPr txBox="1"/>
            <p:nvPr/>
          </p:nvSpPr>
          <p:spPr>
            <a:xfrm>
              <a:off x="629743" y="4095265"/>
              <a:ext cx="1353256" cy="230832"/>
            </a:xfrm>
            <a:prstGeom prst="rect">
              <a:avLst/>
            </a:prstGeom>
            <a:noFill/>
          </p:spPr>
          <p:txBody>
            <a:bodyPr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26334"/>
                  </a:solidFill>
                  <a:effectLst/>
                  <a:uLnTx/>
                  <a:uFillTx/>
                  <a:latin typeface="Verdana"/>
                  <a:ea typeface="+mn-ea"/>
                  <a:cs typeface="+mn-cs"/>
                </a:rPr>
                <a:t>Required for service</a:t>
              </a:r>
              <a:endParaRPr kumimoji="0" lang="en-GB" sz="900" b="0" i="0" u="none" strike="noStrike" kern="1200" cap="none" spc="0" normalizeH="0" baseline="0" noProof="0" dirty="0">
                <a:ln>
                  <a:noFill/>
                </a:ln>
                <a:solidFill>
                  <a:srgbClr val="F26334"/>
                </a:solidFill>
                <a:effectLst/>
                <a:uLnTx/>
                <a:uFillTx/>
                <a:latin typeface="Verdana"/>
                <a:ea typeface="+mn-ea"/>
                <a:cs typeface="+mn-cs"/>
              </a:endParaRPr>
            </a:p>
          </p:txBody>
        </p:sp>
        <p:sp>
          <p:nvSpPr>
            <p:cNvPr id="26" name="TextBox 25"/>
            <p:cNvSpPr txBox="1"/>
            <p:nvPr/>
          </p:nvSpPr>
          <p:spPr>
            <a:xfrm>
              <a:off x="2147460" y="4095265"/>
              <a:ext cx="1981045" cy="230832"/>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54545">
                      <a:lumMod val="60000"/>
                      <a:lumOff val="40000"/>
                    </a:srgbClr>
                  </a:solidFill>
                  <a:effectLst/>
                  <a:uLnTx/>
                  <a:uFillTx/>
                  <a:latin typeface="Verdana"/>
                  <a:ea typeface="+mn-ea"/>
                  <a:cs typeface="+mn-cs"/>
                </a:rPr>
                <a:t>Service enhanced as a result</a:t>
              </a:r>
              <a:endParaRPr kumimoji="0" lang="en-GB" sz="900" b="0" i="0" u="none" strike="noStrike" kern="1200" cap="none" spc="0" normalizeH="0" baseline="0" noProof="0" dirty="0">
                <a:ln>
                  <a:noFill/>
                </a:ln>
                <a:solidFill>
                  <a:srgbClr val="454545">
                    <a:lumMod val="60000"/>
                    <a:lumOff val="40000"/>
                  </a:srgbClr>
                </a:solidFill>
                <a:effectLst/>
                <a:uLnTx/>
                <a:uFillTx/>
                <a:latin typeface="Verdana"/>
                <a:ea typeface="+mn-ea"/>
                <a:cs typeface="+mn-cs"/>
              </a:endParaRPr>
            </a:p>
          </p:txBody>
        </p:sp>
        <p:sp>
          <p:nvSpPr>
            <p:cNvPr id="56" name="5-Point Star 55"/>
            <p:cNvSpPr/>
            <p:nvPr/>
          </p:nvSpPr>
          <p:spPr>
            <a:xfrm>
              <a:off x="453416" y="4095165"/>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sp>
          <p:nvSpPr>
            <p:cNvPr id="57" name="5-Point Star 56"/>
            <p:cNvSpPr/>
            <p:nvPr/>
          </p:nvSpPr>
          <p:spPr>
            <a:xfrm>
              <a:off x="1969619" y="4095165"/>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Verdana"/>
                <a:ea typeface="+mn-ea"/>
                <a:cs typeface="+mn-cs"/>
              </a:endParaRPr>
            </a:p>
          </p:txBody>
        </p:sp>
      </p:grpSp>
      <p:sp>
        <p:nvSpPr>
          <p:cNvPr id="4" name="Title 3"/>
          <p:cNvSpPr>
            <a:spLocks noGrp="1"/>
          </p:cNvSpPr>
          <p:nvPr>
            <p:ph type="title"/>
          </p:nvPr>
        </p:nvSpPr>
        <p:spPr/>
        <p:txBody>
          <a:bodyPr/>
          <a:lstStyle/>
          <a:p>
            <a:r>
              <a:rPr lang="en-GB" dirty="0">
                <a:solidFill>
                  <a:srgbClr val="002C6C"/>
                </a:solidFill>
              </a:rPr>
              <a:t>GS1 Cloud Phase 1 – Core attributes &amp; features</a:t>
            </a:r>
            <a:endParaRPr lang="en-US" dirty="0"/>
          </a:p>
        </p:txBody>
      </p:sp>
      <p:grpSp>
        <p:nvGrpSpPr>
          <p:cNvPr id="22" name="Group 21"/>
          <p:cNvGrpSpPr/>
          <p:nvPr/>
        </p:nvGrpSpPr>
        <p:grpSpPr>
          <a:xfrm>
            <a:off x="546814" y="1123950"/>
            <a:ext cx="2312889" cy="1078256"/>
            <a:chOff x="546814" y="1222295"/>
            <a:chExt cx="2312889" cy="1078256"/>
          </a:xfrm>
        </p:grpSpPr>
        <p:sp>
          <p:nvSpPr>
            <p:cNvPr id="20" name="Rectangle 19"/>
            <p:cNvSpPr/>
            <p:nvPr/>
          </p:nvSpPr>
          <p:spPr>
            <a:xfrm>
              <a:off x="1447800" y="1504950"/>
              <a:ext cx="1411903" cy="512946"/>
            </a:xfrm>
            <a:prstGeom prst="rect">
              <a:avLst/>
            </a:prstGeom>
            <a:solidFill>
              <a:srgbClr val="FBB034">
                <a:alpha val="2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63" name="Picture 6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814" y="1222295"/>
              <a:ext cx="1078256" cy="1078256"/>
            </a:xfrm>
            <a:prstGeom prst="rect">
              <a:avLst/>
            </a:prstGeom>
          </p:spPr>
        </p:pic>
        <p:sp>
          <p:nvSpPr>
            <p:cNvPr id="68" name="Rectangle 67"/>
            <p:cNvSpPr/>
            <p:nvPr/>
          </p:nvSpPr>
          <p:spPr>
            <a:xfrm>
              <a:off x="1851125" y="1623761"/>
              <a:ext cx="699230" cy="276999"/>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C6C"/>
                  </a:solidFill>
                  <a:effectLst/>
                  <a:uLnTx/>
                  <a:uFillTx/>
                  <a:latin typeface="Verdana"/>
                  <a:ea typeface="+mn-ea"/>
                  <a:cs typeface="+mn-cs"/>
                </a:rPr>
                <a:t>Check</a:t>
              </a:r>
            </a:p>
          </p:txBody>
        </p:sp>
      </p:grpSp>
      <p:grpSp>
        <p:nvGrpSpPr>
          <p:cNvPr id="21" name="Group 20"/>
          <p:cNvGrpSpPr/>
          <p:nvPr/>
        </p:nvGrpSpPr>
        <p:grpSpPr>
          <a:xfrm>
            <a:off x="1641986" y="2065095"/>
            <a:ext cx="2246534" cy="1078256"/>
            <a:chOff x="1641986" y="2160838"/>
            <a:chExt cx="2246534" cy="1078256"/>
          </a:xfrm>
        </p:grpSpPr>
        <p:sp>
          <p:nvSpPr>
            <p:cNvPr id="74" name="Rectangle 73"/>
            <p:cNvSpPr/>
            <p:nvPr/>
          </p:nvSpPr>
          <p:spPr>
            <a:xfrm>
              <a:off x="2476617" y="2461745"/>
              <a:ext cx="1411903" cy="512946"/>
            </a:xfrm>
            <a:prstGeom prst="rect">
              <a:avLst/>
            </a:prstGeom>
            <a:solidFill>
              <a:srgbClr val="C1D82F">
                <a:alpha val="2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64" name="Picture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1986" y="2160838"/>
              <a:ext cx="1078256" cy="1078256"/>
            </a:xfrm>
            <a:prstGeom prst="rect">
              <a:avLst/>
            </a:prstGeom>
          </p:spPr>
        </p:pic>
        <p:sp>
          <p:nvSpPr>
            <p:cNvPr id="69" name="Rectangle 68"/>
            <p:cNvSpPr/>
            <p:nvPr/>
          </p:nvSpPr>
          <p:spPr>
            <a:xfrm>
              <a:off x="2946296" y="2579718"/>
              <a:ext cx="607859" cy="276999"/>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C6C"/>
                  </a:solidFill>
                  <a:effectLst/>
                  <a:uLnTx/>
                  <a:uFillTx/>
                  <a:latin typeface="Verdana"/>
                  <a:ea typeface="+mn-ea"/>
                  <a:cs typeface="+mn-cs"/>
                </a:rPr>
                <a:t>View</a:t>
              </a:r>
            </a:p>
          </p:txBody>
        </p:sp>
      </p:grpSp>
      <p:sp>
        <p:nvSpPr>
          <p:cNvPr id="75" name="Rectangle 74"/>
          <p:cNvSpPr/>
          <p:nvPr/>
        </p:nvSpPr>
        <p:spPr>
          <a:xfrm>
            <a:off x="1464716" y="3289208"/>
            <a:ext cx="1411903" cy="512946"/>
          </a:xfrm>
          <a:prstGeom prst="rect">
            <a:avLst/>
          </a:prstGeom>
          <a:solidFill>
            <a:srgbClr val="89AADB">
              <a:alpha val="2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67" name="Picture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814" y="2996921"/>
            <a:ext cx="1078256" cy="1078256"/>
          </a:xfrm>
          <a:prstGeom prst="rect">
            <a:avLst/>
          </a:prstGeom>
        </p:spPr>
      </p:pic>
      <p:sp>
        <p:nvSpPr>
          <p:cNvPr id="70" name="Rectangle 69"/>
          <p:cNvSpPr/>
          <p:nvPr/>
        </p:nvSpPr>
        <p:spPr>
          <a:xfrm>
            <a:off x="1812009" y="3407181"/>
            <a:ext cx="838691" cy="276999"/>
          </a:xfrm>
          <a:prstGeom prst="rect">
            <a:avLst/>
          </a:prstGeom>
        </p:spPr>
        <p:txBody>
          <a:bodyPr wrap="none">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C6C"/>
                </a:solidFill>
                <a:effectLst/>
                <a:uLnTx/>
                <a:uFillTx/>
                <a:latin typeface="Verdana"/>
                <a:ea typeface="+mn-ea"/>
                <a:cs typeface="+mn-cs"/>
              </a:rPr>
              <a:t>Explore</a:t>
            </a:r>
          </a:p>
        </p:txBody>
      </p:sp>
    </p:spTree>
    <p:extLst>
      <p:ext uri="{BB962C8B-B14F-4D97-AF65-F5344CB8AC3E}">
        <p14:creationId xmlns:p14="http://schemas.microsoft.com/office/powerpoint/2010/main" val="2638641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a:t>
            </a:r>
            <a:endParaRPr lang="en-GB" dirty="0"/>
          </a:p>
        </p:txBody>
      </p:sp>
      <p:sp>
        <p:nvSpPr>
          <p:cNvPr id="3" name="Content Placeholder 2"/>
          <p:cNvSpPr>
            <a:spLocks noGrp="1"/>
          </p:cNvSpPr>
          <p:nvPr>
            <p:ph idx="11"/>
          </p:nvPr>
        </p:nvSpPr>
        <p:spPr/>
        <p:txBody>
          <a:bodyPr/>
          <a:lstStyle/>
          <a:p>
            <a:pPr>
              <a:spcBef>
                <a:spcPts val="600"/>
              </a:spcBef>
            </a:pPr>
            <a:r>
              <a:rPr lang="en-US" dirty="0" smtClean="0"/>
              <a:t>The objective of the GS1 Cloud is to have the largest source of </a:t>
            </a:r>
            <a:r>
              <a:rPr lang="en-US" b="1" dirty="0" smtClean="0"/>
              <a:t>Brand </a:t>
            </a:r>
            <a:r>
              <a:rPr lang="en-US" b="1" dirty="0" err="1" smtClean="0"/>
              <a:t>authorised</a:t>
            </a:r>
            <a:r>
              <a:rPr lang="en-US" dirty="0" smtClean="0"/>
              <a:t> product information </a:t>
            </a:r>
            <a:r>
              <a:rPr lang="en-US" b="1" dirty="0" smtClean="0"/>
              <a:t>IN THE WORLD </a:t>
            </a:r>
            <a:r>
              <a:rPr lang="en-US" dirty="0"/>
              <a:t>by </a:t>
            </a:r>
            <a:r>
              <a:rPr lang="en-US" dirty="0" smtClean="0"/>
              <a:t>January </a:t>
            </a:r>
            <a:r>
              <a:rPr lang="en-US" dirty="0"/>
              <a:t>2018 </a:t>
            </a:r>
            <a:endParaRPr lang="en-US" dirty="0" smtClean="0"/>
          </a:p>
          <a:p>
            <a:pPr>
              <a:spcBef>
                <a:spcPts val="600"/>
              </a:spcBef>
            </a:pPr>
            <a:r>
              <a:rPr lang="en-US" dirty="0" smtClean="0"/>
              <a:t>The GS1 Cloud will provide enormous benefits for all constituents: brand owners, </a:t>
            </a:r>
            <a:r>
              <a:rPr lang="en-US" dirty="0" err="1" smtClean="0"/>
              <a:t>eTailers</a:t>
            </a:r>
            <a:r>
              <a:rPr lang="en-US" dirty="0" smtClean="0"/>
              <a:t>, retailers, marketplaces, app developers, regulators and consumers</a:t>
            </a:r>
          </a:p>
          <a:p>
            <a:pPr>
              <a:spcBef>
                <a:spcPts val="600"/>
              </a:spcBef>
            </a:pPr>
            <a:r>
              <a:rPr lang="en-US" dirty="0"/>
              <a:t>Phase 1 of the GS1 Cloud is deployed and products are being uploaded </a:t>
            </a:r>
            <a:r>
              <a:rPr lang="en-US" b="1" dirty="0" smtClean="0"/>
              <a:t>NOW</a:t>
            </a:r>
          </a:p>
          <a:p>
            <a:pPr>
              <a:spcBef>
                <a:spcPts val="600"/>
              </a:spcBef>
            </a:pPr>
            <a:r>
              <a:rPr lang="en-US" dirty="0" smtClean="0"/>
              <a:t>We have the technology platform, we have the marketing plan, we have the deployment plan ........ </a:t>
            </a:r>
          </a:p>
          <a:p>
            <a:endParaRPr lang="en-US" b="1" dirty="0"/>
          </a:p>
          <a:p>
            <a:pPr marL="74250" indent="0" algn="ctr">
              <a:buNone/>
            </a:pPr>
            <a:r>
              <a:rPr lang="en-US" sz="1800" b="1" dirty="0" smtClean="0"/>
              <a:t>IT IS NOW UP TO EVERYONE TO PARTICIPATE AND EXECUTE AGAINST THESE PLANS!</a:t>
            </a:r>
          </a:p>
          <a:p>
            <a:pPr>
              <a:lnSpc>
                <a:spcPct val="100000"/>
              </a:lnSpc>
            </a:pPr>
            <a:endParaRPr lang="en-US" dirty="0" smtClean="0"/>
          </a:p>
          <a:p>
            <a:pPr>
              <a:lnSpc>
                <a:spcPct val="100000"/>
              </a:lnSpc>
            </a:pP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42</a:t>
            </a:fld>
            <a:endParaRPr lang="en-GB" noProof="0" dirty="0"/>
          </a:p>
        </p:txBody>
      </p:sp>
    </p:spTree>
    <p:extLst>
      <p:ext uri="{BB962C8B-B14F-4D97-AF65-F5344CB8AC3E}">
        <p14:creationId xmlns:p14="http://schemas.microsoft.com/office/powerpoint/2010/main" val="19173911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a:t>
            </a:r>
            <a:endParaRPr lang="en-GB" dirty="0"/>
          </a:p>
        </p:txBody>
      </p:sp>
      <p:sp>
        <p:nvSpPr>
          <p:cNvPr id="3" name="Content Placeholder 2"/>
          <p:cNvSpPr>
            <a:spLocks noGrp="1"/>
          </p:cNvSpPr>
          <p:nvPr>
            <p:ph idx="11"/>
          </p:nvPr>
        </p:nvSpPr>
        <p:spPr/>
        <p:txBody>
          <a:bodyPr/>
          <a:lstStyle/>
          <a:p>
            <a:r>
              <a:rPr lang="en-US" b="1" dirty="0" smtClean="0"/>
              <a:t>How to get started in the GS1 Cloud Lunch &amp; Learn: </a:t>
            </a:r>
            <a:r>
              <a:rPr lang="en-US" dirty="0" smtClean="0"/>
              <a:t>12:30 in Le Palace 1, Ground floor</a:t>
            </a:r>
          </a:p>
          <a:p>
            <a:endParaRPr lang="en-US" dirty="0" smtClean="0"/>
          </a:p>
          <a:p>
            <a:r>
              <a:rPr lang="en-US" b="1" dirty="0" smtClean="0"/>
              <a:t>GS1 Cloud for GDSN Users: </a:t>
            </a:r>
            <a:r>
              <a:rPr lang="en-US" dirty="0" smtClean="0"/>
              <a:t>13:30 in Klimt, Ground floor</a:t>
            </a:r>
          </a:p>
          <a:p>
            <a:endParaRPr lang="en-US" dirty="0" smtClean="0"/>
          </a:p>
          <a:p>
            <a:r>
              <a:rPr lang="en-US" b="1" dirty="0" smtClean="0"/>
              <a:t>GS1 Cloud Training for Member Organisations: </a:t>
            </a:r>
            <a:r>
              <a:rPr lang="en-US" dirty="0" smtClean="0"/>
              <a:t>13:30 in Vision, 8</a:t>
            </a:r>
            <a:r>
              <a:rPr lang="en-US" baseline="30000" dirty="0" smtClean="0"/>
              <a:t>th</a:t>
            </a:r>
            <a:r>
              <a:rPr lang="en-US" dirty="0" smtClean="0"/>
              <a:t> floor</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43</a:t>
            </a:fld>
            <a:endParaRPr lang="en-GB" noProof="0" dirty="0"/>
          </a:p>
        </p:txBody>
      </p:sp>
    </p:spTree>
    <p:extLst>
      <p:ext uri="{BB962C8B-B14F-4D97-AF65-F5344CB8AC3E}">
        <p14:creationId xmlns:p14="http://schemas.microsoft.com/office/powerpoint/2010/main" val="1066693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19" y="2114550"/>
            <a:ext cx="7983283" cy="545372"/>
          </a:xfrm>
        </p:spPr>
        <p:txBody>
          <a:bodyPr/>
          <a:lstStyle/>
          <a:p>
            <a:r>
              <a:rPr lang="en-US" dirty="0" smtClean="0"/>
              <a:t>Keynote speech</a:t>
            </a:r>
            <a:endParaRPr lang="en-GB" dirty="0"/>
          </a:p>
        </p:txBody>
      </p:sp>
      <p:sp>
        <p:nvSpPr>
          <p:cNvPr id="3" name="Text Placeholder 2"/>
          <p:cNvSpPr>
            <a:spLocks noGrp="1"/>
          </p:cNvSpPr>
          <p:nvPr>
            <p:ph type="body" sz="quarter" idx="11"/>
          </p:nvPr>
        </p:nvSpPr>
        <p:spPr/>
        <p:txBody>
          <a:bodyPr/>
          <a:lstStyle/>
          <a:p>
            <a:r>
              <a:rPr lang="en-US" sz="1400" dirty="0" smtClean="0"/>
              <a:t>David Rowan, WIRED UK</a:t>
            </a:r>
          </a:p>
        </p:txBody>
      </p:sp>
    </p:spTree>
    <p:custDataLst>
      <p:tags r:id="rId1"/>
    </p:custDataLst>
    <p:extLst>
      <p:ext uri="{BB962C8B-B14F-4D97-AF65-F5344CB8AC3E}">
        <p14:creationId xmlns:p14="http://schemas.microsoft.com/office/powerpoint/2010/main" val="129866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759" y="981047"/>
            <a:ext cx="2686835" cy="22451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116" y="3889482"/>
            <a:ext cx="5468123" cy="299467"/>
          </a:xfrm>
          <a:prstGeom prst="rect">
            <a:avLst/>
          </a:prstGeom>
        </p:spPr>
      </p:pic>
    </p:spTree>
    <p:extLst>
      <p:ext uri="{BB962C8B-B14F-4D97-AF65-F5344CB8AC3E}">
        <p14:creationId xmlns:p14="http://schemas.microsoft.com/office/powerpoint/2010/main" val="12626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Ken </a:t>
            </a:r>
            <a:r>
              <a:rPr lang="en-US" dirty="0" err="1" smtClean="0"/>
              <a:t>Traub</a:t>
            </a:r>
            <a:r>
              <a:rPr lang="en-US" dirty="0" smtClean="0"/>
              <a:t> </a:t>
            </a:r>
            <a:r>
              <a:rPr lang="mr-IN" dirty="0" smtClean="0"/>
              <a:t>–</a:t>
            </a:r>
            <a:r>
              <a:rPr lang="en-US" dirty="0" smtClean="0"/>
              <a:t> In memoriam</a:t>
            </a:r>
            <a:endParaRPr lang="en-GB" dirty="0"/>
          </a:p>
        </p:txBody>
      </p:sp>
      <p:sp>
        <p:nvSpPr>
          <p:cNvPr id="7" name="Content Placeholder 6"/>
          <p:cNvSpPr>
            <a:spLocks noGrp="1"/>
          </p:cNvSpPr>
          <p:nvPr>
            <p:ph idx="11"/>
          </p:nvPr>
        </p:nvSpPr>
        <p:spPr>
          <a:xfrm>
            <a:off x="447721" y="1047750"/>
            <a:ext cx="4200479" cy="3312086"/>
          </a:xfrm>
        </p:spPr>
        <p:txBody>
          <a:bodyPr/>
          <a:lstStyle/>
          <a:p>
            <a:pPr marL="74250" indent="0">
              <a:buNone/>
            </a:pPr>
            <a:r>
              <a:rPr lang="en-US" sz="1600" b="1" dirty="0"/>
              <a:t>The world has lost a thought leader, a mentor, a friend, a husband and father…and an amazing mind. </a:t>
            </a:r>
            <a:endParaRPr lang="en-US" sz="1600" b="1" dirty="0" smtClean="0"/>
          </a:p>
          <a:p>
            <a:pPr marL="74250" indent="0">
              <a:spcBef>
                <a:spcPts val="1200"/>
              </a:spcBef>
              <a:buNone/>
            </a:pPr>
            <a:r>
              <a:rPr lang="en-US" sz="1600" dirty="0" smtClean="0">
                <a:solidFill>
                  <a:srgbClr val="002060"/>
                </a:solidFill>
              </a:rPr>
              <a:t>Ken </a:t>
            </a:r>
            <a:r>
              <a:rPr lang="en-US" sz="1600" dirty="0">
                <a:solidFill>
                  <a:srgbClr val="002060"/>
                </a:solidFill>
              </a:rPr>
              <a:t>was, perhaps, the most influential single contributor to GS1 </a:t>
            </a:r>
            <a:r>
              <a:rPr lang="en-US" sz="1600" dirty="0" smtClean="0">
                <a:solidFill>
                  <a:srgbClr val="002060"/>
                </a:solidFill>
              </a:rPr>
              <a:t>over the </a:t>
            </a:r>
            <a:r>
              <a:rPr lang="en-US" sz="1600" dirty="0">
                <a:solidFill>
                  <a:srgbClr val="002060"/>
                </a:solidFill>
              </a:rPr>
              <a:t>last </a:t>
            </a:r>
            <a:r>
              <a:rPr lang="en-US" sz="1600" dirty="0" smtClean="0">
                <a:solidFill>
                  <a:srgbClr val="002060"/>
                </a:solidFill>
              </a:rPr>
              <a:t>three decades</a:t>
            </a:r>
            <a:r>
              <a:rPr lang="en-US" sz="1600" dirty="0">
                <a:solidFill>
                  <a:srgbClr val="002060"/>
                </a:solidFill>
              </a:rPr>
              <a:t>. </a:t>
            </a:r>
            <a:endParaRPr lang="en-US" sz="1600" dirty="0" smtClean="0">
              <a:solidFill>
                <a:srgbClr val="002060"/>
              </a:solidFill>
            </a:endParaRPr>
          </a:p>
          <a:p>
            <a:pPr marL="74250" indent="0">
              <a:spcBef>
                <a:spcPts val="1200"/>
              </a:spcBef>
              <a:buNone/>
            </a:pPr>
            <a:r>
              <a:rPr lang="en-US" sz="1600" dirty="0" smtClean="0">
                <a:solidFill>
                  <a:srgbClr val="002060"/>
                </a:solidFill>
              </a:rPr>
              <a:t>He was incredibly dedicated to GS1—a </a:t>
            </a:r>
            <a:r>
              <a:rPr lang="en-US" sz="1600" dirty="0">
                <a:solidFill>
                  <a:srgbClr val="002060"/>
                </a:solidFill>
              </a:rPr>
              <a:t>torchbearer of the GS1 System of Standards. </a:t>
            </a:r>
          </a:p>
          <a:p>
            <a:pPr marL="74250" indent="0">
              <a:spcBef>
                <a:spcPts val="1200"/>
              </a:spcBef>
              <a:buNone/>
            </a:pPr>
            <a:r>
              <a:rPr lang="en-US" sz="1400" b="1" dirty="0" smtClean="0"/>
              <a:t>GS1 </a:t>
            </a:r>
            <a:r>
              <a:rPr lang="en-US" sz="1400" b="1" dirty="0"/>
              <a:t>has lost one of our family.</a:t>
            </a:r>
          </a:p>
          <a:p>
            <a:pPr marL="74250" indent="0">
              <a:buNone/>
            </a:pP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876" y="1353374"/>
            <a:ext cx="3901440" cy="2602230"/>
          </a:xfrm>
          <a:prstGeom prst="rect">
            <a:avLst/>
          </a:prstGeom>
        </p:spPr>
      </p:pic>
    </p:spTree>
    <p:custDataLst>
      <p:tags r:id="rId1"/>
    </p:custDataLst>
    <p:extLst>
      <p:ext uri="{BB962C8B-B14F-4D97-AF65-F5344CB8AC3E}">
        <p14:creationId xmlns:p14="http://schemas.microsoft.com/office/powerpoint/2010/main" val="9445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047750"/>
            <a:ext cx="3048000" cy="3413030"/>
          </a:xfrm>
          <a:prstGeom prst="rect">
            <a:avLst/>
          </a:prstGeom>
        </p:spPr>
      </p:pic>
      <p:sp>
        <p:nvSpPr>
          <p:cNvPr id="5" name="Text Placeholder 6"/>
          <p:cNvSpPr txBox="1">
            <a:spLocks/>
          </p:cNvSpPr>
          <p:nvPr/>
        </p:nvSpPr>
        <p:spPr>
          <a:xfrm>
            <a:off x="3733800" y="3486150"/>
            <a:ext cx="4876800" cy="828675"/>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198000" lvl="1" indent="0">
              <a:buNone/>
            </a:pPr>
            <a:r>
              <a:rPr lang="en-US" sz="1200" b="1" dirty="0" smtClean="0"/>
              <a:t>We are announcing two winners:</a:t>
            </a:r>
          </a:p>
          <a:p>
            <a:pPr marL="635850" lvl="2" indent="-171450"/>
            <a:r>
              <a:rPr lang="en-US" sz="1200" b="1" dirty="0"/>
              <a:t>1 person from industry</a:t>
            </a:r>
            <a:endParaRPr lang="en-GB" sz="1200" b="1" dirty="0"/>
          </a:p>
          <a:p>
            <a:pPr marL="635850" lvl="2" indent="-171450"/>
            <a:r>
              <a:rPr lang="en-US" sz="1200" b="1" dirty="0" smtClean="0"/>
              <a:t>1 Member Organisation (MO) representative</a:t>
            </a:r>
          </a:p>
        </p:txBody>
      </p:sp>
      <p:sp>
        <p:nvSpPr>
          <p:cNvPr id="6" name="Text Placeholder 7"/>
          <p:cNvSpPr txBox="1">
            <a:spLocks/>
          </p:cNvSpPr>
          <p:nvPr/>
        </p:nvSpPr>
        <p:spPr>
          <a:xfrm>
            <a:off x="3886200" y="746030"/>
            <a:ext cx="5029200" cy="2740120"/>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8" indent="0">
              <a:buFont typeface="Arial"/>
              <a:buNone/>
            </a:pPr>
            <a:endParaRPr lang="en-US" sz="1400" dirty="0" smtClean="0"/>
          </a:p>
          <a:p>
            <a:pPr marL="55688" indent="0">
              <a:buFont typeface="Arial"/>
              <a:buNone/>
            </a:pPr>
            <a:r>
              <a:rPr lang="en-US" sz="1400" b="1" dirty="0" smtClean="0"/>
              <a:t>Award Criteria </a:t>
            </a:r>
          </a:p>
          <a:p>
            <a:pPr marL="55688" indent="0">
              <a:buFont typeface="Arial"/>
              <a:buNone/>
            </a:pPr>
            <a:r>
              <a:rPr lang="en-US" sz="1400" dirty="0" smtClean="0"/>
              <a:t>A GS1 community member who: </a:t>
            </a:r>
          </a:p>
          <a:p>
            <a:r>
              <a:rPr lang="en-US" sz="1400" dirty="0" smtClean="0"/>
              <a:t>has made a significant impact in the development and/or adoption of GS1 standards</a:t>
            </a:r>
          </a:p>
          <a:p>
            <a:r>
              <a:rPr lang="en-US" sz="1400" dirty="0" smtClean="0"/>
              <a:t>is a generous source of knowledge and leadership to GS1</a:t>
            </a:r>
          </a:p>
          <a:p>
            <a:r>
              <a:rPr lang="en-US" sz="1400" dirty="0" smtClean="0"/>
              <a:t>has promoted the benefits of GS1 Standards </a:t>
            </a:r>
          </a:p>
          <a:p>
            <a:r>
              <a:rPr lang="en-US" sz="1400" dirty="0" smtClean="0"/>
              <a:t>has participated in multiple GS1 groups</a:t>
            </a:r>
          </a:p>
          <a:p>
            <a:pPr marL="55688" indent="0">
              <a:buFont typeface="Arial"/>
              <a:buNone/>
            </a:pPr>
            <a:r>
              <a:rPr lang="en-US" sz="900" dirty="0" smtClean="0"/>
              <a:t>        Note: GS1 GO staff are not eligible. </a:t>
            </a:r>
          </a:p>
          <a:p>
            <a:pPr marL="55688" indent="0">
              <a:buFont typeface="Arial"/>
              <a:buNone/>
            </a:pPr>
            <a:endParaRPr lang="en-GB" sz="900" dirty="0"/>
          </a:p>
        </p:txBody>
      </p:sp>
      <p:sp>
        <p:nvSpPr>
          <p:cNvPr id="8" name="Title 5"/>
          <p:cNvSpPr txBox="1">
            <a:spLocks/>
          </p:cNvSpPr>
          <p:nvPr/>
        </p:nvSpPr>
        <p:spPr bwMode="auto">
          <a:xfrm>
            <a:off x="533400" y="219075"/>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a:lstStyle>
          <a:p>
            <a:r>
              <a:rPr lang="en-US" dirty="0" smtClean="0"/>
              <a:t>GS1 Ken </a:t>
            </a:r>
            <a:r>
              <a:rPr lang="en-US" dirty="0" err="1" smtClean="0"/>
              <a:t>Traub</a:t>
            </a:r>
            <a:r>
              <a:rPr lang="en-US" dirty="0" smtClean="0"/>
              <a:t> Standards Award  </a:t>
            </a:r>
            <a:endParaRPr lang="en-GB" dirty="0"/>
          </a:p>
        </p:txBody>
      </p:sp>
    </p:spTree>
    <p:extLst>
      <p:ext uri="{BB962C8B-B14F-4D97-AF65-F5344CB8AC3E}">
        <p14:creationId xmlns:p14="http://schemas.microsoft.com/office/powerpoint/2010/main" val="1132738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GS1 Ken </a:t>
            </a:r>
            <a:r>
              <a:rPr lang="en-US" dirty="0" err="1" smtClean="0"/>
              <a:t>Traub</a:t>
            </a:r>
            <a:r>
              <a:rPr lang="en-US" dirty="0" smtClean="0"/>
              <a:t> Standards Award Winner </a:t>
            </a:r>
            <a:endParaRPr lang="en-GB" dirty="0"/>
          </a:p>
        </p:txBody>
      </p:sp>
      <p:sp>
        <p:nvSpPr>
          <p:cNvPr id="7" name="Content Placeholder 6"/>
          <p:cNvSpPr>
            <a:spLocks noGrp="1"/>
          </p:cNvSpPr>
          <p:nvPr>
            <p:ph idx="11"/>
          </p:nvPr>
        </p:nvSpPr>
        <p:spPr>
          <a:xfrm>
            <a:off x="447721" y="1091409"/>
            <a:ext cx="5419679" cy="3312086"/>
          </a:xfrm>
        </p:spPr>
        <p:txBody>
          <a:bodyPr/>
          <a:lstStyle/>
          <a:p>
            <a:r>
              <a:rPr lang="en-US" sz="1600" dirty="0" smtClean="0"/>
              <a:t>A dedicated contributor to GS1 and the GSMP process since </a:t>
            </a:r>
            <a:r>
              <a:rPr lang="en-US" sz="1600" dirty="0" smtClean="0">
                <a:solidFill>
                  <a:srgbClr val="002C6C"/>
                </a:solidFill>
              </a:rPr>
              <a:t>2009</a:t>
            </a:r>
          </a:p>
          <a:p>
            <a:r>
              <a:rPr lang="en-US" sz="1600" dirty="0" smtClean="0"/>
              <a:t>Passionate about supporting GS1 Standards </a:t>
            </a:r>
          </a:p>
          <a:p>
            <a:r>
              <a:rPr lang="en-US" sz="1600" dirty="0" smtClean="0"/>
              <a:t>Willing </a:t>
            </a:r>
            <a:r>
              <a:rPr lang="en-US" sz="1600" dirty="0"/>
              <a:t>to spend time outside of GSMP evangelizing the standards to various industry groups </a:t>
            </a:r>
            <a:endParaRPr lang="en-US" sz="1600" dirty="0" smtClean="0"/>
          </a:p>
          <a:p>
            <a:r>
              <a:rPr lang="en-US" sz="1600" dirty="0" smtClean="0"/>
              <a:t>Works </a:t>
            </a:r>
            <a:r>
              <a:rPr lang="en-US" sz="1600" dirty="0"/>
              <a:t>with others in industry to help them through questions and </a:t>
            </a:r>
            <a:r>
              <a:rPr lang="en-US" sz="1600" dirty="0" smtClean="0"/>
              <a:t>implementation challenges</a:t>
            </a:r>
            <a:endParaRPr lang="en-US" sz="1600" dirty="0"/>
          </a:p>
          <a:p>
            <a:pPr marL="74250" indent="0">
              <a:buNone/>
            </a:pPr>
            <a:endParaRPr lang="en-GB" dirty="0"/>
          </a:p>
        </p:txBody>
      </p:sp>
      <p:sp>
        <p:nvSpPr>
          <p:cNvPr id="3" name="TextBox 2"/>
          <p:cNvSpPr txBox="1"/>
          <p:nvPr/>
        </p:nvSpPr>
        <p:spPr>
          <a:xfrm>
            <a:off x="3581400" y="3757164"/>
            <a:ext cx="3662220" cy="646331"/>
          </a:xfrm>
          <a:prstGeom prst="rect">
            <a:avLst/>
          </a:prstGeom>
          <a:noFill/>
        </p:spPr>
        <p:txBody>
          <a:bodyPr wrap="square" rtlCol="0">
            <a:spAutoFit/>
          </a:bodyPr>
          <a:lstStyle/>
          <a:p>
            <a:r>
              <a:rPr lang="en-US" b="1" dirty="0" smtClean="0"/>
              <a:t>John Terwilliger</a:t>
            </a:r>
          </a:p>
          <a:p>
            <a:r>
              <a:rPr lang="en-US" dirty="0" smtClean="0"/>
              <a:t>Abbott Laboratories</a:t>
            </a:r>
            <a:endParaRPr lang="en-GB" dirty="0"/>
          </a:p>
        </p:txBody>
      </p:sp>
      <p:pic>
        <p:nvPicPr>
          <p:cNvPr id="5" name="Picture 4"/>
          <p:cNvPicPr>
            <a:picLocks noChangeAspect="1"/>
          </p:cNvPicPr>
          <p:nvPr/>
        </p:nvPicPr>
        <p:blipFill rotWithShape="1">
          <a:blip r:embed="rId4"/>
          <a:srcRect t="6206" b="22943"/>
          <a:stretch/>
        </p:blipFill>
        <p:spPr>
          <a:xfrm>
            <a:off x="6034029" y="1056332"/>
            <a:ext cx="2657391" cy="3347164"/>
          </a:xfrm>
          <a:prstGeom prst="rect">
            <a:avLst/>
          </a:prstGeom>
        </p:spPr>
      </p:pic>
    </p:spTree>
    <p:custDataLst>
      <p:tags r:id="rId1"/>
    </p:custDataLst>
    <p:extLst>
      <p:ext uri="{BB962C8B-B14F-4D97-AF65-F5344CB8AC3E}">
        <p14:creationId xmlns:p14="http://schemas.microsoft.com/office/powerpoint/2010/main" val="418651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759" y="981047"/>
            <a:ext cx="2686835" cy="22451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116" y="3889482"/>
            <a:ext cx="5468123" cy="299467"/>
          </a:xfrm>
          <a:prstGeom prst="rect">
            <a:avLst/>
          </a:prstGeom>
        </p:spPr>
      </p:pic>
    </p:spTree>
    <p:extLst>
      <p:ext uri="{BB962C8B-B14F-4D97-AF65-F5344CB8AC3E}">
        <p14:creationId xmlns:p14="http://schemas.microsoft.com/office/powerpoint/2010/main" val="10008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smtClean="0"/>
              <a:t>FOOD</a:t>
            </a:r>
            <a:endParaRPr lang="en-GB" dirty="0"/>
          </a:p>
        </p:txBody>
      </p:sp>
      <p:sp>
        <p:nvSpPr>
          <p:cNvPr id="16" name="Text Placeholder 15"/>
          <p:cNvSpPr>
            <a:spLocks noGrp="1"/>
          </p:cNvSpPr>
          <p:nvPr>
            <p:ph type="body" sz="quarter" idx="15"/>
          </p:nvPr>
        </p:nvSpPr>
        <p:spPr>
          <a:xfrm>
            <a:off x="447736" y="1105520"/>
            <a:ext cx="2511364" cy="1262258"/>
          </a:xfrm>
        </p:spPr>
        <p:txBody>
          <a:bodyPr/>
          <a:lstStyle/>
          <a:p>
            <a:endParaRPr lang="en-US" sz="1100" dirty="0" smtClean="0"/>
          </a:p>
          <a:p>
            <a:r>
              <a:rPr lang="en-US" sz="1100" b="0" dirty="0" smtClean="0"/>
              <a:t>Brussels has </a:t>
            </a:r>
            <a:r>
              <a:rPr lang="en-US" sz="1400" dirty="0" smtClean="0">
                <a:solidFill>
                  <a:srgbClr val="F26334"/>
                </a:solidFill>
              </a:rPr>
              <a:t>138 restaurants </a:t>
            </a:r>
            <a:r>
              <a:rPr lang="en-US" sz="1100" b="0" dirty="0" smtClean="0"/>
              <a:t>per square mile!</a:t>
            </a:r>
          </a:p>
          <a:p>
            <a:endParaRPr lang="en-US" sz="1100" dirty="0"/>
          </a:p>
          <a:p>
            <a:endParaRPr lang="en-GB" sz="1100" dirty="0"/>
          </a:p>
        </p:txBody>
      </p:sp>
      <p:sp>
        <p:nvSpPr>
          <p:cNvPr id="17" name="Text Placeholder 16"/>
          <p:cNvSpPr>
            <a:spLocks noGrp="1"/>
          </p:cNvSpPr>
          <p:nvPr>
            <p:ph type="body" sz="quarter" idx="17"/>
          </p:nvPr>
        </p:nvSpPr>
        <p:spPr>
          <a:xfrm>
            <a:off x="447736"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bonapp</a:t>
            </a:r>
            <a:endParaRPr lang="en-GB" b="1" dirty="0">
              <a:solidFill>
                <a:srgbClr val="F26334"/>
              </a:solidFill>
            </a:endParaRPr>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5</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8" name="Text Placeholder 17"/>
          <p:cNvSpPr>
            <a:spLocks noGrp="1"/>
          </p:cNvSpPr>
          <p:nvPr>
            <p:ph type="body" sz="quarter" idx="23"/>
          </p:nvPr>
        </p:nvSpPr>
        <p:spPr>
          <a:xfrm>
            <a:off x="3272504" y="1105519"/>
            <a:ext cx="2511364" cy="1262259"/>
          </a:xfrm>
        </p:spPr>
        <p:txBody>
          <a:bodyPr/>
          <a:lstStyle/>
          <a:p>
            <a:r>
              <a:rPr lang="en-US" sz="1100" b="0" dirty="0"/>
              <a:t>The Brussels’ International Airport is the </a:t>
            </a:r>
            <a:r>
              <a:rPr lang="en-US" sz="1400" dirty="0">
                <a:solidFill>
                  <a:srgbClr val="F26334"/>
                </a:solidFill>
              </a:rPr>
              <a:t>largest chocolate selling point </a:t>
            </a:r>
            <a:r>
              <a:rPr lang="en-US" sz="1100" b="0" dirty="0"/>
              <a:t>in the </a:t>
            </a:r>
            <a:r>
              <a:rPr lang="en-US" sz="1100" b="0" dirty="0" smtClean="0"/>
              <a:t>world! </a:t>
            </a:r>
          </a:p>
          <a:p>
            <a:endParaRPr lang="en-US" sz="1100" dirty="0" smtClean="0"/>
          </a:p>
        </p:txBody>
      </p:sp>
      <p:sp>
        <p:nvSpPr>
          <p:cNvPr id="19" name="Text Placeholder 18"/>
          <p:cNvSpPr>
            <a:spLocks noGrp="1"/>
          </p:cNvSpPr>
          <p:nvPr>
            <p:ph type="body" sz="quarter" idx="24"/>
          </p:nvPr>
        </p:nvSpPr>
        <p:spPr>
          <a:xfrm>
            <a:off x="3272878"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guiltypleasure</a:t>
            </a:r>
            <a:endParaRPr lang="en-GB" b="1" dirty="0">
              <a:solidFill>
                <a:srgbClr val="F26334"/>
              </a:solidFill>
            </a:endParaRPr>
          </a:p>
        </p:txBody>
      </p:sp>
      <p:sp>
        <p:nvSpPr>
          <p:cNvPr id="20" name="Text Placeholder 19"/>
          <p:cNvSpPr>
            <a:spLocks noGrp="1"/>
          </p:cNvSpPr>
          <p:nvPr>
            <p:ph type="body" sz="quarter" idx="25"/>
          </p:nvPr>
        </p:nvSpPr>
        <p:spPr>
          <a:xfrm>
            <a:off x="6177676" y="1105520"/>
            <a:ext cx="2511364" cy="1262258"/>
          </a:xfrm>
        </p:spPr>
        <p:txBody>
          <a:bodyPr/>
          <a:lstStyle/>
          <a:p>
            <a:r>
              <a:rPr lang="en-US" sz="1100" b="0" dirty="0" smtClean="0"/>
              <a:t>There are more than </a:t>
            </a:r>
            <a:r>
              <a:rPr lang="en-US" sz="1400" dirty="0" smtClean="0">
                <a:solidFill>
                  <a:srgbClr val="F26334"/>
                </a:solidFill>
              </a:rPr>
              <a:t>800 brands of beer</a:t>
            </a:r>
            <a:r>
              <a:rPr lang="en-US" sz="1100" dirty="0" smtClean="0"/>
              <a:t> </a:t>
            </a:r>
            <a:r>
              <a:rPr lang="en-US" sz="1100" b="0" dirty="0" smtClean="0"/>
              <a:t>on sale in Brussels!</a:t>
            </a:r>
            <a:endParaRPr lang="en-US" sz="1100" b="0" dirty="0"/>
          </a:p>
          <a:p>
            <a:endParaRPr lang="en-US" sz="1100" dirty="0" smtClean="0"/>
          </a:p>
          <a:p>
            <a:endParaRPr lang="en-GB" sz="1100" dirty="0"/>
          </a:p>
        </p:txBody>
      </p:sp>
      <p:sp>
        <p:nvSpPr>
          <p:cNvPr id="21" name="Text Placeholder 20"/>
          <p:cNvSpPr>
            <a:spLocks noGrp="1"/>
          </p:cNvSpPr>
          <p:nvPr>
            <p:ph type="body" sz="quarter" idx="26"/>
          </p:nvPr>
        </p:nvSpPr>
        <p:spPr>
          <a:xfrm>
            <a:off x="6178050"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#cheers</a:t>
            </a:r>
            <a:endParaRPr lang="en-GB" b="1" dirty="0">
              <a:solidFill>
                <a:srgbClr val="F26334"/>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2367779"/>
            <a:ext cx="2684735" cy="166170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577" y="2367780"/>
            <a:ext cx="2596091" cy="167744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79" y="2367780"/>
            <a:ext cx="2516162" cy="1677442"/>
          </a:xfrm>
          <a:prstGeom prst="rect">
            <a:avLst/>
          </a:prstGeom>
        </p:spPr>
      </p:pic>
    </p:spTree>
    <p:extLst>
      <p:ext uri="{BB962C8B-B14F-4D97-AF65-F5344CB8AC3E}">
        <p14:creationId xmlns:p14="http://schemas.microsoft.com/office/powerpoint/2010/main" val="5177076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1"/>
          </p:nvPr>
        </p:nvSpPr>
        <p:spPr>
          <a:xfrm>
            <a:off x="447721" y="1091409"/>
            <a:ext cx="5419679" cy="3312086"/>
          </a:xfrm>
        </p:spPr>
        <p:txBody>
          <a:bodyPr/>
          <a:lstStyle/>
          <a:p>
            <a:r>
              <a:rPr lang="en-US" sz="1600" dirty="0" smtClean="0">
                <a:solidFill>
                  <a:srgbClr val="002C6C"/>
                </a:solidFill>
              </a:rPr>
              <a:t>A decade of participation and dedication to the development of GS1 standards.  </a:t>
            </a:r>
          </a:p>
          <a:p>
            <a:r>
              <a:rPr lang="en-US" sz="1600" dirty="0" smtClean="0"/>
              <a:t>Advocate for alignment of standards globally</a:t>
            </a:r>
          </a:p>
          <a:p>
            <a:r>
              <a:rPr lang="en-US" sz="1600" dirty="0" smtClean="0"/>
              <a:t>Works closely with solution providers at the ISO level providing synergy between standards and technical components of standards</a:t>
            </a:r>
          </a:p>
          <a:p>
            <a:r>
              <a:rPr lang="en-US" sz="1600" dirty="0" smtClean="0"/>
              <a:t>Participates in many work groups providing both input and expertise. </a:t>
            </a:r>
          </a:p>
          <a:p>
            <a:pPr marL="74250" indent="0">
              <a:buNone/>
            </a:pPr>
            <a:endParaRPr lang="en-GB" dirty="0"/>
          </a:p>
        </p:txBody>
      </p:sp>
      <p:sp>
        <p:nvSpPr>
          <p:cNvPr id="3" name="TextBox 2"/>
          <p:cNvSpPr txBox="1"/>
          <p:nvPr/>
        </p:nvSpPr>
        <p:spPr>
          <a:xfrm>
            <a:off x="4721005" y="3757164"/>
            <a:ext cx="3816790" cy="646331"/>
          </a:xfrm>
          <a:prstGeom prst="rect">
            <a:avLst/>
          </a:prstGeom>
          <a:noFill/>
        </p:spPr>
        <p:txBody>
          <a:bodyPr wrap="square" rtlCol="0">
            <a:spAutoFit/>
          </a:bodyPr>
          <a:lstStyle/>
          <a:p>
            <a:r>
              <a:rPr lang="en-US" b="1" dirty="0" smtClean="0"/>
              <a:t>Naoko Mori</a:t>
            </a:r>
          </a:p>
          <a:p>
            <a:r>
              <a:rPr lang="en-US" dirty="0" smtClean="0"/>
              <a:t>GS1 Japan</a:t>
            </a:r>
            <a:endParaRPr lang="en-GB" dirty="0"/>
          </a:p>
        </p:txBody>
      </p:sp>
      <p:pic>
        <p:nvPicPr>
          <p:cNvPr id="2" name="Picture 1"/>
          <p:cNvPicPr>
            <a:picLocks noChangeAspect="1"/>
          </p:cNvPicPr>
          <p:nvPr/>
        </p:nvPicPr>
        <p:blipFill>
          <a:blip r:embed="rId4"/>
          <a:stretch>
            <a:fillRect/>
          </a:stretch>
        </p:blipFill>
        <p:spPr>
          <a:xfrm>
            <a:off x="6391497" y="1195530"/>
            <a:ext cx="2280874" cy="3217490"/>
          </a:xfrm>
          <a:prstGeom prst="rect">
            <a:avLst/>
          </a:prstGeom>
        </p:spPr>
      </p:pic>
      <p:sp>
        <p:nvSpPr>
          <p:cNvPr id="9" name="Title 5"/>
          <p:cNvSpPr>
            <a:spLocks noGrp="1"/>
          </p:cNvSpPr>
          <p:nvPr>
            <p:ph type="title"/>
          </p:nvPr>
        </p:nvSpPr>
        <p:spPr>
          <a:xfrm>
            <a:off x="447479" y="172643"/>
            <a:ext cx="8243942" cy="679647"/>
          </a:xfrm>
        </p:spPr>
        <p:txBody>
          <a:bodyPr/>
          <a:lstStyle/>
          <a:p>
            <a:r>
              <a:rPr lang="en-US" dirty="0" smtClean="0"/>
              <a:t>GS1 Ken </a:t>
            </a:r>
            <a:r>
              <a:rPr lang="en-US" dirty="0" err="1" smtClean="0"/>
              <a:t>Traub</a:t>
            </a:r>
            <a:r>
              <a:rPr lang="en-US" dirty="0" smtClean="0"/>
              <a:t> Standards Award Winner </a:t>
            </a:r>
            <a:endParaRPr lang="en-GB" dirty="0"/>
          </a:p>
        </p:txBody>
      </p:sp>
    </p:spTree>
    <p:custDataLst>
      <p:tags r:id="rId1"/>
    </p:custDataLst>
    <p:extLst>
      <p:ext uri="{BB962C8B-B14F-4D97-AF65-F5344CB8AC3E}">
        <p14:creationId xmlns:p14="http://schemas.microsoft.com/office/powerpoint/2010/main" val="7162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619" y="209550"/>
            <a:ext cx="8620321" cy="679647"/>
          </a:xfrm>
        </p:spPr>
        <p:txBody>
          <a:bodyPr/>
          <a:lstStyle/>
          <a:p>
            <a:r>
              <a:rPr lang="en-US" dirty="0" smtClean="0"/>
              <a:t>Tonight! Networking </a:t>
            </a:r>
            <a:r>
              <a:rPr lang="en-US" dirty="0"/>
              <a:t>Dinner </a:t>
            </a:r>
            <a:r>
              <a:rPr lang="en-US" dirty="0" smtClean="0"/>
              <a:t>at Event Brewery</a:t>
            </a:r>
            <a:endParaRPr lang="en-GB" dirty="0"/>
          </a:p>
        </p:txBody>
      </p:sp>
      <p:sp>
        <p:nvSpPr>
          <p:cNvPr id="4" name="Content Placeholder 3"/>
          <p:cNvSpPr>
            <a:spLocks noGrp="1"/>
          </p:cNvSpPr>
          <p:nvPr>
            <p:ph idx="11"/>
          </p:nvPr>
        </p:nvSpPr>
        <p:spPr/>
        <p:txBody>
          <a:bodyPr/>
          <a:lstStyle/>
          <a:p>
            <a:pPr marL="74249" indent="0">
              <a:buNone/>
            </a:pPr>
            <a:r>
              <a:rPr lang="en-US" dirty="0" smtClean="0"/>
              <a:t>Meet in the Crowne Plaza lobby no later than </a:t>
            </a:r>
            <a:r>
              <a:rPr lang="en-US" dirty="0" smtClean="0">
                <a:solidFill>
                  <a:srgbClr val="FF0000"/>
                </a:solidFill>
              </a:rPr>
              <a:t>18:00</a:t>
            </a:r>
            <a:r>
              <a:rPr lang="en-US" dirty="0" smtClean="0"/>
              <a:t> for bus departure</a:t>
            </a:r>
            <a:endParaRPr lang="en-US" dirty="0"/>
          </a:p>
          <a:p>
            <a:pPr marL="74249" indent="0">
              <a:buNone/>
            </a:pPr>
            <a:r>
              <a:rPr lang="en-US" dirty="0" smtClean="0"/>
              <a:t>Enjoy great networking, delicious cuisine, beer and chocolate tasting, and music!</a:t>
            </a:r>
            <a:endParaRPr lang="en-GB" dirty="0"/>
          </a:p>
        </p:txBody>
      </p:sp>
      <p:pic>
        <p:nvPicPr>
          <p:cNvPr id="2" name="Picture 1"/>
          <p:cNvPicPr>
            <a:picLocks noChangeAspect="1"/>
          </p:cNvPicPr>
          <p:nvPr/>
        </p:nvPicPr>
        <p:blipFill>
          <a:blip r:embed="rId3"/>
          <a:stretch>
            <a:fillRect/>
          </a:stretch>
        </p:blipFill>
        <p:spPr>
          <a:xfrm>
            <a:off x="4343400" y="1889760"/>
            <a:ext cx="3890455" cy="2629097"/>
          </a:xfrm>
          <a:prstGeom prst="rect">
            <a:avLst/>
          </a:prstGeom>
        </p:spPr>
      </p:pic>
      <p:pic>
        <p:nvPicPr>
          <p:cNvPr id="7" name="Picture 6"/>
          <p:cNvPicPr>
            <a:picLocks noChangeAspect="1"/>
          </p:cNvPicPr>
          <p:nvPr/>
        </p:nvPicPr>
        <p:blipFill>
          <a:blip r:embed="rId4"/>
          <a:stretch>
            <a:fillRect/>
          </a:stretch>
        </p:blipFill>
        <p:spPr>
          <a:xfrm>
            <a:off x="1099346" y="1889760"/>
            <a:ext cx="3048000" cy="2638623"/>
          </a:xfrm>
          <a:prstGeom prst="rect">
            <a:avLst/>
          </a:prstGeom>
        </p:spPr>
      </p:pic>
    </p:spTree>
    <p:extLst>
      <p:ext uri="{BB962C8B-B14F-4D97-AF65-F5344CB8AC3E}">
        <p14:creationId xmlns:p14="http://schemas.microsoft.com/office/powerpoint/2010/main" val="44329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Enjoy</a:t>
            </a:r>
            <a:r>
              <a:rPr lang="fr-BE" dirty="0" smtClean="0"/>
              <a:t> the </a:t>
            </a:r>
            <a:r>
              <a:rPr lang="fr-BE" dirty="0" err="1" smtClean="0"/>
              <a:t>week</a:t>
            </a:r>
            <a:r>
              <a:rPr lang="fr-BE" dirty="0" smtClean="0"/>
              <a:t>!</a:t>
            </a:r>
            <a:endParaRPr lang="en-US" dirty="0"/>
          </a:p>
        </p:txBody>
      </p:sp>
      <p:pic>
        <p:nvPicPr>
          <p:cNvPr id="14" name="Picture 13"/>
          <p:cNvPicPr>
            <a:picLocks noChangeAspect="1"/>
          </p:cNvPicPr>
          <p:nvPr/>
        </p:nvPicPr>
        <p:blipFill rotWithShape="1">
          <a:blip r:embed="rId4"/>
          <a:srcRect/>
          <a:stretch/>
        </p:blipFill>
        <p:spPr>
          <a:xfrm>
            <a:off x="6257929" y="3693650"/>
            <a:ext cx="2178878" cy="1449887"/>
          </a:xfrm>
          <a:prstGeom prst="rect">
            <a:avLst/>
          </a:prstGeom>
        </p:spPr>
      </p:pic>
      <p:graphicFrame>
        <p:nvGraphicFramePr>
          <p:cNvPr id="17" name="Diagram 16"/>
          <p:cNvGraphicFramePr/>
          <p:nvPr>
            <p:extLst>
              <p:ext uri="{D42A27DB-BD31-4B8C-83A1-F6EECF244321}">
                <p14:modId xmlns:p14="http://schemas.microsoft.com/office/powerpoint/2010/main" val="3493158927"/>
              </p:ext>
            </p:extLst>
          </p:nvPr>
        </p:nvGraphicFramePr>
        <p:xfrm>
          <a:off x="281015" y="1068704"/>
          <a:ext cx="8576877" cy="33110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40677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068186"/>
            <a:ext cx="5798441" cy="3410848"/>
          </a:xfrm>
          <a:prstGeom prst="rect">
            <a:avLst/>
          </a:prstGeom>
        </p:spPr>
      </p:pic>
      <p:sp>
        <p:nvSpPr>
          <p:cNvPr id="2" name="Oval Callout 1"/>
          <p:cNvSpPr/>
          <p:nvPr/>
        </p:nvSpPr>
        <p:spPr bwMode="auto">
          <a:xfrm>
            <a:off x="7100833" y="1111088"/>
            <a:ext cx="563659" cy="322425"/>
          </a:xfrm>
          <a:prstGeom prst="wedgeEllipseCallout">
            <a:avLst/>
          </a:prstGeom>
          <a:noFill/>
          <a:ln w="9525" cap="flat" cmpd="sng" algn="ctr">
            <a:noFill/>
            <a:prstDash val="solid"/>
            <a:round/>
            <a:headEnd type="none" w="med" len="med"/>
            <a:tailEnd type="none" w="med" len="med"/>
          </a:ln>
          <a:effectLst/>
        </p:spPr>
        <p:txBody>
          <a:bodyPr vert="horz" wrap="square" lIns="68523" tIns="34286" rIns="68523" bIns="34286" numCol="1" rtlCol="0" anchor="t" anchorCtr="0" compatLnSpc="1">
            <a:prstTxWarp prst="textNoShape">
              <a:avLst/>
            </a:prstTxWarp>
          </a:bodyPr>
          <a:lstStyle/>
          <a:p>
            <a:pPr defTabSz="685093"/>
            <a:endParaRPr lang="en-US" sz="1400">
              <a:solidFill>
                <a:srgbClr val="454545"/>
              </a:solidFill>
              <a:latin typeface="Verdana"/>
            </a:endParaRPr>
          </a:p>
        </p:txBody>
      </p:sp>
      <p:sp>
        <p:nvSpPr>
          <p:cNvPr id="6" name="TextBox 5"/>
          <p:cNvSpPr txBox="1"/>
          <p:nvPr/>
        </p:nvSpPr>
        <p:spPr>
          <a:xfrm>
            <a:off x="457199" y="1068186"/>
            <a:ext cx="3352801" cy="3416320"/>
          </a:xfrm>
          <a:prstGeom prst="rect">
            <a:avLst/>
          </a:prstGeom>
          <a:solidFill>
            <a:schemeClr val="accent1"/>
          </a:solidFill>
        </p:spPr>
        <p:txBody>
          <a:bodyPr wrap="square" rtlCol="0">
            <a:spAutoFit/>
          </a:bodyPr>
          <a:lstStyle/>
          <a:p>
            <a:r>
              <a:rPr lang="en-US" sz="3600" dirty="0" smtClean="0">
                <a:solidFill>
                  <a:schemeClr val="bg1"/>
                </a:solidFill>
              </a:rPr>
              <a:t>GS1 Standards Event 2018</a:t>
            </a:r>
          </a:p>
          <a:p>
            <a:r>
              <a:rPr lang="en-US" dirty="0" smtClean="0">
                <a:solidFill>
                  <a:schemeClr val="bg1"/>
                </a:solidFill>
              </a:rPr>
              <a:t/>
            </a:r>
            <a:br>
              <a:rPr lang="en-US" dirty="0" smtClean="0">
                <a:solidFill>
                  <a:schemeClr val="bg1"/>
                </a:solidFill>
              </a:rPr>
            </a:br>
            <a:r>
              <a:rPr lang="en-US" dirty="0" smtClean="0">
                <a:solidFill>
                  <a:schemeClr val="bg1"/>
                </a:solidFill>
              </a:rPr>
              <a:t>18-22 March </a:t>
            </a:r>
          </a:p>
          <a:p>
            <a:r>
              <a:rPr lang="en-US" dirty="0" smtClean="0">
                <a:solidFill>
                  <a:schemeClr val="bg1"/>
                </a:solidFill>
              </a:rPr>
              <a:t>Jersey City, NJ USA</a:t>
            </a:r>
          </a:p>
          <a:p>
            <a:endParaRPr lang="en-US" dirty="0">
              <a:solidFill>
                <a:schemeClr val="bg1"/>
              </a:solidFill>
            </a:endParaRPr>
          </a:p>
          <a:p>
            <a:r>
              <a:rPr lang="en-US" i="1" dirty="0" smtClean="0">
                <a:solidFill>
                  <a:schemeClr val="tx2"/>
                </a:solidFill>
              </a:rPr>
              <a:t>Building standards to deliver business value</a:t>
            </a:r>
            <a:endParaRPr lang="en-GB" i="1" dirty="0">
              <a:solidFill>
                <a:schemeClr val="tx2"/>
              </a:solidFill>
            </a:endParaRPr>
          </a:p>
        </p:txBody>
      </p:sp>
      <p:sp>
        <p:nvSpPr>
          <p:cNvPr id="8" name="TextBox 7"/>
          <p:cNvSpPr txBox="1"/>
          <p:nvPr/>
        </p:nvSpPr>
        <p:spPr>
          <a:xfrm>
            <a:off x="381000" y="361950"/>
            <a:ext cx="6172200" cy="523220"/>
          </a:xfrm>
          <a:prstGeom prst="rect">
            <a:avLst/>
          </a:prstGeom>
          <a:noFill/>
        </p:spPr>
        <p:txBody>
          <a:bodyPr wrap="square" rtlCol="0">
            <a:spAutoFit/>
          </a:bodyPr>
          <a:lstStyle/>
          <a:p>
            <a:r>
              <a:rPr lang="en-US" sz="2800" dirty="0" smtClean="0">
                <a:solidFill>
                  <a:schemeClr val="tx2"/>
                </a:solidFill>
              </a:rPr>
              <a:t>Save the date!</a:t>
            </a:r>
            <a:endParaRPr lang="en-GB" sz="2800" dirty="0">
              <a:solidFill>
                <a:schemeClr val="tx2"/>
              </a:solidFill>
            </a:endParaRPr>
          </a:p>
        </p:txBody>
      </p:sp>
    </p:spTree>
    <p:custDataLst>
      <p:tags r:id="rId1"/>
    </p:custDataLst>
    <p:extLst>
      <p:ext uri="{BB962C8B-B14F-4D97-AF65-F5344CB8AC3E}">
        <p14:creationId xmlns:p14="http://schemas.microsoft.com/office/powerpoint/2010/main" val="41970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Best places to enjoy this…</a:t>
            </a:r>
          </a:p>
        </p:txBody>
      </p:sp>
      <p:sp>
        <p:nvSpPr>
          <p:cNvPr id="16" name="Text Placeholder 15"/>
          <p:cNvSpPr>
            <a:spLocks noGrp="1"/>
          </p:cNvSpPr>
          <p:nvPr>
            <p:ph type="body" sz="quarter" idx="15"/>
          </p:nvPr>
        </p:nvSpPr>
        <p:spPr>
          <a:xfrm>
            <a:off x="447736" y="1105520"/>
            <a:ext cx="2511364" cy="1262258"/>
          </a:xfrm>
        </p:spPr>
        <p:txBody>
          <a:bodyPr/>
          <a:lstStyle/>
          <a:p>
            <a:r>
              <a:rPr lang="en-US" sz="1100" dirty="0" smtClean="0"/>
              <a:t>PLACE SAINTE-CATHERINE </a:t>
            </a:r>
            <a:r>
              <a:rPr lang="en-US" sz="1100" dirty="0"/>
              <a:t>/ </a:t>
            </a:r>
            <a:endParaRPr lang="en-US" sz="1100" dirty="0" smtClean="0"/>
          </a:p>
          <a:p>
            <a:r>
              <a:rPr lang="en-US" sz="1100" dirty="0" smtClean="0"/>
              <a:t>SINT-KATELIJNEPLEIN</a:t>
            </a:r>
          </a:p>
          <a:p>
            <a:endParaRPr lang="en-US" sz="1100" b="0" i="1" dirty="0" smtClean="0"/>
          </a:p>
          <a:p>
            <a:r>
              <a:rPr lang="en-US" sz="1050" b="0" i="1" dirty="0" smtClean="0"/>
              <a:t>Location: Dansaert district</a:t>
            </a:r>
            <a:endParaRPr lang="en-US" sz="1050" b="0" i="1" dirty="0"/>
          </a:p>
          <a:p>
            <a:endParaRPr lang="en-GB" sz="1100" dirty="0"/>
          </a:p>
        </p:txBody>
      </p:sp>
      <p:sp>
        <p:nvSpPr>
          <p:cNvPr id="17" name="Text Placeholder 16"/>
          <p:cNvSpPr>
            <a:spLocks noGrp="1"/>
          </p:cNvSpPr>
          <p:nvPr>
            <p:ph type="body" sz="quarter" idx="17"/>
          </p:nvPr>
        </p:nvSpPr>
        <p:spPr>
          <a:xfrm>
            <a:off x="447736"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#food</a:t>
            </a:r>
            <a:endParaRPr lang="en-GB" b="1" dirty="0">
              <a:solidFill>
                <a:srgbClr val="F26334"/>
              </a:solidFill>
            </a:endParaRPr>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6</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8" name="Text Placeholder 17"/>
          <p:cNvSpPr>
            <a:spLocks noGrp="1"/>
          </p:cNvSpPr>
          <p:nvPr>
            <p:ph type="body" sz="quarter" idx="23"/>
          </p:nvPr>
        </p:nvSpPr>
        <p:spPr>
          <a:xfrm>
            <a:off x="3272504" y="1105519"/>
            <a:ext cx="2511364" cy="1262259"/>
          </a:xfrm>
        </p:spPr>
        <p:txBody>
          <a:bodyPr/>
          <a:lstStyle/>
          <a:p>
            <a:r>
              <a:rPr lang="en-US" sz="1100" dirty="0" smtClean="0"/>
              <a:t>GROTE ZAVEL </a:t>
            </a:r>
            <a:r>
              <a:rPr lang="en-US" sz="1100" dirty="0"/>
              <a:t>/ </a:t>
            </a:r>
            <a:endParaRPr lang="en-US" sz="1100" dirty="0" smtClean="0"/>
          </a:p>
          <a:p>
            <a:r>
              <a:rPr lang="en-US" sz="1100" dirty="0" smtClean="0"/>
              <a:t>GRAND SABLON</a:t>
            </a:r>
          </a:p>
          <a:p>
            <a:endParaRPr lang="en-US" sz="1100" dirty="0" smtClean="0"/>
          </a:p>
          <a:p>
            <a:r>
              <a:rPr lang="en-US" sz="1100" b="0" i="1" dirty="0" smtClean="0"/>
              <a:t>Location: near Royal Palace</a:t>
            </a:r>
          </a:p>
          <a:p>
            <a:endParaRPr lang="en-GB" sz="1100" dirty="0"/>
          </a:p>
        </p:txBody>
      </p:sp>
      <p:sp>
        <p:nvSpPr>
          <p:cNvPr id="19" name="Text Placeholder 18"/>
          <p:cNvSpPr>
            <a:spLocks noGrp="1"/>
          </p:cNvSpPr>
          <p:nvPr>
            <p:ph type="body" sz="quarter" idx="24"/>
          </p:nvPr>
        </p:nvSpPr>
        <p:spPr>
          <a:xfrm>
            <a:off x="3272878"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#chocolate</a:t>
            </a:r>
            <a:endParaRPr lang="en-GB" b="1" dirty="0">
              <a:solidFill>
                <a:srgbClr val="F26334"/>
              </a:solidFill>
            </a:endParaRPr>
          </a:p>
        </p:txBody>
      </p:sp>
      <p:sp>
        <p:nvSpPr>
          <p:cNvPr id="20" name="Text Placeholder 19"/>
          <p:cNvSpPr>
            <a:spLocks noGrp="1"/>
          </p:cNvSpPr>
          <p:nvPr>
            <p:ph type="body" sz="quarter" idx="25"/>
          </p:nvPr>
        </p:nvSpPr>
        <p:spPr>
          <a:xfrm>
            <a:off x="6177676" y="1105520"/>
            <a:ext cx="2511364" cy="1262258"/>
          </a:xfrm>
        </p:spPr>
        <p:txBody>
          <a:bodyPr/>
          <a:lstStyle/>
          <a:p>
            <a:r>
              <a:rPr lang="en-US" sz="1100" dirty="0" smtClean="0"/>
              <a:t>SINT-GORIKSHALLEN </a:t>
            </a:r>
            <a:r>
              <a:rPr lang="en-US" sz="1100" dirty="0"/>
              <a:t>/ </a:t>
            </a:r>
            <a:endParaRPr lang="en-US" sz="1100" dirty="0" smtClean="0"/>
          </a:p>
          <a:p>
            <a:r>
              <a:rPr lang="en-US" sz="1100" dirty="0" smtClean="0"/>
              <a:t>PLACE SAINT GÉRY</a:t>
            </a:r>
          </a:p>
          <a:p>
            <a:endParaRPr lang="en-US" sz="1100" dirty="0"/>
          </a:p>
          <a:p>
            <a:r>
              <a:rPr lang="en-US" sz="1100" b="0" i="1" dirty="0"/>
              <a:t>Location: </a:t>
            </a:r>
            <a:r>
              <a:rPr lang="en-US" sz="1100" b="0" i="1" dirty="0" smtClean="0"/>
              <a:t>Dansaert district</a:t>
            </a:r>
            <a:endParaRPr lang="en-US" sz="1100" b="0" i="1" dirty="0"/>
          </a:p>
          <a:p>
            <a:endParaRPr lang="en-GB" sz="1100" dirty="0"/>
          </a:p>
        </p:txBody>
      </p:sp>
      <p:sp>
        <p:nvSpPr>
          <p:cNvPr id="21" name="Text Placeholder 20"/>
          <p:cNvSpPr>
            <a:spLocks noGrp="1"/>
          </p:cNvSpPr>
          <p:nvPr>
            <p:ph type="body" sz="quarter" idx="26"/>
          </p:nvPr>
        </p:nvSpPr>
        <p:spPr>
          <a:xfrm>
            <a:off x="6178050"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#beer</a:t>
            </a:r>
            <a:endParaRPr lang="en-GB" b="1" dirty="0">
              <a:solidFill>
                <a:srgbClr val="F26334"/>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2622994"/>
            <a:ext cx="2684735" cy="11512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684" y="2367780"/>
            <a:ext cx="2513877" cy="167744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70" y="2367780"/>
            <a:ext cx="2483379" cy="1677442"/>
          </a:xfrm>
          <a:prstGeom prst="rect">
            <a:avLst/>
          </a:prstGeom>
        </p:spPr>
      </p:pic>
    </p:spTree>
    <p:extLst>
      <p:ext uri="{BB962C8B-B14F-4D97-AF65-F5344CB8AC3E}">
        <p14:creationId xmlns:p14="http://schemas.microsoft.com/office/powerpoint/2010/main" val="1124876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smtClean="0"/>
              <a:t>CULTURE</a:t>
            </a:r>
            <a:endParaRPr lang="en-GB" dirty="0"/>
          </a:p>
        </p:txBody>
      </p:sp>
      <p:sp>
        <p:nvSpPr>
          <p:cNvPr id="16" name="Text Placeholder 15"/>
          <p:cNvSpPr>
            <a:spLocks noGrp="1"/>
          </p:cNvSpPr>
          <p:nvPr>
            <p:ph type="body" sz="quarter" idx="15"/>
          </p:nvPr>
        </p:nvSpPr>
        <p:spPr>
          <a:xfrm>
            <a:off x="447736" y="1169710"/>
            <a:ext cx="2511364" cy="792440"/>
          </a:xfrm>
        </p:spPr>
        <p:txBody>
          <a:bodyPr/>
          <a:lstStyle/>
          <a:p>
            <a:r>
              <a:rPr lang="en-US" sz="1100" b="0" dirty="0"/>
              <a:t>Opened in 1847, the </a:t>
            </a:r>
            <a:r>
              <a:rPr lang="en-US" sz="1100" b="0" dirty="0" err="1"/>
              <a:t>Galeries</a:t>
            </a:r>
            <a:r>
              <a:rPr lang="en-US" sz="1100" b="0" dirty="0"/>
              <a:t> </a:t>
            </a:r>
            <a:r>
              <a:rPr lang="en-US" sz="1100" b="0" dirty="0" err="1"/>
              <a:t>Royales</a:t>
            </a:r>
            <a:r>
              <a:rPr lang="en-US" sz="1100" b="0" dirty="0"/>
              <a:t> Saint-Hubert in Brussels are the </a:t>
            </a:r>
            <a:r>
              <a:rPr lang="en-US" sz="1400" dirty="0">
                <a:solidFill>
                  <a:srgbClr val="F26334"/>
                </a:solidFill>
              </a:rPr>
              <a:t>oldest shopping arcades in </a:t>
            </a:r>
            <a:r>
              <a:rPr lang="en-US" sz="1400" dirty="0" smtClean="0">
                <a:solidFill>
                  <a:srgbClr val="F26334"/>
                </a:solidFill>
              </a:rPr>
              <a:t>Europe</a:t>
            </a:r>
            <a:r>
              <a:rPr lang="en-US" sz="1050" b="0" dirty="0"/>
              <a:t>!</a:t>
            </a:r>
            <a:endParaRPr lang="en-GB" sz="1200" b="0" dirty="0"/>
          </a:p>
        </p:txBody>
      </p:sp>
      <p:sp>
        <p:nvSpPr>
          <p:cNvPr id="17" name="Text Placeholder 16"/>
          <p:cNvSpPr>
            <a:spLocks noGrp="1"/>
          </p:cNvSpPr>
          <p:nvPr>
            <p:ph type="body" sz="quarter" idx="17"/>
          </p:nvPr>
        </p:nvSpPr>
        <p:spPr>
          <a:xfrm>
            <a:off x="447736"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shinebright</a:t>
            </a:r>
            <a:endParaRPr lang="en-GB" b="1" dirty="0">
              <a:solidFill>
                <a:srgbClr val="F26334"/>
              </a:solidFill>
            </a:endParaRPr>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7</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8" name="Text Placeholder 17"/>
          <p:cNvSpPr>
            <a:spLocks noGrp="1"/>
          </p:cNvSpPr>
          <p:nvPr>
            <p:ph type="body" sz="quarter" idx="23"/>
          </p:nvPr>
        </p:nvSpPr>
        <p:spPr>
          <a:xfrm>
            <a:off x="3272504" y="1169710"/>
            <a:ext cx="2511364" cy="792440"/>
          </a:xfrm>
        </p:spPr>
        <p:txBody>
          <a:bodyPr/>
          <a:lstStyle/>
          <a:p>
            <a:r>
              <a:rPr lang="en-US" sz="1100" b="0" dirty="0" smtClean="0"/>
              <a:t>Victor Hugo </a:t>
            </a:r>
            <a:r>
              <a:rPr lang="en-US" sz="1100" b="0" dirty="0"/>
              <a:t>lived in Brussels </a:t>
            </a:r>
            <a:r>
              <a:rPr lang="en-US" sz="1100" b="0" dirty="0" smtClean="0"/>
              <a:t>for </a:t>
            </a:r>
            <a:r>
              <a:rPr lang="en-US" sz="1100" b="0" dirty="0"/>
              <a:t>6 years during which he </a:t>
            </a:r>
            <a:r>
              <a:rPr lang="en-US" sz="1400" dirty="0">
                <a:solidFill>
                  <a:srgbClr val="F26334"/>
                </a:solidFill>
              </a:rPr>
              <a:t>completed Les </a:t>
            </a:r>
            <a:r>
              <a:rPr lang="en-US" sz="1400" dirty="0" err="1" smtClean="0">
                <a:solidFill>
                  <a:srgbClr val="F26334"/>
                </a:solidFill>
              </a:rPr>
              <a:t>Misérables</a:t>
            </a:r>
            <a:r>
              <a:rPr lang="en-US" sz="1100" b="0" dirty="0" smtClean="0"/>
              <a:t>!</a:t>
            </a:r>
            <a:endParaRPr lang="en-GB" sz="1100" b="0" dirty="0"/>
          </a:p>
        </p:txBody>
      </p:sp>
      <p:sp>
        <p:nvSpPr>
          <p:cNvPr id="19" name="Text Placeholder 18"/>
          <p:cNvSpPr>
            <a:spLocks noGrp="1"/>
          </p:cNvSpPr>
          <p:nvPr>
            <p:ph type="body" sz="quarter" idx="24"/>
          </p:nvPr>
        </p:nvSpPr>
        <p:spPr>
          <a:xfrm>
            <a:off x="3272878" y="2114550"/>
            <a:ext cx="2510617" cy="2290093"/>
          </a:xfrm>
        </p:spPr>
        <p:txBody>
          <a:bodyPr/>
          <a:lstStyle/>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r>
              <a:rPr lang="en-GB" b="1" dirty="0" smtClean="0">
                <a:solidFill>
                  <a:srgbClr val="F26334"/>
                </a:solidFill>
              </a:rPr>
              <a:t>#classic</a:t>
            </a:r>
            <a:endParaRPr lang="en-GB" b="1" dirty="0">
              <a:solidFill>
                <a:srgbClr val="F26334"/>
              </a:solidFill>
            </a:endParaRPr>
          </a:p>
        </p:txBody>
      </p:sp>
      <p:sp>
        <p:nvSpPr>
          <p:cNvPr id="20" name="Text Placeholder 19"/>
          <p:cNvSpPr>
            <a:spLocks noGrp="1"/>
          </p:cNvSpPr>
          <p:nvPr>
            <p:ph type="body" sz="quarter" idx="25"/>
          </p:nvPr>
        </p:nvSpPr>
        <p:spPr>
          <a:xfrm>
            <a:off x="6177676" y="1169710"/>
            <a:ext cx="2511364" cy="792440"/>
          </a:xfrm>
        </p:spPr>
        <p:txBody>
          <a:bodyPr/>
          <a:lstStyle/>
          <a:p>
            <a:r>
              <a:rPr lang="en-US" sz="1100" b="0" dirty="0" smtClean="0"/>
              <a:t>Brussels gave us </a:t>
            </a:r>
            <a:r>
              <a:rPr lang="en-US" sz="1400" dirty="0" smtClean="0">
                <a:solidFill>
                  <a:srgbClr val="F26334"/>
                </a:solidFill>
              </a:rPr>
              <a:t>Jacques </a:t>
            </a:r>
            <a:r>
              <a:rPr lang="en-US" sz="1400" dirty="0" err="1" smtClean="0">
                <a:solidFill>
                  <a:srgbClr val="F26334"/>
                </a:solidFill>
              </a:rPr>
              <a:t>Brel</a:t>
            </a:r>
            <a:r>
              <a:rPr lang="en-US" sz="1100" b="0" dirty="0" smtClean="0"/>
              <a:t>, Toots </a:t>
            </a:r>
            <a:r>
              <a:rPr lang="en-US" sz="1100" b="0" dirty="0" err="1" smtClean="0"/>
              <a:t>Tielemans</a:t>
            </a:r>
            <a:r>
              <a:rPr lang="en-US" sz="1100" b="0" dirty="0" smtClean="0"/>
              <a:t>, Lara Fabian, </a:t>
            </a:r>
            <a:r>
              <a:rPr lang="en-US" sz="1400" dirty="0" err="1" smtClean="0">
                <a:solidFill>
                  <a:srgbClr val="F26334"/>
                </a:solidFill>
              </a:rPr>
              <a:t>Stromae</a:t>
            </a:r>
            <a:r>
              <a:rPr lang="en-US" sz="1100" b="0" dirty="0" smtClean="0"/>
              <a:t> and many </a:t>
            </a:r>
            <a:r>
              <a:rPr lang="en-US" sz="1100" b="0" dirty="0" err="1" smtClean="0"/>
              <a:t>many</a:t>
            </a:r>
            <a:r>
              <a:rPr lang="en-US" sz="1100" b="0" dirty="0" smtClean="0"/>
              <a:t> more musicians!</a:t>
            </a:r>
            <a:endParaRPr lang="en-GB" sz="1100" b="0" dirty="0"/>
          </a:p>
        </p:txBody>
      </p:sp>
      <p:sp>
        <p:nvSpPr>
          <p:cNvPr id="21" name="Text Placeholder 20"/>
          <p:cNvSpPr>
            <a:spLocks noGrp="1"/>
          </p:cNvSpPr>
          <p:nvPr>
            <p:ph type="body" sz="quarter" idx="26"/>
          </p:nvPr>
        </p:nvSpPr>
        <p:spPr>
          <a:xfrm>
            <a:off x="6178050" y="2114550"/>
            <a:ext cx="2510617" cy="2290093"/>
          </a:xfrm>
        </p:spPr>
        <p:txBody>
          <a:bodyPr/>
          <a:lstStyle/>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r>
              <a:rPr lang="en-GB" b="1" dirty="0" smtClean="0">
                <a:solidFill>
                  <a:srgbClr val="F26334"/>
                </a:solidFill>
              </a:rPr>
              <a:t>#</a:t>
            </a:r>
            <a:r>
              <a:rPr lang="en-GB" b="1" dirty="0" err="1" smtClean="0">
                <a:solidFill>
                  <a:srgbClr val="F26334"/>
                </a:solidFill>
              </a:rPr>
              <a:t>shakeitoff</a:t>
            </a:r>
            <a:endParaRPr lang="en-GB" b="1" dirty="0">
              <a:solidFill>
                <a:srgbClr val="F26334"/>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79" y="2307096"/>
            <a:ext cx="2514600" cy="1676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504" y="2315755"/>
            <a:ext cx="2516536" cy="1676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506" y="2315755"/>
            <a:ext cx="2516162" cy="1667741"/>
          </a:xfrm>
          <a:prstGeom prst="rect">
            <a:avLst/>
          </a:prstGeom>
        </p:spPr>
      </p:pic>
    </p:spTree>
    <p:extLst>
      <p:ext uri="{BB962C8B-B14F-4D97-AF65-F5344CB8AC3E}">
        <p14:creationId xmlns:p14="http://schemas.microsoft.com/office/powerpoint/2010/main" val="3998791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Best places to enjoy this…</a:t>
            </a:r>
          </a:p>
        </p:txBody>
      </p:sp>
      <p:sp>
        <p:nvSpPr>
          <p:cNvPr id="16" name="Text Placeholder 15"/>
          <p:cNvSpPr>
            <a:spLocks noGrp="1"/>
          </p:cNvSpPr>
          <p:nvPr>
            <p:ph type="body" sz="quarter" idx="15"/>
          </p:nvPr>
        </p:nvSpPr>
        <p:spPr>
          <a:xfrm>
            <a:off x="447736" y="1169710"/>
            <a:ext cx="2511364" cy="792440"/>
          </a:xfrm>
        </p:spPr>
        <p:txBody>
          <a:bodyPr/>
          <a:lstStyle/>
          <a:p>
            <a:r>
              <a:rPr lang="en-US" sz="1100" dirty="0" smtClean="0"/>
              <a:t>GROTE MARKT / </a:t>
            </a:r>
          </a:p>
          <a:p>
            <a:r>
              <a:rPr lang="en-US" sz="1100" dirty="0" smtClean="0"/>
              <a:t>GRAND PLACE</a:t>
            </a:r>
          </a:p>
          <a:p>
            <a:endParaRPr lang="en-US" sz="1100" dirty="0" smtClean="0"/>
          </a:p>
          <a:p>
            <a:r>
              <a:rPr lang="en-US" sz="1100" b="0" i="1" dirty="0" smtClean="0"/>
              <a:t>Location: the heart of Brussels</a:t>
            </a:r>
            <a:endParaRPr lang="en-US" sz="1100" dirty="0"/>
          </a:p>
        </p:txBody>
      </p:sp>
      <p:sp>
        <p:nvSpPr>
          <p:cNvPr id="17" name="Text Placeholder 16"/>
          <p:cNvSpPr>
            <a:spLocks noGrp="1"/>
          </p:cNvSpPr>
          <p:nvPr>
            <p:ph type="body" sz="quarter" idx="17"/>
          </p:nvPr>
        </p:nvSpPr>
        <p:spPr>
          <a:xfrm>
            <a:off x="447736"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brusselsglory</a:t>
            </a:r>
            <a:endParaRPr lang="en-GB" b="1" dirty="0">
              <a:solidFill>
                <a:srgbClr val="F26334"/>
              </a:solidFill>
            </a:endParaRPr>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8</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8" name="Text Placeholder 17"/>
          <p:cNvSpPr>
            <a:spLocks noGrp="1"/>
          </p:cNvSpPr>
          <p:nvPr>
            <p:ph type="body" sz="quarter" idx="23"/>
          </p:nvPr>
        </p:nvSpPr>
        <p:spPr>
          <a:xfrm>
            <a:off x="3272504" y="1169710"/>
            <a:ext cx="2511364" cy="792440"/>
          </a:xfrm>
        </p:spPr>
        <p:txBody>
          <a:bodyPr/>
          <a:lstStyle/>
          <a:p>
            <a:r>
              <a:rPr lang="en-US" sz="1100" dirty="0" smtClean="0"/>
              <a:t>THEATRE NATIONAL</a:t>
            </a:r>
          </a:p>
          <a:p>
            <a:endParaRPr lang="en-US" sz="1100" dirty="0" smtClean="0"/>
          </a:p>
          <a:p>
            <a:endParaRPr lang="en-US" sz="1100" dirty="0"/>
          </a:p>
          <a:p>
            <a:r>
              <a:rPr lang="en-US" sz="1100" b="0" i="1" dirty="0" smtClean="0"/>
              <a:t>Location: </a:t>
            </a:r>
            <a:r>
              <a:rPr lang="en-US" sz="1100" b="0" i="1" dirty="0" err="1" smtClean="0"/>
              <a:t>Brouckère</a:t>
            </a:r>
            <a:r>
              <a:rPr lang="en-US" sz="1100" b="0" i="1" dirty="0" smtClean="0"/>
              <a:t> district</a:t>
            </a:r>
            <a:endParaRPr lang="en-US" sz="1100" dirty="0"/>
          </a:p>
        </p:txBody>
      </p:sp>
      <p:sp>
        <p:nvSpPr>
          <p:cNvPr id="19" name="Text Placeholder 18"/>
          <p:cNvSpPr>
            <a:spLocks noGrp="1"/>
          </p:cNvSpPr>
          <p:nvPr>
            <p:ph type="body" sz="quarter" idx="24"/>
          </p:nvPr>
        </p:nvSpPr>
        <p:spPr>
          <a:xfrm>
            <a:off x="3272878" y="2114550"/>
            <a:ext cx="2510617" cy="2290093"/>
          </a:xfrm>
        </p:spPr>
        <p:txBody>
          <a:bodyPr/>
          <a:lstStyle/>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endParaRPr lang="en-GB" b="1" dirty="0">
              <a:solidFill>
                <a:srgbClr val="F26334"/>
              </a:solidFill>
            </a:endParaRPr>
          </a:p>
          <a:p>
            <a:pPr marL="74250" indent="0">
              <a:buNone/>
            </a:pPr>
            <a:endParaRPr lang="en-GB" b="1" dirty="0" smtClean="0">
              <a:solidFill>
                <a:srgbClr val="F26334"/>
              </a:solidFill>
            </a:endParaRPr>
          </a:p>
          <a:p>
            <a:pPr marL="74250" indent="0">
              <a:buNone/>
            </a:pPr>
            <a:r>
              <a:rPr lang="en-GB" b="1" dirty="0" smtClean="0">
                <a:solidFill>
                  <a:srgbClr val="F26334"/>
                </a:solidFill>
              </a:rPr>
              <a:t>#</a:t>
            </a:r>
            <a:r>
              <a:rPr lang="en-GB" b="1" dirty="0" err="1" smtClean="0">
                <a:solidFill>
                  <a:srgbClr val="F26334"/>
                </a:solidFill>
              </a:rPr>
              <a:t>showtime</a:t>
            </a:r>
            <a:endParaRPr lang="en-GB" b="1" dirty="0">
              <a:solidFill>
                <a:srgbClr val="F26334"/>
              </a:solidFill>
            </a:endParaRPr>
          </a:p>
        </p:txBody>
      </p:sp>
      <p:sp>
        <p:nvSpPr>
          <p:cNvPr id="20" name="Text Placeholder 19"/>
          <p:cNvSpPr>
            <a:spLocks noGrp="1"/>
          </p:cNvSpPr>
          <p:nvPr>
            <p:ph type="body" sz="quarter" idx="25"/>
          </p:nvPr>
        </p:nvSpPr>
        <p:spPr>
          <a:xfrm>
            <a:off x="6177676" y="1169710"/>
            <a:ext cx="2511364" cy="792440"/>
          </a:xfrm>
        </p:spPr>
        <p:txBody>
          <a:bodyPr/>
          <a:lstStyle/>
          <a:p>
            <a:r>
              <a:rPr lang="en-US" sz="1100" dirty="0" smtClean="0"/>
              <a:t>ARCHIDUC</a:t>
            </a:r>
          </a:p>
          <a:p>
            <a:endParaRPr lang="en-US" sz="1100" dirty="0" smtClean="0"/>
          </a:p>
          <a:p>
            <a:endParaRPr lang="en-US" sz="1100" dirty="0"/>
          </a:p>
          <a:p>
            <a:r>
              <a:rPr lang="en-US" sz="1100" b="0" i="1" dirty="0" smtClean="0"/>
              <a:t>Location: Dansaert district</a:t>
            </a:r>
            <a:endParaRPr lang="en-GB" sz="1100" dirty="0"/>
          </a:p>
        </p:txBody>
      </p:sp>
      <p:sp>
        <p:nvSpPr>
          <p:cNvPr id="21" name="Text Placeholder 20"/>
          <p:cNvSpPr>
            <a:spLocks noGrp="1"/>
          </p:cNvSpPr>
          <p:nvPr>
            <p:ph type="body" sz="quarter" idx="26"/>
          </p:nvPr>
        </p:nvSpPr>
        <p:spPr>
          <a:xfrm>
            <a:off x="6178050"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allthatjazz</a:t>
            </a:r>
            <a:endParaRPr lang="en-GB" b="1" dirty="0">
              <a:solidFill>
                <a:srgbClr val="F26334"/>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80" y="2307620"/>
            <a:ext cx="2510874" cy="178869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315754"/>
            <a:ext cx="2506895" cy="17805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373" y="2316425"/>
            <a:ext cx="2675295" cy="1779889"/>
          </a:xfrm>
          <a:prstGeom prst="rect">
            <a:avLst/>
          </a:prstGeom>
        </p:spPr>
      </p:pic>
    </p:spTree>
    <p:extLst>
      <p:ext uri="{BB962C8B-B14F-4D97-AF65-F5344CB8AC3E}">
        <p14:creationId xmlns:p14="http://schemas.microsoft.com/office/powerpoint/2010/main" val="1733836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smtClean="0"/>
              <a:t>NATURE</a:t>
            </a:r>
            <a:endParaRPr lang="en-GB" dirty="0"/>
          </a:p>
        </p:txBody>
      </p:sp>
      <p:sp>
        <p:nvSpPr>
          <p:cNvPr id="16" name="Text Placeholder 15"/>
          <p:cNvSpPr>
            <a:spLocks noGrp="1"/>
          </p:cNvSpPr>
          <p:nvPr>
            <p:ph type="body" sz="quarter" idx="15"/>
          </p:nvPr>
        </p:nvSpPr>
        <p:spPr>
          <a:xfrm>
            <a:off x="447736" y="1169710"/>
            <a:ext cx="2511364" cy="792440"/>
          </a:xfrm>
        </p:spPr>
        <p:txBody>
          <a:bodyPr/>
          <a:lstStyle/>
          <a:p>
            <a:r>
              <a:rPr lang="en-US" sz="1100" b="0" dirty="0" smtClean="0"/>
              <a:t>In the Top 20 of </a:t>
            </a:r>
            <a:r>
              <a:rPr lang="en-US" sz="1400" dirty="0" smtClean="0">
                <a:solidFill>
                  <a:srgbClr val="F26334"/>
                </a:solidFill>
              </a:rPr>
              <a:t>Greenest </a:t>
            </a:r>
            <a:r>
              <a:rPr lang="en-US" sz="1400" dirty="0">
                <a:solidFill>
                  <a:srgbClr val="F26334"/>
                </a:solidFill>
              </a:rPr>
              <a:t>European Capital</a:t>
            </a:r>
            <a:r>
              <a:rPr lang="en-US" sz="1100" b="0" dirty="0"/>
              <a:t> </a:t>
            </a:r>
            <a:r>
              <a:rPr lang="en-US" sz="1100" b="0" dirty="0" smtClean="0"/>
              <a:t>Cities, Brussels is ranked #9, beating London and Paris!</a:t>
            </a:r>
            <a:endParaRPr lang="en-US" sz="1100" b="0" dirty="0"/>
          </a:p>
        </p:txBody>
      </p:sp>
      <p:sp>
        <p:nvSpPr>
          <p:cNvPr id="17" name="Text Placeholder 16"/>
          <p:cNvSpPr>
            <a:spLocks noGrp="1"/>
          </p:cNvSpPr>
          <p:nvPr>
            <p:ph type="body" sz="quarter" idx="17"/>
          </p:nvPr>
        </p:nvSpPr>
        <p:spPr>
          <a:xfrm>
            <a:off x="447736"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#winner</a:t>
            </a:r>
            <a:endParaRPr lang="en-GB" b="1" dirty="0">
              <a:solidFill>
                <a:srgbClr val="F26334"/>
              </a:solidFill>
            </a:endParaRPr>
          </a:p>
        </p:txBody>
      </p:sp>
      <p:sp>
        <p:nvSpPr>
          <p:cNvPr id="5" name="Slide Number Placeholder 4"/>
          <p:cNvSpPr>
            <a:spLocks noGrp="1"/>
          </p:cNvSpPr>
          <p:nvPr>
            <p:ph type="sldNum" sz="quarter" idx="2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9</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8" name="Text Placeholder 17"/>
          <p:cNvSpPr>
            <a:spLocks noGrp="1"/>
          </p:cNvSpPr>
          <p:nvPr>
            <p:ph type="body" sz="quarter" idx="23"/>
          </p:nvPr>
        </p:nvSpPr>
        <p:spPr>
          <a:xfrm>
            <a:off x="3272504" y="1169710"/>
            <a:ext cx="2511364" cy="792440"/>
          </a:xfrm>
        </p:spPr>
        <p:txBody>
          <a:bodyPr/>
          <a:lstStyle/>
          <a:p>
            <a:r>
              <a:rPr lang="en-US" sz="1100" b="0" dirty="0"/>
              <a:t>Every Spring, thousands of people flock to </a:t>
            </a:r>
            <a:r>
              <a:rPr lang="en-US" sz="1100" b="0" dirty="0" smtClean="0"/>
              <a:t>the </a:t>
            </a:r>
            <a:r>
              <a:rPr lang="en-US" sz="1100" b="0" dirty="0" err="1" smtClean="0"/>
              <a:t>Hallerbos</a:t>
            </a:r>
            <a:r>
              <a:rPr lang="en-US" sz="1100" b="0" dirty="0" smtClean="0"/>
              <a:t> to </a:t>
            </a:r>
            <a:r>
              <a:rPr lang="en-US" sz="1100" b="0" dirty="0"/>
              <a:t>witness </a:t>
            </a:r>
            <a:r>
              <a:rPr lang="en-US" sz="1100" b="0" dirty="0" smtClean="0"/>
              <a:t>it’s </a:t>
            </a:r>
            <a:r>
              <a:rPr lang="en-US" sz="1200" dirty="0" smtClean="0">
                <a:solidFill>
                  <a:srgbClr val="F26334"/>
                </a:solidFill>
              </a:rPr>
              <a:t>transformation</a:t>
            </a:r>
            <a:r>
              <a:rPr lang="en-US" sz="1100" b="0" dirty="0" smtClean="0"/>
              <a:t> from </a:t>
            </a:r>
            <a:r>
              <a:rPr lang="en-US" sz="1100" b="0" dirty="0"/>
              <a:t>a sea of green into a sea of </a:t>
            </a:r>
            <a:r>
              <a:rPr lang="en-US" sz="1100" b="0" dirty="0" smtClean="0"/>
              <a:t>blue!</a:t>
            </a:r>
            <a:endParaRPr lang="en-GB" sz="1100" b="0" dirty="0"/>
          </a:p>
        </p:txBody>
      </p:sp>
      <p:sp>
        <p:nvSpPr>
          <p:cNvPr id="19" name="Text Placeholder 18"/>
          <p:cNvSpPr>
            <a:spLocks noGrp="1"/>
          </p:cNvSpPr>
          <p:nvPr>
            <p:ph type="body" sz="quarter" idx="24"/>
          </p:nvPr>
        </p:nvSpPr>
        <p:spPr>
          <a:xfrm>
            <a:off x="3272878"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mothernature</a:t>
            </a:r>
            <a:endParaRPr lang="en-GB" b="1" dirty="0">
              <a:solidFill>
                <a:srgbClr val="F26334"/>
              </a:solidFill>
            </a:endParaRPr>
          </a:p>
        </p:txBody>
      </p:sp>
      <p:sp>
        <p:nvSpPr>
          <p:cNvPr id="20" name="Text Placeholder 19"/>
          <p:cNvSpPr>
            <a:spLocks noGrp="1"/>
          </p:cNvSpPr>
          <p:nvPr>
            <p:ph type="body" sz="quarter" idx="25"/>
          </p:nvPr>
        </p:nvSpPr>
        <p:spPr>
          <a:xfrm>
            <a:off x="6177676" y="1169710"/>
            <a:ext cx="2511364" cy="792440"/>
          </a:xfrm>
        </p:spPr>
        <p:txBody>
          <a:bodyPr/>
          <a:lstStyle/>
          <a:p>
            <a:r>
              <a:rPr lang="en-US" sz="1100" b="0" dirty="0" smtClean="0"/>
              <a:t>In the city </a:t>
            </a:r>
            <a:r>
              <a:rPr lang="en-US" sz="1100" b="0" dirty="0" err="1" smtClean="0"/>
              <a:t>centre</a:t>
            </a:r>
            <a:r>
              <a:rPr lang="en-US" sz="1100" b="0" dirty="0" smtClean="0"/>
              <a:t> of Brussels, you can find </a:t>
            </a:r>
            <a:r>
              <a:rPr lang="en-US" sz="1400" dirty="0" smtClean="0">
                <a:solidFill>
                  <a:srgbClr val="F26334"/>
                </a:solidFill>
              </a:rPr>
              <a:t>15 </a:t>
            </a:r>
            <a:r>
              <a:rPr lang="en-US" sz="1400" dirty="0" err="1" smtClean="0">
                <a:solidFill>
                  <a:srgbClr val="F26334"/>
                </a:solidFill>
              </a:rPr>
              <a:t>parcs</a:t>
            </a:r>
            <a:r>
              <a:rPr lang="en-US" sz="1400" dirty="0" smtClean="0">
                <a:solidFill>
                  <a:srgbClr val="F26334"/>
                </a:solidFill>
              </a:rPr>
              <a:t> </a:t>
            </a:r>
            <a:r>
              <a:rPr lang="en-US" sz="1100" b="0" dirty="0" smtClean="0"/>
              <a:t>to enjoy! </a:t>
            </a:r>
          </a:p>
          <a:p>
            <a:endParaRPr lang="en-GB" sz="1100" b="0" dirty="0"/>
          </a:p>
        </p:txBody>
      </p:sp>
      <p:sp>
        <p:nvSpPr>
          <p:cNvPr id="21" name="Text Placeholder 20"/>
          <p:cNvSpPr>
            <a:spLocks noGrp="1"/>
          </p:cNvSpPr>
          <p:nvPr>
            <p:ph type="body" sz="quarter" idx="26"/>
          </p:nvPr>
        </p:nvSpPr>
        <p:spPr>
          <a:xfrm>
            <a:off x="6178050" y="2114550"/>
            <a:ext cx="2510617" cy="2290093"/>
          </a:xfrm>
        </p:spPr>
        <p:txBody>
          <a:bodyPr/>
          <a:lstStyle/>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endParaRPr lang="en-GB" dirty="0"/>
          </a:p>
          <a:p>
            <a:pPr marL="74250" indent="0">
              <a:buNone/>
            </a:pPr>
            <a:endParaRPr lang="en-GB" dirty="0" smtClean="0"/>
          </a:p>
          <a:p>
            <a:pPr marL="74250" indent="0">
              <a:buNone/>
            </a:pPr>
            <a:r>
              <a:rPr lang="en-GB" b="1" dirty="0" smtClean="0">
                <a:solidFill>
                  <a:srgbClr val="F26334"/>
                </a:solidFill>
              </a:rPr>
              <a:t>#</a:t>
            </a:r>
            <a:r>
              <a:rPr lang="en-GB" b="1" dirty="0" err="1" smtClean="0">
                <a:solidFill>
                  <a:srgbClr val="F26334"/>
                </a:solidFill>
              </a:rPr>
              <a:t>eveningwalk</a:t>
            </a:r>
            <a:endParaRPr lang="en-GB" b="1" dirty="0">
              <a:solidFill>
                <a:srgbClr val="F26334"/>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79" y="2314917"/>
            <a:ext cx="2510874" cy="167703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2841" y="2314917"/>
            <a:ext cx="2225959" cy="167064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920" y="2314918"/>
            <a:ext cx="2548100" cy="1677032"/>
          </a:xfrm>
          <a:prstGeom prst="rect">
            <a:avLst/>
          </a:prstGeom>
        </p:spPr>
      </p:pic>
    </p:spTree>
    <p:extLst>
      <p:ext uri="{BB962C8B-B14F-4D97-AF65-F5344CB8AC3E}">
        <p14:creationId xmlns:p14="http://schemas.microsoft.com/office/powerpoint/2010/main" val="1725815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xml><?xml version="1.0" encoding="utf-8"?>
<a:theme xmlns:a="http://schemas.openxmlformats.org/drawingml/2006/main" name="1_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6.xml><?xml version="1.0" encoding="utf-8"?>
<a:theme xmlns:a="http://schemas.openxmlformats.org/drawingml/2006/main" name="1_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7.xml><?xml version="1.0" encoding="utf-8"?>
<a:theme xmlns:a="http://schemas.openxmlformats.org/drawingml/2006/main" name="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8.xml><?xml version="1.0" encoding="utf-8"?>
<a:theme xmlns:a="http://schemas.openxmlformats.org/drawingml/2006/main" name="20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9.xml><?xml version="1.0" encoding="utf-8"?>
<a:theme xmlns:a="http://schemas.openxmlformats.org/drawingml/2006/main" name="3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docProps/app.xml><?xml version="1.0" encoding="utf-8"?>
<Properties xmlns="http://schemas.openxmlformats.org/officeDocument/2006/extended-properties" xmlns:vt="http://schemas.openxmlformats.org/officeDocument/2006/docPropsVTypes">
  <Template>GS1_Template_PPT_16-9_2015-02-04</Template>
  <TotalTime>8885</TotalTime>
  <Words>2680</Words>
  <Application>Microsoft Office PowerPoint</Application>
  <PresentationFormat>On-screen Show (16:9)</PresentationFormat>
  <Paragraphs>678</Paragraphs>
  <Slides>53</Slides>
  <Notes>36</Notes>
  <HiddenSlides>0</HiddenSlides>
  <MMClips>2</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53</vt:i4>
      </vt:variant>
    </vt:vector>
  </HeadingPairs>
  <TitlesOfParts>
    <vt:vector size="69" baseType="lpstr">
      <vt:lpstr>ＭＳ Ｐゴシック</vt:lpstr>
      <vt:lpstr>Arial</vt:lpstr>
      <vt:lpstr>Calibri</vt:lpstr>
      <vt:lpstr>Lucida Grande</vt:lpstr>
      <vt:lpstr>Mangal</vt:lpstr>
      <vt:lpstr>Times</vt:lpstr>
      <vt:lpstr>Verdana</vt:lpstr>
      <vt:lpstr>Title</vt:lpstr>
      <vt:lpstr>Content</vt:lpstr>
      <vt:lpstr>Divider</vt:lpstr>
      <vt:lpstr>1_Title</vt:lpstr>
      <vt:lpstr>1_Content</vt:lpstr>
      <vt:lpstr>1_Divider</vt:lpstr>
      <vt:lpstr>2_Content</vt:lpstr>
      <vt:lpstr>20_Content</vt:lpstr>
      <vt:lpstr>3_Content</vt:lpstr>
      <vt:lpstr>GS1 Industry and Standards Event 2017 Transforming business together</vt:lpstr>
      <vt:lpstr>Welcome to Brussels!</vt:lpstr>
      <vt:lpstr>But where will Brussels take you?</vt:lpstr>
      <vt:lpstr>PowerPoint Presentation</vt:lpstr>
      <vt:lpstr>FOOD</vt:lpstr>
      <vt:lpstr>Best places to enjoy this…</vt:lpstr>
      <vt:lpstr>CULTURE</vt:lpstr>
      <vt:lpstr>Best places to enjoy this…</vt:lpstr>
      <vt:lpstr>NATURE</vt:lpstr>
      <vt:lpstr>Best places to enjoy this…</vt:lpstr>
      <vt:lpstr>And last but not least…Belgian Comic Strip Center!</vt:lpstr>
      <vt:lpstr>Enjoy the hell hole!</vt:lpstr>
      <vt:lpstr>PowerPoint Presentation</vt:lpstr>
      <vt:lpstr>Plenary agenda</vt:lpstr>
      <vt:lpstr>The week ahead</vt:lpstr>
      <vt:lpstr>PowerPoint Presentation</vt:lpstr>
      <vt:lpstr>Transforming business together</vt:lpstr>
      <vt:lpstr>Transforming business together</vt:lpstr>
      <vt:lpstr>GSMP Update</vt:lpstr>
      <vt:lpstr>Our three pillars of excellence are working…</vt:lpstr>
      <vt:lpstr>We are moving at the speed of business…</vt:lpstr>
      <vt:lpstr>More is happening… execution is key!</vt:lpstr>
      <vt:lpstr>Face to face (f2f) meetings are working… </vt:lpstr>
      <vt:lpstr>Improvements in our Standard Maintenance Groups (SMG)</vt:lpstr>
      <vt:lpstr>PowerPoint Presentation</vt:lpstr>
      <vt:lpstr>What’s next…</vt:lpstr>
      <vt:lpstr>Thank you for your input! </vt:lpstr>
      <vt:lpstr>GS1 “State of the business”</vt:lpstr>
      <vt:lpstr>GS1 Key Priorities 2017-2018</vt:lpstr>
      <vt:lpstr>A Word From Our Global Management Board </vt:lpstr>
      <vt:lpstr>GS1 Big Picture </vt:lpstr>
      <vt:lpstr>  Building our Future Together</vt:lpstr>
      <vt:lpstr>PowerPoint Presentation</vt:lpstr>
      <vt:lpstr>PowerPoint Presentation</vt:lpstr>
      <vt:lpstr>PowerPoint Presentation</vt:lpstr>
      <vt:lpstr>PowerPoint Presentation</vt:lpstr>
      <vt:lpstr>PowerPoint Presentation</vt:lpstr>
      <vt:lpstr>GS1 Cloud: Value of features to stakeholders</vt:lpstr>
      <vt:lpstr>GS1 Cloud: How it works</vt:lpstr>
      <vt:lpstr>GS1 Activate and GS1 Cloud</vt:lpstr>
      <vt:lpstr>GS1 Cloud Phase 1 – Core attributes &amp; features</vt:lpstr>
      <vt:lpstr>Closing</vt:lpstr>
      <vt:lpstr>Don’t forget!</vt:lpstr>
      <vt:lpstr>Keynote speech</vt:lpstr>
      <vt:lpstr>PowerPoint Presentation</vt:lpstr>
      <vt:lpstr>Ken Traub – In memoriam</vt:lpstr>
      <vt:lpstr>PowerPoint Presentation</vt:lpstr>
      <vt:lpstr>GS1 Ken Traub Standards Award Winner </vt:lpstr>
      <vt:lpstr>PowerPoint Presentation</vt:lpstr>
      <vt:lpstr>GS1 Ken Traub Standards Award Winner </vt:lpstr>
      <vt:lpstr>Tonight! Networking Dinner at Event Brewery</vt:lpstr>
      <vt:lpstr>Enjoy the week!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GS1</dc:creator>
  <cp:keywords/>
  <dc:description/>
  <cp:lastModifiedBy>Cindy Grell</cp:lastModifiedBy>
  <cp:revision>167</cp:revision>
  <cp:lastPrinted>2017-09-21T16:33:05Z</cp:lastPrinted>
  <dcterms:created xsi:type="dcterms:W3CDTF">2015-02-03T16:52:14Z</dcterms:created>
  <dcterms:modified xsi:type="dcterms:W3CDTF">2017-10-10T05:41:45Z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y fmtid="{D5CDD505-2E9C-101B-9397-08002B2CF9AE}" pid="3" name="Date">
    <vt:filetime>2016-01-06T05:00:00Z</vt:filetime>
  </property>
</Properties>
</file>