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5"/>
  </p:sldMasterIdLst>
  <p:notesMasterIdLst>
    <p:notesMasterId r:id="rId20"/>
  </p:notesMasterIdLst>
  <p:sldIdLst>
    <p:sldId id="384" r:id="rId6"/>
    <p:sldId id="364" r:id="rId7"/>
    <p:sldId id="361" r:id="rId8"/>
    <p:sldId id="370" r:id="rId9"/>
    <p:sldId id="372" r:id="rId10"/>
    <p:sldId id="365" r:id="rId11"/>
    <p:sldId id="373" r:id="rId12"/>
    <p:sldId id="374" r:id="rId13"/>
    <p:sldId id="375" r:id="rId14"/>
    <p:sldId id="367" r:id="rId15"/>
    <p:sldId id="376" r:id="rId16"/>
    <p:sldId id="368" r:id="rId17"/>
    <p:sldId id="369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Milla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1B"/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3"/>
    <p:restoredTop sz="94674"/>
  </p:normalViewPr>
  <p:slideViewPr>
    <p:cSldViewPr snapToGrid="0">
      <p:cViewPr varScale="1">
        <p:scale>
          <a:sx n="95" d="100"/>
          <a:sy n="95" d="100"/>
        </p:scale>
        <p:origin x="13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2EFE-7ED6-3644-839E-F6BE772D9126}" type="datetimeFigureOut">
              <a:rPr lang="en-US" smtClean="0"/>
              <a:t>25-Oct-17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B6496-C74F-C44A-B758-00C2402F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0309" y="5492097"/>
            <a:ext cx="6291385" cy="431854"/>
          </a:xfrm>
        </p:spPr>
        <p:txBody>
          <a:bodyPr anchor="t">
            <a:noAutofit/>
          </a:bodyPr>
          <a:lstStyle>
            <a:lvl1pPr algn="ctr">
              <a:defRPr sz="29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309" y="6059488"/>
            <a:ext cx="6291385" cy="3222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92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562737" indent="0" algn="ctr">
              <a:buNone/>
              <a:defRPr sz="2462"/>
            </a:lvl2pPr>
            <a:lvl3pPr marL="1125472" indent="0" algn="ctr">
              <a:buNone/>
              <a:defRPr sz="2215"/>
            </a:lvl3pPr>
            <a:lvl4pPr marL="1688207" indent="0" algn="ctr">
              <a:buNone/>
              <a:defRPr sz="1969"/>
            </a:lvl4pPr>
            <a:lvl5pPr marL="2250944" indent="0" algn="ctr">
              <a:buNone/>
              <a:defRPr sz="1969"/>
            </a:lvl5pPr>
            <a:lvl6pPr marL="2813679" indent="0" algn="ctr">
              <a:buNone/>
              <a:defRPr sz="1969"/>
            </a:lvl6pPr>
            <a:lvl7pPr marL="3376415" indent="0" algn="ctr">
              <a:buNone/>
              <a:defRPr sz="1969"/>
            </a:lvl7pPr>
            <a:lvl8pPr marL="3939151" indent="0" algn="ctr">
              <a:buNone/>
              <a:defRPr sz="1969"/>
            </a:lvl8pPr>
            <a:lvl9pPr marL="4501886" indent="0" algn="ctr">
              <a:buNone/>
              <a:defRPr sz="1969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342892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4516582" y="1849508"/>
            <a:ext cx="3158836" cy="3158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4710163" y="2765115"/>
            <a:ext cx="2778825" cy="114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7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D5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0035" y="5097602"/>
            <a:ext cx="6291385" cy="322265"/>
          </a:xfrm>
        </p:spPr>
        <p:txBody>
          <a:bodyPr anchor="t">
            <a:noAutofit/>
          </a:bodyPr>
          <a:lstStyle>
            <a:lvl1pPr algn="l">
              <a:defRPr sz="295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089" y="5692999"/>
            <a:ext cx="6291385" cy="3222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92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562737" indent="0" algn="ctr">
              <a:buNone/>
              <a:defRPr sz="2462"/>
            </a:lvl2pPr>
            <a:lvl3pPr marL="1125472" indent="0" algn="ctr">
              <a:buNone/>
              <a:defRPr sz="2215"/>
            </a:lvl3pPr>
            <a:lvl4pPr marL="1688207" indent="0" algn="ctr">
              <a:buNone/>
              <a:defRPr sz="1969"/>
            </a:lvl4pPr>
            <a:lvl5pPr marL="2250944" indent="0" algn="ctr">
              <a:buNone/>
              <a:defRPr sz="1969"/>
            </a:lvl5pPr>
            <a:lvl6pPr marL="2813679" indent="0" algn="ctr">
              <a:buNone/>
              <a:defRPr sz="1969"/>
            </a:lvl6pPr>
            <a:lvl7pPr marL="3376415" indent="0" algn="ctr">
              <a:buNone/>
              <a:defRPr sz="1969"/>
            </a:lvl7pPr>
            <a:lvl8pPr marL="3939151" indent="0" algn="ctr">
              <a:buNone/>
              <a:defRPr sz="1969"/>
            </a:lvl8pPr>
            <a:lvl9pPr marL="4501886" indent="0" algn="ctr">
              <a:buNone/>
              <a:defRPr sz="1969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5540754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-139021"/>
            <a:ext cx="5816598" cy="57304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60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23987" y="1916112"/>
            <a:ext cx="11256107" cy="4193178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900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7854070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7" y="1916116"/>
            <a:ext cx="11256107" cy="41099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77">
                <a:latin typeface="Gotham Book" charset="0"/>
                <a:ea typeface="Gotham Book" charset="0"/>
                <a:cs typeface="Gotham Book" charset="0"/>
              </a:defRPr>
            </a:lvl1pPr>
            <a:lvl2pPr marL="562737" indent="0">
              <a:buNone/>
              <a:defRPr sz="1477"/>
            </a:lvl2pPr>
            <a:lvl3pPr marL="1125472" indent="0">
              <a:buNone/>
              <a:defRPr sz="1477"/>
            </a:lvl3pPr>
            <a:lvl4pPr marL="1688207" indent="0">
              <a:buNone/>
              <a:defRPr sz="1477"/>
            </a:lvl4pPr>
            <a:lvl5pPr marL="2250944" indent="0">
              <a:buNone/>
              <a:defRPr sz="1477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7854070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94206" y="0"/>
            <a:ext cx="2479675" cy="1223484"/>
            <a:chOff x="15569403" y="0"/>
            <a:chExt cx="3615110" cy="1783714"/>
          </a:xfrm>
        </p:grpSpPr>
        <p:sp>
          <p:nvSpPr>
            <p:cNvPr id="15" name="object 9"/>
            <p:cNvSpPr/>
            <p:nvPr/>
          </p:nvSpPr>
          <p:spPr>
            <a:xfrm>
              <a:off x="15569403" y="0"/>
              <a:ext cx="3615054" cy="1783714"/>
            </a:xfrm>
            <a:custGeom>
              <a:avLst/>
              <a:gdLst/>
              <a:ahLst/>
              <a:cxnLst/>
              <a:rect l="l" t="t" r="r" b="b"/>
              <a:pathLst>
                <a:path w="3615055" h="1783714">
                  <a:moveTo>
                    <a:pt x="3614528" y="0"/>
                  </a:moveTo>
                  <a:lnTo>
                    <a:pt x="0" y="0"/>
                  </a:lnTo>
                  <a:lnTo>
                    <a:pt x="289" y="22206"/>
                  </a:ln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  <a:lnTo>
                    <a:pt x="1855419" y="1782978"/>
                  </a:lnTo>
                  <a:lnTo>
                    <a:pt x="1903264" y="1781099"/>
                  </a:lnTo>
                  <a:lnTo>
                    <a:pt x="1950782" y="1777987"/>
                  </a:lnTo>
                  <a:lnTo>
                    <a:pt x="1997958" y="1773658"/>
                  </a:lnTo>
                  <a:lnTo>
                    <a:pt x="2044777" y="1768126"/>
                  </a:lnTo>
                  <a:lnTo>
                    <a:pt x="2091223" y="1761408"/>
                  </a:lnTo>
                  <a:lnTo>
                    <a:pt x="2137280" y="1753519"/>
                  </a:lnTo>
                  <a:lnTo>
                    <a:pt x="2182933" y="1744475"/>
                  </a:lnTo>
                  <a:lnTo>
                    <a:pt x="2228165" y="1734291"/>
                  </a:lnTo>
                  <a:lnTo>
                    <a:pt x="2272963" y="1722983"/>
                  </a:lnTo>
                  <a:lnTo>
                    <a:pt x="2317309" y="1710567"/>
                  </a:lnTo>
                  <a:lnTo>
                    <a:pt x="2361188" y="1697059"/>
                  </a:lnTo>
                  <a:lnTo>
                    <a:pt x="2404585" y="1682473"/>
                  </a:lnTo>
                  <a:lnTo>
                    <a:pt x="2447483" y="1666827"/>
                  </a:lnTo>
                  <a:lnTo>
                    <a:pt x="2489869" y="1650134"/>
                  </a:lnTo>
                  <a:lnTo>
                    <a:pt x="2531724" y="1632411"/>
                  </a:lnTo>
                  <a:lnTo>
                    <a:pt x="2573035" y="1613674"/>
                  </a:lnTo>
                  <a:lnTo>
                    <a:pt x="2613786" y="1593938"/>
                  </a:lnTo>
                  <a:lnTo>
                    <a:pt x="2653960" y="1573219"/>
                  </a:lnTo>
                  <a:lnTo>
                    <a:pt x="2693543" y="1551532"/>
                  </a:lnTo>
                  <a:lnTo>
                    <a:pt x="2732518" y="1528893"/>
                  </a:lnTo>
                  <a:lnTo>
                    <a:pt x="2770870" y="1505318"/>
                  </a:lnTo>
                  <a:lnTo>
                    <a:pt x="2808584" y="1480822"/>
                  </a:lnTo>
                  <a:lnTo>
                    <a:pt x="2845644" y="1455421"/>
                  </a:lnTo>
                  <a:lnTo>
                    <a:pt x="2882034" y="1429131"/>
                  </a:lnTo>
                  <a:lnTo>
                    <a:pt x="2917738" y="1401967"/>
                  </a:lnTo>
                  <a:lnTo>
                    <a:pt x="2952741" y="1373945"/>
                  </a:lnTo>
                  <a:lnTo>
                    <a:pt x="2987028" y="1345080"/>
                  </a:lnTo>
                  <a:lnTo>
                    <a:pt x="3020582" y="1315389"/>
                  </a:lnTo>
                  <a:lnTo>
                    <a:pt x="3053389" y="1284886"/>
                  </a:lnTo>
                  <a:lnTo>
                    <a:pt x="3085432" y="1253587"/>
                  </a:lnTo>
                  <a:lnTo>
                    <a:pt x="3116695" y="1221509"/>
                  </a:lnTo>
                  <a:lnTo>
                    <a:pt x="3147165" y="1188666"/>
                  </a:lnTo>
                  <a:lnTo>
                    <a:pt x="3176823" y="1155075"/>
                  </a:lnTo>
                  <a:lnTo>
                    <a:pt x="3205656" y="1120750"/>
                  </a:lnTo>
                  <a:lnTo>
                    <a:pt x="3233647" y="1085708"/>
                  </a:lnTo>
                  <a:lnTo>
                    <a:pt x="3260782" y="1049964"/>
                  </a:lnTo>
                  <a:lnTo>
                    <a:pt x="3287043" y="1013534"/>
                  </a:lnTo>
                  <a:lnTo>
                    <a:pt x="3312416" y="976433"/>
                  </a:lnTo>
                  <a:lnTo>
                    <a:pt x="3336884" y="938678"/>
                  </a:lnTo>
                  <a:lnTo>
                    <a:pt x="3360433" y="900283"/>
                  </a:lnTo>
                  <a:lnTo>
                    <a:pt x="3383047" y="861264"/>
                  </a:lnTo>
                  <a:lnTo>
                    <a:pt x="3404710" y="821638"/>
                  </a:lnTo>
                  <a:lnTo>
                    <a:pt x="3425407" y="781419"/>
                  </a:lnTo>
                  <a:lnTo>
                    <a:pt x="3445121" y="740623"/>
                  </a:lnTo>
                  <a:lnTo>
                    <a:pt x="3463837" y="699266"/>
                  </a:lnTo>
                  <a:lnTo>
                    <a:pt x="3481541" y="657364"/>
                  </a:lnTo>
                  <a:lnTo>
                    <a:pt x="3498215" y="614931"/>
                  </a:lnTo>
                  <a:lnTo>
                    <a:pt x="3513845" y="571985"/>
                  </a:lnTo>
                  <a:lnTo>
                    <a:pt x="3528414" y="528540"/>
                  </a:lnTo>
                  <a:lnTo>
                    <a:pt x="3541908" y="484612"/>
                  </a:lnTo>
                  <a:lnTo>
                    <a:pt x="3554310" y="440216"/>
                  </a:lnTo>
                  <a:lnTo>
                    <a:pt x="3565605" y="395369"/>
                  </a:lnTo>
                  <a:lnTo>
                    <a:pt x="3575778" y="350086"/>
                  </a:lnTo>
                  <a:lnTo>
                    <a:pt x="3584812" y="304382"/>
                  </a:lnTo>
                  <a:lnTo>
                    <a:pt x="3592692" y="258274"/>
                  </a:lnTo>
                  <a:lnTo>
                    <a:pt x="3599403" y="211776"/>
                  </a:lnTo>
                  <a:lnTo>
                    <a:pt x="3604929" y="164905"/>
                  </a:lnTo>
                  <a:lnTo>
                    <a:pt x="3609253" y="117676"/>
                  </a:lnTo>
                  <a:lnTo>
                    <a:pt x="3612362" y="70104"/>
                  </a:lnTo>
                  <a:lnTo>
                    <a:pt x="3614239" y="22206"/>
                  </a:lnTo>
                  <a:lnTo>
                    <a:pt x="361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17376668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4" h="1783714">
                  <a:moveTo>
                    <a:pt x="0" y="1783608"/>
                  </a:moveTo>
                  <a:lnTo>
                    <a:pt x="48155" y="1782978"/>
                  </a:lnTo>
                  <a:lnTo>
                    <a:pt x="95999" y="1781099"/>
                  </a:lnTo>
                  <a:lnTo>
                    <a:pt x="143517" y="1777987"/>
                  </a:lnTo>
                  <a:lnTo>
                    <a:pt x="190694" y="1773658"/>
                  </a:lnTo>
                  <a:lnTo>
                    <a:pt x="237513" y="1768126"/>
                  </a:lnTo>
                  <a:lnTo>
                    <a:pt x="283958" y="1761408"/>
                  </a:lnTo>
                  <a:lnTo>
                    <a:pt x="330016" y="1753519"/>
                  </a:lnTo>
                  <a:lnTo>
                    <a:pt x="375668" y="1744475"/>
                  </a:lnTo>
                  <a:lnTo>
                    <a:pt x="420901" y="1734291"/>
                  </a:lnTo>
                  <a:lnTo>
                    <a:pt x="465698" y="1722983"/>
                  </a:lnTo>
                  <a:lnTo>
                    <a:pt x="510044" y="1710567"/>
                  </a:lnTo>
                  <a:lnTo>
                    <a:pt x="553923" y="1697059"/>
                  </a:lnTo>
                  <a:lnTo>
                    <a:pt x="597320" y="1682473"/>
                  </a:lnTo>
                  <a:lnTo>
                    <a:pt x="640219" y="1666827"/>
                  </a:lnTo>
                  <a:lnTo>
                    <a:pt x="682604" y="1650134"/>
                  </a:lnTo>
                  <a:lnTo>
                    <a:pt x="724460" y="1632411"/>
                  </a:lnTo>
                  <a:lnTo>
                    <a:pt x="765771" y="1613674"/>
                  </a:lnTo>
                  <a:lnTo>
                    <a:pt x="806521" y="1593938"/>
                  </a:lnTo>
                  <a:lnTo>
                    <a:pt x="846696" y="1573219"/>
                  </a:lnTo>
                  <a:lnTo>
                    <a:pt x="886278" y="1551532"/>
                  </a:lnTo>
                  <a:lnTo>
                    <a:pt x="925254" y="1528893"/>
                  </a:lnTo>
                  <a:lnTo>
                    <a:pt x="963606" y="1505318"/>
                  </a:lnTo>
                  <a:lnTo>
                    <a:pt x="1001320" y="1480822"/>
                  </a:lnTo>
                  <a:lnTo>
                    <a:pt x="1038379" y="1455421"/>
                  </a:lnTo>
                  <a:lnTo>
                    <a:pt x="1074769" y="1429131"/>
                  </a:lnTo>
                  <a:lnTo>
                    <a:pt x="1110473" y="1401967"/>
                  </a:lnTo>
                  <a:lnTo>
                    <a:pt x="1145477" y="1373945"/>
                  </a:lnTo>
                  <a:lnTo>
                    <a:pt x="1179763" y="1345080"/>
                  </a:lnTo>
                  <a:lnTo>
                    <a:pt x="1213318" y="1315389"/>
                  </a:lnTo>
                  <a:lnTo>
                    <a:pt x="1246124" y="1284886"/>
                  </a:lnTo>
                  <a:lnTo>
                    <a:pt x="1278167" y="1253587"/>
                  </a:lnTo>
                  <a:lnTo>
                    <a:pt x="1309431" y="1221509"/>
                  </a:lnTo>
                  <a:lnTo>
                    <a:pt x="1339900" y="1188666"/>
                  </a:lnTo>
                  <a:lnTo>
                    <a:pt x="1369559" y="1155075"/>
                  </a:lnTo>
                  <a:lnTo>
                    <a:pt x="1398392" y="1120750"/>
                  </a:lnTo>
                  <a:lnTo>
                    <a:pt x="1426383" y="1085708"/>
                  </a:lnTo>
                  <a:lnTo>
                    <a:pt x="1453517" y="1049964"/>
                  </a:lnTo>
                  <a:lnTo>
                    <a:pt x="1479778" y="1013534"/>
                  </a:lnTo>
                  <a:lnTo>
                    <a:pt x="1505151" y="976433"/>
                  </a:lnTo>
                  <a:lnTo>
                    <a:pt x="1529620" y="938678"/>
                  </a:lnTo>
                  <a:lnTo>
                    <a:pt x="1553169" y="900283"/>
                  </a:lnTo>
                  <a:lnTo>
                    <a:pt x="1575783" y="861264"/>
                  </a:lnTo>
                  <a:lnTo>
                    <a:pt x="1597446" y="821638"/>
                  </a:lnTo>
                  <a:lnTo>
                    <a:pt x="1618142" y="781419"/>
                  </a:lnTo>
                  <a:lnTo>
                    <a:pt x="1637856" y="740623"/>
                  </a:lnTo>
                  <a:lnTo>
                    <a:pt x="1656573" y="699266"/>
                  </a:lnTo>
                  <a:lnTo>
                    <a:pt x="1674276" y="657364"/>
                  </a:lnTo>
                  <a:lnTo>
                    <a:pt x="1690951" y="614931"/>
                  </a:lnTo>
                  <a:lnTo>
                    <a:pt x="1706580" y="571985"/>
                  </a:lnTo>
                  <a:lnTo>
                    <a:pt x="1721150" y="528540"/>
                  </a:lnTo>
                  <a:lnTo>
                    <a:pt x="1734643" y="484612"/>
                  </a:lnTo>
                  <a:lnTo>
                    <a:pt x="1747045" y="440216"/>
                  </a:lnTo>
                  <a:lnTo>
                    <a:pt x="1758341" y="395369"/>
                  </a:lnTo>
                  <a:lnTo>
                    <a:pt x="1768513" y="350086"/>
                  </a:lnTo>
                  <a:lnTo>
                    <a:pt x="1777547" y="304382"/>
                  </a:lnTo>
                  <a:lnTo>
                    <a:pt x="1785428" y="258274"/>
                  </a:lnTo>
                  <a:lnTo>
                    <a:pt x="1792138" y="211776"/>
                  </a:lnTo>
                  <a:lnTo>
                    <a:pt x="1797664" y="164905"/>
                  </a:lnTo>
                  <a:lnTo>
                    <a:pt x="1801989" y="117676"/>
                  </a:lnTo>
                  <a:lnTo>
                    <a:pt x="1805098" y="70104"/>
                  </a:lnTo>
                  <a:lnTo>
                    <a:pt x="1806974" y="22206"/>
                  </a:lnTo>
                  <a:lnTo>
                    <a:pt x="1807264" y="0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/>
            <p:cNvSpPr/>
            <p:nvPr/>
          </p:nvSpPr>
          <p:spPr>
            <a:xfrm>
              <a:off x="15569403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5" h="1783714">
                  <a:moveTo>
                    <a:pt x="0" y="0"/>
                  </a:move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20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194206" y="0"/>
            <a:ext cx="2479675" cy="1223484"/>
            <a:chOff x="15569403" y="0"/>
            <a:chExt cx="3615110" cy="1783714"/>
          </a:xfrm>
        </p:grpSpPr>
        <p:sp>
          <p:nvSpPr>
            <p:cNvPr id="15" name="object 9"/>
            <p:cNvSpPr/>
            <p:nvPr/>
          </p:nvSpPr>
          <p:spPr>
            <a:xfrm>
              <a:off x="15569403" y="0"/>
              <a:ext cx="3615054" cy="1783714"/>
            </a:xfrm>
            <a:custGeom>
              <a:avLst/>
              <a:gdLst/>
              <a:ahLst/>
              <a:cxnLst/>
              <a:rect l="l" t="t" r="r" b="b"/>
              <a:pathLst>
                <a:path w="3615055" h="1783714">
                  <a:moveTo>
                    <a:pt x="3614528" y="0"/>
                  </a:moveTo>
                  <a:lnTo>
                    <a:pt x="0" y="0"/>
                  </a:lnTo>
                  <a:lnTo>
                    <a:pt x="289" y="22206"/>
                  </a:ln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  <a:lnTo>
                    <a:pt x="1855419" y="1782978"/>
                  </a:lnTo>
                  <a:lnTo>
                    <a:pt x="1903264" y="1781099"/>
                  </a:lnTo>
                  <a:lnTo>
                    <a:pt x="1950782" y="1777987"/>
                  </a:lnTo>
                  <a:lnTo>
                    <a:pt x="1997958" y="1773658"/>
                  </a:lnTo>
                  <a:lnTo>
                    <a:pt x="2044777" y="1768126"/>
                  </a:lnTo>
                  <a:lnTo>
                    <a:pt x="2091223" y="1761408"/>
                  </a:lnTo>
                  <a:lnTo>
                    <a:pt x="2137280" y="1753519"/>
                  </a:lnTo>
                  <a:lnTo>
                    <a:pt x="2182933" y="1744475"/>
                  </a:lnTo>
                  <a:lnTo>
                    <a:pt x="2228165" y="1734291"/>
                  </a:lnTo>
                  <a:lnTo>
                    <a:pt x="2272963" y="1722983"/>
                  </a:lnTo>
                  <a:lnTo>
                    <a:pt x="2317309" y="1710567"/>
                  </a:lnTo>
                  <a:lnTo>
                    <a:pt x="2361188" y="1697059"/>
                  </a:lnTo>
                  <a:lnTo>
                    <a:pt x="2404585" y="1682473"/>
                  </a:lnTo>
                  <a:lnTo>
                    <a:pt x="2447483" y="1666827"/>
                  </a:lnTo>
                  <a:lnTo>
                    <a:pt x="2489869" y="1650134"/>
                  </a:lnTo>
                  <a:lnTo>
                    <a:pt x="2531724" y="1632411"/>
                  </a:lnTo>
                  <a:lnTo>
                    <a:pt x="2573035" y="1613674"/>
                  </a:lnTo>
                  <a:lnTo>
                    <a:pt x="2613786" y="1593938"/>
                  </a:lnTo>
                  <a:lnTo>
                    <a:pt x="2653960" y="1573219"/>
                  </a:lnTo>
                  <a:lnTo>
                    <a:pt x="2693543" y="1551532"/>
                  </a:lnTo>
                  <a:lnTo>
                    <a:pt x="2732518" y="1528893"/>
                  </a:lnTo>
                  <a:lnTo>
                    <a:pt x="2770870" y="1505318"/>
                  </a:lnTo>
                  <a:lnTo>
                    <a:pt x="2808584" y="1480822"/>
                  </a:lnTo>
                  <a:lnTo>
                    <a:pt x="2845644" y="1455421"/>
                  </a:lnTo>
                  <a:lnTo>
                    <a:pt x="2882034" y="1429131"/>
                  </a:lnTo>
                  <a:lnTo>
                    <a:pt x="2917738" y="1401967"/>
                  </a:lnTo>
                  <a:lnTo>
                    <a:pt x="2952741" y="1373945"/>
                  </a:lnTo>
                  <a:lnTo>
                    <a:pt x="2987028" y="1345080"/>
                  </a:lnTo>
                  <a:lnTo>
                    <a:pt x="3020582" y="1315389"/>
                  </a:lnTo>
                  <a:lnTo>
                    <a:pt x="3053389" y="1284886"/>
                  </a:lnTo>
                  <a:lnTo>
                    <a:pt x="3085432" y="1253587"/>
                  </a:lnTo>
                  <a:lnTo>
                    <a:pt x="3116695" y="1221509"/>
                  </a:lnTo>
                  <a:lnTo>
                    <a:pt x="3147165" y="1188666"/>
                  </a:lnTo>
                  <a:lnTo>
                    <a:pt x="3176823" y="1155075"/>
                  </a:lnTo>
                  <a:lnTo>
                    <a:pt x="3205656" y="1120750"/>
                  </a:lnTo>
                  <a:lnTo>
                    <a:pt x="3233647" y="1085708"/>
                  </a:lnTo>
                  <a:lnTo>
                    <a:pt x="3260782" y="1049964"/>
                  </a:lnTo>
                  <a:lnTo>
                    <a:pt x="3287043" y="1013534"/>
                  </a:lnTo>
                  <a:lnTo>
                    <a:pt x="3312416" y="976433"/>
                  </a:lnTo>
                  <a:lnTo>
                    <a:pt x="3336884" y="938678"/>
                  </a:lnTo>
                  <a:lnTo>
                    <a:pt x="3360433" y="900283"/>
                  </a:lnTo>
                  <a:lnTo>
                    <a:pt x="3383047" y="861264"/>
                  </a:lnTo>
                  <a:lnTo>
                    <a:pt x="3404710" y="821638"/>
                  </a:lnTo>
                  <a:lnTo>
                    <a:pt x="3425407" y="781419"/>
                  </a:lnTo>
                  <a:lnTo>
                    <a:pt x="3445121" y="740623"/>
                  </a:lnTo>
                  <a:lnTo>
                    <a:pt x="3463837" y="699266"/>
                  </a:lnTo>
                  <a:lnTo>
                    <a:pt x="3481541" y="657364"/>
                  </a:lnTo>
                  <a:lnTo>
                    <a:pt x="3498215" y="614931"/>
                  </a:lnTo>
                  <a:lnTo>
                    <a:pt x="3513845" y="571985"/>
                  </a:lnTo>
                  <a:lnTo>
                    <a:pt x="3528414" y="528540"/>
                  </a:lnTo>
                  <a:lnTo>
                    <a:pt x="3541908" y="484612"/>
                  </a:lnTo>
                  <a:lnTo>
                    <a:pt x="3554310" y="440216"/>
                  </a:lnTo>
                  <a:lnTo>
                    <a:pt x="3565605" y="395369"/>
                  </a:lnTo>
                  <a:lnTo>
                    <a:pt x="3575778" y="350086"/>
                  </a:lnTo>
                  <a:lnTo>
                    <a:pt x="3584812" y="304382"/>
                  </a:lnTo>
                  <a:lnTo>
                    <a:pt x="3592692" y="258274"/>
                  </a:lnTo>
                  <a:lnTo>
                    <a:pt x="3599403" y="211776"/>
                  </a:lnTo>
                  <a:lnTo>
                    <a:pt x="3604929" y="164905"/>
                  </a:lnTo>
                  <a:lnTo>
                    <a:pt x="3609253" y="117676"/>
                  </a:lnTo>
                  <a:lnTo>
                    <a:pt x="3612362" y="70104"/>
                  </a:lnTo>
                  <a:lnTo>
                    <a:pt x="3614239" y="22206"/>
                  </a:lnTo>
                  <a:lnTo>
                    <a:pt x="361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17376668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4" h="1783714">
                  <a:moveTo>
                    <a:pt x="0" y="1783608"/>
                  </a:moveTo>
                  <a:lnTo>
                    <a:pt x="48155" y="1782978"/>
                  </a:lnTo>
                  <a:lnTo>
                    <a:pt x="95999" y="1781099"/>
                  </a:lnTo>
                  <a:lnTo>
                    <a:pt x="143517" y="1777987"/>
                  </a:lnTo>
                  <a:lnTo>
                    <a:pt x="190694" y="1773658"/>
                  </a:lnTo>
                  <a:lnTo>
                    <a:pt x="237513" y="1768126"/>
                  </a:lnTo>
                  <a:lnTo>
                    <a:pt x="283958" y="1761408"/>
                  </a:lnTo>
                  <a:lnTo>
                    <a:pt x="330016" y="1753519"/>
                  </a:lnTo>
                  <a:lnTo>
                    <a:pt x="375668" y="1744475"/>
                  </a:lnTo>
                  <a:lnTo>
                    <a:pt x="420901" y="1734291"/>
                  </a:lnTo>
                  <a:lnTo>
                    <a:pt x="465698" y="1722983"/>
                  </a:lnTo>
                  <a:lnTo>
                    <a:pt x="510044" y="1710567"/>
                  </a:lnTo>
                  <a:lnTo>
                    <a:pt x="553923" y="1697059"/>
                  </a:lnTo>
                  <a:lnTo>
                    <a:pt x="597320" y="1682473"/>
                  </a:lnTo>
                  <a:lnTo>
                    <a:pt x="640219" y="1666827"/>
                  </a:lnTo>
                  <a:lnTo>
                    <a:pt x="682604" y="1650134"/>
                  </a:lnTo>
                  <a:lnTo>
                    <a:pt x="724460" y="1632411"/>
                  </a:lnTo>
                  <a:lnTo>
                    <a:pt x="765771" y="1613674"/>
                  </a:lnTo>
                  <a:lnTo>
                    <a:pt x="806521" y="1593938"/>
                  </a:lnTo>
                  <a:lnTo>
                    <a:pt x="846696" y="1573219"/>
                  </a:lnTo>
                  <a:lnTo>
                    <a:pt x="886278" y="1551532"/>
                  </a:lnTo>
                  <a:lnTo>
                    <a:pt x="925254" y="1528893"/>
                  </a:lnTo>
                  <a:lnTo>
                    <a:pt x="963606" y="1505318"/>
                  </a:lnTo>
                  <a:lnTo>
                    <a:pt x="1001320" y="1480822"/>
                  </a:lnTo>
                  <a:lnTo>
                    <a:pt x="1038379" y="1455421"/>
                  </a:lnTo>
                  <a:lnTo>
                    <a:pt x="1074769" y="1429131"/>
                  </a:lnTo>
                  <a:lnTo>
                    <a:pt x="1110473" y="1401967"/>
                  </a:lnTo>
                  <a:lnTo>
                    <a:pt x="1145477" y="1373945"/>
                  </a:lnTo>
                  <a:lnTo>
                    <a:pt x="1179763" y="1345080"/>
                  </a:lnTo>
                  <a:lnTo>
                    <a:pt x="1213318" y="1315389"/>
                  </a:lnTo>
                  <a:lnTo>
                    <a:pt x="1246124" y="1284886"/>
                  </a:lnTo>
                  <a:lnTo>
                    <a:pt x="1278167" y="1253587"/>
                  </a:lnTo>
                  <a:lnTo>
                    <a:pt x="1309431" y="1221509"/>
                  </a:lnTo>
                  <a:lnTo>
                    <a:pt x="1339900" y="1188666"/>
                  </a:lnTo>
                  <a:lnTo>
                    <a:pt x="1369559" y="1155075"/>
                  </a:lnTo>
                  <a:lnTo>
                    <a:pt x="1398392" y="1120750"/>
                  </a:lnTo>
                  <a:lnTo>
                    <a:pt x="1426383" y="1085708"/>
                  </a:lnTo>
                  <a:lnTo>
                    <a:pt x="1453517" y="1049964"/>
                  </a:lnTo>
                  <a:lnTo>
                    <a:pt x="1479778" y="1013534"/>
                  </a:lnTo>
                  <a:lnTo>
                    <a:pt x="1505151" y="976433"/>
                  </a:lnTo>
                  <a:lnTo>
                    <a:pt x="1529620" y="938678"/>
                  </a:lnTo>
                  <a:lnTo>
                    <a:pt x="1553169" y="900283"/>
                  </a:lnTo>
                  <a:lnTo>
                    <a:pt x="1575783" y="861264"/>
                  </a:lnTo>
                  <a:lnTo>
                    <a:pt x="1597446" y="821638"/>
                  </a:lnTo>
                  <a:lnTo>
                    <a:pt x="1618142" y="781419"/>
                  </a:lnTo>
                  <a:lnTo>
                    <a:pt x="1637856" y="740623"/>
                  </a:lnTo>
                  <a:lnTo>
                    <a:pt x="1656573" y="699266"/>
                  </a:lnTo>
                  <a:lnTo>
                    <a:pt x="1674276" y="657364"/>
                  </a:lnTo>
                  <a:lnTo>
                    <a:pt x="1690951" y="614931"/>
                  </a:lnTo>
                  <a:lnTo>
                    <a:pt x="1706580" y="571985"/>
                  </a:lnTo>
                  <a:lnTo>
                    <a:pt x="1721150" y="528540"/>
                  </a:lnTo>
                  <a:lnTo>
                    <a:pt x="1734643" y="484612"/>
                  </a:lnTo>
                  <a:lnTo>
                    <a:pt x="1747045" y="440216"/>
                  </a:lnTo>
                  <a:lnTo>
                    <a:pt x="1758341" y="395369"/>
                  </a:lnTo>
                  <a:lnTo>
                    <a:pt x="1768513" y="350086"/>
                  </a:lnTo>
                  <a:lnTo>
                    <a:pt x="1777547" y="304382"/>
                  </a:lnTo>
                  <a:lnTo>
                    <a:pt x="1785428" y="258274"/>
                  </a:lnTo>
                  <a:lnTo>
                    <a:pt x="1792138" y="211776"/>
                  </a:lnTo>
                  <a:lnTo>
                    <a:pt x="1797664" y="164905"/>
                  </a:lnTo>
                  <a:lnTo>
                    <a:pt x="1801989" y="117676"/>
                  </a:lnTo>
                  <a:lnTo>
                    <a:pt x="1805098" y="70104"/>
                  </a:lnTo>
                  <a:lnTo>
                    <a:pt x="1806974" y="22206"/>
                  </a:lnTo>
                  <a:lnTo>
                    <a:pt x="1807264" y="0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/>
            <p:cNvSpPr/>
            <p:nvPr/>
          </p:nvSpPr>
          <p:spPr>
            <a:xfrm>
              <a:off x="15569403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5" h="1783714">
                  <a:moveTo>
                    <a:pt x="0" y="0"/>
                  </a:move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6" y="1916115"/>
            <a:ext cx="4249615" cy="419199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buNone/>
              <a:defRPr sz="1477">
                <a:latin typeface="Gotham Book" charset="0"/>
                <a:ea typeface="Gotham Book" charset="0"/>
                <a:cs typeface="Gotham Book" charset="0"/>
              </a:defRPr>
            </a:lvl1pPr>
            <a:lvl2pPr marL="562737" indent="0">
              <a:buNone/>
              <a:defRPr sz="1477"/>
            </a:lvl2pPr>
            <a:lvl3pPr marL="1125472" indent="0">
              <a:buNone/>
              <a:defRPr sz="1477"/>
            </a:lvl3pPr>
            <a:lvl4pPr marL="1688207" indent="0">
              <a:buNone/>
              <a:defRPr sz="1477"/>
            </a:lvl4pPr>
            <a:lvl5pPr marL="2250944" indent="0">
              <a:buNone/>
              <a:defRPr sz="1477"/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6071562" y="1311245"/>
            <a:ext cx="4680000" cy="4680000"/>
          </a:xfrm>
          <a:prstGeom prst="ellipse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194206" y="0"/>
            <a:ext cx="2479675" cy="1223484"/>
            <a:chOff x="15569403" y="0"/>
            <a:chExt cx="3615110" cy="1783714"/>
          </a:xfrm>
        </p:grpSpPr>
        <p:sp>
          <p:nvSpPr>
            <p:cNvPr id="17" name="object 9"/>
            <p:cNvSpPr/>
            <p:nvPr/>
          </p:nvSpPr>
          <p:spPr>
            <a:xfrm>
              <a:off x="15569403" y="0"/>
              <a:ext cx="3615054" cy="1783714"/>
            </a:xfrm>
            <a:custGeom>
              <a:avLst/>
              <a:gdLst/>
              <a:ahLst/>
              <a:cxnLst/>
              <a:rect l="l" t="t" r="r" b="b"/>
              <a:pathLst>
                <a:path w="3615055" h="1783714">
                  <a:moveTo>
                    <a:pt x="3614528" y="0"/>
                  </a:moveTo>
                  <a:lnTo>
                    <a:pt x="0" y="0"/>
                  </a:lnTo>
                  <a:lnTo>
                    <a:pt x="289" y="22206"/>
                  </a:ln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  <a:lnTo>
                    <a:pt x="1855419" y="1782978"/>
                  </a:lnTo>
                  <a:lnTo>
                    <a:pt x="1903264" y="1781099"/>
                  </a:lnTo>
                  <a:lnTo>
                    <a:pt x="1950782" y="1777987"/>
                  </a:lnTo>
                  <a:lnTo>
                    <a:pt x="1997958" y="1773658"/>
                  </a:lnTo>
                  <a:lnTo>
                    <a:pt x="2044777" y="1768126"/>
                  </a:lnTo>
                  <a:lnTo>
                    <a:pt x="2091223" y="1761408"/>
                  </a:lnTo>
                  <a:lnTo>
                    <a:pt x="2137280" y="1753519"/>
                  </a:lnTo>
                  <a:lnTo>
                    <a:pt x="2182933" y="1744475"/>
                  </a:lnTo>
                  <a:lnTo>
                    <a:pt x="2228165" y="1734291"/>
                  </a:lnTo>
                  <a:lnTo>
                    <a:pt x="2272963" y="1722983"/>
                  </a:lnTo>
                  <a:lnTo>
                    <a:pt x="2317309" y="1710567"/>
                  </a:lnTo>
                  <a:lnTo>
                    <a:pt x="2361188" y="1697059"/>
                  </a:lnTo>
                  <a:lnTo>
                    <a:pt x="2404585" y="1682473"/>
                  </a:lnTo>
                  <a:lnTo>
                    <a:pt x="2447483" y="1666827"/>
                  </a:lnTo>
                  <a:lnTo>
                    <a:pt x="2489869" y="1650134"/>
                  </a:lnTo>
                  <a:lnTo>
                    <a:pt x="2531724" y="1632411"/>
                  </a:lnTo>
                  <a:lnTo>
                    <a:pt x="2573035" y="1613674"/>
                  </a:lnTo>
                  <a:lnTo>
                    <a:pt x="2613786" y="1593938"/>
                  </a:lnTo>
                  <a:lnTo>
                    <a:pt x="2653960" y="1573219"/>
                  </a:lnTo>
                  <a:lnTo>
                    <a:pt x="2693543" y="1551532"/>
                  </a:lnTo>
                  <a:lnTo>
                    <a:pt x="2732518" y="1528893"/>
                  </a:lnTo>
                  <a:lnTo>
                    <a:pt x="2770870" y="1505318"/>
                  </a:lnTo>
                  <a:lnTo>
                    <a:pt x="2808584" y="1480822"/>
                  </a:lnTo>
                  <a:lnTo>
                    <a:pt x="2845644" y="1455421"/>
                  </a:lnTo>
                  <a:lnTo>
                    <a:pt x="2882034" y="1429131"/>
                  </a:lnTo>
                  <a:lnTo>
                    <a:pt x="2917738" y="1401967"/>
                  </a:lnTo>
                  <a:lnTo>
                    <a:pt x="2952741" y="1373945"/>
                  </a:lnTo>
                  <a:lnTo>
                    <a:pt x="2987028" y="1345080"/>
                  </a:lnTo>
                  <a:lnTo>
                    <a:pt x="3020582" y="1315389"/>
                  </a:lnTo>
                  <a:lnTo>
                    <a:pt x="3053389" y="1284886"/>
                  </a:lnTo>
                  <a:lnTo>
                    <a:pt x="3085432" y="1253587"/>
                  </a:lnTo>
                  <a:lnTo>
                    <a:pt x="3116695" y="1221509"/>
                  </a:lnTo>
                  <a:lnTo>
                    <a:pt x="3147165" y="1188666"/>
                  </a:lnTo>
                  <a:lnTo>
                    <a:pt x="3176823" y="1155075"/>
                  </a:lnTo>
                  <a:lnTo>
                    <a:pt x="3205656" y="1120750"/>
                  </a:lnTo>
                  <a:lnTo>
                    <a:pt x="3233647" y="1085708"/>
                  </a:lnTo>
                  <a:lnTo>
                    <a:pt x="3260782" y="1049964"/>
                  </a:lnTo>
                  <a:lnTo>
                    <a:pt x="3287043" y="1013534"/>
                  </a:lnTo>
                  <a:lnTo>
                    <a:pt x="3312416" y="976433"/>
                  </a:lnTo>
                  <a:lnTo>
                    <a:pt x="3336884" y="938678"/>
                  </a:lnTo>
                  <a:lnTo>
                    <a:pt x="3360433" y="900283"/>
                  </a:lnTo>
                  <a:lnTo>
                    <a:pt x="3383047" y="861264"/>
                  </a:lnTo>
                  <a:lnTo>
                    <a:pt x="3404710" y="821638"/>
                  </a:lnTo>
                  <a:lnTo>
                    <a:pt x="3425407" y="781419"/>
                  </a:lnTo>
                  <a:lnTo>
                    <a:pt x="3445121" y="740623"/>
                  </a:lnTo>
                  <a:lnTo>
                    <a:pt x="3463837" y="699266"/>
                  </a:lnTo>
                  <a:lnTo>
                    <a:pt x="3481541" y="657364"/>
                  </a:lnTo>
                  <a:lnTo>
                    <a:pt x="3498215" y="614931"/>
                  </a:lnTo>
                  <a:lnTo>
                    <a:pt x="3513845" y="571985"/>
                  </a:lnTo>
                  <a:lnTo>
                    <a:pt x="3528414" y="528540"/>
                  </a:lnTo>
                  <a:lnTo>
                    <a:pt x="3541908" y="484612"/>
                  </a:lnTo>
                  <a:lnTo>
                    <a:pt x="3554310" y="440216"/>
                  </a:lnTo>
                  <a:lnTo>
                    <a:pt x="3565605" y="395369"/>
                  </a:lnTo>
                  <a:lnTo>
                    <a:pt x="3575778" y="350086"/>
                  </a:lnTo>
                  <a:lnTo>
                    <a:pt x="3584812" y="304382"/>
                  </a:lnTo>
                  <a:lnTo>
                    <a:pt x="3592692" y="258274"/>
                  </a:lnTo>
                  <a:lnTo>
                    <a:pt x="3599403" y="211776"/>
                  </a:lnTo>
                  <a:lnTo>
                    <a:pt x="3604929" y="164905"/>
                  </a:lnTo>
                  <a:lnTo>
                    <a:pt x="3609253" y="117676"/>
                  </a:lnTo>
                  <a:lnTo>
                    <a:pt x="3612362" y="70104"/>
                  </a:lnTo>
                  <a:lnTo>
                    <a:pt x="3614239" y="22206"/>
                  </a:lnTo>
                  <a:lnTo>
                    <a:pt x="3614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17376668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4" h="1783714">
                  <a:moveTo>
                    <a:pt x="0" y="1783608"/>
                  </a:moveTo>
                  <a:lnTo>
                    <a:pt x="48155" y="1782978"/>
                  </a:lnTo>
                  <a:lnTo>
                    <a:pt x="95999" y="1781099"/>
                  </a:lnTo>
                  <a:lnTo>
                    <a:pt x="143517" y="1777987"/>
                  </a:lnTo>
                  <a:lnTo>
                    <a:pt x="190694" y="1773658"/>
                  </a:lnTo>
                  <a:lnTo>
                    <a:pt x="237513" y="1768126"/>
                  </a:lnTo>
                  <a:lnTo>
                    <a:pt x="283958" y="1761408"/>
                  </a:lnTo>
                  <a:lnTo>
                    <a:pt x="330016" y="1753519"/>
                  </a:lnTo>
                  <a:lnTo>
                    <a:pt x="375668" y="1744475"/>
                  </a:lnTo>
                  <a:lnTo>
                    <a:pt x="420901" y="1734291"/>
                  </a:lnTo>
                  <a:lnTo>
                    <a:pt x="465698" y="1722983"/>
                  </a:lnTo>
                  <a:lnTo>
                    <a:pt x="510044" y="1710567"/>
                  </a:lnTo>
                  <a:lnTo>
                    <a:pt x="553923" y="1697059"/>
                  </a:lnTo>
                  <a:lnTo>
                    <a:pt x="597320" y="1682473"/>
                  </a:lnTo>
                  <a:lnTo>
                    <a:pt x="640219" y="1666827"/>
                  </a:lnTo>
                  <a:lnTo>
                    <a:pt x="682604" y="1650134"/>
                  </a:lnTo>
                  <a:lnTo>
                    <a:pt x="724460" y="1632411"/>
                  </a:lnTo>
                  <a:lnTo>
                    <a:pt x="765771" y="1613674"/>
                  </a:lnTo>
                  <a:lnTo>
                    <a:pt x="806521" y="1593938"/>
                  </a:lnTo>
                  <a:lnTo>
                    <a:pt x="846696" y="1573219"/>
                  </a:lnTo>
                  <a:lnTo>
                    <a:pt x="886278" y="1551532"/>
                  </a:lnTo>
                  <a:lnTo>
                    <a:pt x="925254" y="1528893"/>
                  </a:lnTo>
                  <a:lnTo>
                    <a:pt x="963606" y="1505318"/>
                  </a:lnTo>
                  <a:lnTo>
                    <a:pt x="1001320" y="1480822"/>
                  </a:lnTo>
                  <a:lnTo>
                    <a:pt x="1038379" y="1455421"/>
                  </a:lnTo>
                  <a:lnTo>
                    <a:pt x="1074769" y="1429131"/>
                  </a:lnTo>
                  <a:lnTo>
                    <a:pt x="1110473" y="1401967"/>
                  </a:lnTo>
                  <a:lnTo>
                    <a:pt x="1145477" y="1373945"/>
                  </a:lnTo>
                  <a:lnTo>
                    <a:pt x="1179763" y="1345080"/>
                  </a:lnTo>
                  <a:lnTo>
                    <a:pt x="1213318" y="1315389"/>
                  </a:lnTo>
                  <a:lnTo>
                    <a:pt x="1246124" y="1284886"/>
                  </a:lnTo>
                  <a:lnTo>
                    <a:pt x="1278167" y="1253587"/>
                  </a:lnTo>
                  <a:lnTo>
                    <a:pt x="1309431" y="1221509"/>
                  </a:lnTo>
                  <a:lnTo>
                    <a:pt x="1339900" y="1188666"/>
                  </a:lnTo>
                  <a:lnTo>
                    <a:pt x="1369559" y="1155075"/>
                  </a:lnTo>
                  <a:lnTo>
                    <a:pt x="1398392" y="1120750"/>
                  </a:lnTo>
                  <a:lnTo>
                    <a:pt x="1426383" y="1085708"/>
                  </a:lnTo>
                  <a:lnTo>
                    <a:pt x="1453517" y="1049964"/>
                  </a:lnTo>
                  <a:lnTo>
                    <a:pt x="1479778" y="1013534"/>
                  </a:lnTo>
                  <a:lnTo>
                    <a:pt x="1505151" y="976433"/>
                  </a:lnTo>
                  <a:lnTo>
                    <a:pt x="1529620" y="938678"/>
                  </a:lnTo>
                  <a:lnTo>
                    <a:pt x="1553169" y="900283"/>
                  </a:lnTo>
                  <a:lnTo>
                    <a:pt x="1575783" y="861264"/>
                  </a:lnTo>
                  <a:lnTo>
                    <a:pt x="1597446" y="821638"/>
                  </a:lnTo>
                  <a:lnTo>
                    <a:pt x="1618142" y="781419"/>
                  </a:lnTo>
                  <a:lnTo>
                    <a:pt x="1637856" y="740623"/>
                  </a:lnTo>
                  <a:lnTo>
                    <a:pt x="1656573" y="699266"/>
                  </a:lnTo>
                  <a:lnTo>
                    <a:pt x="1674276" y="657364"/>
                  </a:lnTo>
                  <a:lnTo>
                    <a:pt x="1690951" y="614931"/>
                  </a:lnTo>
                  <a:lnTo>
                    <a:pt x="1706580" y="571985"/>
                  </a:lnTo>
                  <a:lnTo>
                    <a:pt x="1721150" y="528540"/>
                  </a:lnTo>
                  <a:lnTo>
                    <a:pt x="1734643" y="484612"/>
                  </a:lnTo>
                  <a:lnTo>
                    <a:pt x="1747045" y="440216"/>
                  </a:lnTo>
                  <a:lnTo>
                    <a:pt x="1758341" y="395369"/>
                  </a:lnTo>
                  <a:lnTo>
                    <a:pt x="1768513" y="350086"/>
                  </a:lnTo>
                  <a:lnTo>
                    <a:pt x="1777547" y="304382"/>
                  </a:lnTo>
                  <a:lnTo>
                    <a:pt x="1785428" y="258274"/>
                  </a:lnTo>
                  <a:lnTo>
                    <a:pt x="1792138" y="211776"/>
                  </a:lnTo>
                  <a:lnTo>
                    <a:pt x="1797664" y="164905"/>
                  </a:lnTo>
                  <a:lnTo>
                    <a:pt x="1801989" y="117676"/>
                  </a:lnTo>
                  <a:lnTo>
                    <a:pt x="1805098" y="70104"/>
                  </a:lnTo>
                  <a:lnTo>
                    <a:pt x="1806974" y="22206"/>
                  </a:lnTo>
                  <a:lnTo>
                    <a:pt x="1807264" y="0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1"/>
            <p:cNvSpPr/>
            <p:nvPr/>
          </p:nvSpPr>
          <p:spPr>
            <a:xfrm>
              <a:off x="15569403" y="0"/>
              <a:ext cx="1807845" cy="1783714"/>
            </a:xfrm>
            <a:custGeom>
              <a:avLst/>
              <a:gdLst/>
              <a:ahLst/>
              <a:cxnLst/>
              <a:rect l="l" t="t" r="r" b="b"/>
              <a:pathLst>
                <a:path w="1807845" h="1783714">
                  <a:moveTo>
                    <a:pt x="0" y="0"/>
                  </a:moveTo>
                  <a:lnTo>
                    <a:pt x="2166" y="70104"/>
                  </a:lnTo>
                  <a:lnTo>
                    <a:pt x="5274" y="117676"/>
                  </a:lnTo>
                  <a:lnTo>
                    <a:pt x="9599" y="164905"/>
                  </a:lnTo>
                  <a:lnTo>
                    <a:pt x="15125" y="211776"/>
                  </a:lnTo>
                  <a:lnTo>
                    <a:pt x="21836" y="258274"/>
                  </a:lnTo>
                  <a:lnTo>
                    <a:pt x="29716" y="304382"/>
                  </a:lnTo>
                  <a:lnTo>
                    <a:pt x="38750" y="350086"/>
                  </a:lnTo>
                  <a:lnTo>
                    <a:pt x="48923" y="395369"/>
                  </a:lnTo>
                  <a:lnTo>
                    <a:pt x="60218" y="440216"/>
                  </a:lnTo>
                  <a:lnTo>
                    <a:pt x="72620" y="484612"/>
                  </a:lnTo>
                  <a:lnTo>
                    <a:pt x="86114" y="528540"/>
                  </a:lnTo>
                  <a:lnTo>
                    <a:pt x="100683" y="571985"/>
                  </a:lnTo>
                  <a:lnTo>
                    <a:pt x="116313" y="614931"/>
                  </a:lnTo>
                  <a:lnTo>
                    <a:pt x="132987" y="657364"/>
                  </a:lnTo>
                  <a:lnTo>
                    <a:pt x="150690" y="699266"/>
                  </a:lnTo>
                  <a:lnTo>
                    <a:pt x="169407" y="740623"/>
                  </a:lnTo>
                  <a:lnTo>
                    <a:pt x="189121" y="781419"/>
                  </a:lnTo>
                  <a:lnTo>
                    <a:pt x="209818" y="821638"/>
                  </a:lnTo>
                  <a:lnTo>
                    <a:pt x="231481" y="861264"/>
                  </a:lnTo>
                  <a:lnTo>
                    <a:pt x="254094" y="900283"/>
                  </a:lnTo>
                  <a:lnTo>
                    <a:pt x="277644" y="938678"/>
                  </a:lnTo>
                  <a:lnTo>
                    <a:pt x="302112" y="976433"/>
                  </a:lnTo>
                  <a:lnTo>
                    <a:pt x="327485" y="1013534"/>
                  </a:lnTo>
                  <a:lnTo>
                    <a:pt x="353746" y="1049964"/>
                  </a:lnTo>
                  <a:lnTo>
                    <a:pt x="380880" y="1085708"/>
                  </a:lnTo>
                  <a:lnTo>
                    <a:pt x="408872" y="1120750"/>
                  </a:lnTo>
                  <a:lnTo>
                    <a:pt x="437704" y="1155075"/>
                  </a:lnTo>
                  <a:lnTo>
                    <a:pt x="467363" y="1188666"/>
                  </a:lnTo>
                  <a:lnTo>
                    <a:pt x="497832" y="1221509"/>
                  </a:lnTo>
                  <a:lnTo>
                    <a:pt x="529096" y="1253587"/>
                  </a:lnTo>
                  <a:lnTo>
                    <a:pt x="561139" y="1284886"/>
                  </a:lnTo>
                  <a:lnTo>
                    <a:pt x="593946" y="1315389"/>
                  </a:lnTo>
                  <a:lnTo>
                    <a:pt x="627500" y="1345080"/>
                  </a:lnTo>
                  <a:lnTo>
                    <a:pt x="661787" y="1373945"/>
                  </a:lnTo>
                  <a:lnTo>
                    <a:pt x="696790" y="1401967"/>
                  </a:lnTo>
                  <a:lnTo>
                    <a:pt x="732494" y="1429131"/>
                  </a:lnTo>
                  <a:lnTo>
                    <a:pt x="768884" y="1455421"/>
                  </a:lnTo>
                  <a:lnTo>
                    <a:pt x="805944" y="1480822"/>
                  </a:lnTo>
                  <a:lnTo>
                    <a:pt x="843657" y="1505318"/>
                  </a:lnTo>
                  <a:lnTo>
                    <a:pt x="882010" y="1528893"/>
                  </a:lnTo>
                  <a:lnTo>
                    <a:pt x="920985" y="1551532"/>
                  </a:lnTo>
                  <a:lnTo>
                    <a:pt x="960568" y="1573219"/>
                  </a:lnTo>
                  <a:lnTo>
                    <a:pt x="1000742" y="1593938"/>
                  </a:lnTo>
                  <a:lnTo>
                    <a:pt x="1041493" y="1613674"/>
                  </a:lnTo>
                  <a:lnTo>
                    <a:pt x="1082804" y="1632411"/>
                  </a:lnTo>
                  <a:lnTo>
                    <a:pt x="1124659" y="1650134"/>
                  </a:lnTo>
                  <a:lnTo>
                    <a:pt x="1167044" y="1666827"/>
                  </a:lnTo>
                  <a:lnTo>
                    <a:pt x="1209943" y="1682473"/>
                  </a:lnTo>
                  <a:lnTo>
                    <a:pt x="1253340" y="1697059"/>
                  </a:lnTo>
                  <a:lnTo>
                    <a:pt x="1297219" y="1710567"/>
                  </a:lnTo>
                  <a:lnTo>
                    <a:pt x="1341565" y="1722983"/>
                  </a:lnTo>
                  <a:lnTo>
                    <a:pt x="1386362" y="1734291"/>
                  </a:lnTo>
                  <a:lnTo>
                    <a:pt x="1431595" y="1744475"/>
                  </a:lnTo>
                  <a:lnTo>
                    <a:pt x="1477248" y="1753519"/>
                  </a:lnTo>
                  <a:lnTo>
                    <a:pt x="1523305" y="1761408"/>
                  </a:lnTo>
                  <a:lnTo>
                    <a:pt x="1569751" y="1768126"/>
                  </a:lnTo>
                  <a:lnTo>
                    <a:pt x="1616570" y="1773658"/>
                  </a:lnTo>
                  <a:lnTo>
                    <a:pt x="1663746" y="1777987"/>
                  </a:lnTo>
                  <a:lnTo>
                    <a:pt x="1711264" y="1781099"/>
                  </a:lnTo>
                  <a:lnTo>
                    <a:pt x="1759109" y="1782978"/>
                  </a:lnTo>
                  <a:lnTo>
                    <a:pt x="1807264" y="1783608"/>
                  </a:lnTo>
                </a:path>
              </a:pathLst>
            </a:custGeom>
            <a:ln w="12700">
              <a:solidFill>
                <a:srgbClr val="DE0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724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6" y="1916115"/>
            <a:ext cx="2791486" cy="419199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buNone/>
              <a:defRPr sz="1477">
                <a:latin typeface="Gotham Book" charset="0"/>
                <a:ea typeface="Gotham Book" charset="0"/>
                <a:cs typeface="Gotham Book" charset="0"/>
              </a:defRPr>
            </a:lvl1pPr>
            <a:lvl2pPr marL="562737" indent="0">
              <a:buNone/>
              <a:defRPr sz="1477"/>
            </a:lvl2pPr>
            <a:lvl3pPr marL="1125472" indent="0">
              <a:buNone/>
              <a:defRPr sz="1477"/>
            </a:lvl3pPr>
            <a:lvl4pPr marL="1688207" indent="0">
              <a:buNone/>
              <a:defRPr sz="1477"/>
            </a:lvl4pPr>
            <a:lvl5pPr marL="2250944" indent="0">
              <a:buNone/>
              <a:defRPr sz="1477"/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51058" y="1121624"/>
            <a:ext cx="5482492" cy="5540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92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56273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25472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88207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250944" indent="0">
              <a:buNone/>
              <a:defRPr sz="1231" b="0" i="0">
                <a:solidFill>
                  <a:schemeClr val="bg1">
                    <a:lumMod val="50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5pPr>
          </a:lstStyle>
          <a:p>
            <a:pPr lvl="0"/>
            <a:r>
              <a:rPr lang="en-US" dirty="0" smtClean="0"/>
              <a:t>Sub-header goes here. 17pt.book</a:t>
            </a:r>
            <a:endParaRPr lang="en-US" dirty="0"/>
          </a:p>
        </p:txBody>
      </p:sp>
      <p:sp>
        <p:nvSpPr>
          <p:cNvPr id="12" name="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231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31352" y="1916115"/>
            <a:ext cx="2856194" cy="2059759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0776" y="1914933"/>
            <a:ext cx="2391278" cy="2059759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17689" y="1914932"/>
            <a:ext cx="2856194" cy="2059759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23898" y="4048352"/>
            <a:ext cx="2856194" cy="2059759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31352" y="4048352"/>
            <a:ext cx="5370700" cy="2059759"/>
          </a:xfrm>
          <a:prstGeom prst="roundRect">
            <a:avLst>
              <a:gd name="adj" fmla="val 6078"/>
            </a:avLst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15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621" y="6191940"/>
            <a:ext cx="466521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723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058" y="497818"/>
            <a:ext cx="10102741" cy="5115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Heading goes here. 24pt.bold</a:t>
            </a:r>
            <a:endParaRPr lang="en-US" dirty="0"/>
          </a:p>
        </p:txBody>
      </p:sp>
      <p:sp>
        <p:nvSpPr>
          <p:cNvPr id="9" name="object 13"/>
          <p:cNvSpPr/>
          <p:nvPr userDrawn="1"/>
        </p:nvSpPr>
        <p:spPr>
          <a:xfrm>
            <a:off x="500579" y="483582"/>
            <a:ext cx="750480" cy="2505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15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23987" y="6386695"/>
            <a:ext cx="11256107" cy="0"/>
          </a:xfrm>
          <a:prstGeom prst="line">
            <a:avLst/>
          </a:prstGeom>
          <a:ln w="12700">
            <a:solidFill>
              <a:srgbClr val="D5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11020" y="1066668"/>
            <a:ext cx="11269074" cy="0"/>
          </a:xfrm>
          <a:prstGeom prst="line">
            <a:avLst/>
          </a:prstGeom>
          <a:ln w="12700">
            <a:solidFill>
              <a:srgbClr val="D5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418550" y="243609"/>
            <a:ext cx="755375" cy="756330"/>
            <a:chOff x="727058" y="512532"/>
            <a:chExt cx="2008505" cy="2011045"/>
          </a:xfrm>
        </p:grpSpPr>
        <p:sp>
          <p:nvSpPr>
            <p:cNvPr id="15" name="object 11"/>
            <p:cNvSpPr/>
            <p:nvPr userDrawn="1"/>
          </p:nvSpPr>
          <p:spPr>
            <a:xfrm>
              <a:off x="727058" y="512532"/>
              <a:ext cx="2008505" cy="2011045"/>
            </a:xfrm>
            <a:custGeom>
              <a:avLst/>
              <a:gdLst/>
              <a:ahLst/>
              <a:cxnLst/>
              <a:rect l="l" t="t" r="r" b="b"/>
              <a:pathLst>
                <a:path w="2008505" h="2011045">
                  <a:moveTo>
                    <a:pt x="1004150" y="0"/>
                  </a:moveTo>
                  <a:lnTo>
                    <a:pt x="955498" y="1159"/>
                  </a:lnTo>
                  <a:lnTo>
                    <a:pt x="907443" y="4601"/>
                  </a:lnTo>
                  <a:lnTo>
                    <a:pt x="860038" y="10275"/>
                  </a:lnTo>
                  <a:lnTo>
                    <a:pt x="813337" y="18126"/>
                  </a:lnTo>
                  <a:lnTo>
                    <a:pt x="767390" y="28103"/>
                  </a:lnTo>
                  <a:lnTo>
                    <a:pt x="722252" y="40152"/>
                  </a:lnTo>
                  <a:lnTo>
                    <a:pt x="677974" y="54222"/>
                  </a:lnTo>
                  <a:lnTo>
                    <a:pt x="634610" y="70259"/>
                  </a:lnTo>
                  <a:lnTo>
                    <a:pt x="592212" y="88211"/>
                  </a:lnTo>
                  <a:lnTo>
                    <a:pt x="550832" y="108024"/>
                  </a:lnTo>
                  <a:lnTo>
                    <a:pt x="510523" y="129648"/>
                  </a:lnTo>
                  <a:lnTo>
                    <a:pt x="471337" y="153028"/>
                  </a:lnTo>
                  <a:lnTo>
                    <a:pt x="433328" y="178112"/>
                  </a:lnTo>
                  <a:lnTo>
                    <a:pt x="396548" y="204847"/>
                  </a:lnTo>
                  <a:lnTo>
                    <a:pt x="361049" y="233182"/>
                  </a:lnTo>
                  <a:lnTo>
                    <a:pt x="326884" y="263062"/>
                  </a:lnTo>
                  <a:lnTo>
                    <a:pt x="294106" y="294436"/>
                  </a:lnTo>
                  <a:lnTo>
                    <a:pt x="262767" y="327251"/>
                  </a:lnTo>
                  <a:lnTo>
                    <a:pt x="232920" y="361454"/>
                  </a:lnTo>
                  <a:lnTo>
                    <a:pt x="204617" y="396993"/>
                  </a:lnTo>
                  <a:lnTo>
                    <a:pt x="177912" y="433814"/>
                  </a:lnTo>
                  <a:lnTo>
                    <a:pt x="152856" y="471865"/>
                  </a:lnTo>
                  <a:lnTo>
                    <a:pt x="129502" y="511094"/>
                  </a:lnTo>
                  <a:lnTo>
                    <a:pt x="107903" y="551448"/>
                  </a:lnTo>
                  <a:lnTo>
                    <a:pt x="88111" y="592874"/>
                  </a:lnTo>
                  <a:lnTo>
                    <a:pt x="70180" y="635320"/>
                  </a:lnTo>
                  <a:lnTo>
                    <a:pt x="54161" y="678732"/>
                  </a:lnTo>
                  <a:lnTo>
                    <a:pt x="40107" y="723059"/>
                  </a:lnTo>
                  <a:lnTo>
                    <a:pt x="28071" y="768247"/>
                  </a:lnTo>
                  <a:lnTo>
                    <a:pt x="18106" y="814244"/>
                  </a:lnTo>
                  <a:lnTo>
                    <a:pt x="10263" y="860997"/>
                  </a:lnTo>
                  <a:lnTo>
                    <a:pt x="4596" y="908454"/>
                  </a:lnTo>
                  <a:lnTo>
                    <a:pt x="1157" y="956562"/>
                  </a:lnTo>
                  <a:lnTo>
                    <a:pt x="0" y="1005268"/>
                  </a:lnTo>
                  <a:lnTo>
                    <a:pt x="1157" y="1053974"/>
                  </a:lnTo>
                  <a:lnTo>
                    <a:pt x="4596" y="1102082"/>
                  </a:lnTo>
                  <a:lnTo>
                    <a:pt x="10263" y="1149539"/>
                  </a:lnTo>
                  <a:lnTo>
                    <a:pt x="18106" y="1196292"/>
                  </a:lnTo>
                  <a:lnTo>
                    <a:pt x="28071" y="1242289"/>
                  </a:lnTo>
                  <a:lnTo>
                    <a:pt x="40107" y="1287477"/>
                  </a:lnTo>
                  <a:lnTo>
                    <a:pt x="54161" y="1331804"/>
                  </a:lnTo>
                  <a:lnTo>
                    <a:pt x="70180" y="1375216"/>
                  </a:lnTo>
                  <a:lnTo>
                    <a:pt x="88111" y="1417662"/>
                  </a:lnTo>
                  <a:lnTo>
                    <a:pt x="107903" y="1459088"/>
                  </a:lnTo>
                  <a:lnTo>
                    <a:pt x="129502" y="1499442"/>
                  </a:lnTo>
                  <a:lnTo>
                    <a:pt x="152856" y="1538671"/>
                  </a:lnTo>
                  <a:lnTo>
                    <a:pt x="177912" y="1576722"/>
                  </a:lnTo>
                  <a:lnTo>
                    <a:pt x="204617" y="1613543"/>
                  </a:lnTo>
                  <a:lnTo>
                    <a:pt x="232920" y="1649082"/>
                  </a:lnTo>
                  <a:lnTo>
                    <a:pt x="262767" y="1683285"/>
                  </a:lnTo>
                  <a:lnTo>
                    <a:pt x="294106" y="1716100"/>
                  </a:lnTo>
                  <a:lnTo>
                    <a:pt x="326884" y="1747474"/>
                  </a:lnTo>
                  <a:lnTo>
                    <a:pt x="361049" y="1777354"/>
                  </a:lnTo>
                  <a:lnTo>
                    <a:pt x="396548" y="1805689"/>
                  </a:lnTo>
                  <a:lnTo>
                    <a:pt x="433328" y="1832424"/>
                  </a:lnTo>
                  <a:lnTo>
                    <a:pt x="471337" y="1857508"/>
                  </a:lnTo>
                  <a:lnTo>
                    <a:pt x="510523" y="1880888"/>
                  </a:lnTo>
                  <a:lnTo>
                    <a:pt x="550832" y="1902512"/>
                  </a:lnTo>
                  <a:lnTo>
                    <a:pt x="592212" y="1922325"/>
                  </a:lnTo>
                  <a:lnTo>
                    <a:pt x="634610" y="1940277"/>
                  </a:lnTo>
                  <a:lnTo>
                    <a:pt x="677974" y="1956314"/>
                  </a:lnTo>
                  <a:lnTo>
                    <a:pt x="722252" y="1970384"/>
                  </a:lnTo>
                  <a:lnTo>
                    <a:pt x="767390" y="1982433"/>
                  </a:lnTo>
                  <a:lnTo>
                    <a:pt x="813337" y="1992410"/>
                  </a:lnTo>
                  <a:lnTo>
                    <a:pt x="860038" y="2000261"/>
                  </a:lnTo>
                  <a:lnTo>
                    <a:pt x="907443" y="2005935"/>
                  </a:lnTo>
                  <a:lnTo>
                    <a:pt x="955498" y="2009377"/>
                  </a:lnTo>
                  <a:lnTo>
                    <a:pt x="1004150" y="2010537"/>
                  </a:lnTo>
                  <a:lnTo>
                    <a:pt x="1052803" y="2009377"/>
                  </a:lnTo>
                  <a:lnTo>
                    <a:pt x="1100858" y="2005935"/>
                  </a:lnTo>
                  <a:lnTo>
                    <a:pt x="1148262" y="2000261"/>
                  </a:lnTo>
                  <a:lnTo>
                    <a:pt x="1194964" y="1992410"/>
                  </a:lnTo>
                  <a:lnTo>
                    <a:pt x="1240911" y="1982433"/>
                  </a:lnTo>
                  <a:lnTo>
                    <a:pt x="1286049" y="1970384"/>
                  </a:lnTo>
                  <a:lnTo>
                    <a:pt x="1330326" y="1956314"/>
                  </a:lnTo>
                  <a:lnTo>
                    <a:pt x="1373691" y="1940277"/>
                  </a:lnTo>
                  <a:lnTo>
                    <a:pt x="1416089" y="1922325"/>
                  </a:lnTo>
                  <a:lnTo>
                    <a:pt x="1457469" y="1902512"/>
                  </a:lnTo>
                  <a:lnTo>
                    <a:pt x="1497778" y="1880888"/>
                  </a:lnTo>
                  <a:lnTo>
                    <a:pt x="1536964" y="1857508"/>
                  </a:lnTo>
                  <a:lnTo>
                    <a:pt x="1574973" y="1832424"/>
                  </a:lnTo>
                  <a:lnTo>
                    <a:pt x="1611753" y="1805689"/>
                  </a:lnTo>
                  <a:lnTo>
                    <a:pt x="1647252" y="1777354"/>
                  </a:lnTo>
                  <a:lnTo>
                    <a:pt x="1681417" y="1747474"/>
                  </a:lnTo>
                  <a:lnTo>
                    <a:pt x="1714195" y="1716100"/>
                  </a:lnTo>
                  <a:lnTo>
                    <a:pt x="1745534" y="1683285"/>
                  </a:lnTo>
                  <a:lnTo>
                    <a:pt x="1775381" y="1649082"/>
                  </a:lnTo>
                  <a:lnTo>
                    <a:pt x="1803683" y="1613543"/>
                  </a:lnTo>
                  <a:lnTo>
                    <a:pt x="1830389" y="1576722"/>
                  </a:lnTo>
                  <a:lnTo>
                    <a:pt x="1855445" y="1538671"/>
                  </a:lnTo>
                  <a:lnTo>
                    <a:pt x="1878799" y="1499442"/>
                  </a:lnTo>
                  <a:lnTo>
                    <a:pt x="1900398" y="1459088"/>
                  </a:lnTo>
                  <a:lnTo>
                    <a:pt x="1920189" y="1417662"/>
                  </a:lnTo>
                  <a:lnTo>
                    <a:pt x="1938121" y="1375216"/>
                  </a:lnTo>
                  <a:lnTo>
                    <a:pt x="1954140" y="1331804"/>
                  </a:lnTo>
                  <a:lnTo>
                    <a:pt x="1968194" y="1287477"/>
                  </a:lnTo>
                  <a:lnTo>
                    <a:pt x="1980230" y="1242289"/>
                  </a:lnTo>
                  <a:lnTo>
                    <a:pt x="1990195" y="1196292"/>
                  </a:lnTo>
                  <a:lnTo>
                    <a:pt x="1998038" y="1149539"/>
                  </a:lnTo>
                  <a:lnTo>
                    <a:pt x="2003705" y="1102082"/>
                  </a:lnTo>
                  <a:lnTo>
                    <a:pt x="2007143" y="1053974"/>
                  </a:lnTo>
                  <a:lnTo>
                    <a:pt x="2008301" y="1005268"/>
                  </a:lnTo>
                  <a:lnTo>
                    <a:pt x="2007143" y="956562"/>
                  </a:lnTo>
                  <a:lnTo>
                    <a:pt x="2003705" y="908454"/>
                  </a:lnTo>
                  <a:lnTo>
                    <a:pt x="1998038" y="860997"/>
                  </a:lnTo>
                  <a:lnTo>
                    <a:pt x="1990195" y="814244"/>
                  </a:lnTo>
                  <a:lnTo>
                    <a:pt x="1980230" y="768247"/>
                  </a:lnTo>
                  <a:lnTo>
                    <a:pt x="1968194" y="723059"/>
                  </a:lnTo>
                  <a:lnTo>
                    <a:pt x="1954140" y="678732"/>
                  </a:lnTo>
                  <a:lnTo>
                    <a:pt x="1938121" y="635320"/>
                  </a:lnTo>
                  <a:lnTo>
                    <a:pt x="1920189" y="592874"/>
                  </a:lnTo>
                  <a:lnTo>
                    <a:pt x="1900398" y="551448"/>
                  </a:lnTo>
                  <a:lnTo>
                    <a:pt x="1878799" y="511094"/>
                  </a:lnTo>
                  <a:lnTo>
                    <a:pt x="1855445" y="471865"/>
                  </a:lnTo>
                  <a:lnTo>
                    <a:pt x="1830389" y="433814"/>
                  </a:lnTo>
                  <a:lnTo>
                    <a:pt x="1803683" y="396993"/>
                  </a:lnTo>
                  <a:lnTo>
                    <a:pt x="1775381" y="361454"/>
                  </a:lnTo>
                  <a:lnTo>
                    <a:pt x="1745534" y="327251"/>
                  </a:lnTo>
                  <a:lnTo>
                    <a:pt x="1714195" y="294436"/>
                  </a:lnTo>
                  <a:lnTo>
                    <a:pt x="1681417" y="263062"/>
                  </a:lnTo>
                  <a:lnTo>
                    <a:pt x="1647252" y="233182"/>
                  </a:lnTo>
                  <a:lnTo>
                    <a:pt x="1611753" y="204847"/>
                  </a:lnTo>
                  <a:lnTo>
                    <a:pt x="1574973" y="178112"/>
                  </a:lnTo>
                  <a:lnTo>
                    <a:pt x="1536964" y="153028"/>
                  </a:lnTo>
                  <a:lnTo>
                    <a:pt x="1497778" y="129648"/>
                  </a:lnTo>
                  <a:lnTo>
                    <a:pt x="1457469" y="108024"/>
                  </a:lnTo>
                  <a:lnTo>
                    <a:pt x="1416089" y="88211"/>
                  </a:lnTo>
                  <a:lnTo>
                    <a:pt x="1373691" y="70259"/>
                  </a:lnTo>
                  <a:lnTo>
                    <a:pt x="1330326" y="54222"/>
                  </a:lnTo>
                  <a:lnTo>
                    <a:pt x="1286049" y="40152"/>
                  </a:lnTo>
                  <a:lnTo>
                    <a:pt x="1240911" y="28103"/>
                  </a:lnTo>
                  <a:lnTo>
                    <a:pt x="1194964" y="18126"/>
                  </a:lnTo>
                  <a:lnTo>
                    <a:pt x="1148262" y="10275"/>
                  </a:lnTo>
                  <a:lnTo>
                    <a:pt x="1100858" y="4601"/>
                  </a:lnTo>
                  <a:lnTo>
                    <a:pt x="1052803" y="1159"/>
                  </a:lnTo>
                  <a:lnTo>
                    <a:pt x="1004150" y="0"/>
                  </a:lnTo>
                  <a:close/>
                </a:path>
              </a:pathLst>
            </a:custGeom>
            <a:solidFill>
              <a:srgbClr val="DE0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 userDrawn="1"/>
          </p:nvSpPr>
          <p:spPr>
            <a:xfrm>
              <a:off x="920541" y="1197364"/>
              <a:ext cx="1621336" cy="6662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1"/>
          <p:cNvSpPr/>
          <p:nvPr userDrawn="1"/>
        </p:nvSpPr>
        <p:spPr>
          <a:xfrm>
            <a:off x="11492336" y="6188538"/>
            <a:ext cx="387674" cy="388165"/>
          </a:xfrm>
          <a:custGeom>
            <a:avLst/>
            <a:gdLst/>
            <a:ahLst/>
            <a:cxnLst/>
            <a:rect l="l" t="t" r="r" b="b"/>
            <a:pathLst>
              <a:path w="2008505" h="2011045">
                <a:moveTo>
                  <a:pt x="1004150" y="0"/>
                </a:moveTo>
                <a:lnTo>
                  <a:pt x="955498" y="1159"/>
                </a:lnTo>
                <a:lnTo>
                  <a:pt x="907443" y="4601"/>
                </a:lnTo>
                <a:lnTo>
                  <a:pt x="860038" y="10275"/>
                </a:lnTo>
                <a:lnTo>
                  <a:pt x="813337" y="18126"/>
                </a:lnTo>
                <a:lnTo>
                  <a:pt x="767390" y="28103"/>
                </a:lnTo>
                <a:lnTo>
                  <a:pt x="722252" y="40152"/>
                </a:lnTo>
                <a:lnTo>
                  <a:pt x="677974" y="54222"/>
                </a:lnTo>
                <a:lnTo>
                  <a:pt x="634610" y="70259"/>
                </a:lnTo>
                <a:lnTo>
                  <a:pt x="592212" y="88211"/>
                </a:lnTo>
                <a:lnTo>
                  <a:pt x="550832" y="108024"/>
                </a:lnTo>
                <a:lnTo>
                  <a:pt x="510523" y="129648"/>
                </a:lnTo>
                <a:lnTo>
                  <a:pt x="471337" y="153028"/>
                </a:lnTo>
                <a:lnTo>
                  <a:pt x="433328" y="178112"/>
                </a:lnTo>
                <a:lnTo>
                  <a:pt x="396548" y="204847"/>
                </a:lnTo>
                <a:lnTo>
                  <a:pt x="361049" y="233182"/>
                </a:lnTo>
                <a:lnTo>
                  <a:pt x="326884" y="263062"/>
                </a:lnTo>
                <a:lnTo>
                  <a:pt x="294106" y="294436"/>
                </a:lnTo>
                <a:lnTo>
                  <a:pt x="262767" y="327251"/>
                </a:lnTo>
                <a:lnTo>
                  <a:pt x="232920" y="361454"/>
                </a:lnTo>
                <a:lnTo>
                  <a:pt x="204617" y="396993"/>
                </a:lnTo>
                <a:lnTo>
                  <a:pt x="177912" y="433814"/>
                </a:lnTo>
                <a:lnTo>
                  <a:pt x="152856" y="471865"/>
                </a:lnTo>
                <a:lnTo>
                  <a:pt x="129502" y="511094"/>
                </a:lnTo>
                <a:lnTo>
                  <a:pt x="107903" y="551448"/>
                </a:lnTo>
                <a:lnTo>
                  <a:pt x="88111" y="592874"/>
                </a:lnTo>
                <a:lnTo>
                  <a:pt x="70180" y="635320"/>
                </a:lnTo>
                <a:lnTo>
                  <a:pt x="54161" y="678732"/>
                </a:lnTo>
                <a:lnTo>
                  <a:pt x="40107" y="723059"/>
                </a:lnTo>
                <a:lnTo>
                  <a:pt x="28071" y="768247"/>
                </a:lnTo>
                <a:lnTo>
                  <a:pt x="18106" y="814244"/>
                </a:lnTo>
                <a:lnTo>
                  <a:pt x="10263" y="860997"/>
                </a:lnTo>
                <a:lnTo>
                  <a:pt x="4596" y="908454"/>
                </a:lnTo>
                <a:lnTo>
                  <a:pt x="1157" y="956562"/>
                </a:lnTo>
                <a:lnTo>
                  <a:pt x="0" y="1005268"/>
                </a:lnTo>
                <a:lnTo>
                  <a:pt x="1157" y="1053974"/>
                </a:lnTo>
                <a:lnTo>
                  <a:pt x="4596" y="1102082"/>
                </a:lnTo>
                <a:lnTo>
                  <a:pt x="10263" y="1149539"/>
                </a:lnTo>
                <a:lnTo>
                  <a:pt x="18106" y="1196292"/>
                </a:lnTo>
                <a:lnTo>
                  <a:pt x="28071" y="1242289"/>
                </a:lnTo>
                <a:lnTo>
                  <a:pt x="40107" y="1287477"/>
                </a:lnTo>
                <a:lnTo>
                  <a:pt x="54161" y="1331804"/>
                </a:lnTo>
                <a:lnTo>
                  <a:pt x="70180" y="1375216"/>
                </a:lnTo>
                <a:lnTo>
                  <a:pt x="88111" y="1417662"/>
                </a:lnTo>
                <a:lnTo>
                  <a:pt x="107903" y="1459088"/>
                </a:lnTo>
                <a:lnTo>
                  <a:pt x="129502" y="1499442"/>
                </a:lnTo>
                <a:lnTo>
                  <a:pt x="152856" y="1538671"/>
                </a:lnTo>
                <a:lnTo>
                  <a:pt x="177912" y="1576722"/>
                </a:lnTo>
                <a:lnTo>
                  <a:pt x="204617" y="1613543"/>
                </a:lnTo>
                <a:lnTo>
                  <a:pt x="232920" y="1649082"/>
                </a:lnTo>
                <a:lnTo>
                  <a:pt x="262767" y="1683285"/>
                </a:lnTo>
                <a:lnTo>
                  <a:pt x="294106" y="1716100"/>
                </a:lnTo>
                <a:lnTo>
                  <a:pt x="326884" y="1747474"/>
                </a:lnTo>
                <a:lnTo>
                  <a:pt x="361049" y="1777354"/>
                </a:lnTo>
                <a:lnTo>
                  <a:pt x="396548" y="1805689"/>
                </a:lnTo>
                <a:lnTo>
                  <a:pt x="433328" y="1832424"/>
                </a:lnTo>
                <a:lnTo>
                  <a:pt x="471337" y="1857508"/>
                </a:lnTo>
                <a:lnTo>
                  <a:pt x="510523" y="1880888"/>
                </a:lnTo>
                <a:lnTo>
                  <a:pt x="550832" y="1902512"/>
                </a:lnTo>
                <a:lnTo>
                  <a:pt x="592212" y="1922325"/>
                </a:lnTo>
                <a:lnTo>
                  <a:pt x="634610" y="1940277"/>
                </a:lnTo>
                <a:lnTo>
                  <a:pt x="677974" y="1956314"/>
                </a:lnTo>
                <a:lnTo>
                  <a:pt x="722252" y="1970384"/>
                </a:lnTo>
                <a:lnTo>
                  <a:pt x="767390" y="1982433"/>
                </a:lnTo>
                <a:lnTo>
                  <a:pt x="813337" y="1992410"/>
                </a:lnTo>
                <a:lnTo>
                  <a:pt x="860038" y="2000261"/>
                </a:lnTo>
                <a:lnTo>
                  <a:pt x="907443" y="2005935"/>
                </a:lnTo>
                <a:lnTo>
                  <a:pt x="955498" y="2009377"/>
                </a:lnTo>
                <a:lnTo>
                  <a:pt x="1004150" y="2010537"/>
                </a:lnTo>
                <a:lnTo>
                  <a:pt x="1052803" y="2009377"/>
                </a:lnTo>
                <a:lnTo>
                  <a:pt x="1100858" y="2005935"/>
                </a:lnTo>
                <a:lnTo>
                  <a:pt x="1148262" y="2000261"/>
                </a:lnTo>
                <a:lnTo>
                  <a:pt x="1194964" y="1992410"/>
                </a:lnTo>
                <a:lnTo>
                  <a:pt x="1240911" y="1982433"/>
                </a:lnTo>
                <a:lnTo>
                  <a:pt x="1286049" y="1970384"/>
                </a:lnTo>
                <a:lnTo>
                  <a:pt x="1330326" y="1956314"/>
                </a:lnTo>
                <a:lnTo>
                  <a:pt x="1373691" y="1940277"/>
                </a:lnTo>
                <a:lnTo>
                  <a:pt x="1416089" y="1922325"/>
                </a:lnTo>
                <a:lnTo>
                  <a:pt x="1457469" y="1902512"/>
                </a:lnTo>
                <a:lnTo>
                  <a:pt x="1497778" y="1880888"/>
                </a:lnTo>
                <a:lnTo>
                  <a:pt x="1536964" y="1857508"/>
                </a:lnTo>
                <a:lnTo>
                  <a:pt x="1574973" y="1832424"/>
                </a:lnTo>
                <a:lnTo>
                  <a:pt x="1611753" y="1805689"/>
                </a:lnTo>
                <a:lnTo>
                  <a:pt x="1647252" y="1777354"/>
                </a:lnTo>
                <a:lnTo>
                  <a:pt x="1681417" y="1747474"/>
                </a:lnTo>
                <a:lnTo>
                  <a:pt x="1714195" y="1716100"/>
                </a:lnTo>
                <a:lnTo>
                  <a:pt x="1745534" y="1683285"/>
                </a:lnTo>
                <a:lnTo>
                  <a:pt x="1775381" y="1649082"/>
                </a:lnTo>
                <a:lnTo>
                  <a:pt x="1803683" y="1613543"/>
                </a:lnTo>
                <a:lnTo>
                  <a:pt x="1830389" y="1576722"/>
                </a:lnTo>
                <a:lnTo>
                  <a:pt x="1855445" y="1538671"/>
                </a:lnTo>
                <a:lnTo>
                  <a:pt x="1878799" y="1499442"/>
                </a:lnTo>
                <a:lnTo>
                  <a:pt x="1900398" y="1459088"/>
                </a:lnTo>
                <a:lnTo>
                  <a:pt x="1920189" y="1417662"/>
                </a:lnTo>
                <a:lnTo>
                  <a:pt x="1938121" y="1375216"/>
                </a:lnTo>
                <a:lnTo>
                  <a:pt x="1954140" y="1331804"/>
                </a:lnTo>
                <a:lnTo>
                  <a:pt x="1968194" y="1287477"/>
                </a:lnTo>
                <a:lnTo>
                  <a:pt x="1980230" y="1242289"/>
                </a:lnTo>
                <a:lnTo>
                  <a:pt x="1990195" y="1196292"/>
                </a:lnTo>
                <a:lnTo>
                  <a:pt x="1998038" y="1149539"/>
                </a:lnTo>
                <a:lnTo>
                  <a:pt x="2003705" y="1102082"/>
                </a:lnTo>
                <a:lnTo>
                  <a:pt x="2007143" y="1053974"/>
                </a:lnTo>
                <a:lnTo>
                  <a:pt x="2008301" y="1005268"/>
                </a:lnTo>
                <a:lnTo>
                  <a:pt x="2007143" y="956562"/>
                </a:lnTo>
                <a:lnTo>
                  <a:pt x="2003705" y="908454"/>
                </a:lnTo>
                <a:lnTo>
                  <a:pt x="1998038" y="860997"/>
                </a:lnTo>
                <a:lnTo>
                  <a:pt x="1990195" y="814244"/>
                </a:lnTo>
                <a:lnTo>
                  <a:pt x="1980230" y="768247"/>
                </a:lnTo>
                <a:lnTo>
                  <a:pt x="1968194" y="723059"/>
                </a:lnTo>
                <a:lnTo>
                  <a:pt x="1954140" y="678732"/>
                </a:lnTo>
                <a:lnTo>
                  <a:pt x="1938121" y="635320"/>
                </a:lnTo>
                <a:lnTo>
                  <a:pt x="1920189" y="592874"/>
                </a:lnTo>
                <a:lnTo>
                  <a:pt x="1900398" y="551448"/>
                </a:lnTo>
                <a:lnTo>
                  <a:pt x="1878799" y="511094"/>
                </a:lnTo>
                <a:lnTo>
                  <a:pt x="1855445" y="471865"/>
                </a:lnTo>
                <a:lnTo>
                  <a:pt x="1830389" y="433814"/>
                </a:lnTo>
                <a:lnTo>
                  <a:pt x="1803683" y="396993"/>
                </a:lnTo>
                <a:lnTo>
                  <a:pt x="1775381" y="361454"/>
                </a:lnTo>
                <a:lnTo>
                  <a:pt x="1745534" y="327251"/>
                </a:lnTo>
                <a:lnTo>
                  <a:pt x="1714195" y="294436"/>
                </a:lnTo>
                <a:lnTo>
                  <a:pt x="1681417" y="263062"/>
                </a:lnTo>
                <a:lnTo>
                  <a:pt x="1647252" y="233182"/>
                </a:lnTo>
                <a:lnTo>
                  <a:pt x="1611753" y="204847"/>
                </a:lnTo>
                <a:lnTo>
                  <a:pt x="1574973" y="178112"/>
                </a:lnTo>
                <a:lnTo>
                  <a:pt x="1536964" y="153028"/>
                </a:lnTo>
                <a:lnTo>
                  <a:pt x="1497778" y="129648"/>
                </a:lnTo>
                <a:lnTo>
                  <a:pt x="1457469" y="108024"/>
                </a:lnTo>
                <a:lnTo>
                  <a:pt x="1416089" y="88211"/>
                </a:lnTo>
                <a:lnTo>
                  <a:pt x="1373691" y="70259"/>
                </a:lnTo>
                <a:lnTo>
                  <a:pt x="1330326" y="54222"/>
                </a:lnTo>
                <a:lnTo>
                  <a:pt x="1286049" y="40152"/>
                </a:lnTo>
                <a:lnTo>
                  <a:pt x="1240911" y="28103"/>
                </a:lnTo>
                <a:lnTo>
                  <a:pt x="1194964" y="18126"/>
                </a:lnTo>
                <a:lnTo>
                  <a:pt x="1148262" y="10275"/>
                </a:lnTo>
                <a:lnTo>
                  <a:pt x="1100858" y="4601"/>
                </a:lnTo>
                <a:lnTo>
                  <a:pt x="1052803" y="1159"/>
                </a:lnTo>
                <a:lnTo>
                  <a:pt x="1004150" y="0"/>
                </a:lnTo>
                <a:close/>
              </a:path>
            </a:pathLst>
          </a:custGeom>
          <a:solidFill>
            <a:srgbClr val="D5001B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570" y="6191937"/>
            <a:ext cx="379048" cy="38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 i="0">
                <a:solidFill>
                  <a:schemeClr val="bg1"/>
                </a:solidFill>
                <a:latin typeface="Gotham-Bold" charset="0"/>
                <a:ea typeface="Gotham-Bold" charset="0"/>
                <a:cs typeface="Gotham-Bold" charset="0"/>
              </a:defRPr>
            </a:lvl1pPr>
          </a:lstStyle>
          <a:p>
            <a:fld id="{B8E6CFDA-2764-9A48-88CD-3A10DAD1B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682" r:id="rId2"/>
    <p:sldLayoutId id="2147483834" r:id="rId3"/>
    <p:sldLayoutId id="2147483688" r:id="rId4"/>
    <p:sldLayoutId id="2147483662" r:id="rId5"/>
    <p:sldLayoutId id="2147483687" r:id="rId6"/>
    <p:sldLayoutId id="2147483689" r:id="rId7"/>
    <p:sldLayoutId id="2147483678" r:id="rId8"/>
    <p:sldLayoutId id="2147483836" r:id="rId9"/>
    <p:sldLayoutId id="2147483840" r:id="rId10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1" i="0" kern="1200">
          <a:solidFill>
            <a:srgbClr val="D5001B"/>
          </a:solidFill>
          <a:latin typeface="Gotham" charset="0"/>
          <a:ea typeface="Gotham" charset="0"/>
          <a:cs typeface="Gotha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7" userDrawn="1">
          <p15:clr>
            <a:srgbClr val="F26B43"/>
          </p15:clr>
        </p15:guide>
        <p15:guide id="4" pos="7358" userDrawn="1">
          <p15:clr>
            <a:srgbClr val="F26B43"/>
          </p15:clr>
        </p15:guide>
        <p15:guide id="5" orient="horz" pos="145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1207" userDrawn="1">
          <p15:clr>
            <a:srgbClr val="F26B43"/>
          </p15:clr>
        </p15:guide>
        <p15:guide id="9" orient="horz" pos="588" userDrawn="1">
          <p15:clr>
            <a:srgbClr val="F26B43"/>
          </p15:clr>
        </p15:guide>
        <p15:guide id="10" orient="horz" pos="666" userDrawn="1">
          <p15:clr>
            <a:srgbClr val="F26B43"/>
          </p15:clr>
        </p15:guide>
        <p15:guide id="11" pos="8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63.png"/><Relationship Id="rId5" Type="http://schemas.openxmlformats.org/officeDocument/2006/relationships/image" Target="../media/image27.png"/><Relationship Id="rId10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269" y="5208633"/>
            <a:ext cx="7098947" cy="431854"/>
          </a:xfrm>
        </p:spPr>
        <p:txBody>
          <a:bodyPr/>
          <a:lstStyle/>
          <a:p>
            <a:r>
              <a:rPr lang="en-GB" dirty="0" smtClean="0"/>
              <a:t>Project Hero: Our Optimised </a:t>
            </a:r>
            <a:r>
              <a:rPr lang="en-GB" dirty="0"/>
              <a:t>Imagery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597" y="6214936"/>
            <a:ext cx="6291385" cy="322262"/>
          </a:xfrm>
        </p:spPr>
        <p:txBody>
          <a:bodyPr/>
          <a:lstStyle/>
          <a:p>
            <a:r>
              <a:rPr lang="en-US" dirty="0" smtClean="0"/>
              <a:t>Monday 9</a:t>
            </a:r>
            <a:r>
              <a:rPr lang="en-US" baseline="30000" dirty="0" smtClean="0"/>
              <a:t>th</a:t>
            </a:r>
            <a:r>
              <a:rPr lang="en-US" dirty="0" smtClean="0"/>
              <a:t>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However, medium zoom did not perform well in qualitative testing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47" y="4738138"/>
            <a:ext cx="5059213" cy="1398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87" y="3030252"/>
            <a:ext cx="5121934" cy="1380338"/>
          </a:xfrm>
          <a:prstGeom prst="rect">
            <a:avLst/>
          </a:prstGeom>
        </p:spPr>
      </p:pic>
      <p:pic>
        <p:nvPicPr>
          <p:cNvPr id="22" name="Picture 2" descr="C:\Users\elsa01\Desktop\desktop-computer-icon-black-and-white-Desktops-1127141446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1084" y="3304103"/>
            <a:ext cx="526126" cy="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elsa01\Desktop\iphone-5.pn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817" y="4252985"/>
            <a:ext cx="272533" cy="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elsa01\Desktop\tablet-1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1084" y="5194634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336" y="1461621"/>
            <a:ext cx="1852760" cy="10465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8190" y="1495368"/>
            <a:ext cx="1764428" cy="967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3712" y="1406899"/>
            <a:ext cx="1916929" cy="11371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735" y="1421603"/>
            <a:ext cx="1943887" cy="117443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041841" y="2759804"/>
            <a:ext cx="1683039" cy="20330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Current</a:t>
            </a:r>
            <a:endParaRPr lang="en-GB" sz="12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3041841" y="4439447"/>
            <a:ext cx="1683039" cy="20330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Medium Zoom</a:t>
            </a:r>
            <a:endParaRPr lang="en-GB" sz="12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0143" y="2941182"/>
            <a:ext cx="1614137" cy="155847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7824360" y="4745126"/>
            <a:ext cx="1822123" cy="1638991"/>
            <a:chOff x="7824360" y="4745126"/>
            <a:chExt cx="1822123" cy="163899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4360" y="4822744"/>
              <a:ext cx="1617336" cy="156137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36908" y="4745126"/>
              <a:ext cx="409575" cy="35242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9646483" y="4836967"/>
            <a:ext cx="1707315" cy="1351296"/>
            <a:chOff x="9646483" y="4836967"/>
            <a:chExt cx="1707315" cy="135129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08931" y="4836967"/>
              <a:ext cx="1644867" cy="133472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46483" y="5835838"/>
              <a:ext cx="409575" cy="352425"/>
            </a:xfrm>
            <a:prstGeom prst="rect">
              <a:avLst/>
            </a:prstGeom>
          </p:spPr>
        </p:pic>
      </p:grpSp>
      <p:sp>
        <p:nvSpPr>
          <p:cNvPr id="48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</a:t>
            </a:r>
            <a:r>
              <a:rPr lang="en-US" sz="800" dirty="0" err="1" smtClean="0"/>
              <a:t>Golley</a:t>
            </a:r>
            <a:r>
              <a:rPr lang="en-US" sz="800" dirty="0" smtClean="0"/>
              <a:t> CCEP Shopper Research January 2017</a:t>
            </a:r>
            <a:endParaRPr lang="en-US" sz="800" dirty="0"/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11175294" y="5765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16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GB" dirty="0" smtClean="0"/>
              <a:t>Phase three took all research into consideration on redesign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20" y="3764100"/>
            <a:ext cx="1599894" cy="1599894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97" y="4004707"/>
            <a:ext cx="1467002" cy="1467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138" y="3791387"/>
            <a:ext cx="1480910" cy="151793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423304" y="1251148"/>
            <a:ext cx="6267483" cy="9245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Breaking off pack is necessary </a:t>
            </a:r>
            <a:r>
              <a:rPr lang="en-GB" b="1" dirty="0" smtClean="0"/>
              <a:t>for:</a:t>
            </a:r>
          </a:p>
          <a:p>
            <a:pPr algn="ctr"/>
            <a:r>
              <a:rPr lang="en-GB" b="1" dirty="0" smtClean="0"/>
              <a:t> Thin </a:t>
            </a:r>
            <a:r>
              <a:rPr lang="en-GB" b="1" dirty="0"/>
              <a:t>products </a:t>
            </a:r>
          </a:p>
          <a:p>
            <a:pPr algn="ctr"/>
            <a:r>
              <a:rPr lang="en-GB" b="1" dirty="0" smtClean="0"/>
              <a:t>Size </a:t>
            </a:r>
            <a:r>
              <a:rPr lang="en-GB" b="1" dirty="0"/>
              <a:t>labels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283" y="3969271"/>
            <a:ext cx="1606131" cy="15819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029" y="1440336"/>
            <a:ext cx="3419295" cy="4819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4192" y="2128572"/>
            <a:ext cx="4422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Current Out of Pack shots do not meet guidelines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Working with the team to redesign algorithm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GS more than happy to adapt to meet industry needs 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" y="5265396"/>
            <a:ext cx="739611" cy="7396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678" y="5262916"/>
            <a:ext cx="773447" cy="742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2255" y="5264496"/>
            <a:ext cx="676275" cy="714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3384" y="5274021"/>
            <a:ext cx="695325" cy="7048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0926" y="5243698"/>
            <a:ext cx="714375" cy="695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117" y="2343357"/>
            <a:ext cx="1104900" cy="10382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184718" y="2343365"/>
            <a:ext cx="1104900" cy="1038225"/>
            <a:chOff x="817521" y="4932711"/>
            <a:chExt cx="1104900" cy="103822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7521" y="4932711"/>
              <a:ext cx="1104900" cy="103822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3166" y="5204956"/>
              <a:ext cx="692887" cy="49373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487620" y="2485372"/>
            <a:ext cx="1846993" cy="754194"/>
            <a:chOff x="919042" y="5127660"/>
            <a:chExt cx="1846993" cy="7541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17511" y="5127660"/>
              <a:ext cx="748524" cy="7541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9042" y="5179788"/>
              <a:ext cx="496229" cy="671091"/>
            </a:xfrm>
            <a:prstGeom prst="rect">
              <a:avLst/>
            </a:prstGeom>
          </p:spPr>
        </p:pic>
        <p:sp>
          <p:nvSpPr>
            <p:cNvPr id="38" name="Down Arrow 37"/>
            <p:cNvSpPr/>
            <p:nvPr/>
          </p:nvSpPr>
          <p:spPr>
            <a:xfrm rot="16200000">
              <a:off x="1596644" y="5342401"/>
              <a:ext cx="317320" cy="485978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42937" y="4687425"/>
            <a:ext cx="4047759" cy="3799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Price points have been considered</a:t>
            </a:r>
            <a:endParaRPr lang="en-GB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491090" y="1250830"/>
            <a:ext cx="4515917" cy="306714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5613503" y="5815014"/>
            <a:ext cx="5922009" cy="3799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 consistent area for size labelling is essential</a:t>
            </a:r>
            <a:endParaRPr lang="en-GB" b="1" dirty="0"/>
          </a:p>
        </p:txBody>
      </p:sp>
      <p:sp>
        <p:nvSpPr>
          <p:cNvPr id="42" name="Oval 41"/>
          <p:cNvSpPr>
            <a:spLocks/>
          </p:cNvSpPr>
          <p:nvPr/>
        </p:nvSpPr>
        <p:spPr>
          <a:xfrm>
            <a:off x="11175294" y="5765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3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8232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and sales </a:t>
            </a:r>
            <a:r>
              <a:rPr lang="en-GB" dirty="0"/>
              <a:t>r</a:t>
            </a:r>
            <a:r>
              <a:rPr lang="en-GB" dirty="0" smtClean="0"/>
              <a:t>esults on current Solution are positive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888368" y="1236784"/>
            <a:ext cx="3293235" cy="3932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Qualitative Testing</a:t>
            </a:r>
          </a:p>
          <a:p>
            <a:pPr algn="ctr"/>
            <a:r>
              <a:rPr lang="en-GB" sz="1400" b="1" dirty="0" smtClean="0"/>
              <a:t>Interviews 30 Shoppers 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367640" y="1236491"/>
            <a:ext cx="2898700" cy="3932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Quantitative Testing</a:t>
            </a:r>
          </a:p>
          <a:p>
            <a:pPr algn="ctr"/>
            <a:r>
              <a:rPr lang="en-GB" sz="1400" b="1" dirty="0" smtClean="0"/>
              <a:t>Survey 504 Shoppers </a:t>
            </a:r>
            <a:endParaRPr lang="en-GB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23" y="1884279"/>
            <a:ext cx="1603780" cy="1172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7" y="1902991"/>
            <a:ext cx="1422279" cy="121779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06196" y="1831647"/>
            <a:ext cx="3320288" cy="1332582"/>
            <a:chOff x="3695215" y="1933240"/>
            <a:chExt cx="3320288" cy="13325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5215" y="1933240"/>
              <a:ext cx="3320288" cy="1332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127249" y="2335621"/>
              <a:ext cx="1019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dirty="0" smtClean="0"/>
                <a:t>New Image </a:t>
              </a:r>
              <a:endParaRPr lang="en-GB" sz="11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27249" y="2618155"/>
              <a:ext cx="9589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dirty="0" smtClean="0"/>
                <a:t>Old Image </a:t>
              </a:r>
              <a:endParaRPr lang="en-GB" sz="1100" b="1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2375" y="1831726"/>
            <a:ext cx="3308968" cy="1341758"/>
            <a:chOff x="5676900" y="2530002"/>
            <a:chExt cx="3149600" cy="13417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6900" y="2530002"/>
              <a:ext cx="3149600" cy="13417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075801" y="2934604"/>
              <a:ext cx="1019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dirty="0" smtClean="0"/>
                <a:t>New Image </a:t>
              </a:r>
              <a:endParaRPr lang="en-GB" sz="1100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0331" y="3196214"/>
              <a:ext cx="9589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dirty="0" smtClean="0"/>
                <a:t>Old Image </a:t>
              </a:r>
              <a:endParaRPr lang="en-GB" sz="1100" b="1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1928" y="3979782"/>
            <a:ext cx="6948203" cy="2017163"/>
            <a:chOff x="581928" y="3979782"/>
            <a:chExt cx="6948203" cy="20171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928" y="3979782"/>
              <a:ext cx="6948203" cy="2017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5114" y="5339438"/>
              <a:ext cx="2524125" cy="209550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5788391" y="4313208"/>
            <a:ext cx="1302588" cy="1131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+45% YOY</a:t>
            </a:r>
            <a:endParaRPr lang="en-GB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8110015" y="4459601"/>
            <a:ext cx="2365866" cy="49047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+33% Value </a:t>
            </a:r>
            <a:endParaRPr lang="en-GB" sz="1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8124330" y="3854733"/>
            <a:ext cx="2351551" cy="49047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+32% Volume </a:t>
            </a:r>
            <a:endParaRPr lang="en-GB" sz="1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8115228" y="5073638"/>
            <a:ext cx="2360653" cy="49047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+55% Household Penetration</a:t>
            </a:r>
            <a:endParaRPr lang="en-GB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8115229" y="5659077"/>
            <a:ext cx="2360653" cy="49047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+74% Basket Incidence</a:t>
            </a:r>
            <a:endParaRPr lang="en-GB" sz="1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5142" y="5112400"/>
            <a:ext cx="327691" cy="3276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5883" y="3916185"/>
            <a:ext cx="145468" cy="3922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7884" y="3917511"/>
            <a:ext cx="145468" cy="3922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7630" y="3916185"/>
            <a:ext cx="145468" cy="3922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8617" y="4484009"/>
            <a:ext cx="380743" cy="3807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38617" y="5687739"/>
            <a:ext cx="370617" cy="37061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25826" y="3400231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Previous vs Post Launch</a:t>
            </a:r>
            <a:endParaRPr lang="en-GB" b="1" u="sng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</a:t>
            </a:r>
            <a:r>
              <a:rPr lang="en-US" sz="800" dirty="0" err="1" smtClean="0"/>
              <a:t>Golley</a:t>
            </a:r>
            <a:r>
              <a:rPr lang="en-US" sz="800" dirty="0" smtClean="0"/>
              <a:t> CCEP Shopper Research January 2017, Pulse Survey January 2017, </a:t>
            </a:r>
            <a:r>
              <a:rPr lang="en-US" sz="800" dirty="0" err="1" smtClean="0"/>
              <a:t>Ocado</a:t>
            </a:r>
            <a:r>
              <a:rPr lang="en-US" sz="800" dirty="0" smtClean="0"/>
              <a:t> Sales </a:t>
            </a:r>
            <a:r>
              <a:rPr lang="en-US" sz="800" dirty="0"/>
              <a:t>F</a:t>
            </a:r>
            <a:r>
              <a:rPr lang="en-US" sz="800" dirty="0" smtClean="0"/>
              <a:t>igures February/March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680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395" y="432273"/>
            <a:ext cx="10102741" cy="511533"/>
          </a:xfrm>
        </p:spPr>
        <p:txBody>
          <a:bodyPr/>
          <a:lstStyle/>
          <a:p>
            <a:r>
              <a:rPr lang="en-GB" dirty="0" smtClean="0"/>
              <a:t>Now we want to work together to agree industry principles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11380" y="1460743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What information does the shopper need to make decisions? </a:t>
            </a:r>
            <a:endParaRPr lang="en-GB" b="1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511380" y="5283686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How can we develop a consistent shopping experience in the soft drinks category?</a:t>
            </a:r>
            <a:endParaRPr lang="en-GB" b="1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511380" y="2734922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What are the benefits of breaking off pack vs medium zoom?</a:t>
            </a:r>
            <a:endParaRPr lang="en-GB" b="1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1380" y="4022553"/>
            <a:ext cx="5705693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How can we ensure our solution does not negatively impact Google Shopping results?</a:t>
            </a:r>
            <a:endParaRPr lang="en-GB" b="1" i="1" dirty="0"/>
          </a:p>
        </p:txBody>
      </p:sp>
      <p:sp>
        <p:nvSpPr>
          <p:cNvPr id="21" name="Right Arrow 20"/>
          <p:cNvSpPr/>
          <p:nvPr/>
        </p:nvSpPr>
        <p:spPr>
          <a:xfrm>
            <a:off x="6265526" y="1574416"/>
            <a:ext cx="862641" cy="6132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265526" y="2865477"/>
            <a:ext cx="862641" cy="6132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265526" y="4146484"/>
            <a:ext cx="862641" cy="6132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6265526" y="5406084"/>
            <a:ext cx="862641" cy="6132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ular Callout 24"/>
          <p:cNvSpPr/>
          <p:nvPr/>
        </p:nvSpPr>
        <p:spPr>
          <a:xfrm>
            <a:off x="7159569" y="1361615"/>
            <a:ext cx="4175185" cy="770999"/>
          </a:xfrm>
          <a:prstGeom prst="wedgeRectCallout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Pack Size, Pack Variant &amp; Brand</a:t>
            </a:r>
            <a:endParaRPr lang="en-GB" sz="1600" b="1" dirty="0"/>
          </a:p>
        </p:txBody>
      </p:sp>
      <p:sp>
        <p:nvSpPr>
          <p:cNvPr id="26" name="Rectangular Callout 25"/>
          <p:cNvSpPr/>
          <p:nvPr/>
        </p:nvSpPr>
        <p:spPr>
          <a:xfrm>
            <a:off x="7163704" y="2488847"/>
            <a:ext cx="4175185" cy="975629"/>
          </a:xfrm>
          <a:prstGeom prst="wedgeRectCallout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Breaking off pack on thin products shows key information whilst maintaining the integrity of the product</a:t>
            </a:r>
            <a:endParaRPr lang="en-GB" sz="1600" b="1" dirty="0"/>
          </a:p>
        </p:txBody>
      </p:sp>
      <p:sp>
        <p:nvSpPr>
          <p:cNvPr id="30" name="Rectangular Callout 29"/>
          <p:cNvSpPr/>
          <p:nvPr/>
        </p:nvSpPr>
        <p:spPr>
          <a:xfrm>
            <a:off x="7159569" y="3820709"/>
            <a:ext cx="4175185" cy="975629"/>
          </a:xfrm>
          <a:prstGeom prst="wedgeRectCallout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Work with GS to update algorithm in line with industry principles </a:t>
            </a:r>
            <a:endParaRPr lang="en-GB" sz="1600" b="1" dirty="0"/>
          </a:p>
        </p:txBody>
      </p:sp>
      <p:sp>
        <p:nvSpPr>
          <p:cNvPr id="31" name="Rectangular Callout 30"/>
          <p:cNvSpPr/>
          <p:nvPr/>
        </p:nvSpPr>
        <p:spPr>
          <a:xfrm>
            <a:off x="7163705" y="5095485"/>
            <a:ext cx="4175185" cy="975629"/>
          </a:xfrm>
          <a:prstGeom prst="wedgeRectCallout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Agree set principles on off pack/medium zoom and pack size location</a:t>
            </a:r>
            <a:endParaRPr lang="en-GB" sz="1600" b="1" dirty="0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11175294" y="5765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4</a:t>
            </a:r>
            <a:endParaRPr lang="en-GB" sz="1000" b="1" dirty="0"/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3184059" y="1279263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</a:t>
            </a:r>
            <a:endParaRPr lang="en-GB" sz="1000" b="1" dirty="0"/>
          </a:p>
        </p:txBody>
      </p:sp>
      <p:sp>
        <p:nvSpPr>
          <p:cNvPr id="32" name="Oval 31"/>
          <p:cNvSpPr>
            <a:spLocks/>
          </p:cNvSpPr>
          <p:nvPr/>
        </p:nvSpPr>
        <p:spPr>
          <a:xfrm>
            <a:off x="3184059" y="255549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2</a:t>
            </a:r>
            <a:endParaRPr lang="en-GB" sz="1000" b="1" dirty="0"/>
          </a:p>
        </p:txBody>
      </p:sp>
      <p:sp>
        <p:nvSpPr>
          <p:cNvPr id="33" name="Oval 32"/>
          <p:cNvSpPr>
            <a:spLocks/>
          </p:cNvSpPr>
          <p:nvPr/>
        </p:nvSpPr>
        <p:spPr>
          <a:xfrm>
            <a:off x="3184059" y="3838451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3</a:t>
            </a:r>
            <a:endParaRPr lang="en-GB" sz="1000" b="1" dirty="0"/>
          </a:p>
        </p:txBody>
      </p:sp>
      <p:sp>
        <p:nvSpPr>
          <p:cNvPr id="34" name="Oval 33"/>
          <p:cNvSpPr>
            <a:spLocks/>
          </p:cNvSpPr>
          <p:nvPr/>
        </p:nvSpPr>
        <p:spPr>
          <a:xfrm>
            <a:off x="3184059" y="5108511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4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1000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6259" y="5088458"/>
            <a:ext cx="6291385" cy="322265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D5001B"/>
                </a:solidFill>
              </a:rPr>
              <a:t>In January 2016 we set out on a journey to future-proof our imagery</a:t>
            </a:r>
            <a:endParaRPr lang="en-GB" dirty="0">
              <a:solidFill>
                <a:srgbClr val="D5001B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65927" y="4212373"/>
            <a:ext cx="2129737" cy="1707167"/>
            <a:chOff x="7639146" y="4622097"/>
            <a:chExt cx="2104010" cy="184911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146" y="4622097"/>
              <a:ext cx="782696" cy="184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9985" y="4622097"/>
              <a:ext cx="663171" cy="184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464" y="4622097"/>
              <a:ext cx="743594" cy="184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88" y="4312592"/>
            <a:ext cx="2631662" cy="16069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20025" y="3478071"/>
            <a:ext cx="2227405" cy="3799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Unclear Pack Size </a:t>
            </a:r>
            <a:endParaRPr lang="en-GB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215350" y="3470357"/>
            <a:ext cx="2293956" cy="39541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Unclear Variant</a:t>
            </a:r>
            <a:endParaRPr lang="en-GB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015032" y="1471869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What information does the shopper need to make decisions? </a:t>
            </a:r>
            <a:endParaRPr lang="en-GB" b="1" i="1" dirty="0"/>
          </a:p>
        </p:txBody>
      </p:sp>
      <p:sp>
        <p:nvSpPr>
          <p:cNvPr id="23" name="Rounded Rectangle 22"/>
          <p:cNvSpPr/>
          <p:nvPr/>
        </p:nvSpPr>
        <p:spPr>
          <a:xfrm>
            <a:off x="6015032" y="5294812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How can we develop a consistent shopping experience in the soft drinks category?</a:t>
            </a:r>
            <a:endParaRPr lang="en-GB" b="1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6015032" y="2746048"/>
            <a:ext cx="5679612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What are the benefits of breaking off pack vs medium zoom?</a:t>
            </a:r>
            <a:endParaRPr lang="en-GB" b="1" i="1" dirty="0"/>
          </a:p>
        </p:txBody>
      </p:sp>
      <p:sp>
        <p:nvSpPr>
          <p:cNvPr id="25" name="Rounded Rectangle 24"/>
          <p:cNvSpPr/>
          <p:nvPr/>
        </p:nvSpPr>
        <p:spPr>
          <a:xfrm>
            <a:off x="6015032" y="4033679"/>
            <a:ext cx="5705693" cy="8540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/>
              <a:t>How can we ensure our solution does not negatively impact Google Shopping results?</a:t>
            </a:r>
            <a:endParaRPr lang="en-GB" b="1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968" y="2072556"/>
            <a:ext cx="1755652" cy="9509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00" y="2035174"/>
            <a:ext cx="1941053" cy="106064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1090" y="1250830"/>
            <a:ext cx="5366246" cy="49537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060510" y="1388800"/>
            <a:ext cx="2227405" cy="3799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8680487" y="1279262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</a:t>
            </a:r>
            <a:endParaRPr lang="en-GB" sz="1000" b="1" dirty="0"/>
          </a:p>
        </p:txBody>
      </p:sp>
      <p:sp>
        <p:nvSpPr>
          <p:cNvPr id="26" name="Oval 25"/>
          <p:cNvSpPr>
            <a:spLocks/>
          </p:cNvSpPr>
          <p:nvPr/>
        </p:nvSpPr>
        <p:spPr>
          <a:xfrm>
            <a:off x="8680487" y="2562325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2</a:t>
            </a:r>
            <a:endParaRPr lang="en-GB" sz="1000" b="1" dirty="0"/>
          </a:p>
        </p:txBody>
      </p:sp>
      <p:sp>
        <p:nvSpPr>
          <p:cNvPr id="35" name="Oval 34"/>
          <p:cNvSpPr>
            <a:spLocks/>
          </p:cNvSpPr>
          <p:nvPr/>
        </p:nvSpPr>
        <p:spPr>
          <a:xfrm>
            <a:off x="8680487" y="384527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3</a:t>
            </a:r>
            <a:endParaRPr lang="en-GB" sz="1000" b="1" dirty="0"/>
          </a:p>
        </p:txBody>
      </p:sp>
      <p:sp>
        <p:nvSpPr>
          <p:cNvPr id="36" name="Oval 35"/>
          <p:cNvSpPr>
            <a:spLocks/>
          </p:cNvSpPr>
          <p:nvPr/>
        </p:nvSpPr>
        <p:spPr>
          <a:xfrm>
            <a:off x="8680487" y="51153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4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33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 txBox="1"/>
          <p:nvPr/>
        </p:nvSpPr>
        <p:spPr>
          <a:xfrm>
            <a:off x="4538488" y="1380268"/>
            <a:ext cx="336096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March 2016</a:t>
            </a:r>
          </a:p>
          <a:p>
            <a:pPr marL="12700"/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Eyetracking</a:t>
            </a: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research commissioned and conducted (total 40 hours) </a:t>
            </a:r>
          </a:p>
        </p:txBody>
      </p:sp>
      <p:sp>
        <p:nvSpPr>
          <p:cNvPr id="15" name="object 24"/>
          <p:cNvSpPr txBox="1"/>
          <p:nvPr/>
        </p:nvSpPr>
        <p:spPr>
          <a:xfrm>
            <a:off x="482600" y="3784551"/>
            <a:ext cx="338203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2016</a:t>
            </a:r>
          </a:p>
          <a:p>
            <a:pPr marL="12700"/>
            <a:endParaRPr lang="en-GB" sz="1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 test and retailer feedback led to final redesign of creative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object 25"/>
          <p:cNvSpPr txBox="1"/>
          <p:nvPr/>
        </p:nvSpPr>
        <p:spPr>
          <a:xfrm>
            <a:off x="4538488" y="3788954"/>
            <a:ext cx="32570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December 2017 </a:t>
            </a:r>
          </a:p>
          <a:p>
            <a:pPr marL="12700"/>
            <a:endParaRPr lang="en-GB" sz="1200" b="1" spc="-1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approach tested in focus groups and online testing (total 530)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bject 21"/>
          <p:cNvSpPr txBox="1"/>
          <p:nvPr/>
        </p:nvSpPr>
        <p:spPr>
          <a:xfrm>
            <a:off x="603249" y="1380268"/>
            <a:ext cx="289907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January 2016</a:t>
            </a:r>
            <a:endParaRPr lang="en-GB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 Hero launched to optimise imagery for the mobile environment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19" y="2302768"/>
            <a:ext cx="848451" cy="848451"/>
          </a:xfrm>
          <a:prstGeom prst="rect">
            <a:avLst/>
          </a:prstGeom>
        </p:spPr>
      </p:pic>
      <p:sp>
        <p:nvSpPr>
          <p:cNvPr id="19" name="TextBox 42"/>
          <p:cNvSpPr txBox="1"/>
          <p:nvPr/>
        </p:nvSpPr>
        <p:spPr>
          <a:xfrm>
            <a:off x="568443" y="3067198"/>
            <a:ext cx="2212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image in mobile scale</a:t>
            </a:r>
            <a:endParaRPr lang="en-GB"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900" y="4962927"/>
            <a:ext cx="783234" cy="699556"/>
          </a:xfrm>
          <a:prstGeom prst="rect">
            <a:avLst/>
          </a:prstGeom>
        </p:spPr>
      </p:pic>
      <p:sp>
        <p:nvSpPr>
          <p:cNvPr id="21" name="object 23"/>
          <p:cNvSpPr txBox="1"/>
          <p:nvPr/>
        </p:nvSpPr>
        <p:spPr>
          <a:xfrm>
            <a:off x="8600900" y="1410732"/>
            <a:ext cx="3315567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June 2016 </a:t>
            </a:r>
          </a:p>
          <a:p>
            <a:pPr marL="12700"/>
            <a:endParaRPr lang="en-GB" sz="12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Creative approach redeveloped and a/b tested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37" y="2276240"/>
            <a:ext cx="874980" cy="87498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692036" y="1368249"/>
            <a:ext cx="1217513" cy="203305"/>
          </a:xfrm>
          <a:prstGeom prst="roundRect">
            <a:avLst/>
          </a:prstGeom>
          <a:solidFill>
            <a:srgbClr val="D5001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Quant Testing</a:t>
            </a:r>
            <a:endParaRPr lang="en-GB" sz="1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54063" y="1380268"/>
            <a:ext cx="1217513" cy="203305"/>
          </a:xfrm>
          <a:prstGeom prst="roundRect">
            <a:avLst/>
          </a:prstGeom>
          <a:solidFill>
            <a:srgbClr val="D5001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/>
              <a:t>Qual</a:t>
            </a:r>
            <a:r>
              <a:rPr lang="en-GB" sz="1200" b="1" dirty="0" smtClean="0"/>
              <a:t> Testing</a:t>
            </a:r>
            <a:endParaRPr lang="en-GB" sz="1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919064" y="3670518"/>
            <a:ext cx="1217513" cy="203305"/>
          </a:xfrm>
          <a:prstGeom prst="roundRect">
            <a:avLst/>
          </a:prstGeom>
          <a:solidFill>
            <a:srgbClr val="D5001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/>
              <a:t>Qual</a:t>
            </a:r>
            <a:r>
              <a:rPr lang="en-GB" sz="1200" b="1" dirty="0" smtClean="0"/>
              <a:t> Testing</a:t>
            </a:r>
            <a:endParaRPr lang="en-GB" sz="1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919063" y="3947682"/>
            <a:ext cx="1217513" cy="203305"/>
          </a:xfrm>
          <a:prstGeom prst="roundRect">
            <a:avLst/>
          </a:prstGeom>
          <a:solidFill>
            <a:srgbClr val="D5001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Quant Testing</a:t>
            </a:r>
            <a:endParaRPr lang="en-GB" sz="12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41" y="2260704"/>
            <a:ext cx="853131" cy="8531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979" y="2280158"/>
            <a:ext cx="917472" cy="8821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868" y="2118932"/>
            <a:ext cx="899717" cy="874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584" y="2337161"/>
            <a:ext cx="822472" cy="8553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1301" y="2299363"/>
            <a:ext cx="884975" cy="8931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3135" y="2314903"/>
            <a:ext cx="890037" cy="8980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72" y="4680317"/>
            <a:ext cx="1104091" cy="1157949"/>
          </a:xfrm>
          <a:prstGeom prst="rect">
            <a:avLst/>
          </a:prstGeom>
        </p:spPr>
      </p:pic>
      <p:sp>
        <p:nvSpPr>
          <p:cNvPr id="34" name="object 25"/>
          <p:cNvSpPr txBox="1"/>
          <p:nvPr/>
        </p:nvSpPr>
        <p:spPr>
          <a:xfrm>
            <a:off x="8775031" y="3784551"/>
            <a:ext cx="303477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z="1400" b="1" u="sng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January - March 2017 </a:t>
            </a:r>
          </a:p>
          <a:p>
            <a:pPr marL="12700"/>
            <a:endParaRPr lang="en-GB" sz="1200" b="1" spc="-1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/>
            <a:r>
              <a:rPr lang="en-GB" sz="12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Launched solution with first grocers and wholesaler 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7" descr="image0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63" y="4740116"/>
            <a:ext cx="1111290" cy="114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image0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10" y="4795027"/>
            <a:ext cx="1013606" cy="109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010248" y="4872473"/>
            <a:ext cx="1848500" cy="1430735"/>
            <a:chOff x="3201537" y="5375953"/>
            <a:chExt cx="1848500" cy="143073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33945" y="5375953"/>
              <a:ext cx="1716092" cy="125452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01537" y="6454263"/>
              <a:ext cx="466725" cy="352425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0839" y="4943038"/>
            <a:ext cx="1142291" cy="5931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19835" y="4997829"/>
            <a:ext cx="629752" cy="629752"/>
          </a:xfrm>
          <a:prstGeom prst="rect">
            <a:avLst/>
          </a:prstGeom>
        </p:spPr>
      </p:pic>
      <p:sp>
        <p:nvSpPr>
          <p:cNvPr id="42" name="object 7"/>
          <p:cNvSpPr/>
          <p:nvPr/>
        </p:nvSpPr>
        <p:spPr>
          <a:xfrm>
            <a:off x="0" y="3424484"/>
            <a:ext cx="12192000" cy="209691"/>
          </a:xfrm>
          <a:custGeom>
            <a:avLst/>
            <a:gdLst/>
            <a:ahLst/>
            <a:cxnLst/>
            <a:rect l="l" t="t" r="r" b="b"/>
            <a:pathLst>
              <a:path w="2345055" h="180339">
                <a:moveTo>
                  <a:pt x="0" y="180035"/>
                </a:moveTo>
                <a:lnTo>
                  <a:pt x="2344940" y="180035"/>
                </a:lnTo>
                <a:lnTo>
                  <a:pt x="234494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GB" dirty="0" smtClean="0"/>
              <a:t>15 Months on, we have a potential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2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March 2016, we qualitatively tested four contrasting solutions 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69001" y="2074538"/>
            <a:ext cx="2011287" cy="699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25 Hours</a:t>
            </a:r>
            <a:endParaRPr lang="en-GB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744426" y="2066715"/>
            <a:ext cx="2011287" cy="699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8 Hours</a:t>
            </a:r>
            <a:endParaRPr lang="en-GB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108487" y="2065375"/>
            <a:ext cx="2011287" cy="699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  Hours</a:t>
            </a:r>
            <a:endParaRPr lang="en-GB" b="1" dirty="0"/>
          </a:p>
        </p:txBody>
      </p:sp>
      <p:pic>
        <p:nvPicPr>
          <p:cNvPr id="15" name="Picture 2" descr="C:\Users\elsa01\Desktop\desktop-computer-icon-black-and-white-Desktops-1127141446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1581" y="1461703"/>
            <a:ext cx="526126" cy="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C:\Users\elsa01\Desktop\iphone-5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1886" y="1421382"/>
            <a:ext cx="272533" cy="4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:\Users\elsa01\Desktop\tablet-1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1131" y="1393894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1" y="1374527"/>
            <a:ext cx="545094" cy="54509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83246" y="3589435"/>
            <a:ext cx="3305503" cy="2603189"/>
          </a:xfrm>
          <a:prstGeom prst="roundRect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/>
              <a:t>Cola &amp; Water Category</a:t>
            </a:r>
          </a:p>
          <a:p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/>
              <a:t>Coca-Cola &amp; </a:t>
            </a:r>
            <a:r>
              <a:rPr lang="en-GB" b="1" dirty="0"/>
              <a:t>O</a:t>
            </a:r>
            <a:r>
              <a:rPr lang="en-GB" b="1" dirty="0" smtClean="0"/>
              <a:t>wn label</a:t>
            </a:r>
          </a:p>
          <a:p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/>
              <a:t>Task Based Interviews</a:t>
            </a:r>
          </a:p>
          <a:p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/>
              <a:t>Via Simulated Popular Grocery Site</a:t>
            </a:r>
            <a:endParaRPr lang="en-GB" b="1" dirty="0"/>
          </a:p>
        </p:txBody>
      </p:sp>
      <p:pic>
        <p:nvPicPr>
          <p:cNvPr id="36" name="Picture 2" descr="C:\Users\nharlow\Documents\Nicole\Foolproof Projects\Coca-Cola\CCE Imagery Research\Imagery reseach eyetracking data\Foolproof_CCE_Option 1_Gaze trial_Still image_General behaviou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4114" y="1197599"/>
            <a:ext cx="3726656" cy="4873931"/>
          </a:xfrm>
          <a:prstGeom prst="rect">
            <a:avLst/>
          </a:prstGeom>
          <a:noFill/>
          <a:ln w="31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053189" y="3589049"/>
            <a:ext cx="3305503" cy="2603189"/>
            <a:chOff x="3984177" y="3287496"/>
            <a:chExt cx="3305503" cy="2603189"/>
          </a:xfrm>
          <a:solidFill>
            <a:srgbClr val="D5001B"/>
          </a:solidFill>
        </p:grpSpPr>
        <p:sp>
          <p:nvSpPr>
            <p:cNvPr id="30" name="Rounded Rectangle 29"/>
            <p:cNvSpPr/>
            <p:nvPr/>
          </p:nvSpPr>
          <p:spPr>
            <a:xfrm>
              <a:off x="3984177" y="3287496"/>
              <a:ext cx="3305503" cy="26031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 smtClean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223140" y="3481445"/>
              <a:ext cx="1303815" cy="59548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Size Labelling</a:t>
              </a:r>
              <a:endParaRPr lang="en-GB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80847" y="3429541"/>
              <a:ext cx="1454941" cy="69928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Icon Led Solution</a:t>
              </a:r>
              <a:endParaRPr lang="en-GB" b="1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121233" y="4874372"/>
              <a:ext cx="1405722" cy="69928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Occasion Labelling</a:t>
              </a:r>
              <a:endParaRPr lang="en-GB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921528" y="4890645"/>
              <a:ext cx="1214260" cy="69928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Click Through</a:t>
              </a:r>
              <a:endParaRPr lang="en-GB" b="1" dirty="0"/>
            </a:p>
          </p:txBody>
        </p:sp>
        <p:pic>
          <p:nvPicPr>
            <p:cNvPr id="37" name="Picture 19" descr="C:\Users\elsa01\Desktop\iphone-5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64133" y="4160228"/>
              <a:ext cx="479537" cy="79423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39" name="Rounded Rectangle 38"/>
          <p:cNvSpPr/>
          <p:nvPr/>
        </p:nvSpPr>
        <p:spPr>
          <a:xfrm>
            <a:off x="486202" y="2890530"/>
            <a:ext cx="6633571" cy="5243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Mixed Demographics - Frequent &amp; First Time Online Shoppers</a:t>
            </a:r>
            <a:endParaRPr lang="en-GB" b="1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Foolproof CCEP Shopper Research March 2016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64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33618" cy="6797615"/>
          </a:xfrm>
          <a:prstGeom prst="rect">
            <a:avLst/>
          </a:prstGeom>
        </p:spPr>
      </p:pic>
      <p:pic>
        <p:nvPicPr>
          <p:cNvPr id="14" name="Foolproof_CCE_Option 1_Gaze trial_Still image_General behaviour - 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8301" r="28245"/>
          <a:stretch/>
        </p:blipFill>
        <p:spPr>
          <a:xfrm>
            <a:off x="3576338" y="174984"/>
            <a:ext cx="4980941" cy="64476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Foolproof CCEP Shopper Research March 2016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79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solutions tested a variety of approaches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904" y="4287829"/>
            <a:ext cx="1891481" cy="1969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558" y="1804316"/>
            <a:ext cx="1774526" cy="1942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418" y="1782750"/>
            <a:ext cx="1807838" cy="196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58" y="4022437"/>
            <a:ext cx="1666875" cy="2076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681" y="4040758"/>
            <a:ext cx="1623313" cy="2058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595" y="1732047"/>
            <a:ext cx="1562100" cy="1962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285" y="1695760"/>
            <a:ext cx="170497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Rounded Rectangle 51"/>
          <p:cNvSpPr/>
          <p:nvPr/>
        </p:nvSpPr>
        <p:spPr bwMode="auto">
          <a:xfrm>
            <a:off x="1598285" y="1148163"/>
            <a:ext cx="3829100" cy="425368"/>
          </a:xfrm>
          <a:prstGeom prst="roundRect">
            <a:avLst>
              <a:gd name="adj" fmla="val 10000"/>
            </a:avLst>
          </a:prstGeom>
          <a:solidFill>
            <a:srgbClr val="D5001B"/>
          </a:solidFill>
          <a:ln w="3175" cap="flat" cmpd="sng" algn="ctr">
            <a:noFill/>
            <a:prstDash val="solid"/>
          </a:ln>
          <a:effectLst/>
        </p:spPr>
        <p:txBody>
          <a:bodyPr lIns="108000" tIns="0" rIns="108000" bIns="0" anchor="ctr" anchorCtr="0"/>
          <a:lstStyle/>
          <a:p>
            <a:pPr algn="ctr">
              <a:spcAft>
                <a:spcPts val="0"/>
              </a:spcAft>
              <a:buClr>
                <a:srgbClr val="009114"/>
              </a:buCl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Occasion Led</a:t>
            </a:r>
            <a:endParaRPr lang="en-GB" sz="1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7204867" y="1170141"/>
            <a:ext cx="3048865" cy="425368"/>
          </a:xfrm>
          <a:prstGeom prst="roundRect">
            <a:avLst>
              <a:gd name="adj" fmla="val 10000"/>
            </a:avLst>
          </a:prstGeom>
          <a:solidFill>
            <a:srgbClr val="D5001B"/>
          </a:solidFill>
          <a:ln w="3175" cap="flat" cmpd="sng" algn="ctr">
            <a:noFill/>
            <a:prstDash val="solid"/>
          </a:ln>
          <a:effectLst/>
        </p:spPr>
        <p:txBody>
          <a:bodyPr lIns="108000" tIns="0" rIns="108000" bIns="0" anchor="ctr" anchorCtr="0"/>
          <a:lstStyle/>
          <a:p>
            <a:pPr algn="ctr">
              <a:spcAft>
                <a:spcPts val="0"/>
              </a:spcAft>
              <a:buClr>
                <a:srgbClr val="009114"/>
              </a:buCl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Variant Led</a:t>
            </a:r>
            <a:endParaRPr lang="en-GB" sz="1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595717" y="3778329"/>
            <a:ext cx="3831668" cy="425368"/>
          </a:xfrm>
          <a:prstGeom prst="roundRect">
            <a:avLst>
              <a:gd name="adj" fmla="val 10000"/>
            </a:avLst>
          </a:prstGeom>
          <a:solidFill>
            <a:srgbClr val="D5001B"/>
          </a:solidFill>
          <a:ln w="3175" cap="flat" cmpd="sng" algn="ctr">
            <a:noFill/>
            <a:prstDash val="solid"/>
          </a:ln>
          <a:effectLst/>
        </p:spPr>
        <p:txBody>
          <a:bodyPr lIns="108000" tIns="0" rIns="108000" bIns="0" anchor="ctr" anchorCtr="0"/>
          <a:lstStyle/>
          <a:p>
            <a:pPr algn="ctr">
              <a:spcAft>
                <a:spcPts val="0"/>
              </a:spcAft>
              <a:buClr>
                <a:srgbClr val="009114"/>
              </a:buCl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Relative Size Description</a:t>
            </a:r>
            <a:endParaRPr lang="en-GB" sz="1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717" y="4274240"/>
            <a:ext cx="1698766" cy="1899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Foolproof CCEP Shopper Research March 2016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79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GB" dirty="0" smtClean="0"/>
              <a:t>Two of our solutions used imagery to show size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0" y="4404135"/>
            <a:ext cx="2957693" cy="1920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88" y="1686914"/>
            <a:ext cx="1334710" cy="2582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843" y="1686914"/>
            <a:ext cx="1391560" cy="2582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341" y="4241548"/>
            <a:ext cx="16764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134" y="4241548"/>
            <a:ext cx="1771938" cy="2009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629" y="1936317"/>
            <a:ext cx="1647825" cy="1962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134" y="1950603"/>
            <a:ext cx="1709738" cy="1962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ounded Rectangle 24"/>
          <p:cNvSpPr/>
          <p:nvPr/>
        </p:nvSpPr>
        <p:spPr bwMode="auto">
          <a:xfrm>
            <a:off x="1565588" y="1167868"/>
            <a:ext cx="3471815" cy="425368"/>
          </a:xfrm>
          <a:prstGeom prst="roundRect">
            <a:avLst>
              <a:gd name="adj" fmla="val 10000"/>
            </a:avLst>
          </a:prstGeom>
          <a:solidFill>
            <a:srgbClr val="D5001B"/>
          </a:solidFill>
          <a:ln w="3175" cap="flat" cmpd="sng" algn="ctr">
            <a:noFill/>
            <a:prstDash val="solid"/>
          </a:ln>
          <a:effectLst/>
        </p:spPr>
        <p:txBody>
          <a:bodyPr lIns="108000" tIns="0" rIns="108000" bIns="0" anchor="ctr" anchorCtr="0"/>
          <a:lstStyle/>
          <a:p>
            <a:pPr algn="ctr">
              <a:spcAft>
                <a:spcPts val="0"/>
              </a:spcAft>
              <a:buClr>
                <a:srgbClr val="009114"/>
              </a:buCl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Click to View Size Guide</a:t>
            </a:r>
            <a:endParaRPr lang="en-GB" sz="1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377138" y="1167868"/>
            <a:ext cx="3903734" cy="425368"/>
          </a:xfrm>
          <a:prstGeom prst="roundRect">
            <a:avLst>
              <a:gd name="adj" fmla="val 10000"/>
            </a:avLst>
          </a:prstGeom>
          <a:solidFill>
            <a:srgbClr val="D5001B"/>
          </a:solidFill>
          <a:ln w="3175" cap="flat" cmpd="sng" algn="ctr">
            <a:noFill/>
            <a:prstDash val="solid"/>
          </a:ln>
          <a:effectLst/>
        </p:spPr>
        <p:txBody>
          <a:bodyPr lIns="108000" tIns="0" rIns="108000" bIns="0" anchor="ctr" anchorCtr="0"/>
          <a:lstStyle/>
          <a:p>
            <a:pPr algn="ctr">
              <a:spcAft>
                <a:spcPts val="0"/>
              </a:spcAft>
              <a:buClr>
                <a:srgbClr val="009114"/>
              </a:buCl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Open Sans"/>
                <a:cs typeface="Open Sans"/>
              </a:rPr>
              <a:t>Image Led Size Guide</a:t>
            </a:r>
            <a:endParaRPr lang="en-GB" sz="1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Foolproof CCEP Shopper Research March 2016</a:t>
            </a:r>
            <a:endParaRPr lang="en-US" sz="800" dirty="0"/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11175294" y="5765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9494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48835" y="2301635"/>
            <a:ext cx="3024164" cy="3769919"/>
            <a:chOff x="5868988" y="1816168"/>
            <a:chExt cx="2296730" cy="2863100"/>
          </a:xfrm>
        </p:grpSpPr>
        <p:pic>
          <p:nvPicPr>
            <p:cNvPr id="13" name="Picture 2" descr="C:\Users\nharlow\Documents\Nicole\Foolproof Projects\Coca-Cola\CCE Imagery Research\Imagery reseach eyetracking data\Foolproof_CCE_Option 1_Gaze trial_Still image_General behaviou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8988" y="1828801"/>
              <a:ext cx="2296730" cy="285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868988" y="1816168"/>
              <a:ext cx="2296730" cy="299708"/>
            </a:xfrm>
            <a:prstGeom prst="rect">
              <a:avLst/>
            </a:prstGeom>
            <a:solidFill>
              <a:srgbClr val="363633">
                <a:alpha val="5215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03647" y="2115879"/>
              <a:ext cx="762071" cy="2563389"/>
            </a:xfrm>
            <a:prstGeom prst="rect">
              <a:avLst/>
            </a:prstGeom>
            <a:solidFill>
              <a:srgbClr val="363633">
                <a:alpha val="5215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68988" y="2115878"/>
              <a:ext cx="733560" cy="2563389"/>
            </a:xfrm>
            <a:prstGeom prst="rect">
              <a:avLst/>
            </a:prstGeom>
            <a:solidFill>
              <a:srgbClr val="363633">
                <a:alpha val="5215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2548" y="3763925"/>
              <a:ext cx="771261" cy="915342"/>
            </a:xfrm>
            <a:prstGeom prst="rect">
              <a:avLst/>
            </a:prstGeom>
            <a:solidFill>
              <a:srgbClr val="363633">
                <a:alpha val="5215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3789" y="2314446"/>
            <a:ext cx="2386326" cy="1840396"/>
            <a:chOff x="3816984" y="4058610"/>
            <a:chExt cx="2557919" cy="2061511"/>
          </a:xfrm>
          <a:solidFill>
            <a:srgbClr val="D5001B"/>
          </a:solidFill>
        </p:grpSpPr>
        <p:sp>
          <p:nvSpPr>
            <p:cNvPr id="19" name="Right Triangle 18"/>
            <p:cNvSpPr/>
            <p:nvPr/>
          </p:nvSpPr>
          <p:spPr bwMode="auto">
            <a:xfrm rot="5400000" flipH="1">
              <a:off x="5732057" y="4267837"/>
              <a:ext cx="673309" cy="61238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Open Sans"/>
                <a:cs typeface="Open Sans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3816984" y="4058610"/>
              <a:ext cx="2190989" cy="2061511"/>
            </a:xfrm>
            <a:prstGeom prst="roundRect">
              <a:avLst>
                <a:gd name="adj" fmla="val 10000"/>
              </a:avLst>
            </a:prstGeom>
            <a:grpFill/>
            <a:ln w="3175" cap="flat" cmpd="sng" algn="ctr">
              <a:noFill/>
              <a:prstDash val="solid"/>
            </a:ln>
            <a:effectLst/>
          </p:spPr>
          <p:txBody>
            <a:bodyPr lIns="144000" tIns="0" rIns="144000" bIns="0" anchor="ctr" anchorCtr="0"/>
            <a:lstStyle/>
            <a:p>
              <a:pPr algn="ctr">
                <a:spcAft>
                  <a:spcPts val="0"/>
                </a:spcAft>
                <a:buClr>
                  <a:srgbClr val="009114"/>
                </a:buClr>
                <a:defRPr/>
              </a:pPr>
              <a:r>
                <a:rPr lang="en-GB" sz="3200" spc="-15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3 - 5 seconds </a:t>
              </a:r>
              <a:r>
                <a:rPr lang="en-GB" sz="14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fixation duration </a:t>
              </a:r>
              <a:br>
                <a:rPr lang="en-GB" sz="1400" dirty="0" smtClean="0">
                  <a:solidFill>
                    <a:schemeClr val="bg1"/>
                  </a:solidFill>
                  <a:latin typeface="Open Sans"/>
                  <a:cs typeface="Open Sans"/>
                </a:rPr>
              </a:br>
              <a:r>
                <a:rPr lang="en-GB" sz="14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on images</a:t>
              </a:r>
              <a:endParaRPr lang="en-GB" sz="14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899311" y="2033655"/>
            <a:ext cx="2492866" cy="1550492"/>
            <a:chOff x="3257005" y="4031735"/>
            <a:chExt cx="2778782" cy="1921640"/>
          </a:xfrm>
        </p:grpSpPr>
        <p:sp>
          <p:nvSpPr>
            <p:cNvPr id="22" name="Right Triangle 21"/>
            <p:cNvSpPr/>
            <p:nvPr/>
          </p:nvSpPr>
          <p:spPr bwMode="auto">
            <a:xfrm rot="8714516">
              <a:off x="3257005" y="5296671"/>
              <a:ext cx="644312" cy="640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Open Sans"/>
                <a:cs typeface="Open Sans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499656" y="4031735"/>
              <a:ext cx="2536131" cy="1921640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 w="3175" cap="flat" cmpd="sng" algn="ctr">
              <a:noFill/>
              <a:prstDash val="solid"/>
            </a:ln>
            <a:effectLst/>
          </p:spPr>
          <p:txBody>
            <a:bodyPr lIns="108000" tIns="0" rIns="108000" bIns="0" anchor="ctr" anchorCtr="0"/>
            <a:lstStyle/>
            <a:p>
              <a:pPr algn="ctr">
                <a:spcAft>
                  <a:spcPts val="0"/>
                </a:spcAft>
                <a:buClr>
                  <a:srgbClr val="009114"/>
                </a:buClr>
                <a:defRPr/>
              </a:pPr>
              <a:r>
                <a:rPr lang="en-GB" sz="3200" spc="-150" dirty="0">
                  <a:solidFill>
                    <a:schemeClr val="bg1"/>
                  </a:solidFill>
                  <a:latin typeface="Open Sans"/>
                  <a:cs typeface="Open Sans"/>
                </a:rPr>
                <a:t>3 - 5 seconds </a:t>
              </a:r>
              <a:r>
                <a:rPr lang="en-GB" sz="1400" dirty="0" smtClean="0">
                  <a:solidFill>
                    <a:schemeClr val="bg1"/>
                  </a:solidFill>
                  <a:latin typeface="Open Sans"/>
                  <a:cs typeface="Open Sans"/>
                </a:rPr>
                <a:t>fixation duration on copy</a:t>
              </a:r>
              <a:endParaRPr lang="en-GB" sz="14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251058" y="497818"/>
            <a:ext cx="10102741" cy="511533"/>
          </a:xfrm>
        </p:spPr>
        <p:txBody>
          <a:bodyPr/>
          <a:lstStyle/>
          <a:p>
            <a:r>
              <a:rPr lang="en-GB" dirty="0" smtClean="0"/>
              <a:t>We identified three essential elements shoppers require</a:t>
            </a:r>
            <a:endParaRPr lang="en-GB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76979"/>
              </p:ext>
            </p:extLst>
          </p:nvPr>
        </p:nvGraphicFramePr>
        <p:xfrm>
          <a:off x="6593724" y="2027208"/>
          <a:ext cx="5295873" cy="2187429"/>
        </p:xfrm>
        <a:graphic>
          <a:graphicData uri="http://schemas.openxmlformats.org/drawingml/2006/table">
            <a:tbl>
              <a:tblPr/>
              <a:tblGrid>
                <a:gridCol w="102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43">
                <a:tc>
                  <a:txBody>
                    <a:bodyPr/>
                    <a:lstStyle/>
                    <a:p>
                      <a:pPr marL="266700" marR="0" lvl="0" indent="-2540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3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5589" marR="85589" marT="90026" marB="108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540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kern="1200" dirty="0" smtClean="0">
                          <a:solidFill>
                            <a:srgbClr val="363633"/>
                          </a:solidFill>
                          <a:latin typeface="+mj-lt"/>
                          <a:ea typeface="+mn-ea"/>
                          <a:cs typeface="+mn-cs"/>
                        </a:rPr>
                        <a:t>Comparative</a:t>
                      </a:r>
                    </a:p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kern="1200" dirty="0" smtClean="0">
                          <a:solidFill>
                            <a:srgbClr val="363633"/>
                          </a:solidFill>
                          <a:latin typeface="+mj-lt"/>
                          <a:ea typeface="+mn-ea"/>
                          <a:cs typeface="+mn-cs"/>
                        </a:rPr>
                        <a:t>size </a:t>
                      </a:r>
                      <a:endParaRPr kumimoji="0" lang="en-GB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3"/>
                        </a:solidFill>
                        <a:effectLst/>
                        <a:latin typeface="+mj-lt"/>
                        <a:ea typeface="MS PGothic" pitchFamily="34" charset="-128"/>
                        <a:cs typeface="Open Sans Light" pitchFamily="34" charset="0"/>
                      </a:endParaRP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3"/>
                          </a:solidFill>
                          <a:effectLst/>
                          <a:latin typeface="+mj-lt"/>
                          <a:ea typeface="MS PGothic" pitchFamily="34" charset="-128"/>
                          <a:cs typeface="Open Sans Light" pitchFamily="34" charset="0"/>
                        </a:rPr>
                        <a:t>Usage occasions</a:t>
                      </a: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kern="1200" dirty="0" smtClean="0">
                          <a:solidFill>
                            <a:srgbClr val="363633"/>
                          </a:solidFill>
                          <a:latin typeface="+mj-lt"/>
                          <a:ea typeface="+mn-ea"/>
                          <a:cs typeface="+mn-cs"/>
                        </a:rPr>
                        <a:t>Quantity of contents</a:t>
                      </a:r>
                      <a:endParaRPr kumimoji="0" lang="en-GB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3"/>
                        </a:solidFill>
                        <a:effectLst/>
                        <a:latin typeface="+mj-lt"/>
                        <a:ea typeface="MS PGothic" pitchFamily="34" charset="-128"/>
                        <a:cs typeface="Open Sans Light" pitchFamily="34" charset="0"/>
                      </a:endParaRP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245"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</a:t>
                      </a:r>
                    </a:p>
                  </a:txBody>
                  <a:tcPr marL="85589" marR="85589" marT="90026" marB="108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i="1" kern="1200" dirty="0" smtClean="0">
                          <a:solidFill>
                            <a:srgbClr val="363633"/>
                          </a:solidFill>
                          <a:latin typeface="+mn-lt"/>
                          <a:ea typeface="+mn-ea"/>
                          <a:cs typeface="+mn-cs"/>
                        </a:rPr>
                        <a:t>“Small, medium, large “</a:t>
                      </a:r>
                      <a:endParaRPr lang="en-GB" altLang="en-US" sz="1000" i="1" kern="1200" dirty="0" smtClean="0">
                        <a:solidFill>
                          <a:srgbClr val="363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 smtClean="0">
                          <a:solidFill>
                            <a:srgbClr val="363633"/>
                          </a:solidFill>
                        </a:rPr>
                        <a:t>“family size”, “party size”, “individual size”, “mixer size”, “lunchbox fun size”, “handbag size”.</a:t>
                      </a: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363633"/>
                          </a:solidFill>
                        </a:rPr>
                        <a:t>“ml and litres”</a:t>
                      </a:r>
                      <a:endParaRPr kumimoji="0" lang="en-GB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Open Sans Light" pitchFamily="34" charset="0"/>
                        <a:ea typeface="MS PGothic" pitchFamily="34" charset="-128"/>
                        <a:cs typeface="Open Sans Light" pitchFamily="34" charset="0"/>
                      </a:endParaRP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41">
                <a:tc>
                  <a:txBody>
                    <a:bodyPr/>
                    <a:lstStyle/>
                    <a:p>
                      <a:pPr marL="0" marR="0" lvl="0" indent="127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3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many? (out of 40)</a:t>
                      </a:r>
                    </a:p>
                  </a:txBody>
                  <a:tcPr marL="85589" marR="85589" marT="90026" marB="108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540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GB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3"/>
                          </a:solidFill>
                          <a:effectLst/>
                          <a:latin typeface="Open Sans Light" pitchFamily="34" charset="0"/>
                          <a:ea typeface="MS PGothic" pitchFamily="34" charset="-128"/>
                          <a:cs typeface="Open Sans Light" pitchFamily="34" charset="0"/>
                        </a:rPr>
                        <a:t>23</a:t>
                      </a: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540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GB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3"/>
                          </a:solidFill>
                          <a:effectLst/>
                          <a:latin typeface="Open Sans Light" pitchFamily="34" charset="0"/>
                          <a:ea typeface="MS PGothic" pitchFamily="34" charset="-128"/>
                          <a:cs typeface="Open Sans Light" pitchFamily="34" charset="0"/>
                        </a:rPr>
                        <a:t>9</a:t>
                      </a: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540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  <a:defRPr/>
                      </a:pPr>
                      <a:r>
                        <a:rPr kumimoji="0" lang="en-GB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3"/>
                          </a:solidFill>
                          <a:effectLst/>
                          <a:latin typeface="Open Sans Light" pitchFamily="34" charset="0"/>
                          <a:ea typeface="MS PGothic" pitchFamily="34" charset="-128"/>
                          <a:cs typeface="Open Sans Light" pitchFamily="34" charset="0"/>
                        </a:rPr>
                        <a:t>8</a:t>
                      </a:r>
                    </a:p>
                  </a:txBody>
                  <a:tcPr marL="85589" marR="85589" marT="90026" marB="1080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7053528" y="4328268"/>
            <a:ext cx="3966268" cy="59178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Three essential elements are required</a:t>
            </a:r>
            <a:endParaRPr lang="en-GB" b="1" dirty="0"/>
          </a:p>
        </p:txBody>
      </p:sp>
      <p:sp>
        <p:nvSpPr>
          <p:cNvPr id="36" name="Oval 35"/>
          <p:cNvSpPr/>
          <p:nvPr/>
        </p:nvSpPr>
        <p:spPr>
          <a:xfrm>
            <a:off x="6552797" y="5033682"/>
            <a:ext cx="1310400" cy="1310215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Pack Size</a:t>
            </a:r>
            <a:endParaRPr lang="en-GB" sz="1600" b="1" dirty="0"/>
          </a:p>
        </p:txBody>
      </p:sp>
      <p:sp>
        <p:nvSpPr>
          <p:cNvPr id="37" name="Oval 36"/>
          <p:cNvSpPr/>
          <p:nvPr/>
        </p:nvSpPr>
        <p:spPr>
          <a:xfrm>
            <a:off x="8261196" y="5033682"/>
            <a:ext cx="1310400" cy="1310215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Brand</a:t>
            </a:r>
            <a:endParaRPr lang="en-GB" sz="1600" b="1" dirty="0"/>
          </a:p>
        </p:txBody>
      </p:sp>
      <p:sp>
        <p:nvSpPr>
          <p:cNvPr id="38" name="Oval 37"/>
          <p:cNvSpPr/>
          <p:nvPr/>
        </p:nvSpPr>
        <p:spPr>
          <a:xfrm>
            <a:off x="10003734" y="5033682"/>
            <a:ext cx="1310400" cy="1310215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Pack Variant</a:t>
            </a:r>
            <a:endParaRPr lang="en-GB" sz="16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951899" y="1251931"/>
            <a:ext cx="3966268" cy="59178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ml/L not always understood</a:t>
            </a:r>
            <a:endParaRPr lang="en-GB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1251058" y="1258797"/>
            <a:ext cx="3966268" cy="59178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Shoppers look at imagery then copy</a:t>
            </a:r>
            <a:endParaRPr lang="en-GB" b="1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423985" y="6386516"/>
            <a:ext cx="11016636" cy="471487"/>
          </a:xfrm>
        </p:spPr>
        <p:txBody>
          <a:bodyPr/>
          <a:lstStyle/>
          <a:p>
            <a:r>
              <a:rPr lang="en-US" sz="800" dirty="0" smtClean="0"/>
              <a:t>Source: Foolproof CCEP Shopper Research March 2016</a:t>
            </a:r>
            <a:endParaRPr lang="en-US" sz="800" dirty="0"/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11175294" y="576538"/>
            <a:ext cx="348702" cy="349966"/>
          </a:xfrm>
          <a:prstGeom prst="ellipse">
            <a:avLst/>
          </a:prstGeom>
          <a:solidFill>
            <a:srgbClr val="D5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5196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two redesign focused on medium zoom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69" y="1792797"/>
            <a:ext cx="1378623" cy="1378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66" y="3823265"/>
            <a:ext cx="1552025" cy="1552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38" y="3848717"/>
            <a:ext cx="1501121" cy="1501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55" y="3935918"/>
            <a:ext cx="1299271" cy="13267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835" y="1853492"/>
            <a:ext cx="1248533" cy="1257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83" y="3845498"/>
            <a:ext cx="1507558" cy="15075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8" y="3785882"/>
            <a:ext cx="1626791" cy="16267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6059" y="3656842"/>
            <a:ext cx="1554818" cy="1605795"/>
          </a:xfrm>
          <a:prstGeom prst="rect">
            <a:avLst/>
          </a:prstGeom>
          <a:ln>
            <a:noFill/>
          </a:ln>
        </p:spPr>
      </p:pic>
      <p:sp>
        <p:nvSpPr>
          <p:cNvPr id="41" name="Footer Placeholder 4"/>
          <p:cNvSpPr txBox="1">
            <a:spLocks/>
          </p:cNvSpPr>
          <p:nvPr/>
        </p:nvSpPr>
        <p:spPr>
          <a:xfrm>
            <a:off x="464241" y="6386513"/>
            <a:ext cx="11016636" cy="4714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231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Source: Epoch design</a:t>
            </a:r>
            <a:endParaRPr lang="en-US" sz="8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99" y="1667580"/>
            <a:ext cx="5973205" cy="162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8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caCola Template">
      <a:dk1>
        <a:srgbClr val="000000"/>
      </a:dk1>
      <a:lt1>
        <a:srgbClr val="FFFFFF"/>
      </a:lt1>
      <a:dk2>
        <a:srgbClr val="000000"/>
      </a:dk2>
      <a:lt2>
        <a:srgbClr val="797979"/>
      </a:lt2>
      <a:accent1>
        <a:srgbClr val="DD1F1C"/>
      </a:accent1>
      <a:accent2>
        <a:srgbClr val="797979"/>
      </a:accent2>
      <a:accent3>
        <a:srgbClr val="F30000"/>
      </a:accent3>
      <a:accent4>
        <a:srgbClr val="FFD203"/>
      </a:accent4>
      <a:accent5>
        <a:srgbClr val="59B030"/>
      </a:accent5>
      <a:accent6>
        <a:srgbClr val="000000"/>
      </a:accent6>
      <a:hlink>
        <a:srgbClr val="F30000"/>
      </a:hlink>
      <a:folHlink>
        <a:srgbClr val="F300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notify xmlns="73cc6578-9c29-496d-9f4f-72aca0b06ce3">false</doc_notify>
    <cr__folder xmlns="73cc6578-9c29-496d-9f4f-72aca0b06ce3" xsi:nil="true"/>
    <Doc_x0020_Cr_x0020_Id xmlns="73cc6578-9c29-496d-9f4f-72aca0b06ce3" xsi:nil="true"/>
    <Doc_x0020_WD_x0020_Id xmlns="73cc6578-9c29-496d-9f4f-72aca0b06ce3" xsi:nil="true"/>
    <doc_wd_enddate xmlns="73cc6578-9c29-496d-9f4f-72aca0b06ce3" xsi:nil="true"/>
    <Doc_x0020_Status xmlns="73cc6578-9c29-496d-9f4f-72aca0b06ce3">Final</Doc_x0020_Status>
    <WR_x0020_Number xmlns="73cc6578-9c29-496d-9f4f-72aca0b06ce3" xsi:nil="true"/>
    <doc_ballot_enddate xmlns="73cc6578-9c29-496d-9f4f-72aca0b06ce3" xsi:nil="true"/>
    <Doc_x0020_Motion_x0020_Id xmlns="73cc6578-9c29-496d-9f4f-72aca0b06ce3" xsi:nil="true"/>
    <doc_wr_company xmlns="73cc6578-9c29-496d-9f4f-72aca0b06ce3" xsi:nil="true"/>
    <Doc_x0020_Description xmlns="73cc6578-9c29-496d-9f4f-72aca0b06ce3">John Connelly (Coca-Cola European Partners) slides from pre-launch open session at the Industry and Standards event, 2017-10-09</Doc_x0020_Description>
    <doc_wr_topic xmlns="73cc6578-9c29-496d-9f4f-72aca0b06ce3" xsi:nil="true"/>
    <doc_wr_url xmlns="73cc6578-9c29-496d-9f4f-72aca0b06ce3" xsi:nil="true"/>
    <Doc_x0020_Ballot_x0020_Id xmlns="73cc6578-9c29-496d-9f4f-72aca0b06ce3" xsi:nil="true"/>
    <Doc_x0020_Type xmlns="73cc6578-9c29-496d-9f4f-72aca0b06ce3">Other</Doc_x0020_Type>
    <Doc_x0020_WGBallot_x0020_Id xmlns="73cc6578-9c29-496d-9f4f-72aca0b06ce3" xsi:nil="true"/>
    <doc_wr_created xmlns="73cc6578-9c29-496d-9f4f-72aca0b06ce3" xsi:nil="true"/>
    <Migration_FullPathOrigin xmlns="73cc6578-9c29-496d-9f4f-72aca0b06ce3" xsi:nil="true"/>
    <doc_wgballot_enddate xmlns="73cc6578-9c29-496d-9f4f-72aca0b06ce3" xsi:nil="true"/>
    <doc_wr_contact xmlns="73cc6578-9c29-496d-9f4f-72aca0b06ce3" xsi:nil="true"/>
    <doc_cr_enddate xmlns="73cc6578-9c29-496d-9f4f-72aca0b06ce3" xsi:nil="true"/>
    <doc_cr_startdate xmlns="73cc6578-9c29-496d-9f4f-72aca0b06ce3" xsi:nil="true"/>
    <doc_wd_startdate xmlns="73cc6578-9c29-496d-9f4f-72aca0b06ce3" xsi:nil="true"/>
    <doc_motion_enddate xmlns="73cc6578-9c29-496d-9f4f-72aca0b06ce3" xsi:nil="true"/>
    <doc_wgballot_startdate xmlns="73cc6578-9c29-496d-9f4f-72aca0b06ce3" xsi:nil="true"/>
    <doc_tag xmlns="73cc6578-9c29-496d-9f4f-72aca0b06ce3">kick off</doc_tag>
    <doc_ballot_startdate xmlns="73cc6578-9c29-496d-9f4f-72aca0b06ce3" xsi:nil="true"/>
    <doc_motion_startdate xmlns="73cc6578-9c29-496d-9f4f-72aca0b06ce3" xsi:nil="true"/>
    <_dlc_DocId xmlns="73cc6578-9c29-496d-9f4f-72aca0b06ce3">SW7YHM72E4YP-1753253742-6</_dlc_DocId>
    <_dlc_DocIdUrl xmlns="73cc6578-9c29-496d-9f4f-72aca0b06ce3">
      <Url>http://xchange.gs1.org/cr/gsmp/mswg/gsmpmrhimswg/_layouts/15/DocIdRedir.aspx?ID=SW7YHM72E4YP-1753253742-6</Url>
      <Description>SW7YHM72E4YP-1753253742-6</Description>
    </_dlc_DocIdUrl>
    <doc_meeting_date xmlns="73cc6578-9c29-496d-9f4f-72aca0b06ce3" xsi:nil="true"/>
    <doc_meeting_name xmlns="73cc6578-9c29-496d-9f4f-72aca0b06ce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 Type" ma:contentTypeID="0x010100B140B3191D8C4D4B93E37ED42392F26000F093FA5CDF44A8499B4D15E8C81B78BE" ma:contentTypeVersion="37" ma:contentTypeDescription="" ma:contentTypeScope="" ma:versionID="41a0505f8422370904e66e9d01316cf9">
  <xsd:schema xmlns:xsd="http://www.w3.org/2001/XMLSchema" xmlns:xs="http://www.w3.org/2001/XMLSchema" xmlns:p="http://schemas.microsoft.com/office/2006/metadata/properties" xmlns:ns2="73cc6578-9c29-496d-9f4f-72aca0b06ce3" targetNamespace="http://schemas.microsoft.com/office/2006/metadata/properties" ma:root="true" ma:fieldsID="52c3b3140c54e04f840a26bacc538270" ns2:_="">
    <xsd:import namespace="73cc6578-9c29-496d-9f4f-72aca0b06ce3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Description" minOccurs="0"/>
                <xsd:element ref="ns2:_dlc_DocId" minOccurs="0"/>
                <xsd:element ref="ns2:_dlc_DocIdUrl" minOccurs="0"/>
                <xsd:element ref="ns2:_dlc_DocIdPersistId" minOccurs="0"/>
                <xsd:element ref="ns2:Doc_x0020_Status" minOccurs="0"/>
                <xsd:element ref="ns2:WR_x0020_Number" minOccurs="0"/>
                <xsd:element ref="ns2:Doc_x0020_Cr_x0020_Id" minOccurs="0"/>
                <xsd:element ref="ns2:Doc_x0020_Ballot_x0020_Id" minOccurs="0"/>
                <xsd:element ref="ns2:doc_cr_enddate" minOccurs="0"/>
                <xsd:element ref="ns2:doc_cr_startdate" minOccurs="0"/>
                <xsd:element ref="ns2:doc_ballot_enddate" minOccurs="0"/>
                <xsd:element ref="ns2:doc_ballot_startdate" minOccurs="0"/>
                <xsd:element ref="ns2:Doc_x0020_Motion_x0020_Id" minOccurs="0"/>
                <xsd:element ref="ns2:Doc_x0020_WD_x0020_Id" minOccurs="0"/>
                <xsd:element ref="ns2:Doc_x0020_WGBallot_x0020_Id" minOccurs="0"/>
                <xsd:element ref="ns2:doc_motion_enddate" minOccurs="0"/>
                <xsd:element ref="ns2:doc_motion_startdate" minOccurs="0"/>
                <xsd:element ref="ns2:doc_wd_enddate" minOccurs="0"/>
                <xsd:element ref="ns2:doc_wd_startdate" minOccurs="0"/>
                <xsd:element ref="ns2:doc_wgballot_enddate" minOccurs="0"/>
                <xsd:element ref="ns2:doc_wgballot_startdate" minOccurs="0"/>
                <xsd:element ref="ns2:doc_wr_company" minOccurs="0"/>
                <xsd:element ref="ns2:doc_wr_contact" minOccurs="0"/>
                <xsd:element ref="ns2:doc_wr_topic" minOccurs="0"/>
                <xsd:element ref="ns2:doc_wr_url" minOccurs="0"/>
                <xsd:element ref="ns2:doc_wr_created" minOccurs="0"/>
                <xsd:element ref="ns2:doc_tag" minOccurs="0"/>
                <xsd:element ref="ns2:doc_notify" minOccurs="0"/>
                <xsd:element ref="ns2:cr__folder" minOccurs="0"/>
                <xsd:element ref="ns2:Migration_FullPathOrigin" minOccurs="0"/>
                <xsd:element ref="ns2:doc_meeting_date" minOccurs="0"/>
                <xsd:element ref="ns2:doc_meeting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c6578-9c29-496d-9f4f-72aca0b06ce3" elementFormDefault="qualified">
    <xsd:import namespace="http://schemas.microsoft.com/office/2006/documentManagement/types"/>
    <xsd:import namespace="http://schemas.microsoft.com/office/infopath/2007/PartnerControls"/>
    <xsd:element name="Doc_x0020_Type" ma:index="8" ma:displayName="Doc Type" ma:default="Administration" ma:format="Dropdown" ma:internalName="Doc_x0020_Type">
      <xsd:simpleType>
        <xsd:restriction base="dms:Choice">
          <xsd:enumeration value="Administration"/>
          <xsd:enumeration value="Agenda"/>
          <xsd:enumeration value="Minutes"/>
          <xsd:enumeration value="Other"/>
          <xsd:enumeration value="Requirement/Solution"/>
        </xsd:restriction>
      </xsd:simpleType>
    </xsd:element>
    <xsd:element name="Doc_x0020_Description" ma:index="9" nillable="true" ma:displayName="Doc Description" ma:internalName="Doc_x0020_Description">
      <xsd:simpleType>
        <xsd:restriction base="dms:Note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Status" ma:index="13" nillable="true" ma:displayName="Doc Status" ma:internalName="Doc_x0020_Status">
      <xsd:simpleType>
        <xsd:restriction base="dms:Note">
          <xsd:maxLength value="255"/>
        </xsd:restriction>
      </xsd:simpleType>
    </xsd:element>
    <xsd:element name="WR_x0020_Number" ma:index="14" nillable="true" ma:displayName="WR Number" ma:internalName="WR_x0020_Number">
      <xsd:simpleType>
        <xsd:restriction base="dms:Text">
          <xsd:maxLength value="255"/>
        </xsd:restriction>
      </xsd:simpleType>
    </xsd:element>
    <xsd:element name="Doc_x0020_Cr_x0020_Id" ma:index="15" nillable="true" ma:displayName="Doc Cr Id" ma:internalName="Doc_x0020_Cr_x0020_Id">
      <xsd:simpleType>
        <xsd:restriction base="dms:Text">
          <xsd:maxLength value="255"/>
        </xsd:restriction>
      </xsd:simpleType>
    </xsd:element>
    <xsd:element name="Doc_x0020_Ballot_x0020_Id" ma:index="16" nillable="true" ma:displayName="Doc Ballot Id" ma:internalName="Doc_x0020_Ballot_x0020_Id">
      <xsd:simpleType>
        <xsd:restriction base="dms:Text">
          <xsd:maxLength value="255"/>
        </xsd:restriction>
      </xsd:simpleType>
    </xsd:element>
    <xsd:element name="doc_cr_enddate" ma:index="17" nillable="true" ma:displayName="doc_cr_enddate" ma:format="DateTime" ma:internalName="doc_cr_enddate">
      <xsd:simpleType>
        <xsd:restriction base="dms:DateTime"/>
      </xsd:simpleType>
    </xsd:element>
    <xsd:element name="doc_cr_startdate" ma:index="18" nillable="true" ma:displayName="doc_cr_startdate" ma:format="DateTime" ma:internalName="doc_cr_startdate">
      <xsd:simpleType>
        <xsd:restriction base="dms:DateTime"/>
      </xsd:simpleType>
    </xsd:element>
    <xsd:element name="doc_ballot_enddate" ma:index="19" nillable="true" ma:displayName="doc_ballot_enddate" ma:format="DateTime" ma:internalName="doc_ballot_enddate">
      <xsd:simpleType>
        <xsd:restriction base="dms:DateTime"/>
      </xsd:simpleType>
    </xsd:element>
    <xsd:element name="doc_ballot_startdate" ma:index="20" nillable="true" ma:displayName="doc_ballot_startdate" ma:format="DateTime" ma:internalName="doc_ballot_startdate">
      <xsd:simpleType>
        <xsd:restriction base="dms:DateTime"/>
      </xsd:simpleType>
    </xsd:element>
    <xsd:element name="Doc_x0020_Motion_x0020_Id" ma:index="21" nillable="true" ma:displayName="Doc Motion Id" ma:internalName="Doc_x0020_Motion_x0020_Id">
      <xsd:simpleType>
        <xsd:restriction base="dms:Text">
          <xsd:maxLength value="255"/>
        </xsd:restriction>
      </xsd:simpleType>
    </xsd:element>
    <xsd:element name="Doc_x0020_WD_x0020_Id" ma:index="22" nillable="true" ma:displayName="Doc WD Id" ma:internalName="Doc_x0020_WD_x0020_Id">
      <xsd:simpleType>
        <xsd:restriction base="dms:Text">
          <xsd:maxLength value="255"/>
        </xsd:restriction>
      </xsd:simpleType>
    </xsd:element>
    <xsd:element name="Doc_x0020_WGBallot_x0020_Id" ma:index="23" nillable="true" ma:displayName="Doc WGBallot Id" ma:internalName="Doc_x0020_WGBallot_x0020_Id">
      <xsd:simpleType>
        <xsd:restriction base="dms:Text">
          <xsd:maxLength value="255"/>
        </xsd:restriction>
      </xsd:simpleType>
    </xsd:element>
    <xsd:element name="doc_motion_enddate" ma:index="24" nillable="true" ma:displayName="doc_motion_enddate" ma:format="DateTime" ma:internalName="doc_motion_enddate">
      <xsd:simpleType>
        <xsd:restriction base="dms:DateTime"/>
      </xsd:simpleType>
    </xsd:element>
    <xsd:element name="doc_motion_startdate" ma:index="25" nillable="true" ma:displayName="doc_motion_startdate" ma:format="DateTime" ma:internalName="doc_motion_startdate">
      <xsd:simpleType>
        <xsd:restriction base="dms:DateTime"/>
      </xsd:simpleType>
    </xsd:element>
    <xsd:element name="doc_wd_enddate" ma:index="26" nillable="true" ma:displayName="doc_wd_enddate" ma:format="DateTime" ma:internalName="doc_wd_enddate">
      <xsd:simpleType>
        <xsd:restriction base="dms:DateTime"/>
      </xsd:simpleType>
    </xsd:element>
    <xsd:element name="doc_wd_startdate" ma:index="27" nillable="true" ma:displayName="doc_wd_startdate" ma:format="DateTime" ma:internalName="doc_wd_startdate">
      <xsd:simpleType>
        <xsd:restriction base="dms:DateTime"/>
      </xsd:simpleType>
    </xsd:element>
    <xsd:element name="doc_wgballot_enddate" ma:index="28" nillable="true" ma:displayName="doc_wgballot_enddate" ma:format="DateTime" ma:internalName="doc_wgballot_enddate">
      <xsd:simpleType>
        <xsd:restriction base="dms:DateTime"/>
      </xsd:simpleType>
    </xsd:element>
    <xsd:element name="doc_wgballot_startdate" ma:index="29" nillable="true" ma:displayName="doc_wgballot_startdate" ma:format="DateTime" ma:internalName="doc_wgballot_startdate">
      <xsd:simpleType>
        <xsd:restriction base="dms:DateTime"/>
      </xsd:simpleType>
    </xsd:element>
    <xsd:element name="doc_wr_company" ma:index="30" nillable="true" ma:displayName="doc_wr_company" ma:internalName="doc_wr_company">
      <xsd:simpleType>
        <xsd:restriction base="dms:Text">
          <xsd:maxLength value="255"/>
        </xsd:restriction>
      </xsd:simpleType>
    </xsd:element>
    <xsd:element name="doc_wr_contact" ma:index="31" nillable="true" ma:displayName="doc_wr_contact" ma:internalName="doc_wr_contact">
      <xsd:simpleType>
        <xsd:restriction base="dms:Text">
          <xsd:maxLength value="255"/>
        </xsd:restriction>
      </xsd:simpleType>
    </xsd:element>
    <xsd:element name="doc_wr_topic" ma:index="32" nillable="true" ma:displayName="doc_wr_topic" ma:internalName="doc_wr_topic">
      <xsd:simpleType>
        <xsd:restriction base="dms:Note">
          <xsd:maxLength value="255"/>
        </xsd:restriction>
      </xsd:simpleType>
    </xsd:element>
    <xsd:element name="doc_wr_url" ma:index="33" nillable="true" ma:displayName="doc_wr_url" ma:internalName="doc_wr_url">
      <xsd:simpleType>
        <xsd:restriction base="dms:Note">
          <xsd:maxLength value="255"/>
        </xsd:restriction>
      </xsd:simpleType>
    </xsd:element>
    <xsd:element name="doc_wr_created" ma:index="34" nillable="true" ma:displayName="doc_wr_created" ma:format="DateOnly" ma:internalName="doc_wr_created">
      <xsd:simpleType>
        <xsd:restriction base="dms:DateTime"/>
      </xsd:simpleType>
    </xsd:element>
    <xsd:element name="doc_tag" ma:index="35" nillable="true" ma:displayName="doc_tag" ma:internalName="doc_tag">
      <xsd:simpleType>
        <xsd:restriction base="dms:Note">
          <xsd:maxLength value="255"/>
        </xsd:restriction>
      </xsd:simpleType>
    </xsd:element>
    <xsd:element name="doc_notify" ma:index="36" nillable="true" ma:displayName="doc_notify" ma:default="0" ma:internalName="doc_notify">
      <xsd:simpleType>
        <xsd:restriction base="dms:Boolean"/>
      </xsd:simpleType>
    </xsd:element>
    <xsd:element name="cr__folder" ma:index="37" nillable="true" ma:displayName="cr_folder" ma:internalName="cr__folder">
      <xsd:simpleType>
        <xsd:restriction base="dms:Note">
          <xsd:maxLength value="255"/>
        </xsd:restriction>
      </xsd:simpleType>
    </xsd:element>
    <xsd:element name="Migration_FullPathOrigin" ma:index="38" nillable="true" ma:displayName="Migration_FullPathOrigin" ma:internalName="Migration_FullPathOrigin">
      <xsd:simpleType>
        <xsd:restriction base="dms:Note">
          <xsd:maxLength value="255"/>
        </xsd:restriction>
      </xsd:simpleType>
    </xsd:element>
    <xsd:element name="doc_meeting_date" ma:index="39" nillable="true" ma:displayName="doc_meeting_date" ma:format="DateTime" ma:internalName="doc_meeting_date">
      <xsd:simpleType>
        <xsd:restriction base="dms:DateTime"/>
      </xsd:simpleType>
    </xsd:element>
    <xsd:element name="doc_meeting_name" ma:index="40" nillable="true" ma:displayName="doc_meeting_name" ma:internalName="doc_meeting_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AF04C2-5FA4-4C87-B561-52356E74589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3cc6578-9c29-496d-9f4f-72aca0b06ce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051C5D-367D-4EB7-9B1E-D30CC8F47EF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3402F98-4ED1-4970-AEF0-F2AD6F8A71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AF5215-E500-4CA0-9F9C-71D54F0D1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c6578-9c29-496d-9f4f-72aca0b06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2666</TotalTime>
  <Words>677</Words>
  <Application>Microsoft Office PowerPoint</Application>
  <PresentationFormat>Widescreen</PresentationFormat>
  <Paragraphs>139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Gotham</vt:lpstr>
      <vt:lpstr>Gotham Book</vt:lpstr>
      <vt:lpstr>Gotham-Bold</vt:lpstr>
      <vt:lpstr>Gotham-Book</vt:lpstr>
      <vt:lpstr>Helvetica</vt:lpstr>
      <vt:lpstr>Open Sans</vt:lpstr>
      <vt:lpstr>Open Sans Light</vt:lpstr>
      <vt:lpstr>Wingdings</vt:lpstr>
      <vt:lpstr>Office Theme</vt:lpstr>
      <vt:lpstr>Project Hero: Our Optimised Imagery Journey</vt:lpstr>
      <vt:lpstr>In January 2016 we set out on a journey to future-proof our imagery</vt:lpstr>
      <vt:lpstr>15 Months on, we have a potential solution</vt:lpstr>
      <vt:lpstr>In March 2016, we qualitatively tested four contrasting solutions </vt:lpstr>
      <vt:lpstr>PowerPoint Presentation</vt:lpstr>
      <vt:lpstr>Our solutions tested a variety of approaches</vt:lpstr>
      <vt:lpstr>Two of our solutions used imagery to show size</vt:lpstr>
      <vt:lpstr>We identified three essential elements shoppers require</vt:lpstr>
      <vt:lpstr>Phase two redesign focused on medium zoom</vt:lpstr>
      <vt:lpstr>However, medium zoom did not perform well in qualitative testing</vt:lpstr>
      <vt:lpstr>Phase three took all research into consideration on redesign</vt:lpstr>
      <vt:lpstr>Research and sales results on current Solution are positive</vt:lpstr>
      <vt:lpstr>Now we want to work together to agree industry principles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Hero Update October 2017 - JMJC.pptx</dc:title>
  <dc:creator>crm.freelance9@creo-uk.com</dc:creator>
  <cp:lastModifiedBy>Cindy Grell</cp:lastModifiedBy>
  <cp:revision>236</cp:revision>
  <dcterms:created xsi:type="dcterms:W3CDTF">2016-08-25T09:53:39Z</dcterms:created>
  <dcterms:modified xsi:type="dcterms:W3CDTF">2017-10-25T15:17:52Z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0x010100B140B3191D8C4D4B93E37ED42392F26000F093FA5CDF44A8499B4D15E8C81B78BE</vt:lpwstr>
  </property>
  <property fmtid="{D5CDD505-2E9C-101B-9397-08002B2CF9AE}" pid="3" name="_dlc_DocIdItemGuid">
    <vt:lpwstr>b774b2c2-d94b-4754-a0f5-d7579faec70a</vt:lpwstr>
  </property>
</Properties>
</file>