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heme/theme6.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4.xml" ContentType="application/vnd.openxmlformats-officedocument.presentationml.notesSlide+xml"/>
  <Override PartName="/ppt/tags/tag10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6.xml" ContentType="application/vnd.openxmlformats-officedocument.presentationml.tags+xml"/>
  <Override PartName="/ppt/notesSlides/notesSlide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4.xml" ContentType="application/vnd.openxmlformats-officedocument.presentationml.tags+xml"/>
  <Override PartName="/ppt/notesSlides/notesSlide12.xml" ContentType="application/vnd.openxmlformats-officedocument.presentationml.notesSlide+xml"/>
  <Override PartName="/ppt/tags/tag125.xml" ContentType="application/vnd.openxmlformats-officedocument.presentationml.tags+xml"/>
  <Override PartName="/ppt/notesSlides/notesSlide1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4.xml" ContentType="application/vnd.openxmlformats-officedocument.presentationml.notesSlide+xml"/>
  <Override PartName="/ppt/tags/tag130.xml" ContentType="application/vnd.openxmlformats-officedocument.presentationml.tags+xml"/>
  <Override PartName="/ppt/notesSlides/notesSlide15.xml" ContentType="application/vnd.openxmlformats-officedocument.presentationml.notesSlide+xml"/>
  <Override PartName="/ppt/tags/tag13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3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39.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40.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41.xml" ContentType="application/vnd.openxmlformats-officedocument.presentationml.notesSlide+xml"/>
  <Override PartName="/ppt/tags/tag147.xml" ContentType="application/vnd.openxmlformats-officedocument.presentationml.tags+xml"/>
  <Override PartName="/ppt/notesSlides/notesSlide4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4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44.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45.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46.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47.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82.xml" ContentType="application/vnd.openxmlformats-officedocument.presentationml.tags+xml"/>
  <Override PartName="/ppt/notesSlides/notesSlide52.xml" ContentType="application/vnd.openxmlformats-officedocument.presentationml.notesSlide+xml"/>
  <Override PartName="/ppt/tags/tag183.xml" ContentType="application/vnd.openxmlformats-officedocument.presentationml.tags+xml"/>
  <Override PartName="/ppt/notesSlides/notesSlide53.xml" ContentType="application/vnd.openxmlformats-officedocument.presentationml.notesSlide+xml"/>
  <Override PartName="/ppt/tags/tag184.xml" ContentType="application/vnd.openxmlformats-officedocument.presentationml.tags+xml"/>
  <Override PartName="/ppt/notesSlides/notesSlide5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6" r:id="rId6"/>
    <p:sldMasterId id="2147483717" r:id="rId7"/>
    <p:sldMasterId id="2147483738" r:id="rId8"/>
  </p:sldMasterIdLst>
  <p:notesMasterIdLst>
    <p:notesMasterId r:id="rId66"/>
  </p:notesMasterIdLst>
  <p:sldIdLst>
    <p:sldId id="2147374761" r:id="rId9"/>
    <p:sldId id="2147374654" r:id="rId10"/>
    <p:sldId id="2147374746" r:id="rId11"/>
    <p:sldId id="2147374748" r:id="rId12"/>
    <p:sldId id="2147374749" r:id="rId13"/>
    <p:sldId id="2147374750" r:id="rId14"/>
    <p:sldId id="2147374755" r:id="rId15"/>
    <p:sldId id="2147374752" r:id="rId16"/>
    <p:sldId id="2147374753" r:id="rId17"/>
    <p:sldId id="2147374765" r:id="rId18"/>
    <p:sldId id="2147374683" r:id="rId19"/>
    <p:sldId id="2147374578" r:id="rId20"/>
    <p:sldId id="2147374579" r:id="rId21"/>
    <p:sldId id="2147374686" r:id="rId22"/>
    <p:sldId id="2147374593" r:id="rId23"/>
    <p:sldId id="2147374517" r:id="rId24"/>
    <p:sldId id="2147374684" r:id="rId25"/>
    <p:sldId id="2147374685" r:id="rId26"/>
    <p:sldId id="2147374595" r:id="rId27"/>
    <p:sldId id="2147374623" r:id="rId28"/>
    <p:sldId id="2147374671" r:id="rId29"/>
    <p:sldId id="2147374673" r:id="rId30"/>
    <p:sldId id="2147374670" r:id="rId31"/>
    <p:sldId id="2147374672" r:id="rId32"/>
    <p:sldId id="2147374630" r:id="rId33"/>
    <p:sldId id="2147374674" r:id="rId34"/>
    <p:sldId id="2147374659" r:id="rId35"/>
    <p:sldId id="2147374660" r:id="rId36"/>
    <p:sldId id="2147374738" r:id="rId37"/>
    <p:sldId id="2147374687" r:id="rId38"/>
    <p:sldId id="2147374759" r:id="rId39"/>
    <p:sldId id="2147374730" r:id="rId40"/>
    <p:sldId id="2147374598" r:id="rId41"/>
    <p:sldId id="2147374764" r:id="rId42"/>
    <p:sldId id="2147374731" r:id="rId43"/>
    <p:sldId id="2147374636" r:id="rId44"/>
    <p:sldId id="2147374675" r:id="rId45"/>
    <p:sldId id="2147374676" r:id="rId46"/>
    <p:sldId id="2147374742" r:id="rId47"/>
    <p:sldId id="2147374688" r:id="rId48"/>
    <p:sldId id="2147374679" r:id="rId49"/>
    <p:sldId id="2147374735" r:id="rId50"/>
    <p:sldId id="2147374689" r:id="rId51"/>
    <p:sldId id="2147374722" r:id="rId52"/>
    <p:sldId id="2147374680" r:id="rId53"/>
    <p:sldId id="2147374559" r:id="rId54"/>
    <p:sldId id="2147374581" r:id="rId55"/>
    <p:sldId id="2147374582" r:id="rId56"/>
    <p:sldId id="2147374717" r:id="rId57"/>
    <p:sldId id="2147374712" r:id="rId58"/>
    <p:sldId id="2147374757" r:id="rId59"/>
    <p:sldId id="2147374741" r:id="rId60"/>
    <p:sldId id="2147374690" r:id="rId61"/>
    <p:sldId id="2147374601" r:id="rId62"/>
    <p:sldId id="1568938631" r:id="rId63"/>
    <p:sldId id="266" r:id="rId64"/>
    <p:sldId id="2147374729" r:id="rId65"/>
  </p:sldIdLst>
  <p:sldSz cx="9144000" cy="5143500" type="screen16x9"/>
  <p:notesSz cx="7315200" cy="9601200"/>
  <p:custDataLst>
    <p:tags r:id="rId67"/>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DEX" id="{19529E56-ACC9-48D1-B43F-4000665C2E6E}">
          <p14:sldIdLst>
            <p14:sldId id="2147374761"/>
          </p14:sldIdLst>
        </p14:section>
        <p14:section name="1- THE ROLE OF GS1" id="{EA97336F-A6BB-46C2-9763-0CC042213186}">
          <p14:sldIdLst>
            <p14:sldId id="2147374654"/>
          </p14:sldIdLst>
        </p14:section>
        <p14:section name="2 - EXECUTIVE SUMMARY" id="{2A2921ED-4AB2-40C5-A45F-0964282BBA70}">
          <p14:sldIdLst>
            <p14:sldId id="2147374746"/>
            <p14:sldId id="2147374748"/>
            <p14:sldId id="2147374749"/>
            <p14:sldId id="2147374750"/>
            <p14:sldId id="2147374755"/>
            <p14:sldId id="2147374752"/>
            <p14:sldId id="2147374753"/>
            <p14:sldId id="2147374765"/>
          </p14:sldIdLst>
        </p14:section>
        <p14:section name="4 - PURPOSE OF THIS DOCUMENT" id="{8B364CFE-D11B-4578-AA41-69EF47BEB951}">
          <p14:sldIdLst>
            <p14:sldId id="2147374683"/>
            <p14:sldId id="2147374578"/>
          </p14:sldIdLst>
        </p14:section>
        <p14:section name="5 - HOW TO USE" id="{267DDFF0-6AD5-4D04-B2B9-E78FCB7A5BDE}">
          <p14:sldIdLst>
            <p14:sldId id="2147374579"/>
          </p14:sldIdLst>
        </p14:section>
        <p14:section name="6- 2D Pilot Toolkit Detail" id="{20C6AAE2-2878-4CD4-BE92-E9262A359687}">
          <p14:sldIdLst/>
        </p14:section>
        <p14:section name="Why" id="{5FC47EA9-6A02-4181-95C6-D513CD1CD5F8}">
          <p14:sldIdLst>
            <p14:sldId id="2147374686"/>
            <p14:sldId id="2147374593"/>
            <p14:sldId id="2147374517"/>
            <p14:sldId id="2147374684"/>
            <p14:sldId id="2147374685"/>
            <p14:sldId id="2147374595"/>
            <p14:sldId id="2147374623"/>
            <p14:sldId id="2147374671"/>
            <p14:sldId id="2147374673"/>
            <p14:sldId id="2147374670"/>
            <p14:sldId id="2147374672"/>
            <p14:sldId id="2147374630"/>
            <p14:sldId id="2147374674"/>
            <p14:sldId id="2147374659"/>
            <p14:sldId id="2147374660"/>
            <p14:sldId id="2147374738"/>
          </p14:sldIdLst>
        </p14:section>
        <p14:section name="What" id="{DEDA2982-95D2-4EF6-A0D9-FC22495316EB}">
          <p14:sldIdLst>
            <p14:sldId id="2147374687"/>
            <p14:sldId id="2147374759"/>
            <p14:sldId id="2147374730"/>
            <p14:sldId id="2147374598"/>
            <p14:sldId id="2147374764"/>
            <p14:sldId id="2147374731"/>
            <p14:sldId id="2147374636"/>
            <p14:sldId id="2147374675"/>
            <p14:sldId id="2147374676"/>
            <p14:sldId id="2147374742"/>
          </p14:sldIdLst>
        </p14:section>
        <p14:section name="Who" id="{01E9426D-BFE0-4306-9B37-691472C56878}">
          <p14:sldIdLst>
            <p14:sldId id="2147374688"/>
            <p14:sldId id="2147374679"/>
            <p14:sldId id="2147374735"/>
          </p14:sldIdLst>
        </p14:section>
        <p14:section name="How" id="{9E28A7FA-3576-4A1E-9969-158EC14BC110}">
          <p14:sldIdLst>
            <p14:sldId id="2147374689"/>
            <p14:sldId id="2147374722"/>
            <p14:sldId id="2147374680"/>
            <p14:sldId id="2147374559"/>
            <p14:sldId id="2147374581"/>
            <p14:sldId id="2147374582"/>
            <p14:sldId id="2147374717"/>
            <p14:sldId id="2147374712"/>
            <p14:sldId id="2147374757"/>
            <p14:sldId id="2147374741"/>
          </p14:sldIdLst>
        </p14:section>
        <p14:section name="Reporting &amp; learnings" id="{D849A352-0F86-4F47-B9A9-9376E83BC542}">
          <p14:sldIdLst>
            <p14:sldId id="2147374690"/>
            <p14:sldId id="2147374601"/>
            <p14:sldId id="1568938631"/>
            <p14:sldId id="266"/>
            <p14:sldId id="214737472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B82F32-C3C0-EBD4-C36E-D1690B0188C3}" name="Christine Carina" initials="CC" userId="S::christine.carina@gs1.org::55add4d0-b48c-4e87-8a81-713ad4e82cc6" providerId="AD"/>
  <p188:author id="{65D0C46C-A13C-1212-21F9-08645866F30D}" name="Lori Schrop" initials="LS" userId="S::lori.schrop@gs1.org::81a6ef44-3770-4ec0-bfd0-6f9e5a06cef1" providerId="AD"/>
  <p188:author id="{A7265675-119D-81DD-A26C-775606C9D0E1}" name="Tania Snioch" initials="TS" userId="S::tania.snioch@gs1.org::f763c48e-f44b-4cb4-b3e2-9a156a2f8e1b" providerId="AD"/>
  <p188:author id="{A13D0784-1F99-7887-22C3-75E35FFDBDF2}" name="Robert Beideman" initials="RB" userId="S::robert.beideman@gs1.org::d8bfe3c4-dff5-4ed8-89a1-01288e6d51d3" providerId="AD"/>
  <p188:author id="{0861018C-04E4-AB8A-A54E-BD1F086BD220}" name="Marianne Timmons" initials="MT" userId="S::marianne.timmons@gs1.org::a5cbf82d-431c-4238-abc8-714a3e9c2623" providerId="AD"/>
  <p188:author id="{21B8B9E1-38C6-E2FF-5FCA-30DAA72A8E88}" name="Kevin Stark" initials="KS" userId="S::kevin.stark@gs1.org::227fd7e8-e5e2-403d-8dab-b247763de2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lagter-Beltman, Maaike" initials="SBM" lastIdx="160" clrIdx="0">
    <p:extLst>
      <p:ext uri="{19B8F6BF-5375-455C-9EA6-DF929625EA0E}">
        <p15:presenceInfo xmlns:p15="http://schemas.microsoft.com/office/powerpoint/2012/main" userId="S::maaike.slagter@capgemini.com::c80b4fbb-d2d7-4952-9384-05165e60720c" providerId="AD"/>
      </p:ext>
    </p:extLst>
  </p:cmAuthor>
  <p:cmAuthor id="2" name="Schip, Richard van" initials="SRv" lastIdx="7" clrIdx="1">
    <p:extLst>
      <p:ext uri="{19B8F6BF-5375-455C-9EA6-DF929625EA0E}">
        <p15:presenceInfo xmlns:p15="http://schemas.microsoft.com/office/powerpoint/2012/main" userId="S::richard.van.schip@capgemini.com::74560394-1bc7-4b17-96c1-e83cdd3234c0" providerId="AD"/>
      </p:ext>
    </p:extLst>
  </p:cmAuthor>
  <p:cmAuthor id="3" name="Anand, Somya" initials="AS" lastIdx="18" clrIdx="2">
    <p:extLst>
      <p:ext uri="{19B8F6BF-5375-455C-9EA6-DF929625EA0E}">
        <p15:presenceInfo xmlns:p15="http://schemas.microsoft.com/office/powerpoint/2012/main" userId="S::somya.anand@capgemini.com::c32030cd-fbe3-4a8d-99d2-c6b449d372ca" providerId="AD"/>
      </p:ext>
    </p:extLst>
  </p:cmAuthor>
  <p:cmAuthor id="4" name="Kevin Stark" initials="KS" lastIdx="27" clrIdx="3">
    <p:extLst>
      <p:ext uri="{19B8F6BF-5375-455C-9EA6-DF929625EA0E}">
        <p15:presenceInfo xmlns:p15="http://schemas.microsoft.com/office/powerpoint/2012/main" userId="S::kevin.stark@gs1.org::227fd7e8-e5e2-403d-8dab-b247763de2c5" providerId="AD"/>
      </p:ext>
    </p:extLst>
  </p:cmAuthor>
  <p:cmAuthor id="5" name="Kolhoff, Lobke" initials="KL" lastIdx="43" clrIdx="4">
    <p:extLst>
      <p:ext uri="{19B8F6BF-5375-455C-9EA6-DF929625EA0E}">
        <p15:presenceInfo xmlns:p15="http://schemas.microsoft.com/office/powerpoint/2012/main" userId="S::lobke.kolhoff@capgemini.com::d40cd2bf-92ad-4574-b27e-3b888eea6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9CA"/>
    <a:srgbClr val="22BCB9"/>
    <a:srgbClr val="71B790"/>
    <a:srgbClr val="FF8200"/>
    <a:srgbClr val="D1942E"/>
    <a:srgbClr val="F26334"/>
    <a:srgbClr val="FBB034"/>
    <a:srgbClr val="5B9BD5"/>
    <a:srgbClr val="9ACCB0"/>
    <a:srgbClr val="00B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A7FFFE-6AA6-43CA-8307-A4F2FB4A6B43}" v="9" dt="2024-07-30T03:58:09.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1" autoAdjust="0"/>
    <p:restoredTop sz="94742"/>
  </p:normalViewPr>
  <p:slideViewPr>
    <p:cSldViewPr snapToGrid="0">
      <p:cViewPr varScale="1">
        <p:scale>
          <a:sx n="135" d="100"/>
          <a:sy n="135" d="100"/>
        </p:scale>
        <p:origin x="92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gs" Target="tags/tag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rtl="0">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1440" tIns="45720" rIns="91440" bIns="45720" rtlCol="0"/>
          <a:lstStyle>
            <a:lvl1pPr algn="r" rtl="0">
              <a:defRPr sz="1200"/>
            </a:lvl1pPr>
          </a:lstStyle>
          <a:p>
            <a:fld id="{7889843D-4FCC-4BD4-BE35-A687BB7EAE8C}" type="datetimeFigureOut">
              <a:rPr lang="en-US" smtClean="0"/>
              <a:pPr/>
              <a:t>8/6/2024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1440" tIns="45720" rIns="91440" bIns="45720" rtlCol="0" anchor="b"/>
          <a:lstStyle>
            <a:lvl1pPr algn="l" rtl="0">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1440" tIns="45720" rIns="91440" bIns="45720" rtlCol="0" anchor="b"/>
          <a:lstStyle>
            <a:lvl1pPr algn="r" rtl="0">
              <a:defRPr sz="1200"/>
            </a:lvl1pPr>
          </a:lstStyle>
          <a:p>
            <a:fld id="{258ED591-2716-4EBE-99D2-353D86C0A876}" type="slidenum">
              <a:rPr lang="en-US" smtClean="0"/>
              <a:pPr/>
              <a:t>‹#›</a:t>
            </a:fld>
            <a:endParaRPr lang="en-US"/>
          </a:p>
        </p:txBody>
      </p:sp>
    </p:spTree>
    <p:extLst>
      <p:ext uri="{BB962C8B-B14F-4D97-AF65-F5344CB8AC3E}">
        <p14:creationId xmlns:p14="http://schemas.microsoft.com/office/powerpoint/2010/main" val="277967068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258ED591-2716-4EBE-99D2-353D86C0A876}" type="slidenum">
              <a:rPr lang="en-US" smtClean="0"/>
              <a:pPr/>
              <a:t>1</a:t>
            </a:fld>
            <a:endParaRPr lang="en-US"/>
          </a:p>
        </p:txBody>
      </p:sp>
    </p:spTree>
    <p:extLst>
      <p:ext uri="{BB962C8B-B14F-4D97-AF65-F5344CB8AC3E}">
        <p14:creationId xmlns:p14="http://schemas.microsoft.com/office/powerpoint/2010/main" val="3888970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As you can see at-a-glance, the 2D pilot toolkit is a comprehensive resource with the structure, resources, tools, and best practices for you to engage with partners and develop a successful pilot. </a:t>
            </a:r>
          </a:p>
        </p:txBody>
      </p:sp>
      <p:sp>
        <p:nvSpPr>
          <p:cNvPr id="4" name="Slide Number Placeholder 3"/>
          <p:cNvSpPr>
            <a:spLocks noGrp="1"/>
          </p:cNvSpPr>
          <p:nvPr>
            <p:ph type="sldNum" sz="quarter" idx="5"/>
          </p:nvPr>
        </p:nvSpPr>
        <p:spPr/>
        <p:txBody>
          <a:bodyPr/>
          <a:lstStyle/>
          <a:p>
            <a:pPr marL="0" marR="0" lvl="0" indent="0" algn="r" defTabSz="661043"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6104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70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An introductory text on the 2D migration and why the 2D pilot toolkit came about.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summary slide of the different elements explaining what the 2D toolkit sets out to do.</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065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visual overview of how the toolkit works in </a:t>
            </a:r>
            <a:r>
              <a:rPr lang="en-US" dirty="0" err="1"/>
              <a:t>powerpoint</a:t>
            </a:r>
            <a:r>
              <a:rPr lang="en-US" dirty="0"/>
              <a:t>. Key is to put the </a:t>
            </a:r>
            <a:r>
              <a:rPr lang="en-US" dirty="0" err="1"/>
              <a:t>powerpoint</a:t>
            </a:r>
            <a:r>
              <a:rPr lang="en-US" dirty="0"/>
              <a:t> in presentation mode to make the interactive buttons and links work.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24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chapter lays out what business use cases can be unlocked using 2D barcodes.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14</a:t>
            </a:fld>
            <a:endParaRPr lang="en-US"/>
          </a:p>
        </p:txBody>
      </p:sp>
    </p:spTree>
    <p:extLst>
      <p:ext uri="{BB962C8B-B14F-4D97-AF65-F5344CB8AC3E}">
        <p14:creationId xmlns:p14="http://schemas.microsoft.com/office/powerpoint/2010/main" val="1857442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An overview slide of the six key drivers for piloting 2D barcodes with different use cases to get companies to start thinking about their business challenges and opportunities and how 2D can help them in these. Furthermore, it is important to note that usually more than one use cases can be served at the same time and hence unexpected benefits can be gained. </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669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inspiring and diverse consumer engagement examples of using 2D barcodes available. For companies that are using 2D for operational use cases, talking to their marketing department can open up a lot of opportunities to engage directly with their consumers and these examples can be used for inspiration. However, many of these examples come from companies that are only using 2D for consumer engagement and not operations. Talking to their supply chain and adding GTIN (and other data attributes) to the barcode, operational use cases and benefits can also be unlocked. </a:t>
            </a:r>
          </a:p>
        </p:txBody>
      </p:sp>
      <p:sp>
        <p:nvSpPr>
          <p:cNvPr id="4" name="Slide Number Placeholder 3"/>
          <p:cNvSpPr>
            <a:spLocks noGrp="1"/>
          </p:cNvSpPr>
          <p:nvPr>
            <p:ph type="sldNum" sz="quarter" idx="5"/>
          </p:nvPr>
        </p:nvSpPr>
        <p:spPr/>
        <p:txBody>
          <a:bodyPr/>
          <a:lstStyle/>
          <a:p>
            <a:fld id="{258ED591-2716-4EBE-99D2-353D86C0A876}" type="slidenum">
              <a:rPr lang="en-US" smtClean="0"/>
              <a:pPr/>
              <a:t>16</a:t>
            </a:fld>
            <a:endParaRPr lang="en-US"/>
          </a:p>
        </p:txBody>
      </p:sp>
    </p:spTree>
    <p:extLst>
      <p:ext uri="{BB962C8B-B14F-4D97-AF65-F5344CB8AC3E}">
        <p14:creationId xmlns:p14="http://schemas.microsoft.com/office/powerpoint/2010/main" val="4245316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err="1"/>
              <a:t>Key</a:t>
            </a:r>
            <a:r>
              <a:rPr lang="nl-NL"/>
              <a:t> </a:t>
            </a:r>
            <a:r>
              <a:rPr lang="nl-NL" err="1"/>
              <a:t>for</a:t>
            </a:r>
            <a:r>
              <a:rPr lang="nl-NL"/>
              <a:t> managers </a:t>
            </a:r>
            <a:r>
              <a:rPr lang="nl-NL" err="1"/>
              <a:t>from</a:t>
            </a:r>
            <a:r>
              <a:rPr lang="nl-NL"/>
              <a:t> different </a:t>
            </a:r>
            <a:r>
              <a:rPr lang="nl-NL" err="1"/>
              <a:t>departments</a:t>
            </a:r>
            <a:r>
              <a:rPr lang="nl-NL"/>
              <a:t> is </a:t>
            </a:r>
            <a:r>
              <a:rPr lang="nl-NL" err="1"/>
              <a:t>to</a:t>
            </a:r>
            <a:r>
              <a:rPr lang="nl-NL"/>
              <a:t> </a:t>
            </a:r>
            <a:r>
              <a:rPr lang="nl-NL" err="1"/>
              <a:t>understand</a:t>
            </a:r>
            <a:r>
              <a:rPr lang="nl-NL"/>
              <a:t> </a:t>
            </a:r>
            <a:r>
              <a:rPr lang="nl-NL" err="1"/>
              <a:t>what</a:t>
            </a:r>
            <a:r>
              <a:rPr lang="nl-NL"/>
              <a:t> </a:t>
            </a:r>
            <a:r>
              <a:rPr lang="nl-NL" err="1"/>
              <a:t>KPIs</a:t>
            </a:r>
            <a:r>
              <a:rPr lang="nl-NL"/>
              <a:t> </a:t>
            </a:r>
            <a:r>
              <a:rPr lang="nl-NL" err="1"/>
              <a:t>can</a:t>
            </a:r>
            <a:r>
              <a:rPr lang="nl-NL"/>
              <a:t> </a:t>
            </a:r>
            <a:r>
              <a:rPr lang="nl-NL" err="1"/>
              <a:t>be</a:t>
            </a:r>
            <a:r>
              <a:rPr lang="nl-NL"/>
              <a:t> </a:t>
            </a:r>
            <a:r>
              <a:rPr lang="nl-NL" err="1"/>
              <a:t>positively</a:t>
            </a:r>
            <a:r>
              <a:rPr lang="nl-NL"/>
              <a:t> </a:t>
            </a:r>
            <a:r>
              <a:rPr lang="nl-NL" err="1"/>
              <a:t>impacted</a:t>
            </a:r>
            <a:r>
              <a:rPr lang="nl-NL"/>
              <a:t> </a:t>
            </a:r>
            <a:r>
              <a:rPr lang="nl-NL" err="1"/>
              <a:t>by</a:t>
            </a:r>
            <a:r>
              <a:rPr lang="nl-NL"/>
              <a:t> </a:t>
            </a:r>
            <a:r>
              <a:rPr lang="nl-NL" err="1"/>
              <a:t>using</a:t>
            </a:r>
            <a:r>
              <a:rPr lang="nl-NL"/>
              <a:t> 2D. Through </a:t>
            </a:r>
            <a:r>
              <a:rPr lang="nl-NL" err="1"/>
              <a:t>the</a:t>
            </a:r>
            <a:r>
              <a:rPr lang="nl-NL"/>
              <a:t> benefit logic </a:t>
            </a:r>
            <a:r>
              <a:rPr lang="nl-NL" err="1"/>
              <a:t>that</a:t>
            </a:r>
            <a:r>
              <a:rPr lang="nl-NL"/>
              <a:t> </a:t>
            </a:r>
            <a:r>
              <a:rPr lang="nl-NL" err="1"/>
              <a:t>retrackts</a:t>
            </a:r>
            <a:r>
              <a:rPr lang="nl-NL"/>
              <a:t> </a:t>
            </a:r>
            <a:r>
              <a:rPr lang="nl-NL" err="1"/>
              <a:t>from</a:t>
            </a:r>
            <a:r>
              <a:rPr lang="nl-NL"/>
              <a:t> </a:t>
            </a:r>
            <a:r>
              <a:rPr lang="nl-NL" err="1"/>
              <a:t>the</a:t>
            </a:r>
            <a:r>
              <a:rPr lang="nl-NL"/>
              <a:t> goal back </a:t>
            </a:r>
            <a:r>
              <a:rPr lang="nl-NL" err="1"/>
              <a:t>to</a:t>
            </a:r>
            <a:r>
              <a:rPr lang="nl-NL"/>
              <a:t> </a:t>
            </a:r>
            <a:r>
              <a:rPr lang="nl-NL" err="1"/>
              <a:t>the</a:t>
            </a:r>
            <a:r>
              <a:rPr lang="nl-NL"/>
              <a:t> solution, a non </a:t>
            </a:r>
            <a:r>
              <a:rPr lang="nl-NL" err="1"/>
              <a:t>exhaustive</a:t>
            </a:r>
            <a:r>
              <a:rPr lang="nl-NL"/>
              <a:t> list of </a:t>
            </a:r>
            <a:r>
              <a:rPr lang="nl-NL" err="1"/>
              <a:t>KPIs</a:t>
            </a:r>
            <a:r>
              <a:rPr lang="nl-NL"/>
              <a:t> has been </a:t>
            </a:r>
            <a:r>
              <a:rPr lang="nl-NL" err="1"/>
              <a:t>created</a:t>
            </a:r>
            <a:r>
              <a:rPr lang="nl-NL"/>
              <a:t>. </a:t>
            </a:r>
            <a:r>
              <a:rPr lang="nl-NL" err="1"/>
              <a:t>Starting</a:t>
            </a:r>
            <a:r>
              <a:rPr lang="nl-NL"/>
              <a:t> </a:t>
            </a:r>
            <a:r>
              <a:rPr lang="nl-NL" err="1"/>
              <a:t>with</a:t>
            </a:r>
            <a:r>
              <a:rPr lang="nl-NL"/>
              <a:t> </a:t>
            </a:r>
            <a:r>
              <a:rPr lang="nl-NL" err="1"/>
              <a:t>operational</a:t>
            </a:r>
            <a:r>
              <a:rPr lang="nl-NL"/>
              <a:t> </a:t>
            </a:r>
            <a:r>
              <a:rPr lang="nl-NL" err="1"/>
              <a:t>KPIs</a:t>
            </a:r>
            <a:r>
              <a:rPr lang="nl-NL"/>
              <a:t> in </a:t>
            </a:r>
            <a:r>
              <a:rPr lang="nl-NL" err="1"/>
              <a:t>the</a:t>
            </a:r>
            <a:r>
              <a:rPr lang="nl-NL"/>
              <a:t> </a:t>
            </a:r>
            <a:r>
              <a:rPr lang="nl-NL" err="1"/>
              <a:t>areas</a:t>
            </a:r>
            <a:r>
              <a:rPr lang="nl-NL"/>
              <a:t> of </a:t>
            </a:r>
            <a:r>
              <a:rPr lang="nl-NL" err="1"/>
              <a:t>operational</a:t>
            </a:r>
            <a:r>
              <a:rPr lang="nl-NL"/>
              <a:t> efficiency, </a:t>
            </a:r>
            <a:r>
              <a:rPr lang="nl-NL" err="1"/>
              <a:t>inventory</a:t>
            </a:r>
            <a:r>
              <a:rPr lang="nl-NL"/>
              <a:t> management, resource </a:t>
            </a:r>
            <a:r>
              <a:rPr lang="nl-NL" err="1"/>
              <a:t>utilisation</a:t>
            </a:r>
            <a:r>
              <a:rPr lang="nl-NL"/>
              <a:t>, </a:t>
            </a:r>
            <a:r>
              <a:rPr lang="nl-NL" err="1"/>
              <a:t>traceability</a:t>
            </a:r>
            <a:r>
              <a:rPr lang="nl-NL"/>
              <a:t> &amp; </a:t>
            </a:r>
            <a:r>
              <a:rPr lang="nl-NL" err="1"/>
              <a:t>safety</a:t>
            </a:r>
            <a:r>
              <a:rPr lang="nl-NL"/>
              <a:t> </a:t>
            </a:r>
            <a:r>
              <a:rPr lang="nl-NL" err="1"/>
              <a:t>and</a:t>
            </a:r>
            <a:r>
              <a:rPr lang="nl-NL"/>
              <a:t> </a:t>
            </a:r>
            <a:r>
              <a:rPr lang="nl-NL" err="1"/>
              <a:t>sustainability</a:t>
            </a:r>
            <a:r>
              <a:rPr lang="nl-NL"/>
              <a:t>. </a:t>
            </a:r>
          </a:p>
        </p:txBody>
      </p:sp>
      <p:sp>
        <p:nvSpPr>
          <p:cNvPr id="4" name="Slide Number Placeholder 3"/>
          <p:cNvSpPr>
            <a:spLocks noGrp="1"/>
          </p:cNvSpPr>
          <p:nvPr>
            <p:ph type="sldNum" sz="quarter" idx="5"/>
          </p:nvPr>
        </p:nvSpPr>
        <p:spPr/>
        <p:txBody>
          <a:bodyPr/>
          <a:lstStyle/>
          <a:p>
            <a:fld id="{258ED591-2716-4EBE-99D2-353D86C0A876}" type="slidenum">
              <a:rPr lang="en-US" smtClean="0"/>
              <a:pPr/>
              <a:t>17</a:t>
            </a:fld>
            <a:endParaRPr lang="en-US"/>
          </a:p>
        </p:txBody>
      </p:sp>
    </p:spTree>
    <p:extLst>
      <p:ext uri="{BB962C8B-B14F-4D97-AF65-F5344CB8AC3E}">
        <p14:creationId xmlns:p14="http://schemas.microsoft.com/office/powerpoint/2010/main" val="3845833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2D barcodes </a:t>
            </a:r>
            <a:r>
              <a:rPr lang="nl-NL" err="1"/>
              <a:t>can</a:t>
            </a:r>
            <a:r>
              <a:rPr lang="nl-NL"/>
              <a:t> </a:t>
            </a:r>
            <a:r>
              <a:rPr lang="nl-NL" err="1"/>
              <a:t>also</a:t>
            </a:r>
            <a:r>
              <a:rPr lang="nl-NL"/>
              <a:t> </a:t>
            </a:r>
            <a:r>
              <a:rPr lang="nl-NL" err="1"/>
              <a:t>positively</a:t>
            </a:r>
            <a:r>
              <a:rPr lang="nl-NL"/>
              <a:t> </a:t>
            </a:r>
            <a:r>
              <a:rPr lang="nl-NL" err="1"/>
              <a:t>influence</a:t>
            </a:r>
            <a:r>
              <a:rPr lang="nl-NL"/>
              <a:t> different </a:t>
            </a:r>
            <a:r>
              <a:rPr lang="nl-NL" err="1"/>
              <a:t>consumer</a:t>
            </a:r>
            <a:r>
              <a:rPr lang="nl-NL"/>
              <a:t> </a:t>
            </a:r>
            <a:r>
              <a:rPr lang="nl-NL" err="1"/>
              <a:t>facing</a:t>
            </a:r>
            <a:r>
              <a:rPr lang="nl-NL"/>
              <a:t> </a:t>
            </a:r>
            <a:r>
              <a:rPr lang="nl-NL" err="1"/>
              <a:t>KPIs</a:t>
            </a:r>
            <a:r>
              <a:rPr lang="nl-NL"/>
              <a:t> in </a:t>
            </a:r>
            <a:r>
              <a:rPr lang="nl-NL" err="1"/>
              <a:t>the</a:t>
            </a:r>
            <a:r>
              <a:rPr lang="nl-NL"/>
              <a:t> </a:t>
            </a:r>
            <a:r>
              <a:rPr lang="nl-NL" err="1"/>
              <a:t>areas</a:t>
            </a:r>
            <a:r>
              <a:rPr lang="nl-NL"/>
              <a:t> of </a:t>
            </a:r>
            <a:r>
              <a:rPr lang="nl-NL" err="1"/>
              <a:t>revenue</a:t>
            </a:r>
            <a:r>
              <a:rPr lang="nl-NL"/>
              <a:t> </a:t>
            </a:r>
            <a:r>
              <a:rPr lang="nl-NL" err="1"/>
              <a:t>growth</a:t>
            </a:r>
            <a:r>
              <a:rPr lang="nl-NL"/>
              <a:t>, </a:t>
            </a:r>
            <a:r>
              <a:rPr lang="nl-NL" err="1"/>
              <a:t>consumer</a:t>
            </a:r>
            <a:r>
              <a:rPr lang="nl-NL"/>
              <a:t> engagement, marketing </a:t>
            </a:r>
            <a:r>
              <a:rPr lang="nl-NL" err="1"/>
              <a:t>campaigns</a:t>
            </a:r>
            <a:r>
              <a:rPr lang="nl-NL"/>
              <a:t> </a:t>
            </a:r>
            <a:r>
              <a:rPr lang="nl-NL" err="1"/>
              <a:t>and</a:t>
            </a:r>
            <a:r>
              <a:rPr lang="nl-NL"/>
              <a:t> </a:t>
            </a:r>
            <a:r>
              <a:rPr lang="nl-NL" err="1"/>
              <a:t>transprency</a:t>
            </a:r>
            <a:r>
              <a:rPr lang="nl-NL"/>
              <a:t>. </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18</a:t>
            </a:fld>
            <a:endParaRPr lang="en-US"/>
          </a:p>
        </p:txBody>
      </p:sp>
    </p:spTree>
    <p:extLst>
      <p:ext uri="{BB962C8B-B14F-4D97-AF65-F5344CB8AC3E}">
        <p14:creationId xmlns:p14="http://schemas.microsoft.com/office/powerpoint/2010/main" val="4046174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Benefit logic is a way to establish logical linkes between business goals, KPI’s, value drivers and solutions, in this case 2D barcodes. It details out the different areas where value is created through the enablement of drivers. There are different levels to a benefit logic, each deepening the level of detail.</a:t>
            </a:r>
          </a:p>
        </p:txBody>
      </p:sp>
      <p:sp>
        <p:nvSpPr>
          <p:cNvPr id="4" name="Slide Number Placeholder 3"/>
          <p:cNvSpPr>
            <a:spLocks noGrp="1"/>
          </p:cNvSpPr>
          <p:nvPr>
            <p:ph type="sldNum" sz="quarter" idx="5"/>
          </p:nvPr>
        </p:nvSpPr>
        <p:spPr/>
        <p:txBody>
          <a:bodyPr/>
          <a:lstStyle/>
          <a:p>
            <a:fld id="{258ED591-2716-4EBE-99D2-353D86C0A876}" type="slidenum">
              <a:rPr lang="en-US" smtClean="0"/>
              <a:pPr/>
              <a:t>19</a:t>
            </a:fld>
            <a:endParaRPr lang="en-US"/>
          </a:p>
        </p:txBody>
      </p:sp>
    </p:spTree>
    <p:extLst>
      <p:ext uri="{BB962C8B-B14F-4D97-AF65-F5344CB8AC3E}">
        <p14:creationId xmlns:p14="http://schemas.microsoft.com/office/powerpoint/2010/main" val="101536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here is to ensure that both retailer, manufacturer and the solution provider work together on the pilot from the start. Furthermore the role of local GS1 MO’s is explained and where they can add value during the process.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338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Level 1 of the benefit logic for 2D pilots is a high-level overview of how the goals, KPIs, value drivers and 2D solution are connected. Level 2 of the benefit logic can be asked for at your local GS1 office, who can also help you understand where value for your business may lie. </a:t>
            </a:r>
          </a:p>
        </p:txBody>
      </p:sp>
      <p:sp>
        <p:nvSpPr>
          <p:cNvPr id="4" name="Slide Number Placeholder 3"/>
          <p:cNvSpPr>
            <a:spLocks noGrp="1"/>
          </p:cNvSpPr>
          <p:nvPr>
            <p:ph type="sldNum" sz="quarter" idx="5"/>
          </p:nvPr>
        </p:nvSpPr>
        <p:spPr/>
        <p:txBody>
          <a:bodyPr/>
          <a:lstStyle/>
          <a:p>
            <a:fld id="{258ED591-2716-4EBE-99D2-353D86C0A876}" type="slidenum">
              <a:rPr lang="en-US" smtClean="0"/>
              <a:pPr/>
              <a:t>20</a:t>
            </a:fld>
            <a:endParaRPr lang="en-US"/>
          </a:p>
        </p:txBody>
      </p:sp>
    </p:spTree>
    <p:extLst>
      <p:ext uri="{BB962C8B-B14F-4D97-AF65-F5344CB8AC3E}">
        <p14:creationId xmlns:p14="http://schemas.microsoft.com/office/powerpoint/2010/main" val="3855824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How to read the benefit logic level 2 (please note the logic is non exhaustive):</a:t>
            </a:r>
          </a:p>
          <a:p>
            <a:r>
              <a:rPr lang="nl-NL"/>
              <a:t>The solution [2D barcode] enables the increase of data a company can put on a barcode beyond GTIN. </a:t>
            </a:r>
          </a:p>
          <a:p>
            <a:r>
              <a:rPr lang="nl-NL"/>
              <a:t>This enables the availability of ingredient sourcing information on the product (adding e.g. Best Before Date or a batch number), which leads to increased traceability.</a:t>
            </a:r>
          </a:p>
          <a:p>
            <a:r>
              <a:rPr lang="nl-NL"/>
              <a:t>This enables all kinds of variables and activities like an increase in targeted recalls as well as product authentication.</a:t>
            </a:r>
          </a:p>
          <a:p>
            <a:r>
              <a:rPr lang="nl-NL"/>
              <a:t>This can lead to increased consumer engagement, which can lead to an increased number of products sold.</a:t>
            </a:r>
          </a:p>
          <a:p>
            <a:r>
              <a:rPr lang="nl-NL"/>
              <a:t>This finally leads to the overall business goal of increasing revenue. </a:t>
            </a:r>
          </a:p>
          <a:p>
            <a:r>
              <a:rPr lang="nl-NL"/>
              <a:t>KPI example: this can furthermore lead to ‘sub’ KPIs like improved brand perception and a decrease in consumer return rate. </a:t>
            </a:r>
          </a:p>
          <a:p>
            <a:r>
              <a:rPr lang="nl-NL"/>
              <a:t>----------------------------------------------------------------------</a:t>
            </a:r>
          </a:p>
          <a:p>
            <a:r>
              <a:rPr lang="nl-NL"/>
              <a:t>The 2D barcode enables readibilty of the barcode by smartphones.</a:t>
            </a:r>
          </a:p>
          <a:p>
            <a:r>
              <a:rPr lang="nl-NL"/>
              <a:t>This increases the opportunities for online marketing like competitions or promotions.</a:t>
            </a:r>
          </a:p>
          <a:p>
            <a:r>
              <a:rPr lang="nl-NL"/>
              <a:t>This can lead to increased consumer engagement, leading to an increase in the number of products sold.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This finally leads to the overall business goal of increasing revenue. </a:t>
            </a:r>
          </a:p>
          <a:p>
            <a:r>
              <a:rPr lang="nl-NL"/>
              <a:t>KPI example: this can furthermore lead to ‘sub’ KPIs like improved no of people scanning QR codes, website/app traffic increase and the like. </a:t>
            </a:r>
          </a:p>
        </p:txBody>
      </p:sp>
      <p:sp>
        <p:nvSpPr>
          <p:cNvPr id="4" name="Slide Number Placeholder 3"/>
          <p:cNvSpPr>
            <a:spLocks noGrp="1"/>
          </p:cNvSpPr>
          <p:nvPr>
            <p:ph type="sldNum" sz="quarter" idx="5"/>
          </p:nvPr>
        </p:nvSpPr>
        <p:spPr/>
        <p:txBody>
          <a:bodyPr/>
          <a:lstStyle/>
          <a:p>
            <a:fld id="{258ED591-2716-4EBE-99D2-353D86C0A876}" type="slidenum">
              <a:rPr lang="en-US" smtClean="0"/>
              <a:pPr/>
              <a:t>21</a:t>
            </a:fld>
            <a:endParaRPr lang="en-US"/>
          </a:p>
        </p:txBody>
      </p:sp>
    </p:spTree>
    <p:extLst>
      <p:ext uri="{BB962C8B-B14F-4D97-AF65-F5344CB8AC3E}">
        <p14:creationId xmlns:p14="http://schemas.microsoft.com/office/powerpoint/2010/main" val="206211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How to read the benefit logic level 2 (please note the logic is non exhaustive):</a:t>
            </a:r>
          </a:p>
          <a:p>
            <a:r>
              <a:rPr lang="nl-NL"/>
              <a:t>The solution [2D barcode] enables the increase of data a company can put on a barcode beyond GTIN. </a:t>
            </a:r>
          </a:p>
          <a:p>
            <a:r>
              <a:rPr lang="nl-NL"/>
              <a:t>This enables the availability of product information on the package (adding e.g. Best Before Date or a batch number).</a:t>
            </a:r>
          </a:p>
          <a:p>
            <a:r>
              <a:rPr lang="nl-NL"/>
              <a:t>This enables variables like an increase in use of FIFO and product freshness, which leads to an improvement of inventory management.</a:t>
            </a:r>
          </a:p>
          <a:p>
            <a:r>
              <a:rPr lang="nl-NL"/>
              <a:t>This can lead decreased working capital.</a:t>
            </a:r>
          </a:p>
          <a:p>
            <a:r>
              <a:rPr lang="nl-NL"/>
              <a:t>This finally leads to the business goal of increasing profitability. </a:t>
            </a:r>
          </a:p>
          <a:p>
            <a:r>
              <a:rPr lang="nl-NL"/>
              <a:t>----------------------------------------------------------------------</a:t>
            </a:r>
          </a:p>
          <a:p>
            <a:r>
              <a:rPr lang="nl-NL"/>
              <a:t>The 2D barcode enables the availability of ingredient sourcing info leading to increased traceability.</a:t>
            </a:r>
          </a:p>
          <a:p>
            <a:r>
              <a:rPr lang="nl-NL"/>
              <a:t>This can optimise the planning and scheduling leading to increased operational efficency.</a:t>
            </a:r>
          </a:p>
          <a:p>
            <a:r>
              <a:rPr lang="nl-NL"/>
              <a:t>This can lead to a reduction in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This finally leads to the business goal of increasing profitability</a:t>
            </a:r>
          </a:p>
        </p:txBody>
      </p:sp>
      <p:sp>
        <p:nvSpPr>
          <p:cNvPr id="4" name="Slide Number Placeholder 3"/>
          <p:cNvSpPr>
            <a:spLocks noGrp="1"/>
          </p:cNvSpPr>
          <p:nvPr>
            <p:ph type="sldNum" sz="quarter" idx="5"/>
          </p:nvPr>
        </p:nvSpPr>
        <p:spPr/>
        <p:txBody>
          <a:bodyPr/>
          <a:lstStyle/>
          <a:p>
            <a:fld id="{258ED591-2716-4EBE-99D2-353D86C0A876}" type="slidenum">
              <a:rPr lang="en-US" smtClean="0"/>
              <a:pPr/>
              <a:t>22</a:t>
            </a:fld>
            <a:endParaRPr lang="en-US"/>
          </a:p>
        </p:txBody>
      </p:sp>
    </p:spTree>
    <p:extLst>
      <p:ext uri="{BB962C8B-B14F-4D97-AF65-F5344CB8AC3E}">
        <p14:creationId xmlns:p14="http://schemas.microsoft.com/office/powerpoint/2010/main" val="3923204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How to read the benefit logic level 2 (please note the logic is non exhaustive):</a:t>
            </a:r>
          </a:p>
          <a:p>
            <a:r>
              <a:rPr lang="nl-NL"/>
              <a:t>The solution [2D barcode] enables the increase of data a company can put on a barcode beyond GTIN. </a:t>
            </a:r>
          </a:p>
          <a:p>
            <a:r>
              <a:rPr lang="nl-NL"/>
              <a:t>This enables the availability of ingredient sourcing information on the product (adding e.g. Best Before Date or a batch number), which leads to increased traceability.</a:t>
            </a:r>
          </a:p>
          <a:p>
            <a:r>
              <a:rPr lang="nl-NL"/>
              <a:t>This enables all kinds of variables and activities like an increase in transparency and ingredient information.</a:t>
            </a:r>
          </a:p>
          <a:p>
            <a:r>
              <a:rPr lang="nl-NL"/>
              <a:t>This can lead to increased consumer engagement, which can lead to an increased number of products sold.</a:t>
            </a:r>
          </a:p>
          <a:p>
            <a:r>
              <a:rPr lang="nl-NL"/>
              <a:t>This finally leads to the business goal of increasing revenue. </a:t>
            </a:r>
          </a:p>
          <a:p>
            <a:r>
              <a:rPr lang="nl-NL"/>
              <a:t>----------------------------------------------------------------------</a:t>
            </a:r>
          </a:p>
          <a:p>
            <a:r>
              <a:rPr lang="nl-NL"/>
              <a:t>The 2D barcode enables readibilty of the barcode by smartphones.</a:t>
            </a:r>
          </a:p>
          <a:p>
            <a:r>
              <a:rPr lang="nl-NL"/>
              <a:t>This increases the opportunities for online marketing like competitions or promotions.</a:t>
            </a:r>
          </a:p>
          <a:p>
            <a:r>
              <a:rPr lang="nl-NL"/>
              <a:t>This can lead to increased consumer engagement, leading to an increase in the number of products sold.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This finally leads to the business goal of increasing revenue. </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23</a:t>
            </a:fld>
            <a:endParaRPr lang="en-US"/>
          </a:p>
        </p:txBody>
      </p:sp>
    </p:spTree>
    <p:extLst>
      <p:ext uri="{BB962C8B-B14F-4D97-AF65-F5344CB8AC3E}">
        <p14:creationId xmlns:p14="http://schemas.microsoft.com/office/powerpoint/2010/main" val="3746357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How to read the benefit logic level 2 (please note the logic is non exhaustive):</a:t>
            </a:r>
          </a:p>
          <a:p>
            <a:r>
              <a:rPr lang="nl-NL"/>
              <a:t>The solution [2D barcode] enables the increase of data a company can put on a barcode beyond GTIN. </a:t>
            </a:r>
          </a:p>
          <a:p>
            <a:r>
              <a:rPr lang="nl-NL"/>
              <a:t>This enables the availability of product information on the package (adding e.g. Best Before Date or a batch number).</a:t>
            </a:r>
          </a:p>
          <a:p>
            <a:r>
              <a:rPr lang="nl-NL"/>
              <a:t>This enables variables like an increase in use of dynamic pricing, which leads to an improvement of inventory management and product freshness.</a:t>
            </a:r>
          </a:p>
          <a:p>
            <a:r>
              <a:rPr lang="nl-NL"/>
              <a:t>This can lead to a reduction in waste leads to a reduction in costs.</a:t>
            </a:r>
          </a:p>
          <a:p>
            <a:r>
              <a:rPr lang="nl-NL"/>
              <a:t>This finally leads to the business goal of increasing profitability and an increase in achievement of sustainability goals. </a:t>
            </a:r>
          </a:p>
          <a:p>
            <a:r>
              <a:rPr lang="nl-NL"/>
              <a:t>----------------------------------------------------------------------</a:t>
            </a:r>
          </a:p>
          <a:p>
            <a:r>
              <a:rPr lang="nl-NL"/>
              <a:t>The 2D barcode enables the availability of ingredient sourcing infro leading to increased traceability.</a:t>
            </a:r>
          </a:p>
          <a:p>
            <a:r>
              <a:rPr lang="nl-NL"/>
              <a:t>This can optimise the planning and scheduling leading to increased operational efficency.</a:t>
            </a:r>
          </a:p>
          <a:p>
            <a:r>
              <a:rPr lang="nl-NL"/>
              <a:t>This can lead to a reduction in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This finally leads to the business goal of increasing profitability.</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24</a:t>
            </a:fld>
            <a:endParaRPr lang="en-US"/>
          </a:p>
        </p:txBody>
      </p:sp>
    </p:spTree>
    <p:extLst>
      <p:ext uri="{BB962C8B-B14F-4D97-AF65-F5344CB8AC3E}">
        <p14:creationId xmlns:p14="http://schemas.microsoft.com/office/powerpoint/2010/main" val="1796579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Cost logic is a way to establish a breakdown of cost components linked to solutions, in this case 2D barcodes. It details out the different cost drivers. There are different levels to a benefit logic, each deepening the level of detail.</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25</a:t>
            </a:fld>
            <a:endParaRPr lang="en-US"/>
          </a:p>
        </p:txBody>
      </p:sp>
    </p:spTree>
    <p:extLst>
      <p:ext uri="{BB962C8B-B14F-4D97-AF65-F5344CB8AC3E}">
        <p14:creationId xmlns:p14="http://schemas.microsoft.com/office/powerpoint/2010/main" val="1296453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Level 1 of the cost logic for 2D pilots is a high-level overview of how the cost, cost drivers and 2D solution are connected. Level 2 of the cost logic can be asked for at your local GS1 office, who can also help you understand where the costs for your business may lie and can be used as a basis for your business case. </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26</a:t>
            </a:fld>
            <a:endParaRPr lang="en-US"/>
          </a:p>
        </p:txBody>
      </p:sp>
    </p:spTree>
    <p:extLst>
      <p:ext uri="{BB962C8B-B14F-4D97-AF65-F5344CB8AC3E}">
        <p14:creationId xmlns:p14="http://schemas.microsoft.com/office/powerpoint/2010/main" val="211174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How to read cost logic (note that it is non exhaustive):</a:t>
            </a:r>
          </a:p>
          <a:p>
            <a:r>
              <a:rPr lang="nl-NL"/>
              <a:t>To introduce the 2D barcode companies will need to think about one-off costs as well as recurring costs. </a:t>
            </a:r>
          </a:p>
          <a:p>
            <a:r>
              <a:rPr lang="nl-NL"/>
              <a:t>Both types of costs can be divided into material and labor costs.</a:t>
            </a:r>
          </a:p>
          <a:p>
            <a:r>
              <a:rPr lang="nl-NL"/>
              <a:t>Material costs can be divided into IT hardware, infrastructure, software and architecture.</a:t>
            </a:r>
          </a:p>
          <a:p>
            <a:r>
              <a:rPr lang="nl-NL"/>
              <a:t>Labor costs can be divided into costs for own employees as well as external employees.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27</a:t>
            </a:fld>
            <a:endParaRPr lang="en-US"/>
          </a:p>
        </p:txBody>
      </p:sp>
    </p:spTree>
    <p:extLst>
      <p:ext uri="{BB962C8B-B14F-4D97-AF65-F5344CB8AC3E}">
        <p14:creationId xmlns:p14="http://schemas.microsoft.com/office/powerpoint/2010/main" val="267240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How to read cost logic (note that it is non exhaustive):</a:t>
            </a:r>
          </a:p>
          <a:p>
            <a:r>
              <a:rPr lang="nl-NL"/>
              <a:t>To introduce the 2D barcode companies will need to think about one-off costs as well as recurring costs. </a:t>
            </a:r>
          </a:p>
          <a:p>
            <a:r>
              <a:rPr lang="nl-NL"/>
              <a:t>Both types of costs can be divided into material and labor costs.</a:t>
            </a:r>
          </a:p>
          <a:p>
            <a:r>
              <a:rPr lang="nl-NL"/>
              <a:t>Material costs can be divided into IT hardware, infrastructure, software and architecture.</a:t>
            </a:r>
          </a:p>
          <a:p>
            <a:r>
              <a:rPr lang="nl-NL"/>
              <a:t>Labor costs can be divided into costs for own employees as well as external employees. </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28</a:t>
            </a:fld>
            <a:endParaRPr lang="en-US"/>
          </a:p>
        </p:txBody>
      </p:sp>
    </p:spTree>
    <p:extLst>
      <p:ext uri="{BB962C8B-B14F-4D97-AF65-F5344CB8AC3E}">
        <p14:creationId xmlns:p14="http://schemas.microsoft.com/office/powerpoint/2010/main" val="2310168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This slide contains learnings on consumer engagement from 2D pilots conducted.</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82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a:solidFill>
                  <a:srgbClr val="000000"/>
                </a:solidFill>
                <a:latin typeface="Calibri" panose="020F0502020204030204" pitchFamily="34" charset="0"/>
                <a:ea typeface="Calibri" panose="020F0502020204030204" pitchFamily="34" charset="0"/>
              </a:rPr>
              <a:t>To better enable the digital consumer, the retail industry is embarking on one of the biggest changes since the original introduction of the barcode: the adoption of 2D barcodes.</a:t>
            </a:r>
            <a:r>
              <a:rPr lang="en-GB">
                <a:effectLst/>
              </a:rPr>
              <a:t> To support you in your engagement with industry partners, w</a:t>
            </a:r>
            <a:r>
              <a:rPr lang="en-GB" sz="1700">
                <a:latin typeface="Calibri" panose="020F0502020204030204" pitchFamily="34" charset="0"/>
                <a:ea typeface="Calibri" panose="020F0502020204030204" pitchFamily="34" charset="0"/>
                <a:cs typeface="Times New Roman" panose="02020603050405020304" pitchFamily="18" charset="0"/>
              </a:rPr>
              <a:t>e are pleased to share with you a new 2D Pilot Toolkit. </a:t>
            </a:r>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096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This chapter lays out what scope questions to answer and what variables to consider when setting up a 2D barcode pilot. </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30</a:t>
            </a:fld>
            <a:endParaRPr lang="en-US"/>
          </a:p>
        </p:txBody>
      </p:sp>
    </p:spTree>
    <p:extLst>
      <p:ext uri="{BB962C8B-B14F-4D97-AF65-F5344CB8AC3E}">
        <p14:creationId xmlns:p14="http://schemas.microsoft.com/office/powerpoint/2010/main" val="3679573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Once you have decided on the use case(s), it is time to set the scope. First of all in what country and/or geographical area to conduct the pilot. For retail the number of stores to pilot in. Next is the product scope. What category, line or SKUis going to be tested with? Next, the barcode type needs to be chosen, followed by the data attributes. Next an important step is thinking through all steps of the value chain and how the use case can effect the processes, data and systems. This is a high-level inventarisation. Deciding how to approach this impact comes at a later stage. Lastly the outlines of the pilot need to be set; whether open (with external partners) or closed, whether a research, POC or pilot, whether it will be a virtual, full or hybrid set-up and lastly the anticipated duration of the pilot needed to get results. In the next slides these steps are further detailed.</a:t>
            </a:r>
          </a:p>
        </p:txBody>
      </p:sp>
      <p:sp>
        <p:nvSpPr>
          <p:cNvPr id="4" name="Slide Number Placeholder 3"/>
          <p:cNvSpPr>
            <a:spLocks noGrp="1"/>
          </p:cNvSpPr>
          <p:nvPr>
            <p:ph type="sldNum" sz="quarter" idx="5"/>
          </p:nvPr>
        </p:nvSpPr>
        <p:spPr/>
        <p:txBody>
          <a:bodyPr/>
          <a:lstStyle/>
          <a:p>
            <a:fld id="{258ED591-2716-4EBE-99D2-353D86C0A876}" type="slidenum">
              <a:rPr lang="en-US" smtClean="0"/>
              <a:pPr/>
              <a:t>31</a:t>
            </a:fld>
            <a:endParaRPr lang="en-US"/>
          </a:p>
        </p:txBody>
      </p:sp>
    </p:spTree>
    <p:extLst>
      <p:ext uri="{BB962C8B-B14F-4D97-AF65-F5344CB8AC3E}">
        <p14:creationId xmlns:p14="http://schemas.microsoft.com/office/powerpoint/2010/main" val="435524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spcAft>
                <a:spcPts val="300"/>
              </a:spcAft>
              <a:buClr>
                <a:schemeClr val="bg1"/>
              </a:buClr>
            </a:pPr>
            <a:r>
              <a:rPr lang="en-US" sz="900">
                <a:solidFill>
                  <a:schemeClr val="bg1"/>
                </a:solidFill>
              </a:rPr>
              <a:t>First in scope is deciding in what country or geographical area to pilot. If you </a:t>
            </a:r>
            <a:r>
              <a:rPr lang="en-US" sz="900" err="1">
                <a:solidFill>
                  <a:schemeClr val="bg1"/>
                </a:solidFill>
              </a:rPr>
              <a:t>ar</a:t>
            </a:r>
            <a:r>
              <a:rPr lang="en-US" sz="900">
                <a:solidFill>
                  <a:schemeClr val="bg1"/>
                </a:solidFill>
              </a:rPr>
              <a:t> in retail decide on how many stores to pilot in. Easiest to test is a small set-up.</a:t>
            </a:r>
          </a:p>
          <a:p>
            <a:pPr marL="0" lvl="1" fontAlgn="base">
              <a:spcAft>
                <a:spcPts val="300"/>
              </a:spcAft>
              <a:buClr>
                <a:schemeClr val="bg1"/>
              </a:buClr>
            </a:pPr>
            <a:r>
              <a:rPr lang="en-US" sz="900">
                <a:solidFill>
                  <a:schemeClr val="bg1"/>
                </a:solidFill>
              </a:rPr>
              <a:t>Next is thoroughly looking at the end-to-end value chain to </a:t>
            </a:r>
            <a:r>
              <a:rPr lang="en-US" sz="900" err="1">
                <a:solidFill>
                  <a:schemeClr val="bg1"/>
                </a:solidFill>
              </a:rPr>
              <a:t>inventarise</a:t>
            </a:r>
            <a:r>
              <a:rPr lang="en-US" sz="900">
                <a:solidFill>
                  <a:schemeClr val="bg1"/>
                </a:solidFill>
              </a:rPr>
              <a:t> which steps are impacted by the pilot and what adjustments need to be made in process, data and IT. </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32</a:t>
            </a:fld>
            <a:endParaRPr lang="en-US"/>
          </a:p>
        </p:txBody>
      </p:sp>
    </p:spTree>
    <p:extLst>
      <p:ext uri="{BB962C8B-B14F-4D97-AF65-F5344CB8AC3E}">
        <p14:creationId xmlns:p14="http://schemas.microsoft.com/office/powerpoint/2010/main" val="2015136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Once the use case is chosen as well as the product scope it is time to decide on the type of barcode and data attributes. Local GS1 offices can help with the selection of these and on the GS1 website there are tools and further information to guide the choice. The next slides give a high-level overview.</a:t>
            </a:r>
          </a:p>
        </p:txBody>
      </p:sp>
      <p:sp>
        <p:nvSpPr>
          <p:cNvPr id="4" name="Slide Number Placeholder 3"/>
          <p:cNvSpPr>
            <a:spLocks noGrp="1"/>
          </p:cNvSpPr>
          <p:nvPr>
            <p:ph type="sldNum" sz="quarter" idx="5"/>
          </p:nvPr>
        </p:nvSpPr>
        <p:spPr/>
        <p:txBody>
          <a:bodyPr/>
          <a:lstStyle/>
          <a:p>
            <a:fld id="{258ED591-2716-4EBE-99D2-353D86C0A876}" type="slidenum">
              <a:rPr lang="en-US" smtClean="0"/>
              <a:pPr/>
              <a:t>33</a:t>
            </a:fld>
            <a:endParaRPr lang="en-US"/>
          </a:p>
        </p:txBody>
      </p:sp>
    </p:spTree>
    <p:extLst>
      <p:ext uri="{BB962C8B-B14F-4D97-AF65-F5344CB8AC3E}">
        <p14:creationId xmlns:p14="http://schemas.microsoft.com/office/powerpoint/2010/main" val="265764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This is a (non-exhaustive) overview of what data attributes can help with what use cases. The data attributes will have a different impact on the processes and systems that may need to be adjusted (from crawl to walk to run). Again local GS1 can help you with deciding on the right data attributes.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839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spcAft>
                <a:spcPts val="300"/>
              </a:spcAft>
              <a:buClr>
                <a:schemeClr val="bg1"/>
              </a:buClr>
            </a:pPr>
            <a:r>
              <a:rPr lang="en-US" sz="900">
                <a:solidFill>
                  <a:schemeClr val="bg1"/>
                </a:solidFill>
              </a:rPr>
              <a:t>First in scope is deciding in what country or geographical area to pilot. If you </a:t>
            </a:r>
            <a:r>
              <a:rPr lang="en-US" sz="900" err="1">
                <a:solidFill>
                  <a:schemeClr val="bg1"/>
                </a:solidFill>
              </a:rPr>
              <a:t>ar</a:t>
            </a:r>
            <a:r>
              <a:rPr lang="en-US" sz="900">
                <a:solidFill>
                  <a:schemeClr val="bg1"/>
                </a:solidFill>
              </a:rPr>
              <a:t> in retail decide on how many stores to pilot in. Easiest to test is a small set-up.</a:t>
            </a:r>
          </a:p>
          <a:p>
            <a:pPr marL="0" lvl="1" fontAlgn="base">
              <a:spcAft>
                <a:spcPts val="300"/>
              </a:spcAft>
              <a:buClr>
                <a:schemeClr val="bg1"/>
              </a:buClr>
            </a:pPr>
            <a:r>
              <a:rPr lang="en-US" sz="900">
                <a:solidFill>
                  <a:schemeClr val="bg1"/>
                </a:solidFill>
              </a:rPr>
              <a:t>Next is thoroughly looking at the end-to-end value chain to </a:t>
            </a:r>
            <a:r>
              <a:rPr lang="en-US" sz="900" err="1">
                <a:solidFill>
                  <a:schemeClr val="bg1"/>
                </a:solidFill>
              </a:rPr>
              <a:t>inventarise</a:t>
            </a:r>
            <a:r>
              <a:rPr lang="en-US" sz="900">
                <a:solidFill>
                  <a:schemeClr val="bg1"/>
                </a:solidFill>
              </a:rPr>
              <a:t> which steps are impacted by the pilot and what adjustments need to be made in process, data and IT. </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35</a:t>
            </a:fld>
            <a:endParaRPr lang="en-US"/>
          </a:p>
        </p:txBody>
      </p:sp>
    </p:spTree>
    <p:extLst>
      <p:ext uri="{BB962C8B-B14F-4D97-AF65-F5344CB8AC3E}">
        <p14:creationId xmlns:p14="http://schemas.microsoft.com/office/powerpoint/2010/main" val="1795915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An overview of the value chain from grower (in case of food) to manufacturer, transport and logistics to the wholesales and distributor to the retail distribution center to the retail store and finally to the end consumer (and sometimes back). </a:t>
            </a:r>
          </a:p>
        </p:txBody>
      </p:sp>
      <p:sp>
        <p:nvSpPr>
          <p:cNvPr id="4" name="Slide Number Placeholder 3"/>
          <p:cNvSpPr>
            <a:spLocks noGrp="1"/>
          </p:cNvSpPr>
          <p:nvPr>
            <p:ph type="sldNum" sz="quarter" idx="5"/>
          </p:nvPr>
        </p:nvSpPr>
        <p:spPr/>
        <p:txBody>
          <a:bodyPr/>
          <a:lstStyle/>
          <a:p>
            <a:fld id="{258ED591-2716-4EBE-99D2-353D86C0A876}" type="slidenum">
              <a:rPr lang="en-US" smtClean="0"/>
              <a:pPr/>
              <a:t>36</a:t>
            </a:fld>
            <a:endParaRPr lang="en-US"/>
          </a:p>
        </p:txBody>
      </p:sp>
    </p:spTree>
    <p:extLst>
      <p:ext uri="{BB962C8B-B14F-4D97-AF65-F5344CB8AC3E}">
        <p14:creationId xmlns:p14="http://schemas.microsoft.com/office/powerpoint/2010/main" val="3085745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An overview of key value chain steps. From manufacturing to packaging to transport to receiving to replenishment to sales to return to use. Different operational processes can be impacted during these steps and may need to be adjusted. These can be smaller or larger changes. It needs to be decided whether to change these processes (and often IT and data) completely for the pilot or whether to use things like test versions, materials or virtual workarounds (eg for replenishment models) to proof the business case before making full adjustement for implementation and scale-up.</a:t>
            </a:r>
          </a:p>
        </p:txBody>
      </p:sp>
      <p:sp>
        <p:nvSpPr>
          <p:cNvPr id="4" name="Slide Number Placeholder 3"/>
          <p:cNvSpPr>
            <a:spLocks noGrp="1"/>
          </p:cNvSpPr>
          <p:nvPr>
            <p:ph type="sldNum" sz="quarter" idx="5"/>
          </p:nvPr>
        </p:nvSpPr>
        <p:spPr/>
        <p:txBody>
          <a:bodyPr/>
          <a:lstStyle/>
          <a:p>
            <a:fld id="{258ED591-2716-4EBE-99D2-353D86C0A876}" type="slidenum">
              <a:rPr lang="en-US" smtClean="0"/>
              <a:pPr/>
              <a:t>37</a:t>
            </a:fld>
            <a:endParaRPr lang="en-US"/>
          </a:p>
        </p:txBody>
      </p:sp>
    </p:spTree>
    <p:extLst>
      <p:ext uri="{BB962C8B-B14F-4D97-AF65-F5344CB8AC3E}">
        <p14:creationId xmlns:p14="http://schemas.microsoft.com/office/powerpoint/2010/main" val="35597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a:t>Again the overview of key value chain steps. From manufacturing to packaging to transport to receiving to replenishment to sales to return to use. Next to processed the impact of adding product data during the different steps and its impact on different systems need to be inventarised. The impact depends the use case(s), on choices made for data attributes, wether in a closed environment without external partners or an open environment, whether workarounds and shortcuts will be used for the pilot or not (e.g. in case of a legal obligation). This should be further worked out during the project preparation.</a:t>
            </a:r>
          </a:p>
        </p:txBody>
      </p:sp>
      <p:sp>
        <p:nvSpPr>
          <p:cNvPr id="4" name="Slide Number Placeholder 3"/>
          <p:cNvSpPr>
            <a:spLocks noGrp="1"/>
          </p:cNvSpPr>
          <p:nvPr>
            <p:ph type="sldNum" sz="quarter" idx="5"/>
          </p:nvPr>
        </p:nvSpPr>
        <p:spPr/>
        <p:txBody>
          <a:bodyPr/>
          <a:lstStyle/>
          <a:p>
            <a:fld id="{258ED591-2716-4EBE-99D2-353D86C0A876}" type="slidenum">
              <a:rPr lang="en-US" smtClean="0"/>
              <a:pPr/>
              <a:t>38</a:t>
            </a:fld>
            <a:endParaRPr lang="en-US"/>
          </a:p>
        </p:txBody>
      </p:sp>
    </p:spTree>
    <p:extLst>
      <p:ext uri="{BB962C8B-B14F-4D97-AF65-F5344CB8AC3E}">
        <p14:creationId xmlns:p14="http://schemas.microsoft.com/office/powerpoint/2010/main" val="2626106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spcAft>
                <a:spcPts val="300"/>
              </a:spcAft>
              <a:buClr>
                <a:schemeClr val="bg1"/>
              </a:buClr>
            </a:pPr>
            <a:r>
              <a:rPr lang="nl-NL"/>
              <a:t>This slide contains learnings on the scope.</a:t>
            </a:r>
            <a:endParaRPr lang="en-US" sz="900">
              <a:solidFill>
                <a:schemeClr val="bg1"/>
              </a:solidFill>
            </a:endParaRPr>
          </a:p>
          <a:p>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247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The toolkit is divided into 5 sections that aspire to provide guidance on 2D pilot planning and execution</a:t>
            </a:r>
          </a:p>
          <a:p>
            <a:pPr marL="330521" indent="-330521">
              <a:lnSpc>
                <a:spcPct val="107000"/>
              </a:lnSpc>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 </a:t>
            </a:r>
            <a:r>
              <a:rPr lang="en-GB" sz="1700" b="1">
                <a:latin typeface="Calibri" panose="020F0502020204030204" pitchFamily="34" charset="0"/>
                <a:ea typeface="Calibri" panose="020F0502020204030204" pitchFamily="34" charset="0"/>
                <a:cs typeface="Times New Roman" panose="02020603050405020304" pitchFamily="18" charset="0"/>
              </a:rPr>
              <a:t>Why </a:t>
            </a:r>
            <a:r>
              <a:rPr lang="en-GB" sz="1700">
                <a:latin typeface="Calibri" panose="020F0502020204030204" pitchFamily="34" charset="0"/>
                <a:ea typeface="Calibri" panose="020F0502020204030204" pitchFamily="34" charset="0"/>
                <a:cs typeface="Times New Roman" panose="02020603050405020304" pitchFamily="18" charset="0"/>
              </a:rPr>
              <a:t>section highlights business use cases that can be unlocked </a:t>
            </a:r>
          </a:p>
          <a:p>
            <a:pPr marL="330521" indent="-330521">
              <a:lnSpc>
                <a:spcPct val="107000"/>
              </a:lnSpc>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 </a:t>
            </a:r>
            <a:r>
              <a:rPr lang="en-GB" sz="1700" b="1">
                <a:latin typeface="Calibri" panose="020F0502020204030204" pitchFamily="34" charset="0"/>
                <a:ea typeface="Calibri" panose="020F0502020204030204" pitchFamily="34" charset="0"/>
                <a:cs typeface="Times New Roman" panose="02020603050405020304" pitchFamily="18" charset="0"/>
              </a:rPr>
              <a:t>What</a:t>
            </a:r>
            <a:r>
              <a:rPr lang="en-GB" sz="1700">
                <a:latin typeface="Calibri" panose="020F0502020204030204" pitchFamily="34" charset="0"/>
                <a:ea typeface="Calibri" panose="020F0502020204030204" pitchFamily="34" charset="0"/>
                <a:cs typeface="Times New Roman" panose="02020603050405020304" pitchFamily="18" charset="0"/>
              </a:rPr>
              <a:t> section provides thoughtful considerations for defining the pilot scope </a:t>
            </a:r>
          </a:p>
          <a:p>
            <a:pPr marL="330521" indent="-330521">
              <a:lnSpc>
                <a:spcPct val="107000"/>
              </a:lnSpc>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 </a:t>
            </a:r>
            <a:r>
              <a:rPr lang="en-GB" sz="1700" b="1">
                <a:latin typeface="Calibri" panose="020F0502020204030204" pitchFamily="34" charset="0"/>
                <a:ea typeface="Calibri" panose="020F0502020204030204" pitchFamily="34" charset="0"/>
                <a:cs typeface="Times New Roman" panose="02020603050405020304" pitchFamily="18" charset="0"/>
              </a:rPr>
              <a:t>Who </a:t>
            </a:r>
            <a:r>
              <a:rPr lang="en-GB" sz="1700">
                <a:latin typeface="Calibri" panose="020F0502020204030204" pitchFamily="34" charset="0"/>
                <a:ea typeface="Calibri" panose="020F0502020204030204" pitchFamily="34" charset="0"/>
                <a:cs typeface="Times New Roman" panose="02020603050405020304" pitchFamily="18" charset="0"/>
              </a:rPr>
              <a:t>section will help you identify internal and external stakeholders to engage for support and expertise</a:t>
            </a:r>
          </a:p>
          <a:p>
            <a:pPr marL="330521" indent="-330521">
              <a:lnSpc>
                <a:spcPct val="107000"/>
              </a:lnSpc>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a:t>
            </a:r>
            <a:r>
              <a:rPr lang="en-GB" sz="1700" b="1">
                <a:latin typeface="Calibri" panose="020F0502020204030204" pitchFamily="34" charset="0"/>
                <a:ea typeface="Calibri" panose="020F0502020204030204" pitchFamily="34" charset="0"/>
                <a:cs typeface="Times New Roman" panose="02020603050405020304" pitchFamily="18" charset="0"/>
              </a:rPr>
              <a:t> How</a:t>
            </a:r>
            <a:r>
              <a:rPr lang="en-GB" sz="1700">
                <a:latin typeface="Calibri" panose="020F0502020204030204" pitchFamily="34" charset="0"/>
                <a:ea typeface="Calibri" panose="020F0502020204030204" pitchFamily="34" charset="0"/>
                <a:cs typeface="Times New Roman" panose="02020603050405020304" pitchFamily="18" charset="0"/>
              </a:rPr>
              <a:t> section provides resources you can leverage and will guide you in preparing for a successful pilot</a:t>
            </a:r>
          </a:p>
          <a:p>
            <a:pPr marL="330521" indent="-330521">
              <a:lnSpc>
                <a:spcPct val="107000"/>
              </a:lnSpc>
              <a:spcAft>
                <a:spcPts val="771"/>
              </a:spcAft>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 last section, </a:t>
            </a:r>
            <a:r>
              <a:rPr lang="en-GB" sz="1700" b="1">
                <a:latin typeface="Calibri" panose="020F0502020204030204" pitchFamily="34" charset="0"/>
                <a:ea typeface="Calibri" panose="020F0502020204030204" pitchFamily="34" charset="0"/>
                <a:cs typeface="Times New Roman" panose="02020603050405020304" pitchFamily="18" charset="0"/>
              </a:rPr>
              <a:t>Reporting and Learnings</a:t>
            </a:r>
            <a:r>
              <a:rPr lang="en-GB" sz="1700">
                <a:latin typeface="Calibri" panose="020F0502020204030204" pitchFamily="34" charset="0"/>
                <a:ea typeface="Calibri" panose="020F0502020204030204" pitchFamily="34" charset="0"/>
                <a:cs typeface="Times New Roman" panose="02020603050405020304" pitchFamily="18" charset="0"/>
              </a:rPr>
              <a:t>,</a:t>
            </a:r>
            <a:r>
              <a:rPr lang="en-GB" sz="1700" b="1">
                <a:latin typeface="Calibri" panose="020F0502020204030204" pitchFamily="34" charset="0"/>
                <a:ea typeface="Calibri" panose="020F0502020204030204" pitchFamily="34" charset="0"/>
                <a:cs typeface="Times New Roman" panose="02020603050405020304" pitchFamily="18" charset="0"/>
              </a:rPr>
              <a:t> </a:t>
            </a:r>
            <a:r>
              <a:rPr lang="en-GB" sz="1700">
                <a:latin typeface="Calibri" panose="020F0502020204030204" pitchFamily="34" charset="0"/>
                <a:ea typeface="Calibri" panose="020F0502020204030204" pitchFamily="34" charset="0"/>
                <a:cs typeface="Times New Roman" panose="02020603050405020304" pitchFamily="18" charset="0"/>
              </a:rPr>
              <a:t>provides tools to capture your learnings and share your results.</a:t>
            </a:r>
          </a:p>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Now let’s take a quick look at key elements within each section.</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0696B5C-12A0-4042-B4D0-BD3B9A4F5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359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This chapter lays out which supply chain partners, solution providers and internal stakeholders could be involved when setting up a 2D barcode pilot. </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40</a:t>
            </a:fld>
            <a:endParaRPr lang="en-US"/>
          </a:p>
        </p:txBody>
      </p:sp>
    </p:spTree>
    <p:extLst>
      <p:ext uri="{BB962C8B-B14F-4D97-AF65-F5344CB8AC3E}">
        <p14:creationId xmlns:p14="http://schemas.microsoft.com/office/powerpoint/2010/main" val="859327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internally, a 2D pilot is usually started from one angle from one department (IT/ Legal/Marketing, Supply Chain). Just approaching this from this one department leaves many possible further benefits aside. Please ensure to have an initial meeting internally to see what opportunities the different departments see and then decide who to include in the project. Furthermore, involving external stakeholders from the start enhances the chances of success and sets companies up better for scale-up when the pilot shows successful KPIs.</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731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internally, a 2D pilot is usually started from one angle from one department (IT/ Legal/Marketing, Supply Chain). Just approaching this from this one department leaves many possible further benefits aside. Please ensure to have an initial meeting internally to see what opportunities the different departments see and then decide who to include in the project. Furthermore, involving external stakeholders from the start enhances the chances of success and sets companies  better up for scale-up when the pilot shows successful KPIs.</a:t>
            </a:r>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721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This chapter lays out how to set up a 2D barcode pilot. It outlines the four different phases of a project without going into details on project methodology. Every company uses its own methodology. It does include a check list with basic checks as well as checks from learnings for companies to print out and use as reference. Lastly an overview of key learnings are included in this chapter, which may be the most meaningful insights to take in. These will be continuously updated with every pilot shared with the GS1 community.</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43</a:t>
            </a:fld>
            <a:endParaRPr lang="en-US"/>
          </a:p>
        </p:txBody>
      </p:sp>
    </p:spTree>
    <p:extLst>
      <p:ext uri="{BB962C8B-B14F-4D97-AF65-F5344CB8AC3E}">
        <p14:creationId xmlns:p14="http://schemas.microsoft.com/office/powerpoint/2010/main" val="9069248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Projects usually include four phases, discovery (WHY), prepare and mobilize, execute (WHAT, WHO and HOW) and report &amp; learn (REPORT &amp; LEARNINGS). The second column describes the different elements during this phase. The third contains a description of the element as well as links to modules, tools and templates where specific to 2D barcode pilots. The first step is the discovery phase in which to gather information and enable a data driven decision on the pilot.</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06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Projects usually include four phases, discovery (WHY), prepare and mobilize, execute (WHAT, WHO and HOW) and report &amp; learn (REPORT &amp; LEARNINGS). The second column describes the different elements during this phase. The third contains a description of the element as well as links to modules, tools and templates where specific to 2D barcode pilots. The first step is the discovery phase in which to gather information and enable a data driven decision on the pilot.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248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phase is report and mobilize in which the what, who and how is set-up and resources are mobilized. This phase finishes with a kick-off.</a:t>
            </a:r>
          </a:p>
        </p:txBody>
      </p:sp>
      <p:sp>
        <p:nvSpPr>
          <p:cNvPr id="4" name="Slide Number Placeholder 3"/>
          <p:cNvSpPr>
            <a:spLocks noGrp="1"/>
          </p:cNvSpPr>
          <p:nvPr>
            <p:ph type="sldNum" sz="quarter" idx="5"/>
          </p:nvPr>
        </p:nvSpPr>
        <p:spPr/>
        <p:txBody>
          <a:bodyPr/>
          <a:lstStyle/>
          <a:p>
            <a:fld id="{258ED591-2716-4EBE-99D2-353D86C0A876}" type="slidenum">
              <a:rPr lang="en-US" smtClean="0"/>
              <a:pPr/>
              <a:t>46</a:t>
            </a:fld>
            <a:endParaRPr lang="en-US"/>
          </a:p>
        </p:txBody>
      </p:sp>
    </p:spTree>
    <p:extLst>
      <p:ext uri="{BB962C8B-B14F-4D97-AF65-F5344CB8AC3E}">
        <p14:creationId xmlns:p14="http://schemas.microsoft.com/office/powerpoint/2010/main" val="30189399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third phase is the execution phase in which the detailed elements are worked out and the pilot project is executed. Furthermore, project management and communication is key during this phase. </a:t>
            </a:r>
          </a:p>
        </p:txBody>
      </p:sp>
      <p:sp>
        <p:nvSpPr>
          <p:cNvPr id="4" name="Slide Number Placeholder 3"/>
          <p:cNvSpPr>
            <a:spLocks noGrp="1"/>
          </p:cNvSpPr>
          <p:nvPr>
            <p:ph type="sldNum" sz="quarter" idx="5"/>
          </p:nvPr>
        </p:nvSpPr>
        <p:spPr/>
        <p:txBody>
          <a:bodyPr/>
          <a:lstStyle/>
          <a:p>
            <a:fld id="{258ED591-2716-4EBE-99D2-353D86C0A876}" type="slidenum">
              <a:rPr lang="en-US" smtClean="0"/>
              <a:pPr/>
              <a:t>47</a:t>
            </a:fld>
            <a:endParaRPr lang="en-US"/>
          </a:p>
        </p:txBody>
      </p:sp>
    </p:spTree>
    <p:extLst>
      <p:ext uri="{BB962C8B-B14F-4D97-AF65-F5344CB8AC3E}">
        <p14:creationId xmlns:p14="http://schemas.microsoft.com/office/powerpoint/2010/main" val="385037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phase the report and learn phase in which the progress of the pilot project is tracked as well as after the end of the pilot lessons learned can be shared with the wider GS1 community and inspiring stories are told for more companies to start piloting. Lastly, if the pilot has been successful, a plan for scaling-up should be made (note: in the set-up of the pilot companies should already think about what decisions need to be made to make scaling-up after successful pilots easier).</a:t>
            </a:r>
          </a:p>
        </p:txBody>
      </p:sp>
      <p:sp>
        <p:nvSpPr>
          <p:cNvPr id="4" name="Slide Number Placeholder 3"/>
          <p:cNvSpPr>
            <a:spLocks noGrp="1"/>
          </p:cNvSpPr>
          <p:nvPr>
            <p:ph type="sldNum" sz="quarter" idx="5"/>
          </p:nvPr>
        </p:nvSpPr>
        <p:spPr/>
        <p:txBody>
          <a:bodyPr/>
          <a:lstStyle/>
          <a:p>
            <a:fld id="{258ED591-2716-4EBE-99D2-353D86C0A876}" type="slidenum">
              <a:rPr lang="en-US" smtClean="0"/>
              <a:pPr/>
              <a:t>48</a:t>
            </a:fld>
            <a:endParaRPr lang="en-US"/>
          </a:p>
        </p:txBody>
      </p:sp>
    </p:spTree>
    <p:extLst>
      <p:ext uri="{BB962C8B-B14F-4D97-AF65-F5344CB8AC3E}">
        <p14:creationId xmlns:p14="http://schemas.microsoft.com/office/powerpoint/2010/main" val="2338986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The last learning slide goes deeper into learnings from the implementation phase.</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92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Why: There are many different business use cases that can be enabled by 2D barcodes and the power of more data. Within the toolkit are more than 2 dozen identified along with real world examples. There are also multiple support tools for determining the benefit and cost logics so you can build KPIs and set priorities for your pilot.</a:t>
            </a:r>
          </a:p>
        </p:txBody>
      </p:sp>
      <p:sp>
        <p:nvSpPr>
          <p:cNvPr id="4" name="Slide Number Placeholder 3"/>
          <p:cNvSpPr>
            <a:spLocks noGrp="1"/>
          </p:cNvSpPr>
          <p:nvPr>
            <p:ph type="sldNum" sz="quarter" idx="5"/>
          </p:nvPr>
        </p:nvSpPr>
        <p:spPr/>
        <p:txBody>
          <a:bodyPr/>
          <a:lstStyle/>
          <a:p>
            <a:pPr marL="0" marR="0" lvl="0" indent="0" algn="r" defTabSz="881303" rtl="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03"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5243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chapter lays out how to track a 2D barcode pilot, but moreover how to capture learning and report back to the GS1 community. </a:t>
            </a:r>
          </a:p>
        </p:txBody>
      </p:sp>
      <p:sp>
        <p:nvSpPr>
          <p:cNvPr id="4" name="Slide Number Placeholder 3"/>
          <p:cNvSpPr>
            <a:spLocks noGrp="1"/>
          </p:cNvSpPr>
          <p:nvPr>
            <p:ph type="sldNum" sz="quarter" idx="5"/>
          </p:nvPr>
        </p:nvSpPr>
        <p:spPr/>
        <p:txBody>
          <a:bodyPr/>
          <a:lstStyle/>
          <a:p>
            <a:fld id="{258ED591-2716-4EBE-99D2-353D86C0A876}" type="slidenum">
              <a:rPr lang="en-US" smtClean="0"/>
              <a:pPr/>
              <a:t>53</a:t>
            </a:fld>
            <a:endParaRPr lang="en-US"/>
          </a:p>
        </p:txBody>
      </p:sp>
    </p:spTree>
    <p:extLst>
      <p:ext uri="{BB962C8B-B14F-4D97-AF65-F5344CB8AC3E}">
        <p14:creationId xmlns:p14="http://schemas.microsoft.com/office/powerpoint/2010/main" val="26287147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Reporting </a:t>
            </a:r>
            <a:r>
              <a:rPr lang="nl-NL" err="1"/>
              <a:t>and</a:t>
            </a:r>
            <a:r>
              <a:rPr lang="nl-NL"/>
              <a:t> </a:t>
            </a:r>
            <a:r>
              <a:rPr lang="nl-NL" err="1"/>
              <a:t>sharing</a:t>
            </a:r>
            <a:r>
              <a:rPr lang="nl-NL"/>
              <a:t> </a:t>
            </a:r>
            <a:r>
              <a:rPr lang="nl-NL" err="1"/>
              <a:t>learnings</a:t>
            </a:r>
            <a:r>
              <a:rPr lang="nl-NL"/>
              <a:t> </a:t>
            </a:r>
            <a:r>
              <a:rPr lang="nl-NL" err="1"/>
              <a:t>within</a:t>
            </a:r>
            <a:r>
              <a:rPr lang="nl-NL"/>
              <a:t> </a:t>
            </a:r>
            <a:r>
              <a:rPr lang="nl-NL" err="1"/>
              <a:t>the</a:t>
            </a:r>
            <a:r>
              <a:rPr lang="nl-NL"/>
              <a:t> GS1 community is </a:t>
            </a:r>
            <a:r>
              <a:rPr lang="nl-NL" err="1"/>
              <a:t>the</a:t>
            </a:r>
            <a:r>
              <a:rPr lang="nl-NL"/>
              <a:t> most </a:t>
            </a:r>
            <a:r>
              <a:rPr lang="nl-NL" err="1"/>
              <a:t>powerful</a:t>
            </a:r>
            <a:r>
              <a:rPr lang="nl-NL"/>
              <a:t> way </a:t>
            </a:r>
            <a:r>
              <a:rPr lang="nl-NL" err="1"/>
              <a:t>to</a:t>
            </a:r>
            <a:r>
              <a:rPr lang="nl-NL"/>
              <a:t> help </a:t>
            </a:r>
            <a:r>
              <a:rPr lang="nl-NL" err="1"/>
              <a:t>and</a:t>
            </a:r>
            <a:r>
              <a:rPr lang="nl-NL"/>
              <a:t> </a:t>
            </a:r>
            <a:r>
              <a:rPr lang="nl-NL" err="1"/>
              <a:t>accelerate</a:t>
            </a:r>
            <a:r>
              <a:rPr lang="nl-NL"/>
              <a:t> companies </a:t>
            </a:r>
            <a:r>
              <a:rPr lang="nl-NL" err="1"/>
              <a:t>and</a:t>
            </a:r>
            <a:r>
              <a:rPr lang="nl-NL"/>
              <a:t> </a:t>
            </a:r>
            <a:r>
              <a:rPr lang="nl-NL" err="1"/>
              <a:t>innovations</a:t>
            </a:r>
            <a:r>
              <a:rPr lang="nl-NL"/>
              <a:t> </a:t>
            </a:r>
            <a:r>
              <a:rPr lang="nl-NL" err="1"/>
              <a:t>to</a:t>
            </a:r>
            <a:r>
              <a:rPr lang="nl-NL"/>
              <a:t> </a:t>
            </a:r>
            <a:r>
              <a:rPr lang="nl-NL" err="1"/>
              <a:t>become</a:t>
            </a:r>
            <a:r>
              <a:rPr lang="nl-NL"/>
              <a:t> more </a:t>
            </a:r>
            <a:r>
              <a:rPr lang="nl-NL" err="1"/>
              <a:t>widespread</a:t>
            </a:r>
            <a:r>
              <a:rPr lang="nl-NL"/>
              <a:t>. </a:t>
            </a:r>
            <a:r>
              <a:rPr lang="nl-NL" err="1"/>
              <a:t>This</a:t>
            </a:r>
            <a:r>
              <a:rPr lang="nl-NL"/>
              <a:t> </a:t>
            </a:r>
            <a:r>
              <a:rPr lang="nl-NL" err="1"/>
              <a:t>chapter</a:t>
            </a:r>
            <a:r>
              <a:rPr lang="nl-NL"/>
              <a:t> </a:t>
            </a:r>
            <a:r>
              <a:rPr lang="nl-NL" err="1"/>
              <a:t>contains</a:t>
            </a:r>
            <a:r>
              <a:rPr lang="nl-NL"/>
              <a:t> links </a:t>
            </a:r>
            <a:r>
              <a:rPr lang="nl-NL" err="1"/>
              <a:t>to</a:t>
            </a:r>
            <a:r>
              <a:rPr lang="nl-NL"/>
              <a:t> different </a:t>
            </a:r>
            <a:r>
              <a:rPr lang="nl-NL" err="1"/>
              <a:t>reporting</a:t>
            </a:r>
            <a:r>
              <a:rPr lang="nl-NL"/>
              <a:t> templates </a:t>
            </a:r>
            <a:r>
              <a:rPr lang="nl-NL" err="1"/>
              <a:t>that</a:t>
            </a:r>
            <a:r>
              <a:rPr lang="nl-NL"/>
              <a:t> serve </a:t>
            </a:r>
            <a:r>
              <a:rPr lang="nl-NL" err="1"/>
              <a:t>that</a:t>
            </a:r>
            <a:r>
              <a:rPr lang="nl-NL"/>
              <a:t> </a:t>
            </a:r>
            <a:r>
              <a:rPr lang="nl-NL" err="1"/>
              <a:t>purpose</a:t>
            </a:r>
            <a:r>
              <a:rPr lang="nl-NL"/>
              <a:t> </a:t>
            </a:r>
            <a:r>
              <a:rPr lang="nl-NL" err="1"/>
              <a:t>and</a:t>
            </a:r>
            <a:r>
              <a:rPr lang="nl-NL"/>
              <a:t> </a:t>
            </a:r>
            <a:r>
              <a:rPr lang="nl-NL" err="1"/>
              <a:t>will</a:t>
            </a:r>
            <a:r>
              <a:rPr lang="nl-NL"/>
              <a:t> </a:t>
            </a:r>
            <a:r>
              <a:rPr lang="nl-NL" err="1"/>
              <a:t>be</a:t>
            </a:r>
            <a:r>
              <a:rPr lang="nl-NL"/>
              <a:t> </a:t>
            </a:r>
            <a:r>
              <a:rPr lang="nl-NL" err="1"/>
              <a:t>used</a:t>
            </a:r>
            <a:r>
              <a:rPr lang="nl-NL"/>
              <a:t> </a:t>
            </a:r>
            <a:r>
              <a:rPr lang="nl-NL" err="1"/>
              <a:t>to</a:t>
            </a:r>
            <a:r>
              <a:rPr lang="nl-NL"/>
              <a:t> continue </a:t>
            </a:r>
            <a:r>
              <a:rPr lang="nl-NL" err="1"/>
              <a:t>to</a:t>
            </a:r>
            <a:r>
              <a:rPr lang="nl-NL"/>
              <a:t> </a:t>
            </a:r>
            <a:r>
              <a:rPr lang="nl-NL" err="1"/>
              <a:t>improve</a:t>
            </a:r>
            <a:r>
              <a:rPr lang="nl-NL"/>
              <a:t> </a:t>
            </a:r>
            <a:r>
              <a:rPr lang="nl-NL" err="1"/>
              <a:t>this</a:t>
            </a:r>
            <a:r>
              <a:rPr lang="nl-NL"/>
              <a:t> </a:t>
            </a:r>
            <a:r>
              <a:rPr lang="nl-NL" err="1"/>
              <a:t>toolkit</a:t>
            </a:r>
            <a:r>
              <a:rPr lang="nl-NL"/>
              <a:t>. </a:t>
            </a:r>
          </a:p>
        </p:txBody>
      </p:sp>
      <p:sp>
        <p:nvSpPr>
          <p:cNvPr id="4" name="Slide Number Placeholder 3"/>
          <p:cNvSpPr>
            <a:spLocks noGrp="1"/>
          </p:cNvSpPr>
          <p:nvPr>
            <p:ph type="sldNum" sz="quarter" idx="5"/>
          </p:nvPr>
        </p:nvSpPr>
        <p:spPr/>
        <p:txBody>
          <a:bodyPr/>
          <a:lstStyle/>
          <a:p>
            <a:fld id="{258ED591-2716-4EBE-99D2-353D86C0A876}" type="slidenum">
              <a:rPr lang="en-US" smtClean="0"/>
              <a:pPr/>
              <a:t>54</a:t>
            </a:fld>
            <a:endParaRPr lang="en-US"/>
          </a:p>
        </p:txBody>
      </p:sp>
    </p:spTree>
    <p:extLst>
      <p:ext uri="{BB962C8B-B14F-4D97-AF65-F5344CB8AC3E}">
        <p14:creationId xmlns:p14="http://schemas.microsoft.com/office/powerpoint/2010/main" val="32198791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2D pilot tracker provides a high-level overview of the pilot by sharing key contacts and key elements of the pilot. Together with the next template (pilot report), this will help GS1 in bringing companies together that are on a similar path but also ease finding similar 2D pilots, key contacts and key learnings.</a:t>
            </a:r>
          </a:p>
        </p:txBody>
      </p:sp>
      <p:sp>
        <p:nvSpPr>
          <p:cNvPr id="4" name="Slide Number Placeholder 3"/>
          <p:cNvSpPr>
            <a:spLocks noGrp="1"/>
          </p:cNvSpPr>
          <p:nvPr>
            <p:ph type="sldNum" sz="quarter" idx="5"/>
          </p:nvPr>
        </p:nvSpPr>
        <p:spPr/>
        <p:txBody>
          <a:bodyPr/>
          <a:lstStyle/>
          <a:p>
            <a:fld id="{258ED591-2716-4EBE-99D2-353D86C0A876}" type="slidenum">
              <a:rPr lang="en-US" smtClean="0"/>
              <a:pPr/>
              <a:t>55</a:t>
            </a:fld>
            <a:endParaRPr lang="en-US"/>
          </a:p>
        </p:txBody>
      </p:sp>
    </p:spTree>
    <p:extLst>
      <p:ext uri="{BB962C8B-B14F-4D97-AF65-F5344CB8AC3E}">
        <p14:creationId xmlns:p14="http://schemas.microsoft.com/office/powerpoint/2010/main" val="14442739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2D pilot report for repository, summarizes the key characteristics of 2D pilots, which will enable a future repository and easy filtering options for finding similar 2D pilots for chosen use cases.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56</a:t>
            </a:fld>
            <a:endParaRPr lang="en-US"/>
          </a:p>
        </p:txBody>
      </p:sp>
    </p:spTree>
    <p:extLst>
      <p:ext uri="{BB962C8B-B14F-4D97-AF65-F5344CB8AC3E}">
        <p14:creationId xmlns:p14="http://schemas.microsoft.com/office/powerpoint/2010/main" val="3933528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2D pilot report for repository, summarizes the key characteristics of 2D pilots, which will enable a future repository and easy filtering options for finding similar 2D pilots for chosen use cases.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57</a:t>
            </a:fld>
            <a:endParaRPr lang="en-US"/>
          </a:p>
        </p:txBody>
      </p:sp>
    </p:spTree>
    <p:extLst>
      <p:ext uri="{BB962C8B-B14F-4D97-AF65-F5344CB8AC3E}">
        <p14:creationId xmlns:p14="http://schemas.microsoft.com/office/powerpoint/2010/main" val="2370028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a:latin typeface="Calibri" panose="020F0502020204030204" pitchFamily="34" charset="0"/>
                <a:ea typeface="Calibri" panose="020F0502020204030204" pitchFamily="34" charset="0"/>
                <a:cs typeface="Times New Roman" panose="02020603050405020304" pitchFamily="18" charset="0"/>
              </a:rPr>
              <a:t>What: The next step that the pilot toolkit provides is guidance for identifying scope elements.  These elements include: geography and product selection, barcode and data scope, value chain impacts, and other broad pilot implementation decisions, such as duration and processes. Also included are examples and key learnings from previous pilots to help you set your pilots up for success!</a:t>
            </a:r>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37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a:latin typeface="Calibri" panose="020F0502020204030204" pitchFamily="34" charset="0"/>
                <a:ea typeface="Calibri" panose="020F0502020204030204" pitchFamily="34" charset="0"/>
                <a:cs typeface="Times New Roman" panose="02020603050405020304" pitchFamily="18" charset="0"/>
              </a:rPr>
              <a:t>Who: It is important to identify and align cross-functional internal and external stakeholders. Depending on your use cases and scope, subject matter experts and supporting executives internally could be from a variety of disciplines, and each of those stakeholders will need to be aligned and engaged with their appropriate counterparts at your external partners participating in the pilot.  Within the toolkit, you will find some key learnings on stakeholder management from previous pilots that can enrich your pilot planning. </a:t>
            </a:r>
            <a:endParaRPr lang="en-US"/>
          </a:p>
        </p:txBody>
      </p:sp>
      <p:sp>
        <p:nvSpPr>
          <p:cNvPr id="4" name="Slide Number Placeholder 3"/>
          <p:cNvSpPr>
            <a:spLocks noGrp="1"/>
          </p:cNvSpPr>
          <p:nvPr>
            <p:ph type="sldNum" sz="quarter" idx="5"/>
          </p:nvPr>
        </p:nvSpPr>
        <p:spPr/>
        <p:txBody>
          <a:bodyPr/>
          <a:lstStyle/>
          <a:p>
            <a:pPr marL="0" marR="0" lvl="0" indent="0" algn="r" defTabSz="881303" rtl="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03"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26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How: Projects usually include four phases:  Discovery, Prepare &amp; Mobilize, Execute, and Report &amp; Learn.  The sections of the pilot toolkit map nicely to these phases…</a:t>
            </a:r>
          </a:p>
          <a:p>
            <a:pPr marL="330521" indent="-330521">
              <a:lnSpc>
                <a:spcPct val="107000"/>
              </a:lnSpc>
              <a:buFont typeface="Symbol" panose="05050102010706020507" pitchFamily="18" charset="2"/>
              <a:buChar char=""/>
            </a:pPr>
            <a:r>
              <a:rPr lang="en-GB" sz="1700" b="1">
                <a:latin typeface="Calibri" panose="020F0502020204030204" pitchFamily="34" charset="0"/>
                <a:ea typeface="Calibri" panose="020F0502020204030204" pitchFamily="34" charset="0"/>
                <a:cs typeface="Times New Roman" panose="02020603050405020304" pitchFamily="18" charset="0"/>
              </a:rPr>
              <a:t>Discovery</a:t>
            </a:r>
            <a:r>
              <a:rPr lang="en-GB" sz="1700">
                <a:latin typeface="Calibri" panose="020F0502020204030204" pitchFamily="34" charset="0"/>
                <a:ea typeface="Calibri" panose="020F0502020204030204" pitchFamily="34" charset="0"/>
                <a:cs typeface="Times New Roman" panose="02020603050405020304" pitchFamily="18" charset="0"/>
              </a:rPr>
              <a:t> is achieved in the </a:t>
            </a:r>
            <a:r>
              <a:rPr lang="en-GB" sz="1700" b="1">
                <a:latin typeface="Calibri" panose="020F0502020204030204" pitchFamily="34" charset="0"/>
                <a:ea typeface="Calibri" panose="020F0502020204030204" pitchFamily="34" charset="0"/>
                <a:cs typeface="Times New Roman" panose="02020603050405020304" pitchFamily="18" charset="0"/>
              </a:rPr>
              <a:t>Why</a:t>
            </a:r>
            <a:r>
              <a:rPr lang="en-GB" sz="1700">
                <a:latin typeface="Calibri" panose="020F0502020204030204" pitchFamily="34" charset="0"/>
                <a:ea typeface="Calibri" panose="020F0502020204030204" pitchFamily="34" charset="0"/>
                <a:cs typeface="Times New Roman" panose="02020603050405020304" pitchFamily="18" charset="0"/>
              </a:rPr>
              <a:t> section</a:t>
            </a:r>
          </a:p>
          <a:p>
            <a:pPr marL="330521" indent="-330521">
              <a:lnSpc>
                <a:spcPct val="107000"/>
              </a:lnSpc>
              <a:buFont typeface="Symbol" panose="05050102010706020507" pitchFamily="18" charset="2"/>
              <a:buChar char=""/>
            </a:pPr>
            <a:r>
              <a:rPr lang="en-GB" sz="1700" b="1">
                <a:latin typeface="Calibri" panose="020F0502020204030204" pitchFamily="34" charset="0"/>
                <a:ea typeface="Calibri" panose="020F0502020204030204" pitchFamily="34" charset="0"/>
                <a:cs typeface="Times New Roman" panose="02020603050405020304" pitchFamily="18" charset="0"/>
              </a:rPr>
              <a:t>Prepare &amp; Mobilize</a:t>
            </a:r>
            <a:r>
              <a:rPr lang="en-GB" sz="1700">
                <a:latin typeface="Calibri" panose="020F0502020204030204" pitchFamily="34" charset="0"/>
                <a:ea typeface="Calibri" panose="020F0502020204030204" pitchFamily="34" charset="0"/>
                <a:cs typeface="Times New Roman" panose="02020603050405020304" pitchFamily="18" charset="0"/>
              </a:rPr>
              <a:t> are addressed in the </a:t>
            </a:r>
            <a:r>
              <a:rPr lang="en-GB" sz="1700" b="1">
                <a:latin typeface="Calibri" panose="020F0502020204030204" pitchFamily="34" charset="0"/>
                <a:ea typeface="Calibri" panose="020F0502020204030204" pitchFamily="34" charset="0"/>
                <a:cs typeface="Times New Roman" panose="02020603050405020304" pitchFamily="18" charset="0"/>
              </a:rPr>
              <a:t>What</a:t>
            </a:r>
            <a:r>
              <a:rPr lang="en-GB" sz="1700">
                <a:latin typeface="Calibri" panose="020F0502020204030204" pitchFamily="34" charset="0"/>
                <a:ea typeface="Calibri" panose="020F0502020204030204" pitchFamily="34" charset="0"/>
                <a:cs typeface="Times New Roman" panose="02020603050405020304" pitchFamily="18" charset="0"/>
              </a:rPr>
              <a:t> and </a:t>
            </a:r>
            <a:r>
              <a:rPr lang="en-GB" sz="1700" b="1">
                <a:latin typeface="Calibri" panose="020F0502020204030204" pitchFamily="34" charset="0"/>
                <a:ea typeface="Calibri" panose="020F0502020204030204" pitchFamily="34" charset="0"/>
                <a:cs typeface="Times New Roman" panose="02020603050405020304" pitchFamily="18" charset="0"/>
              </a:rPr>
              <a:t>Who</a:t>
            </a:r>
            <a:r>
              <a:rPr lang="en-GB" sz="1700">
                <a:latin typeface="Calibri" panose="020F0502020204030204" pitchFamily="34" charset="0"/>
                <a:ea typeface="Calibri" panose="020F0502020204030204" pitchFamily="34" charset="0"/>
                <a:cs typeface="Times New Roman" panose="02020603050405020304" pitchFamily="18" charset="0"/>
              </a:rPr>
              <a:t> sections</a:t>
            </a:r>
          </a:p>
          <a:p>
            <a:pPr marL="330521" indent="-330521">
              <a:lnSpc>
                <a:spcPct val="107000"/>
              </a:lnSpc>
              <a:buFont typeface="Symbol" panose="05050102010706020507" pitchFamily="18" charset="2"/>
              <a:buChar char=""/>
            </a:pPr>
            <a:r>
              <a:rPr lang="en-GB" sz="1700" b="1">
                <a:latin typeface="Calibri" panose="020F0502020204030204" pitchFamily="34" charset="0"/>
                <a:ea typeface="Calibri" panose="020F0502020204030204" pitchFamily="34" charset="0"/>
                <a:cs typeface="Times New Roman" panose="02020603050405020304" pitchFamily="18" charset="0"/>
              </a:rPr>
              <a:t>Execute</a:t>
            </a:r>
            <a:r>
              <a:rPr lang="en-GB" sz="1700">
                <a:latin typeface="Calibri" panose="020F0502020204030204" pitchFamily="34" charset="0"/>
                <a:ea typeface="Calibri" panose="020F0502020204030204" pitchFamily="34" charset="0"/>
                <a:cs typeface="Times New Roman" panose="02020603050405020304" pitchFamily="18" charset="0"/>
              </a:rPr>
              <a:t> is addressed by acting on your plan created through the </a:t>
            </a:r>
            <a:r>
              <a:rPr lang="en-GB" sz="1700" b="1">
                <a:latin typeface="Calibri" panose="020F0502020204030204" pitchFamily="34" charset="0"/>
                <a:ea typeface="Calibri" panose="020F0502020204030204" pitchFamily="34" charset="0"/>
                <a:cs typeface="Times New Roman" panose="02020603050405020304" pitchFamily="18" charset="0"/>
              </a:rPr>
              <a:t>How </a:t>
            </a:r>
            <a:r>
              <a:rPr lang="en-GB" sz="1700">
                <a:latin typeface="Calibri" panose="020F0502020204030204" pitchFamily="34" charset="0"/>
                <a:ea typeface="Calibri" panose="020F0502020204030204" pitchFamily="34" charset="0"/>
                <a:cs typeface="Times New Roman" panose="02020603050405020304" pitchFamily="18" charset="0"/>
              </a:rPr>
              <a:t>section</a:t>
            </a:r>
          </a:p>
          <a:p>
            <a:pPr marL="330521" indent="-330521">
              <a:lnSpc>
                <a:spcPct val="107000"/>
              </a:lnSpc>
              <a:spcAft>
                <a:spcPts val="771"/>
              </a:spcAft>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And of course</a:t>
            </a:r>
            <a:r>
              <a:rPr lang="en-GB" sz="1700" b="1">
                <a:latin typeface="Calibri" panose="020F0502020204030204" pitchFamily="34" charset="0"/>
                <a:ea typeface="Calibri" panose="020F0502020204030204" pitchFamily="34" charset="0"/>
                <a:cs typeface="Times New Roman" panose="02020603050405020304" pitchFamily="18" charset="0"/>
              </a:rPr>
              <a:t>, Report &amp; Learn</a:t>
            </a:r>
            <a:r>
              <a:rPr lang="en-GB" sz="1700">
                <a:latin typeface="Calibri" panose="020F0502020204030204" pitchFamily="34" charset="0"/>
                <a:ea typeface="Calibri" panose="020F0502020204030204" pitchFamily="34" charset="0"/>
                <a:cs typeface="Times New Roman" panose="02020603050405020304" pitchFamily="18" charset="0"/>
              </a:rPr>
              <a:t> to share pilot progress and learnings</a:t>
            </a:r>
          </a:p>
          <a:p>
            <a:pPr>
              <a:lnSpc>
                <a:spcPct val="107000"/>
              </a:lnSpc>
              <a:spcAft>
                <a:spcPts val="771"/>
              </a:spcAft>
            </a:pPr>
            <a:endParaRPr lang="en-GB" sz="17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The How section of this toolkit identifies actionable elements for each of these phases as well as comprehensive, robust tools to use, such as, checklists, templates, reference resources and case studies specific to the tasks at hand.</a:t>
            </a:r>
          </a:p>
        </p:txBody>
      </p:sp>
      <p:sp>
        <p:nvSpPr>
          <p:cNvPr id="4" name="Slide Number Placeholder 3"/>
          <p:cNvSpPr>
            <a:spLocks noGrp="1"/>
          </p:cNvSpPr>
          <p:nvPr>
            <p:ph type="sldNum" sz="quarter" idx="5"/>
          </p:nvPr>
        </p:nvSpPr>
        <p:spPr/>
        <p:txBody>
          <a:bodyPr/>
          <a:lstStyle/>
          <a:p>
            <a:pPr marL="0" marR="0" lvl="0" indent="0" algn="r" defTabSz="881303" rtl="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03"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01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Reporting &amp; Learning: This 2D pilot toolkit is a living document, expanding as we learn more.  So, it is essential for pilot learnings to be shared to help other industry companies jump start their 2D piloting and accelerate adoption.  To that end, the toolkit contains different templates available to capture and share your 2D pilot facts, learnings, and benefits.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250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4.xml"/><Relationship Id="rId1" Type="http://schemas.openxmlformats.org/officeDocument/2006/relationships/tags" Target="../tags/tag33.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tags" Target="../tags/tag34.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35.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4.xml"/><Relationship Id="rId1" Type="http://schemas.openxmlformats.org/officeDocument/2006/relationships/tags" Target="../tags/tag36.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38.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5.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4.xml"/><Relationship Id="rId1" Type="http://schemas.openxmlformats.org/officeDocument/2006/relationships/tags" Target="../tags/tag46.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47.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4.xml"/><Relationship Id="rId1" Type="http://schemas.openxmlformats.org/officeDocument/2006/relationships/tags" Target="../tags/tag48.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4.xml"/><Relationship Id="rId1" Type="http://schemas.openxmlformats.org/officeDocument/2006/relationships/tags" Target="../tags/tag49.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50.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51.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52.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5.xml"/><Relationship Id="rId1" Type="http://schemas.openxmlformats.org/officeDocument/2006/relationships/tags" Target="../tags/tag54.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5.xml"/><Relationship Id="rId1" Type="http://schemas.openxmlformats.org/officeDocument/2006/relationships/tags" Target="../tags/tag55.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5.xml"/><Relationship Id="rId1" Type="http://schemas.openxmlformats.org/officeDocument/2006/relationships/tags" Target="../tags/tag56.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5.xml"/><Relationship Id="rId1" Type="http://schemas.openxmlformats.org/officeDocument/2006/relationships/tags" Target="../tags/tag57.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5.xml"/><Relationship Id="rId1" Type="http://schemas.openxmlformats.org/officeDocument/2006/relationships/tags" Target="../tags/tag58.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5.xml"/><Relationship Id="rId1" Type="http://schemas.openxmlformats.org/officeDocument/2006/relationships/tags" Target="../tags/tag59.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5.xml"/><Relationship Id="rId1" Type="http://schemas.openxmlformats.org/officeDocument/2006/relationships/tags" Target="../tags/tag60.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5.xml"/><Relationship Id="rId1" Type="http://schemas.openxmlformats.org/officeDocument/2006/relationships/tags" Target="../tags/tag61.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5.xml"/><Relationship Id="rId1" Type="http://schemas.openxmlformats.org/officeDocument/2006/relationships/tags" Target="../tags/tag62.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5.xml"/><Relationship Id="rId1" Type="http://schemas.openxmlformats.org/officeDocument/2006/relationships/tags" Target="../tags/tag63.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5.xml"/><Relationship Id="rId1" Type="http://schemas.openxmlformats.org/officeDocument/2006/relationships/tags" Target="../tags/tag64.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5.xml"/><Relationship Id="rId1" Type="http://schemas.openxmlformats.org/officeDocument/2006/relationships/tags" Target="../tags/tag65.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5.xml"/><Relationship Id="rId1" Type="http://schemas.openxmlformats.org/officeDocument/2006/relationships/tags" Target="../tags/tag66.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5.xml"/><Relationship Id="rId1" Type="http://schemas.openxmlformats.org/officeDocument/2006/relationships/tags" Target="../tags/tag67.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5.xml"/><Relationship Id="rId1" Type="http://schemas.openxmlformats.org/officeDocument/2006/relationships/tags" Target="../tags/tag68.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5.xml"/><Relationship Id="rId1" Type="http://schemas.openxmlformats.org/officeDocument/2006/relationships/tags" Target="../tags/tag69.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5.xml"/><Relationship Id="rId1" Type="http://schemas.openxmlformats.org/officeDocument/2006/relationships/tags" Target="../tags/tag70.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5.xml"/><Relationship Id="rId1" Type="http://schemas.openxmlformats.org/officeDocument/2006/relationships/tags" Target="../tags/tag71.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5.xml"/><Relationship Id="rId1" Type="http://schemas.openxmlformats.org/officeDocument/2006/relationships/tags" Target="../tags/tag72.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5.xml"/><Relationship Id="rId1" Type="http://schemas.openxmlformats.org/officeDocument/2006/relationships/tags" Target="../tags/tag73.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5.xml"/><Relationship Id="rId1" Type="http://schemas.openxmlformats.org/officeDocument/2006/relationships/tags" Target="../tags/tag74.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A139A2E-5138-4E68-B202-DAD505E9524B}"/>
              </a:ext>
            </a:extLst>
          </p:cNvPr>
          <p:cNvGraphicFramePr>
            <a:graphicFrameLocks noChangeAspect="1"/>
          </p:cNvGraphicFramePr>
          <p:nvPr userDrawn="1">
            <p:custDataLst>
              <p:tags r:id="rId1"/>
            </p:custDataLst>
            <p:extLst>
              <p:ext uri="{D42A27DB-BD31-4B8C-83A1-F6EECF244321}">
                <p14:modId xmlns:p14="http://schemas.microsoft.com/office/powerpoint/2010/main" val="38357293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6A139A2E-5138-4E68-B202-DAD505E9524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9" name="Title 2"/>
          <p:cNvSpPr>
            <a:spLocks noGrp="1"/>
          </p:cNvSpPr>
          <p:nvPr>
            <p:ph type="title" hasCustomPrompt="1"/>
          </p:nvPr>
        </p:nvSpPr>
        <p:spPr>
          <a:xfrm>
            <a:off x="578612" y="2147713"/>
            <a:ext cx="6473961" cy="545372"/>
          </a:xfrm>
          <a:prstGeom prst="rect">
            <a:avLst/>
          </a:prstGeom>
        </p:spPr>
        <p:txBody>
          <a:bodyPr vert="horz" lIns="0" tIns="0" rIns="0" bIns="0" anchor="t" anchorCtr="0"/>
          <a:lstStyle>
            <a:lvl1pPr algn="l" rtl="0">
              <a:lnSpc>
                <a:spcPct val="100000"/>
              </a:lnSpc>
              <a:defRPr sz="1800" b="0" i="0" cap="none" spc="9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10" name="Text Placeholder 19"/>
          <p:cNvSpPr>
            <a:spLocks noGrp="1"/>
          </p:cNvSpPr>
          <p:nvPr>
            <p:ph type="body" sz="quarter" idx="11" hasCustomPrompt="1"/>
          </p:nvPr>
        </p:nvSpPr>
        <p:spPr>
          <a:xfrm>
            <a:off x="578620" y="2789595"/>
            <a:ext cx="6473954" cy="421678"/>
          </a:xfrm>
          <a:prstGeom prst="rect">
            <a:avLst/>
          </a:prstGeom>
        </p:spPr>
        <p:txBody>
          <a:bodyPr lIns="0" tIns="0" rIns="0" bIns="0"/>
          <a:lstStyle>
            <a:lvl1pPr marL="0" indent="0" algn="l" rtl="0">
              <a:buNone/>
              <a:defRPr sz="1200" b="0" i="0" cap="none" spc="90" baseline="0">
                <a:solidFill>
                  <a:srgbClr val="FFFFFF"/>
                </a:solidFill>
                <a:latin typeface="Verdana"/>
                <a:cs typeface="Verdana"/>
              </a:defRPr>
            </a:lvl1pPr>
          </a:lstStyle>
          <a:p>
            <a:pPr lvl="0"/>
            <a:r>
              <a:rPr lang="en-US" noProof="0"/>
              <a:t>Click to Add Subtitle</a:t>
            </a:r>
          </a:p>
        </p:txBody>
      </p:sp>
      <p:cxnSp>
        <p:nvCxnSpPr>
          <p:cNvPr id="11" name="Straight Connector 10"/>
          <p:cNvCxnSpPr/>
          <p:nvPr userDrawn="1"/>
        </p:nvCxnSpPr>
        <p:spPr>
          <a:xfrm>
            <a:off x="575018" y="3301488"/>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1"/>
            <a:ext cx="6462906" cy="391139"/>
          </a:xfrm>
          <a:prstGeom prst="rect">
            <a:avLst/>
          </a:prstGeom>
        </p:spPr>
        <p:txBody>
          <a:bodyPr lIns="0" tIns="0" rIns="0" bIns="0" anchor="b" anchorCtr="0"/>
          <a:lstStyle>
            <a:lvl1pPr marL="0" indent="0" algn="l" rtl="0">
              <a:lnSpc>
                <a:spcPct val="120000"/>
              </a:lnSpc>
              <a:buNone/>
              <a:defRPr sz="900" b="0" cap="none" spc="0" baseline="0">
                <a:solidFill>
                  <a:srgbClr val="FFFFFF"/>
                </a:solidFill>
                <a:latin typeface="Verdana"/>
                <a:cs typeface="Verdana"/>
              </a:defRPr>
            </a:lvl1pPr>
          </a:lstStyle>
          <a:p>
            <a:pPr lvl="0"/>
            <a:r>
              <a:rPr lang="en-US" noProof="0"/>
              <a:t>Click to Add Presenter Name, Title, Company</a:t>
            </a:r>
          </a:p>
        </p:txBody>
      </p:sp>
      <p:sp>
        <p:nvSpPr>
          <p:cNvPr id="15" name="Text Placeholder 19"/>
          <p:cNvSpPr>
            <a:spLocks noGrp="1"/>
          </p:cNvSpPr>
          <p:nvPr>
            <p:ph type="body" sz="quarter" idx="14" hasCustomPrompt="1"/>
          </p:nvPr>
        </p:nvSpPr>
        <p:spPr>
          <a:xfrm>
            <a:off x="589649" y="3833759"/>
            <a:ext cx="6462925" cy="153789"/>
          </a:xfrm>
          <a:prstGeom prst="rect">
            <a:avLst/>
          </a:prstGeom>
        </p:spPr>
        <p:txBody>
          <a:bodyPr lIns="0" tIns="0" rIns="0" bIns="0"/>
          <a:lstStyle>
            <a:lvl1pPr marL="0" indent="0" algn="l" rtl="0">
              <a:buNone/>
              <a:defRPr sz="900" b="0" cap="none" spc="0" baseline="0">
                <a:solidFill>
                  <a:srgbClr val="FFFFFF"/>
                </a:solidFill>
                <a:latin typeface="Verdana"/>
                <a:cs typeface="Verdana"/>
              </a:defRPr>
            </a:lvl1pPr>
          </a:lstStyle>
          <a:p>
            <a:pPr lvl="0"/>
            <a:r>
              <a:rPr lang="en-US" noProof="0"/>
              <a:t>Click to Add Date</a:t>
            </a:r>
          </a:p>
        </p:txBody>
      </p:sp>
    </p:spTree>
    <p:extLst>
      <p:ext uri="{BB962C8B-B14F-4D97-AF65-F5344CB8AC3E}">
        <p14:creationId xmlns:p14="http://schemas.microsoft.com/office/powerpoint/2010/main" val="304835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03483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11B18D-DAB1-4296-9F9F-850931F44682}"/>
              </a:ext>
            </a:extLst>
          </p:cNvPr>
          <p:cNvGraphicFramePr>
            <a:graphicFrameLocks noChangeAspect="1"/>
          </p:cNvGraphicFramePr>
          <p:nvPr userDrawn="1">
            <p:custDataLst>
              <p:tags r:id="rId1"/>
            </p:custDataLst>
            <p:extLst>
              <p:ext uri="{D42A27DB-BD31-4B8C-83A1-F6EECF244321}">
                <p14:modId xmlns:p14="http://schemas.microsoft.com/office/powerpoint/2010/main" val="397770785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711B18D-DAB1-4296-9F9F-850931F4468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rtl="0">
              <a:lnSpc>
                <a:spcPct val="100000"/>
              </a:lnSpc>
              <a:buFontTx/>
              <a:buNone/>
              <a:defRPr sz="1800" b="1" i="0"/>
            </a:lvl1pPr>
          </a:lstStyle>
          <a:p>
            <a:pPr lvl="0"/>
            <a:r>
              <a:rPr lang="en-US" noProof="0"/>
              <a:t>Click to edit heading</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0176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50E87F-2CB6-4CD8-901D-FC02CE1EC4CE}"/>
              </a:ext>
            </a:extLst>
          </p:cNvPr>
          <p:cNvGraphicFramePr>
            <a:graphicFrameLocks noChangeAspect="1"/>
          </p:cNvGraphicFramePr>
          <p:nvPr userDrawn="1">
            <p:custDataLst>
              <p:tags r:id="rId1"/>
            </p:custDataLst>
            <p:extLst>
              <p:ext uri="{D42A27DB-BD31-4B8C-83A1-F6EECF244321}">
                <p14:modId xmlns:p14="http://schemas.microsoft.com/office/powerpoint/2010/main" val="401998525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C450E87F-2CB6-4CD8-901D-FC02CE1EC4C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rtl="0">
              <a:lnSpc>
                <a:spcPct val="100000"/>
              </a:lnSpc>
              <a:buFontTx/>
              <a:buNone/>
              <a:defRPr sz="1800" b="1" i="0">
                <a:solidFill>
                  <a:schemeClr val="accent1"/>
                </a:solidFill>
              </a:defRPr>
            </a:lvl1pPr>
          </a:lstStyle>
          <a:p>
            <a:pPr lvl="0"/>
            <a:r>
              <a:rPr lang="en-US" noProof="0"/>
              <a:t>Click to edit text. Main idea, quote, or phrase two lines and under may go in this text box. </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683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B7F048-6820-46AA-BF78-47AAC72F90D8}"/>
              </a:ext>
            </a:extLst>
          </p:cNvPr>
          <p:cNvGraphicFramePr>
            <a:graphicFrameLocks noChangeAspect="1"/>
          </p:cNvGraphicFramePr>
          <p:nvPr userDrawn="1">
            <p:custDataLst>
              <p:tags r:id="rId1"/>
            </p:custDataLst>
            <p:extLst>
              <p:ext uri="{D42A27DB-BD31-4B8C-83A1-F6EECF244321}">
                <p14:modId xmlns:p14="http://schemas.microsoft.com/office/powerpoint/2010/main" val="33883846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8B7F048-6820-46AA-BF78-47AAC72F90D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US"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8393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111C15-ED07-4324-9655-F52DA749CBBB}"/>
              </a:ext>
            </a:extLst>
          </p:cNvPr>
          <p:cNvGraphicFramePr>
            <a:graphicFrameLocks noChangeAspect="1"/>
          </p:cNvGraphicFramePr>
          <p:nvPr userDrawn="1">
            <p:custDataLst>
              <p:tags r:id="rId1"/>
            </p:custDataLst>
            <p:extLst>
              <p:ext uri="{D42A27DB-BD31-4B8C-83A1-F6EECF244321}">
                <p14:modId xmlns:p14="http://schemas.microsoft.com/office/powerpoint/2010/main" val="21198489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78111C15-ED07-4324-9655-F52DA749CBB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2544792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129C50-A29A-4B79-9386-7C24F57ADC64}"/>
              </a:ext>
            </a:extLst>
          </p:cNvPr>
          <p:cNvGraphicFramePr>
            <a:graphicFrameLocks noChangeAspect="1"/>
          </p:cNvGraphicFramePr>
          <p:nvPr userDrawn="1">
            <p:custDataLst>
              <p:tags r:id="rId1"/>
            </p:custDataLst>
            <p:extLst>
              <p:ext uri="{D42A27DB-BD31-4B8C-83A1-F6EECF244321}">
                <p14:modId xmlns:p14="http://schemas.microsoft.com/office/powerpoint/2010/main" val="149693227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2129C50-A29A-4B79-9386-7C24F57ADC6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0066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54BBD2-7DFD-4572-A354-573AA5EFF01A}"/>
              </a:ext>
            </a:extLst>
          </p:cNvPr>
          <p:cNvGraphicFramePr>
            <a:graphicFrameLocks noChangeAspect="1"/>
          </p:cNvGraphicFramePr>
          <p:nvPr userDrawn="1">
            <p:custDataLst>
              <p:tags r:id="rId1"/>
            </p:custDataLst>
            <p:extLst>
              <p:ext uri="{D42A27DB-BD31-4B8C-83A1-F6EECF244321}">
                <p14:modId xmlns:p14="http://schemas.microsoft.com/office/powerpoint/2010/main" val="22545944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E54BBD2-7DFD-4572-A354-573AA5EFF01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3047412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49C6EF-0160-47DA-AA75-03C5FFCD2D01}"/>
              </a:ext>
            </a:extLst>
          </p:cNvPr>
          <p:cNvGraphicFramePr>
            <a:graphicFrameLocks noChangeAspect="1"/>
          </p:cNvGraphicFramePr>
          <p:nvPr userDrawn="1">
            <p:custDataLst>
              <p:tags r:id="rId1"/>
            </p:custDataLst>
            <p:extLst>
              <p:ext uri="{D42A27DB-BD31-4B8C-83A1-F6EECF244321}">
                <p14:modId xmlns:p14="http://schemas.microsoft.com/office/powerpoint/2010/main" val="127829298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F949C6EF-0160-47DA-AA75-03C5FFCD2D0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9118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CACEFE5-4E3A-4C22-9ADC-29812A4CC60C}"/>
              </a:ext>
            </a:extLst>
          </p:cNvPr>
          <p:cNvGraphicFramePr>
            <a:graphicFrameLocks noChangeAspect="1"/>
          </p:cNvGraphicFramePr>
          <p:nvPr userDrawn="1">
            <p:custDataLst>
              <p:tags r:id="rId1"/>
            </p:custDataLst>
            <p:extLst>
              <p:ext uri="{D42A27DB-BD31-4B8C-83A1-F6EECF244321}">
                <p14:modId xmlns:p14="http://schemas.microsoft.com/office/powerpoint/2010/main" val="15600807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CACEFE5-4E3A-4C22-9ADC-29812A4CC60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926760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7490A0-DB02-4EBA-825C-C9BCB8E1BC79}"/>
              </a:ext>
            </a:extLst>
          </p:cNvPr>
          <p:cNvGraphicFramePr>
            <a:graphicFrameLocks noChangeAspect="1"/>
          </p:cNvGraphicFramePr>
          <p:nvPr userDrawn="1">
            <p:custDataLst>
              <p:tags r:id="rId1"/>
            </p:custDataLst>
            <p:extLst>
              <p:ext uri="{D42A27DB-BD31-4B8C-83A1-F6EECF244321}">
                <p14:modId xmlns:p14="http://schemas.microsoft.com/office/powerpoint/2010/main" val="26800304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17490A0-DB02-4EBA-825C-C9BCB8E1BC7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15232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7D642DA-69EC-46CA-BFA8-A91657E508F6}"/>
              </a:ext>
            </a:extLst>
          </p:cNvPr>
          <p:cNvGraphicFramePr>
            <a:graphicFrameLocks noChangeAspect="1"/>
          </p:cNvGraphicFramePr>
          <p:nvPr userDrawn="1">
            <p:custDataLst>
              <p:tags r:id="rId1"/>
            </p:custDataLst>
            <p:extLst>
              <p:ext uri="{D42A27DB-BD31-4B8C-83A1-F6EECF244321}">
                <p14:modId xmlns:p14="http://schemas.microsoft.com/office/powerpoint/2010/main" val="155456713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27D642DA-69EC-46CA-BFA8-A91657E508F6}"/>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4" name="Title 2"/>
          <p:cNvSpPr>
            <a:spLocks noGrp="1"/>
          </p:cNvSpPr>
          <p:nvPr>
            <p:ph type="title" hasCustomPrompt="1"/>
          </p:nvPr>
        </p:nvSpPr>
        <p:spPr>
          <a:xfrm>
            <a:off x="578612" y="2147713"/>
            <a:ext cx="7983283" cy="545372"/>
          </a:xfrm>
          <a:prstGeom prst="rect">
            <a:avLst/>
          </a:prstGeom>
        </p:spPr>
        <p:txBody>
          <a:bodyPr vert="horz" lIns="0" tIns="0" rIns="0" bIns="0" anchor="t" anchorCtr="0"/>
          <a:lstStyle>
            <a:lvl1pPr algn="l" rtl="0">
              <a:lnSpc>
                <a:spcPct val="100000"/>
              </a:lnSpc>
              <a:defRPr sz="1800" b="0" i="0" cap="none" spc="9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15" name="Text Placeholder 19"/>
          <p:cNvSpPr>
            <a:spLocks noGrp="1"/>
          </p:cNvSpPr>
          <p:nvPr>
            <p:ph type="body" sz="quarter" idx="11" hasCustomPrompt="1"/>
          </p:nvPr>
        </p:nvSpPr>
        <p:spPr>
          <a:xfrm>
            <a:off x="578619" y="2789595"/>
            <a:ext cx="7983274" cy="421678"/>
          </a:xfrm>
          <a:prstGeom prst="rect">
            <a:avLst/>
          </a:prstGeom>
        </p:spPr>
        <p:txBody>
          <a:bodyPr lIns="0" tIns="0" rIns="0" bIns="0"/>
          <a:lstStyle>
            <a:lvl1pPr marL="0" indent="0" algn="l" rtl="0">
              <a:buNone/>
              <a:defRPr sz="1200" b="0" i="0" cap="none" spc="90" baseline="0">
                <a:solidFill>
                  <a:srgbClr val="FFFFFF"/>
                </a:solidFill>
                <a:latin typeface="Verdana"/>
                <a:cs typeface="Verdana"/>
              </a:defRPr>
            </a:lvl1pPr>
          </a:lstStyle>
          <a:p>
            <a:pPr lvl="0"/>
            <a:r>
              <a:rPr lang="en-US" noProof="0"/>
              <a:t>Click to Add Subtitle</a:t>
            </a:r>
          </a:p>
        </p:txBody>
      </p:sp>
      <p:cxnSp>
        <p:nvCxnSpPr>
          <p:cNvPr id="20" name="Straight Connector 19"/>
          <p:cNvCxnSpPr/>
          <p:nvPr userDrawn="1"/>
        </p:nvCxnSpPr>
        <p:spPr>
          <a:xfrm>
            <a:off x="575017" y="3301488"/>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1"/>
            <a:ext cx="7969650" cy="391139"/>
          </a:xfrm>
          <a:prstGeom prst="rect">
            <a:avLst/>
          </a:prstGeom>
        </p:spPr>
        <p:txBody>
          <a:bodyPr lIns="0" tIns="0" rIns="0" bIns="0" anchor="b" anchorCtr="0"/>
          <a:lstStyle>
            <a:lvl1pPr marL="0" indent="0" algn="l" rtl="0">
              <a:lnSpc>
                <a:spcPct val="120000"/>
              </a:lnSpc>
              <a:buNone/>
              <a:defRPr sz="900" b="0" cap="none" spc="0" baseline="0">
                <a:solidFill>
                  <a:srgbClr val="FFFFFF"/>
                </a:solidFill>
                <a:latin typeface="Verdana"/>
                <a:cs typeface="Verdana"/>
              </a:defRPr>
            </a:lvl1pPr>
          </a:lstStyle>
          <a:p>
            <a:pPr lvl="0"/>
            <a:r>
              <a:rPr lang="en-US" noProof="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rtl="0">
              <a:buNone/>
              <a:defRPr sz="900" b="0" cap="none" spc="0" baseline="0">
                <a:solidFill>
                  <a:srgbClr val="FFFFFF"/>
                </a:solidFill>
                <a:latin typeface="Verdana"/>
                <a:cs typeface="Verdana"/>
              </a:defRPr>
            </a:lvl1pPr>
          </a:lstStyle>
          <a:p>
            <a:pPr lvl="0"/>
            <a:r>
              <a:rPr lang="en-US" noProof="0"/>
              <a:t>Click to Add Date</a:t>
            </a:r>
          </a:p>
        </p:txBody>
      </p:sp>
    </p:spTree>
    <p:extLst>
      <p:ext uri="{BB962C8B-B14F-4D97-AF65-F5344CB8AC3E}">
        <p14:creationId xmlns:p14="http://schemas.microsoft.com/office/powerpoint/2010/main" val="346852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C491D6-8064-49DA-9353-7558D9E7DBB6}"/>
              </a:ext>
            </a:extLst>
          </p:cNvPr>
          <p:cNvGraphicFramePr>
            <a:graphicFrameLocks noChangeAspect="1"/>
          </p:cNvGraphicFramePr>
          <p:nvPr userDrawn="1">
            <p:custDataLst>
              <p:tags r:id="rId1"/>
            </p:custDataLst>
            <p:extLst>
              <p:ext uri="{D42A27DB-BD31-4B8C-83A1-F6EECF244321}">
                <p14:modId xmlns:p14="http://schemas.microsoft.com/office/powerpoint/2010/main" val="2980857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9CC491D6-8064-49DA-9353-7558D9E7DBB6}"/>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Slide Number Placeholder 3"/>
          <p:cNvSpPr>
            <a:spLocks noGrp="1"/>
          </p:cNvSpPr>
          <p:nvPr>
            <p:ph type="sldNum" sz="quarter" idx="18"/>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Tree>
    <p:extLst>
      <p:ext uri="{BB962C8B-B14F-4D97-AF65-F5344CB8AC3E}">
        <p14:creationId xmlns:p14="http://schemas.microsoft.com/office/powerpoint/2010/main" val="750607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91596F7-4120-4319-8113-0FC27FA300CF}"/>
              </a:ext>
            </a:extLst>
          </p:cNvPr>
          <p:cNvGraphicFramePr>
            <a:graphicFrameLocks noChangeAspect="1"/>
          </p:cNvGraphicFramePr>
          <p:nvPr userDrawn="1">
            <p:custDataLst>
              <p:tags r:id="rId1"/>
            </p:custDataLst>
            <p:extLst>
              <p:ext uri="{D42A27DB-BD31-4B8C-83A1-F6EECF244321}">
                <p14:modId xmlns:p14="http://schemas.microsoft.com/office/powerpoint/2010/main" val="26605960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91596F7-4120-4319-8113-0FC27FA300C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rtl="0">
              <a:lnSpc>
                <a:spcPct val="150000"/>
              </a:lnSpc>
              <a:defRPr sz="1500"/>
            </a:lvl1pPr>
            <a:lvl2pPr rtl="0">
              <a:lnSpc>
                <a:spcPct val="150000"/>
              </a:lnSpc>
              <a:defRPr sz="1500"/>
            </a:lvl2pPr>
            <a:lvl3pPr rtl="0">
              <a:lnSpc>
                <a:spcPct val="150000"/>
              </a:lnSpc>
              <a:defRPr sz="1500"/>
            </a:lvl3pPr>
            <a:lvl4pPr rtl="0">
              <a:lnSpc>
                <a:spcPct val="150000"/>
              </a:lnSpc>
              <a:defRPr sz="1500"/>
            </a:lvl4pPr>
            <a:lvl5pPr rtl="0">
              <a:lnSpc>
                <a:spcPct val="150000"/>
              </a:lnSpc>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2" name="Title 1"/>
          <p:cNvSpPr>
            <a:spLocks noGrp="1"/>
          </p:cNvSpPr>
          <p:nvPr>
            <p:ph type="title" hasCustomPrompt="1"/>
          </p:nvPr>
        </p:nvSpPr>
        <p:spPr/>
        <p:txBody>
          <a:bodyPr vert="horz"/>
          <a:lstStyle>
            <a:lvl1pPr rtl="0">
              <a:defRPr/>
            </a:lvl1pPr>
          </a:lstStyle>
          <a:p>
            <a:r>
              <a:rPr lang="en-US" noProof="0"/>
              <a:t>Agenda Slide</a:t>
            </a:r>
          </a:p>
        </p:txBody>
      </p:sp>
      <p:sp>
        <p:nvSpPr>
          <p:cNvPr id="5" name="Slide Number Placeholder 4"/>
          <p:cNvSpPr>
            <a:spLocks noGrp="1"/>
          </p:cNvSpPr>
          <p:nvPr>
            <p:ph type="sldNum" sz="quarter" idx="1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853346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887C6D-F47F-4F67-A636-1F1ADA1441F2}"/>
              </a:ext>
            </a:extLst>
          </p:cNvPr>
          <p:cNvGraphicFramePr>
            <a:graphicFrameLocks noChangeAspect="1"/>
          </p:cNvGraphicFramePr>
          <p:nvPr userDrawn="1">
            <p:custDataLst>
              <p:tags r:id="rId1"/>
            </p:custDataLst>
            <p:extLst>
              <p:ext uri="{D42A27DB-BD31-4B8C-83A1-F6EECF244321}">
                <p14:modId xmlns:p14="http://schemas.microsoft.com/office/powerpoint/2010/main" val="373033010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B887C6D-F47F-4F67-A636-1F1ADA1441F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rtl="0">
              <a:lnSpc>
                <a:spcPct val="100000"/>
              </a:lnSpc>
              <a:spcBef>
                <a:spcPts val="400"/>
              </a:spcBef>
              <a:defRPr sz="1100" kern="1200"/>
            </a:lvl1pPr>
            <a:lvl2pPr rtl="0">
              <a:lnSpc>
                <a:spcPct val="100000"/>
              </a:lnSpc>
              <a:spcBef>
                <a:spcPts val="400"/>
              </a:spcBef>
              <a:defRPr sz="1100"/>
            </a:lvl2pPr>
            <a:lvl3pPr rtl="0">
              <a:lnSpc>
                <a:spcPct val="100000"/>
              </a:lnSpc>
              <a:spcBef>
                <a:spcPts val="400"/>
              </a:spcBef>
              <a:defRPr sz="1100" kern="1200"/>
            </a:lvl3pPr>
            <a:lvl4pPr rtl="0">
              <a:lnSpc>
                <a:spcPct val="100000"/>
              </a:lnSpc>
              <a:spcBef>
                <a:spcPts val="400"/>
              </a:spcBef>
              <a:defRPr sz="1100" kern="1200"/>
            </a:lvl4pPr>
            <a:lvl5pPr rtl="0">
              <a:lnSpc>
                <a:spcPct val="100000"/>
              </a:lnSpc>
              <a:spcBef>
                <a:spcPts val="400"/>
              </a:spcBef>
              <a:defRPr sz="1100" kern="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78318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CD0687-3860-48E8-AAFD-1221F57A88C3}"/>
              </a:ext>
            </a:extLst>
          </p:cNvPr>
          <p:cNvGraphicFramePr>
            <a:graphicFrameLocks noChangeAspect="1"/>
          </p:cNvGraphicFramePr>
          <p:nvPr userDrawn="1">
            <p:custDataLst>
              <p:tags r:id="rId1"/>
            </p:custDataLst>
            <p:extLst>
              <p:ext uri="{D42A27DB-BD31-4B8C-83A1-F6EECF244321}">
                <p14:modId xmlns:p14="http://schemas.microsoft.com/office/powerpoint/2010/main" val="28746805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3DCD0687-3860-48E8-AAFD-1221F57A88C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Tree>
    <p:extLst>
      <p:ext uri="{BB962C8B-B14F-4D97-AF65-F5344CB8AC3E}">
        <p14:creationId xmlns:p14="http://schemas.microsoft.com/office/powerpoint/2010/main" val="2582643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0512EE-6723-4FE8-8778-1F4469B660A7}"/>
              </a:ext>
            </a:extLst>
          </p:cNvPr>
          <p:cNvGraphicFramePr>
            <a:graphicFrameLocks noChangeAspect="1"/>
          </p:cNvGraphicFramePr>
          <p:nvPr userDrawn="1">
            <p:custDataLst>
              <p:tags r:id="rId1"/>
            </p:custDataLst>
            <p:extLst>
              <p:ext uri="{D42A27DB-BD31-4B8C-83A1-F6EECF244321}">
                <p14:modId xmlns:p14="http://schemas.microsoft.com/office/powerpoint/2010/main" val="163536236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D0512EE-6723-4FE8-8778-1F4469B660A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20"/>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Tree>
    <p:extLst>
      <p:ext uri="{BB962C8B-B14F-4D97-AF65-F5344CB8AC3E}">
        <p14:creationId xmlns:p14="http://schemas.microsoft.com/office/powerpoint/2010/main" val="939953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129AF1-F064-4420-BDFF-3292E75E226F}"/>
              </a:ext>
            </a:extLst>
          </p:cNvPr>
          <p:cNvGraphicFramePr>
            <a:graphicFrameLocks noChangeAspect="1"/>
          </p:cNvGraphicFramePr>
          <p:nvPr userDrawn="1">
            <p:custDataLst>
              <p:tags r:id="rId1"/>
            </p:custDataLst>
            <p:extLst>
              <p:ext uri="{D42A27DB-BD31-4B8C-83A1-F6EECF244321}">
                <p14:modId xmlns:p14="http://schemas.microsoft.com/office/powerpoint/2010/main" val="37605411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66129AF1-F064-4420-BDFF-3292E75E226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US"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1141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181114425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2090114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25C38DB-D199-4181-B950-94627C2E744B}"/>
              </a:ext>
            </a:extLst>
          </p:cNvPr>
          <p:cNvGraphicFramePr>
            <a:graphicFrameLocks noChangeAspect="1"/>
          </p:cNvGraphicFramePr>
          <p:nvPr userDrawn="1">
            <p:custDataLst>
              <p:tags r:id="rId1"/>
            </p:custDataLst>
            <p:extLst>
              <p:ext uri="{D42A27DB-BD31-4B8C-83A1-F6EECF244321}">
                <p14:modId xmlns:p14="http://schemas.microsoft.com/office/powerpoint/2010/main" val="399927149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25C38DB-D199-4181-B950-94627C2E744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itle 3"/>
          <p:cNvSpPr>
            <a:spLocks noGrp="1"/>
          </p:cNvSpPr>
          <p:nvPr>
            <p:ph type="title" hasCustomPrompt="1"/>
          </p:nvPr>
        </p:nvSpPr>
        <p:spPr/>
        <p:txBody>
          <a:bodyPr vert="horz"/>
          <a:lstStyle>
            <a:lvl1pPr rtl="0">
              <a:defRPr/>
            </a:lvl1pPr>
          </a:lstStyle>
          <a:p>
            <a:r>
              <a:rPr lang="en-US" noProof="0"/>
              <a:t>Contact Information</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rtl="0">
              <a:buFontTx/>
              <a:buNone/>
              <a:defRPr sz="1400" b="1" i="0"/>
            </a:lvl1pPr>
          </a:lstStyle>
          <a:p>
            <a:pPr lvl="0"/>
            <a:r>
              <a:rPr lang="en-US"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r>
              <a:rPr lang="en-US"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US"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US"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rtl="0">
              <a:buNone/>
              <a:defRPr sz="1200" b="1" i="0"/>
            </a:lvl1pPr>
          </a:lstStyle>
          <a:p>
            <a:pPr lvl="0"/>
            <a:r>
              <a:rPr lang="en-US"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rtl="0">
              <a:buNone/>
              <a:defRPr sz="1200" b="1" i="0"/>
            </a:lvl1pPr>
          </a:lstStyle>
          <a:p>
            <a:pPr lvl="0"/>
            <a:r>
              <a:rPr lang="en-US"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rtl="0">
              <a:buNone/>
              <a:defRPr sz="1200" b="1" i="0"/>
            </a:lvl1pPr>
          </a:lstStyle>
          <a:p>
            <a:pPr lvl="0"/>
            <a:r>
              <a:rPr lang="en-US"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rtl="0">
              <a:buNone/>
              <a:defRPr sz="1200" b="1" i="0"/>
            </a:lvl1pPr>
          </a:lstStyle>
          <a:p>
            <a:pPr lvl="0"/>
            <a:r>
              <a:rPr lang="en-US" noProof="0"/>
              <a:t>E</a:t>
            </a:r>
          </a:p>
        </p:txBody>
      </p:sp>
    </p:spTree>
    <p:extLst>
      <p:ext uri="{BB962C8B-B14F-4D97-AF65-F5344CB8AC3E}">
        <p14:creationId xmlns:p14="http://schemas.microsoft.com/office/powerpoint/2010/main" val="4149516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er Oran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60CF44D-747E-4F75-BB71-EEB40AF4AAFD}"/>
              </a:ext>
            </a:extLst>
          </p:cNvPr>
          <p:cNvGraphicFramePr>
            <a:graphicFrameLocks noChangeAspect="1"/>
          </p:cNvGraphicFramePr>
          <p:nvPr userDrawn="1">
            <p:custDataLst>
              <p:tags r:id="rId1"/>
            </p:custDataLst>
            <p:extLst>
              <p:ext uri="{D42A27DB-BD31-4B8C-83A1-F6EECF244321}">
                <p14:modId xmlns:p14="http://schemas.microsoft.com/office/powerpoint/2010/main" val="97024969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60CF44D-747E-4F75-BB71-EEB40AF4AAF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49" indent="0" rtl="0">
              <a:lnSpc>
                <a:spcPct val="100000"/>
              </a:lnSpc>
              <a:buNone/>
              <a:defRPr sz="4000" b="1">
                <a:solidFill>
                  <a:schemeClr val="bg1"/>
                </a:solidFill>
              </a:defRPr>
            </a:lvl1pPr>
            <a:lvl2pPr marL="272243" indent="0">
              <a:buNone/>
              <a:defRPr>
                <a:solidFill>
                  <a:schemeClr val="bg1"/>
                </a:solidFill>
              </a:defRPr>
            </a:lvl2pPr>
            <a:lvl3pPr marL="538637" indent="0">
              <a:buNone/>
              <a:defRPr>
                <a:solidFill>
                  <a:schemeClr val="bg1"/>
                </a:solidFill>
              </a:defRPr>
            </a:lvl3pPr>
            <a:lvl4pPr marL="822602" indent="0">
              <a:buNone/>
              <a:defRPr>
                <a:solidFill>
                  <a:schemeClr val="bg1"/>
                </a:solidFill>
              </a:defRPr>
            </a:lvl4pPr>
            <a:lvl5pPr marL="1038596" indent="0">
              <a:buNone/>
              <a:defRPr>
                <a:solidFill>
                  <a:schemeClr val="bg1"/>
                </a:solidFill>
              </a:defRPr>
            </a:lvl5pPr>
          </a:lstStyle>
          <a:p>
            <a:pPr lvl="0"/>
            <a:r>
              <a:rPr lang="en-US" noProof="0"/>
              <a:t>Click to edit header</a:t>
            </a:r>
          </a:p>
        </p:txBody>
      </p:sp>
    </p:spTree>
    <p:extLst>
      <p:ext uri="{BB962C8B-B14F-4D97-AF65-F5344CB8AC3E}">
        <p14:creationId xmlns:p14="http://schemas.microsoft.com/office/powerpoint/2010/main" val="85402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319572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rporate Visual">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E5EFCB-9BF0-45F5-824C-B6DFD4035A32}"/>
              </a:ext>
            </a:extLst>
          </p:cNvPr>
          <p:cNvGraphicFramePr>
            <a:graphicFrameLocks noChangeAspect="1"/>
          </p:cNvGraphicFramePr>
          <p:nvPr userDrawn="1">
            <p:custDataLst>
              <p:tags r:id="rId1"/>
            </p:custDataLst>
            <p:extLst>
              <p:ext uri="{D42A27DB-BD31-4B8C-83A1-F6EECF244321}">
                <p14:modId xmlns:p14="http://schemas.microsoft.com/office/powerpoint/2010/main" val="343340741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A0E5EFCB-9BF0-45F5-824C-B6DFD4035A32}"/>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9" name="Title 2"/>
          <p:cNvSpPr>
            <a:spLocks noGrp="1"/>
          </p:cNvSpPr>
          <p:nvPr>
            <p:ph type="title" hasCustomPrompt="1"/>
          </p:nvPr>
        </p:nvSpPr>
        <p:spPr>
          <a:xfrm>
            <a:off x="578612" y="2147714"/>
            <a:ext cx="6473961" cy="668374"/>
          </a:xfrm>
          <a:prstGeom prst="rect">
            <a:avLst/>
          </a:prstGeom>
        </p:spPr>
        <p:txBody>
          <a:bodyPr vert="horz" lIns="0" tIns="0" rIns="0" bIns="0" anchor="t" anchorCtr="0"/>
          <a:lstStyle>
            <a:lvl1pPr algn="l" rtl="0">
              <a:lnSpc>
                <a:spcPts val="2400"/>
              </a:lnSpc>
              <a:defRPr sz="1800" b="0" i="0" cap="none" spc="90" baseline="0">
                <a:solidFill>
                  <a:srgbClr val="FFFFFF"/>
                </a:solidFill>
                <a:latin typeface="Verdana"/>
                <a:cs typeface="Verdana"/>
              </a:defRPr>
            </a:lvl1pPr>
          </a:lstStyle>
          <a:p>
            <a:r>
              <a:rPr lang="en-US"/>
              <a:t>Title of Presentation</a:t>
            </a:r>
            <a:br>
              <a:rPr lang="en-US"/>
            </a:br>
            <a:r>
              <a:rPr lang="en-US"/>
              <a:t>Second Line Title</a:t>
            </a:r>
          </a:p>
        </p:txBody>
      </p:sp>
      <p:sp>
        <p:nvSpPr>
          <p:cNvPr id="8" name="Picture Placeholder 4"/>
          <p:cNvSpPr>
            <a:spLocks noGrp="1"/>
          </p:cNvSpPr>
          <p:nvPr>
            <p:ph type="pic" sz="quarter" idx="15" hasCustomPrompt="1"/>
          </p:nvPr>
        </p:nvSpPr>
        <p:spPr>
          <a:xfrm>
            <a:off x="450131" y="4431488"/>
            <a:ext cx="1346293" cy="432197"/>
          </a:xfrm>
          <a:prstGeom prst="rect">
            <a:avLst/>
          </a:prstGeom>
          <a:noFill/>
        </p:spPr>
        <p:txBody>
          <a:bodyPr anchor="t" anchorCtr="0">
            <a:normAutofit/>
          </a:bodyPr>
          <a:lstStyle>
            <a:lvl1pPr marL="0" indent="0" algn="l" rtl="0">
              <a:buNone/>
              <a:defRPr sz="900" b="0" i="0" spc="0">
                <a:solidFill>
                  <a:srgbClr val="B1B3B3"/>
                </a:solidFill>
                <a:latin typeface="Verdana"/>
                <a:cs typeface="Verdana"/>
              </a:defRPr>
            </a:lvl1pPr>
          </a:lstStyle>
          <a:p>
            <a:r>
              <a:rPr lang="en-US"/>
              <a:t>Partner Logo Here</a:t>
            </a:r>
          </a:p>
        </p:txBody>
      </p:sp>
      <p:sp>
        <p:nvSpPr>
          <p:cNvPr id="10" name="Text Placeholder 19"/>
          <p:cNvSpPr>
            <a:spLocks noGrp="1"/>
          </p:cNvSpPr>
          <p:nvPr>
            <p:ph type="body" sz="quarter" idx="11" hasCustomPrompt="1"/>
          </p:nvPr>
        </p:nvSpPr>
        <p:spPr>
          <a:xfrm>
            <a:off x="578620" y="2906362"/>
            <a:ext cx="6473954" cy="528519"/>
          </a:xfrm>
          <a:prstGeom prst="rect">
            <a:avLst/>
          </a:prstGeom>
        </p:spPr>
        <p:txBody>
          <a:bodyPr lIns="0" tIns="0" rIns="0" bIns="0"/>
          <a:lstStyle>
            <a:lvl1pPr marL="0" indent="0" algn="l" rtl="0">
              <a:buNone/>
              <a:defRPr sz="1300" b="0" i="0" cap="none" spc="90" baseline="0">
                <a:solidFill>
                  <a:srgbClr val="FFFFFF"/>
                </a:solidFill>
                <a:latin typeface="Verdana"/>
                <a:cs typeface="Verdana"/>
              </a:defRPr>
            </a:lvl1pPr>
          </a:lstStyle>
          <a:p>
            <a:pPr lvl="0"/>
            <a:r>
              <a:rPr lang="en-US"/>
              <a:t>Click to Add Subtitle</a:t>
            </a:r>
          </a:p>
        </p:txBody>
      </p:sp>
      <p:cxnSp>
        <p:nvCxnSpPr>
          <p:cNvPr id="11" name="Straight Connector 10"/>
          <p:cNvCxnSpPr/>
          <p:nvPr userDrawn="1"/>
        </p:nvCxnSpPr>
        <p:spPr>
          <a:xfrm>
            <a:off x="575018" y="3535024"/>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612216"/>
            <a:ext cx="6462906" cy="158051"/>
          </a:xfrm>
          <a:prstGeom prst="rect">
            <a:avLst/>
          </a:prstGeom>
        </p:spPr>
        <p:txBody>
          <a:bodyPr lIns="0" tIns="0" rIns="0" bIns="0"/>
          <a:lstStyle>
            <a:lvl1pPr marL="0" indent="0" algn="l" rtl="0">
              <a:buNone/>
              <a:defRPr sz="1100" b="0" cap="none" spc="0" baseline="0">
                <a:solidFill>
                  <a:srgbClr val="FFFFFF"/>
                </a:solidFill>
                <a:latin typeface="Verdana"/>
                <a:cs typeface="Verdana"/>
              </a:defRPr>
            </a:lvl1pPr>
          </a:lstStyle>
          <a:p>
            <a:pPr lvl="0"/>
            <a:r>
              <a:rPr lang="en-US"/>
              <a:t>Click to Add Presenter Name, Title, Company</a:t>
            </a:r>
          </a:p>
        </p:txBody>
      </p:sp>
      <p:sp>
        <p:nvSpPr>
          <p:cNvPr id="15" name="Text Placeholder 19"/>
          <p:cNvSpPr>
            <a:spLocks noGrp="1"/>
          </p:cNvSpPr>
          <p:nvPr>
            <p:ph type="body" sz="quarter" idx="14" hasCustomPrompt="1"/>
          </p:nvPr>
        </p:nvSpPr>
        <p:spPr>
          <a:xfrm>
            <a:off x="589649" y="3833759"/>
            <a:ext cx="6462925" cy="153789"/>
          </a:xfrm>
          <a:prstGeom prst="rect">
            <a:avLst/>
          </a:prstGeom>
        </p:spPr>
        <p:txBody>
          <a:bodyPr lIns="0" tIns="0" rIns="0" bIns="0"/>
          <a:lstStyle>
            <a:lvl1pPr marL="0" indent="0" algn="l" rtl="0">
              <a:buNone/>
              <a:defRPr sz="1100" b="0" cap="none" spc="0" baseline="0">
                <a:solidFill>
                  <a:srgbClr val="FFFFFF"/>
                </a:solidFill>
                <a:latin typeface="Verdana"/>
                <a:cs typeface="Verdana"/>
              </a:defRPr>
            </a:lvl1pPr>
          </a:lstStyle>
          <a:p>
            <a:pPr lvl="0"/>
            <a:r>
              <a:rPr lang="en-US"/>
              <a:t>Click to Add Date</a:t>
            </a:r>
          </a:p>
        </p:txBody>
      </p:sp>
    </p:spTree>
    <p:extLst>
      <p:ext uri="{BB962C8B-B14F-4D97-AF65-F5344CB8AC3E}">
        <p14:creationId xmlns:p14="http://schemas.microsoft.com/office/powerpoint/2010/main" val="2282956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369160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lnSpc>
                <a:spcPct val="100000"/>
              </a:lnSpc>
              <a:buFontTx/>
              <a:buNone/>
              <a:defRPr sz="18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87465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92149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001329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795908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09642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477489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1996679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876847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257916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er Oran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60CF44D-747E-4F75-BB71-EEB40AF4AAFD}"/>
              </a:ext>
            </a:extLst>
          </p:cNvPr>
          <p:cNvGraphicFramePr>
            <a:graphicFrameLocks noChangeAspect="1"/>
          </p:cNvGraphicFramePr>
          <p:nvPr userDrawn="1">
            <p:custDataLst>
              <p:tags r:id="rId1"/>
            </p:custDataLst>
            <p:extLst>
              <p:ext uri="{D42A27DB-BD31-4B8C-83A1-F6EECF244321}">
                <p14:modId xmlns:p14="http://schemas.microsoft.com/office/powerpoint/2010/main" val="97024969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60CF44D-747E-4F75-BB71-EEB40AF4AAF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49" indent="0" rtl="0">
              <a:lnSpc>
                <a:spcPct val="100000"/>
              </a:lnSpc>
              <a:buNone/>
              <a:defRPr sz="4000" b="1">
                <a:solidFill>
                  <a:schemeClr val="bg1"/>
                </a:solidFill>
              </a:defRPr>
            </a:lvl1pPr>
            <a:lvl2pPr marL="272243" indent="0">
              <a:buNone/>
              <a:defRPr>
                <a:solidFill>
                  <a:schemeClr val="bg1"/>
                </a:solidFill>
              </a:defRPr>
            </a:lvl2pPr>
            <a:lvl3pPr marL="538637" indent="0">
              <a:buNone/>
              <a:defRPr>
                <a:solidFill>
                  <a:schemeClr val="bg1"/>
                </a:solidFill>
              </a:defRPr>
            </a:lvl3pPr>
            <a:lvl4pPr marL="822602" indent="0">
              <a:buNone/>
              <a:defRPr>
                <a:solidFill>
                  <a:schemeClr val="bg1"/>
                </a:solidFill>
              </a:defRPr>
            </a:lvl4pPr>
            <a:lvl5pPr marL="1038596" indent="0">
              <a:buNone/>
              <a:defRPr>
                <a:solidFill>
                  <a:schemeClr val="bg1"/>
                </a:solidFill>
              </a:defRPr>
            </a:lvl5pPr>
          </a:lstStyle>
          <a:p>
            <a:pPr lvl="0"/>
            <a:r>
              <a:rPr lang="en-US" noProof="0"/>
              <a:t>Click to edit header</a:t>
            </a:r>
          </a:p>
        </p:txBody>
      </p:sp>
      <p:sp>
        <p:nvSpPr>
          <p:cNvPr id="7" name="Text Placeholder 19">
            <a:extLst>
              <a:ext uri="{FF2B5EF4-FFF2-40B4-BE49-F238E27FC236}">
                <a16:creationId xmlns:a16="http://schemas.microsoft.com/office/drawing/2014/main" id="{EB70FAB7-5FF3-4424-95CD-A35ED868EF16}"/>
              </a:ext>
            </a:extLst>
          </p:cNvPr>
          <p:cNvSpPr txBox="1">
            <a:spLocks/>
          </p:cNvSpPr>
          <p:nvPr userDrawn="1"/>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dirty="0">
                <a:solidFill>
                  <a:srgbClr val="454545"/>
                </a:solidFill>
              </a:rPr>
              <a:t>© GS1</a:t>
            </a:r>
            <a:r>
              <a:rPr lang="en-US" sz="600" baseline="0" noProof="0" dirty="0">
                <a:solidFill>
                  <a:srgbClr val="454545"/>
                </a:solidFill>
              </a:rPr>
              <a:t> </a:t>
            </a:r>
            <a:r>
              <a:rPr lang="en-US" sz="600" noProof="0" dirty="0">
                <a:solidFill>
                  <a:srgbClr val="454545"/>
                </a:solidFill>
              </a:rPr>
              <a:t>2024</a:t>
            </a:r>
          </a:p>
        </p:txBody>
      </p:sp>
      <p:sp>
        <p:nvSpPr>
          <p:cNvPr id="8" name="Slide Number Placeholder 9">
            <a:extLst>
              <a:ext uri="{FF2B5EF4-FFF2-40B4-BE49-F238E27FC236}">
                <a16:creationId xmlns:a16="http://schemas.microsoft.com/office/drawing/2014/main" id="{E7AF7CBC-0328-4F4F-8324-B69EE67A2E01}"/>
              </a:ext>
            </a:extLst>
          </p:cNvPr>
          <p:cNvSpPr txBox="1">
            <a:spLocks/>
          </p:cNvSpPr>
          <p:nvPr userDrawn="1"/>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933" kern="1200" smtClean="0">
                <a:solidFill>
                  <a:srgbClr val="454545"/>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700" smtClean="0"/>
              <a:pPr fontAlgn="base">
                <a:spcAft>
                  <a:spcPct val="0"/>
                </a:spcAft>
                <a:defRPr/>
              </a:pPr>
              <a:t>‹#›</a:t>
            </a:fld>
            <a:endParaRPr lang="en-US" sz="700"/>
          </a:p>
        </p:txBody>
      </p:sp>
      <p:pic>
        <p:nvPicPr>
          <p:cNvPr id="9" name="Picture 8">
            <a:extLst>
              <a:ext uri="{FF2B5EF4-FFF2-40B4-BE49-F238E27FC236}">
                <a16:creationId xmlns:a16="http://schemas.microsoft.com/office/drawing/2014/main" id="{E431CC70-06B3-41FA-B918-6E384C22591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7172" y="4646132"/>
            <a:ext cx="1312639" cy="385983"/>
          </a:xfrm>
          <a:prstGeom prst="rect">
            <a:avLst/>
          </a:prstGeom>
        </p:spPr>
      </p:pic>
    </p:spTree>
    <p:extLst>
      <p:ext uri="{BB962C8B-B14F-4D97-AF65-F5344CB8AC3E}">
        <p14:creationId xmlns:p14="http://schemas.microsoft.com/office/powerpoint/2010/main" val="2638249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3092600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2" name="Title 1"/>
          <p:cNvSpPr>
            <a:spLocks noGrp="1"/>
          </p:cNvSpPr>
          <p:nvPr>
            <p:ph type="title" hasCustomPrompt="1"/>
          </p:nvPr>
        </p:nvSpPr>
        <p:spPr/>
        <p:txBody>
          <a:bodyPr/>
          <a:lstStyle/>
          <a:p>
            <a:r>
              <a:rPr lang="en-GB" noProof="0"/>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710177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139542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Tree>
    <p:extLst>
      <p:ext uri="{BB962C8B-B14F-4D97-AF65-F5344CB8AC3E}">
        <p14:creationId xmlns:p14="http://schemas.microsoft.com/office/powerpoint/2010/main" val="2626788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Tree>
    <p:extLst>
      <p:ext uri="{BB962C8B-B14F-4D97-AF65-F5344CB8AC3E}">
        <p14:creationId xmlns:p14="http://schemas.microsoft.com/office/powerpoint/2010/main" val="597013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23520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a:lnSpc>
                <a:spcPct val="100000"/>
              </a:lnSpc>
              <a:buClr>
                <a:schemeClr val="accent4"/>
              </a:buClr>
              <a:defRPr sz="900"/>
            </a:lvl1pPr>
            <a:lvl2pPr marL="269993" indent="-136796">
              <a:lnSpc>
                <a:spcPct val="100000"/>
              </a:lnSpc>
              <a:buClr>
                <a:schemeClr val="accent4"/>
              </a:buClr>
              <a:defRPr sz="900"/>
            </a:lvl2pPr>
            <a:lvl3pPr marL="359991" indent="-136796" algn="l">
              <a:lnSpc>
                <a:spcPct val="100000"/>
              </a:lnSpc>
              <a:buClr>
                <a:schemeClr val="accent4"/>
              </a:buClr>
              <a:defRPr sz="900"/>
            </a:lvl3pPr>
            <a:lvl4pPr marL="511187" indent="-136796">
              <a:lnSpc>
                <a:spcPct val="100000"/>
              </a:lnSpc>
              <a:buClr>
                <a:schemeClr val="accent4"/>
              </a:buClr>
              <a:defRPr sz="900"/>
            </a:lvl4pPr>
            <a:lvl5pPr marL="655184" indent="-136796">
              <a:lnSpc>
                <a:spcPct val="100000"/>
              </a:lnSpc>
              <a:buClr>
                <a:schemeClr val="accent4"/>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a:lnSpc>
                <a:spcPct val="100000"/>
              </a:lnSpc>
              <a:buClr>
                <a:schemeClr val="accent2"/>
              </a:buClr>
              <a:defRPr sz="900"/>
            </a:lvl1pPr>
            <a:lvl2pPr marL="269993" indent="-136796">
              <a:lnSpc>
                <a:spcPct val="100000"/>
              </a:lnSpc>
              <a:buClr>
                <a:schemeClr val="accent2"/>
              </a:buClr>
              <a:defRPr sz="900"/>
            </a:lvl2pPr>
            <a:lvl3pPr marL="359991" indent="-136796" algn="l">
              <a:lnSpc>
                <a:spcPct val="100000"/>
              </a:lnSpc>
              <a:buClr>
                <a:schemeClr val="accent2"/>
              </a:buClr>
              <a:defRPr sz="900"/>
            </a:lvl3pPr>
            <a:lvl4pPr marL="511187" indent="-136796">
              <a:lnSpc>
                <a:spcPct val="100000"/>
              </a:lnSpc>
              <a:buClr>
                <a:schemeClr val="accent2"/>
              </a:buClr>
              <a:defRPr sz="900"/>
            </a:lvl4pPr>
            <a:lvl5pPr marL="655184" indent="-136796">
              <a:lnSpc>
                <a:spcPct val="100000"/>
              </a:lnSpc>
              <a:buClr>
                <a:schemeClr val="accent2"/>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a:lnSpc>
                <a:spcPct val="100000"/>
              </a:lnSpc>
              <a:buClr>
                <a:schemeClr val="accent5"/>
              </a:buClr>
              <a:defRPr sz="900"/>
            </a:lvl1pPr>
            <a:lvl2pPr marL="269993" indent="-136796">
              <a:lnSpc>
                <a:spcPct val="100000"/>
              </a:lnSpc>
              <a:buClr>
                <a:schemeClr val="accent5"/>
              </a:buClr>
              <a:defRPr sz="900"/>
            </a:lvl2pPr>
            <a:lvl3pPr marL="359991" indent="-136796" algn="l">
              <a:lnSpc>
                <a:spcPct val="100000"/>
              </a:lnSpc>
              <a:buClr>
                <a:schemeClr val="accent5"/>
              </a:buClr>
              <a:defRPr sz="900"/>
            </a:lvl3pPr>
            <a:lvl4pPr marL="511187" indent="-136796">
              <a:lnSpc>
                <a:spcPct val="100000"/>
              </a:lnSpc>
              <a:buClr>
                <a:schemeClr val="accent5"/>
              </a:buClr>
              <a:defRPr sz="900"/>
            </a:lvl4pPr>
            <a:lvl5pPr marL="655184" indent="-136796">
              <a:lnSpc>
                <a:spcPct val="100000"/>
              </a:lnSpc>
              <a:buClr>
                <a:schemeClr val="accent5"/>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a:lnSpc>
                <a:spcPct val="100000"/>
              </a:lnSpc>
              <a:buClr>
                <a:schemeClr val="accent3"/>
              </a:buClr>
              <a:defRPr sz="900"/>
            </a:lvl1pPr>
            <a:lvl2pPr marL="269993" indent="-136796">
              <a:lnSpc>
                <a:spcPct val="100000"/>
              </a:lnSpc>
              <a:buClr>
                <a:schemeClr val="accent3"/>
              </a:buClr>
              <a:defRPr sz="900"/>
            </a:lvl2pPr>
            <a:lvl3pPr marL="359991" indent="-136796" algn="l">
              <a:lnSpc>
                <a:spcPct val="100000"/>
              </a:lnSpc>
              <a:buClr>
                <a:schemeClr val="accent3"/>
              </a:buClr>
              <a:defRPr sz="900"/>
            </a:lvl3pPr>
            <a:lvl4pPr marL="511187" indent="-136796">
              <a:lnSpc>
                <a:spcPct val="100000"/>
              </a:lnSpc>
              <a:buClr>
                <a:schemeClr val="accent3"/>
              </a:buClr>
              <a:defRPr sz="900"/>
            </a:lvl4pPr>
            <a:lvl5pPr marL="655184" indent="-136796">
              <a:lnSpc>
                <a:spcPct val="100000"/>
              </a:lnSpc>
              <a:buClr>
                <a:schemeClr val="accent3"/>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Tree>
    <p:extLst>
      <p:ext uri="{BB962C8B-B14F-4D97-AF65-F5344CB8AC3E}">
        <p14:creationId xmlns:p14="http://schemas.microsoft.com/office/powerpoint/2010/main" val="2109729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a:buFontTx/>
              <a:buNone/>
              <a:defRPr sz="1400" b="1" i="0"/>
            </a:lvl1pPr>
          </a:lstStyle>
          <a:p>
            <a:pPr lvl="0"/>
            <a:r>
              <a:rPr lang="en-GB"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r>
              <a:rPr lang="en-GB"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GB"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GB"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a:buNone/>
              <a:defRPr sz="1200" b="1" i="0"/>
            </a:lvl1pPr>
          </a:lstStyle>
          <a:p>
            <a:pPr lvl="0"/>
            <a:r>
              <a:rPr lang="en-GB"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a:buNone/>
              <a:defRPr sz="1200" b="1" i="0"/>
            </a:lvl1pPr>
          </a:lstStyle>
          <a:p>
            <a:pPr lvl="0"/>
            <a:r>
              <a:rPr lang="en-GB"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a:buNone/>
              <a:defRPr sz="1200" b="1" i="0"/>
            </a:lvl1pPr>
          </a:lstStyle>
          <a:p>
            <a:pPr lvl="0"/>
            <a:r>
              <a:rPr lang="en-GB"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a:buNone/>
              <a:defRPr sz="1200" b="1" i="0"/>
            </a:lvl1pPr>
          </a:lstStyle>
          <a:p>
            <a:pPr lvl="0"/>
            <a:r>
              <a:rPr lang="en-GB" noProof="0"/>
              <a:t>E</a:t>
            </a:r>
          </a:p>
        </p:txBody>
      </p:sp>
    </p:spTree>
    <p:extLst>
      <p:ext uri="{BB962C8B-B14F-4D97-AF65-F5344CB8AC3E}">
        <p14:creationId xmlns:p14="http://schemas.microsoft.com/office/powerpoint/2010/main" val="3912845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Header Oran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378"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49" indent="0">
              <a:lnSpc>
                <a:spcPct val="100000"/>
              </a:lnSpc>
              <a:buNone/>
              <a:defRPr sz="4000" b="1">
                <a:solidFill>
                  <a:schemeClr val="bg1"/>
                </a:solidFill>
              </a:defRPr>
            </a:lvl1pPr>
            <a:lvl2pPr marL="272243" indent="0">
              <a:buNone/>
              <a:defRPr>
                <a:solidFill>
                  <a:schemeClr val="bg1"/>
                </a:solidFill>
              </a:defRPr>
            </a:lvl2pPr>
            <a:lvl3pPr marL="538637" indent="0">
              <a:buNone/>
              <a:defRPr>
                <a:solidFill>
                  <a:schemeClr val="bg1"/>
                </a:solidFill>
              </a:defRPr>
            </a:lvl3pPr>
            <a:lvl4pPr marL="822602" indent="0">
              <a:buNone/>
              <a:defRPr>
                <a:solidFill>
                  <a:schemeClr val="bg1"/>
                </a:solidFill>
              </a:defRPr>
            </a:lvl4pPr>
            <a:lvl5pPr marL="1038596" indent="0">
              <a:buNone/>
              <a:defRPr>
                <a:solidFill>
                  <a:schemeClr val="bg1"/>
                </a:solidFill>
              </a:defRPr>
            </a:lvl5pPr>
          </a:lstStyle>
          <a:p>
            <a:pPr lvl="0"/>
            <a:r>
              <a:rPr lang="en-GB" noProof="0"/>
              <a:t>Click to edit header</a:t>
            </a:r>
          </a:p>
        </p:txBody>
      </p:sp>
    </p:spTree>
    <p:extLst>
      <p:ext uri="{BB962C8B-B14F-4D97-AF65-F5344CB8AC3E}">
        <p14:creationId xmlns:p14="http://schemas.microsoft.com/office/powerpoint/2010/main" val="2762883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FC3269-72A6-46DB-90F1-6D14640D5794}"/>
              </a:ext>
            </a:extLst>
          </p:cNvPr>
          <p:cNvGraphicFramePr>
            <a:graphicFrameLocks noChangeAspect="1"/>
          </p:cNvGraphicFramePr>
          <p:nvPr userDrawn="1">
            <p:custDataLst>
              <p:tags r:id="rId1"/>
            </p:custDataLst>
            <p:extLst>
              <p:ext uri="{D42A27DB-BD31-4B8C-83A1-F6EECF244321}">
                <p14:modId xmlns:p14="http://schemas.microsoft.com/office/powerpoint/2010/main" val="217181166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9FC3269-72A6-46DB-90F1-6D14640D579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7" name="Slide Number Placeholder 5">
            <a:extLst>
              <a:ext uri="{FF2B5EF4-FFF2-40B4-BE49-F238E27FC236}">
                <a16:creationId xmlns:a16="http://schemas.microsoft.com/office/drawing/2014/main" id="{9558092E-0BAC-4DCC-81C9-0A078E09D1D8}"/>
              </a:ext>
            </a:extLst>
          </p:cNvPr>
          <p:cNvSpPr txBox="1">
            <a:spLocks/>
          </p:cNvSpPr>
          <p:nvPr userDrawn="1"/>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smtClean="0"/>
              <a:pPr fontAlgn="base">
                <a:spcAft>
                  <a:spcPct val="0"/>
                </a:spcAft>
                <a:defRPr/>
              </a:pPr>
              <a:t>‹#›</a:t>
            </a:fld>
            <a:endParaRPr lang="en-US" sz="698"/>
          </a:p>
        </p:txBody>
      </p:sp>
    </p:spTree>
    <p:extLst>
      <p:ext uri="{BB962C8B-B14F-4D97-AF65-F5344CB8AC3E}">
        <p14:creationId xmlns:p14="http://schemas.microsoft.com/office/powerpoint/2010/main" val="134238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2998950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690858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11B18D-DAB1-4296-9F9F-850931F44682}"/>
              </a:ext>
            </a:extLst>
          </p:cNvPr>
          <p:cNvGraphicFramePr>
            <a:graphicFrameLocks noChangeAspect="1"/>
          </p:cNvGraphicFramePr>
          <p:nvPr userDrawn="1">
            <p:custDataLst>
              <p:tags r:id="rId1"/>
            </p:custDataLst>
            <p:extLst>
              <p:ext uri="{D42A27DB-BD31-4B8C-83A1-F6EECF244321}">
                <p14:modId xmlns:p14="http://schemas.microsoft.com/office/powerpoint/2010/main" val="397770785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711B18D-DAB1-4296-9F9F-850931F4468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rtl="0">
              <a:lnSpc>
                <a:spcPct val="100000"/>
              </a:lnSpc>
              <a:buFontTx/>
              <a:buNone/>
              <a:defRPr sz="1800" b="1" i="0"/>
            </a:lvl1pPr>
          </a:lstStyle>
          <a:p>
            <a:pPr lvl="0"/>
            <a:r>
              <a:rPr lang="en-US" noProof="0"/>
              <a:t>Click to edit heading</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73862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50E87F-2CB6-4CD8-901D-FC02CE1EC4CE}"/>
              </a:ext>
            </a:extLst>
          </p:cNvPr>
          <p:cNvGraphicFramePr>
            <a:graphicFrameLocks noChangeAspect="1"/>
          </p:cNvGraphicFramePr>
          <p:nvPr userDrawn="1">
            <p:custDataLst>
              <p:tags r:id="rId1"/>
            </p:custDataLst>
            <p:extLst>
              <p:ext uri="{D42A27DB-BD31-4B8C-83A1-F6EECF244321}">
                <p14:modId xmlns:p14="http://schemas.microsoft.com/office/powerpoint/2010/main" val="401998525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C450E87F-2CB6-4CD8-901D-FC02CE1EC4C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rtl="0">
              <a:lnSpc>
                <a:spcPct val="100000"/>
              </a:lnSpc>
              <a:buFontTx/>
              <a:buNone/>
              <a:defRPr sz="1800" b="1" i="0">
                <a:solidFill>
                  <a:schemeClr val="accent1"/>
                </a:solidFill>
              </a:defRPr>
            </a:lvl1pPr>
          </a:lstStyle>
          <a:p>
            <a:pPr lvl="0"/>
            <a:r>
              <a:rPr lang="en-US" noProof="0"/>
              <a:t>Click to edit text. Main idea, quote, or phrase two lines and under may go in this text box. </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42884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B7F048-6820-46AA-BF78-47AAC72F90D8}"/>
              </a:ext>
            </a:extLst>
          </p:cNvPr>
          <p:cNvGraphicFramePr>
            <a:graphicFrameLocks noChangeAspect="1"/>
          </p:cNvGraphicFramePr>
          <p:nvPr userDrawn="1">
            <p:custDataLst>
              <p:tags r:id="rId1"/>
            </p:custDataLst>
            <p:extLst>
              <p:ext uri="{D42A27DB-BD31-4B8C-83A1-F6EECF244321}">
                <p14:modId xmlns:p14="http://schemas.microsoft.com/office/powerpoint/2010/main" val="33883846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8B7F048-6820-46AA-BF78-47AAC72F90D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US"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4938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111C15-ED07-4324-9655-F52DA749CBBB}"/>
              </a:ext>
            </a:extLst>
          </p:cNvPr>
          <p:cNvGraphicFramePr>
            <a:graphicFrameLocks noChangeAspect="1"/>
          </p:cNvGraphicFramePr>
          <p:nvPr userDrawn="1">
            <p:custDataLst>
              <p:tags r:id="rId1"/>
            </p:custDataLst>
            <p:extLst>
              <p:ext uri="{D42A27DB-BD31-4B8C-83A1-F6EECF244321}">
                <p14:modId xmlns:p14="http://schemas.microsoft.com/office/powerpoint/2010/main" val="21198489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78111C15-ED07-4324-9655-F52DA749CBB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592538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129C50-A29A-4B79-9386-7C24F57ADC64}"/>
              </a:ext>
            </a:extLst>
          </p:cNvPr>
          <p:cNvGraphicFramePr>
            <a:graphicFrameLocks noChangeAspect="1"/>
          </p:cNvGraphicFramePr>
          <p:nvPr userDrawn="1">
            <p:custDataLst>
              <p:tags r:id="rId1"/>
            </p:custDataLst>
            <p:extLst>
              <p:ext uri="{D42A27DB-BD31-4B8C-83A1-F6EECF244321}">
                <p14:modId xmlns:p14="http://schemas.microsoft.com/office/powerpoint/2010/main" val="149693227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2129C50-A29A-4B79-9386-7C24F57ADC6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37344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54BBD2-7DFD-4572-A354-573AA5EFF01A}"/>
              </a:ext>
            </a:extLst>
          </p:cNvPr>
          <p:cNvGraphicFramePr>
            <a:graphicFrameLocks noChangeAspect="1"/>
          </p:cNvGraphicFramePr>
          <p:nvPr userDrawn="1">
            <p:custDataLst>
              <p:tags r:id="rId1"/>
            </p:custDataLst>
            <p:extLst>
              <p:ext uri="{D42A27DB-BD31-4B8C-83A1-F6EECF244321}">
                <p14:modId xmlns:p14="http://schemas.microsoft.com/office/powerpoint/2010/main" val="22545944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E54BBD2-7DFD-4572-A354-573AA5EFF01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32469624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49C6EF-0160-47DA-AA75-03C5FFCD2D01}"/>
              </a:ext>
            </a:extLst>
          </p:cNvPr>
          <p:cNvGraphicFramePr>
            <a:graphicFrameLocks noChangeAspect="1"/>
          </p:cNvGraphicFramePr>
          <p:nvPr userDrawn="1">
            <p:custDataLst>
              <p:tags r:id="rId1"/>
            </p:custDataLst>
            <p:extLst>
              <p:ext uri="{D42A27DB-BD31-4B8C-83A1-F6EECF244321}">
                <p14:modId xmlns:p14="http://schemas.microsoft.com/office/powerpoint/2010/main" val="127829298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F949C6EF-0160-47DA-AA75-03C5FFCD2D0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276289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CACEFE5-4E3A-4C22-9ADC-29812A4CC60C}"/>
              </a:ext>
            </a:extLst>
          </p:cNvPr>
          <p:cNvGraphicFramePr>
            <a:graphicFrameLocks noChangeAspect="1"/>
          </p:cNvGraphicFramePr>
          <p:nvPr userDrawn="1">
            <p:custDataLst>
              <p:tags r:id="rId1"/>
            </p:custDataLst>
            <p:extLst>
              <p:ext uri="{D42A27DB-BD31-4B8C-83A1-F6EECF244321}">
                <p14:modId xmlns:p14="http://schemas.microsoft.com/office/powerpoint/2010/main" val="15600807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CACEFE5-4E3A-4C22-9ADC-29812A4CC60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1530003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7490A0-DB02-4EBA-825C-C9BCB8E1BC79}"/>
              </a:ext>
            </a:extLst>
          </p:cNvPr>
          <p:cNvGraphicFramePr>
            <a:graphicFrameLocks noChangeAspect="1"/>
          </p:cNvGraphicFramePr>
          <p:nvPr userDrawn="1">
            <p:custDataLst>
              <p:tags r:id="rId1"/>
            </p:custDataLst>
            <p:extLst>
              <p:ext uri="{D42A27DB-BD31-4B8C-83A1-F6EECF244321}">
                <p14:modId xmlns:p14="http://schemas.microsoft.com/office/powerpoint/2010/main" val="26800304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17490A0-DB02-4EBA-825C-C9BCB8E1BC7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86442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025BC90-44AE-4D07-B32B-49BF632EF2CC}"/>
              </a:ext>
            </a:extLst>
          </p:cNvPr>
          <p:cNvGraphicFramePr>
            <a:graphicFrameLocks noChangeAspect="1"/>
          </p:cNvGraphicFramePr>
          <p:nvPr userDrawn="1">
            <p:custDataLst>
              <p:tags r:id="rId1"/>
            </p:custDataLst>
            <p:extLst>
              <p:ext uri="{D42A27DB-BD31-4B8C-83A1-F6EECF244321}">
                <p14:modId xmlns:p14="http://schemas.microsoft.com/office/powerpoint/2010/main" val="211161928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025BC90-44AE-4D07-B32B-49BF632EF2C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a:xfrm>
            <a:off x="303609" y="87475"/>
            <a:ext cx="8210829" cy="537533"/>
          </a:xfrm>
        </p:spPr>
        <p:txBody>
          <a:bodyPr vert="horz" lIns="0" tIns="0" rIns="0" bIns="0" rtlCol="0" anchor="b" anchorCtr="0">
            <a:noAutofit/>
          </a:bodyPr>
          <a:lstStyle>
            <a:lvl1pPr rtl="0">
              <a:defRPr lang="en-GB" sz="1500" dirty="0">
                <a:solidFill>
                  <a:schemeClr val="tx1"/>
                </a:solidFill>
              </a:defRPr>
            </a:lvl1pPr>
          </a:lstStyle>
          <a:p>
            <a:pPr lvl="0"/>
            <a:r>
              <a:rPr lang="en-US"/>
              <a:t>Click to edit Master title style</a:t>
            </a:r>
          </a:p>
        </p:txBody>
      </p:sp>
    </p:spTree>
    <p:extLst>
      <p:ext uri="{BB962C8B-B14F-4D97-AF65-F5344CB8AC3E}">
        <p14:creationId xmlns:p14="http://schemas.microsoft.com/office/powerpoint/2010/main" val="6965592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C491D6-8064-49DA-9353-7558D9E7DBB6}"/>
              </a:ext>
            </a:extLst>
          </p:cNvPr>
          <p:cNvGraphicFramePr>
            <a:graphicFrameLocks noChangeAspect="1"/>
          </p:cNvGraphicFramePr>
          <p:nvPr userDrawn="1">
            <p:custDataLst>
              <p:tags r:id="rId1"/>
            </p:custDataLst>
            <p:extLst>
              <p:ext uri="{D42A27DB-BD31-4B8C-83A1-F6EECF244321}">
                <p14:modId xmlns:p14="http://schemas.microsoft.com/office/powerpoint/2010/main" val="2980857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9CC491D6-8064-49DA-9353-7558D9E7DBB6}"/>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Slide Number Placeholder 3"/>
          <p:cNvSpPr>
            <a:spLocks noGrp="1"/>
          </p:cNvSpPr>
          <p:nvPr>
            <p:ph type="sldNum" sz="quarter" idx="18"/>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Tree>
    <p:extLst>
      <p:ext uri="{BB962C8B-B14F-4D97-AF65-F5344CB8AC3E}">
        <p14:creationId xmlns:p14="http://schemas.microsoft.com/office/powerpoint/2010/main" val="3610106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91596F7-4120-4319-8113-0FC27FA300CF}"/>
              </a:ext>
            </a:extLst>
          </p:cNvPr>
          <p:cNvGraphicFramePr>
            <a:graphicFrameLocks noChangeAspect="1"/>
          </p:cNvGraphicFramePr>
          <p:nvPr userDrawn="1">
            <p:custDataLst>
              <p:tags r:id="rId1"/>
            </p:custDataLst>
            <p:extLst>
              <p:ext uri="{D42A27DB-BD31-4B8C-83A1-F6EECF244321}">
                <p14:modId xmlns:p14="http://schemas.microsoft.com/office/powerpoint/2010/main" val="26605960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91596F7-4120-4319-8113-0FC27FA300C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rtl="0">
              <a:lnSpc>
                <a:spcPct val="150000"/>
              </a:lnSpc>
              <a:defRPr sz="1500"/>
            </a:lvl1pPr>
            <a:lvl2pPr rtl="0">
              <a:lnSpc>
                <a:spcPct val="150000"/>
              </a:lnSpc>
              <a:defRPr sz="1500"/>
            </a:lvl2pPr>
            <a:lvl3pPr rtl="0">
              <a:lnSpc>
                <a:spcPct val="150000"/>
              </a:lnSpc>
              <a:defRPr sz="1500"/>
            </a:lvl3pPr>
            <a:lvl4pPr rtl="0">
              <a:lnSpc>
                <a:spcPct val="150000"/>
              </a:lnSpc>
              <a:defRPr sz="1500"/>
            </a:lvl4pPr>
            <a:lvl5pPr rtl="0">
              <a:lnSpc>
                <a:spcPct val="150000"/>
              </a:lnSpc>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2" name="Title 1"/>
          <p:cNvSpPr>
            <a:spLocks noGrp="1"/>
          </p:cNvSpPr>
          <p:nvPr>
            <p:ph type="title" hasCustomPrompt="1"/>
          </p:nvPr>
        </p:nvSpPr>
        <p:spPr/>
        <p:txBody>
          <a:bodyPr vert="horz"/>
          <a:lstStyle>
            <a:lvl1pPr rtl="0">
              <a:defRPr/>
            </a:lvl1pPr>
          </a:lstStyle>
          <a:p>
            <a:r>
              <a:rPr lang="en-US" noProof="0"/>
              <a:t>Agenda Slide</a:t>
            </a:r>
          </a:p>
        </p:txBody>
      </p:sp>
      <p:sp>
        <p:nvSpPr>
          <p:cNvPr id="5" name="Slide Number Placeholder 4"/>
          <p:cNvSpPr>
            <a:spLocks noGrp="1"/>
          </p:cNvSpPr>
          <p:nvPr>
            <p:ph type="sldNum" sz="quarter" idx="1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10351454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887C6D-F47F-4F67-A636-1F1ADA1441F2}"/>
              </a:ext>
            </a:extLst>
          </p:cNvPr>
          <p:cNvGraphicFramePr>
            <a:graphicFrameLocks noChangeAspect="1"/>
          </p:cNvGraphicFramePr>
          <p:nvPr userDrawn="1">
            <p:custDataLst>
              <p:tags r:id="rId1"/>
            </p:custDataLst>
            <p:extLst>
              <p:ext uri="{D42A27DB-BD31-4B8C-83A1-F6EECF244321}">
                <p14:modId xmlns:p14="http://schemas.microsoft.com/office/powerpoint/2010/main" val="373033010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B887C6D-F47F-4F67-A636-1F1ADA1441F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rtl="0">
              <a:lnSpc>
                <a:spcPct val="100000"/>
              </a:lnSpc>
              <a:spcBef>
                <a:spcPts val="400"/>
              </a:spcBef>
              <a:defRPr sz="1100" kern="1200"/>
            </a:lvl1pPr>
            <a:lvl2pPr rtl="0">
              <a:lnSpc>
                <a:spcPct val="100000"/>
              </a:lnSpc>
              <a:spcBef>
                <a:spcPts val="400"/>
              </a:spcBef>
              <a:defRPr sz="1100"/>
            </a:lvl2pPr>
            <a:lvl3pPr rtl="0">
              <a:lnSpc>
                <a:spcPct val="100000"/>
              </a:lnSpc>
              <a:spcBef>
                <a:spcPts val="400"/>
              </a:spcBef>
              <a:defRPr sz="1100" kern="1200"/>
            </a:lvl3pPr>
            <a:lvl4pPr rtl="0">
              <a:lnSpc>
                <a:spcPct val="100000"/>
              </a:lnSpc>
              <a:spcBef>
                <a:spcPts val="400"/>
              </a:spcBef>
              <a:defRPr sz="1100" kern="1200"/>
            </a:lvl4pPr>
            <a:lvl5pPr rtl="0">
              <a:lnSpc>
                <a:spcPct val="100000"/>
              </a:lnSpc>
              <a:spcBef>
                <a:spcPts val="400"/>
              </a:spcBef>
              <a:defRPr sz="1100" kern="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449962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CD0687-3860-48E8-AAFD-1221F57A88C3}"/>
              </a:ext>
            </a:extLst>
          </p:cNvPr>
          <p:cNvGraphicFramePr>
            <a:graphicFrameLocks noChangeAspect="1"/>
          </p:cNvGraphicFramePr>
          <p:nvPr userDrawn="1">
            <p:custDataLst>
              <p:tags r:id="rId1"/>
            </p:custDataLst>
            <p:extLst>
              <p:ext uri="{D42A27DB-BD31-4B8C-83A1-F6EECF244321}">
                <p14:modId xmlns:p14="http://schemas.microsoft.com/office/powerpoint/2010/main" val="28746805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3DCD0687-3860-48E8-AAFD-1221F57A88C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Tree>
    <p:extLst>
      <p:ext uri="{BB962C8B-B14F-4D97-AF65-F5344CB8AC3E}">
        <p14:creationId xmlns:p14="http://schemas.microsoft.com/office/powerpoint/2010/main" val="39488374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0512EE-6723-4FE8-8778-1F4469B660A7}"/>
              </a:ext>
            </a:extLst>
          </p:cNvPr>
          <p:cNvGraphicFramePr>
            <a:graphicFrameLocks noChangeAspect="1"/>
          </p:cNvGraphicFramePr>
          <p:nvPr userDrawn="1">
            <p:custDataLst>
              <p:tags r:id="rId1"/>
            </p:custDataLst>
            <p:extLst>
              <p:ext uri="{D42A27DB-BD31-4B8C-83A1-F6EECF244321}">
                <p14:modId xmlns:p14="http://schemas.microsoft.com/office/powerpoint/2010/main" val="163536236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D0512EE-6723-4FE8-8778-1F4469B660A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20"/>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Tree>
    <p:extLst>
      <p:ext uri="{BB962C8B-B14F-4D97-AF65-F5344CB8AC3E}">
        <p14:creationId xmlns:p14="http://schemas.microsoft.com/office/powerpoint/2010/main" val="4017692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129AF1-F064-4420-BDFF-3292E75E226F}"/>
              </a:ext>
            </a:extLst>
          </p:cNvPr>
          <p:cNvGraphicFramePr>
            <a:graphicFrameLocks noChangeAspect="1"/>
          </p:cNvGraphicFramePr>
          <p:nvPr userDrawn="1">
            <p:custDataLst>
              <p:tags r:id="rId1"/>
            </p:custDataLst>
            <p:extLst>
              <p:ext uri="{D42A27DB-BD31-4B8C-83A1-F6EECF244321}">
                <p14:modId xmlns:p14="http://schemas.microsoft.com/office/powerpoint/2010/main" val="37605411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66129AF1-F064-4420-BDFF-3292E75E226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US"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722287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234289863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3935479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25C38DB-D199-4181-B950-94627C2E744B}"/>
              </a:ext>
            </a:extLst>
          </p:cNvPr>
          <p:cNvGraphicFramePr>
            <a:graphicFrameLocks noChangeAspect="1"/>
          </p:cNvGraphicFramePr>
          <p:nvPr userDrawn="1">
            <p:custDataLst>
              <p:tags r:id="rId1"/>
            </p:custDataLst>
            <p:extLst>
              <p:ext uri="{D42A27DB-BD31-4B8C-83A1-F6EECF244321}">
                <p14:modId xmlns:p14="http://schemas.microsoft.com/office/powerpoint/2010/main" val="399927149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25C38DB-D199-4181-B950-94627C2E744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itle 3"/>
          <p:cNvSpPr>
            <a:spLocks noGrp="1"/>
          </p:cNvSpPr>
          <p:nvPr>
            <p:ph type="title" hasCustomPrompt="1"/>
          </p:nvPr>
        </p:nvSpPr>
        <p:spPr/>
        <p:txBody>
          <a:bodyPr vert="horz"/>
          <a:lstStyle>
            <a:lvl1pPr rtl="0">
              <a:defRPr/>
            </a:lvl1pPr>
          </a:lstStyle>
          <a:p>
            <a:r>
              <a:rPr lang="en-US" noProof="0"/>
              <a:t>Contact Information</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rtl="0">
              <a:buFontTx/>
              <a:buNone/>
              <a:defRPr sz="1400" b="1" i="0"/>
            </a:lvl1pPr>
          </a:lstStyle>
          <a:p>
            <a:pPr lvl="0"/>
            <a:r>
              <a:rPr lang="en-US"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r>
              <a:rPr lang="en-US"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US"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US"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rtl="0">
              <a:buNone/>
              <a:defRPr sz="1200" b="1" i="0"/>
            </a:lvl1pPr>
          </a:lstStyle>
          <a:p>
            <a:pPr lvl="0"/>
            <a:r>
              <a:rPr lang="en-US"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rtl="0">
              <a:buNone/>
              <a:defRPr sz="1200" b="1" i="0"/>
            </a:lvl1pPr>
          </a:lstStyle>
          <a:p>
            <a:pPr lvl="0"/>
            <a:r>
              <a:rPr lang="en-US"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rtl="0">
              <a:buNone/>
              <a:defRPr sz="1200" b="1" i="0"/>
            </a:lvl1pPr>
          </a:lstStyle>
          <a:p>
            <a:pPr lvl="0"/>
            <a:r>
              <a:rPr lang="en-US"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rtl="0">
              <a:buNone/>
              <a:defRPr sz="1200" b="1" i="0"/>
            </a:lvl1pPr>
          </a:lstStyle>
          <a:p>
            <a:pPr lvl="0"/>
            <a:r>
              <a:rPr lang="en-US" noProof="0"/>
              <a:t>E</a:t>
            </a:r>
          </a:p>
        </p:txBody>
      </p:sp>
    </p:spTree>
    <p:extLst>
      <p:ext uri="{BB962C8B-B14F-4D97-AF65-F5344CB8AC3E}">
        <p14:creationId xmlns:p14="http://schemas.microsoft.com/office/powerpoint/2010/main" val="6163574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Header - Editable Colou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DFEC18-B1DE-49F9-B7A6-D713DA67511B}"/>
              </a:ext>
            </a:extLst>
          </p:cNvPr>
          <p:cNvGraphicFramePr>
            <a:graphicFrameLocks noChangeAspect="1"/>
          </p:cNvGraphicFramePr>
          <p:nvPr userDrawn="1">
            <p:custDataLst>
              <p:tags r:id="rId1"/>
            </p:custDataLst>
            <p:extLst>
              <p:ext uri="{D42A27DB-BD31-4B8C-83A1-F6EECF244321}">
                <p14:modId xmlns:p14="http://schemas.microsoft.com/office/powerpoint/2010/main" val="425877602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BDFEC18-B1DE-49F9-B7A6-D713DA67511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Rectangle 6"/>
          <p:cNvSpPr/>
          <p:nvPr/>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4" name="Slide Number Placeholder 3"/>
          <p:cNvSpPr>
            <a:spLocks noGrp="1"/>
          </p:cNvSpPr>
          <p:nvPr>
            <p:ph type="sldNum" sz="quarter" idx="12"/>
          </p:nvPr>
        </p:nvSpPr>
        <p:spPr>
          <a:xfrm>
            <a:off x="8447486" y="4759631"/>
            <a:ext cx="247535" cy="150195"/>
          </a:xfrm>
          <a:prstGeom prst="rect">
            <a:avLst/>
          </a:prstGeom>
        </p:spPr>
        <p:txBody>
          <a:bodyPr/>
          <a:lstStyle>
            <a:lvl1pPr rtl="0">
              <a:defRPr>
                <a:latin typeface="+mn-lt"/>
              </a:defRPr>
            </a:lvl1pPr>
          </a:lstStyle>
          <a:p>
            <a:fld id="{22807496-E89B-468E-BF7E-6C1A014CFDC5}" type="slidenum">
              <a:rPr lang="en-US" smtClean="0"/>
              <a:pPr/>
              <a:t>‹#›</a:t>
            </a:fld>
            <a:endParaRPr lang="en-US"/>
          </a:p>
        </p:txBody>
      </p:sp>
      <p:sp>
        <p:nvSpPr>
          <p:cNvPr id="5" name="Title 1"/>
          <p:cNvSpPr>
            <a:spLocks noGrp="1"/>
          </p:cNvSpPr>
          <p:nvPr>
            <p:ph type="title" hasCustomPrompt="1"/>
          </p:nvPr>
        </p:nvSpPr>
        <p:spPr>
          <a:xfrm>
            <a:off x="447480" y="172643"/>
            <a:ext cx="8243942" cy="679647"/>
          </a:xfrm>
          <a:prstGeom prst="rect">
            <a:avLst/>
          </a:prstGeom>
          <a:solidFill>
            <a:srgbClr val="FFFFFF">
              <a:alpha val="34118"/>
            </a:srgbClr>
          </a:solidFill>
          <a:ln>
            <a:noFill/>
          </a:ln>
        </p:spPr>
        <p:txBody>
          <a:bodyPr vert="horz" wrap="square" lIns="0" tIns="45716" rIns="91431" bIns="45716" numCol="1" anchor="ctr" anchorCtr="0" compatLnSpc="1">
            <a:prstTxWarp prst="textNoShape">
              <a:avLst/>
            </a:prstTxWarp>
          </a:bodyPr>
          <a:lstStyle>
            <a:lvl1pPr rtl="0">
              <a:defRPr lang="en-GB" sz="2400" b="0" noProof="0" dirty="0">
                <a:solidFill>
                  <a:schemeClr val="tx2"/>
                </a:solidFill>
                <a:latin typeface="+mn-lt"/>
                <a:cs typeface="Segoe UI Light" panose="020B0502040204020203" pitchFamily="34" charset="0"/>
              </a:defRPr>
            </a:lvl1pPr>
          </a:lstStyle>
          <a:p>
            <a:pPr lvl="0" algn="ctr"/>
            <a:r>
              <a:rPr lang="en-US" noProof="0"/>
              <a:t>Click to Edit Title</a:t>
            </a:r>
          </a:p>
        </p:txBody>
      </p:sp>
    </p:spTree>
    <p:extLst>
      <p:ext uri="{BB962C8B-B14F-4D97-AF65-F5344CB8AC3E}">
        <p14:creationId xmlns:p14="http://schemas.microsoft.com/office/powerpoint/2010/main" val="2472881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FC3269-72A6-46DB-90F1-6D14640D5794}"/>
              </a:ext>
            </a:extLst>
          </p:cNvPr>
          <p:cNvGraphicFramePr>
            <a:graphicFrameLocks noChangeAspect="1"/>
          </p:cNvGraphicFramePr>
          <p:nvPr userDrawn="1">
            <p:custDataLst>
              <p:tags r:id="rId1"/>
            </p:custDataLst>
            <p:extLst>
              <p:ext uri="{D42A27DB-BD31-4B8C-83A1-F6EECF244321}">
                <p14:modId xmlns:p14="http://schemas.microsoft.com/office/powerpoint/2010/main" val="217181166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9FC3269-72A6-46DB-90F1-6D14640D579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7" name="Slide Number Placeholder 5">
            <a:extLst>
              <a:ext uri="{FF2B5EF4-FFF2-40B4-BE49-F238E27FC236}">
                <a16:creationId xmlns:a16="http://schemas.microsoft.com/office/drawing/2014/main" id="{9558092E-0BAC-4DCC-81C9-0A078E09D1D8}"/>
              </a:ext>
            </a:extLst>
          </p:cNvPr>
          <p:cNvSpPr txBox="1">
            <a:spLocks/>
          </p:cNvSpPr>
          <p:nvPr userDrawn="1"/>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smtClean="0"/>
              <a:pPr fontAlgn="base">
                <a:spcAft>
                  <a:spcPct val="0"/>
                </a:spcAft>
                <a:defRPr/>
              </a:pPr>
              <a:t>‹#›</a:t>
            </a:fld>
            <a:endParaRPr lang="en-US" sz="698"/>
          </a:p>
        </p:txBody>
      </p:sp>
    </p:spTree>
    <p:extLst>
      <p:ext uri="{BB962C8B-B14F-4D97-AF65-F5344CB8AC3E}">
        <p14:creationId xmlns:p14="http://schemas.microsoft.com/office/powerpoint/2010/main" val="351611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234289863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25740861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2951941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11B18D-DAB1-4296-9F9F-850931F44682}"/>
              </a:ext>
            </a:extLst>
          </p:cNvPr>
          <p:cNvGraphicFramePr>
            <a:graphicFrameLocks noChangeAspect="1"/>
          </p:cNvGraphicFramePr>
          <p:nvPr userDrawn="1">
            <p:custDataLst>
              <p:tags r:id="rId1"/>
            </p:custDataLst>
            <p:extLst>
              <p:ext uri="{D42A27DB-BD31-4B8C-83A1-F6EECF244321}">
                <p14:modId xmlns:p14="http://schemas.microsoft.com/office/powerpoint/2010/main" val="397770785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711B18D-DAB1-4296-9F9F-850931F4468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rtl="0">
              <a:lnSpc>
                <a:spcPct val="100000"/>
              </a:lnSpc>
              <a:buFontTx/>
              <a:buNone/>
              <a:defRPr sz="1800" b="1" i="0"/>
            </a:lvl1pPr>
          </a:lstStyle>
          <a:p>
            <a:pPr lvl="0"/>
            <a:r>
              <a:rPr lang="en-US" noProof="0"/>
              <a:t>Click to edit heading</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95671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50E87F-2CB6-4CD8-901D-FC02CE1EC4CE}"/>
              </a:ext>
            </a:extLst>
          </p:cNvPr>
          <p:cNvGraphicFramePr>
            <a:graphicFrameLocks noChangeAspect="1"/>
          </p:cNvGraphicFramePr>
          <p:nvPr userDrawn="1">
            <p:custDataLst>
              <p:tags r:id="rId1"/>
            </p:custDataLst>
            <p:extLst>
              <p:ext uri="{D42A27DB-BD31-4B8C-83A1-F6EECF244321}">
                <p14:modId xmlns:p14="http://schemas.microsoft.com/office/powerpoint/2010/main" val="401998525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C450E87F-2CB6-4CD8-901D-FC02CE1EC4C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rtl="0">
              <a:lnSpc>
                <a:spcPct val="100000"/>
              </a:lnSpc>
              <a:buFontTx/>
              <a:buNone/>
              <a:defRPr sz="1800" b="1" i="0">
                <a:solidFill>
                  <a:schemeClr val="accent1"/>
                </a:solidFill>
              </a:defRPr>
            </a:lvl1pPr>
          </a:lstStyle>
          <a:p>
            <a:pPr lvl="0"/>
            <a:r>
              <a:rPr lang="en-US" noProof="0"/>
              <a:t>Click to edit text. Main idea, quote, or phrase two lines and under may go in this text box. </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264838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B7F048-6820-46AA-BF78-47AAC72F90D8}"/>
              </a:ext>
            </a:extLst>
          </p:cNvPr>
          <p:cNvGraphicFramePr>
            <a:graphicFrameLocks noChangeAspect="1"/>
          </p:cNvGraphicFramePr>
          <p:nvPr userDrawn="1">
            <p:custDataLst>
              <p:tags r:id="rId1"/>
            </p:custDataLst>
            <p:extLst>
              <p:ext uri="{D42A27DB-BD31-4B8C-83A1-F6EECF244321}">
                <p14:modId xmlns:p14="http://schemas.microsoft.com/office/powerpoint/2010/main" val="33883846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8B7F048-6820-46AA-BF78-47AAC72F90D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US"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782342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111C15-ED07-4324-9655-F52DA749CBBB}"/>
              </a:ext>
            </a:extLst>
          </p:cNvPr>
          <p:cNvGraphicFramePr>
            <a:graphicFrameLocks noChangeAspect="1"/>
          </p:cNvGraphicFramePr>
          <p:nvPr userDrawn="1">
            <p:custDataLst>
              <p:tags r:id="rId1"/>
            </p:custDataLst>
            <p:extLst>
              <p:ext uri="{D42A27DB-BD31-4B8C-83A1-F6EECF244321}">
                <p14:modId xmlns:p14="http://schemas.microsoft.com/office/powerpoint/2010/main" val="21198489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78111C15-ED07-4324-9655-F52DA749CBB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2269624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129C50-A29A-4B79-9386-7C24F57ADC64}"/>
              </a:ext>
            </a:extLst>
          </p:cNvPr>
          <p:cNvGraphicFramePr>
            <a:graphicFrameLocks noChangeAspect="1"/>
          </p:cNvGraphicFramePr>
          <p:nvPr userDrawn="1">
            <p:custDataLst>
              <p:tags r:id="rId1"/>
            </p:custDataLst>
            <p:extLst>
              <p:ext uri="{D42A27DB-BD31-4B8C-83A1-F6EECF244321}">
                <p14:modId xmlns:p14="http://schemas.microsoft.com/office/powerpoint/2010/main" val="149693227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2129C50-A29A-4B79-9386-7C24F57ADC6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529663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54BBD2-7DFD-4572-A354-573AA5EFF01A}"/>
              </a:ext>
            </a:extLst>
          </p:cNvPr>
          <p:cNvGraphicFramePr>
            <a:graphicFrameLocks noChangeAspect="1"/>
          </p:cNvGraphicFramePr>
          <p:nvPr userDrawn="1">
            <p:custDataLst>
              <p:tags r:id="rId1"/>
            </p:custDataLst>
            <p:extLst>
              <p:ext uri="{D42A27DB-BD31-4B8C-83A1-F6EECF244321}">
                <p14:modId xmlns:p14="http://schemas.microsoft.com/office/powerpoint/2010/main" val="22545944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E54BBD2-7DFD-4572-A354-573AA5EFF01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1969241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49C6EF-0160-47DA-AA75-03C5FFCD2D01}"/>
              </a:ext>
            </a:extLst>
          </p:cNvPr>
          <p:cNvGraphicFramePr>
            <a:graphicFrameLocks noChangeAspect="1"/>
          </p:cNvGraphicFramePr>
          <p:nvPr userDrawn="1">
            <p:custDataLst>
              <p:tags r:id="rId1"/>
            </p:custDataLst>
            <p:extLst>
              <p:ext uri="{D42A27DB-BD31-4B8C-83A1-F6EECF244321}">
                <p14:modId xmlns:p14="http://schemas.microsoft.com/office/powerpoint/2010/main" val="127829298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F949C6EF-0160-47DA-AA75-03C5FFCD2D0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26947741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CACEFE5-4E3A-4C22-9ADC-29812A4CC60C}"/>
              </a:ext>
            </a:extLst>
          </p:cNvPr>
          <p:cNvGraphicFramePr>
            <a:graphicFrameLocks noChangeAspect="1"/>
          </p:cNvGraphicFramePr>
          <p:nvPr userDrawn="1">
            <p:custDataLst>
              <p:tags r:id="rId1"/>
            </p:custDataLst>
            <p:extLst>
              <p:ext uri="{D42A27DB-BD31-4B8C-83A1-F6EECF244321}">
                <p14:modId xmlns:p14="http://schemas.microsoft.com/office/powerpoint/2010/main" val="15600807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CACEFE5-4E3A-4C22-9ADC-29812A4CC60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8854282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7490A0-DB02-4EBA-825C-C9BCB8E1BC79}"/>
              </a:ext>
            </a:extLst>
          </p:cNvPr>
          <p:cNvGraphicFramePr>
            <a:graphicFrameLocks noChangeAspect="1"/>
          </p:cNvGraphicFramePr>
          <p:nvPr userDrawn="1">
            <p:custDataLst>
              <p:tags r:id="rId1"/>
            </p:custDataLst>
            <p:extLst>
              <p:ext uri="{D42A27DB-BD31-4B8C-83A1-F6EECF244321}">
                <p14:modId xmlns:p14="http://schemas.microsoft.com/office/powerpoint/2010/main" val="26800304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17490A0-DB02-4EBA-825C-C9BCB8E1BC7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39713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F41E59-48B0-4524-B901-6EC1A9495F32}"/>
              </a:ext>
            </a:extLst>
          </p:cNvPr>
          <p:cNvGraphicFramePr>
            <a:graphicFrameLocks noChangeAspect="1"/>
          </p:cNvGraphicFramePr>
          <p:nvPr userDrawn="1">
            <p:custDataLst>
              <p:tags r:id="rId1"/>
            </p:custDataLst>
            <p:extLst>
              <p:ext uri="{D42A27DB-BD31-4B8C-83A1-F6EECF244321}">
                <p14:modId xmlns:p14="http://schemas.microsoft.com/office/powerpoint/2010/main" val="23621919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4F41E59-48B0-4524-B901-6EC1A9495F3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a:noFill/>
          <a:ln>
            <a:noFill/>
          </a:ln>
        </p:spPr>
        <p:txBody>
          <a:bodyPr vert="horz" wrap="square" lIns="0" tIns="45716" rIns="91431" bIns="45716" numCol="1" anchor="ctr" anchorCtr="0" compatLnSpc="1">
            <a:prstTxWarp prst="textNoShape">
              <a:avLst/>
            </a:prstTxWarp>
          </a:bodyPr>
          <a:lstStyle>
            <a:lvl1pPr rtl="0">
              <a:defRPr lang="en-GB" sz="2400" b="0" noProof="0" dirty="0">
                <a:latin typeface="Segoe UI Light" panose="020B0502040204020203" pitchFamily="34" charset="0"/>
                <a:cs typeface="Segoe UI Light" panose="020B0502040204020203" pitchFamily="34" charset="0"/>
              </a:defRPr>
            </a:lvl1pPr>
          </a:lstStyle>
          <a:p>
            <a:pPr lvl="0"/>
            <a:r>
              <a:rPr lang="en-US" noProof="0"/>
              <a:t>Click to Edit Title</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6802183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C491D6-8064-49DA-9353-7558D9E7DBB6}"/>
              </a:ext>
            </a:extLst>
          </p:cNvPr>
          <p:cNvGraphicFramePr>
            <a:graphicFrameLocks noChangeAspect="1"/>
          </p:cNvGraphicFramePr>
          <p:nvPr userDrawn="1">
            <p:custDataLst>
              <p:tags r:id="rId1"/>
            </p:custDataLst>
            <p:extLst>
              <p:ext uri="{D42A27DB-BD31-4B8C-83A1-F6EECF244321}">
                <p14:modId xmlns:p14="http://schemas.microsoft.com/office/powerpoint/2010/main" val="2980857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9CC491D6-8064-49DA-9353-7558D9E7DBB6}"/>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Slide Number Placeholder 3"/>
          <p:cNvSpPr>
            <a:spLocks noGrp="1"/>
          </p:cNvSpPr>
          <p:nvPr>
            <p:ph type="sldNum" sz="quarter" idx="18"/>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Tree>
    <p:extLst>
      <p:ext uri="{BB962C8B-B14F-4D97-AF65-F5344CB8AC3E}">
        <p14:creationId xmlns:p14="http://schemas.microsoft.com/office/powerpoint/2010/main" val="22754847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91596F7-4120-4319-8113-0FC27FA300CF}"/>
              </a:ext>
            </a:extLst>
          </p:cNvPr>
          <p:cNvGraphicFramePr>
            <a:graphicFrameLocks noChangeAspect="1"/>
          </p:cNvGraphicFramePr>
          <p:nvPr userDrawn="1">
            <p:custDataLst>
              <p:tags r:id="rId1"/>
            </p:custDataLst>
            <p:extLst>
              <p:ext uri="{D42A27DB-BD31-4B8C-83A1-F6EECF244321}">
                <p14:modId xmlns:p14="http://schemas.microsoft.com/office/powerpoint/2010/main" val="26605960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91596F7-4120-4319-8113-0FC27FA300C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rtl="0">
              <a:lnSpc>
                <a:spcPct val="150000"/>
              </a:lnSpc>
              <a:defRPr sz="1500"/>
            </a:lvl1pPr>
            <a:lvl2pPr rtl="0">
              <a:lnSpc>
                <a:spcPct val="150000"/>
              </a:lnSpc>
              <a:defRPr sz="1500"/>
            </a:lvl2pPr>
            <a:lvl3pPr rtl="0">
              <a:lnSpc>
                <a:spcPct val="150000"/>
              </a:lnSpc>
              <a:defRPr sz="1500"/>
            </a:lvl3pPr>
            <a:lvl4pPr rtl="0">
              <a:lnSpc>
                <a:spcPct val="150000"/>
              </a:lnSpc>
              <a:defRPr sz="1500"/>
            </a:lvl4pPr>
            <a:lvl5pPr rtl="0">
              <a:lnSpc>
                <a:spcPct val="150000"/>
              </a:lnSpc>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2" name="Title 1"/>
          <p:cNvSpPr>
            <a:spLocks noGrp="1"/>
          </p:cNvSpPr>
          <p:nvPr>
            <p:ph type="title" hasCustomPrompt="1"/>
          </p:nvPr>
        </p:nvSpPr>
        <p:spPr/>
        <p:txBody>
          <a:bodyPr vert="horz"/>
          <a:lstStyle>
            <a:lvl1pPr rtl="0">
              <a:defRPr/>
            </a:lvl1pPr>
          </a:lstStyle>
          <a:p>
            <a:r>
              <a:rPr lang="en-US" noProof="0"/>
              <a:t>Agenda Slide</a:t>
            </a:r>
          </a:p>
        </p:txBody>
      </p:sp>
      <p:sp>
        <p:nvSpPr>
          <p:cNvPr id="5" name="Slide Number Placeholder 4"/>
          <p:cNvSpPr>
            <a:spLocks noGrp="1"/>
          </p:cNvSpPr>
          <p:nvPr>
            <p:ph type="sldNum" sz="quarter" idx="1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20326872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887C6D-F47F-4F67-A636-1F1ADA1441F2}"/>
              </a:ext>
            </a:extLst>
          </p:cNvPr>
          <p:cNvGraphicFramePr>
            <a:graphicFrameLocks noChangeAspect="1"/>
          </p:cNvGraphicFramePr>
          <p:nvPr userDrawn="1">
            <p:custDataLst>
              <p:tags r:id="rId1"/>
            </p:custDataLst>
            <p:extLst>
              <p:ext uri="{D42A27DB-BD31-4B8C-83A1-F6EECF244321}">
                <p14:modId xmlns:p14="http://schemas.microsoft.com/office/powerpoint/2010/main" val="373033010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B887C6D-F47F-4F67-A636-1F1ADA1441F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rtl="0">
              <a:lnSpc>
                <a:spcPct val="100000"/>
              </a:lnSpc>
              <a:spcBef>
                <a:spcPts val="400"/>
              </a:spcBef>
              <a:defRPr sz="1100" kern="1200"/>
            </a:lvl1pPr>
            <a:lvl2pPr rtl="0">
              <a:lnSpc>
                <a:spcPct val="100000"/>
              </a:lnSpc>
              <a:spcBef>
                <a:spcPts val="400"/>
              </a:spcBef>
              <a:defRPr sz="1100"/>
            </a:lvl2pPr>
            <a:lvl3pPr rtl="0">
              <a:lnSpc>
                <a:spcPct val="100000"/>
              </a:lnSpc>
              <a:spcBef>
                <a:spcPts val="400"/>
              </a:spcBef>
              <a:defRPr sz="1100" kern="1200"/>
            </a:lvl3pPr>
            <a:lvl4pPr rtl="0">
              <a:lnSpc>
                <a:spcPct val="100000"/>
              </a:lnSpc>
              <a:spcBef>
                <a:spcPts val="400"/>
              </a:spcBef>
              <a:defRPr sz="1100" kern="1200"/>
            </a:lvl4pPr>
            <a:lvl5pPr rtl="0">
              <a:lnSpc>
                <a:spcPct val="100000"/>
              </a:lnSpc>
              <a:spcBef>
                <a:spcPts val="400"/>
              </a:spcBef>
              <a:defRPr sz="1100" kern="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680597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CD0687-3860-48E8-AAFD-1221F57A88C3}"/>
              </a:ext>
            </a:extLst>
          </p:cNvPr>
          <p:cNvGraphicFramePr>
            <a:graphicFrameLocks noChangeAspect="1"/>
          </p:cNvGraphicFramePr>
          <p:nvPr userDrawn="1">
            <p:custDataLst>
              <p:tags r:id="rId1"/>
            </p:custDataLst>
            <p:extLst>
              <p:ext uri="{D42A27DB-BD31-4B8C-83A1-F6EECF244321}">
                <p14:modId xmlns:p14="http://schemas.microsoft.com/office/powerpoint/2010/main" val="28746805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3DCD0687-3860-48E8-AAFD-1221F57A88C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Tree>
    <p:extLst>
      <p:ext uri="{BB962C8B-B14F-4D97-AF65-F5344CB8AC3E}">
        <p14:creationId xmlns:p14="http://schemas.microsoft.com/office/powerpoint/2010/main" val="25483464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0512EE-6723-4FE8-8778-1F4469B660A7}"/>
              </a:ext>
            </a:extLst>
          </p:cNvPr>
          <p:cNvGraphicFramePr>
            <a:graphicFrameLocks noChangeAspect="1"/>
          </p:cNvGraphicFramePr>
          <p:nvPr userDrawn="1">
            <p:custDataLst>
              <p:tags r:id="rId1"/>
            </p:custDataLst>
            <p:extLst>
              <p:ext uri="{D42A27DB-BD31-4B8C-83A1-F6EECF244321}">
                <p14:modId xmlns:p14="http://schemas.microsoft.com/office/powerpoint/2010/main" val="163536236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D0512EE-6723-4FE8-8778-1F4469B660A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20"/>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Tree>
    <p:extLst>
      <p:ext uri="{BB962C8B-B14F-4D97-AF65-F5344CB8AC3E}">
        <p14:creationId xmlns:p14="http://schemas.microsoft.com/office/powerpoint/2010/main" val="878974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129AF1-F064-4420-BDFF-3292E75E226F}"/>
              </a:ext>
            </a:extLst>
          </p:cNvPr>
          <p:cNvGraphicFramePr>
            <a:graphicFrameLocks noChangeAspect="1"/>
          </p:cNvGraphicFramePr>
          <p:nvPr userDrawn="1">
            <p:custDataLst>
              <p:tags r:id="rId1"/>
            </p:custDataLst>
            <p:extLst>
              <p:ext uri="{D42A27DB-BD31-4B8C-83A1-F6EECF244321}">
                <p14:modId xmlns:p14="http://schemas.microsoft.com/office/powerpoint/2010/main" val="37605411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66129AF1-F064-4420-BDFF-3292E75E226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US"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40997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181114425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30314936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25C38DB-D199-4181-B950-94627C2E744B}"/>
              </a:ext>
            </a:extLst>
          </p:cNvPr>
          <p:cNvGraphicFramePr>
            <a:graphicFrameLocks noChangeAspect="1"/>
          </p:cNvGraphicFramePr>
          <p:nvPr userDrawn="1">
            <p:custDataLst>
              <p:tags r:id="rId1"/>
            </p:custDataLst>
            <p:extLst>
              <p:ext uri="{D42A27DB-BD31-4B8C-83A1-F6EECF244321}">
                <p14:modId xmlns:p14="http://schemas.microsoft.com/office/powerpoint/2010/main" val="399927149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25C38DB-D199-4181-B950-94627C2E744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itle 3"/>
          <p:cNvSpPr>
            <a:spLocks noGrp="1"/>
          </p:cNvSpPr>
          <p:nvPr>
            <p:ph type="title" hasCustomPrompt="1"/>
          </p:nvPr>
        </p:nvSpPr>
        <p:spPr/>
        <p:txBody>
          <a:bodyPr vert="horz"/>
          <a:lstStyle>
            <a:lvl1pPr rtl="0">
              <a:defRPr/>
            </a:lvl1pPr>
          </a:lstStyle>
          <a:p>
            <a:r>
              <a:rPr lang="en-US" noProof="0"/>
              <a:t>Contact Information</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rtl="0">
              <a:buFontTx/>
              <a:buNone/>
              <a:defRPr sz="1400" b="1" i="0"/>
            </a:lvl1pPr>
          </a:lstStyle>
          <a:p>
            <a:pPr lvl="0"/>
            <a:r>
              <a:rPr lang="en-US"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r>
              <a:rPr lang="en-US"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US"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US"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rtl="0">
              <a:buNone/>
              <a:defRPr sz="1200" b="1" i="0"/>
            </a:lvl1pPr>
          </a:lstStyle>
          <a:p>
            <a:pPr lvl="0"/>
            <a:r>
              <a:rPr lang="en-US"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rtl="0">
              <a:buNone/>
              <a:defRPr sz="1200" b="1" i="0"/>
            </a:lvl1pPr>
          </a:lstStyle>
          <a:p>
            <a:pPr lvl="0"/>
            <a:r>
              <a:rPr lang="en-US"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rtl="0">
              <a:buNone/>
              <a:defRPr sz="1200" b="1" i="0"/>
            </a:lvl1pPr>
          </a:lstStyle>
          <a:p>
            <a:pPr lvl="0"/>
            <a:r>
              <a:rPr lang="en-US"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rtl="0">
              <a:buNone/>
              <a:defRPr sz="1200" b="1" i="0"/>
            </a:lvl1pPr>
          </a:lstStyle>
          <a:p>
            <a:pPr lvl="0"/>
            <a:r>
              <a:rPr lang="en-US" noProof="0"/>
              <a:t>E</a:t>
            </a:r>
          </a:p>
        </p:txBody>
      </p:sp>
    </p:spTree>
    <p:extLst>
      <p:ext uri="{BB962C8B-B14F-4D97-AF65-F5344CB8AC3E}">
        <p14:creationId xmlns:p14="http://schemas.microsoft.com/office/powerpoint/2010/main" val="7033628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Header - Editable Colou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DFEC18-B1DE-49F9-B7A6-D713DA67511B}"/>
              </a:ext>
            </a:extLst>
          </p:cNvPr>
          <p:cNvGraphicFramePr>
            <a:graphicFrameLocks noChangeAspect="1"/>
          </p:cNvGraphicFramePr>
          <p:nvPr userDrawn="1">
            <p:custDataLst>
              <p:tags r:id="rId1"/>
            </p:custDataLst>
            <p:extLst>
              <p:ext uri="{D42A27DB-BD31-4B8C-83A1-F6EECF244321}">
                <p14:modId xmlns:p14="http://schemas.microsoft.com/office/powerpoint/2010/main" val="425877602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BDFEC18-B1DE-49F9-B7A6-D713DA67511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Rectangle 6"/>
          <p:cNvSpPr/>
          <p:nvPr/>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4" name="Slide Number Placeholder 3"/>
          <p:cNvSpPr>
            <a:spLocks noGrp="1"/>
          </p:cNvSpPr>
          <p:nvPr>
            <p:ph type="sldNum" sz="quarter" idx="12"/>
          </p:nvPr>
        </p:nvSpPr>
        <p:spPr>
          <a:xfrm>
            <a:off x="8447486" y="4759631"/>
            <a:ext cx="247535" cy="150195"/>
          </a:xfrm>
          <a:prstGeom prst="rect">
            <a:avLst/>
          </a:prstGeom>
        </p:spPr>
        <p:txBody>
          <a:bodyPr/>
          <a:lstStyle>
            <a:lvl1pPr rtl="0">
              <a:defRPr>
                <a:latin typeface="+mn-lt"/>
              </a:defRPr>
            </a:lvl1pPr>
          </a:lstStyle>
          <a:p>
            <a:fld id="{22807496-E89B-468E-BF7E-6C1A014CFDC5}" type="slidenum">
              <a:rPr lang="en-US" smtClean="0"/>
              <a:pPr/>
              <a:t>‹#›</a:t>
            </a:fld>
            <a:endParaRPr lang="en-US"/>
          </a:p>
        </p:txBody>
      </p:sp>
      <p:sp>
        <p:nvSpPr>
          <p:cNvPr id="5" name="Title 1"/>
          <p:cNvSpPr>
            <a:spLocks noGrp="1"/>
          </p:cNvSpPr>
          <p:nvPr>
            <p:ph type="title" hasCustomPrompt="1"/>
          </p:nvPr>
        </p:nvSpPr>
        <p:spPr>
          <a:xfrm>
            <a:off x="447480" y="172643"/>
            <a:ext cx="8243942" cy="679647"/>
          </a:xfrm>
          <a:prstGeom prst="rect">
            <a:avLst/>
          </a:prstGeom>
          <a:solidFill>
            <a:srgbClr val="FFFFFF">
              <a:alpha val="34118"/>
            </a:srgbClr>
          </a:solidFill>
          <a:ln>
            <a:noFill/>
          </a:ln>
        </p:spPr>
        <p:txBody>
          <a:bodyPr vert="horz" wrap="square" lIns="0" tIns="45716" rIns="91431" bIns="45716" numCol="1" anchor="ctr" anchorCtr="0" compatLnSpc="1">
            <a:prstTxWarp prst="textNoShape">
              <a:avLst/>
            </a:prstTxWarp>
          </a:bodyPr>
          <a:lstStyle>
            <a:lvl1pPr rtl="0">
              <a:defRPr lang="en-GB" sz="2400" b="0" noProof="0" dirty="0">
                <a:solidFill>
                  <a:schemeClr val="tx2"/>
                </a:solidFill>
                <a:latin typeface="+mn-lt"/>
                <a:cs typeface="Segoe UI Light" panose="020B0502040204020203" pitchFamily="34" charset="0"/>
              </a:defRPr>
            </a:lvl1pPr>
          </a:lstStyle>
          <a:p>
            <a:pPr lvl="0" algn="ctr"/>
            <a:r>
              <a:rPr lang="en-US" noProof="0"/>
              <a:t>Click to Edit Title</a:t>
            </a:r>
          </a:p>
        </p:txBody>
      </p:sp>
    </p:spTree>
    <p:extLst>
      <p:ext uri="{BB962C8B-B14F-4D97-AF65-F5344CB8AC3E}">
        <p14:creationId xmlns:p14="http://schemas.microsoft.com/office/powerpoint/2010/main" val="2069166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Header Oran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60CF44D-747E-4F75-BB71-EEB40AF4AAFD}"/>
              </a:ext>
            </a:extLst>
          </p:cNvPr>
          <p:cNvGraphicFramePr>
            <a:graphicFrameLocks noChangeAspect="1"/>
          </p:cNvGraphicFramePr>
          <p:nvPr userDrawn="1">
            <p:custDataLst>
              <p:tags r:id="rId1"/>
            </p:custDataLst>
            <p:extLst>
              <p:ext uri="{D42A27DB-BD31-4B8C-83A1-F6EECF244321}">
                <p14:modId xmlns:p14="http://schemas.microsoft.com/office/powerpoint/2010/main" val="97024969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60CF44D-747E-4F75-BB71-EEB40AF4AAF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49" indent="0" rtl="0">
              <a:lnSpc>
                <a:spcPct val="100000"/>
              </a:lnSpc>
              <a:buNone/>
              <a:defRPr sz="4000" b="1">
                <a:solidFill>
                  <a:schemeClr val="bg1"/>
                </a:solidFill>
              </a:defRPr>
            </a:lvl1pPr>
            <a:lvl2pPr marL="272243" indent="0">
              <a:buNone/>
              <a:defRPr>
                <a:solidFill>
                  <a:schemeClr val="bg1"/>
                </a:solidFill>
              </a:defRPr>
            </a:lvl2pPr>
            <a:lvl3pPr marL="538637" indent="0">
              <a:buNone/>
              <a:defRPr>
                <a:solidFill>
                  <a:schemeClr val="bg1"/>
                </a:solidFill>
              </a:defRPr>
            </a:lvl3pPr>
            <a:lvl4pPr marL="822602" indent="0">
              <a:buNone/>
              <a:defRPr>
                <a:solidFill>
                  <a:schemeClr val="bg1"/>
                </a:solidFill>
              </a:defRPr>
            </a:lvl4pPr>
            <a:lvl5pPr marL="1038596" indent="0">
              <a:buNone/>
              <a:defRPr>
                <a:solidFill>
                  <a:schemeClr val="bg1"/>
                </a:solidFill>
              </a:defRPr>
            </a:lvl5pPr>
          </a:lstStyle>
          <a:p>
            <a:pPr lvl="0"/>
            <a:r>
              <a:rPr lang="en-US" noProof="0"/>
              <a:t>Click to edit header</a:t>
            </a:r>
          </a:p>
        </p:txBody>
      </p:sp>
    </p:spTree>
    <p:extLst>
      <p:ext uri="{BB962C8B-B14F-4D97-AF65-F5344CB8AC3E}">
        <p14:creationId xmlns:p14="http://schemas.microsoft.com/office/powerpoint/2010/main" val="213122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FC3269-72A6-46DB-90F1-6D14640D5794}"/>
              </a:ext>
            </a:extLst>
          </p:cNvPr>
          <p:cNvGraphicFramePr>
            <a:graphicFrameLocks noChangeAspect="1"/>
          </p:cNvGraphicFramePr>
          <p:nvPr userDrawn="1">
            <p:custDataLst>
              <p:tags r:id="rId1"/>
            </p:custDataLst>
            <p:extLst>
              <p:ext uri="{D42A27DB-BD31-4B8C-83A1-F6EECF244321}">
                <p14:modId xmlns:p14="http://schemas.microsoft.com/office/powerpoint/2010/main" val="217181166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9FC3269-72A6-46DB-90F1-6D14640D579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7" name="Slide Number Placeholder 5">
            <a:extLst>
              <a:ext uri="{FF2B5EF4-FFF2-40B4-BE49-F238E27FC236}">
                <a16:creationId xmlns:a16="http://schemas.microsoft.com/office/drawing/2014/main" id="{9558092E-0BAC-4DCC-81C9-0A078E09D1D8}"/>
              </a:ext>
            </a:extLst>
          </p:cNvPr>
          <p:cNvSpPr txBox="1">
            <a:spLocks/>
          </p:cNvSpPr>
          <p:nvPr userDrawn="1"/>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smtClean="0"/>
              <a:pPr fontAlgn="base">
                <a:spcAft>
                  <a:spcPct val="0"/>
                </a:spcAft>
                <a:defRPr/>
              </a:pPr>
              <a:t>‹#›</a:t>
            </a:fld>
            <a:endParaRPr lang="en-US" sz="698"/>
          </a:p>
        </p:txBody>
      </p:sp>
    </p:spTree>
    <p:extLst>
      <p:ext uri="{BB962C8B-B14F-4D97-AF65-F5344CB8AC3E}">
        <p14:creationId xmlns:p14="http://schemas.microsoft.com/office/powerpoint/2010/main" val="189175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2.png"/><Relationship Id="rId3" Type="http://schemas.openxmlformats.org/officeDocument/2006/relationships/slideLayout" Target="../slideLayouts/slideLayout11.xml"/><Relationship Id="rId21"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emf"/><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oleObject" Target="../embeddings/oleObject10.bin"/><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8.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ags" Target="../tags/tag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3.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2.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image" Target="../media/image2.png"/><Relationship Id="rId3" Type="http://schemas.openxmlformats.org/officeDocument/2006/relationships/slideLayout" Target="../slideLayouts/slideLayout51.xml"/><Relationship Id="rId21" Type="http://schemas.openxmlformats.org/officeDocument/2006/relationships/theme" Target="../theme/theme4.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image" Target="../media/image1.emf"/><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oleObject" Target="../embeddings/oleObject31.bin"/><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image" Target="../media/image8.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tags" Target="../tags/tag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image" Target="../media/image1.emf"/><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oleObject" Target="../embeddings/oleObject52.bin"/><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image" Target="../media/image8.png"/><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tags" Target="../tags/tag5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heme" Target="../theme/theme5.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3D3AA05-729B-4875-A0C2-FCEAD17B9278}"/>
              </a:ext>
            </a:extLst>
          </p:cNvPr>
          <p:cNvGraphicFramePr>
            <a:graphicFrameLocks noChangeAspect="1"/>
          </p:cNvGraphicFramePr>
          <p:nvPr userDrawn="1">
            <p:custDataLst>
              <p:tags r:id="rId10"/>
            </p:custDataLst>
            <p:extLst>
              <p:ext uri="{D42A27DB-BD31-4B8C-83A1-F6EECF244321}">
                <p14:modId xmlns:p14="http://schemas.microsoft.com/office/powerpoint/2010/main" val="309618150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1" imgW="395" imgH="394" progId="TCLayout.ActiveDocument.1">
                  <p:embed/>
                </p:oleObj>
              </mc:Choice>
              <mc:Fallback>
                <p:oleObj name="think-cell Slide" r:id="rId11" imgW="395" imgH="394" progId="TCLayout.ActiveDocument.1">
                  <p:embed/>
                  <p:pic>
                    <p:nvPicPr>
                      <p:cNvPr id="2" name="Object 1" hidden="1">
                        <a:extLst>
                          <a:ext uri="{FF2B5EF4-FFF2-40B4-BE49-F238E27FC236}">
                            <a16:creationId xmlns:a16="http://schemas.microsoft.com/office/drawing/2014/main" id="{43D3AA05-729B-4875-A0C2-FCEAD17B9278}"/>
                          </a:ext>
                        </a:extLst>
                      </p:cNvPr>
                      <p:cNvPicPr/>
                      <p:nvPr/>
                    </p:nvPicPr>
                    <p:blipFill>
                      <a:blip r:embed="rId12"/>
                      <a:stretch>
                        <a:fillRect/>
                      </a:stretch>
                    </p:blipFill>
                    <p:spPr>
                      <a:xfrm>
                        <a:off x="1191" y="1191"/>
                        <a:ext cx="1191" cy="1191"/>
                      </a:xfrm>
                      <a:prstGeom prst="rect">
                        <a:avLst/>
                      </a:prstGeom>
                    </p:spPr>
                  </p:pic>
                </p:oleObj>
              </mc:Fallback>
            </mc:AlternateContent>
          </a:graphicData>
        </a:graphic>
      </p:graphicFrame>
      <p:sp>
        <p:nvSpPr>
          <p:cNvPr id="5" name="Slide Number Placeholder 9">
            <a:extLst>
              <a:ext uri="{FF2B5EF4-FFF2-40B4-BE49-F238E27FC236}">
                <a16:creationId xmlns:a16="http://schemas.microsoft.com/office/drawing/2014/main" id="{304D3DA5-419B-41D5-BC89-7C64ADE920D6}"/>
              </a:ext>
            </a:extLst>
          </p:cNvPr>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pic>
        <p:nvPicPr>
          <p:cNvPr id="8" name="Picture 7">
            <a:extLst>
              <a:ext uri="{FF2B5EF4-FFF2-40B4-BE49-F238E27FC236}">
                <a16:creationId xmlns:a16="http://schemas.microsoft.com/office/drawing/2014/main" id="{41873816-B340-6289-A972-C7578C6089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0443" y="655719"/>
            <a:ext cx="2129612" cy="626216"/>
          </a:xfrm>
          <a:prstGeom prst="rect">
            <a:avLst/>
          </a:prstGeom>
        </p:spPr>
      </p:pic>
      <p:pic>
        <p:nvPicPr>
          <p:cNvPr id="11" name="Picture 10" descr="14GSGL0011_D08_PPT_Cover_Global-Language-of-Business.png">
            <a:extLst>
              <a:ext uri="{FF2B5EF4-FFF2-40B4-BE49-F238E27FC236}">
                <a16:creationId xmlns:a16="http://schemas.microsoft.com/office/drawing/2014/main" id="{D69758FF-0199-D2F7-AA0F-84BFFB086C8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70750" y="965933"/>
            <a:ext cx="1429409" cy="77511"/>
          </a:xfrm>
          <a:prstGeom prst="rect">
            <a:avLst/>
          </a:prstGeom>
        </p:spPr>
      </p:pic>
    </p:spTree>
    <p:extLst>
      <p:ext uri="{BB962C8B-B14F-4D97-AF65-F5344CB8AC3E}">
        <p14:creationId xmlns:p14="http://schemas.microsoft.com/office/powerpoint/2010/main" val="1163230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89" r:id="rId4"/>
    <p:sldLayoutId id="2147483690" r:id="rId5"/>
    <p:sldLayoutId id="2147483691" r:id="rId6"/>
    <p:sldLayoutId id="2147483693" r:id="rId7"/>
    <p:sldLayoutId id="2147483694" r:id="rId8"/>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C5D51D-3F2E-4ADA-9502-7F4864F72B76}"/>
              </a:ext>
            </a:extLst>
          </p:cNvPr>
          <p:cNvGraphicFramePr>
            <a:graphicFrameLocks noChangeAspect="1"/>
          </p:cNvGraphicFramePr>
          <p:nvPr userDrawn="1">
            <p:custDataLst>
              <p:tags r:id="rId22"/>
            </p:custDataLst>
            <p:extLst>
              <p:ext uri="{D42A27DB-BD31-4B8C-83A1-F6EECF244321}">
                <p14:modId xmlns:p14="http://schemas.microsoft.com/office/powerpoint/2010/main" val="97654851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4" imgW="395" imgH="394" progId="TCLayout.ActiveDocument.1">
                  <p:embed/>
                </p:oleObj>
              </mc:Choice>
              <mc:Fallback>
                <p:oleObj name="think-cell Slide" r:id="rId24" imgW="395" imgH="394" progId="TCLayout.ActiveDocument.1">
                  <p:embed/>
                  <p:pic>
                    <p:nvPicPr>
                      <p:cNvPr id="3" name="Object 2" hidden="1">
                        <a:extLst>
                          <a:ext uri="{FF2B5EF4-FFF2-40B4-BE49-F238E27FC236}">
                            <a16:creationId xmlns:a16="http://schemas.microsoft.com/office/drawing/2014/main" id="{6EC5D51D-3F2E-4ADA-9502-7F4864F72B76}"/>
                          </a:ext>
                        </a:extLst>
                      </p:cNvPr>
                      <p:cNvPicPr/>
                      <p:nvPr/>
                    </p:nvPicPr>
                    <p:blipFill>
                      <a:blip r:embed="rId25"/>
                      <a:stretch>
                        <a:fillRect/>
                      </a:stretch>
                    </p:blipFill>
                    <p:spPr>
                      <a:xfrm>
                        <a:off x="1191" y="1191"/>
                        <a:ext cx="1191" cy="1191"/>
                      </a:xfrm>
                      <a:prstGeom prst="rect">
                        <a:avLst/>
                      </a:prstGeom>
                    </p:spPr>
                  </p:pic>
                </p:oleObj>
              </mc:Fallback>
            </mc:AlternateContent>
          </a:graphicData>
        </a:graphic>
      </p:graphicFrame>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dirty="0">
                <a:solidFill>
                  <a:srgbClr val="454545"/>
                </a:solidFill>
              </a:rPr>
              <a:t>© GS1</a:t>
            </a:r>
            <a:r>
              <a:rPr lang="en-US" sz="600" baseline="0" noProof="0" dirty="0">
                <a:solidFill>
                  <a:srgbClr val="454545"/>
                </a:solidFill>
              </a:rPr>
              <a:t> </a:t>
            </a:r>
            <a:r>
              <a:rPr lang="en-US" sz="600" noProof="0" dirty="0">
                <a:solidFill>
                  <a:srgbClr val="454545"/>
                </a:solidFill>
              </a:rPr>
              <a:t>2024</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 name="Rectangle 1">
            <a:extLst>
              <a:ext uri="{FF2B5EF4-FFF2-40B4-BE49-F238E27FC236}">
                <a16:creationId xmlns:a16="http://schemas.microsoft.com/office/drawing/2014/main" id="{856E5CB1-E16B-4122-9C68-2768B321B822}"/>
              </a:ext>
            </a:extLst>
          </p:cNvPr>
          <p:cNvSpPr/>
          <p:nvPr userDrawn="1"/>
        </p:nvSpPr>
        <p:spPr>
          <a:xfrm>
            <a:off x="259492" y="4417541"/>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9" name="Rectangle 8">
            <a:extLst>
              <a:ext uri="{FF2B5EF4-FFF2-40B4-BE49-F238E27FC236}">
                <a16:creationId xmlns:a16="http://schemas.microsoft.com/office/drawing/2014/main" id="{530F55FA-EAE0-4D3E-B841-CE1064C7B870}"/>
              </a:ext>
            </a:extLst>
          </p:cNvPr>
          <p:cNvSpPr/>
          <p:nvPr userDrawn="1"/>
        </p:nvSpPr>
        <p:spPr>
          <a:xfrm>
            <a:off x="415950" y="881023"/>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pic>
        <p:nvPicPr>
          <p:cNvPr id="11" name="Picture 10">
            <a:extLst>
              <a:ext uri="{FF2B5EF4-FFF2-40B4-BE49-F238E27FC236}">
                <a16:creationId xmlns:a16="http://schemas.microsoft.com/office/drawing/2014/main" id="{A501047D-386F-C0E3-21AA-55F7F1703917}"/>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Tree>
    <p:extLst>
      <p:ext uri="{BB962C8B-B14F-4D97-AF65-F5344CB8AC3E}">
        <p14:creationId xmlns:p14="http://schemas.microsoft.com/office/powerpoint/2010/main" val="21186928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95" r:id="rId20"/>
  </p:sldLayoutIdLst>
  <p:hf hdr="0" ftr="0" dt="0"/>
  <p:txStyles>
    <p:title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GB"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sz="600" noProof="0" dirty="0">
                <a:solidFill>
                  <a:srgbClr val="454545"/>
                </a:solidFill>
              </a:rPr>
              <a:t>© GS1</a:t>
            </a:r>
            <a:r>
              <a:rPr lang="en-GB" sz="600" baseline="0" noProof="0" dirty="0">
                <a:solidFill>
                  <a:srgbClr val="454545"/>
                </a:solidFill>
              </a:rPr>
              <a:t> </a:t>
            </a:r>
            <a:r>
              <a:rPr lang="en-GB" sz="600" noProof="0" dirty="0">
                <a:solidFill>
                  <a:srgbClr val="454545"/>
                </a:solidFill>
              </a:rPr>
              <a:t>2024</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pic>
        <p:nvPicPr>
          <p:cNvPr id="2" name="Picture 1">
            <a:extLst>
              <a:ext uri="{FF2B5EF4-FFF2-40B4-BE49-F238E27FC236}">
                <a16:creationId xmlns:a16="http://schemas.microsoft.com/office/drawing/2014/main" id="{77FF1734-4CEB-3A5C-6F3E-16651816B2DB}"/>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37172" y="4646132"/>
            <a:ext cx="1312639" cy="385983"/>
          </a:xfrm>
          <a:prstGeom prst="rect">
            <a:avLst/>
          </a:prstGeom>
        </p:spPr>
      </p:pic>
    </p:spTree>
    <p:extLst>
      <p:ext uri="{BB962C8B-B14F-4D97-AF65-F5344CB8AC3E}">
        <p14:creationId xmlns:p14="http://schemas.microsoft.com/office/powerpoint/2010/main" val="21345191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hf hdr="0" ftr="0" dt="0"/>
  <p:txStyles>
    <p:titleStyle>
      <a:lvl1pPr algn="l" defTabSz="457144"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C5D51D-3F2E-4ADA-9502-7F4864F72B76}"/>
              </a:ext>
            </a:extLst>
          </p:cNvPr>
          <p:cNvGraphicFramePr>
            <a:graphicFrameLocks noChangeAspect="1"/>
          </p:cNvGraphicFramePr>
          <p:nvPr userDrawn="1">
            <p:custDataLst>
              <p:tags r:id="rId22"/>
            </p:custDataLst>
            <p:extLst>
              <p:ext uri="{D42A27DB-BD31-4B8C-83A1-F6EECF244321}">
                <p14:modId xmlns:p14="http://schemas.microsoft.com/office/powerpoint/2010/main" val="209139984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4" imgW="395" imgH="394" progId="TCLayout.ActiveDocument.1">
                  <p:embed/>
                </p:oleObj>
              </mc:Choice>
              <mc:Fallback>
                <p:oleObj name="think-cell Slide" r:id="rId24" imgW="395" imgH="394" progId="TCLayout.ActiveDocument.1">
                  <p:embed/>
                  <p:pic>
                    <p:nvPicPr>
                      <p:cNvPr id="3" name="Object 2" hidden="1">
                        <a:extLst>
                          <a:ext uri="{FF2B5EF4-FFF2-40B4-BE49-F238E27FC236}">
                            <a16:creationId xmlns:a16="http://schemas.microsoft.com/office/drawing/2014/main" id="{6EC5D51D-3F2E-4ADA-9502-7F4864F72B76}"/>
                          </a:ext>
                        </a:extLst>
                      </p:cNvPr>
                      <p:cNvPicPr/>
                      <p:nvPr/>
                    </p:nvPicPr>
                    <p:blipFill>
                      <a:blip r:embed="rId25"/>
                      <a:stretch>
                        <a:fillRect/>
                      </a:stretch>
                    </p:blipFill>
                    <p:spPr>
                      <a:xfrm>
                        <a:off x="1191" y="1191"/>
                        <a:ext cx="1191" cy="1191"/>
                      </a:xfrm>
                      <a:prstGeom prst="rect">
                        <a:avLst/>
                      </a:prstGeom>
                    </p:spPr>
                  </p:pic>
                </p:oleObj>
              </mc:Fallback>
            </mc:AlternateContent>
          </a:graphicData>
        </a:graphic>
      </p:graphicFrame>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dirty="0">
                <a:solidFill>
                  <a:srgbClr val="454545"/>
                </a:solidFill>
              </a:rPr>
              <a:t>© GS1</a:t>
            </a:r>
            <a:r>
              <a:rPr lang="en-US" sz="600" baseline="0" noProof="0" dirty="0">
                <a:solidFill>
                  <a:srgbClr val="454545"/>
                </a:solidFill>
              </a:rPr>
              <a:t> </a:t>
            </a:r>
            <a:r>
              <a:rPr lang="en-US" sz="600" noProof="0" dirty="0">
                <a:solidFill>
                  <a:srgbClr val="454545"/>
                </a:solidFill>
              </a:rPr>
              <a:t>2024</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 name="Rectangle 1">
            <a:extLst>
              <a:ext uri="{FF2B5EF4-FFF2-40B4-BE49-F238E27FC236}">
                <a16:creationId xmlns:a16="http://schemas.microsoft.com/office/drawing/2014/main" id="{856E5CB1-E16B-4122-9C68-2768B321B822}"/>
              </a:ext>
            </a:extLst>
          </p:cNvPr>
          <p:cNvSpPr/>
          <p:nvPr userDrawn="1"/>
        </p:nvSpPr>
        <p:spPr>
          <a:xfrm>
            <a:off x="259492" y="4417541"/>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9" name="Rectangle 8">
            <a:extLst>
              <a:ext uri="{FF2B5EF4-FFF2-40B4-BE49-F238E27FC236}">
                <a16:creationId xmlns:a16="http://schemas.microsoft.com/office/drawing/2014/main" id="{530F55FA-EAE0-4D3E-B841-CE1064C7B870}"/>
              </a:ext>
            </a:extLst>
          </p:cNvPr>
          <p:cNvSpPr/>
          <p:nvPr userDrawn="1"/>
        </p:nvSpPr>
        <p:spPr>
          <a:xfrm>
            <a:off x="415950" y="881023"/>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pic>
        <p:nvPicPr>
          <p:cNvPr id="11" name="Picture 10">
            <a:extLst>
              <a:ext uri="{FF2B5EF4-FFF2-40B4-BE49-F238E27FC236}">
                <a16:creationId xmlns:a16="http://schemas.microsoft.com/office/drawing/2014/main" id="{A501047D-386F-C0E3-21AA-55F7F1703917}"/>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Tree>
    <p:extLst>
      <p:ext uri="{BB962C8B-B14F-4D97-AF65-F5344CB8AC3E}">
        <p14:creationId xmlns:p14="http://schemas.microsoft.com/office/powerpoint/2010/main" val="220340467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Lst>
  <p:hf hdr="0" ftr="0" dt="0"/>
  <p:txStyles>
    <p:title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C5D51D-3F2E-4ADA-9502-7F4864F72B76}"/>
              </a:ext>
            </a:extLst>
          </p:cNvPr>
          <p:cNvGraphicFramePr>
            <a:graphicFrameLocks noChangeAspect="1"/>
          </p:cNvGraphicFramePr>
          <p:nvPr userDrawn="1">
            <p:custDataLst>
              <p:tags r:id="rId23"/>
            </p:custDataLst>
            <p:extLst>
              <p:ext uri="{D42A27DB-BD31-4B8C-83A1-F6EECF244321}">
                <p14:modId xmlns:p14="http://schemas.microsoft.com/office/powerpoint/2010/main" val="97654851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5" imgW="395" imgH="394" progId="TCLayout.ActiveDocument.1">
                  <p:embed/>
                </p:oleObj>
              </mc:Choice>
              <mc:Fallback>
                <p:oleObj name="think-cell Slide" r:id="rId25" imgW="395" imgH="394" progId="TCLayout.ActiveDocument.1">
                  <p:embed/>
                  <p:pic>
                    <p:nvPicPr>
                      <p:cNvPr id="3" name="Object 2" hidden="1">
                        <a:extLst>
                          <a:ext uri="{FF2B5EF4-FFF2-40B4-BE49-F238E27FC236}">
                            <a16:creationId xmlns:a16="http://schemas.microsoft.com/office/drawing/2014/main" id="{6EC5D51D-3F2E-4ADA-9502-7F4864F72B76}"/>
                          </a:ext>
                        </a:extLst>
                      </p:cNvPr>
                      <p:cNvPicPr/>
                      <p:nvPr/>
                    </p:nvPicPr>
                    <p:blipFill>
                      <a:blip r:embed="rId26"/>
                      <a:stretch>
                        <a:fillRect/>
                      </a:stretch>
                    </p:blipFill>
                    <p:spPr>
                      <a:xfrm>
                        <a:off x="1191" y="1191"/>
                        <a:ext cx="1191" cy="1191"/>
                      </a:xfrm>
                      <a:prstGeom prst="rect">
                        <a:avLst/>
                      </a:prstGeom>
                    </p:spPr>
                  </p:pic>
                </p:oleObj>
              </mc:Fallback>
            </mc:AlternateContent>
          </a:graphicData>
        </a:graphic>
      </p:graphicFrame>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a:solidFill>
                  <a:srgbClr val="454545"/>
                </a:solidFill>
              </a:rPr>
              <a:t>© GS1</a:t>
            </a:r>
            <a:r>
              <a:rPr lang="en-US" sz="600" baseline="0" noProof="0">
                <a:solidFill>
                  <a:srgbClr val="454545"/>
                </a:solidFill>
              </a:rPr>
              <a:t> </a:t>
            </a:r>
            <a:r>
              <a:rPr lang="en-US" sz="600" noProof="0">
                <a:solidFill>
                  <a:srgbClr val="454545"/>
                </a:solidFill>
              </a:rPr>
              <a:t>2023</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 name="Rectangle 1">
            <a:extLst>
              <a:ext uri="{FF2B5EF4-FFF2-40B4-BE49-F238E27FC236}">
                <a16:creationId xmlns:a16="http://schemas.microsoft.com/office/drawing/2014/main" id="{856E5CB1-E16B-4122-9C68-2768B321B822}"/>
              </a:ext>
            </a:extLst>
          </p:cNvPr>
          <p:cNvSpPr/>
          <p:nvPr userDrawn="1"/>
        </p:nvSpPr>
        <p:spPr>
          <a:xfrm>
            <a:off x="259492" y="4417541"/>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9" name="Rectangle 8">
            <a:extLst>
              <a:ext uri="{FF2B5EF4-FFF2-40B4-BE49-F238E27FC236}">
                <a16:creationId xmlns:a16="http://schemas.microsoft.com/office/drawing/2014/main" id="{530F55FA-EAE0-4D3E-B841-CE1064C7B870}"/>
              </a:ext>
            </a:extLst>
          </p:cNvPr>
          <p:cNvSpPr/>
          <p:nvPr userDrawn="1"/>
        </p:nvSpPr>
        <p:spPr>
          <a:xfrm>
            <a:off x="415950" y="881023"/>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pic>
        <p:nvPicPr>
          <p:cNvPr id="11" name="Picture 10">
            <a:extLst>
              <a:ext uri="{FF2B5EF4-FFF2-40B4-BE49-F238E27FC236}">
                <a16:creationId xmlns:a16="http://schemas.microsoft.com/office/drawing/2014/main" id="{A501047D-386F-C0E3-21AA-55F7F1703917}"/>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Tree>
    <p:extLst>
      <p:ext uri="{BB962C8B-B14F-4D97-AF65-F5344CB8AC3E}">
        <p14:creationId xmlns:p14="http://schemas.microsoft.com/office/powerpoint/2010/main" val="223483946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Lst>
  <p:hf hdr="0" ftr="0" dt="0"/>
  <p:txStyles>
    <p:title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slide" Target="slide43.xml"/><Relationship Id="rId18" Type="http://schemas.openxmlformats.org/officeDocument/2006/relationships/hyperlink" Target="mailto:helpdesk@gs1.org?subject=2D%20barcodes%20in%20Retail%20question" TargetMode="External"/><Relationship Id="rId26" Type="http://schemas.openxmlformats.org/officeDocument/2006/relationships/slide" Target="slide56.xml"/><Relationship Id="rId39" Type="http://schemas.openxmlformats.org/officeDocument/2006/relationships/slide" Target="slide13.xml"/><Relationship Id="rId21" Type="http://schemas.openxmlformats.org/officeDocument/2006/relationships/slide" Target="slide54.xml"/><Relationship Id="rId34" Type="http://schemas.openxmlformats.org/officeDocument/2006/relationships/slide" Target="slide25.xml"/><Relationship Id="rId7" Type="http://schemas.openxmlformats.org/officeDocument/2006/relationships/tags" Target="../tags/tag81.xml"/><Relationship Id="rId2" Type="http://schemas.openxmlformats.org/officeDocument/2006/relationships/tags" Target="../tags/tag76.xml"/><Relationship Id="rId16" Type="http://schemas.openxmlformats.org/officeDocument/2006/relationships/slide" Target="slide40.xml"/><Relationship Id="rId20" Type="http://schemas.openxmlformats.org/officeDocument/2006/relationships/slide" Target="slide44.xml"/><Relationship Id="rId29" Type="http://schemas.openxmlformats.org/officeDocument/2006/relationships/slide" Target="slide39.xml"/><Relationship Id="rId41" Type="http://schemas.openxmlformats.org/officeDocument/2006/relationships/slide" Target="slide55.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slideLayout" Target="../slideLayouts/slideLayout30.xml"/><Relationship Id="rId24" Type="http://schemas.openxmlformats.org/officeDocument/2006/relationships/slide" Target="slide31.xml"/><Relationship Id="rId32" Type="http://schemas.openxmlformats.org/officeDocument/2006/relationships/slide" Target="slide17.xml"/><Relationship Id="rId37" Type="http://schemas.openxmlformats.org/officeDocument/2006/relationships/slide" Target="slide57.xml"/><Relationship Id="rId40" Type="http://schemas.openxmlformats.org/officeDocument/2006/relationships/slide" Target="slide45.xml"/><Relationship Id="rId5" Type="http://schemas.openxmlformats.org/officeDocument/2006/relationships/tags" Target="../tags/tag79.xml"/><Relationship Id="rId15" Type="http://schemas.openxmlformats.org/officeDocument/2006/relationships/slide" Target="slide14.xml"/><Relationship Id="rId23" Type="http://schemas.openxmlformats.org/officeDocument/2006/relationships/slide" Target="slide41.xml"/><Relationship Id="rId28" Type="http://schemas.openxmlformats.org/officeDocument/2006/relationships/slide" Target="slide42.xml"/><Relationship Id="rId36" Type="http://schemas.openxmlformats.org/officeDocument/2006/relationships/slide" Target="slide3.xml"/><Relationship Id="rId10" Type="http://schemas.openxmlformats.org/officeDocument/2006/relationships/tags" Target="../tags/tag84.xml"/><Relationship Id="rId19" Type="http://schemas.openxmlformats.org/officeDocument/2006/relationships/hyperlink" Target="http://www.gs1.org/" TargetMode="External"/><Relationship Id="rId31" Type="http://schemas.openxmlformats.org/officeDocument/2006/relationships/slide" Target="slide16.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slide" Target="slide53.xml"/><Relationship Id="rId22" Type="http://schemas.openxmlformats.org/officeDocument/2006/relationships/slide" Target="slide15.xml"/><Relationship Id="rId27" Type="http://schemas.openxmlformats.org/officeDocument/2006/relationships/slide" Target="slide29.xml"/><Relationship Id="rId30" Type="http://schemas.openxmlformats.org/officeDocument/2006/relationships/slide" Target="slide49.xml"/><Relationship Id="rId35" Type="http://schemas.openxmlformats.org/officeDocument/2006/relationships/slide" Target="slide2.xml"/><Relationship Id="rId8" Type="http://schemas.openxmlformats.org/officeDocument/2006/relationships/tags" Target="../tags/tag82.xml"/><Relationship Id="rId3" Type="http://schemas.openxmlformats.org/officeDocument/2006/relationships/tags" Target="../tags/tag77.xml"/><Relationship Id="rId12" Type="http://schemas.openxmlformats.org/officeDocument/2006/relationships/notesSlide" Target="../notesSlides/notesSlide1.xml"/><Relationship Id="rId17" Type="http://schemas.openxmlformats.org/officeDocument/2006/relationships/slide" Target="slide30.xml"/><Relationship Id="rId25" Type="http://schemas.openxmlformats.org/officeDocument/2006/relationships/slide" Target="slide52.xml"/><Relationship Id="rId33" Type="http://schemas.openxmlformats.org/officeDocument/2006/relationships/slide" Target="slide19.xml"/><Relationship Id="rId38" Type="http://schemas.openxmlformats.org/officeDocument/2006/relationships/slide" Target="slide11.xml"/></Relationships>
</file>

<file path=ppt/slides/_rels/slide10.xml.rels><?xml version="1.0" encoding="UTF-8" standalone="yes"?>
<Relationships xmlns="http://schemas.openxmlformats.org/package/2006/relationships"><Relationship Id="rId13" Type="http://schemas.openxmlformats.org/officeDocument/2006/relationships/notesSlide" Target="../notesSlides/notesSlide10.xml"/><Relationship Id="rId18" Type="http://schemas.openxmlformats.org/officeDocument/2006/relationships/slide" Target="slide40.xml"/><Relationship Id="rId26" Type="http://schemas.openxmlformats.org/officeDocument/2006/relationships/slide" Target="slide31.xml"/><Relationship Id="rId39" Type="http://schemas.openxmlformats.org/officeDocument/2006/relationships/hyperlink" Target="mailto:helpdesk@gs1.org?subject=2D%20barcodes%20in%20Retail%20question" TargetMode="External"/><Relationship Id="rId21" Type="http://schemas.openxmlformats.org/officeDocument/2006/relationships/slide" Target="slide29.xml"/><Relationship Id="rId34" Type="http://schemas.openxmlformats.org/officeDocument/2006/relationships/slide" Target="slide19.xml"/><Relationship Id="rId42" Type="http://schemas.openxmlformats.org/officeDocument/2006/relationships/image" Target="../media/image15.sv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slide" Target="slide14.xml"/><Relationship Id="rId20" Type="http://schemas.openxmlformats.org/officeDocument/2006/relationships/slide" Target="slide53.xml"/><Relationship Id="rId29" Type="http://schemas.openxmlformats.org/officeDocument/2006/relationships/slide" Target="slide42.xml"/><Relationship Id="rId41" Type="http://schemas.openxmlformats.org/officeDocument/2006/relationships/image" Target="../media/image14.pn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slide" Target="slide15.xml"/><Relationship Id="rId32" Type="http://schemas.openxmlformats.org/officeDocument/2006/relationships/slide" Target="slide16.xml"/><Relationship Id="rId37" Type="http://schemas.openxmlformats.org/officeDocument/2006/relationships/slide" Target="slide45.xml"/><Relationship Id="rId40" Type="http://schemas.openxmlformats.org/officeDocument/2006/relationships/slide" Target="slide1.xml"/><Relationship Id="rId5" Type="http://schemas.openxmlformats.org/officeDocument/2006/relationships/tags" Target="../tags/tag117.xml"/><Relationship Id="rId15" Type="http://schemas.openxmlformats.org/officeDocument/2006/relationships/image" Target="../media/image1.emf"/><Relationship Id="rId23" Type="http://schemas.openxmlformats.org/officeDocument/2006/relationships/slide" Target="slide54.xml"/><Relationship Id="rId28" Type="http://schemas.openxmlformats.org/officeDocument/2006/relationships/slide" Target="slide56.xml"/><Relationship Id="rId36" Type="http://schemas.openxmlformats.org/officeDocument/2006/relationships/slide" Target="slide57.xml"/><Relationship Id="rId10" Type="http://schemas.openxmlformats.org/officeDocument/2006/relationships/tags" Target="../tags/tag122.xml"/><Relationship Id="rId19" Type="http://schemas.openxmlformats.org/officeDocument/2006/relationships/slide" Target="slide43.xml"/><Relationship Id="rId31" Type="http://schemas.openxmlformats.org/officeDocument/2006/relationships/slide" Target="slide49.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oleObject" Target="../embeddings/oleObject79.bin"/><Relationship Id="rId22" Type="http://schemas.openxmlformats.org/officeDocument/2006/relationships/slide" Target="slide44.xml"/><Relationship Id="rId27" Type="http://schemas.openxmlformats.org/officeDocument/2006/relationships/slide" Target="slide52.xml"/><Relationship Id="rId30" Type="http://schemas.openxmlformats.org/officeDocument/2006/relationships/slide" Target="slide39.xml"/><Relationship Id="rId35" Type="http://schemas.openxmlformats.org/officeDocument/2006/relationships/slide" Target="slide25.xml"/><Relationship Id="rId8" Type="http://schemas.openxmlformats.org/officeDocument/2006/relationships/tags" Target="../tags/tag120.xml"/><Relationship Id="rId3" Type="http://schemas.openxmlformats.org/officeDocument/2006/relationships/tags" Target="../tags/tag115.xml"/><Relationship Id="rId12" Type="http://schemas.openxmlformats.org/officeDocument/2006/relationships/slideLayout" Target="../slideLayouts/slideLayout50.xml"/><Relationship Id="rId17" Type="http://schemas.openxmlformats.org/officeDocument/2006/relationships/slide" Target="slide30.xml"/><Relationship Id="rId25" Type="http://schemas.openxmlformats.org/officeDocument/2006/relationships/slide" Target="slide41.xml"/><Relationship Id="rId33" Type="http://schemas.openxmlformats.org/officeDocument/2006/relationships/slide" Target="slide17.xml"/><Relationship Id="rId38" Type="http://schemas.openxmlformats.org/officeDocument/2006/relationships/slide" Target="slide55.xml"/></Relationships>
</file>

<file path=ppt/slides/_rels/slide11.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33.png"/><Relationship Id="rId7" Type="http://schemas.openxmlformats.org/officeDocument/2006/relationships/slide" Target="slide43.xml"/><Relationship Id="rId12" Type="http://schemas.openxmlformats.org/officeDocument/2006/relationships/image" Target="../media/image15.sv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slide" Target="slide40.xml"/><Relationship Id="rId11" Type="http://schemas.openxmlformats.org/officeDocument/2006/relationships/image" Target="../media/image14.png"/><Relationship Id="rId5" Type="http://schemas.openxmlformats.org/officeDocument/2006/relationships/slide" Target="slide30.xml"/><Relationship Id="rId10" Type="http://schemas.openxmlformats.org/officeDocument/2006/relationships/slide" Target="slide1.xml"/><Relationship Id="rId4" Type="http://schemas.openxmlformats.org/officeDocument/2006/relationships/slide" Target="slide14.xml"/><Relationship Id="rId9" Type="http://schemas.openxmlformats.org/officeDocument/2006/relationships/hyperlink" Target="mailto:helpdesk@gs1.org?subject=2D%20barcodes%20in%20Retail%20question" TargetMode="External"/></Relationships>
</file>

<file path=ppt/slides/_rels/slide12.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14.png"/><Relationship Id="rId3" Type="http://schemas.openxmlformats.org/officeDocument/2006/relationships/notesSlide" Target="../notesSlides/notesSlide12.xml"/><Relationship Id="rId7" Type="http://schemas.openxmlformats.org/officeDocument/2006/relationships/slide" Target="slide30.xml"/><Relationship Id="rId12" Type="http://schemas.openxmlformats.org/officeDocument/2006/relationships/slide" Target="slide1.xml"/><Relationship Id="rId2" Type="http://schemas.openxmlformats.org/officeDocument/2006/relationships/slideLayout" Target="../slideLayouts/slideLayout9.xml"/><Relationship Id="rId1" Type="http://schemas.openxmlformats.org/officeDocument/2006/relationships/tags" Target="../tags/tag124.xml"/><Relationship Id="rId6" Type="http://schemas.openxmlformats.org/officeDocument/2006/relationships/slide" Target="slide14.xml"/><Relationship Id="rId11" Type="http://schemas.openxmlformats.org/officeDocument/2006/relationships/hyperlink" Target="mailto:helpdesk@gs1.org?subject=2D%20barcodes%20in%20Retail%20question" TargetMode="External"/><Relationship Id="rId5" Type="http://schemas.openxmlformats.org/officeDocument/2006/relationships/image" Target="../media/image1.emf"/><Relationship Id="rId10" Type="http://schemas.openxmlformats.org/officeDocument/2006/relationships/slide" Target="slide53.xml"/><Relationship Id="rId4" Type="http://schemas.openxmlformats.org/officeDocument/2006/relationships/oleObject" Target="../embeddings/oleObject80.bin"/><Relationship Id="rId9" Type="http://schemas.openxmlformats.org/officeDocument/2006/relationships/slide" Target="slide43.xml"/><Relationship Id="rId14"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xml"/><Relationship Id="rId3" Type="http://schemas.openxmlformats.org/officeDocument/2006/relationships/notesSlide" Target="../notesSlides/notesSlide13.xml"/><Relationship Id="rId7" Type="http://schemas.openxmlformats.org/officeDocument/2006/relationships/slide" Target="slide14.xml"/><Relationship Id="rId12" Type="http://schemas.openxmlformats.org/officeDocument/2006/relationships/hyperlink" Target="mailto:helpdesk@gs1.org?subject=2D%20barcodes%20in%20Retail%20question" TargetMode="External"/><Relationship Id="rId2" Type="http://schemas.openxmlformats.org/officeDocument/2006/relationships/slideLayout" Target="../slideLayouts/slideLayout10.xml"/><Relationship Id="rId1" Type="http://schemas.openxmlformats.org/officeDocument/2006/relationships/tags" Target="../tags/tag125.xml"/><Relationship Id="rId6" Type="http://schemas.openxmlformats.org/officeDocument/2006/relationships/image" Target="../media/image1.emf"/><Relationship Id="rId11" Type="http://schemas.openxmlformats.org/officeDocument/2006/relationships/slide" Target="slide53.xml"/><Relationship Id="rId5" Type="http://schemas.openxmlformats.org/officeDocument/2006/relationships/oleObject" Target="../embeddings/oleObject81.bin"/><Relationship Id="rId15" Type="http://schemas.openxmlformats.org/officeDocument/2006/relationships/image" Target="../media/image15.svg"/><Relationship Id="rId10" Type="http://schemas.openxmlformats.org/officeDocument/2006/relationships/slide" Target="slide43.xml"/><Relationship Id="rId4" Type="http://schemas.openxmlformats.org/officeDocument/2006/relationships/image" Target="../media/image34.png"/><Relationship Id="rId9" Type="http://schemas.openxmlformats.org/officeDocument/2006/relationships/slide" Target="slide40.xml"/><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slide" Target="slide43.xml"/><Relationship Id="rId3" Type="http://schemas.openxmlformats.org/officeDocument/2006/relationships/tags" Target="../tags/tag128.xml"/><Relationship Id="rId7" Type="http://schemas.openxmlformats.org/officeDocument/2006/relationships/slide" Target="slide14.xml"/><Relationship Id="rId12" Type="http://schemas.openxmlformats.org/officeDocument/2006/relationships/slide" Target="slide40.xml"/><Relationship Id="rId17" Type="http://schemas.openxmlformats.org/officeDocument/2006/relationships/image" Target="../media/image15.svg"/><Relationship Id="rId2" Type="http://schemas.openxmlformats.org/officeDocument/2006/relationships/tags" Target="../tags/tag127.xml"/><Relationship Id="rId16" Type="http://schemas.openxmlformats.org/officeDocument/2006/relationships/image" Target="../media/image14.png"/><Relationship Id="rId1" Type="http://schemas.openxmlformats.org/officeDocument/2006/relationships/tags" Target="../tags/tag126.xml"/><Relationship Id="rId6" Type="http://schemas.openxmlformats.org/officeDocument/2006/relationships/notesSlide" Target="../notesSlides/notesSlide14.xml"/><Relationship Id="rId11" Type="http://schemas.openxmlformats.org/officeDocument/2006/relationships/slide" Target="slide30.xml"/><Relationship Id="rId5" Type="http://schemas.openxmlformats.org/officeDocument/2006/relationships/slideLayout" Target="../slideLayouts/slideLayout28.xml"/><Relationship Id="rId15" Type="http://schemas.openxmlformats.org/officeDocument/2006/relationships/slide" Target="slide1.xml"/><Relationship Id="rId10" Type="http://schemas.openxmlformats.org/officeDocument/2006/relationships/slide" Target="slide16.xml"/><Relationship Id="rId4" Type="http://schemas.openxmlformats.org/officeDocument/2006/relationships/tags" Target="../tags/tag129.xml"/><Relationship Id="rId9" Type="http://schemas.openxmlformats.org/officeDocument/2006/relationships/image" Target="../media/image1.emf"/><Relationship Id="rId14" Type="http://schemas.openxmlformats.org/officeDocument/2006/relationships/slide" Target="slide53.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slide" Target="slide14.xml"/><Relationship Id="rId18" Type="http://schemas.openxmlformats.org/officeDocument/2006/relationships/hyperlink" Target="mailto:helpdesk@gs1.org?subject=2D%20barcodes%20in%20Retail%20question" TargetMode="External"/><Relationship Id="rId3" Type="http://schemas.openxmlformats.org/officeDocument/2006/relationships/notesSlide" Target="../notesSlides/notesSlide15.xml"/><Relationship Id="rId21" Type="http://schemas.openxmlformats.org/officeDocument/2006/relationships/image" Target="../media/image15.svg"/><Relationship Id="rId7" Type="http://schemas.openxmlformats.org/officeDocument/2006/relationships/image" Target="../media/image17.emf"/><Relationship Id="rId12" Type="http://schemas.openxmlformats.org/officeDocument/2006/relationships/hyperlink" Target="https://www.gs1.org/insights-events/case-studies?f%5B0%5D=gs1_standard%3A1634&amp;f%5B1%5D=industry%3A1655" TargetMode="External"/><Relationship Id="rId17" Type="http://schemas.openxmlformats.org/officeDocument/2006/relationships/slide" Target="slide53.xml"/><Relationship Id="rId2" Type="http://schemas.openxmlformats.org/officeDocument/2006/relationships/slideLayout" Target="../slideLayouts/slideLayout10.xml"/><Relationship Id="rId16" Type="http://schemas.openxmlformats.org/officeDocument/2006/relationships/slide" Target="slide43.xml"/><Relationship Id="rId20" Type="http://schemas.openxmlformats.org/officeDocument/2006/relationships/image" Target="../media/image14.png"/><Relationship Id="rId1" Type="http://schemas.openxmlformats.org/officeDocument/2006/relationships/tags" Target="../tags/tag130.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emf"/><Relationship Id="rId15" Type="http://schemas.openxmlformats.org/officeDocument/2006/relationships/slide" Target="slide40.xml"/><Relationship Id="rId10" Type="http://schemas.openxmlformats.org/officeDocument/2006/relationships/image" Target="../media/image20.emf"/><Relationship Id="rId19" Type="http://schemas.openxmlformats.org/officeDocument/2006/relationships/slide" Target="slide1.xml"/><Relationship Id="rId4" Type="http://schemas.openxmlformats.org/officeDocument/2006/relationships/oleObject" Target="../embeddings/oleObject83.bin"/><Relationship Id="rId9" Type="http://schemas.openxmlformats.org/officeDocument/2006/relationships/image" Target="../media/image19.emf"/><Relationship Id="rId14" Type="http://schemas.openxmlformats.org/officeDocument/2006/relationships/slide" Target="slide30.xml"/></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hyperlink" Target="mailto:helpdesk@gs1.org?subject=2D%20barcodes%20in%20Retail%20question" TargetMode="External"/><Relationship Id="rId3" Type="http://schemas.openxmlformats.org/officeDocument/2006/relationships/notesSlide" Target="../notesSlides/notesSlide16.xml"/><Relationship Id="rId7" Type="http://schemas.openxmlformats.org/officeDocument/2006/relationships/slide" Target="slide29.xml"/><Relationship Id="rId12" Type="http://schemas.openxmlformats.org/officeDocument/2006/relationships/slide" Target="slide53.xml"/><Relationship Id="rId2" Type="http://schemas.openxmlformats.org/officeDocument/2006/relationships/slideLayout" Target="../slideLayouts/slideLayout10.xml"/><Relationship Id="rId16" Type="http://schemas.openxmlformats.org/officeDocument/2006/relationships/image" Target="../media/image15.svg"/><Relationship Id="rId1" Type="http://schemas.openxmlformats.org/officeDocument/2006/relationships/tags" Target="../tags/tag131.xml"/><Relationship Id="rId6" Type="http://schemas.openxmlformats.org/officeDocument/2006/relationships/image" Target="../media/image35.png"/><Relationship Id="rId11" Type="http://schemas.openxmlformats.org/officeDocument/2006/relationships/slide" Target="slide43.xml"/><Relationship Id="rId5" Type="http://schemas.openxmlformats.org/officeDocument/2006/relationships/image" Target="../media/image1.emf"/><Relationship Id="rId15" Type="http://schemas.openxmlformats.org/officeDocument/2006/relationships/image" Target="../media/image14.png"/><Relationship Id="rId10" Type="http://schemas.openxmlformats.org/officeDocument/2006/relationships/slide" Target="slide40.xml"/><Relationship Id="rId4" Type="http://schemas.openxmlformats.org/officeDocument/2006/relationships/oleObject" Target="../embeddings/oleObject84.bin"/><Relationship Id="rId9" Type="http://schemas.openxmlformats.org/officeDocument/2006/relationships/slide" Target="slide30.xml"/><Relationship Id="rId14" Type="http://schemas.openxmlformats.org/officeDocument/2006/relationships/slide" Target="slide1.xml"/></Relationships>
</file>

<file path=ppt/slides/_rels/slide17.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xml"/><Relationship Id="rId3" Type="http://schemas.openxmlformats.org/officeDocument/2006/relationships/image" Target="../media/image16.emf"/><Relationship Id="rId7" Type="http://schemas.openxmlformats.org/officeDocument/2006/relationships/slide" Target="slide14.xml"/><Relationship Id="rId12" Type="http://schemas.openxmlformats.org/officeDocument/2006/relationships/hyperlink" Target="mailto:helpdesk@gs1.org?subject=2D%20barcodes%20in%20Retail%20question"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20.emf"/><Relationship Id="rId11" Type="http://schemas.openxmlformats.org/officeDocument/2006/relationships/slide" Target="slide53.xml"/><Relationship Id="rId5" Type="http://schemas.openxmlformats.org/officeDocument/2006/relationships/image" Target="../media/image18.emf"/><Relationship Id="rId15" Type="http://schemas.openxmlformats.org/officeDocument/2006/relationships/image" Target="../media/image15.svg"/><Relationship Id="rId10" Type="http://schemas.openxmlformats.org/officeDocument/2006/relationships/slide" Target="slide43.xml"/><Relationship Id="rId4" Type="http://schemas.openxmlformats.org/officeDocument/2006/relationships/image" Target="../media/image17.emf"/><Relationship Id="rId9" Type="http://schemas.openxmlformats.org/officeDocument/2006/relationships/slide" Target="slide40.xml"/><Relationship Id="rId1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15.svg"/><Relationship Id="rId3" Type="http://schemas.openxmlformats.org/officeDocument/2006/relationships/image" Target="../media/image19.emf"/><Relationship Id="rId7" Type="http://schemas.openxmlformats.org/officeDocument/2006/relationships/slide" Target="slide40.xml"/><Relationship Id="rId12"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slide" Target="slide30.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hyperlink" Target="mailto:helpdesk@gs1.org?subject=2D%20barcodes%20in%20Retail%20question" TargetMode="External"/><Relationship Id="rId4" Type="http://schemas.openxmlformats.org/officeDocument/2006/relationships/image" Target="../media/image20.emf"/><Relationship Id="rId9" Type="http://schemas.openxmlformats.org/officeDocument/2006/relationships/slide" Target="slide53.xml"/></Relationships>
</file>

<file path=ppt/slides/_rels/slide19.xml.rels><?xml version="1.0" encoding="UTF-8" standalone="yes"?>
<Relationships xmlns="http://schemas.openxmlformats.org/package/2006/relationships"><Relationship Id="rId8" Type="http://schemas.openxmlformats.org/officeDocument/2006/relationships/hyperlink" Target="mailto:helpdesk@gs1.org?subject=2D%20barcodes%20in%20Retail%20question" TargetMode="External"/><Relationship Id="rId3" Type="http://schemas.openxmlformats.org/officeDocument/2006/relationships/slide" Target="slide14.xml"/><Relationship Id="rId7" Type="http://schemas.openxmlformats.org/officeDocument/2006/relationships/slide" Target="slide53.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slide" Target="slide43.xml"/><Relationship Id="rId11" Type="http://schemas.openxmlformats.org/officeDocument/2006/relationships/image" Target="../media/image15.svg"/><Relationship Id="rId5" Type="http://schemas.openxmlformats.org/officeDocument/2006/relationships/slide" Target="slide40.xml"/><Relationship Id="rId10" Type="http://schemas.openxmlformats.org/officeDocument/2006/relationships/image" Target="../media/image14.png"/><Relationship Id="rId4" Type="http://schemas.openxmlformats.org/officeDocument/2006/relationships/slide" Target="slide30.xml"/><Relationship Id="rId9"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13.svg"/><Relationship Id="rId18" Type="http://schemas.openxmlformats.org/officeDocument/2006/relationships/slide" Target="slide53.xml"/><Relationship Id="rId3" Type="http://schemas.openxmlformats.org/officeDocument/2006/relationships/tags" Target="../tags/tag87.xml"/><Relationship Id="rId21" Type="http://schemas.openxmlformats.org/officeDocument/2006/relationships/image" Target="../media/image14.png"/><Relationship Id="rId7" Type="http://schemas.openxmlformats.org/officeDocument/2006/relationships/oleObject" Target="../embeddings/oleObject74.bin"/><Relationship Id="rId12" Type="http://schemas.openxmlformats.org/officeDocument/2006/relationships/image" Target="../media/image12.png"/><Relationship Id="rId17" Type="http://schemas.openxmlformats.org/officeDocument/2006/relationships/slide" Target="slide43.xml"/><Relationship Id="rId2" Type="http://schemas.openxmlformats.org/officeDocument/2006/relationships/tags" Target="../tags/tag86.xml"/><Relationship Id="rId16" Type="http://schemas.openxmlformats.org/officeDocument/2006/relationships/slide" Target="slide40.xml"/><Relationship Id="rId20" Type="http://schemas.openxmlformats.org/officeDocument/2006/relationships/slide" Target="slide1.xml"/><Relationship Id="rId1" Type="http://schemas.openxmlformats.org/officeDocument/2006/relationships/tags" Target="../tags/tag85.xml"/><Relationship Id="rId6" Type="http://schemas.openxmlformats.org/officeDocument/2006/relationships/notesSlide" Target="../notesSlides/notesSlide2.xml"/><Relationship Id="rId11" Type="http://schemas.openxmlformats.org/officeDocument/2006/relationships/image" Target="../media/image11.svg"/><Relationship Id="rId5" Type="http://schemas.openxmlformats.org/officeDocument/2006/relationships/slideLayout" Target="../slideLayouts/slideLayout10.xml"/><Relationship Id="rId15" Type="http://schemas.openxmlformats.org/officeDocument/2006/relationships/slide" Target="slide30.xml"/><Relationship Id="rId10" Type="http://schemas.openxmlformats.org/officeDocument/2006/relationships/image" Target="../media/image10.png"/><Relationship Id="rId19" Type="http://schemas.openxmlformats.org/officeDocument/2006/relationships/hyperlink" Target="mailto:helpdesk@gs1.org?subject=2D%20barcodes%20in%20Retail%20question" TargetMode="External"/><Relationship Id="rId4" Type="http://schemas.openxmlformats.org/officeDocument/2006/relationships/tags" Target="../tags/tag88.xml"/><Relationship Id="rId9" Type="http://schemas.openxmlformats.org/officeDocument/2006/relationships/slide" Target="slide45.xml"/><Relationship Id="rId14" Type="http://schemas.openxmlformats.org/officeDocument/2006/relationships/slide" Target="slide14.xml"/><Relationship Id="rId22"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slide" Target="slide36.xml"/><Relationship Id="rId18" Type="http://schemas.openxmlformats.org/officeDocument/2006/relationships/slide" Target="slide53.xml"/><Relationship Id="rId3" Type="http://schemas.openxmlformats.org/officeDocument/2006/relationships/notesSlide" Target="../notesSlides/notesSlide20.xml"/><Relationship Id="rId21" Type="http://schemas.openxmlformats.org/officeDocument/2006/relationships/image" Target="../media/image14.png"/><Relationship Id="rId7" Type="http://schemas.openxmlformats.org/officeDocument/2006/relationships/image" Target="../media/image20.emf"/><Relationship Id="rId12" Type="http://schemas.openxmlformats.org/officeDocument/2006/relationships/image" Target="../media/image36.jpeg"/><Relationship Id="rId17" Type="http://schemas.openxmlformats.org/officeDocument/2006/relationships/slide" Target="slide43.xml"/><Relationship Id="rId2" Type="http://schemas.openxmlformats.org/officeDocument/2006/relationships/slideLayout" Target="../slideLayouts/slideLayout10.xml"/><Relationship Id="rId16" Type="http://schemas.openxmlformats.org/officeDocument/2006/relationships/slide" Target="slide40.xml"/><Relationship Id="rId20" Type="http://schemas.openxmlformats.org/officeDocument/2006/relationships/slide" Target="slide1.xml"/><Relationship Id="rId1" Type="http://schemas.openxmlformats.org/officeDocument/2006/relationships/tags" Target="../tags/tag132.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emf"/><Relationship Id="rId15" Type="http://schemas.openxmlformats.org/officeDocument/2006/relationships/slide" Target="slide30.xml"/><Relationship Id="rId10" Type="http://schemas.openxmlformats.org/officeDocument/2006/relationships/image" Target="../media/image19.emf"/><Relationship Id="rId19" Type="http://schemas.openxmlformats.org/officeDocument/2006/relationships/hyperlink" Target="mailto:helpdesk@gs1.org?subject=2D%20barcodes%20in%20Retail%20question" TargetMode="External"/><Relationship Id="rId4" Type="http://schemas.openxmlformats.org/officeDocument/2006/relationships/oleObject" Target="../embeddings/oleObject85.bin"/><Relationship Id="rId9" Type="http://schemas.openxmlformats.org/officeDocument/2006/relationships/image" Target="../media/image17.emf"/><Relationship Id="rId14" Type="http://schemas.openxmlformats.org/officeDocument/2006/relationships/slide" Target="slide14.xml"/><Relationship Id="rId22"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14.png"/><Relationship Id="rId3" Type="http://schemas.openxmlformats.org/officeDocument/2006/relationships/image" Target="../media/image20.emf"/><Relationship Id="rId7" Type="http://schemas.openxmlformats.org/officeDocument/2006/relationships/slide" Target="slide30.xml"/><Relationship Id="rId12"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slide" Target="slide14.xml"/><Relationship Id="rId11" Type="http://schemas.openxmlformats.org/officeDocument/2006/relationships/hyperlink" Target="mailto:helpdesk@gs1.org?subject=2D%20barcodes%20in%20Retail%20question" TargetMode="External"/><Relationship Id="rId5" Type="http://schemas.openxmlformats.org/officeDocument/2006/relationships/image" Target="../media/image37.emf"/><Relationship Id="rId10" Type="http://schemas.openxmlformats.org/officeDocument/2006/relationships/slide" Target="slide53.xml"/><Relationship Id="rId4" Type="http://schemas.openxmlformats.org/officeDocument/2006/relationships/image" Target="../media/image19.emf"/><Relationship Id="rId9" Type="http://schemas.openxmlformats.org/officeDocument/2006/relationships/slide" Target="slide43.xml"/><Relationship Id="rId14"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xml"/><Relationship Id="rId3" Type="http://schemas.openxmlformats.org/officeDocument/2006/relationships/image" Target="../media/image16.emf"/><Relationship Id="rId7" Type="http://schemas.openxmlformats.org/officeDocument/2006/relationships/slide" Target="slide14.xml"/><Relationship Id="rId12" Type="http://schemas.openxmlformats.org/officeDocument/2006/relationships/hyperlink" Target="mailto:helpdesk@gs1.org?subject=2D%20barcodes%20in%20Retail%20question"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38.emf"/><Relationship Id="rId11" Type="http://schemas.openxmlformats.org/officeDocument/2006/relationships/slide" Target="slide53.xml"/><Relationship Id="rId5" Type="http://schemas.openxmlformats.org/officeDocument/2006/relationships/image" Target="../media/image17.emf"/><Relationship Id="rId15" Type="http://schemas.openxmlformats.org/officeDocument/2006/relationships/image" Target="../media/image15.svg"/><Relationship Id="rId10" Type="http://schemas.openxmlformats.org/officeDocument/2006/relationships/slide" Target="slide43.xml"/><Relationship Id="rId4" Type="http://schemas.openxmlformats.org/officeDocument/2006/relationships/image" Target="../media/image20.emf"/><Relationship Id="rId9" Type="http://schemas.openxmlformats.org/officeDocument/2006/relationships/slide" Target="slide40.xml"/><Relationship Id="rId1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14.png"/><Relationship Id="rId3" Type="http://schemas.openxmlformats.org/officeDocument/2006/relationships/image" Target="../media/image19.emf"/><Relationship Id="rId7" Type="http://schemas.openxmlformats.org/officeDocument/2006/relationships/slide" Target="slide30.xml"/><Relationship Id="rId12"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slide" Target="slide14.xml"/><Relationship Id="rId11" Type="http://schemas.openxmlformats.org/officeDocument/2006/relationships/hyperlink" Target="mailto:helpdesk@gs1.org?subject=2D%20barcodes%20in%20Retail%20question" TargetMode="External"/><Relationship Id="rId5" Type="http://schemas.openxmlformats.org/officeDocument/2006/relationships/image" Target="../media/image39.emf"/><Relationship Id="rId10" Type="http://schemas.openxmlformats.org/officeDocument/2006/relationships/slide" Target="slide53.xml"/><Relationship Id="rId4" Type="http://schemas.openxmlformats.org/officeDocument/2006/relationships/image" Target="../media/image20.emf"/><Relationship Id="rId9" Type="http://schemas.openxmlformats.org/officeDocument/2006/relationships/slide" Target="slide43.xml"/><Relationship Id="rId14" Type="http://schemas.openxmlformats.org/officeDocument/2006/relationships/image" Target="../media/image15.svg"/></Relationships>
</file>

<file path=ppt/slides/_rels/slide2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xml"/><Relationship Id="rId3" Type="http://schemas.openxmlformats.org/officeDocument/2006/relationships/image" Target="../media/image16.emf"/><Relationship Id="rId7" Type="http://schemas.openxmlformats.org/officeDocument/2006/relationships/slide" Target="slide14.xml"/><Relationship Id="rId12" Type="http://schemas.openxmlformats.org/officeDocument/2006/relationships/hyperlink" Target="mailto:helpdesk@gs1.org?subject=2D%20barcodes%20in%20Retail%20question"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40.emf"/><Relationship Id="rId11" Type="http://schemas.openxmlformats.org/officeDocument/2006/relationships/slide" Target="slide53.xml"/><Relationship Id="rId5" Type="http://schemas.openxmlformats.org/officeDocument/2006/relationships/image" Target="../media/image17.emf"/><Relationship Id="rId15" Type="http://schemas.openxmlformats.org/officeDocument/2006/relationships/image" Target="../media/image15.svg"/><Relationship Id="rId10" Type="http://schemas.openxmlformats.org/officeDocument/2006/relationships/slide" Target="slide43.xml"/><Relationship Id="rId4" Type="http://schemas.openxmlformats.org/officeDocument/2006/relationships/image" Target="../media/image20.emf"/><Relationship Id="rId9" Type="http://schemas.openxmlformats.org/officeDocument/2006/relationships/slide" Target="slide40.xml"/><Relationship Id="rId1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hyperlink" Target="mailto:helpdesk@gs1.org?subject=2D%20barcodes%20in%20Retail%20question" TargetMode="External"/><Relationship Id="rId3" Type="http://schemas.openxmlformats.org/officeDocument/2006/relationships/slide" Target="slide14.xml"/><Relationship Id="rId7" Type="http://schemas.openxmlformats.org/officeDocument/2006/relationships/slide" Target="slide53.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slide" Target="slide43.xml"/><Relationship Id="rId11" Type="http://schemas.openxmlformats.org/officeDocument/2006/relationships/image" Target="../media/image15.svg"/><Relationship Id="rId5" Type="http://schemas.openxmlformats.org/officeDocument/2006/relationships/slide" Target="slide40.xml"/><Relationship Id="rId10" Type="http://schemas.openxmlformats.org/officeDocument/2006/relationships/image" Target="../media/image14.png"/><Relationship Id="rId4" Type="http://schemas.openxmlformats.org/officeDocument/2006/relationships/slide" Target="slide30.xml"/><Relationship Id="rId9" Type="http://schemas.openxmlformats.org/officeDocument/2006/relationships/slide" Target="slide1.xml"/></Relationships>
</file>

<file path=ppt/slides/_rels/slide26.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xml"/><Relationship Id="rId3" Type="http://schemas.openxmlformats.org/officeDocument/2006/relationships/notesSlide" Target="../notesSlides/notesSlide26.xml"/><Relationship Id="rId7" Type="http://schemas.openxmlformats.org/officeDocument/2006/relationships/slide" Target="slide14.xml"/><Relationship Id="rId12" Type="http://schemas.openxmlformats.org/officeDocument/2006/relationships/hyperlink" Target="mailto:helpdesk@gs1.org?subject=2D%20barcodes%20in%20Retail%20question" TargetMode="External"/><Relationship Id="rId2" Type="http://schemas.openxmlformats.org/officeDocument/2006/relationships/slideLayout" Target="../slideLayouts/slideLayout10.xml"/><Relationship Id="rId1" Type="http://schemas.openxmlformats.org/officeDocument/2006/relationships/tags" Target="../tags/tag133.xml"/><Relationship Id="rId6" Type="http://schemas.openxmlformats.org/officeDocument/2006/relationships/image" Target="../media/image36.jpeg"/><Relationship Id="rId11" Type="http://schemas.openxmlformats.org/officeDocument/2006/relationships/slide" Target="slide53.xml"/><Relationship Id="rId5" Type="http://schemas.openxmlformats.org/officeDocument/2006/relationships/image" Target="../media/image1.emf"/><Relationship Id="rId15" Type="http://schemas.openxmlformats.org/officeDocument/2006/relationships/image" Target="../media/image15.svg"/><Relationship Id="rId10" Type="http://schemas.openxmlformats.org/officeDocument/2006/relationships/slide" Target="slide43.xml"/><Relationship Id="rId4" Type="http://schemas.openxmlformats.org/officeDocument/2006/relationships/oleObject" Target="../embeddings/oleObject86.bin"/><Relationship Id="rId9" Type="http://schemas.openxmlformats.org/officeDocument/2006/relationships/slide" Target="slide40.xml"/><Relationship Id="rId1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41.png"/><Relationship Id="rId7" Type="http://schemas.openxmlformats.org/officeDocument/2006/relationships/slide" Target="slide43.xml"/><Relationship Id="rId12" Type="http://schemas.openxmlformats.org/officeDocument/2006/relationships/image" Target="../media/image15.sv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slide" Target="slide40.xml"/><Relationship Id="rId11" Type="http://schemas.openxmlformats.org/officeDocument/2006/relationships/image" Target="../media/image14.png"/><Relationship Id="rId5" Type="http://schemas.openxmlformats.org/officeDocument/2006/relationships/slide" Target="slide30.xml"/><Relationship Id="rId10" Type="http://schemas.openxmlformats.org/officeDocument/2006/relationships/slide" Target="slide1.xml"/><Relationship Id="rId4" Type="http://schemas.openxmlformats.org/officeDocument/2006/relationships/slide" Target="slide14.xml"/><Relationship Id="rId9" Type="http://schemas.openxmlformats.org/officeDocument/2006/relationships/hyperlink" Target="mailto:helpdesk@gs1.org?subject=2D%20barcodes%20in%20Retail%20question" TargetMode="External"/></Relationships>
</file>

<file path=ppt/slides/_rels/slide28.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xml"/><Relationship Id="rId3" Type="http://schemas.openxmlformats.org/officeDocument/2006/relationships/notesSlide" Target="../notesSlides/notesSlide28.xml"/><Relationship Id="rId7" Type="http://schemas.openxmlformats.org/officeDocument/2006/relationships/slide" Target="slide14.xml"/><Relationship Id="rId12" Type="http://schemas.openxmlformats.org/officeDocument/2006/relationships/hyperlink" Target="mailto:helpdesk@gs1.org?subject=2D%20barcodes%20in%20Retail%20question" TargetMode="External"/><Relationship Id="rId2" Type="http://schemas.openxmlformats.org/officeDocument/2006/relationships/slideLayout" Target="../slideLayouts/slideLayout10.xml"/><Relationship Id="rId1" Type="http://schemas.openxmlformats.org/officeDocument/2006/relationships/tags" Target="../tags/tag134.xml"/><Relationship Id="rId6" Type="http://schemas.openxmlformats.org/officeDocument/2006/relationships/image" Target="../media/image42.png"/><Relationship Id="rId11" Type="http://schemas.openxmlformats.org/officeDocument/2006/relationships/slide" Target="slide53.xml"/><Relationship Id="rId5" Type="http://schemas.openxmlformats.org/officeDocument/2006/relationships/image" Target="../media/image1.emf"/><Relationship Id="rId15" Type="http://schemas.openxmlformats.org/officeDocument/2006/relationships/image" Target="../media/image15.svg"/><Relationship Id="rId10" Type="http://schemas.openxmlformats.org/officeDocument/2006/relationships/slide" Target="slide43.xml"/><Relationship Id="rId4" Type="http://schemas.openxmlformats.org/officeDocument/2006/relationships/oleObject" Target="../embeddings/oleObject87.bin"/><Relationship Id="rId9" Type="http://schemas.openxmlformats.org/officeDocument/2006/relationships/slide" Target="slide40.xml"/><Relationship Id="rId1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hyperlink" Target="mailto:helpdesk@gs1.org?subject=2D%20barcodes%20in%20Retail%20question" TargetMode="External"/><Relationship Id="rId3" Type="http://schemas.openxmlformats.org/officeDocument/2006/relationships/slide" Target="slide14.xml"/><Relationship Id="rId7" Type="http://schemas.openxmlformats.org/officeDocument/2006/relationships/slide" Target="slide53.xml"/><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slide" Target="slide43.xml"/><Relationship Id="rId11" Type="http://schemas.openxmlformats.org/officeDocument/2006/relationships/image" Target="../media/image15.svg"/><Relationship Id="rId5" Type="http://schemas.openxmlformats.org/officeDocument/2006/relationships/slide" Target="slide40.xml"/><Relationship Id="rId10" Type="http://schemas.openxmlformats.org/officeDocument/2006/relationships/image" Target="../media/image14.png"/><Relationship Id="rId4" Type="http://schemas.openxmlformats.org/officeDocument/2006/relationships/slide" Target="slide30.xml"/><Relationship Id="rId9"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hyperlink" Target="mailto:helpdesk@gs1.org?subject=2D%20barcodes%20in%20Retail%20questio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slide" Target="slide40.xml"/><Relationship Id="rId18" Type="http://schemas.openxmlformats.org/officeDocument/2006/relationships/image" Target="../media/image15.svg"/><Relationship Id="rId3" Type="http://schemas.openxmlformats.org/officeDocument/2006/relationships/tags" Target="../tags/tag137.xml"/><Relationship Id="rId7" Type="http://schemas.openxmlformats.org/officeDocument/2006/relationships/oleObject" Target="../embeddings/oleObject88.bin"/><Relationship Id="rId12" Type="http://schemas.openxmlformats.org/officeDocument/2006/relationships/slide" Target="slide30.xml"/><Relationship Id="rId17" Type="http://schemas.openxmlformats.org/officeDocument/2006/relationships/image" Target="../media/image14.png"/><Relationship Id="rId2" Type="http://schemas.openxmlformats.org/officeDocument/2006/relationships/tags" Target="../tags/tag136.xml"/><Relationship Id="rId16" Type="http://schemas.openxmlformats.org/officeDocument/2006/relationships/slide" Target="slide1.xml"/><Relationship Id="rId1" Type="http://schemas.openxmlformats.org/officeDocument/2006/relationships/tags" Target="../tags/tag135.xml"/><Relationship Id="rId6" Type="http://schemas.openxmlformats.org/officeDocument/2006/relationships/notesSlide" Target="../notesSlides/notesSlide30.xml"/><Relationship Id="rId11" Type="http://schemas.openxmlformats.org/officeDocument/2006/relationships/slide" Target="slide14.xml"/><Relationship Id="rId5" Type="http://schemas.openxmlformats.org/officeDocument/2006/relationships/slideLayout" Target="../slideLayouts/slideLayout28.xml"/><Relationship Id="rId15" Type="http://schemas.openxmlformats.org/officeDocument/2006/relationships/slide" Target="slide53.xml"/><Relationship Id="rId10" Type="http://schemas.openxmlformats.org/officeDocument/2006/relationships/slide" Target="slide16.xml"/><Relationship Id="rId4" Type="http://schemas.openxmlformats.org/officeDocument/2006/relationships/tags" Target="../tags/tag138.xml"/><Relationship Id="rId9" Type="http://schemas.openxmlformats.org/officeDocument/2006/relationships/slide" Target="slide45.xml"/><Relationship Id="rId14" Type="http://schemas.openxmlformats.org/officeDocument/2006/relationships/slide" Target="slide43.xml"/></Relationships>
</file>

<file path=ppt/slides/_rels/slide31.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xml"/><Relationship Id="rId3" Type="http://schemas.openxmlformats.org/officeDocument/2006/relationships/image" Target="../media/image23.png"/><Relationship Id="rId7" Type="http://schemas.openxmlformats.org/officeDocument/2006/relationships/slide" Target="slide14.xml"/><Relationship Id="rId12" Type="http://schemas.openxmlformats.org/officeDocument/2006/relationships/hyperlink" Target="mailto:helpdesk@gs1.org?subject=2D%20barcodes%20in%20Retail%20question"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slide" Target="slide53.xml"/><Relationship Id="rId5" Type="http://schemas.openxmlformats.org/officeDocument/2006/relationships/image" Target="../media/image25.png"/><Relationship Id="rId15" Type="http://schemas.openxmlformats.org/officeDocument/2006/relationships/image" Target="../media/image15.svg"/><Relationship Id="rId10" Type="http://schemas.openxmlformats.org/officeDocument/2006/relationships/slide" Target="slide43.xml"/><Relationship Id="rId4" Type="http://schemas.openxmlformats.org/officeDocument/2006/relationships/image" Target="../media/image22.png"/><Relationship Id="rId9" Type="http://schemas.openxmlformats.org/officeDocument/2006/relationships/slide" Target="slide40.xml"/><Relationship Id="rId1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hyperlink" Target="mailto:helpdesk@gs1.org?subject=2D%20barcodes%20in%20Retail%20question" TargetMode="External"/><Relationship Id="rId3" Type="http://schemas.openxmlformats.org/officeDocument/2006/relationships/slide" Target="slide14.xml"/><Relationship Id="rId7" Type="http://schemas.openxmlformats.org/officeDocument/2006/relationships/slide" Target="slide53.xm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slide" Target="slide43.xml"/><Relationship Id="rId11" Type="http://schemas.openxmlformats.org/officeDocument/2006/relationships/image" Target="../media/image15.svg"/><Relationship Id="rId5" Type="http://schemas.openxmlformats.org/officeDocument/2006/relationships/slide" Target="slide40.xml"/><Relationship Id="rId10" Type="http://schemas.openxmlformats.org/officeDocument/2006/relationships/image" Target="../media/image14.png"/><Relationship Id="rId4" Type="http://schemas.openxmlformats.org/officeDocument/2006/relationships/slide" Target="slide30.xml"/><Relationship Id="rId9" Type="http://schemas.openxmlformats.org/officeDocument/2006/relationships/slide" Target="slide1.xml"/></Relationships>
</file>

<file path=ppt/slides/_rels/slide33.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xml"/><Relationship Id="rId3" Type="http://schemas.openxmlformats.org/officeDocument/2006/relationships/hyperlink" Target="https://www.gs1.org/industries/retail/2d-barcodes/explorer" TargetMode="External"/><Relationship Id="rId7" Type="http://schemas.openxmlformats.org/officeDocument/2006/relationships/slide" Target="slide14.xml"/><Relationship Id="rId12" Type="http://schemas.openxmlformats.org/officeDocument/2006/relationships/hyperlink" Target="mailto:helpdesk@gs1.org?subject=2D%20barcodes%20in%20Retail%20question"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hyperlink" Target="https://ref.gs1.org/docs/2024/connecting-barcodes-to-related-information" TargetMode="External"/><Relationship Id="rId11" Type="http://schemas.openxmlformats.org/officeDocument/2006/relationships/slide" Target="slide53.xml"/><Relationship Id="rId5" Type="http://schemas.openxmlformats.org/officeDocument/2006/relationships/hyperlink" Target="https://ref.gs1.org/docs/2024/digital-link-quick-start-guide" TargetMode="External"/><Relationship Id="rId15" Type="http://schemas.openxmlformats.org/officeDocument/2006/relationships/image" Target="../media/image15.svg"/><Relationship Id="rId10" Type="http://schemas.openxmlformats.org/officeDocument/2006/relationships/slide" Target="slide43.xml"/><Relationship Id="rId4" Type="http://schemas.openxmlformats.org/officeDocument/2006/relationships/hyperlink" Target="https://ref.gs1.org/guidelines/2d-in-retail/)" TargetMode="External"/><Relationship Id="rId9" Type="http://schemas.openxmlformats.org/officeDocument/2006/relationships/slide" Target="slide40.xml"/><Relationship Id="rId14"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slide" Target="slide53.xml"/><Relationship Id="rId3" Type="http://schemas.openxmlformats.org/officeDocument/2006/relationships/image" Target="../media/image19.emf"/><Relationship Id="rId7" Type="http://schemas.openxmlformats.org/officeDocument/2006/relationships/image" Target="../media/image16.emf"/><Relationship Id="rId12" Type="http://schemas.openxmlformats.org/officeDocument/2006/relationships/slide" Target="slide43.xml"/><Relationship Id="rId17" Type="http://schemas.openxmlformats.org/officeDocument/2006/relationships/image" Target="../media/image15.svg"/><Relationship Id="rId2" Type="http://schemas.openxmlformats.org/officeDocument/2006/relationships/notesSlide" Target="../notesSlides/notesSlide34.xml"/><Relationship Id="rId16" Type="http://schemas.openxmlformats.org/officeDocument/2006/relationships/image" Target="../media/image14.png"/><Relationship Id="rId1" Type="http://schemas.openxmlformats.org/officeDocument/2006/relationships/slideLayout" Target="../slideLayouts/slideLayout70.xml"/><Relationship Id="rId6" Type="http://schemas.openxmlformats.org/officeDocument/2006/relationships/image" Target="../media/image18.emf"/><Relationship Id="rId11" Type="http://schemas.openxmlformats.org/officeDocument/2006/relationships/slide" Target="slide40.xml"/><Relationship Id="rId5" Type="http://schemas.openxmlformats.org/officeDocument/2006/relationships/image" Target="../media/image20.emf"/><Relationship Id="rId15" Type="http://schemas.openxmlformats.org/officeDocument/2006/relationships/slide" Target="slide1.xml"/><Relationship Id="rId10" Type="http://schemas.openxmlformats.org/officeDocument/2006/relationships/slide" Target="slide30.xml"/><Relationship Id="rId4" Type="http://schemas.openxmlformats.org/officeDocument/2006/relationships/image" Target="../media/image17.emf"/><Relationship Id="rId9" Type="http://schemas.openxmlformats.org/officeDocument/2006/relationships/slide" Target="slide14.xml"/><Relationship Id="rId14" Type="http://schemas.openxmlformats.org/officeDocument/2006/relationships/hyperlink" Target="mailto:helpdesk@gs1.org?subject=2D%20barcodes%20in%20Retail%20question" TargetMode="External"/></Relationships>
</file>

<file path=ppt/slides/_rels/slide35.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14.png"/><Relationship Id="rId3" Type="http://schemas.openxmlformats.org/officeDocument/2006/relationships/slide" Target="slide36.xml"/><Relationship Id="rId7" Type="http://schemas.openxmlformats.org/officeDocument/2006/relationships/slide" Target="slide30.xml"/><Relationship Id="rId12" Type="http://schemas.openxmlformats.org/officeDocument/2006/relationships/slide" Target="slide1.xm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slide" Target="slide14.xml"/><Relationship Id="rId11" Type="http://schemas.openxmlformats.org/officeDocument/2006/relationships/hyperlink" Target="mailto:helpdesk@gs1.org?subject=2D%20barcodes%20in%20Retail%20question" TargetMode="External"/><Relationship Id="rId5" Type="http://schemas.openxmlformats.org/officeDocument/2006/relationships/slide" Target="slide38.xml"/><Relationship Id="rId10" Type="http://schemas.openxmlformats.org/officeDocument/2006/relationships/slide" Target="slide53.xml"/><Relationship Id="rId4" Type="http://schemas.openxmlformats.org/officeDocument/2006/relationships/slide" Target="slide37.xml"/><Relationship Id="rId9" Type="http://schemas.openxmlformats.org/officeDocument/2006/relationships/slide" Target="slide43.xml"/><Relationship Id="rId14" Type="http://schemas.openxmlformats.org/officeDocument/2006/relationships/image" Target="../media/image15.svg"/></Relationships>
</file>

<file path=ppt/slides/_rels/slide36.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43.png"/><Relationship Id="rId7" Type="http://schemas.openxmlformats.org/officeDocument/2006/relationships/slide" Target="slide43.xml"/><Relationship Id="rId12" Type="http://schemas.openxmlformats.org/officeDocument/2006/relationships/image" Target="../media/image15.sv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slide" Target="slide40.xml"/><Relationship Id="rId11" Type="http://schemas.openxmlformats.org/officeDocument/2006/relationships/image" Target="../media/image14.png"/><Relationship Id="rId5" Type="http://schemas.openxmlformats.org/officeDocument/2006/relationships/slide" Target="slide30.xml"/><Relationship Id="rId10" Type="http://schemas.openxmlformats.org/officeDocument/2006/relationships/slide" Target="slide1.xml"/><Relationship Id="rId4" Type="http://schemas.openxmlformats.org/officeDocument/2006/relationships/slide" Target="slide14.xml"/><Relationship Id="rId9" Type="http://schemas.openxmlformats.org/officeDocument/2006/relationships/hyperlink" Target="mailto:helpdesk@gs1.org?subject=2D%20barcodes%20in%20Retail%20question" TargetMode="External"/></Relationships>
</file>

<file path=ppt/slides/_rels/slide37.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44.png"/><Relationship Id="rId7" Type="http://schemas.openxmlformats.org/officeDocument/2006/relationships/slide" Target="slide43.xml"/><Relationship Id="rId12" Type="http://schemas.openxmlformats.org/officeDocument/2006/relationships/image" Target="../media/image15.svg"/><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slide" Target="slide40.xml"/><Relationship Id="rId11" Type="http://schemas.openxmlformats.org/officeDocument/2006/relationships/image" Target="../media/image14.png"/><Relationship Id="rId5" Type="http://schemas.openxmlformats.org/officeDocument/2006/relationships/slide" Target="slide30.xml"/><Relationship Id="rId10" Type="http://schemas.openxmlformats.org/officeDocument/2006/relationships/slide" Target="slide1.xml"/><Relationship Id="rId4" Type="http://schemas.openxmlformats.org/officeDocument/2006/relationships/slide" Target="slide14.xml"/><Relationship Id="rId9" Type="http://schemas.openxmlformats.org/officeDocument/2006/relationships/hyperlink" Target="mailto:helpdesk@gs1.org?subject=2D%20barcodes%20in%20Retail%20question" TargetMode="External"/></Relationships>
</file>

<file path=ppt/slides/_rels/slide38.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xml"/><Relationship Id="rId3" Type="http://schemas.openxmlformats.org/officeDocument/2006/relationships/notesSlide" Target="../notesSlides/notesSlide38.xml"/><Relationship Id="rId7" Type="http://schemas.openxmlformats.org/officeDocument/2006/relationships/slide" Target="slide14.xml"/><Relationship Id="rId12" Type="http://schemas.openxmlformats.org/officeDocument/2006/relationships/hyperlink" Target="mailto:helpdesk@gs1.org?subject=2D%20barcodes%20in%20Retail%20question" TargetMode="External"/><Relationship Id="rId2" Type="http://schemas.openxmlformats.org/officeDocument/2006/relationships/slideLayout" Target="../slideLayouts/slideLayout10.xml"/><Relationship Id="rId1" Type="http://schemas.openxmlformats.org/officeDocument/2006/relationships/tags" Target="../tags/tag139.xml"/><Relationship Id="rId6" Type="http://schemas.openxmlformats.org/officeDocument/2006/relationships/image" Target="../media/image44.png"/><Relationship Id="rId11" Type="http://schemas.openxmlformats.org/officeDocument/2006/relationships/slide" Target="slide53.xml"/><Relationship Id="rId5" Type="http://schemas.openxmlformats.org/officeDocument/2006/relationships/image" Target="../media/image1.emf"/><Relationship Id="rId15" Type="http://schemas.openxmlformats.org/officeDocument/2006/relationships/image" Target="../media/image15.svg"/><Relationship Id="rId10" Type="http://schemas.openxmlformats.org/officeDocument/2006/relationships/slide" Target="slide43.xml"/><Relationship Id="rId4" Type="http://schemas.openxmlformats.org/officeDocument/2006/relationships/oleObject" Target="../embeddings/oleObject89.bin"/><Relationship Id="rId9" Type="http://schemas.openxmlformats.org/officeDocument/2006/relationships/slide" Target="slide40.xml"/><Relationship Id="rId1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hyperlink" Target="https://www.gs1.org/standards/barcodes/application-identifiers" TargetMode="External"/><Relationship Id="rId7" Type="http://schemas.openxmlformats.org/officeDocument/2006/relationships/slide" Target="slide43.xml"/><Relationship Id="rId12" Type="http://schemas.openxmlformats.org/officeDocument/2006/relationships/image" Target="../media/image15.sv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slide" Target="slide40.xml"/><Relationship Id="rId11" Type="http://schemas.openxmlformats.org/officeDocument/2006/relationships/image" Target="../media/image14.png"/><Relationship Id="rId5" Type="http://schemas.openxmlformats.org/officeDocument/2006/relationships/slide" Target="slide30.xml"/><Relationship Id="rId10" Type="http://schemas.openxmlformats.org/officeDocument/2006/relationships/slide" Target="slide1.xml"/><Relationship Id="rId4" Type="http://schemas.openxmlformats.org/officeDocument/2006/relationships/slide" Target="slide14.xml"/><Relationship Id="rId9" Type="http://schemas.openxmlformats.org/officeDocument/2006/relationships/hyperlink" Target="mailto:helpdesk@gs1.org?subject=2D%20barcodes%20in%20Retail%20question"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notesSlide" Target="../notesSlides/notesSlide4.xml"/><Relationship Id="rId26" Type="http://schemas.openxmlformats.org/officeDocument/2006/relationships/slide" Target="slide53.xml"/><Relationship Id="rId3" Type="http://schemas.openxmlformats.org/officeDocument/2006/relationships/tags" Target="../tags/tag91.xml"/><Relationship Id="rId21" Type="http://schemas.openxmlformats.org/officeDocument/2006/relationships/slide" Target="slide3.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slideLayout" Target="../slideLayouts/slideLayout49.xml"/><Relationship Id="rId25" Type="http://schemas.openxmlformats.org/officeDocument/2006/relationships/slide" Target="slide43.xml"/><Relationship Id="rId2" Type="http://schemas.openxmlformats.org/officeDocument/2006/relationships/tags" Target="../tags/tag90.xml"/><Relationship Id="rId16" Type="http://schemas.openxmlformats.org/officeDocument/2006/relationships/tags" Target="../tags/tag104.xml"/><Relationship Id="rId20" Type="http://schemas.openxmlformats.org/officeDocument/2006/relationships/image" Target="../media/image1.emf"/><Relationship Id="rId29" Type="http://schemas.openxmlformats.org/officeDocument/2006/relationships/image" Target="../media/image14.png"/><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24" Type="http://schemas.openxmlformats.org/officeDocument/2006/relationships/slide" Target="slide40.xml"/><Relationship Id="rId5" Type="http://schemas.openxmlformats.org/officeDocument/2006/relationships/tags" Target="../tags/tag93.xml"/><Relationship Id="rId15" Type="http://schemas.openxmlformats.org/officeDocument/2006/relationships/tags" Target="../tags/tag103.xml"/><Relationship Id="rId23" Type="http://schemas.openxmlformats.org/officeDocument/2006/relationships/slide" Target="slide30.xml"/><Relationship Id="rId28" Type="http://schemas.openxmlformats.org/officeDocument/2006/relationships/slide" Target="slide1.xml"/><Relationship Id="rId10" Type="http://schemas.openxmlformats.org/officeDocument/2006/relationships/tags" Target="../tags/tag98.xml"/><Relationship Id="rId19" Type="http://schemas.openxmlformats.org/officeDocument/2006/relationships/oleObject" Target="../embeddings/oleObject75.bin"/><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slide" Target="slide14.xml"/><Relationship Id="rId27" Type="http://schemas.openxmlformats.org/officeDocument/2006/relationships/hyperlink" Target="mailto:helpdesk@gs1.org?subject=2D%20barcodes%20in%20Retail%20question" TargetMode="External"/><Relationship Id="rId30" Type="http://schemas.openxmlformats.org/officeDocument/2006/relationships/image" Target="../media/image15.svg"/></Relationships>
</file>

<file path=ppt/slides/_rels/slide40.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slide" Target="slide40.xml"/><Relationship Id="rId18" Type="http://schemas.openxmlformats.org/officeDocument/2006/relationships/image" Target="../media/image15.svg"/><Relationship Id="rId3" Type="http://schemas.openxmlformats.org/officeDocument/2006/relationships/tags" Target="../tags/tag142.xml"/><Relationship Id="rId7" Type="http://schemas.openxmlformats.org/officeDocument/2006/relationships/oleObject" Target="../embeddings/oleObject90.bin"/><Relationship Id="rId12" Type="http://schemas.openxmlformats.org/officeDocument/2006/relationships/slide" Target="slide30.xml"/><Relationship Id="rId17" Type="http://schemas.openxmlformats.org/officeDocument/2006/relationships/image" Target="../media/image14.png"/><Relationship Id="rId2" Type="http://schemas.openxmlformats.org/officeDocument/2006/relationships/tags" Target="../tags/tag141.xml"/><Relationship Id="rId16" Type="http://schemas.openxmlformats.org/officeDocument/2006/relationships/slide" Target="slide1.xml"/><Relationship Id="rId1" Type="http://schemas.openxmlformats.org/officeDocument/2006/relationships/tags" Target="../tags/tag140.xml"/><Relationship Id="rId6" Type="http://schemas.openxmlformats.org/officeDocument/2006/relationships/notesSlide" Target="../notesSlides/notesSlide40.xml"/><Relationship Id="rId11" Type="http://schemas.openxmlformats.org/officeDocument/2006/relationships/slide" Target="slide14.xml"/><Relationship Id="rId5" Type="http://schemas.openxmlformats.org/officeDocument/2006/relationships/slideLayout" Target="../slideLayouts/slideLayout28.xml"/><Relationship Id="rId15" Type="http://schemas.openxmlformats.org/officeDocument/2006/relationships/slide" Target="slide53.xml"/><Relationship Id="rId10" Type="http://schemas.openxmlformats.org/officeDocument/2006/relationships/slide" Target="slide16.xml"/><Relationship Id="rId4" Type="http://schemas.openxmlformats.org/officeDocument/2006/relationships/tags" Target="../tags/tag143.xml"/><Relationship Id="rId9" Type="http://schemas.openxmlformats.org/officeDocument/2006/relationships/slide" Target="slide45.xml"/><Relationship Id="rId14" Type="http://schemas.openxmlformats.org/officeDocument/2006/relationships/slide" Target="slide43.xml"/></Relationships>
</file>

<file path=ppt/slides/_rels/slide4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hyperlink" Target="mailto:helpdesk@gs1.org?subject=2D%20barcodes%20in%20Retail%20question" TargetMode="External"/><Relationship Id="rId3" Type="http://schemas.openxmlformats.org/officeDocument/2006/relationships/tags" Target="../tags/tag146.xml"/><Relationship Id="rId7" Type="http://schemas.openxmlformats.org/officeDocument/2006/relationships/image" Target="../media/image1.emf"/><Relationship Id="rId12" Type="http://schemas.openxmlformats.org/officeDocument/2006/relationships/slide" Target="slide53.xml"/><Relationship Id="rId2" Type="http://schemas.openxmlformats.org/officeDocument/2006/relationships/tags" Target="../tags/tag145.xml"/><Relationship Id="rId16" Type="http://schemas.openxmlformats.org/officeDocument/2006/relationships/image" Target="../media/image15.svg"/><Relationship Id="rId1" Type="http://schemas.openxmlformats.org/officeDocument/2006/relationships/tags" Target="../tags/tag144.xml"/><Relationship Id="rId6" Type="http://schemas.openxmlformats.org/officeDocument/2006/relationships/oleObject" Target="../embeddings/oleObject91.bin"/><Relationship Id="rId11" Type="http://schemas.openxmlformats.org/officeDocument/2006/relationships/slide" Target="slide43.xml"/><Relationship Id="rId5" Type="http://schemas.openxmlformats.org/officeDocument/2006/relationships/notesSlide" Target="../notesSlides/notesSlide41.xml"/><Relationship Id="rId15" Type="http://schemas.openxmlformats.org/officeDocument/2006/relationships/image" Target="../media/image14.png"/><Relationship Id="rId10" Type="http://schemas.openxmlformats.org/officeDocument/2006/relationships/slide" Target="slide40.xml"/><Relationship Id="rId4" Type="http://schemas.openxmlformats.org/officeDocument/2006/relationships/slideLayout" Target="../slideLayouts/slideLayout10.xml"/><Relationship Id="rId9" Type="http://schemas.openxmlformats.org/officeDocument/2006/relationships/slide" Target="slide30.xml"/><Relationship Id="rId14" Type="http://schemas.openxmlformats.org/officeDocument/2006/relationships/slide" Target="slide1.xml"/></Relationships>
</file>

<file path=ppt/slides/_rels/slide42.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14.png"/><Relationship Id="rId3" Type="http://schemas.openxmlformats.org/officeDocument/2006/relationships/notesSlide" Target="../notesSlides/notesSlide42.xml"/><Relationship Id="rId7" Type="http://schemas.openxmlformats.org/officeDocument/2006/relationships/slide" Target="slide30.xml"/><Relationship Id="rId12" Type="http://schemas.openxmlformats.org/officeDocument/2006/relationships/slide" Target="slide1.xml"/><Relationship Id="rId2" Type="http://schemas.openxmlformats.org/officeDocument/2006/relationships/slideLayout" Target="../slideLayouts/slideLayout10.xml"/><Relationship Id="rId1" Type="http://schemas.openxmlformats.org/officeDocument/2006/relationships/tags" Target="../tags/tag147.xml"/><Relationship Id="rId6" Type="http://schemas.openxmlformats.org/officeDocument/2006/relationships/slide" Target="slide14.xml"/><Relationship Id="rId11" Type="http://schemas.openxmlformats.org/officeDocument/2006/relationships/hyperlink" Target="mailto:helpdesk@gs1.org?subject=2D%20barcodes%20in%20Retail%20question" TargetMode="External"/><Relationship Id="rId5" Type="http://schemas.openxmlformats.org/officeDocument/2006/relationships/image" Target="../media/image1.emf"/><Relationship Id="rId10" Type="http://schemas.openxmlformats.org/officeDocument/2006/relationships/slide" Target="slide53.xml"/><Relationship Id="rId4" Type="http://schemas.openxmlformats.org/officeDocument/2006/relationships/oleObject" Target="../embeddings/oleObject92.bin"/><Relationship Id="rId9" Type="http://schemas.openxmlformats.org/officeDocument/2006/relationships/slide" Target="slide43.xml"/><Relationship Id="rId14" Type="http://schemas.openxmlformats.org/officeDocument/2006/relationships/image" Target="../media/image15.svg"/></Relationships>
</file>

<file path=ppt/slides/_rels/slide43.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slide" Target="slide40.xml"/><Relationship Id="rId18" Type="http://schemas.openxmlformats.org/officeDocument/2006/relationships/image" Target="../media/image15.svg"/><Relationship Id="rId3" Type="http://schemas.openxmlformats.org/officeDocument/2006/relationships/tags" Target="../tags/tag150.xml"/><Relationship Id="rId7" Type="http://schemas.openxmlformats.org/officeDocument/2006/relationships/oleObject" Target="../embeddings/oleObject93.bin"/><Relationship Id="rId12" Type="http://schemas.openxmlformats.org/officeDocument/2006/relationships/slide" Target="slide30.xml"/><Relationship Id="rId17" Type="http://schemas.openxmlformats.org/officeDocument/2006/relationships/image" Target="../media/image14.png"/><Relationship Id="rId2" Type="http://schemas.openxmlformats.org/officeDocument/2006/relationships/tags" Target="../tags/tag149.xml"/><Relationship Id="rId16" Type="http://schemas.openxmlformats.org/officeDocument/2006/relationships/slide" Target="slide1.xml"/><Relationship Id="rId1" Type="http://schemas.openxmlformats.org/officeDocument/2006/relationships/tags" Target="../tags/tag148.xml"/><Relationship Id="rId6" Type="http://schemas.openxmlformats.org/officeDocument/2006/relationships/notesSlide" Target="../notesSlides/notesSlide43.xml"/><Relationship Id="rId11" Type="http://schemas.openxmlformats.org/officeDocument/2006/relationships/slide" Target="slide14.xml"/><Relationship Id="rId5" Type="http://schemas.openxmlformats.org/officeDocument/2006/relationships/slideLayout" Target="../slideLayouts/slideLayout28.xml"/><Relationship Id="rId15" Type="http://schemas.openxmlformats.org/officeDocument/2006/relationships/slide" Target="slide53.xml"/><Relationship Id="rId10" Type="http://schemas.openxmlformats.org/officeDocument/2006/relationships/slide" Target="slide16.xml"/><Relationship Id="rId4" Type="http://schemas.openxmlformats.org/officeDocument/2006/relationships/tags" Target="../tags/tag151.xml"/><Relationship Id="rId9" Type="http://schemas.openxmlformats.org/officeDocument/2006/relationships/slide" Target="slide45.xml"/><Relationship Id="rId14" Type="http://schemas.openxmlformats.org/officeDocument/2006/relationships/slide" Target="slide43.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4.xml"/><Relationship Id="rId13" Type="http://schemas.openxmlformats.org/officeDocument/2006/relationships/image" Target="../media/image29.svg"/><Relationship Id="rId18" Type="http://schemas.openxmlformats.org/officeDocument/2006/relationships/slide" Target="slide53.xml"/><Relationship Id="rId3" Type="http://schemas.openxmlformats.org/officeDocument/2006/relationships/tags" Target="../tags/tag154.xml"/><Relationship Id="rId21" Type="http://schemas.openxmlformats.org/officeDocument/2006/relationships/image" Target="../media/image14.png"/><Relationship Id="rId7" Type="http://schemas.openxmlformats.org/officeDocument/2006/relationships/slideLayout" Target="../slideLayouts/slideLayout10.xml"/><Relationship Id="rId12" Type="http://schemas.openxmlformats.org/officeDocument/2006/relationships/image" Target="../media/image28.png"/><Relationship Id="rId17" Type="http://schemas.openxmlformats.org/officeDocument/2006/relationships/slide" Target="slide43.xml"/><Relationship Id="rId2" Type="http://schemas.openxmlformats.org/officeDocument/2006/relationships/tags" Target="../tags/tag153.xml"/><Relationship Id="rId16" Type="http://schemas.openxmlformats.org/officeDocument/2006/relationships/slide" Target="slide40.xml"/><Relationship Id="rId20" Type="http://schemas.openxmlformats.org/officeDocument/2006/relationships/slide" Target="slide1.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image" Target="../media/image1.emf"/><Relationship Id="rId5" Type="http://schemas.openxmlformats.org/officeDocument/2006/relationships/tags" Target="../tags/tag156.xml"/><Relationship Id="rId15" Type="http://schemas.openxmlformats.org/officeDocument/2006/relationships/slide" Target="slide30.xml"/><Relationship Id="rId10" Type="http://schemas.openxmlformats.org/officeDocument/2006/relationships/oleObject" Target="../embeddings/oleObject94.bin"/><Relationship Id="rId19" Type="http://schemas.openxmlformats.org/officeDocument/2006/relationships/hyperlink" Target="mailto:helpdesk@gs1.org?subject=2D%20barcodes%20in%20Retail%20question" TargetMode="External"/><Relationship Id="rId4" Type="http://schemas.openxmlformats.org/officeDocument/2006/relationships/tags" Target="../tags/tag155.xml"/><Relationship Id="rId9" Type="http://schemas.openxmlformats.org/officeDocument/2006/relationships/slide" Target="slide45.xml"/><Relationship Id="rId14" Type="http://schemas.openxmlformats.org/officeDocument/2006/relationships/slide" Target="slide14.xml"/><Relationship Id="rId22" Type="http://schemas.openxmlformats.org/officeDocument/2006/relationships/image" Target="../media/image15.svg"/></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slide" Target="slide15.xml"/><Relationship Id="rId18" Type="http://schemas.openxmlformats.org/officeDocument/2006/relationships/slide" Target="slide53.xml"/><Relationship Id="rId3" Type="http://schemas.openxmlformats.org/officeDocument/2006/relationships/tags" Target="../tags/tag160.xml"/><Relationship Id="rId21" Type="http://schemas.openxmlformats.org/officeDocument/2006/relationships/image" Target="../media/image14.png"/><Relationship Id="rId7" Type="http://schemas.openxmlformats.org/officeDocument/2006/relationships/notesSlide" Target="../notesSlides/notesSlide45.xml"/><Relationship Id="rId12" Type="http://schemas.openxmlformats.org/officeDocument/2006/relationships/slide" Target="slide17.xml"/><Relationship Id="rId17" Type="http://schemas.openxmlformats.org/officeDocument/2006/relationships/slide" Target="slide43.xml"/><Relationship Id="rId2" Type="http://schemas.openxmlformats.org/officeDocument/2006/relationships/tags" Target="../tags/tag159.xml"/><Relationship Id="rId16" Type="http://schemas.openxmlformats.org/officeDocument/2006/relationships/slide" Target="slide40.xml"/><Relationship Id="rId20" Type="http://schemas.openxmlformats.org/officeDocument/2006/relationships/slide" Target="slide1.xml"/><Relationship Id="rId1" Type="http://schemas.openxmlformats.org/officeDocument/2006/relationships/tags" Target="../tags/tag158.xml"/><Relationship Id="rId6" Type="http://schemas.openxmlformats.org/officeDocument/2006/relationships/slideLayout" Target="../slideLayouts/slideLayout10.xml"/><Relationship Id="rId11" Type="http://schemas.openxmlformats.org/officeDocument/2006/relationships/slide" Target="slide26.xml"/><Relationship Id="rId5" Type="http://schemas.openxmlformats.org/officeDocument/2006/relationships/tags" Target="../tags/tag162.xml"/><Relationship Id="rId15" Type="http://schemas.openxmlformats.org/officeDocument/2006/relationships/slide" Target="slide30.xml"/><Relationship Id="rId10" Type="http://schemas.openxmlformats.org/officeDocument/2006/relationships/slide" Target="slide19.xml"/><Relationship Id="rId19" Type="http://schemas.openxmlformats.org/officeDocument/2006/relationships/hyperlink" Target="mailto:helpdesk@gs1.org?subject=2D%20barcodes%20in%20Retail%20question" TargetMode="External"/><Relationship Id="rId4" Type="http://schemas.openxmlformats.org/officeDocument/2006/relationships/tags" Target="../tags/tag161.xml"/><Relationship Id="rId9" Type="http://schemas.openxmlformats.org/officeDocument/2006/relationships/image" Target="../media/image1.emf"/><Relationship Id="rId14" Type="http://schemas.openxmlformats.org/officeDocument/2006/relationships/slide" Target="slide14.xml"/><Relationship Id="rId22" Type="http://schemas.openxmlformats.org/officeDocument/2006/relationships/image" Target="../media/image15.svg"/></Relationships>
</file>

<file path=ppt/slides/_rels/slide4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14.xml"/><Relationship Id="rId18" Type="http://schemas.openxmlformats.org/officeDocument/2006/relationships/hyperlink" Target="mailto:helpdesk@gs1.org?subject=2D%20barcodes%20in%20Retail%20question" TargetMode="External"/><Relationship Id="rId3" Type="http://schemas.openxmlformats.org/officeDocument/2006/relationships/tags" Target="../tags/tag165.xml"/><Relationship Id="rId21" Type="http://schemas.openxmlformats.org/officeDocument/2006/relationships/image" Target="../media/image15.svg"/><Relationship Id="rId7" Type="http://schemas.openxmlformats.org/officeDocument/2006/relationships/notesSlide" Target="../notesSlides/notesSlide46.xml"/><Relationship Id="rId12" Type="http://schemas.openxmlformats.org/officeDocument/2006/relationships/slide" Target="slide41.xml"/><Relationship Id="rId17" Type="http://schemas.openxmlformats.org/officeDocument/2006/relationships/slide" Target="slide53.xml"/><Relationship Id="rId2" Type="http://schemas.openxmlformats.org/officeDocument/2006/relationships/tags" Target="../tags/tag164.xml"/><Relationship Id="rId16" Type="http://schemas.openxmlformats.org/officeDocument/2006/relationships/slide" Target="slide43.xml"/><Relationship Id="rId20" Type="http://schemas.openxmlformats.org/officeDocument/2006/relationships/image" Target="../media/image14.png"/><Relationship Id="rId1" Type="http://schemas.openxmlformats.org/officeDocument/2006/relationships/tags" Target="../tags/tag163.xml"/><Relationship Id="rId6" Type="http://schemas.openxmlformats.org/officeDocument/2006/relationships/slideLayout" Target="../slideLayouts/slideLayout10.xml"/><Relationship Id="rId11" Type="http://schemas.openxmlformats.org/officeDocument/2006/relationships/slide" Target="slide51.xml"/><Relationship Id="rId5" Type="http://schemas.openxmlformats.org/officeDocument/2006/relationships/tags" Target="../tags/tag167.xml"/><Relationship Id="rId15" Type="http://schemas.openxmlformats.org/officeDocument/2006/relationships/slide" Target="slide40.xml"/><Relationship Id="rId10" Type="http://schemas.openxmlformats.org/officeDocument/2006/relationships/image" Target="../media/image1.emf"/><Relationship Id="rId19" Type="http://schemas.openxmlformats.org/officeDocument/2006/relationships/slide" Target="slide1.xml"/><Relationship Id="rId4" Type="http://schemas.openxmlformats.org/officeDocument/2006/relationships/tags" Target="../tags/tag166.xml"/><Relationship Id="rId9" Type="http://schemas.openxmlformats.org/officeDocument/2006/relationships/oleObject" Target="../embeddings/oleObject96.bin"/><Relationship Id="rId14" Type="http://schemas.openxmlformats.org/officeDocument/2006/relationships/slide" Target="slide30.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slide" Target="slide14.xml"/><Relationship Id="rId18" Type="http://schemas.openxmlformats.org/officeDocument/2006/relationships/hyperlink" Target="mailto:helpdesk@gs1.org?subject=2D%20barcodes%20in%20Retail%20question" TargetMode="External"/><Relationship Id="rId3" Type="http://schemas.openxmlformats.org/officeDocument/2006/relationships/tags" Target="../tags/tag170.xml"/><Relationship Id="rId21" Type="http://schemas.openxmlformats.org/officeDocument/2006/relationships/image" Target="../media/image15.svg"/><Relationship Id="rId7" Type="http://schemas.openxmlformats.org/officeDocument/2006/relationships/notesSlide" Target="../notesSlides/notesSlide47.xml"/><Relationship Id="rId12" Type="http://schemas.openxmlformats.org/officeDocument/2006/relationships/slide" Target="slide37.xml"/><Relationship Id="rId17" Type="http://schemas.openxmlformats.org/officeDocument/2006/relationships/slide" Target="slide53.xml"/><Relationship Id="rId2" Type="http://schemas.openxmlformats.org/officeDocument/2006/relationships/tags" Target="../tags/tag169.xml"/><Relationship Id="rId16" Type="http://schemas.openxmlformats.org/officeDocument/2006/relationships/slide" Target="slide43.xml"/><Relationship Id="rId20" Type="http://schemas.openxmlformats.org/officeDocument/2006/relationships/image" Target="../media/image14.png"/><Relationship Id="rId1" Type="http://schemas.openxmlformats.org/officeDocument/2006/relationships/tags" Target="../tags/tag168.xml"/><Relationship Id="rId6" Type="http://schemas.openxmlformats.org/officeDocument/2006/relationships/slideLayout" Target="../slideLayouts/slideLayout10.xml"/><Relationship Id="rId11" Type="http://schemas.openxmlformats.org/officeDocument/2006/relationships/slide" Target="slide38.xml"/><Relationship Id="rId5" Type="http://schemas.openxmlformats.org/officeDocument/2006/relationships/tags" Target="../tags/tag172.xml"/><Relationship Id="rId15" Type="http://schemas.openxmlformats.org/officeDocument/2006/relationships/slide" Target="slide40.xml"/><Relationship Id="rId10" Type="http://schemas.openxmlformats.org/officeDocument/2006/relationships/slide" Target="slide36.xml"/><Relationship Id="rId19" Type="http://schemas.openxmlformats.org/officeDocument/2006/relationships/slide" Target="slide1.xml"/><Relationship Id="rId4" Type="http://schemas.openxmlformats.org/officeDocument/2006/relationships/tags" Target="../tags/tag171.xml"/><Relationship Id="rId9" Type="http://schemas.openxmlformats.org/officeDocument/2006/relationships/image" Target="../media/image1.emf"/><Relationship Id="rId14" Type="http://schemas.openxmlformats.org/officeDocument/2006/relationships/slide" Target="slide30.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slide" Target="slide14.xml"/><Relationship Id="rId18" Type="http://schemas.openxmlformats.org/officeDocument/2006/relationships/hyperlink" Target="mailto:helpdesk@gs1.org?subject=2D%20barcodes%20in%20Retail%20question" TargetMode="External"/><Relationship Id="rId3" Type="http://schemas.openxmlformats.org/officeDocument/2006/relationships/tags" Target="../tags/tag175.xml"/><Relationship Id="rId21" Type="http://schemas.openxmlformats.org/officeDocument/2006/relationships/image" Target="../media/image15.svg"/><Relationship Id="rId7" Type="http://schemas.openxmlformats.org/officeDocument/2006/relationships/notesSlide" Target="../notesSlides/notesSlide48.xml"/><Relationship Id="rId12" Type="http://schemas.openxmlformats.org/officeDocument/2006/relationships/slide" Target="slide56.xml"/><Relationship Id="rId17" Type="http://schemas.openxmlformats.org/officeDocument/2006/relationships/slide" Target="slide53.xml"/><Relationship Id="rId2" Type="http://schemas.openxmlformats.org/officeDocument/2006/relationships/tags" Target="../tags/tag174.xml"/><Relationship Id="rId16" Type="http://schemas.openxmlformats.org/officeDocument/2006/relationships/slide" Target="slide43.xml"/><Relationship Id="rId20" Type="http://schemas.openxmlformats.org/officeDocument/2006/relationships/image" Target="../media/image14.png"/><Relationship Id="rId1" Type="http://schemas.openxmlformats.org/officeDocument/2006/relationships/tags" Target="../tags/tag173.xml"/><Relationship Id="rId6" Type="http://schemas.openxmlformats.org/officeDocument/2006/relationships/slideLayout" Target="../slideLayouts/slideLayout10.xml"/><Relationship Id="rId11" Type="http://schemas.openxmlformats.org/officeDocument/2006/relationships/slide" Target="slide57.xml"/><Relationship Id="rId5" Type="http://schemas.openxmlformats.org/officeDocument/2006/relationships/tags" Target="../tags/tag177.xml"/><Relationship Id="rId15" Type="http://schemas.openxmlformats.org/officeDocument/2006/relationships/slide" Target="slide40.xml"/><Relationship Id="rId10" Type="http://schemas.openxmlformats.org/officeDocument/2006/relationships/slide" Target="slide55.xml"/><Relationship Id="rId19" Type="http://schemas.openxmlformats.org/officeDocument/2006/relationships/slide" Target="slide1.xml"/><Relationship Id="rId4" Type="http://schemas.openxmlformats.org/officeDocument/2006/relationships/tags" Target="../tags/tag176.xml"/><Relationship Id="rId9" Type="http://schemas.openxmlformats.org/officeDocument/2006/relationships/image" Target="../media/image1.emf"/><Relationship Id="rId14" Type="http://schemas.openxmlformats.org/officeDocument/2006/relationships/slide" Target="slide30.xml"/></Relationships>
</file>

<file path=ppt/slides/_rels/slide4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15.svg"/><Relationship Id="rId3" Type="http://schemas.openxmlformats.org/officeDocument/2006/relationships/image" Target="../media/image28.png"/><Relationship Id="rId7" Type="http://schemas.openxmlformats.org/officeDocument/2006/relationships/slide" Target="slide40.xml"/><Relationship Id="rId12" Type="http://schemas.openxmlformats.org/officeDocument/2006/relationships/image" Target="../media/image14.png"/><Relationship Id="rId2" Type="http://schemas.openxmlformats.org/officeDocument/2006/relationships/hyperlink" Target="https://www.gs1.org/docs/retail/Brand_and_Manufacturer_2D_barcodes_checklist.pdf" TargetMode="External"/><Relationship Id="rId1" Type="http://schemas.openxmlformats.org/officeDocument/2006/relationships/slideLayout" Target="../slideLayouts/slideLayout10.xml"/><Relationship Id="rId6" Type="http://schemas.openxmlformats.org/officeDocument/2006/relationships/slide" Target="slide30.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hyperlink" Target="mailto:helpdesk@gs1.org?subject=2D%20barcodes%20in%20Retail%20question" TargetMode="External"/><Relationship Id="rId4" Type="http://schemas.openxmlformats.org/officeDocument/2006/relationships/image" Target="../media/image29.svg"/><Relationship Id="rId9" Type="http://schemas.openxmlformats.org/officeDocument/2006/relationships/slide" Target="slide53.xml"/></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slide" Target="slide30.xml"/><Relationship Id="rId18" Type="http://schemas.openxmlformats.org/officeDocument/2006/relationships/slide" Target="slide1.xml"/><Relationship Id="rId3" Type="http://schemas.openxmlformats.org/officeDocument/2006/relationships/notesSlide" Target="../notesSlides/notesSlide5.xml"/><Relationship Id="rId7" Type="http://schemas.openxmlformats.org/officeDocument/2006/relationships/image" Target="../media/image17.emf"/><Relationship Id="rId12" Type="http://schemas.openxmlformats.org/officeDocument/2006/relationships/slide" Target="slide14.xml"/><Relationship Id="rId17" Type="http://schemas.openxmlformats.org/officeDocument/2006/relationships/hyperlink" Target="mailto:helpdesk@gs1.org?subject=2D%20barcodes%20in%20Retail%20question" TargetMode="External"/><Relationship Id="rId2" Type="http://schemas.openxmlformats.org/officeDocument/2006/relationships/slideLayout" Target="../slideLayouts/slideLayout49.xml"/><Relationship Id="rId16" Type="http://schemas.openxmlformats.org/officeDocument/2006/relationships/slide" Target="slide53.xml"/><Relationship Id="rId20" Type="http://schemas.openxmlformats.org/officeDocument/2006/relationships/image" Target="../media/image15.svg"/><Relationship Id="rId1" Type="http://schemas.openxmlformats.org/officeDocument/2006/relationships/tags" Target="../tags/tag105.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emf"/><Relationship Id="rId15" Type="http://schemas.openxmlformats.org/officeDocument/2006/relationships/slide" Target="slide43.xml"/><Relationship Id="rId10" Type="http://schemas.openxmlformats.org/officeDocument/2006/relationships/image" Target="../media/image20.emf"/><Relationship Id="rId19" Type="http://schemas.openxmlformats.org/officeDocument/2006/relationships/image" Target="../media/image14.png"/><Relationship Id="rId4" Type="http://schemas.openxmlformats.org/officeDocument/2006/relationships/oleObject" Target="../embeddings/oleObject76.bin"/><Relationship Id="rId9" Type="http://schemas.openxmlformats.org/officeDocument/2006/relationships/image" Target="../media/image19.emf"/><Relationship Id="rId14" Type="http://schemas.openxmlformats.org/officeDocument/2006/relationships/slide" Target="slide40.xml"/></Relationships>
</file>

<file path=ppt/slides/_rels/slide5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15.svg"/><Relationship Id="rId3" Type="http://schemas.openxmlformats.org/officeDocument/2006/relationships/image" Target="../media/image28.png"/><Relationship Id="rId7" Type="http://schemas.openxmlformats.org/officeDocument/2006/relationships/slide" Target="slide40.xml"/><Relationship Id="rId12" Type="http://schemas.openxmlformats.org/officeDocument/2006/relationships/image" Target="../media/image14.png"/><Relationship Id="rId2" Type="http://schemas.openxmlformats.org/officeDocument/2006/relationships/hyperlink" Target="https://www.gs1.org/docs/retail/Retailer_2D_barcodes_checklist.pdf" TargetMode="External"/><Relationship Id="rId1" Type="http://schemas.openxmlformats.org/officeDocument/2006/relationships/slideLayout" Target="../slideLayouts/slideLayout10.xml"/><Relationship Id="rId6" Type="http://schemas.openxmlformats.org/officeDocument/2006/relationships/slide" Target="slide30.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hyperlink" Target="mailto:helpdesk@gs1.org?subject=2D%20barcodes%20in%20Retail%20question" TargetMode="External"/><Relationship Id="rId4" Type="http://schemas.openxmlformats.org/officeDocument/2006/relationships/image" Target="../media/image29.svg"/><Relationship Id="rId9" Type="http://schemas.openxmlformats.org/officeDocument/2006/relationships/slide" Target="slide53.xml"/></Relationships>
</file>

<file path=ppt/slides/_rels/slide5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15.svg"/><Relationship Id="rId3" Type="http://schemas.openxmlformats.org/officeDocument/2006/relationships/image" Target="../media/image28.png"/><Relationship Id="rId7" Type="http://schemas.openxmlformats.org/officeDocument/2006/relationships/slide" Target="slide40.xml"/><Relationship Id="rId12" Type="http://schemas.openxmlformats.org/officeDocument/2006/relationships/image" Target="../media/image14.png"/><Relationship Id="rId2" Type="http://schemas.openxmlformats.org/officeDocument/2006/relationships/hyperlink" Target="https://www.gs1.org/docs/retail/Solution_Provider_2D_barcodes_checklist.pdf" TargetMode="External"/><Relationship Id="rId1" Type="http://schemas.openxmlformats.org/officeDocument/2006/relationships/slideLayout" Target="../slideLayouts/slideLayout10.xml"/><Relationship Id="rId6" Type="http://schemas.openxmlformats.org/officeDocument/2006/relationships/slide" Target="slide30.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hyperlink" Target="mailto:helpdesk@gs1.org?subject=2D%20barcodes%20in%20Retail%20question" TargetMode="External"/><Relationship Id="rId4" Type="http://schemas.openxmlformats.org/officeDocument/2006/relationships/image" Target="../media/image29.svg"/><Relationship Id="rId9" Type="http://schemas.openxmlformats.org/officeDocument/2006/relationships/slide" Target="slide53.xml"/></Relationships>
</file>

<file path=ppt/slides/_rels/slide5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15.svg"/><Relationship Id="rId3" Type="http://schemas.openxmlformats.org/officeDocument/2006/relationships/image" Target="../media/image28.png"/><Relationship Id="rId7" Type="http://schemas.openxmlformats.org/officeDocument/2006/relationships/slide" Target="slide40.xml"/><Relationship Id="rId12"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0.xml"/><Relationship Id="rId6" Type="http://schemas.openxmlformats.org/officeDocument/2006/relationships/slide" Target="slide30.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hyperlink" Target="mailto:helpdesk@gs1.org?subject=2D%20barcodes%20in%20Retail%20question" TargetMode="External"/><Relationship Id="rId4" Type="http://schemas.openxmlformats.org/officeDocument/2006/relationships/image" Target="../media/image29.svg"/><Relationship Id="rId9" Type="http://schemas.openxmlformats.org/officeDocument/2006/relationships/slide" Target="slide53.xml"/></Relationships>
</file>

<file path=ppt/slides/_rels/slide53.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slide" Target="slide40.xml"/><Relationship Id="rId18" Type="http://schemas.openxmlformats.org/officeDocument/2006/relationships/image" Target="../media/image15.svg"/><Relationship Id="rId3" Type="http://schemas.openxmlformats.org/officeDocument/2006/relationships/tags" Target="../tags/tag180.xml"/><Relationship Id="rId7" Type="http://schemas.openxmlformats.org/officeDocument/2006/relationships/oleObject" Target="../embeddings/oleObject99.bin"/><Relationship Id="rId12" Type="http://schemas.openxmlformats.org/officeDocument/2006/relationships/slide" Target="slide30.xml"/><Relationship Id="rId17" Type="http://schemas.openxmlformats.org/officeDocument/2006/relationships/image" Target="../media/image14.png"/><Relationship Id="rId2" Type="http://schemas.openxmlformats.org/officeDocument/2006/relationships/tags" Target="../tags/tag179.xml"/><Relationship Id="rId16" Type="http://schemas.openxmlformats.org/officeDocument/2006/relationships/slide" Target="slide1.xml"/><Relationship Id="rId1" Type="http://schemas.openxmlformats.org/officeDocument/2006/relationships/tags" Target="../tags/tag178.xml"/><Relationship Id="rId6" Type="http://schemas.openxmlformats.org/officeDocument/2006/relationships/notesSlide" Target="../notesSlides/notesSlide50.xml"/><Relationship Id="rId11" Type="http://schemas.openxmlformats.org/officeDocument/2006/relationships/slide" Target="slide14.xml"/><Relationship Id="rId5" Type="http://schemas.openxmlformats.org/officeDocument/2006/relationships/slideLayout" Target="../slideLayouts/slideLayout28.xml"/><Relationship Id="rId15" Type="http://schemas.openxmlformats.org/officeDocument/2006/relationships/slide" Target="slide53.xml"/><Relationship Id="rId10" Type="http://schemas.openxmlformats.org/officeDocument/2006/relationships/slide" Target="slide16.xml"/><Relationship Id="rId4" Type="http://schemas.openxmlformats.org/officeDocument/2006/relationships/tags" Target="../tags/tag181.xml"/><Relationship Id="rId9" Type="http://schemas.openxmlformats.org/officeDocument/2006/relationships/slide" Target="slide45.xml"/><Relationship Id="rId14" Type="http://schemas.openxmlformats.org/officeDocument/2006/relationships/slide" Target="slide43.xml"/></Relationships>
</file>

<file path=ppt/slides/_rels/slide54.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14.png"/><Relationship Id="rId3" Type="http://schemas.openxmlformats.org/officeDocument/2006/relationships/slide" Target="slide55.xml"/><Relationship Id="rId7" Type="http://schemas.openxmlformats.org/officeDocument/2006/relationships/slide" Target="slide30.xml"/><Relationship Id="rId12" Type="http://schemas.openxmlformats.org/officeDocument/2006/relationships/slide" Target="slide1.xml"/><Relationship Id="rId2" Type="http://schemas.openxmlformats.org/officeDocument/2006/relationships/notesSlide" Target="../notesSlides/notesSlide51.xml"/><Relationship Id="rId1" Type="http://schemas.openxmlformats.org/officeDocument/2006/relationships/slideLayout" Target="../slideLayouts/slideLayout10.xml"/><Relationship Id="rId6" Type="http://schemas.openxmlformats.org/officeDocument/2006/relationships/slide" Target="slide14.xml"/><Relationship Id="rId11" Type="http://schemas.openxmlformats.org/officeDocument/2006/relationships/hyperlink" Target="mailto:helpdesk@gs1.org?subject=2D%20barcodes%20in%20Retail%20question" TargetMode="External"/><Relationship Id="rId5" Type="http://schemas.openxmlformats.org/officeDocument/2006/relationships/slide" Target="slide57.xml"/><Relationship Id="rId10" Type="http://schemas.openxmlformats.org/officeDocument/2006/relationships/slide" Target="slide53.xml"/><Relationship Id="rId4" Type="http://schemas.openxmlformats.org/officeDocument/2006/relationships/slide" Target="slide56.xml"/><Relationship Id="rId9" Type="http://schemas.openxmlformats.org/officeDocument/2006/relationships/slide" Target="slide43.xml"/><Relationship Id="rId14" Type="http://schemas.openxmlformats.org/officeDocument/2006/relationships/image" Target="../media/image15.svg"/></Relationships>
</file>

<file path=ppt/slides/_rels/slide55.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14.png"/><Relationship Id="rId3" Type="http://schemas.openxmlformats.org/officeDocument/2006/relationships/notesSlide" Target="../notesSlides/notesSlide52.xml"/><Relationship Id="rId7" Type="http://schemas.openxmlformats.org/officeDocument/2006/relationships/slide" Target="slide30.xml"/><Relationship Id="rId12" Type="http://schemas.openxmlformats.org/officeDocument/2006/relationships/slide" Target="slide1.xml"/><Relationship Id="rId2" Type="http://schemas.openxmlformats.org/officeDocument/2006/relationships/slideLayout" Target="../slideLayouts/slideLayout10.xml"/><Relationship Id="rId1" Type="http://schemas.openxmlformats.org/officeDocument/2006/relationships/tags" Target="../tags/tag182.xml"/><Relationship Id="rId6" Type="http://schemas.openxmlformats.org/officeDocument/2006/relationships/slide" Target="slide14.xml"/><Relationship Id="rId11" Type="http://schemas.openxmlformats.org/officeDocument/2006/relationships/hyperlink" Target="mailto:helpdesk@gs1.org?subject=2D%20barcodes%20in%20Retail%20question" TargetMode="External"/><Relationship Id="rId5" Type="http://schemas.openxmlformats.org/officeDocument/2006/relationships/image" Target="../media/image1.emf"/><Relationship Id="rId10" Type="http://schemas.openxmlformats.org/officeDocument/2006/relationships/slide" Target="slide53.xml"/><Relationship Id="rId4" Type="http://schemas.openxmlformats.org/officeDocument/2006/relationships/oleObject" Target="../embeddings/oleObject100.bin"/><Relationship Id="rId9" Type="http://schemas.openxmlformats.org/officeDocument/2006/relationships/slide" Target="slide43.xml"/><Relationship Id="rId14" Type="http://schemas.openxmlformats.org/officeDocument/2006/relationships/image" Target="../media/image15.svg"/></Relationships>
</file>

<file path=ppt/slides/_rels/slide56.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14.png"/><Relationship Id="rId3" Type="http://schemas.openxmlformats.org/officeDocument/2006/relationships/notesSlide" Target="../notesSlides/notesSlide53.xml"/><Relationship Id="rId7" Type="http://schemas.openxmlformats.org/officeDocument/2006/relationships/slide" Target="slide30.xml"/><Relationship Id="rId12" Type="http://schemas.openxmlformats.org/officeDocument/2006/relationships/slide" Target="slide1.xml"/><Relationship Id="rId2" Type="http://schemas.openxmlformats.org/officeDocument/2006/relationships/slideLayout" Target="../slideLayouts/slideLayout10.xml"/><Relationship Id="rId1" Type="http://schemas.openxmlformats.org/officeDocument/2006/relationships/tags" Target="../tags/tag183.xml"/><Relationship Id="rId6" Type="http://schemas.openxmlformats.org/officeDocument/2006/relationships/slide" Target="slide14.xml"/><Relationship Id="rId11" Type="http://schemas.openxmlformats.org/officeDocument/2006/relationships/hyperlink" Target="mailto:helpdesk@gs1.org?subject=2D%20barcodes%20in%20Retail%20question" TargetMode="External"/><Relationship Id="rId5" Type="http://schemas.openxmlformats.org/officeDocument/2006/relationships/image" Target="../media/image1.emf"/><Relationship Id="rId10" Type="http://schemas.openxmlformats.org/officeDocument/2006/relationships/slide" Target="slide53.xml"/><Relationship Id="rId4" Type="http://schemas.openxmlformats.org/officeDocument/2006/relationships/oleObject" Target="../embeddings/oleObject101.bin"/><Relationship Id="rId9" Type="http://schemas.openxmlformats.org/officeDocument/2006/relationships/slide" Target="slide43.xml"/><Relationship Id="rId14" Type="http://schemas.openxmlformats.org/officeDocument/2006/relationships/image" Target="../media/image15.svg"/></Relationships>
</file>

<file path=ppt/slides/_rels/slide5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slide" Target="slide53.xml"/><Relationship Id="rId3" Type="http://schemas.openxmlformats.org/officeDocument/2006/relationships/notesSlide" Target="../notesSlides/notesSlide54.xml"/><Relationship Id="rId7" Type="http://schemas.openxmlformats.org/officeDocument/2006/relationships/image" Target="../media/image45.png"/><Relationship Id="rId12" Type="http://schemas.openxmlformats.org/officeDocument/2006/relationships/slide" Target="slide43.xml"/><Relationship Id="rId17" Type="http://schemas.openxmlformats.org/officeDocument/2006/relationships/image" Target="../media/image15.svg"/><Relationship Id="rId2" Type="http://schemas.openxmlformats.org/officeDocument/2006/relationships/slideLayout" Target="../slideLayouts/slideLayout10.xml"/><Relationship Id="rId16" Type="http://schemas.openxmlformats.org/officeDocument/2006/relationships/image" Target="../media/image14.png"/><Relationship Id="rId1" Type="http://schemas.openxmlformats.org/officeDocument/2006/relationships/tags" Target="../tags/tag184.xml"/><Relationship Id="rId6" Type="http://schemas.openxmlformats.org/officeDocument/2006/relationships/hyperlink" Target="https://www.gs1.org/docs/retail/2D_pilot_storytelling_template.docx" TargetMode="External"/><Relationship Id="rId11" Type="http://schemas.openxmlformats.org/officeDocument/2006/relationships/slide" Target="slide40.xml"/><Relationship Id="rId5" Type="http://schemas.openxmlformats.org/officeDocument/2006/relationships/image" Target="../media/image1.emf"/><Relationship Id="rId15" Type="http://schemas.openxmlformats.org/officeDocument/2006/relationships/slide" Target="slide1.xml"/><Relationship Id="rId10" Type="http://schemas.openxmlformats.org/officeDocument/2006/relationships/slide" Target="slide30.xml"/><Relationship Id="rId4" Type="http://schemas.openxmlformats.org/officeDocument/2006/relationships/oleObject" Target="../embeddings/oleObject102.bin"/><Relationship Id="rId9" Type="http://schemas.openxmlformats.org/officeDocument/2006/relationships/slide" Target="slide14.xml"/><Relationship Id="rId14" Type="http://schemas.openxmlformats.org/officeDocument/2006/relationships/hyperlink" Target="mailto:helpdesk@gs1.org?subject=2D%20barcodes%20in%20Retail%20question"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xml"/><Relationship Id="rId3" Type="http://schemas.openxmlformats.org/officeDocument/2006/relationships/image" Target="../media/image22.png"/><Relationship Id="rId7" Type="http://schemas.openxmlformats.org/officeDocument/2006/relationships/slide" Target="slide14.xml"/><Relationship Id="rId12" Type="http://schemas.openxmlformats.org/officeDocument/2006/relationships/hyperlink" Target="mailto:helpdesk@gs1.org?subject=2D%20barcodes%20in%20Retail%20question" TargetMode="External"/><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25.png"/><Relationship Id="rId11" Type="http://schemas.openxmlformats.org/officeDocument/2006/relationships/slide" Target="slide53.xml"/><Relationship Id="rId5" Type="http://schemas.openxmlformats.org/officeDocument/2006/relationships/image" Target="../media/image24.png"/><Relationship Id="rId15" Type="http://schemas.openxmlformats.org/officeDocument/2006/relationships/image" Target="../media/image15.svg"/><Relationship Id="rId10" Type="http://schemas.openxmlformats.org/officeDocument/2006/relationships/slide" Target="slide43.xml"/><Relationship Id="rId4" Type="http://schemas.openxmlformats.org/officeDocument/2006/relationships/image" Target="../media/image23.png"/><Relationship Id="rId9" Type="http://schemas.openxmlformats.org/officeDocument/2006/relationships/slide" Target="slide40.xml"/><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hyperlink" Target="mailto:helpdesk@gs1.org?subject=2D%20barcodes%20in%20Retail%20question" TargetMode="External"/><Relationship Id="rId3" Type="http://schemas.openxmlformats.org/officeDocument/2006/relationships/notesSlide" Target="../notesSlides/notesSlide7.xml"/><Relationship Id="rId7" Type="http://schemas.openxmlformats.org/officeDocument/2006/relationships/image" Target="../media/image27.png"/><Relationship Id="rId12" Type="http://schemas.openxmlformats.org/officeDocument/2006/relationships/slide" Target="slide53.xml"/><Relationship Id="rId2" Type="http://schemas.openxmlformats.org/officeDocument/2006/relationships/slideLayout" Target="../slideLayouts/slideLayout50.xml"/><Relationship Id="rId16" Type="http://schemas.openxmlformats.org/officeDocument/2006/relationships/image" Target="../media/image15.svg"/><Relationship Id="rId1" Type="http://schemas.openxmlformats.org/officeDocument/2006/relationships/tags" Target="../tags/tag106.xml"/><Relationship Id="rId6" Type="http://schemas.openxmlformats.org/officeDocument/2006/relationships/image" Target="../media/image26.png"/><Relationship Id="rId11" Type="http://schemas.openxmlformats.org/officeDocument/2006/relationships/slide" Target="slide43.xml"/><Relationship Id="rId5" Type="http://schemas.openxmlformats.org/officeDocument/2006/relationships/image" Target="../media/image1.emf"/><Relationship Id="rId15" Type="http://schemas.openxmlformats.org/officeDocument/2006/relationships/image" Target="../media/image14.png"/><Relationship Id="rId10" Type="http://schemas.openxmlformats.org/officeDocument/2006/relationships/slide" Target="slide40.xml"/><Relationship Id="rId4" Type="http://schemas.openxmlformats.org/officeDocument/2006/relationships/oleObject" Target="../embeddings/oleObject77.bin"/><Relationship Id="rId9" Type="http://schemas.openxmlformats.org/officeDocument/2006/relationships/slide" Target="slide30.xml"/><Relationship Id="rId14"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slide" Target="slide14.xml"/><Relationship Id="rId18" Type="http://schemas.openxmlformats.org/officeDocument/2006/relationships/hyperlink" Target="mailto:helpdesk@gs1.org?subject=2D%20barcodes%20in%20Retail%20question" TargetMode="External"/><Relationship Id="rId3" Type="http://schemas.openxmlformats.org/officeDocument/2006/relationships/tags" Target="../tags/tag109.xml"/><Relationship Id="rId21" Type="http://schemas.openxmlformats.org/officeDocument/2006/relationships/image" Target="../media/image15.svg"/><Relationship Id="rId7" Type="http://schemas.openxmlformats.org/officeDocument/2006/relationships/slideLayout" Target="../slideLayouts/slideLayout50.xml"/><Relationship Id="rId12" Type="http://schemas.openxmlformats.org/officeDocument/2006/relationships/image" Target="../media/image29.svg"/><Relationship Id="rId17" Type="http://schemas.openxmlformats.org/officeDocument/2006/relationships/slide" Target="slide53.xml"/><Relationship Id="rId2" Type="http://schemas.openxmlformats.org/officeDocument/2006/relationships/tags" Target="../tags/tag108.xml"/><Relationship Id="rId16" Type="http://schemas.openxmlformats.org/officeDocument/2006/relationships/slide" Target="slide43.xml"/><Relationship Id="rId20" Type="http://schemas.openxmlformats.org/officeDocument/2006/relationships/image" Target="../media/image14.png"/><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image" Target="../media/image28.png"/><Relationship Id="rId5" Type="http://schemas.openxmlformats.org/officeDocument/2006/relationships/tags" Target="../tags/tag111.xml"/><Relationship Id="rId15" Type="http://schemas.openxmlformats.org/officeDocument/2006/relationships/slide" Target="slide40.xml"/><Relationship Id="rId10" Type="http://schemas.openxmlformats.org/officeDocument/2006/relationships/image" Target="../media/image1.emf"/><Relationship Id="rId19" Type="http://schemas.openxmlformats.org/officeDocument/2006/relationships/slide" Target="slide1.xml"/><Relationship Id="rId4" Type="http://schemas.openxmlformats.org/officeDocument/2006/relationships/tags" Target="../tags/tag110.xml"/><Relationship Id="rId9" Type="http://schemas.openxmlformats.org/officeDocument/2006/relationships/oleObject" Target="../embeddings/oleObject78.bin"/><Relationship Id="rId14" Type="http://schemas.openxmlformats.org/officeDocument/2006/relationships/slide" Target="slide30.xml"/></Relationships>
</file>

<file path=ppt/slides/_rels/slide9.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14.png"/><Relationship Id="rId3" Type="http://schemas.openxmlformats.org/officeDocument/2006/relationships/image" Target="../media/image30.png"/><Relationship Id="rId7" Type="http://schemas.openxmlformats.org/officeDocument/2006/relationships/slide" Target="slide30.xml"/><Relationship Id="rId12"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slide" Target="slide14.xml"/><Relationship Id="rId11" Type="http://schemas.openxmlformats.org/officeDocument/2006/relationships/hyperlink" Target="mailto:helpdesk@gs1.org?subject=2D%20barcodes%20in%20Retail%20question" TargetMode="External"/><Relationship Id="rId5" Type="http://schemas.openxmlformats.org/officeDocument/2006/relationships/image" Target="../media/image32.png"/><Relationship Id="rId10" Type="http://schemas.openxmlformats.org/officeDocument/2006/relationships/slide" Target="slide53.xml"/><Relationship Id="rId4" Type="http://schemas.openxmlformats.org/officeDocument/2006/relationships/image" Target="../media/image31.png"/><Relationship Id="rId9" Type="http://schemas.openxmlformats.org/officeDocument/2006/relationships/slide" Target="slide43.xml"/><Relationship Id="rId1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texte 3">
            <a:hlinkClick r:id="rId13" action="ppaction://hlinksldjump"/>
            <a:extLst>
              <a:ext uri="{FF2B5EF4-FFF2-40B4-BE49-F238E27FC236}">
                <a16:creationId xmlns:a16="http://schemas.microsoft.com/office/drawing/2014/main" id="{06B32AD8-14F2-2E4F-D665-884132ED8AF1}"/>
              </a:ext>
            </a:extLst>
          </p:cNvPr>
          <p:cNvSpPr txBox="1">
            <a:spLocks/>
          </p:cNvSpPr>
          <p:nvPr>
            <p:custDataLst>
              <p:tags r:id="rId1"/>
            </p:custDataLst>
          </p:nvPr>
        </p:nvSpPr>
        <p:spPr>
          <a:xfrm>
            <a:off x="5427126" y="1574157"/>
            <a:ext cx="1613633" cy="1568469"/>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86" name="Espace réservé du texte 3">
            <a:hlinkClick r:id="rId14" action="ppaction://hlinksldjump"/>
            <a:extLst>
              <a:ext uri="{FF2B5EF4-FFF2-40B4-BE49-F238E27FC236}">
                <a16:creationId xmlns:a16="http://schemas.microsoft.com/office/drawing/2014/main" id="{9D99A9BC-EADF-C857-BE2C-E5106C8E250B}"/>
              </a:ext>
            </a:extLst>
          </p:cNvPr>
          <p:cNvSpPr txBox="1">
            <a:spLocks/>
          </p:cNvSpPr>
          <p:nvPr>
            <p:custDataLst>
              <p:tags r:id="rId2"/>
            </p:custDataLst>
          </p:nvPr>
        </p:nvSpPr>
        <p:spPr>
          <a:xfrm>
            <a:off x="7081388" y="1574156"/>
            <a:ext cx="1613633" cy="1568430"/>
          </a:xfrm>
          <a:prstGeom prst="rect">
            <a:avLst/>
          </a:prstGeom>
          <a:solidFill>
            <a:srgbClr val="8DB9CA"/>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107" name="Espace réservé du texte 3">
            <a:hlinkClick r:id="rId15" action="ppaction://hlinksldjump"/>
            <a:extLst>
              <a:ext uri="{FF2B5EF4-FFF2-40B4-BE49-F238E27FC236}">
                <a16:creationId xmlns:a16="http://schemas.microsoft.com/office/drawing/2014/main" id="{354AEED4-9303-EC41-22DE-A6F9914A4FFF}"/>
              </a:ext>
            </a:extLst>
          </p:cNvPr>
          <p:cNvSpPr txBox="1">
            <a:spLocks/>
          </p:cNvSpPr>
          <p:nvPr>
            <p:custDataLst>
              <p:tags r:id="rId3"/>
            </p:custDataLst>
          </p:nvPr>
        </p:nvSpPr>
        <p:spPr>
          <a:xfrm>
            <a:off x="444707" y="1574156"/>
            <a:ext cx="1616406" cy="1568430"/>
          </a:xfrm>
          <a:prstGeom prst="rect">
            <a:avLst/>
          </a:prstGeom>
          <a:solidFill>
            <a:srgbClr val="FF820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125" name="Espace réservé du texte 3">
            <a:hlinkClick r:id="rId16" action="ppaction://hlinksldjump"/>
            <a:extLst>
              <a:ext uri="{FF2B5EF4-FFF2-40B4-BE49-F238E27FC236}">
                <a16:creationId xmlns:a16="http://schemas.microsoft.com/office/drawing/2014/main" id="{F4BFD051-D2FE-F193-236D-2244E45D674B}"/>
              </a:ext>
            </a:extLst>
          </p:cNvPr>
          <p:cNvSpPr txBox="1">
            <a:spLocks/>
          </p:cNvSpPr>
          <p:nvPr>
            <p:custDataLst>
              <p:tags r:id="rId4"/>
            </p:custDataLst>
          </p:nvPr>
        </p:nvSpPr>
        <p:spPr>
          <a:xfrm>
            <a:off x="3769414" y="1574157"/>
            <a:ext cx="1613633" cy="1568469"/>
          </a:xfrm>
          <a:prstGeom prst="rect">
            <a:avLst/>
          </a:prstGeom>
          <a:solidFill>
            <a:srgbClr val="71B79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142" name="Espace réservé du texte 3">
            <a:hlinkClick r:id="rId17" action="ppaction://hlinksldjump"/>
            <a:extLst>
              <a:ext uri="{FF2B5EF4-FFF2-40B4-BE49-F238E27FC236}">
                <a16:creationId xmlns:a16="http://schemas.microsoft.com/office/drawing/2014/main" id="{F1BF73A5-3817-1D83-6EE3-675F6DA6FFA7}"/>
              </a:ext>
            </a:extLst>
          </p:cNvPr>
          <p:cNvSpPr txBox="1">
            <a:spLocks/>
          </p:cNvSpPr>
          <p:nvPr>
            <p:custDataLst>
              <p:tags r:id="rId5"/>
            </p:custDataLst>
          </p:nvPr>
        </p:nvSpPr>
        <p:spPr>
          <a:xfrm>
            <a:off x="2101739" y="1574156"/>
            <a:ext cx="1613633" cy="1568430"/>
          </a:xfrm>
          <a:prstGeom prst="rect">
            <a:avLst/>
          </a:prstGeom>
          <a:solidFill>
            <a:srgbClr val="FBB034"/>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1795F0F6-C8C0-67F3-9B72-CDDEC33F5A7C}"/>
              </a:ext>
            </a:extLst>
          </p:cNvPr>
          <p:cNvSpPr>
            <a:spLocks noGrp="1"/>
          </p:cNvSpPr>
          <p:nvPr>
            <p:ph type="title"/>
          </p:nvPr>
        </p:nvSpPr>
        <p:spPr/>
        <p:txBody>
          <a:bodyPr/>
          <a:lstStyle/>
          <a:p>
            <a:r>
              <a:rPr lang="en-GB" dirty="0"/>
              <a:t>GS1 2D Pilot Toolkit</a:t>
            </a:r>
          </a:p>
        </p:txBody>
      </p:sp>
      <p:sp>
        <p:nvSpPr>
          <p:cNvPr id="4" name="Slide Number Placeholder 3">
            <a:extLst>
              <a:ext uri="{FF2B5EF4-FFF2-40B4-BE49-F238E27FC236}">
                <a16:creationId xmlns:a16="http://schemas.microsoft.com/office/drawing/2014/main" id="{710C44F1-2CC3-A5FD-7A03-944081F37E24}"/>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a:t>
            </a:fld>
            <a:endParaRPr lang="en-GB" noProof="0"/>
          </a:p>
        </p:txBody>
      </p:sp>
      <p:sp>
        <p:nvSpPr>
          <p:cNvPr id="3" name="Rounded Rectangle 14">
            <a:hlinkClick r:id="rId18"/>
            <a:extLst>
              <a:ext uri="{FF2B5EF4-FFF2-40B4-BE49-F238E27FC236}">
                <a16:creationId xmlns:a16="http://schemas.microsoft.com/office/drawing/2014/main" id="{3556E4F0-1A2F-361F-8A0B-F7D72EDEBC9A}"/>
              </a:ext>
            </a:extLst>
          </p:cNvPr>
          <p:cNvSpPr/>
          <p:nvPr/>
        </p:nvSpPr>
        <p:spPr>
          <a:xfrm>
            <a:off x="1214870" y="4666946"/>
            <a:ext cx="2314935"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Need more information</a:t>
            </a:r>
          </a:p>
          <a:p>
            <a:r>
              <a:rPr lang="en-US" sz="800" dirty="0">
                <a:solidFill>
                  <a:schemeClr val="bg2"/>
                </a:solidFill>
              </a:rPr>
              <a:t>CONTACT GS1 : </a:t>
            </a:r>
            <a:r>
              <a:rPr lang="en-US" sz="800" u="sng" dirty="0">
                <a:solidFill>
                  <a:schemeClr val="bg2"/>
                </a:solidFill>
                <a:hlinkClick r:id="rId19">
                  <a:extLst>
                    <a:ext uri="{A12FA001-AC4F-418D-AE19-62706E023703}">
                      <ahyp:hlinkClr xmlns:ahyp="http://schemas.microsoft.com/office/drawing/2018/hyperlinkcolor" val="tx"/>
                    </a:ext>
                  </a:extLst>
                </a:hlinkClick>
              </a:rPr>
              <a:t>www.gs1.org</a:t>
            </a:r>
            <a:r>
              <a:rPr lang="en-US" sz="800" u="sng" dirty="0">
                <a:solidFill>
                  <a:schemeClr val="bg2"/>
                </a:solidFill>
              </a:rPr>
              <a:t>/contact</a:t>
            </a:r>
          </a:p>
        </p:txBody>
      </p:sp>
      <p:sp>
        <p:nvSpPr>
          <p:cNvPr id="6" name="TextBox 5">
            <a:extLst>
              <a:ext uri="{FF2B5EF4-FFF2-40B4-BE49-F238E27FC236}">
                <a16:creationId xmlns:a16="http://schemas.microsoft.com/office/drawing/2014/main" id="{65CAA488-99BD-DE24-695D-0C38FBBA6A2E}"/>
              </a:ext>
            </a:extLst>
          </p:cNvPr>
          <p:cNvSpPr txBox="1"/>
          <p:nvPr/>
        </p:nvSpPr>
        <p:spPr>
          <a:xfrm>
            <a:off x="6973093" y="362425"/>
            <a:ext cx="1811714" cy="300082"/>
          </a:xfrm>
          <a:prstGeom prst="rect">
            <a:avLst/>
          </a:prstGeom>
          <a:noFill/>
        </p:spPr>
        <p:txBody>
          <a:bodyPr wrap="none" rtlCol="0">
            <a:spAutoFit/>
          </a:bodyPr>
          <a:lstStyle/>
          <a:p>
            <a:r>
              <a:rPr lang="en-US" dirty="0">
                <a:solidFill>
                  <a:schemeClr val="tx2"/>
                </a:solidFill>
              </a:rPr>
              <a:t>Updated July 2024</a:t>
            </a:r>
            <a:endParaRPr lang="en-GB" dirty="0">
              <a:solidFill>
                <a:schemeClr val="tx2"/>
              </a:solidFill>
            </a:endParaRPr>
          </a:p>
        </p:txBody>
      </p:sp>
      <p:sp>
        <p:nvSpPr>
          <p:cNvPr id="11" name="object 3">
            <a:hlinkClick r:id="rId20" action="ppaction://hlinksldjump"/>
            <a:extLst>
              <a:ext uri="{FF2B5EF4-FFF2-40B4-BE49-F238E27FC236}">
                <a16:creationId xmlns:a16="http://schemas.microsoft.com/office/drawing/2014/main" id="{E07CE8BF-7033-4F94-A93B-5F67ACF9D8D2}"/>
              </a:ext>
            </a:extLst>
          </p:cNvPr>
          <p:cNvSpPr/>
          <p:nvPr/>
        </p:nvSpPr>
        <p:spPr>
          <a:xfrm>
            <a:off x="5427126" y="3112291"/>
            <a:ext cx="1613632" cy="339602"/>
          </a:xfrm>
          <a:custGeom>
            <a:avLst/>
            <a:gdLst/>
            <a:ahLst/>
            <a:cxnLst/>
            <a:rect l="l" t="t" r="r" b="b"/>
            <a:pathLst>
              <a:path w="3411855" h="943609">
                <a:moveTo>
                  <a:pt x="0" y="943248"/>
                </a:moveTo>
                <a:lnTo>
                  <a:pt x="3411257" y="943248"/>
                </a:lnTo>
                <a:lnTo>
                  <a:pt x="3411257" y="0"/>
                </a:lnTo>
                <a:lnTo>
                  <a:pt x="0" y="0"/>
                </a:lnTo>
                <a:lnTo>
                  <a:pt x="0" y="943248"/>
                </a:lnTo>
                <a:close/>
              </a:path>
            </a:pathLst>
          </a:custGeom>
          <a:solidFill>
            <a:srgbClr val="22BCB9">
              <a:alpha val="76998"/>
            </a:srgbClr>
          </a:solidFill>
        </p:spPr>
        <p:txBody>
          <a:bodyPr wrap="square" lIns="0" tIns="0" rIns="0" bIns="36000" rtlCol="0" anchor="b"/>
          <a:lstStyle/>
          <a:p>
            <a:pPr algn="ctr"/>
            <a:r>
              <a:rPr lang="en-GB" sz="840" spc="-30" dirty="0">
                <a:solidFill>
                  <a:srgbClr val="FFFFFF"/>
                </a:solidFill>
                <a:latin typeface="Verdana"/>
                <a:cs typeface="Verdana"/>
              </a:rPr>
              <a:t>Summary</a:t>
            </a:r>
            <a:endParaRPr lang="en-GB" sz="840" dirty="0">
              <a:latin typeface="Verdana"/>
              <a:cs typeface="Verdana"/>
            </a:endParaRPr>
          </a:p>
        </p:txBody>
      </p:sp>
      <p:sp>
        <p:nvSpPr>
          <p:cNvPr id="13" name="object 4">
            <a:hlinkClick r:id="rId21" action="ppaction://hlinksldjump"/>
            <a:extLst>
              <a:ext uri="{FF2B5EF4-FFF2-40B4-BE49-F238E27FC236}">
                <a16:creationId xmlns:a16="http://schemas.microsoft.com/office/drawing/2014/main" id="{7FB85E02-CA97-A73A-C5A2-B723F9517006}"/>
              </a:ext>
            </a:extLst>
          </p:cNvPr>
          <p:cNvSpPr/>
          <p:nvPr/>
        </p:nvSpPr>
        <p:spPr>
          <a:xfrm>
            <a:off x="7081388" y="3093203"/>
            <a:ext cx="1612800" cy="358689"/>
          </a:xfrm>
          <a:custGeom>
            <a:avLst/>
            <a:gdLst/>
            <a:ahLst/>
            <a:cxnLst/>
            <a:rect l="l" t="t" r="r" b="b"/>
            <a:pathLst>
              <a:path w="3411855" h="943609">
                <a:moveTo>
                  <a:pt x="0" y="943248"/>
                </a:moveTo>
                <a:lnTo>
                  <a:pt x="3411257" y="943248"/>
                </a:lnTo>
                <a:lnTo>
                  <a:pt x="3411257" y="0"/>
                </a:lnTo>
                <a:lnTo>
                  <a:pt x="0" y="0"/>
                </a:lnTo>
                <a:lnTo>
                  <a:pt x="0" y="943248"/>
                </a:lnTo>
                <a:close/>
              </a:path>
            </a:pathLst>
          </a:custGeom>
          <a:solidFill>
            <a:srgbClr val="8DB9CA">
              <a:alpha val="76998"/>
            </a:srgbClr>
          </a:solidFill>
        </p:spPr>
        <p:txBody>
          <a:bodyPr wrap="square" lIns="0" tIns="0" rIns="0" bIns="36000" rtlCol="0" anchor="b"/>
          <a:lstStyle/>
          <a:p>
            <a:pPr algn="ctr"/>
            <a:r>
              <a:rPr lang="en-GB" sz="840" spc="-30" dirty="0">
                <a:solidFill>
                  <a:srgbClr val="FFFFFF"/>
                </a:solidFill>
                <a:latin typeface="Verdana"/>
                <a:cs typeface="Verdana"/>
              </a:rPr>
              <a:t>Summary</a:t>
            </a:r>
          </a:p>
        </p:txBody>
      </p:sp>
      <p:sp>
        <p:nvSpPr>
          <p:cNvPr id="14" name="object 5">
            <a:hlinkClick r:id="rId22" action="ppaction://hlinksldjump"/>
            <a:extLst>
              <a:ext uri="{FF2B5EF4-FFF2-40B4-BE49-F238E27FC236}">
                <a16:creationId xmlns:a16="http://schemas.microsoft.com/office/drawing/2014/main" id="{1D171C6A-78F0-41B9-2DA1-85643C7CF337}"/>
              </a:ext>
            </a:extLst>
          </p:cNvPr>
          <p:cNvSpPr/>
          <p:nvPr/>
        </p:nvSpPr>
        <p:spPr>
          <a:xfrm>
            <a:off x="447096" y="3112292"/>
            <a:ext cx="1613633" cy="339601"/>
          </a:xfrm>
          <a:custGeom>
            <a:avLst/>
            <a:gdLst/>
            <a:ahLst/>
            <a:cxnLst/>
            <a:rect l="l" t="t" r="r" b="b"/>
            <a:pathLst>
              <a:path w="3411854" h="943609">
                <a:moveTo>
                  <a:pt x="0" y="943248"/>
                </a:moveTo>
                <a:lnTo>
                  <a:pt x="3411257" y="943248"/>
                </a:lnTo>
                <a:lnTo>
                  <a:pt x="3411257" y="0"/>
                </a:lnTo>
                <a:lnTo>
                  <a:pt x="0" y="0"/>
                </a:lnTo>
                <a:lnTo>
                  <a:pt x="0" y="943248"/>
                </a:lnTo>
                <a:close/>
              </a:path>
            </a:pathLst>
          </a:custGeom>
          <a:solidFill>
            <a:srgbClr val="FF8200">
              <a:alpha val="76998"/>
            </a:srgbClr>
          </a:solidFill>
        </p:spPr>
        <p:txBody>
          <a:bodyPr wrap="square" lIns="0" tIns="0" rIns="0" bIns="36000" rtlCol="0" anchor="b"/>
          <a:lstStyle/>
          <a:p>
            <a:pPr algn="ctr"/>
            <a:r>
              <a:rPr lang="en-GB" sz="840" spc="-5" dirty="0">
                <a:solidFill>
                  <a:srgbClr val="FFFFFF"/>
                </a:solidFill>
                <a:latin typeface="Verdana"/>
                <a:cs typeface="Verdana"/>
              </a:rPr>
              <a:t>Drivers</a:t>
            </a:r>
            <a:endParaRPr lang="en-GB" sz="840" dirty="0">
              <a:latin typeface="Verdana"/>
              <a:cs typeface="Verdana"/>
            </a:endParaRPr>
          </a:p>
        </p:txBody>
      </p:sp>
      <p:sp>
        <p:nvSpPr>
          <p:cNvPr id="15" name="object 6">
            <a:hlinkClick r:id="rId23" action="ppaction://hlinksldjump"/>
            <a:extLst>
              <a:ext uri="{FF2B5EF4-FFF2-40B4-BE49-F238E27FC236}">
                <a16:creationId xmlns:a16="http://schemas.microsoft.com/office/drawing/2014/main" id="{540FC7FA-9FA3-6275-4F3C-EBDC1B8458FC}"/>
              </a:ext>
            </a:extLst>
          </p:cNvPr>
          <p:cNvSpPr/>
          <p:nvPr/>
        </p:nvSpPr>
        <p:spPr>
          <a:xfrm>
            <a:off x="3769414" y="3112291"/>
            <a:ext cx="1612800" cy="339601"/>
          </a:xfrm>
          <a:custGeom>
            <a:avLst/>
            <a:gdLst/>
            <a:ahLst/>
            <a:cxnLst/>
            <a:rect l="l" t="t" r="r" b="b"/>
            <a:pathLst>
              <a:path w="3435984" h="943609">
                <a:moveTo>
                  <a:pt x="0" y="943248"/>
                </a:moveTo>
                <a:lnTo>
                  <a:pt x="3435455" y="943248"/>
                </a:lnTo>
                <a:lnTo>
                  <a:pt x="3435455" y="0"/>
                </a:lnTo>
                <a:lnTo>
                  <a:pt x="0" y="0"/>
                </a:lnTo>
                <a:lnTo>
                  <a:pt x="0" y="943248"/>
                </a:lnTo>
                <a:close/>
              </a:path>
            </a:pathLst>
          </a:custGeom>
          <a:solidFill>
            <a:srgbClr val="71B790">
              <a:alpha val="76998"/>
            </a:srgbClr>
          </a:solidFill>
        </p:spPr>
        <p:txBody>
          <a:bodyPr wrap="square" lIns="0" tIns="0" rIns="0" bIns="36000" rtlCol="0" anchor="b"/>
          <a:lstStyle/>
          <a:p>
            <a:pPr algn="ctr"/>
            <a:r>
              <a:rPr lang="en-GB" sz="840" spc="-32" dirty="0">
                <a:solidFill>
                  <a:srgbClr val="FFFFFF"/>
                </a:solidFill>
                <a:latin typeface="Verdana"/>
                <a:cs typeface="Verdana"/>
              </a:rPr>
              <a:t>Stakeholders</a:t>
            </a:r>
            <a:endParaRPr lang="en-GB" sz="840" dirty="0">
              <a:latin typeface="Verdana"/>
              <a:cs typeface="Verdana"/>
            </a:endParaRPr>
          </a:p>
        </p:txBody>
      </p:sp>
      <p:sp>
        <p:nvSpPr>
          <p:cNvPr id="16" name="object 7">
            <a:hlinkClick r:id="rId24" action="ppaction://hlinksldjump"/>
            <a:extLst>
              <a:ext uri="{FF2B5EF4-FFF2-40B4-BE49-F238E27FC236}">
                <a16:creationId xmlns:a16="http://schemas.microsoft.com/office/drawing/2014/main" id="{F1965A9C-EC1A-5CE9-0F9C-31ADB565E896}"/>
              </a:ext>
            </a:extLst>
          </p:cNvPr>
          <p:cNvSpPr/>
          <p:nvPr/>
        </p:nvSpPr>
        <p:spPr>
          <a:xfrm>
            <a:off x="2101739" y="3111439"/>
            <a:ext cx="1612800" cy="340453"/>
          </a:xfrm>
          <a:custGeom>
            <a:avLst/>
            <a:gdLst/>
            <a:ahLst/>
            <a:cxnLst/>
            <a:rect l="l" t="t" r="r" b="b"/>
            <a:pathLst>
              <a:path w="3411854" h="943609">
                <a:moveTo>
                  <a:pt x="0" y="943248"/>
                </a:moveTo>
                <a:lnTo>
                  <a:pt x="3411257" y="943248"/>
                </a:lnTo>
                <a:lnTo>
                  <a:pt x="3411257" y="0"/>
                </a:lnTo>
                <a:lnTo>
                  <a:pt x="0" y="0"/>
                </a:lnTo>
                <a:lnTo>
                  <a:pt x="0" y="943248"/>
                </a:lnTo>
                <a:close/>
              </a:path>
            </a:pathLst>
          </a:custGeom>
          <a:solidFill>
            <a:srgbClr val="FBB034">
              <a:alpha val="76998"/>
            </a:srgbClr>
          </a:solidFill>
        </p:spPr>
        <p:txBody>
          <a:bodyPr wrap="square" lIns="0" tIns="0" rIns="0" bIns="36000" rtlCol="0" anchor="b"/>
          <a:lstStyle/>
          <a:p>
            <a:pPr algn="ctr"/>
            <a:r>
              <a:rPr lang="en-GB" sz="840" spc="-27" dirty="0">
                <a:solidFill>
                  <a:srgbClr val="FFFFFF"/>
                </a:solidFill>
                <a:latin typeface="Verdana"/>
                <a:cs typeface="Verdana"/>
              </a:rPr>
              <a:t>Scope</a:t>
            </a:r>
            <a:endParaRPr lang="en-GB" sz="840" dirty="0">
              <a:latin typeface="Verdana"/>
              <a:cs typeface="Verdana"/>
            </a:endParaRPr>
          </a:p>
        </p:txBody>
      </p:sp>
      <p:sp>
        <p:nvSpPr>
          <p:cNvPr id="54" name="object 52">
            <a:extLst>
              <a:ext uri="{FF2B5EF4-FFF2-40B4-BE49-F238E27FC236}">
                <a16:creationId xmlns:a16="http://schemas.microsoft.com/office/drawing/2014/main" id="{58F69A67-F68A-D110-8D35-59F6CCAFDC4F}"/>
              </a:ext>
            </a:extLst>
          </p:cNvPr>
          <p:cNvSpPr txBox="1"/>
          <p:nvPr/>
        </p:nvSpPr>
        <p:spPr>
          <a:xfrm>
            <a:off x="589430" y="2882692"/>
            <a:ext cx="1292194" cy="191082"/>
          </a:xfrm>
          <a:prstGeom prst="rect">
            <a:avLst/>
          </a:prstGeom>
        </p:spPr>
        <p:txBody>
          <a:bodyPr vert="horz" wrap="square" lIns="0" tIns="6354" rIns="0" bIns="0" rtlCol="0">
            <a:spAutoFit/>
          </a:bodyPr>
          <a:lstStyle/>
          <a:p>
            <a:pPr marL="37544" algn="ctr">
              <a:spcBef>
                <a:spcPts val="50"/>
              </a:spcBef>
            </a:pPr>
            <a:r>
              <a:rPr lang="en-US" sz="600" dirty="0">
                <a:solidFill>
                  <a:schemeClr val="bg1"/>
                </a:solidFill>
              </a:rPr>
              <a:t>What business use cases can be unlocked using 2D barcodes</a:t>
            </a:r>
          </a:p>
        </p:txBody>
      </p:sp>
      <p:sp>
        <p:nvSpPr>
          <p:cNvPr id="57" name="object 55">
            <a:hlinkClick r:id="rId25" action="ppaction://hlinksldjump"/>
            <a:extLst>
              <a:ext uri="{FF2B5EF4-FFF2-40B4-BE49-F238E27FC236}">
                <a16:creationId xmlns:a16="http://schemas.microsoft.com/office/drawing/2014/main" id="{A0476DC3-403F-CB61-483C-FD3F7032E53E}"/>
              </a:ext>
            </a:extLst>
          </p:cNvPr>
          <p:cNvSpPr txBox="1"/>
          <p:nvPr/>
        </p:nvSpPr>
        <p:spPr>
          <a:xfrm>
            <a:off x="5427126" y="3882268"/>
            <a:ext cx="1613142" cy="194400"/>
          </a:xfrm>
          <a:prstGeom prst="rect">
            <a:avLst/>
          </a:prstGeom>
          <a:solidFill>
            <a:srgbClr val="22BCB9">
              <a:alpha val="76998"/>
            </a:srgbClr>
          </a:solidFill>
        </p:spPr>
        <p:txBody>
          <a:bodyPr vert="horz" wrap="square" lIns="0" tIns="0" rIns="0" bIns="0" rtlCol="0" anchor="ctr">
            <a:noAutofit/>
          </a:bodyPr>
          <a:lstStyle/>
          <a:p>
            <a:pPr algn="ctr">
              <a:spcBef>
                <a:spcPts val="569"/>
              </a:spcBef>
            </a:pPr>
            <a:r>
              <a:rPr lang="en-GB" sz="841" spc="-30" dirty="0">
                <a:solidFill>
                  <a:srgbClr val="FFFFFF"/>
                </a:solidFill>
                <a:latin typeface="Verdana"/>
                <a:cs typeface="Verdana"/>
              </a:rPr>
              <a:t>Pilot</a:t>
            </a:r>
            <a:r>
              <a:rPr lang="en-GB" sz="841" spc="-52" dirty="0">
                <a:solidFill>
                  <a:srgbClr val="FFFFFF"/>
                </a:solidFill>
                <a:latin typeface="Verdana"/>
                <a:cs typeface="Verdana"/>
              </a:rPr>
              <a:t> </a:t>
            </a:r>
            <a:r>
              <a:rPr lang="en-GB" sz="841" spc="-5" dirty="0">
                <a:solidFill>
                  <a:srgbClr val="FFFFFF"/>
                </a:solidFill>
                <a:latin typeface="Verdana"/>
                <a:cs typeface="Verdana"/>
              </a:rPr>
              <a:t>Learnings</a:t>
            </a:r>
            <a:endParaRPr lang="en-GB" sz="841" dirty="0">
              <a:latin typeface="Verdana"/>
              <a:cs typeface="Verdana"/>
            </a:endParaRPr>
          </a:p>
        </p:txBody>
      </p:sp>
      <p:sp>
        <p:nvSpPr>
          <p:cNvPr id="59" name="object 57">
            <a:hlinkClick r:id="rId26" action="ppaction://hlinksldjump"/>
            <a:extLst>
              <a:ext uri="{FF2B5EF4-FFF2-40B4-BE49-F238E27FC236}">
                <a16:creationId xmlns:a16="http://schemas.microsoft.com/office/drawing/2014/main" id="{2E50A6AD-C7D4-93F8-6C19-FDF655114BC2}"/>
              </a:ext>
            </a:extLst>
          </p:cNvPr>
          <p:cNvSpPr txBox="1"/>
          <p:nvPr/>
        </p:nvSpPr>
        <p:spPr>
          <a:xfrm>
            <a:off x="7081388" y="3673578"/>
            <a:ext cx="1612800" cy="194400"/>
          </a:xfrm>
          <a:prstGeom prst="rect">
            <a:avLst/>
          </a:prstGeom>
          <a:solidFill>
            <a:srgbClr val="8DB9CA">
              <a:alpha val="76998"/>
            </a:srgbClr>
          </a:solidFill>
        </p:spPr>
        <p:txBody>
          <a:bodyPr vert="horz" wrap="square" lIns="0" tIns="0" rIns="0" bIns="0" rtlCol="0" anchor="ctr">
            <a:noAutofit/>
          </a:bodyPr>
          <a:lstStyle/>
          <a:p>
            <a:pPr marL="492112">
              <a:spcBef>
                <a:spcPts val="387"/>
              </a:spcBef>
            </a:pPr>
            <a:r>
              <a:rPr sz="841" spc="-30" dirty="0">
                <a:solidFill>
                  <a:srgbClr val="FFFFFF"/>
                </a:solidFill>
                <a:latin typeface="Verdana"/>
                <a:cs typeface="Verdana"/>
              </a:rPr>
              <a:t>Pilot</a:t>
            </a:r>
            <a:r>
              <a:rPr sz="841" spc="-52" dirty="0">
                <a:solidFill>
                  <a:srgbClr val="FFFFFF"/>
                </a:solidFill>
                <a:latin typeface="Verdana"/>
                <a:cs typeface="Verdana"/>
              </a:rPr>
              <a:t> </a:t>
            </a:r>
            <a:r>
              <a:rPr sz="841" spc="-5" dirty="0">
                <a:solidFill>
                  <a:srgbClr val="FFFFFF"/>
                </a:solidFill>
                <a:latin typeface="Verdana"/>
                <a:cs typeface="Verdana"/>
              </a:rPr>
              <a:t>Report</a:t>
            </a:r>
            <a:endParaRPr sz="841" dirty="0">
              <a:latin typeface="Verdana"/>
              <a:cs typeface="Verdana"/>
            </a:endParaRPr>
          </a:p>
        </p:txBody>
      </p:sp>
      <p:sp>
        <p:nvSpPr>
          <p:cNvPr id="60" name="object 58">
            <a:hlinkClick r:id="rId27" action="ppaction://hlinksldjump"/>
            <a:extLst>
              <a:ext uri="{FF2B5EF4-FFF2-40B4-BE49-F238E27FC236}">
                <a16:creationId xmlns:a16="http://schemas.microsoft.com/office/drawing/2014/main" id="{95BAF637-7920-665C-F48B-226518EAC305}"/>
              </a:ext>
            </a:extLst>
          </p:cNvPr>
          <p:cNvSpPr txBox="1"/>
          <p:nvPr/>
        </p:nvSpPr>
        <p:spPr>
          <a:xfrm>
            <a:off x="447096" y="4308390"/>
            <a:ext cx="1612800" cy="194400"/>
          </a:xfrm>
          <a:prstGeom prst="rect">
            <a:avLst/>
          </a:prstGeom>
          <a:solidFill>
            <a:srgbClr val="FF8200">
              <a:alpha val="76998"/>
            </a:srgbClr>
          </a:solidFill>
        </p:spPr>
        <p:txBody>
          <a:bodyPr vert="horz" wrap="square" lIns="0" tIns="0" rIns="0" bIns="0" rtlCol="0" anchor="ctr">
            <a:noAutofit/>
          </a:bodyPr>
          <a:lstStyle/>
          <a:p>
            <a:pPr marL="429154">
              <a:spcBef>
                <a:spcPts val="443"/>
              </a:spcBef>
            </a:pPr>
            <a:r>
              <a:rPr sz="841" spc="-30" dirty="0">
                <a:solidFill>
                  <a:srgbClr val="FFFFFF"/>
                </a:solidFill>
                <a:latin typeface="Verdana"/>
                <a:cs typeface="Verdana"/>
              </a:rPr>
              <a:t>Pilot</a:t>
            </a:r>
            <a:r>
              <a:rPr sz="841" spc="-52" dirty="0">
                <a:solidFill>
                  <a:srgbClr val="FFFFFF"/>
                </a:solidFill>
                <a:latin typeface="Verdana"/>
                <a:cs typeface="Verdana"/>
              </a:rPr>
              <a:t> </a:t>
            </a:r>
            <a:r>
              <a:rPr sz="841" spc="-5" dirty="0">
                <a:solidFill>
                  <a:srgbClr val="FFFFFF"/>
                </a:solidFill>
                <a:latin typeface="Verdana"/>
                <a:cs typeface="Verdana"/>
              </a:rPr>
              <a:t>Learnings</a:t>
            </a:r>
            <a:endParaRPr sz="841">
              <a:latin typeface="Verdana"/>
              <a:cs typeface="Verdana"/>
            </a:endParaRPr>
          </a:p>
        </p:txBody>
      </p:sp>
      <p:sp>
        <p:nvSpPr>
          <p:cNvPr id="61" name="object 59">
            <a:hlinkClick r:id="rId28" action="ppaction://hlinksldjump"/>
            <a:extLst>
              <a:ext uri="{FF2B5EF4-FFF2-40B4-BE49-F238E27FC236}">
                <a16:creationId xmlns:a16="http://schemas.microsoft.com/office/drawing/2014/main" id="{3EFB74EA-C8AF-D318-7513-6FC4F9E97E3C}"/>
              </a:ext>
            </a:extLst>
          </p:cNvPr>
          <p:cNvSpPr txBox="1"/>
          <p:nvPr/>
        </p:nvSpPr>
        <p:spPr>
          <a:xfrm>
            <a:off x="3769414" y="3464888"/>
            <a:ext cx="1613142" cy="194400"/>
          </a:xfrm>
          <a:prstGeom prst="rect">
            <a:avLst/>
          </a:prstGeom>
          <a:solidFill>
            <a:srgbClr val="71B790">
              <a:alpha val="76998"/>
            </a:srgbClr>
          </a:solidFill>
        </p:spPr>
        <p:txBody>
          <a:bodyPr vert="horz" wrap="square" lIns="0" tIns="0" rIns="0" bIns="0" rtlCol="0" anchor="ctr">
            <a:noAutofit/>
          </a:bodyPr>
          <a:lstStyle/>
          <a:p>
            <a:pPr marL="437818">
              <a:spcBef>
                <a:spcPts val="387"/>
              </a:spcBef>
            </a:pPr>
            <a:r>
              <a:rPr sz="841" spc="-30" dirty="0">
                <a:solidFill>
                  <a:srgbClr val="FFFFFF"/>
                </a:solidFill>
                <a:latin typeface="Verdana"/>
                <a:cs typeface="Verdana"/>
              </a:rPr>
              <a:t>Pilot</a:t>
            </a:r>
            <a:r>
              <a:rPr sz="841" spc="-52" dirty="0">
                <a:solidFill>
                  <a:srgbClr val="FFFFFF"/>
                </a:solidFill>
                <a:latin typeface="Verdana"/>
                <a:cs typeface="Verdana"/>
              </a:rPr>
              <a:t> </a:t>
            </a:r>
            <a:r>
              <a:rPr sz="841" spc="-5" dirty="0">
                <a:solidFill>
                  <a:srgbClr val="FFFFFF"/>
                </a:solidFill>
                <a:latin typeface="Verdana"/>
                <a:cs typeface="Verdana"/>
              </a:rPr>
              <a:t>Learnings</a:t>
            </a:r>
            <a:endParaRPr sz="841" dirty="0">
              <a:latin typeface="Verdana"/>
              <a:cs typeface="Verdana"/>
            </a:endParaRPr>
          </a:p>
        </p:txBody>
      </p:sp>
      <p:sp>
        <p:nvSpPr>
          <p:cNvPr id="62" name="object 60">
            <a:hlinkClick r:id="rId29" action="ppaction://hlinksldjump"/>
            <a:extLst>
              <a:ext uri="{FF2B5EF4-FFF2-40B4-BE49-F238E27FC236}">
                <a16:creationId xmlns:a16="http://schemas.microsoft.com/office/drawing/2014/main" id="{97BC1BC1-34A2-010C-95A8-ED29C5586FD0}"/>
              </a:ext>
            </a:extLst>
          </p:cNvPr>
          <p:cNvSpPr txBox="1"/>
          <p:nvPr/>
        </p:nvSpPr>
        <p:spPr>
          <a:xfrm>
            <a:off x="2101739" y="3464888"/>
            <a:ext cx="1612800" cy="194400"/>
          </a:xfrm>
          <a:prstGeom prst="rect">
            <a:avLst/>
          </a:prstGeom>
          <a:solidFill>
            <a:srgbClr val="FBB034">
              <a:alpha val="76998"/>
            </a:srgbClr>
          </a:solidFill>
        </p:spPr>
        <p:txBody>
          <a:bodyPr vert="horz" wrap="square" lIns="0" tIns="0" rIns="0" bIns="0" rtlCol="0" anchor="ctr">
            <a:noAutofit/>
          </a:bodyPr>
          <a:lstStyle/>
          <a:p>
            <a:pPr marL="412692">
              <a:spcBef>
                <a:spcPts val="387"/>
              </a:spcBef>
            </a:pPr>
            <a:r>
              <a:rPr sz="841" spc="-30" dirty="0">
                <a:solidFill>
                  <a:srgbClr val="FFFFFF"/>
                </a:solidFill>
                <a:latin typeface="Verdana"/>
                <a:cs typeface="Verdana"/>
              </a:rPr>
              <a:t>Pilot</a:t>
            </a:r>
            <a:r>
              <a:rPr sz="841" spc="-52" dirty="0">
                <a:solidFill>
                  <a:srgbClr val="FFFFFF"/>
                </a:solidFill>
                <a:latin typeface="Verdana"/>
                <a:cs typeface="Verdana"/>
              </a:rPr>
              <a:t> </a:t>
            </a:r>
            <a:r>
              <a:rPr sz="841" spc="-5" dirty="0">
                <a:solidFill>
                  <a:srgbClr val="FFFFFF"/>
                </a:solidFill>
                <a:latin typeface="Verdana"/>
                <a:cs typeface="Verdana"/>
              </a:rPr>
              <a:t>Learnings</a:t>
            </a:r>
            <a:endParaRPr sz="841" dirty="0">
              <a:latin typeface="Verdana"/>
              <a:cs typeface="Verdana"/>
            </a:endParaRPr>
          </a:p>
        </p:txBody>
      </p:sp>
      <p:sp>
        <p:nvSpPr>
          <p:cNvPr id="63" name="object 61">
            <a:hlinkClick r:id="rId30" action="ppaction://hlinksldjump"/>
            <a:extLst>
              <a:ext uri="{FF2B5EF4-FFF2-40B4-BE49-F238E27FC236}">
                <a16:creationId xmlns:a16="http://schemas.microsoft.com/office/drawing/2014/main" id="{C603D39C-07D5-B4C2-4D49-070BB2DA553F}"/>
              </a:ext>
            </a:extLst>
          </p:cNvPr>
          <p:cNvSpPr txBox="1"/>
          <p:nvPr/>
        </p:nvSpPr>
        <p:spPr>
          <a:xfrm>
            <a:off x="5427126" y="3673578"/>
            <a:ext cx="1613142" cy="194400"/>
          </a:xfrm>
          <a:prstGeom prst="rect">
            <a:avLst/>
          </a:prstGeom>
          <a:solidFill>
            <a:srgbClr val="22BCB9">
              <a:alpha val="76998"/>
            </a:srgbClr>
          </a:solidFill>
        </p:spPr>
        <p:txBody>
          <a:bodyPr vert="horz" wrap="none" lIns="0" tIns="0" rIns="0" bIns="0" rtlCol="0" anchor="ctr">
            <a:noAutofit/>
          </a:bodyPr>
          <a:lstStyle/>
          <a:p>
            <a:pPr marL="3466" algn="ctr">
              <a:spcBef>
                <a:spcPts val="387"/>
              </a:spcBef>
            </a:pPr>
            <a:r>
              <a:rPr sz="841" spc="-5" dirty="0">
                <a:solidFill>
                  <a:srgbClr val="FFFFFF"/>
                </a:solidFill>
                <a:latin typeface="Verdana"/>
                <a:cs typeface="Verdana"/>
              </a:rPr>
              <a:t>Checklists</a:t>
            </a:r>
            <a:endParaRPr sz="841" dirty="0">
              <a:latin typeface="Verdana"/>
              <a:cs typeface="Verdana"/>
            </a:endParaRPr>
          </a:p>
        </p:txBody>
      </p:sp>
      <p:sp>
        <p:nvSpPr>
          <p:cNvPr id="64" name="object 62">
            <a:hlinkClick r:id="rId31" action="ppaction://hlinksldjump"/>
            <a:extLst>
              <a:ext uri="{FF2B5EF4-FFF2-40B4-BE49-F238E27FC236}">
                <a16:creationId xmlns:a16="http://schemas.microsoft.com/office/drawing/2014/main" id="{A1A38EC1-F51B-3C86-A3C3-5278A1887E97}"/>
              </a:ext>
            </a:extLst>
          </p:cNvPr>
          <p:cNvSpPr txBox="1"/>
          <p:nvPr/>
        </p:nvSpPr>
        <p:spPr>
          <a:xfrm>
            <a:off x="447095" y="3464888"/>
            <a:ext cx="1612800" cy="194400"/>
          </a:xfrm>
          <a:prstGeom prst="rect">
            <a:avLst/>
          </a:prstGeom>
          <a:solidFill>
            <a:srgbClr val="FF8200">
              <a:alpha val="76998"/>
            </a:srgbClr>
          </a:solidFill>
        </p:spPr>
        <p:txBody>
          <a:bodyPr vert="horz" wrap="square" lIns="0" tIns="0" rIns="0" bIns="0" rtlCol="0" anchor="ctr">
            <a:noAutofit/>
          </a:bodyPr>
          <a:lstStyle/>
          <a:p>
            <a:pPr marL="37544" algn="ctr">
              <a:spcBef>
                <a:spcPts val="387"/>
              </a:spcBef>
            </a:pPr>
            <a:r>
              <a:rPr sz="841" spc="-5" dirty="0">
                <a:solidFill>
                  <a:srgbClr val="FFFFFF"/>
                </a:solidFill>
                <a:latin typeface="Verdana"/>
                <a:cs typeface="Verdana"/>
              </a:rPr>
              <a:t>Goals</a:t>
            </a:r>
            <a:endParaRPr sz="841" dirty="0">
              <a:latin typeface="Verdana"/>
              <a:cs typeface="Verdana"/>
            </a:endParaRPr>
          </a:p>
        </p:txBody>
      </p:sp>
      <p:sp>
        <p:nvSpPr>
          <p:cNvPr id="65" name="object 63">
            <a:hlinkClick r:id="rId32" action="ppaction://hlinksldjump"/>
            <a:extLst>
              <a:ext uri="{FF2B5EF4-FFF2-40B4-BE49-F238E27FC236}">
                <a16:creationId xmlns:a16="http://schemas.microsoft.com/office/drawing/2014/main" id="{E8095D45-78E6-5FAB-0754-D5AD031C6C1F}"/>
              </a:ext>
            </a:extLst>
          </p:cNvPr>
          <p:cNvSpPr txBox="1"/>
          <p:nvPr/>
        </p:nvSpPr>
        <p:spPr>
          <a:xfrm>
            <a:off x="447095" y="3673578"/>
            <a:ext cx="1612800" cy="194400"/>
          </a:xfrm>
          <a:prstGeom prst="rect">
            <a:avLst/>
          </a:prstGeom>
          <a:solidFill>
            <a:srgbClr val="FF8200">
              <a:alpha val="76998"/>
            </a:srgbClr>
          </a:solidFill>
        </p:spPr>
        <p:txBody>
          <a:bodyPr vert="horz" wrap="square" lIns="0" tIns="0" rIns="0" bIns="0" rtlCol="0" anchor="ctr">
            <a:noAutofit/>
          </a:bodyPr>
          <a:lstStyle/>
          <a:p>
            <a:pPr marL="37544" algn="ctr">
              <a:spcBef>
                <a:spcPts val="409"/>
              </a:spcBef>
            </a:pPr>
            <a:r>
              <a:rPr sz="841" spc="-9" dirty="0">
                <a:solidFill>
                  <a:srgbClr val="FFFFFF"/>
                </a:solidFill>
                <a:latin typeface="Verdana"/>
                <a:cs typeface="Verdana"/>
              </a:rPr>
              <a:t>KPIs</a:t>
            </a:r>
            <a:endParaRPr sz="841">
              <a:latin typeface="Verdana"/>
              <a:cs typeface="Verdana"/>
            </a:endParaRPr>
          </a:p>
        </p:txBody>
      </p:sp>
      <p:sp>
        <p:nvSpPr>
          <p:cNvPr id="66" name="object 64">
            <a:hlinkClick r:id="rId33" action="ppaction://hlinksldjump"/>
            <a:extLst>
              <a:ext uri="{FF2B5EF4-FFF2-40B4-BE49-F238E27FC236}">
                <a16:creationId xmlns:a16="http://schemas.microsoft.com/office/drawing/2014/main" id="{49B266AA-32BD-6F27-A85D-7212FC847038}"/>
              </a:ext>
            </a:extLst>
          </p:cNvPr>
          <p:cNvSpPr txBox="1"/>
          <p:nvPr/>
        </p:nvSpPr>
        <p:spPr>
          <a:xfrm>
            <a:off x="447096" y="3885981"/>
            <a:ext cx="1612800" cy="196175"/>
          </a:xfrm>
          <a:prstGeom prst="rect">
            <a:avLst/>
          </a:prstGeom>
          <a:solidFill>
            <a:srgbClr val="FF8200">
              <a:alpha val="76998"/>
            </a:srgbClr>
          </a:solidFill>
        </p:spPr>
        <p:txBody>
          <a:bodyPr vert="horz" wrap="square" lIns="0" tIns="0" rIns="0" bIns="0" rtlCol="0" anchor="ctr">
            <a:noAutofit/>
          </a:bodyPr>
          <a:lstStyle/>
          <a:p>
            <a:pPr marL="37833" algn="ctr">
              <a:spcBef>
                <a:spcPts val="521"/>
              </a:spcBef>
            </a:pPr>
            <a:r>
              <a:rPr sz="841" spc="-5" dirty="0">
                <a:solidFill>
                  <a:srgbClr val="FFFFFF"/>
                </a:solidFill>
                <a:latin typeface="Verdana"/>
                <a:cs typeface="Verdana"/>
              </a:rPr>
              <a:t>Benefits</a:t>
            </a:r>
            <a:endParaRPr sz="841">
              <a:latin typeface="Verdana"/>
              <a:cs typeface="Verdana"/>
            </a:endParaRPr>
          </a:p>
        </p:txBody>
      </p:sp>
      <p:sp>
        <p:nvSpPr>
          <p:cNvPr id="67" name="object 65">
            <a:hlinkClick r:id="rId34" action="ppaction://hlinksldjump"/>
            <a:extLst>
              <a:ext uri="{FF2B5EF4-FFF2-40B4-BE49-F238E27FC236}">
                <a16:creationId xmlns:a16="http://schemas.microsoft.com/office/drawing/2014/main" id="{E0F6BD49-089D-AB90-C435-F55B9F5E3DCB}"/>
              </a:ext>
            </a:extLst>
          </p:cNvPr>
          <p:cNvSpPr txBox="1"/>
          <p:nvPr/>
        </p:nvSpPr>
        <p:spPr>
          <a:xfrm>
            <a:off x="447096" y="4095312"/>
            <a:ext cx="1612800" cy="194134"/>
          </a:xfrm>
          <a:prstGeom prst="rect">
            <a:avLst/>
          </a:prstGeom>
          <a:solidFill>
            <a:srgbClr val="FF8200">
              <a:alpha val="76998"/>
            </a:srgbClr>
          </a:solidFill>
        </p:spPr>
        <p:txBody>
          <a:bodyPr vert="horz" wrap="square" lIns="0" tIns="0" rIns="0" bIns="0" rtlCol="0" anchor="ctr">
            <a:noAutofit/>
          </a:bodyPr>
          <a:lstStyle/>
          <a:p>
            <a:pPr marL="37544" algn="ctr">
              <a:spcBef>
                <a:spcPts val="505"/>
              </a:spcBef>
            </a:pPr>
            <a:r>
              <a:rPr sz="841" spc="-5" dirty="0">
                <a:solidFill>
                  <a:srgbClr val="FFFFFF"/>
                </a:solidFill>
                <a:latin typeface="Verdana"/>
                <a:cs typeface="Verdana"/>
              </a:rPr>
              <a:t>Costs</a:t>
            </a:r>
            <a:endParaRPr sz="841">
              <a:latin typeface="Verdana"/>
              <a:cs typeface="Verdana"/>
            </a:endParaRPr>
          </a:p>
        </p:txBody>
      </p:sp>
      <p:sp>
        <p:nvSpPr>
          <p:cNvPr id="74" name="Isosceles Triangle 133">
            <a:hlinkClick r:id="" action="ppaction://noaction"/>
            <a:extLst>
              <a:ext uri="{FF2B5EF4-FFF2-40B4-BE49-F238E27FC236}">
                <a16:creationId xmlns:a16="http://schemas.microsoft.com/office/drawing/2014/main" id="{1F36E2EB-3641-92C5-34BA-783B8ACBC8BB}"/>
              </a:ext>
            </a:extLst>
          </p:cNvPr>
          <p:cNvSpPr/>
          <p:nvPr/>
        </p:nvSpPr>
        <p:spPr>
          <a:xfrm rot="10800000">
            <a:off x="6043600" y="3108904"/>
            <a:ext cx="377300" cy="161943"/>
          </a:xfrm>
          <a:prstGeom prst="triangl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75" name="Group 74">
            <a:extLst>
              <a:ext uri="{FF2B5EF4-FFF2-40B4-BE49-F238E27FC236}">
                <a16:creationId xmlns:a16="http://schemas.microsoft.com/office/drawing/2014/main" id="{DB176747-2B9E-C473-75E2-F1D78FD93999}"/>
              </a:ext>
            </a:extLst>
          </p:cNvPr>
          <p:cNvGrpSpPr/>
          <p:nvPr/>
        </p:nvGrpSpPr>
        <p:grpSpPr>
          <a:xfrm>
            <a:off x="5887371" y="1641325"/>
            <a:ext cx="733615" cy="763069"/>
            <a:chOff x="7250866" y="4011184"/>
            <a:chExt cx="1720038" cy="1789096"/>
          </a:xfrm>
        </p:grpSpPr>
        <p:grpSp>
          <p:nvGrpSpPr>
            <p:cNvPr id="77" name="Group 76">
              <a:extLst>
                <a:ext uri="{FF2B5EF4-FFF2-40B4-BE49-F238E27FC236}">
                  <a16:creationId xmlns:a16="http://schemas.microsoft.com/office/drawing/2014/main" id="{D2AC67B7-7CA4-9486-FD57-E794901A0823}"/>
                </a:ext>
              </a:extLst>
            </p:cNvPr>
            <p:cNvGrpSpPr/>
            <p:nvPr/>
          </p:nvGrpSpPr>
          <p:grpSpPr>
            <a:xfrm>
              <a:off x="7250866" y="4011184"/>
              <a:ext cx="1720038" cy="1789096"/>
              <a:chOff x="6721817" y="935673"/>
              <a:chExt cx="1796366" cy="1868488"/>
            </a:xfrm>
            <a:solidFill>
              <a:schemeClr val="bg1"/>
            </a:solidFill>
          </p:grpSpPr>
          <p:sp>
            <p:nvSpPr>
              <p:cNvPr id="82" name="Freeform 5">
                <a:extLst>
                  <a:ext uri="{FF2B5EF4-FFF2-40B4-BE49-F238E27FC236}">
                    <a16:creationId xmlns:a16="http://schemas.microsoft.com/office/drawing/2014/main" id="{CB2F3B71-7935-E4C2-1A29-9F26D44EF866}"/>
                  </a:ext>
                </a:extLst>
              </p:cNvPr>
              <p:cNvSpPr>
                <a:spLocks/>
              </p:cNvSpPr>
              <p:nvPr/>
            </p:nvSpPr>
            <p:spPr bwMode="auto">
              <a:xfrm>
                <a:off x="6795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83" name="Freeform 6">
                <a:extLst>
                  <a:ext uri="{FF2B5EF4-FFF2-40B4-BE49-F238E27FC236}">
                    <a16:creationId xmlns:a16="http://schemas.microsoft.com/office/drawing/2014/main" id="{5E023AA9-D456-B025-A116-DEAFFB960FF9}"/>
                  </a:ext>
                </a:extLst>
              </p:cNvPr>
              <p:cNvSpPr>
                <a:spLocks/>
              </p:cNvSpPr>
              <p:nvPr/>
            </p:nvSpPr>
            <p:spPr bwMode="auto">
              <a:xfrm>
                <a:off x="6721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84" name="Oval 7">
                <a:extLst>
                  <a:ext uri="{FF2B5EF4-FFF2-40B4-BE49-F238E27FC236}">
                    <a16:creationId xmlns:a16="http://schemas.microsoft.com/office/drawing/2014/main" id="{FCA0E0EA-E5E2-CAC7-93C5-8A541DC01833}"/>
                  </a:ext>
                </a:extLst>
              </p:cNvPr>
              <p:cNvSpPr>
                <a:spLocks noChangeArrowheads="1"/>
              </p:cNvSpPr>
              <p:nvPr/>
            </p:nvSpPr>
            <p:spPr bwMode="auto">
              <a:xfrm>
                <a:off x="6962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78" name="Group 77">
              <a:extLst>
                <a:ext uri="{FF2B5EF4-FFF2-40B4-BE49-F238E27FC236}">
                  <a16:creationId xmlns:a16="http://schemas.microsoft.com/office/drawing/2014/main" id="{D47B133F-47C6-1550-B84F-7B05CA575389}"/>
                </a:ext>
              </a:extLst>
            </p:cNvPr>
            <p:cNvGrpSpPr/>
            <p:nvPr/>
          </p:nvGrpSpPr>
          <p:grpSpPr>
            <a:xfrm>
              <a:off x="7760367" y="4555213"/>
              <a:ext cx="701038" cy="701038"/>
              <a:chOff x="5677361" y="5775659"/>
              <a:chExt cx="733425" cy="733425"/>
            </a:xfrm>
            <a:solidFill>
              <a:srgbClr val="22BCB9"/>
            </a:solidFill>
          </p:grpSpPr>
          <p:sp>
            <p:nvSpPr>
              <p:cNvPr id="79" name="Freeform: Shape 48">
                <a:extLst>
                  <a:ext uri="{FF2B5EF4-FFF2-40B4-BE49-F238E27FC236}">
                    <a16:creationId xmlns:a16="http://schemas.microsoft.com/office/drawing/2014/main" id="{56765357-E5EA-FF8C-AAA3-DE01A2948DC3}"/>
                  </a:ext>
                </a:extLst>
              </p:cNvPr>
              <p:cNvSpPr/>
              <p:nvPr/>
            </p:nvSpPr>
            <p:spPr>
              <a:xfrm>
                <a:off x="5677361" y="5775659"/>
                <a:ext cx="733425" cy="733425"/>
              </a:xfrm>
              <a:custGeom>
                <a:avLst/>
                <a:gdLst>
                  <a:gd name="connsiteX0" fmla="*/ 627300 w 733425"/>
                  <a:gd name="connsiteY0" fmla="*/ 205532 h 733425"/>
                  <a:gd name="connsiteX1" fmla="*/ 599391 w 733425"/>
                  <a:gd name="connsiteY1" fmla="*/ 162194 h 733425"/>
                  <a:gd name="connsiteX2" fmla="*/ 641016 w 733425"/>
                  <a:gd name="connsiteY2" fmla="*/ 117045 h 733425"/>
                  <a:gd name="connsiteX3" fmla="*/ 513285 w 733425"/>
                  <a:gd name="connsiteY3" fmla="*/ 28558 h 733425"/>
                  <a:gd name="connsiteX4" fmla="*/ 485662 w 733425"/>
                  <a:gd name="connsiteY4" fmla="*/ 83422 h 733425"/>
                  <a:gd name="connsiteX5" fmla="*/ 435275 w 733425"/>
                  <a:gd name="connsiteY5" fmla="*/ 72563 h 733425"/>
                  <a:gd name="connsiteX6" fmla="*/ 384888 w 733425"/>
                  <a:gd name="connsiteY6" fmla="*/ 61705 h 733425"/>
                  <a:gd name="connsiteX7" fmla="*/ 382412 w 733425"/>
                  <a:gd name="connsiteY7" fmla="*/ 173 h 733425"/>
                  <a:gd name="connsiteX8" fmla="*/ 303926 w 733425"/>
                  <a:gd name="connsiteY8" fmla="*/ 5984 h 733425"/>
                  <a:gd name="connsiteX9" fmla="*/ 229535 w 733425"/>
                  <a:gd name="connsiteY9" fmla="*/ 27891 h 733425"/>
                  <a:gd name="connsiteX10" fmla="*/ 248871 w 733425"/>
                  <a:gd name="connsiteY10" fmla="*/ 86375 h 733425"/>
                  <a:gd name="connsiteX11" fmla="*/ 205532 w 733425"/>
                  <a:gd name="connsiteY11" fmla="*/ 114283 h 733425"/>
                  <a:gd name="connsiteX12" fmla="*/ 162194 w 733425"/>
                  <a:gd name="connsiteY12" fmla="*/ 142191 h 733425"/>
                  <a:gd name="connsiteX13" fmla="*/ 117045 w 733425"/>
                  <a:gd name="connsiteY13" fmla="*/ 100567 h 733425"/>
                  <a:gd name="connsiteX14" fmla="*/ 28558 w 733425"/>
                  <a:gd name="connsiteY14" fmla="*/ 228297 h 733425"/>
                  <a:gd name="connsiteX15" fmla="*/ 83422 w 733425"/>
                  <a:gd name="connsiteY15" fmla="*/ 255920 h 733425"/>
                  <a:gd name="connsiteX16" fmla="*/ 72564 w 733425"/>
                  <a:gd name="connsiteY16" fmla="*/ 306307 h 733425"/>
                  <a:gd name="connsiteX17" fmla="*/ 61705 w 733425"/>
                  <a:gd name="connsiteY17" fmla="*/ 356694 h 733425"/>
                  <a:gd name="connsiteX18" fmla="*/ 173 w 733425"/>
                  <a:gd name="connsiteY18" fmla="*/ 359171 h 733425"/>
                  <a:gd name="connsiteX19" fmla="*/ 5984 w 733425"/>
                  <a:gd name="connsiteY19" fmla="*/ 437657 h 733425"/>
                  <a:gd name="connsiteX20" fmla="*/ 27891 w 733425"/>
                  <a:gd name="connsiteY20" fmla="*/ 512047 h 733425"/>
                  <a:gd name="connsiteX21" fmla="*/ 86375 w 733425"/>
                  <a:gd name="connsiteY21" fmla="*/ 492711 h 733425"/>
                  <a:gd name="connsiteX22" fmla="*/ 114283 w 733425"/>
                  <a:gd name="connsiteY22" fmla="*/ 536050 h 733425"/>
                  <a:gd name="connsiteX23" fmla="*/ 142191 w 733425"/>
                  <a:gd name="connsiteY23" fmla="*/ 579389 h 733425"/>
                  <a:gd name="connsiteX24" fmla="*/ 100567 w 733425"/>
                  <a:gd name="connsiteY24" fmla="*/ 624537 h 733425"/>
                  <a:gd name="connsiteX25" fmla="*/ 228297 w 733425"/>
                  <a:gd name="connsiteY25" fmla="*/ 713025 h 733425"/>
                  <a:gd name="connsiteX26" fmla="*/ 255920 w 733425"/>
                  <a:gd name="connsiteY26" fmla="*/ 658161 h 733425"/>
                  <a:gd name="connsiteX27" fmla="*/ 306307 w 733425"/>
                  <a:gd name="connsiteY27" fmla="*/ 669019 h 733425"/>
                  <a:gd name="connsiteX28" fmla="*/ 356694 w 733425"/>
                  <a:gd name="connsiteY28" fmla="*/ 679877 h 733425"/>
                  <a:gd name="connsiteX29" fmla="*/ 359171 w 733425"/>
                  <a:gd name="connsiteY29" fmla="*/ 741409 h 733425"/>
                  <a:gd name="connsiteX30" fmla="*/ 437657 w 733425"/>
                  <a:gd name="connsiteY30" fmla="*/ 735599 h 733425"/>
                  <a:gd name="connsiteX31" fmla="*/ 512047 w 733425"/>
                  <a:gd name="connsiteY31" fmla="*/ 713691 h 733425"/>
                  <a:gd name="connsiteX32" fmla="*/ 492711 w 733425"/>
                  <a:gd name="connsiteY32" fmla="*/ 655208 h 733425"/>
                  <a:gd name="connsiteX33" fmla="*/ 536050 w 733425"/>
                  <a:gd name="connsiteY33" fmla="*/ 627300 h 733425"/>
                  <a:gd name="connsiteX34" fmla="*/ 579389 w 733425"/>
                  <a:gd name="connsiteY34" fmla="*/ 599391 h 733425"/>
                  <a:gd name="connsiteX35" fmla="*/ 624537 w 733425"/>
                  <a:gd name="connsiteY35" fmla="*/ 641016 h 733425"/>
                  <a:gd name="connsiteX36" fmla="*/ 713025 w 733425"/>
                  <a:gd name="connsiteY36" fmla="*/ 513285 h 733425"/>
                  <a:gd name="connsiteX37" fmla="*/ 658161 w 733425"/>
                  <a:gd name="connsiteY37" fmla="*/ 485663 h 733425"/>
                  <a:gd name="connsiteX38" fmla="*/ 669019 w 733425"/>
                  <a:gd name="connsiteY38" fmla="*/ 435276 h 733425"/>
                  <a:gd name="connsiteX39" fmla="*/ 679877 w 733425"/>
                  <a:gd name="connsiteY39" fmla="*/ 384888 h 733425"/>
                  <a:gd name="connsiteX40" fmla="*/ 741409 w 733425"/>
                  <a:gd name="connsiteY40" fmla="*/ 382412 h 733425"/>
                  <a:gd name="connsiteX41" fmla="*/ 735599 w 733425"/>
                  <a:gd name="connsiteY41" fmla="*/ 303926 h 733425"/>
                  <a:gd name="connsiteX42" fmla="*/ 713691 w 733425"/>
                  <a:gd name="connsiteY42" fmla="*/ 229536 h 733425"/>
                  <a:gd name="connsiteX43" fmla="*/ 655208 w 733425"/>
                  <a:gd name="connsiteY43" fmla="*/ 248871 h 733425"/>
                  <a:gd name="connsiteX44" fmla="*/ 627300 w 733425"/>
                  <a:gd name="connsiteY44" fmla="*/ 205532 h 733425"/>
                  <a:gd name="connsiteX45" fmla="*/ 412130 w 733425"/>
                  <a:gd name="connsiteY45" fmla="*/ 596629 h 733425"/>
                  <a:gd name="connsiteX46" fmla="*/ 144954 w 733425"/>
                  <a:gd name="connsiteY46" fmla="*/ 412225 h 733425"/>
                  <a:gd name="connsiteX47" fmla="*/ 329357 w 733425"/>
                  <a:gd name="connsiteY47" fmla="*/ 145049 h 733425"/>
                  <a:gd name="connsiteX48" fmla="*/ 596534 w 733425"/>
                  <a:gd name="connsiteY48" fmla="*/ 329453 h 733425"/>
                  <a:gd name="connsiteX49" fmla="*/ 412130 w 733425"/>
                  <a:gd name="connsiteY49" fmla="*/ 596629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3425" h="733425">
                    <a:moveTo>
                      <a:pt x="627300" y="205532"/>
                    </a:moveTo>
                    <a:lnTo>
                      <a:pt x="599391" y="162194"/>
                    </a:lnTo>
                    <a:lnTo>
                      <a:pt x="641016" y="117045"/>
                    </a:lnTo>
                    <a:cubicBezTo>
                      <a:pt x="605106" y="78945"/>
                      <a:pt x="561577" y="48751"/>
                      <a:pt x="513285" y="28558"/>
                    </a:cubicBezTo>
                    <a:lnTo>
                      <a:pt x="485662" y="83422"/>
                    </a:lnTo>
                    <a:lnTo>
                      <a:pt x="435275" y="72563"/>
                    </a:lnTo>
                    <a:lnTo>
                      <a:pt x="384888" y="61705"/>
                    </a:lnTo>
                    <a:lnTo>
                      <a:pt x="382412" y="173"/>
                    </a:lnTo>
                    <a:cubicBezTo>
                      <a:pt x="356599" y="-589"/>
                      <a:pt x="330310" y="1126"/>
                      <a:pt x="303926" y="5984"/>
                    </a:cubicBezTo>
                    <a:cubicBezTo>
                      <a:pt x="277922" y="10746"/>
                      <a:pt x="253062" y="18271"/>
                      <a:pt x="229535" y="27891"/>
                    </a:cubicBezTo>
                    <a:lnTo>
                      <a:pt x="248871" y="86375"/>
                    </a:lnTo>
                    <a:lnTo>
                      <a:pt x="205532" y="114283"/>
                    </a:lnTo>
                    <a:lnTo>
                      <a:pt x="162194" y="142191"/>
                    </a:lnTo>
                    <a:lnTo>
                      <a:pt x="117045" y="100567"/>
                    </a:lnTo>
                    <a:cubicBezTo>
                      <a:pt x="78945" y="136476"/>
                      <a:pt x="48751" y="180005"/>
                      <a:pt x="28558" y="228297"/>
                    </a:cubicBezTo>
                    <a:lnTo>
                      <a:pt x="83422" y="255920"/>
                    </a:lnTo>
                    <a:lnTo>
                      <a:pt x="72564" y="306307"/>
                    </a:lnTo>
                    <a:lnTo>
                      <a:pt x="61705" y="356694"/>
                    </a:lnTo>
                    <a:lnTo>
                      <a:pt x="173" y="359171"/>
                    </a:lnTo>
                    <a:cubicBezTo>
                      <a:pt x="-588" y="384983"/>
                      <a:pt x="1126" y="411273"/>
                      <a:pt x="5984" y="437657"/>
                    </a:cubicBezTo>
                    <a:cubicBezTo>
                      <a:pt x="10746" y="463660"/>
                      <a:pt x="18271" y="488520"/>
                      <a:pt x="27891" y="512047"/>
                    </a:cubicBezTo>
                    <a:lnTo>
                      <a:pt x="86375" y="492711"/>
                    </a:lnTo>
                    <a:lnTo>
                      <a:pt x="114283" y="536050"/>
                    </a:lnTo>
                    <a:lnTo>
                      <a:pt x="142191" y="579389"/>
                    </a:lnTo>
                    <a:lnTo>
                      <a:pt x="100567" y="624537"/>
                    </a:lnTo>
                    <a:cubicBezTo>
                      <a:pt x="136476" y="662637"/>
                      <a:pt x="180006" y="692832"/>
                      <a:pt x="228297" y="713025"/>
                    </a:cubicBezTo>
                    <a:lnTo>
                      <a:pt x="255920" y="658161"/>
                    </a:lnTo>
                    <a:lnTo>
                      <a:pt x="306307" y="669019"/>
                    </a:lnTo>
                    <a:lnTo>
                      <a:pt x="356694" y="679877"/>
                    </a:lnTo>
                    <a:lnTo>
                      <a:pt x="359171" y="741409"/>
                    </a:lnTo>
                    <a:cubicBezTo>
                      <a:pt x="384984" y="742171"/>
                      <a:pt x="411272" y="740457"/>
                      <a:pt x="437657" y="735599"/>
                    </a:cubicBezTo>
                    <a:cubicBezTo>
                      <a:pt x="463660" y="730836"/>
                      <a:pt x="488520" y="723312"/>
                      <a:pt x="512047" y="713691"/>
                    </a:cubicBezTo>
                    <a:lnTo>
                      <a:pt x="492711" y="655208"/>
                    </a:lnTo>
                    <a:lnTo>
                      <a:pt x="536050" y="627300"/>
                    </a:lnTo>
                    <a:lnTo>
                      <a:pt x="579389" y="599391"/>
                    </a:lnTo>
                    <a:lnTo>
                      <a:pt x="624537" y="641016"/>
                    </a:lnTo>
                    <a:cubicBezTo>
                      <a:pt x="662637" y="605106"/>
                      <a:pt x="692831" y="561577"/>
                      <a:pt x="713025" y="513285"/>
                    </a:cubicBezTo>
                    <a:lnTo>
                      <a:pt x="658161" y="485663"/>
                    </a:lnTo>
                    <a:lnTo>
                      <a:pt x="669019" y="435276"/>
                    </a:lnTo>
                    <a:lnTo>
                      <a:pt x="679877" y="384888"/>
                    </a:lnTo>
                    <a:lnTo>
                      <a:pt x="741409" y="382412"/>
                    </a:lnTo>
                    <a:cubicBezTo>
                      <a:pt x="742171" y="356599"/>
                      <a:pt x="740456" y="330310"/>
                      <a:pt x="735599" y="303926"/>
                    </a:cubicBezTo>
                    <a:cubicBezTo>
                      <a:pt x="730836" y="277923"/>
                      <a:pt x="723311" y="253062"/>
                      <a:pt x="713691" y="229536"/>
                    </a:cubicBezTo>
                    <a:lnTo>
                      <a:pt x="655208" y="248871"/>
                    </a:lnTo>
                    <a:lnTo>
                      <a:pt x="627300" y="205532"/>
                    </a:lnTo>
                    <a:close/>
                    <a:moveTo>
                      <a:pt x="412130" y="596629"/>
                    </a:moveTo>
                    <a:cubicBezTo>
                      <a:pt x="287447" y="619489"/>
                      <a:pt x="167814" y="536907"/>
                      <a:pt x="144954" y="412225"/>
                    </a:cubicBezTo>
                    <a:cubicBezTo>
                      <a:pt x="122093" y="287543"/>
                      <a:pt x="204675" y="167909"/>
                      <a:pt x="329357" y="145049"/>
                    </a:cubicBezTo>
                    <a:cubicBezTo>
                      <a:pt x="454040" y="122189"/>
                      <a:pt x="573674" y="204770"/>
                      <a:pt x="596534" y="329453"/>
                    </a:cubicBezTo>
                    <a:cubicBezTo>
                      <a:pt x="619394" y="454230"/>
                      <a:pt x="536812" y="573769"/>
                      <a:pt x="412130" y="596629"/>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80" name="Freeform: Shape 49">
                <a:extLst>
                  <a:ext uri="{FF2B5EF4-FFF2-40B4-BE49-F238E27FC236}">
                    <a16:creationId xmlns:a16="http://schemas.microsoft.com/office/drawing/2014/main" id="{9D53EAF9-FB40-2E77-4947-9780A2C01B9B}"/>
                  </a:ext>
                </a:extLst>
              </p:cNvPr>
              <p:cNvSpPr/>
              <p:nvPr/>
            </p:nvSpPr>
            <p:spPr>
              <a:xfrm>
                <a:off x="5962713" y="6050438"/>
                <a:ext cx="219075" cy="295275"/>
              </a:xfrm>
              <a:custGeom>
                <a:avLst/>
                <a:gdLst>
                  <a:gd name="connsiteX0" fmla="*/ 196120 w 219075"/>
                  <a:gd name="connsiteY0" fmla="*/ 14954 h 295275"/>
                  <a:gd name="connsiteX1" fmla="*/ 185357 w 219075"/>
                  <a:gd name="connsiteY1" fmla="*/ 0 h 295275"/>
                  <a:gd name="connsiteX2" fmla="*/ 143827 w 219075"/>
                  <a:gd name="connsiteY2" fmla="*/ 41529 h 295275"/>
                  <a:gd name="connsiteX3" fmla="*/ 150781 w 219075"/>
                  <a:gd name="connsiteY3" fmla="*/ 52197 h 295275"/>
                  <a:gd name="connsiteX4" fmla="*/ 140113 w 219075"/>
                  <a:gd name="connsiteY4" fmla="*/ 154496 h 295275"/>
                  <a:gd name="connsiteX5" fmla="*/ 88297 w 219075"/>
                  <a:gd name="connsiteY5" fmla="*/ 178117 h 295275"/>
                  <a:gd name="connsiteX6" fmla="*/ 88297 w 219075"/>
                  <a:gd name="connsiteY6" fmla="*/ 117158 h 295275"/>
                  <a:gd name="connsiteX7" fmla="*/ 0 w 219075"/>
                  <a:gd name="connsiteY7" fmla="*/ 205454 h 295275"/>
                  <a:gd name="connsiteX8" fmla="*/ 88297 w 219075"/>
                  <a:gd name="connsiteY8" fmla="*/ 296418 h 295275"/>
                  <a:gd name="connsiteX9" fmla="*/ 88297 w 219075"/>
                  <a:gd name="connsiteY9" fmla="*/ 236601 h 295275"/>
                  <a:gd name="connsiteX10" fmla="*/ 181356 w 219075"/>
                  <a:gd name="connsiteY10" fmla="*/ 195834 h 295275"/>
                  <a:gd name="connsiteX11" fmla="*/ 196120 w 219075"/>
                  <a:gd name="connsiteY11" fmla="*/ 14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196120" y="14954"/>
                    </a:moveTo>
                    <a:lnTo>
                      <a:pt x="185357" y="0"/>
                    </a:lnTo>
                    <a:lnTo>
                      <a:pt x="143827" y="41529"/>
                    </a:lnTo>
                    <a:lnTo>
                      <a:pt x="150781" y="52197"/>
                    </a:lnTo>
                    <a:cubicBezTo>
                      <a:pt x="172117" y="84773"/>
                      <a:pt x="167735" y="126778"/>
                      <a:pt x="140113" y="154496"/>
                    </a:cubicBezTo>
                    <a:cubicBezTo>
                      <a:pt x="126206" y="168402"/>
                      <a:pt x="107918" y="176689"/>
                      <a:pt x="88297" y="178117"/>
                    </a:cubicBezTo>
                    <a:lnTo>
                      <a:pt x="88297" y="117158"/>
                    </a:lnTo>
                    <a:lnTo>
                      <a:pt x="0" y="205454"/>
                    </a:lnTo>
                    <a:lnTo>
                      <a:pt x="88297" y="296418"/>
                    </a:lnTo>
                    <a:lnTo>
                      <a:pt x="88297" y="236601"/>
                    </a:lnTo>
                    <a:cubicBezTo>
                      <a:pt x="123539" y="235172"/>
                      <a:pt x="156496" y="220694"/>
                      <a:pt x="181356" y="195834"/>
                    </a:cubicBezTo>
                    <a:cubicBezTo>
                      <a:pt x="230314" y="146971"/>
                      <a:pt x="236411" y="70866"/>
                      <a:pt x="196120" y="1495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81" name="Freeform: Shape 50">
                <a:extLst>
                  <a:ext uri="{FF2B5EF4-FFF2-40B4-BE49-F238E27FC236}">
                    <a16:creationId xmlns:a16="http://schemas.microsoft.com/office/drawing/2014/main" id="{24AEAB1E-4C51-586E-0EBA-70AA5C8CE651}"/>
                  </a:ext>
                </a:extLst>
              </p:cNvPr>
              <p:cNvSpPr/>
              <p:nvPr/>
            </p:nvSpPr>
            <p:spPr>
              <a:xfrm>
                <a:off x="5910825" y="5947187"/>
                <a:ext cx="219075" cy="295275"/>
              </a:xfrm>
              <a:custGeom>
                <a:avLst/>
                <a:gdLst>
                  <a:gd name="connsiteX0" fmla="*/ 71795 w 219075"/>
                  <a:gd name="connsiteY0" fmla="*/ 244221 h 295275"/>
                  <a:gd name="connsiteX1" fmla="*/ 82463 w 219075"/>
                  <a:gd name="connsiteY1" fmla="*/ 141923 h 295275"/>
                  <a:gd name="connsiteX2" fmla="*/ 134279 w 219075"/>
                  <a:gd name="connsiteY2" fmla="*/ 118301 h 295275"/>
                  <a:gd name="connsiteX3" fmla="*/ 134279 w 219075"/>
                  <a:gd name="connsiteY3" fmla="*/ 179261 h 295275"/>
                  <a:gd name="connsiteX4" fmla="*/ 222576 w 219075"/>
                  <a:gd name="connsiteY4" fmla="*/ 90964 h 295275"/>
                  <a:gd name="connsiteX5" fmla="*/ 134279 w 219075"/>
                  <a:gd name="connsiteY5" fmla="*/ 0 h 295275"/>
                  <a:gd name="connsiteX6" fmla="*/ 134279 w 219075"/>
                  <a:gd name="connsiteY6" fmla="*/ 59817 h 295275"/>
                  <a:gd name="connsiteX7" fmla="*/ 41220 w 219075"/>
                  <a:gd name="connsiteY7" fmla="*/ 100584 h 295275"/>
                  <a:gd name="connsiteX8" fmla="*/ 26551 w 219075"/>
                  <a:gd name="connsiteY8" fmla="*/ 281369 h 295275"/>
                  <a:gd name="connsiteX9" fmla="*/ 37315 w 219075"/>
                  <a:gd name="connsiteY9" fmla="*/ 296323 h 295275"/>
                  <a:gd name="connsiteX10" fmla="*/ 78844 w 219075"/>
                  <a:gd name="connsiteY10" fmla="*/ 254794 h 295275"/>
                  <a:gd name="connsiteX11" fmla="*/ 71795 w 219075"/>
                  <a:gd name="connsiteY11" fmla="*/ 2442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71795" y="244221"/>
                    </a:moveTo>
                    <a:cubicBezTo>
                      <a:pt x="50459" y="211646"/>
                      <a:pt x="54840" y="169640"/>
                      <a:pt x="82463" y="141923"/>
                    </a:cubicBezTo>
                    <a:cubicBezTo>
                      <a:pt x="96369" y="128016"/>
                      <a:pt x="114658" y="119729"/>
                      <a:pt x="134279" y="118301"/>
                    </a:cubicBezTo>
                    <a:lnTo>
                      <a:pt x="134279" y="179261"/>
                    </a:lnTo>
                    <a:lnTo>
                      <a:pt x="222576" y="90964"/>
                    </a:lnTo>
                    <a:lnTo>
                      <a:pt x="134279" y="0"/>
                    </a:lnTo>
                    <a:lnTo>
                      <a:pt x="134279" y="59817"/>
                    </a:lnTo>
                    <a:cubicBezTo>
                      <a:pt x="99037" y="61246"/>
                      <a:pt x="66080" y="75724"/>
                      <a:pt x="41220" y="100584"/>
                    </a:cubicBezTo>
                    <a:cubicBezTo>
                      <a:pt x="-7644" y="149447"/>
                      <a:pt x="-13740" y="225457"/>
                      <a:pt x="26551" y="281369"/>
                    </a:cubicBezTo>
                    <a:lnTo>
                      <a:pt x="37315" y="296323"/>
                    </a:lnTo>
                    <a:lnTo>
                      <a:pt x="78844" y="254794"/>
                    </a:lnTo>
                    <a:lnTo>
                      <a:pt x="71795" y="24422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sp>
        <p:nvSpPr>
          <p:cNvPr id="76" name="Espace réservé du texte 3">
            <a:hlinkClick r:id="" action="ppaction://noaction"/>
            <a:extLst>
              <a:ext uri="{FF2B5EF4-FFF2-40B4-BE49-F238E27FC236}">
                <a16:creationId xmlns:a16="http://schemas.microsoft.com/office/drawing/2014/main" id="{EECA881D-48DC-A3BA-C448-BEF2F19F58CA}"/>
              </a:ext>
            </a:extLst>
          </p:cNvPr>
          <p:cNvSpPr txBox="1">
            <a:spLocks/>
          </p:cNvSpPr>
          <p:nvPr>
            <p:custDataLst>
              <p:tags r:id="rId6"/>
            </p:custDataLst>
          </p:nvPr>
        </p:nvSpPr>
        <p:spPr>
          <a:xfrm>
            <a:off x="5488481" y="2471450"/>
            <a:ext cx="1536658" cy="243526"/>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HOW</a:t>
            </a:r>
          </a:p>
        </p:txBody>
      </p:sp>
      <p:sp>
        <p:nvSpPr>
          <p:cNvPr id="87" name="Isosceles Triangle 134">
            <a:hlinkClick r:id="" action="ppaction://noaction"/>
            <a:extLst>
              <a:ext uri="{FF2B5EF4-FFF2-40B4-BE49-F238E27FC236}">
                <a16:creationId xmlns:a16="http://schemas.microsoft.com/office/drawing/2014/main" id="{9C597FE3-CF33-5FED-F265-6A0151E0C4D3}"/>
              </a:ext>
            </a:extLst>
          </p:cNvPr>
          <p:cNvSpPr/>
          <p:nvPr/>
        </p:nvSpPr>
        <p:spPr>
          <a:xfrm rot="10800000">
            <a:off x="7711023" y="3105758"/>
            <a:ext cx="377300" cy="161943"/>
          </a:xfrm>
          <a:prstGeom prst="triangle">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88" name="Group 87">
            <a:extLst>
              <a:ext uri="{FF2B5EF4-FFF2-40B4-BE49-F238E27FC236}">
                <a16:creationId xmlns:a16="http://schemas.microsoft.com/office/drawing/2014/main" id="{20E8B550-4E9C-EAA6-67F2-7538801BB49A}"/>
              </a:ext>
            </a:extLst>
          </p:cNvPr>
          <p:cNvGrpSpPr/>
          <p:nvPr/>
        </p:nvGrpSpPr>
        <p:grpSpPr>
          <a:xfrm>
            <a:off x="7513349" y="1638178"/>
            <a:ext cx="733615" cy="763069"/>
            <a:chOff x="9904232" y="4011184"/>
            <a:chExt cx="1720038" cy="1789096"/>
          </a:xfrm>
        </p:grpSpPr>
        <p:grpSp>
          <p:nvGrpSpPr>
            <p:cNvPr id="90" name="Group 89">
              <a:extLst>
                <a:ext uri="{FF2B5EF4-FFF2-40B4-BE49-F238E27FC236}">
                  <a16:creationId xmlns:a16="http://schemas.microsoft.com/office/drawing/2014/main" id="{358DF233-9120-5FE3-B6B1-D2EB24C1C31E}"/>
                </a:ext>
              </a:extLst>
            </p:cNvPr>
            <p:cNvGrpSpPr/>
            <p:nvPr/>
          </p:nvGrpSpPr>
          <p:grpSpPr>
            <a:xfrm>
              <a:off x="9904232" y="4011184"/>
              <a:ext cx="1720038" cy="1789096"/>
              <a:chOff x="9769817" y="935673"/>
              <a:chExt cx="1796366" cy="1868488"/>
            </a:xfrm>
            <a:solidFill>
              <a:schemeClr val="bg1"/>
            </a:solidFill>
          </p:grpSpPr>
          <p:sp>
            <p:nvSpPr>
              <p:cNvPr id="103" name="Freeform 5">
                <a:extLst>
                  <a:ext uri="{FF2B5EF4-FFF2-40B4-BE49-F238E27FC236}">
                    <a16:creationId xmlns:a16="http://schemas.microsoft.com/office/drawing/2014/main" id="{9FD2162B-EA90-1F96-61C8-4713D5FDECE2}"/>
                  </a:ext>
                </a:extLst>
              </p:cNvPr>
              <p:cNvSpPr>
                <a:spLocks/>
              </p:cNvSpPr>
              <p:nvPr/>
            </p:nvSpPr>
            <p:spPr bwMode="auto">
              <a:xfrm>
                <a:off x="9843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04" name="Freeform 6">
                <a:extLst>
                  <a:ext uri="{FF2B5EF4-FFF2-40B4-BE49-F238E27FC236}">
                    <a16:creationId xmlns:a16="http://schemas.microsoft.com/office/drawing/2014/main" id="{7D15004A-AA85-9131-AD5F-AFAEE0D5BB9B}"/>
                  </a:ext>
                </a:extLst>
              </p:cNvPr>
              <p:cNvSpPr>
                <a:spLocks/>
              </p:cNvSpPr>
              <p:nvPr/>
            </p:nvSpPr>
            <p:spPr bwMode="auto">
              <a:xfrm>
                <a:off x="9769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05" name="Oval 7">
                <a:extLst>
                  <a:ext uri="{FF2B5EF4-FFF2-40B4-BE49-F238E27FC236}">
                    <a16:creationId xmlns:a16="http://schemas.microsoft.com/office/drawing/2014/main" id="{FC3D9D60-33CC-E8C2-2D26-039E70370D76}"/>
                  </a:ext>
                </a:extLst>
              </p:cNvPr>
              <p:cNvSpPr>
                <a:spLocks noChangeArrowheads="1"/>
              </p:cNvSpPr>
              <p:nvPr/>
            </p:nvSpPr>
            <p:spPr bwMode="auto">
              <a:xfrm>
                <a:off x="10010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91" name="Groupe 243">
              <a:extLst>
                <a:ext uri="{FF2B5EF4-FFF2-40B4-BE49-F238E27FC236}">
                  <a16:creationId xmlns:a16="http://schemas.microsoft.com/office/drawing/2014/main" id="{7F76D22D-8B73-1138-E000-6A30B82D4C08}"/>
                </a:ext>
              </a:extLst>
            </p:cNvPr>
            <p:cNvGrpSpPr/>
            <p:nvPr/>
          </p:nvGrpSpPr>
          <p:grpSpPr>
            <a:xfrm>
              <a:off x="10491836" y="4574636"/>
              <a:ext cx="544830" cy="662179"/>
              <a:chOff x="7826375" y="766763"/>
              <a:chExt cx="412750" cy="501651"/>
            </a:xfrm>
            <a:solidFill>
              <a:srgbClr val="8DB9CA"/>
            </a:solidFill>
          </p:grpSpPr>
          <p:sp>
            <p:nvSpPr>
              <p:cNvPr id="92" name="Freeform 103">
                <a:extLst>
                  <a:ext uri="{FF2B5EF4-FFF2-40B4-BE49-F238E27FC236}">
                    <a16:creationId xmlns:a16="http://schemas.microsoft.com/office/drawing/2014/main" id="{064A5E6B-5AF9-DD88-E4EA-27604894145D}"/>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3" name="Freeform 104">
                <a:extLst>
                  <a:ext uri="{FF2B5EF4-FFF2-40B4-BE49-F238E27FC236}">
                    <a16:creationId xmlns:a16="http://schemas.microsoft.com/office/drawing/2014/main" id="{0445E644-0CAD-2123-A393-0E40AD6A72F2}"/>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4" name="Freeform 105">
                <a:extLst>
                  <a:ext uri="{FF2B5EF4-FFF2-40B4-BE49-F238E27FC236}">
                    <a16:creationId xmlns:a16="http://schemas.microsoft.com/office/drawing/2014/main" id="{6BD9A5A6-7DAF-8A79-7960-85555B7E417E}"/>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5" name="Freeform 106">
                <a:extLst>
                  <a:ext uri="{FF2B5EF4-FFF2-40B4-BE49-F238E27FC236}">
                    <a16:creationId xmlns:a16="http://schemas.microsoft.com/office/drawing/2014/main" id="{F44AEA3E-8261-FE0B-5F00-1749DE24367B}"/>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6" name="Rectangle 107">
                <a:extLst>
                  <a:ext uri="{FF2B5EF4-FFF2-40B4-BE49-F238E27FC236}">
                    <a16:creationId xmlns:a16="http://schemas.microsoft.com/office/drawing/2014/main" id="{1FC9070B-53D2-B17D-0F34-8DB1A4B0CE70}"/>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7" name="Freeform 108">
                <a:extLst>
                  <a:ext uri="{FF2B5EF4-FFF2-40B4-BE49-F238E27FC236}">
                    <a16:creationId xmlns:a16="http://schemas.microsoft.com/office/drawing/2014/main" id="{E68BC903-7C92-26B4-F380-1C2A0E8305E4}"/>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8" name="Freeform 109">
                <a:extLst>
                  <a:ext uri="{FF2B5EF4-FFF2-40B4-BE49-F238E27FC236}">
                    <a16:creationId xmlns:a16="http://schemas.microsoft.com/office/drawing/2014/main" id="{51D6E9D0-AFB1-1AC7-066A-7F2F38B16BFA}"/>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9" name="Rectangle 110">
                <a:extLst>
                  <a:ext uri="{FF2B5EF4-FFF2-40B4-BE49-F238E27FC236}">
                    <a16:creationId xmlns:a16="http://schemas.microsoft.com/office/drawing/2014/main" id="{F9AED53A-002B-2CEB-B754-518E294BC8F5}"/>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0" name="Rectangle 111">
                <a:extLst>
                  <a:ext uri="{FF2B5EF4-FFF2-40B4-BE49-F238E27FC236}">
                    <a16:creationId xmlns:a16="http://schemas.microsoft.com/office/drawing/2014/main" id="{3A05F71B-EEC1-AEE7-09BC-A41D291B9D38}"/>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1" name="Rectangle 112">
                <a:extLst>
                  <a:ext uri="{FF2B5EF4-FFF2-40B4-BE49-F238E27FC236}">
                    <a16:creationId xmlns:a16="http://schemas.microsoft.com/office/drawing/2014/main" id="{875328D3-8341-848A-70FB-488C67BD4C3D}"/>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2" name="Freeform 113">
                <a:extLst>
                  <a:ext uri="{FF2B5EF4-FFF2-40B4-BE49-F238E27FC236}">
                    <a16:creationId xmlns:a16="http://schemas.microsoft.com/office/drawing/2014/main" id="{3C3BC2EE-D67C-E078-58B6-A00FC2ECD3E4}"/>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sp>
        <p:nvSpPr>
          <p:cNvPr id="89" name="Espace réservé du texte 3">
            <a:hlinkClick r:id="" action="ppaction://noaction"/>
            <a:extLst>
              <a:ext uri="{FF2B5EF4-FFF2-40B4-BE49-F238E27FC236}">
                <a16:creationId xmlns:a16="http://schemas.microsoft.com/office/drawing/2014/main" id="{9575D54C-B3E1-A422-C7AA-A8FB530E5D8E}"/>
              </a:ext>
            </a:extLst>
          </p:cNvPr>
          <p:cNvSpPr txBox="1">
            <a:spLocks/>
          </p:cNvSpPr>
          <p:nvPr>
            <p:custDataLst>
              <p:tags r:id="rId7"/>
            </p:custDataLst>
          </p:nvPr>
        </p:nvSpPr>
        <p:spPr>
          <a:xfrm>
            <a:off x="7117538" y="2468302"/>
            <a:ext cx="1534932" cy="45980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2" indent="0" algn="ctr" defTabSz="685800" rtl="0" eaLnBrk="1" fontAlgn="auto" latinLnBrk="0" hangingPunct="1">
              <a:lnSpc>
                <a:spcPct val="100000"/>
              </a:lnSpc>
              <a:spcBef>
                <a:spcPts val="300"/>
              </a:spcBef>
              <a:spcAft>
                <a:spcPts val="0"/>
              </a:spcAft>
              <a:buClr>
                <a:srgbClr val="454545"/>
              </a:buClr>
              <a:buSzTx/>
              <a:buFont typeface="Arial" panose="020B0604020202020204" pitchFamily="34" charset="0"/>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REPORTING &amp; LEARNINGS</a:t>
            </a:r>
          </a:p>
        </p:txBody>
      </p:sp>
      <p:sp>
        <p:nvSpPr>
          <p:cNvPr id="108" name="Isosceles Triangle 122">
            <a:hlinkClick r:id="" action="ppaction://noaction"/>
            <a:extLst>
              <a:ext uri="{FF2B5EF4-FFF2-40B4-BE49-F238E27FC236}">
                <a16:creationId xmlns:a16="http://schemas.microsoft.com/office/drawing/2014/main" id="{9D8EBA30-F6A8-47E5-B1AD-B7998B99272D}"/>
              </a:ext>
            </a:extLst>
          </p:cNvPr>
          <p:cNvSpPr/>
          <p:nvPr/>
        </p:nvSpPr>
        <p:spPr>
          <a:xfrm rot="10800000">
            <a:off x="1046877" y="3112292"/>
            <a:ext cx="377300" cy="161944"/>
          </a:xfrm>
          <a:prstGeom prst="triangle">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109" name="Espace réservé du texte 3">
            <a:hlinkClick r:id="" action="ppaction://noaction"/>
            <a:extLst>
              <a:ext uri="{FF2B5EF4-FFF2-40B4-BE49-F238E27FC236}">
                <a16:creationId xmlns:a16="http://schemas.microsoft.com/office/drawing/2014/main" id="{B9B2B8A2-C085-0286-4DEB-81A94DBDD667}"/>
              </a:ext>
            </a:extLst>
          </p:cNvPr>
          <p:cNvSpPr txBox="1">
            <a:spLocks/>
          </p:cNvSpPr>
          <p:nvPr>
            <p:custDataLst>
              <p:tags r:id="rId8"/>
            </p:custDataLst>
          </p:nvPr>
        </p:nvSpPr>
        <p:spPr>
          <a:xfrm>
            <a:off x="455188" y="2482930"/>
            <a:ext cx="1599962" cy="285736"/>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WHY </a:t>
            </a:r>
          </a:p>
        </p:txBody>
      </p:sp>
      <p:grpSp>
        <p:nvGrpSpPr>
          <p:cNvPr id="110" name="Group 109">
            <a:extLst>
              <a:ext uri="{FF2B5EF4-FFF2-40B4-BE49-F238E27FC236}">
                <a16:creationId xmlns:a16="http://schemas.microsoft.com/office/drawing/2014/main" id="{AA462D70-2179-FEC7-5B8B-EA306FF92DD1}"/>
              </a:ext>
            </a:extLst>
          </p:cNvPr>
          <p:cNvGrpSpPr/>
          <p:nvPr/>
        </p:nvGrpSpPr>
        <p:grpSpPr>
          <a:xfrm>
            <a:off x="909658" y="1644715"/>
            <a:ext cx="733614" cy="763068"/>
            <a:chOff x="449527" y="868171"/>
            <a:chExt cx="1486237" cy="1545907"/>
          </a:xfrm>
        </p:grpSpPr>
        <p:grpSp>
          <p:nvGrpSpPr>
            <p:cNvPr id="112" name="Group 111">
              <a:extLst>
                <a:ext uri="{FF2B5EF4-FFF2-40B4-BE49-F238E27FC236}">
                  <a16:creationId xmlns:a16="http://schemas.microsoft.com/office/drawing/2014/main" id="{6F14191F-AC35-5B90-441E-DDB7CE76C845}"/>
                </a:ext>
              </a:extLst>
            </p:cNvPr>
            <p:cNvGrpSpPr/>
            <p:nvPr/>
          </p:nvGrpSpPr>
          <p:grpSpPr>
            <a:xfrm>
              <a:off x="449527" y="868171"/>
              <a:ext cx="1486237" cy="1545907"/>
              <a:chOff x="625817" y="935673"/>
              <a:chExt cx="1796366" cy="1868488"/>
            </a:xfrm>
            <a:solidFill>
              <a:schemeClr val="bg1"/>
            </a:solidFill>
          </p:grpSpPr>
          <p:sp>
            <p:nvSpPr>
              <p:cNvPr id="121" name="Freeform 5">
                <a:extLst>
                  <a:ext uri="{FF2B5EF4-FFF2-40B4-BE49-F238E27FC236}">
                    <a16:creationId xmlns:a16="http://schemas.microsoft.com/office/drawing/2014/main" id="{40D7519A-69CE-D8C9-82E2-BBB170C1452E}"/>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22" name="Freeform 6">
                <a:extLst>
                  <a:ext uri="{FF2B5EF4-FFF2-40B4-BE49-F238E27FC236}">
                    <a16:creationId xmlns:a16="http://schemas.microsoft.com/office/drawing/2014/main" id="{233E5CD5-CAA1-361F-7259-5941E79F201A}"/>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23" name="Oval 7">
                <a:extLst>
                  <a:ext uri="{FF2B5EF4-FFF2-40B4-BE49-F238E27FC236}">
                    <a16:creationId xmlns:a16="http://schemas.microsoft.com/office/drawing/2014/main" id="{352D1B59-C23E-8159-819D-764FCFE4C752}"/>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13" name="Group 112">
              <a:extLst>
                <a:ext uri="{FF2B5EF4-FFF2-40B4-BE49-F238E27FC236}">
                  <a16:creationId xmlns:a16="http://schemas.microsoft.com/office/drawing/2014/main" id="{3E9D200F-5BCA-E1C5-1FE7-CCD3CBF253E3}"/>
                </a:ext>
                <a:ext uri="{C183D7F6-B498-43B3-948B-1728B52AA6E4}">
                  <adec:decorative xmlns:adec="http://schemas.microsoft.com/office/drawing/2017/decorative" val="1"/>
                </a:ext>
              </a:extLst>
            </p:cNvPr>
            <p:cNvGrpSpPr/>
            <p:nvPr/>
          </p:nvGrpSpPr>
          <p:grpSpPr>
            <a:xfrm>
              <a:off x="1014000" y="1412244"/>
              <a:ext cx="332493" cy="584528"/>
              <a:chOff x="1285876" y="1082675"/>
              <a:chExt cx="225425" cy="366713"/>
            </a:xfrm>
          </p:grpSpPr>
          <p:sp>
            <p:nvSpPr>
              <p:cNvPr id="114" name="Freeform 198">
                <a:extLst>
                  <a:ext uri="{FF2B5EF4-FFF2-40B4-BE49-F238E27FC236}">
                    <a16:creationId xmlns:a16="http://schemas.microsoft.com/office/drawing/2014/main" id="{BEFF4A9B-FAC6-3A6C-5E5E-B15CF8C47C38}"/>
                  </a:ext>
                </a:extLst>
              </p:cNvPr>
              <p:cNvSpPr>
                <a:spLocks/>
              </p:cNvSpPr>
              <p:nvPr/>
            </p:nvSpPr>
            <p:spPr bwMode="auto">
              <a:xfrm>
                <a:off x="1285876" y="1082675"/>
                <a:ext cx="225425" cy="285750"/>
              </a:xfrm>
              <a:custGeom>
                <a:avLst/>
                <a:gdLst>
                  <a:gd name="T0" fmla="*/ 78 w 78"/>
                  <a:gd name="T1" fmla="*/ 39 h 98"/>
                  <a:gd name="T2" fmla="*/ 39 w 78"/>
                  <a:gd name="T3" fmla="*/ 0 h 98"/>
                  <a:gd name="T4" fmla="*/ 0 w 78"/>
                  <a:gd name="T5" fmla="*/ 39 h 98"/>
                  <a:gd name="T6" fmla="*/ 24 w 78"/>
                  <a:gd name="T7" fmla="*/ 93 h 98"/>
                  <a:gd name="T8" fmla="*/ 25 w 78"/>
                  <a:gd name="T9" fmla="*/ 94 h 98"/>
                  <a:gd name="T10" fmla="*/ 25 w 78"/>
                  <a:gd name="T11" fmla="*/ 97 h 98"/>
                  <a:gd name="T12" fmla="*/ 26 w 78"/>
                  <a:gd name="T13" fmla="*/ 98 h 98"/>
                  <a:gd name="T14" fmla="*/ 50 w 78"/>
                  <a:gd name="T15" fmla="*/ 98 h 98"/>
                  <a:gd name="T16" fmla="*/ 52 w 78"/>
                  <a:gd name="T17" fmla="*/ 97 h 98"/>
                  <a:gd name="T18" fmla="*/ 52 w 78"/>
                  <a:gd name="T19" fmla="*/ 94 h 98"/>
                  <a:gd name="T20" fmla="*/ 52 w 78"/>
                  <a:gd name="T21" fmla="*/ 93 h 98"/>
                  <a:gd name="T22" fmla="*/ 78 w 78"/>
                  <a:gd name="T23"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8">
                    <a:moveTo>
                      <a:pt x="78" y="39"/>
                    </a:moveTo>
                    <a:cubicBezTo>
                      <a:pt x="78" y="18"/>
                      <a:pt x="60" y="0"/>
                      <a:pt x="39" y="0"/>
                    </a:cubicBezTo>
                    <a:cubicBezTo>
                      <a:pt x="17" y="0"/>
                      <a:pt x="0" y="18"/>
                      <a:pt x="0" y="39"/>
                    </a:cubicBezTo>
                    <a:cubicBezTo>
                      <a:pt x="0" y="56"/>
                      <a:pt x="14" y="82"/>
                      <a:pt x="24" y="93"/>
                    </a:cubicBezTo>
                    <a:cubicBezTo>
                      <a:pt x="25" y="93"/>
                      <a:pt x="25" y="93"/>
                      <a:pt x="25" y="94"/>
                    </a:cubicBezTo>
                    <a:cubicBezTo>
                      <a:pt x="25" y="97"/>
                      <a:pt x="25" y="97"/>
                      <a:pt x="25" y="97"/>
                    </a:cubicBezTo>
                    <a:cubicBezTo>
                      <a:pt x="25" y="97"/>
                      <a:pt x="26" y="98"/>
                      <a:pt x="26" y="98"/>
                    </a:cubicBezTo>
                    <a:cubicBezTo>
                      <a:pt x="50" y="98"/>
                      <a:pt x="50" y="98"/>
                      <a:pt x="50" y="98"/>
                    </a:cubicBezTo>
                    <a:cubicBezTo>
                      <a:pt x="51" y="98"/>
                      <a:pt x="52" y="97"/>
                      <a:pt x="52" y="97"/>
                    </a:cubicBezTo>
                    <a:cubicBezTo>
                      <a:pt x="52" y="94"/>
                      <a:pt x="52" y="94"/>
                      <a:pt x="52" y="94"/>
                    </a:cubicBezTo>
                    <a:cubicBezTo>
                      <a:pt x="52" y="94"/>
                      <a:pt x="52" y="94"/>
                      <a:pt x="52" y="93"/>
                    </a:cubicBezTo>
                    <a:cubicBezTo>
                      <a:pt x="66" y="80"/>
                      <a:pt x="78" y="56"/>
                      <a:pt x="78" y="39"/>
                    </a:cubicBez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15" name="Freeform 199">
                <a:extLst>
                  <a:ext uri="{FF2B5EF4-FFF2-40B4-BE49-F238E27FC236}">
                    <a16:creationId xmlns:a16="http://schemas.microsoft.com/office/drawing/2014/main" id="{59E5CD8B-54BC-B442-D5D5-DCA057CAC841}"/>
                  </a:ext>
                </a:extLst>
              </p:cNvPr>
              <p:cNvSpPr>
                <a:spLocks/>
              </p:cNvSpPr>
              <p:nvPr/>
            </p:nvSpPr>
            <p:spPr bwMode="auto">
              <a:xfrm>
                <a:off x="1355726" y="1376363"/>
                <a:ext cx="84138" cy="20638"/>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16" name="Freeform 200">
                <a:extLst>
                  <a:ext uri="{FF2B5EF4-FFF2-40B4-BE49-F238E27FC236}">
                    <a16:creationId xmlns:a16="http://schemas.microsoft.com/office/drawing/2014/main" id="{1B24117E-C6BF-D3F6-7B52-552F1B38539A}"/>
                  </a:ext>
                </a:extLst>
              </p:cNvPr>
              <p:cNvSpPr>
                <a:spLocks/>
              </p:cNvSpPr>
              <p:nvPr/>
            </p:nvSpPr>
            <p:spPr bwMode="auto">
              <a:xfrm>
                <a:off x="1355726" y="1403350"/>
                <a:ext cx="84138" cy="19050"/>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17" name="Freeform 201">
                <a:extLst>
                  <a:ext uri="{FF2B5EF4-FFF2-40B4-BE49-F238E27FC236}">
                    <a16:creationId xmlns:a16="http://schemas.microsoft.com/office/drawing/2014/main" id="{823FD420-B2EC-FE48-8338-0E5B4AABC41E}"/>
                  </a:ext>
                </a:extLst>
              </p:cNvPr>
              <p:cNvSpPr>
                <a:spLocks/>
              </p:cNvSpPr>
              <p:nvPr/>
            </p:nvSpPr>
            <p:spPr bwMode="auto">
              <a:xfrm>
                <a:off x="1360488" y="1431925"/>
                <a:ext cx="69850" cy="17463"/>
              </a:xfrm>
              <a:custGeom>
                <a:avLst/>
                <a:gdLst>
                  <a:gd name="T0" fmla="*/ 20 w 24"/>
                  <a:gd name="T1" fmla="*/ 5 h 6"/>
                  <a:gd name="T2" fmla="*/ 19 w 24"/>
                  <a:gd name="T3" fmla="*/ 6 h 6"/>
                  <a:gd name="T4" fmla="*/ 5 w 24"/>
                  <a:gd name="T5" fmla="*/ 6 h 6"/>
                  <a:gd name="T6" fmla="*/ 4 w 24"/>
                  <a:gd name="T7" fmla="*/ 5 h 6"/>
                  <a:gd name="T8" fmla="*/ 1 w 24"/>
                  <a:gd name="T9" fmla="*/ 2 h 6"/>
                  <a:gd name="T10" fmla="*/ 1 w 24"/>
                  <a:gd name="T11" fmla="*/ 1 h 6"/>
                  <a:gd name="T12" fmla="*/ 2 w 24"/>
                  <a:gd name="T13" fmla="*/ 0 h 6"/>
                  <a:gd name="T14" fmla="*/ 22 w 24"/>
                  <a:gd name="T15" fmla="*/ 0 h 6"/>
                  <a:gd name="T16" fmla="*/ 24 w 24"/>
                  <a:gd name="T17" fmla="*/ 1 h 6"/>
                  <a:gd name="T18" fmla="*/ 24 w 24"/>
                  <a:gd name="T19" fmla="*/ 2 h 6"/>
                  <a:gd name="T20" fmla="*/ 20 w 24"/>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
                    <a:moveTo>
                      <a:pt x="20" y="5"/>
                    </a:moveTo>
                    <a:cubicBezTo>
                      <a:pt x="20" y="6"/>
                      <a:pt x="20" y="6"/>
                      <a:pt x="19" y="6"/>
                    </a:cubicBezTo>
                    <a:cubicBezTo>
                      <a:pt x="5" y="6"/>
                      <a:pt x="5" y="6"/>
                      <a:pt x="5" y="6"/>
                    </a:cubicBezTo>
                    <a:cubicBezTo>
                      <a:pt x="5" y="6"/>
                      <a:pt x="5" y="6"/>
                      <a:pt x="4" y="5"/>
                    </a:cubicBezTo>
                    <a:cubicBezTo>
                      <a:pt x="1" y="2"/>
                      <a:pt x="1" y="2"/>
                      <a:pt x="1" y="2"/>
                    </a:cubicBezTo>
                    <a:cubicBezTo>
                      <a:pt x="1" y="2"/>
                      <a:pt x="0" y="1"/>
                      <a:pt x="1" y="1"/>
                    </a:cubicBezTo>
                    <a:cubicBezTo>
                      <a:pt x="1" y="0"/>
                      <a:pt x="2" y="0"/>
                      <a:pt x="2" y="0"/>
                    </a:cubicBezTo>
                    <a:cubicBezTo>
                      <a:pt x="22" y="0"/>
                      <a:pt x="22" y="0"/>
                      <a:pt x="22" y="0"/>
                    </a:cubicBezTo>
                    <a:cubicBezTo>
                      <a:pt x="23" y="0"/>
                      <a:pt x="24" y="0"/>
                      <a:pt x="24" y="1"/>
                    </a:cubicBezTo>
                    <a:cubicBezTo>
                      <a:pt x="24" y="1"/>
                      <a:pt x="24" y="2"/>
                      <a:pt x="24" y="2"/>
                    </a:cubicBezTo>
                    <a:lnTo>
                      <a:pt x="20"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18" name="Freeform 202">
                <a:extLst>
                  <a:ext uri="{FF2B5EF4-FFF2-40B4-BE49-F238E27FC236}">
                    <a16:creationId xmlns:a16="http://schemas.microsoft.com/office/drawing/2014/main" id="{26C5889F-EF30-AF73-A224-9EEF4A18E443}"/>
                  </a:ext>
                </a:extLst>
              </p:cNvPr>
              <p:cNvSpPr>
                <a:spLocks/>
              </p:cNvSpPr>
              <p:nvPr/>
            </p:nvSpPr>
            <p:spPr bwMode="auto">
              <a:xfrm>
                <a:off x="1338263" y="1198563"/>
                <a:ext cx="49213" cy="160338"/>
              </a:xfrm>
              <a:custGeom>
                <a:avLst/>
                <a:gdLst>
                  <a:gd name="T0" fmla="*/ 17 w 17"/>
                  <a:gd name="T1" fmla="*/ 53 h 55"/>
                  <a:gd name="T2" fmla="*/ 16 w 17"/>
                  <a:gd name="T3" fmla="*/ 55 h 55"/>
                  <a:gd name="T4" fmla="*/ 15 w 17"/>
                  <a:gd name="T5" fmla="*/ 55 h 55"/>
                  <a:gd name="T6" fmla="*/ 13 w 17"/>
                  <a:gd name="T7" fmla="*/ 53 h 55"/>
                  <a:gd name="T8" fmla="*/ 13 w 17"/>
                  <a:gd name="T9" fmla="*/ 38 h 55"/>
                  <a:gd name="T10" fmla="*/ 13 w 17"/>
                  <a:gd name="T11" fmla="*/ 37 h 55"/>
                  <a:gd name="T12" fmla="*/ 0 w 17"/>
                  <a:gd name="T13" fmla="*/ 3 h 55"/>
                  <a:gd name="T14" fmla="*/ 1 w 17"/>
                  <a:gd name="T15" fmla="*/ 1 h 55"/>
                  <a:gd name="T16" fmla="*/ 2 w 17"/>
                  <a:gd name="T17" fmla="*/ 0 h 55"/>
                  <a:gd name="T18" fmla="*/ 3 w 17"/>
                  <a:gd name="T19" fmla="*/ 0 h 55"/>
                  <a:gd name="T20" fmla="*/ 4 w 17"/>
                  <a:gd name="T21" fmla="*/ 1 h 55"/>
                  <a:gd name="T22" fmla="*/ 17 w 17"/>
                  <a:gd name="T23" fmla="*/ 36 h 55"/>
                  <a:gd name="T24" fmla="*/ 17 w 17"/>
                  <a:gd name="T25" fmla="*/ 37 h 55"/>
                  <a:gd name="T26" fmla="*/ 17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17" y="53"/>
                    </a:moveTo>
                    <a:cubicBezTo>
                      <a:pt x="17" y="54"/>
                      <a:pt x="17" y="55"/>
                      <a:pt x="16" y="55"/>
                    </a:cubicBezTo>
                    <a:cubicBezTo>
                      <a:pt x="15" y="55"/>
                      <a:pt x="15" y="55"/>
                      <a:pt x="15" y="55"/>
                    </a:cubicBezTo>
                    <a:cubicBezTo>
                      <a:pt x="14" y="55"/>
                      <a:pt x="13" y="54"/>
                      <a:pt x="13" y="53"/>
                    </a:cubicBezTo>
                    <a:cubicBezTo>
                      <a:pt x="13" y="38"/>
                      <a:pt x="13" y="38"/>
                      <a:pt x="13" y="38"/>
                    </a:cubicBezTo>
                    <a:cubicBezTo>
                      <a:pt x="13" y="37"/>
                      <a:pt x="13" y="37"/>
                      <a:pt x="13" y="37"/>
                    </a:cubicBezTo>
                    <a:cubicBezTo>
                      <a:pt x="0" y="3"/>
                      <a:pt x="0" y="3"/>
                      <a:pt x="0" y="3"/>
                    </a:cubicBezTo>
                    <a:cubicBezTo>
                      <a:pt x="0" y="2"/>
                      <a:pt x="0" y="1"/>
                      <a:pt x="1" y="1"/>
                    </a:cubicBezTo>
                    <a:cubicBezTo>
                      <a:pt x="2" y="0"/>
                      <a:pt x="2" y="0"/>
                      <a:pt x="2" y="0"/>
                    </a:cubicBezTo>
                    <a:cubicBezTo>
                      <a:pt x="2" y="0"/>
                      <a:pt x="3" y="0"/>
                      <a:pt x="3" y="0"/>
                    </a:cubicBezTo>
                    <a:cubicBezTo>
                      <a:pt x="4" y="1"/>
                      <a:pt x="4" y="1"/>
                      <a:pt x="4" y="1"/>
                    </a:cubicBezTo>
                    <a:cubicBezTo>
                      <a:pt x="17" y="36"/>
                      <a:pt x="17" y="36"/>
                      <a:pt x="17" y="36"/>
                    </a:cubicBezTo>
                    <a:cubicBezTo>
                      <a:pt x="17" y="36"/>
                      <a:pt x="17" y="37"/>
                      <a:pt x="17" y="37"/>
                    </a:cubicBezTo>
                    <a:lnTo>
                      <a:pt x="17"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19" name="Freeform 203">
                <a:extLst>
                  <a:ext uri="{FF2B5EF4-FFF2-40B4-BE49-F238E27FC236}">
                    <a16:creationId xmlns:a16="http://schemas.microsoft.com/office/drawing/2014/main" id="{8BEE9153-47C0-D6C3-CE70-1D4326C2D0C0}"/>
                  </a:ext>
                </a:extLst>
              </p:cNvPr>
              <p:cNvSpPr>
                <a:spLocks/>
              </p:cNvSpPr>
              <p:nvPr/>
            </p:nvSpPr>
            <p:spPr bwMode="auto">
              <a:xfrm>
                <a:off x="1409701" y="1198563"/>
                <a:ext cx="49213" cy="160338"/>
              </a:xfrm>
              <a:custGeom>
                <a:avLst/>
                <a:gdLst>
                  <a:gd name="T0" fmla="*/ 4 w 17"/>
                  <a:gd name="T1" fmla="*/ 53 h 55"/>
                  <a:gd name="T2" fmla="*/ 2 w 17"/>
                  <a:gd name="T3" fmla="*/ 55 h 55"/>
                  <a:gd name="T4" fmla="*/ 1 w 17"/>
                  <a:gd name="T5" fmla="*/ 55 h 55"/>
                  <a:gd name="T6" fmla="*/ 0 w 17"/>
                  <a:gd name="T7" fmla="*/ 53 h 55"/>
                  <a:gd name="T8" fmla="*/ 0 w 17"/>
                  <a:gd name="T9" fmla="*/ 37 h 55"/>
                  <a:gd name="T10" fmla="*/ 0 w 17"/>
                  <a:gd name="T11" fmla="*/ 36 h 55"/>
                  <a:gd name="T12" fmla="*/ 13 w 17"/>
                  <a:gd name="T13" fmla="*/ 1 h 55"/>
                  <a:gd name="T14" fmla="*/ 14 w 17"/>
                  <a:gd name="T15" fmla="*/ 0 h 55"/>
                  <a:gd name="T16" fmla="*/ 15 w 17"/>
                  <a:gd name="T17" fmla="*/ 0 h 55"/>
                  <a:gd name="T18" fmla="*/ 16 w 17"/>
                  <a:gd name="T19" fmla="*/ 1 h 55"/>
                  <a:gd name="T20" fmla="*/ 17 w 17"/>
                  <a:gd name="T21" fmla="*/ 3 h 55"/>
                  <a:gd name="T22" fmla="*/ 4 w 17"/>
                  <a:gd name="T23" fmla="*/ 37 h 55"/>
                  <a:gd name="T24" fmla="*/ 4 w 17"/>
                  <a:gd name="T25" fmla="*/ 38 h 55"/>
                  <a:gd name="T26" fmla="*/ 4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4" y="53"/>
                    </a:moveTo>
                    <a:cubicBezTo>
                      <a:pt x="4" y="54"/>
                      <a:pt x="3" y="55"/>
                      <a:pt x="2" y="55"/>
                    </a:cubicBezTo>
                    <a:cubicBezTo>
                      <a:pt x="1" y="55"/>
                      <a:pt x="1" y="55"/>
                      <a:pt x="1" y="55"/>
                    </a:cubicBezTo>
                    <a:cubicBezTo>
                      <a:pt x="0" y="55"/>
                      <a:pt x="0" y="54"/>
                      <a:pt x="0" y="53"/>
                    </a:cubicBezTo>
                    <a:cubicBezTo>
                      <a:pt x="0" y="37"/>
                      <a:pt x="0" y="37"/>
                      <a:pt x="0" y="37"/>
                    </a:cubicBezTo>
                    <a:cubicBezTo>
                      <a:pt x="0" y="37"/>
                      <a:pt x="0" y="36"/>
                      <a:pt x="0" y="36"/>
                    </a:cubicBezTo>
                    <a:cubicBezTo>
                      <a:pt x="13" y="1"/>
                      <a:pt x="13" y="1"/>
                      <a:pt x="13" y="1"/>
                    </a:cubicBezTo>
                    <a:cubicBezTo>
                      <a:pt x="13" y="1"/>
                      <a:pt x="13" y="1"/>
                      <a:pt x="14" y="0"/>
                    </a:cubicBezTo>
                    <a:cubicBezTo>
                      <a:pt x="14" y="0"/>
                      <a:pt x="15" y="0"/>
                      <a:pt x="15" y="0"/>
                    </a:cubicBezTo>
                    <a:cubicBezTo>
                      <a:pt x="16" y="1"/>
                      <a:pt x="16" y="1"/>
                      <a:pt x="16" y="1"/>
                    </a:cubicBezTo>
                    <a:cubicBezTo>
                      <a:pt x="17" y="1"/>
                      <a:pt x="17" y="2"/>
                      <a:pt x="17" y="3"/>
                    </a:cubicBezTo>
                    <a:cubicBezTo>
                      <a:pt x="4" y="37"/>
                      <a:pt x="4" y="37"/>
                      <a:pt x="4" y="37"/>
                    </a:cubicBezTo>
                    <a:cubicBezTo>
                      <a:pt x="4" y="37"/>
                      <a:pt x="4" y="37"/>
                      <a:pt x="4" y="38"/>
                    </a:cubicBezTo>
                    <a:lnTo>
                      <a:pt x="4"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20" name="Freeform 204">
                <a:extLst>
                  <a:ext uri="{FF2B5EF4-FFF2-40B4-BE49-F238E27FC236}">
                    <a16:creationId xmlns:a16="http://schemas.microsoft.com/office/drawing/2014/main" id="{53D635AB-D2AC-5C13-A7F0-B6544CFFF5B0}"/>
                  </a:ext>
                </a:extLst>
              </p:cNvPr>
              <p:cNvSpPr>
                <a:spLocks/>
              </p:cNvSpPr>
              <p:nvPr/>
            </p:nvSpPr>
            <p:spPr bwMode="auto">
              <a:xfrm>
                <a:off x="1360488" y="1176338"/>
                <a:ext cx="76200" cy="39688"/>
              </a:xfrm>
              <a:custGeom>
                <a:avLst/>
                <a:gdLst>
                  <a:gd name="T0" fmla="*/ 9 w 26"/>
                  <a:gd name="T1" fmla="*/ 13 h 14"/>
                  <a:gd name="T2" fmla="*/ 7 w 26"/>
                  <a:gd name="T3" fmla="*/ 13 h 14"/>
                  <a:gd name="T4" fmla="*/ 0 w 26"/>
                  <a:gd name="T5" fmla="*/ 8 h 14"/>
                  <a:gd name="T6" fmla="*/ 0 w 26"/>
                  <a:gd name="T7" fmla="*/ 6 h 14"/>
                  <a:gd name="T8" fmla="*/ 1 w 26"/>
                  <a:gd name="T9" fmla="*/ 5 h 14"/>
                  <a:gd name="T10" fmla="*/ 2 w 26"/>
                  <a:gd name="T11" fmla="*/ 5 h 14"/>
                  <a:gd name="T12" fmla="*/ 3 w 26"/>
                  <a:gd name="T13" fmla="*/ 5 h 14"/>
                  <a:gd name="T14" fmla="*/ 6 w 26"/>
                  <a:gd name="T15" fmla="*/ 7 h 14"/>
                  <a:gd name="T16" fmla="*/ 8 w 26"/>
                  <a:gd name="T17" fmla="*/ 7 h 14"/>
                  <a:gd name="T18" fmla="*/ 14 w 26"/>
                  <a:gd name="T19" fmla="*/ 0 h 14"/>
                  <a:gd name="T20" fmla="*/ 19 w 26"/>
                  <a:gd name="T21" fmla="*/ 6 h 14"/>
                  <a:gd name="T22" fmla="*/ 20 w 26"/>
                  <a:gd name="T23" fmla="*/ 7 h 14"/>
                  <a:gd name="T24" fmla="*/ 21 w 26"/>
                  <a:gd name="T25" fmla="*/ 7 h 14"/>
                  <a:gd name="T26" fmla="*/ 23 w 26"/>
                  <a:gd name="T27" fmla="*/ 5 h 14"/>
                  <a:gd name="T28" fmla="*/ 24 w 26"/>
                  <a:gd name="T29" fmla="*/ 4 h 14"/>
                  <a:gd name="T30" fmla="*/ 25 w 26"/>
                  <a:gd name="T31" fmla="*/ 5 h 14"/>
                  <a:gd name="T32" fmla="*/ 26 w 26"/>
                  <a:gd name="T33" fmla="*/ 5 h 14"/>
                  <a:gd name="T34" fmla="*/ 26 w 26"/>
                  <a:gd name="T35" fmla="*/ 8 h 14"/>
                  <a:gd name="T36" fmla="*/ 21 w 26"/>
                  <a:gd name="T37" fmla="*/ 13 h 14"/>
                  <a:gd name="T38" fmla="*/ 19 w 26"/>
                  <a:gd name="T39" fmla="*/ 14 h 14"/>
                  <a:gd name="T40" fmla="*/ 18 w 26"/>
                  <a:gd name="T41" fmla="*/ 13 h 14"/>
                  <a:gd name="T42" fmla="*/ 15 w 26"/>
                  <a:gd name="T43" fmla="*/ 9 h 14"/>
                  <a:gd name="T44" fmla="*/ 14 w 26"/>
                  <a:gd name="T45" fmla="*/ 8 h 14"/>
                  <a:gd name="T46" fmla="*/ 12 w 26"/>
                  <a:gd name="T47" fmla="*/ 9 h 14"/>
                  <a:gd name="T48" fmla="*/ 9 w 26"/>
                  <a:gd name="T4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4">
                    <a:moveTo>
                      <a:pt x="9" y="13"/>
                    </a:moveTo>
                    <a:cubicBezTo>
                      <a:pt x="8" y="14"/>
                      <a:pt x="7" y="14"/>
                      <a:pt x="7" y="13"/>
                    </a:cubicBezTo>
                    <a:cubicBezTo>
                      <a:pt x="0" y="8"/>
                      <a:pt x="0" y="8"/>
                      <a:pt x="0" y="8"/>
                    </a:cubicBezTo>
                    <a:cubicBezTo>
                      <a:pt x="0" y="8"/>
                      <a:pt x="0" y="7"/>
                      <a:pt x="0" y="6"/>
                    </a:cubicBezTo>
                    <a:cubicBezTo>
                      <a:pt x="1" y="5"/>
                      <a:pt x="1" y="5"/>
                      <a:pt x="1" y="5"/>
                    </a:cubicBezTo>
                    <a:cubicBezTo>
                      <a:pt x="1" y="5"/>
                      <a:pt x="2" y="5"/>
                      <a:pt x="2" y="5"/>
                    </a:cubicBezTo>
                    <a:cubicBezTo>
                      <a:pt x="2" y="5"/>
                      <a:pt x="3" y="5"/>
                      <a:pt x="3" y="5"/>
                    </a:cubicBezTo>
                    <a:cubicBezTo>
                      <a:pt x="6" y="7"/>
                      <a:pt x="6" y="7"/>
                      <a:pt x="6" y="7"/>
                    </a:cubicBezTo>
                    <a:cubicBezTo>
                      <a:pt x="7" y="8"/>
                      <a:pt x="8" y="8"/>
                      <a:pt x="8" y="7"/>
                    </a:cubicBezTo>
                    <a:cubicBezTo>
                      <a:pt x="8" y="7"/>
                      <a:pt x="12" y="2"/>
                      <a:pt x="14" y="0"/>
                    </a:cubicBezTo>
                    <a:cubicBezTo>
                      <a:pt x="16" y="4"/>
                      <a:pt x="19" y="6"/>
                      <a:pt x="19" y="6"/>
                    </a:cubicBezTo>
                    <a:cubicBezTo>
                      <a:pt x="19" y="7"/>
                      <a:pt x="19" y="7"/>
                      <a:pt x="20" y="7"/>
                    </a:cubicBezTo>
                    <a:cubicBezTo>
                      <a:pt x="20" y="7"/>
                      <a:pt x="21" y="7"/>
                      <a:pt x="21" y="7"/>
                    </a:cubicBezTo>
                    <a:cubicBezTo>
                      <a:pt x="23" y="5"/>
                      <a:pt x="23" y="5"/>
                      <a:pt x="23" y="5"/>
                    </a:cubicBezTo>
                    <a:cubicBezTo>
                      <a:pt x="23" y="4"/>
                      <a:pt x="23" y="4"/>
                      <a:pt x="24" y="4"/>
                    </a:cubicBezTo>
                    <a:cubicBezTo>
                      <a:pt x="24" y="4"/>
                      <a:pt x="24" y="4"/>
                      <a:pt x="25" y="5"/>
                    </a:cubicBezTo>
                    <a:cubicBezTo>
                      <a:pt x="26" y="5"/>
                      <a:pt x="26" y="5"/>
                      <a:pt x="26" y="5"/>
                    </a:cubicBezTo>
                    <a:cubicBezTo>
                      <a:pt x="26" y="6"/>
                      <a:pt x="26" y="7"/>
                      <a:pt x="26" y="8"/>
                    </a:cubicBezTo>
                    <a:cubicBezTo>
                      <a:pt x="21" y="13"/>
                      <a:pt x="21" y="13"/>
                      <a:pt x="21" y="13"/>
                    </a:cubicBezTo>
                    <a:cubicBezTo>
                      <a:pt x="20" y="14"/>
                      <a:pt x="20" y="14"/>
                      <a:pt x="19" y="14"/>
                    </a:cubicBezTo>
                    <a:cubicBezTo>
                      <a:pt x="19" y="14"/>
                      <a:pt x="18" y="14"/>
                      <a:pt x="18" y="13"/>
                    </a:cubicBezTo>
                    <a:cubicBezTo>
                      <a:pt x="15" y="9"/>
                      <a:pt x="15" y="9"/>
                      <a:pt x="15" y="9"/>
                    </a:cubicBezTo>
                    <a:cubicBezTo>
                      <a:pt x="15" y="8"/>
                      <a:pt x="14" y="8"/>
                      <a:pt x="14" y="8"/>
                    </a:cubicBezTo>
                    <a:cubicBezTo>
                      <a:pt x="13" y="8"/>
                      <a:pt x="13" y="8"/>
                      <a:pt x="12" y="9"/>
                    </a:cubicBezTo>
                    <a:lnTo>
                      <a:pt x="9" y="1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sp>
        <p:nvSpPr>
          <p:cNvPr id="126" name="Isosceles Triangle 132">
            <a:hlinkClick r:id="" action="ppaction://noaction"/>
            <a:extLst>
              <a:ext uri="{FF2B5EF4-FFF2-40B4-BE49-F238E27FC236}">
                <a16:creationId xmlns:a16="http://schemas.microsoft.com/office/drawing/2014/main" id="{184F7282-C78B-409E-0CC0-B18F56512326}"/>
              </a:ext>
            </a:extLst>
          </p:cNvPr>
          <p:cNvSpPr/>
          <p:nvPr/>
        </p:nvSpPr>
        <p:spPr>
          <a:xfrm rot="10800000">
            <a:off x="4387580" y="3114582"/>
            <a:ext cx="377300" cy="161943"/>
          </a:xfrm>
          <a:prstGeom prst="triangle">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127" name="Espace réservé du texte 3">
            <a:hlinkClick r:id="" action="ppaction://noaction"/>
            <a:extLst>
              <a:ext uri="{FF2B5EF4-FFF2-40B4-BE49-F238E27FC236}">
                <a16:creationId xmlns:a16="http://schemas.microsoft.com/office/drawing/2014/main" id="{59D150AC-E271-92D8-D10A-DC8DA8963A01}"/>
              </a:ext>
            </a:extLst>
          </p:cNvPr>
          <p:cNvSpPr txBox="1">
            <a:spLocks/>
          </p:cNvSpPr>
          <p:nvPr>
            <p:custDataLst>
              <p:tags r:id="rId9"/>
            </p:custDataLst>
          </p:nvPr>
        </p:nvSpPr>
        <p:spPr>
          <a:xfrm>
            <a:off x="3804463" y="2482033"/>
            <a:ext cx="1546385" cy="251110"/>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WHO </a:t>
            </a:r>
          </a:p>
        </p:txBody>
      </p:sp>
      <p:grpSp>
        <p:nvGrpSpPr>
          <p:cNvPr id="128" name="Group 127">
            <a:extLst>
              <a:ext uri="{FF2B5EF4-FFF2-40B4-BE49-F238E27FC236}">
                <a16:creationId xmlns:a16="http://schemas.microsoft.com/office/drawing/2014/main" id="{79CF20A9-F800-81DD-B77D-6B9CA312D9AB}"/>
              </a:ext>
            </a:extLst>
          </p:cNvPr>
          <p:cNvGrpSpPr/>
          <p:nvPr/>
        </p:nvGrpSpPr>
        <p:grpSpPr>
          <a:xfrm>
            <a:off x="4221794" y="1659492"/>
            <a:ext cx="733615" cy="763069"/>
            <a:chOff x="2586630" y="4011184"/>
            <a:chExt cx="1720038" cy="1789096"/>
          </a:xfrm>
        </p:grpSpPr>
        <p:grpSp>
          <p:nvGrpSpPr>
            <p:cNvPr id="129" name="Group 128">
              <a:extLst>
                <a:ext uri="{FF2B5EF4-FFF2-40B4-BE49-F238E27FC236}">
                  <a16:creationId xmlns:a16="http://schemas.microsoft.com/office/drawing/2014/main" id="{DC239632-850E-81C8-58EF-9984AB3E080A}"/>
                </a:ext>
              </a:extLst>
            </p:cNvPr>
            <p:cNvGrpSpPr/>
            <p:nvPr/>
          </p:nvGrpSpPr>
          <p:grpSpPr>
            <a:xfrm>
              <a:off x="2586630" y="4011184"/>
              <a:ext cx="1720038" cy="1789096"/>
              <a:chOff x="625817" y="935673"/>
              <a:chExt cx="1796366" cy="1868488"/>
            </a:xfrm>
            <a:solidFill>
              <a:schemeClr val="bg1"/>
            </a:solidFill>
          </p:grpSpPr>
          <p:sp>
            <p:nvSpPr>
              <p:cNvPr id="137" name="Freeform 5">
                <a:extLst>
                  <a:ext uri="{FF2B5EF4-FFF2-40B4-BE49-F238E27FC236}">
                    <a16:creationId xmlns:a16="http://schemas.microsoft.com/office/drawing/2014/main" id="{0BBB81AA-881C-37AE-19C1-B7AA84040171}"/>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38" name="Freeform 6">
                <a:extLst>
                  <a:ext uri="{FF2B5EF4-FFF2-40B4-BE49-F238E27FC236}">
                    <a16:creationId xmlns:a16="http://schemas.microsoft.com/office/drawing/2014/main" id="{EEA1DCE9-16F7-5FFC-9715-784A14873298}"/>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39" name="Oval 7">
                <a:extLst>
                  <a:ext uri="{FF2B5EF4-FFF2-40B4-BE49-F238E27FC236}">
                    <a16:creationId xmlns:a16="http://schemas.microsoft.com/office/drawing/2014/main" id="{3833B39B-59F2-283C-8225-85F1BA836E6D}"/>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30" name="Groupe 364">
              <a:extLst>
                <a:ext uri="{FF2B5EF4-FFF2-40B4-BE49-F238E27FC236}">
                  <a16:creationId xmlns:a16="http://schemas.microsoft.com/office/drawing/2014/main" id="{231AE7FA-81D9-7A8A-C95C-D7209BE01E97}"/>
                </a:ext>
              </a:extLst>
            </p:cNvPr>
            <p:cNvGrpSpPr/>
            <p:nvPr/>
          </p:nvGrpSpPr>
          <p:grpSpPr>
            <a:xfrm>
              <a:off x="3045204" y="4655274"/>
              <a:ext cx="815147" cy="500197"/>
              <a:chOff x="3092451" y="3854450"/>
              <a:chExt cx="450850" cy="327025"/>
            </a:xfrm>
            <a:solidFill>
              <a:srgbClr val="FBB034"/>
            </a:solidFill>
          </p:grpSpPr>
          <p:sp>
            <p:nvSpPr>
              <p:cNvPr id="131" name="Freeform 286">
                <a:extLst>
                  <a:ext uri="{FF2B5EF4-FFF2-40B4-BE49-F238E27FC236}">
                    <a16:creationId xmlns:a16="http://schemas.microsoft.com/office/drawing/2014/main" id="{6B41A731-595D-8526-A90C-E69DB3D2E282}"/>
                  </a:ext>
                </a:extLst>
              </p:cNvPr>
              <p:cNvSpPr>
                <a:spLocks/>
              </p:cNvSpPr>
              <p:nvPr/>
            </p:nvSpPr>
            <p:spPr bwMode="auto">
              <a:xfrm>
                <a:off x="3092451" y="3968750"/>
                <a:ext cx="168275" cy="123825"/>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32" name="Oval 287">
                <a:extLst>
                  <a:ext uri="{FF2B5EF4-FFF2-40B4-BE49-F238E27FC236}">
                    <a16:creationId xmlns:a16="http://schemas.microsoft.com/office/drawing/2014/main" id="{6995C351-36B2-D9ED-37C7-CF5AEC59D438}"/>
                  </a:ext>
                </a:extLst>
              </p:cNvPr>
              <p:cNvSpPr>
                <a:spLocks noChangeArrowheads="1"/>
              </p:cNvSpPr>
              <p:nvPr/>
            </p:nvSpPr>
            <p:spPr bwMode="auto">
              <a:xfrm>
                <a:off x="3125788" y="3867150"/>
                <a:ext cx="90488" cy="112713"/>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33" name="Freeform 288">
                <a:extLst>
                  <a:ext uri="{FF2B5EF4-FFF2-40B4-BE49-F238E27FC236}">
                    <a16:creationId xmlns:a16="http://schemas.microsoft.com/office/drawing/2014/main" id="{A7945FB4-D917-DA63-0A36-6DC6F4F6DB26}"/>
                  </a:ext>
                </a:extLst>
              </p:cNvPr>
              <p:cNvSpPr>
                <a:spLocks/>
              </p:cNvSpPr>
              <p:nvPr/>
            </p:nvSpPr>
            <p:spPr bwMode="auto">
              <a:xfrm>
                <a:off x="3373438" y="3956050"/>
                <a:ext cx="169863" cy="125413"/>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34" name="Oval 289">
                <a:extLst>
                  <a:ext uri="{FF2B5EF4-FFF2-40B4-BE49-F238E27FC236}">
                    <a16:creationId xmlns:a16="http://schemas.microsoft.com/office/drawing/2014/main" id="{E7676609-24FB-8053-EBB3-B6E706D46F0B}"/>
                  </a:ext>
                </a:extLst>
              </p:cNvPr>
              <p:cNvSpPr>
                <a:spLocks noChangeArrowheads="1"/>
              </p:cNvSpPr>
              <p:nvPr/>
            </p:nvSpPr>
            <p:spPr bwMode="auto">
              <a:xfrm>
                <a:off x="3411538" y="3854450"/>
                <a:ext cx="90488" cy="114300"/>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35" name="Freeform 290">
                <a:extLst>
                  <a:ext uri="{FF2B5EF4-FFF2-40B4-BE49-F238E27FC236}">
                    <a16:creationId xmlns:a16="http://schemas.microsoft.com/office/drawing/2014/main" id="{9F36F51A-171B-2457-9BAB-9F11E5072EAE}"/>
                  </a:ext>
                </a:extLst>
              </p:cNvPr>
              <p:cNvSpPr>
                <a:spLocks/>
              </p:cNvSpPr>
              <p:nvPr/>
            </p:nvSpPr>
            <p:spPr bwMode="auto">
              <a:xfrm>
                <a:off x="3205163" y="4013200"/>
                <a:ext cx="225425" cy="168275"/>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36" name="Freeform 291">
                <a:extLst>
                  <a:ext uri="{FF2B5EF4-FFF2-40B4-BE49-F238E27FC236}">
                    <a16:creationId xmlns:a16="http://schemas.microsoft.com/office/drawing/2014/main" id="{8DFBFD52-AF24-E79C-55CB-CEA19B688879}"/>
                  </a:ext>
                </a:extLst>
              </p:cNvPr>
              <p:cNvSpPr>
                <a:spLocks/>
              </p:cNvSpPr>
              <p:nvPr/>
            </p:nvSpPr>
            <p:spPr bwMode="auto">
              <a:xfrm>
                <a:off x="3254376" y="3878263"/>
                <a:ext cx="119063" cy="14922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sp>
        <p:nvSpPr>
          <p:cNvPr id="141" name="Isosceles Triangle 143">
            <a:hlinkClick r:id="" action="ppaction://noaction"/>
            <a:extLst>
              <a:ext uri="{FF2B5EF4-FFF2-40B4-BE49-F238E27FC236}">
                <a16:creationId xmlns:a16="http://schemas.microsoft.com/office/drawing/2014/main" id="{7F33418A-FAAB-3927-B1CB-851729D82E4B}"/>
              </a:ext>
            </a:extLst>
          </p:cNvPr>
          <p:cNvSpPr/>
          <p:nvPr/>
        </p:nvSpPr>
        <p:spPr>
          <a:xfrm rot="10800000">
            <a:off x="2726336" y="3111440"/>
            <a:ext cx="377300" cy="161943"/>
          </a:xfrm>
          <a:prstGeom prst="triangle">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143" name="Espace réservé du texte 3">
            <a:hlinkClick r:id="" action="ppaction://noaction"/>
            <a:extLst>
              <a:ext uri="{FF2B5EF4-FFF2-40B4-BE49-F238E27FC236}">
                <a16:creationId xmlns:a16="http://schemas.microsoft.com/office/drawing/2014/main" id="{2DC6BC08-FC88-8BD6-726E-5F372C3696D6}"/>
              </a:ext>
            </a:extLst>
          </p:cNvPr>
          <p:cNvSpPr txBox="1">
            <a:spLocks/>
          </p:cNvSpPr>
          <p:nvPr>
            <p:custDataLst>
              <p:tags r:id="rId10"/>
            </p:custDataLst>
          </p:nvPr>
        </p:nvSpPr>
        <p:spPr>
          <a:xfrm>
            <a:off x="2153008" y="2473986"/>
            <a:ext cx="1525394" cy="22566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WHAT </a:t>
            </a:r>
          </a:p>
        </p:txBody>
      </p:sp>
      <p:grpSp>
        <p:nvGrpSpPr>
          <p:cNvPr id="144" name="Group 143">
            <a:extLst>
              <a:ext uri="{FF2B5EF4-FFF2-40B4-BE49-F238E27FC236}">
                <a16:creationId xmlns:a16="http://schemas.microsoft.com/office/drawing/2014/main" id="{DFF79F14-013C-6401-83EC-96719628956C}"/>
              </a:ext>
            </a:extLst>
          </p:cNvPr>
          <p:cNvGrpSpPr/>
          <p:nvPr/>
        </p:nvGrpSpPr>
        <p:grpSpPr>
          <a:xfrm>
            <a:off x="2553476" y="1671338"/>
            <a:ext cx="733615" cy="763069"/>
            <a:chOff x="5349782" y="868171"/>
            <a:chExt cx="1486237" cy="1545908"/>
          </a:xfrm>
        </p:grpSpPr>
        <p:grpSp>
          <p:nvGrpSpPr>
            <p:cNvPr id="145" name="Group 144">
              <a:extLst>
                <a:ext uri="{FF2B5EF4-FFF2-40B4-BE49-F238E27FC236}">
                  <a16:creationId xmlns:a16="http://schemas.microsoft.com/office/drawing/2014/main" id="{D8D54B3E-4DF3-65DD-B1D9-B891EC5ABF19}"/>
                </a:ext>
              </a:extLst>
            </p:cNvPr>
            <p:cNvGrpSpPr/>
            <p:nvPr/>
          </p:nvGrpSpPr>
          <p:grpSpPr>
            <a:xfrm>
              <a:off x="5349782" y="868171"/>
              <a:ext cx="1486237" cy="1545908"/>
              <a:chOff x="3673817" y="935673"/>
              <a:chExt cx="1796366" cy="1868488"/>
            </a:xfrm>
            <a:solidFill>
              <a:schemeClr val="bg1"/>
            </a:solidFill>
          </p:grpSpPr>
          <p:sp>
            <p:nvSpPr>
              <p:cNvPr id="151" name="Freeform 5">
                <a:extLst>
                  <a:ext uri="{FF2B5EF4-FFF2-40B4-BE49-F238E27FC236}">
                    <a16:creationId xmlns:a16="http://schemas.microsoft.com/office/drawing/2014/main" id="{38DBE44A-D3D7-A921-8EEF-216C5644F7F3}"/>
                  </a:ext>
                </a:extLst>
              </p:cNvPr>
              <p:cNvSpPr>
                <a:spLocks/>
              </p:cNvSpPr>
              <p:nvPr/>
            </p:nvSpPr>
            <p:spPr bwMode="auto">
              <a:xfrm>
                <a:off x="3747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52" name="Freeform 6">
                <a:extLst>
                  <a:ext uri="{FF2B5EF4-FFF2-40B4-BE49-F238E27FC236}">
                    <a16:creationId xmlns:a16="http://schemas.microsoft.com/office/drawing/2014/main" id="{F7261923-6130-AA47-D61D-398AFDB0EA72}"/>
                  </a:ext>
                </a:extLst>
              </p:cNvPr>
              <p:cNvSpPr>
                <a:spLocks/>
              </p:cNvSpPr>
              <p:nvPr/>
            </p:nvSpPr>
            <p:spPr bwMode="auto">
              <a:xfrm>
                <a:off x="3673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53" name="Oval 7">
                <a:extLst>
                  <a:ext uri="{FF2B5EF4-FFF2-40B4-BE49-F238E27FC236}">
                    <a16:creationId xmlns:a16="http://schemas.microsoft.com/office/drawing/2014/main" id="{685EF35E-3A9C-80FA-57FA-D37194EDE193}"/>
                  </a:ext>
                </a:extLst>
              </p:cNvPr>
              <p:cNvSpPr>
                <a:spLocks noChangeArrowheads="1"/>
              </p:cNvSpPr>
              <p:nvPr/>
            </p:nvSpPr>
            <p:spPr bwMode="auto">
              <a:xfrm>
                <a:off x="3914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46" name="Group 892">
              <a:extLst>
                <a:ext uri="{FF2B5EF4-FFF2-40B4-BE49-F238E27FC236}">
                  <a16:creationId xmlns:a16="http://schemas.microsoft.com/office/drawing/2014/main" id="{91CA45A6-6D6E-7B15-FEA5-646AD943B24B}"/>
                </a:ext>
              </a:extLst>
            </p:cNvPr>
            <p:cNvGrpSpPr/>
            <p:nvPr/>
          </p:nvGrpSpPr>
          <p:grpSpPr>
            <a:xfrm>
              <a:off x="5821971" y="1388263"/>
              <a:ext cx="528516" cy="524391"/>
              <a:chOff x="19355777" y="4858418"/>
              <a:chExt cx="894226" cy="887250"/>
            </a:xfrm>
            <a:solidFill>
              <a:srgbClr val="FF8200"/>
            </a:solidFill>
          </p:grpSpPr>
          <p:sp>
            <p:nvSpPr>
              <p:cNvPr id="147" name="Freeform 34">
                <a:extLst>
                  <a:ext uri="{FF2B5EF4-FFF2-40B4-BE49-F238E27FC236}">
                    <a16:creationId xmlns:a16="http://schemas.microsoft.com/office/drawing/2014/main" id="{68D86325-AB65-5A08-718F-C06266D05D7D}"/>
                  </a:ext>
                </a:extLst>
              </p:cNvPr>
              <p:cNvSpPr>
                <a:spLocks/>
              </p:cNvSpPr>
              <p:nvPr/>
            </p:nvSpPr>
            <p:spPr bwMode="auto">
              <a:xfrm>
                <a:off x="19411756" y="5358022"/>
                <a:ext cx="383445" cy="387646"/>
              </a:xfrm>
              <a:custGeom>
                <a:avLst/>
                <a:gdLst>
                  <a:gd name="T0" fmla="*/ 414 w 629"/>
                  <a:gd name="T1" fmla="*/ 32 h 635"/>
                  <a:gd name="T2" fmla="*/ 279 w 629"/>
                  <a:gd name="T3" fmla="*/ 68 h 635"/>
                  <a:gd name="T4" fmla="*/ 276 w 629"/>
                  <a:gd name="T5" fmla="*/ 68 h 635"/>
                  <a:gd name="T6" fmla="*/ 264 w 629"/>
                  <a:gd name="T7" fmla="*/ 68 h 635"/>
                  <a:gd name="T8" fmla="*/ 265 w 629"/>
                  <a:gd name="T9" fmla="*/ 69 h 635"/>
                  <a:gd name="T10" fmla="*/ 152 w 629"/>
                  <a:gd name="T11" fmla="*/ 101 h 635"/>
                  <a:gd name="T12" fmla="*/ 95 w 629"/>
                  <a:gd name="T13" fmla="*/ 146 h 635"/>
                  <a:gd name="T14" fmla="*/ 1 w 629"/>
                  <a:gd name="T15" fmla="*/ 346 h 635"/>
                  <a:gd name="T16" fmla="*/ 10 w 629"/>
                  <a:gd name="T17" fmla="*/ 365 h 635"/>
                  <a:gd name="T18" fmla="*/ 32 w 629"/>
                  <a:gd name="T19" fmla="*/ 366 h 635"/>
                  <a:gd name="T20" fmla="*/ 219 w 629"/>
                  <a:gd name="T21" fmla="*/ 258 h 635"/>
                  <a:gd name="T22" fmla="*/ 223 w 629"/>
                  <a:gd name="T23" fmla="*/ 256 h 635"/>
                  <a:gd name="T24" fmla="*/ 292 w 629"/>
                  <a:gd name="T25" fmla="*/ 281 h 635"/>
                  <a:gd name="T26" fmla="*/ 325 w 629"/>
                  <a:gd name="T27" fmla="*/ 325 h 635"/>
                  <a:gd name="T28" fmla="*/ 336 w 629"/>
                  <a:gd name="T29" fmla="*/ 442 h 635"/>
                  <a:gd name="T30" fmla="*/ 330 w 629"/>
                  <a:gd name="T31" fmla="*/ 447 h 635"/>
                  <a:gd name="T32" fmla="*/ 142 w 629"/>
                  <a:gd name="T33" fmla="*/ 556 h 635"/>
                  <a:gd name="T34" fmla="*/ 131 w 629"/>
                  <a:gd name="T35" fmla="*/ 575 h 635"/>
                  <a:gd name="T36" fmla="*/ 143 w 629"/>
                  <a:gd name="T37" fmla="*/ 593 h 635"/>
                  <a:gd name="T38" fmla="*/ 431 w 629"/>
                  <a:gd name="T39" fmla="*/ 584 h 635"/>
                  <a:gd name="T40" fmla="*/ 483 w 629"/>
                  <a:gd name="T41" fmla="*/ 544 h 635"/>
                  <a:gd name="T42" fmla="*/ 558 w 629"/>
                  <a:gd name="T43" fmla="*/ 363 h 635"/>
                  <a:gd name="T44" fmla="*/ 559 w 629"/>
                  <a:gd name="T45" fmla="*/ 364 h 635"/>
                  <a:gd name="T46" fmla="*/ 597 w 629"/>
                  <a:gd name="T47" fmla="*/ 214 h 635"/>
                  <a:gd name="T48" fmla="*/ 629 w 629"/>
                  <a:gd name="T49" fmla="*/ 182 h 635"/>
                  <a:gd name="T50" fmla="*/ 446 w 629"/>
                  <a:gd name="T51" fmla="*/ 0 h 635"/>
                  <a:gd name="T52" fmla="*/ 414 w 629"/>
                  <a:gd name="T53" fmla="*/ 3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9" h="635">
                    <a:moveTo>
                      <a:pt x="414" y="32"/>
                    </a:moveTo>
                    <a:cubicBezTo>
                      <a:pt x="383" y="63"/>
                      <a:pt x="334" y="68"/>
                      <a:pt x="279" y="68"/>
                    </a:cubicBezTo>
                    <a:cubicBezTo>
                      <a:pt x="278" y="68"/>
                      <a:pt x="277" y="68"/>
                      <a:pt x="276" y="68"/>
                    </a:cubicBezTo>
                    <a:cubicBezTo>
                      <a:pt x="272" y="68"/>
                      <a:pt x="268" y="68"/>
                      <a:pt x="264" y="68"/>
                    </a:cubicBezTo>
                    <a:cubicBezTo>
                      <a:pt x="265" y="69"/>
                      <a:pt x="265" y="69"/>
                      <a:pt x="265" y="69"/>
                    </a:cubicBezTo>
                    <a:cubicBezTo>
                      <a:pt x="226" y="71"/>
                      <a:pt x="188" y="81"/>
                      <a:pt x="152" y="101"/>
                    </a:cubicBezTo>
                    <a:cubicBezTo>
                      <a:pt x="131" y="113"/>
                      <a:pt x="112" y="129"/>
                      <a:pt x="95" y="146"/>
                    </a:cubicBezTo>
                    <a:cubicBezTo>
                      <a:pt x="42" y="198"/>
                      <a:pt x="7" y="271"/>
                      <a:pt x="1" y="346"/>
                    </a:cubicBezTo>
                    <a:cubicBezTo>
                      <a:pt x="0" y="353"/>
                      <a:pt x="4" y="361"/>
                      <a:pt x="10" y="365"/>
                    </a:cubicBezTo>
                    <a:cubicBezTo>
                      <a:pt x="17" y="369"/>
                      <a:pt x="25" y="370"/>
                      <a:pt x="32" y="366"/>
                    </a:cubicBezTo>
                    <a:cubicBezTo>
                      <a:pt x="219" y="258"/>
                      <a:pt x="219" y="258"/>
                      <a:pt x="219" y="258"/>
                    </a:cubicBezTo>
                    <a:cubicBezTo>
                      <a:pt x="219" y="258"/>
                      <a:pt x="219" y="257"/>
                      <a:pt x="223" y="256"/>
                    </a:cubicBezTo>
                    <a:cubicBezTo>
                      <a:pt x="233" y="254"/>
                      <a:pt x="257" y="247"/>
                      <a:pt x="292" y="281"/>
                    </a:cubicBezTo>
                    <a:cubicBezTo>
                      <a:pt x="302" y="291"/>
                      <a:pt x="313" y="306"/>
                      <a:pt x="325" y="325"/>
                    </a:cubicBezTo>
                    <a:cubicBezTo>
                      <a:pt x="369" y="405"/>
                      <a:pt x="345" y="430"/>
                      <a:pt x="336" y="442"/>
                    </a:cubicBezTo>
                    <a:cubicBezTo>
                      <a:pt x="331" y="447"/>
                      <a:pt x="329" y="447"/>
                      <a:pt x="330" y="447"/>
                    </a:cubicBezTo>
                    <a:cubicBezTo>
                      <a:pt x="142" y="556"/>
                      <a:pt x="142" y="556"/>
                      <a:pt x="142" y="556"/>
                    </a:cubicBezTo>
                    <a:cubicBezTo>
                      <a:pt x="135" y="560"/>
                      <a:pt x="131" y="567"/>
                      <a:pt x="131" y="575"/>
                    </a:cubicBezTo>
                    <a:cubicBezTo>
                      <a:pt x="132" y="583"/>
                      <a:pt x="136" y="590"/>
                      <a:pt x="143" y="593"/>
                    </a:cubicBezTo>
                    <a:cubicBezTo>
                      <a:pt x="234" y="635"/>
                      <a:pt x="347" y="632"/>
                      <a:pt x="431" y="584"/>
                    </a:cubicBezTo>
                    <a:cubicBezTo>
                      <a:pt x="450" y="573"/>
                      <a:pt x="468" y="559"/>
                      <a:pt x="483" y="544"/>
                    </a:cubicBezTo>
                    <a:cubicBezTo>
                      <a:pt x="531" y="496"/>
                      <a:pt x="556" y="431"/>
                      <a:pt x="558" y="363"/>
                    </a:cubicBezTo>
                    <a:cubicBezTo>
                      <a:pt x="559" y="364"/>
                      <a:pt x="559" y="364"/>
                      <a:pt x="559" y="364"/>
                    </a:cubicBezTo>
                    <a:cubicBezTo>
                      <a:pt x="558" y="304"/>
                      <a:pt x="563" y="248"/>
                      <a:pt x="597" y="214"/>
                    </a:cubicBezTo>
                    <a:cubicBezTo>
                      <a:pt x="629" y="182"/>
                      <a:pt x="629" y="182"/>
                      <a:pt x="629" y="182"/>
                    </a:cubicBezTo>
                    <a:cubicBezTo>
                      <a:pt x="446" y="0"/>
                      <a:pt x="446" y="0"/>
                      <a:pt x="446" y="0"/>
                    </a:cubicBezTo>
                    <a:lnTo>
                      <a:pt x="414" y="32"/>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148" name="Freeform 35">
                <a:extLst>
                  <a:ext uri="{FF2B5EF4-FFF2-40B4-BE49-F238E27FC236}">
                    <a16:creationId xmlns:a16="http://schemas.microsoft.com/office/drawing/2014/main" id="{81364A9B-EC63-3603-F299-FDD7F35F9FA4}"/>
                  </a:ext>
                </a:extLst>
              </p:cNvPr>
              <p:cNvSpPr>
                <a:spLocks/>
              </p:cNvSpPr>
              <p:nvPr/>
            </p:nvSpPr>
            <p:spPr bwMode="auto">
              <a:xfrm>
                <a:off x="19628661" y="5131313"/>
                <a:ext cx="607353" cy="607357"/>
              </a:xfrm>
              <a:custGeom>
                <a:avLst/>
                <a:gdLst>
                  <a:gd name="T0" fmla="*/ 509 w 997"/>
                  <a:gd name="T1" fmla="*/ 319 h 996"/>
                  <a:gd name="T2" fmla="*/ 326 w 997"/>
                  <a:gd name="T3" fmla="*/ 136 h 996"/>
                  <a:gd name="T4" fmla="*/ 196 w 997"/>
                  <a:gd name="T5" fmla="*/ 6 h 996"/>
                  <a:gd name="T6" fmla="*/ 182 w 997"/>
                  <a:gd name="T7" fmla="*/ 0 h 996"/>
                  <a:gd name="T8" fmla="*/ 169 w 997"/>
                  <a:gd name="T9" fmla="*/ 6 h 996"/>
                  <a:gd name="T10" fmla="*/ 8 w 997"/>
                  <a:gd name="T11" fmla="*/ 167 h 996"/>
                  <a:gd name="T12" fmla="*/ 8 w 997"/>
                  <a:gd name="T13" fmla="*/ 194 h 996"/>
                  <a:gd name="T14" fmla="*/ 138 w 997"/>
                  <a:gd name="T15" fmla="*/ 324 h 996"/>
                  <a:gd name="T16" fmla="*/ 321 w 997"/>
                  <a:gd name="T17" fmla="*/ 507 h 996"/>
                  <a:gd name="T18" fmla="*/ 803 w 997"/>
                  <a:gd name="T19" fmla="*/ 988 h 996"/>
                  <a:gd name="T20" fmla="*/ 830 w 997"/>
                  <a:gd name="T21" fmla="*/ 988 h 996"/>
                  <a:gd name="T22" fmla="*/ 991 w 997"/>
                  <a:gd name="T23" fmla="*/ 827 h 996"/>
                  <a:gd name="T24" fmla="*/ 997 w 997"/>
                  <a:gd name="T25" fmla="*/ 814 h 996"/>
                  <a:gd name="T26" fmla="*/ 991 w 997"/>
                  <a:gd name="T27" fmla="*/ 800 h 996"/>
                  <a:gd name="T28" fmla="*/ 509 w 997"/>
                  <a:gd name="T29" fmla="*/ 31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996">
                    <a:moveTo>
                      <a:pt x="509" y="319"/>
                    </a:moveTo>
                    <a:cubicBezTo>
                      <a:pt x="326" y="136"/>
                      <a:pt x="326" y="136"/>
                      <a:pt x="326" y="136"/>
                    </a:cubicBezTo>
                    <a:cubicBezTo>
                      <a:pt x="196" y="6"/>
                      <a:pt x="196" y="6"/>
                      <a:pt x="196" y="6"/>
                    </a:cubicBezTo>
                    <a:cubicBezTo>
                      <a:pt x="192" y="2"/>
                      <a:pt x="187" y="0"/>
                      <a:pt x="182" y="0"/>
                    </a:cubicBezTo>
                    <a:cubicBezTo>
                      <a:pt x="177" y="0"/>
                      <a:pt x="172" y="2"/>
                      <a:pt x="169" y="6"/>
                    </a:cubicBezTo>
                    <a:cubicBezTo>
                      <a:pt x="8" y="167"/>
                      <a:pt x="8" y="167"/>
                      <a:pt x="8" y="167"/>
                    </a:cubicBezTo>
                    <a:cubicBezTo>
                      <a:pt x="0" y="174"/>
                      <a:pt x="0" y="187"/>
                      <a:pt x="8" y="194"/>
                    </a:cubicBezTo>
                    <a:cubicBezTo>
                      <a:pt x="138" y="324"/>
                      <a:pt x="138" y="324"/>
                      <a:pt x="138" y="324"/>
                    </a:cubicBezTo>
                    <a:cubicBezTo>
                      <a:pt x="321" y="507"/>
                      <a:pt x="321" y="507"/>
                      <a:pt x="321" y="507"/>
                    </a:cubicBezTo>
                    <a:cubicBezTo>
                      <a:pt x="803" y="988"/>
                      <a:pt x="803" y="988"/>
                      <a:pt x="803" y="988"/>
                    </a:cubicBezTo>
                    <a:cubicBezTo>
                      <a:pt x="810" y="996"/>
                      <a:pt x="822" y="996"/>
                      <a:pt x="830" y="988"/>
                    </a:cubicBezTo>
                    <a:cubicBezTo>
                      <a:pt x="991" y="827"/>
                      <a:pt x="991" y="827"/>
                      <a:pt x="991" y="827"/>
                    </a:cubicBezTo>
                    <a:cubicBezTo>
                      <a:pt x="995" y="824"/>
                      <a:pt x="997" y="819"/>
                      <a:pt x="997" y="814"/>
                    </a:cubicBezTo>
                    <a:cubicBezTo>
                      <a:pt x="997" y="809"/>
                      <a:pt x="995" y="804"/>
                      <a:pt x="991" y="800"/>
                    </a:cubicBezTo>
                    <a:lnTo>
                      <a:pt x="509" y="319"/>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149" name="Freeform 36">
                <a:extLst>
                  <a:ext uri="{FF2B5EF4-FFF2-40B4-BE49-F238E27FC236}">
                    <a16:creationId xmlns:a16="http://schemas.microsoft.com/office/drawing/2014/main" id="{CF3BAF4E-B922-103B-5F7E-EA1A726AC686}"/>
                  </a:ext>
                </a:extLst>
              </p:cNvPr>
              <p:cNvSpPr>
                <a:spLocks/>
              </p:cNvSpPr>
              <p:nvPr/>
            </p:nvSpPr>
            <p:spPr bwMode="auto">
              <a:xfrm>
                <a:off x="19855363" y="4898993"/>
                <a:ext cx="394640" cy="398839"/>
              </a:xfrm>
              <a:custGeom>
                <a:avLst/>
                <a:gdLst>
                  <a:gd name="T0" fmla="*/ 636 w 646"/>
                  <a:gd name="T1" fmla="*/ 269 h 652"/>
                  <a:gd name="T2" fmla="*/ 614 w 646"/>
                  <a:gd name="T3" fmla="*/ 269 h 652"/>
                  <a:gd name="T4" fmla="*/ 428 w 646"/>
                  <a:gd name="T5" fmla="*/ 376 h 652"/>
                  <a:gd name="T6" fmla="*/ 424 w 646"/>
                  <a:gd name="T7" fmla="*/ 378 h 652"/>
                  <a:gd name="T8" fmla="*/ 355 w 646"/>
                  <a:gd name="T9" fmla="*/ 353 h 652"/>
                  <a:gd name="T10" fmla="*/ 322 w 646"/>
                  <a:gd name="T11" fmla="*/ 309 h 652"/>
                  <a:gd name="T12" fmla="*/ 311 w 646"/>
                  <a:gd name="T13" fmla="*/ 192 h 652"/>
                  <a:gd name="T14" fmla="*/ 317 w 646"/>
                  <a:gd name="T15" fmla="*/ 187 h 652"/>
                  <a:gd name="T16" fmla="*/ 505 w 646"/>
                  <a:gd name="T17" fmla="*/ 79 h 652"/>
                  <a:gd name="T18" fmla="*/ 515 w 646"/>
                  <a:gd name="T19" fmla="*/ 59 h 652"/>
                  <a:gd name="T20" fmla="*/ 503 w 646"/>
                  <a:gd name="T21" fmla="*/ 41 h 652"/>
                  <a:gd name="T22" fmla="*/ 216 w 646"/>
                  <a:gd name="T23" fmla="*/ 51 h 652"/>
                  <a:gd name="T24" fmla="*/ 164 w 646"/>
                  <a:gd name="T25" fmla="*/ 90 h 652"/>
                  <a:gd name="T26" fmla="*/ 89 w 646"/>
                  <a:gd name="T27" fmla="*/ 271 h 652"/>
                  <a:gd name="T28" fmla="*/ 88 w 646"/>
                  <a:gd name="T29" fmla="*/ 270 h 652"/>
                  <a:gd name="T30" fmla="*/ 49 w 646"/>
                  <a:gd name="T31" fmla="*/ 420 h 652"/>
                  <a:gd name="T32" fmla="*/ 0 w 646"/>
                  <a:gd name="T33" fmla="*/ 469 h 652"/>
                  <a:gd name="T34" fmla="*/ 182 w 646"/>
                  <a:gd name="T35" fmla="*/ 652 h 652"/>
                  <a:gd name="T36" fmla="*/ 232 w 646"/>
                  <a:gd name="T37" fmla="*/ 603 h 652"/>
                  <a:gd name="T38" fmla="*/ 367 w 646"/>
                  <a:gd name="T39" fmla="*/ 566 h 652"/>
                  <a:gd name="T40" fmla="*/ 370 w 646"/>
                  <a:gd name="T41" fmla="*/ 567 h 652"/>
                  <a:gd name="T42" fmla="*/ 383 w 646"/>
                  <a:gd name="T43" fmla="*/ 567 h 652"/>
                  <a:gd name="T44" fmla="*/ 382 w 646"/>
                  <a:gd name="T45" fmla="*/ 565 h 652"/>
                  <a:gd name="T46" fmla="*/ 494 w 646"/>
                  <a:gd name="T47" fmla="*/ 533 h 652"/>
                  <a:gd name="T48" fmla="*/ 552 w 646"/>
                  <a:gd name="T49" fmla="*/ 488 h 652"/>
                  <a:gd name="T50" fmla="*/ 646 w 646"/>
                  <a:gd name="T51" fmla="*/ 289 h 652"/>
                  <a:gd name="T52" fmla="*/ 636 w 646"/>
                  <a:gd name="T53" fmla="*/ 2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6" h="652">
                    <a:moveTo>
                      <a:pt x="636" y="269"/>
                    </a:moveTo>
                    <a:cubicBezTo>
                      <a:pt x="630" y="265"/>
                      <a:pt x="621" y="265"/>
                      <a:pt x="614" y="269"/>
                    </a:cubicBezTo>
                    <a:cubicBezTo>
                      <a:pt x="428" y="376"/>
                      <a:pt x="428" y="376"/>
                      <a:pt x="428" y="376"/>
                    </a:cubicBezTo>
                    <a:cubicBezTo>
                      <a:pt x="428" y="376"/>
                      <a:pt x="427" y="377"/>
                      <a:pt x="424" y="378"/>
                    </a:cubicBezTo>
                    <a:cubicBezTo>
                      <a:pt x="413" y="381"/>
                      <a:pt x="389" y="387"/>
                      <a:pt x="355" y="353"/>
                    </a:cubicBezTo>
                    <a:cubicBezTo>
                      <a:pt x="344" y="343"/>
                      <a:pt x="333" y="329"/>
                      <a:pt x="322" y="309"/>
                    </a:cubicBezTo>
                    <a:cubicBezTo>
                      <a:pt x="278" y="229"/>
                      <a:pt x="301" y="204"/>
                      <a:pt x="311" y="192"/>
                    </a:cubicBezTo>
                    <a:cubicBezTo>
                      <a:pt x="315" y="188"/>
                      <a:pt x="317" y="187"/>
                      <a:pt x="317" y="187"/>
                    </a:cubicBezTo>
                    <a:cubicBezTo>
                      <a:pt x="505" y="79"/>
                      <a:pt x="505" y="79"/>
                      <a:pt x="505" y="79"/>
                    </a:cubicBezTo>
                    <a:cubicBezTo>
                      <a:pt x="512" y="75"/>
                      <a:pt x="516" y="67"/>
                      <a:pt x="515" y="59"/>
                    </a:cubicBezTo>
                    <a:cubicBezTo>
                      <a:pt x="515" y="52"/>
                      <a:pt x="510" y="45"/>
                      <a:pt x="503" y="41"/>
                    </a:cubicBezTo>
                    <a:cubicBezTo>
                      <a:pt x="412" y="0"/>
                      <a:pt x="300" y="2"/>
                      <a:pt x="216" y="51"/>
                    </a:cubicBezTo>
                    <a:cubicBezTo>
                      <a:pt x="196" y="62"/>
                      <a:pt x="179" y="75"/>
                      <a:pt x="164" y="90"/>
                    </a:cubicBezTo>
                    <a:cubicBezTo>
                      <a:pt x="116" y="138"/>
                      <a:pt x="90" y="203"/>
                      <a:pt x="89" y="271"/>
                    </a:cubicBezTo>
                    <a:cubicBezTo>
                      <a:pt x="88" y="270"/>
                      <a:pt x="88" y="270"/>
                      <a:pt x="88" y="270"/>
                    </a:cubicBezTo>
                    <a:cubicBezTo>
                      <a:pt x="89" y="331"/>
                      <a:pt x="83" y="386"/>
                      <a:pt x="49" y="420"/>
                    </a:cubicBezTo>
                    <a:cubicBezTo>
                      <a:pt x="0" y="469"/>
                      <a:pt x="0" y="469"/>
                      <a:pt x="0" y="469"/>
                    </a:cubicBezTo>
                    <a:cubicBezTo>
                      <a:pt x="182" y="652"/>
                      <a:pt x="182" y="652"/>
                      <a:pt x="182" y="652"/>
                    </a:cubicBezTo>
                    <a:cubicBezTo>
                      <a:pt x="232" y="603"/>
                      <a:pt x="232" y="603"/>
                      <a:pt x="232" y="603"/>
                    </a:cubicBezTo>
                    <a:cubicBezTo>
                      <a:pt x="263" y="572"/>
                      <a:pt x="313" y="566"/>
                      <a:pt x="367" y="566"/>
                    </a:cubicBezTo>
                    <a:cubicBezTo>
                      <a:pt x="368" y="567"/>
                      <a:pt x="369" y="567"/>
                      <a:pt x="370" y="567"/>
                    </a:cubicBezTo>
                    <a:cubicBezTo>
                      <a:pt x="374" y="567"/>
                      <a:pt x="379" y="567"/>
                      <a:pt x="383" y="567"/>
                    </a:cubicBezTo>
                    <a:cubicBezTo>
                      <a:pt x="382" y="565"/>
                      <a:pt x="382" y="565"/>
                      <a:pt x="382" y="565"/>
                    </a:cubicBezTo>
                    <a:cubicBezTo>
                      <a:pt x="420" y="563"/>
                      <a:pt x="459" y="553"/>
                      <a:pt x="494" y="533"/>
                    </a:cubicBezTo>
                    <a:cubicBezTo>
                      <a:pt x="515" y="521"/>
                      <a:pt x="534" y="506"/>
                      <a:pt x="552" y="488"/>
                    </a:cubicBezTo>
                    <a:cubicBezTo>
                      <a:pt x="604" y="436"/>
                      <a:pt x="639" y="363"/>
                      <a:pt x="646" y="289"/>
                    </a:cubicBezTo>
                    <a:cubicBezTo>
                      <a:pt x="646" y="281"/>
                      <a:pt x="643" y="273"/>
                      <a:pt x="636" y="269"/>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150" name="Freeform 37">
                <a:extLst>
                  <a:ext uri="{FF2B5EF4-FFF2-40B4-BE49-F238E27FC236}">
                    <a16:creationId xmlns:a16="http://schemas.microsoft.com/office/drawing/2014/main" id="{7D518501-AA1C-A15F-905A-2DC2381DA326}"/>
                  </a:ext>
                </a:extLst>
              </p:cNvPr>
              <p:cNvSpPr>
                <a:spLocks/>
              </p:cNvSpPr>
              <p:nvPr/>
            </p:nvSpPr>
            <p:spPr bwMode="auto">
              <a:xfrm>
                <a:off x="19355777" y="4858418"/>
                <a:ext cx="424030" cy="424028"/>
              </a:xfrm>
              <a:custGeom>
                <a:avLst/>
                <a:gdLst>
                  <a:gd name="T0" fmla="*/ 248 w 695"/>
                  <a:gd name="T1" fmla="*/ 695 h 695"/>
                  <a:gd name="T2" fmla="*/ 279 w 695"/>
                  <a:gd name="T3" fmla="*/ 682 h 695"/>
                  <a:gd name="T4" fmla="*/ 682 w 695"/>
                  <a:gd name="T5" fmla="*/ 279 h 695"/>
                  <a:gd name="T6" fmla="*/ 695 w 695"/>
                  <a:gd name="T7" fmla="*/ 248 h 695"/>
                  <a:gd name="T8" fmla="*/ 682 w 695"/>
                  <a:gd name="T9" fmla="*/ 218 h 695"/>
                  <a:gd name="T10" fmla="*/ 477 w 695"/>
                  <a:gd name="T11" fmla="*/ 12 h 695"/>
                  <a:gd name="T12" fmla="*/ 446 w 695"/>
                  <a:gd name="T13" fmla="*/ 0 h 695"/>
                  <a:gd name="T14" fmla="*/ 416 w 695"/>
                  <a:gd name="T15" fmla="*/ 12 h 695"/>
                  <a:gd name="T16" fmla="*/ 12 w 695"/>
                  <a:gd name="T17" fmla="*/ 416 h 695"/>
                  <a:gd name="T18" fmla="*/ 0 w 695"/>
                  <a:gd name="T19" fmla="*/ 446 h 695"/>
                  <a:gd name="T20" fmla="*/ 12 w 695"/>
                  <a:gd name="T21" fmla="*/ 477 h 695"/>
                  <a:gd name="T22" fmla="*/ 218 w 695"/>
                  <a:gd name="T23" fmla="*/ 682 h 695"/>
                  <a:gd name="T24" fmla="*/ 248 w 695"/>
                  <a:gd name="T25"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695">
                    <a:moveTo>
                      <a:pt x="248" y="695"/>
                    </a:moveTo>
                    <a:cubicBezTo>
                      <a:pt x="260" y="695"/>
                      <a:pt x="271" y="690"/>
                      <a:pt x="279" y="682"/>
                    </a:cubicBezTo>
                    <a:cubicBezTo>
                      <a:pt x="682" y="279"/>
                      <a:pt x="682" y="279"/>
                      <a:pt x="682" y="279"/>
                    </a:cubicBezTo>
                    <a:cubicBezTo>
                      <a:pt x="690" y="271"/>
                      <a:pt x="695" y="260"/>
                      <a:pt x="695" y="248"/>
                    </a:cubicBezTo>
                    <a:cubicBezTo>
                      <a:pt x="695" y="237"/>
                      <a:pt x="690" y="226"/>
                      <a:pt x="682" y="218"/>
                    </a:cubicBezTo>
                    <a:cubicBezTo>
                      <a:pt x="477" y="12"/>
                      <a:pt x="477" y="12"/>
                      <a:pt x="477" y="12"/>
                    </a:cubicBezTo>
                    <a:cubicBezTo>
                      <a:pt x="469" y="4"/>
                      <a:pt x="458" y="0"/>
                      <a:pt x="446" y="0"/>
                    </a:cubicBezTo>
                    <a:cubicBezTo>
                      <a:pt x="435" y="0"/>
                      <a:pt x="424" y="4"/>
                      <a:pt x="416" y="12"/>
                    </a:cubicBezTo>
                    <a:cubicBezTo>
                      <a:pt x="12" y="416"/>
                      <a:pt x="12" y="416"/>
                      <a:pt x="12" y="416"/>
                    </a:cubicBezTo>
                    <a:cubicBezTo>
                      <a:pt x="4" y="424"/>
                      <a:pt x="0" y="435"/>
                      <a:pt x="0" y="446"/>
                    </a:cubicBezTo>
                    <a:cubicBezTo>
                      <a:pt x="0" y="458"/>
                      <a:pt x="4" y="469"/>
                      <a:pt x="12" y="477"/>
                    </a:cubicBezTo>
                    <a:cubicBezTo>
                      <a:pt x="218" y="682"/>
                      <a:pt x="218" y="682"/>
                      <a:pt x="218" y="682"/>
                    </a:cubicBezTo>
                    <a:cubicBezTo>
                      <a:pt x="226" y="690"/>
                      <a:pt x="237" y="695"/>
                      <a:pt x="248" y="695"/>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grpSp>
      </p:grpSp>
      <p:sp>
        <p:nvSpPr>
          <p:cNvPr id="156" name="Rectangle 155">
            <a:hlinkClick r:id="rId35" action="ppaction://hlinksldjump"/>
            <a:extLst>
              <a:ext uri="{FF2B5EF4-FFF2-40B4-BE49-F238E27FC236}">
                <a16:creationId xmlns:a16="http://schemas.microsoft.com/office/drawing/2014/main" id="{948471FA-7963-5561-4BF9-3EE708472F16}"/>
              </a:ext>
            </a:extLst>
          </p:cNvPr>
          <p:cNvSpPr/>
          <p:nvPr/>
        </p:nvSpPr>
        <p:spPr>
          <a:xfrm>
            <a:off x="447480" y="745000"/>
            <a:ext cx="8243941" cy="201600"/>
          </a:xfrm>
          <a:prstGeom prst="rect">
            <a:avLst/>
          </a:prstGeom>
          <a:solidFill>
            <a:schemeClr val="tx2"/>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rgbClr val="FFFFFF"/>
                </a:solidFill>
                <a:latin typeface="Verdana"/>
                <a:cs typeface="Verdana"/>
              </a:rPr>
              <a:t>The role of GS1</a:t>
            </a:r>
            <a:endParaRPr lang="en-GB" sz="800" dirty="0">
              <a:latin typeface="Verdana"/>
              <a:cs typeface="Verdana"/>
            </a:endParaRPr>
          </a:p>
        </p:txBody>
      </p:sp>
      <p:sp>
        <p:nvSpPr>
          <p:cNvPr id="157" name="Rectangle 156">
            <a:hlinkClick r:id="rId36" action="ppaction://hlinksldjump"/>
            <a:extLst>
              <a:ext uri="{FF2B5EF4-FFF2-40B4-BE49-F238E27FC236}">
                <a16:creationId xmlns:a16="http://schemas.microsoft.com/office/drawing/2014/main" id="{3A4DDE14-73EF-AE7B-AFE0-31F48A4660F8}"/>
              </a:ext>
            </a:extLst>
          </p:cNvPr>
          <p:cNvSpPr/>
          <p:nvPr/>
        </p:nvSpPr>
        <p:spPr>
          <a:xfrm>
            <a:off x="444707" y="947101"/>
            <a:ext cx="8250313" cy="203255"/>
          </a:xfrm>
          <a:prstGeom prst="rect">
            <a:avLst/>
          </a:prstGeom>
          <a:solidFill>
            <a:schemeClr val="tx2"/>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4445" algn="ctr">
              <a:lnSpc>
                <a:spcPct val="100000"/>
              </a:lnSpc>
              <a:spcBef>
                <a:spcPts val="395"/>
              </a:spcBef>
            </a:pPr>
            <a:r>
              <a:rPr lang="en-GB" sz="800" dirty="0">
                <a:solidFill>
                  <a:srgbClr val="FFFFFF"/>
                </a:solidFill>
                <a:latin typeface="Verdana"/>
                <a:cs typeface="Verdana"/>
              </a:rPr>
              <a:t>Executive summary</a:t>
            </a:r>
            <a:endParaRPr lang="en-GB" sz="800" dirty="0">
              <a:latin typeface="Verdana"/>
              <a:cs typeface="Verdana"/>
            </a:endParaRPr>
          </a:p>
        </p:txBody>
      </p:sp>
      <p:sp>
        <p:nvSpPr>
          <p:cNvPr id="158" name="object 57">
            <a:hlinkClick r:id="rId37" action="ppaction://hlinksldjump"/>
            <a:extLst>
              <a:ext uri="{FF2B5EF4-FFF2-40B4-BE49-F238E27FC236}">
                <a16:creationId xmlns:a16="http://schemas.microsoft.com/office/drawing/2014/main" id="{37439A3E-984F-C476-D27D-4720A71687F9}"/>
              </a:ext>
            </a:extLst>
          </p:cNvPr>
          <p:cNvSpPr txBox="1"/>
          <p:nvPr/>
        </p:nvSpPr>
        <p:spPr>
          <a:xfrm>
            <a:off x="7081388" y="3882268"/>
            <a:ext cx="1612800" cy="194400"/>
          </a:xfrm>
          <a:prstGeom prst="rect">
            <a:avLst/>
          </a:prstGeom>
          <a:solidFill>
            <a:srgbClr val="8DB9CA">
              <a:alpha val="76998"/>
            </a:srgbClr>
          </a:solidFill>
        </p:spPr>
        <p:txBody>
          <a:bodyPr vert="horz" wrap="square" lIns="0" tIns="0" rIns="0" bIns="0" rtlCol="0" anchor="ctr">
            <a:noAutofit/>
          </a:bodyPr>
          <a:lstStyle/>
          <a:p>
            <a:pPr marL="492112">
              <a:spcBef>
                <a:spcPts val="516"/>
              </a:spcBef>
            </a:pPr>
            <a:r>
              <a:rPr lang="en-GB" sz="841" spc="-5" dirty="0">
                <a:solidFill>
                  <a:srgbClr val="FFFFFF"/>
                </a:solidFill>
                <a:latin typeface="Verdana"/>
                <a:cs typeface="Verdana"/>
              </a:rPr>
              <a:t>Storytelling</a:t>
            </a:r>
            <a:endParaRPr lang="en-GB" sz="841" dirty="0">
              <a:latin typeface="Verdana"/>
              <a:cs typeface="Verdana"/>
            </a:endParaRPr>
          </a:p>
        </p:txBody>
      </p:sp>
      <p:sp>
        <p:nvSpPr>
          <p:cNvPr id="159" name="Rectangle 158">
            <a:hlinkClick r:id="rId38" action="ppaction://hlinksldjump"/>
            <a:extLst>
              <a:ext uri="{FF2B5EF4-FFF2-40B4-BE49-F238E27FC236}">
                <a16:creationId xmlns:a16="http://schemas.microsoft.com/office/drawing/2014/main" id="{78197743-54D9-126C-D4FC-AC2D139A04E9}"/>
              </a:ext>
            </a:extLst>
          </p:cNvPr>
          <p:cNvSpPr/>
          <p:nvPr/>
        </p:nvSpPr>
        <p:spPr>
          <a:xfrm>
            <a:off x="444707" y="1138083"/>
            <a:ext cx="8250313" cy="203255"/>
          </a:xfrm>
          <a:prstGeom prst="rect">
            <a:avLst/>
          </a:prstGeom>
          <a:solidFill>
            <a:schemeClr val="bg2"/>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4445" algn="ctr">
              <a:lnSpc>
                <a:spcPct val="100000"/>
              </a:lnSpc>
              <a:spcBef>
                <a:spcPts val="395"/>
              </a:spcBef>
            </a:pPr>
            <a:r>
              <a:rPr lang="en-GB" sz="800" dirty="0">
                <a:solidFill>
                  <a:srgbClr val="FFFFFF"/>
                </a:solidFill>
                <a:latin typeface="Verdana"/>
                <a:cs typeface="Verdana"/>
              </a:rPr>
              <a:t>Purpose</a:t>
            </a:r>
            <a:endParaRPr lang="en-GB" sz="800" dirty="0">
              <a:latin typeface="Verdana"/>
              <a:cs typeface="Verdana"/>
            </a:endParaRPr>
          </a:p>
        </p:txBody>
      </p:sp>
      <p:sp>
        <p:nvSpPr>
          <p:cNvPr id="160" name="Rectangle 159">
            <a:hlinkClick r:id="rId39" action="ppaction://hlinksldjump"/>
            <a:extLst>
              <a:ext uri="{FF2B5EF4-FFF2-40B4-BE49-F238E27FC236}">
                <a16:creationId xmlns:a16="http://schemas.microsoft.com/office/drawing/2014/main" id="{47F504A3-6103-D07C-065E-5AD168A49603}"/>
              </a:ext>
            </a:extLst>
          </p:cNvPr>
          <p:cNvSpPr/>
          <p:nvPr/>
        </p:nvSpPr>
        <p:spPr>
          <a:xfrm>
            <a:off x="444707" y="1329065"/>
            <a:ext cx="8250313" cy="203255"/>
          </a:xfrm>
          <a:prstGeom prst="rect">
            <a:avLst/>
          </a:prstGeom>
          <a:solidFill>
            <a:schemeClr val="bg2"/>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810" algn="ctr">
              <a:lnSpc>
                <a:spcPct val="100000"/>
              </a:lnSpc>
              <a:spcBef>
                <a:spcPts val="430"/>
              </a:spcBef>
            </a:pPr>
            <a:r>
              <a:rPr lang="en-GB" sz="800" dirty="0">
                <a:solidFill>
                  <a:srgbClr val="FFFFFF"/>
                </a:solidFill>
                <a:latin typeface="Verdana"/>
                <a:cs typeface="Verdana"/>
              </a:rPr>
              <a:t>How to use this document</a:t>
            </a:r>
            <a:endParaRPr lang="en-GB" sz="800" dirty="0">
              <a:latin typeface="Verdana"/>
              <a:cs typeface="Verdana"/>
            </a:endParaRPr>
          </a:p>
        </p:txBody>
      </p:sp>
      <p:sp>
        <p:nvSpPr>
          <p:cNvPr id="5" name="object 52">
            <a:extLst>
              <a:ext uri="{FF2B5EF4-FFF2-40B4-BE49-F238E27FC236}">
                <a16:creationId xmlns:a16="http://schemas.microsoft.com/office/drawing/2014/main" id="{396668B1-D3F1-1996-8E4B-4F99A0257A3E}"/>
              </a:ext>
            </a:extLst>
          </p:cNvPr>
          <p:cNvSpPr txBox="1"/>
          <p:nvPr/>
        </p:nvSpPr>
        <p:spPr>
          <a:xfrm>
            <a:off x="2126844" y="2792128"/>
            <a:ext cx="1463940" cy="283415"/>
          </a:xfrm>
          <a:prstGeom prst="rect">
            <a:avLst/>
          </a:prstGeom>
        </p:spPr>
        <p:txBody>
          <a:bodyPr vert="horz" wrap="square" lIns="0" tIns="6354" rIns="0" bIns="0" rtlCol="0">
            <a:spAutoFit/>
          </a:bodyPr>
          <a:lstStyle/>
          <a:p>
            <a:pPr marL="37544" algn="ctr">
              <a:spcBef>
                <a:spcPts val="50"/>
              </a:spcBef>
            </a:pPr>
            <a:r>
              <a:rPr lang="en-US" sz="600" dirty="0">
                <a:solidFill>
                  <a:schemeClr val="bg1"/>
                </a:solidFill>
              </a:rPr>
              <a:t>What is the scope of the pilot and what variables to consider when setting up a pilot</a:t>
            </a:r>
          </a:p>
        </p:txBody>
      </p:sp>
      <p:sp>
        <p:nvSpPr>
          <p:cNvPr id="7" name="object 52">
            <a:extLst>
              <a:ext uri="{FF2B5EF4-FFF2-40B4-BE49-F238E27FC236}">
                <a16:creationId xmlns:a16="http://schemas.microsoft.com/office/drawing/2014/main" id="{BB340B1C-C44A-1CA4-C846-2A4F5521A236}"/>
              </a:ext>
            </a:extLst>
          </p:cNvPr>
          <p:cNvSpPr txBox="1"/>
          <p:nvPr/>
        </p:nvSpPr>
        <p:spPr>
          <a:xfrm>
            <a:off x="3817940" y="2803025"/>
            <a:ext cx="1463940" cy="283415"/>
          </a:xfrm>
          <a:prstGeom prst="rect">
            <a:avLst/>
          </a:prstGeom>
        </p:spPr>
        <p:txBody>
          <a:bodyPr vert="horz" wrap="square" lIns="0" tIns="6354" rIns="0" bIns="0" rtlCol="0">
            <a:spAutoFit/>
          </a:bodyPr>
          <a:lstStyle/>
          <a:p>
            <a:pPr marL="37544" algn="ctr">
              <a:spcBef>
                <a:spcPts val="50"/>
              </a:spcBef>
            </a:pPr>
            <a:r>
              <a:rPr lang="en-US" sz="600" dirty="0">
                <a:solidFill>
                  <a:schemeClr val="bg1"/>
                </a:solidFill>
              </a:rPr>
              <a:t>Which supply chain partners and solution providers will you engage to create success</a:t>
            </a:r>
          </a:p>
        </p:txBody>
      </p:sp>
      <p:sp>
        <p:nvSpPr>
          <p:cNvPr id="8" name="object 52">
            <a:extLst>
              <a:ext uri="{FF2B5EF4-FFF2-40B4-BE49-F238E27FC236}">
                <a16:creationId xmlns:a16="http://schemas.microsoft.com/office/drawing/2014/main" id="{6CA271CE-8A0E-E7C5-77BA-9A374C5F21A7}"/>
              </a:ext>
            </a:extLst>
          </p:cNvPr>
          <p:cNvSpPr txBox="1"/>
          <p:nvPr/>
        </p:nvSpPr>
        <p:spPr>
          <a:xfrm>
            <a:off x="5467887" y="2794187"/>
            <a:ext cx="1463940" cy="283415"/>
          </a:xfrm>
          <a:prstGeom prst="rect">
            <a:avLst/>
          </a:prstGeom>
        </p:spPr>
        <p:txBody>
          <a:bodyPr vert="horz" wrap="square" lIns="0" tIns="6354" rIns="0" bIns="0" rtlCol="0">
            <a:spAutoFit/>
          </a:bodyPr>
          <a:lstStyle/>
          <a:p>
            <a:pPr marL="37544" algn="ctr">
              <a:spcBef>
                <a:spcPts val="50"/>
              </a:spcBef>
            </a:pPr>
            <a:r>
              <a:rPr lang="en-US" sz="600" dirty="0">
                <a:solidFill>
                  <a:schemeClr val="bg1"/>
                </a:solidFill>
              </a:rPr>
              <a:t>How to set up and implement a 2D pilot; looking at different pilot building blocks, learnings and pitfalls</a:t>
            </a:r>
          </a:p>
        </p:txBody>
      </p:sp>
      <p:sp>
        <p:nvSpPr>
          <p:cNvPr id="9" name="object 52">
            <a:extLst>
              <a:ext uri="{FF2B5EF4-FFF2-40B4-BE49-F238E27FC236}">
                <a16:creationId xmlns:a16="http://schemas.microsoft.com/office/drawing/2014/main" id="{3CA8B8EF-3AF9-2E0D-DAEC-7762F35E9348}"/>
              </a:ext>
            </a:extLst>
          </p:cNvPr>
          <p:cNvSpPr txBox="1"/>
          <p:nvPr/>
        </p:nvSpPr>
        <p:spPr>
          <a:xfrm>
            <a:off x="7151276" y="2796607"/>
            <a:ext cx="1463940" cy="283415"/>
          </a:xfrm>
          <a:prstGeom prst="rect">
            <a:avLst/>
          </a:prstGeom>
        </p:spPr>
        <p:txBody>
          <a:bodyPr vert="horz" wrap="square" lIns="0" tIns="6354" rIns="0" bIns="0" rtlCol="0">
            <a:spAutoFit/>
          </a:bodyPr>
          <a:lstStyle/>
          <a:p>
            <a:pPr marL="37544" algn="ctr">
              <a:spcBef>
                <a:spcPts val="50"/>
              </a:spcBef>
            </a:pPr>
            <a:r>
              <a:rPr lang="en-US" sz="600" dirty="0">
                <a:solidFill>
                  <a:schemeClr val="bg1"/>
                </a:solidFill>
              </a:rPr>
              <a:t>How to track your pilot, capture learnings and report back to the GS1 community</a:t>
            </a:r>
          </a:p>
        </p:txBody>
      </p:sp>
      <p:sp>
        <p:nvSpPr>
          <p:cNvPr id="12" name="object 61">
            <a:hlinkClick r:id="rId40" action="ppaction://hlinksldjump"/>
            <a:extLst>
              <a:ext uri="{FF2B5EF4-FFF2-40B4-BE49-F238E27FC236}">
                <a16:creationId xmlns:a16="http://schemas.microsoft.com/office/drawing/2014/main" id="{611DC57F-4EDD-7E32-0A63-0EB457FDD024}"/>
              </a:ext>
            </a:extLst>
          </p:cNvPr>
          <p:cNvSpPr txBox="1"/>
          <p:nvPr/>
        </p:nvSpPr>
        <p:spPr>
          <a:xfrm>
            <a:off x="5427126" y="3464888"/>
            <a:ext cx="1613142" cy="194400"/>
          </a:xfrm>
          <a:prstGeom prst="rect">
            <a:avLst/>
          </a:prstGeom>
          <a:solidFill>
            <a:srgbClr val="22BCB9">
              <a:alpha val="76998"/>
            </a:srgbClr>
          </a:solidFill>
        </p:spPr>
        <p:txBody>
          <a:bodyPr vert="horz" wrap="none" lIns="0" tIns="0" rIns="0" bIns="0" rtlCol="0" anchor="ctr">
            <a:noAutofit/>
          </a:bodyPr>
          <a:lstStyle/>
          <a:p>
            <a:pPr algn="ctr"/>
            <a:r>
              <a:rPr lang="en-GB" sz="840" spc="-30" dirty="0">
                <a:solidFill>
                  <a:srgbClr val="FFFFFF"/>
                </a:solidFill>
                <a:latin typeface="Verdana"/>
                <a:cs typeface="Verdana"/>
              </a:rPr>
              <a:t>Project</a:t>
            </a:r>
            <a:r>
              <a:rPr lang="en-GB" sz="840" spc="-25" dirty="0">
                <a:solidFill>
                  <a:srgbClr val="FFFFFF"/>
                </a:solidFill>
                <a:latin typeface="Verdana"/>
                <a:cs typeface="Verdana"/>
              </a:rPr>
              <a:t> </a:t>
            </a:r>
            <a:r>
              <a:rPr lang="en-GB" sz="840" spc="-18" dirty="0">
                <a:solidFill>
                  <a:srgbClr val="FFFFFF"/>
                </a:solidFill>
                <a:latin typeface="Verdana"/>
                <a:cs typeface="Verdana"/>
              </a:rPr>
              <a:t>Phases</a:t>
            </a:r>
            <a:endParaRPr lang="en-GB" sz="840" dirty="0">
              <a:latin typeface="Verdana"/>
              <a:cs typeface="Verdana"/>
            </a:endParaRPr>
          </a:p>
        </p:txBody>
      </p:sp>
      <p:sp>
        <p:nvSpPr>
          <p:cNvPr id="17" name="object 57">
            <a:hlinkClick r:id="rId41" action="ppaction://hlinksldjump"/>
            <a:extLst>
              <a:ext uri="{FF2B5EF4-FFF2-40B4-BE49-F238E27FC236}">
                <a16:creationId xmlns:a16="http://schemas.microsoft.com/office/drawing/2014/main" id="{31CB95E1-1B43-5156-303A-F0F39DD6C12B}"/>
              </a:ext>
            </a:extLst>
          </p:cNvPr>
          <p:cNvSpPr txBox="1"/>
          <p:nvPr/>
        </p:nvSpPr>
        <p:spPr>
          <a:xfrm>
            <a:off x="7081388" y="3464888"/>
            <a:ext cx="1612800" cy="194400"/>
          </a:xfrm>
          <a:prstGeom prst="rect">
            <a:avLst/>
          </a:prstGeom>
          <a:solidFill>
            <a:srgbClr val="8DB9CA">
              <a:alpha val="76998"/>
            </a:srgbClr>
          </a:solidFill>
        </p:spPr>
        <p:txBody>
          <a:bodyPr vert="horz" wrap="square" lIns="0" tIns="0" rIns="0" bIns="0" rtlCol="0" anchor="ctr">
            <a:noAutofit/>
          </a:bodyPr>
          <a:lstStyle/>
          <a:p>
            <a:pPr marL="492112">
              <a:spcBef>
                <a:spcPts val="387"/>
              </a:spcBef>
            </a:pPr>
            <a:r>
              <a:rPr sz="841" spc="-30" dirty="0">
                <a:solidFill>
                  <a:srgbClr val="FFFFFF"/>
                </a:solidFill>
                <a:latin typeface="Verdana"/>
                <a:cs typeface="Verdana"/>
              </a:rPr>
              <a:t>Pilot</a:t>
            </a:r>
            <a:r>
              <a:rPr sz="841" spc="-52" dirty="0">
                <a:solidFill>
                  <a:srgbClr val="FFFFFF"/>
                </a:solidFill>
                <a:latin typeface="Verdana"/>
                <a:cs typeface="Verdana"/>
              </a:rPr>
              <a:t> </a:t>
            </a:r>
            <a:r>
              <a:rPr lang="fr-FR" sz="841" spc="-5" dirty="0" err="1">
                <a:solidFill>
                  <a:srgbClr val="FFFFFF"/>
                </a:solidFill>
                <a:latin typeface="Verdana"/>
                <a:cs typeface="Verdana"/>
              </a:rPr>
              <a:t>Tracking</a:t>
            </a:r>
            <a:endParaRPr sz="841" dirty="0">
              <a:latin typeface="Verdana"/>
              <a:cs typeface="Verdana"/>
            </a:endParaRPr>
          </a:p>
        </p:txBody>
      </p:sp>
    </p:spTree>
    <p:extLst>
      <p:ext uri="{BB962C8B-B14F-4D97-AF65-F5344CB8AC3E}">
        <p14:creationId xmlns:p14="http://schemas.microsoft.com/office/powerpoint/2010/main" val="106951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5CDA2F-AE06-42BF-BA33-DDB590EAE11B}"/>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3" name="Object 2" hidden="1">
                        <a:extLst>
                          <a:ext uri="{FF2B5EF4-FFF2-40B4-BE49-F238E27FC236}">
                            <a16:creationId xmlns:a16="http://schemas.microsoft.com/office/drawing/2014/main" id="{7E5CDA2F-AE06-42BF-BA33-DDB590EAE11B}"/>
                          </a:ext>
                        </a:extLst>
                      </p:cNvPr>
                      <p:cNvPicPr/>
                      <p:nvPr/>
                    </p:nvPicPr>
                    <p:blipFill>
                      <a:blip r:embed="rId15"/>
                      <a:stretch>
                        <a:fillRect/>
                      </a:stretch>
                    </p:blipFill>
                    <p:spPr>
                      <a:xfrm>
                        <a:off x="1191" y="1191"/>
                        <a:ext cx="1191" cy="1191"/>
                      </a:xfrm>
                      <a:prstGeom prst="rect">
                        <a:avLst/>
                      </a:prstGeom>
                    </p:spPr>
                  </p:pic>
                </p:oleObj>
              </mc:Fallback>
            </mc:AlternateContent>
          </a:graphicData>
        </a:graphic>
      </p:graphicFrame>
      <p:sp>
        <p:nvSpPr>
          <p:cNvPr id="274" name="Title 1">
            <a:extLst>
              <a:ext uri="{FF2B5EF4-FFF2-40B4-BE49-F238E27FC236}">
                <a16:creationId xmlns:a16="http://schemas.microsoft.com/office/drawing/2014/main" id="{9CE775D9-E936-433F-8C46-53A2259B51CD}"/>
              </a:ext>
            </a:extLst>
          </p:cNvPr>
          <p:cNvSpPr>
            <a:spLocks noGrp="1"/>
          </p:cNvSpPr>
          <p:nvPr>
            <p:ph type="title"/>
          </p:nvPr>
        </p:nvSpPr>
        <p:spPr/>
        <p:txBody>
          <a:bodyPr vert="horz"/>
          <a:lstStyle/>
          <a:p>
            <a:r>
              <a:rPr lang="en-US" dirty="0">
                <a:solidFill>
                  <a:schemeClr val="tx2"/>
                </a:solidFill>
              </a:rPr>
              <a:t>Summary</a:t>
            </a:r>
            <a:endParaRPr lang="en-US" sz="1350" b="1" dirty="0">
              <a:solidFill>
                <a:srgbClr val="22BCB9"/>
              </a:solidFill>
            </a:endParaRPr>
          </a:p>
        </p:txBody>
      </p:sp>
      <p:sp>
        <p:nvSpPr>
          <p:cNvPr id="49" name="Slide Number Placeholder 5">
            <a:extLst>
              <a:ext uri="{FF2B5EF4-FFF2-40B4-BE49-F238E27FC236}">
                <a16:creationId xmlns:a16="http://schemas.microsoft.com/office/drawing/2014/main" id="{EBA4C180-F8FF-4E11-8437-DC51B78A5958}"/>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smtClean="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10</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sp>
        <p:nvSpPr>
          <p:cNvPr id="332" name="AutoShape 2">
            <a:hlinkClick r:id="rId16" action="ppaction://hlinksldjump"/>
            <a:extLst>
              <a:ext uri="{FF2B5EF4-FFF2-40B4-BE49-F238E27FC236}">
                <a16:creationId xmlns:a16="http://schemas.microsoft.com/office/drawing/2014/main" id="{E179568C-275A-54B4-BA92-FE95B5010CC9}"/>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WHY</a:t>
            </a:r>
          </a:p>
        </p:txBody>
      </p:sp>
      <p:sp>
        <p:nvSpPr>
          <p:cNvPr id="334" name="AutoShape 2">
            <a:hlinkClick r:id="rId17" action="ppaction://hlinksldjump"/>
            <a:extLst>
              <a:ext uri="{FF2B5EF4-FFF2-40B4-BE49-F238E27FC236}">
                <a16:creationId xmlns:a16="http://schemas.microsoft.com/office/drawing/2014/main" id="{FA822EF7-8C85-182A-9B27-81DC4C9E028C}"/>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335" name="AutoShape 2">
            <a:hlinkClick r:id="rId18" action="ppaction://hlinksldjump"/>
            <a:extLst>
              <a:ext uri="{FF2B5EF4-FFF2-40B4-BE49-F238E27FC236}">
                <a16:creationId xmlns:a16="http://schemas.microsoft.com/office/drawing/2014/main" id="{590CEFFA-4D6F-5B8C-EAF9-2DEF741513E6}"/>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336" name="AutoShape 2">
            <a:hlinkClick r:id="rId19" action="ppaction://hlinksldjump"/>
            <a:extLst>
              <a:ext uri="{FF2B5EF4-FFF2-40B4-BE49-F238E27FC236}">
                <a16:creationId xmlns:a16="http://schemas.microsoft.com/office/drawing/2014/main" id="{7BBB2298-1357-101D-7462-47D3B5FDFE03}"/>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337" name="AutoShape 2">
            <a:hlinkClick r:id="rId20" action="ppaction://hlinksldjump"/>
            <a:extLst>
              <a:ext uri="{FF2B5EF4-FFF2-40B4-BE49-F238E27FC236}">
                <a16:creationId xmlns:a16="http://schemas.microsoft.com/office/drawing/2014/main" id="{47E2779C-B709-210F-AF3D-9643E8D155E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grpSp>
        <p:nvGrpSpPr>
          <p:cNvPr id="2" name="Group 1">
            <a:extLst>
              <a:ext uri="{FF2B5EF4-FFF2-40B4-BE49-F238E27FC236}">
                <a16:creationId xmlns:a16="http://schemas.microsoft.com/office/drawing/2014/main" id="{FE23CF48-47CC-B4A0-01DA-33120B4B1B74}"/>
              </a:ext>
            </a:extLst>
          </p:cNvPr>
          <p:cNvGrpSpPr/>
          <p:nvPr/>
        </p:nvGrpSpPr>
        <p:grpSpPr>
          <a:xfrm>
            <a:off x="7405014" y="4531233"/>
            <a:ext cx="186825" cy="186825"/>
            <a:chOff x="9873352" y="6041644"/>
            <a:chExt cx="249100" cy="249100"/>
          </a:xfrm>
        </p:grpSpPr>
        <p:sp>
          <p:nvSpPr>
            <p:cNvPr id="4" name="Oval 3">
              <a:hlinkClick r:id="" action="ppaction://hlinkshowjump?jump=previousslide"/>
              <a:extLst>
                <a:ext uri="{FF2B5EF4-FFF2-40B4-BE49-F238E27FC236}">
                  <a16:creationId xmlns:a16="http://schemas.microsoft.com/office/drawing/2014/main" id="{79C89838-93F8-5809-B4DD-15909E093374}"/>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 name="Group 4">
              <a:extLst>
                <a:ext uri="{FF2B5EF4-FFF2-40B4-BE49-F238E27FC236}">
                  <a16:creationId xmlns:a16="http://schemas.microsoft.com/office/drawing/2014/main" id="{BEA05DF1-92C1-DB01-6196-5FA39CFAB526}"/>
                </a:ext>
              </a:extLst>
            </p:cNvPr>
            <p:cNvGrpSpPr/>
            <p:nvPr userDrawn="1"/>
          </p:nvGrpSpPr>
          <p:grpSpPr>
            <a:xfrm>
              <a:off x="9971776" y="6136088"/>
              <a:ext cx="41137" cy="66044"/>
              <a:chOff x="3345327" y="4804129"/>
              <a:chExt cx="74099" cy="118964"/>
            </a:xfrm>
          </p:grpSpPr>
          <p:cxnSp>
            <p:nvCxnSpPr>
              <p:cNvPr id="6" name="Straight Connector 5">
                <a:hlinkClick r:id="" action="ppaction://hlinkshowjump?jump=previousslide"/>
                <a:extLst>
                  <a:ext uri="{FF2B5EF4-FFF2-40B4-BE49-F238E27FC236}">
                    <a16:creationId xmlns:a16="http://schemas.microsoft.com/office/drawing/2014/main" id="{12A79D37-078C-9A22-BCF1-8E66F388550B}"/>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hlinkClick r:id="" action="ppaction://hlinkshowjump?jump=previousslide"/>
                <a:extLst>
                  <a:ext uri="{FF2B5EF4-FFF2-40B4-BE49-F238E27FC236}">
                    <a16:creationId xmlns:a16="http://schemas.microsoft.com/office/drawing/2014/main" id="{36EC1C5A-CF80-7FDE-4C83-4A1496D7004F}"/>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8" name="Group 7">
            <a:extLst>
              <a:ext uri="{FF2B5EF4-FFF2-40B4-BE49-F238E27FC236}">
                <a16:creationId xmlns:a16="http://schemas.microsoft.com/office/drawing/2014/main" id="{A78A2DC9-A7B0-683C-5253-B6D53C11DDEA}"/>
              </a:ext>
            </a:extLst>
          </p:cNvPr>
          <p:cNvGrpSpPr/>
          <p:nvPr/>
        </p:nvGrpSpPr>
        <p:grpSpPr>
          <a:xfrm>
            <a:off x="7642346" y="4531233"/>
            <a:ext cx="186825" cy="186825"/>
            <a:chOff x="10189795" y="6045160"/>
            <a:chExt cx="249100" cy="249100"/>
          </a:xfrm>
        </p:grpSpPr>
        <p:sp>
          <p:nvSpPr>
            <p:cNvPr id="9" name="Oval 8">
              <a:hlinkClick r:id="" action="ppaction://hlinkshowjump?jump=nextslide"/>
              <a:extLst>
                <a:ext uri="{FF2B5EF4-FFF2-40B4-BE49-F238E27FC236}">
                  <a16:creationId xmlns:a16="http://schemas.microsoft.com/office/drawing/2014/main" id="{D973DC22-7059-A9B8-698C-B4A5ED82DDD2}"/>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id="{D990D3B7-0A16-9A5C-56AD-15A37D5C018D}"/>
                </a:ext>
              </a:extLst>
            </p:cNvPr>
            <p:cNvGrpSpPr/>
            <p:nvPr userDrawn="1"/>
          </p:nvGrpSpPr>
          <p:grpSpPr>
            <a:xfrm flipH="1" flipV="1">
              <a:off x="10297292" y="6133992"/>
              <a:ext cx="41137" cy="66044"/>
              <a:chOff x="3345327" y="4804129"/>
              <a:chExt cx="74099" cy="118964"/>
            </a:xfrm>
          </p:grpSpPr>
          <p:cxnSp>
            <p:nvCxnSpPr>
              <p:cNvPr id="11" name="Straight Connector 10">
                <a:hlinkClick r:id="" action="ppaction://hlinkshowjump?jump=nextslide"/>
                <a:extLst>
                  <a:ext uri="{FF2B5EF4-FFF2-40B4-BE49-F238E27FC236}">
                    <a16:creationId xmlns:a16="http://schemas.microsoft.com/office/drawing/2014/main" id="{0AA9E913-F7B0-2531-C40D-267C2B8C6617}"/>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hlinkClick r:id="" action="ppaction://hlinkshowjump?jump=nextslide"/>
                <a:extLst>
                  <a:ext uri="{FF2B5EF4-FFF2-40B4-BE49-F238E27FC236}">
                    <a16:creationId xmlns:a16="http://schemas.microsoft.com/office/drawing/2014/main" id="{0F377EC6-3A86-A688-6631-E7DDD71B56DB}"/>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3" name="Espace réservé du texte 3">
            <a:hlinkClick r:id="rId19" action="ppaction://hlinksldjump"/>
            <a:extLst>
              <a:ext uri="{FF2B5EF4-FFF2-40B4-BE49-F238E27FC236}">
                <a16:creationId xmlns:a16="http://schemas.microsoft.com/office/drawing/2014/main" id="{DE4ECB38-EC13-6833-F070-D4A38DFE1BDB}"/>
              </a:ext>
            </a:extLst>
          </p:cNvPr>
          <p:cNvSpPr txBox="1">
            <a:spLocks/>
          </p:cNvSpPr>
          <p:nvPr>
            <p:custDataLst>
              <p:tags r:id="rId2"/>
            </p:custDataLst>
          </p:nvPr>
        </p:nvSpPr>
        <p:spPr>
          <a:xfrm>
            <a:off x="5427126" y="1221945"/>
            <a:ext cx="1613633" cy="1568469"/>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14" name="Espace réservé du texte 3">
            <a:hlinkClick r:id="rId20" action="ppaction://hlinksldjump"/>
            <a:extLst>
              <a:ext uri="{FF2B5EF4-FFF2-40B4-BE49-F238E27FC236}">
                <a16:creationId xmlns:a16="http://schemas.microsoft.com/office/drawing/2014/main" id="{74226496-E04B-CD9B-86B3-B5C79595709F}"/>
              </a:ext>
            </a:extLst>
          </p:cNvPr>
          <p:cNvSpPr txBox="1">
            <a:spLocks/>
          </p:cNvSpPr>
          <p:nvPr>
            <p:custDataLst>
              <p:tags r:id="rId3"/>
            </p:custDataLst>
          </p:nvPr>
        </p:nvSpPr>
        <p:spPr>
          <a:xfrm>
            <a:off x="7081388" y="1221944"/>
            <a:ext cx="1613633" cy="1568430"/>
          </a:xfrm>
          <a:prstGeom prst="rect">
            <a:avLst/>
          </a:prstGeom>
          <a:solidFill>
            <a:srgbClr val="8DB9CA"/>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15" name="Espace réservé du texte 3">
            <a:hlinkClick r:id="rId16" action="ppaction://hlinksldjump"/>
            <a:extLst>
              <a:ext uri="{FF2B5EF4-FFF2-40B4-BE49-F238E27FC236}">
                <a16:creationId xmlns:a16="http://schemas.microsoft.com/office/drawing/2014/main" id="{BD72D0B7-5A2D-E330-C5B4-3574798C79F8}"/>
              </a:ext>
            </a:extLst>
          </p:cNvPr>
          <p:cNvSpPr txBox="1">
            <a:spLocks/>
          </p:cNvSpPr>
          <p:nvPr>
            <p:custDataLst>
              <p:tags r:id="rId4"/>
            </p:custDataLst>
          </p:nvPr>
        </p:nvSpPr>
        <p:spPr>
          <a:xfrm>
            <a:off x="444707" y="1221944"/>
            <a:ext cx="1616406" cy="1568430"/>
          </a:xfrm>
          <a:prstGeom prst="rect">
            <a:avLst/>
          </a:prstGeom>
          <a:solidFill>
            <a:srgbClr val="FF820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16" name="Espace réservé du texte 3">
            <a:hlinkClick r:id="rId18" action="ppaction://hlinksldjump"/>
            <a:extLst>
              <a:ext uri="{FF2B5EF4-FFF2-40B4-BE49-F238E27FC236}">
                <a16:creationId xmlns:a16="http://schemas.microsoft.com/office/drawing/2014/main" id="{883122EC-D76B-BA25-F06D-1ECC5D18841D}"/>
              </a:ext>
            </a:extLst>
          </p:cNvPr>
          <p:cNvSpPr txBox="1">
            <a:spLocks/>
          </p:cNvSpPr>
          <p:nvPr>
            <p:custDataLst>
              <p:tags r:id="rId5"/>
            </p:custDataLst>
          </p:nvPr>
        </p:nvSpPr>
        <p:spPr>
          <a:xfrm>
            <a:off x="3769414" y="1221945"/>
            <a:ext cx="1613633" cy="1568469"/>
          </a:xfrm>
          <a:prstGeom prst="rect">
            <a:avLst/>
          </a:prstGeom>
          <a:solidFill>
            <a:srgbClr val="71B79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17" name="Espace réservé du texte 3">
            <a:hlinkClick r:id="rId21" action="ppaction://hlinksldjump"/>
            <a:extLst>
              <a:ext uri="{FF2B5EF4-FFF2-40B4-BE49-F238E27FC236}">
                <a16:creationId xmlns:a16="http://schemas.microsoft.com/office/drawing/2014/main" id="{FB0B8FF5-82B3-20C0-F93C-25B8002C2097}"/>
              </a:ext>
            </a:extLst>
          </p:cNvPr>
          <p:cNvSpPr txBox="1">
            <a:spLocks/>
          </p:cNvSpPr>
          <p:nvPr>
            <p:custDataLst>
              <p:tags r:id="rId6"/>
            </p:custDataLst>
          </p:nvPr>
        </p:nvSpPr>
        <p:spPr>
          <a:xfrm>
            <a:off x="2101739" y="1221944"/>
            <a:ext cx="1613633" cy="1568430"/>
          </a:xfrm>
          <a:prstGeom prst="rect">
            <a:avLst/>
          </a:prstGeom>
          <a:solidFill>
            <a:srgbClr val="FBB034"/>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object 3">
            <a:hlinkClick r:id="rId22" action="ppaction://hlinksldjump"/>
            <a:extLst>
              <a:ext uri="{FF2B5EF4-FFF2-40B4-BE49-F238E27FC236}">
                <a16:creationId xmlns:a16="http://schemas.microsoft.com/office/drawing/2014/main" id="{6E120F64-E39F-AFA3-0E21-57D773D5F708}"/>
              </a:ext>
            </a:extLst>
          </p:cNvPr>
          <p:cNvSpPr/>
          <p:nvPr/>
        </p:nvSpPr>
        <p:spPr>
          <a:xfrm>
            <a:off x="5427126" y="2760079"/>
            <a:ext cx="1613632" cy="339602"/>
          </a:xfrm>
          <a:custGeom>
            <a:avLst/>
            <a:gdLst/>
            <a:ahLst/>
            <a:cxnLst/>
            <a:rect l="l" t="t" r="r" b="b"/>
            <a:pathLst>
              <a:path w="3411855" h="943609">
                <a:moveTo>
                  <a:pt x="0" y="943248"/>
                </a:moveTo>
                <a:lnTo>
                  <a:pt x="3411257" y="943248"/>
                </a:lnTo>
                <a:lnTo>
                  <a:pt x="3411257" y="0"/>
                </a:lnTo>
                <a:lnTo>
                  <a:pt x="0" y="0"/>
                </a:lnTo>
                <a:lnTo>
                  <a:pt x="0" y="943248"/>
                </a:lnTo>
                <a:close/>
              </a:path>
            </a:pathLst>
          </a:custGeom>
          <a:solidFill>
            <a:srgbClr val="22BCB9">
              <a:alpha val="76998"/>
            </a:srgbClr>
          </a:solidFill>
        </p:spPr>
        <p:txBody>
          <a:bodyPr wrap="square" lIns="0" tIns="0" rIns="0" bIns="36000" rtlCol="0" anchor="b"/>
          <a:lstStyle/>
          <a:p>
            <a:pPr algn="ctr"/>
            <a:r>
              <a:rPr lang="en-GB" sz="840" spc="-30" dirty="0">
                <a:solidFill>
                  <a:srgbClr val="FFFFFF"/>
                </a:solidFill>
                <a:latin typeface="Verdana"/>
                <a:cs typeface="Verdana"/>
              </a:rPr>
              <a:t>Summary</a:t>
            </a:r>
            <a:endParaRPr lang="en-GB" sz="840" dirty="0">
              <a:latin typeface="Verdana"/>
              <a:cs typeface="Verdana"/>
            </a:endParaRPr>
          </a:p>
        </p:txBody>
      </p:sp>
      <p:sp>
        <p:nvSpPr>
          <p:cNvPr id="19" name="object 4">
            <a:hlinkClick r:id="rId23" action="ppaction://hlinksldjump"/>
            <a:extLst>
              <a:ext uri="{FF2B5EF4-FFF2-40B4-BE49-F238E27FC236}">
                <a16:creationId xmlns:a16="http://schemas.microsoft.com/office/drawing/2014/main" id="{9A1C8B38-46E1-EF06-EA84-66DEA1158D88}"/>
              </a:ext>
            </a:extLst>
          </p:cNvPr>
          <p:cNvSpPr/>
          <p:nvPr/>
        </p:nvSpPr>
        <p:spPr>
          <a:xfrm>
            <a:off x="7081388" y="2740991"/>
            <a:ext cx="1612800" cy="358689"/>
          </a:xfrm>
          <a:custGeom>
            <a:avLst/>
            <a:gdLst/>
            <a:ahLst/>
            <a:cxnLst/>
            <a:rect l="l" t="t" r="r" b="b"/>
            <a:pathLst>
              <a:path w="3411855" h="943609">
                <a:moveTo>
                  <a:pt x="0" y="943248"/>
                </a:moveTo>
                <a:lnTo>
                  <a:pt x="3411257" y="943248"/>
                </a:lnTo>
                <a:lnTo>
                  <a:pt x="3411257" y="0"/>
                </a:lnTo>
                <a:lnTo>
                  <a:pt x="0" y="0"/>
                </a:lnTo>
                <a:lnTo>
                  <a:pt x="0" y="943248"/>
                </a:lnTo>
                <a:close/>
              </a:path>
            </a:pathLst>
          </a:custGeom>
          <a:solidFill>
            <a:srgbClr val="8DB9CA">
              <a:alpha val="76998"/>
            </a:srgbClr>
          </a:solidFill>
        </p:spPr>
        <p:txBody>
          <a:bodyPr wrap="square" lIns="0" tIns="0" rIns="0" bIns="36000" rtlCol="0" anchor="b"/>
          <a:lstStyle/>
          <a:p>
            <a:pPr algn="ctr"/>
            <a:r>
              <a:rPr lang="en-GB" sz="840" spc="-30" dirty="0">
                <a:solidFill>
                  <a:srgbClr val="FFFFFF"/>
                </a:solidFill>
                <a:latin typeface="Verdana"/>
                <a:cs typeface="Verdana"/>
              </a:rPr>
              <a:t>Summary</a:t>
            </a:r>
          </a:p>
        </p:txBody>
      </p:sp>
      <p:sp>
        <p:nvSpPr>
          <p:cNvPr id="20" name="object 5">
            <a:hlinkClick r:id="rId24" action="ppaction://hlinksldjump"/>
            <a:extLst>
              <a:ext uri="{FF2B5EF4-FFF2-40B4-BE49-F238E27FC236}">
                <a16:creationId xmlns:a16="http://schemas.microsoft.com/office/drawing/2014/main" id="{36A70DB1-86A1-582F-DA98-83E85B6CA51B}"/>
              </a:ext>
            </a:extLst>
          </p:cNvPr>
          <p:cNvSpPr/>
          <p:nvPr/>
        </p:nvSpPr>
        <p:spPr>
          <a:xfrm>
            <a:off x="447096" y="2760080"/>
            <a:ext cx="1613633" cy="339601"/>
          </a:xfrm>
          <a:custGeom>
            <a:avLst/>
            <a:gdLst/>
            <a:ahLst/>
            <a:cxnLst/>
            <a:rect l="l" t="t" r="r" b="b"/>
            <a:pathLst>
              <a:path w="3411854" h="943609">
                <a:moveTo>
                  <a:pt x="0" y="943248"/>
                </a:moveTo>
                <a:lnTo>
                  <a:pt x="3411257" y="943248"/>
                </a:lnTo>
                <a:lnTo>
                  <a:pt x="3411257" y="0"/>
                </a:lnTo>
                <a:lnTo>
                  <a:pt x="0" y="0"/>
                </a:lnTo>
                <a:lnTo>
                  <a:pt x="0" y="943248"/>
                </a:lnTo>
                <a:close/>
              </a:path>
            </a:pathLst>
          </a:custGeom>
          <a:solidFill>
            <a:srgbClr val="FF8200">
              <a:alpha val="76998"/>
            </a:srgbClr>
          </a:solidFill>
        </p:spPr>
        <p:txBody>
          <a:bodyPr wrap="square" lIns="0" tIns="0" rIns="0" bIns="36000" rtlCol="0" anchor="b"/>
          <a:lstStyle/>
          <a:p>
            <a:pPr algn="ctr"/>
            <a:r>
              <a:rPr lang="en-GB" sz="840" spc="-5" dirty="0">
                <a:solidFill>
                  <a:srgbClr val="FFFFFF"/>
                </a:solidFill>
                <a:latin typeface="Verdana"/>
                <a:cs typeface="Verdana"/>
              </a:rPr>
              <a:t>Drivers</a:t>
            </a:r>
            <a:endParaRPr lang="en-GB" sz="840" dirty="0">
              <a:latin typeface="Verdana"/>
              <a:cs typeface="Verdana"/>
            </a:endParaRPr>
          </a:p>
        </p:txBody>
      </p:sp>
      <p:sp>
        <p:nvSpPr>
          <p:cNvPr id="21" name="object 6">
            <a:hlinkClick r:id="rId25" action="ppaction://hlinksldjump"/>
            <a:extLst>
              <a:ext uri="{FF2B5EF4-FFF2-40B4-BE49-F238E27FC236}">
                <a16:creationId xmlns:a16="http://schemas.microsoft.com/office/drawing/2014/main" id="{396EECE9-3CCC-6F5B-DC94-F428CD64EA59}"/>
              </a:ext>
            </a:extLst>
          </p:cNvPr>
          <p:cNvSpPr/>
          <p:nvPr/>
        </p:nvSpPr>
        <p:spPr>
          <a:xfrm>
            <a:off x="3769414" y="2760079"/>
            <a:ext cx="1612800" cy="339601"/>
          </a:xfrm>
          <a:custGeom>
            <a:avLst/>
            <a:gdLst/>
            <a:ahLst/>
            <a:cxnLst/>
            <a:rect l="l" t="t" r="r" b="b"/>
            <a:pathLst>
              <a:path w="3435984" h="943609">
                <a:moveTo>
                  <a:pt x="0" y="943248"/>
                </a:moveTo>
                <a:lnTo>
                  <a:pt x="3435455" y="943248"/>
                </a:lnTo>
                <a:lnTo>
                  <a:pt x="3435455" y="0"/>
                </a:lnTo>
                <a:lnTo>
                  <a:pt x="0" y="0"/>
                </a:lnTo>
                <a:lnTo>
                  <a:pt x="0" y="943248"/>
                </a:lnTo>
                <a:close/>
              </a:path>
            </a:pathLst>
          </a:custGeom>
          <a:solidFill>
            <a:srgbClr val="71B790">
              <a:alpha val="76998"/>
            </a:srgbClr>
          </a:solidFill>
        </p:spPr>
        <p:txBody>
          <a:bodyPr wrap="square" lIns="0" tIns="0" rIns="0" bIns="36000" rtlCol="0" anchor="b"/>
          <a:lstStyle/>
          <a:p>
            <a:pPr algn="ctr"/>
            <a:r>
              <a:rPr lang="en-GB" sz="840" spc="-32" dirty="0">
                <a:solidFill>
                  <a:srgbClr val="FFFFFF"/>
                </a:solidFill>
                <a:latin typeface="Verdana"/>
                <a:cs typeface="Verdana"/>
              </a:rPr>
              <a:t>Stakeholders</a:t>
            </a:r>
            <a:endParaRPr lang="en-GB" sz="840" dirty="0">
              <a:latin typeface="Verdana"/>
              <a:cs typeface="Verdana"/>
            </a:endParaRPr>
          </a:p>
        </p:txBody>
      </p:sp>
      <p:sp>
        <p:nvSpPr>
          <p:cNvPr id="22" name="object 7">
            <a:hlinkClick r:id="rId26" action="ppaction://hlinksldjump"/>
            <a:extLst>
              <a:ext uri="{FF2B5EF4-FFF2-40B4-BE49-F238E27FC236}">
                <a16:creationId xmlns:a16="http://schemas.microsoft.com/office/drawing/2014/main" id="{F07543F5-3D86-2B2F-5F4D-6E9063196908}"/>
              </a:ext>
            </a:extLst>
          </p:cNvPr>
          <p:cNvSpPr/>
          <p:nvPr/>
        </p:nvSpPr>
        <p:spPr>
          <a:xfrm>
            <a:off x="2101739" y="2759227"/>
            <a:ext cx="1612800" cy="340453"/>
          </a:xfrm>
          <a:custGeom>
            <a:avLst/>
            <a:gdLst/>
            <a:ahLst/>
            <a:cxnLst/>
            <a:rect l="l" t="t" r="r" b="b"/>
            <a:pathLst>
              <a:path w="3411854" h="943609">
                <a:moveTo>
                  <a:pt x="0" y="943248"/>
                </a:moveTo>
                <a:lnTo>
                  <a:pt x="3411257" y="943248"/>
                </a:lnTo>
                <a:lnTo>
                  <a:pt x="3411257" y="0"/>
                </a:lnTo>
                <a:lnTo>
                  <a:pt x="0" y="0"/>
                </a:lnTo>
                <a:lnTo>
                  <a:pt x="0" y="943248"/>
                </a:lnTo>
                <a:close/>
              </a:path>
            </a:pathLst>
          </a:custGeom>
          <a:solidFill>
            <a:srgbClr val="FBB034">
              <a:alpha val="76998"/>
            </a:srgbClr>
          </a:solidFill>
        </p:spPr>
        <p:txBody>
          <a:bodyPr wrap="square" lIns="0" tIns="0" rIns="0" bIns="36000" rtlCol="0" anchor="b"/>
          <a:lstStyle/>
          <a:p>
            <a:pPr algn="ctr"/>
            <a:r>
              <a:rPr lang="en-GB" sz="840" spc="-27" dirty="0">
                <a:solidFill>
                  <a:srgbClr val="FFFFFF"/>
                </a:solidFill>
                <a:latin typeface="Verdana"/>
                <a:cs typeface="Verdana"/>
              </a:rPr>
              <a:t>Scope</a:t>
            </a:r>
            <a:endParaRPr lang="en-GB" sz="840" dirty="0">
              <a:latin typeface="Verdana"/>
              <a:cs typeface="Verdana"/>
            </a:endParaRPr>
          </a:p>
        </p:txBody>
      </p:sp>
      <p:sp>
        <p:nvSpPr>
          <p:cNvPr id="23" name="object 52">
            <a:extLst>
              <a:ext uri="{FF2B5EF4-FFF2-40B4-BE49-F238E27FC236}">
                <a16:creationId xmlns:a16="http://schemas.microsoft.com/office/drawing/2014/main" id="{CE63B873-C35D-474B-6BEA-95DFC61E56C8}"/>
              </a:ext>
            </a:extLst>
          </p:cNvPr>
          <p:cNvSpPr txBox="1"/>
          <p:nvPr/>
        </p:nvSpPr>
        <p:spPr>
          <a:xfrm>
            <a:off x="589429" y="2535965"/>
            <a:ext cx="1292194" cy="191082"/>
          </a:xfrm>
          <a:prstGeom prst="rect">
            <a:avLst/>
          </a:prstGeom>
        </p:spPr>
        <p:txBody>
          <a:bodyPr vert="horz" wrap="square" lIns="0" tIns="6354" rIns="0" bIns="0" rtlCol="0">
            <a:spAutoFit/>
          </a:bodyPr>
          <a:lstStyle/>
          <a:p>
            <a:pPr marL="37544" algn="ctr">
              <a:spcBef>
                <a:spcPts val="50"/>
              </a:spcBef>
            </a:pPr>
            <a:r>
              <a:rPr lang="en-US" sz="600" dirty="0">
                <a:solidFill>
                  <a:schemeClr val="bg1"/>
                </a:solidFill>
              </a:rPr>
              <a:t>What business use cases can be unlocked using 2D barcodes</a:t>
            </a:r>
          </a:p>
        </p:txBody>
      </p:sp>
      <p:sp>
        <p:nvSpPr>
          <p:cNvPr id="24" name="object 55">
            <a:hlinkClick r:id="rId27" action="ppaction://hlinksldjump"/>
            <a:extLst>
              <a:ext uri="{FF2B5EF4-FFF2-40B4-BE49-F238E27FC236}">
                <a16:creationId xmlns:a16="http://schemas.microsoft.com/office/drawing/2014/main" id="{98F8292B-D2FD-34D0-76B8-729AEB541C5C}"/>
              </a:ext>
            </a:extLst>
          </p:cNvPr>
          <p:cNvSpPr txBox="1"/>
          <p:nvPr/>
        </p:nvSpPr>
        <p:spPr>
          <a:xfrm>
            <a:off x="5427126" y="3530056"/>
            <a:ext cx="1613142" cy="194400"/>
          </a:xfrm>
          <a:prstGeom prst="rect">
            <a:avLst/>
          </a:prstGeom>
          <a:solidFill>
            <a:srgbClr val="22BCB9">
              <a:alpha val="76998"/>
            </a:srgbClr>
          </a:solidFill>
        </p:spPr>
        <p:txBody>
          <a:bodyPr vert="horz" wrap="square" lIns="0" tIns="0" rIns="0" bIns="0" rtlCol="0" anchor="ctr">
            <a:noAutofit/>
          </a:bodyPr>
          <a:lstStyle/>
          <a:p>
            <a:pPr algn="ctr">
              <a:spcBef>
                <a:spcPts val="569"/>
              </a:spcBef>
            </a:pPr>
            <a:r>
              <a:rPr lang="en-GB" sz="841" spc="-30" dirty="0">
                <a:solidFill>
                  <a:srgbClr val="FFFFFF"/>
                </a:solidFill>
                <a:latin typeface="Verdana"/>
                <a:cs typeface="Verdana"/>
              </a:rPr>
              <a:t>Pilot</a:t>
            </a:r>
            <a:r>
              <a:rPr lang="en-GB" sz="841" spc="-52" dirty="0">
                <a:solidFill>
                  <a:srgbClr val="FFFFFF"/>
                </a:solidFill>
                <a:latin typeface="Verdana"/>
                <a:cs typeface="Verdana"/>
              </a:rPr>
              <a:t> </a:t>
            </a:r>
            <a:r>
              <a:rPr lang="en-GB" sz="841" spc="-5" dirty="0">
                <a:solidFill>
                  <a:srgbClr val="FFFFFF"/>
                </a:solidFill>
                <a:latin typeface="Verdana"/>
                <a:cs typeface="Verdana"/>
              </a:rPr>
              <a:t>Learnings</a:t>
            </a:r>
            <a:endParaRPr lang="en-GB" sz="841" dirty="0">
              <a:latin typeface="Verdana"/>
              <a:cs typeface="Verdana"/>
            </a:endParaRPr>
          </a:p>
        </p:txBody>
      </p:sp>
      <p:sp>
        <p:nvSpPr>
          <p:cNvPr id="25" name="object 57">
            <a:hlinkClick r:id="rId28" action="ppaction://hlinksldjump"/>
            <a:extLst>
              <a:ext uri="{FF2B5EF4-FFF2-40B4-BE49-F238E27FC236}">
                <a16:creationId xmlns:a16="http://schemas.microsoft.com/office/drawing/2014/main" id="{1F7307B0-7A66-C78F-6A86-EC91B8C64684}"/>
              </a:ext>
            </a:extLst>
          </p:cNvPr>
          <p:cNvSpPr txBox="1"/>
          <p:nvPr/>
        </p:nvSpPr>
        <p:spPr>
          <a:xfrm>
            <a:off x="7081388" y="3321366"/>
            <a:ext cx="1612800" cy="194400"/>
          </a:xfrm>
          <a:prstGeom prst="rect">
            <a:avLst/>
          </a:prstGeom>
          <a:solidFill>
            <a:srgbClr val="8DB9CA">
              <a:alpha val="76998"/>
            </a:srgbClr>
          </a:solidFill>
        </p:spPr>
        <p:txBody>
          <a:bodyPr vert="horz" wrap="square" lIns="0" tIns="0" rIns="0" bIns="0" rtlCol="0" anchor="ctr">
            <a:noAutofit/>
          </a:bodyPr>
          <a:lstStyle/>
          <a:p>
            <a:pPr marL="492112">
              <a:spcBef>
                <a:spcPts val="387"/>
              </a:spcBef>
            </a:pPr>
            <a:r>
              <a:rPr sz="841" spc="-30" dirty="0">
                <a:solidFill>
                  <a:srgbClr val="FFFFFF"/>
                </a:solidFill>
                <a:latin typeface="Verdana"/>
                <a:cs typeface="Verdana"/>
              </a:rPr>
              <a:t>Pilot</a:t>
            </a:r>
            <a:r>
              <a:rPr sz="841" spc="-52" dirty="0">
                <a:solidFill>
                  <a:srgbClr val="FFFFFF"/>
                </a:solidFill>
                <a:latin typeface="Verdana"/>
                <a:cs typeface="Verdana"/>
              </a:rPr>
              <a:t> </a:t>
            </a:r>
            <a:r>
              <a:rPr sz="841" spc="-5" dirty="0">
                <a:solidFill>
                  <a:srgbClr val="FFFFFF"/>
                </a:solidFill>
                <a:latin typeface="Verdana"/>
                <a:cs typeface="Verdana"/>
              </a:rPr>
              <a:t>Report</a:t>
            </a:r>
            <a:endParaRPr sz="841" dirty="0">
              <a:latin typeface="Verdana"/>
              <a:cs typeface="Verdana"/>
            </a:endParaRPr>
          </a:p>
        </p:txBody>
      </p:sp>
      <p:sp>
        <p:nvSpPr>
          <p:cNvPr id="26" name="object 58">
            <a:hlinkClick r:id="rId21" action="ppaction://hlinksldjump"/>
            <a:extLst>
              <a:ext uri="{FF2B5EF4-FFF2-40B4-BE49-F238E27FC236}">
                <a16:creationId xmlns:a16="http://schemas.microsoft.com/office/drawing/2014/main" id="{34E5CE7D-5D3B-E8DE-FF72-90F5AB16CBD1}"/>
              </a:ext>
            </a:extLst>
          </p:cNvPr>
          <p:cNvSpPr txBox="1"/>
          <p:nvPr/>
        </p:nvSpPr>
        <p:spPr>
          <a:xfrm>
            <a:off x="447096" y="3956178"/>
            <a:ext cx="1612800" cy="194400"/>
          </a:xfrm>
          <a:prstGeom prst="rect">
            <a:avLst/>
          </a:prstGeom>
          <a:solidFill>
            <a:srgbClr val="FF8200">
              <a:alpha val="76998"/>
            </a:srgbClr>
          </a:solidFill>
        </p:spPr>
        <p:txBody>
          <a:bodyPr vert="horz" wrap="square" lIns="0" tIns="0" rIns="0" bIns="0" rtlCol="0" anchor="ctr">
            <a:noAutofit/>
          </a:bodyPr>
          <a:lstStyle/>
          <a:p>
            <a:pPr marL="429154">
              <a:spcBef>
                <a:spcPts val="443"/>
              </a:spcBef>
            </a:pPr>
            <a:r>
              <a:rPr sz="841" spc="-30" dirty="0">
                <a:solidFill>
                  <a:srgbClr val="FFFFFF"/>
                </a:solidFill>
                <a:latin typeface="Verdana"/>
                <a:cs typeface="Verdana"/>
              </a:rPr>
              <a:t>Pilot</a:t>
            </a:r>
            <a:r>
              <a:rPr sz="841" spc="-52" dirty="0">
                <a:solidFill>
                  <a:srgbClr val="FFFFFF"/>
                </a:solidFill>
                <a:latin typeface="Verdana"/>
                <a:cs typeface="Verdana"/>
              </a:rPr>
              <a:t> </a:t>
            </a:r>
            <a:r>
              <a:rPr sz="841" spc="-5" dirty="0">
                <a:solidFill>
                  <a:srgbClr val="FFFFFF"/>
                </a:solidFill>
                <a:latin typeface="Verdana"/>
                <a:cs typeface="Verdana"/>
              </a:rPr>
              <a:t>Learnings</a:t>
            </a:r>
            <a:endParaRPr sz="841">
              <a:latin typeface="Verdana"/>
              <a:cs typeface="Verdana"/>
            </a:endParaRPr>
          </a:p>
        </p:txBody>
      </p:sp>
      <p:sp>
        <p:nvSpPr>
          <p:cNvPr id="27" name="object 59">
            <a:hlinkClick r:id="rId29" action="ppaction://hlinksldjump"/>
            <a:extLst>
              <a:ext uri="{FF2B5EF4-FFF2-40B4-BE49-F238E27FC236}">
                <a16:creationId xmlns:a16="http://schemas.microsoft.com/office/drawing/2014/main" id="{FFD71D40-B825-1DE6-9EE8-1B0D90B96FF6}"/>
              </a:ext>
            </a:extLst>
          </p:cNvPr>
          <p:cNvSpPr txBox="1"/>
          <p:nvPr/>
        </p:nvSpPr>
        <p:spPr>
          <a:xfrm>
            <a:off x="3769414" y="3112676"/>
            <a:ext cx="1613142" cy="194400"/>
          </a:xfrm>
          <a:prstGeom prst="rect">
            <a:avLst/>
          </a:prstGeom>
          <a:solidFill>
            <a:srgbClr val="71B790">
              <a:alpha val="76998"/>
            </a:srgbClr>
          </a:solidFill>
        </p:spPr>
        <p:txBody>
          <a:bodyPr vert="horz" wrap="square" lIns="0" tIns="0" rIns="0" bIns="0" rtlCol="0" anchor="ctr">
            <a:noAutofit/>
          </a:bodyPr>
          <a:lstStyle/>
          <a:p>
            <a:pPr marL="437818">
              <a:spcBef>
                <a:spcPts val="387"/>
              </a:spcBef>
            </a:pPr>
            <a:r>
              <a:rPr sz="841" spc="-30" dirty="0">
                <a:solidFill>
                  <a:srgbClr val="FFFFFF"/>
                </a:solidFill>
                <a:latin typeface="Verdana"/>
                <a:cs typeface="Verdana"/>
              </a:rPr>
              <a:t>Pilot</a:t>
            </a:r>
            <a:r>
              <a:rPr sz="841" spc="-52" dirty="0">
                <a:solidFill>
                  <a:srgbClr val="FFFFFF"/>
                </a:solidFill>
                <a:latin typeface="Verdana"/>
                <a:cs typeface="Verdana"/>
              </a:rPr>
              <a:t> </a:t>
            </a:r>
            <a:r>
              <a:rPr sz="841" spc="-5" dirty="0">
                <a:solidFill>
                  <a:srgbClr val="FFFFFF"/>
                </a:solidFill>
                <a:latin typeface="Verdana"/>
                <a:cs typeface="Verdana"/>
              </a:rPr>
              <a:t>Learnings</a:t>
            </a:r>
            <a:endParaRPr sz="841" dirty="0">
              <a:latin typeface="Verdana"/>
              <a:cs typeface="Verdana"/>
            </a:endParaRPr>
          </a:p>
        </p:txBody>
      </p:sp>
      <p:sp>
        <p:nvSpPr>
          <p:cNvPr id="28" name="object 60">
            <a:hlinkClick r:id="rId30" action="ppaction://hlinksldjump"/>
            <a:extLst>
              <a:ext uri="{FF2B5EF4-FFF2-40B4-BE49-F238E27FC236}">
                <a16:creationId xmlns:a16="http://schemas.microsoft.com/office/drawing/2014/main" id="{39746B66-8884-CA8E-538A-F84E9CDE60EA}"/>
              </a:ext>
            </a:extLst>
          </p:cNvPr>
          <p:cNvSpPr txBox="1"/>
          <p:nvPr/>
        </p:nvSpPr>
        <p:spPr>
          <a:xfrm>
            <a:off x="2101739" y="3112676"/>
            <a:ext cx="1612800" cy="194400"/>
          </a:xfrm>
          <a:prstGeom prst="rect">
            <a:avLst/>
          </a:prstGeom>
          <a:solidFill>
            <a:srgbClr val="FBB034">
              <a:alpha val="76998"/>
            </a:srgbClr>
          </a:solidFill>
        </p:spPr>
        <p:txBody>
          <a:bodyPr vert="horz" wrap="square" lIns="0" tIns="0" rIns="0" bIns="0" rtlCol="0" anchor="ctr">
            <a:noAutofit/>
          </a:bodyPr>
          <a:lstStyle/>
          <a:p>
            <a:pPr marL="412692">
              <a:spcBef>
                <a:spcPts val="387"/>
              </a:spcBef>
            </a:pPr>
            <a:r>
              <a:rPr sz="841" spc="-30" dirty="0">
                <a:solidFill>
                  <a:srgbClr val="FFFFFF"/>
                </a:solidFill>
                <a:latin typeface="Verdana"/>
                <a:cs typeface="Verdana"/>
              </a:rPr>
              <a:t>Pilot</a:t>
            </a:r>
            <a:r>
              <a:rPr sz="841" spc="-52" dirty="0">
                <a:solidFill>
                  <a:srgbClr val="FFFFFF"/>
                </a:solidFill>
                <a:latin typeface="Verdana"/>
                <a:cs typeface="Verdana"/>
              </a:rPr>
              <a:t> </a:t>
            </a:r>
            <a:r>
              <a:rPr sz="841" spc="-5" dirty="0">
                <a:solidFill>
                  <a:srgbClr val="FFFFFF"/>
                </a:solidFill>
                <a:latin typeface="Verdana"/>
                <a:cs typeface="Verdana"/>
              </a:rPr>
              <a:t>Learnings</a:t>
            </a:r>
            <a:endParaRPr sz="841" dirty="0">
              <a:latin typeface="Verdana"/>
              <a:cs typeface="Verdana"/>
            </a:endParaRPr>
          </a:p>
        </p:txBody>
      </p:sp>
      <p:sp>
        <p:nvSpPr>
          <p:cNvPr id="29" name="object 61">
            <a:hlinkClick r:id="rId31" action="ppaction://hlinksldjump"/>
            <a:extLst>
              <a:ext uri="{FF2B5EF4-FFF2-40B4-BE49-F238E27FC236}">
                <a16:creationId xmlns:a16="http://schemas.microsoft.com/office/drawing/2014/main" id="{A5C326B8-D8A9-D395-C88C-F9D5F6E10B16}"/>
              </a:ext>
            </a:extLst>
          </p:cNvPr>
          <p:cNvSpPr txBox="1"/>
          <p:nvPr/>
        </p:nvSpPr>
        <p:spPr>
          <a:xfrm>
            <a:off x="5427126" y="3321366"/>
            <a:ext cx="1613142" cy="194400"/>
          </a:xfrm>
          <a:prstGeom prst="rect">
            <a:avLst/>
          </a:prstGeom>
          <a:solidFill>
            <a:srgbClr val="22BCB9">
              <a:alpha val="76998"/>
            </a:srgbClr>
          </a:solidFill>
        </p:spPr>
        <p:txBody>
          <a:bodyPr vert="horz" wrap="none" lIns="0" tIns="0" rIns="0" bIns="0" rtlCol="0" anchor="ctr">
            <a:noAutofit/>
          </a:bodyPr>
          <a:lstStyle/>
          <a:p>
            <a:pPr marL="3466" algn="ctr">
              <a:spcBef>
                <a:spcPts val="387"/>
              </a:spcBef>
            </a:pPr>
            <a:r>
              <a:rPr sz="841" spc="-5" dirty="0">
                <a:solidFill>
                  <a:srgbClr val="FFFFFF"/>
                </a:solidFill>
                <a:latin typeface="Verdana"/>
                <a:cs typeface="Verdana"/>
              </a:rPr>
              <a:t>Checklists</a:t>
            </a:r>
            <a:endParaRPr sz="841" dirty="0">
              <a:latin typeface="Verdana"/>
              <a:cs typeface="Verdana"/>
            </a:endParaRPr>
          </a:p>
        </p:txBody>
      </p:sp>
      <p:sp>
        <p:nvSpPr>
          <p:cNvPr id="30" name="object 62">
            <a:hlinkClick r:id="rId32" action="ppaction://hlinksldjump"/>
            <a:extLst>
              <a:ext uri="{FF2B5EF4-FFF2-40B4-BE49-F238E27FC236}">
                <a16:creationId xmlns:a16="http://schemas.microsoft.com/office/drawing/2014/main" id="{F142D10D-BBE6-E5B8-773C-D2260A561499}"/>
              </a:ext>
            </a:extLst>
          </p:cNvPr>
          <p:cNvSpPr txBox="1"/>
          <p:nvPr/>
        </p:nvSpPr>
        <p:spPr>
          <a:xfrm>
            <a:off x="447095" y="3112676"/>
            <a:ext cx="1612800" cy="194400"/>
          </a:xfrm>
          <a:prstGeom prst="rect">
            <a:avLst/>
          </a:prstGeom>
          <a:solidFill>
            <a:srgbClr val="FF8200">
              <a:alpha val="76998"/>
            </a:srgbClr>
          </a:solidFill>
        </p:spPr>
        <p:txBody>
          <a:bodyPr vert="horz" wrap="square" lIns="0" tIns="0" rIns="0" bIns="0" rtlCol="0" anchor="ctr">
            <a:noAutofit/>
          </a:bodyPr>
          <a:lstStyle/>
          <a:p>
            <a:pPr marL="37544" algn="ctr">
              <a:spcBef>
                <a:spcPts val="387"/>
              </a:spcBef>
            </a:pPr>
            <a:r>
              <a:rPr sz="841" spc="-5" dirty="0">
                <a:solidFill>
                  <a:srgbClr val="FFFFFF"/>
                </a:solidFill>
                <a:latin typeface="Verdana"/>
                <a:cs typeface="Verdana"/>
              </a:rPr>
              <a:t>Goals</a:t>
            </a:r>
            <a:endParaRPr sz="841" dirty="0">
              <a:latin typeface="Verdana"/>
              <a:cs typeface="Verdana"/>
            </a:endParaRPr>
          </a:p>
        </p:txBody>
      </p:sp>
      <p:sp>
        <p:nvSpPr>
          <p:cNvPr id="31" name="object 63">
            <a:hlinkClick r:id="rId33" action="ppaction://hlinksldjump"/>
            <a:extLst>
              <a:ext uri="{FF2B5EF4-FFF2-40B4-BE49-F238E27FC236}">
                <a16:creationId xmlns:a16="http://schemas.microsoft.com/office/drawing/2014/main" id="{32C464F2-302E-559C-A37F-A40CEEE2EF2E}"/>
              </a:ext>
            </a:extLst>
          </p:cNvPr>
          <p:cNvSpPr txBox="1"/>
          <p:nvPr/>
        </p:nvSpPr>
        <p:spPr>
          <a:xfrm>
            <a:off x="447095" y="3321366"/>
            <a:ext cx="1612800" cy="194400"/>
          </a:xfrm>
          <a:prstGeom prst="rect">
            <a:avLst/>
          </a:prstGeom>
          <a:solidFill>
            <a:srgbClr val="FF8200">
              <a:alpha val="76998"/>
            </a:srgbClr>
          </a:solidFill>
        </p:spPr>
        <p:txBody>
          <a:bodyPr vert="horz" wrap="square" lIns="0" tIns="0" rIns="0" bIns="0" rtlCol="0" anchor="ctr">
            <a:noAutofit/>
          </a:bodyPr>
          <a:lstStyle/>
          <a:p>
            <a:pPr marL="37544" algn="ctr">
              <a:spcBef>
                <a:spcPts val="409"/>
              </a:spcBef>
            </a:pPr>
            <a:r>
              <a:rPr sz="841" spc="-9" dirty="0">
                <a:solidFill>
                  <a:srgbClr val="FFFFFF"/>
                </a:solidFill>
                <a:latin typeface="Verdana"/>
                <a:cs typeface="Verdana"/>
              </a:rPr>
              <a:t>KPIs</a:t>
            </a:r>
            <a:endParaRPr sz="841">
              <a:latin typeface="Verdana"/>
              <a:cs typeface="Verdana"/>
            </a:endParaRPr>
          </a:p>
        </p:txBody>
      </p:sp>
      <p:sp>
        <p:nvSpPr>
          <p:cNvPr id="32" name="object 64">
            <a:hlinkClick r:id="rId34" action="ppaction://hlinksldjump"/>
            <a:extLst>
              <a:ext uri="{FF2B5EF4-FFF2-40B4-BE49-F238E27FC236}">
                <a16:creationId xmlns:a16="http://schemas.microsoft.com/office/drawing/2014/main" id="{AEA442A4-45D7-3774-5F60-D1D047B8C590}"/>
              </a:ext>
            </a:extLst>
          </p:cNvPr>
          <p:cNvSpPr txBox="1"/>
          <p:nvPr/>
        </p:nvSpPr>
        <p:spPr>
          <a:xfrm>
            <a:off x="447096" y="3533769"/>
            <a:ext cx="1612800" cy="196175"/>
          </a:xfrm>
          <a:prstGeom prst="rect">
            <a:avLst/>
          </a:prstGeom>
          <a:solidFill>
            <a:srgbClr val="FF8200">
              <a:alpha val="76998"/>
            </a:srgbClr>
          </a:solidFill>
        </p:spPr>
        <p:txBody>
          <a:bodyPr vert="horz" wrap="square" lIns="0" tIns="0" rIns="0" bIns="0" rtlCol="0" anchor="ctr">
            <a:noAutofit/>
          </a:bodyPr>
          <a:lstStyle/>
          <a:p>
            <a:pPr marL="37833" algn="ctr">
              <a:spcBef>
                <a:spcPts val="521"/>
              </a:spcBef>
            </a:pPr>
            <a:r>
              <a:rPr sz="841" spc="-5" dirty="0">
                <a:solidFill>
                  <a:srgbClr val="FFFFFF"/>
                </a:solidFill>
                <a:latin typeface="Verdana"/>
                <a:cs typeface="Verdana"/>
              </a:rPr>
              <a:t>Benefits</a:t>
            </a:r>
            <a:endParaRPr sz="841">
              <a:latin typeface="Verdana"/>
              <a:cs typeface="Verdana"/>
            </a:endParaRPr>
          </a:p>
        </p:txBody>
      </p:sp>
      <p:sp>
        <p:nvSpPr>
          <p:cNvPr id="33" name="object 65">
            <a:hlinkClick r:id="rId35" action="ppaction://hlinksldjump"/>
            <a:extLst>
              <a:ext uri="{FF2B5EF4-FFF2-40B4-BE49-F238E27FC236}">
                <a16:creationId xmlns:a16="http://schemas.microsoft.com/office/drawing/2014/main" id="{1227A063-9702-3B90-2D77-D57355080C17}"/>
              </a:ext>
            </a:extLst>
          </p:cNvPr>
          <p:cNvSpPr txBox="1"/>
          <p:nvPr/>
        </p:nvSpPr>
        <p:spPr>
          <a:xfrm>
            <a:off x="447096" y="3743100"/>
            <a:ext cx="1612800" cy="194134"/>
          </a:xfrm>
          <a:prstGeom prst="rect">
            <a:avLst/>
          </a:prstGeom>
          <a:solidFill>
            <a:srgbClr val="FF8200">
              <a:alpha val="76998"/>
            </a:srgbClr>
          </a:solidFill>
        </p:spPr>
        <p:txBody>
          <a:bodyPr vert="horz" wrap="square" lIns="0" tIns="0" rIns="0" bIns="0" rtlCol="0" anchor="ctr">
            <a:noAutofit/>
          </a:bodyPr>
          <a:lstStyle/>
          <a:p>
            <a:pPr marL="37544" algn="ctr">
              <a:spcBef>
                <a:spcPts val="505"/>
              </a:spcBef>
            </a:pPr>
            <a:r>
              <a:rPr sz="841" spc="-5" dirty="0">
                <a:solidFill>
                  <a:srgbClr val="FFFFFF"/>
                </a:solidFill>
                <a:latin typeface="Verdana"/>
                <a:cs typeface="Verdana"/>
              </a:rPr>
              <a:t>Costs</a:t>
            </a:r>
            <a:endParaRPr sz="841">
              <a:latin typeface="Verdana"/>
              <a:cs typeface="Verdana"/>
            </a:endParaRPr>
          </a:p>
        </p:txBody>
      </p:sp>
      <p:sp>
        <p:nvSpPr>
          <p:cNvPr id="34" name="Isosceles Triangle 133">
            <a:hlinkClick r:id="" action="ppaction://noaction"/>
            <a:extLst>
              <a:ext uri="{FF2B5EF4-FFF2-40B4-BE49-F238E27FC236}">
                <a16:creationId xmlns:a16="http://schemas.microsoft.com/office/drawing/2014/main" id="{B046592A-C7F0-FA47-9952-63FF5C08EA20}"/>
              </a:ext>
            </a:extLst>
          </p:cNvPr>
          <p:cNvSpPr/>
          <p:nvPr/>
        </p:nvSpPr>
        <p:spPr>
          <a:xfrm rot="10800000">
            <a:off x="6043600" y="2756692"/>
            <a:ext cx="377300" cy="161943"/>
          </a:xfrm>
          <a:prstGeom prst="triangl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35" name="Group 34">
            <a:extLst>
              <a:ext uri="{FF2B5EF4-FFF2-40B4-BE49-F238E27FC236}">
                <a16:creationId xmlns:a16="http://schemas.microsoft.com/office/drawing/2014/main" id="{A21B1188-9889-E7DC-2A2D-4FFC9E549923}"/>
              </a:ext>
            </a:extLst>
          </p:cNvPr>
          <p:cNvGrpSpPr/>
          <p:nvPr/>
        </p:nvGrpSpPr>
        <p:grpSpPr>
          <a:xfrm>
            <a:off x="5887371" y="1289113"/>
            <a:ext cx="733615" cy="763069"/>
            <a:chOff x="7250866" y="4011184"/>
            <a:chExt cx="1720038" cy="1789096"/>
          </a:xfrm>
        </p:grpSpPr>
        <p:grpSp>
          <p:nvGrpSpPr>
            <p:cNvPr id="36" name="Group 35">
              <a:extLst>
                <a:ext uri="{FF2B5EF4-FFF2-40B4-BE49-F238E27FC236}">
                  <a16:creationId xmlns:a16="http://schemas.microsoft.com/office/drawing/2014/main" id="{BE285FDB-3679-F119-0163-8CA727EA3988}"/>
                </a:ext>
              </a:extLst>
            </p:cNvPr>
            <p:cNvGrpSpPr/>
            <p:nvPr/>
          </p:nvGrpSpPr>
          <p:grpSpPr>
            <a:xfrm>
              <a:off x="7250866" y="4011184"/>
              <a:ext cx="1720038" cy="1789096"/>
              <a:chOff x="6721817" y="935673"/>
              <a:chExt cx="1796366" cy="1868488"/>
            </a:xfrm>
            <a:solidFill>
              <a:schemeClr val="bg1"/>
            </a:solidFill>
          </p:grpSpPr>
          <p:sp>
            <p:nvSpPr>
              <p:cNvPr id="41" name="Freeform 5">
                <a:extLst>
                  <a:ext uri="{FF2B5EF4-FFF2-40B4-BE49-F238E27FC236}">
                    <a16:creationId xmlns:a16="http://schemas.microsoft.com/office/drawing/2014/main" id="{334FBA8C-0E5E-595B-17B3-1348968F062C}"/>
                  </a:ext>
                </a:extLst>
              </p:cNvPr>
              <p:cNvSpPr>
                <a:spLocks/>
              </p:cNvSpPr>
              <p:nvPr/>
            </p:nvSpPr>
            <p:spPr bwMode="auto">
              <a:xfrm>
                <a:off x="6795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42" name="Freeform 6">
                <a:extLst>
                  <a:ext uri="{FF2B5EF4-FFF2-40B4-BE49-F238E27FC236}">
                    <a16:creationId xmlns:a16="http://schemas.microsoft.com/office/drawing/2014/main" id="{83B2AA4A-4BB6-7A6A-613B-11F99783A5AF}"/>
                  </a:ext>
                </a:extLst>
              </p:cNvPr>
              <p:cNvSpPr>
                <a:spLocks/>
              </p:cNvSpPr>
              <p:nvPr/>
            </p:nvSpPr>
            <p:spPr bwMode="auto">
              <a:xfrm>
                <a:off x="6721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43" name="Oval 7">
                <a:extLst>
                  <a:ext uri="{FF2B5EF4-FFF2-40B4-BE49-F238E27FC236}">
                    <a16:creationId xmlns:a16="http://schemas.microsoft.com/office/drawing/2014/main" id="{A558841F-E000-CEBD-8648-C0D7D5962254}"/>
                  </a:ext>
                </a:extLst>
              </p:cNvPr>
              <p:cNvSpPr>
                <a:spLocks noChangeArrowheads="1"/>
              </p:cNvSpPr>
              <p:nvPr/>
            </p:nvSpPr>
            <p:spPr bwMode="auto">
              <a:xfrm>
                <a:off x="6962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37" name="Group 36">
              <a:extLst>
                <a:ext uri="{FF2B5EF4-FFF2-40B4-BE49-F238E27FC236}">
                  <a16:creationId xmlns:a16="http://schemas.microsoft.com/office/drawing/2014/main" id="{F465D2BC-3BC1-36CB-0808-8739AFAB0198}"/>
                </a:ext>
              </a:extLst>
            </p:cNvPr>
            <p:cNvGrpSpPr/>
            <p:nvPr/>
          </p:nvGrpSpPr>
          <p:grpSpPr>
            <a:xfrm>
              <a:off x="7760367" y="4555213"/>
              <a:ext cx="701038" cy="701038"/>
              <a:chOff x="5677361" y="5775659"/>
              <a:chExt cx="733425" cy="733425"/>
            </a:xfrm>
            <a:solidFill>
              <a:srgbClr val="22BCB9"/>
            </a:solidFill>
          </p:grpSpPr>
          <p:sp>
            <p:nvSpPr>
              <p:cNvPr id="38" name="Freeform: Shape 48">
                <a:extLst>
                  <a:ext uri="{FF2B5EF4-FFF2-40B4-BE49-F238E27FC236}">
                    <a16:creationId xmlns:a16="http://schemas.microsoft.com/office/drawing/2014/main" id="{614F871C-E131-60B5-F12E-F1DEB387D0E7}"/>
                  </a:ext>
                </a:extLst>
              </p:cNvPr>
              <p:cNvSpPr/>
              <p:nvPr/>
            </p:nvSpPr>
            <p:spPr>
              <a:xfrm>
                <a:off x="5677361" y="5775659"/>
                <a:ext cx="733425" cy="733425"/>
              </a:xfrm>
              <a:custGeom>
                <a:avLst/>
                <a:gdLst>
                  <a:gd name="connsiteX0" fmla="*/ 627300 w 733425"/>
                  <a:gd name="connsiteY0" fmla="*/ 205532 h 733425"/>
                  <a:gd name="connsiteX1" fmla="*/ 599391 w 733425"/>
                  <a:gd name="connsiteY1" fmla="*/ 162194 h 733425"/>
                  <a:gd name="connsiteX2" fmla="*/ 641016 w 733425"/>
                  <a:gd name="connsiteY2" fmla="*/ 117045 h 733425"/>
                  <a:gd name="connsiteX3" fmla="*/ 513285 w 733425"/>
                  <a:gd name="connsiteY3" fmla="*/ 28558 h 733425"/>
                  <a:gd name="connsiteX4" fmla="*/ 485662 w 733425"/>
                  <a:gd name="connsiteY4" fmla="*/ 83422 h 733425"/>
                  <a:gd name="connsiteX5" fmla="*/ 435275 w 733425"/>
                  <a:gd name="connsiteY5" fmla="*/ 72563 h 733425"/>
                  <a:gd name="connsiteX6" fmla="*/ 384888 w 733425"/>
                  <a:gd name="connsiteY6" fmla="*/ 61705 h 733425"/>
                  <a:gd name="connsiteX7" fmla="*/ 382412 w 733425"/>
                  <a:gd name="connsiteY7" fmla="*/ 173 h 733425"/>
                  <a:gd name="connsiteX8" fmla="*/ 303926 w 733425"/>
                  <a:gd name="connsiteY8" fmla="*/ 5984 h 733425"/>
                  <a:gd name="connsiteX9" fmla="*/ 229535 w 733425"/>
                  <a:gd name="connsiteY9" fmla="*/ 27891 h 733425"/>
                  <a:gd name="connsiteX10" fmla="*/ 248871 w 733425"/>
                  <a:gd name="connsiteY10" fmla="*/ 86375 h 733425"/>
                  <a:gd name="connsiteX11" fmla="*/ 205532 w 733425"/>
                  <a:gd name="connsiteY11" fmla="*/ 114283 h 733425"/>
                  <a:gd name="connsiteX12" fmla="*/ 162194 w 733425"/>
                  <a:gd name="connsiteY12" fmla="*/ 142191 h 733425"/>
                  <a:gd name="connsiteX13" fmla="*/ 117045 w 733425"/>
                  <a:gd name="connsiteY13" fmla="*/ 100567 h 733425"/>
                  <a:gd name="connsiteX14" fmla="*/ 28558 w 733425"/>
                  <a:gd name="connsiteY14" fmla="*/ 228297 h 733425"/>
                  <a:gd name="connsiteX15" fmla="*/ 83422 w 733425"/>
                  <a:gd name="connsiteY15" fmla="*/ 255920 h 733425"/>
                  <a:gd name="connsiteX16" fmla="*/ 72564 w 733425"/>
                  <a:gd name="connsiteY16" fmla="*/ 306307 h 733425"/>
                  <a:gd name="connsiteX17" fmla="*/ 61705 w 733425"/>
                  <a:gd name="connsiteY17" fmla="*/ 356694 h 733425"/>
                  <a:gd name="connsiteX18" fmla="*/ 173 w 733425"/>
                  <a:gd name="connsiteY18" fmla="*/ 359171 h 733425"/>
                  <a:gd name="connsiteX19" fmla="*/ 5984 w 733425"/>
                  <a:gd name="connsiteY19" fmla="*/ 437657 h 733425"/>
                  <a:gd name="connsiteX20" fmla="*/ 27891 w 733425"/>
                  <a:gd name="connsiteY20" fmla="*/ 512047 h 733425"/>
                  <a:gd name="connsiteX21" fmla="*/ 86375 w 733425"/>
                  <a:gd name="connsiteY21" fmla="*/ 492711 h 733425"/>
                  <a:gd name="connsiteX22" fmla="*/ 114283 w 733425"/>
                  <a:gd name="connsiteY22" fmla="*/ 536050 h 733425"/>
                  <a:gd name="connsiteX23" fmla="*/ 142191 w 733425"/>
                  <a:gd name="connsiteY23" fmla="*/ 579389 h 733425"/>
                  <a:gd name="connsiteX24" fmla="*/ 100567 w 733425"/>
                  <a:gd name="connsiteY24" fmla="*/ 624537 h 733425"/>
                  <a:gd name="connsiteX25" fmla="*/ 228297 w 733425"/>
                  <a:gd name="connsiteY25" fmla="*/ 713025 h 733425"/>
                  <a:gd name="connsiteX26" fmla="*/ 255920 w 733425"/>
                  <a:gd name="connsiteY26" fmla="*/ 658161 h 733425"/>
                  <a:gd name="connsiteX27" fmla="*/ 306307 w 733425"/>
                  <a:gd name="connsiteY27" fmla="*/ 669019 h 733425"/>
                  <a:gd name="connsiteX28" fmla="*/ 356694 w 733425"/>
                  <a:gd name="connsiteY28" fmla="*/ 679877 h 733425"/>
                  <a:gd name="connsiteX29" fmla="*/ 359171 w 733425"/>
                  <a:gd name="connsiteY29" fmla="*/ 741409 h 733425"/>
                  <a:gd name="connsiteX30" fmla="*/ 437657 w 733425"/>
                  <a:gd name="connsiteY30" fmla="*/ 735599 h 733425"/>
                  <a:gd name="connsiteX31" fmla="*/ 512047 w 733425"/>
                  <a:gd name="connsiteY31" fmla="*/ 713691 h 733425"/>
                  <a:gd name="connsiteX32" fmla="*/ 492711 w 733425"/>
                  <a:gd name="connsiteY32" fmla="*/ 655208 h 733425"/>
                  <a:gd name="connsiteX33" fmla="*/ 536050 w 733425"/>
                  <a:gd name="connsiteY33" fmla="*/ 627300 h 733425"/>
                  <a:gd name="connsiteX34" fmla="*/ 579389 w 733425"/>
                  <a:gd name="connsiteY34" fmla="*/ 599391 h 733425"/>
                  <a:gd name="connsiteX35" fmla="*/ 624537 w 733425"/>
                  <a:gd name="connsiteY35" fmla="*/ 641016 h 733425"/>
                  <a:gd name="connsiteX36" fmla="*/ 713025 w 733425"/>
                  <a:gd name="connsiteY36" fmla="*/ 513285 h 733425"/>
                  <a:gd name="connsiteX37" fmla="*/ 658161 w 733425"/>
                  <a:gd name="connsiteY37" fmla="*/ 485663 h 733425"/>
                  <a:gd name="connsiteX38" fmla="*/ 669019 w 733425"/>
                  <a:gd name="connsiteY38" fmla="*/ 435276 h 733425"/>
                  <a:gd name="connsiteX39" fmla="*/ 679877 w 733425"/>
                  <a:gd name="connsiteY39" fmla="*/ 384888 h 733425"/>
                  <a:gd name="connsiteX40" fmla="*/ 741409 w 733425"/>
                  <a:gd name="connsiteY40" fmla="*/ 382412 h 733425"/>
                  <a:gd name="connsiteX41" fmla="*/ 735599 w 733425"/>
                  <a:gd name="connsiteY41" fmla="*/ 303926 h 733425"/>
                  <a:gd name="connsiteX42" fmla="*/ 713691 w 733425"/>
                  <a:gd name="connsiteY42" fmla="*/ 229536 h 733425"/>
                  <a:gd name="connsiteX43" fmla="*/ 655208 w 733425"/>
                  <a:gd name="connsiteY43" fmla="*/ 248871 h 733425"/>
                  <a:gd name="connsiteX44" fmla="*/ 627300 w 733425"/>
                  <a:gd name="connsiteY44" fmla="*/ 205532 h 733425"/>
                  <a:gd name="connsiteX45" fmla="*/ 412130 w 733425"/>
                  <a:gd name="connsiteY45" fmla="*/ 596629 h 733425"/>
                  <a:gd name="connsiteX46" fmla="*/ 144954 w 733425"/>
                  <a:gd name="connsiteY46" fmla="*/ 412225 h 733425"/>
                  <a:gd name="connsiteX47" fmla="*/ 329357 w 733425"/>
                  <a:gd name="connsiteY47" fmla="*/ 145049 h 733425"/>
                  <a:gd name="connsiteX48" fmla="*/ 596534 w 733425"/>
                  <a:gd name="connsiteY48" fmla="*/ 329453 h 733425"/>
                  <a:gd name="connsiteX49" fmla="*/ 412130 w 733425"/>
                  <a:gd name="connsiteY49" fmla="*/ 596629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3425" h="733425">
                    <a:moveTo>
                      <a:pt x="627300" y="205532"/>
                    </a:moveTo>
                    <a:lnTo>
                      <a:pt x="599391" y="162194"/>
                    </a:lnTo>
                    <a:lnTo>
                      <a:pt x="641016" y="117045"/>
                    </a:lnTo>
                    <a:cubicBezTo>
                      <a:pt x="605106" y="78945"/>
                      <a:pt x="561577" y="48751"/>
                      <a:pt x="513285" y="28558"/>
                    </a:cubicBezTo>
                    <a:lnTo>
                      <a:pt x="485662" y="83422"/>
                    </a:lnTo>
                    <a:lnTo>
                      <a:pt x="435275" y="72563"/>
                    </a:lnTo>
                    <a:lnTo>
                      <a:pt x="384888" y="61705"/>
                    </a:lnTo>
                    <a:lnTo>
                      <a:pt x="382412" y="173"/>
                    </a:lnTo>
                    <a:cubicBezTo>
                      <a:pt x="356599" y="-589"/>
                      <a:pt x="330310" y="1126"/>
                      <a:pt x="303926" y="5984"/>
                    </a:cubicBezTo>
                    <a:cubicBezTo>
                      <a:pt x="277922" y="10746"/>
                      <a:pt x="253062" y="18271"/>
                      <a:pt x="229535" y="27891"/>
                    </a:cubicBezTo>
                    <a:lnTo>
                      <a:pt x="248871" y="86375"/>
                    </a:lnTo>
                    <a:lnTo>
                      <a:pt x="205532" y="114283"/>
                    </a:lnTo>
                    <a:lnTo>
                      <a:pt x="162194" y="142191"/>
                    </a:lnTo>
                    <a:lnTo>
                      <a:pt x="117045" y="100567"/>
                    </a:lnTo>
                    <a:cubicBezTo>
                      <a:pt x="78945" y="136476"/>
                      <a:pt x="48751" y="180005"/>
                      <a:pt x="28558" y="228297"/>
                    </a:cubicBezTo>
                    <a:lnTo>
                      <a:pt x="83422" y="255920"/>
                    </a:lnTo>
                    <a:lnTo>
                      <a:pt x="72564" y="306307"/>
                    </a:lnTo>
                    <a:lnTo>
                      <a:pt x="61705" y="356694"/>
                    </a:lnTo>
                    <a:lnTo>
                      <a:pt x="173" y="359171"/>
                    </a:lnTo>
                    <a:cubicBezTo>
                      <a:pt x="-588" y="384983"/>
                      <a:pt x="1126" y="411273"/>
                      <a:pt x="5984" y="437657"/>
                    </a:cubicBezTo>
                    <a:cubicBezTo>
                      <a:pt x="10746" y="463660"/>
                      <a:pt x="18271" y="488520"/>
                      <a:pt x="27891" y="512047"/>
                    </a:cubicBezTo>
                    <a:lnTo>
                      <a:pt x="86375" y="492711"/>
                    </a:lnTo>
                    <a:lnTo>
                      <a:pt x="114283" y="536050"/>
                    </a:lnTo>
                    <a:lnTo>
                      <a:pt x="142191" y="579389"/>
                    </a:lnTo>
                    <a:lnTo>
                      <a:pt x="100567" y="624537"/>
                    </a:lnTo>
                    <a:cubicBezTo>
                      <a:pt x="136476" y="662637"/>
                      <a:pt x="180006" y="692832"/>
                      <a:pt x="228297" y="713025"/>
                    </a:cubicBezTo>
                    <a:lnTo>
                      <a:pt x="255920" y="658161"/>
                    </a:lnTo>
                    <a:lnTo>
                      <a:pt x="306307" y="669019"/>
                    </a:lnTo>
                    <a:lnTo>
                      <a:pt x="356694" y="679877"/>
                    </a:lnTo>
                    <a:lnTo>
                      <a:pt x="359171" y="741409"/>
                    </a:lnTo>
                    <a:cubicBezTo>
                      <a:pt x="384984" y="742171"/>
                      <a:pt x="411272" y="740457"/>
                      <a:pt x="437657" y="735599"/>
                    </a:cubicBezTo>
                    <a:cubicBezTo>
                      <a:pt x="463660" y="730836"/>
                      <a:pt x="488520" y="723312"/>
                      <a:pt x="512047" y="713691"/>
                    </a:cubicBezTo>
                    <a:lnTo>
                      <a:pt x="492711" y="655208"/>
                    </a:lnTo>
                    <a:lnTo>
                      <a:pt x="536050" y="627300"/>
                    </a:lnTo>
                    <a:lnTo>
                      <a:pt x="579389" y="599391"/>
                    </a:lnTo>
                    <a:lnTo>
                      <a:pt x="624537" y="641016"/>
                    </a:lnTo>
                    <a:cubicBezTo>
                      <a:pt x="662637" y="605106"/>
                      <a:pt x="692831" y="561577"/>
                      <a:pt x="713025" y="513285"/>
                    </a:cubicBezTo>
                    <a:lnTo>
                      <a:pt x="658161" y="485663"/>
                    </a:lnTo>
                    <a:lnTo>
                      <a:pt x="669019" y="435276"/>
                    </a:lnTo>
                    <a:lnTo>
                      <a:pt x="679877" y="384888"/>
                    </a:lnTo>
                    <a:lnTo>
                      <a:pt x="741409" y="382412"/>
                    </a:lnTo>
                    <a:cubicBezTo>
                      <a:pt x="742171" y="356599"/>
                      <a:pt x="740456" y="330310"/>
                      <a:pt x="735599" y="303926"/>
                    </a:cubicBezTo>
                    <a:cubicBezTo>
                      <a:pt x="730836" y="277923"/>
                      <a:pt x="723311" y="253062"/>
                      <a:pt x="713691" y="229536"/>
                    </a:cubicBezTo>
                    <a:lnTo>
                      <a:pt x="655208" y="248871"/>
                    </a:lnTo>
                    <a:lnTo>
                      <a:pt x="627300" y="205532"/>
                    </a:lnTo>
                    <a:close/>
                    <a:moveTo>
                      <a:pt x="412130" y="596629"/>
                    </a:moveTo>
                    <a:cubicBezTo>
                      <a:pt x="287447" y="619489"/>
                      <a:pt x="167814" y="536907"/>
                      <a:pt x="144954" y="412225"/>
                    </a:cubicBezTo>
                    <a:cubicBezTo>
                      <a:pt x="122093" y="287543"/>
                      <a:pt x="204675" y="167909"/>
                      <a:pt x="329357" y="145049"/>
                    </a:cubicBezTo>
                    <a:cubicBezTo>
                      <a:pt x="454040" y="122189"/>
                      <a:pt x="573674" y="204770"/>
                      <a:pt x="596534" y="329453"/>
                    </a:cubicBezTo>
                    <a:cubicBezTo>
                      <a:pt x="619394" y="454230"/>
                      <a:pt x="536812" y="573769"/>
                      <a:pt x="412130" y="596629"/>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39" name="Freeform: Shape 49">
                <a:extLst>
                  <a:ext uri="{FF2B5EF4-FFF2-40B4-BE49-F238E27FC236}">
                    <a16:creationId xmlns:a16="http://schemas.microsoft.com/office/drawing/2014/main" id="{D1DFCB10-BF5A-BBB7-A175-37609EBE9E11}"/>
                  </a:ext>
                </a:extLst>
              </p:cNvPr>
              <p:cNvSpPr/>
              <p:nvPr/>
            </p:nvSpPr>
            <p:spPr>
              <a:xfrm>
                <a:off x="5962713" y="6050438"/>
                <a:ext cx="219075" cy="295275"/>
              </a:xfrm>
              <a:custGeom>
                <a:avLst/>
                <a:gdLst>
                  <a:gd name="connsiteX0" fmla="*/ 196120 w 219075"/>
                  <a:gd name="connsiteY0" fmla="*/ 14954 h 295275"/>
                  <a:gd name="connsiteX1" fmla="*/ 185357 w 219075"/>
                  <a:gd name="connsiteY1" fmla="*/ 0 h 295275"/>
                  <a:gd name="connsiteX2" fmla="*/ 143827 w 219075"/>
                  <a:gd name="connsiteY2" fmla="*/ 41529 h 295275"/>
                  <a:gd name="connsiteX3" fmla="*/ 150781 w 219075"/>
                  <a:gd name="connsiteY3" fmla="*/ 52197 h 295275"/>
                  <a:gd name="connsiteX4" fmla="*/ 140113 w 219075"/>
                  <a:gd name="connsiteY4" fmla="*/ 154496 h 295275"/>
                  <a:gd name="connsiteX5" fmla="*/ 88297 w 219075"/>
                  <a:gd name="connsiteY5" fmla="*/ 178117 h 295275"/>
                  <a:gd name="connsiteX6" fmla="*/ 88297 w 219075"/>
                  <a:gd name="connsiteY6" fmla="*/ 117158 h 295275"/>
                  <a:gd name="connsiteX7" fmla="*/ 0 w 219075"/>
                  <a:gd name="connsiteY7" fmla="*/ 205454 h 295275"/>
                  <a:gd name="connsiteX8" fmla="*/ 88297 w 219075"/>
                  <a:gd name="connsiteY8" fmla="*/ 296418 h 295275"/>
                  <a:gd name="connsiteX9" fmla="*/ 88297 w 219075"/>
                  <a:gd name="connsiteY9" fmla="*/ 236601 h 295275"/>
                  <a:gd name="connsiteX10" fmla="*/ 181356 w 219075"/>
                  <a:gd name="connsiteY10" fmla="*/ 195834 h 295275"/>
                  <a:gd name="connsiteX11" fmla="*/ 196120 w 219075"/>
                  <a:gd name="connsiteY11" fmla="*/ 14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196120" y="14954"/>
                    </a:moveTo>
                    <a:lnTo>
                      <a:pt x="185357" y="0"/>
                    </a:lnTo>
                    <a:lnTo>
                      <a:pt x="143827" y="41529"/>
                    </a:lnTo>
                    <a:lnTo>
                      <a:pt x="150781" y="52197"/>
                    </a:lnTo>
                    <a:cubicBezTo>
                      <a:pt x="172117" y="84773"/>
                      <a:pt x="167735" y="126778"/>
                      <a:pt x="140113" y="154496"/>
                    </a:cubicBezTo>
                    <a:cubicBezTo>
                      <a:pt x="126206" y="168402"/>
                      <a:pt x="107918" y="176689"/>
                      <a:pt x="88297" y="178117"/>
                    </a:cubicBezTo>
                    <a:lnTo>
                      <a:pt x="88297" y="117158"/>
                    </a:lnTo>
                    <a:lnTo>
                      <a:pt x="0" y="205454"/>
                    </a:lnTo>
                    <a:lnTo>
                      <a:pt x="88297" y="296418"/>
                    </a:lnTo>
                    <a:lnTo>
                      <a:pt x="88297" y="236601"/>
                    </a:lnTo>
                    <a:cubicBezTo>
                      <a:pt x="123539" y="235172"/>
                      <a:pt x="156496" y="220694"/>
                      <a:pt x="181356" y="195834"/>
                    </a:cubicBezTo>
                    <a:cubicBezTo>
                      <a:pt x="230314" y="146971"/>
                      <a:pt x="236411" y="70866"/>
                      <a:pt x="196120" y="1495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40" name="Freeform: Shape 50">
                <a:extLst>
                  <a:ext uri="{FF2B5EF4-FFF2-40B4-BE49-F238E27FC236}">
                    <a16:creationId xmlns:a16="http://schemas.microsoft.com/office/drawing/2014/main" id="{0299FC3D-0BEF-646A-C7D1-A0B8B939EAB5}"/>
                  </a:ext>
                </a:extLst>
              </p:cNvPr>
              <p:cNvSpPr/>
              <p:nvPr/>
            </p:nvSpPr>
            <p:spPr>
              <a:xfrm>
                <a:off x="5910825" y="5947187"/>
                <a:ext cx="219075" cy="295275"/>
              </a:xfrm>
              <a:custGeom>
                <a:avLst/>
                <a:gdLst>
                  <a:gd name="connsiteX0" fmla="*/ 71795 w 219075"/>
                  <a:gd name="connsiteY0" fmla="*/ 244221 h 295275"/>
                  <a:gd name="connsiteX1" fmla="*/ 82463 w 219075"/>
                  <a:gd name="connsiteY1" fmla="*/ 141923 h 295275"/>
                  <a:gd name="connsiteX2" fmla="*/ 134279 w 219075"/>
                  <a:gd name="connsiteY2" fmla="*/ 118301 h 295275"/>
                  <a:gd name="connsiteX3" fmla="*/ 134279 w 219075"/>
                  <a:gd name="connsiteY3" fmla="*/ 179261 h 295275"/>
                  <a:gd name="connsiteX4" fmla="*/ 222576 w 219075"/>
                  <a:gd name="connsiteY4" fmla="*/ 90964 h 295275"/>
                  <a:gd name="connsiteX5" fmla="*/ 134279 w 219075"/>
                  <a:gd name="connsiteY5" fmla="*/ 0 h 295275"/>
                  <a:gd name="connsiteX6" fmla="*/ 134279 w 219075"/>
                  <a:gd name="connsiteY6" fmla="*/ 59817 h 295275"/>
                  <a:gd name="connsiteX7" fmla="*/ 41220 w 219075"/>
                  <a:gd name="connsiteY7" fmla="*/ 100584 h 295275"/>
                  <a:gd name="connsiteX8" fmla="*/ 26551 w 219075"/>
                  <a:gd name="connsiteY8" fmla="*/ 281369 h 295275"/>
                  <a:gd name="connsiteX9" fmla="*/ 37315 w 219075"/>
                  <a:gd name="connsiteY9" fmla="*/ 296323 h 295275"/>
                  <a:gd name="connsiteX10" fmla="*/ 78844 w 219075"/>
                  <a:gd name="connsiteY10" fmla="*/ 254794 h 295275"/>
                  <a:gd name="connsiteX11" fmla="*/ 71795 w 219075"/>
                  <a:gd name="connsiteY11" fmla="*/ 2442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71795" y="244221"/>
                    </a:moveTo>
                    <a:cubicBezTo>
                      <a:pt x="50459" y="211646"/>
                      <a:pt x="54840" y="169640"/>
                      <a:pt x="82463" y="141923"/>
                    </a:cubicBezTo>
                    <a:cubicBezTo>
                      <a:pt x="96369" y="128016"/>
                      <a:pt x="114658" y="119729"/>
                      <a:pt x="134279" y="118301"/>
                    </a:cubicBezTo>
                    <a:lnTo>
                      <a:pt x="134279" y="179261"/>
                    </a:lnTo>
                    <a:lnTo>
                      <a:pt x="222576" y="90964"/>
                    </a:lnTo>
                    <a:lnTo>
                      <a:pt x="134279" y="0"/>
                    </a:lnTo>
                    <a:lnTo>
                      <a:pt x="134279" y="59817"/>
                    </a:lnTo>
                    <a:cubicBezTo>
                      <a:pt x="99037" y="61246"/>
                      <a:pt x="66080" y="75724"/>
                      <a:pt x="41220" y="100584"/>
                    </a:cubicBezTo>
                    <a:cubicBezTo>
                      <a:pt x="-7644" y="149447"/>
                      <a:pt x="-13740" y="225457"/>
                      <a:pt x="26551" y="281369"/>
                    </a:cubicBezTo>
                    <a:lnTo>
                      <a:pt x="37315" y="296323"/>
                    </a:lnTo>
                    <a:lnTo>
                      <a:pt x="78844" y="254794"/>
                    </a:lnTo>
                    <a:lnTo>
                      <a:pt x="71795" y="24422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sp>
        <p:nvSpPr>
          <p:cNvPr id="44" name="Espace réservé du texte 3">
            <a:hlinkClick r:id="" action="ppaction://noaction"/>
            <a:extLst>
              <a:ext uri="{FF2B5EF4-FFF2-40B4-BE49-F238E27FC236}">
                <a16:creationId xmlns:a16="http://schemas.microsoft.com/office/drawing/2014/main" id="{CFBBC560-ECAA-3307-A5A3-AB27DF19243B}"/>
              </a:ext>
            </a:extLst>
          </p:cNvPr>
          <p:cNvSpPr txBox="1">
            <a:spLocks/>
          </p:cNvSpPr>
          <p:nvPr>
            <p:custDataLst>
              <p:tags r:id="rId7"/>
            </p:custDataLst>
          </p:nvPr>
        </p:nvSpPr>
        <p:spPr>
          <a:xfrm>
            <a:off x="5488481" y="2119238"/>
            <a:ext cx="1536658" cy="243526"/>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HOW</a:t>
            </a:r>
          </a:p>
        </p:txBody>
      </p:sp>
      <p:sp>
        <p:nvSpPr>
          <p:cNvPr id="45" name="Isosceles Triangle 134">
            <a:hlinkClick r:id="" action="ppaction://noaction"/>
            <a:extLst>
              <a:ext uri="{FF2B5EF4-FFF2-40B4-BE49-F238E27FC236}">
                <a16:creationId xmlns:a16="http://schemas.microsoft.com/office/drawing/2014/main" id="{564BEE1A-8C3B-90FE-3D6F-4EE66CE662A1}"/>
              </a:ext>
            </a:extLst>
          </p:cNvPr>
          <p:cNvSpPr/>
          <p:nvPr/>
        </p:nvSpPr>
        <p:spPr>
          <a:xfrm rot="10800000">
            <a:off x="7711023" y="2753546"/>
            <a:ext cx="377300" cy="161943"/>
          </a:xfrm>
          <a:prstGeom prst="triangle">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46" name="Group 45">
            <a:extLst>
              <a:ext uri="{FF2B5EF4-FFF2-40B4-BE49-F238E27FC236}">
                <a16:creationId xmlns:a16="http://schemas.microsoft.com/office/drawing/2014/main" id="{43FF5682-DF3A-819C-81F8-BBF99BF1639B}"/>
              </a:ext>
            </a:extLst>
          </p:cNvPr>
          <p:cNvGrpSpPr/>
          <p:nvPr/>
        </p:nvGrpSpPr>
        <p:grpSpPr>
          <a:xfrm>
            <a:off x="7513349" y="1285966"/>
            <a:ext cx="733615" cy="763069"/>
            <a:chOff x="9904232" y="4011184"/>
            <a:chExt cx="1720038" cy="1789096"/>
          </a:xfrm>
        </p:grpSpPr>
        <p:grpSp>
          <p:nvGrpSpPr>
            <p:cNvPr id="47" name="Group 46">
              <a:extLst>
                <a:ext uri="{FF2B5EF4-FFF2-40B4-BE49-F238E27FC236}">
                  <a16:creationId xmlns:a16="http://schemas.microsoft.com/office/drawing/2014/main" id="{F2ABF660-3776-8CC2-6A1A-539CC79A996D}"/>
                </a:ext>
              </a:extLst>
            </p:cNvPr>
            <p:cNvGrpSpPr/>
            <p:nvPr/>
          </p:nvGrpSpPr>
          <p:grpSpPr>
            <a:xfrm>
              <a:off x="9904232" y="4011184"/>
              <a:ext cx="1720038" cy="1789096"/>
              <a:chOff x="9769817" y="935673"/>
              <a:chExt cx="1796366" cy="1868488"/>
            </a:xfrm>
            <a:solidFill>
              <a:schemeClr val="bg1"/>
            </a:solidFill>
          </p:grpSpPr>
          <p:sp>
            <p:nvSpPr>
              <p:cNvPr id="61" name="Freeform 5">
                <a:extLst>
                  <a:ext uri="{FF2B5EF4-FFF2-40B4-BE49-F238E27FC236}">
                    <a16:creationId xmlns:a16="http://schemas.microsoft.com/office/drawing/2014/main" id="{CCEF038B-2F60-8939-455F-6DE54301E63B}"/>
                  </a:ext>
                </a:extLst>
              </p:cNvPr>
              <p:cNvSpPr>
                <a:spLocks/>
              </p:cNvSpPr>
              <p:nvPr/>
            </p:nvSpPr>
            <p:spPr bwMode="auto">
              <a:xfrm>
                <a:off x="9843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62" name="Freeform 6">
                <a:extLst>
                  <a:ext uri="{FF2B5EF4-FFF2-40B4-BE49-F238E27FC236}">
                    <a16:creationId xmlns:a16="http://schemas.microsoft.com/office/drawing/2014/main" id="{B8AB0470-8336-E397-4069-FFADC3CF9266}"/>
                  </a:ext>
                </a:extLst>
              </p:cNvPr>
              <p:cNvSpPr>
                <a:spLocks/>
              </p:cNvSpPr>
              <p:nvPr/>
            </p:nvSpPr>
            <p:spPr bwMode="auto">
              <a:xfrm>
                <a:off x="9769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63" name="Oval 7">
                <a:extLst>
                  <a:ext uri="{FF2B5EF4-FFF2-40B4-BE49-F238E27FC236}">
                    <a16:creationId xmlns:a16="http://schemas.microsoft.com/office/drawing/2014/main" id="{F0AC599E-D7C8-5217-97D4-387B3F132F81}"/>
                  </a:ext>
                </a:extLst>
              </p:cNvPr>
              <p:cNvSpPr>
                <a:spLocks noChangeArrowheads="1"/>
              </p:cNvSpPr>
              <p:nvPr/>
            </p:nvSpPr>
            <p:spPr bwMode="auto">
              <a:xfrm>
                <a:off x="10010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48" name="Groupe 243">
              <a:extLst>
                <a:ext uri="{FF2B5EF4-FFF2-40B4-BE49-F238E27FC236}">
                  <a16:creationId xmlns:a16="http://schemas.microsoft.com/office/drawing/2014/main" id="{46E18265-74C1-D378-40F1-E84FC656F6F5}"/>
                </a:ext>
              </a:extLst>
            </p:cNvPr>
            <p:cNvGrpSpPr/>
            <p:nvPr/>
          </p:nvGrpSpPr>
          <p:grpSpPr>
            <a:xfrm>
              <a:off x="10491836" y="4574636"/>
              <a:ext cx="544830" cy="662179"/>
              <a:chOff x="7826375" y="766763"/>
              <a:chExt cx="412750" cy="501651"/>
            </a:xfrm>
            <a:solidFill>
              <a:srgbClr val="8DB9CA"/>
            </a:solidFill>
          </p:grpSpPr>
          <p:sp>
            <p:nvSpPr>
              <p:cNvPr id="50" name="Freeform 103">
                <a:extLst>
                  <a:ext uri="{FF2B5EF4-FFF2-40B4-BE49-F238E27FC236}">
                    <a16:creationId xmlns:a16="http://schemas.microsoft.com/office/drawing/2014/main" id="{9348FAC7-C124-25F3-7B64-1B057004AF9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1" name="Freeform 104">
                <a:extLst>
                  <a:ext uri="{FF2B5EF4-FFF2-40B4-BE49-F238E27FC236}">
                    <a16:creationId xmlns:a16="http://schemas.microsoft.com/office/drawing/2014/main" id="{D949EB3E-1EFB-2D87-02E5-CE2BA7DABB8A}"/>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2" name="Freeform 105">
                <a:extLst>
                  <a:ext uri="{FF2B5EF4-FFF2-40B4-BE49-F238E27FC236}">
                    <a16:creationId xmlns:a16="http://schemas.microsoft.com/office/drawing/2014/main" id="{022C2D09-4E2A-8690-38A2-3AE61939FBAA}"/>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3" name="Freeform 106">
                <a:extLst>
                  <a:ext uri="{FF2B5EF4-FFF2-40B4-BE49-F238E27FC236}">
                    <a16:creationId xmlns:a16="http://schemas.microsoft.com/office/drawing/2014/main" id="{6A27C2C8-8779-FCF9-95DF-6E08AB7B705B}"/>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4" name="Rectangle 107">
                <a:extLst>
                  <a:ext uri="{FF2B5EF4-FFF2-40B4-BE49-F238E27FC236}">
                    <a16:creationId xmlns:a16="http://schemas.microsoft.com/office/drawing/2014/main" id="{8A70B221-1A5C-FBFA-39D8-C5BD34B183D8}"/>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5" name="Freeform 108">
                <a:extLst>
                  <a:ext uri="{FF2B5EF4-FFF2-40B4-BE49-F238E27FC236}">
                    <a16:creationId xmlns:a16="http://schemas.microsoft.com/office/drawing/2014/main" id="{B79BD77C-3716-3E0F-267A-4D66822EC266}"/>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6" name="Freeform 109">
                <a:extLst>
                  <a:ext uri="{FF2B5EF4-FFF2-40B4-BE49-F238E27FC236}">
                    <a16:creationId xmlns:a16="http://schemas.microsoft.com/office/drawing/2014/main" id="{01DD73EA-27AB-6631-C44B-5C472D5EBF22}"/>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7" name="Rectangle 110">
                <a:extLst>
                  <a:ext uri="{FF2B5EF4-FFF2-40B4-BE49-F238E27FC236}">
                    <a16:creationId xmlns:a16="http://schemas.microsoft.com/office/drawing/2014/main" id="{D99FCA19-6878-C0D1-4C47-A8CA8AD08E77}"/>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8" name="Rectangle 111">
                <a:extLst>
                  <a:ext uri="{FF2B5EF4-FFF2-40B4-BE49-F238E27FC236}">
                    <a16:creationId xmlns:a16="http://schemas.microsoft.com/office/drawing/2014/main" id="{17CDF41D-BD6D-5F71-B146-1B2CB09078F8}"/>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9" name="Rectangle 112">
                <a:extLst>
                  <a:ext uri="{FF2B5EF4-FFF2-40B4-BE49-F238E27FC236}">
                    <a16:creationId xmlns:a16="http://schemas.microsoft.com/office/drawing/2014/main" id="{7AE69353-7D19-755E-C345-09107E828573}"/>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60" name="Freeform 113">
                <a:extLst>
                  <a:ext uri="{FF2B5EF4-FFF2-40B4-BE49-F238E27FC236}">
                    <a16:creationId xmlns:a16="http://schemas.microsoft.com/office/drawing/2014/main" id="{11ECD1FE-06F5-5231-74D8-B59A4A57DBBA}"/>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sp>
        <p:nvSpPr>
          <p:cNvPr id="256" name="Espace réservé du texte 3">
            <a:hlinkClick r:id="" action="ppaction://noaction"/>
            <a:extLst>
              <a:ext uri="{FF2B5EF4-FFF2-40B4-BE49-F238E27FC236}">
                <a16:creationId xmlns:a16="http://schemas.microsoft.com/office/drawing/2014/main" id="{BE0BE8A1-B21E-01BA-04E9-BE4840554638}"/>
              </a:ext>
            </a:extLst>
          </p:cNvPr>
          <p:cNvSpPr txBox="1">
            <a:spLocks/>
          </p:cNvSpPr>
          <p:nvPr>
            <p:custDataLst>
              <p:tags r:id="rId8"/>
            </p:custDataLst>
          </p:nvPr>
        </p:nvSpPr>
        <p:spPr>
          <a:xfrm>
            <a:off x="7117538" y="2116090"/>
            <a:ext cx="1534932" cy="45980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2" indent="0" algn="ctr" defTabSz="685800" rtl="0" eaLnBrk="1" fontAlgn="auto" latinLnBrk="0" hangingPunct="1">
              <a:lnSpc>
                <a:spcPct val="100000"/>
              </a:lnSpc>
              <a:spcBef>
                <a:spcPts val="300"/>
              </a:spcBef>
              <a:spcAft>
                <a:spcPts val="0"/>
              </a:spcAft>
              <a:buClr>
                <a:srgbClr val="454545"/>
              </a:buClr>
              <a:buSzTx/>
              <a:buFont typeface="Arial" panose="020B0604020202020204" pitchFamily="34" charset="0"/>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REPORTING &amp; LEARNINGS</a:t>
            </a:r>
          </a:p>
        </p:txBody>
      </p:sp>
      <p:sp>
        <p:nvSpPr>
          <p:cNvPr id="257" name="Isosceles Triangle 122">
            <a:hlinkClick r:id="" action="ppaction://noaction"/>
            <a:extLst>
              <a:ext uri="{FF2B5EF4-FFF2-40B4-BE49-F238E27FC236}">
                <a16:creationId xmlns:a16="http://schemas.microsoft.com/office/drawing/2014/main" id="{7C196E28-0A7C-128F-A21D-2512429DA921}"/>
              </a:ext>
            </a:extLst>
          </p:cNvPr>
          <p:cNvSpPr/>
          <p:nvPr/>
        </p:nvSpPr>
        <p:spPr>
          <a:xfrm rot="10800000">
            <a:off x="1046877" y="2760080"/>
            <a:ext cx="377300" cy="161944"/>
          </a:xfrm>
          <a:prstGeom prst="triangle">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258" name="Espace réservé du texte 3">
            <a:hlinkClick r:id="" action="ppaction://noaction"/>
            <a:extLst>
              <a:ext uri="{FF2B5EF4-FFF2-40B4-BE49-F238E27FC236}">
                <a16:creationId xmlns:a16="http://schemas.microsoft.com/office/drawing/2014/main" id="{E67C0F5B-65B9-805D-4564-6190727A5174}"/>
              </a:ext>
            </a:extLst>
          </p:cNvPr>
          <p:cNvSpPr txBox="1">
            <a:spLocks/>
          </p:cNvSpPr>
          <p:nvPr>
            <p:custDataLst>
              <p:tags r:id="rId9"/>
            </p:custDataLst>
          </p:nvPr>
        </p:nvSpPr>
        <p:spPr>
          <a:xfrm>
            <a:off x="455188" y="2130718"/>
            <a:ext cx="1599962" cy="285736"/>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WHY </a:t>
            </a:r>
          </a:p>
        </p:txBody>
      </p:sp>
      <p:grpSp>
        <p:nvGrpSpPr>
          <p:cNvPr id="259" name="Group 258">
            <a:extLst>
              <a:ext uri="{FF2B5EF4-FFF2-40B4-BE49-F238E27FC236}">
                <a16:creationId xmlns:a16="http://schemas.microsoft.com/office/drawing/2014/main" id="{B47C5BE0-9CD0-6C12-AA9D-80ED13C677EF}"/>
              </a:ext>
            </a:extLst>
          </p:cNvPr>
          <p:cNvGrpSpPr/>
          <p:nvPr/>
        </p:nvGrpSpPr>
        <p:grpSpPr>
          <a:xfrm>
            <a:off x="909658" y="1292503"/>
            <a:ext cx="733614" cy="763068"/>
            <a:chOff x="449527" y="868171"/>
            <a:chExt cx="1486237" cy="1545907"/>
          </a:xfrm>
        </p:grpSpPr>
        <p:grpSp>
          <p:nvGrpSpPr>
            <p:cNvPr id="260" name="Group 259">
              <a:extLst>
                <a:ext uri="{FF2B5EF4-FFF2-40B4-BE49-F238E27FC236}">
                  <a16:creationId xmlns:a16="http://schemas.microsoft.com/office/drawing/2014/main" id="{8AF75D18-DE10-7760-4DEE-0E2BCD637991}"/>
                </a:ext>
              </a:extLst>
            </p:cNvPr>
            <p:cNvGrpSpPr/>
            <p:nvPr/>
          </p:nvGrpSpPr>
          <p:grpSpPr>
            <a:xfrm>
              <a:off x="449527" y="868171"/>
              <a:ext cx="1486237" cy="1545907"/>
              <a:chOff x="625817" y="935673"/>
              <a:chExt cx="1796366" cy="1868488"/>
            </a:xfrm>
            <a:solidFill>
              <a:schemeClr val="bg1"/>
            </a:solidFill>
          </p:grpSpPr>
          <p:sp>
            <p:nvSpPr>
              <p:cNvPr id="269" name="Freeform 5">
                <a:extLst>
                  <a:ext uri="{FF2B5EF4-FFF2-40B4-BE49-F238E27FC236}">
                    <a16:creationId xmlns:a16="http://schemas.microsoft.com/office/drawing/2014/main" id="{F0106972-98CE-2106-34E5-31C8065CFEDD}"/>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70" name="Freeform 6">
                <a:extLst>
                  <a:ext uri="{FF2B5EF4-FFF2-40B4-BE49-F238E27FC236}">
                    <a16:creationId xmlns:a16="http://schemas.microsoft.com/office/drawing/2014/main" id="{D95A6EF9-7AE4-F4FC-2208-9BF9F8C51D0B}"/>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71" name="Oval 7">
                <a:extLst>
                  <a:ext uri="{FF2B5EF4-FFF2-40B4-BE49-F238E27FC236}">
                    <a16:creationId xmlns:a16="http://schemas.microsoft.com/office/drawing/2014/main" id="{FCCCF587-6694-2439-85EA-0FD9601F89BA}"/>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261" name="Group 260">
              <a:extLst>
                <a:ext uri="{FF2B5EF4-FFF2-40B4-BE49-F238E27FC236}">
                  <a16:creationId xmlns:a16="http://schemas.microsoft.com/office/drawing/2014/main" id="{F4EEAE17-CD33-CD66-8191-DBC13B721A83}"/>
                </a:ext>
                <a:ext uri="{C183D7F6-B498-43B3-948B-1728B52AA6E4}">
                  <adec:decorative xmlns:adec="http://schemas.microsoft.com/office/drawing/2017/decorative" val="1"/>
                </a:ext>
              </a:extLst>
            </p:cNvPr>
            <p:cNvGrpSpPr/>
            <p:nvPr/>
          </p:nvGrpSpPr>
          <p:grpSpPr>
            <a:xfrm>
              <a:off x="1014000" y="1412244"/>
              <a:ext cx="332493" cy="584528"/>
              <a:chOff x="1285876" y="1082675"/>
              <a:chExt cx="225425" cy="366713"/>
            </a:xfrm>
          </p:grpSpPr>
          <p:sp>
            <p:nvSpPr>
              <p:cNvPr id="262" name="Freeform 198">
                <a:extLst>
                  <a:ext uri="{FF2B5EF4-FFF2-40B4-BE49-F238E27FC236}">
                    <a16:creationId xmlns:a16="http://schemas.microsoft.com/office/drawing/2014/main" id="{8AC5AF71-0043-F59D-4C15-0510775FD8AF}"/>
                  </a:ext>
                </a:extLst>
              </p:cNvPr>
              <p:cNvSpPr>
                <a:spLocks/>
              </p:cNvSpPr>
              <p:nvPr/>
            </p:nvSpPr>
            <p:spPr bwMode="auto">
              <a:xfrm>
                <a:off x="1285876" y="1082675"/>
                <a:ext cx="225425" cy="285750"/>
              </a:xfrm>
              <a:custGeom>
                <a:avLst/>
                <a:gdLst>
                  <a:gd name="T0" fmla="*/ 78 w 78"/>
                  <a:gd name="T1" fmla="*/ 39 h 98"/>
                  <a:gd name="T2" fmla="*/ 39 w 78"/>
                  <a:gd name="T3" fmla="*/ 0 h 98"/>
                  <a:gd name="T4" fmla="*/ 0 w 78"/>
                  <a:gd name="T5" fmla="*/ 39 h 98"/>
                  <a:gd name="T6" fmla="*/ 24 w 78"/>
                  <a:gd name="T7" fmla="*/ 93 h 98"/>
                  <a:gd name="T8" fmla="*/ 25 w 78"/>
                  <a:gd name="T9" fmla="*/ 94 h 98"/>
                  <a:gd name="T10" fmla="*/ 25 w 78"/>
                  <a:gd name="T11" fmla="*/ 97 h 98"/>
                  <a:gd name="T12" fmla="*/ 26 w 78"/>
                  <a:gd name="T13" fmla="*/ 98 h 98"/>
                  <a:gd name="T14" fmla="*/ 50 w 78"/>
                  <a:gd name="T15" fmla="*/ 98 h 98"/>
                  <a:gd name="T16" fmla="*/ 52 w 78"/>
                  <a:gd name="T17" fmla="*/ 97 h 98"/>
                  <a:gd name="T18" fmla="*/ 52 w 78"/>
                  <a:gd name="T19" fmla="*/ 94 h 98"/>
                  <a:gd name="T20" fmla="*/ 52 w 78"/>
                  <a:gd name="T21" fmla="*/ 93 h 98"/>
                  <a:gd name="T22" fmla="*/ 78 w 78"/>
                  <a:gd name="T23"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8">
                    <a:moveTo>
                      <a:pt x="78" y="39"/>
                    </a:moveTo>
                    <a:cubicBezTo>
                      <a:pt x="78" y="18"/>
                      <a:pt x="60" y="0"/>
                      <a:pt x="39" y="0"/>
                    </a:cubicBezTo>
                    <a:cubicBezTo>
                      <a:pt x="17" y="0"/>
                      <a:pt x="0" y="18"/>
                      <a:pt x="0" y="39"/>
                    </a:cubicBezTo>
                    <a:cubicBezTo>
                      <a:pt x="0" y="56"/>
                      <a:pt x="14" y="82"/>
                      <a:pt x="24" y="93"/>
                    </a:cubicBezTo>
                    <a:cubicBezTo>
                      <a:pt x="25" y="93"/>
                      <a:pt x="25" y="93"/>
                      <a:pt x="25" y="94"/>
                    </a:cubicBezTo>
                    <a:cubicBezTo>
                      <a:pt x="25" y="97"/>
                      <a:pt x="25" y="97"/>
                      <a:pt x="25" y="97"/>
                    </a:cubicBezTo>
                    <a:cubicBezTo>
                      <a:pt x="25" y="97"/>
                      <a:pt x="26" y="98"/>
                      <a:pt x="26" y="98"/>
                    </a:cubicBezTo>
                    <a:cubicBezTo>
                      <a:pt x="50" y="98"/>
                      <a:pt x="50" y="98"/>
                      <a:pt x="50" y="98"/>
                    </a:cubicBezTo>
                    <a:cubicBezTo>
                      <a:pt x="51" y="98"/>
                      <a:pt x="52" y="97"/>
                      <a:pt x="52" y="97"/>
                    </a:cubicBezTo>
                    <a:cubicBezTo>
                      <a:pt x="52" y="94"/>
                      <a:pt x="52" y="94"/>
                      <a:pt x="52" y="94"/>
                    </a:cubicBezTo>
                    <a:cubicBezTo>
                      <a:pt x="52" y="94"/>
                      <a:pt x="52" y="94"/>
                      <a:pt x="52" y="93"/>
                    </a:cubicBezTo>
                    <a:cubicBezTo>
                      <a:pt x="66" y="80"/>
                      <a:pt x="78" y="56"/>
                      <a:pt x="78" y="39"/>
                    </a:cubicBez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63" name="Freeform 199">
                <a:extLst>
                  <a:ext uri="{FF2B5EF4-FFF2-40B4-BE49-F238E27FC236}">
                    <a16:creationId xmlns:a16="http://schemas.microsoft.com/office/drawing/2014/main" id="{2CB1F35C-26B4-01F0-86C8-091DF5B569A3}"/>
                  </a:ext>
                </a:extLst>
              </p:cNvPr>
              <p:cNvSpPr>
                <a:spLocks/>
              </p:cNvSpPr>
              <p:nvPr/>
            </p:nvSpPr>
            <p:spPr bwMode="auto">
              <a:xfrm>
                <a:off x="1355726" y="1376363"/>
                <a:ext cx="84138" cy="20638"/>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64" name="Freeform 200">
                <a:extLst>
                  <a:ext uri="{FF2B5EF4-FFF2-40B4-BE49-F238E27FC236}">
                    <a16:creationId xmlns:a16="http://schemas.microsoft.com/office/drawing/2014/main" id="{51FF19D5-22BB-F3C9-0C65-D75B82633C43}"/>
                  </a:ext>
                </a:extLst>
              </p:cNvPr>
              <p:cNvSpPr>
                <a:spLocks/>
              </p:cNvSpPr>
              <p:nvPr/>
            </p:nvSpPr>
            <p:spPr bwMode="auto">
              <a:xfrm>
                <a:off x="1355726" y="1403350"/>
                <a:ext cx="84138" cy="19050"/>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65" name="Freeform 201">
                <a:extLst>
                  <a:ext uri="{FF2B5EF4-FFF2-40B4-BE49-F238E27FC236}">
                    <a16:creationId xmlns:a16="http://schemas.microsoft.com/office/drawing/2014/main" id="{D30A4065-6042-EC21-0974-C51C7238914D}"/>
                  </a:ext>
                </a:extLst>
              </p:cNvPr>
              <p:cNvSpPr>
                <a:spLocks/>
              </p:cNvSpPr>
              <p:nvPr/>
            </p:nvSpPr>
            <p:spPr bwMode="auto">
              <a:xfrm>
                <a:off x="1360488" y="1431925"/>
                <a:ext cx="69850" cy="17463"/>
              </a:xfrm>
              <a:custGeom>
                <a:avLst/>
                <a:gdLst>
                  <a:gd name="T0" fmla="*/ 20 w 24"/>
                  <a:gd name="T1" fmla="*/ 5 h 6"/>
                  <a:gd name="T2" fmla="*/ 19 w 24"/>
                  <a:gd name="T3" fmla="*/ 6 h 6"/>
                  <a:gd name="T4" fmla="*/ 5 w 24"/>
                  <a:gd name="T5" fmla="*/ 6 h 6"/>
                  <a:gd name="T6" fmla="*/ 4 w 24"/>
                  <a:gd name="T7" fmla="*/ 5 h 6"/>
                  <a:gd name="T8" fmla="*/ 1 w 24"/>
                  <a:gd name="T9" fmla="*/ 2 h 6"/>
                  <a:gd name="T10" fmla="*/ 1 w 24"/>
                  <a:gd name="T11" fmla="*/ 1 h 6"/>
                  <a:gd name="T12" fmla="*/ 2 w 24"/>
                  <a:gd name="T13" fmla="*/ 0 h 6"/>
                  <a:gd name="T14" fmla="*/ 22 w 24"/>
                  <a:gd name="T15" fmla="*/ 0 h 6"/>
                  <a:gd name="T16" fmla="*/ 24 w 24"/>
                  <a:gd name="T17" fmla="*/ 1 h 6"/>
                  <a:gd name="T18" fmla="*/ 24 w 24"/>
                  <a:gd name="T19" fmla="*/ 2 h 6"/>
                  <a:gd name="T20" fmla="*/ 20 w 24"/>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
                    <a:moveTo>
                      <a:pt x="20" y="5"/>
                    </a:moveTo>
                    <a:cubicBezTo>
                      <a:pt x="20" y="6"/>
                      <a:pt x="20" y="6"/>
                      <a:pt x="19" y="6"/>
                    </a:cubicBezTo>
                    <a:cubicBezTo>
                      <a:pt x="5" y="6"/>
                      <a:pt x="5" y="6"/>
                      <a:pt x="5" y="6"/>
                    </a:cubicBezTo>
                    <a:cubicBezTo>
                      <a:pt x="5" y="6"/>
                      <a:pt x="5" y="6"/>
                      <a:pt x="4" y="5"/>
                    </a:cubicBezTo>
                    <a:cubicBezTo>
                      <a:pt x="1" y="2"/>
                      <a:pt x="1" y="2"/>
                      <a:pt x="1" y="2"/>
                    </a:cubicBezTo>
                    <a:cubicBezTo>
                      <a:pt x="1" y="2"/>
                      <a:pt x="0" y="1"/>
                      <a:pt x="1" y="1"/>
                    </a:cubicBezTo>
                    <a:cubicBezTo>
                      <a:pt x="1" y="0"/>
                      <a:pt x="2" y="0"/>
                      <a:pt x="2" y="0"/>
                    </a:cubicBezTo>
                    <a:cubicBezTo>
                      <a:pt x="22" y="0"/>
                      <a:pt x="22" y="0"/>
                      <a:pt x="22" y="0"/>
                    </a:cubicBezTo>
                    <a:cubicBezTo>
                      <a:pt x="23" y="0"/>
                      <a:pt x="24" y="0"/>
                      <a:pt x="24" y="1"/>
                    </a:cubicBezTo>
                    <a:cubicBezTo>
                      <a:pt x="24" y="1"/>
                      <a:pt x="24" y="2"/>
                      <a:pt x="24" y="2"/>
                    </a:cubicBezTo>
                    <a:lnTo>
                      <a:pt x="20"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66" name="Freeform 202">
                <a:extLst>
                  <a:ext uri="{FF2B5EF4-FFF2-40B4-BE49-F238E27FC236}">
                    <a16:creationId xmlns:a16="http://schemas.microsoft.com/office/drawing/2014/main" id="{16D9681A-8825-0FE9-F314-F44C4F83FCCF}"/>
                  </a:ext>
                </a:extLst>
              </p:cNvPr>
              <p:cNvSpPr>
                <a:spLocks/>
              </p:cNvSpPr>
              <p:nvPr/>
            </p:nvSpPr>
            <p:spPr bwMode="auto">
              <a:xfrm>
                <a:off x="1338263" y="1198563"/>
                <a:ext cx="49213" cy="160338"/>
              </a:xfrm>
              <a:custGeom>
                <a:avLst/>
                <a:gdLst>
                  <a:gd name="T0" fmla="*/ 17 w 17"/>
                  <a:gd name="T1" fmla="*/ 53 h 55"/>
                  <a:gd name="T2" fmla="*/ 16 w 17"/>
                  <a:gd name="T3" fmla="*/ 55 h 55"/>
                  <a:gd name="T4" fmla="*/ 15 w 17"/>
                  <a:gd name="T5" fmla="*/ 55 h 55"/>
                  <a:gd name="T6" fmla="*/ 13 w 17"/>
                  <a:gd name="T7" fmla="*/ 53 h 55"/>
                  <a:gd name="T8" fmla="*/ 13 w 17"/>
                  <a:gd name="T9" fmla="*/ 38 h 55"/>
                  <a:gd name="T10" fmla="*/ 13 w 17"/>
                  <a:gd name="T11" fmla="*/ 37 h 55"/>
                  <a:gd name="T12" fmla="*/ 0 w 17"/>
                  <a:gd name="T13" fmla="*/ 3 h 55"/>
                  <a:gd name="T14" fmla="*/ 1 w 17"/>
                  <a:gd name="T15" fmla="*/ 1 h 55"/>
                  <a:gd name="T16" fmla="*/ 2 w 17"/>
                  <a:gd name="T17" fmla="*/ 0 h 55"/>
                  <a:gd name="T18" fmla="*/ 3 w 17"/>
                  <a:gd name="T19" fmla="*/ 0 h 55"/>
                  <a:gd name="T20" fmla="*/ 4 w 17"/>
                  <a:gd name="T21" fmla="*/ 1 h 55"/>
                  <a:gd name="T22" fmla="*/ 17 w 17"/>
                  <a:gd name="T23" fmla="*/ 36 h 55"/>
                  <a:gd name="T24" fmla="*/ 17 w 17"/>
                  <a:gd name="T25" fmla="*/ 37 h 55"/>
                  <a:gd name="T26" fmla="*/ 17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17" y="53"/>
                    </a:moveTo>
                    <a:cubicBezTo>
                      <a:pt x="17" y="54"/>
                      <a:pt x="17" y="55"/>
                      <a:pt x="16" y="55"/>
                    </a:cubicBezTo>
                    <a:cubicBezTo>
                      <a:pt x="15" y="55"/>
                      <a:pt x="15" y="55"/>
                      <a:pt x="15" y="55"/>
                    </a:cubicBezTo>
                    <a:cubicBezTo>
                      <a:pt x="14" y="55"/>
                      <a:pt x="13" y="54"/>
                      <a:pt x="13" y="53"/>
                    </a:cubicBezTo>
                    <a:cubicBezTo>
                      <a:pt x="13" y="38"/>
                      <a:pt x="13" y="38"/>
                      <a:pt x="13" y="38"/>
                    </a:cubicBezTo>
                    <a:cubicBezTo>
                      <a:pt x="13" y="37"/>
                      <a:pt x="13" y="37"/>
                      <a:pt x="13" y="37"/>
                    </a:cubicBezTo>
                    <a:cubicBezTo>
                      <a:pt x="0" y="3"/>
                      <a:pt x="0" y="3"/>
                      <a:pt x="0" y="3"/>
                    </a:cubicBezTo>
                    <a:cubicBezTo>
                      <a:pt x="0" y="2"/>
                      <a:pt x="0" y="1"/>
                      <a:pt x="1" y="1"/>
                    </a:cubicBezTo>
                    <a:cubicBezTo>
                      <a:pt x="2" y="0"/>
                      <a:pt x="2" y="0"/>
                      <a:pt x="2" y="0"/>
                    </a:cubicBezTo>
                    <a:cubicBezTo>
                      <a:pt x="2" y="0"/>
                      <a:pt x="3" y="0"/>
                      <a:pt x="3" y="0"/>
                    </a:cubicBezTo>
                    <a:cubicBezTo>
                      <a:pt x="4" y="1"/>
                      <a:pt x="4" y="1"/>
                      <a:pt x="4" y="1"/>
                    </a:cubicBezTo>
                    <a:cubicBezTo>
                      <a:pt x="17" y="36"/>
                      <a:pt x="17" y="36"/>
                      <a:pt x="17" y="36"/>
                    </a:cubicBezTo>
                    <a:cubicBezTo>
                      <a:pt x="17" y="36"/>
                      <a:pt x="17" y="37"/>
                      <a:pt x="17" y="37"/>
                    </a:cubicBezTo>
                    <a:lnTo>
                      <a:pt x="17"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67" name="Freeform 203">
                <a:extLst>
                  <a:ext uri="{FF2B5EF4-FFF2-40B4-BE49-F238E27FC236}">
                    <a16:creationId xmlns:a16="http://schemas.microsoft.com/office/drawing/2014/main" id="{2666242A-958A-4BB8-E03D-9A0080B70BE2}"/>
                  </a:ext>
                </a:extLst>
              </p:cNvPr>
              <p:cNvSpPr>
                <a:spLocks/>
              </p:cNvSpPr>
              <p:nvPr/>
            </p:nvSpPr>
            <p:spPr bwMode="auto">
              <a:xfrm>
                <a:off x="1409701" y="1198563"/>
                <a:ext cx="49213" cy="160338"/>
              </a:xfrm>
              <a:custGeom>
                <a:avLst/>
                <a:gdLst>
                  <a:gd name="T0" fmla="*/ 4 w 17"/>
                  <a:gd name="T1" fmla="*/ 53 h 55"/>
                  <a:gd name="T2" fmla="*/ 2 w 17"/>
                  <a:gd name="T3" fmla="*/ 55 h 55"/>
                  <a:gd name="T4" fmla="*/ 1 w 17"/>
                  <a:gd name="T5" fmla="*/ 55 h 55"/>
                  <a:gd name="T6" fmla="*/ 0 w 17"/>
                  <a:gd name="T7" fmla="*/ 53 h 55"/>
                  <a:gd name="T8" fmla="*/ 0 w 17"/>
                  <a:gd name="T9" fmla="*/ 37 h 55"/>
                  <a:gd name="T10" fmla="*/ 0 w 17"/>
                  <a:gd name="T11" fmla="*/ 36 h 55"/>
                  <a:gd name="T12" fmla="*/ 13 w 17"/>
                  <a:gd name="T13" fmla="*/ 1 h 55"/>
                  <a:gd name="T14" fmla="*/ 14 w 17"/>
                  <a:gd name="T15" fmla="*/ 0 h 55"/>
                  <a:gd name="T16" fmla="*/ 15 w 17"/>
                  <a:gd name="T17" fmla="*/ 0 h 55"/>
                  <a:gd name="T18" fmla="*/ 16 w 17"/>
                  <a:gd name="T19" fmla="*/ 1 h 55"/>
                  <a:gd name="T20" fmla="*/ 17 w 17"/>
                  <a:gd name="T21" fmla="*/ 3 h 55"/>
                  <a:gd name="T22" fmla="*/ 4 w 17"/>
                  <a:gd name="T23" fmla="*/ 37 h 55"/>
                  <a:gd name="T24" fmla="*/ 4 w 17"/>
                  <a:gd name="T25" fmla="*/ 38 h 55"/>
                  <a:gd name="T26" fmla="*/ 4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4" y="53"/>
                    </a:moveTo>
                    <a:cubicBezTo>
                      <a:pt x="4" y="54"/>
                      <a:pt x="3" y="55"/>
                      <a:pt x="2" y="55"/>
                    </a:cubicBezTo>
                    <a:cubicBezTo>
                      <a:pt x="1" y="55"/>
                      <a:pt x="1" y="55"/>
                      <a:pt x="1" y="55"/>
                    </a:cubicBezTo>
                    <a:cubicBezTo>
                      <a:pt x="0" y="55"/>
                      <a:pt x="0" y="54"/>
                      <a:pt x="0" y="53"/>
                    </a:cubicBezTo>
                    <a:cubicBezTo>
                      <a:pt x="0" y="37"/>
                      <a:pt x="0" y="37"/>
                      <a:pt x="0" y="37"/>
                    </a:cubicBezTo>
                    <a:cubicBezTo>
                      <a:pt x="0" y="37"/>
                      <a:pt x="0" y="36"/>
                      <a:pt x="0" y="36"/>
                    </a:cubicBezTo>
                    <a:cubicBezTo>
                      <a:pt x="13" y="1"/>
                      <a:pt x="13" y="1"/>
                      <a:pt x="13" y="1"/>
                    </a:cubicBezTo>
                    <a:cubicBezTo>
                      <a:pt x="13" y="1"/>
                      <a:pt x="13" y="1"/>
                      <a:pt x="14" y="0"/>
                    </a:cubicBezTo>
                    <a:cubicBezTo>
                      <a:pt x="14" y="0"/>
                      <a:pt x="15" y="0"/>
                      <a:pt x="15" y="0"/>
                    </a:cubicBezTo>
                    <a:cubicBezTo>
                      <a:pt x="16" y="1"/>
                      <a:pt x="16" y="1"/>
                      <a:pt x="16" y="1"/>
                    </a:cubicBezTo>
                    <a:cubicBezTo>
                      <a:pt x="17" y="1"/>
                      <a:pt x="17" y="2"/>
                      <a:pt x="17" y="3"/>
                    </a:cubicBezTo>
                    <a:cubicBezTo>
                      <a:pt x="4" y="37"/>
                      <a:pt x="4" y="37"/>
                      <a:pt x="4" y="37"/>
                    </a:cubicBezTo>
                    <a:cubicBezTo>
                      <a:pt x="4" y="37"/>
                      <a:pt x="4" y="37"/>
                      <a:pt x="4" y="38"/>
                    </a:cubicBezTo>
                    <a:lnTo>
                      <a:pt x="4"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68" name="Freeform 204">
                <a:extLst>
                  <a:ext uri="{FF2B5EF4-FFF2-40B4-BE49-F238E27FC236}">
                    <a16:creationId xmlns:a16="http://schemas.microsoft.com/office/drawing/2014/main" id="{B78415F6-AC4D-5B0C-46CF-7C9DFECA05D8}"/>
                  </a:ext>
                </a:extLst>
              </p:cNvPr>
              <p:cNvSpPr>
                <a:spLocks/>
              </p:cNvSpPr>
              <p:nvPr/>
            </p:nvSpPr>
            <p:spPr bwMode="auto">
              <a:xfrm>
                <a:off x="1360488" y="1176338"/>
                <a:ext cx="76200" cy="39688"/>
              </a:xfrm>
              <a:custGeom>
                <a:avLst/>
                <a:gdLst>
                  <a:gd name="T0" fmla="*/ 9 w 26"/>
                  <a:gd name="T1" fmla="*/ 13 h 14"/>
                  <a:gd name="T2" fmla="*/ 7 w 26"/>
                  <a:gd name="T3" fmla="*/ 13 h 14"/>
                  <a:gd name="T4" fmla="*/ 0 w 26"/>
                  <a:gd name="T5" fmla="*/ 8 h 14"/>
                  <a:gd name="T6" fmla="*/ 0 w 26"/>
                  <a:gd name="T7" fmla="*/ 6 h 14"/>
                  <a:gd name="T8" fmla="*/ 1 w 26"/>
                  <a:gd name="T9" fmla="*/ 5 h 14"/>
                  <a:gd name="T10" fmla="*/ 2 w 26"/>
                  <a:gd name="T11" fmla="*/ 5 h 14"/>
                  <a:gd name="T12" fmla="*/ 3 w 26"/>
                  <a:gd name="T13" fmla="*/ 5 h 14"/>
                  <a:gd name="T14" fmla="*/ 6 w 26"/>
                  <a:gd name="T15" fmla="*/ 7 h 14"/>
                  <a:gd name="T16" fmla="*/ 8 w 26"/>
                  <a:gd name="T17" fmla="*/ 7 h 14"/>
                  <a:gd name="T18" fmla="*/ 14 w 26"/>
                  <a:gd name="T19" fmla="*/ 0 h 14"/>
                  <a:gd name="T20" fmla="*/ 19 w 26"/>
                  <a:gd name="T21" fmla="*/ 6 h 14"/>
                  <a:gd name="T22" fmla="*/ 20 w 26"/>
                  <a:gd name="T23" fmla="*/ 7 h 14"/>
                  <a:gd name="T24" fmla="*/ 21 w 26"/>
                  <a:gd name="T25" fmla="*/ 7 h 14"/>
                  <a:gd name="T26" fmla="*/ 23 w 26"/>
                  <a:gd name="T27" fmla="*/ 5 h 14"/>
                  <a:gd name="T28" fmla="*/ 24 w 26"/>
                  <a:gd name="T29" fmla="*/ 4 h 14"/>
                  <a:gd name="T30" fmla="*/ 25 w 26"/>
                  <a:gd name="T31" fmla="*/ 5 h 14"/>
                  <a:gd name="T32" fmla="*/ 26 w 26"/>
                  <a:gd name="T33" fmla="*/ 5 h 14"/>
                  <a:gd name="T34" fmla="*/ 26 w 26"/>
                  <a:gd name="T35" fmla="*/ 8 h 14"/>
                  <a:gd name="T36" fmla="*/ 21 w 26"/>
                  <a:gd name="T37" fmla="*/ 13 h 14"/>
                  <a:gd name="T38" fmla="*/ 19 w 26"/>
                  <a:gd name="T39" fmla="*/ 14 h 14"/>
                  <a:gd name="T40" fmla="*/ 18 w 26"/>
                  <a:gd name="T41" fmla="*/ 13 h 14"/>
                  <a:gd name="T42" fmla="*/ 15 w 26"/>
                  <a:gd name="T43" fmla="*/ 9 h 14"/>
                  <a:gd name="T44" fmla="*/ 14 w 26"/>
                  <a:gd name="T45" fmla="*/ 8 h 14"/>
                  <a:gd name="T46" fmla="*/ 12 w 26"/>
                  <a:gd name="T47" fmla="*/ 9 h 14"/>
                  <a:gd name="T48" fmla="*/ 9 w 26"/>
                  <a:gd name="T4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4">
                    <a:moveTo>
                      <a:pt x="9" y="13"/>
                    </a:moveTo>
                    <a:cubicBezTo>
                      <a:pt x="8" y="14"/>
                      <a:pt x="7" y="14"/>
                      <a:pt x="7" y="13"/>
                    </a:cubicBezTo>
                    <a:cubicBezTo>
                      <a:pt x="0" y="8"/>
                      <a:pt x="0" y="8"/>
                      <a:pt x="0" y="8"/>
                    </a:cubicBezTo>
                    <a:cubicBezTo>
                      <a:pt x="0" y="8"/>
                      <a:pt x="0" y="7"/>
                      <a:pt x="0" y="6"/>
                    </a:cubicBezTo>
                    <a:cubicBezTo>
                      <a:pt x="1" y="5"/>
                      <a:pt x="1" y="5"/>
                      <a:pt x="1" y="5"/>
                    </a:cubicBezTo>
                    <a:cubicBezTo>
                      <a:pt x="1" y="5"/>
                      <a:pt x="2" y="5"/>
                      <a:pt x="2" y="5"/>
                    </a:cubicBezTo>
                    <a:cubicBezTo>
                      <a:pt x="2" y="5"/>
                      <a:pt x="3" y="5"/>
                      <a:pt x="3" y="5"/>
                    </a:cubicBezTo>
                    <a:cubicBezTo>
                      <a:pt x="6" y="7"/>
                      <a:pt x="6" y="7"/>
                      <a:pt x="6" y="7"/>
                    </a:cubicBezTo>
                    <a:cubicBezTo>
                      <a:pt x="7" y="8"/>
                      <a:pt x="8" y="8"/>
                      <a:pt x="8" y="7"/>
                    </a:cubicBezTo>
                    <a:cubicBezTo>
                      <a:pt x="8" y="7"/>
                      <a:pt x="12" y="2"/>
                      <a:pt x="14" y="0"/>
                    </a:cubicBezTo>
                    <a:cubicBezTo>
                      <a:pt x="16" y="4"/>
                      <a:pt x="19" y="6"/>
                      <a:pt x="19" y="6"/>
                    </a:cubicBezTo>
                    <a:cubicBezTo>
                      <a:pt x="19" y="7"/>
                      <a:pt x="19" y="7"/>
                      <a:pt x="20" y="7"/>
                    </a:cubicBezTo>
                    <a:cubicBezTo>
                      <a:pt x="20" y="7"/>
                      <a:pt x="21" y="7"/>
                      <a:pt x="21" y="7"/>
                    </a:cubicBezTo>
                    <a:cubicBezTo>
                      <a:pt x="23" y="5"/>
                      <a:pt x="23" y="5"/>
                      <a:pt x="23" y="5"/>
                    </a:cubicBezTo>
                    <a:cubicBezTo>
                      <a:pt x="23" y="4"/>
                      <a:pt x="23" y="4"/>
                      <a:pt x="24" y="4"/>
                    </a:cubicBezTo>
                    <a:cubicBezTo>
                      <a:pt x="24" y="4"/>
                      <a:pt x="24" y="4"/>
                      <a:pt x="25" y="5"/>
                    </a:cubicBezTo>
                    <a:cubicBezTo>
                      <a:pt x="26" y="5"/>
                      <a:pt x="26" y="5"/>
                      <a:pt x="26" y="5"/>
                    </a:cubicBezTo>
                    <a:cubicBezTo>
                      <a:pt x="26" y="6"/>
                      <a:pt x="26" y="7"/>
                      <a:pt x="26" y="8"/>
                    </a:cubicBezTo>
                    <a:cubicBezTo>
                      <a:pt x="21" y="13"/>
                      <a:pt x="21" y="13"/>
                      <a:pt x="21" y="13"/>
                    </a:cubicBezTo>
                    <a:cubicBezTo>
                      <a:pt x="20" y="14"/>
                      <a:pt x="20" y="14"/>
                      <a:pt x="19" y="14"/>
                    </a:cubicBezTo>
                    <a:cubicBezTo>
                      <a:pt x="19" y="14"/>
                      <a:pt x="18" y="14"/>
                      <a:pt x="18" y="13"/>
                    </a:cubicBezTo>
                    <a:cubicBezTo>
                      <a:pt x="15" y="9"/>
                      <a:pt x="15" y="9"/>
                      <a:pt x="15" y="9"/>
                    </a:cubicBezTo>
                    <a:cubicBezTo>
                      <a:pt x="15" y="8"/>
                      <a:pt x="14" y="8"/>
                      <a:pt x="14" y="8"/>
                    </a:cubicBezTo>
                    <a:cubicBezTo>
                      <a:pt x="13" y="8"/>
                      <a:pt x="13" y="8"/>
                      <a:pt x="12" y="9"/>
                    </a:cubicBezTo>
                    <a:lnTo>
                      <a:pt x="9" y="1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sp>
        <p:nvSpPr>
          <p:cNvPr id="272" name="Isosceles Triangle 132">
            <a:hlinkClick r:id="" action="ppaction://noaction"/>
            <a:extLst>
              <a:ext uri="{FF2B5EF4-FFF2-40B4-BE49-F238E27FC236}">
                <a16:creationId xmlns:a16="http://schemas.microsoft.com/office/drawing/2014/main" id="{3694BCFD-061C-A989-6FF7-2D60B62B5154}"/>
              </a:ext>
            </a:extLst>
          </p:cNvPr>
          <p:cNvSpPr/>
          <p:nvPr/>
        </p:nvSpPr>
        <p:spPr>
          <a:xfrm rot="10800000">
            <a:off x="4387580" y="2762370"/>
            <a:ext cx="377300" cy="161943"/>
          </a:xfrm>
          <a:prstGeom prst="triangle">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273" name="Espace réservé du texte 3">
            <a:hlinkClick r:id="" action="ppaction://noaction"/>
            <a:extLst>
              <a:ext uri="{FF2B5EF4-FFF2-40B4-BE49-F238E27FC236}">
                <a16:creationId xmlns:a16="http://schemas.microsoft.com/office/drawing/2014/main" id="{0F206361-1984-E6EC-9D4F-82631B0CFE3B}"/>
              </a:ext>
            </a:extLst>
          </p:cNvPr>
          <p:cNvSpPr txBox="1">
            <a:spLocks/>
          </p:cNvSpPr>
          <p:nvPr>
            <p:custDataLst>
              <p:tags r:id="rId10"/>
            </p:custDataLst>
          </p:nvPr>
        </p:nvSpPr>
        <p:spPr>
          <a:xfrm>
            <a:off x="3804463" y="2129821"/>
            <a:ext cx="1546385" cy="251110"/>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WHO </a:t>
            </a:r>
          </a:p>
        </p:txBody>
      </p:sp>
      <p:grpSp>
        <p:nvGrpSpPr>
          <p:cNvPr id="275" name="Group 274">
            <a:extLst>
              <a:ext uri="{FF2B5EF4-FFF2-40B4-BE49-F238E27FC236}">
                <a16:creationId xmlns:a16="http://schemas.microsoft.com/office/drawing/2014/main" id="{3E376CE2-4AB1-AFE9-5215-DFD9E44725CF}"/>
              </a:ext>
            </a:extLst>
          </p:cNvPr>
          <p:cNvGrpSpPr/>
          <p:nvPr/>
        </p:nvGrpSpPr>
        <p:grpSpPr>
          <a:xfrm>
            <a:off x="4221794" y="1307280"/>
            <a:ext cx="733615" cy="763069"/>
            <a:chOff x="2586630" y="4011184"/>
            <a:chExt cx="1720038" cy="1789096"/>
          </a:xfrm>
        </p:grpSpPr>
        <p:grpSp>
          <p:nvGrpSpPr>
            <p:cNvPr id="276" name="Group 275">
              <a:extLst>
                <a:ext uri="{FF2B5EF4-FFF2-40B4-BE49-F238E27FC236}">
                  <a16:creationId xmlns:a16="http://schemas.microsoft.com/office/drawing/2014/main" id="{91B2399C-4435-6846-00A9-5A7C63987BBE}"/>
                </a:ext>
              </a:extLst>
            </p:cNvPr>
            <p:cNvGrpSpPr/>
            <p:nvPr/>
          </p:nvGrpSpPr>
          <p:grpSpPr>
            <a:xfrm>
              <a:off x="2586630" y="4011184"/>
              <a:ext cx="1720038" cy="1789096"/>
              <a:chOff x="625817" y="935673"/>
              <a:chExt cx="1796366" cy="1868488"/>
            </a:xfrm>
            <a:solidFill>
              <a:schemeClr val="bg1"/>
            </a:solidFill>
          </p:grpSpPr>
          <p:sp>
            <p:nvSpPr>
              <p:cNvPr id="284" name="Freeform 5">
                <a:extLst>
                  <a:ext uri="{FF2B5EF4-FFF2-40B4-BE49-F238E27FC236}">
                    <a16:creationId xmlns:a16="http://schemas.microsoft.com/office/drawing/2014/main" id="{82F01CBE-C08F-CB1C-05C8-C6796014A1D8}"/>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85" name="Freeform 6">
                <a:extLst>
                  <a:ext uri="{FF2B5EF4-FFF2-40B4-BE49-F238E27FC236}">
                    <a16:creationId xmlns:a16="http://schemas.microsoft.com/office/drawing/2014/main" id="{7A5DA0A2-271D-2338-0820-56F248A385EA}"/>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86" name="Oval 7">
                <a:extLst>
                  <a:ext uri="{FF2B5EF4-FFF2-40B4-BE49-F238E27FC236}">
                    <a16:creationId xmlns:a16="http://schemas.microsoft.com/office/drawing/2014/main" id="{DEBFDA35-320D-B47E-1B08-18F823DD2C55}"/>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277" name="Groupe 364">
              <a:extLst>
                <a:ext uri="{FF2B5EF4-FFF2-40B4-BE49-F238E27FC236}">
                  <a16:creationId xmlns:a16="http://schemas.microsoft.com/office/drawing/2014/main" id="{5AE8ED99-4984-69C0-E818-2FAF39E46806}"/>
                </a:ext>
              </a:extLst>
            </p:cNvPr>
            <p:cNvGrpSpPr/>
            <p:nvPr/>
          </p:nvGrpSpPr>
          <p:grpSpPr>
            <a:xfrm>
              <a:off x="3045204" y="4655274"/>
              <a:ext cx="815147" cy="500197"/>
              <a:chOff x="3092451" y="3854450"/>
              <a:chExt cx="450850" cy="327025"/>
            </a:xfrm>
            <a:solidFill>
              <a:srgbClr val="FBB034"/>
            </a:solidFill>
          </p:grpSpPr>
          <p:sp>
            <p:nvSpPr>
              <p:cNvPr id="278" name="Freeform 286">
                <a:extLst>
                  <a:ext uri="{FF2B5EF4-FFF2-40B4-BE49-F238E27FC236}">
                    <a16:creationId xmlns:a16="http://schemas.microsoft.com/office/drawing/2014/main" id="{0D183465-3239-8E44-E35D-EF8EF116F2C0}"/>
                  </a:ext>
                </a:extLst>
              </p:cNvPr>
              <p:cNvSpPr>
                <a:spLocks/>
              </p:cNvSpPr>
              <p:nvPr/>
            </p:nvSpPr>
            <p:spPr bwMode="auto">
              <a:xfrm>
                <a:off x="3092451" y="3968750"/>
                <a:ext cx="168275" cy="123825"/>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279" name="Oval 287">
                <a:extLst>
                  <a:ext uri="{FF2B5EF4-FFF2-40B4-BE49-F238E27FC236}">
                    <a16:creationId xmlns:a16="http://schemas.microsoft.com/office/drawing/2014/main" id="{C38C8755-8D76-A040-0E3C-60BA8C1EDFB2}"/>
                  </a:ext>
                </a:extLst>
              </p:cNvPr>
              <p:cNvSpPr>
                <a:spLocks noChangeArrowheads="1"/>
              </p:cNvSpPr>
              <p:nvPr/>
            </p:nvSpPr>
            <p:spPr bwMode="auto">
              <a:xfrm>
                <a:off x="3125788" y="3867150"/>
                <a:ext cx="90488" cy="112713"/>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280" name="Freeform 288">
                <a:extLst>
                  <a:ext uri="{FF2B5EF4-FFF2-40B4-BE49-F238E27FC236}">
                    <a16:creationId xmlns:a16="http://schemas.microsoft.com/office/drawing/2014/main" id="{9FC69E30-B5D6-280E-87CE-A1B5418282EE}"/>
                  </a:ext>
                </a:extLst>
              </p:cNvPr>
              <p:cNvSpPr>
                <a:spLocks/>
              </p:cNvSpPr>
              <p:nvPr/>
            </p:nvSpPr>
            <p:spPr bwMode="auto">
              <a:xfrm>
                <a:off x="3373438" y="3956050"/>
                <a:ext cx="169863" cy="125413"/>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281" name="Oval 289">
                <a:extLst>
                  <a:ext uri="{FF2B5EF4-FFF2-40B4-BE49-F238E27FC236}">
                    <a16:creationId xmlns:a16="http://schemas.microsoft.com/office/drawing/2014/main" id="{4AA4DE08-0F15-8B9E-98CB-C1B5A239C123}"/>
                  </a:ext>
                </a:extLst>
              </p:cNvPr>
              <p:cNvSpPr>
                <a:spLocks noChangeArrowheads="1"/>
              </p:cNvSpPr>
              <p:nvPr/>
            </p:nvSpPr>
            <p:spPr bwMode="auto">
              <a:xfrm>
                <a:off x="3411538" y="3854450"/>
                <a:ext cx="90488" cy="114300"/>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282" name="Freeform 290">
                <a:extLst>
                  <a:ext uri="{FF2B5EF4-FFF2-40B4-BE49-F238E27FC236}">
                    <a16:creationId xmlns:a16="http://schemas.microsoft.com/office/drawing/2014/main" id="{80BDC5DF-5C12-B343-CC49-7B51C52FCD06}"/>
                  </a:ext>
                </a:extLst>
              </p:cNvPr>
              <p:cNvSpPr>
                <a:spLocks/>
              </p:cNvSpPr>
              <p:nvPr/>
            </p:nvSpPr>
            <p:spPr bwMode="auto">
              <a:xfrm>
                <a:off x="3205163" y="4013200"/>
                <a:ext cx="225425" cy="168275"/>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283" name="Freeform 291">
                <a:extLst>
                  <a:ext uri="{FF2B5EF4-FFF2-40B4-BE49-F238E27FC236}">
                    <a16:creationId xmlns:a16="http://schemas.microsoft.com/office/drawing/2014/main" id="{E81CF9C2-879C-74D0-2C21-2802F24382D9}"/>
                  </a:ext>
                </a:extLst>
              </p:cNvPr>
              <p:cNvSpPr>
                <a:spLocks/>
              </p:cNvSpPr>
              <p:nvPr/>
            </p:nvSpPr>
            <p:spPr bwMode="auto">
              <a:xfrm>
                <a:off x="3254376" y="3878263"/>
                <a:ext cx="119063" cy="14922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sp>
        <p:nvSpPr>
          <p:cNvPr id="287" name="Isosceles Triangle 143">
            <a:hlinkClick r:id="" action="ppaction://noaction"/>
            <a:extLst>
              <a:ext uri="{FF2B5EF4-FFF2-40B4-BE49-F238E27FC236}">
                <a16:creationId xmlns:a16="http://schemas.microsoft.com/office/drawing/2014/main" id="{4F733107-B4B5-318C-1A62-710005D486FA}"/>
              </a:ext>
            </a:extLst>
          </p:cNvPr>
          <p:cNvSpPr/>
          <p:nvPr/>
        </p:nvSpPr>
        <p:spPr>
          <a:xfrm rot="10800000">
            <a:off x="2726336" y="2759228"/>
            <a:ext cx="377300" cy="161943"/>
          </a:xfrm>
          <a:prstGeom prst="triangle">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288" name="Espace réservé du texte 3">
            <a:hlinkClick r:id="" action="ppaction://noaction"/>
            <a:extLst>
              <a:ext uri="{FF2B5EF4-FFF2-40B4-BE49-F238E27FC236}">
                <a16:creationId xmlns:a16="http://schemas.microsoft.com/office/drawing/2014/main" id="{D422B53B-A346-A922-1ADF-D977B6736999}"/>
              </a:ext>
            </a:extLst>
          </p:cNvPr>
          <p:cNvSpPr txBox="1">
            <a:spLocks/>
          </p:cNvSpPr>
          <p:nvPr>
            <p:custDataLst>
              <p:tags r:id="rId11"/>
            </p:custDataLst>
          </p:nvPr>
        </p:nvSpPr>
        <p:spPr>
          <a:xfrm>
            <a:off x="2153008" y="2121774"/>
            <a:ext cx="1525394" cy="22566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WHAT </a:t>
            </a:r>
          </a:p>
        </p:txBody>
      </p:sp>
      <p:grpSp>
        <p:nvGrpSpPr>
          <p:cNvPr id="289" name="Group 288">
            <a:extLst>
              <a:ext uri="{FF2B5EF4-FFF2-40B4-BE49-F238E27FC236}">
                <a16:creationId xmlns:a16="http://schemas.microsoft.com/office/drawing/2014/main" id="{F0009191-2C72-20AF-AC94-37BDF319524E}"/>
              </a:ext>
            </a:extLst>
          </p:cNvPr>
          <p:cNvGrpSpPr/>
          <p:nvPr/>
        </p:nvGrpSpPr>
        <p:grpSpPr>
          <a:xfrm>
            <a:off x="2553476" y="1319126"/>
            <a:ext cx="733615" cy="763069"/>
            <a:chOff x="5349782" y="868171"/>
            <a:chExt cx="1486237" cy="1545908"/>
          </a:xfrm>
        </p:grpSpPr>
        <p:grpSp>
          <p:nvGrpSpPr>
            <p:cNvPr id="290" name="Group 289">
              <a:extLst>
                <a:ext uri="{FF2B5EF4-FFF2-40B4-BE49-F238E27FC236}">
                  <a16:creationId xmlns:a16="http://schemas.microsoft.com/office/drawing/2014/main" id="{9F894BCE-FE61-31BE-2233-FABCC4F9465C}"/>
                </a:ext>
              </a:extLst>
            </p:cNvPr>
            <p:cNvGrpSpPr/>
            <p:nvPr/>
          </p:nvGrpSpPr>
          <p:grpSpPr>
            <a:xfrm>
              <a:off x="5349782" y="868171"/>
              <a:ext cx="1486237" cy="1545908"/>
              <a:chOff x="3673817" y="935673"/>
              <a:chExt cx="1796366" cy="1868488"/>
            </a:xfrm>
            <a:solidFill>
              <a:schemeClr val="bg1"/>
            </a:solidFill>
          </p:grpSpPr>
          <p:sp>
            <p:nvSpPr>
              <p:cNvPr id="296" name="Freeform 5">
                <a:extLst>
                  <a:ext uri="{FF2B5EF4-FFF2-40B4-BE49-F238E27FC236}">
                    <a16:creationId xmlns:a16="http://schemas.microsoft.com/office/drawing/2014/main" id="{8AF5B20B-9FD4-2EB5-04E0-F35A7640E2A4}"/>
                  </a:ext>
                </a:extLst>
              </p:cNvPr>
              <p:cNvSpPr>
                <a:spLocks/>
              </p:cNvSpPr>
              <p:nvPr/>
            </p:nvSpPr>
            <p:spPr bwMode="auto">
              <a:xfrm>
                <a:off x="3747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97" name="Freeform 6">
                <a:extLst>
                  <a:ext uri="{FF2B5EF4-FFF2-40B4-BE49-F238E27FC236}">
                    <a16:creationId xmlns:a16="http://schemas.microsoft.com/office/drawing/2014/main" id="{AE246311-5837-5255-DE53-149580126F9A}"/>
                  </a:ext>
                </a:extLst>
              </p:cNvPr>
              <p:cNvSpPr>
                <a:spLocks/>
              </p:cNvSpPr>
              <p:nvPr/>
            </p:nvSpPr>
            <p:spPr bwMode="auto">
              <a:xfrm>
                <a:off x="3673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98" name="Oval 7">
                <a:extLst>
                  <a:ext uri="{FF2B5EF4-FFF2-40B4-BE49-F238E27FC236}">
                    <a16:creationId xmlns:a16="http://schemas.microsoft.com/office/drawing/2014/main" id="{C0C46A07-29F6-F898-AB50-CF47DB4CF471}"/>
                  </a:ext>
                </a:extLst>
              </p:cNvPr>
              <p:cNvSpPr>
                <a:spLocks noChangeArrowheads="1"/>
              </p:cNvSpPr>
              <p:nvPr/>
            </p:nvSpPr>
            <p:spPr bwMode="auto">
              <a:xfrm>
                <a:off x="3914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291" name="Group 892">
              <a:extLst>
                <a:ext uri="{FF2B5EF4-FFF2-40B4-BE49-F238E27FC236}">
                  <a16:creationId xmlns:a16="http://schemas.microsoft.com/office/drawing/2014/main" id="{6FE88AA0-CAB3-3D3F-FED4-6D30D089C3E1}"/>
                </a:ext>
              </a:extLst>
            </p:cNvPr>
            <p:cNvGrpSpPr/>
            <p:nvPr/>
          </p:nvGrpSpPr>
          <p:grpSpPr>
            <a:xfrm>
              <a:off x="5821971" y="1388263"/>
              <a:ext cx="528516" cy="524391"/>
              <a:chOff x="19355777" y="4858418"/>
              <a:chExt cx="894226" cy="887250"/>
            </a:xfrm>
            <a:solidFill>
              <a:srgbClr val="FF8200"/>
            </a:solidFill>
          </p:grpSpPr>
          <p:sp>
            <p:nvSpPr>
              <p:cNvPr id="292" name="Freeform 34">
                <a:extLst>
                  <a:ext uri="{FF2B5EF4-FFF2-40B4-BE49-F238E27FC236}">
                    <a16:creationId xmlns:a16="http://schemas.microsoft.com/office/drawing/2014/main" id="{A4394D0E-EB11-FB05-542D-BF5380E0F7C2}"/>
                  </a:ext>
                </a:extLst>
              </p:cNvPr>
              <p:cNvSpPr>
                <a:spLocks/>
              </p:cNvSpPr>
              <p:nvPr/>
            </p:nvSpPr>
            <p:spPr bwMode="auto">
              <a:xfrm>
                <a:off x="19411756" y="5358022"/>
                <a:ext cx="383445" cy="387646"/>
              </a:xfrm>
              <a:custGeom>
                <a:avLst/>
                <a:gdLst>
                  <a:gd name="T0" fmla="*/ 414 w 629"/>
                  <a:gd name="T1" fmla="*/ 32 h 635"/>
                  <a:gd name="T2" fmla="*/ 279 w 629"/>
                  <a:gd name="T3" fmla="*/ 68 h 635"/>
                  <a:gd name="T4" fmla="*/ 276 w 629"/>
                  <a:gd name="T5" fmla="*/ 68 h 635"/>
                  <a:gd name="T6" fmla="*/ 264 w 629"/>
                  <a:gd name="T7" fmla="*/ 68 h 635"/>
                  <a:gd name="T8" fmla="*/ 265 w 629"/>
                  <a:gd name="T9" fmla="*/ 69 h 635"/>
                  <a:gd name="T10" fmla="*/ 152 w 629"/>
                  <a:gd name="T11" fmla="*/ 101 h 635"/>
                  <a:gd name="T12" fmla="*/ 95 w 629"/>
                  <a:gd name="T13" fmla="*/ 146 h 635"/>
                  <a:gd name="T14" fmla="*/ 1 w 629"/>
                  <a:gd name="T15" fmla="*/ 346 h 635"/>
                  <a:gd name="T16" fmla="*/ 10 w 629"/>
                  <a:gd name="T17" fmla="*/ 365 h 635"/>
                  <a:gd name="T18" fmla="*/ 32 w 629"/>
                  <a:gd name="T19" fmla="*/ 366 h 635"/>
                  <a:gd name="T20" fmla="*/ 219 w 629"/>
                  <a:gd name="T21" fmla="*/ 258 h 635"/>
                  <a:gd name="T22" fmla="*/ 223 w 629"/>
                  <a:gd name="T23" fmla="*/ 256 h 635"/>
                  <a:gd name="T24" fmla="*/ 292 w 629"/>
                  <a:gd name="T25" fmla="*/ 281 h 635"/>
                  <a:gd name="T26" fmla="*/ 325 w 629"/>
                  <a:gd name="T27" fmla="*/ 325 h 635"/>
                  <a:gd name="T28" fmla="*/ 336 w 629"/>
                  <a:gd name="T29" fmla="*/ 442 h 635"/>
                  <a:gd name="T30" fmla="*/ 330 w 629"/>
                  <a:gd name="T31" fmla="*/ 447 h 635"/>
                  <a:gd name="T32" fmla="*/ 142 w 629"/>
                  <a:gd name="T33" fmla="*/ 556 h 635"/>
                  <a:gd name="T34" fmla="*/ 131 w 629"/>
                  <a:gd name="T35" fmla="*/ 575 h 635"/>
                  <a:gd name="T36" fmla="*/ 143 w 629"/>
                  <a:gd name="T37" fmla="*/ 593 h 635"/>
                  <a:gd name="T38" fmla="*/ 431 w 629"/>
                  <a:gd name="T39" fmla="*/ 584 h 635"/>
                  <a:gd name="T40" fmla="*/ 483 w 629"/>
                  <a:gd name="T41" fmla="*/ 544 h 635"/>
                  <a:gd name="T42" fmla="*/ 558 w 629"/>
                  <a:gd name="T43" fmla="*/ 363 h 635"/>
                  <a:gd name="T44" fmla="*/ 559 w 629"/>
                  <a:gd name="T45" fmla="*/ 364 h 635"/>
                  <a:gd name="T46" fmla="*/ 597 w 629"/>
                  <a:gd name="T47" fmla="*/ 214 h 635"/>
                  <a:gd name="T48" fmla="*/ 629 w 629"/>
                  <a:gd name="T49" fmla="*/ 182 h 635"/>
                  <a:gd name="T50" fmla="*/ 446 w 629"/>
                  <a:gd name="T51" fmla="*/ 0 h 635"/>
                  <a:gd name="T52" fmla="*/ 414 w 629"/>
                  <a:gd name="T53" fmla="*/ 3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9" h="635">
                    <a:moveTo>
                      <a:pt x="414" y="32"/>
                    </a:moveTo>
                    <a:cubicBezTo>
                      <a:pt x="383" y="63"/>
                      <a:pt x="334" y="68"/>
                      <a:pt x="279" y="68"/>
                    </a:cubicBezTo>
                    <a:cubicBezTo>
                      <a:pt x="278" y="68"/>
                      <a:pt x="277" y="68"/>
                      <a:pt x="276" y="68"/>
                    </a:cubicBezTo>
                    <a:cubicBezTo>
                      <a:pt x="272" y="68"/>
                      <a:pt x="268" y="68"/>
                      <a:pt x="264" y="68"/>
                    </a:cubicBezTo>
                    <a:cubicBezTo>
                      <a:pt x="265" y="69"/>
                      <a:pt x="265" y="69"/>
                      <a:pt x="265" y="69"/>
                    </a:cubicBezTo>
                    <a:cubicBezTo>
                      <a:pt x="226" y="71"/>
                      <a:pt x="188" y="81"/>
                      <a:pt x="152" y="101"/>
                    </a:cubicBezTo>
                    <a:cubicBezTo>
                      <a:pt x="131" y="113"/>
                      <a:pt x="112" y="129"/>
                      <a:pt x="95" y="146"/>
                    </a:cubicBezTo>
                    <a:cubicBezTo>
                      <a:pt x="42" y="198"/>
                      <a:pt x="7" y="271"/>
                      <a:pt x="1" y="346"/>
                    </a:cubicBezTo>
                    <a:cubicBezTo>
                      <a:pt x="0" y="353"/>
                      <a:pt x="4" y="361"/>
                      <a:pt x="10" y="365"/>
                    </a:cubicBezTo>
                    <a:cubicBezTo>
                      <a:pt x="17" y="369"/>
                      <a:pt x="25" y="370"/>
                      <a:pt x="32" y="366"/>
                    </a:cubicBezTo>
                    <a:cubicBezTo>
                      <a:pt x="219" y="258"/>
                      <a:pt x="219" y="258"/>
                      <a:pt x="219" y="258"/>
                    </a:cubicBezTo>
                    <a:cubicBezTo>
                      <a:pt x="219" y="258"/>
                      <a:pt x="219" y="257"/>
                      <a:pt x="223" y="256"/>
                    </a:cubicBezTo>
                    <a:cubicBezTo>
                      <a:pt x="233" y="254"/>
                      <a:pt x="257" y="247"/>
                      <a:pt x="292" y="281"/>
                    </a:cubicBezTo>
                    <a:cubicBezTo>
                      <a:pt x="302" y="291"/>
                      <a:pt x="313" y="306"/>
                      <a:pt x="325" y="325"/>
                    </a:cubicBezTo>
                    <a:cubicBezTo>
                      <a:pt x="369" y="405"/>
                      <a:pt x="345" y="430"/>
                      <a:pt x="336" y="442"/>
                    </a:cubicBezTo>
                    <a:cubicBezTo>
                      <a:pt x="331" y="447"/>
                      <a:pt x="329" y="447"/>
                      <a:pt x="330" y="447"/>
                    </a:cubicBezTo>
                    <a:cubicBezTo>
                      <a:pt x="142" y="556"/>
                      <a:pt x="142" y="556"/>
                      <a:pt x="142" y="556"/>
                    </a:cubicBezTo>
                    <a:cubicBezTo>
                      <a:pt x="135" y="560"/>
                      <a:pt x="131" y="567"/>
                      <a:pt x="131" y="575"/>
                    </a:cubicBezTo>
                    <a:cubicBezTo>
                      <a:pt x="132" y="583"/>
                      <a:pt x="136" y="590"/>
                      <a:pt x="143" y="593"/>
                    </a:cubicBezTo>
                    <a:cubicBezTo>
                      <a:pt x="234" y="635"/>
                      <a:pt x="347" y="632"/>
                      <a:pt x="431" y="584"/>
                    </a:cubicBezTo>
                    <a:cubicBezTo>
                      <a:pt x="450" y="573"/>
                      <a:pt x="468" y="559"/>
                      <a:pt x="483" y="544"/>
                    </a:cubicBezTo>
                    <a:cubicBezTo>
                      <a:pt x="531" y="496"/>
                      <a:pt x="556" y="431"/>
                      <a:pt x="558" y="363"/>
                    </a:cubicBezTo>
                    <a:cubicBezTo>
                      <a:pt x="559" y="364"/>
                      <a:pt x="559" y="364"/>
                      <a:pt x="559" y="364"/>
                    </a:cubicBezTo>
                    <a:cubicBezTo>
                      <a:pt x="558" y="304"/>
                      <a:pt x="563" y="248"/>
                      <a:pt x="597" y="214"/>
                    </a:cubicBezTo>
                    <a:cubicBezTo>
                      <a:pt x="629" y="182"/>
                      <a:pt x="629" y="182"/>
                      <a:pt x="629" y="182"/>
                    </a:cubicBezTo>
                    <a:cubicBezTo>
                      <a:pt x="446" y="0"/>
                      <a:pt x="446" y="0"/>
                      <a:pt x="446" y="0"/>
                    </a:cubicBezTo>
                    <a:lnTo>
                      <a:pt x="414" y="32"/>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293" name="Freeform 35">
                <a:extLst>
                  <a:ext uri="{FF2B5EF4-FFF2-40B4-BE49-F238E27FC236}">
                    <a16:creationId xmlns:a16="http://schemas.microsoft.com/office/drawing/2014/main" id="{D983D314-9D46-D60A-0587-F0FA8C20F0A2}"/>
                  </a:ext>
                </a:extLst>
              </p:cNvPr>
              <p:cNvSpPr>
                <a:spLocks/>
              </p:cNvSpPr>
              <p:nvPr/>
            </p:nvSpPr>
            <p:spPr bwMode="auto">
              <a:xfrm>
                <a:off x="19628661" y="5131313"/>
                <a:ext cx="607353" cy="607357"/>
              </a:xfrm>
              <a:custGeom>
                <a:avLst/>
                <a:gdLst>
                  <a:gd name="T0" fmla="*/ 509 w 997"/>
                  <a:gd name="T1" fmla="*/ 319 h 996"/>
                  <a:gd name="T2" fmla="*/ 326 w 997"/>
                  <a:gd name="T3" fmla="*/ 136 h 996"/>
                  <a:gd name="T4" fmla="*/ 196 w 997"/>
                  <a:gd name="T5" fmla="*/ 6 h 996"/>
                  <a:gd name="T6" fmla="*/ 182 w 997"/>
                  <a:gd name="T7" fmla="*/ 0 h 996"/>
                  <a:gd name="T8" fmla="*/ 169 w 997"/>
                  <a:gd name="T9" fmla="*/ 6 h 996"/>
                  <a:gd name="T10" fmla="*/ 8 w 997"/>
                  <a:gd name="T11" fmla="*/ 167 h 996"/>
                  <a:gd name="T12" fmla="*/ 8 w 997"/>
                  <a:gd name="T13" fmla="*/ 194 h 996"/>
                  <a:gd name="T14" fmla="*/ 138 w 997"/>
                  <a:gd name="T15" fmla="*/ 324 h 996"/>
                  <a:gd name="T16" fmla="*/ 321 w 997"/>
                  <a:gd name="T17" fmla="*/ 507 h 996"/>
                  <a:gd name="T18" fmla="*/ 803 w 997"/>
                  <a:gd name="T19" fmla="*/ 988 h 996"/>
                  <a:gd name="T20" fmla="*/ 830 w 997"/>
                  <a:gd name="T21" fmla="*/ 988 h 996"/>
                  <a:gd name="T22" fmla="*/ 991 w 997"/>
                  <a:gd name="T23" fmla="*/ 827 h 996"/>
                  <a:gd name="T24" fmla="*/ 997 w 997"/>
                  <a:gd name="T25" fmla="*/ 814 h 996"/>
                  <a:gd name="T26" fmla="*/ 991 w 997"/>
                  <a:gd name="T27" fmla="*/ 800 h 996"/>
                  <a:gd name="T28" fmla="*/ 509 w 997"/>
                  <a:gd name="T29" fmla="*/ 31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996">
                    <a:moveTo>
                      <a:pt x="509" y="319"/>
                    </a:moveTo>
                    <a:cubicBezTo>
                      <a:pt x="326" y="136"/>
                      <a:pt x="326" y="136"/>
                      <a:pt x="326" y="136"/>
                    </a:cubicBezTo>
                    <a:cubicBezTo>
                      <a:pt x="196" y="6"/>
                      <a:pt x="196" y="6"/>
                      <a:pt x="196" y="6"/>
                    </a:cubicBezTo>
                    <a:cubicBezTo>
                      <a:pt x="192" y="2"/>
                      <a:pt x="187" y="0"/>
                      <a:pt x="182" y="0"/>
                    </a:cubicBezTo>
                    <a:cubicBezTo>
                      <a:pt x="177" y="0"/>
                      <a:pt x="172" y="2"/>
                      <a:pt x="169" y="6"/>
                    </a:cubicBezTo>
                    <a:cubicBezTo>
                      <a:pt x="8" y="167"/>
                      <a:pt x="8" y="167"/>
                      <a:pt x="8" y="167"/>
                    </a:cubicBezTo>
                    <a:cubicBezTo>
                      <a:pt x="0" y="174"/>
                      <a:pt x="0" y="187"/>
                      <a:pt x="8" y="194"/>
                    </a:cubicBezTo>
                    <a:cubicBezTo>
                      <a:pt x="138" y="324"/>
                      <a:pt x="138" y="324"/>
                      <a:pt x="138" y="324"/>
                    </a:cubicBezTo>
                    <a:cubicBezTo>
                      <a:pt x="321" y="507"/>
                      <a:pt x="321" y="507"/>
                      <a:pt x="321" y="507"/>
                    </a:cubicBezTo>
                    <a:cubicBezTo>
                      <a:pt x="803" y="988"/>
                      <a:pt x="803" y="988"/>
                      <a:pt x="803" y="988"/>
                    </a:cubicBezTo>
                    <a:cubicBezTo>
                      <a:pt x="810" y="996"/>
                      <a:pt x="822" y="996"/>
                      <a:pt x="830" y="988"/>
                    </a:cubicBezTo>
                    <a:cubicBezTo>
                      <a:pt x="991" y="827"/>
                      <a:pt x="991" y="827"/>
                      <a:pt x="991" y="827"/>
                    </a:cubicBezTo>
                    <a:cubicBezTo>
                      <a:pt x="995" y="824"/>
                      <a:pt x="997" y="819"/>
                      <a:pt x="997" y="814"/>
                    </a:cubicBezTo>
                    <a:cubicBezTo>
                      <a:pt x="997" y="809"/>
                      <a:pt x="995" y="804"/>
                      <a:pt x="991" y="800"/>
                    </a:cubicBezTo>
                    <a:lnTo>
                      <a:pt x="509" y="319"/>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294" name="Freeform 36">
                <a:extLst>
                  <a:ext uri="{FF2B5EF4-FFF2-40B4-BE49-F238E27FC236}">
                    <a16:creationId xmlns:a16="http://schemas.microsoft.com/office/drawing/2014/main" id="{FF01B8B7-02A0-899D-10CE-2CA08C5A9B3E}"/>
                  </a:ext>
                </a:extLst>
              </p:cNvPr>
              <p:cNvSpPr>
                <a:spLocks/>
              </p:cNvSpPr>
              <p:nvPr/>
            </p:nvSpPr>
            <p:spPr bwMode="auto">
              <a:xfrm>
                <a:off x="19855363" y="4898993"/>
                <a:ext cx="394640" cy="398839"/>
              </a:xfrm>
              <a:custGeom>
                <a:avLst/>
                <a:gdLst>
                  <a:gd name="T0" fmla="*/ 636 w 646"/>
                  <a:gd name="T1" fmla="*/ 269 h 652"/>
                  <a:gd name="T2" fmla="*/ 614 w 646"/>
                  <a:gd name="T3" fmla="*/ 269 h 652"/>
                  <a:gd name="T4" fmla="*/ 428 w 646"/>
                  <a:gd name="T5" fmla="*/ 376 h 652"/>
                  <a:gd name="T6" fmla="*/ 424 w 646"/>
                  <a:gd name="T7" fmla="*/ 378 h 652"/>
                  <a:gd name="T8" fmla="*/ 355 w 646"/>
                  <a:gd name="T9" fmla="*/ 353 h 652"/>
                  <a:gd name="T10" fmla="*/ 322 w 646"/>
                  <a:gd name="T11" fmla="*/ 309 h 652"/>
                  <a:gd name="T12" fmla="*/ 311 w 646"/>
                  <a:gd name="T13" fmla="*/ 192 h 652"/>
                  <a:gd name="T14" fmla="*/ 317 w 646"/>
                  <a:gd name="T15" fmla="*/ 187 h 652"/>
                  <a:gd name="T16" fmla="*/ 505 w 646"/>
                  <a:gd name="T17" fmla="*/ 79 h 652"/>
                  <a:gd name="T18" fmla="*/ 515 w 646"/>
                  <a:gd name="T19" fmla="*/ 59 h 652"/>
                  <a:gd name="T20" fmla="*/ 503 w 646"/>
                  <a:gd name="T21" fmla="*/ 41 h 652"/>
                  <a:gd name="T22" fmla="*/ 216 w 646"/>
                  <a:gd name="T23" fmla="*/ 51 h 652"/>
                  <a:gd name="T24" fmla="*/ 164 w 646"/>
                  <a:gd name="T25" fmla="*/ 90 h 652"/>
                  <a:gd name="T26" fmla="*/ 89 w 646"/>
                  <a:gd name="T27" fmla="*/ 271 h 652"/>
                  <a:gd name="T28" fmla="*/ 88 w 646"/>
                  <a:gd name="T29" fmla="*/ 270 h 652"/>
                  <a:gd name="T30" fmla="*/ 49 w 646"/>
                  <a:gd name="T31" fmla="*/ 420 h 652"/>
                  <a:gd name="T32" fmla="*/ 0 w 646"/>
                  <a:gd name="T33" fmla="*/ 469 h 652"/>
                  <a:gd name="T34" fmla="*/ 182 w 646"/>
                  <a:gd name="T35" fmla="*/ 652 h 652"/>
                  <a:gd name="T36" fmla="*/ 232 w 646"/>
                  <a:gd name="T37" fmla="*/ 603 h 652"/>
                  <a:gd name="T38" fmla="*/ 367 w 646"/>
                  <a:gd name="T39" fmla="*/ 566 h 652"/>
                  <a:gd name="T40" fmla="*/ 370 w 646"/>
                  <a:gd name="T41" fmla="*/ 567 h 652"/>
                  <a:gd name="T42" fmla="*/ 383 w 646"/>
                  <a:gd name="T43" fmla="*/ 567 h 652"/>
                  <a:gd name="T44" fmla="*/ 382 w 646"/>
                  <a:gd name="T45" fmla="*/ 565 h 652"/>
                  <a:gd name="T46" fmla="*/ 494 w 646"/>
                  <a:gd name="T47" fmla="*/ 533 h 652"/>
                  <a:gd name="T48" fmla="*/ 552 w 646"/>
                  <a:gd name="T49" fmla="*/ 488 h 652"/>
                  <a:gd name="T50" fmla="*/ 646 w 646"/>
                  <a:gd name="T51" fmla="*/ 289 h 652"/>
                  <a:gd name="T52" fmla="*/ 636 w 646"/>
                  <a:gd name="T53" fmla="*/ 2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6" h="652">
                    <a:moveTo>
                      <a:pt x="636" y="269"/>
                    </a:moveTo>
                    <a:cubicBezTo>
                      <a:pt x="630" y="265"/>
                      <a:pt x="621" y="265"/>
                      <a:pt x="614" y="269"/>
                    </a:cubicBezTo>
                    <a:cubicBezTo>
                      <a:pt x="428" y="376"/>
                      <a:pt x="428" y="376"/>
                      <a:pt x="428" y="376"/>
                    </a:cubicBezTo>
                    <a:cubicBezTo>
                      <a:pt x="428" y="376"/>
                      <a:pt x="427" y="377"/>
                      <a:pt x="424" y="378"/>
                    </a:cubicBezTo>
                    <a:cubicBezTo>
                      <a:pt x="413" y="381"/>
                      <a:pt x="389" y="387"/>
                      <a:pt x="355" y="353"/>
                    </a:cubicBezTo>
                    <a:cubicBezTo>
                      <a:pt x="344" y="343"/>
                      <a:pt x="333" y="329"/>
                      <a:pt x="322" y="309"/>
                    </a:cubicBezTo>
                    <a:cubicBezTo>
                      <a:pt x="278" y="229"/>
                      <a:pt x="301" y="204"/>
                      <a:pt x="311" y="192"/>
                    </a:cubicBezTo>
                    <a:cubicBezTo>
                      <a:pt x="315" y="188"/>
                      <a:pt x="317" y="187"/>
                      <a:pt x="317" y="187"/>
                    </a:cubicBezTo>
                    <a:cubicBezTo>
                      <a:pt x="505" y="79"/>
                      <a:pt x="505" y="79"/>
                      <a:pt x="505" y="79"/>
                    </a:cubicBezTo>
                    <a:cubicBezTo>
                      <a:pt x="512" y="75"/>
                      <a:pt x="516" y="67"/>
                      <a:pt x="515" y="59"/>
                    </a:cubicBezTo>
                    <a:cubicBezTo>
                      <a:pt x="515" y="52"/>
                      <a:pt x="510" y="45"/>
                      <a:pt x="503" y="41"/>
                    </a:cubicBezTo>
                    <a:cubicBezTo>
                      <a:pt x="412" y="0"/>
                      <a:pt x="300" y="2"/>
                      <a:pt x="216" y="51"/>
                    </a:cubicBezTo>
                    <a:cubicBezTo>
                      <a:pt x="196" y="62"/>
                      <a:pt x="179" y="75"/>
                      <a:pt x="164" y="90"/>
                    </a:cubicBezTo>
                    <a:cubicBezTo>
                      <a:pt x="116" y="138"/>
                      <a:pt x="90" y="203"/>
                      <a:pt x="89" y="271"/>
                    </a:cubicBezTo>
                    <a:cubicBezTo>
                      <a:pt x="88" y="270"/>
                      <a:pt x="88" y="270"/>
                      <a:pt x="88" y="270"/>
                    </a:cubicBezTo>
                    <a:cubicBezTo>
                      <a:pt x="89" y="331"/>
                      <a:pt x="83" y="386"/>
                      <a:pt x="49" y="420"/>
                    </a:cubicBezTo>
                    <a:cubicBezTo>
                      <a:pt x="0" y="469"/>
                      <a:pt x="0" y="469"/>
                      <a:pt x="0" y="469"/>
                    </a:cubicBezTo>
                    <a:cubicBezTo>
                      <a:pt x="182" y="652"/>
                      <a:pt x="182" y="652"/>
                      <a:pt x="182" y="652"/>
                    </a:cubicBezTo>
                    <a:cubicBezTo>
                      <a:pt x="232" y="603"/>
                      <a:pt x="232" y="603"/>
                      <a:pt x="232" y="603"/>
                    </a:cubicBezTo>
                    <a:cubicBezTo>
                      <a:pt x="263" y="572"/>
                      <a:pt x="313" y="566"/>
                      <a:pt x="367" y="566"/>
                    </a:cubicBezTo>
                    <a:cubicBezTo>
                      <a:pt x="368" y="567"/>
                      <a:pt x="369" y="567"/>
                      <a:pt x="370" y="567"/>
                    </a:cubicBezTo>
                    <a:cubicBezTo>
                      <a:pt x="374" y="567"/>
                      <a:pt x="379" y="567"/>
                      <a:pt x="383" y="567"/>
                    </a:cubicBezTo>
                    <a:cubicBezTo>
                      <a:pt x="382" y="565"/>
                      <a:pt x="382" y="565"/>
                      <a:pt x="382" y="565"/>
                    </a:cubicBezTo>
                    <a:cubicBezTo>
                      <a:pt x="420" y="563"/>
                      <a:pt x="459" y="553"/>
                      <a:pt x="494" y="533"/>
                    </a:cubicBezTo>
                    <a:cubicBezTo>
                      <a:pt x="515" y="521"/>
                      <a:pt x="534" y="506"/>
                      <a:pt x="552" y="488"/>
                    </a:cubicBezTo>
                    <a:cubicBezTo>
                      <a:pt x="604" y="436"/>
                      <a:pt x="639" y="363"/>
                      <a:pt x="646" y="289"/>
                    </a:cubicBezTo>
                    <a:cubicBezTo>
                      <a:pt x="646" y="281"/>
                      <a:pt x="643" y="273"/>
                      <a:pt x="636" y="269"/>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295" name="Freeform 37">
                <a:extLst>
                  <a:ext uri="{FF2B5EF4-FFF2-40B4-BE49-F238E27FC236}">
                    <a16:creationId xmlns:a16="http://schemas.microsoft.com/office/drawing/2014/main" id="{21EE6970-C4EA-8D2B-748C-D1202F10C629}"/>
                  </a:ext>
                </a:extLst>
              </p:cNvPr>
              <p:cNvSpPr>
                <a:spLocks/>
              </p:cNvSpPr>
              <p:nvPr/>
            </p:nvSpPr>
            <p:spPr bwMode="auto">
              <a:xfrm>
                <a:off x="19355777" y="4858418"/>
                <a:ext cx="424030" cy="424028"/>
              </a:xfrm>
              <a:custGeom>
                <a:avLst/>
                <a:gdLst>
                  <a:gd name="T0" fmla="*/ 248 w 695"/>
                  <a:gd name="T1" fmla="*/ 695 h 695"/>
                  <a:gd name="T2" fmla="*/ 279 w 695"/>
                  <a:gd name="T3" fmla="*/ 682 h 695"/>
                  <a:gd name="T4" fmla="*/ 682 w 695"/>
                  <a:gd name="T5" fmla="*/ 279 h 695"/>
                  <a:gd name="T6" fmla="*/ 695 w 695"/>
                  <a:gd name="T7" fmla="*/ 248 h 695"/>
                  <a:gd name="T8" fmla="*/ 682 w 695"/>
                  <a:gd name="T9" fmla="*/ 218 h 695"/>
                  <a:gd name="T10" fmla="*/ 477 w 695"/>
                  <a:gd name="T11" fmla="*/ 12 h 695"/>
                  <a:gd name="T12" fmla="*/ 446 w 695"/>
                  <a:gd name="T13" fmla="*/ 0 h 695"/>
                  <a:gd name="T14" fmla="*/ 416 w 695"/>
                  <a:gd name="T15" fmla="*/ 12 h 695"/>
                  <a:gd name="T16" fmla="*/ 12 w 695"/>
                  <a:gd name="T17" fmla="*/ 416 h 695"/>
                  <a:gd name="T18" fmla="*/ 0 w 695"/>
                  <a:gd name="T19" fmla="*/ 446 h 695"/>
                  <a:gd name="T20" fmla="*/ 12 w 695"/>
                  <a:gd name="T21" fmla="*/ 477 h 695"/>
                  <a:gd name="T22" fmla="*/ 218 w 695"/>
                  <a:gd name="T23" fmla="*/ 682 h 695"/>
                  <a:gd name="T24" fmla="*/ 248 w 695"/>
                  <a:gd name="T25"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695">
                    <a:moveTo>
                      <a:pt x="248" y="695"/>
                    </a:moveTo>
                    <a:cubicBezTo>
                      <a:pt x="260" y="695"/>
                      <a:pt x="271" y="690"/>
                      <a:pt x="279" y="682"/>
                    </a:cubicBezTo>
                    <a:cubicBezTo>
                      <a:pt x="682" y="279"/>
                      <a:pt x="682" y="279"/>
                      <a:pt x="682" y="279"/>
                    </a:cubicBezTo>
                    <a:cubicBezTo>
                      <a:pt x="690" y="271"/>
                      <a:pt x="695" y="260"/>
                      <a:pt x="695" y="248"/>
                    </a:cubicBezTo>
                    <a:cubicBezTo>
                      <a:pt x="695" y="237"/>
                      <a:pt x="690" y="226"/>
                      <a:pt x="682" y="218"/>
                    </a:cubicBezTo>
                    <a:cubicBezTo>
                      <a:pt x="477" y="12"/>
                      <a:pt x="477" y="12"/>
                      <a:pt x="477" y="12"/>
                    </a:cubicBezTo>
                    <a:cubicBezTo>
                      <a:pt x="469" y="4"/>
                      <a:pt x="458" y="0"/>
                      <a:pt x="446" y="0"/>
                    </a:cubicBezTo>
                    <a:cubicBezTo>
                      <a:pt x="435" y="0"/>
                      <a:pt x="424" y="4"/>
                      <a:pt x="416" y="12"/>
                    </a:cubicBezTo>
                    <a:cubicBezTo>
                      <a:pt x="12" y="416"/>
                      <a:pt x="12" y="416"/>
                      <a:pt x="12" y="416"/>
                    </a:cubicBezTo>
                    <a:cubicBezTo>
                      <a:pt x="4" y="424"/>
                      <a:pt x="0" y="435"/>
                      <a:pt x="0" y="446"/>
                    </a:cubicBezTo>
                    <a:cubicBezTo>
                      <a:pt x="0" y="458"/>
                      <a:pt x="4" y="469"/>
                      <a:pt x="12" y="477"/>
                    </a:cubicBezTo>
                    <a:cubicBezTo>
                      <a:pt x="218" y="682"/>
                      <a:pt x="218" y="682"/>
                      <a:pt x="218" y="682"/>
                    </a:cubicBezTo>
                    <a:cubicBezTo>
                      <a:pt x="226" y="690"/>
                      <a:pt x="237" y="695"/>
                      <a:pt x="248" y="695"/>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grpSp>
      </p:grpSp>
      <p:sp>
        <p:nvSpPr>
          <p:cNvPr id="299" name="object 57">
            <a:hlinkClick r:id="rId36" action="ppaction://hlinksldjump"/>
            <a:extLst>
              <a:ext uri="{FF2B5EF4-FFF2-40B4-BE49-F238E27FC236}">
                <a16:creationId xmlns:a16="http://schemas.microsoft.com/office/drawing/2014/main" id="{FB4BFF19-224A-EDEC-CBEE-1D518F778445}"/>
              </a:ext>
            </a:extLst>
          </p:cNvPr>
          <p:cNvSpPr txBox="1"/>
          <p:nvPr/>
        </p:nvSpPr>
        <p:spPr>
          <a:xfrm>
            <a:off x="7081388" y="3530056"/>
            <a:ext cx="1612800" cy="194400"/>
          </a:xfrm>
          <a:prstGeom prst="rect">
            <a:avLst/>
          </a:prstGeom>
          <a:solidFill>
            <a:srgbClr val="8DB9CA">
              <a:alpha val="76998"/>
            </a:srgbClr>
          </a:solidFill>
        </p:spPr>
        <p:txBody>
          <a:bodyPr vert="horz" wrap="square" lIns="0" tIns="0" rIns="0" bIns="0" rtlCol="0" anchor="ctr">
            <a:noAutofit/>
          </a:bodyPr>
          <a:lstStyle/>
          <a:p>
            <a:pPr marL="492112">
              <a:spcBef>
                <a:spcPts val="516"/>
              </a:spcBef>
            </a:pPr>
            <a:r>
              <a:rPr lang="en-GB" sz="841" spc="-5" dirty="0">
                <a:solidFill>
                  <a:srgbClr val="FFFFFF"/>
                </a:solidFill>
                <a:latin typeface="Verdana"/>
                <a:cs typeface="Verdana"/>
              </a:rPr>
              <a:t>Storytelling</a:t>
            </a:r>
            <a:endParaRPr lang="en-GB" sz="841" dirty="0">
              <a:latin typeface="Verdana"/>
              <a:cs typeface="Verdana"/>
            </a:endParaRPr>
          </a:p>
        </p:txBody>
      </p:sp>
      <p:sp>
        <p:nvSpPr>
          <p:cNvPr id="301" name="object 52">
            <a:extLst>
              <a:ext uri="{FF2B5EF4-FFF2-40B4-BE49-F238E27FC236}">
                <a16:creationId xmlns:a16="http://schemas.microsoft.com/office/drawing/2014/main" id="{1EE85E1C-1BB9-A7B0-9E79-4B73E68F05D7}"/>
              </a:ext>
            </a:extLst>
          </p:cNvPr>
          <p:cNvSpPr txBox="1"/>
          <p:nvPr/>
        </p:nvSpPr>
        <p:spPr>
          <a:xfrm>
            <a:off x="2172210" y="2449061"/>
            <a:ext cx="1463940" cy="283415"/>
          </a:xfrm>
          <a:prstGeom prst="rect">
            <a:avLst/>
          </a:prstGeom>
        </p:spPr>
        <p:txBody>
          <a:bodyPr vert="horz" wrap="square" lIns="0" tIns="6354" rIns="0" bIns="0" rtlCol="0">
            <a:spAutoFit/>
          </a:bodyPr>
          <a:lstStyle/>
          <a:p>
            <a:pPr marL="37544" algn="ctr">
              <a:spcBef>
                <a:spcPts val="50"/>
              </a:spcBef>
            </a:pPr>
            <a:r>
              <a:rPr lang="en-US" sz="600" dirty="0">
                <a:solidFill>
                  <a:schemeClr val="bg1"/>
                </a:solidFill>
              </a:rPr>
              <a:t>What is the scope of the pilot and what variables to consider when setting up a pilot</a:t>
            </a:r>
          </a:p>
        </p:txBody>
      </p:sp>
      <p:sp>
        <p:nvSpPr>
          <p:cNvPr id="302" name="object 52">
            <a:extLst>
              <a:ext uri="{FF2B5EF4-FFF2-40B4-BE49-F238E27FC236}">
                <a16:creationId xmlns:a16="http://schemas.microsoft.com/office/drawing/2014/main" id="{F2E53D4F-732D-915F-F43A-E1C359D86F25}"/>
              </a:ext>
            </a:extLst>
          </p:cNvPr>
          <p:cNvSpPr txBox="1"/>
          <p:nvPr/>
        </p:nvSpPr>
        <p:spPr>
          <a:xfrm>
            <a:off x="3816110" y="2457241"/>
            <a:ext cx="1463940" cy="283415"/>
          </a:xfrm>
          <a:prstGeom prst="rect">
            <a:avLst/>
          </a:prstGeom>
        </p:spPr>
        <p:txBody>
          <a:bodyPr vert="horz" wrap="square" lIns="0" tIns="6354" rIns="0" bIns="0" rtlCol="0">
            <a:spAutoFit/>
          </a:bodyPr>
          <a:lstStyle/>
          <a:p>
            <a:pPr marL="37544" algn="ctr">
              <a:spcBef>
                <a:spcPts val="50"/>
              </a:spcBef>
            </a:pPr>
            <a:r>
              <a:rPr lang="en-US" sz="600" dirty="0">
                <a:solidFill>
                  <a:schemeClr val="bg1"/>
                </a:solidFill>
              </a:rPr>
              <a:t>Which supply chain partners and solution providers will you engage to create success</a:t>
            </a:r>
          </a:p>
        </p:txBody>
      </p:sp>
      <p:sp>
        <p:nvSpPr>
          <p:cNvPr id="303" name="object 52">
            <a:extLst>
              <a:ext uri="{FF2B5EF4-FFF2-40B4-BE49-F238E27FC236}">
                <a16:creationId xmlns:a16="http://schemas.microsoft.com/office/drawing/2014/main" id="{BE31768F-3C7F-B1CF-317A-79F4D6F7F023}"/>
              </a:ext>
            </a:extLst>
          </p:cNvPr>
          <p:cNvSpPr txBox="1"/>
          <p:nvPr/>
        </p:nvSpPr>
        <p:spPr>
          <a:xfrm>
            <a:off x="5478324" y="2443632"/>
            <a:ext cx="1463940" cy="283415"/>
          </a:xfrm>
          <a:prstGeom prst="rect">
            <a:avLst/>
          </a:prstGeom>
        </p:spPr>
        <p:txBody>
          <a:bodyPr vert="horz" wrap="square" lIns="0" tIns="6354" rIns="0" bIns="0" rtlCol="0">
            <a:spAutoFit/>
          </a:bodyPr>
          <a:lstStyle/>
          <a:p>
            <a:pPr marL="37544" algn="ctr">
              <a:spcBef>
                <a:spcPts val="50"/>
              </a:spcBef>
            </a:pPr>
            <a:r>
              <a:rPr lang="en-US" sz="600" dirty="0">
                <a:solidFill>
                  <a:schemeClr val="bg1"/>
                </a:solidFill>
              </a:rPr>
              <a:t>How to set up and implement a 2D pilot; looking at different pilot building blocks, learnings and pitfalls</a:t>
            </a:r>
          </a:p>
        </p:txBody>
      </p:sp>
      <p:sp>
        <p:nvSpPr>
          <p:cNvPr id="304" name="object 52">
            <a:extLst>
              <a:ext uri="{FF2B5EF4-FFF2-40B4-BE49-F238E27FC236}">
                <a16:creationId xmlns:a16="http://schemas.microsoft.com/office/drawing/2014/main" id="{B70E8B33-F18D-777B-DD9B-74A70A60C0BE}"/>
              </a:ext>
            </a:extLst>
          </p:cNvPr>
          <p:cNvSpPr txBox="1"/>
          <p:nvPr/>
        </p:nvSpPr>
        <p:spPr>
          <a:xfrm>
            <a:off x="7151276" y="2444395"/>
            <a:ext cx="1463940" cy="283415"/>
          </a:xfrm>
          <a:prstGeom prst="rect">
            <a:avLst/>
          </a:prstGeom>
        </p:spPr>
        <p:txBody>
          <a:bodyPr vert="horz" wrap="square" lIns="0" tIns="6354" rIns="0" bIns="0" rtlCol="0">
            <a:spAutoFit/>
          </a:bodyPr>
          <a:lstStyle/>
          <a:p>
            <a:pPr marL="37544" algn="ctr">
              <a:spcBef>
                <a:spcPts val="50"/>
              </a:spcBef>
            </a:pPr>
            <a:r>
              <a:rPr lang="en-US" sz="600" dirty="0">
                <a:solidFill>
                  <a:schemeClr val="bg1"/>
                </a:solidFill>
              </a:rPr>
              <a:t>How to track your pilot, capture learnings and report back to the GS1 community</a:t>
            </a:r>
          </a:p>
        </p:txBody>
      </p:sp>
      <p:sp>
        <p:nvSpPr>
          <p:cNvPr id="305" name="object 61">
            <a:hlinkClick r:id="rId37" action="ppaction://hlinksldjump"/>
            <a:extLst>
              <a:ext uri="{FF2B5EF4-FFF2-40B4-BE49-F238E27FC236}">
                <a16:creationId xmlns:a16="http://schemas.microsoft.com/office/drawing/2014/main" id="{D7546A1D-4865-E968-2F58-BB966B8D1365}"/>
              </a:ext>
            </a:extLst>
          </p:cNvPr>
          <p:cNvSpPr txBox="1"/>
          <p:nvPr/>
        </p:nvSpPr>
        <p:spPr>
          <a:xfrm>
            <a:off x="5427126" y="3112676"/>
            <a:ext cx="1613142" cy="194400"/>
          </a:xfrm>
          <a:prstGeom prst="rect">
            <a:avLst/>
          </a:prstGeom>
          <a:solidFill>
            <a:srgbClr val="22BCB9">
              <a:alpha val="76998"/>
            </a:srgbClr>
          </a:solidFill>
        </p:spPr>
        <p:txBody>
          <a:bodyPr vert="horz" wrap="none" lIns="0" tIns="0" rIns="0" bIns="0" rtlCol="0" anchor="ctr">
            <a:noAutofit/>
          </a:bodyPr>
          <a:lstStyle/>
          <a:p>
            <a:pPr algn="ctr"/>
            <a:r>
              <a:rPr lang="en-GB" sz="840" spc="-30" dirty="0">
                <a:solidFill>
                  <a:srgbClr val="FFFFFF"/>
                </a:solidFill>
                <a:latin typeface="Verdana"/>
                <a:cs typeface="Verdana"/>
              </a:rPr>
              <a:t>Project</a:t>
            </a:r>
            <a:r>
              <a:rPr lang="en-GB" sz="840" spc="-25" dirty="0">
                <a:solidFill>
                  <a:srgbClr val="FFFFFF"/>
                </a:solidFill>
                <a:latin typeface="Verdana"/>
                <a:cs typeface="Verdana"/>
              </a:rPr>
              <a:t> </a:t>
            </a:r>
            <a:r>
              <a:rPr lang="en-GB" sz="840" spc="-18" dirty="0">
                <a:solidFill>
                  <a:srgbClr val="FFFFFF"/>
                </a:solidFill>
                <a:latin typeface="Verdana"/>
                <a:cs typeface="Verdana"/>
              </a:rPr>
              <a:t>Phases</a:t>
            </a:r>
            <a:endParaRPr lang="en-GB" sz="840" dirty="0">
              <a:latin typeface="Verdana"/>
              <a:cs typeface="Verdana"/>
            </a:endParaRPr>
          </a:p>
        </p:txBody>
      </p:sp>
      <p:sp>
        <p:nvSpPr>
          <p:cNvPr id="306" name="object 57">
            <a:hlinkClick r:id="rId38" action="ppaction://hlinksldjump"/>
            <a:extLst>
              <a:ext uri="{FF2B5EF4-FFF2-40B4-BE49-F238E27FC236}">
                <a16:creationId xmlns:a16="http://schemas.microsoft.com/office/drawing/2014/main" id="{CF9FD1A7-64D0-3176-C9D9-87AFDB851AB9}"/>
              </a:ext>
            </a:extLst>
          </p:cNvPr>
          <p:cNvSpPr txBox="1"/>
          <p:nvPr/>
        </p:nvSpPr>
        <p:spPr>
          <a:xfrm>
            <a:off x="7081388" y="3112676"/>
            <a:ext cx="1612800" cy="194400"/>
          </a:xfrm>
          <a:prstGeom prst="rect">
            <a:avLst/>
          </a:prstGeom>
          <a:solidFill>
            <a:srgbClr val="8DB9CA">
              <a:alpha val="76998"/>
            </a:srgbClr>
          </a:solidFill>
        </p:spPr>
        <p:txBody>
          <a:bodyPr vert="horz" wrap="square" lIns="0" tIns="0" rIns="0" bIns="0" rtlCol="0" anchor="ctr">
            <a:noAutofit/>
          </a:bodyPr>
          <a:lstStyle/>
          <a:p>
            <a:pPr marL="492112">
              <a:spcBef>
                <a:spcPts val="387"/>
              </a:spcBef>
            </a:pPr>
            <a:r>
              <a:rPr sz="841" spc="-30" dirty="0">
                <a:solidFill>
                  <a:srgbClr val="FFFFFF"/>
                </a:solidFill>
                <a:latin typeface="Verdana"/>
                <a:cs typeface="Verdana"/>
              </a:rPr>
              <a:t>Pilot</a:t>
            </a:r>
            <a:r>
              <a:rPr sz="841" spc="-52" dirty="0">
                <a:solidFill>
                  <a:srgbClr val="FFFFFF"/>
                </a:solidFill>
                <a:latin typeface="Verdana"/>
                <a:cs typeface="Verdana"/>
              </a:rPr>
              <a:t> </a:t>
            </a:r>
            <a:r>
              <a:rPr lang="fr-FR" sz="841" spc="-5" dirty="0" err="1">
                <a:solidFill>
                  <a:srgbClr val="FFFFFF"/>
                </a:solidFill>
                <a:latin typeface="Verdana"/>
                <a:cs typeface="Verdana"/>
              </a:rPr>
              <a:t>Tracking</a:t>
            </a:r>
            <a:endParaRPr sz="841" dirty="0">
              <a:latin typeface="Verdana"/>
              <a:cs typeface="Verdana"/>
            </a:endParaRPr>
          </a:p>
        </p:txBody>
      </p:sp>
      <p:sp>
        <p:nvSpPr>
          <p:cNvPr id="307" name="Rounded Rectangle 14">
            <a:hlinkClick r:id="rId39"/>
            <a:extLst>
              <a:ext uri="{FF2B5EF4-FFF2-40B4-BE49-F238E27FC236}">
                <a16:creationId xmlns:a16="http://schemas.microsoft.com/office/drawing/2014/main" id="{1565D4A4-9FEB-DA46-4C03-15D8255F1753}"/>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8/8</a:t>
            </a:r>
            <a:endParaRPr lang="en-US" sz="800" u="sng" dirty="0">
              <a:solidFill>
                <a:schemeClr val="bg2"/>
              </a:solidFill>
            </a:endParaRPr>
          </a:p>
        </p:txBody>
      </p:sp>
      <p:sp>
        <p:nvSpPr>
          <p:cNvPr id="300" name="Arrow: Right 88">
            <a:hlinkClick r:id="" action="ppaction://hlinkshowjump?jump=lastslideviewed"/>
            <a:extLst>
              <a:ext uri="{FF2B5EF4-FFF2-40B4-BE49-F238E27FC236}">
                <a16:creationId xmlns:a16="http://schemas.microsoft.com/office/drawing/2014/main" id="{6BCBAAC3-170F-1D48-DE46-C629517680EF}"/>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310" name="Graphic 309">
            <a:hlinkClick r:id="rId40" action="ppaction://hlinksldjump"/>
            <a:extLst>
              <a:ext uri="{FF2B5EF4-FFF2-40B4-BE49-F238E27FC236}">
                <a16:creationId xmlns:a16="http://schemas.microsoft.com/office/drawing/2014/main" id="{3A795B23-FF2B-C208-1233-D9513C534457}"/>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57793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EBBB2C0-1EBA-4A81-95AE-0412C975716F}"/>
              </a:ext>
            </a:extLst>
          </p:cNvPr>
          <p:cNvSpPr txBox="1">
            <a:spLocks/>
          </p:cNvSpPr>
          <p:nvPr/>
        </p:nvSpPr>
        <p:spPr>
          <a:xfrm>
            <a:off x="447721" y="1091410"/>
            <a:ext cx="4584233" cy="3312086"/>
          </a:xfrm>
          <a:prstGeom prst="rect">
            <a:avLst/>
          </a:prstGeom>
        </p:spPr>
        <p:txBody>
          <a:bodyP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marR="0" lvl="0" indent="0" algn="l" defTabSz="609525" rtl="0" eaLnBrk="1" fontAlgn="base" latinLnBrk="0" hangingPunct="1">
              <a:lnSpc>
                <a:spcPct val="100000"/>
              </a:lnSpc>
              <a:spcBef>
                <a:spcPts val="533"/>
              </a:spcBef>
              <a:spcAft>
                <a:spcPct val="0"/>
              </a:spcAft>
              <a:buClr>
                <a:srgbClr val="F26334"/>
              </a:buClr>
              <a:buSzTx/>
              <a:buFont typeface="Arial"/>
              <a:buNone/>
              <a:tabLst/>
              <a:defRPr/>
            </a:pPr>
            <a:r>
              <a:rPr kumimoji="0" lang="en-US" sz="975" b="1" i="0" u="none" strike="noStrike" kern="1200" cap="none" spc="0" normalizeH="0" baseline="0" noProof="0" dirty="0">
                <a:ln>
                  <a:noFill/>
                </a:ln>
                <a:solidFill>
                  <a:srgbClr val="002C6C"/>
                </a:solidFill>
                <a:effectLst/>
                <a:uLnTx/>
                <a:uFillTx/>
                <a:latin typeface="Verdana"/>
                <a:ea typeface="ＭＳ Ｐゴシック" charset="0"/>
              </a:rPr>
              <a:t>Migration to 2D barcodes </a:t>
            </a:r>
          </a:p>
          <a:p>
            <a:pPr marL="272243" marR="0" lvl="1" indent="0" algn="l" defTabSz="609525" rtl="0" eaLnBrk="1" fontAlgn="base" latinLnBrk="0" hangingPunct="1">
              <a:lnSpc>
                <a:spcPct val="100000"/>
              </a:lnSpc>
              <a:spcBef>
                <a:spcPts val="533"/>
              </a:spcBef>
              <a:spcAft>
                <a:spcPct val="0"/>
              </a:spcAft>
              <a:buClr>
                <a:srgbClr val="F26334"/>
              </a:buClr>
              <a:buSzTx/>
              <a:buFont typeface="Lucida Grande"/>
              <a:buNone/>
              <a:tabLst/>
              <a:defRPr/>
            </a:pPr>
            <a:r>
              <a:rPr kumimoji="0" lang="en-US" sz="975" b="0" i="0" u="none" strike="noStrike" kern="1200" cap="none" spc="0" normalizeH="0" baseline="0" noProof="0" dirty="0">
                <a:ln>
                  <a:noFill/>
                </a:ln>
                <a:solidFill>
                  <a:srgbClr val="002C6C"/>
                </a:solidFill>
                <a:effectLst/>
                <a:uLnTx/>
                <a:uFillTx/>
                <a:latin typeface="Verdana"/>
                <a:ea typeface="ＭＳ Ｐゴシック" charset="0"/>
              </a:rPr>
              <a:t>2D barcodes are becoming a key enabler to create both enhanced consumer experiences and unlock advanced business use cases...all while still going “beep” at checkout. 	</a:t>
            </a:r>
          </a:p>
          <a:p>
            <a:pPr marL="272243" marR="0" lvl="1" indent="0" algn="l" defTabSz="609525" rtl="0" eaLnBrk="1" fontAlgn="base" latinLnBrk="0" hangingPunct="1">
              <a:lnSpc>
                <a:spcPct val="100000"/>
              </a:lnSpc>
              <a:spcBef>
                <a:spcPts val="533"/>
              </a:spcBef>
              <a:spcAft>
                <a:spcPct val="0"/>
              </a:spcAft>
              <a:buClr>
                <a:srgbClr val="F26334"/>
              </a:buClr>
              <a:buSzTx/>
              <a:buFont typeface="Lucida Grande"/>
              <a:buNone/>
              <a:tabLst/>
              <a:defRPr/>
            </a:pPr>
            <a:r>
              <a:rPr kumimoji="0" lang="en-US" sz="975" b="0" i="0" u="none" strike="noStrike" kern="1200" cap="none" spc="0" normalizeH="0" baseline="0" noProof="0" dirty="0">
                <a:ln>
                  <a:noFill/>
                </a:ln>
                <a:solidFill>
                  <a:srgbClr val="002C6C"/>
                </a:solidFill>
                <a:effectLst/>
                <a:uLnTx/>
                <a:uFillTx/>
                <a:latin typeface="Verdana"/>
                <a:ea typeface="ＭＳ Ｐゴシック" charset="0"/>
              </a:rPr>
              <a:t>GS1 is supporting industry along this “Global Migration to 2D” which has the ambition to enable 2D barcodes to be read at POS around the world by the end of 2027.</a:t>
            </a:r>
          </a:p>
          <a:p>
            <a:pPr marL="74249" marR="0" lvl="0" indent="0" algn="l" defTabSz="609525" rtl="0" eaLnBrk="1" fontAlgn="base" latinLnBrk="0" hangingPunct="1">
              <a:lnSpc>
                <a:spcPct val="100000"/>
              </a:lnSpc>
              <a:spcBef>
                <a:spcPts val="533"/>
              </a:spcBef>
              <a:spcAft>
                <a:spcPct val="0"/>
              </a:spcAft>
              <a:buClr>
                <a:srgbClr val="F26334"/>
              </a:buClr>
              <a:buSzTx/>
              <a:buFont typeface="Arial"/>
              <a:buNone/>
              <a:tabLst/>
              <a:defRPr/>
            </a:pPr>
            <a:endParaRPr kumimoji="0" lang="en-US" sz="975" b="0" i="0" u="none" strike="noStrike" kern="1200" cap="none" spc="0" normalizeH="0" baseline="0" noProof="0" dirty="0">
              <a:ln>
                <a:noFill/>
              </a:ln>
              <a:solidFill>
                <a:srgbClr val="002C6C"/>
              </a:solidFill>
              <a:effectLst/>
              <a:uLnTx/>
              <a:uFillTx/>
              <a:latin typeface="Verdana"/>
              <a:ea typeface="ＭＳ Ｐゴシック" charset="0"/>
            </a:endParaRPr>
          </a:p>
          <a:p>
            <a:pPr marL="74249" marR="0" lvl="0" indent="0" algn="l" defTabSz="609525" rtl="0" eaLnBrk="1" fontAlgn="base" latinLnBrk="0" hangingPunct="1">
              <a:lnSpc>
                <a:spcPct val="100000"/>
              </a:lnSpc>
              <a:spcBef>
                <a:spcPts val="533"/>
              </a:spcBef>
              <a:spcAft>
                <a:spcPct val="0"/>
              </a:spcAft>
              <a:buClr>
                <a:srgbClr val="F26334"/>
              </a:buClr>
              <a:buSzTx/>
              <a:buFont typeface="Arial"/>
              <a:buNone/>
              <a:tabLst/>
              <a:defRPr/>
            </a:pPr>
            <a:r>
              <a:rPr kumimoji="0" lang="en-US" sz="975" b="1" i="0" u="none" strike="noStrike" kern="1200" cap="none" spc="0" normalizeH="0" baseline="0" noProof="0" dirty="0">
                <a:ln>
                  <a:noFill/>
                </a:ln>
                <a:solidFill>
                  <a:srgbClr val="002C6C"/>
                </a:solidFill>
                <a:effectLst/>
                <a:uLnTx/>
                <a:uFillTx/>
                <a:latin typeface="Verdana"/>
                <a:ea typeface="ＭＳ Ｐゴシック" charset="0"/>
              </a:rPr>
              <a:t>Industry pilots</a:t>
            </a:r>
          </a:p>
          <a:p>
            <a:pPr marL="272243" marR="0" lvl="1" indent="0" algn="l" defTabSz="609525" rtl="0" eaLnBrk="1" fontAlgn="base" latinLnBrk="0" hangingPunct="1">
              <a:lnSpc>
                <a:spcPct val="100000"/>
              </a:lnSpc>
              <a:spcBef>
                <a:spcPts val="533"/>
              </a:spcBef>
              <a:spcAft>
                <a:spcPct val="0"/>
              </a:spcAft>
              <a:buClr>
                <a:srgbClr val="F26334"/>
              </a:buClr>
              <a:buSzTx/>
              <a:buFont typeface="Lucida Grande"/>
              <a:buNone/>
              <a:tabLst/>
              <a:defRPr/>
            </a:pPr>
            <a:r>
              <a:rPr kumimoji="0" lang="en-US" sz="975" b="0" i="0" u="none" strike="noStrike" kern="1200" cap="none" spc="0" normalizeH="0" baseline="0" noProof="0" dirty="0">
                <a:ln>
                  <a:noFill/>
                </a:ln>
                <a:solidFill>
                  <a:srgbClr val="002C6C"/>
                </a:solidFill>
                <a:effectLst/>
                <a:uLnTx/>
                <a:uFillTx/>
                <a:latin typeface="Verdana"/>
                <a:ea typeface="ＭＳ Ｐゴシック" charset="0"/>
              </a:rPr>
              <a:t>Along this journey, industry pilots are key so that brands and retailers (in collaboration with their Solution Partners) can explore the benefits of 2D, capture learnings and identify opportunities for scale-up implementation.</a:t>
            </a:r>
          </a:p>
          <a:p>
            <a:pPr marL="74249" marR="0" lvl="0" indent="0" algn="l" defTabSz="609525" rtl="0" eaLnBrk="1" fontAlgn="base" latinLnBrk="0" hangingPunct="1">
              <a:lnSpc>
                <a:spcPct val="100000"/>
              </a:lnSpc>
              <a:spcBef>
                <a:spcPts val="533"/>
              </a:spcBef>
              <a:spcAft>
                <a:spcPct val="0"/>
              </a:spcAft>
              <a:buClr>
                <a:srgbClr val="F26334"/>
              </a:buClr>
              <a:buSzTx/>
              <a:buFont typeface="Arial"/>
              <a:buNone/>
              <a:tabLst/>
              <a:defRPr/>
            </a:pPr>
            <a:endParaRPr kumimoji="0" lang="en-US" sz="975" b="0" i="0" u="none" strike="noStrike" kern="1200" cap="none" spc="0" normalizeH="0" baseline="0" noProof="0" dirty="0">
              <a:ln>
                <a:noFill/>
              </a:ln>
              <a:solidFill>
                <a:srgbClr val="002C6C"/>
              </a:solidFill>
              <a:effectLst/>
              <a:uLnTx/>
              <a:uFillTx/>
              <a:latin typeface="Verdana"/>
              <a:ea typeface="ＭＳ Ｐゴシック" charset="0"/>
            </a:endParaRPr>
          </a:p>
          <a:p>
            <a:pPr marL="74249" marR="0" lvl="0" indent="0" algn="l" defTabSz="609525" rtl="0" eaLnBrk="1" fontAlgn="base" latinLnBrk="0" hangingPunct="1">
              <a:lnSpc>
                <a:spcPct val="100000"/>
              </a:lnSpc>
              <a:spcBef>
                <a:spcPts val="533"/>
              </a:spcBef>
              <a:spcAft>
                <a:spcPct val="0"/>
              </a:spcAft>
              <a:buClr>
                <a:srgbClr val="F26334"/>
              </a:buClr>
              <a:buSzTx/>
              <a:buFont typeface="Arial"/>
              <a:buNone/>
              <a:tabLst/>
              <a:defRPr/>
            </a:pPr>
            <a:r>
              <a:rPr kumimoji="0" lang="en-US" sz="975" b="1" i="0" u="none" strike="noStrike" kern="1200" cap="none" spc="0" normalizeH="0" baseline="0" noProof="0" dirty="0">
                <a:ln>
                  <a:noFill/>
                </a:ln>
                <a:solidFill>
                  <a:srgbClr val="002C6C"/>
                </a:solidFill>
                <a:effectLst/>
                <a:uLnTx/>
                <a:uFillTx/>
                <a:latin typeface="Verdana"/>
                <a:ea typeface="ＭＳ Ｐゴシック" charset="0"/>
              </a:rPr>
              <a:t>GS1 Toolkit</a:t>
            </a:r>
          </a:p>
          <a:p>
            <a:pPr marL="272243" marR="0" lvl="1" indent="0" algn="l" defTabSz="609525" rtl="0" eaLnBrk="1" fontAlgn="base" latinLnBrk="0" hangingPunct="1">
              <a:lnSpc>
                <a:spcPct val="100000"/>
              </a:lnSpc>
              <a:spcBef>
                <a:spcPts val="533"/>
              </a:spcBef>
              <a:spcAft>
                <a:spcPct val="0"/>
              </a:spcAft>
              <a:buClr>
                <a:srgbClr val="F26334"/>
              </a:buClr>
              <a:buSzTx/>
              <a:buFont typeface="Lucida Grande"/>
              <a:buNone/>
              <a:tabLst/>
              <a:defRPr/>
            </a:pPr>
            <a:r>
              <a:rPr kumimoji="0" lang="en-US" sz="975" b="0" i="0" u="none" strike="noStrike" kern="1200" cap="none" spc="0" normalizeH="0" baseline="0" noProof="0" dirty="0">
                <a:ln>
                  <a:noFill/>
                </a:ln>
                <a:solidFill>
                  <a:srgbClr val="002C6C"/>
                </a:solidFill>
                <a:effectLst/>
                <a:uLnTx/>
                <a:uFillTx/>
                <a:latin typeface="Verdana"/>
                <a:ea typeface="ＭＳ Ｐゴシック" charset="0"/>
              </a:rPr>
              <a:t>To aid in this journey and enable industry use cases in a globally interoperable way, the GS1 2D </a:t>
            </a:r>
            <a:r>
              <a:rPr kumimoji="0" lang="en-US" sz="975" b="0" i="0" u="none" strike="noStrike" kern="1200" cap="none" spc="0" normalizeH="0" baseline="0" noProof="0" dirty="0" err="1">
                <a:ln>
                  <a:noFill/>
                </a:ln>
                <a:solidFill>
                  <a:srgbClr val="002C6C"/>
                </a:solidFill>
                <a:effectLst/>
                <a:uLnTx/>
                <a:uFillTx/>
                <a:latin typeface="Verdana"/>
                <a:ea typeface="ＭＳ Ｐゴシック" charset="0"/>
              </a:rPr>
              <a:t>Programme</a:t>
            </a:r>
            <a:r>
              <a:rPr kumimoji="0" lang="en-US" sz="975" b="0" i="0" u="none" strike="noStrike" kern="1200" cap="none" spc="0" normalizeH="0" baseline="0" noProof="0" dirty="0">
                <a:ln>
                  <a:noFill/>
                </a:ln>
                <a:solidFill>
                  <a:srgbClr val="002C6C"/>
                </a:solidFill>
                <a:effectLst/>
                <a:uLnTx/>
                <a:uFillTx/>
                <a:latin typeface="Verdana"/>
                <a:ea typeface="ＭＳ Ｐゴシック" charset="0"/>
              </a:rPr>
              <a:t> has developed this pilot toolkit framework to assist in planning pilots and capturing learnings for global knowledge sharing.</a:t>
            </a:r>
          </a:p>
        </p:txBody>
      </p:sp>
      <p:pic>
        <p:nvPicPr>
          <p:cNvPr id="13" name="Picture 2">
            <a:extLst>
              <a:ext uri="{FF2B5EF4-FFF2-40B4-BE49-F238E27FC236}">
                <a16:creationId xmlns:a16="http://schemas.microsoft.com/office/drawing/2014/main" id="{9FA4D423-A5D6-44D3-A9BA-31C7B23B1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632" y="1025145"/>
            <a:ext cx="3360389" cy="3312087"/>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5">
            <a:extLst>
              <a:ext uri="{FF2B5EF4-FFF2-40B4-BE49-F238E27FC236}">
                <a16:creationId xmlns:a16="http://schemas.microsoft.com/office/drawing/2014/main" id="{24C5590F-4DBF-4307-AA46-6AF196014DC5}"/>
              </a:ext>
            </a:extLst>
          </p:cNvPr>
          <p:cNvSpPr/>
          <p:nvPr/>
        </p:nvSpPr>
        <p:spPr>
          <a:xfrm>
            <a:off x="304801" y="491880"/>
            <a:ext cx="8534399" cy="335564"/>
          </a:xfrm>
          <a:prstGeom prst="roundRect">
            <a:avLst>
              <a:gd name="adj" fmla="val 50000"/>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dirty="0">
                <a:ln>
                  <a:noFill/>
                </a:ln>
                <a:solidFill>
                  <a:prstClr val="white"/>
                </a:solidFill>
                <a:effectLst/>
                <a:uLnTx/>
                <a:uFillTx/>
                <a:latin typeface="Verdana"/>
                <a:ea typeface="+mn-ea"/>
                <a:cs typeface="+mn-cs"/>
              </a:rPr>
              <a:t>2D</a:t>
            </a:r>
            <a:r>
              <a:rPr kumimoji="0" lang="en-US" sz="1013" b="0" i="0" u="none" strike="noStrike" kern="1200" cap="none" spc="0" normalizeH="0" baseline="0" noProof="0" dirty="0">
                <a:ln>
                  <a:noFill/>
                </a:ln>
                <a:solidFill>
                  <a:prstClr val="white"/>
                </a:solidFill>
                <a:effectLst/>
                <a:uLnTx/>
                <a:uFillTx/>
                <a:latin typeface="Verdana"/>
                <a:ea typeface="+mn-ea"/>
                <a:cs typeface="+mn-cs"/>
              </a:rPr>
              <a:t> </a:t>
            </a:r>
            <a:r>
              <a:rPr kumimoji="0" lang="en-US" sz="1013" b="1" i="0" u="none" strike="noStrike" kern="1200" cap="none" spc="0" normalizeH="0" baseline="0" noProof="0" dirty="0">
                <a:ln>
                  <a:noFill/>
                </a:ln>
                <a:solidFill>
                  <a:prstClr val="white"/>
                </a:solidFill>
                <a:effectLst/>
                <a:uLnTx/>
                <a:uFillTx/>
                <a:latin typeface="Verdana"/>
                <a:ea typeface="+mn-ea"/>
                <a:cs typeface="+mn-cs"/>
              </a:rPr>
              <a:t>PILOT TOOLKIT </a:t>
            </a:r>
            <a:r>
              <a:rPr kumimoji="0" lang="en-US" sz="1013" b="0" i="0" u="none" strike="noStrike" kern="1200" cap="none" spc="0" normalizeH="0" baseline="0" noProof="0" dirty="0">
                <a:ln>
                  <a:noFill/>
                </a:ln>
                <a:solidFill>
                  <a:prstClr val="white"/>
                </a:solidFill>
                <a:effectLst/>
                <a:uLnTx/>
                <a:uFillTx/>
                <a:latin typeface="Verdana"/>
                <a:ea typeface="+mn-ea"/>
                <a:cs typeface="+mn-cs"/>
              </a:rPr>
              <a:t>INTRODUCTION</a:t>
            </a:r>
          </a:p>
        </p:txBody>
      </p:sp>
      <p:sp>
        <p:nvSpPr>
          <p:cNvPr id="37" name="AutoShape 2">
            <a:hlinkClick r:id="rId4" action="ppaction://hlinksldjump"/>
            <a:extLst>
              <a:ext uri="{FF2B5EF4-FFF2-40B4-BE49-F238E27FC236}">
                <a16:creationId xmlns:a16="http://schemas.microsoft.com/office/drawing/2014/main" id="{BE2B0CF1-A51C-0508-4576-D682D4E6BA5F}"/>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WHY</a:t>
            </a:r>
          </a:p>
        </p:txBody>
      </p:sp>
      <p:sp>
        <p:nvSpPr>
          <p:cNvPr id="39" name="AutoShape 2">
            <a:hlinkClick r:id="rId5" action="ppaction://hlinksldjump"/>
            <a:extLst>
              <a:ext uri="{FF2B5EF4-FFF2-40B4-BE49-F238E27FC236}">
                <a16:creationId xmlns:a16="http://schemas.microsoft.com/office/drawing/2014/main" id="{1A2E3F5E-9021-DDEE-E91A-F782514A897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40" name="AutoShape 2">
            <a:hlinkClick r:id="rId6" action="ppaction://hlinksldjump"/>
            <a:extLst>
              <a:ext uri="{FF2B5EF4-FFF2-40B4-BE49-F238E27FC236}">
                <a16:creationId xmlns:a16="http://schemas.microsoft.com/office/drawing/2014/main" id="{453FC522-3E33-C5A8-CA13-F87241F5776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41" name="AutoShape 2">
            <a:hlinkClick r:id="rId7" action="ppaction://hlinksldjump"/>
            <a:extLst>
              <a:ext uri="{FF2B5EF4-FFF2-40B4-BE49-F238E27FC236}">
                <a16:creationId xmlns:a16="http://schemas.microsoft.com/office/drawing/2014/main" id="{B7AA4CE3-76B6-C459-1938-B1036198BB58}"/>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42" name="AutoShape 2">
            <a:hlinkClick r:id="rId8" action="ppaction://hlinksldjump"/>
            <a:extLst>
              <a:ext uri="{FF2B5EF4-FFF2-40B4-BE49-F238E27FC236}">
                <a16:creationId xmlns:a16="http://schemas.microsoft.com/office/drawing/2014/main" id="{8B0E1649-12C6-644B-FC39-4CAE4E41BBE4}"/>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grpSp>
        <p:nvGrpSpPr>
          <p:cNvPr id="2" name="Group 1">
            <a:extLst>
              <a:ext uri="{FF2B5EF4-FFF2-40B4-BE49-F238E27FC236}">
                <a16:creationId xmlns:a16="http://schemas.microsoft.com/office/drawing/2014/main" id="{F6F6B620-42D9-F986-3EDC-315602FFD3B3}"/>
              </a:ext>
            </a:extLst>
          </p:cNvPr>
          <p:cNvGrpSpPr/>
          <p:nvPr/>
        </p:nvGrpSpPr>
        <p:grpSpPr>
          <a:xfrm>
            <a:off x="7405014" y="4531233"/>
            <a:ext cx="186825" cy="186825"/>
            <a:chOff x="9873352" y="6041644"/>
            <a:chExt cx="249100" cy="249100"/>
          </a:xfrm>
        </p:grpSpPr>
        <p:sp>
          <p:nvSpPr>
            <p:cNvPr id="3" name="Oval 2">
              <a:hlinkClick r:id="" action="ppaction://hlinkshowjump?jump=previousslide"/>
              <a:extLst>
                <a:ext uri="{FF2B5EF4-FFF2-40B4-BE49-F238E27FC236}">
                  <a16:creationId xmlns:a16="http://schemas.microsoft.com/office/drawing/2014/main" id="{0E170159-4042-3215-4591-46FEA894B4E5}"/>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 name="Group 4">
              <a:extLst>
                <a:ext uri="{FF2B5EF4-FFF2-40B4-BE49-F238E27FC236}">
                  <a16:creationId xmlns:a16="http://schemas.microsoft.com/office/drawing/2014/main" id="{958FCA87-B2D2-AC8A-146C-B34F675C4F6E}"/>
                </a:ext>
              </a:extLst>
            </p:cNvPr>
            <p:cNvGrpSpPr/>
            <p:nvPr userDrawn="1"/>
          </p:nvGrpSpPr>
          <p:grpSpPr>
            <a:xfrm>
              <a:off x="9971776" y="6136088"/>
              <a:ext cx="41137" cy="66044"/>
              <a:chOff x="3345327" y="4804129"/>
              <a:chExt cx="74099" cy="118964"/>
            </a:xfrm>
          </p:grpSpPr>
          <p:cxnSp>
            <p:nvCxnSpPr>
              <p:cNvPr id="6" name="Straight Connector 5">
                <a:hlinkClick r:id="" action="ppaction://hlinkshowjump?jump=previousslide"/>
                <a:extLst>
                  <a:ext uri="{FF2B5EF4-FFF2-40B4-BE49-F238E27FC236}">
                    <a16:creationId xmlns:a16="http://schemas.microsoft.com/office/drawing/2014/main" id="{7087ABD4-CD85-45CA-27E6-E41F340C51B1}"/>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hlinkClick r:id="" action="ppaction://hlinkshowjump?jump=previousslide"/>
                <a:extLst>
                  <a:ext uri="{FF2B5EF4-FFF2-40B4-BE49-F238E27FC236}">
                    <a16:creationId xmlns:a16="http://schemas.microsoft.com/office/drawing/2014/main" id="{D7D9D6C8-C0F4-E9A3-3655-13EF8846EB4C}"/>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8" name="Group 7">
            <a:extLst>
              <a:ext uri="{FF2B5EF4-FFF2-40B4-BE49-F238E27FC236}">
                <a16:creationId xmlns:a16="http://schemas.microsoft.com/office/drawing/2014/main" id="{3817B487-B61F-C164-E7E9-9BBD0F8BB776}"/>
              </a:ext>
            </a:extLst>
          </p:cNvPr>
          <p:cNvGrpSpPr/>
          <p:nvPr/>
        </p:nvGrpSpPr>
        <p:grpSpPr>
          <a:xfrm>
            <a:off x="7642346" y="4531233"/>
            <a:ext cx="186825" cy="186825"/>
            <a:chOff x="10189795" y="6045160"/>
            <a:chExt cx="249100" cy="249100"/>
          </a:xfrm>
        </p:grpSpPr>
        <p:sp>
          <p:nvSpPr>
            <p:cNvPr id="9" name="Oval 8">
              <a:hlinkClick r:id="" action="ppaction://hlinkshowjump?jump=nextslide"/>
              <a:extLst>
                <a:ext uri="{FF2B5EF4-FFF2-40B4-BE49-F238E27FC236}">
                  <a16:creationId xmlns:a16="http://schemas.microsoft.com/office/drawing/2014/main" id="{9E576B82-DFA4-F41E-5C25-CF2EAADB4072}"/>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id="{18FB923D-13DF-101D-2493-7F85EBD04017}"/>
                </a:ext>
              </a:extLst>
            </p:cNvPr>
            <p:cNvGrpSpPr/>
            <p:nvPr userDrawn="1"/>
          </p:nvGrpSpPr>
          <p:grpSpPr>
            <a:xfrm flipH="1" flipV="1">
              <a:off x="10297292" y="6133992"/>
              <a:ext cx="41137" cy="66044"/>
              <a:chOff x="3345327" y="4804129"/>
              <a:chExt cx="74099" cy="118964"/>
            </a:xfrm>
          </p:grpSpPr>
          <p:cxnSp>
            <p:nvCxnSpPr>
              <p:cNvPr id="15" name="Straight Connector 14">
                <a:hlinkClick r:id="" action="ppaction://hlinkshowjump?jump=nextslide"/>
                <a:extLst>
                  <a:ext uri="{FF2B5EF4-FFF2-40B4-BE49-F238E27FC236}">
                    <a16:creationId xmlns:a16="http://schemas.microsoft.com/office/drawing/2014/main" id="{97DCF53C-75BC-D059-72C2-748E994CEC03}"/>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hlinkClick r:id="" action="ppaction://hlinkshowjump?jump=nextslide"/>
                <a:extLst>
                  <a:ext uri="{FF2B5EF4-FFF2-40B4-BE49-F238E27FC236}">
                    <a16:creationId xmlns:a16="http://schemas.microsoft.com/office/drawing/2014/main" id="{C5AF22B2-A2F7-9CE5-1AA3-44B039EB7028}"/>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8" name="Rounded Rectangle 14">
            <a:hlinkClick r:id="rId9"/>
            <a:extLst>
              <a:ext uri="{FF2B5EF4-FFF2-40B4-BE49-F238E27FC236}">
                <a16:creationId xmlns:a16="http://schemas.microsoft.com/office/drawing/2014/main" id="{EB54B4D0-4293-762C-45E9-33A1A2711E5A}"/>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1/2</a:t>
            </a:r>
            <a:endParaRPr lang="en-US" sz="800" u="sng" dirty="0">
              <a:solidFill>
                <a:schemeClr val="bg2"/>
              </a:solidFill>
            </a:endParaRPr>
          </a:p>
        </p:txBody>
      </p:sp>
      <p:sp>
        <p:nvSpPr>
          <p:cNvPr id="11" name="Arrow: Right 88">
            <a:hlinkClick r:id="" action="ppaction://hlinkshowjump?jump=lastslideviewed"/>
            <a:extLst>
              <a:ext uri="{FF2B5EF4-FFF2-40B4-BE49-F238E27FC236}">
                <a16:creationId xmlns:a16="http://schemas.microsoft.com/office/drawing/2014/main" id="{0AE40003-DEFB-96DC-4F7B-F38E2ABF7F1D}"/>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19" name="Graphic 18">
            <a:hlinkClick r:id="rId10" action="ppaction://hlinksldjump"/>
            <a:extLst>
              <a:ext uri="{FF2B5EF4-FFF2-40B4-BE49-F238E27FC236}">
                <a16:creationId xmlns:a16="http://schemas.microsoft.com/office/drawing/2014/main" id="{89B3E19F-C48E-3D0E-C7DF-348D1995A87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477076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0AC0717-5AD6-4023-A4C1-07EB1CBB8799}"/>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70AC0717-5AD6-4023-A4C1-07EB1CBB879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4" name="Rectangle 13"/>
          <p:cNvSpPr/>
          <p:nvPr/>
        </p:nvSpPr>
        <p:spPr>
          <a:xfrm>
            <a:off x="1690746" y="961026"/>
            <a:ext cx="5762507" cy="369332"/>
          </a:xfrm>
          <a:prstGeom prst="rect">
            <a:avLst/>
          </a:prstGeom>
        </p:spPr>
        <p:txBody>
          <a:bodyPr wrap="square" lIns="0" tIns="0" rIns="0" bIns="0">
            <a:spAutoFit/>
          </a:bodyPr>
          <a:lstStyle/>
          <a:p>
            <a:pPr marL="0" marR="0" lvl="1" indent="0" algn="ctr" defTabSz="6858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2C6C"/>
                </a:solidFill>
                <a:effectLst/>
                <a:uLnTx/>
                <a:uFillTx/>
                <a:latin typeface="Verdana"/>
                <a:ea typeface="+mn-ea"/>
                <a:cs typeface="+mn-cs"/>
              </a:rPr>
              <a:t>A set of practical and relevant building blocks to enable both manufacturers or brand owners and retailers to jump start their 2D pilots </a:t>
            </a:r>
          </a:p>
        </p:txBody>
      </p:sp>
      <p:sp>
        <p:nvSpPr>
          <p:cNvPr id="16" name="Rounded Rectangle 15"/>
          <p:cNvSpPr/>
          <p:nvPr/>
        </p:nvSpPr>
        <p:spPr>
          <a:xfrm>
            <a:off x="304801" y="491880"/>
            <a:ext cx="8534399" cy="335564"/>
          </a:xfrm>
          <a:prstGeom prst="roundRect">
            <a:avLst>
              <a:gd name="adj" fmla="val 50000"/>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dirty="0">
                <a:ln>
                  <a:noFill/>
                </a:ln>
                <a:solidFill>
                  <a:prstClr val="white"/>
                </a:solidFill>
                <a:effectLst/>
                <a:uLnTx/>
                <a:uFillTx/>
                <a:latin typeface="Verdana"/>
                <a:ea typeface="+mn-ea"/>
                <a:cs typeface="+mn-cs"/>
              </a:rPr>
              <a:t>WHAT IS </a:t>
            </a:r>
            <a:r>
              <a:rPr kumimoji="0" lang="en-US" sz="1013" b="1" i="0" u="none" strike="noStrike" kern="1200" cap="none" spc="0" normalizeH="0" baseline="0" noProof="0" dirty="0">
                <a:ln>
                  <a:noFill/>
                </a:ln>
                <a:solidFill>
                  <a:prstClr val="white"/>
                </a:solidFill>
                <a:effectLst/>
                <a:uLnTx/>
                <a:uFillTx/>
                <a:latin typeface="Verdana"/>
                <a:ea typeface="+mn-ea"/>
                <a:cs typeface="+mn-cs"/>
              </a:rPr>
              <a:t>THE 2D PILOT TOOLKIT</a:t>
            </a:r>
            <a:r>
              <a:rPr kumimoji="0" lang="en-US" sz="1013" b="0" i="0" u="none" strike="noStrike" kern="1200" cap="none" spc="0" normalizeH="0" baseline="0" noProof="0" dirty="0">
                <a:ln>
                  <a:noFill/>
                </a:ln>
                <a:solidFill>
                  <a:prstClr val="white"/>
                </a:solidFill>
                <a:effectLst/>
                <a:uLnTx/>
                <a:uFillTx/>
                <a:latin typeface="Verdana"/>
                <a:ea typeface="+mn-ea"/>
                <a:cs typeface="+mn-cs"/>
              </a:rPr>
              <a:t>?</a:t>
            </a:r>
          </a:p>
        </p:txBody>
      </p:sp>
      <p:sp>
        <p:nvSpPr>
          <p:cNvPr id="20" name="Rectangle: Rounded Corners 1">
            <a:extLst>
              <a:ext uri="{FF2B5EF4-FFF2-40B4-BE49-F238E27FC236}">
                <a16:creationId xmlns:a16="http://schemas.microsoft.com/office/drawing/2014/main" id="{6468B7C4-B8AA-448C-82FA-917A4B82A1C0}"/>
              </a:ext>
            </a:extLst>
          </p:cNvPr>
          <p:cNvSpPr/>
          <p:nvPr/>
        </p:nvSpPr>
        <p:spPr>
          <a:xfrm>
            <a:off x="536131" y="1728712"/>
            <a:ext cx="3946127"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21" name="Rectangle: Rounded Corners 2">
            <a:extLst>
              <a:ext uri="{FF2B5EF4-FFF2-40B4-BE49-F238E27FC236}">
                <a16:creationId xmlns:a16="http://schemas.microsoft.com/office/drawing/2014/main" id="{F8C3772C-D6FC-46F9-9F46-02EE28538802}"/>
              </a:ext>
            </a:extLst>
          </p:cNvPr>
          <p:cNvSpPr/>
          <p:nvPr/>
        </p:nvSpPr>
        <p:spPr>
          <a:xfrm>
            <a:off x="4664150" y="1728712"/>
            <a:ext cx="3946125"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22" name="Rectangle: Rounded Corners 3">
            <a:extLst>
              <a:ext uri="{FF2B5EF4-FFF2-40B4-BE49-F238E27FC236}">
                <a16:creationId xmlns:a16="http://schemas.microsoft.com/office/drawing/2014/main" id="{5177127F-B2E3-45FA-A645-CE361E25C1CE}"/>
              </a:ext>
            </a:extLst>
          </p:cNvPr>
          <p:cNvSpPr/>
          <p:nvPr/>
        </p:nvSpPr>
        <p:spPr>
          <a:xfrm>
            <a:off x="536131" y="3071805"/>
            <a:ext cx="3946127"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23" name="Rectangle: Rounded Corners 4">
            <a:extLst>
              <a:ext uri="{FF2B5EF4-FFF2-40B4-BE49-F238E27FC236}">
                <a16:creationId xmlns:a16="http://schemas.microsoft.com/office/drawing/2014/main" id="{E2CA27EB-EF1E-4878-B202-57272F03BC6B}"/>
              </a:ext>
            </a:extLst>
          </p:cNvPr>
          <p:cNvSpPr/>
          <p:nvPr/>
        </p:nvSpPr>
        <p:spPr>
          <a:xfrm>
            <a:off x="4664150" y="3071805"/>
            <a:ext cx="3946125"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nvGrpSpPr>
          <p:cNvPr id="24" name="Group 23">
            <a:extLst>
              <a:ext uri="{FF2B5EF4-FFF2-40B4-BE49-F238E27FC236}">
                <a16:creationId xmlns:a16="http://schemas.microsoft.com/office/drawing/2014/main" id="{C8FC72A8-AD76-494D-8442-2CCB4C7A3357}"/>
              </a:ext>
            </a:extLst>
          </p:cNvPr>
          <p:cNvGrpSpPr/>
          <p:nvPr/>
        </p:nvGrpSpPr>
        <p:grpSpPr>
          <a:xfrm>
            <a:off x="3538085" y="1946928"/>
            <a:ext cx="2070236" cy="2070236"/>
            <a:chOff x="3408947" y="1618682"/>
            <a:chExt cx="2310064" cy="2310064"/>
          </a:xfrm>
        </p:grpSpPr>
        <p:sp>
          <p:nvSpPr>
            <p:cNvPr id="62" name="Oval 61">
              <a:extLst>
                <a:ext uri="{FF2B5EF4-FFF2-40B4-BE49-F238E27FC236}">
                  <a16:creationId xmlns:a16="http://schemas.microsoft.com/office/drawing/2014/main" id="{D6FDAB84-5B02-46D4-8F31-B95740AD0F46}"/>
                </a:ext>
              </a:extLst>
            </p:cNvPr>
            <p:cNvSpPr/>
            <p:nvPr/>
          </p:nvSpPr>
          <p:spPr>
            <a:xfrm>
              <a:off x="3408947" y="1618682"/>
              <a:ext cx="2310064" cy="2310064"/>
            </a:xfrm>
            <a:prstGeom prst="ellipse">
              <a:avLst/>
            </a:prstGeom>
            <a:solidFill>
              <a:schemeClr val="bg1"/>
            </a:solidFill>
            <a:ln w="38100">
              <a:solidFill>
                <a:schemeClr val="bg1"/>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6334"/>
                </a:solidFill>
                <a:effectLst/>
                <a:uLnTx/>
                <a:uFillTx/>
                <a:latin typeface="Verdana"/>
                <a:ea typeface="+mn-ea"/>
                <a:cs typeface="+mn-cs"/>
              </a:endParaRPr>
            </a:p>
          </p:txBody>
        </p:sp>
        <p:sp>
          <p:nvSpPr>
            <p:cNvPr id="63" name="Oval 62">
              <a:extLst>
                <a:ext uri="{FF2B5EF4-FFF2-40B4-BE49-F238E27FC236}">
                  <a16:creationId xmlns:a16="http://schemas.microsoft.com/office/drawing/2014/main" id="{AADF7A15-FC14-4877-AF31-594F378327F1}"/>
                </a:ext>
              </a:extLst>
            </p:cNvPr>
            <p:cNvSpPr/>
            <p:nvPr/>
          </p:nvSpPr>
          <p:spPr>
            <a:xfrm>
              <a:off x="3579914" y="1789650"/>
              <a:ext cx="1968132" cy="1968130"/>
            </a:xfrm>
            <a:prstGeom prst="ellipse">
              <a:avLst/>
            </a:prstGeom>
            <a:solidFill>
              <a:srgbClr val="F26334">
                <a:alpha val="10196"/>
              </a:srgbClr>
            </a:solidFill>
            <a:ln w="3810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6334"/>
                </a:solidFill>
                <a:effectLst/>
                <a:uLnTx/>
                <a:uFillTx/>
                <a:latin typeface="Verdana"/>
                <a:ea typeface="+mn-ea"/>
                <a:cs typeface="+mn-cs"/>
              </a:endParaRPr>
            </a:p>
          </p:txBody>
        </p:sp>
      </p:grpSp>
      <p:sp>
        <p:nvSpPr>
          <p:cNvPr id="29" name="TextBox 28">
            <a:extLst>
              <a:ext uri="{FF2B5EF4-FFF2-40B4-BE49-F238E27FC236}">
                <a16:creationId xmlns:a16="http://schemas.microsoft.com/office/drawing/2014/main" id="{C199B98C-9606-4480-9737-13B48FFD49E1}"/>
              </a:ext>
            </a:extLst>
          </p:cNvPr>
          <p:cNvSpPr txBox="1"/>
          <p:nvPr/>
        </p:nvSpPr>
        <p:spPr>
          <a:xfrm>
            <a:off x="3691300" y="2780005"/>
            <a:ext cx="1763807" cy="404085"/>
          </a:xfrm>
          <a:prstGeom prst="rect">
            <a:avLst/>
          </a:prstGeom>
          <a:noFill/>
        </p:spPr>
        <p:txBody>
          <a:bodyPr wrap="square"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F26334"/>
                </a:solidFill>
                <a:effectLst/>
                <a:uLnTx/>
                <a:uFillTx/>
                <a:latin typeface="Verdana"/>
                <a:ea typeface="+mn-ea"/>
                <a:cs typeface="+mn-cs"/>
              </a:rPr>
              <a:t>THE 2D TOOLKIT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F26334"/>
                </a:solidFill>
                <a:effectLst/>
                <a:uLnTx/>
                <a:uFillTx/>
                <a:latin typeface="Verdana"/>
                <a:ea typeface="+mn-ea"/>
                <a:cs typeface="+mn-cs"/>
              </a:rPr>
              <a:t>CONTAINS</a:t>
            </a:r>
          </a:p>
        </p:txBody>
      </p:sp>
      <p:grpSp>
        <p:nvGrpSpPr>
          <p:cNvPr id="72" name="Group 71"/>
          <p:cNvGrpSpPr/>
          <p:nvPr/>
        </p:nvGrpSpPr>
        <p:grpSpPr>
          <a:xfrm>
            <a:off x="3527496" y="2864638"/>
            <a:ext cx="55295" cy="234815"/>
            <a:chOff x="4909067" y="4168834"/>
            <a:chExt cx="73727" cy="313086"/>
          </a:xfrm>
          <a:solidFill>
            <a:schemeClr val="accent1"/>
          </a:solidFill>
        </p:grpSpPr>
        <p:sp>
          <p:nvSpPr>
            <p:cNvPr id="31" name="Oval 30">
              <a:extLst>
                <a:ext uri="{FF2B5EF4-FFF2-40B4-BE49-F238E27FC236}">
                  <a16:creationId xmlns:a16="http://schemas.microsoft.com/office/drawing/2014/main" id="{4E71B07F-5D59-42CD-9134-9ABD9A477DBF}"/>
                </a:ext>
              </a:extLst>
            </p:cNvPr>
            <p:cNvSpPr/>
            <p:nvPr/>
          </p:nvSpPr>
          <p:spPr>
            <a:xfrm>
              <a:off x="4909067" y="416883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32" name="Oval 31">
              <a:extLst>
                <a:ext uri="{FF2B5EF4-FFF2-40B4-BE49-F238E27FC236}">
                  <a16:creationId xmlns:a16="http://schemas.microsoft.com/office/drawing/2014/main" id="{EAE353D8-7A9F-46D3-AD04-274D9B548DA8}"/>
                </a:ext>
              </a:extLst>
            </p:cNvPr>
            <p:cNvSpPr/>
            <p:nvPr/>
          </p:nvSpPr>
          <p:spPr>
            <a:xfrm>
              <a:off x="4909067" y="440819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73" name="Group 72"/>
          <p:cNvGrpSpPr/>
          <p:nvPr/>
        </p:nvGrpSpPr>
        <p:grpSpPr>
          <a:xfrm>
            <a:off x="4459077" y="3966992"/>
            <a:ext cx="232720" cy="55295"/>
            <a:chOff x="5945436" y="5415753"/>
            <a:chExt cx="310293" cy="73727"/>
          </a:xfrm>
          <a:solidFill>
            <a:schemeClr val="accent1"/>
          </a:solidFill>
        </p:grpSpPr>
        <p:sp>
          <p:nvSpPr>
            <p:cNvPr id="33" name="Oval 32">
              <a:extLst>
                <a:ext uri="{FF2B5EF4-FFF2-40B4-BE49-F238E27FC236}">
                  <a16:creationId xmlns:a16="http://schemas.microsoft.com/office/drawing/2014/main" id="{4CCD9440-A46D-4F36-9BC8-A967D7E69951}"/>
                </a:ext>
              </a:extLst>
            </p:cNvPr>
            <p:cNvSpPr/>
            <p:nvPr/>
          </p:nvSpPr>
          <p:spPr>
            <a:xfrm>
              <a:off x="5945436" y="541575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34" name="Oval 33">
              <a:extLst>
                <a:ext uri="{FF2B5EF4-FFF2-40B4-BE49-F238E27FC236}">
                  <a16:creationId xmlns:a16="http://schemas.microsoft.com/office/drawing/2014/main" id="{22D72227-DBFA-4950-93ED-5C209B8E9ACA}"/>
                </a:ext>
              </a:extLst>
            </p:cNvPr>
            <p:cNvSpPr/>
            <p:nvPr/>
          </p:nvSpPr>
          <p:spPr>
            <a:xfrm>
              <a:off x="6182002" y="541575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70" name="Group 69"/>
          <p:cNvGrpSpPr/>
          <p:nvPr/>
        </p:nvGrpSpPr>
        <p:grpSpPr>
          <a:xfrm>
            <a:off x="5568758" y="2864638"/>
            <a:ext cx="55295" cy="234815"/>
            <a:chOff x="7192600" y="4168834"/>
            <a:chExt cx="73727" cy="313086"/>
          </a:xfrm>
          <a:solidFill>
            <a:schemeClr val="accent1"/>
          </a:solidFill>
        </p:grpSpPr>
        <p:sp>
          <p:nvSpPr>
            <p:cNvPr id="35" name="Oval 34">
              <a:extLst>
                <a:ext uri="{FF2B5EF4-FFF2-40B4-BE49-F238E27FC236}">
                  <a16:creationId xmlns:a16="http://schemas.microsoft.com/office/drawing/2014/main" id="{4CB4E9A1-023D-4C1A-8A7A-E938A0A0ED21}"/>
                </a:ext>
              </a:extLst>
            </p:cNvPr>
            <p:cNvSpPr/>
            <p:nvPr/>
          </p:nvSpPr>
          <p:spPr>
            <a:xfrm>
              <a:off x="7192600" y="416883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36" name="Oval 35">
              <a:extLst>
                <a:ext uri="{FF2B5EF4-FFF2-40B4-BE49-F238E27FC236}">
                  <a16:creationId xmlns:a16="http://schemas.microsoft.com/office/drawing/2014/main" id="{050DF4BC-1C89-47FE-ADEC-7B21BBF235E7}"/>
                </a:ext>
              </a:extLst>
            </p:cNvPr>
            <p:cNvSpPr/>
            <p:nvPr/>
          </p:nvSpPr>
          <p:spPr>
            <a:xfrm>
              <a:off x="7192600" y="440819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71" name="Group 70"/>
          <p:cNvGrpSpPr/>
          <p:nvPr/>
        </p:nvGrpSpPr>
        <p:grpSpPr>
          <a:xfrm>
            <a:off x="4459077" y="1937519"/>
            <a:ext cx="232720" cy="55295"/>
            <a:chOff x="5945436" y="3161274"/>
            <a:chExt cx="310293" cy="73727"/>
          </a:xfrm>
          <a:solidFill>
            <a:schemeClr val="accent1"/>
          </a:solidFill>
        </p:grpSpPr>
        <p:sp>
          <p:nvSpPr>
            <p:cNvPr id="30" name="Oval 29">
              <a:extLst>
                <a:ext uri="{FF2B5EF4-FFF2-40B4-BE49-F238E27FC236}">
                  <a16:creationId xmlns:a16="http://schemas.microsoft.com/office/drawing/2014/main" id="{31B9D161-B93A-433E-9788-F5A22C73C4B4}"/>
                </a:ext>
              </a:extLst>
            </p:cNvPr>
            <p:cNvSpPr/>
            <p:nvPr/>
          </p:nvSpPr>
          <p:spPr>
            <a:xfrm>
              <a:off x="5945436" y="316127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37" name="Oval 36">
              <a:extLst>
                <a:ext uri="{FF2B5EF4-FFF2-40B4-BE49-F238E27FC236}">
                  <a16:creationId xmlns:a16="http://schemas.microsoft.com/office/drawing/2014/main" id="{E0959899-3521-4418-9A50-4226E5CA09A1}"/>
                </a:ext>
              </a:extLst>
            </p:cNvPr>
            <p:cNvSpPr/>
            <p:nvPr/>
          </p:nvSpPr>
          <p:spPr>
            <a:xfrm>
              <a:off x="6182002" y="316127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sp>
        <p:nvSpPr>
          <p:cNvPr id="38" name="TextBox 37">
            <a:extLst>
              <a:ext uri="{FF2B5EF4-FFF2-40B4-BE49-F238E27FC236}">
                <a16:creationId xmlns:a16="http://schemas.microsoft.com/office/drawing/2014/main" id="{F1FEA583-1A08-4B39-8608-8DFD9BAE2967}"/>
              </a:ext>
            </a:extLst>
          </p:cNvPr>
          <p:cNvSpPr txBox="1"/>
          <p:nvPr/>
        </p:nvSpPr>
        <p:spPr>
          <a:xfrm>
            <a:off x="883850" y="2125833"/>
            <a:ext cx="2698941" cy="48474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2C6C"/>
                </a:solidFill>
                <a:effectLst/>
                <a:uLnTx/>
                <a:uFillTx/>
                <a:latin typeface="Verdana"/>
                <a:ea typeface="+mn-ea"/>
                <a:cs typeface="+mn-cs"/>
              </a:rPr>
              <a:t>A set of practical and relevant building blocks and tools for engaging in 2D pilots</a:t>
            </a:r>
          </a:p>
        </p:txBody>
      </p:sp>
      <p:grpSp>
        <p:nvGrpSpPr>
          <p:cNvPr id="25" name="Group 24">
            <a:extLst>
              <a:ext uri="{FF2B5EF4-FFF2-40B4-BE49-F238E27FC236}">
                <a16:creationId xmlns:a16="http://schemas.microsoft.com/office/drawing/2014/main" id="{281A7C5A-06D9-4090-9BFA-05E69B6A01B3}"/>
              </a:ext>
            </a:extLst>
          </p:cNvPr>
          <p:cNvGrpSpPr/>
          <p:nvPr/>
        </p:nvGrpSpPr>
        <p:grpSpPr>
          <a:xfrm>
            <a:off x="287179" y="1499520"/>
            <a:ext cx="582413" cy="582413"/>
            <a:chOff x="237320" y="873468"/>
            <a:chExt cx="487886" cy="487886"/>
          </a:xfrm>
          <a:solidFill>
            <a:srgbClr val="F26334"/>
          </a:solidFill>
        </p:grpSpPr>
        <p:sp>
          <p:nvSpPr>
            <p:cNvPr id="60" name="Oval 59">
              <a:extLst>
                <a:ext uri="{FF2B5EF4-FFF2-40B4-BE49-F238E27FC236}">
                  <a16:creationId xmlns:a16="http://schemas.microsoft.com/office/drawing/2014/main" id="{7E3B174D-E160-4A0E-8402-1F3F17265E10}"/>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sp>
          <p:nvSpPr>
            <p:cNvPr id="61" name="Oval 60">
              <a:extLst>
                <a:ext uri="{FF2B5EF4-FFF2-40B4-BE49-F238E27FC236}">
                  <a16:creationId xmlns:a16="http://schemas.microsoft.com/office/drawing/2014/main" id="{09AB8C04-1A82-40B7-8902-A23F5C8615BD}"/>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27" name="Group 26">
            <a:extLst>
              <a:ext uri="{FF2B5EF4-FFF2-40B4-BE49-F238E27FC236}">
                <a16:creationId xmlns:a16="http://schemas.microsoft.com/office/drawing/2014/main" id="{43DDD75D-6D4F-4CA2-9267-A2939EEE509A}"/>
              </a:ext>
            </a:extLst>
          </p:cNvPr>
          <p:cNvGrpSpPr/>
          <p:nvPr/>
        </p:nvGrpSpPr>
        <p:grpSpPr>
          <a:xfrm>
            <a:off x="287179" y="3882158"/>
            <a:ext cx="582413" cy="582413"/>
            <a:chOff x="237320" y="873468"/>
            <a:chExt cx="487886" cy="487886"/>
          </a:xfrm>
          <a:solidFill>
            <a:srgbClr val="F26334"/>
          </a:solidFill>
        </p:grpSpPr>
        <p:sp>
          <p:nvSpPr>
            <p:cNvPr id="56" name="Oval 55">
              <a:extLst>
                <a:ext uri="{FF2B5EF4-FFF2-40B4-BE49-F238E27FC236}">
                  <a16:creationId xmlns:a16="http://schemas.microsoft.com/office/drawing/2014/main" id="{A62DAB33-46A9-46D5-9770-3F2AB72EB70D}"/>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sp>
          <p:nvSpPr>
            <p:cNvPr id="57" name="Oval 56">
              <a:extLst>
                <a:ext uri="{FF2B5EF4-FFF2-40B4-BE49-F238E27FC236}">
                  <a16:creationId xmlns:a16="http://schemas.microsoft.com/office/drawing/2014/main" id="{5BE2BB36-2782-4A67-9ED4-52578A9BC7AF}"/>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26" name="Group 25">
            <a:extLst>
              <a:ext uri="{FF2B5EF4-FFF2-40B4-BE49-F238E27FC236}">
                <a16:creationId xmlns:a16="http://schemas.microsoft.com/office/drawing/2014/main" id="{59D76308-27BB-4F50-81E3-A1E066BD78EE}"/>
              </a:ext>
            </a:extLst>
          </p:cNvPr>
          <p:cNvGrpSpPr/>
          <p:nvPr/>
        </p:nvGrpSpPr>
        <p:grpSpPr>
          <a:xfrm>
            <a:off x="8279647" y="1499520"/>
            <a:ext cx="582413" cy="582413"/>
            <a:chOff x="237320" y="873468"/>
            <a:chExt cx="487886" cy="487886"/>
          </a:xfrm>
          <a:solidFill>
            <a:srgbClr val="F26334"/>
          </a:solidFill>
        </p:grpSpPr>
        <p:sp>
          <p:nvSpPr>
            <p:cNvPr id="58" name="Oval 57">
              <a:extLst>
                <a:ext uri="{FF2B5EF4-FFF2-40B4-BE49-F238E27FC236}">
                  <a16:creationId xmlns:a16="http://schemas.microsoft.com/office/drawing/2014/main" id="{D4A6553F-F521-4F9A-A9D6-20AD115C4B18}"/>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sp>
          <p:nvSpPr>
            <p:cNvPr id="59" name="Oval 58">
              <a:extLst>
                <a:ext uri="{FF2B5EF4-FFF2-40B4-BE49-F238E27FC236}">
                  <a16:creationId xmlns:a16="http://schemas.microsoft.com/office/drawing/2014/main" id="{0705AD6F-93FC-453F-AA9B-200D4DB9DB5C}"/>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28" name="Group 27">
            <a:extLst>
              <a:ext uri="{FF2B5EF4-FFF2-40B4-BE49-F238E27FC236}">
                <a16:creationId xmlns:a16="http://schemas.microsoft.com/office/drawing/2014/main" id="{52C64588-ADB4-41A6-91B1-FC8D41522B29}"/>
              </a:ext>
            </a:extLst>
          </p:cNvPr>
          <p:cNvGrpSpPr/>
          <p:nvPr/>
        </p:nvGrpSpPr>
        <p:grpSpPr>
          <a:xfrm>
            <a:off x="8279647" y="3882158"/>
            <a:ext cx="582413" cy="582413"/>
            <a:chOff x="237320" y="873468"/>
            <a:chExt cx="487886" cy="487886"/>
          </a:xfrm>
          <a:solidFill>
            <a:srgbClr val="F26334"/>
          </a:solidFill>
        </p:grpSpPr>
        <p:sp>
          <p:nvSpPr>
            <p:cNvPr id="54" name="Oval 53">
              <a:extLst>
                <a:ext uri="{FF2B5EF4-FFF2-40B4-BE49-F238E27FC236}">
                  <a16:creationId xmlns:a16="http://schemas.microsoft.com/office/drawing/2014/main" id="{25AC4DE2-2EC9-4139-9A86-E6275A9DCF12}"/>
                </a:ext>
              </a:extLst>
            </p:cNvPr>
            <p:cNvSpPr/>
            <p:nvPr/>
          </p:nvSpPr>
          <p:spPr>
            <a:xfrm>
              <a:off x="237320" y="873468"/>
              <a:ext cx="487886" cy="487886"/>
            </a:xfrm>
            <a:prstGeom prst="ellipse">
              <a:avLst/>
            </a:prstGeom>
            <a:grpFill/>
            <a:ln>
              <a:no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sp>
          <p:nvSpPr>
            <p:cNvPr id="55" name="Oval 54">
              <a:extLst>
                <a:ext uri="{FF2B5EF4-FFF2-40B4-BE49-F238E27FC236}">
                  <a16:creationId xmlns:a16="http://schemas.microsoft.com/office/drawing/2014/main" id="{F2AEE06D-544F-4BFF-AEEE-0BF84D3DB49E}"/>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grpSp>
      <p:sp>
        <p:nvSpPr>
          <p:cNvPr id="74" name="TextBox 73">
            <a:extLst>
              <a:ext uri="{FF2B5EF4-FFF2-40B4-BE49-F238E27FC236}">
                <a16:creationId xmlns:a16="http://schemas.microsoft.com/office/drawing/2014/main" id="{F1FEA583-1A08-4B39-8608-8DFD9BAE2967}"/>
              </a:ext>
            </a:extLst>
          </p:cNvPr>
          <p:cNvSpPr txBox="1"/>
          <p:nvPr/>
        </p:nvSpPr>
        <p:spPr>
          <a:xfrm>
            <a:off x="883850" y="3468926"/>
            <a:ext cx="2698941" cy="48474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2C6C"/>
                </a:solidFill>
                <a:effectLst/>
                <a:uLnTx/>
                <a:uFillTx/>
                <a:latin typeface="Verdana"/>
                <a:ea typeface="+mn-ea"/>
                <a:cs typeface="+mn-cs"/>
              </a:rPr>
              <a:t>An easy to navigate toolkit designed for people both new to or experienced with 2D pilots</a:t>
            </a:r>
          </a:p>
        </p:txBody>
      </p:sp>
      <p:sp>
        <p:nvSpPr>
          <p:cNvPr id="75" name="TextBox 74">
            <a:extLst>
              <a:ext uri="{FF2B5EF4-FFF2-40B4-BE49-F238E27FC236}">
                <a16:creationId xmlns:a16="http://schemas.microsoft.com/office/drawing/2014/main" id="{F1FEA583-1A08-4B39-8608-8DFD9BAE2967}"/>
              </a:ext>
            </a:extLst>
          </p:cNvPr>
          <p:cNvSpPr txBox="1"/>
          <p:nvPr/>
        </p:nvSpPr>
        <p:spPr>
          <a:xfrm>
            <a:off x="5561209" y="2092120"/>
            <a:ext cx="2698941" cy="48474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2C6C"/>
                </a:solidFill>
                <a:effectLst/>
                <a:uLnTx/>
                <a:uFillTx/>
                <a:latin typeface="Verdana"/>
                <a:ea typeface="+mn-ea"/>
                <a:cs typeface="+mn-cs"/>
              </a:rPr>
              <a:t>An overview of lessons learned from 2D pilots that have already taken place worldwide</a:t>
            </a:r>
          </a:p>
        </p:txBody>
      </p:sp>
      <p:sp>
        <p:nvSpPr>
          <p:cNvPr id="76" name="TextBox 75">
            <a:extLst>
              <a:ext uri="{FF2B5EF4-FFF2-40B4-BE49-F238E27FC236}">
                <a16:creationId xmlns:a16="http://schemas.microsoft.com/office/drawing/2014/main" id="{F1FEA583-1A08-4B39-8608-8DFD9BAE2967}"/>
              </a:ext>
            </a:extLst>
          </p:cNvPr>
          <p:cNvSpPr txBox="1"/>
          <p:nvPr/>
        </p:nvSpPr>
        <p:spPr>
          <a:xfrm>
            <a:off x="5598746" y="3468926"/>
            <a:ext cx="2698941" cy="323165"/>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2C6C"/>
                </a:solidFill>
                <a:effectLst/>
                <a:uLnTx/>
                <a:uFillTx/>
                <a:latin typeface="Verdana"/>
                <a:ea typeface="+mn-ea"/>
                <a:cs typeface="+mn-cs"/>
              </a:rPr>
              <a:t>An overview of best practice examples to demonstrate pilots</a:t>
            </a:r>
          </a:p>
        </p:txBody>
      </p:sp>
      <p:grpSp>
        <p:nvGrpSpPr>
          <p:cNvPr id="52" name="Groupe 900">
            <a:extLst>
              <a:ext uri="{FF2B5EF4-FFF2-40B4-BE49-F238E27FC236}">
                <a16:creationId xmlns:a16="http://schemas.microsoft.com/office/drawing/2014/main" id="{0827DFE4-30A6-4460-ACCE-E93F50AF69E3}"/>
              </a:ext>
            </a:extLst>
          </p:cNvPr>
          <p:cNvGrpSpPr/>
          <p:nvPr/>
        </p:nvGrpSpPr>
        <p:grpSpPr>
          <a:xfrm>
            <a:off x="8444372" y="4023384"/>
            <a:ext cx="252963" cy="299968"/>
            <a:chOff x="8237538" y="722313"/>
            <a:chExt cx="469900" cy="557212"/>
          </a:xfrm>
          <a:solidFill>
            <a:schemeClr val="bg1"/>
          </a:solidFill>
        </p:grpSpPr>
        <p:sp>
          <p:nvSpPr>
            <p:cNvPr id="53" name="Freeform 118">
              <a:extLst>
                <a:ext uri="{FF2B5EF4-FFF2-40B4-BE49-F238E27FC236}">
                  <a16:creationId xmlns:a16="http://schemas.microsoft.com/office/drawing/2014/main" id="{26013A8B-6B7E-4117-BF2D-C9D6A37D6593}"/>
                </a:ext>
              </a:extLst>
            </p:cNvPr>
            <p:cNvSpPr>
              <a:spLocks noEditPoints="1"/>
            </p:cNvSpPr>
            <p:nvPr/>
          </p:nvSpPr>
          <p:spPr bwMode="auto">
            <a:xfrm>
              <a:off x="8237538" y="1054100"/>
              <a:ext cx="469900" cy="225425"/>
            </a:xfrm>
            <a:custGeom>
              <a:avLst/>
              <a:gdLst>
                <a:gd name="T0" fmla="*/ 103 w 125"/>
                <a:gd name="T1" fmla="*/ 4 h 60"/>
                <a:gd name="T2" fmla="*/ 95 w 125"/>
                <a:gd name="T3" fmla="*/ 3 h 60"/>
                <a:gd name="T4" fmla="*/ 68 w 125"/>
                <a:gd name="T5" fmla="*/ 16 h 60"/>
                <a:gd name="T6" fmla="*/ 70 w 125"/>
                <a:gd name="T7" fmla="*/ 23 h 60"/>
                <a:gd name="T8" fmla="*/ 103 w 125"/>
                <a:gd name="T9" fmla="*/ 4 h 60"/>
                <a:gd name="T10" fmla="*/ 121 w 125"/>
                <a:gd name="T11" fmla="*/ 5 h 60"/>
                <a:gd name="T12" fmla="*/ 105 w 125"/>
                <a:gd name="T13" fmla="*/ 6 h 60"/>
                <a:gd name="T14" fmla="*/ 70 w 125"/>
                <a:gd name="T15" fmla="*/ 26 h 60"/>
                <a:gd name="T16" fmla="*/ 69 w 125"/>
                <a:gd name="T17" fmla="*/ 28 h 60"/>
                <a:gd name="T18" fmla="*/ 61 w 125"/>
                <a:gd name="T19" fmla="*/ 35 h 60"/>
                <a:gd name="T20" fmla="*/ 52 w 125"/>
                <a:gd name="T21" fmla="*/ 34 h 60"/>
                <a:gd name="T22" fmla="*/ 34 w 125"/>
                <a:gd name="T23" fmla="*/ 25 h 60"/>
                <a:gd name="T24" fmla="*/ 34 w 125"/>
                <a:gd name="T25" fmla="*/ 22 h 60"/>
                <a:gd name="T26" fmla="*/ 54 w 125"/>
                <a:gd name="T27" fmla="*/ 32 h 60"/>
                <a:gd name="T28" fmla="*/ 59 w 125"/>
                <a:gd name="T29" fmla="*/ 32 h 60"/>
                <a:gd name="T30" fmla="*/ 60 w 125"/>
                <a:gd name="T31" fmla="*/ 32 h 60"/>
                <a:gd name="T32" fmla="*/ 60 w 125"/>
                <a:gd name="T33" fmla="*/ 32 h 60"/>
                <a:gd name="T34" fmla="*/ 65 w 125"/>
                <a:gd name="T35" fmla="*/ 29 h 60"/>
                <a:gd name="T36" fmla="*/ 66 w 125"/>
                <a:gd name="T37" fmla="*/ 27 h 60"/>
                <a:gd name="T38" fmla="*/ 67 w 125"/>
                <a:gd name="T39" fmla="*/ 24 h 60"/>
                <a:gd name="T40" fmla="*/ 65 w 125"/>
                <a:gd name="T41" fmla="*/ 17 h 60"/>
                <a:gd name="T42" fmla="*/ 62 w 125"/>
                <a:gd name="T43" fmla="*/ 14 h 60"/>
                <a:gd name="T44" fmla="*/ 33 w 125"/>
                <a:gd name="T45" fmla="*/ 1 h 60"/>
                <a:gd name="T46" fmla="*/ 23 w 125"/>
                <a:gd name="T47" fmla="*/ 1 h 60"/>
                <a:gd name="T48" fmla="*/ 3 w 125"/>
                <a:gd name="T49" fmla="*/ 5 h 60"/>
                <a:gd name="T50" fmla="*/ 0 w 125"/>
                <a:gd name="T51" fmla="*/ 39 h 60"/>
                <a:gd name="T52" fmla="*/ 3 w 125"/>
                <a:gd name="T53" fmla="*/ 44 h 60"/>
                <a:gd name="T54" fmla="*/ 17 w 125"/>
                <a:gd name="T55" fmla="*/ 44 h 60"/>
                <a:gd name="T56" fmla="*/ 20 w 125"/>
                <a:gd name="T57" fmla="*/ 44 h 60"/>
                <a:gd name="T58" fmla="*/ 22 w 125"/>
                <a:gd name="T59" fmla="*/ 45 h 60"/>
                <a:gd name="T60" fmla="*/ 59 w 125"/>
                <a:gd name="T61" fmla="*/ 59 h 60"/>
                <a:gd name="T62" fmla="*/ 64 w 125"/>
                <a:gd name="T63" fmla="*/ 59 h 60"/>
                <a:gd name="T64" fmla="*/ 66 w 125"/>
                <a:gd name="T65" fmla="*/ 58 h 60"/>
                <a:gd name="T66" fmla="*/ 116 w 125"/>
                <a:gd name="T67" fmla="*/ 21 h 60"/>
                <a:gd name="T68" fmla="*/ 121 w 125"/>
                <a:gd name="T6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0">
                  <a:moveTo>
                    <a:pt x="103" y="4"/>
                  </a:moveTo>
                  <a:cubicBezTo>
                    <a:pt x="100" y="2"/>
                    <a:pt x="97" y="1"/>
                    <a:pt x="95" y="3"/>
                  </a:cubicBezTo>
                  <a:cubicBezTo>
                    <a:pt x="68" y="16"/>
                    <a:pt x="68" y="16"/>
                    <a:pt x="68" y="16"/>
                  </a:cubicBezTo>
                  <a:cubicBezTo>
                    <a:pt x="69" y="18"/>
                    <a:pt x="70" y="20"/>
                    <a:pt x="70" y="23"/>
                  </a:cubicBezTo>
                  <a:lnTo>
                    <a:pt x="103" y="4"/>
                  </a:lnTo>
                  <a:close/>
                  <a:moveTo>
                    <a:pt x="121" y="5"/>
                  </a:moveTo>
                  <a:cubicBezTo>
                    <a:pt x="118" y="1"/>
                    <a:pt x="111" y="2"/>
                    <a:pt x="105" y="6"/>
                  </a:cubicBezTo>
                  <a:cubicBezTo>
                    <a:pt x="94" y="12"/>
                    <a:pt x="70" y="26"/>
                    <a:pt x="70" y="26"/>
                  </a:cubicBezTo>
                  <a:cubicBezTo>
                    <a:pt x="69" y="27"/>
                    <a:pt x="69" y="28"/>
                    <a:pt x="69" y="28"/>
                  </a:cubicBezTo>
                  <a:cubicBezTo>
                    <a:pt x="67" y="32"/>
                    <a:pt x="64" y="34"/>
                    <a:pt x="61" y="35"/>
                  </a:cubicBezTo>
                  <a:cubicBezTo>
                    <a:pt x="58" y="36"/>
                    <a:pt x="55" y="36"/>
                    <a:pt x="52" y="34"/>
                  </a:cubicBezTo>
                  <a:cubicBezTo>
                    <a:pt x="34" y="25"/>
                    <a:pt x="34" y="25"/>
                    <a:pt x="34" y="25"/>
                  </a:cubicBezTo>
                  <a:cubicBezTo>
                    <a:pt x="34" y="22"/>
                    <a:pt x="34" y="22"/>
                    <a:pt x="34" y="22"/>
                  </a:cubicBezTo>
                  <a:cubicBezTo>
                    <a:pt x="54" y="32"/>
                    <a:pt x="54" y="32"/>
                    <a:pt x="54" y="32"/>
                  </a:cubicBezTo>
                  <a:cubicBezTo>
                    <a:pt x="55" y="32"/>
                    <a:pt x="57" y="33"/>
                    <a:pt x="59" y="32"/>
                  </a:cubicBezTo>
                  <a:cubicBezTo>
                    <a:pt x="59" y="32"/>
                    <a:pt x="59" y="32"/>
                    <a:pt x="60" y="32"/>
                  </a:cubicBezTo>
                  <a:cubicBezTo>
                    <a:pt x="60" y="32"/>
                    <a:pt x="60" y="32"/>
                    <a:pt x="60" y="32"/>
                  </a:cubicBezTo>
                  <a:cubicBezTo>
                    <a:pt x="62" y="32"/>
                    <a:pt x="63" y="31"/>
                    <a:pt x="65" y="29"/>
                  </a:cubicBezTo>
                  <a:cubicBezTo>
                    <a:pt x="65" y="29"/>
                    <a:pt x="66" y="28"/>
                    <a:pt x="66" y="27"/>
                  </a:cubicBezTo>
                  <a:cubicBezTo>
                    <a:pt x="67" y="26"/>
                    <a:pt x="67" y="25"/>
                    <a:pt x="67" y="24"/>
                  </a:cubicBezTo>
                  <a:cubicBezTo>
                    <a:pt x="67" y="22"/>
                    <a:pt x="67" y="19"/>
                    <a:pt x="65" y="17"/>
                  </a:cubicBezTo>
                  <a:cubicBezTo>
                    <a:pt x="64" y="16"/>
                    <a:pt x="63" y="15"/>
                    <a:pt x="62" y="14"/>
                  </a:cubicBezTo>
                  <a:cubicBezTo>
                    <a:pt x="62" y="14"/>
                    <a:pt x="40" y="4"/>
                    <a:pt x="33" y="1"/>
                  </a:cubicBezTo>
                  <a:cubicBezTo>
                    <a:pt x="30" y="0"/>
                    <a:pt x="27" y="1"/>
                    <a:pt x="23" y="1"/>
                  </a:cubicBezTo>
                  <a:cubicBezTo>
                    <a:pt x="19" y="2"/>
                    <a:pt x="3" y="5"/>
                    <a:pt x="3" y="5"/>
                  </a:cubicBezTo>
                  <a:cubicBezTo>
                    <a:pt x="8" y="10"/>
                    <a:pt x="2" y="28"/>
                    <a:pt x="0" y="39"/>
                  </a:cubicBezTo>
                  <a:cubicBezTo>
                    <a:pt x="0" y="43"/>
                    <a:pt x="1" y="44"/>
                    <a:pt x="3" y="44"/>
                  </a:cubicBezTo>
                  <a:cubicBezTo>
                    <a:pt x="17" y="44"/>
                    <a:pt x="17" y="44"/>
                    <a:pt x="17" y="44"/>
                  </a:cubicBezTo>
                  <a:cubicBezTo>
                    <a:pt x="17" y="44"/>
                    <a:pt x="19" y="44"/>
                    <a:pt x="20" y="44"/>
                  </a:cubicBezTo>
                  <a:cubicBezTo>
                    <a:pt x="21" y="44"/>
                    <a:pt x="22" y="45"/>
                    <a:pt x="22" y="45"/>
                  </a:cubicBezTo>
                  <a:cubicBezTo>
                    <a:pt x="59" y="59"/>
                    <a:pt x="59" y="59"/>
                    <a:pt x="59" y="59"/>
                  </a:cubicBezTo>
                  <a:cubicBezTo>
                    <a:pt x="60" y="60"/>
                    <a:pt x="62" y="60"/>
                    <a:pt x="64" y="59"/>
                  </a:cubicBezTo>
                  <a:cubicBezTo>
                    <a:pt x="64" y="59"/>
                    <a:pt x="65" y="59"/>
                    <a:pt x="66" y="58"/>
                  </a:cubicBezTo>
                  <a:cubicBezTo>
                    <a:pt x="77" y="51"/>
                    <a:pt x="112" y="24"/>
                    <a:pt x="116" y="21"/>
                  </a:cubicBezTo>
                  <a:cubicBezTo>
                    <a:pt x="125" y="14"/>
                    <a:pt x="124" y="9"/>
                    <a:pt x="121" y="5"/>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64" name="Freeform 119">
              <a:extLst>
                <a:ext uri="{FF2B5EF4-FFF2-40B4-BE49-F238E27FC236}">
                  <a16:creationId xmlns:a16="http://schemas.microsoft.com/office/drawing/2014/main" id="{C59E29FB-2246-47AC-B0A3-ABCAE96F35FA}"/>
                </a:ext>
              </a:extLst>
            </p:cNvPr>
            <p:cNvSpPr>
              <a:spLocks/>
            </p:cNvSpPr>
            <p:nvPr/>
          </p:nvSpPr>
          <p:spPr bwMode="auto">
            <a:xfrm>
              <a:off x="8347076" y="722313"/>
              <a:ext cx="250825" cy="247650"/>
            </a:xfrm>
            <a:custGeom>
              <a:avLst/>
              <a:gdLst>
                <a:gd name="T0" fmla="*/ 66 w 67"/>
                <a:gd name="T1" fmla="*/ 27 h 66"/>
                <a:gd name="T2" fmla="*/ 65 w 67"/>
                <a:gd name="T3" fmla="*/ 22 h 66"/>
                <a:gd name="T4" fmla="*/ 61 w 67"/>
                <a:gd name="T5" fmla="*/ 20 h 66"/>
                <a:gd name="T6" fmla="*/ 61 w 67"/>
                <a:gd name="T7" fmla="*/ 20 h 66"/>
                <a:gd name="T8" fmla="*/ 57 w 67"/>
                <a:gd name="T9" fmla="*/ 26 h 66"/>
                <a:gd name="T10" fmla="*/ 58 w 67"/>
                <a:gd name="T11" fmla="*/ 33 h 66"/>
                <a:gd name="T12" fmla="*/ 33 w 67"/>
                <a:gd name="T13" fmla="*/ 57 h 66"/>
                <a:gd name="T14" fmla="*/ 9 w 67"/>
                <a:gd name="T15" fmla="*/ 33 h 66"/>
                <a:gd name="T16" fmla="*/ 33 w 67"/>
                <a:gd name="T17" fmla="*/ 8 h 66"/>
                <a:gd name="T18" fmla="*/ 47 w 67"/>
                <a:gd name="T19" fmla="*/ 13 h 66"/>
                <a:gd name="T20" fmla="*/ 51 w 67"/>
                <a:gd name="T21" fmla="*/ 8 h 66"/>
                <a:gd name="T22" fmla="*/ 46 w 67"/>
                <a:gd name="T23" fmla="*/ 5 h 66"/>
                <a:gd name="T24" fmla="*/ 44 w 67"/>
                <a:gd name="T25" fmla="*/ 2 h 66"/>
                <a:gd name="T26" fmla="*/ 40 w 67"/>
                <a:gd name="T27" fmla="*/ 0 h 66"/>
                <a:gd name="T28" fmla="*/ 36 w 67"/>
                <a:gd name="T29" fmla="*/ 2 h 66"/>
                <a:gd name="T30" fmla="*/ 30 w 67"/>
                <a:gd name="T31" fmla="*/ 2 h 66"/>
                <a:gd name="T32" fmla="*/ 27 w 67"/>
                <a:gd name="T33" fmla="*/ 0 h 66"/>
                <a:gd name="T34" fmla="*/ 23 w 67"/>
                <a:gd name="T35" fmla="*/ 2 h 66"/>
                <a:gd name="T36" fmla="*/ 20 w 67"/>
                <a:gd name="T37" fmla="*/ 5 h 66"/>
                <a:gd name="T38" fmla="*/ 16 w 67"/>
                <a:gd name="T39" fmla="*/ 8 h 66"/>
                <a:gd name="T40" fmla="*/ 12 w 67"/>
                <a:gd name="T41" fmla="*/ 8 h 66"/>
                <a:gd name="T42" fmla="*/ 8 w 67"/>
                <a:gd name="T43" fmla="*/ 11 h 66"/>
                <a:gd name="T44" fmla="*/ 8 w 67"/>
                <a:gd name="T45" fmla="*/ 15 h 66"/>
                <a:gd name="T46" fmla="*/ 5 w 67"/>
                <a:gd name="T47" fmla="*/ 20 h 66"/>
                <a:gd name="T48" fmla="*/ 2 w 67"/>
                <a:gd name="T49" fmla="*/ 22 h 66"/>
                <a:gd name="T50" fmla="*/ 1 w 67"/>
                <a:gd name="T51" fmla="*/ 27 h 66"/>
                <a:gd name="T52" fmla="*/ 3 w 67"/>
                <a:gd name="T53" fmla="*/ 30 h 66"/>
                <a:gd name="T54" fmla="*/ 3 w 67"/>
                <a:gd name="T55" fmla="*/ 36 h 66"/>
                <a:gd name="T56" fmla="*/ 1 w 67"/>
                <a:gd name="T57" fmla="*/ 39 h 66"/>
                <a:gd name="T58" fmla="*/ 2 w 67"/>
                <a:gd name="T59" fmla="*/ 44 h 66"/>
                <a:gd name="T60" fmla="*/ 5 w 67"/>
                <a:gd name="T61" fmla="*/ 46 h 66"/>
                <a:gd name="T62" fmla="*/ 8 w 67"/>
                <a:gd name="T63" fmla="*/ 51 h 66"/>
                <a:gd name="T64" fmla="*/ 8 w 67"/>
                <a:gd name="T65" fmla="*/ 54 h 66"/>
                <a:gd name="T66" fmla="*/ 12 w 67"/>
                <a:gd name="T67" fmla="*/ 58 h 66"/>
                <a:gd name="T68" fmla="*/ 16 w 67"/>
                <a:gd name="T69" fmla="*/ 58 h 66"/>
                <a:gd name="T70" fmla="*/ 20 w 67"/>
                <a:gd name="T71" fmla="*/ 61 h 66"/>
                <a:gd name="T72" fmla="*/ 23 w 67"/>
                <a:gd name="T73" fmla="*/ 64 h 66"/>
                <a:gd name="T74" fmla="*/ 27 w 67"/>
                <a:gd name="T75" fmla="*/ 65 h 66"/>
                <a:gd name="T76" fmla="*/ 30 w 67"/>
                <a:gd name="T77" fmla="*/ 64 h 66"/>
                <a:gd name="T78" fmla="*/ 36 w 67"/>
                <a:gd name="T79" fmla="*/ 64 h 66"/>
                <a:gd name="T80" fmla="*/ 40 w 67"/>
                <a:gd name="T81" fmla="*/ 65 h 66"/>
                <a:gd name="T82" fmla="*/ 44 w 67"/>
                <a:gd name="T83" fmla="*/ 64 h 66"/>
                <a:gd name="T84" fmla="*/ 46 w 67"/>
                <a:gd name="T85" fmla="*/ 61 h 66"/>
                <a:gd name="T86" fmla="*/ 51 w 67"/>
                <a:gd name="T87" fmla="*/ 58 h 66"/>
                <a:gd name="T88" fmla="*/ 55 w 67"/>
                <a:gd name="T89" fmla="*/ 58 h 66"/>
                <a:gd name="T90" fmla="*/ 58 w 67"/>
                <a:gd name="T91" fmla="*/ 54 h 66"/>
                <a:gd name="T92" fmla="*/ 59 w 67"/>
                <a:gd name="T93" fmla="*/ 51 h 66"/>
                <a:gd name="T94" fmla="*/ 61 w 67"/>
                <a:gd name="T95" fmla="*/ 46 h 66"/>
                <a:gd name="T96" fmla="*/ 65 w 67"/>
                <a:gd name="T97" fmla="*/ 44 h 66"/>
                <a:gd name="T98" fmla="*/ 66 w 67"/>
                <a:gd name="T99" fmla="*/ 39 h 66"/>
                <a:gd name="T100" fmla="*/ 64 w 67"/>
                <a:gd name="T101" fmla="*/ 36 h 66"/>
                <a:gd name="T102" fmla="*/ 64 w 67"/>
                <a:gd name="T103" fmla="*/ 30 h 66"/>
                <a:gd name="T104" fmla="*/ 66 w 67"/>
                <a:gd name="T10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6">
                  <a:moveTo>
                    <a:pt x="66" y="27"/>
                  </a:moveTo>
                  <a:cubicBezTo>
                    <a:pt x="67" y="25"/>
                    <a:pt x="66" y="23"/>
                    <a:pt x="65" y="22"/>
                  </a:cubicBezTo>
                  <a:cubicBezTo>
                    <a:pt x="61" y="20"/>
                    <a:pt x="61" y="20"/>
                    <a:pt x="61" y="20"/>
                  </a:cubicBezTo>
                  <a:cubicBezTo>
                    <a:pt x="61" y="20"/>
                    <a:pt x="61" y="20"/>
                    <a:pt x="61" y="20"/>
                  </a:cubicBezTo>
                  <a:cubicBezTo>
                    <a:pt x="57" y="26"/>
                    <a:pt x="57" y="26"/>
                    <a:pt x="57" y="26"/>
                  </a:cubicBezTo>
                  <a:cubicBezTo>
                    <a:pt x="57" y="28"/>
                    <a:pt x="58" y="30"/>
                    <a:pt x="58" y="33"/>
                  </a:cubicBezTo>
                  <a:cubicBezTo>
                    <a:pt x="58" y="46"/>
                    <a:pt x="47" y="57"/>
                    <a:pt x="33" y="57"/>
                  </a:cubicBezTo>
                  <a:cubicBezTo>
                    <a:pt x="20" y="57"/>
                    <a:pt x="9" y="46"/>
                    <a:pt x="9" y="33"/>
                  </a:cubicBezTo>
                  <a:cubicBezTo>
                    <a:pt x="9" y="19"/>
                    <a:pt x="20" y="8"/>
                    <a:pt x="33" y="8"/>
                  </a:cubicBezTo>
                  <a:cubicBezTo>
                    <a:pt x="38" y="8"/>
                    <a:pt x="43" y="10"/>
                    <a:pt x="47" y="13"/>
                  </a:cubicBezTo>
                  <a:cubicBezTo>
                    <a:pt x="51" y="8"/>
                    <a:pt x="51" y="8"/>
                    <a:pt x="51" y="8"/>
                  </a:cubicBezTo>
                  <a:cubicBezTo>
                    <a:pt x="49" y="7"/>
                    <a:pt x="47" y="6"/>
                    <a:pt x="46" y="5"/>
                  </a:cubicBezTo>
                  <a:cubicBezTo>
                    <a:pt x="44" y="2"/>
                    <a:pt x="44" y="2"/>
                    <a:pt x="44" y="2"/>
                  </a:cubicBezTo>
                  <a:cubicBezTo>
                    <a:pt x="43" y="0"/>
                    <a:pt x="41" y="0"/>
                    <a:pt x="40" y="0"/>
                  </a:cubicBezTo>
                  <a:cubicBezTo>
                    <a:pt x="36" y="2"/>
                    <a:pt x="36" y="2"/>
                    <a:pt x="36" y="2"/>
                  </a:cubicBezTo>
                  <a:cubicBezTo>
                    <a:pt x="35" y="3"/>
                    <a:pt x="32" y="3"/>
                    <a:pt x="30" y="2"/>
                  </a:cubicBezTo>
                  <a:cubicBezTo>
                    <a:pt x="27" y="0"/>
                    <a:pt x="27" y="0"/>
                    <a:pt x="27" y="0"/>
                  </a:cubicBezTo>
                  <a:cubicBezTo>
                    <a:pt x="26" y="0"/>
                    <a:pt x="23" y="0"/>
                    <a:pt x="23" y="2"/>
                  </a:cubicBezTo>
                  <a:cubicBezTo>
                    <a:pt x="20" y="5"/>
                    <a:pt x="20" y="5"/>
                    <a:pt x="20" y="5"/>
                  </a:cubicBezTo>
                  <a:cubicBezTo>
                    <a:pt x="19" y="6"/>
                    <a:pt x="17" y="8"/>
                    <a:pt x="16" y="8"/>
                  </a:cubicBezTo>
                  <a:cubicBezTo>
                    <a:pt x="12" y="8"/>
                    <a:pt x="12" y="8"/>
                    <a:pt x="12" y="8"/>
                  </a:cubicBezTo>
                  <a:cubicBezTo>
                    <a:pt x="10" y="8"/>
                    <a:pt x="8" y="9"/>
                    <a:pt x="8" y="11"/>
                  </a:cubicBezTo>
                  <a:cubicBezTo>
                    <a:pt x="8" y="15"/>
                    <a:pt x="8" y="15"/>
                    <a:pt x="8" y="15"/>
                  </a:cubicBezTo>
                  <a:cubicBezTo>
                    <a:pt x="8" y="17"/>
                    <a:pt x="7" y="19"/>
                    <a:pt x="5" y="20"/>
                  </a:cubicBezTo>
                  <a:cubicBezTo>
                    <a:pt x="2" y="22"/>
                    <a:pt x="2" y="22"/>
                    <a:pt x="2" y="22"/>
                  </a:cubicBezTo>
                  <a:cubicBezTo>
                    <a:pt x="1" y="23"/>
                    <a:pt x="0" y="25"/>
                    <a:pt x="1" y="27"/>
                  </a:cubicBezTo>
                  <a:cubicBezTo>
                    <a:pt x="3" y="30"/>
                    <a:pt x="3" y="30"/>
                    <a:pt x="3" y="30"/>
                  </a:cubicBezTo>
                  <a:cubicBezTo>
                    <a:pt x="3" y="32"/>
                    <a:pt x="3" y="34"/>
                    <a:pt x="3" y="36"/>
                  </a:cubicBezTo>
                  <a:cubicBezTo>
                    <a:pt x="1" y="39"/>
                    <a:pt x="1" y="39"/>
                    <a:pt x="1" y="39"/>
                  </a:cubicBezTo>
                  <a:cubicBezTo>
                    <a:pt x="0" y="41"/>
                    <a:pt x="1" y="43"/>
                    <a:pt x="2" y="44"/>
                  </a:cubicBezTo>
                  <a:cubicBezTo>
                    <a:pt x="5" y="46"/>
                    <a:pt x="5" y="46"/>
                    <a:pt x="5" y="46"/>
                  </a:cubicBezTo>
                  <a:cubicBezTo>
                    <a:pt x="7" y="47"/>
                    <a:pt x="8" y="49"/>
                    <a:pt x="8" y="51"/>
                  </a:cubicBezTo>
                  <a:cubicBezTo>
                    <a:pt x="8" y="54"/>
                    <a:pt x="8" y="54"/>
                    <a:pt x="8" y="54"/>
                  </a:cubicBezTo>
                  <a:cubicBezTo>
                    <a:pt x="8" y="56"/>
                    <a:pt x="10" y="58"/>
                    <a:pt x="12" y="58"/>
                  </a:cubicBezTo>
                  <a:cubicBezTo>
                    <a:pt x="16" y="58"/>
                    <a:pt x="16" y="58"/>
                    <a:pt x="16" y="58"/>
                  </a:cubicBezTo>
                  <a:cubicBezTo>
                    <a:pt x="17" y="58"/>
                    <a:pt x="19" y="59"/>
                    <a:pt x="20" y="61"/>
                  </a:cubicBezTo>
                  <a:cubicBezTo>
                    <a:pt x="23" y="64"/>
                    <a:pt x="23" y="64"/>
                    <a:pt x="23" y="64"/>
                  </a:cubicBezTo>
                  <a:cubicBezTo>
                    <a:pt x="23" y="66"/>
                    <a:pt x="26" y="66"/>
                    <a:pt x="27" y="65"/>
                  </a:cubicBezTo>
                  <a:cubicBezTo>
                    <a:pt x="30" y="64"/>
                    <a:pt x="30" y="64"/>
                    <a:pt x="30" y="64"/>
                  </a:cubicBezTo>
                  <a:cubicBezTo>
                    <a:pt x="32" y="63"/>
                    <a:pt x="35" y="63"/>
                    <a:pt x="36" y="64"/>
                  </a:cubicBezTo>
                  <a:cubicBezTo>
                    <a:pt x="40" y="65"/>
                    <a:pt x="40" y="65"/>
                    <a:pt x="40" y="65"/>
                  </a:cubicBezTo>
                  <a:cubicBezTo>
                    <a:pt x="41" y="66"/>
                    <a:pt x="43" y="66"/>
                    <a:pt x="44" y="64"/>
                  </a:cubicBezTo>
                  <a:cubicBezTo>
                    <a:pt x="46" y="61"/>
                    <a:pt x="46" y="61"/>
                    <a:pt x="46" y="61"/>
                  </a:cubicBezTo>
                  <a:cubicBezTo>
                    <a:pt x="47" y="59"/>
                    <a:pt x="49" y="58"/>
                    <a:pt x="51" y="58"/>
                  </a:cubicBezTo>
                  <a:cubicBezTo>
                    <a:pt x="55" y="58"/>
                    <a:pt x="55" y="58"/>
                    <a:pt x="55" y="58"/>
                  </a:cubicBezTo>
                  <a:cubicBezTo>
                    <a:pt x="57" y="58"/>
                    <a:pt x="58" y="56"/>
                    <a:pt x="58" y="54"/>
                  </a:cubicBezTo>
                  <a:cubicBezTo>
                    <a:pt x="59" y="51"/>
                    <a:pt x="59" y="51"/>
                    <a:pt x="59" y="51"/>
                  </a:cubicBezTo>
                  <a:cubicBezTo>
                    <a:pt x="59" y="49"/>
                    <a:pt x="60" y="47"/>
                    <a:pt x="61" y="46"/>
                  </a:cubicBezTo>
                  <a:cubicBezTo>
                    <a:pt x="65" y="44"/>
                    <a:pt x="65" y="44"/>
                    <a:pt x="65" y="44"/>
                  </a:cubicBezTo>
                  <a:cubicBezTo>
                    <a:pt x="66" y="43"/>
                    <a:pt x="67" y="41"/>
                    <a:pt x="66" y="39"/>
                  </a:cubicBezTo>
                  <a:cubicBezTo>
                    <a:pt x="64" y="36"/>
                    <a:pt x="64" y="36"/>
                    <a:pt x="64" y="36"/>
                  </a:cubicBezTo>
                  <a:cubicBezTo>
                    <a:pt x="63" y="34"/>
                    <a:pt x="63" y="32"/>
                    <a:pt x="64" y="30"/>
                  </a:cubicBezTo>
                  <a:lnTo>
                    <a:pt x="66" y="27"/>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65" name="Freeform 120">
              <a:extLst>
                <a:ext uri="{FF2B5EF4-FFF2-40B4-BE49-F238E27FC236}">
                  <a16:creationId xmlns:a16="http://schemas.microsoft.com/office/drawing/2014/main" id="{FEC8B2DE-10EA-499B-BD2D-BE7F10F8884E}"/>
                </a:ext>
              </a:extLst>
            </p:cNvPr>
            <p:cNvSpPr>
              <a:spLocks/>
            </p:cNvSpPr>
            <p:nvPr/>
          </p:nvSpPr>
          <p:spPr bwMode="auto">
            <a:xfrm>
              <a:off x="8366126" y="947738"/>
              <a:ext cx="101600" cy="93662"/>
            </a:xfrm>
            <a:custGeom>
              <a:avLst/>
              <a:gdLst>
                <a:gd name="T0" fmla="*/ 23 w 27"/>
                <a:gd name="T1" fmla="*/ 7 h 25"/>
                <a:gd name="T2" fmla="*/ 21 w 27"/>
                <a:gd name="T3" fmla="*/ 7 h 25"/>
                <a:gd name="T4" fmla="*/ 16 w 27"/>
                <a:gd name="T5" fmla="*/ 5 h 25"/>
                <a:gd name="T6" fmla="*/ 14 w 27"/>
                <a:gd name="T7" fmla="*/ 1 h 25"/>
                <a:gd name="T8" fmla="*/ 11 w 27"/>
                <a:gd name="T9" fmla="*/ 0 h 25"/>
                <a:gd name="T10" fmla="*/ 8 w 27"/>
                <a:gd name="T11" fmla="*/ 0 h 25"/>
                <a:gd name="T12" fmla="*/ 0 w 27"/>
                <a:gd name="T13" fmla="*/ 18 h 25"/>
                <a:gd name="T14" fmla="*/ 1 w 27"/>
                <a:gd name="T15" fmla="*/ 18 h 25"/>
                <a:gd name="T16" fmla="*/ 11 w 27"/>
                <a:gd name="T17" fmla="*/ 18 h 25"/>
                <a:gd name="T18" fmla="*/ 19 w 27"/>
                <a:gd name="T19" fmla="*/ 25 h 25"/>
                <a:gd name="T20" fmla="*/ 19 w 27"/>
                <a:gd name="T21" fmla="*/ 25 h 25"/>
                <a:gd name="T22" fmla="*/ 27 w 27"/>
                <a:gd name="T23" fmla="*/ 5 h 25"/>
                <a:gd name="T24" fmla="*/ 27 w 27"/>
                <a:gd name="T25" fmla="*/ 5 h 25"/>
                <a:gd name="T26" fmla="*/ 23 w 27"/>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3" y="7"/>
                  </a:moveTo>
                  <a:cubicBezTo>
                    <a:pt x="23" y="7"/>
                    <a:pt x="22" y="7"/>
                    <a:pt x="21" y="7"/>
                  </a:cubicBezTo>
                  <a:cubicBezTo>
                    <a:pt x="19" y="7"/>
                    <a:pt x="17" y="6"/>
                    <a:pt x="16" y="5"/>
                  </a:cubicBezTo>
                  <a:cubicBezTo>
                    <a:pt x="14" y="1"/>
                    <a:pt x="14" y="1"/>
                    <a:pt x="14" y="1"/>
                  </a:cubicBezTo>
                  <a:cubicBezTo>
                    <a:pt x="13" y="1"/>
                    <a:pt x="12" y="0"/>
                    <a:pt x="11" y="0"/>
                  </a:cubicBezTo>
                  <a:cubicBezTo>
                    <a:pt x="8" y="0"/>
                    <a:pt x="8" y="0"/>
                    <a:pt x="8" y="0"/>
                  </a:cubicBezTo>
                  <a:cubicBezTo>
                    <a:pt x="0" y="18"/>
                    <a:pt x="0" y="18"/>
                    <a:pt x="0" y="18"/>
                  </a:cubicBezTo>
                  <a:cubicBezTo>
                    <a:pt x="1" y="18"/>
                    <a:pt x="1" y="18"/>
                    <a:pt x="1" y="18"/>
                  </a:cubicBezTo>
                  <a:cubicBezTo>
                    <a:pt x="11" y="18"/>
                    <a:pt x="11" y="18"/>
                    <a:pt x="11" y="18"/>
                  </a:cubicBezTo>
                  <a:cubicBezTo>
                    <a:pt x="19" y="25"/>
                    <a:pt x="19" y="25"/>
                    <a:pt x="19" y="25"/>
                  </a:cubicBezTo>
                  <a:cubicBezTo>
                    <a:pt x="19" y="25"/>
                    <a:pt x="19" y="25"/>
                    <a:pt x="19" y="25"/>
                  </a:cubicBezTo>
                  <a:cubicBezTo>
                    <a:pt x="27" y="5"/>
                    <a:pt x="27" y="5"/>
                    <a:pt x="27" y="5"/>
                  </a:cubicBezTo>
                  <a:cubicBezTo>
                    <a:pt x="27" y="5"/>
                    <a:pt x="27" y="5"/>
                    <a:pt x="27" y="5"/>
                  </a:cubicBezTo>
                  <a:lnTo>
                    <a:pt x="23" y="7"/>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66" name="Freeform 121">
              <a:extLst>
                <a:ext uri="{FF2B5EF4-FFF2-40B4-BE49-F238E27FC236}">
                  <a16:creationId xmlns:a16="http://schemas.microsoft.com/office/drawing/2014/main" id="{E7038157-06A3-42D5-9688-3302C99BD412}"/>
                </a:ext>
              </a:extLst>
            </p:cNvPr>
            <p:cNvSpPr>
              <a:spLocks/>
            </p:cNvSpPr>
            <p:nvPr/>
          </p:nvSpPr>
          <p:spPr bwMode="auto">
            <a:xfrm>
              <a:off x="8474076" y="947738"/>
              <a:ext cx="101600" cy="93662"/>
            </a:xfrm>
            <a:custGeom>
              <a:avLst/>
              <a:gdLst>
                <a:gd name="T0" fmla="*/ 17 w 27"/>
                <a:gd name="T1" fmla="*/ 0 h 25"/>
                <a:gd name="T2" fmla="*/ 14 w 27"/>
                <a:gd name="T3" fmla="*/ 1 h 25"/>
                <a:gd name="T4" fmla="*/ 12 w 27"/>
                <a:gd name="T5" fmla="*/ 5 h 25"/>
                <a:gd name="T6" fmla="*/ 7 w 27"/>
                <a:gd name="T7" fmla="*/ 7 h 25"/>
                <a:gd name="T8" fmla="*/ 4 w 27"/>
                <a:gd name="T9" fmla="*/ 7 h 25"/>
                <a:gd name="T10" fmla="*/ 1 w 27"/>
                <a:gd name="T11" fmla="*/ 5 h 25"/>
                <a:gd name="T12" fmla="*/ 0 w 27"/>
                <a:gd name="T13" fmla="*/ 5 h 25"/>
                <a:gd name="T14" fmla="*/ 9 w 27"/>
                <a:gd name="T15" fmla="*/ 25 h 25"/>
                <a:gd name="T16" fmla="*/ 9 w 27"/>
                <a:gd name="T17" fmla="*/ 25 h 25"/>
                <a:gd name="T18" fmla="*/ 16 w 27"/>
                <a:gd name="T19" fmla="*/ 18 h 25"/>
                <a:gd name="T20" fmla="*/ 27 w 27"/>
                <a:gd name="T21" fmla="*/ 18 h 25"/>
                <a:gd name="T22" fmla="*/ 27 w 27"/>
                <a:gd name="T23" fmla="*/ 18 h 25"/>
                <a:gd name="T24" fmla="*/ 20 w 27"/>
                <a:gd name="T25" fmla="*/ 0 h 25"/>
                <a:gd name="T26" fmla="*/ 17 w 27"/>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17" y="0"/>
                  </a:moveTo>
                  <a:cubicBezTo>
                    <a:pt x="16" y="0"/>
                    <a:pt x="15" y="1"/>
                    <a:pt x="14" y="1"/>
                  </a:cubicBezTo>
                  <a:cubicBezTo>
                    <a:pt x="12" y="5"/>
                    <a:pt x="12" y="5"/>
                    <a:pt x="12" y="5"/>
                  </a:cubicBezTo>
                  <a:cubicBezTo>
                    <a:pt x="11" y="6"/>
                    <a:pt x="9" y="7"/>
                    <a:pt x="7" y="7"/>
                  </a:cubicBezTo>
                  <a:cubicBezTo>
                    <a:pt x="6" y="7"/>
                    <a:pt x="5" y="7"/>
                    <a:pt x="4" y="7"/>
                  </a:cubicBezTo>
                  <a:cubicBezTo>
                    <a:pt x="1" y="5"/>
                    <a:pt x="1" y="5"/>
                    <a:pt x="1" y="5"/>
                  </a:cubicBezTo>
                  <a:cubicBezTo>
                    <a:pt x="1" y="5"/>
                    <a:pt x="1" y="5"/>
                    <a:pt x="0" y="5"/>
                  </a:cubicBezTo>
                  <a:cubicBezTo>
                    <a:pt x="9" y="25"/>
                    <a:pt x="9" y="25"/>
                    <a:pt x="9" y="25"/>
                  </a:cubicBezTo>
                  <a:cubicBezTo>
                    <a:pt x="9" y="25"/>
                    <a:pt x="9" y="25"/>
                    <a:pt x="9" y="25"/>
                  </a:cubicBezTo>
                  <a:cubicBezTo>
                    <a:pt x="16" y="18"/>
                    <a:pt x="16" y="18"/>
                    <a:pt x="16" y="18"/>
                  </a:cubicBezTo>
                  <a:cubicBezTo>
                    <a:pt x="27" y="18"/>
                    <a:pt x="27" y="18"/>
                    <a:pt x="27" y="18"/>
                  </a:cubicBezTo>
                  <a:cubicBezTo>
                    <a:pt x="27" y="18"/>
                    <a:pt x="27" y="18"/>
                    <a:pt x="27" y="18"/>
                  </a:cubicBezTo>
                  <a:cubicBezTo>
                    <a:pt x="20" y="0"/>
                    <a:pt x="20" y="0"/>
                    <a:pt x="20" y="0"/>
                  </a:cubicBezTo>
                  <a:lnTo>
                    <a:pt x="17" y="0"/>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67" name="Freeform 122">
              <a:extLst>
                <a:ext uri="{FF2B5EF4-FFF2-40B4-BE49-F238E27FC236}">
                  <a16:creationId xmlns:a16="http://schemas.microsoft.com/office/drawing/2014/main" id="{6AFD2F24-BFF3-4AE9-B24F-086AE4A98FFD}"/>
                </a:ext>
              </a:extLst>
            </p:cNvPr>
            <p:cNvSpPr>
              <a:spLocks/>
            </p:cNvSpPr>
            <p:nvPr/>
          </p:nvSpPr>
          <p:spPr bwMode="auto">
            <a:xfrm>
              <a:off x="8410576" y="749300"/>
              <a:ext cx="169863" cy="153987"/>
            </a:xfrm>
            <a:custGeom>
              <a:avLst/>
              <a:gdLst>
                <a:gd name="T0" fmla="*/ 16 w 45"/>
                <a:gd name="T1" fmla="*/ 29 h 41"/>
                <a:gd name="T2" fmla="*/ 9 w 45"/>
                <a:gd name="T3" fmla="*/ 20 h 41"/>
                <a:gd name="T4" fmla="*/ 3 w 45"/>
                <a:gd name="T5" fmla="*/ 20 h 41"/>
                <a:gd name="T6" fmla="*/ 2 w 45"/>
                <a:gd name="T7" fmla="*/ 26 h 41"/>
                <a:gd name="T8" fmla="*/ 13 w 45"/>
                <a:gd name="T9" fmla="*/ 39 h 41"/>
                <a:gd name="T10" fmla="*/ 16 w 45"/>
                <a:gd name="T11" fmla="*/ 41 h 41"/>
                <a:gd name="T12" fmla="*/ 16 w 45"/>
                <a:gd name="T13" fmla="*/ 41 h 41"/>
                <a:gd name="T14" fmla="*/ 20 w 45"/>
                <a:gd name="T15" fmla="*/ 39 h 41"/>
                <a:gd name="T16" fmla="*/ 36 w 45"/>
                <a:gd name="T17" fmla="*/ 18 h 41"/>
                <a:gd name="T18" fmla="*/ 38 w 45"/>
                <a:gd name="T19" fmla="*/ 15 h 41"/>
                <a:gd name="T20" fmla="*/ 40 w 45"/>
                <a:gd name="T21" fmla="*/ 13 h 41"/>
                <a:gd name="T22" fmla="*/ 42 w 45"/>
                <a:gd name="T23" fmla="*/ 10 h 41"/>
                <a:gd name="T24" fmla="*/ 44 w 45"/>
                <a:gd name="T25" fmla="*/ 8 h 41"/>
                <a:gd name="T26" fmla="*/ 43 w 45"/>
                <a:gd name="T27" fmla="*/ 1 h 41"/>
                <a:gd name="T28" fmla="*/ 38 w 45"/>
                <a:gd name="T29" fmla="*/ 1 h 41"/>
                <a:gd name="T30" fmla="*/ 36 w 45"/>
                <a:gd name="T31" fmla="*/ 2 h 41"/>
                <a:gd name="T32" fmla="*/ 34 w 45"/>
                <a:gd name="T33" fmla="*/ 5 h 41"/>
                <a:gd name="T34" fmla="*/ 32 w 45"/>
                <a:gd name="T35" fmla="*/ 7 h 41"/>
                <a:gd name="T36" fmla="*/ 30 w 45"/>
                <a:gd name="T37" fmla="*/ 10 h 41"/>
                <a:gd name="T38" fmla="*/ 16 w 45"/>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16" y="29"/>
                  </a:moveTo>
                  <a:cubicBezTo>
                    <a:pt x="9" y="20"/>
                    <a:pt x="9" y="20"/>
                    <a:pt x="9" y="20"/>
                  </a:cubicBezTo>
                  <a:cubicBezTo>
                    <a:pt x="8" y="18"/>
                    <a:pt x="5" y="18"/>
                    <a:pt x="3" y="20"/>
                  </a:cubicBezTo>
                  <a:cubicBezTo>
                    <a:pt x="1" y="21"/>
                    <a:pt x="0" y="24"/>
                    <a:pt x="2" y="26"/>
                  </a:cubicBezTo>
                  <a:cubicBezTo>
                    <a:pt x="13" y="39"/>
                    <a:pt x="13" y="39"/>
                    <a:pt x="13" y="39"/>
                  </a:cubicBezTo>
                  <a:cubicBezTo>
                    <a:pt x="14" y="40"/>
                    <a:pt x="15" y="41"/>
                    <a:pt x="16" y="41"/>
                  </a:cubicBezTo>
                  <a:cubicBezTo>
                    <a:pt x="16" y="41"/>
                    <a:pt x="16" y="41"/>
                    <a:pt x="16" y="41"/>
                  </a:cubicBezTo>
                  <a:cubicBezTo>
                    <a:pt x="18" y="41"/>
                    <a:pt x="19" y="40"/>
                    <a:pt x="20" y="39"/>
                  </a:cubicBezTo>
                  <a:cubicBezTo>
                    <a:pt x="36" y="18"/>
                    <a:pt x="36" y="18"/>
                    <a:pt x="36" y="18"/>
                  </a:cubicBezTo>
                  <a:cubicBezTo>
                    <a:pt x="38" y="15"/>
                    <a:pt x="38" y="15"/>
                    <a:pt x="38" y="15"/>
                  </a:cubicBezTo>
                  <a:cubicBezTo>
                    <a:pt x="40" y="13"/>
                    <a:pt x="40" y="13"/>
                    <a:pt x="40" y="13"/>
                  </a:cubicBezTo>
                  <a:cubicBezTo>
                    <a:pt x="42" y="10"/>
                    <a:pt x="42" y="10"/>
                    <a:pt x="42" y="10"/>
                  </a:cubicBezTo>
                  <a:cubicBezTo>
                    <a:pt x="44" y="8"/>
                    <a:pt x="44" y="8"/>
                    <a:pt x="44" y="8"/>
                  </a:cubicBezTo>
                  <a:cubicBezTo>
                    <a:pt x="45" y="6"/>
                    <a:pt x="45" y="3"/>
                    <a:pt x="43" y="1"/>
                  </a:cubicBezTo>
                  <a:cubicBezTo>
                    <a:pt x="42" y="0"/>
                    <a:pt x="40" y="0"/>
                    <a:pt x="38" y="1"/>
                  </a:cubicBezTo>
                  <a:cubicBezTo>
                    <a:pt x="38" y="1"/>
                    <a:pt x="37" y="2"/>
                    <a:pt x="36" y="2"/>
                  </a:cubicBezTo>
                  <a:cubicBezTo>
                    <a:pt x="34" y="5"/>
                    <a:pt x="34" y="5"/>
                    <a:pt x="34" y="5"/>
                  </a:cubicBezTo>
                  <a:cubicBezTo>
                    <a:pt x="32" y="7"/>
                    <a:pt x="32" y="7"/>
                    <a:pt x="32" y="7"/>
                  </a:cubicBezTo>
                  <a:cubicBezTo>
                    <a:pt x="30" y="10"/>
                    <a:pt x="30" y="10"/>
                    <a:pt x="30" y="10"/>
                  </a:cubicBezTo>
                  <a:lnTo>
                    <a:pt x="16" y="29"/>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68" name="Groupe 299">
            <a:extLst>
              <a:ext uri="{FF2B5EF4-FFF2-40B4-BE49-F238E27FC236}">
                <a16:creationId xmlns:a16="http://schemas.microsoft.com/office/drawing/2014/main" id="{E8F2BF26-CFCE-404A-A6A8-B51516EDD819}"/>
              </a:ext>
            </a:extLst>
          </p:cNvPr>
          <p:cNvGrpSpPr/>
          <p:nvPr/>
        </p:nvGrpSpPr>
        <p:grpSpPr>
          <a:xfrm>
            <a:off x="442114" y="4051012"/>
            <a:ext cx="272531" cy="244724"/>
            <a:chOff x="4719222" y="5426227"/>
            <a:chExt cx="544513" cy="488950"/>
          </a:xfrm>
          <a:solidFill>
            <a:schemeClr val="bg1"/>
          </a:solidFill>
        </p:grpSpPr>
        <p:sp>
          <p:nvSpPr>
            <p:cNvPr id="69" name="Freeform 198">
              <a:extLst>
                <a:ext uri="{FF2B5EF4-FFF2-40B4-BE49-F238E27FC236}">
                  <a16:creationId xmlns:a16="http://schemas.microsoft.com/office/drawing/2014/main" id="{F115E4D5-69E5-4F0C-9FC4-7A468ABF823D}"/>
                </a:ext>
              </a:extLst>
            </p:cNvPr>
            <p:cNvSpPr>
              <a:spLocks noChangeAspect="1"/>
            </p:cNvSpPr>
            <p:nvPr/>
          </p:nvSpPr>
          <p:spPr bwMode="auto">
            <a:xfrm>
              <a:off x="4925597" y="5588152"/>
              <a:ext cx="338138" cy="150812"/>
            </a:xfrm>
            <a:custGeom>
              <a:avLst/>
              <a:gdLst>
                <a:gd name="T0" fmla="*/ 90 w 90"/>
                <a:gd name="T1" fmla="*/ 20 h 40"/>
                <a:gd name="T2" fmla="*/ 61 w 90"/>
                <a:gd name="T3" fmla="*/ 0 h 40"/>
                <a:gd name="T4" fmla="*/ 61 w 90"/>
                <a:gd name="T5" fmla="*/ 12 h 40"/>
                <a:gd name="T6" fmla="*/ 0 w 90"/>
                <a:gd name="T7" fmla="*/ 7 h 40"/>
                <a:gd name="T8" fmla="*/ 0 w 90"/>
                <a:gd name="T9" fmla="*/ 35 h 40"/>
                <a:gd name="T10" fmla="*/ 61 w 90"/>
                <a:gd name="T11" fmla="*/ 26 h 40"/>
                <a:gd name="T12" fmla="*/ 61 w 90"/>
                <a:gd name="T13" fmla="*/ 40 h 40"/>
                <a:gd name="T14" fmla="*/ 90 w 9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0">
                  <a:moveTo>
                    <a:pt x="90" y="20"/>
                  </a:moveTo>
                  <a:cubicBezTo>
                    <a:pt x="61" y="0"/>
                    <a:pt x="61" y="0"/>
                    <a:pt x="61" y="0"/>
                  </a:cubicBezTo>
                  <a:cubicBezTo>
                    <a:pt x="61" y="12"/>
                    <a:pt x="61" y="12"/>
                    <a:pt x="61" y="12"/>
                  </a:cubicBezTo>
                  <a:cubicBezTo>
                    <a:pt x="0" y="7"/>
                    <a:pt x="0" y="7"/>
                    <a:pt x="0" y="7"/>
                  </a:cubicBezTo>
                  <a:cubicBezTo>
                    <a:pt x="9" y="24"/>
                    <a:pt x="0" y="35"/>
                    <a:pt x="0" y="35"/>
                  </a:cubicBezTo>
                  <a:cubicBezTo>
                    <a:pt x="61" y="26"/>
                    <a:pt x="61" y="26"/>
                    <a:pt x="61" y="26"/>
                  </a:cubicBezTo>
                  <a:cubicBezTo>
                    <a:pt x="61" y="40"/>
                    <a:pt x="61" y="40"/>
                    <a:pt x="61" y="40"/>
                  </a:cubicBezTo>
                  <a:lnTo>
                    <a:pt x="9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77" name="Freeform 199">
              <a:extLst>
                <a:ext uri="{FF2B5EF4-FFF2-40B4-BE49-F238E27FC236}">
                  <a16:creationId xmlns:a16="http://schemas.microsoft.com/office/drawing/2014/main" id="{4836FADC-500E-47AA-B978-1AE55AB79313}"/>
                </a:ext>
              </a:extLst>
            </p:cNvPr>
            <p:cNvSpPr>
              <a:spLocks noChangeAspect="1"/>
            </p:cNvSpPr>
            <p:nvPr/>
          </p:nvSpPr>
          <p:spPr bwMode="auto">
            <a:xfrm>
              <a:off x="4719222" y="5426227"/>
              <a:ext cx="338138" cy="147637"/>
            </a:xfrm>
            <a:custGeom>
              <a:avLst/>
              <a:gdLst>
                <a:gd name="T0" fmla="*/ 90 w 90"/>
                <a:gd name="T1" fmla="*/ 19 h 39"/>
                <a:gd name="T2" fmla="*/ 61 w 90"/>
                <a:gd name="T3" fmla="*/ 0 h 39"/>
                <a:gd name="T4" fmla="*/ 61 w 90"/>
                <a:gd name="T5" fmla="*/ 11 h 39"/>
                <a:gd name="T6" fmla="*/ 0 w 90"/>
                <a:gd name="T7" fmla="*/ 7 h 39"/>
                <a:gd name="T8" fmla="*/ 0 w 90"/>
                <a:gd name="T9" fmla="*/ 34 h 39"/>
                <a:gd name="T10" fmla="*/ 61 w 90"/>
                <a:gd name="T11" fmla="*/ 26 h 39"/>
                <a:gd name="T12" fmla="*/ 61 w 90"/>
                <a:gd name="T13" fmla="*/ 39 h 39"/>
                <a:gd name="T14" fmla="*/ 90 w 9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9">
                  <a:moveTo>
                    <a:pt x="90" y="19"/>
                  </a:moveTo>
                  <a:cubicBezTo>
                    <a:pt x="61" y="0"/>
                    <a:pt x="61" y="0"/>
                    <a:pt x="61" y="0"/>
                  </a:cubicBezTo>
                  <a:cubicBezTo>
                    <a:pt x="61" y="11"/>
                    <a:pt x="61" y="11"/>
                    <a:pt x="61" y="11"/>
                  </a:cubicBezTo>
                  <a:cubicBezTo>
                    <a:pt x="0" y="7"/>
                    <a:pt x="0" y="7"/>
                    <a:pt x="0" y="7"/>
                  </a:cubicBezTo>
                  <a:cubicBezTo>
                    <a:pt x="9" y="24"/>
                    <a:pt x="0" y="34"/>
                    <a:pt x="0" y="34"/>
                  </a:cubicBezTo>
                  <a:cubicBezTo>
                    <a:pt x="61" y="26"/>
                    <a:pt x="61" y="26"/>
                    <a:pt x="61" y="26"/>
                  </a:cubicBezTo>
                  <a:cubicBezTo>
                    <a:pt x="61" y="39"/>
                    <a:pt x="61" y="39"/>
                    <a:pt x="61" y="39"/>
                  </a:cubicBezTo>
                  <a:lnTo>
                    <a:pt x="9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78" name="Freeform 200">
              <a:extLst>
                <a:ext uri="{FF2B5EF4-FFF2-40B4-BE49-F238E27FC236}">
                  <a16:creationId xmlns:a16="http://schemas.microsoft.com/office/drawing/2014/main" id="{16FF228A-0A6D-4647-AD68-50BDDF3585EC}"/>
                </a:ext>
              </a:extLst>
            </p:cNvPr>
            <p:cNvSpPr>
              <a:spLocks noChangeAspect="1"/>
            </p:cNvSpPr>
            <p:nvPr/>
          </p:nvSpPr>
          <p:spPr bwMode="auto">
            <a:xfrm>
              <a:off x="4782722" y="5769127"/>
              <a:ext cx="338138" cy="146050"/>
            </a:xfrm>
            <a:custGeom>
              <a:avLst/>
              <a:gdLst>
                <a:gd name="T0" fmla="*/ 90 w 90"/>
                <a:gd name="T1" fmla="*/ 19 h 39"/>
                <a:gd name="T2" fmla="*/ 61 w 90"/>
                <a:gd name="T3" fmla="*/ 0 h 39"/>
                <a:gd name="T4" fmla="*/ 61 w 90"/>
                <a:gd name="T5" fmla="*/ 11 h 39"/>
                <a:gd name="T6" fmla="*/ 0 w 90"/>
                <a:gd name="T7" fmla="*/ 7 h 39"/>
                <a:gd name="T8" fmla="*/ 0 w 90"/>
                <a:gd name="T9" fmla="*/ 34 h 39"/>
                <a:gd name="T10" fmla="*/ 61 w 90"/>
                <a:gd name="T11" fmla="*/ 26 h 39"/>
                <a:gd name="T12" fmla="*/ 60 w 90"/>
                <a:gd name="T13" fmla="*/ 39 h 39"/>
                <a:gd name="T14" fmla="*/ 90 w 9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9">
                  <a:moveTo>
                    <a:pt x="90" y="19"/>
                  </a:moveTo>
                  <a:cubicBezTo>
                    <a:pt x="61" y="0"/>
                    <a:pt x="61" y="0"/>
                    <a:pt x="61" y="0"/>
                  </a:cubicBezTo>
                  <a:cubicBezTo>
                    <a:pt x="61" y="11"/>
                    <a:pt x="61" y="11"/>
                    <a:pt x="61" y="11"/>
                  </a:cubicBezTo>
                  <a:cubicBezTo>
                    <a:pt x="0" y="7"/>
                    <a:pt x="0" y="7"/>
                    <a:pt x="0" y="7"/>
                  </a:cubicBezTo>
                  <a:cubicBezTo>
                    <a:pt x="9" y="24"/>
                    <a:pt x="0" y="34"/>
                    <a:pt x="0" y="34"/>
                  </a:cubicBezTo>
                  <a:cubicBezTo>
                    <a:pt x="61" y="26"/>
                    <a:pt x="61" y="26"/>
                    <a:pt x="61" y="26"/>
                  </a:cubicBezTo>
                  <a:cubicBezTo>
                    <a:pt x="60" y="39"/>
                    <a:pt x="60" y="39"/>
                    <a:pt x="60" y="39"/>
                  </a:cubicBezTo>
                  <a:lnTo>
                    <a:pt x="9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79" name="Group 78">
            <a:extLst>
              <a:ext uri="{FF2B5EF4-FFF2-40B4-BE49-F238E27FC236}">
                <a16:creationId xmlns:a16="http://schemas.microsoft.com/office/drawing/2014/main" id="{3DC606F7-910F-47C0-A0FD-8D4BA81B6436}"/>
              </a:ext>
            </a:extLst>
          </p:cNvPr>
          <p:cNvGrpSpPr/>
          <p:nvPr/>
        </p:nvGrpSpPr>
        <p:grpSpPr>
          <a:xfrm>
            <a:off x="449906" y="1664117"/>
            <a:ext cx="256959" cy="253211"/>
            <a:chOff x="2822716" y="2621795"/>
            <a:chExt cx="508632" cy="501215"/>
          </a:xfrm>
          <a:solidFill>
            <a:schemeClr val="bg1"/>
          </a:solidFill>
        </p:grpSpPr>
        <p:sp>
          <p:nvSpPr>
            <p:cNvPr id="80" name="Freeform 24">
              <a:extLst>
                <a:ext uri="{FF2B5EF4-FFF2-40B4-BE49-F238E27FC236}">
                  <a16:creationId xmlns:a16="http://schemas.microsoft.com/office/drawing/2014/main" id="{9645A4E7-2903-4686-8500-10DE96EF0D20}"/>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1" name="Freeform 25">
              <a:extLst>
                <a:ext uri="{FF2B5EF4-FFF2-40B4-BE49-F238E27FC236}">
                  <a16:creationId xmlns:a16="http://schemas.microsoft.com/office/drawing/2014/main" id="{6CC99D77-22E9-4C0C-A92F-E8D3E2BB0D97}"/>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83" name="Gruppieren 147">
            <a:extLst>
              <a:ext uri="{FF2B5EF4-FFF2-40B4-BE49-F238E27FC236}">
                <a16:creationId xmlns:a16="http://schemas.microsoft.com/office/drawing/2014/main" id="{A427D385-3E87-44F3-B115-B074CE28566B}"/>
              </a:ext>
            </a:extLst>
          </p:cNvPr>
          <p:cNvGrpSpPr/>
          <p:nvPr/>
        </p:nvGrpSpPr>
        <p:grpSpPr>
          <a:xfrm>
            <a:off x="8444433" y="1688885"/>
            <a:ext cx="252844" cy="203684"/>
            <a:chOff x="-584200" y="2100324"/>
            <a:chExt cx="777875" cy="652463"/>
          </a:xfrm>
          <a:solidFill>
            <a:schemeClr val="bg1"/>
          </a:solidFill>
        </p:grpSpPr>
        <p:sp>
          <p:nvSpPr>
            <p:cNvPr id="84" name="Freeform 38">
              <a:extLst>
                <a:ext uri="{FF2B5EF4-FFF2-40B4-BE49-F238E27FC236}">
                  <a16:creationId xmlns:a16="http://schemas.microsoft.com/office/drawing/2014/main" id="{01B232BE-CDD5-4B87-AC53-3876BBA3C995}"/>
                </a:ext>
              </a:extLst>
            </p:cNvPr>
            <p:cNvSpPr>
              <a:spLocks/>
            </p:cNvSpPr>
            <p:nvPr/>
          </p:nvSpPr>
          <p:spPr bwMode="auto">
            <a:xfrm>
              <a:off x="-101600" y="2336862"/>
              <a:ext cx="295275" cy="415925"/>
            </a:xfrm>
            <a:custGeom>
              <a:avLst/>
              <a:gdLst>
                <a:gd name="T0" fmla="*/ 186 w 186"/>
                <a:gd name="T1" fmla="*/ 137 h 262"/>
                <a:gd name="T2" fmla="*/ 0 w 186"/>
                <a:gd name="T3" fmla="*/ 0 h 262"/>
                <a:gd name="T4" fmla="*/ 21 w 186"/>
                <a:gd name="T5" fmla="*/ 230 h 262"/>
                <a:gd name="T6" fmla="*/ 76 w 186"/>
                <a:gd name="T7" fmla="*/ 168 h 262"/>
                <a:gd name="T8" fmla="*/ 130 w 186"/>
                <a:gd name="T9" fmla="*/ 262 h 262"/>
                <a:gd name="T10" fmla="*/ 160 w 186"/>
                <a:gd name="T11" fmla="*/ 244 h 262"/>
                <a:gd name="T12" fmla="*/ 105 w 186"/>
                <a:gd name="T13" fmla="*/ 151 h 262"/>
                <a:gd name="T14" fmla="*/ 186 w 186"/>
                <a:gd name="T15" fmla="*/ 137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62">
                  <a:moveTo>
                    <a:pt x="186" y="137"/>
                  </a:moveTo>
                  <a:lnTo>
                    <a:pt x="0" y="0"/>
                  </a:lnTo>
                  <a:lnTo>
                    <a:pt x="21" y="230"/>
                  </a:lnTo>
                  <a:lnTo>
                    <a:pt x="76" y="168"/>
                  </a:lnTo>
                  <a:lnTo>
                    <a:pt x="130" y="262"/>
                  </a:lnTo>
                  <a:lnTo>
                    <a:pt x="160" y="244"/>
                  </a:lnTo>
                  <a:lnTo>
                    <a:pt x="105" y="151"/>
                  </a:lnTo>
                  <a:lnTo>
                    <a:pt x="186"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5" name="Rectangle 39">
              <a:extLst>
                <a:ext uri="{FF2B5EF4-FFF2-40B4-BE49-F238E27FC236}">
                  <a16:creationId xmlns:a16="http://schemas.microsoft.com/office/drawing/2014/main" id="{D7D48FA8-1BB1-419F-9FD0-B2CDE3BE32E8}"/>
                </a:ext>
              </a:extLst>
            </p:cNvPr>
            <p:cNvSpPr>
              <a:spLocks noChangeArrowheads="1"/>
            </p:cNvSpPr>
            <p:nvPr/>
          </p:nvSpPr>
          <p:spPr bwMode="auto">
            <a:xfrm>
              <a:off x="-466725" y="2289237"/>
              <a:ext cx="2476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6" name="Rectangle 40">
              <a:extLst>
                <a:ext uri="{FF2B5EF4-FFF2-40B4-BE49-F238E27FC236}">
                  <a16:creationId xmlns:a16="http://schemas.microsoft.com/office/drawing/2014/main" id="{96BF61A2-E37A-4C7D-953F-D63BD9C634DD}"/>
                </a:ext>
              </a:extLst>
            </p:cNvPr>
            <p:cNvSpPr>
              <a:spLocks noChangeArrowheads="1"/>
            </p:cNvSpPr>
            <p:nvPr/>
          </p:nvSpPr>
          <p:spPr bwMode="auto">
            <a:xfrm>
              <a:off x="-466725" y="2392424"/>
              <a:ext cx="176213"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7" name="Freeform 41">
              <a:extLst>
                <a:ext uri="{FF2B5EF4-FFF2-40B4-BE49-F238E27FC236}">
                  <a16:creationId xmlns:a16="http://schemas.microsoft.com/office/drawing/2014/main" id="{A34ACD9C-9A47-4290-A38B-040116B3ACFB}"/>
                </a:ext>
              </a:extLst>
            </p:cNvPr>
            <p:cNvSpPr>
              <a:spLocks noEditPoints="1"/>
            </p:cNvSpPr>
            <p:nvPr/>
          </p:nvSpPr>
          <p:spPr bwMode="auto">
            <a:xfrm>
              <a:off x="-584200" y="2100324"/>
              <a:ext cx="750888" cy="517525"/>
            </a:xfrm>
            <a:custGeom>
              <a:avLst/>
              <a:gdLst>
                <a:gd name="T0" fmla="*/ 35 w 269"/>
                <a:gd name="T1" fmla="*/ 165 h 186"/>
                <a:gd name="T2" fmla="*/ 20 w 269"/>
                <a:gd name="T3" fmla="*/ 151 h 186"/>
                <a:gd name="T4" fmla="*/ 20 w 269"/>
                <a:gd name="T5" fmla="*/ 44 h 186"/>
                <a:gd name="T6" fmla="*/ 249 w 269"/>
                <a:gd name="T7" fmla="*/ 44 h 186"/>
                <a:gd name="T8" fmla="*/ 249 w 269"/>
                <a:gd name="T9" fmla="*/ 109 h 186"/>
                <a:gd name="T10" fmla="*/ 269 w 269"/>
                <a:gd name="T11" fmla="*/ 124 h 186"/>
                <a:gd name="T12" fmla="*/ 269 w 269"/>
                <a:gd name="T13" fmla="*/ 0 h 186"/>
                <a:gd name="T14" fmla="*/ 0 w 269"/>
                <a:gd name="T15" fmla="*/ 0 h 186"/>
                <a:gd name="T16" fmla="*/ 0 w 269"/>
                <a:gd name="T17" fmla="*/ 151 h 186"/>
                <a:gd name="T18" fmla="*/ 35 w 269"/>
                <a:gd name="T19" fmla="*/ 186 h 186"/>
                <a:gd name="T20" fmla="*/ 157 w 269"/>
                <a:gd name="T21" fmla="*/ 186 h 186"/>
                <a:gd name="T22" fmla="*/ 155 w 269"/>
                <a:gd name="T23" fmla="*/ 165 h 186"/>
                <a:gd name="T24" fmla="*/ 35 w 269"/>
                <a:gd name="T25" fmla="*/ 165 h 186"/>
                <a:gd name="T26" fmla="*/ 75 w 269"/>
                <a:gd name="T27" fmla="*/ 18 h 186"/>
                <a:gd name="T28" fmla="*/ 82 w 269"/>
                <a:gd name="T29" fmla="*/ 25 h 186"/>
                <a:gd name="T30" fmla="*/ 75 w 269"/>
                <a:gd name="T31" fmla="*/ 32 h 186"/>
                <a:gd name="T32" fmla="*/ 68 w 269"/>
                <a:gd name="T33" fmla="*/ 25 h 186"/>
                <a:gd name="T34" fmla="*/ 75 w 269"/>
                <a:gd name="T35" fmla="*/ 18 h 186"/>
                <a:gd name="T36" fmla="*/ 52 w 269"/>
                <a:gd name="T37" fmla="*/ 18 h 186"/>
                <a:gd name="T38" fmla="*/ 59 w 269"/>
                <a:gd name="T39" fmla="*/ 25 h 186"/>
                <a:gd name="T40" fmla="*/ 52 w 269"/>
                <a:gd name="T41" fmla="*/ 32 h 186"/>
                <a:gd name="T42" fmla="*/ 45 w 269"/>
                <a:gd name="T43" fmla="*/ 25 h 186"/>
                <a:gd name="T44" fmla="*/ 52 w 269"/>
                <a:gd name="T45" fmla="*/ 18 h 186"/>
                <a:gd name="T46" fmla="*/ 28 w 269"/>
                <a:gd name="T47" fmla="*/ 18 h 186"/>
                <a:gd name="T48" fmla="*/ 35 w 269"/>
                <a:gd name="T49" fmla="*/ 25 h 186"/>
                <a:gd name="T50" fmla="*/ 28 w 269"/>
                <a:gd name="T51" fmla="*/ 32 h 186"/>
                <a:gd name="T52" fmla="*/ 21 w 269"/>
                <a:gd name="T53" fmla="*/ 25 h 186"/>
                <a:gd name="T54" fmla="*/ 28 w 269"/>
                <a:gd name="T55" fmla="*/ 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9" h="186">
                  <a:moveTo>
                    <a:pt x="35" y="165"/>
                  </a:moveTo>
                  <a:cubicBezTo>
                    <a:pt x="27" y="165"/>
                    <a:pt x="20" y="159"/>
                    <a:pt x="20" y="151"/>
                  </a:cubicBezTo>
                  <a:cubicBezTo>
                    <a:pt x="20" y="44"/>
                    <a:pt x="20" y="44"/>
                    <a:pt x="20" y="44"/>
                  </a:cubicBezTo>
                  <a:cubicBezTo>
                    <a:pt x="249" y="44"/>
                    <a:pt x="249" y="44"/>
                    <a:pt x="249" y="44"/>
                  </a:cubicBezTo>
                  <a:cubicBezTo>
                    <a:pt x="249" y="109"/>
                    <a:pt x="249" y="109"/>
                    <a:pt x="249" y="109"/>
                  </a:cubicBezTo>
                  <a:cubicBezTo>
                    <a:pt x="269" y="124"/>
                    <a:pt x="269" y="124"/>
                    <a:pt x="269" y="124"/>
                  </a:cubicBezTo>
                  <a:cubicBezTo>
                    <a:pt x="269" y="0"/>
                    <a:pt x="269" y="0"/>
                    <a:pt x="269" y="0"/>
                  </a:cubicBezTo>
                  <a:cubicBezTo>
                    <a:pt x="0" y="0"/>
                    <a:pt x="0" y="0"/>
                    <a:pt x="0" y="0"/>
                  </a:cubicBezTo>
                  <a:cubicBezTo>
                    <a:pt x="0" y="151"/>
                    <a:pt x="0" y="151"/>
                    <a:pt x="0" y="151"/>
                  </a:cubicBezTo>
                  <a:cubicBezTo>
                    <a:pt x="0" y="170"/>
                    <a:pt x="16" y="186"/>
                    <a:pt x="35" y="186"/>
                  </a:cubicBezTo>
                  <a:cubicBezTo>
                    <a:pt x="157" y="186"/>
                    <a:pt x="157" y="186"/>
                    <a:pt x="157" y="186"/>
                  </a:cubicBezTo>
                  <a:cubicBezTo>
                    <a:pt x="155" y="165"/>
                    <a:pt x="155" y="165"/>
                    <a:pt x="155" y="165"/>
                  </a:cubicBezTo>
                  <a:lnTo>
                    <a:pt x="35" y="165"/>
                  </a:lnTo>
                  <a:close/>
                  <a:moveTo>
                    <a:pt x="75" y="18"/>
                  </a:moveTo>
                  <a:cubicBezTo>
                    <a:pt x="79" y="18"/>
                    <a:pt x="82" y="21"/>
                    <a:pt x="82" y="25"/>
                  </a:cubicBezTo>
                  <a:cubicBezTo>
                    <a:pt x="82" y="29"/>
                    <a:pt x="79" y="32"/>
                    <a:pt x="75" y="32"/>
                  </a:cubicBezTo>
                  <a:cubicBezTo>
                    <a:pt x="71" y="32"/>
                    <a:pt x="68" y="29"/>
                    <a:pt x="68" y="25"/>
                  </a:cubicBezTo>
                  <a:cubicBezTo>
                    <a:pt x="68" y="21"/>
                    <a:pt x="71" y="18"/>
                    <a:pt x="75" y="18"/>
                  </a:cubicBezTo>
                  <a:close/>
                  <a:moveTo>
                    <a:pt x="52" y="18"/>
                  </a:moveTo>
                  <a:cubicBezTo>
                    <a:pt x="55" y="18"/>
                    <a:pt x="59" y="21"/>
                    <a:pt x="59" y="25"/>
                  </a:cubicBezTo>
                  <a:cubicBezTo>
                    <a:pt x="59" y="29"/>
                    <a:pt x="55" y="32"/>
                    <a:pt x="52" y="32"/>
                  </a:cubicBezTo>
                  <a:cubicBezTo>
                    <a:pt x="48" y="32"/>
                    <a:pt x="45" y="29"/>
                    <a:pt x="45" y="25"/>
                  </a:cubicBezTo>
                  <a:cubicBezTo>
                    <a:pt x="45" y="21"/>
                    <a:pt x="48" y="18"/>
                    <a:pt x="52" y="18"/>
                  </a:cubicBezTo>
                  <a:close/>
                  <a:moveTo>
                    <a:pt x="28" y="18"/>
                  </a:moveTo>
                  <a:cubicBezTo>
                    <a:pt x="32" y="18"/>
                    <a:pt x="35" y="21"/>
                    <a:pt x="35" y="25"/>
                  </a:cubicBezTo>
                  <a:cubicBezTo>
                    <a:pt x="35" y="29"/>
                    <a:pt x="32" y="32"/>
                    <a:pt x="28" y="32"/>
                  </a:cubicBezTo>
                  <a:cubicBezTo>
                    <a:pt x="24" y="32"/>
                    <a:pt x="21" y="29"/>
                    <a:pt x="21" y="25"/>
                  </a:cubicBezTo>
                  <a:cubicBezTo>
                    <a:pt x="21" y="21"/>
                    <a:pt x="24" y="18"/>
                    <a:pt x="2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sp>
        <p:nvSpPr>
          <p:cNvPr id="18" name="AutoShape 2">
            <a:hlinkClick r:id="rId6" action="ppaction://hlinksldjump"/>
            <a:extLst>
              <a:ext uri="{FF2B5EF4-FFF2-40B4-BE49-F238E27FC236}">
                <a16:creationId xmlns:a16="http://schemas.microsoft.com/office/drawing/2014/main" id="{FD1504F8-4C2D-AD87-0EBF-37C0AFEFB1A1}"/>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WHY</a:t>
            </a:r>
          </a:p>
        </p:txBody>
      </p:sp>
      <p:sp>
        <p:nvSpPr>
          <p:cNvPr id="39" name="AutoShape 2">
            <a:hlinkClick r:id="rId7" action="ppaction://hlinksldjump"/>
            <a:extLst>
              <a:ext uri="{FF2B5EF4-FFF2-40B4-BE49-F238E27FC236}">
                <a16:creationId xmlns:a16="http://schemas.microsoft.com/office/drawing/2014/main" id="{14A0ACD5-EB20-E2ED-9C20-9AF415A1FCAF}"/>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40" name="AutoShape 2">
            <a:hlinkClick r:id="rId8" action="ppaction://hlinksldjump"/>
            <a:extLst>
              <a:ext uri="{FF2B5EF4-FFF2-40B4-BE49-F238E27FC236}">
                <a16:creationId xmlns:a16="http://schemas.microsoft.com/office/drawing/2014/main" id="{F02ACE3B-FC8D-3146-6DAA-5D2C95B2990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41" name="AutoShape 2">
            <a:hlinkClick r:id="rId9" action="ppaction://hlinksldjump"/>
            <a:extLst>
              <a:ext uri="{FF2B5EF4-FFF2-40B4-BE49-F238E27FC236}">
                <a16:creationId xmlns:a16="http://schemas.microsoft.com/office/drawing/2014/main" id="{518E97F8-8E45-F3C5-5B56-04F1478CDF7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42" name="AutoShape 2">
            <a:hlinkClick r:id="rId10" action="ppaction://hlinksldjump"/>
            <a:extLst>
              <a:ext uri="{FF2B5EF4-FFF2-40B4-BE49-F238E27FC236}">
                <a16:creationId xmlns:a16="http://schemas.microsoft.com/office/drawing/2014/main" id="{5B12AA5E-387B-56EB-1135-DE4045EEAEA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grpSp>
        <p:nvGrpSpPr>
          <p:cNvPr id="2" name="Group 1">
            <a:extLst>
              <a:ext uri="{FF2B5EF4-FFF2-40B4-BE49-F238E27FC236}">
                <a16:creationId xmlns:a16="http://schemas.microsoft.com/office/drawing/2014/main" id="{2BF140E5-824C-7548-F323-485118282AB6}"/>
              </a:ext>
            </a:extLst>
          </p:cNvPr>
          <p:cNvGrpSpPr/>
          <p:nvPr/>
        </p:nvGrpSpPr>
        <p:grpSpPr>
          <a:xfrm>
            <a:off x="7405014" y="4531233"/>
            <a:ext cx="186825" cy="186825"/>
            <a:chOff x="9873352" y="6041644"/>
            <a:chExt cx="249100" cy="249100"/>
          </a:xfrm>
        </p:grpSpPr>
        <p:sp>
          <p:nvSpPr>
            <p:cNvPr id="3" name="Oval 2">
              <a:hlinkClick r:id="" action="ppaction://hlinkshowjump?jump=previousslide"/>
              <a:extLst>
                <a:ext uri="{FF2B5EF4-FFF2-40B4-BE49-F238E27FC236}">
                  <a16:creationId xmlns:a16="http://schemas.microsoft.com/office/drawing/2014/main" id="{3A2ECD2F-8D5D-5138-B116-8EC50BC64F2E}"/>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 name="Group 3">
              <a:extLst>
                <a:ext uri="{FF2B5EF4-FFF2-40B4-BE49-F238E27FC236}">
                  <a16:creationId xmlns:a16="http://schemas.microsoft.com/office/drawing/2014/main" id="{86A9C439-26C2-9F02-5B15-9AD3376D7C85}"/>
                </a:ext>
              </a:extLst>
            </p:cNvPr>
            <p:cNvGrpSpPr/>
            <p:nvPr userDrawn="1"/>
          </p:nvGrpSpPr>
          <p:grpSpPr>
            <a:xfrm>
              <a:off x="9971776" y="6136088"/>
              <a:ext cx="41137" cy="66044"/>
              <a:chOff x="3345327" y="4804129"/>
              <a:chExt cx="74099" cy="118964"/>
            </a:xfrm>
          </p:grpSpPr>
          <p:cxnSp>
            <p:nvCxnSpPr>
              <p:cNvPr id="5" name="Straight Connector 4">
                <a:hlinkClick r:id="" action="ppaction://hlinkshowjump?jump=previousslide"/>
                <a:extLst>
                  <a:ext uri="{FF2B5EF4-FFF2-40B4-BE49-F238E27FC236}">
                    <a16:creationId xmlns:a16="http://schemas.microsoft.com/office/drawing/2014/main" id="{C62B16E4-DFEF-D1AD-1E9C-F06B206747C4}"/>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hlinkClick r:id="" action="ppaction://hlinkshowjump?jump=previousslide"/>
                <a:extLst>
                  <a:ext uri="{FF2B5EF4-FFF2-40B4-BE49-F238E27FC236}">
                    <a16:creationId xmlns:a16="http://schemas.microsoft.com/office/drawing/2014/main" id="{005FC9EE-A4F1-3986-107B-CAF769923908}"/>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7" name="Group 6">
            <a:extLst>
              <a:ext uri="{FF2B5EF4-FFF2-40B4-BE49-F238E27FC236}">
                <a16:creationId xmlns:a16="http://schemas.microsoft.com/office/drawing/2014/main" id="{DF56742B-2987-9E81-AF88-8CE1B3FB5D65}"/>
              </a:ext>
            </a:extLst>
          </p:cNvPr>
          <p:cNvGrpSpPr/>
          <p:nvPr/>
        </p:nvGrpSpPr>
        <p:grpSpPr>
          <a:xfrm>
            <a:off x="7642346" y="4531233"/>
            <a:ext cx="186825" cy="186825"/>
            <a:chOff x="10189795" y="6045160"/>
            <a:chExt cx="249100" cy="249100"/>
          </a:xfrm>
        </p:grpSpPr>
        <p:sp>
          <p:nvSpPr>
            <p:cNvPr id="9" name="Oval 8">
              <a:hlinkClick r:id="" action="ppaction://hlinkshowjump?jump=nextslide"/>
              <a:extLst>
                <a:ext uri="{FF2B5EF4-FFF2-40B4-BE49-F238E27FC236}">
                  <a16:creationId xmlns:a16="http://schemas.microsoft.com/office/drawing/2014/main" id="{858864BF-C76E-FB6D-C220-B092F7B17DA8}"/>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id="{7479D746-240B-2EB6-F34E-43474A93AF74}"/>
                </a:ext>
              </a:extLst>
            </p:cNvPr>
            <p:cNvGrpSpPr/>
            <p:nvPr userDrawn="1"/>
          </p:nvGrpSpPr>
          <p:grpSpPr>
            <a:xfrm flipH="1" flipV="1">
              <a:off x="10297292" y="6133992"/>
              <a:ext cx="41137" cy="66044"/>
              <a:chOff x="3345327" y="4804129"/>
              <a:chExt cx="74099" cy="118964"/>
            </a:xfrm>
          </p:grpSpPr>
          <p:cxnSp>
            <p:nvCxnSpPr>
              <p:cNvPr id="82" name="Straight Connector 81">
                <a:hlinkClick r:id="" action="ppaction://hlinkshowjump?jump=nextslide"/>
                <a:extLst>
                  <a:ext uri="{FF2B5EF4-FFF2-40B4-BE49-F238E27FC236}">
                    <a16:creationId xmlns:a16="http://schemas.microsoft.com/office/drawing/2014/main" id="{F420FB3D-6475-E61A-CDE3-2EAFE0B29990}"/>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hlinkClick r:id="" action="ppaction://hlinkshowjump?jump=nextslide"/>
                <a:extLst>
                  <a:ext uri="{FF2B5EF4-FFF2-40B4-BE49-F238E27FC236}">
                    <a16:creationId xmlns:a16="http://schemas.microsoft.com/office/drawing/2014/main" id="{A4BE3805-CDAA-ACF8-1857-A505C6A219EA}"/>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89" name="Rounded Rectangle 14">
            <a:hlinkClick r:id="rId11"/>
            <a:extLst>
              <a:ext uri="{FF2B5EF4-FFF2-40B4-BE49-F238E27FC236}">
                <a16:creationId xmlns:a16="http://schemas.microsoft.com/office/drawing/2014/main" id="{23A94FCB-8517-61A6-49F0-00C4319FA7B5}"/>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2/2</a:t>
            </a:r>
            <a:endParaRPr lang="en-US" sz="800" u="sng" dirty="0">
              <a:solidFill>
                <a:schemeClr val="bg2"/>
              </a:solidFill>
            </a:endParaRPr>
          </a:p>
        </p:txBody>
      </p:sp>
      <p:sp>
        <p:nvSpPr>
          <p:cNvPr id="11" name="Arrow: Right 88">
            <a:hlinkClick r:id="" action="ppaction://hlinkshowjump?jump=lastslideviewed"/>
            <a:extLst>
              <a:ext uri="{FF2B5EF4-FFF2-40B4-BE49-F238E27FC236}">
                <a16:creationId xmlns:a16="http://schemas.microsoft.com/office/drawing/2014/main" id="{54757912-8042-9B2B-965E-5573176D9D6E}"/>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15" name="Graphic 14">
            <a:hlinkClick r:id="rId12" action="ppaction://hlinksldjump"/>
            <a:extLst>
              <a:ext uri="{FF2B5EF4-FFF2-40B4-BE49-F238E27FC236}">
                <a16:creationId xmlns:a16="http://schemas.microsoft.com/office/drawing/2014/main" id="{0280F42F-2D21-B880-9491-6C9B567124A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191807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F1691EF-36B7-CFF2-312C-1355D6C7BE31}"/>
              </a:ext>
            </a:extLst>
          </p:cNvPr>
          <p:cNvPicPr>
            <a:picLocks noChangeAspect="1"/>
          </p:cNvPicPr>
          <p:nvPr/>
        </p:nvPicPr>
        <p:blipFill>
          <a:blip r:embed="rId4"/>
          <a:stretch>
            <a:fillRect/>
          </a:stretch>
        </p:blipFill>
        <p:spPr>
          <a:xfrm>
            <a:off x="3378573" y="1120465"/>
            <a:ext cx="4566441" cy="2573942"/>
          </a:xfrm>
          <a:prstGeom prst="rect">
            <a:avLst/>
          </a:prstGeom>
        </p:spPr>
      </p:pic>
      <p:sp>
        <p:nvSpPr>
          <p:cNvPr id="16" name="Rectangle 15">
            <a:extLst>
              <a:ext uri="{FF2B5EF4-FFF2-40B4-BE49-F238E27FC236}">
                <a16:creationId xmlns:a16="http://schemas.microsoft.com/office/drawing/2014/main" id="{936C1853-8C80-4E6A-8A8C-3E3A6065902F}"/>
              </a:ext>
            </a:extLst>
          </p:cNvPr>
          <p:cNvSpPr/>
          <p:nvPr/>
        </p:nvSpPr>
        <p:spPr>
          <a:xfrm>
            <a:off x="7753822" y="3450666"/>
            <a:ext cx="465290" cy="10839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Verdana"/>
              <a:ea typeface="+mn-ea"/>
              <a:cs typeface="+mn-cs"/>
            </a:endParaRPr>
          </a:p>
        </p:txBody>
      </p:sp>
      <p:graphicFrame>
        <p:nvGraphicFramePr>
          <p:cNvPr id="5" name="Object 4" hidden="1">
            <a:extLst>
              <a:ext uri="{FF2B5EF4-FFF2-40B4-BE49-F238E27FC236}">
                <a16:creationId xmlns:a16="http://schemas.microsoft.com/office/drawing/2014/main" id="{CDB6D6D8-C369-4F34-ADE0-2B283700103C}"/>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DB6D6D8-C369-4F34-ADE0-2B283700103C}"/>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 name="Rectangle 2"/>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vert="horz"/>
          <a:lstStyle/>
          <a:p>
            <a:r>
              <a:rPr lang="en-US" dirty="0">
                <a:solidFill>
                  <a:schemeClr val="bg1"/>
                </a:solidFill>
              </a:rPr>
              <a:t>Manual</a:t>
            </a:r>
          </a:p>
        </p:txBody>
      </p:sp>
      <p:sp>
        <p:nvSpPr>
          <p:cNvPr id="14" name="Rectangle 13">
            <a:extLst>
              <a:ext uri="{FF2B5EF4-FFF2-40B4-BE49-F238E27FC236}">
                <a16:creationId xmlns:a16="http://schemas.microsoft.com/office/drawing/2014/main" id="{DFA53342-D5B6-46B1-8803-8F7668A30B85}"/>
              </a:ext>
            </a:extLst>
          </p:cNvPr>
          <p:cNvSpPr/>
          <p:nvPr/>
        </p:nvSpPr>
        <p:spPr>
          <a:xfrm>
            <a:off x="133930" y="1223318"/>
            <a:ext cx="2696876" cy="2926442"/>
          </a:xfrm>
          <a:prstGeom prst="rect">
            <a:avLst/>
          </a:prstGeom>
        </p:spPr>
        <p:txBody>
          <a:bodyPr wrap="square" lIns="0">
            <a:spAutoFit/>
          </a:bodyPr>
          <a:lstStyle/>
          <a:p>
            <a:pPr marL="129600" marR="0" lvl="1" indent="-129600" algn="l" defTabSz="685800" rtl="0" eaLnBrk="1" fontAlgn="auto" latinLnBrk="0" hangingPunct="1">
              <a:lnSpc>
                <a:spcPct val="100000"/>
              </a:lnSpc>
              <a:spcBef>
                <a:spcPts val="0"/>
              </a:spcBef>
              <a:spcAft>
                <a:spcPts val="75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Verdana"/>
                <a:ea typeface="+mn-ea"/>
                <a:cs typeface="+mn-cs"/>
              </a:rPr>
              <a:t>To use the toolkit: first enter presentation mode and then use the buttons in the tool to navigate to the desired modules.</a:t>
            </a:r>
          </a:p>
          <a:p>
            <a:pPr marL="129600" marR="0" lvl="1" indent="-129600" algn="l" defTabSz="685800" rtl="0" eaLnBrk="1" fontAlgn="auto" latinLnBrk="0" hangingPunct="1">
              <a:lnSpc>
                <a:spcPct val="100000"/>
              </a:lnSpc>
              <a:spcBef>
                <a:spcPts val="0"/>
              </a:spcBef>
              <a:spcAft>
                <a:spcPts val="75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Verdana"/>
                <a:ea typeface="+mn-ea"/>
                <a:cs typeface="+mn-cs"/>
              </a:rPr>
              <a:t>If you are thinking about starting a 2D pilot or have made first steps, then this toolkit will help YOU.</a:t>
            </a:r>
          </a:p>
          <a:p>
            <a:pPr marL="129600" marR="0" lvl="1" indent="-129600" algn="l" defTabSz="685800" rtl="0" eaLnBrk="1" fontAlgn="auto" latinLnBrk="0" hangingPunct="1">
              <a:lnSpc>
                <a:spcPct val="100000"/>
              </a:lnSpc>
              <a:spcBef>
                <a:spcPts val="0"/>
              </a:spcBef>
              <a:spcAft>
                <a:spcPts val="75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Verdana"/>
                <a:ea typeface="+mn-ea"/>
                <a:cs typeface="+mn-cs"/>
              </a:rPr>
              <a:t>On the </a:t>
            </a:r>
            <a:r>
              <a:rPr lang="en-US" sz="1050" dirty="0">
                <a:solidFill>
                  <a:prstClr val="white"/>
                </a:solidFill>
                <a:latin typeface="Verdana"/>
              </a:rPr>
              <a:t>index page you </a:t>
            </a:r>
            <a:r>
              <a:rPr kumimoji="0" lang="en-US" sz="1050" b="0" i="0" u="none" strike="noStrike" kern="1200" cap="none" spc="0" normalizeH="0" baseline="0" noProof="0" dirty="0">
                <a:ln>
                  <a:noFill/>
                </a:ln>
                <a:solidFill>
                  <a:prstClr val="white"/>
                </a:solidFill>
                <a:effectLst/>
                <a:uLnTx/>
                <a:uFillTx/>
                <a:latin typeface="Verdana"/>
                <a:ea typeface="+mn-ea"/>
                <a:cs typeface="+mn-cs"/>
              </a:rPr>
              <a:t>will find the outlay of the toolkit, with interactive links to the different chapters. </a:t>
            </a:r>
          </a:p>
          <a:p>
            <a:pPr marL="129600" marR="0" lvl="1" indent="-129600" algn="l" defTabSz="685800" rtl="0" eaLnBrk="1" fontAlgn="auto" latinLnBrk="0" hangingPunct="1">
              <a:lnSpc>
                <a:spcPct val="100000"/>
              </a:lnSpc>
              <a:spcBef>
                <a:spcPts val="0"/>
              </a:spcBef>
              <a:spcAft>
                <a:spcPts val="75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prstClr val="white"/>
                </a:solidFill>
                <a:effectLst/>
                <a:uLnTx/>
                <a:uFillTx/>
                <a:latin typeface="Verdana"/>
                <a:ea typeface="+mn-ea"/>
                <a:cs typeface="+mn-cs"/>
              </a:rPr>
              <a:t>While you can move to any chapter at any time, we recommend going through this toolkit sequentially on first use.</a:t>
            </a:r>
          </a:p>
          <a:p>
            <a:pPr marL="129600" marR="0" lvl="1" indent="-129600" algn="l" defTabSz="685800" rtl="0" eaLnBrk="1" fontAlgn="auto" latinLnBrk="0" hangingPunct="1">
              <a:lnSpc>
                <a:spcPct val="100000"/>
              </a:lnSpc>
              <a:spcBef>
                <a:spcPts val="0"/>
              </a:spcBef>
              <a:spcAft>
                <a:spcPts val="750"/>
              </a:spcAft>
              <a:buClrTx/>
              <a:buSzTx/>
              <a:buFont typeface="Wingdings" panose="05000000000000000000" pitchFamily="2" charset="2"/>
              <a:buChar char="§"/>
              <a:tabLst/>
              <a:defRPr/>
            </a:pPr>
            <a:endParaRPr kumimoji="0" lang="en-US" sz="1050" b="0" i="0" u="none" strike="noStrike" kern="1200" cap="none" spc="0" normalizeH="0" baseline="0" noProof="0" dirty="0">
              <a:ln>
                <a:noFill/>
              </a:ln>
              <a:solidFill>
                <a:prstClr val="white"/>
              </a:solidFill>
              <a:effectLst/>
              <a:uLnTx/>
              <a:uFillTx/>
              <a:latin typeface="Verdana"/>
              <a:ea typeface="+mn-ea"/>
              <a:cs typeface="+mn-cs"/>
            </a:endParaRPr>
          </a:p>
        </p:txBody>
      </p:sp>
      <p:sp>
        <p:nvSpPr>
          <p:cNvPr id="30" name="Speech Bubble: Rectangle 11">
            <a:extLst>
              <a:ext uri="{FF2B5EF4-FFF2-40B4-BE49-F238E27FC236}">
                <a16:creationId xmlns:a16="http://schemas.microsoft.com/office/drawing/2014/main" id="{CEA85A74-0E71-43AE-8CA7-0DC655D46B70}"/>
              </a:ext>
            </a:extLst>
          </p:cNvPr>
          <p:cNvSpPr/>
          <p:nvPr/>
        </p:nvSpPr>
        <p:spPr>
          <a:xfrm>
            <a:off x="5971016" y="3928320"/>
            <a:ext cx="1080000" cy="476887"/>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2C6C"/>
                </a:solidFill>
                <a:effectLst/>
                <a:uLnTx/>
                <a:uFillTx/>
                <a:latin typeface="Verdana"/>
                <a:ea typeface="+mn-ea"/>
                <a:cs typeface="+mn-cs"/>
              </a:rPr>
              <a:t>Module navigation</a:t>
            </a:r>
          </a:p>
        </p:txBody>
      </p:sp>
      <p:sp>
        <p:nvSpPr>
          <p:cNvPr id="31" name="Speech Bubble: Rectangle 35">
            <a:extLst>
              <a:ext uri="{FF2B5EF4-FFF2-40B4-BE49-F238E27FC236}">
                <a16:creationId xmlns:a16="http://schemas.microsoft.com/office/drawing/2014/main" id="{5CBF099E-557B-435E-BBA3-3CF09161147B}"/>
              </a:ext>
            </a:extLst>
          </p:cNvPr>
          <p:cNvSpPr/>
          <p:nvPr/>
        </p:nvSpPr>
        <p:spPr>
          <a:xfrm>
            <a:off x="4666560" y="3917227"/>
            <a:ext cx="1080000" cy="499073"/>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2C6C"/>
                </a:solidFill>
                <a:effectLst/>
                <a:uLnTx/>
                <a:uFillTx/>
                <a:latin typeface="Verdana"/>
                <a:ea typeface="+mn-ea"/>
                <a:cs typeface="+mn-cs"/>
              </a:rPr>
              <a:t>Home button</a:t>
            </a:r>
          </a:p>
        </p:txBody>
      </p:sp>
      <p:sp>
        <p:nvSpPr>
          <p:cNvPr id="35" name="Rectangle 34"/>
          <p:cNvSpPr/>
          <p:nvPr/>
        </p:nvSpPr>
        <p:spPr>
          <a:xfrm>
            <a:off x="5057345" y="3434718"/>
            <a:ext cx="108012" cy="8102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44" name="Rectangle 43"/>
          <p:cNvSpPr/>
          <p:nvPr/>
        </p:nvSpPr>
        <p:spPr>
          <a:xfrm>
            <a:off x="7529594" y="3677163"/>
            <a:ext cx="108012" cy="8102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46" name="Rectangle 45"/>
          <p:cNvSpPr/>
          <p:nvPr/>
        </p:nvSpPr>
        <p:spPr>
          <a:xfrm>
            <a:off x="8243072" y="1343940"/>
            <a:ext cx="108012" cy="8102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58" name="Group 4">
            <a:extLst>
              <a:ext uri="{FF2B5EF4-FFF2-40B4-BE49-F238E27FC236}">
                <a16:creationId xmlns:a16="http://schemas.microsoft.com/office/drawing/2014/main" id="{12322786-F590-41C5-9026-5D54FA34524B}"/>
              </a:ext>
            </a:extLst>
          </p:cNvPr>
          <p:cNvGrpSpPr>
            <a:grpSpLocks noChangeAspect="1"/>
          </p:cNvGrpSpPr>
          <p:nvPr/>
        </p:nvGrpSpPr>
        <p:grpSpPr bwMode="auto">
          <a:xfrm>
            <a:off x="9798" y="3665897"/>
            <a:ext cx="2991368" cy="741585"/>
            <a:chOff x="1567" y="1595"/>
            <a:chExt cx="4542" cy="1126"/>
          </a:xfrm>
          <a:solidFill>
            <a:srgbClr val="F4F4F4"/>
          </a:solidFill>
        </p:grpSpPr>
        <p:sp>
          <p:nvSpPr>
            <p:cNvPr id="59" name="Freeform 5">
              <a:extLst>
                <a:ext uri="{FF2B5EF4-FFF2-40B4-BE49-F238E27FC236}">
                  <a16:creationId xmlns:a16="http://schemas.microsoft.com/office/drawing/2014/main" id="{34AFF01B-11AD-4809-9B2D-1DD9BAAA63CF}"/>
                </a:ext>
              </a:extLst>
            </p:cNvPr>
            <p:cNvSpPr>
              <a:spLocks/>
            </p:cNvSpPr>
            <p:nvPr/>
          </p:nvSpPr>
          <p:spPr bwMode="auto">
            <a:xfrm>
              <a:off x="5522" y="2680"/>
              <a:ext cx="587" cy="41"/>
            </a:xfrm>
            <a:custGeom>
              <a:avLst/>
              <a:gdLst>
                <a:gd name="T0" fmla="*/ 587 w 587"/>
                <a:gd name="T1" fmla="*/ 0 h 41"/>
                <a:gd name="T2" fmla="*/ 12 w 587"/>
                <a:gd name="T3" fmla="*/ 0 h 41"/>
                <a:gd name="T4" fmla="*/ 57 w 587"/>
                <a:gd name="T5" fmla="*/ 41 h 41"/>
                <a:gd name="T6" fmla="*/ 0 w 587"/>
                <a:gd name="T7" fmla="*/ 41 h 41"/>
                <a:gd name="T8" fmla="*/ 587 w 587"/>
                <a:gd name="T9" fmla="*/ 41 h 41"/>
                <a:gd name="T10" fmla="*/ 587 w 587"/>
                <a:gd name="T11" fmla="*/ 0 h 41"/>
              </a:gdLst>
              <a:ahLst/>
              <a:cxnLst>
                <a:cxn ang="0">
                  <a:pos x="T0" y="T1"/>
                </a:cxn>
                <a:cxn ang="0">
                  <a:pos x="T2" y="T3"/>
                </a:cxn>
                <a:cxn ang="0">
                  <a:pos x="T4" y="T5"/>
                </a:cxn>
                <a:cxn ang="0">
                  <a:pos x="T6" y="T7"/>
                </a:cxn>
                <a:cxn ang="0">
                  <a:pos x="T8" y="T9"/>
                </a:cxn>
                <a:cxn ang="0">
                  <a:pos x="T10" y="T11"/>
                </a:cxn>
              </a:cxnLst>
              <a:rect l="0" t="0" r="r" b="b"/>
              <a:pathLst>
                <a:path w="587" h="41">
                  <a:moveTo>
                    <a:pt x="587" y="0"/>
                  </a:moveTo>
                  <a:lnTo>
                    <a:pt x="12" y="0"/>
                  </a:lnTo>
                  <a:lnTo>
                    <a:pt x="57" y="41"/>
                  </a:lnTo>
                  <a:lnTo>
                    <a:pt x="0" y="41"/>
                  </a:lnTo>
                  <a:lnTo>
                    <a:pt x="587" y="41"/>
                  </a:lnTo>
                  <a:lnTo>
                    <a:pt x="5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60" name="Freeform 6">
              <a:extLst>
                <a:ext uri="{FF2B5EF4-FFF2-40B4-BE49-F238E27FC236}">
                  <a16:creationId xmlns:a16="http://schemas.microsoft.com/office/drawing/2014/main" id="{D04B9643-BFD0-45CE-BD98-6832E6F9C1EB}"/>
                </a:ext>
              </a:extLst>
            </p:cNvPr>
            <p:cNvSpPr>
              <a:spLocks/>
            </p:cNvSpPr>
            <p:nvPr/>
          </p:nvSpPr>
          <p:spPr bwMode="auto">
            <a:xfrm>
              <a:off x="5522" y="2680"/>
              <a:ext cx="587" cy="41"/>
            </a:xfrm>
            <a:custGeom>
              <a:avLst/>
              <a:gdLst>
                <a:gd name="T0" fmla="*/ 587 w 587"/>
                <a:gd name="T1" fmla="*/ 0 h 41"/>
                <a:gd name="T2" fmla="*/ 12 w 587"/>
                <a:gd name="T3" fmla="*/ 0 h 41"/>
                <a:gd name="T4" fmla="*/ 57 w 587"/>
                <a:gd name="T5" fmla="*/ 41 h 41"/>
                <a:gd name="T6" fmla="*/ 0 w 587"/>
                <a:gd name="T7" fmla="*/ 41 h 41"/>
                <a:gd name="T8" fmla="*/ 587 w 587"/>
                <a:gd name="T9" fmla="*/ 41 h 41"/>
                <a:gd name="T10" fmla="*/ 587 w 587"/>
                <a:gd name="T11" fmla="*/ 0 h 41"/>
              </a:gdLst>
              <a:ahLst/>
              <a:cxnLst>
                <a:cxn ang="0">
                  <a:pos x="T0" y="T1"/>
                </a:cxn>
                <a:cxn ang="0">
                  <a:pos x="T2" y="T3"/>
                </a:cxn>
                <a:cxn ang="0">
                  <a:pos x="T4" y="T5"/>
                </a:cxn>
                <a:cxn ang="0">
                  <a:pos x="T6" y="T7"/>
                </a:cxn>
                <a:cxn ang="0">
                  <a:pos x="T8" y="T9"/>
                </a:cxn>
                <a:cxn ang="0">
                  <a:pos x="T10" y="T11"/>
                </a:cxn>
              </a:cxnLst>
              <a:rect l="0" t="0" r="r" b="b"/>
              <a:pathLst>
                <a:path w="587" h="41">
                  <a:moveTo>
                    <a:pt x="587" y="0"/>
                  </a:moveTo>
                  <a:lnTo>
                    <a:pt x="12" y="0"/>
                  </a:lnTo>
                  <a:lnTo>
                    <a:pt x="57" y="41"/>
                  </a:lnTo>
                  <a:lnTo>
                    <a:pt x="0" y="41"/>
                  </a:lnTo>
                  <a:lnTo>
                    <a:pt x="587" y="41"/>
                  </a:lnTo>
                  <a:lnTo>
                    <a:pt x="58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61" name="Freeform 7">
              <a:extLst>
                <a:ext uri="{FF2B5EF4-FFF2-40B4-BE49-F238E27FC236}">
                  <a16:creationId xmlns:a16="http://schemas.microsoft.com/office/drawing/2014/main" id="{006C2ADA-B3F5-41C6-9B06-0F0C5DCDEB46}"/>
                </a:ext>
              </a:extLst>
            </p:cNvPr>
            <p:cNvSpPr>
              <a:spLocks/>
            </p:cNvSpPr>
            <p:nvPr/>
          </p:nvSpPr>
          <p:spPr bwMode="auto">
            <a:xfrm>
              <a:off x="4909" y="2680"/>
              <a:ext cx="331" cy="41"/>
            </a:xfrm>
            <a:custGeom>
              <a:avLst/>
              <a:gdLst>
                <a:gd name="T0" fmla="*/ 296 w 331"/>
                <a:gd name="T1" fmla="*/ 0 h 41"/>
                <a:gd name="T2" fmla="*/ 40 w 331"/>
                <a:gd name="T3" fmla="*/ 0 h 41"/>
                <a:gd name="T4" fmla="*/ 3 w 331"/>
                <a:gd name="T5" fmla="*/ 41 h 41"/>
                <a:gd name="T6" fmla="*/ 0 w 331"/>
                <a:gd name="T7" fmla="*/ 41 h 41"/>
                <a:gd name="T8" fmla="*/ 331 w 331"/>
                <a:gd name="T9" fmla="*/ 41 h 41"/>
                <a:gd name="T10" fmla="*/ 296 w 331"/>
                <a:gd name="T11" fmla="*/ 0 h 41"/>
              </a:gdLst>
              <a:ahLst/>
              <a:cxnLst>
                <a:cxn ang="0">
                  <a:pos x="T0" y="T1"/>
                </a:cxn>
                <a:cxn ang="0">
                  <a:pos x="T2" y="T3"/>
                </a:cxn>
                <a:cxn ang="0">
                  <a:pos x="T4" y="T5"/>
                </a:cxn>
                <a:cxn ang="0">
                  <a:pos x="T6" y="T7"/>
                </a:cxn>
                <a:cxn ang="0">
                  <a:pos x="T8" y="T9"/>
                </a:cxn>
                <a:cxn ang="0">
                  <a:pos x="T10" y="T11"/>
                </a:cxn>
              </a:cxnLst>
              <a:rect l="0" t="0" r="r" b="b"/>
              <a:pathLst>
                <a:path w="331" h="41">
                  <a:moveTo>
                    <a:pt x="296" y="0"/>
                  </a:moveTo>
                  <a:lnTo>
                    <a:pt x="40" y="0"/>
                  </a:lnTo>
                  <a:lnTo>
                    <a:pt x="3" y="41"/>
                  </a:lnTo>
                  <a:lnTo>
                    <a:pt x="0" y="41"/>
                  </a:lnTo>
                  <a:lnTo>
                    <a:pt x="331" y="41"/>
                  </a:lnTo>
                  <a:lnTo>
                    <a:pt x="2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62" name="Freeform 8">
              <a:extLst>
                <a:ext uri="{FF2B5EF4-FFF2-40B4-BE49-F238E27FC236}">
                  <a16:creationId xmlns:a16="http://schemas.microsoft.com/office/drawing/2014/main" id="{7E06EE10-F904-46F4-97B3-AA4D76AA0536}"/>
                </a:ext>
              </a:extLst>
            </p:cNvPr>
            <p:cNvSpPr>
              <a:spLocks/>
            </p:cNvSpPr>
            <p:nvPr/>
          </p:nvSpPr>
          <p:spPr bwMode="auto">
            <a:xfrm>
              <a:off x="4909" y="2680"/>
              <a:ext cx="331" cy="41"/>
            </a:xfrm>
            <a:custGeom>
              <a:avLst/>
              <a:gdLst>
                <a:gd name="T0" fmla="*/ 296 w 331"/>
                <a:gd name="T1" fmla="*/ 0 h 41"/>
                <a:gd name="T2" fmla="*/ 40 w 331"/>
                <a:gd name="T3" fmla="*/ 0 h 41"/>
                <a:gd name="T4" fmla="*/ 3 w 331"/>
                <a:gd name="T5" fmla="*/ 41 h 41"/>
                <a:gd name="T6" fmla="*/ 0 w 331"/>
                <a:gd name="T7" fmla="*/ 41 h 41"/>
                <a:gd name="T8" fmla="*/ 331 w 331"/>
                <a:gd name="T9" fmla="*/ 41 h 41"/>
                <a:gd name="T10" fmla="*/ 296 w 331"/>
                <a:gd name="T11" fmla="*/ 0 h 41"/>
              </a:gdLst>
              <a:ahLst/>
              <a:cxnLst>
                <a:cxn ang="0">
                  <a:pos x="T0" y="T1"/>
                </a:cxn>
                <a:cxn ang="0">
                  <a:pos x="T2" y="T3"/>
                </a:cxn>
                <a:cxn ang="0">
                  <a:pos x="T4" y="T5"/>
                </a:cxn>
                <a:cxn ang="0">
                  <a:pos x="T6" y="T7"/>
                </a:cxn>
                <a:cxn ang="0">
                  <a:pos x="T8" y="T9"/>
                </a:cxn>
                <a:cxn ang="0">
                  <a:pos x="T10" y="T11"/>
                </a:cxn>
              </a:cxnLst>
              <a:rect l="0" t="0" r="r" b="b"/>
              <a:pathLst>
                <a:path w="331" h="41">
                  <a:moveTo>
                    <a:pt x="296" y="0"/>
                  </a:moveTo>
                  <a:lnTo>
                    <a:pt x="40" y="0"/>
                  </a:lnTo>
                  <a:lnTo>
                    <a:pt x="3" y="41"/>
                  </a:lnTo>
                  <a:lnTo>
                    <a:pt x="0" y="41"/>
                  </a:lnTo>
                  <a:lnTo>
                    <a:pt x="331" y="41"/>
                  </a:lnTo>
                  <a:lnTo>
                    <a:pt x="29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63" name="Freeform 9">
              <a:extLst>
                <a:ext uri="{FF2B5EF4-FFF2-40B4-BE49-F238E27FC236}">
                  <a16:creationId xmlns:a16="http://schemas.microsoft.com/office/drawing/2014/main" id="{B2B6CB72-B5B0-445C-8481-5AF7005C43CE}"/>
                </a:ext>
              </a:extLst>
            </p:cNvPr>
            <p:cNvSpPr>
              <a:spLocks/>
            </p:cNvSpPr>
            <p:nvPr/>
          </p:nvSpPr>
          <p:spPr bwMode="auto">
            <a:xfrm>
              <a:off x="1567" y="2680"/>
              <a:ext cx="2987" cy="41"/>
            </a:xfrm>
            <a:custGeom>
              <a:avLst/>
              <a:gdLst>
                <a:gd name="T0" fmla="*/ 1258 w 1263"/>
                <a:gd name="T1" fmla="*/ 0 h 17"/>
                <a:gd name="T2" fmla="*/ 0 w 1263"/>
                <a:gd name="T3" fmla="*/ 0 h 17"/>
                <a:gd name="T4" fmla="*/ 0 w 1263"/>
                <a:gd name="T5" fmla="*/ 17 h 17"/>
                <a:gd name="T6" fmla="*/ 1263 w 1263"/>
                <a:gd name="T7" fmla="*/ 17 h 17"/>
                <a:gd name="T8" fmla="*/ 1241 w 1263"/>
                <a:gd name="T9" fmla="*/ 17 h 17"/>
                <a:gd name="T10" fmla="*/ 1247 w 1263"/>
                <a:gd name="T11" fmla="*/ 10 h 17"/>
                <a:gd name="T12" fmla="*/ 1247 w 1263"/>
                <a:gd name="T13" fmla="*/ 10 h 17"/>
                <a:gd name="T14" fmla="*/ 1248 w 1263"/>
                <a:gd name="T15" fmla="*/ 9 h 17"/>
                <a:gd name="T16" fmla="*/ 1251 w 1263"/>
                <a:gd name="T17" fmla="*/ 7 h 17"/>
                <a:gd name="T18" fmla="*/ 1251 w 1263"/>
                <a:gd name="T19" fmla="*/ 7 h 17"/>
                <a:gd name="T20" fmla="*/ 1258 w 126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3" h="17">
                  <a:moveTo>
                    <a:pt x="1258" y="0"/>
                  </a:moveTo>
                  <a:cubicBezTo>
                    <a:pt x="0" y="0"/>
                    <a:pt x="0" y="0"/>
                    <a:pt x="0" y="0"/>
                  </a:cubicBezTo>
                  <a:cubicBezTo>
                    <a:pt x="0" y="17"/>
                    <a:pt x="0" y="17"/>
                    <a:pt x="0" y="17"/>
                  </a:cubicBezTo>
                  <a:cubicBezTo>
                    <a:pt x="1263" y="17"/>
                    <a:pt x="1263" y="17"/>
                    <a:pt x="1263" y="17"/>
                  </a:cubicBezTo>
                  <a:cubicBezTo>
                    <a:pt x="1241" y="17"/>
                    <a:pt x="1241" y="17"/>
                    <a:pt x="1241" y="17"/>
                  </a:cubicBezTo>
                  <a:cubicBezTo>
                    <a:pt x="1243" y="15"/>
                    <a:pt x="1244" y="12"/>
                    <a:pt x="1247" y="10"/>
                  </a:cubicBezTo>
                  <a:cubicBezTo>
                    <a:pt x="1247" y="10"/>
                    <a:pt x="1247" y="10"/>
                    <a:pt x="1247" y="10"/>
                  </a:cubicBezTo>
                  <a:cubicBezTo>
                    <a:pt x="1248" y="10"/>
                    <a:pt x="1248" y="9"/>
                    <a:pt x="1248" y="9"/>
                  </a:cubicBezTo>
                  <a:cubicBezTo>
                    <a:pt x="1249" y="8"/>
                    <a:pt x="1250" y="7"/>
                    <a:pt x="1251" y="7"/>
                  </a:cubicBezTo>
                  <a:cubicBezTo>
                    <a:pt x="1251" y="7"/>
                    <a:pt x="1251" y="7"/>
                    <a:pt x="1251" y="7"/>
                  </a:cubicBezTo>
                  <a:cubicBezTo>
                    <a:pt x="1258" y="0"/>
                    <a:pt x="1258" y="0"/>
                    <a:pt x="125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64" name="Freeform 10">
              <a:extLst>
                <a:ext uri="{FF2B5EF4-FFF2-40B4-BE49-F238E27FC236}">
                  <a16:creationId xmlns:a16="http://schemas.microsoft.com/office/drawing/2014/main" id="{D1A230BC-FF3E-4C3A-9F42-62E397CE4461}"/>
                </a:ext>
              </a:extLst>
            </p:cNvPr>
            <p:cNvSpPr>
              <a:spLocks noEditPoints="1"/>
            </p:cNvSpPr>
            <p:nvPr/>
          </p:nvSpPr>
          <p:spPr bwMode="auto">
            <a:xfrm>
              <a:off x="4349" y="1607"/>
              <a:ext cx="1428" cy="1114"/>
            </a:xfrm>
            <a:custGeom>
              <a:avLst/>
              <a:gdLst>
                <a:gd name="T0" fmla="*/ 217 w 604"/>
                <a:gd name="T1" fmla="*/ 469 h 469"/>
                <a:gd name="T2" fmla="*/ 238 w 604"/>
                <a:gd name="T3" fmla="*/ 469 h 469"/>
                <a:gd name="T4" fmla="*/ 309 w 604"/>
                <a:gd name="T5" fmla="*/ 395 h 469"/>
                <a:gd name="T6" fmla="*/ 377 w 604"/>
                <a:gd name="T7" fmla="*/ 469 h 469"/>
                <a:gd name="T8" fmla="*/ 310 w 604"/>
                <a:gd name="T9" fmla="*/ 372 h 469"/>
                <a:gd name="T10" fmla="*/ 208 w 604"/>
                <a:gd name="T11" fmla="*/ 3 h 469"/>
                <a:gd name="T12" fmla="*/ 166 w 604"/>
                <a:gd name="T13" fmla="*/ 54 h 469"/>
                <a:gd name="T14" fmla="*/ 141 w 604"/>
                <a:gd name="T15" fmla="*/ 81 h 469"/>
                <a:gd name="T16" fmla="*/ 127 w 604"/>
                <a:gd name="T17" fmla="*/ 85 h 469"/>
                <a:gd name="T18" fmla="*/ 20 w 604"/>
                <a:gd name="T19" fmla="*/ 300 h 469"/>
                <a:gd name="T20" fmla="*/ 47 w 604"/>
                <a:gd name="T21" fmla="*/ 331 h 469"/>
                <a:gd name="T22" fmla="*/ 64 w 604"/>
                <a:gd name="T23" fmla="*/ 324 h 469"/>
                <a:gd name="T24" fmla="*/ 127 w 604"/>
                <a:gd name="T25" fmla="*/ 233 h 469"/>
                <a:gd name="T26" fmla="*/ 232 w 604"/>
                <a:gd name="T27" fmla="*/ 310 h 469"/>
                <a:gd name="T28" fmla="*/ 75 w 604"/>
                <a:gd name="T29" fmla="*/ 459 h 469"/>
                <a:gd name="T30" fmla="*/ 72 w 604"/>
                <a:gd name="T31" fmla="*/ 461 h 469"/>
                <a:gd name="T32" fmla="*/ 71 w 604"/>
                <a:gd name="T33" fmla="*/ 462 h 469"/>
                <a:gd name="T34" fmla="*/ 87 w 604"/>
                <a:gd name="T35" fmla="*/ 469 h 469"/>
                <a:gd name="T36" fmla="*/ 194 w 604"/>
                <a:gd name="T37" fmla="*/ 245 h 469"/>
                <a:gd name="T38" fmla="*/ 129 w 604"/>
                <a:gd name="T39" fmla="*/ 217 h 469"/>
                <a:gd name="T40" fmla="*/ 127 w 604"/>
                <a:gd name="T41" fmla="*/ 217 h 469"/>
                <a:gd name="T42" fmla="*/ 42 w 604"/>
                <a:gd name="T43" fmla="*/ 305 h 469"/>
                <a:gd name="T44" fmla="*/ 69 w 604"/>
                <a:gd name="T45" fmla="*/ 166 h 469"/>
                <a:gd name="T46" fmla="*/ 139 w 604"/>
                <a:gd name="T47" fmla="*/ 97 h 469"/>
                <a:gd name="T48" fmla="*/ 170 w 604"/>
                <a:gd name="T49" fmla="*/ 85 h 469"/>
                <a:gd name="T50" fmla="*/ 182 w 604"/>
                <a:gd name="T51" fmla="*/ 52 h 469"/>
                <a:gd name="T52" fmla="*/ 271 w 604"/>
                <a:gd name="T53" fmla="*/ 72 h 469"/>
                <a:gd name="T54" fmla="*/ 237 w 604"/>
                <a:gd name="T55" fmla="*/ 107 h 469"/>
                <a:gd name="T56" fmla="*/ 233 w 604"/>
                <a:gd name="T57" fmla="*/ 107 h 469"/>
                <a:gd name="T58" fmla="*/ 192 w 604"/>
                <a:gd name="T59" fmla="*/ 155 h 469"/>
                <a:gd name="T60" fmla="*/ 216 w 604"/>
                <a:gd name="T61" fmla="*/ 213 h 469"/>
                <a:gd name="T62" fmla="*/ 366 w 604"/>
                <a:gd name="T63" fmla="*/ 205 h 469"/>
                <a:gd name="T64" fmla="*/ 388 w 604"/>
                <a:gd name="T65" fmla="*/ 79 h 469"/>
                <a:gd name="T66" fmla="*/ 503 w 604"/>
                <a:gd name="T67" fmla="*/ 52 h 469"/>
                <a:gd name="T68" fmla="*/ 457 w 604"/>
                <a:gd name="T69" fmla="*/ 99 h 469"/>
                <a:gd name="T70" fmla="*/ 479 w 604"/>
                <a:gd name="T71" fmla="*/ 179 h 469"/>
                <a:gd name="T72" fmla="*/ 571 w 604"/>
                <a:gd name="T73" fmla="*/ 120 h 469"/>
                <a:gd name="T74" fmla="*/ 466 w 604"/>
                <a:gd name="T75" fmla="*/ 268 h 469"/>
                <a:gd name="T76" fmla="*/ 419 w 604"/>
                <a:gd name="T77" fmla="*/ 257 h 469"/>
                <a:gd name="T78" fmla="*/ 496 w 604"/>
                <a:gd name="T79" fmla="*/ 469 h 469"/>
                <a:gd name="T80" fmla="*/ 501 w 604"/>
                <a:gd name="T81" fmla="*/ 452 h 469"/>
                <a:gd name="T82" fmla="*/ 423 w 604"/>
                <a:gd name="T83" fmla="*/ 276 h 469"/>
                <a:gd name="T84" fmla="*/ 556 w 604"/>
                <a:gd name="T85" fmla="*/ 246 h 469"/>
                <a:gd name="T86" fmla="*/ 576 w 604"/>
                <a:gd name="T87" fmla="*/ 93 h 469"/>
                <a:gd name="T88" fmla="*/ 516 w 604"/>
                <a:gd name="T89" fmla="*/ 152 h 469"/>
                <a:gd name="T90" fmla="*/ 462 w 604"/>
                <a:gd name="T91" fmla="*/ 139 h 469"/>
                <a:gd name="T92" fmla="*/ 531 w 604"/>
                <a:gd name="T93" fmla="*/ 47 h 469"/>
                <a:gd name="T94" fmla="*/ 466 w 604"/>
                <a:gd name="T95" fmla="*/ 30 h 469"/>
                <a:gd name="T96" fmla="*/ 347 w 604"/>
                <a:gd name="T97" fmla="*/ 201 h 469"/>
                <a:gd name="T98" fmla="*/ 228 w 604"/>
                <a:gd name="T99" fmla="*/ 203 h 469"/>
                <a:gd name="T100" fmla="*/ 215 w 604"/>
                <a:gd name="T101" fmla="*/ 130 h 469"/>
                <a:gd name="T102" fmla="*/ 235 w 604"/>
                <a:gd name="T103" fmla="*/ 121 h 469"/>
                <a:gd name="T104" fmla="*/ 248 w 604"/>
                <a:gd name="T105" fmla="*/ 117 h 469"/>
                <a:gd name="T106" fmla="*/ 286 w 604"/>
                <a:gd name="T107" fmla="*/ 80 h 469"/>
                <a:gd name="T108" fmla="*/ 225 w 604"/>
                <a:gd name="T109" fmla="*/ 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4" h="469">
                  <a:moveTo>
                    <a:pt x="310" y="372"/>
                  </a:moveTo>
                  <a:cubicBezTo>
                    <a:pt x="217" y="469"/>
                    <a:pt x="217" y="469"/>
                    <a:pt x="217" y="469"/>
                  </a:cubicBezTo>
                  <a:cubicBezTo>
                    <a:pt x="237" y="469"/>
                    <a:pt x="237" y="469"/>
                    <a:pt x="237" y="469"/>
                  </a:cubicBezTo>
                  <a:cubicBezTo>
                    <a:pt x="238" y="469"/>
                    <a:pt x="238" y="469"/>
                    <a:pt x="238" y="469"/>
                  </a:cubicBezTo>
                  <a:cubicBezTo>
                    <a:pt x="254" y="452"/>
                    <a:pt x="254" y="452"/>
                    <a:pt x="254" y="452"/>
                  </a:cubicBezTo>
                  <a:cubicBezTo>
                    <a:pt x="309" y="395"/>
                    <a:pt x="309" y="395"/>
                    <a:pt x="309" y="395"/>
                  </a:cubicBezTo>
                  <a:cubicBezTo>
                    <a:pt x="362" y="452"/>
                    <a:pt x="362" y="452"/>
                    <a:pt x="362" y="452"/>
                  </a:cubicBezTo>
                  <a:cubicBezTo>
                    <a:pt x="377" y="469"/>
                    <a:pt x="377" y="469"/>
                    <a:pt x="377" y="469"/>
                  </a:cubicBezTo>
                  <a:cubicBezTo>
                    <a:pt x="398" y="469"/>
                    <a:pt x="398" y="469"/>
                    <a:pt x="398" y="469"/>
                  </a:cubicBezTo>
                  <a:cubicBezTo>
                    <a:pt x="310" y="372"/>
                    <a:pt x="310" y="372"/>
                    <a:pt x="310" y="372"/>
                  </a:cubicBezTo>
                  <a:moveTo>
                    <a:pt x="216" y="0"/>
                  </a:moveTo>
                  <a:cubicBezTo>
                    <a:pt x="213" y="0"/>
                    <a:pt x="210" y="1"/>
                    <a:pt x="208" y="3"/>
                  </a:cubicBezTo>
                  <a:cubicBezTo>
                    <a:pt x="171" y="41"/>
                    <a:pt x="171" y="41"/>
                    <a:pt x="171" y="41"/>
                  </a:cubicBezTo>
                  <a:cubicBezTo>
                    <a:pt x="167" y="45"/>
                    <a:pt x="166" y="50"/>
                    <a:pt x="166" y="54"/>
                  </a:cubicBezTo>
                  <a:cubicBezTo>
                    <a:pt x="166" y="61"/>
                    <a:pt x="164" y="68"/>
                    <a:pt x="159" y="74"/>
                  </a:cubicBezTo>
                  <a:cubicBezTo>
                    <a:pt x="154" y="78"/>
                    <a:pt x="147" y="81"/>
                    <a:pt x="141" y="81"/>
                  </a:cubicBezTo>
                  <a:cubicBezTo>
                    <a:pt x="135" y="81"/>
                    <a:pt x="135" y="81"/>
                    <a:pt x="135" y="81"/>
                  </a:cubicBezTo>
                  <a:cubicBezTo>
                    <a:pt x="133" y="81"/>
                    <a:pt x="130" y="81"/>
                    <a:pt x="127" y="85"/>
                  </a:cubicBezTo>
                  <a:cubicBezTo>
                    <a:pt x="57" y="155"/>
                    <a:pt x="57" y="155"/>
                    <a:pt x="57" y="155"/>
                  </a:cubicBezTo>
                  <a:cubicBezTo>
                    <a:pt x="0" y="213"/>
                    <a:pt x="14" y="281"/>
                    <a:pt x="20" y="300"/>
                  </a:cubicBezTo>
                  <a:cubicBezTo>
                    <a:pt x="21" y="304"/>
                    <a:pt x="29" y="315"/>
                    <a:pt x="29" y="315"/>
                  </a:cubicBezTo>
                  <a:cubicBezTo>
                    <a:pt x="33" y="320"/>
                    <a:pt x="44" y="329"/>
                    <a:pt x="47" y="331"/>
                  </a:cubicBezTo>
                  <a:cubicBezTo>
                    <a:pt x="50" y="333"/>
                    <a:pt x="53" y="334"/>
                    <a:pt x="54" y="334"/>
                  </a:cubicBezTo>
                  <a:cubicBezTo>
                    <a:pt x="59" y="334"/>
                    <a:pt x="63" y="331"/>
                    <a:pt x="64" y="324"/>
                  </a:cubicBezTo>
                  <a:cubicBezTo>
                    <a:pt x="68" y="238"/>
                    <a:pt x="117" y="233"/>
                    <a:pt x="127" y="233"/>
                  </a:cubicBezTo>
                  <a:cubicBezTo>
                    <a:pt x="127" y="233"/>
                    <a:pt x="127" y="233"/>
                    <a:pt x="127" y="233"/>
                  </a:cubicBezTo>
                  <a:cubicBezTo>
                    <a:pt x="145" y="237"/>
                    <a:pt x="165" y="243"/>
                    <a:pt x="183" y="256"/>
                  </a:cubicBezTo>
                  <a:cubicBezTo>
                    <a:pt x="232" y="310"/>
                    <a:pt x="232" y="310"/>
                    <a:pt x="232" y="310"/>
                  </a:cubicBezTo>
                  <a:cubicBezTo>
                    <a:pt x="82" y="452"/>
                    <a:pt x="82" y="452"/>
                    <a:pt x="82" y="452"/>
                  </a:cubicBezTo>
                  <a:cubicBezTo>
                    <a:pt x="75" y="459"/>
                    <a:pt x="75" y="459"/>
                    <a:pt x="75" y="459"/>
                  </a:cubicBezTo>
                  <a:cubicBezTo>
                    <a:pt x="75" y="459"/>
                    <a:pt x="75" y="459"/>
                    <a:pt x="75" y="459"/>
                  </a:cubicBezTo>
                  <a:cubicBezTo>
                    <a:pt x="74" y="459"/>
                    <a:pt x="73" y="460"/>
                    <a:pt x="72" y="461"/>
                  </a:cubicBezTo>
                  <a:cubicBezTo>
                    <a:pt x="72" y="461"/>
                    <a:pt x="72" y="462"/>
                    <a:pt x="71" y="462"/>
                  </a:cubicBezTo>
                  <a:cubicBezTo>
                    <a:pt x="71" y="462"/>
                    <a:pt x="71" y="462"/>
                    <a:pt x="71" y="462"/>
                  </a:cubicBezTo>
                  <a:cubicBezTo>
                    <a:pt x="68" y="464"/>
                    <a:pt x="67" y="467"/>
                    <a:pt x="65" y="469"/>
                  </a:cubicBezTo>
                  <a:cubicBezTo>
                    <a:pt x="87" y="469"/>
                    <a:pt x="87" y="469"/>
                    <a:pt x="87" y="469"/>
                  </a:cubicBezTo>
                  <a:cubicBezTo>
                    <a:pt x="254" y="311"/>
                    <a:pt x="254" y="311"/>
                    <a:pt x="254" y="311"/>
                  </a:cubicBezTo>
                  <a:cubicBezTo>
                    <a:pt x="194" y="245"/>
                    <a:pt x="194" y="245"/>
                    <a:pt x="194" y="245"/>
                  </a:cubicBezTo>
                  <a:cubicBezTo>
                    <a:pt x="193" y="244"/>
                    <a:pt x="193" y="244"/>
                    <a:pt x="193" y="244"/>
                  </a:cubicBezTo>
                  <a:cubicBezTo>
                    <a:pt x="172" y="229"/>
                    <a:pt x="150" y="220"/>
                    <a:pt x="129" y="217"/>
                  </a:cubicBezTo>
                  <a:cubicBezTo>
                    <a:pt x="128" y="217"/>
                    <a:pt x="128" y="217"/>
                    <a:pt x="128" y="217"/>
                  </a:cubicBezTo>
                  <a:cubicBezTo>
                    <a:pt x="128" y="217"/>
                    <a:pt x="128" y="217"/>
                    <a:pt x="127" y="217"/>
                  </a:cubicBezTo>
                  <a:cubicBezTo>
                    <a:pt x="120" y="217"/>
                    <a:pt x="58" y="220"/>
                    <a:pt x="49" y="312"/>
                  </a:cubicBezTo>
                  <a:cubicBezTo>
                    <a:pt x="46" y="309"/>
                    <a:pt x="43" y="307"/>
                    <a:pt x="42" y="305"/>
                  </a:cubicBezTo>
                  <a:cubicBezTo>
                    <a:pt x="40" y="303"/>
                    <a:pt x="36" y="297"/>
                    <a:pt x="35" y="295"/>
                  </a:cubicBezTo>
                  <a:cubicBezTo>
                    <a:pt x="30" y="278"/>
                    <a:pt x="18" y="218"/>
                    <a:pt x="69" y="166"/>
                  </a:cubicBezTo>
                  <a:cubicBezTo>
                    <a:pt x="137" y="97"/>
                    <a:pt x="137" y="97"/>
                    <a:pt x="137" y="97"/>
                  </a:cubicBezTo>
                  <a:cubicBezTo>
                    <a:pt x="138" y="97"/>
                    <a:pt x="139" y="97"/>
                    <a:pt x="139" y="97"/>
                  </a:cubicBezTo>
                  <a:cubicBezTo>
                    <a:pt x="140" y="97"/>
                    <a:pt x="140" y="97"/>
                    <a:pt x="141" y="97"/>
                  </a:cubicBezTo>
                  <a:cubicBezTo>
                    <a:pt x="152" y="97"/>
                    <a:pt x="162" y="93"/>
                    <a:pt x="170" y="85"/>
                  </a:cubicBezTo>
                  <a:cubicBezTo>
                    <a:pt x="178" y="77"/>
                    <a:pt x="183" y="65"/>
                    <a:pt x="182" y="53"/>
                  </a:cubicBezTo>
                  <a:cubicBezTo>
                    <a:pt x="182" y="52"/>
                    <a:pt x="182" y="52"/>
                    <a:pt x="182" y="52"/>
                  </a:cubicBezTo>
                  <a:cubicBezTo>
                    <a:pt x="217" y="18"/>
                    <a:pt x="217" y="18"/>
                    <a:pt x="217" y="18"/>
                  </a:cubicBezTo>
                  <a:cubicBezTo>
                    <a:pt x="271" y="72"/>
                    <a:pt x="271" y="72"/>
                    <a:pt x="271" y="72"/>
                  </a:cubicBezTo>
                  <a:cubicBezTo>
                    <a:pt x="265" y="79"/>
                    <a:pt x="251" y="92"/>
                    <a:pt x="245" y="98"/>
                  </a:cubicBezTo>
                  <a:cubicBezTo>
                    <a:pt x="237" y="107"/>
                    <a:pt x="237" y="107"/>
                    <a:pt x="237" y="107"/>
                  </a:cubicBezTo>
                  <a:cubicBezTo>
                    <a:pt x="236" y="107"/>
                    <a:pt x="236" y="107"/>
                    <a:pt x="236" y="107"/>
                  </a:cubicBezTo>
                  <a:cubicBezTo>
                    <a:pt x="235" y="107"/>
                    <a:pt x="234" y="107"/>
                    <a:pt x="233" y="107"/>
                  </a:cubicBezTo>
                  <a:cubicBezTo>
                    <a:pt x="222" y="107"/>
                    <a:pt x="212" y="111"/>
                    <a:pt x="204" y="119"/>
                  </a:cubicBezTo>
                  <a:cubicBezTo>
                    <a:pt x="195" y="128"/>
                    <a:pt x="190" y="142"/>
                    <a:pt x="192" y="155"/>
                  </a:cubicBezTo>
                  <a:cubicBezTo>
                    <a:pt x="194" y="174"/>
                    <a:pt x="202" y="194"/>
                    <a:pt x="215" y="213"/>
                  </a:cubicBezTo>
                  <a:cubicBezTo>
                    <a:pt x="216" y="213"/>
                    <a:pt x="216" y="213"/>
                    <a:pt x="216" y="213"/>
                  </a:cubicBezTo>
                  <a:cubicBezTo>
                    <a:pt x="288" y="279"/>
                    <a:pt x="288" y="279"/>
                    <a:pt x="288" y="279"/>
                  </a:cubicBezTo>
                  <a:cubicBezTo>
                    <a:pt x="366" y="205"/>
                    <a:pt x="366" y="205"/>
                    <a:pt x="366" y="205"/>
                  </a:cubicBezTo>
                  <a:cubicBezTo>
                    <a:pt x="364" y="200"/>
                    <a:pt x="364" y="200"/>
                    <a:pt x="364" y="200"/>
                  </a:cubicBezTo>
                  <a:cubicBezTo>
                    <a:pt x="347" y="158"/>
                    <a:pt x="356" y="111"/>
                    <a:pt x="388" y="79"/>
                  </a:cubicBezTo>
                  <a:cubicBezTo>
                    <a:pt x="409" y="58"/>
                    <a:pt x="437" y="46"/>
                    <a:pt x="466" y="46"/>
                  </a:cubicBezTo>
                  <a:cubicBezTo>
                    <a:pt x="479" y="46"/>
                    <a:pt x="491" y="48"/>
                    <a:pt x="503" y="52"/>
                  </a:cubicBezTo>
                  <a:cubicBezTo>
                    <a:pt x="461" y="95"/>
                    <a:pt x="461" y="95"/>
                    <a:pt x="461" y="95"/>
                  </a:cubicBezTo>
                  <a:cubicBezTo>
                    <a:pt x="457" y="99"/>
                    <a:pt x="457" y="99"/>
                    <a:pt x="457" y="99"/>
                  </a:cubicBezTo>
                  <a:cubicBezTo>
                    <a:pt x="445" y="144"/>
                    <a:pt x="445" y="144"/>
                    <a:pt x="445" y="144"/>
                  </a:cubicBezTo>
                  <a:cubicBezTo>
                    <a:pt x="479" y="179"/>
                    <a:pt x="479" y="179"/>
                    <a:pt x="479" y="179"/>
                  </a:cubicBezTo>
                  <a:cubicBezTo>
                    <a:pt x="525" y="166"/>
                    <a:pt x="525" y="166"/>
                    <a:pt x="525" y="166"/>
                  </a:cubicBezTo>
                  <a:cubicBezTo>
                    <a:pt x="571" y="120"/>
                    <a:pt x="571" y="120"/>
                    <a:pt x="571" y="120"/>
                  </a:cubicBezTo>
                  <a:cubicBezTo>
                    <a:pt x="585" y="160"/>
                    <a:pt x="575" y="205"/>
                    <a:pt x="545" y="235"/>
                  </a:cubicBezTo>
                  <a:cubicBezTo>
                    <a:pt x="524" y="256"/>
                    <a:pt x="496" y="268"/>
                    <a:pt x="466" y="268"/>
                  </a:cubicBezTo>
                  <a:cubicBezTo>
                    <a:pt x="452" y="268"/>
                    <a:pt x="437" y="265"/>
                    <a:pt x="424" y="259"/>
                  </a:cubicBezTo>
                  <a:cubicBezTo>
                    <a:pt x="419" y="257"/>
                    <a:pt x="419" y="257"/>
                    <a:pt x="419" y="257"/>
                  </a:cubicBezTo>
                  <a:cubicBezTo>
                    <a:pt x="347" y="333"/>
                    <a:pt x="347" y="333"/>
                    <a:pt x="347" y="333"/>
                  </a:cubicBezTo>
                  <a:cubicBezTo>
                    <a:pt x="496" y="469"/>
                    <a:pt x="496" y="469"/>
                    <a:pt x="496" y="469"/>
                  </a:cubicBezTo>
                  <a:cubicBezTo>
                    <a:pt x="520" y="469"/>
                    <a:pt x="520" y="469"/>
                    <a:pt x="520" y="469"/>
                  </a:cubicBezTo>
                  <a:cubicBezTo>
                    <a:pt x="501" y="452"/>
                    <a:pt x="501" y="452"/>
                    <a:pt x="501" y="452"/>
                  </a:cubicBezTo>
                  <a:cubicBezTo>
                    <a:pt x="369" y="332"/>
                    <a:pt x="369" y="332"/>
                    <a:pt x="369" y="332"/>
                  </a:cubicBezTo>
                  <a:cubicBezTo>
                    <a:pt x="423" y="276"/>
                    <a:pt x="423" y="276"/>
                    <a:pt x="423" y="276"/>
                  </a:cubicBezTo>
                  <a:cubicBezTo>
                    <a:pt x="437" y="281"/>
                    <a:pt x="451" y="284"/>
                    <a:pt x="466" y="284"/>
                  </a:cubicBezTo>
                  <a:cubicBezTo>
                    <a:pt x="500" y="284"/>
                    <a:pt x="532" y="270"/>
                    <a:pt x="556" y="246"/>
                  </a:cubicBezTo>
                  <a:cubicBezTo>
                    <a:pt x="594" y="209"/>
                    <a:pt x="604" y="151"/>
                    <a:pt x="581" y="103"/>
                  </a:cubicBezTo>
                  <a:cubicBezTo>
                    <a:pt x="576" y="93"/>
                    <a:pt x="576" y="93"/>
                    <a:pt x="576" y="93"/>
                  </a:cubicBezTo>
                  <a:cubicBezTo>
                    <a:pt x="519" y="150"/>
                    <a:pt x="519" y="150"/>
                    <a:pt x="519" y="150"/>
                  </a:cubicBezTo>
                  <a:cubicBezTo>
                    <a:pt x="516" y="152"/>
                    <a:pt x="516" y="152"/>
                    <a:pt x="516" y="152"/>
                  </a:cubicBezTo>
                  <a:cubicBezTo>
                    <a:pt x="484" y="161"/>
                    <a:pt x="484" y="161"/>
                    <a:pt x="484" y="161"/>
                  </a:cubicBezTo>
                  <a:cubicBezTo>
                    <a:pt x="462" y="139"/>
                    <a:pt x="462" y="139"/>
                    <a:pt x="462" y="139"/>
                  </a:cubicBezTo>
                  <a:cubicBezTo>
                    <a:pt x="471" y="107"/>
                    <a:pt x="471" y="107"/>
                    <a:pt x="471" y="107"/>
                  </a:cubicBezTo>
                  <a:cubicBezTo>
                    <a:pt x="531" y="47"/>
                    <a:pt x="531" y="47"/>
                    <a:pt x="531" y="47"/>
                  </a:cubicBezTo>
                  <a:cubicBezTo>
                    <a:pt x="520" y="42"/>
                    <a:pt x="520" y="42"/>
                    <a:pt x="520" y="42"/>
                  </a:cubicBezTo>
                  <a:cubicBezTo>
                    <a:pt x="504" y="34"/>
                    <a:pt x="485" y="30"/>
                    <a:pt x="466" y="30"/>
                  </a:cubicBezTo>
                  <a:cubicBezTo>
                    <a:pt x="432" y="30"/>
                    <a:pt x="401" y="43"/>
                    <a:pt x="377" y="67"/>
                  </a:cubicBezTo>
                  <a:cubicBezTo>
                    <a:pt x="342" y="103"/>
                    <a:pt x="330" y="154"/>
                    <a:pt x="347" y="201"/>
                  </a:cubicBezTo>
                  <a:cubicBezTo>
                    <a:pt x="287" y="257"/>
                    <a:pt x="287" y="257"/>
                    <a:pt x="287" y="257"/>
                  </a:cubicBezTo>
                  <a:cubicBezTo>
                    <a:pt x="228" y="203"/>
                    <a:pt x="228" y="203"/>
                    <a:pt x="228" y="203"/>
                  </a:cubicBezTo>
                  <a:cubicBezTo>
                    <a:pt x="217" y="186"/>
                    <a:pt x="210" y="169"/>
                    <a:pt x="208" y="153"/>
                  </a:cubicBezTo>
                  <a:cubicBezTo>
                    <a:pt x="207" y="144"/>
                    <a:pt x="209" y="136"/>
                    <a:pt x="215" y="130"/>
                  </a:cubicBezTo>
                  <a:cubicBezTo>
                    <a:pt x="220" y="126"/>
                    <a:pt x="227" y="122"/>
                    <a:pt x="233" y="122"/>
                  </a:cubicBezTo>
                  <a:cubicBezTo>
                    <a:pt x="234" y="122"/>
                    <a:pt x="234" y="121"/>
                    <a:pt x="235" y="121"/>
                  </a:cubicBezTo>
                  <a:cubicBezTo>
                    <a:pt x="236" y="121"/>
                    <a:pt x="236" y="121"/>
                    <a:pt x="236" y="121"/>
                  </a:cubicBezTo>
                  <a:cubicBezTo>
                    <a:pt x="239" y="121"/>
                    <a:pt x="244" y="121"/>
                    <a:pt x="248" y="117"/>
                  </a:cubicBezTo>
                  <a:cubicBezTo>
                    <a:pt x="257" y="109"/>
                    <a:pt x="257" y="109"/>
                    <a:pt x="257" y="109"/>
                  </a:cubicBezTo>
                  <a:cubicBezTo>
                    <a:pt x="264" y="101"/>
                    <a:pt x="285" y="80"/>
                    <a:pt x="286" y="80"/>
                  </a:cubicBezTo>
                  <a:cubicBezTo>
                    <a:pt x="290" y="76"/>
                    <a:pt x="290" y="68"/>
                    <a:pt x="285" y="63"/>
                  </a:cubicBezTo>
                  <a:cubicBezTo>
                    <a:pt x="225" y="4"/>
                    <a:pt x="225" y="4"/>
                    <a:pt x="225" y="4"/>
                  </a:cubicBezTo>
                  <a:cubicBezTo>
                    <a:pt x="223" y="2"/>
                    <a:pt x="220" y="0"/>
                    <a:pt x="2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65" name="Rectangle 11">
              <a:extLst>
                <a:ext uri="{FF2B5EF4-FFF2-40B4-BE49-F238E27FC236}">
                  <a16:creationId xmlns:a16="http://schemas.microsoft.com/office/drawing/2014/main" id="{EE1389D1-4B23-4D9B-87D5-B395F0E4E7E5}"/>
                </a:ext>
              </a:extLst>
            </p:cNvPr>
            <p:cNvSpPr>
              <a:spLocks noChangeArrowheads="1"/>
            </p:cNvSpPr>
            <p:nvPr/>
          </p:nvSpPr>
          <p:spPr bwMode="auto">
            <a:xfrm>
              <a:off x="5531" y="2671"/>
              <a:ext cx="578"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66" name="Rectangle 12">
              <a:extLst>
                <a:ext uri="{FF2B5EF4-FFF2-40B4-BE49-F238E27FC236}">
                  <a16:creationId xmlns:a16="http://schemas.microsoft.com/office/drawing/2014/main" id="{B680180A-8C87-4653-8AB5-1A570F7ADD68}"/>
                </a:ext>
              </a:extLst>
            </p:cNvPr>
            <p:cNvSpPr>
              <a:spLocks noChangeArrowheads="1"/>
            </p:cNvSpPr>
            <p:nvPr/>
          </p:nvSpPr>
          <p:spPr bwMode="auto">
            <a:xfrm>
              <a:off x="4919" y="2671"/>
              <a:ext cx="331"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67" name="Rectangle 13">
              <a:extLst>
                <a:ext uri="{FF2B5EF4-FFF2-40B4-BE49-F238E27FC236}">
                  <a16:creationId xmlns:a16="http://schemas.microsoft.com/office/drawing/2014/main" id="{7AC1A7C9-37AB-48C8-B9DD-59E95447FC5B}"/>
                </a:ext>
              </a:extLst>
            </p:cNvPr>
            <p:cNvSpPr>
              <a:spLocks noChangeArrowheads="1"/>
            </p:cNvSpPr>
            <p:nvPr/>
          </p:nvSpPr>
          <p:spPr bwMode="auto">
            <a:xfrm>
              <a:off x="1567" y="2671"/>
              <a:ext cx="2997"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68" name="Freeform 14">
              <a:extLst>
                <a:ext uri="{FF2B5EF4-FFF2-40B4-BE49-F238E27FC236}">
                  <a16:creationId xmlns:a16="http://schemas.microsoft.com/office/drawing/2014/main" id="{D388C3E2-E36A-4F5C-96E7-BBF73F121CE7}"/>
                </a:ext>
              </a:extLst>
            </p:cNvPr>
            <p:cNvSpPr>
              <a:spLocks noEditPoints="1"/>
            </p:cNvSpPr>
            <p:nvPr/>
          </p:nvSpPr>
          <p:spPr bwMode="auto">
            <a:xfrm>
              <a:off x="4358" y="1595"/>
              <a:ext cx="1429" cy="1116"/>
            </a:xfrm>
            <a:custGeom>
              <a:avLst/>
              <a:gdLst>
                <a:gd name="T0" fmla="*/ 217 w 604"/>
                <a:gd name="T1" fmla="*/ 470 h 470"/>
                <a:gd name="T2" fmla="*/ 309 w 604"/>
                <a:gd name="T3" fmla="*/ 396 h 470"/>
                <a:gd name="T4" fmla="*/ 398 w 604"/>
                <a:gd name="T5" fmla="*/ 470 h 470"/>
                <a:gd name="T6" fmla="*/ 466 w 604"/>
                <a:gd name="T7" fmla="*/ 285 h 470"/>
                <a:gd name="T8" fmla="*/ 581 w 604"/>
                <a:gd name="T9" fmla="*/ 104 h 470"/>
                <a:gd name="T10" fmla="*/ 519 w 604"/>
                <a:gd name="T11" fmla="*/ 151 h 470"/>
                <a:gd name="T12" fmla="*/ 484 w 604"/>
                <a:gd name="T13" fmla="*/ 162 h 470"/>
                <a:gd name="T14" fmla="*/ 471 w 604"/>
                <a:gd name="T15" fmla="*/ 108 h 470"/>
                <a:gd name="T16" fmla="*/ 520 w 604"/>
                <a:gd name="T17" fmla="*/ 43 h 470"/>
                <a:gd name="T18" fmla="*/ 377 w 604"/>
                <a:gd name="T19" fmla="*/ 68 h 470"/>
                <a:gd name="T20" fmla="*/ 287 w 604"/>
                <a:gd name="T21" fmla="*/ 258 h 470"/>
                <a:gd name="T22" fmla="*/ 208 w 604"/>
                <a:gd name="T23" fmla="*/ 154 h 470"/>
                <a:gd name="T24" fmla="*/ 233 w 604"/>
                <a:gd name="T25" fmla="*/ 123 h 470"/>
                <a:gd name="T26" fmla="*/ 236 w 604"/>
                <a:gd name="T27" fmla="*/ 122 h 470"/>
                <a:gd name="T28" fmla="*/ 257 w 604"/>
                <a:gd name="T29" fmla="*/ 110 h 470"/>
                <a:gd name="T30" fmla="*/ 285 w 604"/>
                <a:gd name="T31" fmla="*/ 64 h 470"/>
                <a:gd name="T32" fmla="*/ 208 w 604"/>
                <a:gd name="T33" fmla="*/ 4 h 470"/>
                <a:gd name="T34" fmla="*/ 166 w 604"/>
                <a:gd name="T35" fmla="*/ 55 h 470"/>
                <a:gd name="T36" fmla="*/ 141 w 604"/>
                <a:gd name="T37" fmla="*/ 82 h 470"/>
                <a:gd name="T38" fmla="*/ 127 w 604"/>
                <a:gd name="T39" fmla="*/ 86 h 470"/>
                <a:gd name="T40" fmla="*/ 20 w 604"/>
                <a:gd name="T41" fmla="*/ 301 h 470"/>
                <a:gd name="T42" fmla="*/ 47 w 604"/>
                <a:gd name="T43" fmla="*/ 332 h 470"/>
                <a:gd name="T44" fmla="*/ 64 w 604"/>
                <a:gd name="T45" fmla="*/ 325 h 470"/>
                <a:gd name="T46" fmla="*/ 127 w 604"/>
                <a:gd name="T47" fmla="*/ 234 h 470"/>
                <a:gd name="T48" fmla="*/ 232 w 604"/>
                <a:gd name="T49" fmla="*/ 311 h 470"/>
                <a:gd name="T50" fmla="*/ 75 w 604"/>
                <a:gd name="T51" fmla="*/ 460 h 470"/>
                <a:gd name="T52" fmla="*/ 71 w 604"/>
                <a:gd name="T53" fmla="*/ 463 h 470"/>
                <a:gd name="T54" fmla="*/ 65 w 604"/>
                <a:gd name="T55" fmla="*/ 470 h 470"/>
                <a:gd name="T56" fmla="*/ 254 w 604"/>
                <a:gd name="T57" fmla="*/ 312 h 470"/>
                <a:gd name="T58" fmla="*/ 193 w 604"/>
                <a:gd name="T59" fmla="*/ 245 h 470"/>
                <a:gd name="T60" fmla="*/ 128 w 604"/>
                <a:gd name="T61" fmla="*/ 218 h 470"/>
                <a:gd name="T62" fmla="*/ 49 w 604"/>
                <a:gd name="T63" fmla="*/ 313 h 470"/>
                <a:gd name="T64" fmla="*/ 35 w 604"/>
                <a:gd name="T65" fmla="*/ 296 h 470"/>
                <a:gd name="T66" fmla="*/ 137 w 604"/>
                <a:gd name="T67" fmla="*/ 98 h 470"/>
                <a:gd name="T68" fmla="*/ 170 w 604"/>
                <a:gd name="T69" fmla="*/ 86 h 470"/>
                <a:gd name="T70" fmla="*/ 182 w 604"/>
                <a:gd name="T71" fmla="*/ 53 h 470"/>
                <a:gd name="T72" fmla="*/ 271 w 604"/>
                <a:gd name="T73" fmla="*/ 73 h 470"/>
                <a:gd name="T74" fmla="*/ 237 w 604"/>
                <a:gd name="T75" fmla="*/ 108 h 470"/>
                <a:gd name="T76" fmla="*/ 204 w 604"/>
                <a:gd name="T77" fmla="*/ 120 h 470"/>
                <a:gd name="T78" fmla="*/ 215 w 604"/>
                <a:gd name="T79" fmla="*/ 214 h 470"/>
                <a:gd name="T80" fmla="*/ 288 w 604"/>
                <a:gd name="T81" fmla="*/ 280 h 470"/>
                <a:gd name="T82" fmla="*/ 364 w 604"/>
                <a:gd name="T83" fmla="*/ 201 h 470"/>
                <a:gd name="T84" fmla="*/ 466 w 604"/>
                <a:gd name="T85" fmla="*/ 47 h 470"/>
                <a:gd name="T86" fmla="*/ 461 w 604"/>
                <a:gd name="T87" fmla="*/ 96 h 470"/>
                <a:gd name="T88" fmla="*/ 445 w 604"/>
                <a:gd name="T89" fmla="*/ 145 h 470"/>
                <a:gd name="T90" fmla="*/ 525 w 604"/>
                <a:gd name="T91" fmla="*/ 167 h 470"/>
                <a:gd name="T92" fmla="*/ 545 w 604"/>
                <a:gd name="T93" fmla="*/ 236 h 470"/>
                <a:gd name="T94" fmla="*/ 424 w 604"/>
                <a:gd name="T95" fmla="*/ 260 h 470"/>
                <a:gd name="T96" fmla="*/ 347 w 604"/>
                <a:gd name="T97" fmla="*/ 334 h 470"/>
                <a:gd name="T98" fmla="*/ 520 w 604"/>
                <a:gd name="T99" fmla="*/ 470 h 470"/>
                <a:gd name="T100" fmla="*/ 423 w 604"/>
                <a:gd name="T101" fmla="*/ 277 h 470"/>
                <a:gd name="T102" fmla="*/ 217 w 604"/>
                <a:gd name="T103" fmla="*/ 470 h 470"/>
                <a:gd name="T104" fmla="*/ 309 w 604"/>
                <a:gd name="T105" fmla="*/ 396 h 470"/>
                <a:gd name="T106" fmla="*/ 398 w 604"/>
                <a:gd name="T107" fmla="*/ 470 h 470"/>
                <a:gd name="T108" fmla="*/ 217 w 604"/>
                <a:gd name="T109" fmla="*/ 470 h 470"/>
                <a:gd name="T110" fmla="*/ 217 w 604"/>
                <a:gd name="T111" fmla="*/ 470 h 470"/>
                <a:gd name="T112" fmla="*/ 309 w 604"/>
                <a:gd name="T113" fmla="*/ 396 h 470"/>
                <a:gd name="T114" fmla="*/ 398 w 604"/>
                <a:gd name="T115" fmla="*/ 470 h 470"/>
                <a:gd name="T116" fmla="*/ 310 w 604"/>
                <a:gd name="T117" fmla="*/ 373 h 470"/>
                <a:gd name="T118" fmla="*/ 238 w 604"/>
                <a:gd name="T119" fmla="*/ 470 h 470"/>
                <a:gd name="T120" fmla="*/ 377 w 604"/>
                <a:gd name="T121" fmla="*/ 470 h 470"/>
                <a:gd name="T122" fmla="*/ 310 w 604"/>
                <a:gd name="T123" fmla="*/ 37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470">
                  <a:moveTo>
                    <a:pt x="310" y="373"/>
                  </a:moveTo>
                  <a:cubicBezTo>
                    <a:pt x="217" y="470"/>
                    <a:pt x="217" y="470"/>
                    <a:pt x="217" y="470"/>
                  </a:cubicBezTo>
                  <a:cubicBezTo>
                    <a:pt x="238" y="470"/>
                    <a:pt x="238" y="470"/>
                    <a:pt x="238" y="470"/>
                  </a:cubicBezTo>
                  <a:cubicBezTo>
                    <a:pt x="309" y="396"/>
                    <a:pt x="309" y="396"/>
                    <a:pt x="309" y="396"/>
                  </a:cubicBezTo>
                  <a:cubicBezTo>
                    <a:pt x="377" y="470"/>
                    <a:pt x="377" y="470"/>
                    <a:pt x="377" y="470"/>
                  </a:cubicBezTo>
                  <a:cubicBezTo>
                    <a:pt x="398" y="470"/>
                    <a:pt x="398" y="470"/>
                    <a:pt x="398" y="470"/>
                  </a:cubicBezTo>
                  <a:lnTo>
                    <a:pt x="310" y="373"/>
                  </a:lnTo>
                  <a:close/>
                  <a:moveTo>
                    <a:pt x="466" y="285"/>
                  </a:moveTo>
                  <a:cubicBezTo>
                    <a:pt x="500" y="285"/>
                    <a:pt x="532" y="271"/>
                    <a:pt x="556" y="247"/>
                  </a:cubicBezTo>
                  <a:cubicBezTo>
                    <a:pt x="594" y="210"/>
                    <a:pt x="604" y="152"/>
                    <a:pt x="581" y="104"/>
                  </a:cubicBezTo>
                  <a:cubicBezTo>
                    <a:pt x="576" y="94"/>
                    <a:pt x="576" y="94"/>
                    <a:pt x="576" y="94"/>
                  </a:cubicBezTo>
                  <a:cubicBezTo>
                    <a:pt x="519" y="151"/>
                    <a:pt x="519" y="151"/>
                    <a:pt x="519" y="151"/>
                  </a:cubicBezTo>
                  <a:cubicBezTo>
                    <a:pt x="516" y="153"/>
                    <a:pt x="516" y="153"/>
                    <a:pt x="516" y="153"/>
                  </a:cubicBezTo>
                  <a:cubicBezTo>
                    <a:pt x="484" y="162"/>
                    <a:pt x="484" y="162"/>
                    <a:pt x="484" y="162"/>
                  </a:cubicBezTo>
                  <a:cubicBezTo>
                    <a:pt x="462" y="140"/>
                    <a:pt x="462" y="140"/>
                    <a:pt x="462" y="140"/>
                  </a:cubicBezTo>
                  <a:cubicBezTo>
                    <a:pt x="471" y="108"/>
                    <a:pt x="471" y="108"/>
                    <a:pt x="471" y="108"/>
                  </a:cubicBezTo>
                  <a:cubicBezTo>
                    <a:pt x="531" y="48"/>
                    <a:pt x="531" y="48"/>
                    <a:pt x="531" y="48"/>
                  </a:cubicBezTo>
                  <a:cubicBezTo>
                    <a:pt x="520" y="43"/>
                    <a:pt x="520" y="43"/>
                    <a:pt x="520" y="43"/>
                  </a:cubicBezTo>
                  <a:cubicBezTo>
                    <a:pt x="504" y="35"/>
                    <a:pt x="485" y="31"/>
                    <a:pt x="466" y="31"/>
                  </a:cubicBezTo>
                  <a:cubicBezTo>
                    <a:pt x="432" y="31"/>
                    <a:pt x="401" y="44"/>
                    <a:pt x="377" y="68"/>
                  </a:cubicBezTo>
                  <a:cubicBezTo>
                    <a:pt x="342" y="104"/>
                    <a:pt x="330" y="155"/>
                    <a:pt x="347" y="202"/>
                  </a:cubicBezTo>
                  <a:cubicBezTo>
                    <a:pt x="287" y="258"/>
                    <a:pt x="287" y="258"/>
                    <a:pt x="287" y="258"/>
                  </a:cubicBezTo>
                  <a:cubicBezTo>
                    <a:pt x="228" y="204"/>
                    <a:pt x="228" y="204"/>
                    <a:pt x="228" y="204"/>
                  </a:cubicBezTo>
                  <a:cubicBezTo>
                    <a:pt x="217" y="187"/>
                    <a:pt x="210" y="170"/>
                    <a:pt x="208" y="154"/>
                  </a:cubicBezTo>
                  <a:cubicBezTo>
                    <a:pt x="207" y="145"/>
                    <a:pt x="209" y="137"/>
                    <a:pt x="215" y="131"/>
                  </a:cubicBezTo>
                  <a:cubicBezTo>
                    <a:pt x="220" y="127"/>
                    <a:pt x="227" y="123"/>
                    <a:pt x="233" y="123"/>
                  </a:cubicBezTo>
                  <a:cubicBezTo>
                    <a:pt x="234" y="123"/>
                    <a:pt x="234" y="122"/>
                    <a:pt x="235" y="122"/>
                  </a:cubicBezTo>
                  <a:cubicBezTo>
                    <a:pt x="236" y="122"/>
                    <a:pt x="236" y="122"/>
                    <a:pt x="236" y="122"/>
                  </a:cubicBezTo>
                  <a:cubicBezTo>
                    <a:pt x="239" y="122"/>
                    <a:pt x="244" y="122"/>
                    <a:pt x="248" y="118"/>
                  </a:cubicBezTo>
                  <a:cubicBezTo>
                    <a:pt x="257" y="110"/>
                    <a:pt x="257" y="110"/>
                    <a:pt x="257" y="110"/>
                  </a:cubicBezTo>
                  <a:cubicBezTo>
                    <a:pt x="264" y="102"/>
                    <a:pt x="285" y="81"/>
                    <a:pt x="286" y="81"/>
                  </a:cubicBezTo>
                  <a:cubicBezTo>
                    <a:pt x="290" y="77"/>
                    <a:pt x="290" y="69"/>
                    <a:pt x="285" y="64"/>
                  </a:cubicBezTo>
                  <a:cubicBezTo>
                    <a:pt x="225" y="5"/>
                    <a:pt x="225" y="5"/>
                    <a:pt x="225" y="5"/>
                  </a:cubicBezTo>
                  <a:cubicBezTo>
                    <a:pt x="221" y="0"/>
                    <a:pt x="213" y="0"/>
                    <a:pt x="208" y="4"/>
                  </a:cubicBezTo>
                  <a:cubicBezTo>
                    <a:pt x="171" y="42"/>
                    <a:pt x="171" y="42"/>
                    <a:pt x="171" y="42"/>
                  </a:cubicBezTo>
                  <a:cubicBezTo>
                    <a:pt x="167" y="46"/>
                    <a:pt x="166" y="51"/>
                    <a:pt x="166" y="55"/>
                  </a:cubicBezTo>
                  <a:cubicBezTo>
                    <a:pt x="166" y="62"/>
                    <a:pt x="164" y="69"/>
                    <a:pt x="159" y="75"/>
                  </a:cubicBezTo>
                  <a:cubicBezTo>
                    <a:pt x="154" y="79"/>
                    <a:pt x="147" y="82"/>
                    <a:pt x="141" y="82"/>
                  </a:cubicBezTo>
                  <a:cubicBezTo>
                    <a:pt x="135" y="82"/>
                    <a:pt x="135" y="82"/>
                    <a:pt x="135" y="82"/>
                  </a:cubicBezTo>
                  <a:cubicBezTo>
                    <a:pt x="133" y="82"/>
                    <a:pt x="130" y="82"/>
                    <a:pt x="127" y="86"/>
                  </a:cubicBezTo>
                  <a:cubicBezTo>
                    <a:pt x="57" y="156"/>
                    <a:pt x="57" y="156"/>
                    <a:pt x="57" y="156"/>
                  </a:cubicBezTo>
                  <a:cubicBezTo>
                    <a:pt x="0" y="214"/>
                    <a:pt x="14" y="282"/>
                    <a:pt x="20" y="301"/>
                  </a:cubicBezTo>
                  <a:cubicBezTo>
                    <a:pt x="21" y="305"/>
                    <a:pt x="29" y="316"/>
                    <a:pt x="29" y="316"/>
                  </a:cubicBezTo>
                  <a:cubicBezTo>
                    <a:pt x="33" y="321"/>
                    <a:pt x="44" y="330"/>
                    <a:pt x="47" y="332"/>
                  </a:cubicBezTo>
                  <a:cubicBezTo>
                    <a:pt x="50" y="334"/>
                    <a:pt x="53" y="335"/>
                    <a:pt x="54" y="335"/>
                  </a:cubicBezTo>
                  <a:cubicBezTo>
                    <a:pt x="59" y="335"/>
                    <a:pt x="63" y="332"/>
                    <a:pt x="64" y="325"/>
                  </a:cubicBezTo>
                  <a:cubicBezTo>
                    <a:pt x="68" y="239"/>
                    <a:pt x="117" y="234"/>
                    <a:pt x="127" y="234"/>
                  </a:cubicBezTo>
                  <a:cubicBezTo>
                    <a:pt x="127" y="234"/>
                    <a:pt x="127" y="234"/>
                    <a:pt x="127" y="234"/>
                  </a:cubicBezTo>
                  <a:cubicBezTo>
                    <a:pt x="145" y="238"/>
                    <a:pt x="165" y="244"/>
                    <a:pt x="183" y="257"/>
                  </a:cubicBezTo>
                  <a:cubicBezTo>
                    <a:pt x="232" y="311"/>
                    <a:pt x="232" y="311"/>
                    <a:pt x="232" y="311"/>
                  </a:cubicBezTo>
                  <a:cubicBezTo>
                    <a:pt x="75" y="460"/>
                    <a:pt x="75" y="460"/>
                    <a:pt x="75" y="460"/>
                  </a:cubicBezTo>
                  <a:cubicBezTo>
                    <a:pt x="75" y="460"/>
                    <a:pt x="75" y="460"/>
                    <a:pt x="75" y="460"/>
                  </a:cubicBezTo>
                  <a:cubicBezTo>
                    <a:pt x="74" y="460"/>
                    <a:pt x="73" y="461"/>
                    <a:pt x="72" y="462"/>
                  </a:cubicBezTo>
                  <a:cubicBezTo>
                    <a:pt x="72" y="462"/>
                    <a:pt x="72" y="463"/>
                    <a:pt x="71" y="463"/>
                  </a:cubicBezTo>
                  <a:cubicBezTo>
                    <a:pt x="71" y="463"/>
                    <a:pt x="71" y="463"/>
                    <a:pt x="71" y="463"/>
                  </a:cubicBezTo>
                  <a:cubicBezTo>
                    <a:pt x="68" y="465"/>
                    <a:pt x="67" y="468"/>
                    <a:pt x="65" y="470"/>
                  </a:cubicBezTo>
                  <a:cubicBezTo>
                    <a:pt x="87" y="470"/>
                    <a:pt x="87" y="470"/>
                    <a:pt x="87" y="470"/>
                  </a:cubicBezTo>
                  <a:cubicBezTo>
                    <a:pt x="254" y="312"/>
                    <a:pt x="254" y="312"/>
                    <a:pt x="254" y="312"/>
                  </a:cubicBezTo>
                  <a:cubicBezTo>
                    <a:pt x="194" y="246"/>
                    <a:pt x="194" y="246"/>
                    <a:pt x="194" y="246"/>
                  </a:cubicBezTo>
                  <a:cubicBezTo>
                    <a:pt x="193" y="245"/>
                    <a:pt x="193" y="245"/>
                    <a:pt x="193" y="245"/>
                  </a:cubicBezTo>
                  <a:cubicBezTo>
                    <a:pt x="172" y="230"/>
                    <a:pt x="150" y="221"/>
                    <a:pt x="129" y="218"/>
                  </a:cubicBezTo>
                  <a:cubicBezTo>
                    <a:pt x="128" y="218"/>
                    <a:pt x="128" y="218"/>
                    <a:pt x="128" y="218"/>
                  </a:cubicBezTo>
                  <a:cubicBezTo>
                    <a:pt x="128" y="218"/>
                    <a:pt x="128" y="218"/>
                    <a:pt x="127" y="218"/>
                  </a:cubicBezTo>
                  <a:cubicBezTo>
                    <a:pt x="120" y="218"/>
                    <a:pt x="58" y="221"/>
                    <a:pt x="49" y="313"/>
                  </a:cubicBezTo>
                  <a:cubicBezTo>
                    <a:pt x="46" y="310"/>
                    <a:pt x="43" y="308"/>
                    <a:pt x="42" y="306"/>
                  </a:cubicBezTo>
                  <a:cubicBezTo>
                    <a:pt x="40" y="304"/>
                    <a:pt x="36" y="298"/>
                    <a:pt x="35" y="296"/>
                  </a:cubicBezTo>
                  <a:cubicBezTo>
                    <a:pt x="30" y="279"/>
                    <a:pt x="18" y="219"/>
                    <a:pt x="69" y="167"/>
                  </a:cubicBezTo>
                  <a:cubicBezTo>
                    <a:pt x="137" y="98"/>
                    <a:pt x="137" y="98"/>
                    <a:pt x="137" y="98"/>
                  </a:cubicBezTo>
                  <a:cubicBezTo>
                    <a:pt x="138" y="98"/>
                    <a:pt x="139" y="98"/>
                    <a:pt x="139" y="98"/>
                  </a:cubicBezTo>
                  <a:cubicBezTo>
                    <a:pt x="151" y="99"/>
                    <a:pt x="162" y="94"/>
                    <a:pt x="170" y="86"/>
                  </a:cubicBezTo>
                  <a:cubicBezTo>
                    <a:pt x="178" y="78"/>
                    <a:pt x="183" y="66"/>
                    <a:pt x="182" y="54"/>
                  </a:cubicBezTo>
                  <a:cubicBezTo>
                    <a:pt x="182" y="53"/>
                    <a:pt x="182" y="53"/>
                    <a:pt x="182" y="53"/>
                  </a:cubicBezTo>
                  <a:cubicBezTo>
                    <a:pt x="217" y="19"/>
                    <a:pt x="217" y="19"/>
                    <a:pt x="217" y="19"/>
                  </a:cubicBezTo>
                  <a:cubicBezTo>
                    <a:pt x="271" y="73"/>
                    <a:pt x="271" y="73"/>
                    <a:pt x="271" y="73"/>
                  </a:cubicBezTo>
                  <a:cubicBezTo>
                    <a:pt x="265" y="80"/>
                    <a:pt x="251" y="93"/>
                    <a:pt x="245" y="99"/>
                  </a:cubicBezTo>
                  <a:cubicBezTo>
                    <a:pt x="237" y="108"/>
                    <a:pt x="237" y="108"/>
                    <a:pt x="237" y="108"/>
                  </a:cubicBezTo>
                  <a:cubicBezTo>
                    <a:pt x="236" y="108"/>
                    <a:pt x="236" y="108"/>
                    <a:pt x="236" y="108"/>
                  </a:cubicBezTo>
                  <a:cubicBezTo>
                    <a:pt x="224" y="107"/>
                    <a:pt x="212" y="112"/>
                    <a:pt x="204" y="120"/>
                  </a:cubicBezTo>
                  <a:cubicBezTo>
                    <a:pt x="195" y="129"/>
                    <a:pt x="190" y="143"/>
                    <a:pt x="192" y="156"/>
                  </a:cubicBezTo>
                  <a:cubicBezTo>
                    <a:pt x="194" y="175"/>
                    <a:pt x="202" y="195"/>
                    <a:pt x="215" y="214"/>
                  </a:cubicBezTo>
                  <a:cubicBezTo>
                    <a:pt x="216" y="214"/>
                    <a:pt x="216" y="214"/>
                    <a:pt x="216" y="214"/>
                  </a:cubicBezTo>
                  <a:cubicBezTo>
                    <a:pt x="288" y="280"/>
                    <a:pt x="288" y="280"/>
                    <a:pt x="288" y="280"/>
                  </a:cubicBezTo>
                  <a:cubicBezTo>
                    <a:pt x="366" y="206"/>
                    <a:pt x="366" y="206"/>
                    <a:pt x="366" y="206"/>
                  </a:cubicBezTo>
                  <a:cubicBezTo>
                    <a:pt x="364" y="201"/>
                    <a:pt x="364" y="201"/>
                    <a:pt x="364" y="201"/>
                  </a:cubicBezTo>
                  <a:cubicBezTo>
                    <a:pt x="347" y="159"/>
                    <a:pt x="356" y="112"/>
                    <a:pt x="388" y="80"/>
                  </a:cubicBezTo>
                  <a:cubicBezTo>
                    <a:pt x="409" y="59"/>
                    <a:pt x="437" y="47"/>
                    <a:pt x="466" y="47"/>
                  </a:cubicBezTo>
                  <a:cubicBezTo>
                    <a:pt x="479" y="47"/>
                    <a:pt x="491" y="49"/>
                    <a:pt x="503" y="53"/>
                  </a:cubicBezTo>
                  <a:cubicBezTo>
                    <a:pt x="461" y="96"/>
                    <a:pt x="461" y="96"/>
                    <a:pt x="461" y="96"/>
                  </a:cubicBezTo>
                  <a:cubicBezTo>
                    <a:pt x="457" y="100"/>
                    <a:pt x="457" y="100"/>
                    <a:pt x="457" y="100"/>
                  </a:cubicBezTo>
                  <a:cubicBezTo>
                    <a:pt x="445" y="145"/>
                    <a:pt x="445" y="145"/>
                    <a:pt x="445" y="145"/>
                  </a:cubicBezTo>
                  <a:cubicBezTo>
                    <a:pt x="479" y="180"/>
                    <a:pt x="479" y="180"/>
                    <a:pt x="479" y="180"/>
                  </a:cubicBezTo>
                  <a:cubicBezTo>
                    <a:pt x="525" y="167"/>
                    <a:pt x="525" y="167"/>
                    <a:pt x="525" y="167"/>
                  </a:cubicBezTo>
                  <a:cubicBezTo>
                    <a:pt x="571" y="121"/>
                    <a:pt x="571" y="121"/>
                    <a:pt x="571" y="121"/>
                  </a:cubicBezTo>
                  <a:cubicBezTo>
                    <a:pt x="585" y="161"/>
                    <a:pt x="575" y="206"/>
                    <a:pt x="545" y="236"/>
                  </a:cubicBezTo>
                  <a:cubicBezTo>
                    <a:pt x="524" y="257"/>
                    <a:pt x="496" y="269"/>
                    <a:pt x="466" y="269"/>
                  </a:cubicBezTo>
                  <a:cubicBezTo>
                    <a:pt x="452" y="269"/>
                    <a:pt x="437" y="266"/>
                    <a:pt x="424" y="260"/>
                  </a:cubicBezTo>
                  <a:cubicBezTo>
                    <a:pt x="419" y="258"/>
                    <a:pt x="419" y="258"/>
                    <a:pt x="419" y="258"/>
                  </a:cubicBezTo>
                  <a:cubicBezTo>
                    <a:pt x="347" y="334"/>
                    <a:pt x="347" y="334"/>
                    <a:pt x="347" y="334"/>
                  </a:cubicBezTo>
                  <a:cubicBezTo>
                    <a:pt x="496" y="470"/>
                    <a:pt x="496" y="470"/>
                    <a:pt x="496" y="470"/>
                  </a:cubicBezTo>
                  <a:cubicBezTo>
                    <a:pt x="520" y="470"/>
                    <a:pt x="520" y="470"/>
                    <a:pt x="520" y="470"/>
                  </a:cubicBezTo>
                  <a:cubicBezTo>
                    <a:pt x="369" y="333"/>
                    <a:pt x="369" y="333"/>
                    <a:pt x="369" y="333"/>
                  </a:cubicBezTo>
                  <a:cubicBezTo>
                    <a:pt x="423" y="277"/>
                    <a:pt x="423" y="277"/>
                    <a:pt x="423" y="277"/>
                  </a:cubicBezTo>
                  <a:cubicBezTo>
                    <a:pt x="437" y="282"/>
                    <a:pt x="451" y="285"/>
                    <a:pt x="466" y="285"/>
                  </a:cubicBezTo>
                  <a:close/>
                  <a:moveTo>
                    <a:pt x="217" y="470"/>
                  </a:moveTo>
                  <a:cubicBezTo>
                    <a:pt x="238" y="470"/>
                    <a:pt x="238" y="470"/>
                    <a:pt x="238" y="470"/>
                  </a:cubicBezTo>
                  <a:cubicBezTo>
                    <a:pt x="309" y="396"/>
                    <a:pt x="309" y="396"/>
                    <a:pt x="309" y="396"/>
                  </a:cubicBezTo>
                  <a:cubicBezTo>
                    <a:pt x="377" y="470"/>
                    <a:pt x="377" y="470"/>
                    <a:pt x="377" y="470"/>
                  </a:cubicBezTo>
                  <a:cubicBezTo>
                    <a:pt x="398" y="470"/>
                    <a:pt x="398" y="470"/>
                    <a:pt x="398" y="470"/>
                  </a:cubicBezTo>
                  <a:cubicBezTo>
                    <a:pt x="310" y="373"/>
                    <a:pt x="310" y="373"/>
                    <a:pt x="310" y="373"/>
                  </a:cubicBezTo>
                  <a:lnTo>
                    <a:pt x="217" y="470"/>
                  </a:lnTo>
                  <a:close/>
                  <a:moveTo>
                    <a:pt x="310" y="373"/>
                  </a:moveTo>
                  <a:cubicBezTo>
                    <a:pt x="217" y="470"/>
                    <a:pt x="217" y="470"/>
                    <a:pt x="217" y="470"/>
                  </a:cubicBezTo>
                  <a:cubicBezTo>
                    <a:pt x="238" y="470"/>
                    <a:pt x="238" y="470"/>
                    <a:pt x="238" y="470"/>
                  </a:cubicBezTo>
                  <a:cubicBezTo>
                    <a:pt x="309" y="396"/>
                    <a:pt x="309" y="396"/>
                    <a:pt x="309" y="396"/>
                  </a:cubicBezTo>
                  <a:cubicBezTo>
                    <a:pt x="377" y="470"/>
                    <a:pt x="377" y="470"/>
                    <a:pt x="377" y="470"/>
                  </a:cubicBezTo>
                  <a:cubicBezTo>
                    <a:pt x="398" y="470"/>
                    <a:pt x="398" y="470"/>
                    <a:pt x="398" y="470"/>
                  </a:cubicBezTo>
                  <a:lnTo>
                    <a:pt x="310" y="373"/>
                  </a:lnTo>
                  <a:close/>
                  <a:moveTo>
                    <a:pt x="310" y="373"/>
                  </a:moveTo>
                  <a:cubicBezTo>
                    <a:pt x="217" y="470"/>
                    <a:pt x="217" y="470"/>
                    <a:pt x="217" y="470"/>
                  </a:cubicBezTo>
                  <a:cubicBezTo>
                    <a:pt x="238" y="470"/>
                    <a:pt x="238" y="470"/>
                    <a:pt x="238" y="470"/>
                  </a:cubicBezTo>
                  <a:cubicBezTo>
                    <a:pt x="309" y="396"/>
                    <a:pt x="309" y="396"/>
                    <a:pt x="309" y="396"/>
                  </a:cubicBezTo>
                  <a:cubicBezTo>
                    <a:pt x="377" y="470"/>
                    <a:pt x="377" y="470"/>
                    <a:pt x="377" y="470"/>
                  </a:cubicBezTo>
                  <a:cubicBezTo>
                    <a:pt x="398" y="470"/>
                    <a:pt x="398" y="470"/>
                    <a:pt x="398" y="470"/>
                  </a:cubicBezTo>
                  <a:lnTo>
                    <a:pt x="310" y="3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sp>
        <p:nvSpPr>
          <p:cNvPr id="70" name="Rounded Rectangle 14">
            <a:extLst>
              <a:ext uri="{FF2B5EF4-FFF2-40B4-BE49-F238E27FC236}">
                <a16:creationId xmlns:a16="http://schemas.microsoft.com/office/drawing/2014/main" id="{106872CE-02F7-492F-914F-CC4DBD9E81C6}"/>
              </a:ext>
            </a:extLst>
          </p:cNvPr>
          <p:cNvSpPr/>
          <p:nvPr/>
        </p:nvSpPr>
        <p:spPr>
          <a:xfrm>
            <a:off x="74104" y="753496"/>
            <a:ext cx="2841152" cy="335564"/>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Verdana"/>
                <a:ea typeface="+mn-ea"/>
                <a:cs typeface="+mn-cs"/>
              </a:rPr>
              <a:t>How does the toolkit work?</a:t>
            </a:r>
          </a:p>
        </p:txBody>
      </p:sp>
      <p:sp>
        <p:nvSpPr>
          <p:cNvPr id="37" name="Slide Number Placeholder 3">
            <a:extLst>
              <a:ext uri="{FF2B5EF4-FFF2-40B4-BE49-F238E27FC236}">
                <a16:creationId xmlns:a16="http://schemas.microsoft.com/office/drawing/2014/main" id="{E1EEF4AF-91F4-4E5A-8DDD-FACE400A7493}"/>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13</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cxnSp>
        <p:nvCxnSpPr>
          <p:cNvPr id="33" name="Straight Connector 32"/>
          <p:cNvCxnSpPr>
            <a:cxnSpLocks/>
          </p:cNvCxnSpPr>
          <p:nvPr/>
        </p:nvCxnSpPr>
        <p:spPr>
          <a:xfrm flipH="1" flipV="1">
            <a:off x="4759766" y="3515737"/>
            <a:ext cx="4508" cy="414857"/>
          </a:xfrm>
          <a:prstGeom prst="straightConnector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478324" y="3434717"/>
            <a:ext cx="108012" cy="8102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cxnSp>
        <p:nvCxnSpPr>
          <p:cNvPr id="40" name="Straight Connector 32"/>
          <p:cNvCxnSpPr>
            <a:cxnSpLocks/>
          </p:cNvCxnSpPr>
          <p:nvPr/>
        </p:nvCxnSpPr>
        <p:spPr>
          <a:xfrm rot="16200000" flipV="1">
            <a:off x="5568639" y="3479430"/>
            <a:ext cx="392671" cy="465289"/>
          </a:xfrm>
          <a:prstGeom prst="bentConnector3">
            <a:avLst>
              <a:gd name="adj1" fmla="val 2183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8" name="Speech Bubble: Rectangle 11">
            <a:extLst>
              <a:ext uri="{FF2B5EF4-FFF2-40B4-BE49-F238E27FC236}">
                <a16:creationId xmlns:a16="http://schemas.microsoft.com/office/drawing/2014/main" id="{A365828E-1355-48F3-9F60-530D2038B3D2}"/>
              </a:ext>
            </a:extLst>
          </p:cNvPr>
          <p:cNvSpPr/>
          <p:nvPr/>
        </p:nvSpPr>
        <p:spPr>
          <a:xfrm>
            <a:off x="7405014" y="3917227"/>
            <a:ext cx="1080000" cy="499073"/>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Previous / next slide</a:t>
            </a:r>
          </a:p>
        </p:txBody>
      </p:sp>
      <p:sp>
        <p:nvSpPr>
          <p:cNvPr id="50" name="Speech Bubble: Rectangle 11">
            <a:extLst>
              <a:ext uri="{FF2B5EF4-FFF2-40B4-BE49-F238E27FC236}">
                <a16:creationId xmlns:a16="http://schemas.microsoft.com/office/drawing/2014/main" id="{138DB83F-930E-E7CF-4068-DFCDBC5A39F9}"/>
              </a:ext>
            </a:extLst>
          </p:cNvPr>
          <p:cNvSpPr/>
          <p:nvPr/>
        </p:nvSpPr>
        <p:spPr>
          <a:xfrm>
            <a:off x="3579628" y="3917227"/>
            <a:ext cx="1026655" cy="499073"/>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Back to last slide viewed</a:t>
            </a:r>
          </a:p>
        </p:txBody>
      </p:sp>
      <p:cxnSp>
        <p:nvCxnSpPr>
          <p:cNvPr id="51" name="Straight Connector 32">
            <a:extLst>
              <a:ext uri="{FF2B5EF4-FFF2-40B4-BE49-F238E27FC236}">
                <a16:creationId xmlns:a16="http://schemas.microsoft.com/office/drawing/2014/main" id="{74FD1459-D3F6-09BD-99BE-87107241BEBC}"/>
              </a:ext>
            </a:extLst>
          </p:cNvPr>
          <p:cNvCxnSpPr>
            <a:cxnSpLocks/>
          </p:cNvCxnSpPr>
          <p:nvPr/>
        </p:nvCxnSpPr>
        <p:spPr>
          <a:xfrm flipH="1" flipV="1">
            <a:off x="4593583" y="3515736"/>
            <a:ext cx="4508" cy="414857"/>
          </a:xfrm>
          <a:prstGeom prst="straightConnector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3" name="AutoShape 2">
            <a:hlinkClick r:id="rId7" action="ppaction://hlinksldjump"/>
            <a:extLst>
              <a:ext uri="{FF2B5EF4-FFF2-40B4-BE49-F238E27FC236}">
                <a16:creationId xmlns:a16="http://schemas.microsoft.com/office/drawing/2014/main" id="{FD684721-B005-2617-CB94-74E10CD9BE4B}"/>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WHY</a:t>
            </a:r>
          </a:p>
        </p:txBody>
      </p:sp>
      <p:sp>
        <p:nvSpPr>
          <p:cNvPr id="25" name="AutoShape 2">
            <a:hlinkClick r:id="rId8" action="ppaction://hlinksldjump"/>
            <a:extLst>
              <a:ext uri="{FF2B5EF4-FFF2-40B4-BE49-F238E27FC236}">
                <a16:creationId xmlns:a16="http://schemas.microsoft.com/office/drawing/2014/main" id="{5B4E50EC-246C-6C66-9E20-781DC7CB3DE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26" name="AutoShape 2">
            <a:hlinkClick r:id="rId9" action="ppaction://hlinksldjump"/>
            <a:extLst>
              <a:ext uri="{FF2B5EF4-FFF2-40B4-BE49-F238E27FC236}">
                <a16:creationId xmlns:a16="http://schemas.microsoft.com/office/drawing/2014/main" id="{BB23E3C1-213C-106A-57ED-3E52DCF05EEF}"/>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27" name="AutoShape 2">
            <a:hlinkClick r:id="rId10" action="ppaction://hlinksldjump"/>
            <a:extLst>
              <a:ext uri="{FF2B5EF4-FFF2-40B4-BE49-F238E27FC236}">
                <a16:creationId xmlns:a16="http://schemas.microsoft.com/office/drawing/2014/main" id="{0FA73BAB-89EF-E732-2969-3920F0229FB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28" name="AutoShape 2">
            <a:hlinkClick r:id="rId11" action="ppaction://hlinksldjump"/>
            <a:extLst>
              <a:ext uri="{FF2B5EF4-FFF2-40B4-BE49-F238E27FC236}">
                <a16:creationId xmlns:a16="http://schemas.microsoft.com/office/drawing/2014/main" id="{35FDDC50-FB9B-810A-3604-D9C38A9697BE}"/>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grpSp>
        <p:nvGrpSpPr>
          <p:cNvPr id="7" name="Group 6">
            <a:extLst>
              <a:ext uri="{FF2B5EF4-FFF2-40B4-BE49-F238E27FC236}">
                <a16:creationId xmlns:a16="http://schemas.microsoft.com/office/drawing/2014/main" id="{36E63412-E593-C94B-8178-4383B2DDA076}"/>
              </a:ext>
            </a:extLst>
          </p:cNvPr>
          <p:cNvGrpSpPr/>
          <p:nvPr/>
        </p:nvGrpSpPr>
        <p:grpSpPr>
          <a:xfrm>
            <a:off x="7405014" y="4531233"/>
            <a:ext cx="186825" cy="186825"/>
            <a:chOff x="9873352" y="6041644"/>
            <a:chExt cx="249100" cy="249100"/>
          </a:xfrm>
        </p:grpSpPr>
        <p:sp>
          <p:nvSpPr>
            <p:cNvPr id="8" name="Oval 7">
              <a:hlinkClick r:id="" action="ppaction://hlinkshowjump?jump=previousslide"/>
              <a:extLst>
                <a:ext uri="{FF2B5EF4-FFF2-40B4-BE49-F238E27FC236}">
                  <a16:creationId xmlns:a16="http://schemas.microsoft.com/office/drawing/2014/main" id="{4F015A3E-84DD-6FB1-85BE-034120CA1596}"/>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9" name="Group 8">
              <a:extLst>
                <a:ext uri="{FF2B5EF4-FFF2-40B4-BE49-F238E27FC236}">
                  <a16:creationId xmlns:a16="http://schemas.microsoft.com/office/drawing/2014/main" id="{E6134BDE-4844-0091-168E-696781569B3E}"/>
                </a:ext>
              </a:extLst>
            </p:cNvPr>
            <p:cNvGrpSpPr/>
            <p:nvPr userDrawn="1"/>
          </p:nvGrpSpPr>
          <p:grpSpPr>
            <a:xfrm>
              <a:off x="9971776" y="6136088"/>
              <a:ext cx="41137" cy="66044"/>
              <a:chOff x="3345327" y="4804129"/>
              <a:chExt cx="74099" cy="118964"/>
            </a:xfrm>
          </p:grpSpPr>
          <p:cxnSp>
            <p:nvCxnSpPr>
              <p:cNvPr id="10" name="Straight Connector 9">
                <a:hlinkClick r:id="" action="ppaction://hlinkshowjump?jump=previousslide"/>
                <a:extLst>
                  <a:ext uri="{FF2B5EF4-FFF2-40B4-BE49-F238E27FC236}">
                    <a16:creationId xmlns:a16="http://schemas.microsoft.com/office/drawing/2014/main" id="{B652E55E-DBD4-EBCC-6977-F3D165A2CD0B}"/>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hlinkClick r:id="" action="ppaction://hlinkshowjump?jump=previousslide"/>
                <a:extLst>
                  <a:ext uri="{FF2B5EF4-FFF2-40B4-BE49-F238E27FC236}">
                    <a16:creationId xmlns:a16="http://schemas.microsoft.com/office/drawing/2014/main" id="{51D76E92-189A-D741-0672-ED91D6BD8F89}"/>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12" name="Group 11">
            <a:extLst>
              <a:ext uri="{FF2B5EF4-FFF2-40B4-BE49-F238E27FC236}">
                <a16:creationId xmlns:a16="http://schemas.microsoft.com/office/drawing/2014/main" id="{D4946AC9-50DD-CE19-D9BB-5501FB4F555A}"/>
              </a:ext>
            </a:extLst>
          </p:cNvPr>
          <p:cNvGrpSpPr/>
          <p:nvPr/>
        </p:nvGrpSpPr>
        <p:grpSpPr>
          <a:xfrm>
            <a:off x="7642346" y="4531233"/>
            <a:ext cx="186825" cy="186825"/>
            <a:chOff x="10189795" y="6045160"/>
            <a:chExt cx="249100" cy="249100"/>
          </a:xfrm>
        </p:grpSpPr>
        <p:sp>
          <p:nvSpPr>
            <p:cNvPr id="13" name="Oval 12">
              <a:hlinkClick r:id="" action="ppaction://hlinkshowjump?jump=nextslide"/>
              <a:extLst>
                <a:ext uri="{FF2B5EF4-FFF2-40B4-BE49-F238E27FC236}">
                  <a16:creationId xmlns:a16="http://schemas.microsoft.com/office/drawing/2014/main" id="{1B1C4776-1D96-A63A-83AD-40105C7D2329}"/>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5" name="Group 14">
              <a:extLst>
                <a:ext uri="{FF2B5EF4-FFF2-40B4-BE49-F238E27FC236}">
                  <a16:creationId xmlns:a16="http://schemas.microsoft.com/office/drawing/2014/main" id="{37011038-1C81-6B20-2307-60E3A7EF6381}"/>
                </a:ext>
              </a:extLst>
            </p:cNvPr>
            <p:cNvGrpSpPr/>
            <p:nvPr userDrawn="1"/>
          </p:nvGrpSpPr>
          <p:grpSpPr>
            <a:xfrm flipH="1" flipV="1">
              <a:off x="10297292" y="6133992"/>
              <a:ext cx="41137" cy="66044"/>
              <a:chOff x="3345327" y="4804129"/>
              <a:chExt cx="74099" cy="118964"/>
            </a:xfrm>
          </p:grpSpPr>
          <p:cxnSp>
            <p:nvCxnSpPr>
              <p:cNvPr id="17" name="Straight Connector 16">
                <a:hlinkClick r:id="" action="ppaction://hlinkshowjump?jump=nextslide"/>
                <a:extLst>
                  <a:ext uri="{FF2B5EF4-FFF2-40B4-BE49-F238E27FC236}">
                    <a16:creationId xmlns:a16="http://schemas.microsoft.com/office/drawing/2014/main" id="{AB6B43F2-A6A5-0A3F-F4C6-48A623143B6E}"/>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hlinkClick r:id="" action="ppaction://hlinkshowjump?jump=nextslide"/>
                <a:extLst>
                  <a:ext uri="{FF2B5EF4-FFF2-40B4-BE49-F238E27FC236}">
                    <a16:creationId xmlns:a16="http://schemas.microsoft.com/office/drawing/2014/main" id="{E13BBA5E-00E7-AF39-201C-0461788B6E59}"/>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49" name="Rounded Rectangle 14">
            <a:hlinkClick r:id="rId12"/>
            <a:extLst>
              <a:ext uri="{FF2B5EF4-FFF2-40B4-BE49-F238E27FC236}">
                <a16:creationId xmlns:a16="http://schemas.microsoft.com/office/drawing/2014/main" id="{043BC0BE-5B66-D729-0E38-AE931B647580}"/>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18" name="Arrow: Right 88">
            <a:hlinkClick r:id="" action="ppaction://hlinkshowjump?jump=lastslideviewed"/>
            <a:extLst>
              <a:ext uri="{FF2B5EF4-FFF2-40B4-BE49-F238E27FC236}">
                <a16:creationId xmlns:a16="http://schemas.microsoft.com/office/drawing/2014/main" id="{4D69648F-B6E3-722F-933B-4D2FFA1CB445}"/>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21" name="Graphic 20">
            <a:hlinkClick r:id="rId13" action="ppaction://hlinksldjump"/>
            <a:extLst>
              <a:ext uri="{FF2B5EF4-FFF2-40B4-BE49-F238E27FC236}">
                <a16:creationId xmlns:a16="http://schemas.microsoft.com/office/drawing/2014/main" id="{916B90AD-8C8A-6807-72C3-8737D89B810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6313" y="4526445"/>
            <a:ext cx="189117" cy="189117"/>
          </a:xfrm>
          <a:prstGeom prst="rect">
            <a:avLst/>
          </a:prstGeom>
        </p:spPr>
      </p:pic>
      <p:cxnSp>
        <p:nvCxnSpPr>
          <p:cNvPr id="43" name="Straight Connector 32">
            <a:extLst>
              <a:ext uri="{FF2B5EF4-FFF2-40B4-BE49-F238E27FC236}">
                <a16:creationId xmlns:a16="http://schemas.microsoft.com/office/drawing/2014/main" id="{39A3B363-1516-26C4-6EBB-26B4E8C5BBF4}"/>
              </a:ext>
            </a:extLst>
          </p:cNvPr>
          <p:cNvCxnSpPr>
            <a:cxnSpLocks/>
          </p:cNvCxnSpPr>
          <p:nvPr/>
        </p:nvCxnSpPr>
        <p:spPr>
          <a:xfrm rot="16200000" flipV="1">
            <a:off x="7257107" y="3485029"/>
            <a:ext cx="392671" cy="465289"/>
          </a:xfrm>
          <a:prstGeom prst="bentConnector3">
            <a:avLst>
              <a:gd name="adj1" fmla="val 2183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15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3">
            <a:hlinkClick r:id="rId7" action="ppaction://hlinksldjump"/>
            <a:extLst>
              <a:ext uri="{FF2B5EF4-FFF2-40B4-BE49-F238E27FC236}">
                <a16:creationId xmlns:a16="http://schemas.microsoft.com/office/drawing/2014/main" id="{A0CC0C01-6C17-44E7-B898-2913DFA663E9}"/>
              </a:ext>
            </a:extLst>
          </p:cNvPr>
          <p:cNvSpPr txBox="1">
            <a:spLocks/>
          </p:cNvSpPr>
          <p:nvPr>
            <p:custDataLst>
              <p:tags r:id="rId1"/>
            </p:custDataLst>
          </p:nvPr>
        </p:nvSpPr>
        <p:spPr>
          <a:xfrm>
            <a:off x="0" y="-1"/>
            <a:ext cx="9144000" cy="4441499"/>
          </a:xfrm>
          <a:prstGeom prst="rect">
            <a:avLst/>
          </a:prstGeom>
          <a:solidFill>
            <a:srgbClr val="FF820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graphicFrame>
        <p:nvGraphicFramePr>
          <p:cNvPr id="4" name="Object 3" hidden="1">
            <a:extLst>
              <a:ext uri="{FF2B5EF4-FFF2-40B4-BE49-F238E27FC236}">
                <a16:creationId xmlns:a16="http://schemas.microsoft.com/office/drawing/2014/main" id="{8906ADC5-8B7B-42E1-B8C8-533F8B58CFA1}"/>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4" name="Object 3" hidden="1">
                        <a:extLst>
                          <a:ext uri="{FF2B5EF4-FFF2-40B4-BE49-F238E27FC236}">
                            <a16:creationId xmlns:a16="http://schemas.microsoft.com/office/drawing/2014/main" id="{8906ADC5-8B7B-42E1-B8C8-533F8B58CFA1}"/>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14</a:t>
            </a:fld>
            <a:endParaRPr lang="en-US" noProof="0"/>
          </a:p>
        </p:txBody>
      </p:sp>
      <p:sp>
        <p:nvSpPr>
          <p:cNvPr id="3" name="Text Placeholder 2">
            <a:extLst>
              <a:ext uri="{FF2B5EF4-FFF2-40B4-BE49-F238E27FC236}">
                <a16:creationId xmlns:a16="http://schemas.microsoft.com/office/drawing/2014/main" id="{107104B6-7A38-4A12-822D-FEFBB60C8CAD}"/>
              </a:ext>
            </a:extLst>
          </p:cNvPr>
          <p:cNvSpPr>
            <a:spLocks noGrp="1"/>
          </p:cNvSpPr>
          <p:nvPr>
            <p:ph type="body" sz="quarter" idx="14"/>
          </p:nvPr>
        </p:nvSpPr>
        <p:spPr>
          <a:xfrm>
            <a:off x="453090" y="526008"/>
            <a:ext cx="8237820" cy="1588542"/>
          </a:xfrm>
        </p:spPr>
        <p:txBody>
          <a:bodyPr/>
          <a:lstStyle/>
          <a:p>
            <a:pPr algn="ctr"/>
            <a:r>
              <a:rPr lang="en-US" b="0"/>
              <a:t>Understanding the </a:t>
            </a:r>
            <a:r>
              <a:rPr lang="en-US"/>
              <a:t>WHY</a:t>
            </a:r>
          </a:p>
        </p:txBody>
      </p:sp>
      <p:sp>
        <p:nvSpPr>
          <p:cNvPr id="25" name="Espace réservé du texte 3">
            <a:hlinkClick r:id="rId10" action="ppaction://hlinksldjump"/>
            <a:extLst>
              <a:ext uri="{FF2B5EF4-FFF2-40B4-BE49-F238E27FC236}">
                <a16:creationId xmlns:a16="http://schemas.microsoft.com/office/drawing/2014/main" id="{A42CD0E0-25B0-4A1F-808D-402D1BD0F28E}"/>
              </a:ext>
            </a:extLst>
          </p:cNvPr>
          <p:cNvSpPr txBox="1">
            <a:spLocks/>
          </p:cNvSpPr>
          <p:nvPr>
            <p:custDataLst>
              <p:tags r:id="rId3"/>
            </p:custDataLst>
          </p:nvPr>
        </p:nvSpPr>
        <p:spPr>
          <a:xfrm>
            <a:off x="5216043" y="2350149"/>
            <a:ext cx="2629208" cy="56864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975">
                <a:solidFill>
                  <a:schemeClr val="bg1"/>
                </a:solidFill>
              </a:rPr>
              <a:t>What business use cases can be unlocked using 2D barcodes</a:t>
            </a:r>
          </a:p>
        </p:txBody>
      </p:sp>
      <p:grpSp>
        <p:nvGrpSpPr>
          <p:cNvPr id="27" name="Group 26">
            <a:extLst>
              <a:ext uri="{FF2B5EF4-FFF2-40B4-BE49-F238E27FC236}">
                <a16:creationId xmlns:a16="http://schemas.microsoft.com/office/drawing/2014/main" id="{83994688-3C4C-48E3-A384-27BD1E830835}"/>
              </a:ext>
            </a:extLst>
          </p:cNvPr>
          <p:cNvGrpSpPr/>
          <p:nvPr/>
        </p:nvGrpSpPr>
        <p:grpSpPr>
          <a:xfrm>
            <a:off x="3876717" y="1992035"/>
            <a:ext cx="1114678" cy="1159431"/>
            <a:chOff x="449527" y="868171"/>
            <a:chExt cx="1486237" cy="1545907"/>
          </a:xfrm>
        </p:grpSpPr>
        <p:grpSp>
          <p:nvGrpSpPr>
            <p:cNvPr id="28" name="Group 27">
              <a:extLst>
                <a:ext uri="{FF2B5EF4-FFF2-40B4-BE49-F238E27FC236}">
                  <a16:creationId xmlns:a16="http://schemas.microsoft.com/office/drawing/2014/main" id="{8D309FA2-8018-43D1-9C1B-E62960888DCB}"/>
                </a:ext>
              </a:extLst>
            </p:cNvPr>
            <p:cNvGrpSpPr/>
            <p:nvPr/>
          </p:nvGrpSpPr>
          <p:grpSpPr>
            <a:xfrm>
              <a:off x="449527" y="868171"/>
              <a:ext cx="1486237" cy="1545907"/>
              <a:chOff x="625817" y="935673"/>
              <a:chExt cx="1796366" cy="1868488"/>
            </a:xfrm>
            <a:solidFill>
              <a:schemeClr val="bg1"/>
            </a:solidFill>
          </p:grpSpPr>
          <p:sp>
            <p:nvSpPr>
              <p:cNvPr id="37" name="Freeform 5">
                <a:extLst>
                  <a:ext uri="{FF2B5EF4-FFF2-40B4-BE49-F238E27FC236}">
                    <a16:creationId xmlns:a16="http://schemas.microsoft.com/office/drawing/2014/main" id="{4FF0AE04-4539-461F-B33C-5D66090D56E7}"/>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38" name="Freeform 6">
                <a:extLst>
                  <a:ext uri="{FF2B5EF4-FFF2-40B4-BE49-F238E27FC236}">
                    <a16:creationId xmlns:a16="http://schemas.microsoft.com/office/drawing/2014/main" id="{1ED89196-CDFB-4D90-A69E-A3B96DA595F0}"/>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39" name="Oval 7">
                <a:extLst>
                  <a:ext uri="{FF2B5EF4-FFF2-40B4-BE49-F238E27FC236}">
                    <a16:creationId xmlns:a16="http://schemas.microsoft.com/office/drawing/2014/main" id="{A81A7CBD-0C92-4A61-BFC7-4B0D7FDBA9C5}"/>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29" name="Group 28">
              <a:extLst>
                <a:ext uri="{FF2B5EF4-FFF2-40B4-BE49-F238E27FC236}">
                  <a16:creationId xmlns:a16="http://schemas.microsoft.com/office/drawing/2014/main" id="{27F098E0-2D78-4E6C-8A19-75B0F97C63CD}"/>
                </a:ext>
                <a:ext uri="{C183D7F6-B498-43B3-948B-1728B52AA6E4}">
                  <adec:decorative xmlns:adec="http://schemas.microsoft.com/office/drawing/2017/decorative" val="1"/>
                </a:ext>
              </a:extLst>
            </p:cNvPr>
            <p:cNvGrpSpPr/>
            <p:nvPr/>
          </p:nvGrpSpPr>
          <p:grpSpPr>
            <a:xfrm>
              <a:off x="1014000" y="1412244"/>
              <a:ext cx="332493" cy="584528"/>
              <a:chOff x="1285876" y="1082675"/>
              <a:chExt cx="225425" cy="366713"/>
            </a:xfrm>
          </p:grpSpPr>
          <p:sp>
            <p:nvSpPr>
              <p:cNvPr id="30" name="Freeform 198">
                <a:extLst>
                  <a:ext uri="{FF2B5EF4-FFF2-40B4-BE49-F238E27FC236}">
                    <a16:creationId xmlns:a16="http://schemas.microsoft.com/office/drawing/2014/main" id="{FA00BF4C-D459-49DF-AACE-9D4F535EBE74}"/>
                  </a:ext>
                </a:extLst>
              </p:cNvPr>
              <p:cNvSpPr>
                <a:spLocks/>
              </p:cNvSpPr>
              <p:nvPr/>
            </p:nvSpPr>
            <p:spPr bwMode="auto">
              <a:xfrm>
                <a:off x="1285876" y="1082675"/>
                <a:ext cx="225425" cy="285750"/>
              </a:xfrm>
              <a:custGeom>
                <a:avLst/>
                <a:gdLst>
                  <a:gd name="T0" fmla="*/ 78 w 78"/>
                  <a:gd name="T1" fmla="*/ 39 h 98"/>
                  <a:gd name="T2" fmla="*/ 39 w 78"/>
                  <a:gd name="T3" fmla="*/ 0 h 98"/>
                  <a:gd name="T4" fmla="*/ 0 w 78"/>
                  <a:gd name="T5" fmla="*/ 39 h 98"/>
                  <a:gd name="T6" fmla="*/ 24 w 78"/>
                  <a:gd name="T7" fmla="*/ 93 h 98"/>
                  <a:gd name="T8" fmla="*/ 25 w 78"/>
                  <a:gd name="T9" fmla="*/ 94 h 98"/>
                  <a:gd name="T10" fmla="*/ 25 w 78"/>
                  <a:gd name="T11" fmla="*/ 97 h 98"/>
                  <a:gd name="T12" fmla="*/ 26 w 78"/>
                  <a:gd name="T13" fmla="*/ 98 h 98"/>
                  <a:gd name="T14" fmla="*/ 50 w 78"/>
                  <a:gd name="T15" fmla="*/ 98 h 98"/>
                  <a:gd name="T16" fmla="*/ 52 w 78"/>
                  <a:gd name="T17" fmla="*/ 97 h 98"/>
                  <a:gd name="T18" fmla="*/ 52 w 78"/>
                  <a:gd name="T19" fmla="*/ 94 h 98"/>
                  <a:gd name="T20" fmla="*/ 52 w 78"/>
                  <a:gd name="T21" fmla="*/ 93 h 98"/>
                  <a:gd name="T22" fmla="*/ 78 w 78"/>
                  <a:gd name="T23"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8">
                    <a:moveTo>
                      <a:pt x="78" y="39"/>
                    </a:moveTo>
                    <a:cubicBezTo>
                      <a:pt x="78" y="18"/>
                      <a:pt x="60" y="0"/>
                      <a:pt x="39" y="0"/>
                    </a:cubicBezTo>
                    <a:cubicBezTo>
                      <a:pt x="17" y="0"/>
                      <a:pt x="0" y="18"/>
                      <a:pt x="0" y="39"/>
                    </a:cubicBezTo>
                    <a:cubicBezTo>
                      <a:pt x="0" y="56"/>
                      <a:pt x="14" y="82"/>
                      <a:pt x="24" y="93"/>
                    </a:cubicBezTo>
                    <a:cubicBezTo>
                      <a:pt x="25" y="93"/>
                      <a:pt x="25" y="93"/>
                      <a:pt x="25" y="94"/>
                    </a:cubicBezTo>
                    <a:cubicBezTo>
                      <a:pt x="25" y="97"/>
                      <a:pt x="25" y="97"/>
                      <a:pt x="25" y="97"/>
                    </a:cubicBezTo>
                    <a:cubicBezTo>
                      <a:pt x="25" y="97"/>
                      <a:pt x="26" y="98"/>
                      <a:pt x="26" y="98"/>
                    </a:cubicBezTo>
                    <a:cubicBezTo>
                      <a:pt x="50" y="98"/>
                      <a:pt x="50" y="98"/>
                      <a:pt x="50" y="98"/>
                    </a:cubicBezTo>
                    <a:cubicBezTo>
                      <a:pt x="51" y="98"/>
                      <a:pt x="52" y="97"/>
                      <a:pt x="52" y="97"/>
                    </a:cubicBezTo>
                    <a:cubicBezTo>
                      <a:pt x="52" y="94"/>
                      <a:pt x="52" y="94"/>
                      <a:pt x="52" y="94"/>
                    </a:cubicBezTo>
                    <a:cubicBezTo>
                      <a:pt x="52" y="94"/>
                      <a:pt x="52" y="94"/>
                      <a:pt x="52" y="93"/>
                    </a:cubicBezTo>
                    <a:cubicBezTo>
                      <a:pt x="66" y="80"/>
                      <a:pt x="78" y="56"/>
                      <a:pt x="78" y="39"/>
                    </a:cubicBez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1" name="Freeform 199">
                <a:extLst>
                  <a:ext uri="{FF2B5EF4-FFF2-40B4-BE49-F238E27FC236}">
                    <a16:creationId xmlns:a16="http://schemas.microsoft.com/office/drawing/2014/main" id="{FD493290-EC9D-485A-961E-1552F15D0711}"/>
                  </a:ext>
                </a:extLst>
              </p:cNvPr>
              <p:cNvSpPr>
                <a:spLocks/>
              </p:cNvSpPr>
              <p:nvPr/>
            </p:nvSpPr>
            <p:spPr bwMode="auto">
              <a:xfrm>
                <a:off x="1355726" y="1376363"/>
                <a:ext cx="84138" cy="20638"/>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2" name="Freeform 200">
                <a:extLst>
                  <a:ext uri="{FF2B5EF4-FFF2-40B4-BE49-F238E27FC236}">
                    <a16:creationId xmlns:a16="http://schemas.microsoft.com/office/drawing/2014/main" id="{B93A71EB-D14F-4A56-AB78-9F525EE72896}"/>
                  </a:ext>
                </a:extLst>
              </p:cNvPr>
              <p:cNvSpPr>
                <a:spLocks/>
              </p:cNvSpPr>
              <p:nvPr/>
            </p:nvSpPr>
            <p:spPr bwMode="auto">
              <a:xfrm>
                <a:off x="1355726" y="1403350"/>
                <a:ext cx="84138" cy="19050"/>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3" name="Freeform 201">
                <a:extLst>
                  <a:ext uri="{FF2B5EF4-FFF2-40B4-BE49-F238E27FC236}">
                    <a16:creationId xmlns:a16="http://schemas.microsoft.com/office/drawing/2014/main" id="{69F28D9C-82E0-40C3-B3DD-F864C2123EF3}"/>
                  </a:ext>
                </a:extLst>
              </p:cNvPr>
              <p:cNvSpPr>
                <a:spLocks/>
              </p:cNvSpPr>
              <p:nvPr/>
            </p:nvSpPr>
            <p:spPr bwMode="auto">
              <a:xfrm>
                <a:off x="1360488" y="1431925"/>
                <a:ext cx="69850" cy="17463"/>
              </a:xfrm>
              <a:custGeom>
                <a:avLst/>
                <a:gdLst>
                  <a:gd name="T0" fmla="*/ 20 w 24"/>
                  <a:gd name="T1" fmla="*/ 5 h 6"/>
                  <a:gd name="T2" fmla="*/ 19 w 24"/>
                  <a:gd name="T3" fmla="*/ 6 h 6"/>
                  <a:gd name="T4" fmla="*/ 5 w 24"/>
                  <a:gd name="T5" fmla="*/ 6 h 6"/>
                  <a:gd name="T6" fmla="*/ 4 w 24"/>
                  <a:gd name="T7" fmla="*/ 5 h 6"/>
                  <a:gd name="T8" fmla="*/ 1 w 24"/>
                  <a:gd name="T9" fmla="*/ 2 h 6"/>
                  <a:gd name="T10" fmla="*/ 1 w 24"/>
                  <a:gd name="T11" fmla="*/ 1 h 6"/>
                  <a:gd name="T12" fmla="*/ 2 w 24"/>
                  <a:gd name="T13" fmla="*/ 0 h 6"/>
                  <a:gd name="T14" fmla="*/ 22 w 24"/>
                  <a:gd name="T15" fmla="*/ 0 h 6"/>
                  <a:gd name="T16" fmla="*/ 24 w 24"/>
                  <a:gd name="T17" fmla="*/ 1 h 6"/>
                  <a:gd name="T18" fmla="*/ 24 w 24"/>
                  <a:gd name="T19" fmla="*/ 2 h 6"/>
                  <a:gd name="T20" fmla="*/ 20 w 24"/>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
                    <a:moveTo>
                      <a:pt x="20" y="5"/>
                    </a:moveTo>
                    <a:cubicBezTo>
                      <a:pt x="20" y="6"/>
                      <a:pt x="20" y="6"/>
                      <a:pt x="19" y="6"/>
                    </a:cubicBezTo>
                    <a:cubicBezTo>
                      <a:pt x="5" y="6"/>
                      <a:pt x="5" y="6"/>
                      <a:pt x="5" y="6"/>
                    </a:cubicBezTo>
                    <a:cubicBezTo>
                      <a:pt x="5" y="6"/>
                      <a:pt x="5" y="6"/>
                      <a:pt x="4" y="5"/>
                    </a:cubicBezTo>
                    <a:cubicBezTo>
                      <a:pt x="1" y="2"/>
                      <a:pt x="1" y="2"/>
                      <a:pt x="1" y="2"/>
                    </a:cubicBezTo>
                    <a:cubicBezTo>
                      <a:pt x="1" y="2"/>
                      <a:pt x="0" y="1"/>
                      <a:pt x="1" y="1"/>
                    </a:cubicBezTo>
                    <a:cubicBezTo>
                      <a:pt x="1" y="0"/>
                      <a:pt x="2" y="0"/>
                      <a:pt x="2" y="0"/>
                    </a:cubicBezTo>
                    <a:cubicBezTo>
                      <a:pt x="22" y="0"/>
                      <a:pt x="22" y="0"/>
                      <a:pt x="22" y="0"/>
                    </a:cubicBezTo>
                    <a:cubicBezTo>
                      <a:pt x="23" y="0"/>
                      <a:pt x="24" y="0"/>
                      <a:pt x="24" y="1"/>
                    </a:cubicBezTo>
                    <a:cubicBezTo>
                      <a:pt x="24" y="1"/>
                      <a:pt x="24" y="2"/>
                      <a:pt x="24" y="2"/>
                    </a:cubicBezTo>
                    <a:lnTo>
                      <a:pt x="20"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4" name="Freeform 202">
                <a:extLst>
                  <a:ext uri="{FF2B5EF4-FFF2-40B4-BE49-F238E27FC236}">
                    <a16:creationId xmlns:a16="http://schemas.microsoft.com/office/drawing/2014/main" id="{C0902F52-BC70-4083-9DB3-BBC21A78421F}"/>
                  </a:ext>
                </a:extLst>
              </p:cNvPr>
              <p:cNvSpPr>
                <a:spLocks/>
              </p:cNvSpPr>
              <p:nvPr/>
            </p:nvSpPr>
            <p:spPr bwMode="auto">
              <a:xfrm>
                <a:off x="1338263" y="1198563"/>
                <a:ext cx="49213" cy="160338"/>
              </a:xfrm>
              <a:custGeom>
                <a:avLst/>
                <a:gdLst>
                  <a:gd name="T0" fmla="*/ 17 w 17"/>
                  <a:gd name="T1" fmla="*/ 53 h 55"/>
                  <a:gd name="T2" fmla="*/ 16 w 17"/>
                  <a:gd name="T3" fmla="*/ 55 h 55"/>
                  <a:gd name="T4" fmla="*/ 15 w 17"/>
                  <a:gd name="T5" fmla="*/ 55 h 55"/>
                  <a:gd name="T6" fmla="*/ 13 w 17"/>
                  <a:gd name="T7" fmla="*/ 53 h 55"/>
                  <a:gd name="T8" fmla="*/ 13 w 17"/>
                  <a:gd name="T9" fmla="*/ 38 h 55"/>
                  <a:gd name="T10" fmla="*/ 13 w 17"/>
                  <a:gd name="T11" fmla="*/ 37 h 55"/>
                  <a:gd name="T12" fmla="*/ 0 w 17"/>
                  <a:gd name="T13" fmla="*/ 3 h 55"/>
                  <a:gd name="T14" fmla="*/ 1 w 17"/>
                  <a:gd name="T15" fmla="*/ 1 h 55"/>
                  <a:gd name="T16" fmla="*/ 2 w 17"/>
                  <a:gd name="T17" fmla="*/ 0 h 55"/>
                  <a:gd name="T18" fmla="*/ 3 w 17"/>
                  <a:gd name="T19" fmla="*/ 0 h 55"/>
                  <a:gd name="T20" fmla="*/ 4 w 17"/>
                  <a:gd name="T21" fmla="*/ 1 h 55"/>
                  <a:gd name="T22" fmla="*/ 17 w 17"/>
                  <a:gd name="T23" fmla="*/ 36 h 55"/>
                  <a:gd name="T24" fmla="*/ 17 w 17"/>
                  <a:gd name="T25" fmla="*/ 37 h 55"/>
                  <a:gd name="T26" fmla="*/ 17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17" y="53"/>
                    </a:moveTo>
                    <a:cubicBezTo>
                      <a:pt x="17" y="54"/>
                      <a:pt x="17" y="55"/>
                      <a:pt x="16" y="55"/>
                    </a:cubicBezTo>
                    <a:cubicBezTo>
                      <a:pt x="15" y="55"/>
                      <a:pt x="15" y="55"/>
                      <a:pt x="15" y="55"/>
                    </a:cubicBezTo>
                    <a:cubicBezTo>
                      <a:pt x="14" y="55"/>
                      <a:pt x="13" y="54"/>
                      <a:pt x="13" y="53"/>
                    </a:cubicBezTo>
                    <a:cubicBezTo>
                      <a:pt x="13" y="38"/>
                      <a:pt x="13" y="38"/>
                      <a:pt x="13" y="38"/>
                    </a:cubicBezTo>
                    <a:cubicBezTo>
                      <a:pt x="13" y="37"/>
                      <a:pt x="13" y="37"/>
                      <a:pt x="13" y="37"/>
                    </a:cubicBezTo>
                    <a:cubicBezTo>
                      <a:pt x="0" y="3"/>
                      <a:pt x="0" y="3"/>
                      <a:pt x="0" y="3"/>
                    </a:cubicBezTo>
                    <a:cubicBezTo>
                      <a:pt x="0" y="2"/>
                      <a:pt x="0" y="1"/>
                      <a:pt x="1" y="1"/>
                    </a:cubicBezTo>
                    <a:cubicBezTo>
                      <a:pt x="2" y="0"/>
                      <a:pt x="2" y="0"/>
                      <a:pt x="2" y="0"/>
                    </a:cubicBezTo>
                    <a:cubicBezTo>
                      <a:pt x="2" y="0"/>
                      <a:pt x="3" y="0"/>
                      <a:pt x="3" y="0"/>
                    </a:cubicBezTo>
                    <a:cubicBezTo>
                      <a:pt x="4" y="1"/>
                      <a:pt x="4" y="1"/>
                      <a:pt x="4" y="1"/>
                    </a:cubicBezTo>
                    <a:cubicBezTo>
                      <a:pt x="17" y="36"/>
                      <a:pt x="17" y="36"/>
                      <a:pt x="17" y="36"/>
                    </a:cubicBezTo>
                    <a:cubicBezTo>
                      <a:pt x="17" y="36"/>
                      <a:pt x="17" y="37"/>
                      <a:pt x="17" y="37"/>
                    </a:cubicBezTo>
                    <a:lnTo>
                      <a:pt x="17" y="5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5" name="Freeform 203">
                <a:extLst>
                  <a:ext uri="{FF2B5EF4-FFF2-40B4-BE49-F238E27FC236}">
                    <a16:creationId xmlns:a16="http://schemas.microsoft.com/office/drawing/2014/main" id="{E21BD004-F594-4274-9ACA-DA9E99C98BEB}"/>
                  </a:ext>
                </a:extLst>
              </p:cNvPr>
              <p:cNvSpPr>
                <a:spLocks/>
              </p:cNvSpPr>
              <p:nvPr/>
            </p:nvSpPr>
            <p:spPr bwMode="auto">
              <a:xfrm>
                <a:off x="1409701" y="1198563"/>
                <a:ext cx="49213" cy="160338"/>
              </a:xfrm>
              <a:custGeom>
                <a:avLst/>
                <a:gdLst>
                  <a:gd name="T0" fmla="*/ 4 w 17"/>
                  <a:gd name="T1" fmla="*/ 53 h 55"/>
                  <a:gd name="T2" fmla="*/ 2 w 17"/>
                  <a:gd name="T3" fmla="*/ 55 h 55"/>
                  <a:gd name="T4" fmla="*/ 1 w 17"/>
                  <a:gd name="T5" fmla="*/ 55 h 55"/>
                  <a:gd name="T6" fmla="*/ 0 w 17"/>
                  <a:gd name="T7" fmla="*/ 53 h 55"/>
                  <a:gd name="T8" fmla="*/ 0 w 17"/>
                  <a:gd name="T9" fmla="*/ 37 h 55"/>
                  <a:gd name="T10" fmla="*/ 0 w 17"/>
                  <a:gd name="T11" fmla="*/ 36 h 55"/>
                  <a:gd name="T12" fmla="*/ 13 w 17"/>
                  <a:gd name="T13" fmla="*/ 1 h 55"/>
                  <a:gd name="T14" fmla="*/ 14 w 17"/>
                  <a:gd name="T15" fmla="*/ 0 h 55"/>
                  <a:gd name="T16" fmla="*/ 15 w 17"/>
                  <a:gd name="T17" fmla="*/ 0 h 55"/>
                  <a:gd name="T18" fmla="*/ 16 w 17"/>
                  <a:gd name="T19" fmla="*/ 1 h 55"/>
                  <a:gd name="T20" fmla="*/ 17 w 17"/>
                  <a:gd name="T21" fmla="*/ 3 h 55"/>
                  <a:gd name="T22" fmla="*/ 4 w 17"/>
                  <a:gd name="T23" fmla="*/ 37 h 55"/>
                  <a:gd name="T24" fmla="*/ 4 w 17"/>
                  <a:gd name="T25" fmla="*/ 38 h 55"/>
                  <a:gd name="T26" fmla="*/ 4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4" y="53"/>
                    </a:moveTo>
                    <a:cubicBezTo>
                      <a:pt x="4" y="54"/>
                      <a:pt x="3" y="55"/>
                      <a:pt x="2" y="55"/>
                    </a:cubicBezTo>
                    <a:cubicBezTo>
                      <a:pt x="1" y="55"/>
                      <a:pt x="1" y="55"/>
                      <a:pt x="1" y="55"/>
                    </a:cubicBezTo>
                    <a:cubicBezTo>
                      <a:pt x="0" y="55"/>
                      <a:pt x="0" y="54"/>
                      <a:pt x="0" y="53"/>
                    </a:cubicBezTo>
                    <a:cubicBezTo>
                      <a:pt x="0" y="37"/>
                      <a:pt x="0" y="37"/>
                      <a:pt x="0" y="37"/>
                    </a:cubicBezTo>
                    <a:cubicBezTo>
                      <a:pt x="0" y="37"/>
                      <a:pt x="0" y="36"/>
                      <a:pt x="0" y="36"/>
                    </a:cubicBezTo>
                    <a:cubicBezTo>
                      <a:pt x="13" y="1"/>
                      <a:pt x="13" y="1"/>
                      <a:pt x="13" y="1"/>
                    </a:cubicBezTo>
                    <a:cubicBezTo>
                      <a:pt x="13" y="1"/>
                      <a:pt x="13" y="1"/>
                      <a:pt x="14" y="0"/>
                    </a:cubicBezTo>
                    <a:cubicBezTo>
                      <a:pt x="14" y="0"/>
                      <a:pt x="15" y="0"/>
                      <a:pt x="15" y="0"/>
                    </a:cubicBezTo>
                    <a:cubicBezTo>
                      <a:pt x="16" y="1"/>
                      <a:pt x="16" y="1"/>
                      <a:pt x="16" y="1"/>
                    </a:cubicBezTo>
                    <a:cubicBezTo>
                      <a:pt x="17" y="1"/>
                      <a:pt x="17" y="2"/>
                      <a:pt x="17" y="3"/>
                    </a:cubicBezTo>
                    <a:cubicBezTo>
                      <a:pt x="4" y="37"/>
                      <a:pt x="4" y="37"/>
                      <a:pt x="4" y="37"/>
                    </a:cubicBezTo>
                    <a:cubicBezTo>
                      <a:pt x="4" y="37"/>
                      <a:pt x="4" y="37"/>
                      <a:pt x="4" y="38"/>
                    </a:cubicBezTo>
                    <a:lnTo>
                      <a:pt x="4" y="5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6" name="Freeform 204">
                <a:extLst>
                  <a:ext uri="{FF2B5EF4-FFF2-40B4-BE49-F238E27FC236}">
                    <a16:creationId xmlns:a16="http://schemas.microsoft.com/office/drawing/2014/main" id="{9D215C63-96FB-4B67-81C2-402A988857E8}"/>
                  </a:ext>
                </a:extLst>
              </p:cNvPr>
              <p:cNvSpPr>
                <a:spLocks/>
              </p:cNvSpPr>
              <p:nvPr/>
            </p:nvSpPr>
            <p:spPr bwMode="auto">
              <a:xfrm>
                <a:off x="1360488" y="1176338"/>
                <a:ext cx="76200" cy="39688"/>
              </a:xfrm>
              <a:custGeom>
                <a:avLst/>
                <a:gdLst>
                  <a:gd name="T0" fmla="*/ 9 w 26"/>
                  <a:gd name="T1" fmla="*/ 13 h 14"/>
                  <a:gd name="T2" fmla="*/ 7 w 26"/>
                  <a:gd name="T3" fmla="*/ 13 h 14"/>
                  <a:gd name="T4" fmla="*/ 0 w 26"/>
                  <a:gd name="T5" fmla="*/ 8 h 14"/>
                  <a:gd name="T6" fmla="*/ 0 w 26"/>
                  <a:gd name="T7" fmla="*/ 6 h 14"/>
                  <a:gd name="T8" fmla="*/ 1 w 26"/>
                  <a:gd name="T9" fmla="*/ 5 h 14"/>
                  <a:gd name="T10" fmla="*/ 2 w 26"/>
                  <a:gd name="T11" fmla="*/ 5 h 14"/>
                  <a:gd name="T12" fmla="*/ 3 w 26"/>
                  <a:gd name="T13" fmla="*/ 5 h 14"/>
                  <a:gd name="T14" fmla="*/ 6 w 26"/>
                  <a:gd name="T15" fmla="*/ 7 h 14"/>
                  <a:gd name="T16" fmla="*/ 8 w 26"/>
                  <a:gd name="T17" fmla="*/ 7 h 14"/>
                  <a:gd name="T18" fmla="*/ 14 w 26"/>
                  <a:gd name="T19" fmla="*/ 0 h 14"/>
                  <a:gd name="T20" fmla="*/ 19 w 26"/>
                  <a:gd name="T21" fmla="*/ 6 h 14"/>
                  <a:gd name="T22" fmla="*/ 20 w 26"/>
                  <a:gd name="T23" fmla="*/ 7 h 14"/>
                  <a:gd name="T24" fmla="*/ 21 w 26"/>
                  <a:gd name="T25" fmla="*/ 7 h 14"/>
                  <a:gd name="T26" fmla="*/ 23 w 26"/>
                  <a:gd name="T27" fmla="*/ 5 h 14"/>
                  <a:gd name="T28" fmla="*/ 24 w 26"/>
                  <a:gd name="T29" fmla="*/ 4 h 14"/>
                  <a:gd name="T30" fmla="*/ 25 w 26"/>
                  <a:gd name="T31" fmla="*/ 5 h 14"/>
                  <a:gd name="T32" fmla="*/ 26 w 26"/>
                  <a:gd name="T33" fmla="*/ 5 h 14"/>
                  <a:gd name="T34" fmla="*/ 26 w 26"/>
                  <a:gd name="T35" fmla="*/ 8 h 14"/>
                  <a:gd name="T36" fmla="*/ 21 w 26"/>
                  <a:gd name="T37" fmla="*/ 13 h 14"/>
                  <a:gd name="T38" fmla="*/ 19 w 26"/>
                  <a:gd name="T39" fmla="*/ 14 h 14"/>
                  <a:gd name="T40" fmla="*/ 18 w 26"/>
                  <a:gd name="T41" fmla="*/ 13 h 14"/>
                  <a:gd name="T42" fmla="*/ 15 w 26"/>
                  <a:gd name="T43" fmla="*/ 9 h 14"/>
                  <a:gd name="T44" fmla="*/ 14 w 26"/>
                  <a:gd name="T45" fmla="*/ 8 h 14"/>
                  <a:gd name="T46" fmla="*/ 12 w 26"/>
                  <a:gd name="T47" fmla="*/ 9 h 14"/>
                  <a:gd name="T48" fmla="*/ 9 w 26"/>
                  <a:gd name="T4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4">
                    <a:moveTo>
                      <a:pt x="9" y="13"/>
                    </a:moveTo>
                    <a:cubicBezTo>
                      <a:pt x="8" y="14"/>
                      <a:pt x="7" y="14"/>
                      <a:pt x="7" y="13"/>
                    </a:cubicBezTo>
                    <a:cubicBezTo>
                      <a:pt x="0" y="8"/>
                      <a:pt x="0" y="8"/>
                      <a:pt x="0" y="8"/>
                    </a:cubicBezTo>
                    <a:cubicBezTo>
                      <a:pt x="0" y="8"/>
                      <a:pt x="0" y="7"/>
                      <a:pt x="0" y="6"/>
                    </a:cubicBezTo>
                    <a:cubicBezTo>
                      <a:pt x="1" y="5"/>
                      <a:pt x="1" y="5"/>
                      <a:pt x="1" y="5"/>
                    </a:cubicBezTo>
                    <a:cubicBezTo>
                      <a:pt x="1" y="5"/>
                      <a:pt x="2" y="5"/>
                      <a:pt x="2" y="5"/>
                    </a:cubicBezTo>
                    <a:cubicBezTo>
                      <a:pt x="2" y="5"/>
                      <a:pt x="3" y="5"/>
                      <a:pt x="3" y="5"/>
                    </a:cubicBezTo>
                    <a:cubicBezTo>
                      <a:pt x="6" y="7"/>
                      <a:pt x="6" y="7"/>
                      <a:pt x="6" y="7"/>
                    </a:cubicBezTo>
                    <a:cubicBezTo>
                      <a:pt x="7" y="8"/>
                      <a:pt x="8" y="8"/>
                      <a:pt x="8" y="7"/>
                    </a:cubicBezTo>
                    <a:cubicBezTo>
                      <a:pt x="8" y="7"/>
                      <a:pt x="12" y="2"/>
                      <a:pt x="14" y="0"/>
                    </a:cubicBezTo>
                    <a:cubicBezTo>
                      <a:pt x="16" y="4"/>
                      <a:pt x="19" y="6"/>
                      <a:pt x="19" y="6"/>
                    </a:cubicBezTo>
                    <a:cubicBezTo>
                      <a:pt x="19" y="7"/>
                      <a:pt x="19" y="7"/>
                      <a:pt x="20" y="7"/>
                    </a:cubicBezTo>
                    <a:cubicBezTo>
                      <a:pt x="20" y="7"/>
                      <a:pt x="21" y="7"/>
                      <a:pt x="21" y="7"/>
                    </a:cubicBezTo>
                    <a:cubicBezTo>
                      <a:pt x="23" y="5"/>
                      <a:pt x="23" y="5"/>
                      <a:pt x="23" y="5"/>
                    </a:cubicBezTo>
                    <a:cubicBezTo>
                      <a:pt x="23" y="4"/>
                      <a:pt x="23" y="4"/>
                      <a:pt x="24" y="4"/>
                    </a:cubicBezTo>
                    <a:cubicBezTo>
                      <a:pt x="24" y="4"/>
                      <a:pt x="24" y="4"/>
                      <a:pt x="25" y="5"/>
                    </a:cubicBezTo>
                    <a:cubicBezTo>
                      <a:pt x="26" y="5"/>
                      <a:pt x="26" y="5"/>
                      <a:pt x="26" y="5"/>
                    </a:cubicBezTo>
                    <a:cubicBezTo>
                      <a:pt x="26" y="6"/>
                      <a:pt x="26" y="7"/>
                      <a:pt x="26" y="8"/>
                    </a:cubicBezTo>
                    <a:cubicBezTo>
                      <a:pt x="21" y="13"/>
                      <a:pt x="21" y="13"/>
                      <a:pt x="21" y="13"/>
                    </a:cubicBezTo>
                    <a:cubicBezTo>
                      <a:pt x="20" y="14"/>
                      <a:pt x="20" y="14"/>
                      <a:pt x="19" y="14"/>
                    </a:cubicBezTo>
                    <a:cubicBezTo>
                      <a:pt x="19" y="14"/>
                      <a:pt x="18" y="14"/>
                      <a:pt x="18" y="13"/>
                    </a:cubicBezTo>
                    <a:cubicBezTo>
                      <a:pt x="15" y="9"/>
                      <a:pt x="15" y="9"/>
                      <a:pt x="15" y="9"/>
                    </a:cubicBezTo>
                    <a:cubicBezTo>
                      <a:pt x="15" y="8"/>
                      <a:pt x="14" y="8"/>
                      <a:pt x="14" y="8"/>
                    </a:cubicBezTo>
                    <a:cubicBezTo>
                      <a:pt x="13" y="8"/>
                      <a:pt x="13" y="8"/>
                      <a:pt x="12" y="9"/>
                    </a:cubicBezTo>
                    <a:lnTo>
                      <a:pt x="9" y="1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sp>
        <p:nvSpPr>
          <p:cNvPr id="49" name="Espace réservé du texte 3">
            <a:hlinkClick r:id="rId7" action="ppaction://hlinksldjump"/>
            <a:extLst>
              <a:ext uri="{FF2B5EF4-FFF2-40B4-BE49-F238E27FC236}">
                <a16:creationId xmlns:a16="http://schemas.microsoft.com/office/drawing/2014/main" id="{20C17500-59AA-AC98-E43F-2EE90C3E4BBF}"/>
              </a:ext>
            </a:extLst>
          </p:cNvPr>
          <p:cNvSpPr txBox="1">
            <a:spLocks/>
          </p:cNvSpPr>
          <p:nvPr>
            <p:custDataLst>
              <p:tags r:id="rId4"/>
            </p:custDataLst>
          </p:nvPr>
        </p:nvSpPr>
        <p:spPr>
          <a:xfrm>
            <a:off x="0" y="4441498"/>
            <a:ext cx="9144000" cy="160567"/>
          </a:xfrm>
          <a:prstGeom prst="rect">
            <a:avLst/>
          </a:prstGeom>
          <a:solidFill>
            <a:schemeClr val="bg1"/>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0" name="AutoShape 2">
            <a:hlinkClick r:id="rId7" action="ppaction://hlinksldjump"/>
            <a:extLst>
              <a:ext uri="{FF2B5EF4-FFF2-40B4-BE49-F238E27FC236}">
                <a16:creationId xmlns:a16="http://schemas.microsoft.com/office/drawing/2014/main" id="{CDF9B276-3634-DE43-7366-BE5A7237E2E5}"/>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3" name="AutoShape 2">
            <a:hlinkClick r:id="rId11" action="ppaction://hlinksldjump"/>
            <a:extLst>
              <a:ext uri="{FF2B5EF4-FFF2-40B4-BE49-F238E27FC236}">
                <a16:creationId xmlns:a16="http://schemas.microsoft.com/office/drawing/2014/main" id="{4A0F1744-0B1C-0DFE-A07D-2658988D415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4" name="AutoShape 2">
            <a:hlinkClick r:id="rId12" action="ppaction://hlinksldjump"/>
            <a:extLst>
              <a:ext uri="{FF2B5EF4-FFF2-40B4-BE49-F238E27FC236}">
                <a16:creationId xmlns:a16="http://schemas.microsoft.com/office/drawing/2014/main" id="{5D9825F9-91C3-1275-4615-1FCCDBFB590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5" name="AutoShape 2">
            <a:hlinkClick r:id="rId13" action="ppaction://hlinksldjump"/>
            <a:extLst>
              <a:ext uri="{FF2B5EF4-FFF2-40B4-BE49-F238E27FC236}">
                <a16:creationId xmlns:a16="http://schemas.microsoft.com/office/drawing/2014/main" id="{FE9978F3-D63C-4500-BFA8-9B6F6D4F161B}"/>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6" name="AutoShape 2">
            <a:hlinkClick r:id="rId14" action="ppaction://hlinksldjump"/>
            <a:extLst>
              <a:ext uri="{FF2B5EF4-FFF2-40B4-BE49-F238E27FC236}">
                <a16:creationId xmlns:a16="http://schemas.microsoft.com/office/drawing/2014/main" id="{37FAAAE4-DCFD-0FFF-8412-E44611B44D55}"/>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1" name="Group 20">
            <a:extLst>
              <a:ext uri="{FF2B5EF4-FFF2-40B4-BE49-F238E27FC236}">
                <a16:creationId xmlns:a16="http://schemas.microsoft.com/office/drawing/2014/main" id="{A64AAC47-E681-99AB-F789-64ED6616E412}"/>
              </a:ext>
            </a:extLst>
          </p:cNvPr>
          <p:cNvGrpSpPr/>
          <p:nvPr/>
        </p:nvGrpSpPr>
        <p:grpSpPr>
          <a:xfrm>
            <a:off x="7405014" y="4531233"/>
            <a:ext cx="186825" cy="186825"/>
            <a:chOff x="9873352" y="6041644"/>
            <a:chExt cx="249100" cy="249100"/>
          </a:xfrm>
        </p:grpSpPr>
        <p:sp>
          <p:nvSpPr>
            <p:cNvPr id="22" name="Oval 21">
              <a:hlinkClick r:id="" action="ppaction://hlinkshowjump?jump=previousslide"/>
              <a:extLst>
                <a:ext uri="{FF2B5EF4-FFF2-40B4-BE49-F238E27FC236}">
                  <a16:creationId xmlns:a16="http://schemas.microsoft.com/office/drawing/2014/main" id="{6641772C-5113-2363-9D5B-6F4DE55BFEB3}"/>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3" name="Group 22">
              <a:extLst>
                <a:ext uri="{FF2B5EF4-FFF2-40B4-BE49-F238E27FC236}">
                  <a16:creationId xmlns:a16="http://schemas.microsoft.com/office/drawing/2014/main" id="{F6978E50-59EB-8057-F991-077628DB0CBC}"/>
                </a:ext>
              </a:extLst>
            </p:cNvPr>
            <p:cNvGrpSpPr/>
            <p:nvPr userDrawn="1"/>
          </p:nvGrpSpPr>
          <p:grpSpPr>
            <a:xfrm>
              <a:off x="9971776" y="6136088"/>
              <a:ext cx="41137" cy="66044"/>
              <a:chOff x="3345327" y="4804129"/>
              <a:chExt cx="74099" cy="118964"/>
            </a:xfrm>
          </p:grpSpPr>
          <p:cxnSp>
            <p:nvCxnSpPr>
              <p:cNvPr id="24" name="Straight Connector 23">
                <a:hlinkClick r:id="" action="ppaction://hlinkshowjump?jump=previousslide"/>
                <a:extLst>
                  <a:ext uri="{FF2B5EF4-FFF2-40B4-BE49-F238E27FC236}">
                    <a16:creationId xmlns:a16="http://schemas.microsoft.com/office/drawing/2014/main" id="{11A1342A-7FA6-A8A8-4DB8-847AE5F83BC6}"/>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hlinkClick r:id="" action="ppaction://hlinkshowjump?jump=previousslide"/>
                <a:extLst>
                  <a:ext uri="{FF2B5EF4-FFF2-40B4-BE49-F238E27FC236}">
                    <a16:creationId xmlns:a16="http://schemas.microsoft.com/office/drawing/2014/main" id="{58C10FB3-C874-E5B9-55E7-94DDEFE1FB05}"/>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40" name="Group 39">
            <a:extLst>
              <a:ext uri="{FF2B5EF4-FFF2-40B4-BE49-F238E27FC236}">
                <a16:creationId xmlns:a16="http://schemas.microsoft.com/office/drawing/2014/main" id="{D125A822-315F-5BD9-D7A5-8037400F2F40}"/>
              </a:ext>
            </a:extLst>
          </p:cNvPr>
          <p:cNvGrpSpPr/>
          <p:nvPr/>
        </p:nvGrpSpPr>
        <p:grpSpPr>
          <a:xfrm>
            <a:off x="7642346" y="4531233"/>
            <a:ext cx="186825" cy="186825"/>
            <a:chOff x="10189795" y="6045160"/>
            <a:chExt cx="249100" cy="249100"/>
          </a:xfrm>
        </p:grpSpPr>
        <p:sp>
          <p:nvSpPr>
            <p:cNvPr id="41" name="Oval 40">
              <a:hlinkClick r:id="" action="ppaction://hlinkshowjump?jump=nextslide"/>
              <a:extLst>
                <a:ext uri="{FF2B5EF4-FFF2-40B4-BE49-F238E27FC236}">
                  <a16:creationId xmlns:a16="http://schemas.microsoft.com/office/drawing/2014/main" id="{63037770-6C21-58F1-AA7A-0B0383196E57}"/>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2" name="Group 41">
              <a:extLst>
                <a:ext uri="{FF2B5EF4-FFF2-40B4-BE49-F238E27FC236}">
                  <a16:creationId xmlns:a16="http://schemas.microsoft.com/office/drawing/2014/main" id="{09CC1F5C-C024-E2B1-CDD7-126E9AF750C5}"/>
                </a:ext>
              </a:extLst>
            </p:cNvPr>
            <p:cNvGrpSpPr/>
            <p:nvPr userDrawn="1"/>
          </p:nvGrpSpPr>
          <p:grpSpPr>
            <a:xfrm flipH="1" flipV="1">
              <a:off x="10297292" y="6133992"/>
              <a:ext cx="41137" cy="66044"/>
              <a:chOff x="3345327" y="4804129"/>
              <a:chExt cx="74099" cy="118964"/>
            </a:xfrm>
          </p:grpSpPr>
          <p:cxnSp>
            <p:nvCxnSpPr>
              <p:cNvPr id="43" name="Straight Connector 42">
                <a:hlinkClick r:id="" action="ppaction://hlinkshowjump?jump=nextslide"/>
                <a:extLst>
                  <a:ext uri="{FF2B5EF4-FFF2-40B4-BE49-F238E27FC236}">
                    <a16:creationId xmlns:a16="http://schemas.microsoft.com/office/drawing/2014/main" id="{FB7FAA64-E215-1131-8DF9-26EE2D59B7DF}"/>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hlinkClick r:id="" action="ppaction://hlinkshowjump?jump=nextslide"/>
                <a:extLst>
                  <a:ext uri="{FF2B5EF4-FFF2-40B4-BE49-F238E27FC236}">
                    <a16:creationId xmlns:a16="http://schemas.microsoft.com/office/drawing/2014/main" id="{B90C2BD1-4D9C-9C12-AB5F-275BFF25FB4C}"/>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 name="Arrow: Right 88">
            <a:hlinkClick r:id="" action="ppaction://hlinkshowjump?jump=lastslideviewed"/>
            <a:extLst>
              <a:ext uri="{FF2B5EF4-FFF2-40B4-BE49-F238E27FC236}">
                <a16:creationId xmlns:a16="http://schemas.microsoft.com/office/drawing/2014/main" id="{176737BE-74FE-7381-E9C7-E9B19FC9840E}"/>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8" name="Graphic 7">
            <a:hlinkClick r:id="rId15" action="ppaction://hlinksldjump"/>
            <a:extLst>
              <a:ext uri="{FF2B5EF4-FFF2-40B4-BE49-F238E27FC236}">
                <a16:creationId xmlns:a16="http://schemas.microsoft.com/office/drawing/2014/main" id="{C6D7E604-E910-E858-DEE9-1FF566EAA8D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243874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Rounded Rectangle 93">
            <a:extLst>
              <a:ext uri="{FF2B5EF4-FFF2-40B4-BE49-F238E27FC236}">
                <a16:creationId xmlns:a16="http://schemas.microsoft.com/office/drawing/2014/main" id="{3C388DEF-C6E3-477A-A660-AE3D0F5C2AA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4D1F7804-644F-4013-8AB1-B1EE071FE8C8}"/>
              </a:ext>
            </a:extLst>
          </p:cNvPr>
          <p:cNvSpPr txBox="1"/>
          <p:nvPr/>
        </p:nvSpPr>
        <p:spPr>
          <a:xfrm>
            <a:off x="6954693" y="2224633"/>
            <a:ext cx="1967513" cy="253916"/>
          </a:xfrm>
          <a:prstGeom prst="rect">
            <a:avLst/>
          </a:prstGeom>
          <a:noFill/>
        </p:spPr>
        <p:txBody>
          <a:bodyPr wrap="square" rtlCol="0">
            <a:spAutoFit/>
          </a:bodyPr>
          <a:lstStyle/>
          <a:p>
            <a:pPr defTabSz="685699">
              <a:defRPr/>
            </a:pPr>
            <a:r>
              <a:rPr lang="en-US" sz="1050" b="1" dirty="0">
                <a:solidFill>
                  <a:srgbClr val="002C6C"/>
                </a:solidFill>
                <a:latin typeface="Verdana"/>
              </a:rPr>
              <a:t>Inventory Management</a:t>
            </a:r>
          </a:p>
        </p:txBody>
      </p:sp>
      <p:sp>
        <p:nvSpPr>
          <p:cNvPr id="30" name="TextBox 29">
            <a:extLst>
              <a:ext uri="{FF2B5EF4-FFF2-40B4-BE49-F238E27FC236}">
                <a16:creationId xmlns:a16="http://schemas.microsoft.com/office/drawing/2014/main" id="{4F49605E-0F21-4A71-B6E9-1E762D9FB071}"/>
              </a:ext>
            </a:extLst>
          </p:cNvPr>
          <p:cNvSpPr txBox="1"/>
          <p:nvPr/>
        </p:nvSpPr>
        <p:spPr>
          <a:xfrm>
            <a:off x="6954693" y="2429406"/>
            <a:ext cx="2171630" cy="854080"/>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Maintain FIFO (first in, first out)</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Inventory accuracy</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Availability and location insight</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Avoid waste, ensure freshness </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Efficient store processes</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Improved analytics &amp; insights</a:t>
            </a:r>
          </a:p>
        </p:txBody>
      </p:sp>
      <p:pic>
        <p:nvPicPr>
          <p:cNvPr id="31" name="Picture 30">
            <a:extLst>
              <a:ext uri="{FF2B5EF4-FFF2-40B4-BE49-F238E27FC236}">
                <a16:creationId xmlns:a16="http://schemas.microsoft.com/office/drawing/2014/main" id="{A3C7E494-C5CE-4FD8-94FD-D99B5EB0AC25}"/>
              </a:ext>
            </a:extLst>
          </p:cNvPr>
          <p:cNvPicPr>
            <a:picLocks noChangeAspect="1"/>
          </p:cNvPicPr>
          <p:nvPr/>
        </p:nvPicPr>
        <p:blipFill>
          <a:blip r:embed="rId6"/>
          <a:stretch>
            <a:fillRect/>
          </a:stretch>
        </p:blipFill>
        <p:spPr>
          <a:xfrm>
            <a:off x="6098274" y="2227218"/>
            <a:ext cx="797099" cy="797099"/>
          </a:xfrm>
          <a:prstGeom prst="rect">
            <a:avLst/>
          </a:prstGeom>
        </p:spPr>
      </p:pic>
      <p:sp>
        <p:nvSpPr>
          <p:cNvPr id="42" name="TextBox 41">
            <a:extLst>
              <a:ext uri="{FF2B5EF4-FFF2-40B4-BE49-F238E27FC236}">
                <a16:creationId xmlns:a16="http://schemas.microsoft.com/office/drawing/2014/main" id="{AF4D7385-083F-46E3-992B-29B6B91243EA}"/>
              </a:ext>
            </a:extLst>
          </p:cNvPr>
          <p:cNvSpPr txBox="1"/>
          <p:nvPr/>
        </p:nvSpPr>
        <p:spPr>
          <a:xfrm>
            <a:off x="4037141" y="2308224"/>
            <a:ext cx="1866995" cy="253916"/>
          </a:xfrm>
          <a:prstGeom prst="rect">
            <a:avLst/>
          </a:prstGeom>
          <a:noFill/>
        </p:spPr>
        <p:txBody>
          <a:bodyPr wrap="square" rIns="0" rtlCol="0">
            <a:spAutoFit/>
          </a:bodyPr>
          <a:lstStyle/>
          <a:p>
            <a:pPr defTabSz="685699">
              <a:defRPr/>
            </a:pPr>
            <a:r>
              <a:rPr lang="en-US" sz="1050" b="1" dirty="0">
                <a:solidFill>
                  <a:srgbClr val="002C6C"/>
                </a:solidFill>
                <a:latin typeface="Verdana"/>
              </a:rPr>
              <a:t>Sustainability</a:t>
            </a:r>
          </a:p>
        </p:txBody>
      </p:sp>
      <p:pic>
        <p:nvPicPr>
          <p:cNvPr id="43" name="Picture 42">
            <a:extLst>
              <a:ext uri="{FF2B5EF4-FFF2-40B4-BE49-F238E27FC236}">
                <a16:creationId xmlns:a16="http://schemas.microsoft.com/office/drawing/2014/main" id="{5A405D1C-6450-498B-8FEB-E403E0186234}"/>
              </a:ext>
            </a:extLst>
          </p:cNvPr>
          <p:cNvPicPr>
            <a:picLocks noChangeAspect="1"/>
          </p:cNvPicPr>
          <p:nvPr/>
        </p:nvPicPr>
        <p:blipFill>
          <a:blip r:embed="rId7"/>
          <a:stretch>
            <a:fillRect/>
          </a:stretch>
        </p:blipFill>
        <p:spPr>
          <a:xfrm>
            <a:off x="3161780" y="2312886"/>
            <a:ext cx="767036" cy="767036"/>
          </a:xfrm>
          <a:prstGeom prst="rect">
            <a:avLst/>
          </a:prstGeom>
        </p:spPr>
      </p:pic>
      <p:sp>
        <p:nvSpPr>
          <p:cNvPr id="44" name="TextBox 43">
            <a:extLst>
              <a:ext uri="{FF2B5EF4-FFF2-40B4-BE49-F238E27FC236}">
                <a16:creationId xmlns:a16="http://schemas.microsoft.com/office/drawing/2014/main" id="{E7000215-AA4A-489F-A7F0-E8EFD48DC9C7}"/>
              </a:ext>
            </a:extLst>
          </p:cNvPr>
          <p:cNvSpPr txBox="1"/>
          <p:nvPr/>
        </p:nvSpPr>
        <p:spPr>
          <a:xfrm>
            <a:off x="4100282" y="2512997"/>
            <a:ext cx="1866995" cy="727122"/>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Recycling information</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Enables Circular Economy</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Waste Prevention</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Farm to Fork</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Repair information</a:t>
            </a:r>
          </a:p>
        </p:txBody>
      </p:sp>
      <p:pic>
        <p:nvPicPr>
          <p:cNvPr id="38" name="Picture 37">
            <a:extLst>
              <a:ext uri="{FF2B5EF4-FFF2-40B4-BE49-F238E27FC236}">
                <a16:creationId xmlns:a16="http://schemas.microsoft.com/office/drawing/2014/main" id="{0409816C-8349-48EA-8E23-EA601E9F6C79}"/>
              </a:ext>
            </a:extLst>
          </p:cNvPr>
          <p:cNvPicPr>
            <a:picLocks noChangeAspect="1"/>
          </p:cNvPicPr>
          <p:nvPr/>
        </p:nvPicPr>
        <p:blipFill>
          <a:blip r:embed="rId8"/>
          <a:stretch>
            <a:fillRect/>
          </a:stretch>
        </p:blipFill>
        <p:spPr>
          <a:xfrm>
            <a:off x="6110932" y="1224294"/>
            <a:ext cx="743891" cy="743891"/>
          </a:xfrm>
          <a:prstGeom prst="rect">
            <a:avLst/>
          </a:prstGeom>
        </p:spPr>
      </p:pic>
      <p:sp>
        <p:nvSpPr>
          <p:cNvPr id="39" name="TextBox 38">
            <a:extLst>
              <a:ext uri="{FF2B5EF4-FFF2-40B4-BE49-F238E27FC236}">
                <a16:creationId xmlns:a16="http://schemas.microsoft.com/office/drawing/2014/main" id="{81D5EC6F-95C3-4153-9910-E66131899F95}"/>
              </a:ext>
            </a:extLst>
          </p:cNvPr>
          <p:cNvSpPr txBox="1"/>
          <p:nvPr/>
        </p:nvSpPr>
        <p:spPr>
          <a:xfrm>
            <a:off x="6945654" y="1220675"/>
            <a:ext cx="1637379" cy="253916"/>
          </a:xfrm>
          <a:prstGeom prst="rect">
            <a:avLst/>
          </a:prstGeom>
          <a:noFill/>
        </p:spPr>
        <p:txBody>
          <a:bodyPr wrap="square" rtlCol="0">
            <a:spAutoFit/>
          </a:bodyPr>
          <a:lstStyle/>
          <a:p>
            <a:pPr defTabSz="685699">
              <a:defRPr/>
            </a:pPr>
            <a:r>
              <a:rPr lang="en-US" sz="1050" b="1">
                <a:solidFill>
                  <a:srgbClr val="002C6C"/>
                </a:solidFill>
                <a:latin typeface="Verdana"/>
              </a:rPr>
              <a:t>Safety</a:t>
            </a:r>
          </a:p>
        </p:txBody>
      </p:sp>
      <p:sp>
        <p:nvSpPr>
          <p:cNvPr id="40" name="TextBox 39">
            <a:extLst>
              <a:ext uri="{FF2B5EF4-FFF2-40B4-BE49-F238E27FC236}">
                <a16:creationId xmlns:a16="http://schemas.microsoft.com/office/drawing/2014/main" id="{D1A2FCC3-3001-4E85-9DE3-ACB599F9F19A}"/>
              </a:ext>
            </a:extLst>
          </p:cNvPr>
          <p:cNvSpPr txBox="1"/>
          <p:nvPr/>
        </p:nvSpPr>
        <p:spPr>
          <a:xfrm>
            <a:off x="6945654" y="1403875"/>
            <a:ext cx="1864305" cy="600164"/>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Brand Integrity</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Prevent sale of expired or recalled product</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Fight counterfeiting</a:t>
            </a:r>
          </a:p>
        </p:txBody>
      </p:sp>
      <p:pic>
        <p:nvPicPr>
          <p:cNvPr id="24" name="Picture 23">
            <a:extLst>
              <a:ext uri="{FF2B5EF4-FFF2-40B4-BE49-F238E27FC236}">
                <a16:creationId xmlns:a16="http://schemas.microsoft.com/office/drawing/2014/main" id="{C67E2D57-F71F-43D2-8070-B5CC42A08B8A}"/>
              </a:ext>
            </a:extLst>
          </p:cNvPr>
          <p:cNvPicPr>
            <a:picLocks noChangeAspect="1"/>
          </p:cNvPicPr>
          <p:nvPr/>
        </p:nvPicPr>
        <p:blipFill>
          <a:blip r:embed="rId9"/>
          <a:stretch>
            <a:fillRect/>
          </a:stretch>
        </p:blipFill>
        <p:spPr>
          <a:xfrm>
            <a:off x="3156845" y="1224293"/>
            <a:ext cx="767036" cy="767036"/>
          </a:xfrm>
          <a:prstGeom prst="rect">
            <a:avLst/>
          </a:prstGeom>
        </p:spPr>
      </p:pic>
      <p:sp>
        <p:nvSpPr>
          <p:cNvPr id="25" name="TextBox 24">
            <a:extLst>
              <a:ext uri="{FF2B5EF4-FFF2-40B4-BE49-F238E27FC236}">
                <a16:creationId xmlns:a16="http://schemas.microsoft.com/office/drawing/2014/main" id="{00332A5C-6457-4795-A166-268BFFD0B96D}"/>
              </a:ext>
            </a:extLst>
          </p:cNvPr>
          <p:cNvSpPr txBox="1"/>
          <p:nvPr/>
        </p:nvSpPr>
        <p:spPr>
          <a:xfrm>
            <a:off x="3955004" y="1220675"/>
            <a:ext cx="2029806" cy="253916"/>
          </a:xfrm>
          <a:prstGeom prst="rect">
            <a:avLst/>
          </a:prstGeom>
          <a:noFill/>
        </p:spPr>
        <p:txBody>
          <a:bodyPr wrap="square" rIns="0" rtlCol="0">
            <a:spAutoFit/>
          </a:bodyPr>
          <a:lstStyle/>
          <a:p>
            <a:pPr defTabSz="685699">
              <a:defRPr/>
            </a:pPr>
            <a:r>
              <a:rPr lang="en-US" sz="1050" b="1">
                <a:solidFill>
                  <a:srgbClr val="002C6C"/>
                </a:solidFill>
                <a:latin typeface="Verdana"/>
              </a:rPr>
              <a:t>Consumer Engagement</a:t>
            </a:r>
          </a:p>
        </p:txBody>
      </p:sp>
      <p:sp>
        <p:nvSpPr>
          <p:cNvPr id="26" name="TextBox 25">
            <a:extLst>
              <a:ext uri="{FF2B5EF4-FFF2-40B4-BE49-F238E27FC236}">
                <a16:creationId xmlns:a16="http://schemas.microsoft.com/office/drawing/2014/main" id="{5FF4C7EC-08D5-4224-B50A-51614D586A2D}"/>
              </a:ext>
            </a:extLst>
          </p:cNvPr>
          <p:cNvSpPr txBox="1"/>
          <p:nvPr/>
        </p:nvSpPr>
        <p:spPr>
          <a:xfrm>
            <a:off x="4018145" y="1403875"/>
            <a:ext cx="1997788" cy="981038"/>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dirty="0">
                <a:solidFill>
                  <a:srgbClr val="002C6C"/>
                </a:solidFill>
                <a:latin typeface="Verdana"/>
              </a:rPr>
              <a:t>Access to Brand authorized information</a:t>
            </a:r>
          </a:p>
          <a:p>
            <a:pPr marL="171442" indent="-171442" defTabSz="914265">
              <a:buClr>
                <a:srgbClr val="FF8200"/>
              </a:buClr>
              <a:buFont typeface="Arial" panose="020B0604020202020204" pitchFamily="34" charset="0"/>
              <a:buChar char="•"/>
              <a:defRPr/>
            </a:pPr>
            <a:r>
              <a:rPr lang="en-US" sz="825" dirty="0">
                <a:solidFill>
                  <a:srgbClr val="002C6C"/>
                </a:solidFill>
                <a:latin typeface="Verdana"/>
              </a:rPr>
              <a:t>Price and promotions</a:t>
            </a:r>
          </a:p>
          <a:p>
            <a:pPr marL="171442" indent="-171442" defTabSz="914265">
              <a:buClr>
                <a:srgbClr val="FF8200"/>
              </a:buClr>
              <a:buFont typeface="Arial" panose="020B0604020202020204" pitchFamily="34" charset="0"/>
              <a:buChar char="•"/>
              <a:defRPr/>
            </a:pPr>
            <a:r>
              <a:rPr lang="en-US" sz="825" dirty="0">
                <a:solidFill>
                  <a:srgbClr val="002C6C"/>
                </a:solidFill>
                <a:latin typeface="Verdana"/>
              </a:rPr>
              <a:t>Nutritional information and recipes</a:t>
            </a:r>
          </a:p>
          <a:p>
            <a:pPr marL="171442" indent="-171442" defTabSz="914265">
              <a:buClr>
                <a:srgbClr val="FF8200"/>
              </a:buClr>
              <a:buFont typeface="Arial" panose="020B0604020202020204" pitchFamily="34" charset="0"/>
              <a:buChar char="•"/>
              <a:defRPr/>
            </a:pPr>
            <a:r>
              <a:rPr lang="en-US" sz="825" dirty="0">
                <a:solidFill>
                  <a:srgbClr val="002C6C"/>
                </a:solidFill>
                <a:latin typeface="Verdana"/>
              </a:rPr>
              <a:t>Opportunities to engage with the brand</a:t>
            </a:r>
          </a:p>
        </p:txBody>
      </p:sp>
      <p:pic>
        <p:nvPicPr>
          <p:cNvPr id="34" name="Picture 33">
            <a:extLst>
              <a:ext uri="{FF2B5EF4-FFF2-40B4-BE49-F238E27FC236}">
                <a16:creationId xmlns:a16="http://schemas.microsoft.com/office/drawing/2014/main" id="{065F7778-7EBF-46E4-AEF9-B8D06EF72CAD}"/>
              </a:ext>
            </a:extLst>
          </p:cNvPr>
          <p:cNvPicPr>
            <a:picLocks noChangeAspect="1"/>
          </p:cNvPicPr>
          <p:nvPr/>
        </p:nvPicPr>
        <p:blipFill>
          <a:blip r:embed="rId10"/>
          <a:stretch>
            <a:fillRect/>
          </a:stretch>
        </p:blipFill>
        <p:spPr>
          <a:xfrm>
            <a:off x="3159357" y="3287960"/>
            <a:ext cx="750800" cy="750800"/>
          </a:xfrm>
          <a:prstGeom prst="rect">
            <a:avLst/>
          </a:prstGeom>
        </p:spPr>
      </p:pic>
      <p:sp>
        <p:nvSpPr>
          <p:cNvPr id="35" name="TextBox 34">
            <a:extLst>
              <a:ext uri="{FF2B5EF4-FFF2-40B4-BE49-F238E27FC236}">
                <a16:creationId xmlns:a16="http://schemas.microsoft.com/office/drawing/2014/main" id="{1850F032-DA59-4DF2-9099-01FBA0354EBB}"/>
              </a:ext>
            </a:extLst>
          </p:cNvPr>
          <p:cNvSpPr txBox="1"/>
          <p:nvPr/>
        </p:nvSpPr>
        <p:spPr>
          <a:xfrm>
            <a:off x="4102763" y="3340320"/>
            <a:ext cx="1727600" cy="253916"/>
          </a:xfrm>
          <a:prstGeom prst="rect">
            <a:avLst/>
          </a:prstGeom>
          <a:noFill/>
        </p:spPr>
        <p:txBody>
          <a:bodyPr wrap="square" rtlCol="0">
            <a:spAutoFit/>
          </a:bodyPr>
          <a:lstStyle/>
          <a:p>
            <a:pPr defTabSz="685699">
              <a:defRPr/>
            </a:pPr>
            <a:r>
              <a:rPr lang="en-US" sz="1050" b="1" dirty="0">
                <a:solidFill>
                  <a:srgbClr val="002C6C"/>
                </a:solidFill>
                <a:latin typeface="Verdana"/>
              </a:rPr>
              <a:t>Traceability</a:t>
            </a:r>
          </a:p>
        </p:txBody>
      </p:sp>
      <p:sp>
        <p:nvSpPr>
          <p:cNvPr id="36" name="TextBox 35">
            <a:extLst>
              <a:ext uri="{FF2B5EF4-FFF2-40B4-BE49-F238E27FC236}">
                <a16:creationId xmlns:a16="http://schemas.microsoft.com/office/drawing/2014/main" id="{7F2EF586-46C3-4BCA-9468-604D75347C7B}"/>
              </a:ext>
            </a:extLst>
          </p:cNvPr>
          <p:cNvSpPr txBox="1"/>
          <p:nvPr/>
        </p:nvSpPr>
        <p:spPr>
          <a:xfrm>
            <a:off x="4147244" y="3545281"/>
            <a:ext cx="1866995" cy="727122"/>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dirty="0">
                <a:solidFill>
                  <a:srgbClr val="002C6C"/>
                </a:solidFill>
                <a:latin typeface="Verdana"/>
              </a:rPr>
              <a:t>Product authentication</a:t>
            </a:r>
          </a:p>
          <a:p>
            <a:pPr marL="171442" indent="-171442" defTabSz="914265">
              <a:buClr>
                <a:srgbClr val="FF8200"/>
              </a:buClr>
              <a:buFont typeface="Arial" panose="020B0604020202020204" pitchFamily="34" charset="0"/>
              <a:buChar char="•"/>
              <a:defRPr/>
            </a:pPr>
            <a:r>
              <a:rPr lang="en-US" sz="825" dirty="0">
                <a:solidFill>
                  <a:srgbClr val="002C6C"/>
                </a:solidFill>
                <a:latin typeface="Verdana"/>
              </a:rPr>
              <a:t>Ingredient sourcing info</a:t>
            </a:r>
          </a:p>
          <a:p>
            <a:pPr marL="171442" indent="-171442" defTabSz="914265">
              <a:buClr>
                <a:srgbClr val="FF8200"/>
              </a:buClr>
              <a:buFont typeface="Arial" panose="020B0604020202020204" pitchFamily="34" charset="0"/>
              <a:buChar char="•"/>
              <a:defRPr/>
            </a:pPr>
            <a:r>
              <a:rPr lang="en-US" sz="825" dirty="0">
                <a:solidFill>
                  <a:srgbClr val="002C6C"/>
                </a:solidFill>
                <a:latin typeface="Verdana"/>
              </a:rPr>
              <a:t>Supply chain visibility</a:t>
            </a:r>
          </a:p>
          <a:p>
            <a:pPr marL="171442" indent="-171442" defTabSz="914265">
              <a:buClr>
                <a:srgbClr val="FF8200"/>
              </a:buClr>
              <a:buFont typeface="Arial" panose="020B0604020202020204" pitchFamily="34" charset="0"/>
              <a:buChar char="•"/>
              <a:defRPr/>
            </a:pPr>
            <a:r>
              <a:rPr lang="en-US" sz="825" dirty="0">
                <a:solidFill>
                  <a:srgbClr val="002C6C"/>
                </a:solidFill>
                <a:latin typeface="Verdana"/>
              </a:rPr>
              <a:t>Consumer trust</a:t>
            </a:r>
          </a:p>
          <a:p>
            <a:pPr marL="171442" indent="-171442" defTabSz="914265">
              <a:buClr>
                <a:srgbClr val="FF8200"/>
              </a:buClr>
              <a:buFont typeface="Arial" panose="020B0604020202020204" pitchFamily="34" charset="0"/>
              <a:buChar char="•"/>
              <a:defRPr/>
            </a:pPr>
            <a:r>
              <a:rPr lang="en-US" sz="825" dirty="0">
                <a:solidFill>
                  <a:srgbClr val="002C6C"/>
                </a:solidFill>
                <a:latin typeface="Verdana"/>
              </a:rPr>
              <a:t>Food safety</a:t>
            </a:r>
          </a:p>
        </p:txBody>
      </p:sp>
      <p:sp>
        <p:nvSpPr>
          <p:cNvPr id="27" name="TextBox 26">
            <a:extLst>
              <a:ext uri="{FF2B5EF4-FFF2-40B4-BE49-F238E27FC236}">
                <a16:creationId xmlns:a16="http://schemas.microsoft.com/office/drawing/2014/main" id="{7B300C91-3200-446F-B005-96A9B8D34AC7}"/>
              </a:ext>
            </a:extLst>
          </p:cNvPr>
          <p:cNvSpPr txBox="1"/>
          <p:nvPr/>
        </p:nvSpPr>
        <p:spPr>
          <a:xfrm>
            <a:off x="6989743" y="3373307"/>
            <a:ext cx="1796618" cy="253916"/>
          </a:xfrm>
          <a:prstGeom prst="rect">
            <a:avLst/>
          </a:prstGeom>
          <a:noFill/>
        </p:spPr>
        <p:txBody>
          <a:bodyPr wrap="square" rtlCol="0">
            <a:spAutoFit/>
          </a:bodyPr>
          <a:lstStyle/>
          <a:p>
            <a:pPr defTabSz="685699">
              <a:defRPr/>
            </a:pPr>
            <a:r>
              <a:rPr lang="en-US" sz="1050" b="1" dirty="0">
                <a:solidFill>
                  <a:srgbClr val="002C6C"/>
                </a:solidFill>
                <a:latin typeface="Verdana"/>
              </a:rPr>
              <a:t>Improved Packaging</a:t>
            </a:r>
          </a:p>
        </p:txBody>
      </p:sp>
      <p:sp>
        <p:nvSpPr>
          <p:cNvPr id="28" name="TextBox 27">
            <a:extLst>
              <a:ext uri="{FF2B5EF4-FFF2-40B4-BE49-F238E27FC236}">
                <a16:creationId xmlns:a16="http://schemas.microsoft.com/office/drawing/2014/main" id="{4CA3867D-40DF-4E03-8EB3-F9DF897035CF}"/>
              </a:ext>
            </a:extLst>
          </p:cNvPr>
          <p:cNvSpPr txBox="1"/>
          <p:nvPr/>
        </p:nvSpPr>
        <p:spPr>
          <a:xfrm>
            <a:off x="6989741" y="3578268"/>
            <a:ext cx="1967513" cy="600164"/>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dirty="0">
                <a:solidFill>
                  <a:srgbClr val="002C6C"/>
                </a:solidFill>
                <a:latin typeface="Verdana"/>
              </a:rPr>
              <a:t>Marketing goals on-pack</a:t>
            </a:r>
          </a:p>
          <a:p>
            <a:pPr marL="171442" indent="-171442" defTabSz="914265">
              <a:buClr>
                <a:srgbClr val="FF8200"/>
              </a:buClr>
              <a:buFont typeface="Arial" panose="020B0604020202020204" pitchFamily="34" charset="0"/>
              <a:buChar char="•"/>
              <a:defRPr/>
            </a:pPr>
            <a:r>
              <a:rPr lang="en-US" sz="825" dirty="0">
                <a:solidFill>
                  <a:srgbClr val="002C6C"/>
                </a:solidFill>
                <a:latin typeface="Verdana"/>
              </a:rPr>
              <a:t>Regulatory compliance</a:t>
            </a:r>
          </a:p>
          <a:p>
            <a:pPr marL="171442" indent="-171442" defTabSz="914265">
              <a:buClr>
                <a:srgbClr val="FF8200"/>
              </a:buClr>
              <a:buFont typeface="Arial" panose="020B0604020202020204" pitchFamily="34" charset="0"/>
              <a:buChar char="•"/>
              <a:defRPr/>
            </a:pPr>
            <a:r>
              <a:rPr lang="en-US" sz="825" dirty="0">
                <a:solidFill>
                  <a:srgbClr val="002C6C"/>
                </a:solidFill>
                <a:latin typeface="Verdana"/>
              </a:rPr>
              <a:t>Enhanced consumer experience</a:t>
            </a:r>
          </a:p>
        </p:txBody>
      </p:sp>
      <p:pic>
        <p:nvPicPr>
          <p:cNvPr id="29" name="Picture 28">
            <a:extLst>
              <a:ext uri="{FF2B5EF4-FFF2-40B4-BE49-F238E27FC236}">
                <a16:creationId xmlns:a16="http://schemas.microsoft.com/office/drawing/2014/main" id="{D80382C8-B7D8-4C69-85B2-46EC7378E646}"/>
              </a:ext>
            </a:extLst>
          </p:cNvPr>
          <p:cNvPicPr>
            <a:picLocks noChangeAspect="1"/>
          </p:cNvPicPr>
          <p:nvPr/>
        </p:nvPicPr>
        <p:blipFill>
          <a:blip r:embed="rId11"/>
          <a:stretch>
            <a:fillRect/>
          </a:stretch>
        </p:blipFill>
        <p:spPr>
          <a:xfrm>
            <a:off x="6107920" y="3292329"/>
            <a:ext cx="767036" cy="767036"/>
          </a:xfrm>
          <a:prstGeom prst="rect">
            <a:avLst/>
          </a:prstGeom>
        </p:spPr>
      </p:pic>
      <p:sp>
        <p:nvSpPr>
          <p:cNvPr id="41" name="Rectangle 40">
            <a:extLst>
              <a:ext uri="{FF2B5EF4-FFF2-40B4-BE49-F238E27FC236}">
                <a16:creationId xmlns:a16="http://schemas.microsoft.com/office/drawing/2014/main" id="{03C823A7-B57B-42EA-A653-203F993562F8}"/>
              </a:ext>
            </a:extLst>
          </p:cNvPr>
          <p:cNvSpPr/>
          <p:nvPr/>
        </p:nvSpPr>
        <p:spPr>
          <a:xfrm>
            <a:off x="146242" y="1384450"/>
            <a:ext cx="2696876" cy="3029034"/>
          </a:xfrm>
          <a:prstGeom prst="rect">
            <a:avLst/>
          </a:prstGeom>
        </p:spPr>
        <p:txBody>
          <a:bodyPr wrap="square" lIns="0">
            <a:spAutoFit/>
          </a:bodyPr>
          <a:lstStyle/>
          <a:p>
            <a:pPr marL="0" lvl="1">
              <a:spcAft>
                <a:spcPts val="750"/>
              </a:spcAft>
            </a:pPr>
            <a:r>
              <a:rPr lang="en-US" sz="1050" dirty="0">
                <a:solidFill>
                  <a:schemeClr val="bg1"/>
                </a:solidFill>
              </a:rPr>
              <a:t>There are many reasons to pilot with 2D. You can find the six key drivers here. </a:t>
            </a:r>
          </a:p>
          <a:p>
            <a:pPr marL="0" lvl="1">
              <a:spcAft>
                <a:spcPts val="750"/>
              </a:spcAft>
            </a:pPr>
            <a:r>
              <a:rPr lang="en-US" sz="1050" dirty="0">
                <a:solidFill>
                  <a:schemeClr val="bg1"/>
                </a:solidFill>
              </a:rPr>
              <a:t>While you may select a primary driver for your pilot, look for additional benefits that can be realized through 2D barcodes.</a:t>
            </a:r>
          </a:p>
          <a:p>
            <a:pPr marL="0" lvl="1">
              <a:spcAft>
                <a:spcPts val="750"/>
              </a:spcAft>
            </a:pPr>
            <a:endParaRPr lang="en-US" sz="1050" dirty="0">
              <a:solidFill>
                <a:schemeClr val="bg1"/>
              </a:solidFill>
            </a:endParaRPr>
          </a:p>
          <a:p>
            <a:pPr marL="0" lvl="1">
              <a:spcAft>
                <a:spcPts val="750"/>
              </a:spcAft>
            </a:pPr>
            <a:r>
              <a:rPr lang="en-US" sz="1050" dirty="0">
                <a:solidFill>
                  <a:schemeClr val="bg1"/>
                </a:solidFill>
              </a:rPr>
              <a:t>         </a:t>
            </a:r>
            <a:r>
              <a:rPr lang="en-US" sz="1050" i="1" dirty="0">
                <a:solidFill>
                  <a:schemeClr val="bg1"/>
                </a:solidFill>
              </a:rPr>
              <a:t>Key learning:</a:t>
            </a:r>
          </a:p>
          <a:p>
            <a:pPr marL="0" lvl="1">
              <a:spcAft>
                <a:spcPts val="750"/>
              </a:spcAft>
            </a:pPr>
            <a:r>
              <a:rPr lang="en-US" sz="1050" i="1" dirty="0">
                <a:solidFill>
                  <a:schemeClr val="bg1"/>
                </a:solidFill>
              </a:rPr>
              <a:t>Start with a brainstorming exercise on potential use cases to define the most beneficial value drivers to begin your 2D journey.</a:t>
            </a:r>
          </a:p>
          <a:p>
            <a:pPr marL="0" lvl="1">
              <a:spcAft>
                <a:spcPts val="750"/>
              </a:spcAft>
            </a:pPr>
            <a:r>
              <a:rPr lang="en-US" sz="1050" dirty="0">
                <a:solidFill>
                  <a:schemeClr val="bg1"/>
                </a:solidFill>
              </a:rPr>
              <a:t>Align on your </a:t>
            </a:r>
            <a:r>
              <a:rPr lang="en-US" sz="1050" dirty="0" err="1">
                <a:solidFill>
                  <a:schemeClr val="bg1"/>
                </a:solidFill>
              </a:rPr>
              <a:t>prioritised</a:t>
            </a:r>
            <a:r>
              <a:rPr lang="en-US" sz="1050" dirty="0">
                <a:solidFill>
                  <a:schemeClr val="bg1"/>
                </a:solidFill>
              </a:rPr>
              <a:t> Use Cases and </a:t>
            </a:r>
            <a:r>
              <a:rPr lang="en-US" sz="1050" dirty="0">
                <a:solidFill>
                  <a:schemeClr val="bg1"/>
                </a:solidFill>
                <a:hlinkClick r:id="rId12"/>
              </a:rPr>
              <a:t>review other examples</a:t>
            </a:r>
            <a:r>
              <a:rPr lang="en-US" sz="1050" dirty="0">
                <a:solidFill>
                  <a:schemeClr val="bg1"/>
                </a:solidFill>
              </a:rPr>
              <a:t>.</a:t>
            </a:r>
          </a:p>
        </p:txBody>
      </p:sp>
      <p:sp>
        <p:nvSpPr>
          <p:cNvPr id="50" name="Title 1">
            <a:extLst>
              <a:ext uri="{FF2B5EF4-FFF2-40B4-BE49-F238E27FC236}">
                <a16:creationId xmlns:a16="http://schemas.microsoft.com/office/drawing/2014/main" id="{2784B0B9-E27C-420D-A689-B4EEEA55FF12}"/>
              </a:ext>
            </a:extLst>
          </p:cNvPr>
          <p:cNvSpPr txBox="1">
            <a:spLocks/>
          </p:cNvSpPr>
          <p:nvPr/>
        </p:nvSpPr>
        <p:spPr bwMode="auto">
          <a:xfrm>
            <a:off x="303609" y="87475"/>
            <a:ext cx="2691945"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1. Start by identifying the Key Drivers</a:t>
            </a:r>
          </a:p>
        </p:txBody>
      </p:sp>
      <p:cxnSp>
        <p:nvCxnSpPr>
          <p:cNvPr id="55" name="Straight Connector 54">
            <a:extLst>
              <a:ext uri="{FF2B5EF4-FFF2-40B4-BE49-F238E27FC236}">
                <a16:creationId xmlns:a16="http://schemas.microsoft.com/office/drawing/2014/main" id="{DF58F752-212B-469A-990E-BE3E3B040CF8}"/>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F816460-34D0-4762-91BA-6816A40BD58F}"/>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EBA8D4D2-A8F2-4FF5-9AD3-CCBF2B89567E}"/>
              </a:ext>
            </a:extLst>
          </p:cNvPr>
          <p:cNvSpPr/>
          <p:nvPr/>
        </p:nvSpPr>
        <p:spPr>
          <a:xfrm>
            <a:off x="5125501" y="828003"/>
            <a:ext cx="1318303"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KEY DRIVERS</a:t>
            </a:r>
          </a:p>
        </p:txBody>
      </p:sp>
      <p:grpSp>
        <p:nvGrpSpPr>
          <p:cNvPr id="106" name="Group 105">
            <a:extLst>
              <a:ext uri="{FF2B5EF4-FFF2-40B4-BE49-F238E27FC236}">
                <a16:creationId xmlns:a16="http://schemas.microsoft.com/office/drawing/2014/main" id="{5A1E0F7E-5F15-4E69-BB4F-0E03208E1D7E}"/>
              </a:ext>
            </a:extLst>
          </p:cNvPr>
          <p:cNvGrpSpPr/>
          <p:nvPr/>
        </p:nvGrpSpPr>
        <p:grpSpPr>
          <a:xfrm>
            <a:off x="125709" y="694902"/>
            <a:ext cx="456300" cy="455879"/>
            <a:chOff x="4727848" y="1172232"/>
            <a:chExt cx="608400" cy="607839"/>
          </a:xfrm>
        </p:grpSpPr>
        <p:sp>
          <p:nvSpPr>
            <p:cNvPr id="107" name="Oval 20">
              <a:extLst>
                <a:ext uri="{FF2B5EF4-FFF2-40B4-BE49-F238E27FC236}">
                  <a16:creationId xmlns:a16="http://schemas.microsoft.com/office/drawing/2014/main" id="{DBF4B76D-7B01-459C-9E0C-7FA2EE84F910}"/>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08" name="Groupe 355">
              <a:extLst>
                <a:ext uri="{FF2B5EF4-FFF2-40B4-BE49-F238E27FC236}">
                  <a16:creationId xmlns:a16="http://schemas.microsoft.com/office/drawing/2014/main" id="{74EF663C-29E8-4AAE-A7A4-8341C892B827}"/>
                </a:ext>
              </a:extLst>
            </p:cNvPr>
            <p:cNvGrpSpPr/>
            <p:nvPr/>
          </p:nvGrpSpPr>
          <p:grpSpPr>
            <a:xfrm>
              <a:off x="4869879" y="1285172"/>
              <a:ext cx="323920" cy="381923"/>
              <a:chOff x="9153875" y="3671977"/>
              <a:chExt cx="363537" cy="428625"/>
            </a:xfrm>
            <a:solidFill>
              <a:srgbClr val="007D74"/>
            </a:solidFill>
          </p:grpSpPr>
          <p:sp>
            <p:nvSpPr>
              <p:cNvPr id="109" name="Freeform 76">
                <a:extLst>
                  <a:ext uri="{FF2B5EF4-FFF2-40B4-BE49-F238E27FC236}">
                    <a16:creationId xmlns:a16="http://schemas.microsoft.com/office/drawing/2014/main" id="{AAE875E4-F988-49EF-A016-E67585AEDD70}"/>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0" name="Freeform 77">
                <a:extLst>
                  <a:ext uri="{FF2B5EF4-FFF2-40B4-BE49-F238E27FC236}">
                    <a16:creationId xmlns:a16="http://schemas.microsoft.com/office/drawing/2014/main" id="{D267446C-43EA-4A34-B198-CAE7F306B01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78">
                <a:extLst>
                  <a:ext uri="{FF2B5EF4-FFF2-40B4-BE49-F238E27FC236}">
                    <a16:creationId xmlns:a16="http://schemas.microsoft.com/office/drawing/2014/main" id="{21355329-D48C-478F-AA48-5A8178F129B5}"/>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Freeform 79">
                <a:extLst>
                  <a:ext uri="{FF2B5EF4-FFF2-40B4-BE49-F238E27FC236}">
                    <a16:creationId xmlns:a16="http://schemas.microsoft.com/office/drawing/2014/main" id="{45CB3A18-FAD4-4445-9D4C-54CAA28AECD9}"/>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3" name="Freeform 80">
                <a:extLst>
                  <a:ext uri="{FF2B5EF4-FFF2-40B4-BE49-F238E27FC236}">
                    <a16:creationId xmlns:a16="http://schemas.microsoft.com/office/drawing/2014/main" id="{7E94F36C-B25C-46F7-9974-3DE1175F0A65}"/>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4" name="Freeform 81">
                <a:extLst>
                  <a:ext uri="{FF2B5EF4-FFF2-40B4-BE49-F238E27FC236}">
                    <a16:creationId xmlns:a16="http://schemas.microsoft.com/office/drawing/2014/main" id="{2783E2E6-FEAF-4D9A-92D2-79A2CB4F5F4A}"/>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58" name="Groupe 243">
            <a:extLst>
              <a:ext uri="{FF2B5EF4-FFF2-40B4-BE49-F238E27FC236}">
                <a16:creationId xmlns:a16="http://schemas.microsoft.com/office/drawing/2014/main" id="{C5E4F4A8-E61C-4107-B3B9-8C03F7FBC442}"/>
              </a:ext>
            </a:extLst>
          </p:cNvPr>
          <p:cNvGrpSpPr/>
          <p:nvPr/>
        </p:nvGrpSpPr>
        <p:grpSpPr>
          <a:xfrm>
            <a:off x="172204" y="2959175"/>
            <a:ext cx="274325" cy="285809"/>
            <a:chOff x="7826375" y="766763"/>
            <a:chExt cx="412750" cy="501651"/>
          </a:xfrm>
          <a:solidFill>
            <a:schemeClr val="bg1"/>
          </a:solidFill>
        </p:grpSpPr>
        <p:sp>
          <p:nvSpPr>
            <p:cNvPr id="77" name="Freeform 103">
              <a:extLst>
                <a:ext uri="{FF2B5EF4-FFF2-40B4-BE49-F238E27FC236}">
                  <a16:creationId xmlns:a16="http://schemas.microsoft.com/office/drawing/2014/main" id="{CEDACAEC-750E-4605-9E15-E4E831E889B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104">
              <a:extLst>
                <a:ext uri="{FF2B5EF4-FFF2-40B4-BE49-F238E27FC236}">
                  <a16:creationId xmlns:a16="http://schemas.microsoft.com/office/drawing/2014/main" id="{64704232-C3E8-4C25-BE9E-8649CC891997}"/>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105">
              <a:extLst>
                <a:ext uri="{FF2B5EF4-FFF2-40B4-BE49-F238E27FC236}">
                  <a16:creationId xmlns:a16="http://schemas.microsoft.com/office/drawing/2014/main" id="{0CA566EB-D4B6-4A1E-A3C6-285BBA4D95A0}"/>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106">
              <a:extLst>
                <a:ext uri="{FF2B5EF4-FFF2-40B4-BE49-F238E27FC236}">
                  <a16:creationId xmlns:a16="http://schemas.microsoft.com/office/drawing/2014/main" id="{9DC11362-D1D0-43DB-9AEB-FAC100A8EE22}"/>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Rectangle 107">
              <a:extLst>
                <a:ext uri="{FF2B5EF4-FFF2-40B4-BE49-F238E27FC236}">
                  <a16:creationId xmlns:a16="http://schemas.microsoft.com/office/drawing/2014/main" id="{5D602B42-3FCF-4ACD-AB93-081A27174167}"/>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2" name="Freeform 108">
              <a:extLst>
                <a:ext uri="{FF2B5EF4-FFF2-40B4-BE49-F238E27FC236}">
                  <a16:creationId xmlns:a16="http://schemas.microsoft.com/office/drawing/2014/main" id="{C17D6EC5-52A7-4206-8020-C851B4F7FA39}"/>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3" name="Freeform 109">
              <a:extLst>
                <a:ext uri="{FF2B5EF4-FFF2-40B4-BE49-F238E27FC236}">
                  <a16:creationId xmlns:a16="http://schemas.microsoft.com/office/drawing/2014/main" id="{83B160F2-B8FC-419D-B9C3-63F6362D802E}"/>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4" name="Rectangle 110">
              <a:extLst>
                <a:ext uri="{FF2B5EF4-FFF2-40B4-BE49-F238E27FC236}">
                  <a16:creationId xmlns:a16="http://schemas.microsoft.com/office/drawing/2014/main" id="{C461E123-B557-4CB9-AC32-D9BFBF387883}"/>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5" name="Rectangle 111">
              <a:extLst>
                <a:ext uri="{FF2B5EF4-FFF2-40B4-BE49-F238E27FC236}">
                  <a16:creationId xmlns:a16="http://schemas.microsoft.com/office/drawing/2014/main" id="{D8CDD393-5795-4D01-9303-27958E14C6D7}"/>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6" name="Rectangle 112">
              <a:extLst>
                <a:ext uri="{FF2B5EF4-FFF2-40B4-BE49-F238E27FC236}">
                  <a16:creationId xmlns:a16="http://schemas.microsoft.com/office/drawing/2014/main" id="{AC5AF339-88C6-47FA-A633-F88491012AF8}"/>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7" name="Freeform 113">
              <a:extLst>
                <a:ext uri="{FF2B5EF4-FFF2-40B4-BE49-F238E27FC236}">
                  <a16:creationId xmlns:a16="http://schemas.microsoft.com/office/drawing/2014/main" id="{17FB6296-8BB9-4E92-B7BC-F929EBC90288}"/>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8" name="Slide Number Placeholder 3">
            <a:extLst>
              <a:ext uri="{FF2B5EF4-FFF2-40B4-BE49-F238E27FC236}">
                <a16:creationId xmlns:a16="http://schemas.microsoft.com/office/drawing/2014/main" id="{59914C01-D822-409D-B207-9744E660430C}"/>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15</a:t>
            </a:fld>
            <a:endParaRPr lang="en-US"/>
          </a:p>
        </p:txBody>
      </p:sp>
      <p:sp>
        <p:nvSpPr>
          <p:cNvPr id="105" name="AutoShape 2">
            <a:hlinkClick r:id="rId13" action="ppaction://hlinksldjump"/>
            <a:extLst>
              <a:ext uri="{FF2B5EF4-FFF2-40B4-BE49-F238E27FC236}">
                <a16:creationId xmlns:a16="http://schemas.microsoft.com/office/drawing/2014/main" id="{48CC0AEE-B55A-02F6-083B-D21489345163}"/>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16" name="AutoShape 2">
            <a:hlinkClick r:id="rId14" action="ppaction://hlinksldjump"/>
            <a:extLst>
              <a:ext uri="{FF2B5EF4-FFF2-40B4-BE49-F238E27FC236}">
                <a16:creationId xmlns:a16="http://schemas.microsoft.com/office/drawing/2014/main" id="{C7674FBE-9A71-8FE0-1F15-9787258490E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17" name="AutoShape 2">
            <a:hlinkClick r:id="rId15" action="ppaction://hlinksldjump"/>
            <a:extLst>
              <a:ext uri="{FF2B5EF4-FFF2-40B4-BE49-F238E27FC236}">
                <a16:creationId xmlns:a16="http://schemas.microsoft.com/office/drawing/2014/main" id="{A62CDC3C-7F9A-32A8-E502-B57E2A3167BE}"/>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18" name="AutoShape 2">
            <a:hlinkClick r:id="rId16" action="ppaction://hlinksldjump"/>
            <a:extLst>
              <a:ext uri="{FF2B5EF4-FFF2-40B4-BE49-F238E27FC236}">
                <a16:creationId xmlns:a16="http://schemas.microsoft.com/office/drawing/2014/main" id="{3AD2BF4A-4444-A86A-F856-3E6622195A6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19" name="AutoShape 2">
            <a:hlinkClick r:id="rId17" action="ppaction://hlinksldjump"/>
            <a:extLst>
              <a:ext uri="{FF2B5EF4-FFF2-40B4-BE49-F238E27FC236}">
                <a16:creationId xmlns:a16="http://schemas.microsoft.com/office/drawing/2014/main" id="{F9D9931C-AC25-825B-AC19-57B6B10981A2}"/>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 name="Group 1">
            <a:extLst>
              <a:ext uri="{FF2B5EF4-FFF2-40B4-BE49-F238E27FC236}">
                <a16:creationId xmlns:a16="http://schemas.microsoft.com/office/drawing/2014/main" id="{2076F4E8-7179-16E2-9EF6-FBF78C06308A}"/>
              </a:ext>
            </a:extLst>
          </p:cNvPr>
          <p:cNvGrpSpPr/>
          <p:nvPr/>
        </p:nvGrpSpPr>
        <p:grpSpPr>
          <a:xfrm>
            <a:off x="7405014" y="4531233"/>
            <a:ext cx="186825" cy="186825"/>
            <a:chOff x="9873352" y="6041644"/>
            <a:chExt cx="249100" cy="249100"/>
          </a:xfrm>
        </p:grpSpPr>
        <p:sp>
          <p:nvSpPr>
            <p:cNvPr id="3" name="Oval 2">
              <a:hlinkClick r:id="" action="ppaction://hlinkshowjump?jump=previousslide"/>
              <a:extLst>
                <a:ext uri="{FF2B5EF4-FFF2-40B4-BE49-F238E27FC236}">
                  <a16:creationId xmlns:a16="http://schemas.microsoft.com/office/drawing/2014/main" id="{9A737F78-F1B1-23A4-4504-B991D36998BA}"/>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 name="Group 3">
              <a:extLst>
                <a:ext uri="{FF2B5EF4-FFF2-40B4-BE49-F238E27FC236}">
                  <a16:creationId xmlns:a16="http://schemas.microsoft.com/office/drawing/2014/main" id="{CD28D2DC-CEA5-3AEC-DC41-CEADEE23E701}"/>
                </a:ext>
              </a:extLst>
            </p:cNvPr>
            <p:cNvGrpSpPr/>
            <p:nvPr userDrawn="1"/>
          </p:nvGrpSpPr>
          <p:grpSpPr>
            <a:xfrm>
              <a:off x="9971776" y="6136088"/>
              <a:ext cx="41137" cy="66044"/>
              <a:chOff x="3345327" y="4804129"/>
              <a:chExt cx="74099" cy="118964"/>
            </a:xfrm>
          </p:grpSpPr>
          <p:cxnSp>
            <p:nvCxnSpPr>
              <p:cNvPr id="6" name="Straight Connector 5">
                <a:hlinkClick r:id="" action="ppaction://hlinkshowjump?jump=previousslide"/>
                <a:extLst>
                  <a:ext uri="{FF2B5EF4-FFF2-40B4-BE49-F238E27FC236}">
                    <a16:creationId xmlns:a16="http://schemas.microsoft.com/office/drawing/2014/main" id="{5B3407BC-B984-E8E4-AE0B-1E113B7F6656}"/>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hlinkClick r:id="" action="ppaction://hlinkshowjump?jump=previousslide"/>
                <a:extLst>
                  <a:ext uri="{FF2B5EF4-FFF2-40B4-BE49-F238E27FC236}">
                    <a16:creationId xmlns:a16="http://schemas.microsoft.com/office/drawing/2014/main" id="{8F488B37-E85C-8F7E-DBEB-C58361691FE4}"/>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8" name="Group 7">
            <a:extLst>
              <a:ext uri="{FF2B5EF4-FFF2-40B4-BE49-F238E27FC236}">
                <a16:creationId xmlns:a16="http://schemas.microsoft.com/office/drawing/2014/main" id="{7983258B-4CF9-67A1-A7AE-F2408096E8CA}"/>
              </a:ext>
            </a:extLst>
          </p:cNvPr>
          <p:cNvGrpSpPr/>
          <p:nvPr/>
        </p:nvGrpSpPr>
        <p:grpSpPr>
          <a:xfrm>
            <a:off x="7642346" y="4531233"/>
            <a:ext cx="186825" cy="186825"/>
            <a:chOff x="10189795" y="6045160"/>
            <a:chExt cx="249100" cy="249100"/>
          </a:xfrm>
        </p:grpSpPr>
        <p:sp>
          <p:nvSpPr>
            <p:cNvPr id="9" name="Oval 8">
              <a:hlinkClick r:id="" action="ppaction://hlinkshowjump?jump=nextslide"/>
              <a:extLst>
                <a:ext uri="{FF2B5EF4-FFF2-40B4-BE49-F238E27FC236}">
                  <a16:creationId xmlns:a16="http://schemas.microsoft.com/office/drawing/2014/main" id="{ECD1C8C0-2149-1615-CAFD-1A8AF203791C}"/>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id="{EB061647-ABD7-AC48-4AD9-A090CE3523D7}"/>
                </a:ext>
              </a:extLst>
            </p:cNvPr>
            <p:cNvGrpSpPr/>
            <p:nvPr userDrawn="1"/>
          </p:nvGrpSpPr>
          <p:grpSpPr>
            <a:xfrm flipH="1" flipV="1">
              <a:off x="10297292" y="6133992"/>
              <a:ext cx="41137" cy="66044"/>
              <a:chOff x="3345327" y="4804129"/>
              <a:chExt cx="74099" cy="118964"/>
            </a:xfrm>
          </p:grpSpPr>
          <p:cxnSp>
            <p:nvCxnSpPr>
              <p:cNvPr id="11" name="Straight Connector 10">
                <a:hlinkClick r:id="" action="ppaction://hlinkshowjump?jump=nextslide"/>
                <a:extLst>
                  <a:ext uri="{FF2B5EF4-FFF2-40B4-BE49-F238E27FC236}">
                    <a16:creationId xmlns:a16="http://schemas.microsoft.com/office/drawing/2014/main" id="{ED9D88C8-D92C-A87B-564A-68AF9FCA148B}"/>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hlinkClick r:id="" action="ppaction://hlinkshowjump?jump=nextslide"/>
                <a:extLst>
                  <a:ext uri="{FF2B5EF4-FFF2-40B4-BE49-F238E27FC236}">
                    <a16:creationId xmlns:a16="http://schemas.microsoft.com/office/drawing/2014/main" id="{B0E10824-B6BB-0EF6-A1F2-BB57A7CC3693}"/>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3" name="Rounded Rectangle 14">
            <a:hlinkClick r:id="rId18"/>
            <a:extLst>
              <a:ext uri="{FF2B5EF4-FFF2-40B4-BE49-F238E27FC236}">
                <a16:creationId xmlns:a16="http://schemas.microsoft.com/office/drawing/2014/main" id="{2A07AEEC-7C0F-3A68-F9F6-C3CA65FDB4F5}"/>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14" name="Arrow: Right 88">
            <a:hlinkClick r:id="" action="ppaction://hlinkshowjump?jump=lastslideviewed"/>
            <a:extLst>
              <a:ext uri="{FF2B5EF4-FFF2-40B4-BE49-F238E27FC236}">
                <a16:creationId xmlns:a16="http://schemas.microsoft.com/office/drawing/2014/main" id="{0D928621-A364-C8EF-7715-BE04B36A78BC}"/>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17" name="Graphic 16">
            <a:hlinkClick r:id="rId19" action="ppaction://hlinksldjump"/>
            <a:extLst>
              <a:ext uri="{FF2B5EF4-FFF2-40B4-BE49-F238E27FC236}">
                <a16:creationId xmlns:a16="http://schemas.microsoft.com/office/drawing/2014/main" id="{FBD8B685-098A-B1B4-10DE-810CE572848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888087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1D28509-54F1-4A67-981C-424C50BAF85B}"/>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61D28509-54F1-4A67-981C-424C50BAF85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pic>
        <p:nvPicPr>
          <p:cNvPr id="11" name="Picture 5">
            <a:extLst>
              <a:ext uri="{FF2B5EF4-FFF2-40B4-BE49-F238E27FC236}">
                <a16:creationId xmlns:a16="http://schemas.microsoft.com/office/drawing/2014/main" id="{CBBB8163-332A-438E-9DD3-C04652B6EE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098"/>
          <a:stretch/>
        </p:blipFill>
        <p:spPr bwMode="auto">
          <a:xfrm>
            <a:off x="7434923" y="263367"/>
            <a:ext cx="1340616" cy="13251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4CB7362-ABCF-4F05-8082-53E8B5305954}"/>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angle 12">
            <a:extLst>
              <a:ext uri="{FF2B5EF4-FFF2-40B4-BE49-F238E27FC236}">
                <a16:creationId xmlns:a16="http://schemas.microsoft.com/office/drawing/2014/main" id="{8A3FF277-4C30-41B3-80A3-75722F8AAAD9}"/>
              </a:ext>
            </a:extLst>
          </p:cNvPr>
          <p:cNvSpPr/>
          <p:nvPr/>
        </p:nvSpPr>
        <p:spPr>
          <a:xfrm>
            <a:off x="146242" y="1384450"/>
            <a:ext cx="2696876" cy="3029034"/>
          </a:xfrm>
          <a:prstGeom prst="rect">
            <a:avLst/>
          </a:prstGeom>
        </p:spPr>
        <p:txBody>
          <a:bodyPr wrap="square" lIns="0">
            <a:spAutoFit/>
          </a:bodyPr>
          <a:lstStyle/>
          <a:p>
            <a:pPr marL="0" lvl="1">
              <a:spcAft>
                <a:spcPts val="750"/>
              </a:spcAft>
            </a:pPr>
            <a:r>
              <a:rPr lang="en-US" sz="1050">
                <a:solidFill>
                  <a:schemeClr val="bg1"/>
                </a:solidFill>
              </a:rPr>
              <a:t>If your primary use cases for 2D are operational, consider how you can improve consumer KPIs by also using that same 2D barcode to engage directly with consumers.</a:t>
            </a:r>
          </a:p>
          <a:p>
            <a:pPr marL="0" lvl="1">
              <a:spcAft>
                <a:spcPts val="750"/>
              </a:spcAft>
            </a:pPr>
            <a:r>
              <a:rPr lang="en-US" sz="1050">
                <a:solidFill>
                  <a:schemeClr val="bg1"/>
                </a:solidFill>
              </a:rPr>
              <a:t>Do you already have a QR code </a:t>
            </a:r>
            <a:r>
              <a:rPr lang="en-US" sz="1050" err="1">
                <a:solidFill>
                  <a:schemeClr val="bg1"/>
                </a:solidFill>
              </a:rPr>
              <a:t>fon</a:t>
            </a:r>
            <a:r>
              <a:rPr lang="en-US" sz="1050">
                <a:solidFill>
                  <a:schemeClr val="bg1"/>
                </a:solidFill>
              </a:rPr>
              <a:t> your product?</a:t>
            </a:r>
          </a:p>
          <a:p>
            <a:pPr marL="0" lvl="1">
              <a:spcAft>
                <a:spcPts val="750"/>
              </a:spcAft>
            </a:pPr>
            <a:r>
              <a:rPr lang="en-US" sz="1050" b="1">
                <a:solidFill>
                  <a:schemeClr val="bg1"/>
                </a:solidFill>
              </a:rPr>
              <a:t>Adding the GTIN inside of your existing QR code can unlock additional use cases AND enable that same code to go “beep” at POS. </a:t>
            </a:r>
          </a:p>
          <a:p>
            <a:pPr marL="0" lvl="1">
              <a:spcAft>
                <a:spcPts val="750"/>
              </a:spcAft>
            </a:pPr>
            <a:endParaRPr lang="en-US" sz="1050" b="1">
              <a:solidFill>
                <a:schemeClr val="bg1"/>
              </a:solidFill>
            </a:endParaRPr>
          </a:p>
          <a:p>
            <a:pPr marL="0" lvl="1">
              <a:spcAft>
                <a:spcPts val="750"/>
              </a:spcAft>
            </a:pPr>
            <a:endParaRPr lang="en-US" sz="1050" b="1">
              <a:solidFill>
                <a:schemeClr val="bg1"/>
              </a:solidFill>
            </a:endParaRPr>
          </a:p>
          <a:p>
            <a:pPr marL="0" lvl="1">
              <a:spcAft>
                <a:spcPts val="750"/>
              </a:spcAft>
            </a:pPr>
            <a:r>
              <a:rPr lang="en-US" sz="1050">
                <a:solidFill>
                  <a:schemeClr val="bg1"/>
                </a:solidFill>
              </a:rPr>
              <a:t>        </a:t>
            </a:r>
            <a:r>
              <a:rPr lang="en-US" sz="1050" i="1">
                <a:solidFill>
                  <a:schemeClr val="bg1"/>
                </a:solidFill>
              </a:rPr>
              <a:t>Check out </a:t>
            </a:r>
            <a:r>
              <a:rPr lang="en-US" sz="1050" i="1">
                <a:solidFill>
                  <a:schemeClr val="bg1"/>
                </a:solidFill>
                <a:hlinkClick r:id="rId7" action="ppaction://hlinksldjump">
                  <a:extLst>
                    <a:ext uri="{A12FA001-AC4F-418D-AE19-62706E023703}">
                      <ahyp:hlinkClr xmlns:ahyp="http://schemas.microsoft.com/office/drawing/2018/hyperlinkcolor" val="tx"/>
                    </a:ext>
                  </a:extLst>
                </a:hlinkClick>
              </a:rPr>
              <a:t>key learnings here</a:t>
            </a:r>
            <a:endParaRPr lang="en-US" sz="1050" i="1">
              <a:solidFill>
                <a:schemeClr val="bg1"/>
              </a:solidFill>
            </a:endParaRPr>
          </a:p>
        </p:txBody>
      </p:sp>
      <p:sp>
        <p:nvSpPr>
          <p:cNvPr id="14" name="Title 1">
            <a:extLst>
              <a:ext uri="{FF2B5EF4-FFF2-40B4-BE49-F238E27FC236}">
                <a16:creationId xmlns:a16="http://schemas.microsoft.com/office/drawing/2014/main" id="{B1979F1E-D1B3-4C77-87D9-F90619B3006A}"/>
              </a:ext>
            </a:extLst>
          </p:cNvPr>
          <p:cNvSpPr txBox="1">
            <a:spLocks/>
          </p:cNvSpPr>
          <p:nvPr/>
        </p:nvSpPr>
        <p:spPr bwMode="auto">
          <a:xfrm>
            <a:off x="303610" y="87475"/>
            <a:ext cx="2829450"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2. Consider Consumer Engagement Goals</a:t>
            </a:r>
          </a:p>
        </p:txBody>
      </p:sp>
      <p:cxnSp>
        <p:nvCxnSpPr>
          <p:cNvPr id="26" name="Straight Connector 25">
            <a:extLst>
              <a:ext uri="{FF2B5EF4-FFF2-40B4-BE49-F238E27FC236}">
                <a16:creationId xmlns:a16="http://schemas.microsoft.com/office/drawing/2014/main" id="{E2FFD7B9-DE38-4AF1-BC9B-B284EDAD1288}"/>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ounded Rectangle 93">
            <a:extLst>
              <a:ext uri="{FF2B5EF4-FFF2-40B4-BE49-F238E27FC236}">
                <a16:creationId xmlns:a16="http://schemas.microsoft.com/office/drawing/2014/main" id="{B35D2E3E-F395-454E-B484-9F8AE390900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sp>
        <p:nvSpPr>
          <p:cNvPr id="40" name="Slide Number Placeholder 5">
            <a:extLst>
              <a:ext uri="{FF2B5EF4-FFF2-40B4-BE49-F238E27FC236}">
                <a16:creationId xmlns:a16="http://schemas.microsoft.com/office/drawing/2014/main" id="{7FC1B3AC-BD03-4802-88FB-8F06AE3A1B39}"/>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16</a:t>
            </a:fld>
            <a:endParaRPr lang="en-US"/>
          </a:p>
        </p:txBody>
      </p:sp>
      <p:grpSp>
        <p:nvGrpSpPr>
          <p:cNvPr id="10" name="Group 9">
            <a:extLst>
              <a:ext uri="{FF2B5EF4-FFF2-40B4-BE49-F238E27FC236}">
                <a16:creationId xmlns:a16="http://schemas.microsoft.com/office/drawing/2014/main" id="{5D01586A-FE40-4FF9-BE48-C55F70C3C3EE}"/>
              </a:ext>
            </a:extLst>
          </p:cNvPr>
          <p:cNvGrpSpPr/>
          <p:nvPr/>
        </p:nvGrpSpPr>
        <p:grpSpPr>
          <a:xfrm>
            <a:off x="2987397" y="1384450"/>
            <a:ext cx="6461408" cy="3651473"/>
            <a:chOff x="4521390" y="1620022"/>
            <a:chExt cx="8717779" cy="4868631"/>
          </a:xfrm>
        </p:grpSpPr>
        <p:sp>
          <p:nvSpPr>
            <p:cNvPr id="41" name="Rectangle 40">
              <a:extLst>
                <a:ext uri="{FF2B5EF4-FFF2-40B4-BE49-F238E27FC236}">
                  <a16:creationId xmlns:a16="http://schemas.microsoft.com/office/drawing/2014/main" id="{24F15709-4FE9-4C1F-9AFE-3D7FB3DF951E}"/>
                </a:ext>
              </a:extLst>
            </p:cNvPr>
            <p:cNvSpPr>
              <a:spLocks/>
            </p:cNvSpPr>
            <p:nvPr/>
          </p:nvSpPr>
          <p:spPr>
            <a:xfrm>
              <a:off x="4532398" y="1620022"/>
              <a:ext cx="7294512" cy="349703"/>
            </a:xfrm>
            <a:prstGeom prst="rect">
              <a:avLst/>
            </a:prstGeom>
            <a:noFill/>
            <a:ln w="12700" cap="flat" cmpd="sng" algn="ctr">
              <a:noFill/>
              <a:prstDash val="solid"/>
            </a:ln>
            <a:effectLst/>
          </p:spPr>
          <p:txBody>
            <a:bodyPr wrap="square" tIns="54000" numCol="1" rtlCol="0" anchor="t">
              <a:spAutoFit/>
            </a:bodyPr>
            <a:lstStyle/>
            <a:p>
              <a:pPr>
                <a:buSzPts val="1400"/>
              </a:pPr>
              <a:r>
                <a:rPr lang="en-US" sz="1050">
                  <a:solidFill>
                    <a:schemeClr val="tx2"/>
                  </a:solidFill>
                  <a:latin typeface="+mj-lt"/>
                </a:rPr>
                <a:t>Consumer engagement use case examples:</a:t>
              </a:r>
            </a:p>
          </p:txBody>
        </p:sp>
        <p:sp>
          <p:nvSpPr>
            <p:cNvPr id="42" name="Rectangle 41">
              <a:extLst>
                <a:ext uri="{FF2B5EF4-FFF2-40B4-BE49-F238E27FC236}">
                  <a16:creationId xmlns:a16="http://schemas.microsoft.com/office/drawing/2014/main" id="{D6F9000F-A8CA-4A9F-980C-3C071B3D5B6F}"/>
                </a:ext>
              </a:extLst>
            </p:cNvPr>
            <p:cNvSpPr>
              <a:spLocks/>
            </p:cNvSpPr>
            <p:nvPr/>
          </p:nvSpPr>
          <p:spPr>
            <a:xfrm>
              <a:off x="4533741" y="2181135"/>
              <a:ext cx="8704501" cy="3996854"/>
            </a:xfrm>
            <a:prstGeom prst="rect">
              <a:avLst/>
            </a:prstGeom>
            <a:noFill/>
            <a:ln w="12700" cap="flat" cmpd="sng" algn="ctr">
              <a:noFill/>
              <a:prstDash val="solid"/>
            </a:ln>
            <a:effectLst/>
          </p:spPr>
          <p:txBody>
            <a:bodyPr wrap="square" tIns="54000" numCol="2" rtlCol="0" anchor="t">
              <a:spAutoFit/>
            </a:bodyPr>
            <a:lstStyle/>
            <a:p>
              <a:pPr marL="260604" indent="-260604">
                <a:buSzPct val="100000"/>
                <a:buFont typeface="Arial" panose="020B0604020202020204" pitchFamily="34" charset="0"/>
                <a:buAutoNum type="arabicPeriod"/>
              </a:pPr>
              <a:r>
                <a:rPr lang="en-US" sz="1050" b="1" dirty="0">
                  <a:solidFill>
                    <a:srgbClr val="F26334"/>
                  </a:solidFill>
                  <a:latin typeface="+mj-lt"/>
                </a:rPr>
                <a:t>Product as a channel</a:t>
              </a:r>
              <a:endParaRPr lang="nl-NL" sz="1050" b="1" dirty="0">
                <a:solidFill>
                  <a:srgbClr val="F26334"/>
                </a:solidFill>
                <a:latin typeface="+mj-lt"/>
              </a:endParaRPr>
            </a:p>
            <a:p>
              <a:pPr marL="713232" indent="-260604">
                <a:buClr>
                  <a:srgbClr val="FF8200"/>
                </a:buClr>
                <a:buFont typeface="Arial" panose="020B0604020202020204" pitchFamily="34" charset="0"/>
                <a:buChar char="•"/>
              </a:pPr>
              <a:r>
                <a:rPr lang="en-US" sz="1050" dirty="0">
                  <a:solidFill>
                    <a:srgbClr val="002C6C"/>
                  </a:solidFill>
                  <a:latin typeface="+mj-lt"/>
                </a:rPr>
                <a:t>In-store navigation</a:t>
              </a:r>
              <a:endParaRPr lang="nl-NL" sz="1050" dirty="0">
                <a:latin typeface="+mj-lt"/>
              </a:endParaRPr>
            </a:p>
            <a:p>
              <a:pPr marL="713232" indent="-260604">
                <a:buClr>
                  <a:srgbClr val="FF8200"/>
                </a:buClr>
                <a:buFont typeface="Arial" panose="020B0604020202020204" pitchFamily="34" charset="0"/>
                <a:buChar char="•"/>
              </a:pPr>
              <a:r>
                <a:rPr lang="en-US" sz="1050" dirty="0">
                  <a:solidFill>
                    <a:srgbClr val="002C6C"/>
                  </a:solidFill>
                  <a:latin typeface="+mj-lt"/>
                </a:rPr>
                <a:t>In-store conversion</a:t>
              </a:r>
              <a:endParaRPr lang="nl-NL" sz="1050" dirty="0">
                <a:latin typeface="+mj-lt"/>
              </a:endParaRPr>
            </a:p>
            <a:p>
              <a:pPr marL="713232" indent="-260604">
                <a:buClr>
                  <a:srgbClr val="FF8200"/>
                </a:buClr>
                <a:buFont typeface="Arial" panose="020B0604020202020204" pitchFamily="34" charset="0"/>
                <a:buChar char="•"/>
              </a:pPr>
              <a:r>
                <a:rPr lang="en-US" sz="1050" dirty="0">
                  <a:solidFill>
                    <a:srgbClr val="002C6C"/>
                  </a:solidFill>
                  <a:latin typeface="+mj-lt"/>
                </a:rPr>
                <a:t>Use at home</a:t>
              </a:r>
              <a:endParaRPr lang="nl-NL" sz="1050" dirty="0">
                <a:latin typeface="+mj-lt"/>
              </a:endParaRPr>
            </a:p>
            <a:p>
              <a:pPr marL="713232" indent="-260604">
                <a:buClr>
                  <a:srgbClr val="FF8200"/>
                </a:buClr>
                <a:buFont typeface="Arial" panose="020B0604020202020204" pitchFamily="34" charset="0"/>
                <a:buChar char="•"/>
              </a:pPr>
              <a:r>
                <a:rPr lang="en-US" sz="1050" dirty="0">
                  <a:solidFill>
                    <a:srgbClr val="002C6C"/>
                  </a:solidFill>
                  <a:latin typeface="+mj-lt"/>
                </a:rPr>
                <a:t>Share product experience</a:t>
              </a:r>
              <a:endParaRPr lang="nl-NL" sz="1050" dirty="0">
                <a:latin typeface="+mj-lt"/>
              </a:endParaRPr>
            </a:p>
            <a:p>
              <a:pPr marL="672084" indent="-212598"/>
              <a:endParaRPr lang="en-US" sz="1050" dirty="0">
                <a:solidFill>
                  <a:srgbClr val="002C6C"/>
                </a:solidFill>
                <a:latin typeface="+mj-lt"/>
              </a:endParaRPr>
            </a:p>
            <a:p>
              <a:pPr marL="672084" indent="-212598"/>
              <a:endParaRPr lang="en-US" sz="1050" dirty="0">
                <a:solidFill>
                  <a:srgbClr val="002C6C"/>
                </a:solidFill>
                <a:latin typeface="+mj-lt"/>
              </a:endParaRPr>
            </a:p>
            <a:p>
              <a:pPr marL="672084" indent="-212598"/>
              <a:endParaRPr lang="en-US" sz="1050" dirty="0">
                <a:solidFill>
                  <a:srgbClr val="002C6C"/>
                </a:solidFill>
                <a:latin typeface="+mj-lt"/>
              </a:endParaRPr>
            </a:p>
            <a:p>
              <a:pPr marL="672084" indent="-212598"/>
              <a:endParaRPr lang="en-US" sz="1050" dirty="0">
                <a:solidFill>
                  <a:srgbClr val="002C6C"/>
                </a:solidFill>
                <a:latin typeface="+mj-lt"/>
              </a:endParaRPr>
            </a:p>
            <a:p>
              <a:pPr marL="672084" indent="-212598"/>
              <a:endParaRPr lang="en-US" sz="1050" dirty="0">
                <a:solidFill>
                  <a:srgbClr val="002C6C"/>
                </a:solidFill>
                <a:latin typeface="+mj-lt"/>
              </a:endParaRPr>
            </a:p>
            <a:p>
              <a:pPr marL="672084" indent="-212598"/>
              <a:endParaRPr lang="en-US" sz="1050" dirty="0">
                <a:solidFill>
                  <a:srgbClr val="002C6C"/>
                </a:solidFill>
                <a:latin typeface="+mj-lt"/>
              </a:endParaRPr>
            </a:p>
            <a:p>
              <a:pPr marL="672084" indent="-212598"/>
              <a:endParaRPr lang="en-US" sz="1050" dirty="0">
                <a:solidFill>
                  <a:srgbClr val="002C6C"/>
                </a:solidFill>
                <a:latin typeface="+mj-lt"/>
              </a:endParaRPr>
            </a:p>
            <a:p>
              <a:pPr marL="672084" indent="-212598"/>
              <a:endParaRPr lang="en-US" sz="1050" dirty="0">
                <a:solidFill>
                  <a:srgbClr val="002C6C"/>
                </a:solidFill>
                <a:latin typeface="+mj-lt"/>
              </a:endParaRPr>
            </a:p>
            <a:p>
              <a:pPr marL="672084" indent="-212598"/>
              <a:endParaRPr lang="en-US" sz="1050" dirty="0">
                <a:solidFill>
                  <a:srgbClr val="002C6C"/>
                </a:solidFill>
                <a:latin typeface="+mj-lt"/>
              </a:endParaRPr>
            </a:p>
            <a:p>
              <a:pPr marL="672084" indent="-212598"/>
              <a:endParaRPr lang="en-US" sz="1050" dirty="0">
                <a:solidFill>
                  <a:srgbClr val="002C6C"/>
                </a:solidFill>
                <a:latin typeface="+mj-lt"/>
              </a:endParaRPr>
            </a:p>
            <a:p>
              <a:pPr marL="672084" indent="-212598"/>
              <a:endParaRPr lang="en-US" sz="1050" dirty="0">
                <a:solidFill>
                  <a:srgbClr val="002C6C"/>
                </a:solidFill>
                <a:latin typeface="+mj-lt"/>
              </a:endParaRPr>
            </a:p>
            <a:p>
              <a:pPr marL="672084" indent="-212598"/>
              <a:endParaRPr lang="en-US" sz="1050" dirty="0">
                <a:solidFill>
                  <a:srgbClr val="002C6C"/>
                </a:solidFill>
                <a:latin typeface="+mj-lt"/>
              </a:endParaRPr>
            </a:p>
            <a:p>
              <a:pPr marL="672084" indent="-212598"/>
              <a:endParaRPr lang="en-US" sz="1050" dirty="0">
                <a:solidFill>
                  <a:srgbClr val="002C6C"/>
                </a:solidFill>
                <a:latin typeface="+mj-lt"/>
              </a:endParaRPr>
            </a:p>
            <a:p>
              <a:r>
                <a:rPr lang="en-US" sz="1050" b="1" dirty="0">
                  <a:solidFill>
                    <a:srgbClr val="F26334"/>
                  </a:solidFill>
                  <a:latin typeface="+mj-lt"/>
                </a:rPr>
                <a:t>2. Marketing campaigns</a:t>
              </a:r>
              <a:endParaRPr lang="nl-NL" sz="1050" b="1" dirty="0">
                <a:latin typeface="+mj-lt"/>
              </a:endParaRPr>
            </a:p>
            <a:p>
              <a:pPr marL="673799" indent="-214313">
                <a:buClr>
                  <a:srgbClr val="FF8200"/>
                </a:buClr>
                <a:buFont typeface="Arial" panose="020B0604020202020204" pitchFamily="34" charset="0"/>
                <a:buChar char="•"/>
              </a:pPr>
              <a:r>
                <a:rPr lang="en-US" sz="1050" dirty="0">
                  <a:solidFill>
                    <a:srgbClr val="002C6C"/>
                  </a:solidFill>
                  <a:latin typeface="+mj-lt"/>
                </a:rPr>
                <a:t>Promotions</a:t>
              </a:r>
              <a:endParaRPr lang="nl-NL" sz="1050" dirty="0">
                <a:latin typeface="+mj-lt"/>
              </a:endParaRPr>
            </a:p>
            <a:p>
              <a:pPr marL="673799" indent="-214313" fontAlgn="t">
                <a:buClr>
                  <a:srgbClr val="FF8200"/>
                </a:buClr>
                <a:buFont typeface="Arial" panose="020B0604020202020204" pitchFamily="34" charset="0"/>
                <a:buChar char="•"/>
              </a:pPr>
              <a:r>
                <a:rPr lang="en-US" sz="1050" dirty="0">
                  <a:solidFill>
                    <a:srgbClr val="002C6C"/>
                  </a:solidFill>
                  <a:latin typeface="+mj-lt"/>
                </a:rPr>
                <a:t>Social media activation</a:t>
              </a:r>
              <a:endParaRPr lang="nl-NL" sz="1050" dirty="0">
                <a:latin typeface="+mj-lt"/>
              </a:endParaRPr>
            </a:p>
            <a:p>
              <a:pPr marL="673799" indent="-214313" fontAlgn="t">
                <a:buClr>
                  <a:srgbClr val="FF8200"/>
                </a:buClr>
                <a:buFont typeface="Arial" panose="020B0604020202020204" pitchFamily="34" charset="0"/>
                <a:buChar char="•"/>
              </a:pPr>
              <a:r>
                <a:rPr lang="en-US" sz="1050" dirty="0" err="1">
                  <a:solidFill>
                    <a:srgbClr val="002C6C"/>
                  </a:solidFill>
                  <a:latin typeface="+mj-lt"/>
                </a:rPr>
                <a:t>Customise</a:t>
              </a:r>
              <a:r>
                <a:rPr lang="en-US" sz="1050" dirty="0">
                  <a:solidFill>
                    <a:srgbClr val="002C6C"/>
                  </a:solidFill>
                  <a:latin typeface="+mj-lt"/>
                </a:rPr>
                <a:t> products</a:t>
              </a:r>
            </a:p>
            <a:p>
              <a:pPr marL="673799" indent="-214313" fontAlgn="t">
                <a:buClr>
                  <a:srgbClr val="FF8200"/>
                </a:buClr>
                <a:buFont typeface="Arial" panose="020B0604020202020204" pitchFamily="34" charset="0"/>
                <a:buChar char="•"/>
              </a:pPr>
              <a:r>
                <a:rPr lang="en-US" sz="1050" dirty="0">
                  <a:solidFill>
                    <a:srgbClr val="002C6C"/>
                  </a:solidFill>
                  <a:latin typeface="+mj-lt"/>
                </a:rPr>
                <a:t>Storytelling</a:t>
              </a:r>
            </a:p>
            <a:p>
              <a:pPr marL="673799" indent="-214313" fontAlgn="t">
                <a:buFont typeface="Arial" panose="020B0604020202020204" pitchFamily="34" charset="0"/>
                <a:buChar char="•"/>
              </a:pPr>
              <a:endParaRPr lang="en-US" sz="1050" dirty="0">
                <a:solidFill>
                  <a:srgbClr val="002C6C"/>
                </a:solidFill>
                <a:latin typeface="+mj-lt"/>
              </a:endParaRPr>
            </a:p>
            <a:p>
              <a:pPr marL="673799" indent="-214313" fontAlgn="t">
                <a:buFont typeface="Arial" panose="020B0604020202020204" pitchFamily="34" charset="0"/>
                <a:buChar char="•"/>
              </a:pPr>
              <a:endParaRPr lang="en-US" sz="1050" dirty="0">
                <a:solidFill>
                  <a:srgbClr val="002C6C"/>
                </a:solidFill>
                <a:latin typeface="+mj-lt"/>
              </a:endParaRPr>
            </a:p>
            <a:p>
              <a:pPr marL="673799" indent="-214313" fontAlgn="t">
                <a:buFont typeface="Arial" panose="020B0604020202020204" pitchFamily="34" charset="0"/>
                <a:buChar char="•"/>
              </a:pPr>
              <a:endParaRPr lang="en-US" sz="1050" dirty="0">
                <a:solidFill>
                  <a:srgbClr val="002C6C"/>
                </a:solidFill>
                <a:latin typeface="+mj-lt"/>
              </a:endParaRPr>
            </a:p>
            <a:p>
              <a:pPr marL="673799" indent="-214313" fontAlgn="t">
                <a:buFont typeface="Arial" panose="020B0604020202020204" pitchFamily="34" charset="0"/>
                <a:buChar char="•"/>
              </a:pPr>
              <a:endParaRPr lang="en-US" sz="1050" dirty="0">
                <a:solidFill>
                  <a:srgbClr val="002C6C"/>
                </a:solidFill>
                <a:latin typeface="+mj-lt"/>
              </a:endParaRPr>
            </a:p>
            <a:p>
              <a:pPr marL="673799" indent="-214313" fontAlgn="t">
                <a:buFont typeface="Arial" panose="020B0604020202020204" pitchFamily="34" charset="0"/>
                <a:buChar char="•"/>
              </a:pPr>
              <a:endParaRPr lang="en-US" sz="1050" dirty="0">
                <a:solidFill>
                  <a:srgbClr val="002C6C"/>
                </a:solidFill>
                <a:latin typeface="+mj-lt"/>
              </a:endParaRPr>
            </a:p>
          </p:txBody>
        </p:sp>
        <p:sp>
          <p:nvSpPr>
            <p:cNvPr id="24" name="Rectangle 23">
              <a:extLst>
                <a:ext uri="{FF2B5EF4-FFF2-40B4-BE49-F238E27FC236}">
                  <a16:creationId xmlns:a16="http://schemas.microsoft.com/office/drawing/2014/main" id="{4FAC224F-63F8-4A8A-8D44-02A00039BA52}"/>
                </a:ext>
              </a:extLst>
            </p:cNvPr>
            <p:cNvSpPr>
              <a:spLocks/>
            </p:cNvSpPr>
            <p:nvPr/>
          </p:nvSpPr>
          <p:spPr>
            <a:xfrm>
              <a:off x="4521390" y="3784459"/>
              <a:ext cx="8717779" cy="2704194"/>
            </a:xfrm>
            <a:prstGeom prst="rect">
              <a:avLst/>
            </a:prstGeom>
            <a:noFill/>
            <a:ln w="12700" cap="flat" cmpd="sng" algn="ctr">
              <a:noFill/>
              <a:prstDash val="solid"/>
            </a:ln>
            <a:effectLst/>
          </p:spPr>
          <p:txBody>
            <a:bodyPr wrap="square" tIns="54000" numCol="2" rtlCol="0" anchor="t">
              <a:spAutoFit/>
            </a:bodyPr>
            <a:lstStyle/>
            <a:p>
              <a:pPr defTabSz="457144">
                <a:defRPr/>
              </a:pPr>
              <a:r>
                <a:rPr lang="en-US" sz="1050" b="1" dirty="0">
                  <a:solidFill>
                    <a:srgbClr val="F26334"/>
                  </a:solidFill>
                  <a:latin typeface="+mj-lt"/>
                </a:rPr>
                <a:t>3. </a:t>
              </a:r>
              <a:r>
                <a:rPr lang="en-US" sz="1050" b="1" dirty="0" err="1">
                  <a:solidFill>
                    <a:srgbClr val="F26334"/>
                  </a:solidFill>
                  <a:latin typeface="+mj-lt"/>
                </a:rPr>
                <a:t>Contextualised</a:t>
              </a:r>
              <a:r>
                <a:rPr lang="en-US" sz="1050" b="1" dirty="0">
                  <a:solidFill>
                    <a:srgbClr val="F26334"/>
                  </a:solidFill>
                  <a:latin typeface="+mj-lt"/>
                </a:rPr>
                <a:t> content and services</a:t>
              </a:r>
            </a:p>
            <a:p>
              <a:pPr marL="713232" lvl="1" indent="-260604">
                <a:buClr>
                  <a:srgbClr val="FF8200"/>
                </a:buClr>
                <a:buFont typeface="Arial" panose="020B0604020202020204" pitchFamily="34" charset="0"/>
                <a:buChar char="•"/>
                <a:defRPr/>
              </a:pPr>
              <a:r>
                <a:rPr lang="en-US" sz="1050" dirty="0">
                  <a:solidFill>
                    <a:srgbClr val="002C6C"/>
                  </a:solidFill>
                  <a:latin typeface="+mj-lt"/>
                </a:rPr>
                <a:t>Product info</a:t>
              </a:r>
            </a:p>
            <a:p>
              <a:pPr marL="713232" lvl="1" indent="-260604">
                <a:buClr>
                  <a:srgbClr val="FF8200"/>
                </a:buClr>
                <a:buFont typeface="Arial" panose="020B0604020202020204" pitchFamily="34" charset="0"/>
                <a:buChar char="•"/>
                <a:defRPr/>
              </a:pPr>
              <a:r>
                <a:rPr lang="en-US" sz="1050" dirty="0">
                  <a:solidFill>
                    <a:srgbClr val="002C6C"/>
                  </a:solidFill>
                  <a:latin typeface="+mj-lt"/>
                </a:rPr>
                <a:t>Agility to incorporate multiple messaging into one 2D code</a:t>
              </a:r>
            </a:p>
            <a:p>
              <a:pPr marL="713232" lvl="1" indent="-260604">
                <a:buClr>
                  <a:srgbClr val="FF8200"/>
                </a:buClr>
                <a:buFont typeface="Arial" panose="020B0604020202020204" pitchFamily="34" charset="0"/>
                <a:buChar char="•"/>
                <a:defRPr/>
              </a:pPr>
              <a:r>
                <a:rPr lang="en-US" sz="1050" dirty="0">
                  <a:solidFill>
                    <a:srgbClr val="002C6C"/>
                  </a:solidFill>
                  <a:latin typeface="+mj-lt"/>
                </a:rPr>
                <a:t>AR: virtual try-on</a:t>
              </a:r>
            </a:p>
            <a:p>
              <a:pPr marL="713232" lvl="1" indent="-260604">
                <a:buClr>
                  <a:srgbClr val="FF8200"/>
                </a:buClr>
                <a:buFont typeface="Arial" panose="020B0604020202020204" pitchFamily="34" charset="0"/>
                <a:buChar char="•"/>
                <a:defRPr/>
              </a:pPr>
              <a:r>
                <a:rPr lang="en-US" sz="1050" dirty="0">
                  <a:solidFill>
                    <a:srgbClr val="002C6C"/>
                  </a:solidFill>
                  <a:latin typeface="+mj-lt"/>
                </a:rPr>
                <a:t>Loyalty services</a:t>
              </a:r>
            </a:p>
            <a:p>
              <a:endParaRPr lang="en-US" sz="1050" dirty="0">
                <a:solidFill>
                  <a:srgbClr val="F26334"/>
                </a:solidFill>
                <a:latin typeface="+mj-lt"/>
              </a:endParaRPr>
            </a:p>
            <a:p>
              <a:endParaRPr lang="en-US" sz="1050" dirty="0">
                <a:solidFill>
                  <a:srgbClr val="F26334"/>
                </a:solidFill>
                <a:latin typeface="+mj-lt"/>
              </a:endParaRPr>
            </a:p>
            <a:p>
              <a:endParaRPr lang="en-US" sz="1050" dirty="0">
                <a:solidFill>
                  <a:srgbClr val="F26334"/>
                </a:solidFill>
                <a:latin typeface="+mj-lt"/>
              </a:endParaRPr>
            </a:p>
            <a:p>
              <a:endParaRPr lang="en-US" sz="1050" dirty="0">
                <a:solidFill>
                  <a:srgbClr val="F26334"/>
                </a:solidFill>
                <a:latin typeface="+mj-lt"/>
              </a:endParaRPr>
            </a:p>
            <a:p>
              <a:endParaRPr lang="en-US" sz="1050" dirty="0">
                <a:solidFill>
                  <a:srgbClr val="F26334"/>
                </a:solidFill>
                <a:latin typeface="+mj-lt"/>
              </a:endParaRPr>
            </a:p>
            <a:p>
              <a:endParaRPr lang="en-US" sz="1050" dirty="0">
                <a:solidFill>
                  <a:srgbClr val="F26334"/>
                </a:solidFill>
                <a:latin typeface="+mj-lt"/>
              </a:endParaRPr>
            </a:p>
            <a:p>
              <a:r>
                <a:rPr lang="en-US" sz="1050" b="1" dirty="0">
                  <a:solidFill>
                    <a:srgbClr val="F26334"/>
                  </a:solidFill>
                  <a:latin typeface="+mj-lt"/>
                </a:rPr>
                <a:t>4. Operational excellence</a:t>
              </a:r>
              <a:endParaRPr lang="nl-NL" sz="1050" b="1" dirty="0">
                <a:latin typeface="+mj-lt"/>
              </a:endParaRPr>
            </a:p>
            <a:p>
              <a:pPr marL="673799" indent="-214313" fontAlgn="t">
                <a:buClr>
                  <a:srgbClr val="FF8200"/>
                </a:buClr>
                <a:buFont typeface="Arial" panose="020B0604020202020204" pitchFamily="34" charset="0"/>
                <a:buChar char="•"/>
              </a:pPr>
              <a:r>
                <a:rPr lang="en-US" sz="1050" dirty="0">
                  <a:solidFill>
                    <a:srgbClr val="002C6C"/>
                  </a:solidFill>
                  <a:latin typeface="+mj-lt"/>
                </a:rPr>
                <a:t>1st party data collection</a:t>
              </a:r>
              <a:endParaRPr lang="nl-NL" sz="1050" dirty="0">
                <a:latin typeface="+mj-lt"/>
              </a:endParaRPr>
            </a:p>
            <a:p>
              <a:pPr marL="673799" indent="-214313" fontAlgn="t">
                <a:buClr>
                  <a:srgbClr val="FF8200"/>
                </a:buClr>
                <a:buFont typeface="Arial" panose="020B0604020202020204" pitchFamily="34" charset="0"/>
                <a:buChar char="•"/>
              </a:pPr>
              <a:r>
                <a:rPr lang="en-US" sz="1050" dirty="0">
                  <a:solidFill>
                    <a:srgbClr val="002C6C"/>
                  </a:solidFill>
                  <a:latin typeface="+mj-lt"/>
                </a:rPr>
                <a:t>Traceability for recalls</a:t>
              </a:r>
              <a:endParaRPr lang="nl-NL" sz="1050" dirty="0">
                <a:latin typeface="+mj-lt"/>
              </a:endParaRPr>
            </a:p>
            <a:p>
              <a:pPr marL="673799" indent="-214313" fontAlgn="t">
                <a:buClr>
                  <a:srgbClr val="FF8200"/>
                </a:buClr>
                <a:buFont typeface="Arial" panose="020B0604020202020204" pitchFamily="34" charset="0"/>
                <a:buChar char="•"/>
              </a:pPr>
              <a:r>
                <a:rPr lang="en-US" sz="1050" dirty="0">
                  <a:solidFill>
                    <a:srgbClr val="002C6C"/>
                  </a:solidFill>
                  <a:latin typeface="+mj-lt"/>
                </a:rPr>
                <a:t>Brand protection</a:t>
              </a:r>
              <a:endParaRPr lang="nl-NL" sz="1050" dirty="0">
                <a:latin typeface="+mj-lt"/>
              </a:endParaRPr>
            </a:p>
            <a:p>
              <a:pPr marL="673799" indent="-214313" fontAlgn="t">
                <a:buClr>
                  <a:srgbClr val="FF8200"/>
                </a:buClr>
                <a:buFont typeface="Arial" panose="020B0604020202020204" pitchFamily="34" charset="0"/>
                <a:buChar char="•"/>
              </a:pPr>
              <a:r>
                <a:rPr lang="en-US" sz="1050" dirty="0">
                  <a:solidFill>
                    <a:srgbClr val="002C6C"/>
                  </a:solidFill>
                  <a:latin typeface="+mj-lt"/>
                </a:rPr>
                <a:t>Quick payments</a:t>
              </a:r>
              <a:endParaRPr lang="nl-NL" sz="1050" dirty="0">
                <a:latin typeface="+mj-lt"/>
              </a:endParaRPr>
            </a:p>
            <a:p>
              <a:pPr marL="673799" indent="-214313" fontAlgn="t">
                <a:buFont typeface="Arial" panose="020B0604020202020204" pitchFamily="34" charset="0"/>
                <a:buChar char="•"/>
              </a:pPr>
              <a:endParaRPr lang="en-US" sz="1050" dirty="0">
                <a:solidFill>
                  <a:srgbClr val="002C6C"/>
                </a:solidFill>
                <a:latin typeface="+mj-lt"/>
              </a:endParaRPr>
            </a:p>
            <a:p>
              <a:pPr marL="673799" indent="-214313" fontAlgn="t">
                <a:buFont typeface="Arial" panose="020B0604020202020204" pitchFamily="34" charset="0"/>
                <a:buChar char="•"/>
              </a:pPr>
              <a:endParaRPr lang="en-US" sz="1050" dirty="0">
                <a:solidFill>
                  <a:srgbClr val="002C6C"/>
                </a:solidFill>
                <a:latin typeface="+mj-lt"/>
              </a:endParaRPr>
            </a:p>
            <a:p>
              <a:pPr marL="673799" indent="-214313" fontAlgn="t">
                <a:buFont typeface="Arial" panose="020B0604020202020204" pitchFamily="34" charset="0"/>
                <a:buChar char="•"/>
              </a:pPr>
              <a:endParaRPr lang="en-US" sz="1050" dirty="0">
                <a:solidFill>
                  <a:srgbClr val="002C6C"/>
                </a:solidFill>
                <a:latin typeface="+mj-lt"/>
              </a:endParaRPr>
            </a:p>
            <a:p>
              <a:pPr marL="673799" indent="-214313" fontAlgn="t">
                <a:buFont typeface="Arial" panose="020B0604020202020204" pitchFamily="34" charset="0"/>
                <a:buChar char="•"/>
              </a:pPr>
              <a:endParaRPr lang="en-US" sz="1050" dirty="0">
                <a:solidFill>
                  <a:srgbClr val="002C6C"/>
                </a:solidFill>
                <a:latin typeface="+mj-lt"/>
              </a:endParaRPr>
            </a:p>
            <a:p>
              <a:pPr marL="673799" indent="-214313" fontAlgn="t">
                <a:buFont typeface="Arial" panose="020B0604020202020204" pitchFamily="34" charset="0"/>
                <a:buChar char="•"/>
              </a:pPr>
              <a:endParaRPr lang="en-US" sz="1050" dirty="0">
                <a:solidFill>
                  <a:srgbClr val="002C6C"/>
                </a:solidFill>
                <a:latin typeface="+mj-lt"/>
              </a:endParaRPr>
            </a:p>
          </p:txBody>
        </p:sp>
      </p:grpSp>
      <p:cxnSp>
        <p:nvCxnSpPr>
          <p:cNvPr id="51" name="Straight Connector 50">
            <a:extLst>
              <a:ext uri="{FF2B5EF4-FFF2-40B4-BE49-F238E27FC236}">
                <a16:creationId xmlns:a16="http://schemas.microsoft.com/office/drawing/2014/main" id="{5AA9ED8C-426C-4ECA-9082-46A94B57618D}"/>
              </a:ext>
            </a:extLst>
          </p:cNvPr>
          <p:cNvCxnSpPr>
            <a:cxnSpLocks/>
          </p:cNvCxnSpPr>
          <p:nvPr/>
        </p:nvCxnSpPr>
        <p:spPr>
          <a:xfrm flipV="1">
            <a:off x="3070634" y="925948"/>
            <a:ext cx="4347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DE43894-AA4C-4003-AF99-A28E8690639B}"/>
              </a:ext>
            </a:extLst>
          </p:cNvPr>
          <p:cNvSpPr/>
          <p:nvPr/>
        </p:nvSpPr>
        <p:spPr>
          <a:xfrm>
            <a:off x="3543363" y="841764"/>
            <a:ext cx="3401543" cy="168368"/>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CONSUMER ENGAGEMENT EXAMPLES</a:t>
            </a:r>
          </a:p>
        </p:txBody>
      </p:sp>
      <p:grpSp>
        <p:nvGrpSpPr>
          <p:cNvPr id="60" name="Group 59">
            <a:extLst>
              <a:ext uri="{FF2B5EF4-FFF2-40B4-BE49-F238E27FC236}">
                <a16:creationId xmlns:a16="http://schemas.microsoft.com/office/drawing/2014/main" id="{2F336E22-9026-479F-AD10-C79863EAAC86}"/>
              </a:ext>
            </a:extLst>
          </p:cNvPr>
          <p:cNvGrpSpPr/>
          <p:nvPr/>
        </p:nvGrpSpPr>
        <p:grpSpPr>
          <a:xfrm>
            <a:off x="125709" y="694902"/>
            <a:ext cx="456300" cy="455879"/>
            <a:chOff x="4727848" y="1172232"/>
            <a:chExt cx="608400" cy="607839"/>
          </a:xfrm>
        </p:grpSpPr>
        <p:sp>
          <p:nvSpPr>
            <p:cNvPr id="61" name="Oval 20">
              <a:extLst>
                <a:ext uri="{FF2B5EF4-FFF2-40B4-BE49-F238E27FC236}">
                  <a16:creationId xmlns:a16="http://schemas.microsoft.com/office/drawing/2014/main" id="{949AECD2-C428-48B4-A4DA-602F29C85192}"/>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2" name="Groupe 355">
              <a:extLst>
                <a:ext uri="{FF2B5EF4-FFF2-40B4-BE49-F238E27FC236}">
                  <a16:creationId xmlns:a16="http://schemas.microsoft.com/office/drawing/2014/main" id="{3CE867F0-61C4-4156-B6CF-2908C8109EAC}"/>
                </a:ext>
              </a:extLst>
            </p:cNvPr>
            <p:cNvGrpSpPr/>
            <p:nvPr/>
          </p:nvGrpSpPr>
          <p:grpSpPr>
            <a:xfrm>
              <a:off x="4869879" y="1285172"/>
              <a:ext cx="323920" cy="381923"/>
              <a:chOff x="9153875" y="3671977"/>
              <a:chExt cx="363537" cy="428625"/>
            </a:xfrm>
            <a:solidFill>
              <a:srgbClr val="007D74"/>
            </a:solidFill>
          </p:grpSpPr>
          <p:sp>
            <p:nvSpPr>
              <p:cNvPr id="63" name="Freeform 76">
                <a:extLst>
                  <a:ext uri="{FF2B5EF4-FFF2-40B4-BE49-F238E27FC236}">
                    <a16:creationId xmlns:a16="http://schemas.microsoft.com/office/drawing/2014/main" id="{187A2B49-F692-4070-B37E-9818B19F65AB}"/>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4" name="Freeform 77">
                <a:extLst>
                  <a:ext uri="{FF2B5EF4-FFF2-40B4-BE49-F238E27FC236}">
                    <a16:creationId xmlns:a16="http://schemas.microsoft.com/office/drawing/2014/main" id="{35CD8282-EB35-43BE-9BC2-8F92E4FBE4C6}"/>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5" name="Freeform 78">
                <a:extLst>
                  <a:ext uri="{FF2B5EF4-FFF2-40B4-BE49-F238E27FC236}">
                    <a16:creationId xmlns:a16="http://schemas.microsoft.com/office/drawing/2014/main" id="{C2F7A9E6-E5D5-428C-9409-27490FC2994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6" name="Freeform 79">
                <a:extLst>
                  <a:ext uri="{FF2B5EF4-FFF2-40B4-BE49-F238E27FC236}">
                    <a16:creationId xmlns:a16="http://schemas.microsoft.com/office/drawing/2014/main" id="{7466D4B7-7CCA-4AC7-94E2-E02950BABC5E}"/>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7" name="Freeform 80">
                <a:extLst>
                  <a:ext uri="{FF2B5EF4-FFF2-40B4-BE49-F238E27FC236}">
                    <a16:creationId xmlns:a16="http://schemas.microsoft.com/office/drawing/2014/main" id="{ABF82E4B-EF8B-43A1-802F-1EF07F21C797}"/>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8" name="Freeform 81">
                <a:extLst>
                  <a:ext uri="{FF2B5EF4-FFF2-40B4-BE49-F238E27FC236}">
                    <a16:creationId xmlns:a16="http://schemas.microsoft.com/office/drawing/2014/main" id="{37CAFCFF-7030-42B3-9C8B-45D51183B5EE}"/>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44" name="Groupe 243">
            <a:extLst>
              <a:ext uri="{FF2B5EF4-FFF2-40B4-BE49-F238E27FC236}">
                <a16:creationId xmlns:a16="http://schemas.microsoft.com/office/drawing/2014/main" id="{C8EE5C9A-A33B-4E9C-AC2B-52B1D6C62BAE}"/>
              </a:ext>
            </a:extLst>
          </p:cNvPr>
          <p:cNvGrpSpPr/>
          <p:nvPr/>
        </p:nvGrpSpPr>
        <p:grpSpPr>
          <a:xfrm>
            <a:off x="172204" y="3730750"/>
            <a:ext cx="274325" cy="285809"/>
            <a:chOff x="7826375" y="766763"/>
            <a:chExt cx="412750" cy="501651"/>
          </a:xfrm>
          <a:solidFill>
            <a:schemeClr val="bg1"/>
          </a:solidFill>
        </p:grpSpPr>
        <p:sp>
          <p:nvSpPr>
            <p:cNvPr id="46" name="Freeform 103">
              <a:extLst>
                <a:ext uri="{FF2B5EF4-FFF2-40B4-BE49-F238E27FC236}">
                  <a16:creationId xmlns:a16="http://schemas.microsoft.com/office/drawing/2014/main" id="{84C18C04-4A47-4559-B4EF-9A103DCC4B08}"/>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7" name="Freeform 104">
              <a:extLst>
                <a:ext uri="{FF2B5EF4-FFF2-40B4-BE49-F238E27FC236}">
                  <a16:creationId xmlns:a16="http://schemas.microsoft.com/office/drawing/2014/main" id="{F38027B7-C7D7-4A29-99CA-DC7325AE2B9E}"/>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9" name="Freeform 105">
              <a:extLst>
                <a:ext uri="{FF2B5EF4-FFF2-40B4-BE49-F238E27FC236}">
                  <a16:creationId xmlns:a16="http://schemas.microsoft.com/office/drawing/2014/main" id="{F7C6D7BF-BFDA-4D52-8EB7-B217CCE76004}"/>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106">
              <a:extLst>
                <a:ext uri="{FF2B5EF4-FFF2-40B4-BE49-F238E27FC236}">
                  <a16:creationId xmlns:a16="http://schemas.microsoft.com/office/drawing/2014/main" id="{FD1525E9-539E-46CD-AD1B-E0850A45C406}"/>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Rectangle 107">
              <a:extLst>
                <a:ext uri="{FF2B5EF4-FFF2-40B4-BE49-F238E27FC236}">
                  <a16:creationId xmlns:a16="http://schemas.microsoft.com/office/drawing/2014/main" id="{9A25665D-A07D-4C7E-B3F1-15A5A0C619E3}"/>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108">
              <a:extLst>
                <a:ext uri="{FF2B5EF4-FFF2-40B4-BE49-F238E27FC236}">
                  <a16:creationId xmlns:a16="http://schemas.microsoft.com/office/drawing/2014/main" id="{C4FBA662-B447-426E-9C62-DA70165031CE}"/>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109">
              <a:extLst>
                <a:ext uri="{FF2B5EF4-FFF2-40B4-BE49-F238E27FC236}">
                  <a16:creationId xmlns:a16="http://schemas.microsoft.com/office/drawing/2014/main" id="{7D666401-5D19-4D2B-BBEB-4BBAEAB8B217}"/>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2" name="Rectangle 110">
              <a:extLst>
                <a:ext uri="{FF2B5EF4-FFF2-40B4-BE49-F238E27FC236}">
                  <a16:creationId xmlns:a16="http://schemas.microsoft.com/office/drawing/2014/main" id="{0FD9B95C-44E2-4C31-88B0-001D2D1C286E}"/>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3" name="Rectangle 111">
              <a:extLst>
                <a:ext uri="{FF2B5EF4-FFF2-40B4-BE49-F238E27FC236}">
                  <a16:creationId xmlns:a16="http://schemas.microsoft.com/office/drawing/2014/main" id="{A15D3E89-151D-4C17-A738-4CF2C56CBA70}"/>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4" name="Rectangle 112">
              <a:extLst>
                <a:ext uri="{FF2B5EF4-FFF2-40B4-BE49-F238E27FC236}">
                  <a16:creationId xmlns:a16="http://schemas.microsoft.com/office/drawing/2014/main" id="{F30F79A7-436F-4CD5-B7DB-20E4A9C7D077}"/>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5" name="Freeform 113">
              <a:extLst>
                <a:ext uri="{FF2B5EF4-FFF2-40B4-BE49-F238E27FC236}">
                  <a16:creationId xmlns:a16="http://schemas.microsoft.com/office/drawing/2014/main" id="{CE9DD161-8877-4128-8536-57143E120C96}"/>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 name="AutoShape 2">
            <a:hlinkClick r:id="rId8" action="ppaction://hlinksldjump"/>
            <a:extLst>
              <a:ext uri="{FF2B5EF4-FFF2-40B4-BE49-F238E27FC236}">
                <a16:creationId xmlns:a16="http://schemas.microsoft.com/office/drawing/2014/main" id="{5A4A01B4-D4F0-2B33-AD8D-8AEE1577DB3E}"/>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5" name="AutoShape 2">
            <a:hlinkClick r:id="rId9" action="ppaction://hlinksldjump"/>
            <a:extLst>
              <a:ext uri="{FF2B5EF4-FFF2-40B4-BE49-F238E27FC236}">
                <a16:creationId xmlns:a16="http://schemas.microsoft.com/office/drawing/2014/main" id="{232148E2-32F5-C512-9057-155341DC38C5}"/>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6" name="AutoShape 2">
            <a:hlinkClick r:id="rId10" action="ppaction://hlinksldjump"/>
            <a:extLst>
              <a:ext uri="{FF2B5EF4-FFF2-40B4-BE49-F238E27FC236}">
                <a16:creationId xmlns:a16="http://schemas.microsoft.com/office/drawing/2014/main" id="{AD3EEB66-E2CC-FE97-510B-E45D4C74D9F9}"/>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7" name="AutoShape 2">
            <a:hlinkClick r:id="rId11" action="ppaction://hlinksldjump"/>
            <a:extLst>
              <a:ext uri="{FF2B5EF4-FFF2-40B4-BE49-F238E27FC236}">
                <a16:creationId xmlns:a16="http://schemas.microsoft.com/office/drawing/2014/main" id="{D25277B9-EA67-FEF7-5B2D-407A2456FB81}"/>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8" name="AutoShape 2">
            <a:hlinkClick r:id="rId12" action="ppaction://hlinksldjump"/>
            <a:extLst>
              <a:ext uri="{FF2B5EF4-FFF2-40B4-BE49-F238E27FC236}">
                <a16:creationId xmlns:a16="http://schemas.microsoft.com/office/drawing/2014/main" id="{986DB1C4-2928-D96A-1692-FD08A46C8C32}"/>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31" name="Group 30">
            <a:extLst>
              <a:ext uri="{FF2B5EF4-FFF2-40B4-BE49-F238E27FC236}">
                <a16:creationId xmlns:a16="http://schemas.microsoft.com/office/drawing/2014/main" id="{F0475A76-3899-ECE0-8935-8FC7ED4772C7}"/>
              </a:ext>
            </a:extLst>
          </p:cNvPr>
          <p:cNvGrpSpPr/>
          <p:nvPr/>
        </p:nvGrpSpPr>
        <p:grpSpPr>
          <a:xfrm>
            <a:off x="7405014" y="4531233"/>
            <a:ext cx="186825" cy="186825"/>
            <a:chOff x="9873352" y="6041644"/>
            <a:chExt cx="249100" cy="249100"/>
          </a:xfrm>
        </p:grpSpPr>
        <p:sp>
          <p:nvSpPr>
            <p:cNvPr id="32" name="Oval 31">
              <a:hlinkClick r:id="" action="ppaction://hlinkshowjump?jump=previousslide"/>
              <a:extLst>
                <a:ext uri="{FF2B5EF4-FFF2-40B4-BE49-F238E27FC236}">
                  <a16:creationId xmlns:a16="http://schemas.microsoft.com/office/drawing/2014/main" id="{9B7AD929-1124-F1CF-B447-4CEA289E96BD}"/>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3" name="Group 32">
              <a:extLst>
                <a:ext uri="{FF2B5EF4-FFF2-40B4-BE49-F238E27FC236}">
                  <a16:creationId xmlns:a16="http://schemas.microsoft.com/office/drawing/2014/main" id="{4BFE13EC-AF71-CC96-B5AE-FF88E91705A1}"/>
                </a:ext>
              </a:extLst>
            </p:cNvPr>
            <p:cNvGrpSpPr/>
            <p:nvPr userDrawn="1"/>
          </p:nvGrpSpPr>
          <p:grpSpPr>
            <a:xfrm>
              <a:off x="9971776" y="6136088"/>
              <a:ext cx="41137" cy="66044"/>
              <a:chOff x="3345327" y="4804129"/>
              <a:chExt cx="74099" cy="118964"/>
            </a:xfrm>
          </p:grpSpPr>
          <p:cxnSp>
            <p:nvCxnSpPr>
              <p:cNvPr id="34" name="Straight Connector 33">
                <a:hlinkClick r:id="" action="ppaction://hlinkshowjump?jump=previousslide"/>
                <a:extLst>
                  <a:ext uri="{FF2B5EF4-FFF2-40B4-BE49-F238E27FC236}">
                    <a16:creationId xmlns:a16="http://schemas.microsoft.com/office/drawing/2014/main" id="{AE087CF7-1E5F-F05A-4CA8-A2BDD5B94286}"/>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hlinkClick r:id="" action="ppaction://hlinkshowjump?jump=previousslide"/>
                <a:extLst>
                  <a:ext uri="{FF2B5EF4-FFF2-40B4-BE49-F238E27FC236}">
                    <a16:creationId xmlns:a16="http://schemas.microsoft.com/office/drawing/2014/main" id="{2CCBD629-641A-732E-1233-7519BEDE04E2}"/>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36" name="Group 35">
            <a:extLst>
              <a:ext uri="{FF2B5EF4-FFF2-40B4-BE49-F238E27FC236}">
                <a16:creationId xmlns:a16="http://schemas.microsoft.com/office/drawing/2014/main" id="{EF099BB0-DD31-8031-2265-BED9DB71BB87}"/>
              </a:ext>
            </a:extLst>
          </p:cNvPr>
          <p:cNvGrpSpPr/>
          <p:nvPr/>
        </p:nvGrpSpPr>
        <p:grpSpPr>
          <a:xfrm>
            <a:off x="7642346" y="4531233"/>
            <a:ext cx="186825" cy="186825"/>
            <a:chOff x="10189795" y="6045160"/>
            <a:chExt cx="249100" cy="249100"/>
          </a:xfrm>
        </p:grpSpPr>
        <p:sp>
          <p:nvSpPr>
            <p:cNvPr id="37" name="Oval 36">
              <a:hlinkClick r:id="" action="ppaction://hlinkshowjump?jump=nextslide"/>
              <a:extLst>
                <a:ext uri="{FF2B5EF4-FFF2-40B4-BE49-F238E27FC236}">
                  <a16:creationId xmlns:a16="http://schemas.microsoft.com/office/drawing/2014/main" id="{86219ACD-574C-835E-325B-41078F2DADC1}"/>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8" name="Group 37">
              <a:extLst>
                <a:ext uri="{FF2B5EF4-FFF2-40B4-BE49-F238E27FC236}">
                  <a16:creationId xmlns:a16="http://schemas.microsoft.com/office/drawing/2014/main" id="{747A9A42-48BF-9FEA-ADD8-8B7AA8070EC1}"/>
                </a:ext>
              </a:extLst>
            </p:cNvPr>
            <p:cNvGrpSpPr/>
            <p:nvPr userDrawn="1"/>
          </p:nvGrpSpPr>
          <p:grpSpPr>
            <a:xfrm flipH="1" flipV="1">
              <a:off x="10297292" y="6133992"/>
              <a:ext cx="41137" cy="66044"/>
              <a:chOff x="3345327" y="4804129"/>
              <a:chExt cx="74099" cy="118964"/>
            </a:xfrm>
          </p:grpSpPr>
          <p:cxnSp>
            <p:nvCxnSpPr>
              <p:cNvPr id="39" name="Straight Connector 38">
                <a:hlinkClick r:id="" action="ppaction://hlinkshowjump?jump=nextslide"/>
                <a:extLst>
                  <a:ext uri="{FF2B5EF4-FFF2-40B4-BE49-F238E27FC236}">
                    <a16:creationId xmlns:a16="http://schemas.microsoft.com/office/drawing/2014/main" id="{0616F5E1-C0CF-9F82-7293-280731A288F6}"/>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hlinkClick r:id="" action="ppaction://hlinkshowjump?jump=nextslide"/>
                <a:extLst>
                  <a:ext uri="{FF2B5EF4-FFF2-40B4-BE49-F238E27FC236}">
                    <a16:creationId xmlns:a16="http://schemas.microsoft.com/office/drawing/2014/main" id="{51D4DF97-02A4-1D90-FA12-598865BBBBB2}"/>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48" name="Rounded Rectangle 14">
            <a:hlinkClick r:id="rId13"/>
            <a:extLst>
              <a:ext uri="{FF2B5EF4-FFF2-40B4-BE49-F238E27FC236}">
                <a16:creationId xmlns:a16="http://schemas.microsoft.com/office/drawing/2014/main" id="{6C2F9AD1-3695-68DD-809A-9ED48ADF6F75}"/>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2" name="Arrow: Right 88">
            <a:hlinkClick r:id="" action="ppaction://hlinkshowjump?jump=lastslideviewed"/>
            <a:extLst>
              <a:ext uri="{FF2B5EF4-FFF2-40B4-BE49-F238E27FC236}">
                <a16:creationId xmlns:a16="http://schemas.microsoft.com/office/drawing/2014/main" id="{4FCFBD08-E3E8-F712-69C6-8C395F8165B6}"/>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5" name="Graphic 4">
            <a:hlinkClick r:id="rId14" action="ppaction://hlinksldjump"/>
            <a:extLst>
              <a:ext uri="{FF2B5EF4-FFF2-40B4-BE49-F238E27FC236}">
                <a16:creationId xmlns:a16="http://schemas.microsoft.com/office/drawing/2014/main" id="{66357518-96FF-6DB7-6003-EFC9FCD3083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412646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ACA59496-7903-4D57-8B61-4F415F5E5F8E}"/>
              </a:ext>
            </a:extLst>
          </p:cNvPr>
          <p:cNvCxnSpPr>
            <a:cxnSpLocks/>
          </p:cNvCxnSpPr>
          <p:nvPr/>
        </p:nvCxnSpPr>
        <p:spPr>
          <a:xfrm flipV="1">
            <a:off x="3069900" y="926100"/>
            <a:ext cx="529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059486D-9DDB-40DA-A24D-FA85CEDD14C3}"/>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 Placeholder 2">
            <a:extLst>
              <a:ext uri="{FF2B5EF4-FFF2-40B4-BE49-F238E27FC236}">
                <a16:creationId xmlns:a16="http://schemas.microsoft.com/office/drawing/2014/main" id="{51A1F546-FEDC-4077-A66A-28E3EE273F31}"/>
              </a:ext>
            </a:extLst>
          </p:cNvPr>
          <p:cNvSpPr>
            <a:spLocks noGrp="1" noChangeAspect="1"/>
          </p:cNvSpPr>
          <p:nvPr>
            <p:ph type="body" sz="quarter" idx="21"/>
          </p:nvPr>
        </p:nvSpPr>
        <p:spPr>
          <a:xfrm flipH="1">
            <a:off x="6677460" y="1962338"/>
            <a:ext cx="1254911" cy="2654352"/>
          </a:xfrm>
        </p:spPr>
        <p:txBody>
          <a:bodyPr/>
          <a:lstStyle/>
          <a:p>
            <a:pPr marL="128588" indent="-128588">
              <a:buClr>
                <a:schemeClr val="accent1"/>
              </a:buClr>
              <a:buFont typeface="Arial" panose="020B0604020202020204" pitchFamily="34" charset="0"/>
              <a:buChar char="•"/>
            </a:pPr>
            <a:r>
              <a:rPr lang="en-US" sz="825"/>
              <a:t>Percentage of products end-to-end tracked</a:t>
            </a:r>
          </a:p>
          <a:p>
            <a:pPr marL="128588" indent="-128588">
              <a:buClr>
                <a:schemeClr val="accent1"/>
              </a:buClr>
              <a:buFont typeface="Arial" panose="020B0604020202020204" pitchFamily="34" charset="0"/>
              <a:buChar char="•"/>
            </a:pPr>
            <a:r>
              <a:rPr lang="en-US" sz="825"/>
              <a:t>Number of suppliers that implement sustainability management systems</a:t>
            </a:r>
          </a:p>
          <a:p>
            <a:pPr marL="128588" indent="-128588">
              <a:buClr>
                <a:schemeClr val="accent1"/>
              </a:buClr>
              <a:buFont typeface="Arial" panose="020B0604020202020204" pitchFamily="34" charset="0"/>
              <a:buChar char="•"/>
            </a:pPr>
            <a:r>
              <a:rPr lang="en-US" sz="825"/>
              <a:t>Number of reported recall incidents</a:t>
            </a:r>
          </a:p>
          <a:p>
            <a:pPr marL="128588" indent="-128588">
              <a:buClr>
                <a:schemeClr val="accent1"/>
              </a:buClr>
              <a:buFont typeface="Arial" panose="020B0604020202020204" pitchFamily="34" charset="0"/>
              <a:buChar char="•"/>
            </a:pPr>
            <a:r>
              <a:rPr lang="en-US" sz="825"/>
              <a:t>Number of expired products prevented from being sold</a:t>
            </a:r>
          </a:p>
          <a:p>
            <a:pPr marL="128588" indent="-128588">
              <a:buClr>
                <a:schemeClr val="accent1"/>
              </a:buClr>
              <a:buFont typeface="Arial" panose="020B0604020202020204" pitchFamily="34" charset="0"/>
              <a:buChar char="•"/>
            </a:pPr>
            <a:r>
              <a:rPr lang="en-US" sz="825"/>
              <a:t>Time to recall</a:t>
            </a:r>
          </a:p>
          <a:p>
            <a:pPr marL="128588" indent="-128588">
              <a:buClr>
                <a:schemeClr val="accent1"/>
              </a:buClr>
              <a:buFont typeface="Arial" panose="020B0604020202020204" pitchFamily="34" charset="0"/>
              <a:buChar char="•"/>
            </a:pPr>
            <a:endParaRPr lang="nl-NL" sz="825"/>
          </a:p>
        </p:txBody>
      </p:sp>
      <p:sp>
        <p:nvSpPr>
          <p:cNvPr id="47" name="Text Placeholder 4">
            <a:extLst>
              <a:ext uri="{FF2B5EF4-FFF2-40B4-BE49-F238E27FC236}">
                <a16:creationId xmlns:a16="http://schemas.microsoft.com/office/drawing/2014/main" id="{555718DA-8EF0-476B-8A05-CB20A9B317A8}"/>
              </a:ext>
            </a:extLst>
          </p:cNvPr>
          <p:cNvSpPr>
            <a:spLocks noGrp="1" noChangeAspect="1"/>
          </p:cNvSpPr>
          <p:nvPr>
            <p:ph type="body" sz="quarter" idx="23"/>
          </p:nvPr>
        </p:nvSpPr>
        <p:spPr>
          <a:xfrm flipH="1">
            <a:off x="3008452" y="1501705"/>
            <a:ext cx="1225190" cy="358874"/>
          </a:xfrm>
          <a:noFill/>
        </p:spPr>
        <p:txBody>
          <a:bodyPr anchor="t"/>
          <a:lstStyle/>
          <a:p>
            <a:pPr algn="l">
              <a:lnSpc>
                <a:spcPct val="100000"/>
              </a:lnSpc>
            </a:pPr>
            <a:r>
              <a:rPr lang="en-US" sz="900">
                <a:solidFill>
                  <a:schemeClr val="accent1"/>
                </a:solidFill>
              </a:rPr>
              <a:t>Operational Efficiency</a:t>
            </a:r>
          </a:p>
        </p:txBody>
      </p:sp>
      <p:sp>
        <p:nvSpPr>
          <p:cNvPr id="48" name="Text Placeholder 5">
            <a:extLst>
              <a:ext uri="{FF2B5EF4-FFF2-40B4-BE49-F238E27FC236}">
                <a16:creationId xmlns:a16="http://schemas.microsoft.com/office/drawing/2014/main" id="{3840D124-FBA0-430E-9A5D-8DB7548516EF}"/>
              </a:ext>
            </a:extLst>
          </p:cNvPr>
          <p:cNvSpPr>
            <a:spLocks noGrp="1" noChangeAspect="1"/>
          </p:cNvSpPr>
          <p:nvPr>
            <p:ph type="body" sz="quarter" idx="28"/>
          </p:nvPr>
        </p:nvSpPr>
        <p:spPr>
          <a:xfrm flipH="1">
            <a:off x="5454457" y="1962338"/>
            <a:ext cx="1254911" cy="2654352"/>
          </a:xfrm>
        </p:spPr>
        <p:txBody>
          <a:bodyPr/>
          <a:lstStyle/>
          <a:p>
            <a:pPr marL="128588" indent="-128588">
              <a:buClr>
                <a:schemeClr val="accent1"/>
              </a:buClr>
              <a:buFont typeface="Arial" panose="020B0604020202020204" pitchFamily="34" charset="0"/>
              <a:buChar char="•"/>
            </a:pPr>
            <a:r>
              <a:rPr lang="en-US" sz="825" err="1"/>
              <a:t>Utilisation</a:t>
            </a:r>
            <a:r>
              <a:rPr lang="en-US" sz="825"/>
              <a:t> rate</a:t>
            </a:r>
          </a:p>
          <a:p>
            <a:pPr marL="128588" indent="-128588">
              <a:buClr>
                <a:schemeClr val="accent1"/>
              </a:buClr>
              <a:buFont typeface="Arial" panose="020B0604020202020204" pitchFamily="34" charset="0"/>
              <a:buChar char="•"/>
            </a:pPr>
            <a:r>
              <a:rPr lang="en-US" sz="825"/>
              <a:t>Cost of waste</a:t>
            </a:r>
          </a:p>
          <a:p>
            <a:pPr marL="128588" indent="-128588">
              <a:buClr>
                <a:schemeClr val="accent1"/>
              </a:buClr>
              <a:buFont typeface="Arial" panose="020B0604020202020204" pitchFamily="34" charset="0"/>
              <a:buChar char="•"/>
            </a:pPr>
            <a:r>
              <a:rPr lang="en-US" sz="825"/>
              <a:t>Lost sales ratio</a:t>
            </a:r>
          </a:p>
          <a:p>
            <a:pPr marL="128588" indent="-128588">
              <a:buClr>
                <a:schemeClr val="accent1"/>
              </a:buClr>
              <a:buFont typeface="Arial" panose="020B0604020202020204" pitchFamily="34" charset="0"/>
              <a:buChar char="•"/>
            </a:pPr>
            <a:r>
              <a:rPr lang="en-US" sz="825"/>
              <a:t>Dead stock/ spoilage</a:t>
            </a:r>
          </a:p>
          <a:p>
            <a:pPr marL="128588" indent="-128588">
              <a:buClr>
                <a:schemeClr val="accent1"/>
              </a:buClr>
              <a:buFont typeface="Arial" panose="020B0604020202020204" pitchFamily="34" charset="0"/>
              <a:buChar char="•"/>
            </a:pPr>
            <a:r>
              <a:rPr lang="en-US" sz="825"/>
              <a:t>FTE productivity</a:t>
            </a:r>
          </a:p>
          <a:p>
            <a:pPr marL="128588" indent="-128588">
              <a:buClr>
                <a:schemeClr val="accent1"/>
              </a:buClr>
              <a:buFont typeface="Arial" panose="020B0604020202020204" pitchFamily="34" charset="0"/>
              <a:buChar char="•"/>
            </a:pPr>
            <a:r>
              <a:rPr lang="en-US" sz="825"/>
              <a:t>Line </a:t>
            </a:r>
            <a:r>
              <a:rPr lang="en-US" sz="825" err="1"/>
              <a:t>utilisation</a:t>
            </a:r>
            <a:endParaRPr lang="en-US" sz="825"/>
          </a:p>
          <a:p>
            <a:pPr marL="128588" indent="-128588">
              <a:buClr>
                <a:schemeClr val="accent1"/>
              </a:buClr>
              <a:buFont typeface="Arial" panose="020B0604020202020204" pitchFamily="34" charset="0"/>
              <a:buChar char="•"/>
            </a:pPr>
            <a:endParaRPr lang="en-US" sz="825"/>
          </a:p>
          <a:p>
            <a:pPr marL="128588" indent="-128588">
              <a:buClr>
                <a:schemeClr val="accent1"/>
              </a:buClr>
              <a:buFont typeface="Arial" panose="020B0604020202020204" pitchFamily="34" charset="0"/>
              <a:buChar char="•"/>
            </a:pPr>
            <a:endParaRPr lang="nl-NL" sz="825"/>
          </a:p>
        </p:txBody>
      </p:sp>
      <p:sp>
        <p:nvSpPr>
          <p:cNvPr id="49" name="Text Placeholder 6">
            <a:extLst>
              <a:ext uri="{FF2B5EF4-FFF2-40B4-BE49-F238E27FC236}">
                <a16:creationId xmlns:a16="http://schemas.microsoft.com/office/drawing/2014/main" id="{4B0A9513-006F-4635-B4D5-DE1679693902}"/>
              </a:ext>
            </a:extLst>
          </p:cNvPr>
          <p:cNvSpPr>
            <a:spLocks noGrp="1" noChangeAspect="1"/>
          </p:cNvSpPr>
          <p:nvPr>
            <p:ph type="body" sz="quarter" idx="29"/>
          </p:nvPr>
        </p:nvSpPr>
        <p:spPr>
          <a:xfrm flipH="1">
            <a:off x="4231455" y="1962338"/>
            <a:ext cx="1254911" cy="2654352"/>
          </a:xfrm>
        </p:spPr>
        <p:txBody>
          <a:bodyPr/>
          <a:lstStyle/>
          <a:p>
            <a:pPr marL="128588" indent="-128588">
              <a:buClr>
                <a:schemeClr val="accent1"/>
              </a:buClr>
              <a:buFont typeface="Arial" panose="020B0604020202020204" pitchFamily="34" charset="0"/>
              <a:buChar char="•"/>
            </a:pPr>
            <a:r>
              <a:rPr lang="en-US" sz="825"/>
              <a:t>Inventory accuracy</a:t>
            </a:r>
          </a:p>
          <a:p>
            <a:pPr marL="128588" indent="-128588">
              <a:buClr>
                <a:schemeClr val="accent1"/>
              </a:buClr>
              <a:buFont typeface="Arial" panose="020B0604020202020204" pitchFamily="34" charset="0"/>
              <a:buChar char="•"/>
            </a:pPr>
            <a:r>
              <a:rPr lang="en-US" sz="825"/>
              <a:t>Number of scanning errors</a:t>
            </a:r>
          </a:p>
          <a:p>
            <a:pPr marL="128588" indent="-128588">
              <a:buClr>
                <a:schemeClr val="accent1"/>
              </a:buClr>
              <a:buFont typeface="Arial" panose="020B0604020202020204" pitchFamily="34" charset="0"/>
              <a:buChar char="•"/>
            </a:pPr>
            <a:r>
              <a:rPr lang="en-US" sz="825"/>
              <a:t>Days Sales in Inventory (DSI)</a:t>
            </a:r>
          </a:p>
          <a:p>
            <a:pPr marL="128588" indent="-128588">
              <a:buClr>
                <a:schemeClr val="accent1"/>
              </a:buClr>
              <a:buFont typeface="Arial" panose="020B0604020202020204" pitchFamily="34" charset="0"/>
              <a:buChar char="•"/>
            </a:pPr>
            <a:r>
              <a:rPr lang="en-US" sz="825"/>
              <a:t>Accuracy of forecast</a:t>
            </a:r>
          </a:p>
          <a:p>
            <a:pPr marL="128588" indent="-128588">
              <a:buClr>
                <a:schemeClr val="accent1"/>
              </a:buClr>
              <a:buFont typeface="Arial" panose="020B0604020202020204" pitchFamily="34" charset="0"/>
              <a:buChar char="•"/>
            </a:pPr>
            <a:r>
              <a:rPr lang="en-US" sz="825"/>
              <a:t>Time to receive</a:t>
            </a:r>
          </a:p>
          <a:p>
            <a:pPr marL="128588" indent="-128588">
              <a:buClr>
                <a:schemeClr val="accent1"/>
              </a:buClr>
              <a:buFont typeface="Arial" panose="020B0604020202020204" pitchFamily="34" charset="0"/>
              <a:buChar char="•"/>
            </a:pPr>
            <a:r>
              <a:rPr lang="en-US" sz="825"/>
              <a:t>Lead time</a:t>
            </a:r>
          </a:p>
          <a:p>
            <a:pPr marL="128588" indent="-128588">
              <a:buClr>
                <a:schemeClr val="accent1"/>
              </a:buClr>
              <a:buFont typeface="Arial" panose="020B0604020202020204" pitchFamily="34" charset="0"/>
              <a:buChar char="•"/>
            </a:pPr>
            <a:r>
              <a:rPr lang="en-US" sz="825"/>
              <a:t>Safety stock levels</a:t>
            </a:r>
          </a:p>
          <a:p>
            <a:pPr marL="128588" indent="-128588">
              <a:buClr>
                <a:schemeClr val="accent1"/>
              </a:buClr>
              <a:buFont typeface="Arial" panose="020B0604020202020204" pitchFamily="34" charset="0"/>
              <a:buChar char="•"/>
            </a:pPr>
            <a:endParaRPr lang="en-US" sz="825"/>
          </a:p>
          <a:p>
            <a:pPr marL="128588" indent="-128588">
              <a:buClr>
                <a:schemeClr val="accent1"/>
              </a:buClr>
              <a:buFont typeface="Arial" panose="020B0604020202020204" pitchFamily="34" charset="0"/>
              <a:buChar char="•"/>
            </a:pPr>
            <a:endParaRPr lang="nl-NL" sz="825"/>
          </a:p>
        </p:txBody>
      </p:sp>
      <p:sp>
        <p:nvSpPr>
          <p:cNvPr id="50" name="Text Placeholder 7">
            <a:extLst>
              <a:ext uri="{FF2B5EF4-FFF2-40B4-BE49-F238E27FC236}">
                <a16:creationId xmlns:a16="http://schemas.microsoft.com/office/drawing/2014/main" id="{65D87754-11BA-4174-951F-76877A021060}"/>
              </a:ext>
            </a:extLst>
          </p:cNvPr>
          <p:cNvSpPr>
            <a:spLocks noGrp="1" noChangeAspect="1"/>
          </p:cNvSpPr>
          <p:nvPr>
            <p:ph type="body" sz="quarter" idx="30"/>
          </p:nvPr>
        </p:nvSpPr>
        <p:spPr>
          <a:xfrm flipH="1">
            <a:off x="3008452" y="1962338"/>
            <a:ext cx="1254911" cy="2654352"/>
          </a:xfrm>
        </p:spPr>
        <p:txBody>
          <a:bodyPr/>
          <a:lstStyle/>
          <a:p>
            <a:pPr marL="128588" indent="-128588">
              <a:buClr>
                <a:schemeClr val="accent1"/>
              </a:buClr>
              <a:buFont typeface="Arial" panose="020B0604020202020204" pitchFamily="34" charset="0"/>
              <a:buChar char="•"/>
            </a:pPr>
            <a:r>
              <a:rPr lang="en-US" sz="825"/>
              <a:t>Sell-through rate</a:t>
            </a:r>
          </a:p>
          <a:p>
            <a:pPr marL="128588" indent="-128588">
              <a:buClr>
                <a:schemeClr val="accent1"/>
              </a:buClr>
              <a:buFont typeface="Arial" panose="020B0604020202020204" pitchFamily="34" charset="0"/>
              <a:buChar char="•"/>
            </a:pPr>
            <a:r>
              <a:rPr lang="en-US" sz="825"/>
              <a:t>Perfect order rate</a:t>
            </a:r>
          </a:p>
          <a:p>
            <a:pPr marL="128588" indent="-128588">
              <a:buClr>
                <a:schemeClr val="accent1"/>
              </a:buClr>
              <a:buFont typeface="Arial" panose="020B0604020202020204" pitchFamily="34" charset="0"/>
              <a:buChar char="•"/>
            </a:pPr>
            <a:r>
              <a:rPr lang="en-US" sz="825"/>
              <a:t>Throughput</a:t>
            </a:r>
          </a:p>
          <a:p>
            <a:pPr marL="128588" indent="-128588">
              <a:buClr>
                <a:schemeClr val="accent1"/>
              </a:buClr>
              <a:buFont typeface="Arial" panose="020B0604020202020204" pitchFamily="34" charset="0"/>
              <a:buChar char="•"/>
            </a:pPr>
            <a:r>
              <a:rPr lang="en-US" sz="825"/>
              <a:t>Shipment cost reduction</a:t>
            </a:r>
          </a:p>
          <a:p>
            <a:pPr marL="128588" indent="-128588">
              <a:buClr>
                <a:schemeClr val="accent1"/>
              </a:buClr>
              <a:buFont typeface="Arial" panose="020B0604020202020204" pitchFamily="34" charset="0"/>
              <a:buChar char="•"/>
            </a:pPr>
            <a:endParaRPr lang="nl-NL" sz="825"/>
          </a:p>
        </p:txBody>
      </p:sp>
      <p:sp>
        <p:nvSpPr>
          <p:cNvPr id="51" name="Text Placeholder 8">
            <a:extLst>
              <a:ext uri="{FF2B5EF4-FFF2-40B4-BE49-F238E27FC236}">
                <a16:creationId xmlns:a16="http://schemas.microsoft.com/office/drawing/2014/main" id="{145D0AAE-6A9F-492A-A7F5-DEEE74C69464}"/>
              </a:ext>
            </a:extLst>
          </p:cNvPr>
          <p:cNvSpPr>
            <a:spLocks noGrp="1" noChangeAspect="1"/>
          </p:cNvSpPr>
          <p:nvPr>
            <p:ph type="body" sz="quarter" idx="31"/>
          </p:nvPr>
        </p:nvSpPr>
        <p:spPr>
          <a:xfrm flipH="1">
            <a:off x="4231455" y="1501704"/>
            <a:ext cx="1225190" cy="363588"/>
          </a:xfrm>
          <a:noFill/>
        </p:spPr>
        <p:txBody>
          <a:bodyPr anchor="t" anchorCtr="1"/>
          <a:lstStyle/>
          <a:p>
            <a:pPr algn="l">
              <a:lnSpc>
                <a:spcPct val="100000"/>
              </a:lnSpc>
            </a:pPr>
            <a:r>
              <a:rPr lang="en-US" sz="900">
                <a:solidFill>
                  <a:schemeClr val="accent1"/>
                </a:solidFill>
              </a:rPr>
              <a:t>Inventory Management</a:t>
            </a:r>
          </a:p>
        </p:txBody>
      </p:sp>
      <p:sp>
        <p:nvSpPr>
          <p:cNvPr id="52" name="Text Placeholder 9">
            <a:extLst>
              <a:ext uri="{FF2B5EF4-FFF2-40B4-BE49-F238E27FC236}">
                <a16:creationId xmlns:a16="http://schemas.microsoft.com/office/drawing/2014/main" id="{638E7294-F785-4673-B7ED-20AC5A96420C}"/>
              </a:ext>
            </a:extLst>
          </p:cNvPr>
          <p:cNvSpPr>
            <a:spLocks noGrp="1" noChangeAspect="1"/>
          </p:cNvSpPr>
          <p:nvPr>
            <p:ph type="body" sz="quarter" idx="32"/>
          </p:nvPr>
        </p:nvSpPr>
        <p:spPr>
          <a:xfrm flipH="1">
            <a:off x="5454457" y="1501704"/>
            <a:ext cx="1225190" cy="358874"/>
          </a:xfrm>
          <a:noFill/>
        </p:spPr>
        <p:txBody>
          <a:bodyPr anchor="t" anchorCtr="1"/>
          <a:lstStyle/>
          <a:p>
            <a:pPr algn="l">
              <a:lnSpc>
                <a:spcPct val="100000"/>
              </a:lnSpc>
            </a:pPr>
            <a:r>
              <a:rPr lang="en-US" sz="900">
                <a:solidFill>
                  <a:schemeClr val="accent1"/>
                </a:solidFill>
              </a:rPr>
              <a:t>Resource Utilization</a:t>
            </a:r>
          </a:p>
        </p:txBody>
      </p:sp>
      <p:sp>
        <p:nvSpPr>
          <p:cNvPr id="53" name="Text Placeholder 10">
            <a:extLst>
              <a:ext uri="{FF2B5EF4-FFF2-40B4-BE49-F238E27FC236}">
                <a16:creationId xmlns:a16="http://schemas.microsoft.com/office/drawing/2014/main" id="{C82C2736-2895-4D0D-A5D0-C0C5F0F22A66}"/>
              </a:ext>
            </a:extLst>
          </p:cNvPr>
          <p:cNvSpPr>
            <a:spLocks noGrp="1" noChangeAspect="1"/>
          </p:cNvSpPr>
          <p:nvPr>
            <p:ph type="body" sz="quarter" idx="33"/>
          </p:nvPr>
        </p:nvSpPr>
        <p:spPr>
          <a:xfrm flipH="1">
            <a:off x="6677460" y="1501704"/>
            <a:ext cx="1225190" cy="358874"/>
          </a:xfrm>
          <a:noFill/>
        </p:spPr>
        <p:txBody>
          <a:bodyPr anchor="t" anchorCtr="1"/>
          <a:lstStyle/>
          <a:p>
            <a:pPr algn="l">
              <a:lnSpc>
                <a:spcPct val="100000"/>
              </a:lnSpc>
            </a:pPr>
            <a:r>
              <a:rPr lang="en-US" sz="900">
                <a:solidFill>
                  <a:schemeClr val="accent1"/>
                </a:solidFill>
              </a:rPr>
              <a:t>Traceability &amp;</a:t>
            </a:r>
            <a:br>
              <a:rPr lang="en-US" sz="900">
                <a:solidFill>
                  <a:schemeClr val="accent1"/>
                </a:solidFill>
              </a:rPr>
            </a:br>
            <a:r>
              <a:rPr lang="en-US" sz="900">
                <a:solidFill>
                  <a:schemeClr val="accent1"/>
                </a:solidFill>
              </a:rPr>
              <a:t>Safety</a:t>
            </a:r>
          </a:p>
        </p:txBody>
      </p:sp>
      <p:sp>
        <p:nvSpPr>
          <p:cNvPr id="55" name="Text Placeholder 10">
            <a:extLst>
              <a:ext uri="{FF2B5EF4-FFF2-40B4-BE49-F238E27FC236}">
                <a16:creationId xmlns:a16="http://schemas.microsoft.com/office/drawing/2014/main" id="{858EEB24-43D3-431F-914B-6E5BA6888A8B}"/>
              </a:ext>
            </a:extLst>
          </p:cNvPr>
          <p:cNvSpPr txBox="1">
            <a:spLocks noChangeAspect="1"/>
          </p:cNvSpPr>
          <p:nvPr/>
        </p:nvSpPr>
        <p:spPr>
          <a:xfrm flipH="1">
            <a:off x="7900462" y="1501704"/>
            <a:ext cx="1225190" cy="222082"/>
          </a:xfrm>
          <a:prstGeom prst="rect">
            <a:avLst/>
          </a:prstGeom>
          <a:noFill/>
        </p:spPr>
        <p:txBody>
          <a:bodyPr anchor="t" anchorCtr="1"/>
          <a:lstStyle>
            <a:lvl1pPr marR="0" indent="0" defTabSz="457144" fontAlgn="base">
              <a:lnSpc>
                <a:spcPct val="100000"/>
              </a:lnSpc>
              <a:spcBef>
                <a:spcPts val="400"/>
              </a:spcBef>
              <a:spcAft>
                <a:spcPct val="0"/>
              </a:spcAft>
              <a:buClr>
                <a:schemeClr val="accent1"/>
              </a:buClr>
              <a:buSzTx/>
              <a:buFontTx/>
              <a:buNone/>
              <a:tabLst/>
              <a:defRPr sz="900" b="1" i="0" baseline="0">
                <a:solidFill>
                  <a:schemeClr val="accent1"/>
                </a:solidFill>
                <a:latin typeface="Verdana"/>
                <a:ea typeface="ＭＳ Ｐゴシック" charset="0"/>
                <a:cs typeface="Verdana"/>
              </a:defRPr>
            </a:lvl1pPr>
            <a:lvl2pPr marL="557986" marR="0" indent="-285743" defTabSz="457144" fontAlgn="base">
              <a:lnSpc>
                <a:spcPct val="110000"/>
              </a:lnSpc>
              <a:spcBef>
                <a:spcPts val="400"/>
              </a:spcBef>
              <a:spcAft>
                <a:spcPct val="0"/>
              </a:spcAft>
              <a:buClr>
                <a:schemeClr val="accent1"/>
              </a:buClr>
              <a:buSzTx/>
              <a:buFont typeface="Lucida Grande"/>
              <a:buChar char="­"/>
              <a:tabLst/>
              <a:defRPr sz="1700" b="0" i="0">
                <a:solidFill>
                  <a:schemeClr val="tx2"/>
                </a:solidFill>
                <a:latin typeface="Verdana"/>
                <a:ea typeface="ＭＳ Ｐゴシック" charset="0"/>
                <a:cs typeface="Verdana"/>
              </a:defRPr>
            </a:lvl2pPr>
            <a:lvl3pPr marL="824380" indent="-285743" defTabSz="457144" fontAlgn="base">
              <a:lnSpc>
                <a:spcPct val="110000"/>
              </a:lnSpc>
              <a:spcBef>
                <a:spcPts val="400"/>
              </a:spcBef>
              <a:spcAft>
                <a:spcPct val="0"/>
              </a:spcAft>
              <a:buClr>
                <a:schemeClr val="accent1"/>
              </a:buClr>
              <a:buFont typeface="Arial"/>
              <a:buChar char="•"/>
              <a:defRPr sz="1700" b="0" i="0">
                <a:solidFill>
                  <a:schemeClr val="tx2"/>
                </a:solidFill>
                <a:latin typeface="Verdana"/>
                <a:ea typeface="ＭＳ Ｐゴシック" charset="0"/>
                <a:cs typeface="Verdana"/>
              </a:defRPr>
            </a:lvl3pPr>
            <a:lvl4pPr marL="1051174" indent="-228572" defTabSz="457144" fontAlgn="base">
              <a:lnSpc>
                <a:spcPct val="110000"/>
              </a:lnSpc>
              <a:spcBef>
                <a:spcPts val="400"/>
              </a:spcBef>
              <a:spcAft>
                <a:spcPct val="0"/>
              </a:spcAft>
              <a:buClr>
                <a:schemeClr val="accent1"/>
              </a:buClr>
              <a:buFont typeface="Lucida Grande"/>
              <a:buChar char="­"/>
              <a:defRPr sz="1700" b="0" i="0">
                <a:solidFill>
                  <a:schemeClr val="tx2"/>
                </a:solidFill>
                <a:latin typeface="Verdana"/>
                <a:ea typeface="ＭＳ Ｐゴシック" charset="0"/>
                <a:cs typeface="Verdana"/>
              </a:defRPr>
            </a:lvl4pPr>
            <a:lvl5pPr marL="1267169" indent="-228572" defTabSz="457144" fontAlgn="base">
              <a:lnSpc>
                <a:spcPct val="110000"/>
              </a:lnSpc>
              <a:spcBef>
                <a:spcPts val="400"/>
              </a:spcBef>
              <a:spcAft>
                <a:spcPct val="0"/>
              </a:spcAft>
              <a:buClr>
                <a:schemeClr val="accent1"/>
              </a:buClr>
              <a:buSzPct val="100000"/>
              <a:buFont typeface="Arial"/>
              <a:buChar char="•"/>
              <a:defRPr sz="1700" b="0" i="0">
                <a:solidFill>
                  <a:schemeClr val="tx2"/>
                </a:solidFill>
                <a:latin typeface="Verdana"/>
                <a:ea typeface="ＭＳ Ｐゴシック" charset="0"/>
                <a:cs typeface="Verdana"/>
              </a:defRPr>
            </a:lvl5pPr>
            <a:lvl6pPr marL="2514291" indent="-228572" defTabSz="457144">
              <a:spcBef>
                <a:spcPct val="20000"/>
              </a:spcBef>
              <a:buFont typeface="Arial"/>
              <a:buChar char="•"/>
              <a:defRPr sz="2000"/>
            </a:lvl6pPr>
            <a:lvl7pPr marL="2971435" indent="-228572" defTabSz="457144">
              <a:spcBef>
                <a:spcPct val="20000"/>
              </a:spcBef>
              <a:buFont typeface="Arial"/>
              <a:buChar char="•"/>
              <a:defRPr sz="2000"/>
            </a:lvl7pPr>
            <a:lvl8pPr marL="3428579" indent="-228572" defTabSz="457144">
              <a:spcBef>
                <a:spcPct val="20000"/>
              </a:spcBef>
              <a:buFont typeface="Arial"/>
              <a:buChar char="•"/>
              <a:defRPr sz="2000"/>
            </a:lvl8pPr>
            <a:lvl9pPr marL="3885724" indent="-228572" defTabSz="457144">
              <a:spcBef>
                <a:spcPct val="20000"/>
              </a:spcBef>
              <a:buFont typeface="Arial"/>
              <a:buChar char="•"/>
              <a:defRPr sz="2000"/>
            </a:lvl9pPr>
          </a:lstStyle>
          <a:p>
            <a:r>
              <a:rPr lang="en-US"/>
              <a:t>Sustainability</a:t>
            </a:r>
            <a:endParaRPr lang="nl-NL"/>
          </a:p>
        </p:txBody>
      </p:sp>
      <p:sp>
        <p:nvSpPr>
          <p:cNvPr id="63" name="Rounded Rectangle 93">
            <a:extLst>
              <a:ext uri="{FF2B5EF4-FFF2-40B4-BE49-F238E27FC236}">
                <a16:creationId xmlns:a16="http://schemas.microsoft.com/office/drawing/2014/main" id="{EB70A600-DC29-4D72-992F-04D37D7D0E7B}"/>
              </a:ext>
            </a:extLst>
          </p:cNvPr>
          <p:cNvSpPr/>
          <p:nvPr/>
        </p:nvSpPr>
        <p:spPr>
          <a:xfrm>
            <a:off x="3666418" y="783044"/>
            <a:ext cx="2359376"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dirty="0">
                <a:solidFill>
                  <a:schemeClr val="bg1"/>
                </a:solidFill>
                <a:cs typeface="Arial"/>
              </a:rPr>
              <a:t>OPERATIONS </a:t>
            </a:r>
            <a:r>
              <a:rPr lang="en-US" sz="1200" b="1" kern="0" dirty="0" err="1">
                <a:solidFill>
                  <a:schemeClr val="bg1"/>
                </a:solidFill>
                <a:cs typeface="Arial"/>
              </a:rPr>
              <a:t>KPIs</a:t>
            </a:r>
            <a:r>
              <a:rPr lang="en-US" sz="1200" b="1" kern="0" dirty="0">
                <a:solidFill>
                  <a:schemeClr val="bg1"/>
                </a:solidFill>
                <a:cs typeface="Arial"/>
              </a:rPr>
              <a:t> </a:t>
            </a:r>
          </a:p>
        </p:txBody>
      </p:sp>
      <p:sp>
        <p:nvSpPr>
          <p:cNvPr id="75" name="Rounded Rectangle 93">
            <a:extLst>
              <a:ext uri="{FF2B5EF4-FFF2-40B4-BE49-F238E27FC236}">
                <a16:creationId xmlns:a16="http://schemas.microsoft.com/office/drawing/2014/main" id="{EBFFCA1C-09FB-49B6-A23C-F10B50CD562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sp>
        <p:nvSpPr>
          <p:cNvPr id="91" name="Rectangle 90">
            <a:extLst>
              <a:ext uri="{FF2B5EF4-FFF2-40B4-BE49-F238E27FC236}">
                <a16:creationId xmlns:a16="http://schemas.microsoft.com/office/drawing/2014/main" id="{C3E29252-0EF5-494E-814A-0EB2FDD452BE}"/>
              </a:ext>
            </a:extLst>
          </p:cNvPr>
          <p:cNvSpPr>
            <a:spLocks/>
          </p:cNvSpPr>
          <p:nvPr/>
        </p:nvSpPr>
        <p:spPr>
          <a:xfrm>
            <a:off x="142183" y="1215017"/>
            <a:ext cx="2853371" cy="1454911"/>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Your prioritised use cases and drivers can influence several KPIs. Here are examples that can be impacted by implementing 2D barcodes:</a:t>
            </a:r>
          </a:p>
          <a:p>
            <a:pPr marL="132160" lvl="1" indent="-132160" fontAlgn="base">
              <a:spcAft>
                <a:spcPts val="300"/>
              </a:spcAft>
              <a:buClr>
                <a:schemeClr val="bg1"/>
              </a:buClr>
              <a:buFont typeface="Wingdings" panose="05000000000000000000" pitchFamily="2" charset="2"/>
              <a:buChar char="§"/>
            </a:pPr>
            <a:endParaRPr lang="en-US" sz="1050">
              <a:solidFill>
                <a:schemeClr val="bg1"/>
              </a:solidFill>
            </a:endParaRPr>
          </a:p>
          <a:p>
            <a:pPr marL="132160" lvl="1" indent="-132160" fontAlgn="base">
              <a:spcAft>
                <a:spcPts val="300"/>
              </a:spcAft>
              <a:buClr>
                <a:schemeClr val="bg1"/>
              </a:buClr>
              <a:buFont typeface="Wingdings" panose="05000000000000000000" pitchFamily="2" charset="2"/>
              <a:buChar char="§"/>
            </a:pPr>
            <a:r>
              <a:rPr lang="en-US" sz="1050" b="1">
                <a:solidFill>
                  <a:schemeClr val="bg1"/>
                </a:solidFill>
              </a:rPr>
              <a:t>Operations KPIs</a:t>
            </a:r>
          </a:p>
          <a:p>
            <a:pPr marL="132160" lvl="1" indent="-132160" fontAlgn="base">
              <a:spcAft>
                <a:spcPts val="300"/>
              </a:spcAft>
              <a:buClr>
                <a:schemeClr val="bg1"/>
              </a:buClr>
              <a:buFont typeface="Wingdings" panose="05000000000000000000" pitchFamily="2" charset="2"/>
              <a:buChar char="§"/>
            </a:pPr>
            <a:endParaRPr lang="en-US" sz="450" b="1">
              <a:solidFill>
                <a:schemeClr val="bg1"/>
              </a:solidFill>
            </a:endParaRPr>
          </a:p>
          <a:p>
            <a:pPr marL="132160" lvl="1" indent="-132160" fontAlgn="base">
              <a:spcAft>
                <a:spcPts val="300"/>
              </a:spcAft>
              <a:buClr>
                <a:schemeClr val="bg1"/>
              </a:buClr>
              <a:buFont typeface="Wingdings" panose="05000000000000000000" pitchFamily="2" charset="2"/>
              <a:buChar char="§"/>
            </a:pPr>
            <a:r>
              <a:rPr lang="en-US" sz="1050">
                <a:solidFill>
                  <a:schemeClr val="bg1"/>
                </a:solidFill>
              </a:rPr>
              <a:t>Consumer facing KPIs</a:t>
            </a:r>
          </a:p>
        </p:txBody>
      </p:sp>
      <p:pic>
        <p:nvPicPr>
          <p:cNvPr id="95" name="Picture 94">
            <a:extLst>
              <a:ext uri="{FF2B5EF4-FFF2-40B4-BE49-F238E27FC236}">
                <a16:creationId xmlns:a16="http://schemas.microsoft.com/office/drawing/2014/main" id="{0BC7ED76-9C93-4606-8C44-4CF7443456A5}"/>
              </a:ext>
            </a:extLst>
          </p:cNvPr>
          <p:cNvPicPr>
            <a:picLocks noChangeAspect="1"/>
          </p:cNvPicPr>
          <p:nvPr/>
        </p:nvPicPr>
        <p:blipFill>
          <a:blip r:embed="rId3"/>
          <a:stretch>
            <a:fillRect/>
          </a:stretch>
        </p:blipFill>
        <p:spPr>
          <a:xfrm>
            <a:off x="3510007" y="1263188"/>
            <a:ext cx="222081" cy="222081"/>
          </a:xfrm>
          <a:prstGeom prst="rect">
            <a:avLst/>
          </a:prstGeom>
        </p:spPr>
      </p:pic>
      <p:pic>
        <p:nvPicPr>
          <p:cNvPr id="96" name="Picture 95">
            <a:extLst>
              <a:ext uri="{FF2B5EF4-FFF2-40B4-BE49-F238E27FC236}">
                <a16:creationId xmlns:a16="http://schemas.microsoft.com/office/drawing/2014/main" id="{EADCD70C-C59E-47A3-8875-417F290330AD}"/>
              </a:ext>
            </a:extLst>
          </p:cNvPr>
          <p:cNvPicPr>
            <a:picLocks noChangeAspect="1"/>
          </p:cNvPicPr>
          <p:nvPr/>
        </p:nvPicPr>
        <p:blipFill>
          <a:blip r:embed="rId3"/>
          <a:stretch>
            <a:fillRect/>
          </a:stretch>
        </p:blipFill>
        <p:spPr>
          <a:xfrm>
            <a:off x="4733010" y="1263188"/>
            <a:ext cx="222081" cy="222081"/>
          </a:xfrm>
          <a:prstGeom prst="rect">
            <a:avLst/>
          </a:prstGeom>
        </p:spPr>
      </p:pic>
      <p:pic>
        <p:nvPicPr>
          <p:cNvPr id="97" name="Picture 96">
            <a:extLst>
              <a:ext uri="{FF2B5EF4-FFF2-40B4-BE49-F238E27FC236}">
                <a16:creationId xmlns:a16="http://schemas.microsoft.com/office/drawing/2014/main" id="{A102C569-70E1-4844-9BA6-9F1BF2B273B3}"/>
              </a:ext>
            </a:extLst>
          </p:cNvPr>
          <p:cNvPicPr>
            <a:picLocks noChangeAspect="1"/>
          </p:cNvPicPr>
          <p:nvPr/>
        </p:nvPicPr>
        <p:blipFill>
          <a:blip r:embed="rId3"/>
          <a:stretch>
            <a:fillRect/>
          </a:stretch>
        </p:blipFill>
        <p:spPr>
          <a:xfrm>
            <a:off x="5956012" y="1263188"/>
            <a:ext cx="222081" cy="222081"/>
          </a:xfrm>
          <a:prstGeom prst="rect">
            <a:avLst/>
          </a:prstGeom>
        </p:spPr>
      </p:pic>
      <p:pic>
        <p:nvPicPr>
          <p:cNvPr id="98" name="Picture 97">
            <a:extLst>
              <a:ext uri="{FF2B5EF4-FFF2-40B4-BE49-F238E27FC236}">
                <a16:creationId xmlns:a16="http://schemas.microsoft.com/office/drawing/2014/main" id="{962685E6-D843-4AD3-B254-3AC484448152}"/>
              </a:ext>
            </a:extLst>
          </p:cNvPr>
          <p:cNvPicPr>
            <a:picLocks noChangeAspect="1"/>
          </p:cNvPicPr>
          <p:nvPr/>
        </p:nvPicPr>
        <p:blipFill>
          <a:blip r:embed="rId4"/>
          <a:stretch>
            <a:fillRect/>
          </a:stretch>
        </p:blipFill>
        <p:spPr>
          <a:xfrm>
            <a:off x="8402017" y="1263188"/>
            <a:ext cx="222081" cy="222081"/>
          </a:xfrm>
          <a:prstGeom prst="rect">
            <a:avLst/>
          </a:prstGeom>
        </p:spPr>
      </p:pic>
      <p:grpSp>
        <p:nvGrpSpPr>
          <p:cNvPr id="2" name="Group 1">
            <a:extLst>
              <a:ext uri="{FF2B5EF4-FFF2-40B4-BE49-F238E27FC236}">
                <a16:creationId xmlns:a16="http://schemas.microsoft.com/office/drawing/2014/main" id="{C50E233D-8627-4561-B935-7008F6FC8145}"/>
              </a:ext>
            </a:extLst>
          </p:cNvPr>
          <p:cNvGrpSpPr/>
          <p:nvPr/>
        </p:nvGrpSpPr>
        <p:grpSpPr>
          <a:xfrm>
            <a:off x="7067974" y="1263188"/>
            <a:ext cx="444162" cy="222081"/>
            <a:chOff x="9560774" y="1327940"/>
            <a:chExt cx="592216" cy="296108"/>
          </a:xfrm>
        </p:grpSpPr>
        <p:pic>
          <p:nvPicPr>
            <p:cNvPr id="100" name="Picture 99">
              <a:extLst>
                <a:ext uri="{FF2B5EF4-FFF2-40B4-BE49-F238E27FC236}">
                  <a16:creationId xmlns:a16="http://schemas.microsoft.com/office/drawing/2014/main" id="{4FD64FED-50D8-40BE-A69B-119DA3366BC5}"/>
                </a:ext>
              </a:extLst>
            </p:cNvPr>
            <p:cNvPicPr>
              <a:picLocks noChangeAspect="1"/>
            </p:cNvPicPr>
            <p:nvPr/>
          </p:nvPicPr>
          <p:blipFill>
            <a:blip r:embed="rId5"/>
            <a:stretch>
              <a:fillRect/>
            </a:stretch>
          </p:blipFill>
          <p:spPr>
            <a:xfrm>
              <a:off x="9856882" y="1327940"/>
              <a:ext cx="296108" cy="296108"/>
            </a:xfrm>
            <a:prstGeom prst="rect">
              <a:avLst/>
            </a:prstGeom>
          </p:spPr>
        </p:pic>
        <p:pic>
          <p:nvPicPr>
            <p:cNvPr id="101" name="Picture 100">
              <a:extLst>
                <a:ext uri="{FF2B5EF4-FFF2-40B4-BE49-F238E27FC236}">
                  <a16:creationId xmlns:a16="http://schemas.microsoft.com/office/drawing/2014/main" id="{B700EAEB-A529-4BF6-9B60-204E61293576}"/>
                </a:ext>
              </a:extLst>
            </p:cNvPr>
            <p:cNvPicPr>
              <a:picLocks noChangeAspect="1"/>
            </p:cNvPicPr>
            <p:nvPr/>
          </p:nvPicPr>
          <p:blipFill>
            <a:blip r:embed="rId6"/>
            <a:stretch>
              <a:fillRect/>
            </a:stretch>
          </p:blipFill>
          <p:spPr>
            <a:xfrm>
              <a:off x="9560774" y="1327940"/>
              <a:ext cx="296108" cy="296108"/>
            </a:xfrm>
            <a:prstGeom prst="rect">
              <a:avLst/>
            </a:prstGeom>
          </p:spPr>
        </p:pic>
      </p:grpSp>
      <p:cxnSp>
        <p:nvCxnSpPr>
          <p:cNvPr id="56" name="Straight Connector 55">
            <a:extLst>
              <a:ext uri="{FF2B5EF4-FFF2-40B4-BE49-F238E27FC236}">
                <a16:creationId xmlns:a16="http://schemas.microsoft.com/office/drawing/2014/main" id="{D61B7FEA-B568-48D0-AB6A-C902FF3D63E9}"/>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D074D567-DF30-43DC-920C-201078F731CF}"/>
              </a:ext>
            </a:extLst>
          </p:cNvPr>
          <p:cNvSpPr txBox="1">
            <a:spLocks/>
          </p:cNvSpPr>
          <p:nvPr/>
        </p:nvSpPr>
        <p:spPr>
          <a:xfrm>
            <a:off x="8487829" y="4793810"/>
            <a:ext cx="312140" cy="1160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17</a:t>
            </a:fld>
            <a:endParaRPr lang="en-US" sz="698"/>
          </a:p>
        </p:txBody>
      </p:sp>
      <p:grpSp>
        <p:nvGrpSpPr>
          <p:cNvPr id="4" name="Group 3">
            <a:extLst>
              <a:ext uri="{FF2B5EF4-FFF2-40B4-BE49-F238E27FC236}">
                <a16:creationId xmlns:a16="http://schemas.microsoft.com/office/drawing/2014/main" id="{2DBDC67C-3BD3-4658-B4F8-095F81D2AABB}"/>
              </a:ext>
            </a:extLst>
          </p:cNvPr>
          <p:cNvGrpSpPr/>
          <p:nvPr/>
        </p:nvGrpSpPr>
        <p:grpSpPr>
          <a:xfrm>
            <a:off x="3479157" y="698008"/>
            <a:ext cx="456300" cy="455879"/>
            <a:chOff x="3479157" y="698008"/>
            <a:chExt cx="456300" cy="455879"/>
          </a:xfrm>
        </p:grpSpPr>
        <p:sp>
          <p:nvSpPr>
            <p:cNvPr id="128" name="Oval 127">
              <a:extLst>
                <a:ext uri="{FF2B5EF4-FFF2-40B4-BE49-F238E27FC236}">
                  <a16:creationId xmlns:a16="http://schemas.microsoft.com/office/drawing/2014/main" id="{F92A871D-D9FE-4A39-AF81-2108C0D0B832}"/>
                </a:ext>
              </a:extLst>
            </p:cNvPr>
            <p:cNvSpPr/>
            <p:nvPr/>
          </p:nvSpPr>
          <p:spPr>
            <a:xfrm>
              <a:off x="3479157" y="698008"/>
              <a:ext cx="456300" cy="45587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prstClr val="white"/>
                </a:solidFill>
              </a:endParaRPr>
            </a:p>
          </p:txBody>
        </p:sp>
        <p:grpSp>
          <p:nvGrpSpPr>
            <p:cNvPr id="129" name="Group 128">
              <a:extLst>
                <a:ext uri="{FF2B5EF4-FFF2-40B4-BE49-F238E27FC236}">
                  <a16:creationId xmlns:a16="http://schemas.microsoft.com/office/drawing/2014/main" id="{96EC8B69-B10B-4D3C-A8E6-690576D2C78E}"/>
                </a:ext>
              </a:extLst>
            </p:cNvPr>
            <p:cNvGrpSpPr/>
            <p:nvPr/>
          </p:nvGrpSpPr>
          <p:grpSpPr>
            <a:xfrm>
              <a:off x="3602540" y="795931"/>
              <a:ext cx="209519" cy="260034"/>
              <a:chOff x="552921" y="1302796"/>
              <a:chExt cx="279364" cy="346710"/>
            </a:xfrm>
            <a:solidFill>
              <a:schemeClr val="tx2"/>
            </a:solidFill>
          </p:grpSpPr>
          <p:sp>
            <p:nvSpPr>
              <p:cNvPr id="130" name="Freeform 73">
                <a:extLst>
                  <a:ext uri="{FF2B5EF4-FFF2-40B4-BE49-F238E27FC236}">
                    <a16:creationId xmlns:a16="http://schemas.microsoft.com/office/drawing/2014/main" id="{25B190FA-943C-49AC-9B5B-BE442AEE464E}"/>
                  </a:ext>
                </a:extLst>
              </p:cNvPr>
              <p:cNvSpPr>
                <a:spLocks/>
              </p:cNvSpPr>
              <p:nvPr/>
            </p:nvSpPr>
            <p:spPr bwMode="auto">
              <a:xfrm>
                <a:off x="768680" y="1302796"/>
                <a:ext cx="19955" cy="133446"/>
              </a:xfrm>
              <a:custGeom>
                <a:avLst/>
                <a:gdLst>
                  <a:gd name="T0" fmla="*/ 16 w 16"/>
                  <a:gd name="T1" fmla="*/ 0 h 107"/>
                  <a:gd name="T2" fmla="*/ 0 w 16"/>
                  <a:gd name="T3" fmla="*/ 0 h 107"/>
                  <a:gd name="T4" fmla="*/ 0 w 16"/>
                  <a:gd name="T5" fmla="*/ 107 h 107"/>
                  <a:gd name="T6" fmla="*/ 16 w 16"/>
                  <a:gd name="T7" fmla="*/ 86 h 107"/>
                  <a:gd name="T8" fmla="*/ 16 w 16"/>
                  <a:gd name="T9" fmla="*/ 0 h 107"/>
                </a:gdLst>
                <a:ahLst/>
                <a:cxnLst>
                  <a:cxn ang="0">
                    <a:pos x="T0" y="T1"/>
                  </a:cxn>
                  <a:cxn ang="0">
                    <a:pos x="T2" y="T3"/>
                  </a:cxn>
                  <a:cxn ang="0">
                    <a:pos x="T4" y="T5"/>
                  </a:cxn>
                  <a:cxn ang="0">
                    <a:pos x="T6" y="T7"/>
                  </a:cxn>
                  <a:cxn ang="0">
                    <a:pos x="T8" y="T9"/>
                  </a:cxn>
                </a:cxnLst>
                <a:rect l="0" t="0" r="r" b="b"/>
                <a:pathLst>
                  <a:path w="16" h="107">
                    <a:moveTo>
                      <a:pt x="16" y="0"/>
                    </a:moveTo>
                    <a:lnTo>
                      <a:pt x="0" y="0"/>
                    </a:lnTo>
                    <a:lnTo>
                      <a:pt x="0" y="107"/>
                    </a:lnTo>
                    <a:lnTo>
                      <a:pt x="16" y="86"/>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1" name="Freeform 74">
                <a:extLst>
                  <a:ext uri="{FF2B5EF4-FFF2-40B4-BE49-F238E27FC236}">
                    <a16:creationId xmlns:a16="http://schemas.microsoft.com/office/drawing/2014/main" id="{31AF7BAF-FCEF-477B-9957-E1CD90B20047}"/>
                  </a:ext>
                </a:extLst>
              </p:cNvPr>
              <p:cNvSpPr>
                <a:spLocks/>
              </p:cNvSpPr>
              <p:nvPr/>
            </p:nvSpPr>
            <p:spPr bwMode="auto">
              <a:xfrm>
                <a:off x="730017" y="1338964"/>
                <a:ext cx="18708" cy="125963"/>
              </a:xfrm>
              <a:custGeom>
                <a:avLst/>
                <a:gdLst>
                  <a:gd name="T0" fmla="*/ 15 w 15"/>
                  <a:gd name="T1" fmla="*/ 99 h 101"/>
                  <a:gd name="T2" fmla="*/ 15 w 15"/>
                  <a:gd name="T3" fmla="*/ 0 h 101"/>
                  <a:gd name="T4" fmla="*/ 0 w 15"/>
                  <a:gd name="T5" fmla="*/ 0 h 101"/>
                  <a:gd name="T6" fmla="*/ 0 w 15"/>
                  <a:gd name="T7" fmla="*/ 91 h 101"/>
                  <a:gd name="T8" fmla="*/ 13 w 15"/>
                  <a:gd name="T9" fmla="*/ 101 h 101"/>
                  <a:gd name="T10" fmla="*/ 15 w 15"/>
                  <a:gd name="T11" fmla="*/ 99 h 101"/>
                </a:gdLst>
                <a:ahLst/>
                <a:cxnLst>
                  <a:cxn ang="0">
                    <a:pos x="T0" y="T1"/>
                  </a:cxn>
                  <a:cxn ang="0">
                    <a:pos x="T2" y="T3"/>
                  </a:cxn>
                  <a:cxn ang="0">
                    <a:pos x="T4" y="T5"/>
                  </a:cxn>
                  <a:cxn ang="0">
                    <a:pos x="T6" y="T7"/>
                  </a:cxn>
                  <a:cxn ang="0">
                    <a:pos x="T8" y="T9"/>
                  </a:cxn>
                  <a:cxn ang="0">
                    <a:pos x="T10" y="T11"/>
                  </a:cxn>
                </a:cxnLst>
                <a:rect l="0" t="0" r="r" b="b"/>
                <a:pathLst>
                  <a:path w="15" h="101">
                    <a:moveTo>
                      <a:pt x="15" y="99"/>
                    </a:moveTo>
                    <a:lnTo>
                      <a:pt x="15" y="0"/>
                    </a:lnTo>
                    <a:lnTo>
                      <a:pt x="0" y="0"/>
                    </a:lnTo>
                    <a:lnTo>
                      <a:pt x="0" y="91"/>
                    </a:lnTo>
                    <a:lnTo>
                      <a:pt x="13" y="101"/>
                    </a:lnTo>
                    <a:lnTo>
                      <a:pt x="15" y="9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2" name="Freeform 75">
                <a:extLst>
                  <a:ext uri="{FF2B5EF4-FFF2-40B4-BE49-F238E27FC236}">
                    <a16:creationId xmlns:a16="http://schemas.microsoft.com/office/drawing/2014/main" id="{1EAE16A8-C58B-441B-A054-65B63E61EE72}"/>
                  </a:ext>
                </a:extLst>
              </p:cNvPr>
              <p:cNvSpPr>
                <a:spLocks/>
              </p:cNvSpPr>
              <p:nvPr/>
            </p:nvSpPr>
            <p:spPr bwMode="auto">
              <a:xfrm>
                <a:off x="690108" y="1382614"/>
                <a:ext cx="19955" cy="54875"/>
              </a:xfrm>
              <a:custGeom>
                <a:avLst/>
                <a:gdLst>
                  <a:gd name="T0" fmla="*/ 16 w 16"/>
                  <a:gd name="T1" fmla="*/ 44 h 44"/>
                  <a:gd name="T2" fmla="*/ 16 w 16"/>
                  <a:gd name="T3" fmla="*/ 0 h 44"/>
                  <a:gd name="T4" fmla="*/ 0 w 16"/>
                  <a:gd name="T5" fmla="*/ 0 h 44"/>
                  <a:gd name="T6" fmla="*/ 0 w 16"/>
                  <a:gd name="T7" fmla="*/ 42 h 44"/>
                  <a:gd name="T8" fmla="*/ 8 w 16"/>
                  <a:gd name="T9" fmla="*/ 38 h 44"/>
                  <a:gd name="T10" fmla="*/ 16 w 16"/>
                  <a:gd name="T11" fmla="*/ 44 h 44"/>
                </a:gdLst>
                <a:ahLst/>
                <a:cxnLst>
                  <a:cxn ang="0">
                    <a:pos x="T0" y="T1"/>
                  </a:cxn>
                  <a:cxn ang="0">
                    <a:pos x="T2" y="T3"/>
                  </a:cxn>
                  <a:cxn ang="0">
                    <a:pos x="T4" y="T5"/>
                  </a:cxn>
                  <a:cxn ang="0">
                    <a:pos x="T6" y="T7"/>
                  </a:cxn>
                  <a:cxn ang="0">
                    <a:pos x="T8" y="T9"/>
                  </a:cxn>
                  <a:cxn ang="0">
                    <a:pos x="T10" y="T11"/>
                  </a:cxn>
                </a:cxnLst>
                <a:rect l="0" t="0" r="r" b="b"/>
                <a:pathLst>
                  <a:path w="16" h="44">
                    <a:moveTo>
                      <a:pt x="16" y="44"/>
                    </a:moveTo>
                    <a:lnTo>
                      <a:pt x="16" y="0"/>
                    </a:lnTo>
                    <a:lnTo>
                      <a:pt x="0" y="0"/>
                    </a:lnTo>
                    <a:lnTo>
                      <a:pt x="0" y="42"/>
                    </a:lnTo>
                    <a:lnTo>
                      <a:pt x="8" y="38"/>
                    </a:lnTo>
                    <a:lnTo>
                      <a:pt x="16" y="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3" name="Freeform 76">
                <a:extLst>
                  <a:ext uri="{FF2B5EF4-FFF2-40B4-BE49-F238E27FC236}">
                    <a16:creationId xmlns:a16="http://schemas.microsoft.com/office/drawing/2014/main" id="{CA5EB468-2841-419E-B123-9EB0E5063D30}"/>
                  </a:ext>
                </a:extLst>
              </p:cNvPr>
              <p:cNvSpPr>
                <a:spLocks/>
              </p:cNvSpPr>
              <p:nvPr/>
            </p:nvSpPr>
            <p:spPr bwMode="auto">
              <a:xfrm>
                <a:off x="650199" y="1415040"/>
                <a:ext cx="19955" cy="42403"/>
              </a:xfrm>
              <a:custGeom>
                <a:avLst/>
                <a:gdLst>
                  <a:gd name="T0" fmla="*/ 16 w 16"/>
                  <a:gd name="T1" fmla="*/ 0 h 34"/>
                  <a:gd name="T2" fmla="*/ 0 w 16"/>
                  <a:gd name="T3" fmla="*/ 0 h 34"/>
                  <a:gd name="T4" fmla="*/ 0 w 16"/>
                  <a:gd name="T5" fmla="*/ 34 h 34"/>
                  <a:gd name="T6" fmla="*/ 16 w 16"/>
                  <a:gd name="T7" fmla="*/ 26 h 34"/>
                  <a:gd name="T8" fmla="*/ 16 w 16"/>
                  <a:gd name="T9" fmla="*/ 0 h 34"/>
                </a:gdLst>
                <a:ahLst/>
                <a:cxnLst>
                  <a:cxn ang="0">
                    <a:pos x="T0" y="T1"/>
                  </a:cxn>
                  <a:cxn ang="0">
                    <a:pos x="T2" y="T3"/>
                  </a:cxn>
                  <a:cxn ang="0">
                    <a:pos x="T4" y="T5"/>
                  </a:cxn>
                  <a:cxn ang="0">
                    <a:pos x="T6" y="T7"/>
                  </a:cxn>
                  <a:cxn ang="0">
                    <a:pos x="T8" y="T9"/>
                  </a:cxn>
                </a:cxnLst>
                <a:rect l="0" t="0" r="r" b="b"/>
                <a:pathLst>
                  <a:path w="16" h="34">
                    <a:moveTo>
                      <a:pt x="16" y="0"/>
                    </a:moveTo>
                    <a:lnTo>
                      <a:pt x="0" y="0"/>
                    </a:lnTo>
                    <a:lnTo>
                      <a:pt x="0" y="34"/>
                    </a:lnTo>
                    <a:lnTo>
                      <a:pt x="16" y="26"/>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4" name="Freeform 77">
                <a:extLst>
                  <a:ext uri="{FF2B5EF4-FFF2-40B4-BE49-F238E27FC236}">
                    <a16:creationId xmlns:a16="http://schemas.microsoft.com/office/drawing/2014/main" id="{5A395CD0-55E4-48EF-AA0C-C1B8137D8BF0}"/>
                  </a:ext>
                </a:extLst>
              </p:cNvPr>
              <p:cNvSpPr>
                <a:spLocks/>
              </p:cNvSpPr>
              <p:nvPr/>
            </p:nvSpPr>
            <p:spPr bwMode="auto">
              <a:xfrm>
                <a:off x="610290" y="1381367"/>
                <a:ext cx="19955" cy="98525"/>
              </a:xfrm>
              <a:custGeom>
                <a:avLst/>
                <a:gdLst>
                  <a:gd name="T0" fmla="*/ 16 w 16"/>
                  <a:gd name="T1" fmla="*/ 0 h 79"/>
                  <a:gd name="T2" fmla="*/ 0 w 16"/>
                  <a:gd name="T3" fmla="*/ 0 h 79"/>
                  <a:gd name="T4" fmla="*/ 0 w 16"/>
                  <a:gd name="T5" fmla="*/ 79 h 79"/>
                  <a:gd name="T6" fmla="*/ 16 w 16"/>
                  <a:gd name="T7" fmla="*/ 70 h 79"/>
                  <a:gd name="T8" fmla="*/ 16 w 16"/>
                  <a:gd name="T9" fmla="*/ 0 h 79"/>
                </a:gdLst>
                <a:ahLst/>
                <a:cxnLst>
                  <a:cxn ang="0">
                    <a:pos x="T0" y="T1"/>
                  </a:cxn>
                  <a:cxn ang="0">
                    <a:pos x="T2" y="T3"/>
                  </a:cxn>
                  <a:cxn ang="0">
                    <a:pos x="T4" y="T5"/>
                  </a:cxn>
                  <a:cxn ang="0">
                    <a:pos x="T6" y="T7"/>
                  </a:cxn>
                  <a:cxn ang="0">
                    <a:pos x="T8" y="T9"/>
                  </a:cxn>
                </a:cxnLst>
                <a:rect l="0" t="0" r="r" b="b"/>
                <a:pathLst>
                  <a:path w="16" h="79">
                    <a:moveTo>
                      <a:pt x="16" y="0"/>
                    </a:moveTo>
                    <a:lnTo>
                      <a:pt x="0" y="0"/>
                    </a:lnTo>
                    <a:lnTo>
                      <a:pt x="0" y="79"/>
                    </a:lnTo>
                    <a:lnTo>
                      <a:pt x="16" y="70"/>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5" name="Freeform 78">
                <a:extLst>
                  <a:ext uri="{FF2B5EF4-FFF2-40B4-BE49-F238E27FC236}">
                    <a16:creationId xmlns:a16="http://schemas.microsoft.com/office/drawing/2014/main" id="{5858DBD7-2706-47B0-B272-BBEEC764551E}"/>
                  </a:ext>
                </a:extLst>
              </p:cNvPr>
              <p:cNvSpPr>
                <a:spLocks/>
              </p:cNvSpPr>
              <p:nvPr/>
            </p:nvSpPr>
            <p:spPr bwMode="auto">
              <a:xfrm>
                <a:off x="609043" y="1393839"/>
                <a:ext cx="223242" cy="127210"/>
              </a:xfrm>
              <a:custGeom>
                <a:avLst/>
                <a:gdLst>
                  <a:gd name="T0" fmla="*/ 114 w 179"/>
                  <a:gd name="T1" fmla="*/ 93 h 102"/>
                  <a:gd name="T2" fmla="*/ 165 w 179"/>
                  <a:gd name="T3" fmla="*/ 25 h 102"/>
                  <a:gd name="T4" fmla="*/ 169 w 179"/>
                  <a:gd name="T5" fmla="*/ 35 h 102"/>
                  <a:gd name="T6" fmla="*/ 179 w 179"/>
                  <a:gd name="T7" fmla="*/ 0 h 102"/>
                  <a:gd name="T8" fmla="*/ 148 w 179"/>
                  <a:gd name="T9" fmla="*/ 18 h 102"/>
                  <a:gd name="T10" fmla="*/ 157 w 179"/>
                  <a:gd name="T11" fmla="*/ 19 h 102"/>
                  <a:gd name="T12" fmla="*/ 111 w 179"/>
                  <a:gd name="T13" fmla="*/ 79 h 102"/>
                  <a:gd name="T14" fmla="*/ 72 w 179"/>
                  <a:gd name="T15" fmla="*/ 50 h 102"/>
                  <a:gd name="T16" fmla="*/ 0 w 179"/>
                  <a:gd name="T17" fmla="*/ 90 h 102"/>
                  <a:gd name="T18" fmla="*/ 0 w 179"/>
                  <a:gd name="T19" fmla="*/ 102 h 102"/>
                  <a:gd name="T20" fmla="*/ 71 w 179"/>
                  <a:gd name="T21" fmla="*/ 62 h 102"/>
                  <a:gd name="T22" fmla="*/ 114 w 179"/>
                  <a:gd name="T23"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2">
                    <a:moveTo>
                      <a:pt x="114" y="93"/>
                    </a:moveTo>
                    <a:lnTo>
                      <a:pt x="165" y="25"/>
                    </a:lnTo>
                    <a:lnTo>
                      <a:pt x="169" y="35"/>
                    </a:lnTo>
                    <a:lnTo>
                      <a:pt x="179" y="0"/>
                    </a:lnTo>
                    <a:lnTo>
                      <a:pt x="148" y="18"/>
                    </a:lnTo>
                    <a:lnTo>
                      <a:pt x="157" y="19"/>
                    </a:lnTo>
                    <a:lnTo>
                      <a:pt x="111" y="79"/>
                    </a:lnTo>
                    <a:lnTo>
                      <a:pt x="72" y="50"/>
                    </a:lnTo>
                    <a:lnTo>
                      <a:pt x="0" y="90"/>
                    </a:lnTo>
                    <a:lnTo>
                      <a:pt x="0" y="102"/>
                    </a:lnTo>
                    <a:lnTo>
                      <a:pt x="71" y="62"/>
                    </a:lnTo>
                    <a:lnTo>
                      <a:pt x="114" y="9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6" name="Freeform 79">
                <a:extLst>
                  <a:ext uri="{FF2B5EF4-FFF2-40B4-BE49-F238E27FC236}">
                    <a16:creationId xmlns:a16="http://schemas.microsoft.com/office/drawing/2014/main" id="{EFFCE599-B958-4C39-B401-243E5B68A1D0}"/>
                  </a:ext>
                </a:extLst>
              </p:cNvPr>
              <p:cNvSpPr>
                <a:spLocks/>
              </p:cNvSpPr>
              <p:nvPr/>
            </p:nvSpPr>
            <p:spPr bwMode="auto">
              <a:xfrm>
                <a:off x="552921" y="1531026"/>
                <a:ext cx="278116" cy="118480"/>
              </a:xfrm>
              <a:custGeom>
                <a:avLst/>
                <a:gdLst>
                  <a:gd name="T0" fmla="*/ 62 w 280"/>
                  <a:gd name="T1" fmla="*/ 1 h 120"/>
                  <a:gd name="T2" fmla="*/ 114 w 280"/>
                  <a:gd name="T3" fmla="*/ 1 h 120"/>
                  <a:gd name="T4" fmla="*/ 168 w 280"/>
                  <a:gd name="T5" fmla="*/ 0 h 120"/>
                  <a:gd name="T6" fmla="*/ 185 w 280"/>
                  <a:gd name="T7" fmla="*/ 17 h 120"/>
                  <a:gd name="T8" fmla="*/ 168 w 280"/>
                  <a:gd name="T9" fmla="*/ 34 h 120"/>
                  <a:gd name="T10" fmla="*/ 134 w 280"/>
                  <a:gd name="T11" fmla="*/ 34 h 120"/>
                  <a:gd name="T12" fmla="*/ 134 w 280"/>
                  <a:gd name="T13" fmla="*/ 44 h 120"/>
                  <a:gd name="T14" fmla="*/ 222 w 280"/>
                  <a:gd name="T15" fmla="*/ 44 h 120"/>
                  <a:gd name="T16" fmla="*/ 249 w 280"/>
                  <a:gd name="T17" fmla="*/ 12 h 120"/>
                  <a:gd name="T18" fmla="*/ 273 w 280"/>
                  <a:gd name="T19" fmla="*/ 10 h 120"/>
                  <a:gd name="T20" fmla="*/ 274 w 280"/>
                  <a:gd name="T21" fmla="*/ 34 h 120"/>
                  <a:gd name="T22" fmla="*/ 233 w 280"/>
                  <a:gd name="T23" fmla="*/ 82 h 120"/>
                  <a:gd name="T24" fmla="*/ 220 w 280"/>
                  <a:gd name="T25" fmla="*/ 88 h 120"/>
                  <a:gd name="T26" fmla="*/ 75 w 280"/>
                  <a:gd name="T27" fmla="*/ 88 h 120"/>
                  <a:gd name="T28" fmla="*/ 43 w 280"/>
                  <a:gd name="T29" fmla="*/ 120 h 120"/>
                  <a:gd name="T30" fmla="*/ 0 w 280"/>
                  <a:gd name="T31" fmla="*/ 64 h 120"/>
                  <a:gd name="T32" fmla="*/ 62 w 280"/>
                  <a:gd name="T3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20">
                    <a:moveTo>
                      <a:pt x="62" y="1"/>
                    </a:moveTo>
                    <a:cubicBezTo>
                      <a:pt x="114" y="1"/>
                      <a:pt x="114" y="1"/>
                      <a:pt x="114" y="1"/>
                    </a:cubicBezTo>
                    <a:cubicBezTo>
                      <a:pt x="168" y="0"/>
                      <a:pt x="168" y="0"/>
                      <a:pt x="168" y="0"/>
                    </a:cubicBezTo>
                    <a:cubicBezTo>
                      <a:pt x="177" y="0"/>
                      <a:pt x="185" y="8"/>
                      <a:pt x="185" y="17"/>
                    </a:cubicBezTo>
                    <a:cubicBezTo>
                      <a:pt x="185" y="26"/>
                      <a:pt x="177" y="34"/>
                      <a:pt x="168" y="34"/>
                    </a:cubicBezTo>
                    <a:cubicBezTo>
                      <a:pt x="134" y="34"/>
                      <a:pt x="134" y="34"/>
                      <a:pt x="134" y="34"/>
                    </a:cubicBezTo>
                    <a:cubicBezTo>
                      <a:pt x="134" y="44"/>
                      <a:pt x="134" y="44"/>
                      <a:pt x="134" y="44"/>
                    </a:cubicBezTo>
                    <a:cubicBezTo>
                      <a:pt x="222" y="44"/>
                      <a:pt x="222" y="44"/>
                      <a:pt x="222" y="44"/>
                    </a:cubicBezTo>
                    <a:cubicBezTo>
                      <a:pt x="249" y="12"/>
                      <a:pt x="249" y="12"/>
                      <a:pt x="249" y="12"/>
                    </a:cubicBezTo>
                    <a:cubicBezTo>
                      <a:pt x="255" y="5"/>
                      <a:pt x="266" y="4"/>
                      <a:pt x="273" y="10"/>
                    </a:cubicBezTo>
                    <a:cubicBezTo>
                      <a:pt x="280" y="16"/>
                      <a:pt x="280" y="27"/>
                      <a:pt x="274" y="34"/>
                    </a:cubicBezTo>
                    <a:cubicBezTo>
                      <a:pt x="233" y="82"/>
                      <a:pt x="233" y="82"/>
                      <a:pt x="233" y="82"/>
                    </a:cubicBezTo>
                    <a:cubicBezTo>
                      <a:pt x="230" y="86"/>
                      <a:pt x="225" y="88"/>
                      <a:pt x="220" y="88"/>
                    </a:cubicBezTo>
                    <a:cubicBezTo>
                      <a:pt x="75" y="88"/>
                      <a:pt x="75" y="88"/>
                      <a:pt x="75" y="88"/>
                    </a:cubicBezTo>
                    <a:cubicBezTo>
                      <a:pt x="43" y="120"/>
                      <a:pt x="43" y="120"/>
                      <a:pt x="43" y="120"/>
                    </a:cubicBezTo>
                    <a:cubicBezTo>
                      <a:pt x="0" y="64"/>
                      <a:pt x="0" y="64"/>
                      <a:pt x="0" y="64"/>
                    </a:cubicBezTo>
                    <a:lnTo>
                      <a:pt x="62" y="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grpSp>
      </p:grpSp>
      <p:sp>
        <p:nvSpPr>
          <p:cNvPr id="66" name="Text Placeholder 5">
            <a:extLst>
              <a:ext uri="{FF2B5EF4-FFF2-40B4-BE49-F238E27FC236}">
                <a16:creationId xmlns:a16="http://schemas.microsoft.com/office/drawing/2014/main" id="{F8EAFF57-08E3-4346-827A-B38FA8FC5E67}"/>
              </a:ext>
            </a:extLst>
          </p:cNvPr>
          <p:cNvSpPr txBox="1">
            <a:spLocks noChangeAspect="1"/>
          </p:cNvSpPr>
          <p:nvPr/>
        </p:nvSpPr>
        <p:spPr>
          <a:xfrm flipH="1">
            <a:off x="7901556" y="1962338"/>
            <a:ext cx="1254911" cy="2654352"/>
          </a:xfrm>
          <a:prstGeom prst="rect">
            <a:avLst/>
          </a:prstGeom>
        </p:spPr>
        <p:txBody>
          <a:bodyPr>
            <a:noAutofit/>
          </a:bodyPr>
          <a:lstStyle>
            <a:lvl1pPr marL="0" marR="0" indent="-137156" algn="l" defTabSz="457144" rtl="0" eaLnBrk="1" fontAlgn="base" latinLnBrk="0" hangingPunct="1">
              <a:lnSpc>
                <a:spcPct val="100000"/>
              </a:lnSpc>
              <a:spcBef>
                <a:spcPts val="400"/>
              </a:spcBef>
              <a:spcAft>
                <a:spcPct val="0"/>
              </a:spcAft>
              <a:buClr>
                <a:schemeClr val="accent2"/>
              </a:buClr>
              <a:buSzTx/>
              <a:buFont typeface="Arial"/>
              <a:buChar char="•"/>
              <a:tabLst/>
              <a:defRPr sz="900" b="0" i="0" kern="1200" baseline="0">
                <a:solidFill>
                  <a:schemeClr val="tx2"/>
                </a:solidFill>
                <a:latin typeface="Verdana"/>
                <a:ea typeface="ＭＳ Ｐゴシック" charset="0"/>
                <a:cs typeface="Verdana"/>
              </a:defRPr>
            </a:lvl1pPr>
            <a:lvl2pPr marL="269993" marR="0" indent="-136796" algn="l" defTabSz="457144" rtl="0" eaLnBrk="1" fontAlgn="base" latinLnBrk="0" hangingPunct="1">
              <a:lnSpc>
                <a:spcPct val="100000"/>
              </a:lnSpc>
              <a:spcBef>
                <a:spcPts val="400"/>
              </a:spcBef>
              <a:spcAft>
                <a:spcPct val="0"/>
              </a:spcAft>
              <a:buClr>
                <a:schemeClr val="accent2"/>
              </a:buClr>
              <a:buSzTx/>
              <a:buFont typeface="Lucida Grande"/>
              <a:buChar char="­"/>
              <a:tabLst/>
              <a:defRPr sz="900" b="0" i="0" kern="1200">
                <a:solidFill>
                  <a:schemeClr val="tx2"/>
                </a:solidFill>
                <a:latin typeface="Verdana"/>
                <a:ea typeface="ＭＳ Ｐゴシック" charset="0"/>
                <a:cs typeface="Verdana"/>
              </a:defRPr>
            </a:lvl2pPr>
            <a:lvl3pPr marL="359991" indent="-136796" algn="l" defTabSz="457144" rtl="0" eaLnBrk="1" fontAlgn="base" hangingPunct="1">
              <a:lnSpc>
                <a:spcPct val="100000"/>
              </a:lnSpc>
              <a:spcBef>
                <a:spcPts val="400"/>
              </a:spcBef>
              <a:spcAft>
                <a:spcPct val="0"/>
              </a:spcAft>
              <a:buClr>
                <a:schemeClr val="accent2"/>
              </a:buClr>
              <a:buFont typeface="Arial"/>
              <a:buChar char="•"/>
              <a:defRPr sz="900" b="0" i="0" kern="1200">
                <a:solidFill>
                  <a:schemeClr val="tx2"/>
                </a:solidFill>
                <a:latin typeface="Verdana"/>
                <a:ea typeface="ＭＳ Ｐゴシック" charset="0"/>
                <a:cs typeface="Verdana"/>
              </a:defRPr>
            </a:lvl3pPr>
            <a:lvl4pPr marL="511187" indent="-136796" algn="l" defTabSz="457144" rtl="0" eaLnBrk="1" fontAlgn="base" hangingPunct="1">
              <a:lnSpc>
                <a:spcPct val="100000"/>
              </a:lnSpc>
              <a:spcBef>
                <a:spcPts val="400"/>
              </a:spcBef>
              <a:spcAft>
                <a:spcPct val="0"/>
              </a:spcAft>
              <a:buClr>
                <a:schemeClr val="accent2"/>
              </a:buClr>
              <a:buFont typeface="Lucida Grande"/>
              <a:buChar char="­"/>
              <a:defRPr sz="900" b="0" i="0" kern="1200">
                <a:solidFill>
                  <a:schemeClr val="tx2"/>
                </a:solidFill>
                <a:latin typeface="Verdana"/>
                <a:ea typeface="ＭＳ Ｐゴシック" charset="0"/>
                <a:cs typeface="Verdana"/>
              </a:defRPr>
            </a:lvl4pPr>
            <a:lvl5pPr marL="655184" indent="-136796" algn="l" defTabSz="457144" rtl="0" eaLnBrk="1" fontAlgn="base" hangingPunct="1">
              <a:lnSpc>
                <a:spcPct val="100000"/>
              </a:lnSpc>
              <a:spcBef>
                <a:spcPts val="400"/>
              </a:spcBef>
              <a:spcAft>
                <a:spcPct val="0"/>
              </a:spcAft>
              <a:buClr>
                <a:schemeClr val="accent2"/>
              </a:buClr>
              <a:buSzPct val="100000"/>
              <a:buFont typeface="Arial"/>
              <a:buChar char="•"/>
              <a:defRPr sz="9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128588" indent="-128588">
              <a:buClr>
                <a:schemeClr val="accent1"/>
              </a:buClr>
              <a:buFont typeface="Arial" panose="020B0604020202020204" pitchFamily="34" charset="0"/>
              <a:buChar char="•"/>
            </a:pPr>
            <a:r>
              <a:rPr lang="en-US" sz="825"/>
              <a:t>Percentage of circular inflow/ outflow</a:t>
            </a:r>
          </a:p>
          <a:p>
            <a:pPr marL="128588" indent="-128588">
              <a:buClr>
                <a:schemeClr val="accent1"/>
              </a:buClr>
              <a:buFont typeface="Arial" panose="020B0604020202020204" pitchFamily="34" charset="0"/>
              <a:buChar char="•"/>
            </a:pPr>
            <a:r>
              <a:rPr lang="en-US" sz="825"/>
              <a:t>Supply chain waste</a:t>
            </a:r>
          </a:p>
          <a:p>
            <a:pPr marL="128588" indent="-128588">
              <a:buClr>
                <a:schemeClr val="accent1"/>
              </a:buClr>
              <a:buFont typeface="Arial" panose="020B0604020202020204" pitchFamily="34" charset="0"/>
              <a:buChar char="•"/>
            </a:pPr>
            <a:r>
              <a:rPr lang="en-US" sz="825"/>
              <a:t>Recycling rates</a:t>
            </a:r>
          </a:p>
          <a:p>
            <a:pPr marL="128588" indent="-128588">
              <a:buClr>
                <a:schemeClr val="accent1"/>
              </a:buClr>
              <a:buFont typeface="Arial" panose="020B0604020202020204" pitchFamily="34" charset="0"/>
              <a:buChar char="•"/>
            </a:pPr>
            <a:endParaRPr lang="en-US" sz="825"/>
          </a:p>
          <a:p>
            <a:pPr marL="128588" indent="-128588">
              <a:buClr>
                <a:schemeClr val="accent1"/>
              </a:buClr>
              <a:buFont typeface="Arial" panose="020B0604020202020204" pitchFamily="34" charset="0"/>
              <a:buChar char="•"/>
            </a:pPr>
            <a:endParaRPr lang="en-US" sz="825"/>
          </a:p>
          <a:p>
            <a:pPr marL="128588" indent="-128588">
              <a:buClr>
                <a:schemeClr val="accent1"/>
              </a:buClr>
              <a:buFont typeface="Arial" panose="020B0604020202020204" pitchFamily="34" charset="0"/>
              <a:buChar char="•"/>
            </a:pPr>
            <a:endParaRPr lang="nl-NL" sz="825"/>
          </a:p>
        </p:txBody>
      </p:sp>
      <p:grpSp>
        <p:nvGrpSpPr>
          <p:cNvPr id="61" name="Group 60">
            <a:extLst>
              <a:ext uri="{FF2B5EF4-FFF2-40B4-BE49-F238E27FC236}">
                <a16:creationId xmlns:a16="http://schemas.microsoft.com/office/drawing/2014/main" id="{1A3D2065-50C7-4990-89BC-8568A064F2D6}"/>
              </a:ext>
            </a:extLst>
          </p:cNvPr>
          <p:cNvGrpSpPr/>
          <p:nvPr/>
        </p:nvGrpSpPr>
        <p:grpSpPr>
          <a:xfrm>
            <a:off x="125709" y="694902"/>
            <a:ext cx="456300" cy="455879"/>
            <a:chOff x="4727848" y="1172232"/>
            <a:chExt cx="608400" cy="607839"/>
          </a:xfrm>
        </p:grpSpPr>
        <p:sp>
          <p:nvSpPr>
            <p:cNvPr id="62" name="Oval 20">
              <a:extLst>
                <a:ext uri="{FF2B5EF4-FFF2-40B4-BE49-F238E27FC236}">
                  <a16:creationId xmlns:a16="http://schemas.microsoft.com/office/drawing/2014/main" id="{9729D366-7D59-4584-BBBA-B28EA6AF1F5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4" name="Groupe 355">
              <a:extLst>
                <a:ext uri="{FF2B5EF4-FFF2-40B4-BE49-F238E27FC236}">
                  <a16:creationId xmlns:a16="http://schemas.microsoft.com/office/drawing/2014/main" id="{C289196A-01DA-403B-A014-DA2C5B47A211}"/>
                </a:ext>
              </a:extLst>
            </p:cNvPr>
            <p:cNvGrpSpPr/>
            <p:nvPr/>
          </p:nvGrpSpPr>
          <p:grpSpPr>
            <a:xfrm>
              <a:off x="4869879" y="1285172"/>
              <a:ext cx="323920" cy="381923"/>
              <a:chOff x="9153875" y="3671977"/>
              <a:chExt cx="363537" cy="428625"/>
            </a:xfrm>
            <a:solidFill>
              <a:srgbClr val="007D74"/>
            </a:solidFill>
          </p:grpSpPr>
          <p:sp>
            <p:nvSpPr>
              <p:cNvPr id="65" name="Freeform 76">
                <a:extLst>
                  <a:ext uri="{FF2B5EF4-FFF2-40B4-BE49-F238E27FC236}">
                    <a16:creationId xmlns:a16="http://schemas.microsoft.com/office/drawing/2014/main" id="{29D9F88A-F180-4FCC-AAFE-2BEAC97BE867}"/>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4" name="Freeform 77">
                <a:extLst>
                  <a:ext uri="{FF2B5EF4-FFF2-40B4-BE49-F238E27FC236}">
                    <a16:creationId xmlns:a16="http://schemas.microsoft.com/office/drawing/2014/main" id="{FD79FABD-D435-4103-8983-71E468499B3F}"/>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78">
                <a:extLst>
                  <a:ext uri="{FF2B5EF4-FFF2-40B4-BE49-F238E27FC236}">
                    <a16:creationId xmlns:a16="http://schemas.microsoft.com/office/drawing/2014/main" id="{903DE452-2030-4008-B6E8-D06032245C0F}"/>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79">
                <a:extLst>
                  <a:ext uri="{FF2B5EF4-FFF2-40B4-BE49-F238E27FC236}">
                    <a16:creationId xmlns:a16="http://schemas.microsoft.com/office/drawing/2014/main" id="{EF4427E7-FEF2-4F0B-BB70-DB6581C1FB7A}"/>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80">
                <a:extLst>
                  <a:ext uri="{FF2B5EF4-FFF2-40B4-BE49-F238E27FC236}">
                    <a16:creationId xmlns:a16="http://schemas.microsoft.com/office/drawing/2014/main" id="{8B329F4A-D260-43E8-8EA3-D3D2EC600E6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81">
                <a:extLst>
                  <a:ext uri="{FF2B5EF4-FFF2-40B4-BE49-F238E27FC236}">
                    <a16:creationId xmlns:a16="http://schemas.microsoft.com/office/drawing/2014/main" id="{620B486E-7267-49B8-B37A-1407E009AF56}"/>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3" name="Title 1">
            <a:extLst>
              <a:ext uri="{FF2B5EF4-FFF2-40B4-BE49-F238E27FC236}">
                <a16:creationId xmlns:a16="http://schemas.microsoft.com/office/drawing/2014/main" id="{31FDD7A3-C825-313F-1328-0618227AFB27}"/>
              </a:ext>
            </a:extLst>
          </p:cNvPr>
          <p:cNvSpPr txBox="1">
            <a:spLocks/>
          </p:cNvSpPr>
          <p:nvPr/>
        </p:nvSpPr>
        <p:spPr bwMode="auto">
          <a:xfrm>
            <a:off x="303610" y="87475"/>
            <a:ext cx="2739422"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err="1">
                <a:solidFill>
                  <a:schemeClr val="bg1"/>
                </a:solidFill>
              </a:rPr>
              <a:t>3.Consider</a:t>
            </a:r>
            <a:r>
              <a:rPr lang="en-US" sz="1500" dirty="0">
                <a:solidFill>
                  <a:schemeClr val="bg1"/>
                </a:solidFill>
              </a:rPr>
              <a:t> and define your </a:t>
            </a:r>
            <a:r>
              <a:rPr lang="en-US" sz="1500" dirty="0" err="1">
                <a:solidFill>
                  <a:schemeClr val="bg1"/>
                </a:solidFill>
              </a:rPr>
              <a:t>KPI</a:t>
            </a:r>
            <a:r>
              <a:rPr lang="en-US" sz="1500" dirty="0">
                <a:solidFill>
                  <a:schemeClr val="bg1"/>
                </a:solidFill>
              </a:rPr>
              <a:t> Framework</a:t>
            </a:r>
          </a:p>
        </p:txBody>
      </p:sp>
      <p:sp>
        <p:nvSpPr>
          <p:cNvPr id="10" name="AutoShape 2">
            <a:hlinkClick r:id="rId7" action="ppaction://hlinksldjump"/>
            <a:extLst>
              <a:ext uri="{FF2B5EF4-FFF2-40B4-BE49-F238E27FC236}">
                <a16:creationId xmlns:a16="http://schemas.microsoft.com/office/drawing/2014/main" id="{A4F5D35D-70B2-F950-F1BA-D61FF42CC8F7}"/>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2" name="AutoShape 2">
            <a:hlinkClick r:id="rId8" action="ppaction://hlinksldjump"/>
            <a:extLst>
              <a:ext uri="{FF2B5EF4-FFF2-40B4-BE49-F238E27FC236}">
                <a16:creationId xmlns:a16="http://schemas.microsoft.com/office/drawing/2014/main" id="{6E2F16B6-4A2C-B9BC-4D4C-25D705909007}"/>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3" name="AutoShape 2">
            <a:hlinkClick r:id="rId9" action="ppaction://hlinksldjump"/>
            <a:extLst>
              <a:ext uri="{FF2B5EF4-FFF2-40B4-BE49-F238E27FC236}">
                <a16:creationId xmlns:a16="http://schemas.microsoft.com/office/drawing/2014/main" id="{C1708F14-BE01-CD8E-06DC-4F7419A1CBB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4" name="AutoShape 2">
            <a:hlinkClick r:id="rId10" action="ppaction://hlinksldjump"/>
            <a:extLst>
              <a:ext uri="{FF2B5EF4-FFF2-40B4-BE49-F238E27FC236}">
                <a16:creationId xmlns:a16="http://schemas.microsoft.com/office/drawing/2014/main" id="{610F7829-74D1-2318-2D61-52D19413B8B5}"/>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5" name="AutoShape 2">
            <a:hlinkClick r:id="rId11" action="ppaction://hlinksldjump"/>
            <a:extLst>
              <a:ext uri="{FF2B5EF4-FFF2-40B4-BE49-F238E27FC236}">
                <a16:creationId xmlns:a16="http://schemas.microsoft.com/office/drawing/2014/main" id="{9C6D11AC-1FFD-95F3-16A8-51BCFF4B311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5" name="Group 24">
            <a:extLst>
              <a:ext uri="{FF2B5EF4-FFF2-40B4-BE49-F238E27FC236}">
                <a16:creationId xmlns:a16="http://schemas.microsoft.com/office/drawing/2014/main" id="{8E8938D4-2110-D873-B216-13ABDCEDB0D5}"/>
              </a:ext>
            </a:extLst>
          </p:cNvPr>
          <p:cNvGrpSpPr/>
          <p:nvPr/>
        </p:nvGrpSpPr>
        <p:grpSpPr>
          <a:xfrm>
            <a:off x="7405014" y="4531233"/>
            <a:ext cx="186825" cy="186825"/>
            <a:chOff x="9873352" y="6041644"/>
            <a:chExt cx="249100" cy="249100"/>
          </a:xfrm>
        </p:grpSpPr>
        <p:sp>
          <p:nvSpPr>
            <p:cNvPr id="26" name="Oval 25">
              <a:hlinkClick r:id="" action="ppaction://hlinkshowjump?jump=previousslide"/>
              <a:extLst>
                <a:ext uri="{FF2B5EF4-FFF2-40B4-BE49-F238E27FC236}">
                  <a16:creationId xmlns:a16="http://schemas.microsoft.com/office/drawing/2014/main" id="{BD52ACAE-87C7-E292-2FA3-9FD51AE4D2BD}"/>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7" name="Group 26">
              <a:extLst>
                <a:ext uri="{FF2B5EF4-FFF2-40B4-BE49-F238E27FC236}">
                  <a16:creationId xmlns:a16="http://schemas.microsoft.com/office/drawing/2014/main" id="{CF433210-2CC3-4107-C929-C77312FC29E4}"/>
                </a:ext>
              </a:extLst>
            </p:cNvPr>
            <p:cNvGrpSpPr/>
            <p:nvPr userDrawn="1"/>
          </p:nvGrpSpPr>
          <p:grpSpPr>
            <a:xfrm>
              <a:off x="9971776" y="6136088"/>
              <a:ext cx="41137" cy="66044"/>
              <a:chOff x="3345327" y="4804129"/>
              <a:chExt cx="74099" cy="118964"/>
            </a:xfrm>
          </p:grpSpPr>
          <p:cxnSp>
            <p:nvCxnSpPr>
              <p:cNvPr id="28" name="Straight Connector 27">
                <a:hlinkClick r:id="" action="ppaction://hlinkshowjump?jump=previousslide"/>
                <a:extLst>
                  <a:ext uri="{FF2B5EF4-FFF2-40B4-BE49-F238E27FC236}">
                    <a16:creationId xmlns:a16="http://schemas.microsoft.com/office/drawing/2014/main" id="{E86CEE08-A3DD-F59E-072B-6DCD67767FB7}"/>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hlinkClick r:id="" action="ppaction://hlinkshowjump?jump=previousslide"/>
                <a:extLst>
                  <a:ext uri="{FF2B5EF4-FFF2-40B4-BE49-F238E27FC236}">
                    <a16:creationId xmlns:a16="http://schemas.microsoft.com/office/drawing/2014/main" id="{BFDCB000-A45F-69DE-2578-CD91BDE45716}"/>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31" name="Group 30">
            <a:extLst>
              <a:ext uri="{FF2B5EF4-FFF2-40B4-BE49-F238E27FC236}">
                <a16:creationId xmlns:a16="http://schemas.microsoft.com/office/drawing/2014/main" id="{23BB22FF-C851-1EA8-A501-00DDBE049DA3}"/>
              </a:ext>
            </a:extLst>
          </p:cNvPr>
          <p:cNvGrpSpPr/>
          <p:nvPr/>
        </p:nvGrpSpPr>
        <p:grpSpPr>
          <a:xfrm>
            <a:off x="7642346" y="4531233"/>
            <a:ext cx="186825" cy="186825"/>
            <a:chOff x="10189795" y="6045160"/>
            <a:chExt cx="249100" cy="249100"/>
          </a:xfrm>
        </p:grpSpPr>
        <p:sp>
          <p:nvSpPr>
            <p:cNvPr id="32" name="Oval 31">
              <a:hlinkClick r:id="" action="ppaction://hlinkshowjump?jump=nextslide"/>
              <a:extLst>
                <a:ext uri="{FF2B5EF4-FFF2-40B4-BE49-F238E27FC236}">
                  <a16:creationId xmlns:a16="http://schemas.microsoft.com/office/drawing/2014/main" id="{EE6160C2-A676-5BAE-C33C-F34FBA1802AC}"/>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3" name="Group 32">
              <a:extLst>
                <a:ext uri="{FF2B5EF4-FFF2-40B4-BE49-F238E27FC236}">
                  <a16:creationId xmlns:a16="http://schemas.microsoft.com/office/drawing/2014/main" id="{F4568E15-7054-E634-3EB4-3674BEEE6219}"/>
                </a:ext>
              </a:extLst>
            </p:cNvPr>
            <p:cNvGrpSpPr/>
            <p:nvPr userDrawn="1"/>
          </p:nvGrpSpPr>
          <p:grpSpPr>
            <a:xfrm flipH="1" flipV="1">
              <a:off x="10297292" y="6133992"/>
              <a:ext cx="41137" cy="66044"/>
              <a:chOff x="3345327" y="4804129"/>
              <a:chExt cx="74099" cy="118964"/>
            </a:xfrm>
          </p:grpSpPr>
          <p:cxnSp>
            <p:nvCxnSpPr>
              <p:cNvPr id="34" name="Straight Connector 33">
                <a:hlinkClick r:id="" action="ppaction://hlinkshowjump?jump=nextslide"/>
                <a:extLst>
                  <a:ext uri="{FF2B5EF4-FFF2-40B4-BE49-F238E27FC236}">
                    <a16:creationId xmlns:a16="http://schemas.microsoft.com/office/drawing/2014/main" id="{A8F5DBD9-37BF-991B-DC32-85E5A9764175}"/>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hlinkClick r:id="" action="ppaction://hlinkshowjump?jump=nextslide"/>
                <a:extLst>
                  <a:ext uri="{FF2B5EF4-FFF2-40B4-BE49-F238E27FC236}">
                    <a16:creationId xmlns:a16="http://schemas.microsoft.com/office/drawing/2014/main" id="{33E8BEC5-F3AE-7724-5620-F852AE514B26}"/>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6" name="Rounded Rectangle 14">
            <a:hlinkClick r:id="rId12"/>
            <a:extLst>
              <a:ext uri="{FF2B5EF4-FFF2-40B4-BE49-F238E27FC236}">
                <a16:creationId xmlns:a16="http://schemas.microsoft.com/office/drawing/2014/main" id="{15DD4565-A324-34DF-1E36-02B326CDC43F}"/>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1/2</a:t>
            </a:r>
            <a:endParaRPr lang="en-US" sz="800" u="sng" dirty="0">
              <a:solidFill>
                <a:schemeClr val="bg2"/>
              </a:solidFill>
            </a:endParaRPr>
          </a:p>
        </p:txBody>
      </p:sp>
      <p:sp>
        <p:nvSpPr>
          <p:cNvPr id="5" name="Arrow: Right 88">
            <a:hlinkClick r:id="" action="ppaction://hlinkshowjump?jump=lastslideviewed"/>
            <a:extLst>
              <a:ext uri="{FF2B5EF4-FFF2-40B4-BE49-F238E27FC236}">
                <a16:creationId xmlns:a16="http://schemas.microsoft.com/office/drawing/2014/main" id="{C88FF8E8-83D7-FF49-2986-67C4F20CE7F3}"/>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8" name="Graphic 7">
            <a:hlinkClick r:id="rId13" action="ppaction://hlinksldjump"/>
            <a:extLst>
              <a:ext uri="{FF2B5EF4-FFF2-40B4-BE49-F238E27FC236}">
                <a16:creationId xmlns:a16="http://schemas.microsoft.com/office/drawing/2014/main" id="{2EF77DDA-833F-0A77-C20E-C11F949065F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96750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059486D-9DDB-40DA-A24D-FA85CEDD14C3}"/>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 Placeholder 2">
            <a:extLst>
              <a:ext uri="{FF2B5EF4-FFF2-40B4-BE49-F238E27FC236}">
                <a16:creationId xmlns:a16="http://schemas.microsoft.com/office/drawing/2014/main" id="{51A1F546-FEDC-4077-A66A-28E3EE273F31}"/>
              </a:ext>
            </a:extLst>
          </p:cNvPr>
          <p:cNvSpPr>
            <a:spLocks noGrp="1" noChangeAspect="1"/>
          </p:cNvSpPr>
          <p:nvPr>
            <p:ph type="body" sz="quarter" idx="21"/>
          </p:nvPr>
        </p:nvSpPr>
        <p:spPr>
          <a:xfrm flipH="1">
            <a:off x="6677459" y="1971766"/>
            <a:ext cx="1633622" cy="2654352"/>
          </a:xfrm>
        </p:spPr>
        <p:txBody>
          <a:bodyPr/>
          <a:lstStyle/>
          <a:p>
            <a:pPr marL="128588" indent="-128588">
              <a:buClr>
                <a:schemeClr val="accent1"/>
              </a:buClr>
              <a:buFont typeface="Arial" panose="020B0604020202020204" pitchFamily="34" charset="0"/>
              <a:buChar char="•"/>
            </a:pPr>
            <a:r>
              <a:rPr lang="en-US" sz="825"/>
              <a:t>Decrease in unauthorized product sales</a:t>
            </a:r>
          </a:p>
          <a:p>
            <a:pPr marL="128588" indent="-128588">
              <a:buClr>
                <a:schemeClr val="accent1"/>
              </a:buClr>
              <a:buFont typeface="Arial" panose="020B0604020202020204" pitchFamily="34" charset="0"/>
              <a:buChar char="•"/>
            </a:pPr>
            <a:r>
              <a:rPr lang="en-US" sz="825"/>
              <a:t>Ratio of transparent products</a:t>
            </a:r>
          </a:p>
          <a:p>
            <a:pPr marL="128588" indent="-128588">
              <a:buClr>
                <a:schemeClr val="accent1"/>
              </a:buClr>
              <a:buFont typeface="Arial" panose="020B0604020202020204" pitchFamily="34" charset="0"/>
              <a:buChar char="•"/>
            </a:pPr>
            <a:r>
              <a:rPr lang="en-US" sz="825"/>
              <a:t>Ratio of validated authentic products</a:t>
            </a:r>
          </a:p>
          <a:p>
            <a:pPr marL="128588" indent="-128588">
              <a:buClr>
                <a:schemeClr val="accent1"/>
              </a:buClr>
              <a:buFont typeface="Arial" panose="020B0604020202020204" pitchFamily="34" charset="0"/>
              <a:buChar char="•"/>
            </a:pPr>
            <a:endParaRPr lang="en-US" sz="825"/>
          </a:p>
        </p:txBody>
      </p:sp>
      <p:sp>
        <p:nvSpPr>
          <p:cNvPr id="47" name="Text Placeholder 4">
            <a:extLst>
              <a:ext uri="{FF2B5EF4-FFF2-40B4-BE49-F238E27FC236}">
                <a16:creationId xmlns:a16="http://schemas.microsoft.com/office/drawing/2014/main" id="{555718DA-8EF0-476B-8A05-CB20A9B317A8}"/>
              </a:ext>
            </a:extLst>
          </p:cNvPr>
          <p:cNvSpPr>
            <a:spLocks noGrp="1" noChangeAspect="1"/>
          </p:cNvSpPr>
          <p:nvPr>
            <p:ph type="body" sz="quarter" idx="23"/>
          </p:nvPr>
        </p:nvSpPr>
        <p:spPr>
          <a:xfrm flipH="1">
            <a:off x="3008453" y="1501704"/>
            <a:ext cx="1225190" cy="628606"/>
          </a:xfrm>
          <a:noFill/>
        </p:spPr>
        <p:txBody>
          <a:bodyPr anchor="t"/>
          <a:lstStyle/>
          <a:p>
            <a:pPr algn="l">
              <a:lnSpc>
                <a:spcPct val="100000"/>
              </a:lnSpc>
            </a:pPr>
            <a:r>
              <a:rPr lang="en-US" sz="900">
                <a:solidFill>
                  <a:schemeClr val="accent1"/>
                </a:solidFill>
              </a:rPr>
              <a:t>Consumer</a:t>
            </a:r>
            <a:br>
              <a:rPr lang="en-US" sz="900">
                <a:solidFill>
                  <a:schemeClr val="accent1"/>
                </a:solidFill>
              </a:rPr>
            </a:br>
            <a:r>
              <a:rPr lang="en-US" sz="900">
                <a:solidFill>
                  <a:schemeClr val="accent1"/>
                </a:solidFill>
              </a:rPr>
              <a:t>Engagement</a:t>
            </a:r>
          </a:p>
        </p:txBody>
      </p:sp>
      <p:sp>
        <p:nvSpPr>
          <p:cNvPr id="48" name="Text Placeholder 5">
            <a:extLst>
              <a:ext uri="{FF2B5EF4-FFF2-40B4-BE49-F238E27FC236}">
                <a16:creationId xmlns:a16="http://schemas.microsoft.com/office/drawing/2014/main" id="{3840D124-FBA0-430E-9A5D-8DB7548516EF}"/>
              </a:ext>
            </a:extLst>
          </p:cNvPr>
          <p:cNvSpPr>
            <a:spLocks noGrp="1" noChangeAspect="1"/>
          </p:cNvSpPr>
          <p:nvPr>
            <p:ph type="body" sz="quarter" idx="28"/>
          </p:nvPr>
        </p:nvSpPr>
        <p:spPr>
          <a:xfrm flipH="1">
            <a:off x="5454457" y="1967051"/>
            <a:ext cx="1254911" cy="2654352"/>
          </a:xfrm>
        </p:spPr>
        <p:txBody>
          <a:bodyPr/>
          <a:lstStyle/>
          <a:p>
            <a:pPr marL="128588" indent="-128588">
              <a:buClr>
                <a:schemeClr val="accent1"/>
              </a:buClr>
              <a:buFont typeface="Arial" panose="020B0604020202020204" pitchFamily="34" charset="0"/>
              <a:buChar char="•"/>
            </a:pPr>
            <a:r>
              <a:rPr lang="en-US" sz="825"/>
              <a:t>Return on Marketing Investment</a:t>
            </a:r>
          </a:p>
          <a:p>
            <a:pPr marL="128588" indent="-128588">
              <a:buClr>
                <a:schemeClr val="accent1"/>
              </a:buClr>
              <a:buFont typeface="Arial" panose="020B0604020202020204" pitchFamily="34" charset="0"/>
              <a:buChar char="•"/>
            </a:pPr>
            <a:r>
              <a:rPr lang="en-US" sz="825"/>
              <a:t>Click-through-rate</a:t>
            </a:r>
          </a:p>
          <a:p>
            <a:pPr marL="128588" indent="-128588">
              <a:buClr>
                <a:schemeClr val="accent1"/>
              </a:buClr>
              <a:buFont typeface="Arial" panose="020B0604020202020204" pitchFamily="34" charset="0"/>
              <a:buChar char="•"/>
            </a:pPr>
            <a:r>
              <a:rPr lang="en-US" sz="825"/>
              <a:t>Website traffic growth</a:t>
            </a:r>
          </a:p>
          <a:p>
            <a:pPr marL="128588" indent="-128588">
              <a:buClr>
                <a:schemeClr val="accent1"/>
              </a:buClr>
              <a:buFont typeface="Arial" panose="020B0604020202020204" pitchFamily="34" charset="0"/>
              <a:buChar char="•"/>
            </a:pPr>
            <a:r>
              <a:rPr lang="en-US" sz="825"/>
              <a:t>Sales margin</a:t>
            </a:r>
          </a:p>
          <a:p>
            <a:pPr marL="128588" indent="-128588">
              <a:buClr>
                <a:schemeClr val="accent1"/>
              </a:buClr>
              <a:buFont typeface="Arial" panose="020B0604020202020204" pitchFamily="34" charset="0"/>
              <a:buChar char="•"/>
            </a:pPr>
            <a:r>
              <a:rPr lang="en-US" sz="825"/>
              <a:t>Discount as a percentage of price</a:t>
            </a:r>
          </a:p>
          <a:p>
            <a:pPr marL="128588" indent="-128588">
              <a:buClr>
                <a:schemeClr val="accent1"/>
              </a:buClr>
              <a:buFont typeface="Arial" panose="020B0604020202020204" pitchFamily="34" charset="0"/>
              <a:buChar char="•"/>
            </a:pPr>
            <a:r>
              <a:rPr lang="en-US" sz="825"/>
              <a:t>Number of actions</a:t>
            </a:r>
          </a:p>
          <a:p>
            <a:pPr marL="128588" indent="-128588">
              <a:buClr>
                <a:schemeClr val="accent1"/>
              </a:buClr>
              <a:buFont typeface="Arial" panose="020B0604020202020204" pitchFamily="34" charset="0"/>
              <a:buChar char="•"/>
            </a:pPr>
            <a:r>
              <a:rPr lang="en-US" sz="825"/>
              <a:t>Revenue and cost per scan</a:t>
            </a:r>
          </a:p>
          <a:p>
            <a:pPr marL="128588" indent="-128588">
              <a:buClr>
                <a:schemeClr val="accent1"/>
              </a:buClr>
              <a:buFont typeface="Arial" panose="020B0604020202020204" pitchFamily="34" charset="0"/>
              <a:buChar char="•"/>
            </a:pPr>
            <a:endParaRPr lang="en-US" sz="825"/>
          </a:p>
        </p:txBody>
      </p:sp>
      <p:sp>
        <p:nvSpPr>
          <p:cNvPr id="49" name="Text Placeholder 6">
            <a:extLst>
              <a:ext uri="{FF2B5EF4-FFF2-40B4-BE49-F238E27FC236}">
                <a16:creationId xmlns:a16="http://schemas.microsoft.com/office/drawing/2014/main" id="{4B0A9513-006F-4635-B4D5-DE1679693902}"/>
              </a:ext>
            </a:extLst>
          </p:cNvPr>
          <p:cNvSpPr>
            <a:spLocks noGrp="1" noChangeAspect="1"/>
          </p:cNvSpPr>
          <p:nvPr>
            <p:ph type="body" sz="quarter" idx="29"/>
          </p:nvPr>
        </p:nvSpPr>
        <p:spPr>
          <a:xfrm flipH="1">
            <a:off x="4231455" y="1964695"/>
            <a:ext cx="1254911" cy="2654352"/>
          </a:xfrm>
        </p:spPr>
        <p:txBody>
          <a:bodyPr/>
          <a:lstStyle/>
          <a:p>
            <a:pPr marL="128588" indent="-128588">
              <a:buClr>
                <a:schemeClr val="accent1"/>
              </a:buClr>
              <a:buFont typeface="Arial" panose="020B0604020202020204" pitchFamily="34" charset="0"/>
              <a:buChar char="•"/>
            </a:pPr>
            <a:r>
              <a:rPr lang="en-US" sz="825"/>
              <a:t>Sales growth</a:t>
            </a:r>
          </a:p>
          <a:p>
            <a:pPr marL="128588" indent="-128588">
              <a:buClr>
                <a:schemeClr val="accent1"/>
              </a:buClr>
              <a:buFont typeface="Arial" panose="020B0604020202020204" pitchFamily="34" charset="0"/>
              <a:buChar char="•"/>
            </a:pPr>
            <a:r>
              <a:rPr lang="en-US" sz="825"/>
              <a:t>Sales by new consumers</a:t>
            </a:r>
          </a:p>
          <a:p>
            <a:pPr marL="128588" indent="-128588">
              <a:buClr>
                <a:schemeClr val="accent1"/>
              </a:buClr>
              <a:buFont typeface="Arial" panose="020B0604020202020204" pitchFamily="34" charset="0"/>
              <a:buChar char="•"/>
            </a:pPr>
            <a:r>
              <a:rPr lang="en-US" sz="825"/>
              <a:t>Customer retention rate</a:t>
            </a:r>
          </a:p>
          <a:p>
            <a:pPr marL="128588" indent="-128588">
              <a:buClr>
                <a:schemeClr val="accent1"/>
              </a:buClr>
              <a:buFont typeface="Arial" panose="020B0604020202020204" pitchFamily="34" charset="0"/>
              <a:buChar char="•"/>
            </a:pPr>
            <a:r>
              <a:rPr lang="en-US" sz="825"/>
              <a:t>Average sales volume per consumers</a:t>
            </a:r>
          </a:p>
          <a:p>
            <a:pPr marL="128588" indent="-128588">
              <a:buClr>
                <a:schemeClr val="accent1"/>
              </a:buClr>
              <a:buFont typeface="Arial" panose="020B0604020202020204" pitchFamily="34" charset="0"/>
              <a:buChar char="•"/>
            </a:pPr>
            <a:r>
              <a:rPr lang="en-US" sz="825"/>
              <a:t>Consumer Return Rate</a:t>
            </a:r>
          </a:p>
          <a:p>
            <a:pPr marL="128588" indent="-128588">
              <a:buClr>
                <a:schemeClr val="accent1"/>
              </a:buClr>
              <a:buFont typeface="Arial" panose="020B0604020202020204" pitchFamily="34" charset="0"/>
              <a:buChar char="•"/>
            </a:pPr>
            <a:endParaRPr lang="en-US" sz="825"/>
          </a:p>
        </p:txBody>
      </p:sp>
      <p:sp>
        <p:nvSpPr>
          <p:cNvPr id="50" name="Text Placeholder 7">
            <a:extLst>
              <a:ext uri="{FF2B5EF4-FFF2-40B4-BE49-F238E27FC236}">
                <a16:creationId xmlns:a16="http://schemas.microsoft.com/office/drawing/2014/main" id="{65D87754-11BA-4174-951F-76877A021060}"/>
              </a:ext>
            </a:extLst>
          </p:cNvPr>
          <p:cNvSpPr>
            <a:spLocks noGrp="1" noChangeAspect="1"/>
          </p:cNvSpPr>
          <p:nvPr>
            <p:ph type="body" sz="quarter" idx="30"/>
          </p:nvPr>
        </p:nvSpPr>
        <p:spPr>
          <a:xfrm flipH="1">
            <a:off x="3008452" y="1962338"/>
            <a:ext cx="1254911" cy="2654352"/>
          </a:xfrm>
        </p:spPr>
        <p:txBody>
          <a:bodyPr/>
          <a:lstStyle/>
          <a:p>
            <a:pPr marL="128588" indent="-128588">
              <a:buClr>
                <a:schemeClr val="accent1"/>
              </a:buClr>
              <a:buFont typeface="Arial" panose="020B0604020202020204" pitchFamily="34" charset="0"/>
              <a:buChar char="•"/>
            </a:pPr>
            <a:r>
              <a:rPr lang="en-US" sz="825"/>
              <a:t>Conversion rate</a:t>
            </a:r>
          </a:p>
          <a:p>
            <a:pPr marL="128588" indent="-128588">
              <a:buClr>
                <a:schemeClr val="accent1"/>
              </a:buClr>
              <a:buFont typeface="Arial" panose="020B0604020202020204" pitchFamily="34" charset="0"/>
              <a:buChar char="•"/>
            </a:pPr>
            <a:r>
              <a:rPr lang="en-US" sz="825"/>
              <a:t>Net Promoter Score</a:t>
            </a:r>
          </a:p>
          <a:p>
            <a:pPr marL="128588" indent="-128588">
              <a:buClr>
                <a:schemeClr val="accent1"/>
              </a:buClr>
              <a:buFont typeface="Arial" panose="020B0604020202020204" pitchFamily="34" charset="0"/>
              <a:buChar char="•"/>
            </a:pPr>
            <a:r>
              <a:rPr lang="en-US" sz="825"/>
              <a:t>Engagement rate</a:t>
            </a:r>
          </a:p>
          <a:p>
            <a:pPr marL="128588" indent="-128588">
              <a:buClr>
                <a:schemeClr val="accent1"/>
              </a:buClr>
              <a:buFont typeface="Arial" panose="020B0604020202020204" pitchFamily="34" charset="0"/>
              <a:buChar char="•"/>
            </a:pPr>
            <a:r>
              <a:rPr lang="en-US" sz="825"/>
              <a:t>Brand perception</a:t>
            </a:r>
          </a:p>
          <a:p>
            <a:pPr marL="128588" indent="-128588">
              <a:buClr>
                <a:schemeClr val="accent1"/>
              </a:buClr>
              <a:buFont typeface="Arial" panose="020B0604020202020204" pitchFamily="34" charset="0"/>
              <a:buChar char="•"/>
            </a:pPr>
            <a:r>
              <a:rPr lang="en-US" sz="825"/>
              <a:t>Number of impressions</a:t>
            </a:r>
          </a:p>
          <a:p>
            <a:pPr marL="128588" indent="-128588">
              <a:buClr>
                <a:schemeClr val="accent1"/>
              </a:buClr>
              <a:buFont typeface="Arial" panose="020B0604020202020204" pitchFamily="34" charset="0"/>
              <a:buChar char="•"/>
            </a:pPr>
            <a:r>
              <a:rPr lang="en-US" sz="825"/>
              <a:t>Number of people who scan QR code</a:t>
            </a:r>
          </a:p>
          <a:p>
            <a:pPr marL="128588" indent="-128588">
              <a:buClr>
                <a:schemeClr val="accent1"/>
              </a:buClr>
              <a:buFont typeface="Arial" panose="020B0604020202020204" pitchFamily="34" charset="0"/>
              <a:buChar char="•"/>
            </a:pPr>
            <a:r>
              <a:rPr lang="en-US" sz="825"/>
              <a:t>Improved insights and analytics</a:t>
            </a:r>
          </a:p>
          <a:p>
            <a:pPr marL="128588" indent="-128588">
              <a:buClr>
                <a:schemeClr val="accent1"/>
              </a:buClr>
              <a:buFont typeface="Arial" panose="020B0604020202020204" pitchFamily="34" charset="0"/>
              <a:buChar char="•"/>
            </a:pPr>
            <a:endParaRPr lang="en-US" sz="825"/>
          </a:p>
        </p:txBody>
      </p:sp>
      <p:sp>
        <p:nvSpPr>
          <p:cNvPr id="51" name="Text Placeholder 8">
            <a:extLst>
              <a:ext uri="{FF2B5EF4-FFF2-40B4-BE49-F238E27FC236}">
                <a16:creationId xmlns:a16="http://schemas.microsoft.com/office/drawing/2014/main" id="{145D0AAE-6A9F-492A-A7F5-DEEE74C69464}"/>
              </a:ext>
            </a:extLst>
          </p:cNvPr>
          <p:cNvSpPr>
            <a:spLocks noGrp="1" noChangeAspect="1"/>
          </p:cNvSpPr>
          <p:nvPr>
            <p:ph type="body" sz="quarter" idx="31"/>
          </p:nvPr>
        </p:nvSpPr>
        <p:spPr>
          <a:xfrm flipH="1">
            <a:off x="4263364" y="1501704"/>
            <a:ext cx="1225190" cy="628606"/>
          </a:xfrm>
          <a:noFill/>
        </p:spPr>
        <p:txBody>
          <a:bodyPr anchor="t"/>
          <a:lstStyle/>
          <a:p>
            <a:pPr algn="l">
              <a:lnSpc>
                <a:spcPct val="100000"/>
              </a:lnSpc>
            </a:pPr>
            <a:r>
              <a:rPr lang="en-US" sz="900">
                <a:solidFill>
                  <a:schemeClr val="accent1"/>
                </a:solidFill>
              </a:rPr>
              <a:t>Revenue</a:t>
            </a:r>
          </a:p>
        </p:txBody>
      </p:sp>
      <p:sp>
        <p:nvSpPr>
          <p:cNvPr id="52" name="Text Placeholder 9">
            <a:extLst>
              <a:ext uri="{FF2B5EF4-FFF2-40B4-BE49-F238E27FC236}">
                <a16:creationId xmlns:a16="http://schemas.microsoft.com/office/drawing/2014/main" id="{638E7294-F785-4673-B7ED-20AC5A96420C}"/>
              </a:ext>
            </a:extLst>
          </p:cNvPr>
          <p:cNvSpPr>
            <a:spLocks noGrp="1" noChangeAspect="1"/>
          </p:cNvSpPr>
          <p:nvPr>
            <p:ph type="body" sz="quarter" idx="32"/>
          </p:nvPr>
        </p:nvSpPr>
        <p:spPr>
          <a:xfrm flipH="1">
            <a:off x="5518276" y="1501704"/>
            <a:ext cx="1225190" cy="628606"/>
          </a:xfrm>
          <a:noFill/>
        </p:spPr>
        <p:txBody>
          <a:bodyPr anchor="t"/>
          <a:lstStyle/>
          <a:p>
            <a:pPr algn="l">
              <a:lnSpc>
                <a:spcPct val="100000"/>
              </a:lnSpc>
            </a:pPr>
            <a:r>
              <a:rPr lang="en-US" sz="900">
                <a:solidFill>
                  <a:schemeClr val="accent1"/>
                </a:solidFill>
              </a:rPr>
              <a:t>Marketing</a:t>
            </a:r>
            <a:br>
              <a:rPr lang="en-US" sz="900">
                <a:solidFill>
                  <a:schemeClr val="accent1"/>
                </a:solidFill>
              </a:rPr>
            </a:br>
            <a:r>
              <a:rPr lang="en-US" sz="900">
                <a:solidFill>
                  <a:schemeClr val="accent1"/>
                </a:solidFill>
              </a:rPr>
              <a:t>Campaigns</a:t>
            </a:r>
          </a:p>
        </p:txBody>
      </p:sp>
      <p:sp>
        <p:nvSpPr>
          <p:cNvPr id="53" name="Text Placeholder 10">
            <a:extLst>
              <a:ext uri="{FF2B5EF4-FFF2-40B4-BE49-F238E27FC236}">
                <a16:creationId xmlns:a16="http://schemas.microsoft.com/office/drawing/2014/main" id="{C82C2736-2895-4D0D-A5D0-C0C5F0F22A66}"/>
              </a:ext>
            </a:extLst>
          </p:cNvPr>
          <p:cNvSpPr>
            <a:spLocks noGrp="1" noChangeAspect="1"/>
          </p:cNvSpPr>
          <p:nvPr>
            <p:ph type="body" sz="quarter" idx="33"/>
          </p:nvPr>
        </p:nvSpPr>
        <p:spPr>
          <a:xfrm flipH="1">
            <a:off x="6773187" y="1501704"/>
            <a:ext cx="1225190" cy="628606"/>
          </a:xfrm>
          <a:noFill/>
        </p:spPr>
        <p:txBody>
          <a:bodyPr anchor="t"/>
          <a:lstStyle/>
          <a:p>
            <a:pPr algn="l">
              <a:lnSpc>
                <a:spcPct val="100000"/>
              </a:lnSpc>
            </a:pPr>
            <a:r>
              <a:rPr lang="nl-NL" sz="900">
                <a:solidFill>
                  <a:schemeClr val="accent1"/>
                </a:solidFill>
              </a:rPr>
              <a:t>Transparency</a:t>
            </a:r>
          </a:p>
        </p:txBody>
      </p:sp>
      <p:sp>
        <p:nvSpPr>
          <p:cNvPr id="75" name="Rounded Rectangle 93">
            <a:extLst>
              <a:ext uri="{FF2B5EF4-FFF2-40B4-BE49-F238E27FC236}">
                <a16:creationId xmlns:a16="http://schemas.microsoft.com/office/drawing/2014/main" id="{EBFFCA1C-09FB-49B6-A23C-F10B50CD562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sp>
        <p:nvSpPr>
          <p:cNvPr id="88" name="Title 1">
            <a:extLst>
              <a:ext uri="{FF2B5EF4-FFF2-40B4-BE49-F238E27FC236}">
                <a16:creationId xmlns:a16="http://schemas.microsoft.com/office/drawing/2014/main" id="{3AF8E0DD-ED57-4596-84E2-3CA20A61906B}"/>
              </a:ext>
            </a:extLst>
          </p:cNvPr>
          <p:cNvSpPr txBox="1">
            <a:spLocks/>
          </p:cNvSpPr>
          <p:nvPr/>
        </p:nvSpPr>
        <p:spPr bwMode="auto">
          <a:xfrm>
            <a:off x="303610" y="87475"/>
            <a:ext cx="2739422"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3. Consider and define your </a:t>
            </a:r>
            <a:r>
              <a:rPr lang="en-US" sz="1500" dirty="0" err="1">
                <a:solidFill>
                  <a:schemeClr val="bg1"/>
                </a:solidFill>
              </a:rPr>
              <a:t>KPI</a:t>
            </a:r>
            <a:r>
              <a:rPr lang="en-US" sz="1500" dirty="0">
                <a:solidFill>
                  <a:schemeClr val="bg1"/>
                </a:solidFill>
              </a:rPr>
              <a:t> Framework</a:t>
            </a:r>
          </a:p>
        </p:txBody>
      </p:sp>
      <p:sp>
        <p:nvSpPr>
          <p:cNvPr id="91" name="Rectangle 90">
            <a:extLst>
              <a:ext uri="{FF2B5EF4-FFF2-40B4-BE49-F238E27FC236}">
                <a16:creationId xmlns:a16="http://schemas.microsoft.com/office/drawing/2014/main" id="{C3E29252-0EF5-494E-814A-0EB2FDD452BE}"/>
              </a:ext>
            </a:extLst>
          </p:cNvPr>
          <p:cNvSpPr>
            <a:spLocks/>
          </p:cNvSpPr>
          <p:nvPr/>
        </p:nvSpPr>
        <p:spPr>
          <a:xfrm>
            <a:off x="142183" y="1215017"/>
            <a:ext cx="2853371" cy="1454911"/>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Your prioritised use cases and drivers can influence several KPIs. Here are examples that can be impacted by implementing 2D barcodes:</a:t>
            </a:r>
          </a:p>
          <a:p>
            <a:pPr marL="0" lvl="1" fontAlgn="base">
              <a:spcAft>
                <a:spcPts val="300"/>
              </a:spcAft>
              <a:buClr>
                <a:schemeClr val="bg1"/>
              </a:buClr>
            </a:pPr>
            <a:endParaRPr lang="en-US" sz="1050">
              <a:solidFill>
                <a:schemeClr val="bg1"/>
              </a:solidFill>
            </a:endParaRPr>
          </a:p>
          <a:p>
            <a:pPr marL="132160" lvl="1" indent="-132160" fontAlgn="base">
              <a:spcAft>
                <a:spcPts val="300"/>
              </a:spcAft>
              <a:buClr>
                <a:schemeClr val="bg1"/>
              </a:buClr>
              <a:buFont typeface="Wingdings" panose="05000000000000000000" pitchFamily="2" charset="2"/>
              <a:buChar char="§"/>
            </a:pPr>
            <a:r>
              <a:rPr lang="en-US" sz="1050">
                <a:solidFill>
                  <a:schemeClr val="bg1"/>
                </a:solidFill>
              </a:rPr>
              <a:t>Operations KPIs</a:t>
            </a:r>
          </a:p>
          <a:p>
            <a:pPr marL="132160" lvl="1" indent="-132160" fontAlgn="base">
              <a:spcAft>
                <a:spcPts val="300"/>
              </a:spcAft>
              <a:buClr>
                <a:schemeClr val="bg1"/>
              </a:buClr>
              <a:buFont typeface="Wingdings" panose="05000000000000000000" pitchFamily="2" charset="2"/>
              <a:buChar char="§"/>
            </a:pPr>
            <a:endParaRPr lang="en-US" sz="450">
              <a:solidFill>
                <a:schemeClr val="bg1"/>
              </a:solidFill>
            </a:endParaRPr>
          </a:p>
          <a:p>
            <a:pPr marL="132160" lvl="1" indent="-132160" fontAlgn="base">
              <a:spcAft>
                <a:spcPts val="300"/>
              </a:spcAft>
              <a:buClr>
                <a:schemeClr val="bg1"/>
              </a:buClr>
              <a:buFont typeface="Wingdings" panose="05000000000000000000" pitchFamily="2" charset="2"/>
              <a:buChar char="§"/>
            </a:pPr>
            <a:r>
              <a:rPr lang="en-US" sz="1050" b="1">
                <a:solidFill>
                  <a:schemeClr val="bg1"/>
                </a:solidFill>
              </a:rPr>
              <a:t>Consumer facing KPIs</a:t>
            </a:r>
          </a:p>
        </p:txBody>
      </p:sp>
      <p:cxnSp>
        <p:nvCxnSpPr>
          <p:cNvPr id="56" name="Straight Connector 55">
            <a:extLst>
              <a:ext uri="{FF2B5EF4-FFF2-40B4-BE49-F238E27FC236}">
                <a16:creationId xmlns:a16="http://schemas.microsoft.com/office/drawing/2014/main" id="{D61B7FEA-B568-48D0-AB6A-C902FF3D63E9}"/>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D074D567-DF30-43DC-920C-201078F731CF}"/>
              </a:ext>
            </a:extLst>
          </p:cNvPr>
          <p:cNvSpPr txBox="1">
            <a:spLocks/>
          </p:cNvSpPr>
          <p:nvPr/>
        </p:nvSpPr>
        <p:spPr>
          <a:xfrm>
            <a:off x="8487829" y="4793810"/>
            <a:ext cx="312140" cy="1160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18</a:t>
            </a:fld>
            <a:endParaRPr lang="en-US" sz="698"/>
          </a:p>
        </p:txBody>
      </p:sp>
      <p:pic>
        <p:nvPicPr>
          <p:cNvPr id="59" name="Picture 58">
            <a:extLst>
              <a:ext uri="{FF2B5EF4-FFF2-40B4-BE49-F238E27FC236}">
                <a16:creationId xmlns:a16="http://schemas.microsoft.com/office/drawing/2014/main" id="{7CD585FE-1E89-430C-BE57-1B2DE68BC06B}"/>
              </a:ext>
            </a:extLst>
          </p:cNvPr>
          <p:cNvPicPr>
            <a:picLocks noChangeAspect="1"/>
          </p:cNvPicPr>
          <p:nvPr/>
        </p:nvPicPr>
        <p:blipFill>
          <a:blip r:embed="rId3"/>
          <a:stretch>
            <a:fillRect/>
          </a:stretch>
        </p:blipFill>
        <p:spPr>
          <a:xfrm>
            <a:off x="3510347" y="1263188"/>
            <a:ext cx="221400" cy="221400"/>
          </a:xfrm>
          <a:prstGeom prst="rect">
            <a:avLst/>
          </a:prstGeom>
        </p:spPr>
      </p:pic>
      <p:pic>
        <p:nvPicPr>
          <p:cNvPr id="60" name="Picture 59">
            <a:extLst>
              <a:ext uri="{FF2B5EF4-FFF2-40B4-BE49-F238E27FC236}">
                <a16:creationId xmlns:a16="http://schemas.microsoft.com/office/drawing/2014/main" id="{FCF74E9B-2020-4FB9-A811-2A38D980855B}"/>
              </a:ext>
            </a:extLst>
          </p:cNvPr>
          <p:cNvPicPr>
            <a:picLocks noChangeAspect="1"/>
          </p:cNvPicPr>
          <p:nvPr/>
        </p:nvPicPr>
        <p:blipFill>
          <a:blip r:embed="rId3"/>
          <a:stretch>
            <a:fillRect/>
          </a:stretch>
        </p:blipFill>
        <p:spPr>
          <a:xfrm>
            <a:off x="6020170" y="1263188"/>
            <a:ext cx="221400" cy="221400"/>
          </a:xfrm>
          <a:prstGeom prst="rect">
            <a:avLst/>
          </a:prstGeom>
        </p:spPr>
      </p:pic>
      <p:pic>
        <p:nvPicPr>
          <p:cNvPr id="61" name="Picture 60">
            <a:extLst>
              <a:ext uri="{FF2B5EF4-FFF2-40B4-BE49-F238E27FC236}">
                <a16:creationId xmlns:a16="http://schemas.microsoft.com/office/drawing/2014/main" id="{B3AEA1CC-C95E-4407-A945-3B397E4EE212}"/>
              </a:ext>
            </a:extLst>
          </p:cNvPr>
          <p:cNvPicPr>
            <a:picLocks noChangeAspect="1"/>
          </p:cNvPicPr>
          <p:nvPr/>
        </p:nvPicPr>
        <p:blipFill>
          <a:blip r:embed="rId3"/>
          <a:stretch>
            <a:fillRect/>
          </a:stretch>
        </p:blipFill>
        <p:spPr>
          <a:xfrm>
            <a:off x="4765259" y="1263188"/>
            <a:ext cx="221400" cy="221400"/>
          </a:xfrm>
          <a:prstGeom prst="rect">
            <a:avLst/>
          </a:prstGeom>
        </p:spPr>
      </p:pic>
      <p:pic>
        <p:nvPicPr>
          <p:cNvPr id="62" name="Picture 61">
            <a:extLst>
              <a:ext uri="{FF2B5EF4-FFF2-40B4-BE49-F238E27FC236}">
                <a16:creationId xmlns:a16="http://schemas.microsoft.com/office/drawing/2014/main" id="{937E4562-0801-4A7C-A4A7-1886B09EB0EC}"/>
              </a:ext>
            </a:extLst>
          </p:cNvPr>
          <p:cNvPicPr>
            <a:picLocks noChangeAspect="1"/>
          </p:cNvPicPr>
          <p:nvPr/>
        </p:nvPicPr>
        <p:blipFill>
          <a:blip r:embed="rId4"/>
          <a:stretch>
            <a:fillRect/>
          </a:stretch>
        </p:blipFill>
        <p:spPr>
          <a:xfrm>
            <a:off x="7282412" y="1263188"/>
            <a:ext cx="206740" cy="221400"/>
          </a:xfrm>
          <a:prstGeom prst="rect">
            <a:avLst/>
          </a:prstGeom>
        </p:spPr>
      </p:pic>
      <p:cxnSp>
        <p:nvCxnSpPr>
          <p:cNvPr id="108" name="Straight Connector 107">
            <a:extLst>
              <a:ext uri="{FF2B5EF4-FFF2-40B4-BE49-F238E27FC236}">
                <a16:creationId xmlns:a16="http://schemas.microsoft.com/office/drawing/2014/main" id="{3DD7B7E7-AF66-402E-BC1A-BB78148A4C2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DB631889-C0C5-46B1-89FF-712D44E91515}"/>
              </a:ext>
            </a:extLst>
          </p:cNvPr>
          <p:cNvGrpSpPr/>
          <p:nvPr/>
        </p:nvGrpSpPr>
        <p:grpSpPr>
          <a:xfrm>
            <a:off x="3503290" y="782716"/>
            <a:ext cx="2815317" cy="286138"/>
            <a:chOff x="4671053" y="1043620"/>
            <a:chExt cx="3753756" cy="381517"/>
          </a:xfrm>
        </p:grpSpPr>
        <p:grpSp>
          <p:nvGrpSpPr>
            <p:cNvPr id="116" name="Groupe 355">
              <a:extLst>
                <a:ext uri="{FF2B5EF4-FFF2-40B4-BE49-F238E27FC236}">
                  <a16:creationId xmlns:a16="http://schemas.microsoft.com/office/drawing/2014/main" id="{7966683E-CC90-4FD3-BDDC-2E250A089FAB}"/>
                </a:ext>
              </a:extLst>
            </p:cNvPr>
            <p:cNvGrpSpPr/>
            <p:nvPr/>
          </p:nvGrpSpPr>
          <p:grpSpPr>
            <a:xfrm>
              <a:off x="4671053" y="1043620"/>
              <a:ext cx="323920" cy="284321"/>
              <a:chOff x="9153875" y="3671977"/>
              <a:chExt cx="363537" cy="319088"/>
            </a:xfrm>
            <a:solidFill>
              <a:srgbClr val="007D74"/>
            </a:solidFill>
          </p:grpSpPr>
          <p:sp>
            <p:nvSpPr>
              <p:cNvPr id="117" name="Freeform 76">
                <a:extLst>
                  <a:ext uri="{FF2B5EF4-FFF2-40B4-BE49-F238E27FC236}">
                    <a16:creationId xmlns:a16="http://schemas.microsoft.com/office/drawing/2014/main" id="{4D82C1AD-D9EC-4055-8131-8A1870C6407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8" name="Freeform 77">
                <a:extLst>
                  <a:ext uri="{FF2B5EF4-FFF2-40B4-BE49-F238E27FC236}">
                    <a16:creationId xmlns:a16="http://schemas.microsoft.com/office/drawing/2014/main" id="{7B95C03A-1A29-4C20-8A5E-6D243DF971EC}"/>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9" name="Freeform 78">
                <a:extLst>
                  <a:ext uri="{FF2B5EF4-FFF2-40B4-BE49-F238E27FC236}">
                    <a16:creationId xmlns:a16="http://schemas.microsoft.com/office/drawing/2014/main" id="{121CF39D-EABD-4531-BE98-7B01F9531D1D}"/>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0" name="Freeform 79">
                <a:extLst>
                  <a:ext uri="{FF2B5EF4-FFF2-40B4-BE49-F238E27FC236}">
                    <a16:creationId xmlns:a16="http://schemas.microsoft.com/office/drawing/2014/main" id="{2B574F87-CCC0-40CE-A597-3CF98A457CAB}"/>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1" name="Freeform 80">
                <a:extLst>
                  <a:ext uri="{FF2B5EF4-FFF2-40B4-BE49-F238E27FC236}">
                    <a16:creationId xmlns:a16="http://schemas.microsoft.com/office/drawing/2014/main" id="{75618271-9856-4813-A4A4-C6CA169CB1F5}"/>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111" name="Rounded Rectangle 93">
              <a:extLst>
                <a:ext uri="{FF2B5EF4-FFF2-40B4-BE49-F238E27FC236}">
                  <a16:creationId xmlns:a16="http://schemas.microsoft.com/office/drawing/2014/main" id="{604C3ABD-9618-4111-8229-EDE8A6BB043C}"/>
                </a:ext>
              </a:extLst>
            </p:cNvPr>
            <p:cNvSpPr/>
            <p:nvPr/>
          </p:nvSpPr>
          <p:spPr>
            <a:xfrm>
              <a:off x="4888557" y="1044059"/>
              <a:ext cx="3536252"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CONSUMER FACING KPIs </a:t>
              </a:r>
            </a:p>
          </p:txBody>
        </p:sp>
      </p:grpSp>
      <p:grpSp>
        <p:nvGrpSpPr>
          <p:cNvPr id="124" name="Group 123">
            <a:extLst>
              <a:ext uri="{FF2B5EF4-FFF2-40B4-BE49-F238E27FC236}">
                <a16:creationId xmlns:a16="http://schemas.microsoft.com/office/drawing/2014/main" id="{9B3C2DB1-DD9C-40B6-92CC-C7ABB3DA3FB7}"/>
              </a:ext>
            </a:extLst>
          </p:cNvPr>
          <p:cNvGrpSpPr/>
          <p:nvPr/>
        </p:nvGrpSpPr>
        <p:grpSpPr>
          <a:xfrm>
            <a:off x="3479157" y="698008"/>
            <a:ext cx="456300" cy="455879"/>
            <a:chOff x="3479157" y="698008"/>
            <a:chExt cx="456300" cy="455879"/>
          </a:xfrm>
        </p:grpSpPr>
        <p:sp>
          <p:nvSpPr>
            <p:cNvPr id="125" name="Oval 124">
              <a:extLst>
                <a:ext uri="{FF2B5EF4-FFF2-40B4-BE49-F238E27FC236}">
                  <a16:creationId xmlns:a16="http://schemas.microsoft.com/office/drawing/2014/main" id="{50BA9FD0-0F29-4690-833C-01F56AE47643}"/>
                </a:ext>
              </a:extLst>
            </p:cNvPr>
            <p:cNvSpPr/>
            <p:nvPr/>
          </p:nvSpPr>
          <p:spPr>
            <a:xfrm>
              <a:off x="3479157" y="698008"/>
              <a:ext cx="456300" cy="45587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prstClr val="white"/>
                </a:solidFill>
              </a:endParaRPr>
            </a:p>
          </p:txBody>
        </p:sp>
        <p:grpSp>
          <p:nvGrpSpPr>
            <p:cNvPr id="126" name="Group 125">
              <a:extLst>
                <a:ext uri="{FF2B5EF4-FFF2-40B4-BE49-F238E27FC236}">
                  <a16:creationId xmlns:a16="http://schemas.microsoft.com/office/drawing/2014/main" id="{629A6C24-649B-4A18-ABFC-4863EEC32A14}"/>
                </a:ext>
              </a:extLst>
            </p:cNvPr>
            <p:cNvGrpSpPr/>
            <p:nvPr/>
          </p:nvGrpSpPr>
          <p:grpSpPr>
            <a:xfrm>
              <a:off x="3602540" y="795931"/>
              <a:ext cx="209519" cy="260034"/>
              <a:chOff x="552921" y="1302796"/>
              <a:chExt cx="279364" cy="346710"/>
            </a:xfrm>
            <a:solidFill>
              <a:schemeClr val="tx2"/>
            </a:solidFill>
          </p:grpSpPr>
          <p:sp>
            <p:nvSpPr>
              <p:cNvPr id="127" name="Freeform 73">
                <a:extLst>
                  <a:ext uri="{FF2B5EF4-FFF2-40B4-BE49-F238E27FC236}">
                    <a16:creationId xmlns:a16="http://schemas.microsoft.com/office/drawing/2014/main" id="{25ED80BF-8279-4CDA-9F4B-8B76833A0E80}"/>
                  </a:ext>
                </a:extLst>
              </p:cNvPr>
              <p:cNvSpPr>
                <a:spLocks/>
              </p:cNvSpPr>
              <p:nvPr/>
            </p:nvSpPr>
            <p:spPr bwMode="auto">
              <a:xfrm>
                <a:off x="768680" y="1302796"/>
                <a:ext cx="19955" cy="133446"/>
              </a:xfrm>
              <a:custGeom>
                <a:avLst/>
                <a:gdLst>
                  <a:gd name="T0" fmla="*/ 16 w 16"/>
                  <a:gd name="T1" fmla="*/ 0 h 107"/>
                  <a:gd name="T2" fmla="*/ 0 w 16"/>
                  <a:gd name="T3" fmla="*/ 0 h 107"/>
                  <a:gd name="T4" fmla="*/ 0 w 16"/>
                  <a:gd name="T5" fmla="*/ 107 h 107"/>
                  <a:gd name="T6" fmla="*/ 16 w 16"/>
                  <a:gd name="T7" fmla="*/ 86 h 107"/>
                  <a:gd name="T8" fmla="*/ 16 w 16"/>
                  <a:gd name="T9" fmla="*/ 0 h 107"/>
                </a:gdLst>
                <a:ahLst/>
                <a:cxnLst>
                  <a:cxn ang="0">
                    <a:pos x="T0" y="T1"/>
                  </a:cxn>
                  <a:cxn ang="0">
                    <a:pos x="T2" y="T3"/>
                  </a:cxn>
                  <a:cxn ang="0">
                    <a:pos x="T4" y="T5"/>
                  </a:cxn>
                  <a:cxn ang="0">
                    <a:pos x="T6" y="T7"/>
                  </a:cxn>
                  <a:cxn ang="0">
                    <a:pos x="T8" y="T9"/>
                  </a:cxn>
                </a:cxnLst>
                <a:rect l="0" t="0" r="r" b="b"/>
                <a:pathLst>
                  <a:path w="16" h="107">
                    <a:moveTo>
                      <a:pt x="16" y="0"/>
                    </a:moveTo>
                    <a:lnTo>
                      <a:pt x="0" y="0"/>
                    </a:lnTo>
                    <a:lnTo>
                      <a:pt x="0" y="107"/>
                    </a:lnTo>
                    <a:lnTo>
                      <a:pt x="16" y="86"/>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28" name="Freeform 74">
                <a:extLst>
                  <a:ext uri="{FF2B5EF4-FFF2-40B4-BE49-F238E27FC236}">
                    <a16:creationId xmlns:a16="http://schemas.microsoft.com/office/drawing/2014/main" id="{8935CE8B-A1B9-4E65-8F02-791251D54CF6}"/>
                  </a:ext>
                </a:extLst>
              </p:cNvPr>
              <p:cNvSpPr>
                <a:spLocks/>
              </p:cNvSpPr>
              <p:nvPr/>
            </p:nvSpPr>
            <p:spPr bwMode="auto">
              <a:xfrm>
                <a:off x="730017" y="1338964"/>
                <a:ext cx="18708" cy="125963"/>
              </a:xfrm>
              <a:custGeom>
                <a:avLst/>
                <a:gdLst>
                  <a:gd name="T0" fmla="*/ 15 w 15"/>
                  <a:gd name="T1" fmla="*/ 99 h 101"/>
                  <a:gd name="T2" fmla="*/ 15 w 15"/>
                  <a:gd name="T3" fmla="*/ 0 h 101"/>
                  <a:gd name="T4" fmla="*/ 0 w 15"/>
                  <a:gd name="T5" fmla="*/ 0 h 101"/>
                  <a:gd name="T6" fmla="*/ 0 w 15"/>
                  <a:gd name="T7" fmla="*/ 91 h 101"/>
                  <a:gd name="T8" fmla="*/ 13 w 15"/>
                  <a:gd name="T9" fmla="*/ 101 h 101"/>
                  <a:gd name="T10" fmla="*/ 15 w 15"/>
                  <a:gd name="T11" fmla="*/ 99 h 101"/>
                </a:gdLst>
                <a:ahLst/>
                <a:cxnLst>
                  <a:cxn ang="0">
                    <a:pos x="T0" y="T1"/>
                  </a:cxn>
                  <a:cxn ang="0">
                    <a:pos x="T2" y="T3"/>
                  </a:cxn>
                  <a:cxn ang="0">
                    <a:pos x="T4" y="T5"/>
                  </a:cxn>
                  <a:cxn ang="0">
                    <a:pos x="T6" y="T7"/>
                  </a:cxn>
                  <a:cxn ang="0">
                    <a:pos x="T8" y="T9"/>
                  </a:cxn>
                  <a:cxn ang="0">
                    <a:pos x="T10" y="T11"/>
                  </a:cxn>
                </a:cxnLst>
                <a:rect l="0" t="0" r="r" b="b"/>
                <a:pathLst>
                  <a:path w="15" h="101">
                    <a:moveTo>
                      <a:pt x="15" y="99"/>
                    </a:moveTo>
                    <a:lnTo>
                      <a:pt x="15" y="0"/>
                    </a:lnTo>
                    <a:lnTo>
                      <a:pt x="0" y="0"/>
                    </a:lnTo>
                    <a:lnTo>
                      <a:pt x="0" y="91"/>
                    </a:lnTo>
                    <a:lnTo>
                      <a:pt x="13" y="101"/>
                    </a:lnTo>
                    <a:lnTo>
                      <a:pt x="15" y="9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29" name="Freeform 75">
                <a:extLst>
                  <a:ext uri="{FF2B5EF4-FFF2-40B4-BE49-F238E27FC236}">
                    <a16:creationId xmlns:a16="http://schemas.microsoft.com/office/drawing/2014/main" id="{280F2986-1A14-4CA3-92DB-BC27DB7E475F}"/>
                  </a:ext>
                </a:extLst>
              </p:cNvPr>
              <p:cNvSpPr>
                <a:spLocks/>
              </p:cNvSpPr>
              <p:nvPr/>
            </p:nvSpPr>
            <p:spPr bwMode="auto">
              <a:xfrm>
                <a:off x="690108" y="1382614"/>
                <a:ext cx="19955" cy="54875"/>
              </a:xfrm>
              <a:custGeom>
                <a:avLst/>
                <a:gdLst>
                  <a:gd name="T0" fmla="*/ 16 w 16"/>
                  <a:gd name="T1" fmla="*/ 44 h 44"/>
                  <a:gd name="T2" fmla="*/ 16 w 16"/>
                  <a:gd name="T3" fmla="*/ 0 h 44"/>
                  <a:gd name="T4" fmla="*/ 0 w 16"/>
                  <a:gd name="T5" fmla="*/ 0 h 44"/>
                  <a:gd name="T6" fmla="*/ 0 w 16"/>
                  <a:gd name="T7" fmla="*/ 42 h 44"/>
                  <a:gd name="T8" fmla="*/ 8 w 16"/>
                  <a:gd name="T9" fmla="*/ 38 h 44"/>
                  <a:gd name="T10" fmla="*/ 16 w 16"/>
                  <a:gd name="T11" fmla="*/ 44 h 44"/>
                </a:gdLst>
                <a:ahLst/>
                <a:cxnLst>
                  <a:cxn ang="0">
                    <a:pos x="T0" y="T1"/>
                  </a:cxn>
                  <a:cxn ang="0">
                    <a:pos x="T2" y="T3"/>
                  </a:cxn>
                  <a:cxn ang="0">
                    <a:pos x="T4" y="T5"/>
                  </a:cxn>
                  <a:cxn ang="0">
                    <a:pos x="T6" y="T7"/>
                  </a:cxn>
                  <a:cxn ang="0">
                    <a:pos x="T8" y="T9"/>
                  </a:cxn>
                  <a:cxn ang="0">
                    <a:pos x="T10" y="T11"/>
                  </a:cxn>
                </a:cxnLst>
                <a:rect l="0" t="0" r="r" b="b"/>
                <a:pathLst>
                  <a:path w="16" h="44">
                    <a:moveTo>
                      <a:pt x="16" y="44"/>
                    </a:moveTo>
                    <a:lnTo>
                      <a:pt x="16" y="0"/>
                    </a:lnTo>
                    <a:lnTo>
                      <a:pt x="0" y="0"/>
                    </a:lnTo>
                    <a:lnTo>
                      <a:pt x="0" y="42"/>
                    </a:lnTo>
                    <a:lnTo>
                      <a:pt x="8" y="38"/>
                    </a:lnTo>
                    <a:lnTo>
                      <a:pt x="16" y="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0" name="Freeform 76">
                <a:extLst>
                  <a:ext uri="{FF2B5EF4-FFF2-40B4-BE49-F238E27FC236}">
                    <a16:creationId xmlns:a16="http://schemas.microsoft.com/office/drawing/2014/main" id="{9FBDE6E9-1832-42F7-9362-2399CD5F7ED5}"/>
                  </a:ext>
                </a:extLst>
              </p:cNvPr>
              <p:cNvSpPr>
                <a:spLocks/>
              </p:cNvSpPr>
              <p:nvPr/>
            </p:nvSpPr>
            <p:spPr bwMode="auto">
              <a:xfrm>
                <a:off x="650199" y="1415040"/>
                <a:ext cx="19955" cy="42403"/>
              </a:xfrm>
              <a:custGeom>
                <a:avLst/>
                <a:gdLst>
                  <a:gd name="T0" fmla="*/ 16 w 16"/>
                  <a:gd name="T1" fmla="*/ 0 h 34"/>
                  <a:gd name="T2" fmla="*/ 0 w 16"/>
                  <a:gd name="T3" fmla="*/ 0 h 34"/>
                  <a:gd name="T4" fmla="*/ 0 w 16"/>
                  <a:gd name="T5" fmla="*/ 34 h 34"/>
                  <a:gd name="T6" fmla="*/ 16 w 16"/>
                  <a:gd name="T7" fmla="*/ 26 h 34"/>
                  <a:gd name="T8" fmla="*/ 16 w 16"/>
                  <a:gd name="T9" fmla="*/ 0 h 34"/>
                </a:gdLst>
                <a:ahLst/>
                <a:cxnLst>
                  <a:cxn ang="0">
                    <a:pos x="T0" y="T1"/>
                  </a:cxn>
                  <a:cxn ang="0">
                    <a:pos x="T2" y="T3"/>
                  </a:cxn>
                  <a:cxn ang="0">
                    <a:pos x="T4" y="T5"/>
                  </a:cxn>
                  <a:cxn ang="0">
                    <a:pos x="T6" y="T7"/>
                  </a:cxn>
                  <a:cxn ang="0">
                    <a:pos x="T8" y="T9"/>
                  </a:cxn>
                </a:cxnLst>
                <a:rect l="0" t="0" r="r" b="b"/>
                <a:pathLst>
                  <a:path w="16" h="34">
                    <a:moveTo>
                      <a:pt x="16" y="0"/>
                    </a:moveTo>
                    <a:lnTo>
                      <a:pt x="0" y="0"/>
                    </a:lnTo>
                    <a:lnTo>
                      <a:pt x="0" y="34"/>
                    </a:lnTo>
                    <a:lnTo>
                      <a:pt x="16" y="26"/>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1" name="Freeform 77">
                <a:extLst>
                  <a:ext uri="{FF2B5EF4-FFF2-40B4-BE49-F238E27FC236}">
                    <a16:creationId xmlns:a16="http://schemas.microsoft.com/office/drawing/2014/main" id="{1FF0300A-9DAB-4713-9B90-AC060DC443EA}"/>
                  </a:ext>
                </a:extLst>
              </p:cNvPr>
              <p:cNvSpPr>
                <a:spLocks/>
              </p:cNvSpPr>
              <p:nvPr/>
            </p:nvSpPr>
            <p:spPr bwMode="auto">
              <a:xfrm>
                <a:off x="610290" y="1381367"/>
                <a:ext cx="19955" cy="98525"/>
              </a:xfrm>
              <a:custGeom>
                <a:avLst/>
                <a:gdLst>
                  <a:gd name="T0" fmla="*/ 16 w 16"/>
                  <a:gd name="T1" fmla="*/ 0 h 79"/>
                  <a:gd name="T2" fmla="*/ 0 w 16"/>
                  <a:gd name="T3" fmla="*/ 0 h 79"/>
                  <a:gd name="T4" fmla="*/ 0 w 16"/>
                  <a:gd name="T5" fmla="*/ 79 h 79"/>
                  <a:gd name="T6" fmla="*/ 16 w 16"/>
                  <a:gd name="T7" fmla="*/ 70 h 79"/>
                  <a:gd name="T8" fmla="*/ 16 w 16"/>
                  <a:gd name="T9" fmla="*/ 0 h 79"/>
                </a:gdLst>
                <a:ahLst/>
                <a:cxnLst>
                  <a:cxn ang="0">
                    <a:pos x="T0" y="T1"/>
                  </a:cxn>
                  <a:cxn ang="0">
                    <a:pos x="T2" y="T3"/>
                  </a:cxn>
                  <a:cxn ang="0">
                    <a:pos x="T4" y="T5"/>
                  </a:cxn>
                  <a:cxn ang="0">
                    <a:pos x="T6" y="T7"/>
                  </a:cxn>
                  <a:cxn ang="0">
                    <a:pos x="T8" y="T9"/>
                  </a:cxn>
                </a:cxnLst>
                <a:rect l="0" t="0" r="r" b="b"/>
                <a:pathLst>
                  <a:path w="16" h="79">
                    <a:moveTo>
                      <a:pt x="16" y="0"/>
                    </a:moveTo>
                    <a:lnTo>
                      <a:pt x="0" y="0"/>
                    </a:lnTo>
                    <a:lnTo>
                      <a:pt x="0" y="79"/>
                    </a:lnTo>
                    <a:lnTo>
                      <a:pt x="16" y="70"/>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2" name="Freeform 78">
                <a:extLst>
                  <a:ext uri="{FF2B5EF4-FFF2-40B4-BE49-F238E27FC236}">
                    <a16:creationId xmlns:a16="http://schemas.microsoft.com/office/drawing/2014/main" id="{31461C4B-2C57-400E-8FEA-CDBF3BBA78BA}"/>
                  </a:ext>
                </a:extLst>
              </p:cNvPr>
              <p:cNvSpPr>
                <a:spLocks/>
              </p:cNvSpPr>
              <p:nvPr/>
            </p:nvSpPr>
            <p:spPr bwMode="auto">
              <a:xfrm>
                <a:off x="609043" y="1393839"/>
                <a:ext cx="223242" cy="127210"/>
              </a:xfrm>
              <a:custGeom>
                <a:avLst/>
                <a:gdLst>
                  <a:gd name="T0" fmla="*/ 114 w 179"/>
                  <a:gd name="T1" fmla="*/ 93 h 102"/>
                  <a:gd name="T2" fmla="*/ 165 w 179"/>
                  <a:gd name="T3" fmla="*/ 25 h 102"/>
                  <a:gd name="T4" fmla="*/ 169 w 179"/>
                  <a:gd name="T5" fmla="*/ 35 h 102"/>
                  <a:gd name="T6" fmla="*/ 179 w 179"/>
                  <a:gd name="T7" fmla="*/ 0 h 102"/>
                  <a:gd name="T8" fmla="*/ 148 w 179"/>
                  <a:gd name="T9" fmla="*/ 18 h 102"/>
                  <a:gd name="T10" fmla="*/ 157 w 179"/>
                  <a:gd name="T11" fmla="*/ 19 h 102"/>
                  <a:gd name="T12" fmla="*/ 111 w 179"/>
                  <a:gd name="T13" fmla="*/ 79 h 102"/>
                  <a:gd name="T14" fmla="*/ 72 w 179"/>
                  <a:gd name="T15" fmla="*/ 50 h 102"/>
                  <a:gd name="T16" fmla="*/ 0 w 179"/>
                  <a:gd name="T17" fmla="*/ 90 h 102"/>
                  <a:gd name="T18" fmla="*/ 0 w 179"/>
                  <a:gd name="T19" fmla="*/ 102 h 102"/>
                  <a:gd name="T20" fmla="*/ 71 w 179"/>
                  <a:gd name="T21" fmla="*/ 62 h 102"/>
                  <a:gd name="T22" fmla="*/ 114 w 179"/>
                  <a:gd name="T23"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2">
                    <a:moveTo>
                      <a:pt x="114" y="93"/>
                    </a:moveTo>
                    <a:lnTo>
                      <a:pt x="165" y="25"/>
                    </a:lnTo>
                    <a:lnTo>
                      <a:pt x="169" y="35"/>
                    </a:lnTo>
                    <a:lnTo>
                      <a:pt x="179" y="0"/>
                    </a:lnTo>
                    <a:lnTo>
                      <a:pt x="148" y="18"/>
                    </a:lnTo>
                    <a:lnTo>
                      <a:pt x="157" y="19"/>
                    </a:lnTo>
                    <a:lnTo>
                      <a:pt x="111" y="79"/>
                    </a:lnTo>
                    <a:lnTo>
                      <a:pt x="72" y="50"/>
                    </a:lnTo>
                    <a:lnTo>
                      <a:pt x="0" y="90"/>
                    </a:lnTo>
                    <a:lnTo>
                      <a:pt x="0" y="102"/>
                    </a:lnTo>
                    <a:lnTo>
                      <a:pt x="71" y="62"/>
                    </a:lnTo>
                    <a:lnTo>
                      <a:pt x="114" y="9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3" name="Freeform 79">
                <a:extLst>
                  <a:ext uri="{FF2B5EF4-FFF2-40B4-BE49-F238E27FC236}">
                    <a16:creationId xmlns:a16="http://schemas.microsoft.com/office/drawing/2014/main" id="{271D5B55-C079-40C4-B199-7A87ABBAF547}"/>
                  </a:ext>
                </a:extLst>
              </p:cNvPr>
              <p:cNvSpPr>
                <a:spLocks/>
              </p:cNvSpPr>
              <p:nvPr/>
            </p:nvSpPr>
            <p:spPr bwMode="auto">
              <a:xfrm>
                <a:off x="552921" y="1531026"/>
                <a:ext cx="278116" cy="118480"/>
              </a:xfrm>
              <a:custGeom>
                <a:avLst/>
                <a:gdLst>
                  <a:gd name="T0" fmla="*/ 62 w 280"/>
                  <a:gd name="T1" fmla="*/ 1 h 120"/>
                  <a:gd name="T2" fmla="*/ 114 w 280"/>
                  <a:gd name="T3" fmla="*/ 1 h 120"/>
                  <a:gd name="T4" fmla="*/ 168 w 280"/>
                  <a:gd name="T5" fmla="*/ 0 h 120"/>
                  <a:gd name="T6" fmla="*/ 185 w 280"/>
                  <a:gd name="T7" fmla="*/ 17 h 120"/>
                  <a:gd name="T8" fmla="*/ 168 w 280"/>
                  <a:gd name="T9" fmla="*/ 34 h 120"/>
                  <a:gd name="T10" fmla="*/ 134 w 280"/>
                  <a:gd name="T11" fmla="*/ 34 h 120"/>
                  <a:gd name="T12" fmla="*/ 134 w 280"/>
                  <a:gd name="T13" fmla="*/ 44 h 120"/>
                  <a:gd name="T14" fmla="*/ 222 w 280"/>
                  <a:gd name="T15" fmla="*/ 44 h 120"/>
                  <a:gd name="T16" fmla="*/ 249 w 280"/>
                  <a:gd name="T17" fmla="*/ 12 h 120"/>
                  <a:gd name="T18" fmla="*/ 273 w 280"/>
                  <a:gd name="T19" fmla="*/ 10 h 120"/>
                  <a:gd name="T20" fmla="*/ 274 w 280"/>
                  <a:gd name="T21" fmla="*/ 34 h 120"/>
                  <a:gd name="T22" fmla="*/ 233 w 280"/>
                  <a:gd name="T23" fmla="*/ 82 h 120"/>
                  <a:gd name="T24" fmla="*/ 220 w 280"/>
                  <a:gd name="T25" fmla="*/ 88 h 120"/>
                  <a:gd name="T26" fmla="*/ 75 w 280"/>
                  <a:gd name="T27" fmla="*/ 88 h 120"/>
                  <a:gd name="T28" fmla="*/ 43 w 280"/>
                  <a:gd name="T29" fmla="*/ 120 h 120"/>
                  <a:gd name="T30" fmla="*/ 0 w 280"/>
                  <a:gd name="T31" fmla="*/ 64 h 120"/>
                  <a:gd name="T32" fmla="*/ 62 w 280"/>
                  <a:gd name="T3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20">
                    <a:moveTo>
                      <a:pt x="62" y="1"/>
                    </a:moveTo>
                    <a:cubicBezTo>
                      <a:pt x="114" y="1"/>
                      <a:pt x="114" y="1"/>
                      <a:pt x="114" y="1"/>
                    </a:cubicBezTo>
                    <a:cubicBezTo>
                      <a:pt x="168" y="0"/>
                      <a:pt x="168" y="0"/>
                      <a:pt x="168" y="0"/>
                    </a:cubicBezTo>
                    <a:cubicBezTo>
                      <a:pt x="177" y="0"/>
                      <a:pt x="185" y="8"/>
                      <a:pt x="185" y="17"/>
                    </a:cubicBezTo>
                    <a:cubicBezTo>
                      <a:pt x="185" y="26"/>
                      <a:pt x="177" y="34"/>
                      <a:pt x="168" y="34"/>
                    </a:cubicBezTo>
                    <a:cubicBezTo>
                      <a:pt x="134" y="34"/>
                      <a:pt x="134" y="34"/>
                      <a:pt x="134" y="34"/>
                    </a:cubicBezTo>
                    <a:cubicBezTo>
                      <a:pt x="134" y="44"/>
                      <a:pt x="134" y="44"/>
                      <a:pt x="134" y="44"/>
                    </a:cubicBezTo>
                    <a:cubicBezTo>
                      <a:pt x="222" y="44"/>
                      <a:pt x="222" y="44"/>
                      <a:pt x="222" y="44"/>
                    </a:cubicBezTo>
                    <a:cubicBezTo>
                      <a:pt x="249" y="12"/>
                      <a:pt x="249" y="12"/>
                      <a:pt x="249" y="12"/>
                    </a:cubicBezTo>
                    <a:cubicBezTo>
                      <a:pt x="255" y="5"/>
                      <a:pt x="266" y="4"/>
                      <a:pt x="273" y="10"/>
                    </a:cubicBezTo>
                    <a:cubicBezTo>
                      <a:pt x="280" y="16"/>
                      <a:pt x="280" y="27"/>
                      <a:pt x="274" y="34"/>
                    </a:cubicBezTo>
                    <a:cubicBezTo>
                      <a:pt x="233" y="82"/>
                      <a:pt x="233" y="82"/>
                      <a:pt x="233" y="82"/>
                    </a:cubicBezTo>
                    <a:cubicBezTo>
                      <a:pt x="230" y="86"/>
                      <a:pt x="225" y="88"/>
                      <a:pt x="220" y="88"/>
                    </a:cubicBezTo>
                    <a:cubicBezTo>
                      <a:pt x="75" y="88"/>
                      <a:pt x="75" y="88"/>
                      <a:pt x="75" y="88"/>
                    </a:cubicBezTo>
                    <a:cubicBezTo>
                      <a:pt x="43" y="120"/>
                      <a:pt x="43" y="120"/>
                      <a:pt x="43" y="120"/>
                    </a:cubicBezTo>
                    <a:cubicBezTo>
                      <a:pt x="0" y="64"/>
                      <a:pt x="0" y="64"/>
                      <a:pt x="0" y="64"/>
                    </a:cubicBezTo>
                    <a:lnTo>
                      <a:pt x="62" y="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grpSp>
      </p:grpSp>
      <p:grpSp>
        <p:nvGrpSpPr>
          <p:cNvPr id="63" name="Group 62">
            <a:extLst>
              <a:ext uri="{FF2B5EF4-FFF2-40B4-BE49-F238E27FC236}">
                <a16:creationId xmlns:a16="http://schemas.microsoft.com/office/drawing/2014/main" id="{5B4185F6-0B90-49ED-B884-7FB7B8518077}"/>
              </a:ext>
            </a:extLst>
          </p:cNvPr>
          <p:cNvGrpSpPr/>
          <p:nvPr/>
        </p:nvGrpSpPr>
        <p:grpSpPr>
          <a:xfrm>
            <a:off x="125709" y="694902"/>
            <a:ext cx="456300" cy="455879"/>
            <a:chOff x="4727848" y="1172232"/>
            <a:chExt cx="608400" cy="607839"/>
          </a:xfrm>
        </p:grpSpPr>
        <p:sp>
          <p:nvSpPr>
            <p:cNvPr id="64" name="Oval 20">
              <a:extLst>
                <a:ext uri="{FF2B5EF4-FFF2-40B4-BE49-F238E27FC236}">
                  <a16:creationId xmlns:a16="http://schemas.microsoft.com/office/drawing/2014/main" id="{4B34877D-ED69-417A-B57F-56CC0B7C0C99}"/>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5" name="Groupe 355">
              <a:extLst>
                <a:ext uri="{FF2B5EF4-FFF2-40B4-BE49-F238E27FC236}">
                  <a16:creationId xmlns:a16="http://schemas.microsoft.com/office/drawing/2014/main" id="{A19E482E-F6D7-4BA8-8E0D-45781B3D6786}"/>
                </a:ext>
              </a:extLst>
            </p:cNvPr>
            <p:cNvGrpSpPr/>
            <p:nvPr/>
          </p:nvGrpSpPr>
          <p:grpSpPr>
            <a:xfrm>
              <a:off x="4869879" y="1285172"/>
              <a:ext cx="323920" cy="381923"/>
              <a:chOff x="9153875" y="3671977"/>
              <a:chExt cx="363537" cy="428625"/>
            </a:xfrm>
            <a:solidFill>
              <a:srgbClr val="007D74"/>
            </a:solidFill>
          </p:grpSpPr>
          <p:sp>
            <p:nvSpPr>
              <p:cNvPr id="76" name="Freeform 76">
                <a:extLst>
                  <a:ext uri="{FF2B5EF4-FFF2-40B4-BE49-F238E27FC236}">
                    <a16:creationId xmlns:a16="http://schemas.microsoft.com/office/drawing/2014/main" id="{3DCB8A56-82FA-459C-B313-D989DC776402}"/>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7" name="Freeform 77">
                <a:extLst>
                  <a:ext uri="{FF2B5EF4-FFF2-40B4-BE49-F238E27FC236}">
                    <a16:creationId xmlns:a16="http://schemas.microsoft.com/office/drawing/2014/main" id="{023A9EBF-EBF4-47F0-A25D-7D2C7EE277AB}"/>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Freeform 78">
                <a:extLst>
                  <a:ext uri="{FF2B5EF4-FFF2-40B4-BE49-F238E27FC236}">
                    <a16:creationId xmlns:a16="http://schemas.microsoft.com/office/drawing/2014/main" id="{89DD6DA0-B1E6-441C-B1F6-980311B9A797}"/>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Freeform 79">
                <a:extLst>
                  <a:ext uri="{FF2B5EF4-FFF2-40B4-BE49-F238E27FC236}">
                    <a16:creationId xmlns:a16="http://schemas.microsoft.com/office/drawing/2014/main" id="{963A9E9E-F68B-4E05-8686-68BE4FF1FCD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2" name="Freeform 80">
                <a:extLst>
                  <a:ext uri="{FF2B5EF4-FFF2-40B4-BE49-F238E27FC236}">
                    <a16:creationId xmlns:a16="http://schemas.microsoft.com/office/drawing/2014/main" id="{2E21795A-0297-49F1-A9CA-57F555A37B90}"/>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3" name="Freeform 81">
                <a:extLst>
                  <a:ext uri="{FF2B5EF4-FFF2-40B4-BE49-F238E27FC236}">
                    <a16:creationId xmlns:a16="http://schemas.microsoft.com/office/drawing/2014/main" id="{20C2E78A-81E1-4D4F-B2A5-839DB6C0673F}"/>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7" name="AutoShape 2">
            <a:hlinkClick r:id="rId5" action="ppaction://hlinksldjump"/>
            <a:extLst>
              <a:ext uri="{FF2B5EF4-FFF2-40B4-BE49-F238E27FC236}">
                <a16:creationId xmlns:a16="http://schemas.microsoft.com/office/drawing/2014/main" id="{4890BA1F-70C3-EB91-A5AA-02F6A78376C2}"/>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9" name="AutoShape 2">
            <a:hlinkClick r:id="rId6" action="ppaction://hlinksldjump"/>
            <a:extLst>
              <a:ext uri="{FF2B5EF4-FFF2-40B4-BE49-F238E27FC236}">
                <a16:creationId xmlns:a16="http://schemas.microsoft.com/office/drawing/2014/main" id="{AFE05EED-A1DE-B83B-A5F0-1A0752C23ADE}"/>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0" name="AutoShape 2">
            <a:hlinkClick r:id="rId7" action="ppaction://hlinksldjump"/>
            <a:extLst>
              <a:ext uri="{FF2B5EF4-FFF2-40B4-BE49-F238E27FC236}">
                <a16:creationId xmlns:a16="http://schemas.microsoft.com/office/drawing/2014/main" id="{45E8E9DF-73E3-29FF-61A9-92E15946C87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1" name="AutoShape 2">
            <a:hlinkClick r:id="rId8" action="ppaction://hlinksldjump"/>
            <a:extLst>
              <a:ext uri="{FF2B5EF4-FFF2-40B4-BE49-F238E27FC236}">
                <a16:creationId xmlns:a16="http://schemas.microsoft.com/office/drawing/2014/main" id="{D0D86A84-F440-9A90-74E0-698E68A49668}"/>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2" name="AutoShape 2">
            <a:hlinkClick r:id="rId9" action="ppaction://hlinksldjump"/>
            <a:extLst>
              <a:ext uri="{FF2B5EF4-FFF2-40B4-BE49-F238E27FC236}">
                <a16:creationId xmlns:a16="http://schemas.microsoft.com/office/drawing/2014/main" id="{53D00891-6FAD-38B6-EF68-559F1630A37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2" name="Group 21">
            <a:extLst>
              <a:ext uri="{FF2B5EF4-FFF2-40B4-BE49-F238E27FC236}">
                <a16:creationId xmlns:a16="http://schemas.microsoft.com/office/drawing/2014/main" id="{C281E026-AC61-6FBC-74BA-258E7F29FAE0}"/>
              </a:ext>
            </a:extLst>
          </p:cNvPr>
          <p:cNvGrpSpPr/>
          <p:nvPr/>
        </p:nvGrpSpPr>
        <p:grpSpPr>
          <a:xfrm>
            <a:off x="7405014" y="4531233"/>
            <a:ext cx="186825" cy="186825"/>
            <a:chOff x="9873352" y="6041644"/>
            <a:chExt cx="249100" cy="249100"/>
          </a:xfrm>
        </p:grpSpPr>
        <p:sp>
          <p:nvSpPr>
            <p:cNvPr id="23" name="Oval 22">
              <a:hlinkClick r:id="" action="ppaction://hlinkshowjump?jump=previousslide"/>
              <a:extLst>
                <a:ext uri="{FF2B5EF4-FFF2-40B4-BE49-F238E27FC236}">
                  <a16:creationId xmlns:a16="http://schemas.microsoft.com/office/drawing/2014/main" id="{076D8173-BEB7-C82E-3252-176D4E003350}"/>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4" name="Group 23">
              <a:extLst>
                <a:ext uri="{FF2B5EF4-FFF2-40B4-BE49-F238E27FC236}">
                  <a16:creationId xmlns:a16="http://schemas.microsoft.com/office/drawing/2014/main" id="{FABA3551-BE7C-BA66-F6F9-F0FF4B0EB198}"/>
                </a:ext>
              </a:extLst>
            </p:cNvPr>
            <p:cNvGrpSpPr/>
            <p:nvPr userDrawn="1"/>
          </p:nvGrpSpPr>
          <p:grpSpPr>
            <a:xfrm>
              <a:off x="9971776" y="6136088"/>
              <a:ext cx="41137" cy="66044"/>
              <a:chOff x="3345327" y="4804129"/>
              <a:chExt cx="74099" cy="118964"/>
            </a:xfrm>
          </p:grpSpPr>
          <p:cxnSp>
            <p:nvCxnSpPr>
              <p:cNvPr id="25" name="Straight Connector 24">
                <a:hlinkClick r:id="" action="ppaction://hlinkshowjump?jump=previousslide"/>
                <a:extLst>
                  <a:ext uri="{FF2B5EF4-FFF2-40B4-BE49-F238E27FC236}">
                    <a16:creationId xmlns:a16="http://schemas.microsoft.com/office/drawing/2014/main" id="{61A2E434-1E91-92E8-447E-3AC292C81ABC}"/>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hlinkClick r:id="" action="ppaction://hlinkshowjump?jump=previousslide"/>
                <a:extLst>
                  <a:ext uri="{FF2B5EF4-FFF2-40B4-BE49-F238E27FC236}">
                    <a16:creationId xmlns:a16="http://schemas.microsoft.com/office/drawing/2014/main" id="{6FDA978C-0D69-1596-0185-714BD3A4B485}"/>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7" name="Group 26">
            <a:extLst>
              <a:ext uri="{FF2B5EF4-FFF2-40B4-BE49-F238E27FC236}">
                <a16:creationId xmlns:a16="http://schemas.microsoft.com/office/drawing/2014/main" id="{2154FDAE-8D8A-E284-EC7A-0F6171C7371E}"/>
              </a:ext>
            </a:extLst>
          </p:cNvPr>
          <p:cNvGrpSpPr/>
          <p:nvPr/>
        </p:nvGrpSpPr>
        <p:grpSpPr>
          <a:xfrm>
            <a:off x="7642346" y="4531233"/>
            <a:ext cx="186825" cy="186825"/>
            <a:chOff x="10189795" y="6045160"/>
            <a:chExt cx="249100" cy="249100"/>
          </a:xfrm>
        </p:grpSpPr>
        <p:sp>
          <p:nvSpPr>
            <p:cNvPr id="28" name="Oval 27">
              <a:hlinkClick r:id="" action="ppaction://hlinkshowjump?jump=nextslide"/>
              <a:extLst>
                <a:ext uri="{FF2B5EF4-FFF2-40B4-BE49-F238E27FC236}">
                  <a16:creationId xmlns:a16="http://schemas.microsoft.com/office/drawing/2014/main" id="{EC269289-8D42-D4DB-1F09-D63B2F1BB9B1}"/>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0" name="Group 29">
              <a:extLst>
                <a:ext uri="{FF2B5EF4-FFF2-40B4-BE49-F238E27FC236}">
                  <a16:creationId xmlns:a16="http://schemas.microsoft.com/office/drawing/2014/main" id="{9A67168B-AEE7-C930-6CBD-B7B1BCEAA397}"/>
                </a:ext>
              </a:extLst>
            </p:cNvPr>
            <p:cNvGrpSpPr/>
            <p:nvPr userDrawn="1"/>
          </p:nvGrpSpPr>
          <p:grpSpPr>
            <a:xfrm flipH="1" flipV="1">
              <a:off x="10297292" y="6133992"/>
              <a:ext cx="41137" cy="66044"/>
              <a:chOff x="3345327" y="4804129"/>
              <a:chExt cx="74099" cy="118964"/>
            </a:xfrm>
          </p:grpSpPr>
          <p:cxnSp>
            <p:nvCxnSpPr>
              <p:cNvPr id="31" name="Straight Connector 30">
                <a:hlinkClick r:id="" action="ppaction://hlinkshowjump?jump=nextslide"/>
                <a:extLst>
                  <a:ext uri="{FF2B5EF4-FFF2-40B4-BE49-F238E27FC236}">
                    <a16:creationId xmlns:a16="http://schemas.microsoft.com/office/drawing/2014/main" id="{74634537-D2AD-28DC-8FA4-D1410528D726}"/>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hlinkClick r:id="" action="ppaction://hlinkshowjump?jump=nextslide"/>
                <a:extLst>
                  <a:ext uri="{FF2B5EF4-FFF2-40B4-BE49-F238E27FC236}">
                    <a16:creationId xmlns:a16="http://schemas.microsoft.com/office/drawing/2014/main" id="{A74883CF-A1E1-A432-97E1-4843BBCD697D}"/>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3" name="Rounded Rectangle 14">
            <a:hlinkClick r:id="rId10"/>
            <a:extLst>
              <a:ext uri="{FF2B5EF4-FFF2-40B4-BE49-F238E27FC236}">
                <a16:creationId xmlns:a16="http://schemas.microsoft.com/office/drawing/2014/main" id="{0F50FACC-A130-4F8C-E7D7-86F6381F0992}"/>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2/2</a:t>
            </a:r>
            <a:endParaRPr lang="en-US" sz="800" u="sng" dirty="0">
              <a:solidFill>
                <a:schemeClr val="bg2"/>
              </a:solidFill>
            </a:endParaRPr>
          </a:p>
        </p:txBody>
      </p:sp>
      <p:sp>
        <p:nvSpPr>
          <p:cNvPr id="2" name="Arrow: Right 88">
            <a:hlinkClick r:id="" action="ppaction://hlinkshowjump?jump=lastslideviewed"/>
            <a:extLst>
              <a:ext uri="{FF2B5EF4-FFF2-40B4-BE49-F238E27FC236}">
                <a16:creationId xmlns:a16="http://schemas.microsoft.com/office/drawing/2014/main" id="{B73CC9CE-5708-68C6-FFBD-D34BC9A73A0B}"/>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5" name="Graphic 4">
            <a:hlinkClick r:id="rId11" action="ppaction://hlinksldjump"/>
            <a:extLst>
              <a:ext uri="{FF2B5EF4-FFF2-40B4-BE49-F238E27FC236}">
                <a16:creationId xmlns:a16="http://schemas.microsoft.com/office/drawing/2014/main" id="{5EA1BCA3-8CB7-8FB5-00AA-A4B4FDB7AD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1298154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Connector 86">
            <a:extLst>
              <a:ext uri="{FF2B5EF4-FFF2-40B4-BE49-F238E27FC236}">
                <a16:creationId xmlns:a16="http://schemas.microsoft.com/office/drawing/2014/main" id="{1EB430B6-E82C-45DA-B19C-3E92B24C5AD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6FBDA5F-76A1-42CB-991D-EB17D3D131AE}"/>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C40996-74A0-45C3-AD14-40279A3F29AC}"/>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itle 1">
            <a:extLst>
              <a:ext uri="{FF2B5EF4-FFF2-40B4-BE49-F238E27FC236}">
                <a16:creationId xmlns:a16="http://schemas.microsoft.com/office/drawing/2014/main" id="{B7E3CED6-E3D4-4124-84D3-031096F9305F}"/>
              </a:ext>
            </a:extLst>
          </p:cNvPr>
          <p:cNvSpPr txBox="1">
            <a:spLocks/>
          </p:cNvSpPr>
          <p:nvPr/>
        </p:nvSpPr>
        <p:spPr bwMode="auto">
          <a:xfrm>
            <a:off x="303609" y="87475"/>
            <a:ext cx="2691945"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4. Establish your Benefit Logic</a:t>
            </a:r>
          </a:p>
        </p:txBody>
      </p:sp>
      <p:sp>
        <p:nvSpPr>
          <p:cNvPr id="160" name="Rectangle 159">
            <a:extLst>
              <a:ext uri="{FF2B5EF4-FFF2-40B4-BE49-F238E27FC236}">
                <a16:creationId xmlns:a16="http://schemas.microsoft.com/office/drawing/2014/main" id="{BB720DCA-E7D0-44EC-A838-EA09C37BF319}"/>
              </a:ext>
            </a:extLst>
          </p:cNvPr>
          <p:cNvSpPr>
            <a:spLocks/>
          </p:cNvSpPr>
          <p:nvPr/>
        </p:nvSpPr>
        <p:spPr>
          <a:xfrm>
            <a:off x="142183" y="1215016"/>
            <a:ext cx="2853371" cy="747025"/>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The benefit logic establishes logical links between business goals, KPIs, value drivers and components of the solution.</a:t>
            </a:r>
          </a:p>
        </p:txBody>
      </p:sp>
      <p:sp>
        <p:nvSpPr>
          <p:cNvPr id="161" name="Rectangle 160">
            <a:extLst>
              <a:ext uri="{FF2B5EF4-FFF2-40B4-BE49-F238E27FC236}">
                <a16:creationId xmlns:a16="http://schemas.microsoft.com/office/drawing/2014/main" id="{9367CCFA-54C0-4261-8085-E422DD1ABA7D}"/>
              </a:ext>
            </a:extLst>
          </p:cNvPr>
          <p:cNvSpPr>
            <a:spLocks/>
          </p:cNvSpPr>
          <p:nvPr/>
        </p:nvSpPr>
        <p:spPr>
          <a:xfrm>
            <a:off x="3399298" y="1191163"/>
            <a:ext cx="4849202" cy="1631882"/>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The benefit logic defines the benefit areas to reach the ambition and KPIs set by the stakeholders.</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It also provides a framework for linking defined solutions to the benefit areas. By doing this, it automatically creates priorities of activities and states which activities to focus. </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Different stakeholders might have different priorities and the benefit logic is helpful in identifying those differences.</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Note that for every category the benefits can differ in size and set priorities in implementation accordingly.</a:t>
            </a:r>
          </a:p>
        </p:txBody>
      </p:sp>
      <p:sp>
        <p:nvSpPr>
          <p:cNvPr id="163" name="Rounded Rectangle 93">
            <a:extLst>
              <a:ext uri="{FF2B5EF4-FFF2-40B4-BE49-F238E27FC236}">
                <a16:creationId xmlns:a16="http://schemas.microsoft.com/office/drawing/2014/main" id="{1F790F16-0370-49DD-944C-B19C47A1982E}"/>
              </a:ext>
            </a:extLst>
          </p:cNvPr>
          <p:cNvSpPr/>
          <p:nvPr/>
        </p:nvSpPr>
        <p:spPr>
          <a:xfrm>
            <a:off x="3666418" y="783044"/>
            <a:ext cx="2352818" cy="33271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 BENEFIT LOGIC</a:t>
            </a:r>
          </a:p>
        </p:txBody>
      </p:sp>
      <p:grpSp>
        <p:nvGrpSpPr>
          <p:cNvPr id="165" name="Group 164">
            <a:extLst>
              <a:ext uri="{FF2B5EF4-FFF2-40B4-BE49-F238E27FC236}">
                <a16:creationId xmlns:a16="http://schemas.microsoft.com/office/drawing/2014/main" id="{C28B03AE-1BEB-4D6D-B861-36970DC91F9F}"/>
              </a:ext>
            </a:extLst>
          </p:cNvPr>
          <p:cNvGrpSpPr/>
          <p:nvPr/>
        </p:nvGrpSpPr>
        <p:grpSpPr>
          <a:xfrm>
            <a:off x="3396767" y="698010"/>
            <a:ext cx="456300" cy="455879"/>
            <a:chOff x="4727848" y="1172232"/>
            <a:chExt cx="608400" cy="607839"/>
          </a:xfrm>
        </p:grpSpPr>
        <p:sp>
          <p:nvSpPr>
            <p:cNvPr id="183" name="Oval 20">
              <a:extLst>
                <a:ext uri="{FF2B5EF4-FFF2-40B4-BE49-F238E27FC236}">
                  <a16:creationId xmlns:a16="http://schemas.microsoft.com/office/drawing/2014/main" id="{4D340028-40E8-4C6D-B7B9-5DFC33ED72B6}"/>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84" name="Groupe 355">
              <a:extLst>
                <a:ext uri="{FF2B5EF4-FFF2-40B4-BE49-F238E27FC236}">
                  <a16:creationId xmlns:a16="http://schemas.microsoft.com/office/drawing/2014/main" id="{275843DB-05DB-4A37-B19F-FB07390220B3}"/>
                </a:ext>
              </a:extLst>
            </p:cNvPr>
            <p:cNvGrpSpPr/>
            <p:nvPr/>
          </p:nvGrpSpPr>
          <p:grpSpPr>
            <a:xfrm>
              <a:off x="4869882" y="1285172"/>
              <a:ext cx="323920" cy="381923"/>
              <a:chOff x="9153875" y="3671977"/>
              <a:chExt cx="363537" cy="428625"/>
            </a:xfrm>
            <a:solidFill>
              <a:srgbClr val="007D74"/>
            </a:solidFill>
          </p:grpSpPr>
          <p:sp>
            <p:nvSpPr>
              <p:cNvPr id="185" name="Freeform 76">
                <a:extLst>
                  <a:ext uri="{FF2B5EF4-FFF2-40B4-BE49-F238E27FC236}">
                    <a16:creationId xmlns:a16="http://schemas.microsoft.com/office/drawing/2014/main" id="{2E3DDE06-D01B-4AA6-997E-4C091DC9D2F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6" name="Freeform 77">
                <a:extLst>
                  <a:ext uri="{FF2B5EF4-FFF2-40B4-BE49-F238E27FC236}">
                    <a16:creationId xmlns:a16="http://schemas.microsoft.com/office/drawing/2014/main" id="{DC326712-F3B0-4286-B89C-04A34A7DA855}"/>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7" name="Freeform 78">
                <a:extLst>
                  <a:ext uri="{FF2B5EF4-FFF2-40B4-BE49-F238E27FC236}">
                    <a16:creationId xmlns:a16="http://schemas.microsoft.com/office/drawing/2014/main" id="{D7F5A576-A683-4F59-A237-5DEBFADA158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8" name="Freeform 79">
                <a:extLst>
                  <a:ext uri="{FF2B5EF4-FFF2-40B4-BE49-F238E27FC236}">
                    <a16:creationId xmlns:a16="http://schemas.microsoft.com/office/drawing/2014/main" id="{6CABD4D8-5358-4241-804C-2539B74C95C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9" name="Freeform 80">
                <a:extLst>
                  <a:ext uri="{FF2B5EF4-FFF2-40B4-BE49-F238E27FC236}">
                    <a16:creationId xmlns:a16="http://schemas.microsoft.com/office/drawing/2014/main" id="{63BC9C4B-7A20-41B1-8224-C0CB856C90C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90" name="Freeform 81">
                <a:extLst>
                  <a:ext uri="{FF2B5EF4-FFF2-40B4-BE49-F238E27FC236}">
                    <a16:creationId xmlns:a16="http://schemas.microsoft.com/office/drawing/2014/main" id="{7F91EF8F-25A3-477D-A33C-37A4324031D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92" name="Rounded Rectangle 93">
            <a:extLst>
              <a:ext uri="{FF2B5EF4-FFF2-40B4-BE49-F238E27FC236}">
                <a16:creationId xmlns:a16="http://schemas.microsoft.com/office/drawing/2014/main" id="{E9AEEB96-BDD2-4DE3-8D40-43F9FFE3D10B}"/>
              </a:ext>
            </a:extLst>
          </p:cNvPr>
          <p:cNvSpPr/>
          <p:nvPr/>
        </p:nvSpPr>
        <p:spPr>
          <a:xfrm>
            <a:off x="350257" y="2796523"/>
            <a:ext cx="1516492"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STEPS</a:t>
            </a:r>
          </a:p>
        </p:txBody>
      </p:sp>
      <p:grpSp>
        <p:nvGrpSpPr>
          <p:cNvPr id="193" name="Groupe 568">
            <a:extLst>
              <a:ext uri="{FF2B5EF4-FFF2-40B4-BE49-F238E27FC236}">
                <a16:creationId xmlns:a16="http://schemas.microsoft.com/office/drawing/2014/main" id="{9888B24D-EC36-43DE-AFE4-AA024549CDAD}"/>
              </a:ext>
            </a:extLst>
          </p:cNvPr>
          <p:cNvGrpSpPr/>
          <p:nvPr/>
        </p:nvGrpSpPr>
        <p:grpSpPr>
          <a:xfrm>
            <a:off x="183619" y="2795949"/>
            <a:ext cx="248273" cy="286956"/>
            <a:chOff x="6557963" y="1939925"/>
            <a:chExt cx="544512" cy="644526"/>
          </a:xfrm>
        </p:grpSpPr>
        <p:sp>
          <p:nvSpPr>
            <p:cNvPr id="211" name="Rectangle 94">
              <a:extLst>
                <a:ext uri="{FF2B5EF4-FFF2-40B4-BE49-F238E27FC236}">
                  <a16:creationId xmlns:a16="http://schemas.microsoft.com/office/drawing/2014/main" id="{66E3214B-B368-4CDD-8720-CDB3247C4DD1}"/>
                </a:ext>
              </a:extLst>
            </p:cNvPr>
            <p:cNvSpPr>
              <a:spLocks noChangeArrowheads="1"/>
            </p:cNvSpPr>
            <p:nvPr/>
          </p:nvSpPr>
          <p:spPr bwMode="auto">
            <a:xfrm>
              <a:off x="6557963" y="1976438"/>
              <a:ext cx="412750" cy="566738"/>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2" name="Freeform 95">
              <a:extLst>
                <a:ext uri="{FF2B5EF4-FFF2-40B4-BE49-F238E27FC236}">
                  <a16:creationId xmlns:a16="http://schemas.microsoft.com/office/drawing/2014/main" id="{C06A0EF0-7D7B-44A3-B9BA-2CBF6D1B65D7}"/>
                </a:ext>
              </a:extLst>
            </p:cNvPr>
            <p:cNvSpPr>
              <a:spLocks/>
            </p:cNvSpPr>
            <p:nvPr/>
          </p:nvSpPr>
          <p:spPr bwMode="auto">
            <a:xfrm>
              <a:off x="6584950"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3" name="Rectangle 96">
              <a:extLst>
                <a:ext uri="{FF2B5EF4-FFF2-40B4-BE49-F238E27FC236}">
                  <a16:creationId xmlns:a16="http://schemas.microsoft.com/office/drawing/2014/main" id="{87C5F44A-B1A3-4399-8B6A-B1D30CB69291}"/>
                </a:ext>
              </a:extLst>
            </p:cNvPr>
            <p:cNvSpPr>
              <a:spLocks noChangeArrowheads="1"/>
            </p:cNvSpPr>
            <p:nvPr/>
          </p:nvSpPr>
          <p:spPr bwMode="auto">
            <a:xfrm>
              <a:off x="6672263" y="1963738"/>
              <a:ext cx="179388" cy="6826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4" name="Rectangle 97">
              <a:extLst>
                <a:ext uri="{FF2B5EF4-FFF2-40B4-BE49-F238E27FC236}">
                  <a16:creationId xmlns:a16="http://schemas.microsoft.com/office/drawing/2014/main" id="{E7FD23C9-DE72-4CB3-9973-5514462AA0DC}"/>
                </a:ext>
              </a:extLst>
            </p:cNvPr>
            <p:cNvSpPr>
              <a:spLocks noChangeArrowheads="1"/>
            </p:cNvSpPr>
            <p:nvPr/>
          </p:nvSpPr>
          <p:spPr bwMode="auto">
            <a:xfrm>
              <a:off x="6723063" y="1939925"/>
              <a:ext cx="77788" cy="3651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5" name="Freeform 98">
              <a:extLst>
                <a:ext uri="{FF2B5EF4-FFF2-40B4-BE49-F238E27FC236}">
                  <a16:creationId xmlns:a16="http://schemas.microsoft.com/office/drawing/2014/main" id="{460B5977-43F3-4279-A19C-C7BDD4712B1B}"/>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rgbClr val="007D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6" name="Freeform 99">
              <a:extLst>
                <a:ext uri="{FF2B5EF4-FFF2-40B4-BE49-F238E27FC236}">
                  <a16:creationId xmlns:a16="http://schemas.microsoft.com/office/drawing/2014/main" id="{156F055C-9EE0-45CD-AF14-EB27A006766D}"/>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7" name="Freeform 100">
              <a:extLst>
                <a:ext uri="{FF2B5EF4-FFF2-40B4-BE49-F238E27FC236}">
                  <a16:creationId xmlns:a16="http://schemas.microsoft.com/office/drawing/2014/main" id="{3979A476-9588-424D-97C2-6AFBDD0DBE80}"/>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8" name="Freeform 101">
              <a:extLst>
                <a:ext uri="{FF2B5EF4-FFF2-40B4-BE49-F238E27FC236}">
                  <a16:creationId xmlns:a16="http://schemas.microsoft.com/office/drawing/2014/main" id="{90375E67-EE13-4C17-A272-D46CE52EA040}"/>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9" name="Freeform 102">
              <a:extLst>
                <a:ext uri="{FF2B5EF4-FFF2-40B4-BE49-F238E27FC236}">
                  <a16:creationId xmlns:a16="http://schemas.microsoft.com/office/drawing/2014/main" id="{02828F98-F6D3-4B82-B32E-136797519772}"/>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0" name="Freeform 103">
              <a:extLst>
                <a:ext uri="{FF2B5EF4-FFF2-40B4-BE49-F238E27FC236}">
                  <a16:creationId xmlns:a16="http://schemas.microsoft.com/office/drawing/2014/main" id="{B07778DF-977B-48DE-925E-0D35100DEF12}"/>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1" name="Freeform 104">
              <a:extLst>
                <a:ext uri="{FF2B5EF4-FFF2-40B4-BE49-F238E27FC236}">
                  <a16:creationId xmlns:a16="http://schemas.microsoft.com/office/drawing/2014/main" id="{E1D2FD52-AB0E-4A4A-A2D3-7962C1E7E2D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2" name="Freeform 105">
              <a:extLst>
                <a:ext uri="{FF2B5EF4-FFF2-40B4-BE49-F238E27FC236}">
                  <a16:creationId xmlns:a16="http://schemas.microsoft.com/office/drawing/2014/main" id="{EE4AB8C1-6FF3-4C9B-8C12-B199E7854AA5}"/>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3" name="Freeform 106">
              <a:extLst>
                <a:ext uri="{FF2B5EF4-FFF2-40B4-BE49-F238E27FC236}">
                  <a16:creationId xmlns:a16="http://schemas.microsoft.com/office/drawing/2014/main" id="{E3CDAAC8-F034-4010-95D0-1550BE895890}"/>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sp>
        <p:nvSpPr>
          <p:cNvPr id="195" name="Oval 20">
            <a:extLst>
              <a:ext uri="{FF2B5EF4-FFF2-40B4-BE49-F238E27FC236}">
                <a16:creationId xmlns:a16="http://schemas.microsoft.com/office/drawing/2014/main" id="{4F18D01B-9244-4FE7-9388-CFFD83C1DC16}"/>
              </a:ext>
            </a:extLst>
          </p:cNvPr>
          <p:cNvSpPr/>
          <p:nvPr/>
        </p:nvSpPr>
        <p:spPr>
          <a:xfrm>
            <a:off x="74104" y="2711488"/>
            <a:ext cx="467303" cy="45587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schemeClr val="tx2"/>
              </a:solidFill>
            </a:endParaRPr>
          </a:p>
        </p:txBody>
      </p:sp>
      <p:grpSp>
        <p:nvGrpSpPr>
          <p:cNvPr id="196" name="Groupe 568">
            <a:extLst>
              <a:ext uri="{FF2B5EF4-FFF2-40B4-BE49-F238E27FC236}">
                <a16:creationId xmlns:a16="http://schemas.microsoft.com/office/drawing/2014/main" id="{FDD6E425-1A34-4223-95FB-BA967DE6F42D}"/>
              </a:ext>
            </a:extLst>
          </p:cNvPr>
          <p:cNvGrpSpPr/>
          <p:nvPr/>
        </p:nvGrpSpPr>
        <p:grpSpPr>
          <a:xfrm>
            <a:off x="183619" y="2795949"/>
            <a:ext cx="248273" cy="286956"/>
            <a:chOff x="6557963" y="1939925"/>
            <a:chExt cx="544512" cy="644526"/>
          </a:xfrm>
        </p:grpSpPr>
        <p:sp>
          <p:nvSpPr>
            <p:cNvPr id="198" name="Rectangle 197">
              <a:extLst>
                <a:ext uri="{FF2B5EF4-FFF2-40B4-BE49-F238E27FC236}">
                  <a16:creationId xmlns:a16="http://schemas.microsoft.com/office/drawing/2014/main" id="{29632940-8621-4D0D-A31B-DC9E98F72D45}"/>
                </a:ext>
              </a:extLst>
            </p:cNvPr>
            <p:cNvSpPr>
              <a:spLocks noChangeArrowheads="1"/>
            </p:cNvSpPr>
            <p:nvPr/>
          </p:nvSpPr>
          <p:spPr bwMode="auto">
            <a:xfrm>
              <a:off x="6557963" y="1976438"/>
              <a:ext cx="412750" cy="566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199" name="Freeform 95">
              <a:extLst>
                <a:ext uri="{FF2B5EF4-FFF2-40B4-BE49-F238E27FC236}">
                  <a16:creationId xmlns:a16="http://schemas.microsoft.com/office/drawing/2014/main" id="{9057083B-4713-4302-8407-770D3DAFA7D8}"/>
                </a:ext>
              </a:extLst>
            </p:cNvPr>
            <p:cNvSpPr>
              <a:spLocks/>
            </p:cNvSpPr>
            <p:nvPr/>
          </p:nvSpPr>
          <p:spPr bwMode="auto">
            <a:xfrm>
              <a:off x="6580366"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0" name="Rectangle 199">
              <a:extLst>
                <a:ext uri="{FF2B5EF4-FFF2-40B4-BE49-F238E27FC236}">
                  <a16:creationId xmlns:a16="http://schemas.microsoft.com/office/drawing/2014/main" id="{6087F27A-62CE-4A11-9E26-B726940A3F35}"/>
                </a:ext>
              </a:extLst>
            </p:cNvPr>
            <p:cNvSpPr>
              <a:spLocks noChangeArrowheads="1"/>
            </p:cNvSpPr>
            <p:nvPr/>
          </p:nvSpPr>
          <p:spPr bwMode="auto">
            <a:xfrm>
              <a:off x="6672263" y="1963738"/>
              <a:ext cx="179388" cy="68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1" name="Rectangle 200">
              <a:extLst>
                <a:ext uri="{FF2B5EF4-FFF2-40B4-BE49-F238E27FC236}">
                  <a16:creationId xmlns:a16="http://schemas.microsoft.com/office/drawing/2014/main" id="{F128DC81-C4BE-4EF6-BE49-5A0B20F36A6F}"/>
                </a:ext>
              </a:extLst>
            </p:cNvPr>
            <p:cNvSpPr>
              <a:spLocks noChangeArrowheads="1"/>
            </p:cNvSpPr>
            <p:nvPr/>
          </p:nvSpPr>
          <p:spPr bwMode="auto">
            <a:xfrm>
              <a:off x="6723063" y="1939925"/>
              <a:ext cx="77788" cy="365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2" name="Freeform 98">
              <a:extLst>
                <a:ext uri="{FF2B5EF4-FFF2-40B4-BE49-F238E27FC236}">
                  <a16:creationId xmlns:a16="http://schemas.microsoft.com/office/drawing/2014/main" id="{7BB4660C-707E-4D92-A52D-EE94BA6AB9B4}"/>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3" name="Freeform 99">
              <a:extLst>
                <a:ext uri="{FF2B5EF4-FFF2-40B4-BE49-F238E27FC236}">
                  <a16:creationId xmlns:a16="http://schemas.microsoft.com/office/drawing/2014/main" id="{C67DB187-E872-469D-A0C3-EDB2654E3157}"/>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4" name="Freeform 100">
              <a:extLst>
                <a:ext uri="{FF2B5EF4-FFF2-40B4-BE49-F238E27FC236}">
                  <a16:creationId xmlns:a16="http://schemas.microsoft.com/office/drawing/2014/main" id="{C79A8A08-A768-4BB4-97BB-152999A2E5F8}"/>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5" name="Freeform 101">
              <a:extLst>
                <a:ext uri="{FF2B5EF4-FFF2-40B4-BE49-F238E27FC236}">
                  <a16:creationId xmlns:a16="http://schemas.microsoft.com/office/drawing/2014/main" id="{17AAE9DB-3606-4305-BEDB-6EA94BCD6D56}"/>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6" name="Freeform 102">
              <a:extLst>
                <a:ext uri="{FF2B5EF4-FFF2-40B4-BE49-F238E27FC236}">
                  <a16:creationId xmlns:a16="http://schemas.microsoft.com/office/drawing/2014/main" id="{F372DAAB-DC3C-45FD-8379-65C0569D633E}"/>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7" name="Freeform 103">
              <a:extLst>
                <a:ext uri="{FF2B5EF4-FFF2-40B4-BE49-F238E27FC236}">
                  <a16:creationId xmlns:a16="http://schemas.microsoft.com/office/drawing/2014/main" id="{0AFB8824-F802-479E-98CE-6790C8E49FDA}"/>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8" name="Freeform 104">
              <a:extLst>
                <a:ext uri="{FF2B5EF4-FFF2-40B4-BE49-F238E27FC236}">
                  <a16:creationId xmlns:a16="http://schemas.microsoft.com/office/drawing/2014/main" id="{813D9A11-21AE-49C8-9062-5BEAE2985D3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9" name="Freeform 105">
              <a:extLst>
                <a:ext uri="{FF2B5EF4-FFF2-40B4-BE49-F238E27FC236}">
                  <a16:creationId xmlns:a16="http://schemas.microsoft.com/office/drawing/2014/main" id="{30640DAD-069A-440C-A5A4-159313D46E46}"/>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0" name="Freeform 106">
              <a:extLst>
                <a:ext uri="{FF2B5EF4-FFF2-40B4-BE49-F238E27FC236}">
                  <a16:creationId xmlns:a16="http://schemas.microsoft.com/office/drawing/2014/main" id="{32E03077-8FB2-4019-9C3B-1675FD9DCEF3}"/>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cxnSp>
        <p:nvCxnSpPr>
          <p:cNvPr id="197" name="Straight Connector 196">
            <a:extLst>
              <a:ext uri="{FF2B5EF4-FFF2-40B4-BE49-F238E27FC236}">
                <a16:creationId xmlns:a16="http://schemas.microsoft.com/office/drawing/2014/main" id="{BA3F6FAB-9256-4828-8525-2E57B33E07DA}"/>
              </a:ext>
            </a:extLst>
          </p:cNvPr>
          <p:cNvCxnSpPr>
            <a:cxnSpLocks/>
          </p:cNvCxnSpPr>
          <p:nvPr/>
        </p:nvCxnSpPr>
        <p:spPr>
          <a:xfrm flipV="1">
            <a:off x="1866748" y="2939427"/>
            <a:ext cx="1083920" cy="0"/>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11C60705-4496-4257-99AC-21AC08543BF8}"/>
              </a:ext>
            </a:extLst>
          </p:cNvPr>
          <p:cNvSpPr txBox="1"/>
          <p:nvPr/>
        </p:nvSpPr>
        <p:spPr>
          <a:xfrm>
            <a:off x="254547" y="3230757"/>
            <a:ext cx="3023447" cy="1215717"/>
          </a:xfrm>
          <a:prstGeom prst="rect">
            <a:avLst/>
          </a:prstGeom>
          <a:noFill/>
        </p:spPr>
        <p:txBody>
          <a:bodyPr wrap="square">
            <a:spAutoFit/>
          </a:bodyPr>
          <a:lstStyle/>
          <a:p>
            <a:pPr marL="202406" lvl="1" indent="-202406" fontAlgn="base">
              <a:spcAft>
                <a:spcPts val="300"/>
              </a:spcAft>
              <a:buClr>
                <a:schemeClr val="bg1"/>
              </a:buClr>
              <a:buFont typeface="+mj-lt"/>
              <a:buAutoNum type="arabicPeriod"/>
            </a:pPr>
            <a:r>
              <a:rPr lang="en-US" sz="1050" dirty="0">
                <a:solidFill>
                  <a:schemeClr val="bg1"/>
                </a:solidFill>
              </a:rPr>
              <a:t>Listing and mapping</a:t>
            </a:r>
          </a:p>
          <a:p>
            <a:pPr marL="402431" lvl="1" indent="-201216" fontAlgn="base">
              <a:spcAft>
                <a:spcPts val="300"/>
              </a:spcAft>
              <a:buClr>
                <a:schemeClr val="bg1"/>
              </a:buClr>
              <a:buFont typeface="Arial" panose="020B0604020202020204" pitchFamily="34" charset="0"/>
              <a:buChar char="•"/>
            </a:pPr>
            <a:r>
              <a:rPr lang="en-US" sz="1050" dirty="0">
                <a:solidFill>
                  <a:schemeClr val="bg1"/>
                </a:solidFill>
              </a:rPr>
              <a:t>Solutions</a:t>
            </a:r>
          </a:p>
          <a:p>
            <a:pPr marL="402431" lvl="1" indent="-201216" fontAlgn="base">
              <a:spcAft>
                <a:spcPts val="300"/>
              </a:spcAft>
              <a:buClr>
                <a:schemeClr val="bg1"/>
              </a:buClr>
              <a:buFont typeface="Arial" panose="020B0604020202020204" pitchFamily="34" charset="0"/>
              <a:buChar char="•"/>
            </a:pPr>
            <a:r>
              <a:rPr lang="en-US" sz="1050" dirty="0">
                <a:solidFill>
                  <a:schemeClr val="bg1"/>
                </a:solidFill>
              </a:rPr>
              <a:t>Value drivers</a:t>
            </a:r>
          </a:p>
          <a:p>
            <a:pPr marL="402431" lvl="1" indent="-201216" fontAlgn="base">
              <a:spcAft>
                <a:spcPts val="300"/>
              </a:spcAft>
              <a:buClr>
                <a:schemeClr val="bg1"/>
              </a:buClr>
              <a:buFont typeface="Arial" panose="020B0604020202020204" pitchFamily="34" charset="0"/>
              <a:buChar char="•"/>
            </a:pPr>
            <a:r>
              <a:rPr lang="en-US" sz="1050" dirty="0">
                <a:solidFill>
                  <a:schemeClr val="bg1"/>
                </a:solidFill>
              </a:rPr>
              <a:t>Results</a:t>
            </a:r>
          </a:p>
          <a:p>
            <a:pPr marL="201216" lvl="1" indent="-201216" fontAlgn="base">
              <a:spcAft>
                <a:spcPts val="300"/>
              </a:spcAft>
              <a:buClr>
                <a:schemeClr val="bg1"/>
              </a:buClr>
              <a:buFont typeface="+mj-lt"/>
              <a:buAutoNum type="arabicPeriod" startAt="2"/>
            </a:pPr>
            <a:r>
              <a:rPr lang="en-US" sz="1050" dirty="0">
                <a:solidFill>
                  <a:schemeClr val="bg1"/>
                </a:solidFill>
              </a:rPr>
              <a:t>Connecting elements if they are dependent</a:t>
            </a:r>
          </a:p>
        </p:txBody>
      </p:sp>
      <p:sp>
        <p:nvSpPr>
          <p:cNvPr id="271" name="Rounded Rectangle 93">
            <a:extLst>
              <a:ext uri="{FF2B5EF4-FFF2-40B4-BE49-F238E27FC236}">
                <a16:creationId xmlns:a16="http://schemas.microsoft.com/office/drawing/2014/main" id="{7C24B3E3-F2AE-494E-8BC9-4A9DBC276DC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cxnSp>
        <p:nvCxnSpPr>
          <p:cNvPr id="88" name="Straight Connector 87">
            <a:extLst>
              <a:ext uri="{FF2B5EF4-FFF2-40B4-BE49-F238E27FC236}">
                <a16:creationId xmlns:a16="http://schemas.microsoft.com/office/drawing/2014/main" id="{17549E74-CE8F-4C5B-880C-5B4FDCE7857F}"/>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495CE739-515F-4F0D-98AC-3855F19ADD5E}"/>
              </a:ext>
            </a:extLst>
          </p:cNvPr>
          <p:cNvSpPr/>
          <p:nvPr/>
        </p:nvSpPr>
        <p:spPr>
          <a:xfrm>
            <a:off x="5124600" y="2826809"/>
            <a:ext cx="1015283"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EXAMPLE</a:t>
            </a:r>
          </a:p>
        </p:txBody>
      </p:sp>
      <p:grpSp>
        <p:nvGrpSpPr>
          <p:cNvPr id="96" name="Group 95">
            <a:extLst>
              <a:ext uri="{FF2B5EF4-FFF2-40B4-BE49-F238E27FC236}">
                <a16:creationId xmlns:a16="http://schemas.microsoft.com/office/drawing/2014/main" id="{4781D337-57B7-4C95-A8EB-6479A67C0071}"/>
              </a:ext>
            </a:extLst>
          </p:cNvPr>
          <p:cNvGrpSpPr>
            <a:grpSpLocks noChangeAspect="1"/>
          </p:cNvGrpSpPr>
          <p:nvPr/>
        </p:nvGrpSpPr>
        <p:grpSpPr>
          <a:xfrm>
            <a:off x="3587993" y="2711488"/>
            <a:ext cx="4656291" cy="1388854"/>
            <a:chOff x="4529022" y="4176681"/>
            <a:chExt cx="6638176" cy="2036560"/>
          </a:xfrm>
        </p:grpSpPr>
        <p:sp>
          <p:nvSpPr>
            <p:cNvPr id="97" name="Shape 96">
              <a:extLst>
                <a:ext uri="{FF2B5EF4-FFF2-40B4-BE49-F238E27FC236}">
                  <a16:creationId xmlns:a16="http://schemas.microsoft.com/office/drawing/2014/main" id="{8F53A030-1A77-4E42-9445-BBE833DA6BD5}"/>
                </a:ext>
              </a:extLst>
            </p:cNvPr>
            <p:cNvSpPr/>
            <p:nvPr/>
          </p:nvSpPr>
          <p:spPr>
            <a:xfrm flipH="1">
              <a:off x="5531194" y="4176681"/>
              <a:ext cx="1914239" cy="1914239"/>
            </a:xfrm>
            <a:prstGeom prst="leftCircularArrow">
              <a:avLst>
                <a:gd name="adj1" fmla="val 3628"/>
                <a:gd name="adj2" fmla="val 451531"/>
                <a:gd name="adj3" fmla="val 2227042"/>
                <a:gd name="adj4" fmla="val 9024489"/>
                <a:gd name="adj5" fmla="val 4233"/>
              </a:avLst>
            </a:prstGeom>
            <a:solidFill>
              <a:srgbClr val="8DB9C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98" name="Shape 97">
              <a:extLst>
                <a:ext uri="{FF2B5EF4-FFF2-40B4-BE49-F238E27FC236}">
                  <a16:creationId xmlns:a16="http://schemas.microsoft.com/office/drawing/2014/main" id="{2D9BE729-18FF-47F3-85E8-353290F30398}"/>
                </a:ext>
              </a:extLst>
            </p:cNvPr>
            <p:cNvSpPr/>
            <p:nvPr/>
          </p:nvSpPr>
          <p:spPr>
            <a:xfrm flipH="1">
              <a:off x="8424989" y="4176681"/>
              <a:ext cx="1914239" cy="1914239"/>
            </a:xfrm>
            <a:prstGeom prst="leftCircularArrow">
              <a:avLst>
                <a:gd name="adj1" fmla="val 3628"/>
                <a:gd name="adj2" fmla="val 451531"/>
                <a:gd name="adj3" fmla="val 2227042"/>
                <a:gd name="adj4" fmla="val 9024489"/>
                <a:gd name="adj5" fmla="val 4233"/>
              </a:avLst>
            </a:prstGeom>
            <a:solidFill>
              <a:srgbClr val="8DB9C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99" name="Rectangle: Rounded Corners 4">
              <a:extLst>
                <a:ext uri="{FF2B5EF4-FFF2-40B4-BE49-F238E27FC236}">
                  <a16:creationId xmlns:a16="http://schemas.microsoft.com/office/drawing/2014/main" id="{529B5F38-3B4C-467C-8715-DE194B0BE222}"/>
                </a:ext>
              </a:extLst>
            </p:cNvPr>
            <p:cNvSpPr txBox="1"/>
            <p:nvPr/>
          </p:nvSpPr>
          <p:spPr>
            <a:xfrm>
              <a:off x="8424989" y="4695374"/>
              <a:ext cx="1914239" cy="1509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1" vert="horz" wrap="square" lIns="92869" tIns="92869" rIns="92869" bIns="92869" numCol="1" spcCol="1270" anchor="t" anchorCtr="0">
              <a:prstTxWarp prst="textArchDown">
                <a:avLst>
                  <a:gd name="adj" fmla="val 21507085"/>
                </a:avLst>
              </a:prstTxWarp>
              <a:noAutofit/>
            </a:bodyPr>
            <a:lstStyle/>
            <a:p>
              <a:pPr marL="0" lvl="1" algn="ctr" defTabSz="333375">
                <a:lnSpc>
                  <a:spcPct val="90000"/>
                </a:lnSpc>
                <a:spcBef>
                  <a:spcPct val="0"/>
                </a:spcBef>
                <a:spcAft>
                  <a:spcPct val="15000"/>
                </a:spcAft>
              </a:pPr>
              <a:r>
                <a:rPr lang="en-US" sz="825">
                  <a:solidFill>
                    <a:schemeClr val="tx2"/>
                  </a:solidFill>
                  <a:latin typeface="Calibri" panose="020F0502020204030204" pitchFamily="34" charset="0"/>
                  <a:ea typeface="Roboto Light" panose="02000000000000000000" pitchFamily="2" charset="0"/>
                  <a:cs typeface="Calibri" panose="020F0502020204030204" pitchFamily="34" charset="0"/>
                </a:rPr>
                <a:t>How? What is needed?</a:t>
              </a:r>
              <a:endParaRPr lang="en-US" sz="825">
                <a:solidFill>
                  <a:schemeClr val="tx2"/>
                </a:solidFill>
                <a:latin typeface="Calibri" panose="020F0502020204030204" pitchFamily="34" charset="0"/>
                <a:cs typeface="Calibri" panose="020F0502020204030204" pitchFamily="34" charset="0"/>
              </a:endParaRPr>
            </a:p>
          </p:txBody>
        </p:sp>
        <p:sp>
          <p:nvSpPr>
            <p:cNvPr id="100" name="Rectangle: Rounded Corners 4">
              <a:extLst>
                <a:ext uri="{FF2B5EF4-FFF2-40B4-BE49-F238E27FC236}">
                  <a16:creationId xmlns:a16="http://schemas.microsoft.com/office/drawing/2014/main" id="{418D6ED8-3059-4333-B8D8-130E6838755D}"/>
                </a:ext>
              </a:extLst>
            </p:cNvPr>
            <p:cNvSpPr txBox="1"/>
            <p:nvPr/>
          </p:nvSpPr>
          <p:spPr>
            <a:xfrm>
              <a:off x="5529550" y="4703840"/>
              <a:ext cx="1914239" cy="1509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1" vert="horz" wrap="square" lIns="92869" tIns="92869" rIns="92869" bIns="92869" numCol="1" spcCol="1270" anchor="t" anchorCtr="0">
              <a:prstTxWarp prst="textArchDown">
                <a:avLst>
                  <a:gd name="adj" fmla="val 21507085"/>
                </a:avLst>
              </a:prstTxWarp>
              <a:noAutofit/>
            </a:bodyPr>
            <a:lstStyle/>
            <a:p>
              <a:pPr marL="0" lvl="1" algn="ctr" defTabSz="333375">
                <a:lnSpc>
                  <a:spcPct val="90000"/>
                </a:lnSpc>
                <a:spcBef>
                  <a:spcPct val="0"/>
                </a:spcBef>
                <a:spcAft>
                  <a:spcPct val="15000"/>
                </a:spcAft>
              </a:pPr>
              <a:r>
                <a:rPr lang="en-US" sz="825">
                  <a:solidFill>
                    <a:schemeClr val="tx2"/>
                  </a:solidFill>
                  <a:latin typeface="Calibri" panose="020F0502020204030204" pitchFamily="34" charset="0"/>
                  <a:ea typeface="Roboto Light" panose="02000000000000000000" pitchFamily="2" charset="0"/>
                  <a:cs typeface="Calibri" panose="020F0502020204030204" pitchFamily="34" charset="0"/>
                </a:rPr>
                <a:t>How? What is needed?</a:t>
              </a:r>
              <a:endParaRPr lang="en-US" sz="825">
                <a:solidFill>
                  <a:schemeClr val="tx2"/>
                </a:solidFill>
                <a:latin typeface="Calibri" panose="020F0502020204030204" pitchFamily="34" charset="0"/>
                <a:cs typeface="Calibri" panose="020F0502020204030204" pitchFamily="34" charset="0"/>
              </a:endParaRPr>
            </a:p>
          </p:txBody>
        </p:sp>
        <p:sp>
          <p:nvSpPr>
            <p:cNvPr id="101" name="Rectangle: Rounded Corners 4">
              <a:extLst>
                <a:ext uri="{FF2B5EF4-FFF2-40B4-BE49-F238E27FC236}">
                  <a16:creationId xmlns:a16="http://schemas.microsoft.com/office/drawing/2014/main" id="{542F695A-3589-472D-9B08-A25289EF307B}"/>
                </a:ext>
              </a:extLst>
            </p:cNvPr>
            <p:cNvSpPr txBox="1"/>
            <p:nvPr/>
          </p:nvSpPr>
          <p:spPr>
            <a:xfrm>
              <a:off x="5989388" y="4970941"/>
              <a:ext cx="1008551" cy="373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0" lvl="1" defTabSz="333375">
                <a:lnSpc>
                  <a:spcPct val="90000"/>
                </a:lnSpc>
                <a:spcBef>
                  <a:spcPct val="0"/>
                </a:spcBef>
                <a:spcAft>
                  <a:spcPct val="15000"/>
                </a:spcAft>
              </a:pPr>
              <a:r>
                <a:rPr lang="en-US" sz="825">
                  <a:solidFill>
                    <a:schemeClr val="tx2"/>
                  </a:solidFill>
                  <a:latin typeface="Calibri" panose="020F0502020204030204" pitchFamily="34" charset="0"/>
                  <a:cs typeface="Calibri" panose="020F0502020204030204" pitchFamily="34" charset="0"/>
                </a:rPr>
                <a:t>enables</a:t>
              </a:r>
              <a:endParaRPr lang="en-US" sz="900">
                <a:solidFill>
                  <a:schemeClr val="tx2"/>
                </a:solidFill>
                <a:latin typeface="Calibri" panose="020F0502020204030204" pitchFamily="34" charset="0"/>
                <a:cs typeface="Calibri" panose="020F0502020204030204" pitchFamily="34" charset="0"/>
              </a:endParaRPr>
            </a:p>
          </p:txBody>
        </p:sp>
        <p:grpSp>
          <p:nvGrpSpPr>
            <p:cNvPr id="102" name="Group 101">
              <a:extLst>
                <a:ext uri="{FF2B5EF4-FFF2-40B4-BE49-F238E27FC236}">
                  <a16:creationId xmlns:a16="http://schemas.microsoft.com/office/drawing/2014/main" id="{985F8A74-C4A1-4DCA-87F0-E877D1ACCAA9}"/>
                </a:ext>
              </a:extLst>
            </p:cNvPr>
            <p:cNvGrpSpPr/>
            <p:nvPr/>
          </p:nvGrpSpPr>
          <p:grpSpPr>
            <a:xfrm>
              <a:off x="4529022" y="4865777"/>
              <a:ext cx="1469315" cy="584298"/>
              <a:chOff x="368485" y="2143935"/>
              <a:chExt cx="1469315" cy="584298"/>
            </a:xfrm>
            <a:solidFill>
              <a:srgbClr val="71B790"/>
            </a:solidFill>
          </p:grpSpPr>
          <p:sp>
            <p:nvSpPr>
              <p:cNvPr id="112" name="Rectangle: Rounded Corners 111">
                <a:extLst>
                  <a:ext uri="{FF2B5EF4-FFF2-40B4-BE49-F238E27FC236}">
                    <a16:creationId xmlns:a16="http://schemas.microsoft.com/office/drawing/2014/main" id="{B4451CAC-0ABA-44FC-AE00-4817520744E1}"/>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13" name="Rectangle: Rounded Corners 4">
                <a:extLst>
                  <a:ext uri="{FF2B5EF4-FFF2-40B4-BE49-F238E27FC236}">
                    <a16:creationId xmlns:a16="http://schemas.microsoft.com/office/drawing/2014/main" id="{0824934F-7FAB-4362-9B4F-42FF0CFBAC0C}"/>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2D solution</a:t>
                </a:r>
              </a:p>
            </p:txBody>
          </p:sp>
        </p:grpSp>
        <p:grpSp>
          <p:nvGrpSpPr>
            <p:cNvPr id="103" name="Group 102">
              <a:extLst>
                <a:ext uri="{FF2B5EF4-FFF2-40B4-BE49-F238E27FC236}">
                  <a16:creationId xmlns:a16="http://schemas.microsoft.com/office/drawing/2014/main" id="{0BBD8F42-D100-4B93-B110-C83098F236CC}"/>
                </a:ext>
              </a:extLst>
            </p:cNvPr>
            <p:cNvGrpSpPr/>
            <p:nvPr/>
          </p:nvGrpSpPr>
          <p:grpSpPr>
            <a:xfrm>
              <a:off x="7113453" y="4865777"/>
              <a:ext cx="1469315" cy="584298"/>
              <a:chOff x="368485" y="2143935"/>
              <a:chExt cx="1469315" cy="584298"/>
            </a:xfrm>
            <a:solidFill>
              <a:srgbClr val="71B790"/>
            </a:solidFill>
          </p:grpSpPr>
          <p:sp>
            <p:nvSpPr>
              <p:cNvPr id="110" name="Rectangle: Rounded Corners 109">
                <a:extLst>
                  <a:ext uri="{FF2B5EF4-FFF2-40B4-BE49-F238E27FC236}">
                    <a16:creationId xmlns:a16="http://schemas.microsoft.com/office/drawing/2014/main" id="{EDF6F84F-48AF-4B6D-9204-2042E51E7DD6}"/>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11" name="Rectangle: Rounded Corners 4">
                <a:extLst>
                  <a:ext uri="{FF2B5EF4-FFF2-40B4-BE49-F238E27FC236}">
                    <a16:creationId xmlns:a16="http://schemas.microsoft.com/office/drawing/2014/main" id="{435C1E4D-900C-4C68-913E-613B3A2E8F54}"/>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Value Drivers</a:t>
                </a:r>
              </a:p>
            </p:txBody>
          </p:sp>
        </p:grpSp>
        <p:grpSp>
          <p:nvGrpSpPr>
            <p:cNvPr id="104" name="Group 103">
              <a:extLst>
                <a:ext uri="{FF2B5EF4-FFF2-40B4-BE49-F238E27FC236}">
                  <a16:creationId xmlns:a16="http://schemas.microsoft.com/office/drawing/2014/main" id="{DC4630BB-3D16-4EC5-B44C-63FF266CF5F1}"/>
                </a:ext>
              </a:extLst>
            </p:cNvPr>
            <p:cNvGrpSpPr/>
            <p:nvPr/>
          </p:nvGrpSpPr>
          <p:grpSpPr>
            <a:xfrm>
              <a:off x="9697883" y="4865777"/>
              <a:ext cx="1469315" cy="584298"/>
              <a:chOff x="368485" y="2143935"/>
              <a:chExt cx="1469315" cy="584298"/>
            </a:xfrm>
            <a:solidFill>
              <a:srgbClr val="71B790"/>
            </a:solidFill>
          </p:grpSpPr>
          <p:sp>
            <p:nvSpPr>
              <p:cNvPr id="108" name="Rectangle: Rounded Corners 107">
                <a:extLst>
                  <a:ext uri="{FF2B5EF4-FFF2-40B4-BE49-F238E27FC236}">
                    <a16:creationId xmlns:a16="http://schemas.microsoft.com/office/drawing/2014/main" id="{16060156-521A-443E-A6C9-CA305B81FF6D}"/>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09" name="Rectangle: Rounded Corners 4">
                <a:extLst>
                  <a:ext uri="{FF2B5EF4-FFF2-40B4-BE49-F238E27FC236}">
                    <a16:creationId xmlns:a16="http://schemas.microsoft.com/office/drawing/2014/main" id="{5ADAE997-93F3-48EB-B0A2-4E3FC52A7DC1}"/>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KPI / Business goal</a:t>
                </a:r>
              </a:p>
            </p:txBody>
          </p:sp>
        </p:grpSp>
        <p:sp>
          <p:nvSpPr>
            <p:cNvPr id="105" name="Arrow: Chevron 104">
              <a:extLst>
                <a:ext uri="{FF2B5EF4-FFF2-40B4-BE49-F238E27FC236}">
                  <a16:creationId xmlns:a16="http://schemas.microsoft.com/office/drawing/2014/main" id="{FFB257FE-0B2C-43EF-8232-A47FCD7658AD}"/>
                </a:ext>
              </a:extLst>
            </p:cNvPr>
            <p:cNvSpPr/>
            <p:nvPr/>
          </p:nvSpPr>
          <p:spPr>
            <a:xfrm>
              <a:off x="6644394" y="4857311"/>
              <a:ext cx="314927" cy="601230"/>
            </a:xfrm>
            <a:prstGeom prst="chevron">
              <a:avLst>
                <a:gd name="adj" fmla="val 62310"/>
              </a:avLst>
            </a:prstGeom>
            <a:solidFill>
              <a:srgbClr val="FF820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06" name="Arrow: Chevron 105">
              <a:extLst>
                <a:ext uri="{FF2B5EF4-FFF2-40B4-BE49-F238E27FC236}">
                  <a16:creationId xmlns:a16="http://schemas.microsoft.com/office/drawing/2014/main" id="{B0567B7B-92E4-4FB6-930E-4C41A8B5435E}"/>
                </a:ext>
              </a:extLst>
            </p:cNvPr>
            <p:cNvSpPr/>
            <p:nvPr/>
          </p:nvSpPr>
          <p:spPr>
            <a:xfrm>
              <a:off x="9224646" y="4857311"/>
              <a:ext cx="314927" cy="601230"/>
            </a:xfrm>
            <a:prstGeom prst="chevron">
              <a:avLst>
                <a:gd name="adj" fmla="val 62310"/>
              </a:avLst>
            </a:prstGeom>
            <a:solidFill>
              <a:srgbClr val="FF820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07" name="Rectangle: Rounded Corners 4">
              <a:extLst>
                <a:ext uri="{FF2B5EF4-FFF2-40B4-BE49-F238E27FC236}">
                  <a16:creationId xmlns:a16="http://schemas.microsoft.com/office/drawing/2014/main" id="{D4E2A4D4-5BC9-4A93-93F6-D4F3F7213732}"/>
                </a:ext>
              </a:extLst>
            </p:cNvPr>
            <p:cNvSpPr txBox="1"/>
            <p:nvPr/>
          </p:nvSpPr>
          <p:spPr>
            <a:xfrm>
              <a:off x="8577642" y="4970941"/>
              <a:ext cx="1008551" cy="373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0" lvl="1" defTabSz="333375">
                <a:lnSpc>
                  <a:spcPct val="90000"/>
                </a:lnSpc>
                <a:spcBef>
                  <a:spcPct val="0"/>
                </a:spcBef>
                <a:spcAft>
                  <a:spcPct val="15000"/>
                </a:spcAft>
              </a:pPr>
              <a:r>
                <a:rPr lang="en-US" sz="825">
                  <a:solidFill>
                    <a:schemeClr val="tx2"/>
                  </a:solidFill>
                  <a:latin typeface="Calibri" panose="020F0502020204030204" pitchFamily="34" charset="0"/>
                  <a:cs typeface="Calibri" panose="020F0502020204030204" pitchFamily="34" charset="0"/>
                </a:rPr>
                <a:t>lever</a:t>
              </a:r>
              <a:endParaRPr lang="en-US" sz="788">
                <a:solidFill>
                  <a:schemeClr val="tx2"/>
                </a:solidFill>
                <a:latin typeface="Calibri" panose="020F0502020204030204" pitchFamily="34" charset="0"/>
                <a:cs typeface="Calibri" panose="020F0502020204030204" pitchFamily="34" charset="0"/>
              </a:endParaRPr>
            </a:p>
          </p:txBody>
        </p:sp>
      </p:grpSp>
      <p:grpSp>
        <p:nvGrpSpPr>
          <p:cNvPr id="119" name="Group 118">
            <a:extLst>
              <a:ext uri="{FF2B5EF4-FFF2-40B4-BE49-F238E27FC236}">
                <a16:creationId xmlns:a16="http://schemas.microsoft.com/office/drawing/2014/main" id="{356F70AB-A782-4BA7-A34B-CCACE21CDF3A}"/>
              </a:ext>
            </a:extLst>
          </p:cNvPr>
          <p:cNvGrpSpPr/>
          <p:nvPr/>
        </p:nvGrpSpPr>
        <p:grpSpPr>
          <a:xfrm>
            <a:off x="125709" y="694902"/>
            <a:ext cx="456300" cy="455879"/>
            <a:chOff x="125709" y="694902"/>
            <a:chExt cx="456300" cy="455879"/>
          </a:xfrm>
        </p:grpSpPr>
        <p:sp>
          <p:nvSpPr>
            <p:cNvPr id="120" name="Oval 20">
              <a:extLst>
                <a:ext uri="{FF2B5EF4-FFF2-40B4-BE49-F238E27FC236}">
                  <a16:creationId xmlns:a16="http://schemas.microsoft.com/office/drawing/2014/main" id="{6D824AE7-99C5-4353-BD4F-CF60DACDAEF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1" name="Group 120">
              <a:extLst>
                <a:ext uri="{FF2B5EF4-FFF2-40B4-BE49-F238E27FC236}">
                  <a16:creationId xmlns:a16="http://schemas.microsoft.com/office/drawing/2014/main" id="{A4B2F4EE-90EF-457C-8B1E-4480E00274CB}"/>
                </a:ext>
              </a:extLst>
            </p:cNvPr>
            <p:cNvGrpSpPr/>
            <p:nvPr/>
          </p:nvGrpSpPr>
          <p:grpSpPr>
            <a:xfrm>
              <a:off x="220796" y="783044"/>
              <a:ext cx="256959" cy="253211"/>
              <a:chOff x="2822716" y="2621795"/>
              <a:chExt cx="508632" cy="501215"/>
            </a:xfrm>
            <a:solidFill>
              <a:schemeClr val="tx1"/>
            </a:solidFill>
          </p:grpSpPr>
          <p:sp>
            <p:nvSpPr>
              <p:cNvPr id="122" name="Freeform 24">
                <a:extLst>
                  <a:ext uri="{FF2B5EF4-FFF2-40B4-BE49-F238E27FC236}">
                    <a16:creationId xmlns:a16="http://schemas.microsoft.com/office/drawing/2014/main" id="{1AD225C6-527A-4C1A-8EF2-C8E58ADA500A}"/>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123" name="Freeform 25">
                <a:extLst>
                  <a:ext uri="{FF2B5EF4-FFF2-40B4-BE49-F238E27FC236}">
                    <a16:creationId xmlns:a16="http://schemas.microsoft.com/office/drawing/2014/main" id="{FEF28FF2-0962-4158-916C-EEB849772B84}"/>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sp>
        <p:nvSpPr>
          <p:cNvPr id="124" name="Slide Number Placeholder 3">
            <a:extLst>
              <a:ext uri="{FF2B5EF4-FFF2-40B4-BE49-F238E27FC236}">
                <a16:creationId xmlns:a16="http://schemas.microsoft.com/office/drawing/2014/main" id="{4FC48CB3-0F04-417F-A3B7-0286FFB9629B}"/>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19</a:t>
            </a:fld>
            <a:endParaRPr lang="en-US"/>
          </a:p>
        </p:txBody>
      </p:sp>
      <p:sp>
        <p:nvSpPr>
          <p:cNvPr id="9" name="AutoShape 2">
            <a:hlinkClick r:id="rId3" action="ppaction://hlinksldjump"/>
            <a:extLst>
              <a:ext uri="{FF2B5EF4-FFF2-40B4-BE49-F238E27FC236}">
                <a16:creationId xmlns:a16="http://schemas.microsoft.com/office/drawing/2014/main" id="{FA4673C4-221A-E15E-E223-ADC24D8887A4}"/>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1" name="AutoShape 2">
            <a:hlinkClick r:id="rId4" action="ppaction://hlinksldjump"/>
            <a:extLst>
              <a:ext uri="{FF2B5EF4-FFF2-40B4-BE49-F238E27FC236}">
                <a16:creationId xmlns:a16="http://schemas.microsoft.com/office/drawing/2014/main" id="{D04AB463-698C-ED7D-5DAE-FC4FB0281460}"/>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2" name="AutoShape 2">
            <a:hlinkClick r:id="rId5" action="ppaction://hlinksldjump"/>
            <a:extLst>
              <a:ext uri="{FF2B5EF4-FFF2-40B4-BE49-F238E27FC236}">
                <a16:creationId xmlns:a16="http://schemas.microsoft.com/office/drawing/2014/main" id="{8EDA9F2F-FFDE-E0E6-CD6E-8201E4FB8C8D}"/>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3" name="AutoShape 2">
            <a:hlinkClick r:id="rId6" action="ppaction://hlinksldjump"/>
            <a:extLst>
              <a:ext uri="{FF2B5EF4-FFF2-40B4-BE49-F238E27FC236}">
                <a16:creationId xmlns:a16="http://schemas.microsoft.com/office/drawing/2014/main" id="{1E761DC3-107C-8F57-E75A-7AF72D3A7745}"/>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4" name="AutoShape 2">
            <a:hlinkClick r:id="rId7" action="ppaction://hlinksldjump"/>
            <a:extLst>
              <a:ext uri="{FF2B5EF4-FFF2-40B4-BE49-F238E27FC236}">
                <a16:creationId xmlns:a16="http://schemas.microsoft.com/office/drawing/2014/main" id="{31E6B75A-0A55-182F-E41F-BBB9FB50FE8A}"/>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4" name="Group 23">
            <a:extLst>
              <a:ext uri="{FF2B5EF4-FFF2-40B4-BE49-F238E27FC236}">
                <a16:creationId xmlns:a16="http://schemas.microsoft.com/office/drawing/2014/main" id="{4080FDBE-2914-7D0C-DC26-AA8069368AF1}"/>
              </a:ext>
            </a:extLst>
          </p:cNvPr>
          <p:cNvGrpSpPr/>
          <p:nvPr/>
        </p:nvGrpSpPr>
        <p:grpSpPr>
          <a:xfrm>
            <a:off x="7405014" y="4531233"/>
            <a:ext cx="186825" cy="186825"/>
            <a:chOff x="9873352" y="6041644"/>
            <a:chExt cx="249100" cy="249100"/>
          </a:xfrm>
        </p:grpSpPr>
        <p:sp>
          <p:nvSpPr>
            <p:cNvPr id="25" name="Oval 24">
              <a:hlinkClick r:id="" action="ppaction://hlinkshowjump?jump=previousslide"/>
              <a:extLst>
                <a:ext uri="{FF2B5EF4-FFF2-40B4-BE49-F238E27FC236}">
                  <a16:creationId xmlns:a16="http://schemas.microsoft.com/office/drawing/2014/main" id="{D6C42538-A043-4ACD-F51E-FEBEBF71B9DA}"/>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6" name="Group 25">
              <a:extLst>
                <a:ext uri="{FF2B5EF4-FFF2-40B4-BE49-F238E27FC236}">
                  <a16:creationId xmlns:a16="http://schemas.microsoft.com/office/drawing/2014/main" id="{B98BC8C9-E7DD-8DB4-8A82-2C5A1B714BA9}"/>
                </a:ext>
              </a:extLst>
            </p:cNvPr>
            <p:cNvGrpSpPr/>
            <p:nvPr userDrawn="1"/>
          </p:nvGrpSpPr>
          <p:grpSpPr>
            <a:xfrm>
              <a:off x="9971776" y="6136088"/>
              <a:ext cx="41137" cy="66044"/>
              <a:chOff x="3345327" y="4804129"/>
              <a:chExt cx="74099" cy="118964"/>
            </a:xfrm>
          </p:grpSpPr>
          <p:cxnSp>
            <p:nvCxnSpPr>
              <p:cNvPr id="27" name="Straight Connector 26">
                <a:hlinkClick r:id="" action="ppaction://hlinkshowjump?jump=previousslide"/>
                <a:extLst>
                  <a:ext uri="{FF2B5EF4-FFF2-40B4-BE49-F238E27FC236}">
                    <a16:creationId xmlns:a16="http://schemas.microsoft.com/office/drawing/2014/main" id="{60CDE102-7A68-265E-79DB-47FEEE5DB0C2}"/>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hlinkClick r:id="" action="ppaction://hlinkshowjump?jump=previousslide"/>
                <a:extLst>
                  <a:ext uri="{FF2B5EF4-FFF2-40B4-BE49-F238E27FC236}">
                    <a16:creationId xmlns:a16="http://schemas.microsoft.com/office/drawing/2014/main" id="{CB25409D-385A-305E-A435-529B239ED49F}"/>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9" name="Group 28">
            <a:extLst>
              <a:ext uri="{FF2B5EF4-FFF2-40B4-BE49-F238E27FC236}">
                <a16:creationId xmlns:a16="http://schemas.microsoft.com/office/drawing/2014/main" id="{3A4245B3-6B64-D09C-BFAB-9088B9B5E6CE}"/>
              </a:ext>
            </a:extLst>
          </p:cNvPr>
          <p:cNvGrpSpPr/>
          <p:nvPr/>
        </p:nvGrpSpPr>
        <p:grpSpPr>
          <a:xfrm>
            <a:off x="7642346" y="4531233"/>
            <a:ext cx="186825" cy="186825"/>
            <a:chOff x="10189795" y="6045160"/>
            <a:chExt cx="249100" cy="249100"/>
          </a:xfrm>
        </p:grpSpPr>
        <p:sp>
          <p:nvSpPr>
            <p:cNvPr id="30" name="Oval 29">
              <a:hlinkClick r:id="" action="ppaction://hlinkshowjump?jump=nextslide"/>
              <a:extLst>
                <a:ext uri="{FF2B5EF4-FFF2-40B4-BE49-F238E27FC236}">
                  <a16:creationId xmlns:a16="http://schemas.microsoft.com/office/drawing/2014/main" id="{08724741-D7DC-C054-7366-66623840D5E2}"/>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2D42C932-4EB3-5664-2301-57ACE55E2956}"/>
                </a:ext>
              </a:extLst>
            </p:cNvPr>
            <p:cNvGrpSpPr/>
            <p:nvPr userDrawn="1"/>
          </p:nvGrpSpPr>
          <p:grpSpPr>
            <a:xfrm flipH="1" flipV="1">
              <a:off x="10297292" y="6133992"/>
              <a:ext cx="41137" cy="66044"/>
              <a:chOff x="3345327" y="4804129"/>
              <a:chExt cx="74099" cy="118964"/>
            </a:xfrm>
          </p:grpSpPr>
          <p:cxnSp>
            <p:nvCxnSpPr>
              <p:cNvPr id="32" name="Straight Connector 31">
                <a:hlinkClick r:id="" action="ppaction://hlinkshowjump?jump=nextslide"/>
                <a:extLst>
                  <a:ext uri="{FF2B5EF4-FFF2-40B4-BE49-F238E27FC236}">
                    <a16:creationId xmlns:a16="http://schemas.microsoft.com/office/drawing/2014/main" id="{63EEBD65-E9DD-455A-1DC6-72C7911D76A0}"/>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hlinkClick r:id="" action="ppaction://hlinkshowjump?jump=nextslide"/>
                <a:extLst>
                  <a:ext uri="{FF2B5EF4-FFF2-40B4-BE49-F238E27FC236}">
                    <a16:creationId xmlns:a16="http://schemas.microsoft.com/office/drawing/2014/main" id="{8E2BB633-AEC0-BFD6-6A1E-B979BAE59447}"/>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4" name="Rounded Rectangle 14">
            <a:hlinkClick r:id="rId8"/>
            <a:extLst>
              <a:ext uri="{FF2B5EF4-FFF2-40B4-BE49-F238E27FC236}">
                <a16:creationId xmlns:a16="http://schemas.microsoft.com/office/drawing/2014/main" id="{2AEB7E2C-745C-2421-65E7-449F10F5975D}"/>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1/6</a:t>
            </a:r>
            <a:endParaRPr lang="en-US" sz="800" u="sng" dirty="0">
              <a:solidFill>
                <a:schemeClr val="bg2"/>
              </a:solidFill>
            </a:endParaRPr>
          </a:p>
        </p:txBody>
      </p:sp>
      <p:sp>
        <p:nvSpPr>
          <p:cNvPr id="2" name="Arrow: Right 88">
            <a:hlinkClick r:id="" action="ppaction://hlinkshowjump?jump=lastslideviewed"/>
            <a:extLst>
              <a:ext uri="{FF2B5EF4-FFF2-40B4-BE49-F238E27FC236}">
                <a16:creationId xmlns:a16="http://schemas.microsoft.com/office/drawing/2014/main" id="{E29EAA32-2B79-8114-57C4-573A1F26EDC9}"/>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Graphic 5">
            <a:hlinkClick r:id="rId9" action="ppaction://hlinksldjump"/>
            <a:extLst>
              <a:ext uri="{FF2B5EF4-FFF2-40B4-BE49-F238E27FC236}">
                <a16:creationId xmlns:a16="http://schemas.microsoft.com/office/drawing/2014/main" id="{1581BD0B-4893-3552-4634-1059CB6B50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993110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6FF1ABF9-FD05-491A-9422-6C4A7D1CB1B4}"/>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2" name="Object 1" hidden="1">
            <a:extLst>
              <a:ext uri="{FF2B5EF4-FFF2-40B4-BE49-F238E27FC236}">
                <a16:creationId xmlns:a16="http://schemas.microsoft.com/office/drawing/2014/main" id="{AA4CDAB2-9F66-4308-B960-9ACE4C0D68F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2" name="Object 1" hidden="1">
                        <a:extLst>
                          <a:ext uri="{FF2B5EF4-FFF2-40B4-BE49-F238E27FC236}">
                            <a16:creationId xmlns:a16="http://schemas.microsoft.com/office/drawing/2014/main" id="{AA4CDAB2-9F66-4308-B960-9ACE4C0D68F2}"/>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131" name="Oval 130">
            <a:extLst>
              <a:ext uri="{FF2B5EF4-FFF2-40B4-BE49-F238E27FC236}">
                <a16:creationId xmlns:a16="http://schemas.microsoft.com/office/drawing/2014/main" id="{E80A7390-EF4A-4779-9920-C26EB13617DD}"/>
              </a:ext>
            </a:extLst>
          </p:cNvPr>
          <p:cNvSpPr/>
          <p:nvPr/>
        </p:nvSpPr>
        <p:spPr>
          <a:xfrm>
            <a:off x="6833343" y="2118334"/>
            <a:ext cx="1128932" cy="1163070"/>
          </a:xfrm>
          <a:prstGeom prst="ellipse">
            <a:avLst/>
          </a:prstGeom>
          <a:noFill/>
          <a:ln w="2540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88"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3A01B6FE-29AA-4A5D-B167-474FFBF677B5}"/>
              </a:ext>
            </a:extLst>
          </p:cNvPr>
          <p:cNvSpPr/>
          <p:nvPr/>
        </p:nvSpPr>
        <p:spPr>
          <a:xfrm>
            <a:off x="1" y="753496"/>
            <a:ext cx="8954588" cy="33338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sp>
        <p:nvSpPr>
          <p:cNvPr id="46" name="Title 1">
            <a:extLst>
              <a:ext uri="{FF2B5EF4-FFF2-40B4-BE49-F238E27FC236}">
                <a16:creationId xmlns:a16="http://schemas.microsoft.com/office/drawing/2014/main" id="{3BB3A9CE-2650-4C59-AB73-56ECD6FC3F23}"/>
              </a:ext>
            </a:extLst>
          </p:cNvPr>
          <p:cNvSpPr>
            <a:spLocks noGrp="1"/>
          </p:cNvSpPr>
          <p:nvPr>
            <p:ph type="title"/>
          </p:nvPr>
        </p:nvSpPr>
        <p:spPr/>
        <p:txBody>
          <a:bodyPr vert="horz" anchor="b"/>
          <a:lstStyle/>
          <a:p>
            <a:r>
              <a:rPr lang="en-US" sz="1500">
                <a:solidFill>
                  <a:schemeClr val="bg1"/>
                </a:solidFill>
              </a:rPr>
              <a:t>Collaborative model</a:t>
            </a:r>
          </a:p>
        </p:txBody>
      </p:sp>
      <p:sp>
        <p:nvSpPr>
          <p:cNvPr id="4" name="Slide Number Placeholder 3">
            <a:extLst>
              <a:ext uri="{FF2B5EF4-FFF2-40B4-BE49-F238E27FC236}">
                <a16:creationId xmlns:a16="http://schemas.microsoft.com/office/drawing/2014/main" id="{8F672BEB-0F01-4969-BAAB-F3095FB9C140}"/>
              </a:ext>
            </a:extLst>
          </p:cNvPr>
          <p:cNvSpPr>
            <a:spLocks noGrp="1"/>
          </p:cNvSpPr>
          <p:nvPr>
            <p:ph type="sldNum" sz="quarter" idx="12"/>
          </p:nvPr>
        </p:nvSpPr>
        <p:spPr/>
        <p:txBody>
          <a:bodyPr/>
          <a:lstStyle/>
          <a:p>
            <a:pPr marL="0" marR="0" lvl="0" indent="0" algn="r" defTabSz="914288" rtl="0" eaLnBrk="1" fontAlgn="base" latinLnBrk="0" hangingPunct="1">
              <a:lnSpc>
                <a:spcPct val="100000"/>
              </a:lnSpc>
              <a:spcBef>
                <a:spcPts val="0"/>
              </a:spcBef>
              <a:spcAft>
                <a:spcPct val="0"/>
              </a:spcAft>
              <a:buClrTx/>
              <a:buSzTx/>
              <a:buFontTx/>
              <a:buNone/>
              <a:tabLst/>
              <a:defRPr/>
            </a:pPr>
            <a:fld id="{4472AB7F-E8D0-4874-A9B8-335B68DC5F05}" type="slidenum">
              <a:rPr kumimoji="0" lang="en-US" sz="700" b="0" i="0" u="none" strike="noStrike" kern="1200" cap="none" spc="0" normalizeH="0" baseline="0" noProof="0" smtClean="0">
                <a:ln>
                  <a:noFill/>
                </a:ln>
                <a:solidFill>
                  <a:srgbClr val="454545"/>
                </a:solidFill>
                <a:effectLst/>
                <a:uLnTx/>
                <a:uFillTx/>
                <a:latin typeface="Verdana"/>
                <a:ea typeface="+mn-ea"/>
              </a:rPr>
              <a:pPr marL="0" marR="0" lvl="0" indent="0" algn="r" defTabSz="914288" rtl="0" eaLnBrk="1" fontAlgn="base" latinLnBrk="0" hangingPunct="1">
                <a:lnSpc>
                  <a:spcPct val="100000"/>
                </a:lnSpc>
                <a:spcBef>
                  <a:spcPts val="0"/>
                </a:spcBef>
                <a:spcAft>
                  <a:spcPct val="0"/>
                </a:spcAft>
                <a:buClrTx/>
                <a:buSzTx/>
                <a:buFontTx/>
                <a:buNone/>
                <a:tabLst/>
                <a:defRPr/>
              </a:pPr>
              <a:t>2</a:t>
            </a:fld>
            <a:endParaRPr kumimoji="0" lang="en-US" sz="700" b="0" i="0" u="none" strike="noStrike" kern="1200" cap="none" spc="0" normalizeH="0" baseline="0" noProof="0">
              <a:ln>
                <a:noFill/>
              </a:ln>
              <a:solidFill>
                <a:srgbClr val="454545"/>
              </a:solidFill>
              <a:effectLst/>
              <a:uLnTx/>
              <a:uFillTx/>
              <a:latin typeface="Verdana"/>
              <a:ea typeface="+mn-ea"/>
            </a:endParaRPr>
          </a:p>
        </p:txBody>
      </p:sp>
      <p:sp>
        <p:nvSpPr>
          <p:cNvPr id="21" name="Rectangle 20">
            <a:extLst>
              <a:ext uri="{FF2B5EF4-FFF2-40B4-BE49-F238E27FC236}">
                <a16:creationId xmlns:a16="http://schemas.microsoft.com/office/drawing/2014/main" id="{C577A0FD-B9E0-4ABC-B2B2-C84977AA05CC}"/>
              </a:ext>
            </a:extLst>
          </p:cNvPr>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22" name="Rectangle 21">
            <a:extLst>
              <a:ext uri="{FF2B5EF4-FFF2-40B4-BE49-F238E27FC236}">
                <a16:creationId xmlns:a16="http://schemas.microsoft.com/office/drawing/2014/main" id="{E5080323-6AEE-4616-AFBA-4042AD21562D}"/>
              </a:ext>
            </a:extLst>
          </p:cNvPr>
          <p:cNvSpPr/>
          <p:nvPr/>
        </p:nvSpPr>
        <p:spPr>
          <a:xfrm>
            <a:off x="161546" y="1301705"/>
            <a:ext cx="2696876" cy="3077766"/>
          </a:xfrm>
          <a:prstGeom prst="rect">
            <a:avLst/>
          </a:prstGeom>
        </p:spPr>
        <p:txBody>
          <a:bodyPr wrap="square" lIns="0">
            <a:spAutoFit/>
          </a:bodyPr>
          <a:lstStyle/>
          <a:p>
            <a:pPr algn="l"/>
            <a:r>
              <a:rPr lang="en-GB" sz="900" dirty="0">
                <a:solidFill>
                  <a:schemeClr val="bg1"/>
                </a:solidFill>
                <a:latin typeface="Verdana"/>
              </a:rPr>
              <a:t>GS1 is a neutral, not-for-profit organisation that provides global standards for efficient business communication. GS1 standards improve the efficiency, safety and visibility of supply chains across physical and digital channels in 25 sectors. We enable organisations of all types and sizes to identify, capture and share information seamlessly. Our scale and reach – local Member Organisations in 118 countries, more than 2 million user companies and 10 billion transactions every day – help ensure that GS1 standards create a common language that supports systems and processes across the globe. Find out more at www.gs1.org.</a:t>
            </a:r>
          </a:p>
          <a:p>
            <a:pPr algn="l"/>
            <a:endParaRPr lang="en-GB" sz="1400" b="0" i="0" u="none" strike="noStrike" baseline="0" dirty="0">
              <a:solidFill>
                <a:schemeClr val="bg1"/>
              </a:solidFill>
              <a:latin typeface="GothamOffice-Regular"/>
            </a:endParaRPr>
          </a:p>
          <a:p>
            <a:pPr algn="l"/>
            <a:r>
              <a:rPr kumimoji="0" lang="en-US" sz="900" b="0" i="0" u="none" strike="noStrike" kern="1200" cap="none" spc="0" normalizeH="0" baseline="0" noProof="0" dirty="0">
                <a:ln>
                  <a:noFill/>
                </a:ln>
                <a:solidFill>
                  <a:schemeClr val="bg1"/>
                </a:solidFill>
                <a:effectLst/>
                <a:uLnTx/>
                <a:uFillTx/>
                <a:latin typeface="Verdana"/>
                <a:ea typeface="+mn-ea"/>
                <a:cs typeface="+mn-cs"/>
              </a:rPr>
              <a:t>Collaboration with all key internal and external stakeholders is foundational to pilot success. GS1 can support your pilot from the start.</a:t>
            </a:r>
          </a:p>
        </p:txBody>
      </p:sp>
      <p:sp>
        <p:nvSpPr>
          <p:cNvPr id="68" name="Espace réservé du texte 3">
            <a:hlinkClick r:id="rId9" action="ppaction://hlinksldjump"/>
            <a:extLst>
              <a:ext uri="{FF2B5EF4-FFF2-40B4-BE49-F238E27FC236}">
                <a16:creationId xmlns:a16="http://schemas.microsoft.com/office/drawing/2014/main" id="{B1BB018F-AC97-4959-880E-DB1353DBFF3D}"/>
              </a:ext>
            </a:extLst>
          </p:cNvPr>
          <p:cNvSpPr txBox="1">
            <a:spLocks/>
          </p:cNvSpPr>
          <p:nvPr>
            <p:custDataLst>
              <p:tags r:id="rId2"/>
            </p:custDataLst>
          </p:nvPr>
        </p:nvSpPr>
        <p:spPr>
          <a:xfrm>
            <a:off x="5877411" y="3468720"/>
            <a:ext cx="1424625" cy="47931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050" b="1" i="0" u="none" strike="noStrike" kern="1200" cap="none" spc="0" normalizeH="0" baseline="0" noProof="0">
                <a:ln>
                  <a:noFill/>
                </a:ln>
                <a:solidFill>
                  <a:srgbClr val="7AC143"/>
                </a:solidFill>
                <a:effectLst/>
                <a:uLnTx/>
                <a:uFillTx/>
                <a:latin typeface="Verdana"/>
                <a:ea typeface="+mn-ea"/>
                <a:cs typeface="+mn-cs"/>
              </a:rPr>
              <a:t>Manufacturer or </a:t>
            </a:r>
          </a:p>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050" b="1" i="0" u="none" strike="noStrike" kern="1200" cap="none" spc="0" normalizeH="0" baseline="0" noProof="0">
                <a:ln>
                  <a:noFill/>
                </a:ln>
                <a:solidFill>
                  <a:srgbClr val="7AC143"/>
                </a:solidFill>
                <a:effectLst/>
                <a:uLnTx/>
                <a:uFillTx/>
                <a:latin typeface="Verdana"/>
                <a:ea typeface="+mn-ea"/>
                <a:cs typeface="+mn-cs"/>
              </a:rPr>
              <a:t>Brand owner </a:t>
            </a:r>
          </a:p>
        </p:txBody>
      </p:sp>
      <p:grpSp>
        <p:nvGrpSpPr>
          <p:cNvPr id="14" name="Group 13">
            <a:extLst>
              <a:ext uri="{FF2B5EF4-FFF2-40B4-BE49-F238E27FC236}">
                <a16:creationId xmlns:a16="http://schemas.microsoft.com/office/drawing/2014/main" id="{666FDD1D-9902-465B-A50D-B471B274A6D2}"/>
              </a:ext>
            </a:extLst>
          </p:cNvPr>
          <p:cNvGrpSpPr/>
          <p:nvPr/>
        </p:nvGrpSpPr>
        <p:grpSpPr>
          <a:xfrm>
            <a:off x="6038983" y="2317560"/>
            <a:ext cx="1117396" cy="1131749"/>
            <a:chOff x="7723012" y="1735904"/>
            <a:chExt cx="1489861" cy="1508999"/>
          </a:xfrm>
        </p:grpSpPr>
        <p:sp>
          <p:nvSpPr>
            <p:cNvPr id="72" name="Oval 7">
              <a:extLst>
                <a:ext uri="{FF2B5EF4-FFF2-40B4-BE49-F238E27FC236}">
                  <a16:creationId xmlns:a16="http://schemas.microsoft.com/office/drawing/2014/main" id="{C52BAC9A-9872-4759-9B7A-ED29F67AD11B}"/>
                </a:ext>
              </a:extLst>
            </p:cNvPr>
            <p:cNvSpPr>
              <a:spLocks noChangeArrowheads="1"/>
            </p:cNvSpPr>
            <p:nvPr/>
          </p:nvSpPr>
          <p:spPr bwMode="auto">
            <a:xfrm>
              <a:off x="7723012" y="1735904"/>
              <a:ext cx="1489861" cy="1508999"/>
            </a:xfrm>
            <a:prstGeom prst="ellipse">
              <a:avLst/>
            </a:prstGeom>
            <a:solidFill>
              <a:srgbClr val="7AC143"/>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pic>
          <p:nvPicPr>
            <p:cNvPr id="73" name="Graphic 72" descr="Factory with solid fill">
              <a:extLst>
                <a:ext uri="{FF2B5EF4-FFF2-40B4-BE49-F238E27FC236}">
                  <a16:creationId xmlns:a16="http://schemas.microsoft.com/office/drawing/2014/main" id="{705074DF-3745-4BA9-8BB4-6C35590831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41615" y="1881171"/>
              <a:ext cx="1052654" cy="1052654"/>
            </a:xfrm>
            <a:prstGeom prst="rect">
              <a:avLst/>
            </a:prstGeom>
          </p:spPr>
        </p:pic>
      </p:grpSp>
      <p:sp>
        <p:nvSpPr>
          <p:cNvPr id="76" name="Espace réservé du texte 3">
            <a:hlinkClick r:id="" action="ppaction://noaction"/>
            <a:extLst>
              <a:ext uri="{FF2B5EF4-FFF2-40B4-BE49-F238E27FC236}">
                <a16:creationId xmlns:a16="http://schemas.microsoft.com/office/drawing/2014/main" id="{B3CB3695-B2E5-4564-9A92-4C8D88E8B1F9}"/>
              </a:ext>
            </a:extLst>
          </p:cNvPr>
          <p:cNvSpPr txBox="1">
            <a:spLocks/>
          </p:cNvSpPr>
          <p:nvPr>
            <p:custDataLst>
              <p:tags r:id="rId3"/>
            </p:custDataLst>
          </p:nvPr>
        </p:nvSpPr>
        <p:spPr>
          <a:xfrm>
            <a:off x="7270399" y="1117719"/>
            <a:ext cx="2286000" cy="362585"/>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l"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050" b="1" i="0" u="none" strike="noStrike" kern="1200" cap="none" spc="0" normalizeH="0" baseline="0" noProof="0">
                <a:ln>
                  <a:noFill/>
                </a:ln>
                <a:solidFill>
                  <a:srgbClr val="F05587"/>
                </a:solidFill>
                <a:effectLst/>
                <a:uLnTx/>
                <a:uFillTx/>
                <a:latin typeface="Verdana"/>
                <a:ea typeface="+mn-ea"/>
                <a:cs typeface="+mn-cs"/>
              </a:rPr>
              <a:t>Retailer</a:t>
            </a:r>
            <a:r>
              <a:rPr kumimoji="0" lang="en-US" sz="1050" b="0" i="0" u="none" strike="noStrike" kern="1200" cap="none" spc="0" normalizeH="0" baseline="0" noProof="0">
                <a:ln>
                  <a:noFill/>
                </a:ln>
                <a:solidFill>
                  <a:srgbClr val="F05587"/>
                </a:solidFill>
                <a:effectLst/>
                <a:uLnTx/>
                <a:uFillTx/>
                <a:latin typeface="Verdana"/>
                <a:ea typeface="+mn-ea"/>
                <a:cs typeface="+mn-cs"/>
              </a:rPr>
              <a:t> </a:t>
            </a:r>
          </a:p>
        </p:txBody>
      </p:sp>
      <p:grpSp>
        <p:nvGrpSpPr>
          <p:cNvPr id="9" name="Group 8">
            <a:extLst>
              <a:ext uri="{FF2B5EF4-FFF2-40B4-BE49-F238E27FC236}">
                <a16:creationId xmlns:a16="http://schemas.microsoft.com/office/drawing/2014/main" id="{07C9D7B1-B3E7-4C60-AC1A-F58669F205D2}"/>
              </a:ext>
            </a:extLst>
          </p:cNvPr>
          <p:cNvGrpSpPr/>
          <p:nvPr/>
        </p:nvGrpSpPr>
        <p:grpSpPr>
          <a:xfrm>
            <a:off x="7096818" y="1318237"/>
            <a:ext cx="1117395" cy="1131749"/>
            <a:chOff x="7221198" y="1597983"/>
            <a:chExt cx="1294184" cy="1310809"/>
          </a:xfrm>
        </p:grpSpPr>
        <p:sp>
          <p:nvSpPr>
            <p:cNvPr id="80" name="Oval 7">
              <a:extLst>
                <a:ext uri="{FF2B5EF4-FFF2-40B4-BE49-F238E27FC236}">
                  <a16:creationId xmlns:a16="http://schemas.microsoft.com/office/drawing/2014/main" id="{99C121A1-2B1E-48F4-A2D3-16418A6B47B4}"/>
                </a:ext>
              </a:extLst>
            </p:cNvPr>
            <p:cNvSpPr>
              <a:spLocks noChangeArrowheads="1"/>
            </p:cNvSpPr>
            <p:nvPr/>
          </p:nvSpPr>
          <p:spPr bwMode="auto">
            <a:xfrm>
              <a:off x="7221198" y="1597983"/>
              <a:ext cx="1294184" cy="1310809"/>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pic>
          <p:nvPicPr>
            <p:cNvPr id="81" name="Graphic 80" descr="Store with solid fill">
              <a:extLst>
                <a:ext uri="{FF2B5EF4-FFF2-40B4-BE49-F238E27FC236}">
                  <a16:creationId xmlns:a16="http://schemas.microsoft.com/office/drawing/2014/main" id="{D7218042-51CA-4B91-B78A-01E49F5A0B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03998" y="1766409"/>
              <a:ext cx="914400" cy="914400"/>
            </a:xfrm>
            <a:prstGeom prst="rect">
              <a:avLst/>
            </a:prstGeom>
          </p:spPr>
        </p:pic>
      </p:grpSp>
      <p:grpSp>
        <p:nvGrpSpPr>
          <p:cNvPr id="82" name="Group 81">
            <a:extLst>
              <a:ext uri="{FF2B5EF4-FFF2-40B4-BE49-F238E27FC236}">
                <a16:creationId xmlns:a16="http://schemas.microsoft.com/office/drawing/2014/main" id="{74DB0D12-97AE-4EA2-B5BC-DAABBA97E022}"/>
              </a:ext>
              <a:ext uri="{C183D7F6-B498-43B3-948B-1728B52AA6E4}">
                <adec:decorative xmlns:adec="http://schemas.microsoft.com/office/drawing/2017/decorative" val="1"/>
              </a:ext>
            </a:extLst>
          </p:cNvPr>
          <p:cNvGrpSpPr>
            <a:grpSpLocks noChangeAspect="1"/>
          </p:cNvGrpSpPr>
          <p:nvPr/>
        </p:nvGrpSpPr>
        <p:grpSpPr>
          <a:xfrm>
            <a:off x="7357116" y="2683768"/>
            <a:ext cx="1278661" cy="1195271"/>
            <a:chOff x="5456256" y="2376333"/>
            <a:chExt cx="770232" cy="720000"/>
          </a:xfrm>
        </p:grpSpPr>
        <p:sp>
          <p:nvSpPr>
            <p:cNvPr id="83" name="Freeform 198">
              <a:extLst>
                <a:ext uri="{FF2B5EF4-FFF2-40B4-BE49-F238E27FC236}">
                  <a16:creationId xmlns:a16="http://schemas.microsoft.com/office/drawing/2014/main" id="{04E9ABF5-20A4-4C4E-8350-6E839A31427D}"/>
                </a:ext>
              </a:extLst>
            </p:cNvPr>
            <p:cNvSpPr>
              <a:spLocks/>
            </p:cNvSpPr>
            <p:nvPr/>
          </p:nvSpPr>
          <p:spPr bwMode="auto">
            <a:xfrm>
              <a:off x="5456256" y="2376333"/>
              <a:ext cx="770232" cy="720000"/>
            </a:xfrm>
            <a:custGeom>
              <a:avLst/>
              <a:gdLst>
                <a:gd name="T0" fmla="*/ 36 w 253"/>
                <a:gd name="T1" fmla="*/ 185 h 236"/>
                <a:gd name="T2" fmla="*/ 61 w 253"/>
                <a:gd name="T3" fmla="*/ 35 h 236"/>
                <a:gd name="T4" fmla="*/ 216 w 253"/>
                <a:gd name="T5" fmla="*/ 57 h 236"/>
                <a:gd name="T6" fmla="*/ 188 w 253"/>
                <a:gd name="T7" fmla="*/ 201 h 236"/>
                <a:gd name="T8" fmla="*/ 36 w 253"/>
                <a:gd name="T9" fmla="*/ 185 h 236"/>
              </a:gdLst>
              <a:ahLst/>
              <a:cxnLst>
                <a:cxn ang="0">
                  <a:pos x="T0" y="T1"/>
                </a:cxn>
                <a:cxn ang="0">
                  <a:pos x="T2" y="T3"/>
                </a:cxn>
                <a:cxn ang="0">
                  <a:pos x="T4" y="T5"/>
                </a:cxn>
                <a:cxn ang="0">
                  <a:pos x="T6" y="T7"/>
                </a:cxn>
                <a:cxn ang="0">
                  <a:pos x="T8" y="T9"/>
                </a:cxn>
              </a:cxnLst>
              <a:rect l="0" t="0" r="r" b="b"/>
              <a:pathLst>
                <a:path w="253" h="236">
                  <a:moveTo>
                    <a:pt x="36" y="185"/>
                  </a:moveTo>
                  <a:cubicBezTo>
                    <a:pt x="0" y="137"/>
                    <a:pt x="11" y="70"/>
                    <a:pt x="61" y="35"/>
                  </a:cubicBezTo>
                  <a:cubicBezTo>
                    <a:pt x="110" y="0"/>
                    <a:pt x="180" y="10"/>
                    <a:pt x="216" y="57"/>
                  </a:cubicBezTo>
                  <a:cubicBezTo>
                    <a:pt x="253" y="104"/>
                    <a:pt x="238" y="166"/>
                    <a:pt x="188" y="201"/>
                  </a:cubicBezTo>
                  <a:cubicBezTo>
                    <a:pt x="138" y="236"/>
                    <a:pt x="73" y="232"/>
                    <a:pt x="36" y="185"/>
                  </a:cubicBezTo>
                </a:path>
              </a:pathLst>
            </a:custGeom>
            <a:solidFill>
              <a:srgbClr val="008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nvGrpSpPr>
            <p:cNvPr id="84" name="Groupe 547">
              <a:extLst>
                <a:ext uri="{FF2B5EF4-FFF2-40B4-BE49-F238E27FC236}">
                  <a16:creationId xmlns:a16="http://schemas.microsoft.com/office/drawing/2014/main" id="{21AF5565-21E9-45AC-B02D-18815EDC4F8F}"/>
                </a:ext>
              </a:extLst>
            </p:cNvPr>
            <p:cNvGrpSpPr/>
            <p:nvPr/>
          </p:nvGrpSpPr>
          <p:grpSpPr>
            <a:xfrm>
              <a:off x="5587633" y="2574687"/>
              <a:ext cx="504901" cy="336171"/>
              <a:chOff x="7621588" y="1962150"/>
              <a:chExt cx="622300" cy="414337"/>
            </a:xfrm>
            <a:solidFill>
              <a:schemeClr val="bg1"/>
            </a:solidFill>
          </p:grpSpPr>
          <p:sp>
            <p:nvSpPr>
              <p:cNvPr id="85" name="Freeform 199">
                <a:extLst>
                  <a:ext uri="{FF2B5EF4-FFF2-40B4-BE49-F238E27FC236}">
                    <a16:creationId xmlns:a16="http://schemas.microsoft.com/office/drawing/2014/main" id="{FA319AA6-5782-4AC2-ABAC-74F939FD8B95}"/>
                  </a:ext>
                </a:extLst>
              </p:cNvPr>
              <p:cNvSpPr>
                <a:spLocks noEditPoints="1"/>
              </p:cNvSpPr>
              <p:nvPr/>
            </p:nvSpPr>
            <p:spPr bwMode="auto">
              <a:xfrm>
                <a:off x="7748588" y="1973262"/>
                <a:ext cx="495300" cy="403225"/>
              </a:xfrm>
              <a:custGeom>
                <a:avLst/>
                <a:gdLst>
                  <a:gd name="T0" fmla="*/ 108 w 132"/>
                  <a:gd name="T1" fmla="*/ 60 h 107"/>
                  <a:gd name="T2" fmla="*/ 99 w 132"/>
                  <a:gd name="T3" fmla="*/ 64 h 107"/>
                  <a:gd name="T4" fmla="*/ 67 w 132"/>
                  <a:gd name="T5" fmla="*/ 33 h 107"/>
                  <a:gd name="T6" fmla="*/ 52 w 132"/>
                  <a:gd name="T7" fmla="*/ 28 h 107"/>
                  <a:gd name="T8" fmla="*/ 43 w 132"/>
                  <a:gd name="T9" fmla="*/ 29 h 107"/>
                  <a:gd name="T10" fmla="*/ 17 w 132"/>
                  <a:gd name="T11" fmla="*/ 34 h 107"/>
                  <a:gd name="T12" fmla="*/ 32 w 132"/>
                  <a:gd name="T13" fmla="*/ 16 h 107"/>
                  <a:gd name="T14" fmla="*/ 60 w 132"/>
                  <a:gd name="T15" fmla="*/ 6 h 107"/>
                  <a:gd name="T16" fmla="*/ 87 w 132"/>
                  <a:gd name="T17" fmla="*/ 12 h 107"/>
                  <a:gd name="T18" fmla="*/ 108 w 132"/>
                  <a:gd name="T19" fmla="*/ 60 h 107"/>
                  <a:gd name="T20" fmla="*/ 46 w 132"/>
                  <a:gd name="T21" fmla="*/ 87 h 107"/>
                  <a:gd name="T22" fmla="*/ 38 w 132"/>
                  <a:gd name="T23" fmla="*/ 95 h 107"/>
                  <a:gd name="T24" fmla="*/ 38 w 132"/>
                  <a:gd name="T25" fmla="*/ 105 h 107"/>
                  <a:gd name="T26" fmla="*/ 38 w 132"/>
                  <a:gd name="T27" fmla="*/ 105 h 107"/>
                  <a:gd name="T28" fmla="*/ 47 w 132"/>
                  <a:gd name="T29" fmla="*/ 105 h 107"/>
                  <a:gd name="T30" fmla="*/ 55 w 132"/>
                  <a:gd name="T31" fmla="*/ 97 h 107"/>
                  <a:gd name="T32" fmla="*/ 55 w 132"/>
                  <a:gd name="T33" fmla="*/ 87 h 107"/>
                  <a:gd name="T34" fmla="*/ 55 w 132"/>
                  <a:gd name="T35" fmla="*/ 87 h 107"/>
                  <a:gd name="T36" fmla="*/ 46 w 132"/>
                  <a:gd name="T37" fmla="*/ 87 h 107"/>
                  <a:gd name="T38" fmla="*/ 18 w 132"/>
                  <a:gd name="T39" fmla="*/ 59 h 107"/>
                  <a:gd name="T40" fmla="*/ 18 w 132"/>
                  <a:gd name="T41" fmla="*/ 59 h 107"/>
                  <a:gd name="T42" fmla="*/ 18 w 132"/>
                  <a:gd name="T43" fmla="*/ 69 h 107"/>
                  <a:gd name="T44" fmla="*/ 7 w 132"/>
                  <a:gd name="T45" fmla="*/ 79 h 107"/>
                  <a:gd name="T46" fmla="*/ 0 w 132"/>
                  <a:gd name="T47" fmla="*/ 76 h 107"/>
                  <a:gd name="T48" fmla="*/ 0 w 132"/>
                  <a:gd name="T49" fmla="*/ 76 h 107"/>
                  <a:gd name="T50" fmla="*/ 7 w 132"/>
                  <a:gd name="T51" fmla="*/ 60 h 107"/>
                  <a:gd name="T52" fmla="*/ 8 w 132"/>
                  <a:gd name="T53" fmla="*/ 59 h 107"/>
                  <a:gd name="T54" fmla="*/ 18 w 132"/>
                  <a:gd name="T55" fmla="*/ 59 h 107"/>
                  <a:gd name="T56" fmla="*/ 44 w 132"/>
                  <a:gd name="T57" fmla="*/ 77 h 107"/>
                  <a:gd name="T58" fmla="*/ 44 w 132"/>
                  <a:gd name="T59" fmla="*/ 77 h 107"/>
                  <a:gd name="T60" fmla="*/ 44 w 132"/>
                  <a:gd name="T61" fmla="*/ 87 h 107"/>
                  <a:gd name="T62" fmla="*/ 34 w 132"/>
                  <a:gd name="T63" fmla="*/ 97 h 107"/>
                  <a:gd name="T64" fmla="*/ 24 w 132"/>
                  <a:gd name="T65" fmla="*/ 97 h 107"/>
                  <a:gd name="T66" fmla="*/ 24 w 132"/>
                  <a:gd name="T67" fmla="*/ 97 h 107"/>
                  <a:gd name="T68" fmla="*/ 24 w 132"/>
                  <a:gd name="T69" fmla="*/ 87 h 107"/>
                  <a:gd name="T70" fmla="*/ 34 w 132"/>
                  <a:gd name="T71" fmla="*/ 77 h 107"/>
                  <a:gd name="T72" fmla="*/ 44 w 132"/>
                  <a:gd name="T73" fmla="*/ 77 h 107"/>
                  <a:gd name="T74" fmla="*/ 31 w 132"/>
                  <a:gd name="T75" fmla="*/ 68 h 107"/>
                  <a:gd name="T76" fmla="*/ 31 w 132"/>
                  <a:gd name="T77" fmla="*/ 68 h 107"/>
                  <a:gd name="T78" fmla="*/ 31 w 132"/>
                  <a:gd name="T79" fmla="*/ 78 h 107"/>
                  <a:gd name="T80" fmla="*/ 29 w 132"/>
                  <a:gd name="T81" fmla="*/ 80 h 107"/>
                  <a:gd name="T82" fmla="*/ 12 w 132"/>
                  <a:gd name="T83" fmla="*/ 86 h 107"/>
                  <a:gd name="T84" fmla="*/ 12 w 132"/>
                  <a:gd name="T85" fmla="*/ 86 h 107"/>
                  <a:gd name="T86" fmla="*/ 10 w 132"/>
                  <a:gd name="T87" fmla="*/ 80 h 107"/>
                  <a:gd name="T88" fmla="*/ 24 w 132"/>
                  <a:gd name="T89" fmla="*/ 65 h 107"/>
                  <a:gd name="T90" fmla="*/ 31 w 132"/>
                  <a:gd name="T91" fmla="*/ 68 h 107"/>
                  <a:gd name="T92" fmla="*/ 89 w 132"/>
                  <a:gd name="T93" fmla="*/ 8 h 107"/>
                  <a:gd name="T94" fmla="*/ 112 w 132"/>
                  <a:gd name="T95" fmla="*/ 63 h 107"/>
                  <a:gd name="T96" fmla="*/ 132 w 132"/>
                  <a:gd name="T97" fmla="*/ 58 h 107"/>
                  <a:gd name="T98" fmla="*/ 111 w 132"/>
                  <a:gd name="T99" fmla="*/ 8 h 107"/>
                  <a:gd name="T100" fmla="*/ 97 w 132"/>
                  <a:gd name="T101" fmla="*/ 4 h 107"/>
                  <a:gd name="T102" fmla="*/ 89 w 132"/>
                  <a:gd name="T10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07">
                    <a:moveTo>
                      <a:pt x="108" y="60"/>
                    </a:moveTo>
                    <a:cubicBezTo>
                      <a:pt x="99" y="64"/>
                      <a:pt x="99" y="64"/>
                      <a:pt x="99" y="64"/>
                    </a:cubicBezTo>
                    <a:cubicBezTo>
                      <a:pt x="67" y="33"/>
                      <a:pt x="67" y="33"/>
                      <a:pt x="67" y="33"/>
                    </a:cubicBezTo>
                    <a:cubicBezTo>
                      <a:pt x="52" y="28"/>
                      <a:pt x="52" y="28"/>
                      <a:pt x="52" y="28"/>
                    </a:cubicBezTo>
                    <a:cubicBezTo>
                      <a:pt x="43" y="29"/>
                      <a:pt x="43" y="29"/>
                      <a:pt x="43" y="29"/>
                    </a:cubicBezTo>
                    <a:cubicBezTo>
                      <a:pt x="43" y="29"/>
                      <a:pt x="29" y="42"/>
                      <a:pt x="17" y="34"/>
                    </a:cubicBezTo>
                    <a:cubicBezTo>
                      <a:pt x="20" y="30"/>
                      <a:pt x="27" y="22"/>
                      <a:pt x="32" y="16"/>
                    </a:cubicBezTo>
                    <a:cubicBezTo>
                      <a:pt x="38" y="13"/>
                      <a:pt x="50" y="8"/>
                      <a:pt x="60" y="6"/>
                    </a:cubicBezTo>
                    <a:cubicBezTo>
                      <a:pt x="65" y="5"/>
                      <a:pt x="87" y="12"/>
                      <a:pt x="87" y="12"/>
                    </a:cubicBezTo>
                    <a:lnTo>
                      <a:pt x="108" y="60"/>
                    </a:lnTo>
                    <a:close/>
                    <a:moveTo>
                      <a:pt x="46" y="87"/>
                    </a:moveTo>
                    <a:cubicBezTo>
                      <a:pt x="38" y="95"/>
                      <a:pt x="38" y="95"/>
                      <a:pt x="38" y="95"/>
                    </a:cubicBezTo>
                    <a:cubicBezTo>
                      <a:pt x="35" y="98"/>
                      <a:pt x="35" y="102"/>
                      <a:pt x="38" y="105"/>
                    </a:cubicBezTo>
                    <a:cubicBezTo>
                      <a:pt x="38" y="105"/>
                      <a:pt x="38" y="105"/>
                      <a:pt x="38" y="105"/>
                    </a:cubicBezTo>
                    <a:cubicBezTo>
                      <a:pt x="40" y="107"/>
                      <a:pt x="45" y="107"/>
                      <a:pt x="47" y="105"/>
                    </a:cubicBezTo>
                    <a:cubicBezTo>
                      <a:pt x="55" y="97"/>
                      <a:pt x="55" y="97"/>
                      <a:pt x="55" y="97"/>
                    </a:cubicBezTo>
                    <a:cubicBezTo>
                      <a:pt x="58" y="94"/>
                      <a:pt x="58" y="90"/>
                      <a:pt x="55" y="87"/>
                    </a:cubicBezTo>
                    <a:cubicBezTo>
                      <a:pt x="55" y="87"/>
                      <a:pt x="55" y="87"/>
                      <a:pt x="55" y="87"/>
                    </a:cubicBezTo>
                    <a:cubicBezTo>
                      <a:pt x="53" y="85"/>
                      <a:pt x="48" y="85"/>
                      <a:pt x="46" y="87"/>
                    </a:cubicBezTo>
                    <a:close/>
                    <a:moveTo>
                      <a:pt x="18" y="59"/>
                    </a:moveTo>
                    <a:cubicBezTo>
                      <a:pt x="18" y="59"/>
                      <a:pt x="18" y="59"/>
                      <a:pt x="18" y="59"/>
                    </a:cubicBezTo>
                    <a:cubicBezTo>
                      <a:pt x="21" y="62"/>
                      <a:pt x="21" y="66"/>
                      <a:pt x="18" y="69"/>
                    </a:cubicBezTo>
                    <a:cubicBezTo>
                      <a:pt x="7" y="79"/>
                      <a:pt x="7" y="79"/>
                      <a:pt x="7" y="79"/>
                    </a:cubicBezTo>
                    <a:cubicBezTo>
                      <a:pt x="5" y="82"/>
                      <a:pt x="0" y="80"/>
                      <a:pt x="0" y="76"/>
                    </a:cubicBezTo>
                    <a:cubicBezTo>
                      <a:pt x="0" y="76"/>
                      <a:pt x="0" y="76"/>
                      <a:pt x="0" y="76"/>
                    </a:cubicBezTo>
                    <a:cubicBezTo>
                      <a:pt x="0" y="71"/>
                      <a:pt x="4" y="64"/>
                      <a:pt x="7" y="60"/>
                    </a:cubicBezTo>
                    <a:cubicBezTo>
                      <a:pt x="8" y="59"/>
                      <a:pt x="8" y="59"/>
                      <a:pt x="8" y="59"/>
                    </a:cubicBezTo>
                    <a:cubicBezTo>
                      <a:pt x="11" y="56"/>
                      <a:pt x="15" y="56"/>
                      <a:pt x="18" y="59"/>
                    </a:cubicBezTo>
                    <a:close/>
                    <a:moveTo>
                      <a:pt x="44" y="77"/>
                    </a:moveTo>
                    <a:cubicBezTo>
                      <a:pt x="44" y="77"/>
                      <a:pt x="44" y="77"/>
                      <a:pt x="44" y="77"/>
                    </a:cubicBezTo>
                    <a:cubicBezTo>
                      <a:pt x="46" y="80"/>
                      <a:pt x="46" y="84"/>
                      <a:pt x="44" y="87"/>
                    </a:cubicBezTo>
                    <a:cubicBezTo>
                      <a:pt x="34" y="97"/>
                      <a:pt x="34" y="97"/>
                      <a:pt x="34" y="97"/>
                    </a:cubicBezTo>
                    <a:cubicBezTo>
                      <a:pt x="31" y="99"/>
                      <a:pt x="27" y="99"/>
                      <a:pt x="24" y="97"/>
                    </a:cubicBezTo>
                    <a:cubicBezTo>
                      <a:pt x="24" y="97"/>
                      <a:pt x="24" y="97"/>
                      <a:pt x="24" y="97"/>
                    </a:cubicBezTo>
                    <a:cubicBezTo>
                      <a:pt x="21" y="94"/>
                      <a:pt x="21" y="90"/>
                      <a:pt x="24" y="87"/>
                    </a:cubicBezTo>
                    <a:cubicBezTo>
                      <a:pt x="34" y="77"/>
                      <a:pt x="34" y="77"/>
                      <a:pt x="34" y="77"/>
                    </a:cubicBezTo>
                    <a:cubicBezTo>
                      <a:pt x="37" y="74"/>
                      <a:pt x="41" y="74"/>
                      <a:pt x="44" y="77"/>
                    </a:cubicBezTo>
                    <a:close/>
                    <a:moveTo>
                      <a:pt x="31" y="68"/>
                    </a:moveTo>
                    <a:cubicBezTo>
                      <a:pt x="31" y="68"/>
                      <a:pt x="31" y="68"/>
                      <a:pt x="31" y="68"/>
                    </a:cubicBezTo>
                    <a:cubicBezTo>
                      <a:pt x="34" y="71"/>
                      <a:pt x="34" y="75"/>
                      <a:pt x="31" y="78"/>
                    </a:cubicBezTo>
                    <a:cubicBezTo>
                      <a:pt x="29" y="80"/>
                      <a:pt x="29" y="80"/>
                      <a:pt x="29" y="80"/>
                    </a:cubicBezTo>
                    <a:cubicBezTo>
                      <a:pt x="25" y="83"/>
                      <a:pt x="18" y="86"/>
                      <a:pt x="12" y="86"/>
                    </a:cubicBezTo>
                    <a:cubicBezTo>
                      <a:pt x="12" y="86"/>
                      <a:pt x="12" y="86"/>
                      <a:pt x="12" y="86"/>
                    </a:cubicBezTo>
                    <a:cubicBezTo>
                      <a:pt x="9" y="86"/>
                      <a:pt x="7" y="82"/>
                      <a:pt x="10" y="80"/>
                    </a:cubicBezTo>
                    <a:cubicBezTo>
                      <a:pt x="24" y="65"/>
                      <a:pt x="24" y="65"/>
                      <a:pt x="24" y="65"/>
                    </a:cubicBezTo>
                    <a:cubicBezTo>
                      <a:pt x="27" y="63"/>
                      <a:pt x="31" y="64"/>
                      <a:pt x="31" y="68"/>
                    </a:cubicBezTo>
                    <a:close/>
                    <a:moveTo>
                      <a:pt x="89" y="8"/>
                    </a:moveTo>
                    <a:cubicBezTo>
                      <a:pt x="112" y="63"/>
                      <a:pt x="112" y="63"/>
                      <a:pt x="112" y="63"/>
                    </a:cubicBezTo>
                    <a:cubicBezTo>
                      <a:pt x="132" y="58"/>
                      <a:pt x="132" y="58"/>
                      <a:pt x="132" y="58"/>
                    </a:cubicBezTo>
                    <a:cubicBezTo>
                      <a:pt x="111" y="8"/>
                      <a:pt x="111" y="8"/>
                      <a:pt x="111" y="8"/>
                    </a:cubicBezTo>
                    <a:cubicBezTo>
                      <a:pt x="109" y="3"/>
                      <a:pt x="102" y="0"/>
                      <a:pt x="97" y="4"/>
                    </a:cubicBezTo>
                    <a:lnTo>
                      <a:pt x="8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86" name="Freeform 200">
                <a:extLst>
                  <a:ext uri="{FF2B5EF4-FFF2-40B4-BE49-F238E27FC236}">
                    <a16:creationId xmlns:a16="http://schemas.microsoft.com/office/drawing/2014/main" id="{4462ACC5-81FD-4B14-A3CB-141676791697}"/>
                  </a:ext>
                </a:extLst>
              </p:cNvPr>
              <p:cNvSpPr>
                <a:spLocks noEditPoints="1"/>
              </p:cNvSpPr>
              <p:nvPr/>
            </p:nvSpPr>
            <p:spPr bwMode="auto">
              <a:xfrm>
                <a:off x="7621588" y="1962150"/>
                <a:ext cx="506412" cy="403225"/>
              </a:xfrm>
              <a:custGeom>
                <a:avLst/>
                <a:gdLst>
                  <a:gd name="T0" fmla="*/ 100 w 135"/>
                  <a:gd name="T1" fmla="*/ 100 h 107"/>
                  <a:gd name="T2" fmla="*/ 86 w 135"/>
                  <a:gd name="T3" fmla="*/ 107 h 107"/>
                  <a:gd name="T4" fmla="*/ 92 w 135"/>
                  <a:gd name="T5" fmla="*/ 101 h 107"/>
                  <a:gd name="T6" fmla="*/ 94 w 135"/>
                  <a:gd name="T7" fmla="*/ 95 h 107"/>
                  <a:gd name="T8" fmla="*/ 94 w 135"/>
                  <a:gd name="T9" fmla="*/ 95 h 107"/>
                  <a:gd name="T10" fmla="*/ 100 w 135"/>
                  <a:gd name="T11" fmla="*/ 100 h 107"/>
                  <a:gd name="T12" fmla="*/ 132 w 135"/>
                  <a:gd name="T13" fmla="*/ 70 h 107"/>
                  <a:gd name="T14" fmla="*/ 132 w 135"/>
                  <a:gd name="T15" fmla="*/ 70 h 107"/>
                  <a:gd name="T16" fmla="*/ 99 w 135"/>
                  <a:gd name="T17" fmla="*/ 38 h 107"/>
                  <a:gd name="T18" fmla="*/ 86 w 135"/>
                  <a:gd name="T19" fmla="*/ 34 h 107"/>
                  <a:gd name="T20" fmla="*/ 78 w 135"/>
                  <a:gd name="T21" fmla="*/ 34 h 107"/>
                  <a:gd name="T22" fmla="*/ 59 w 135"/>
                  <a:gd name="T23" fmla="*/ 42 h 107"/>
                  <a:gd name="T24" fmla="*/ 50 w 135"/>
                  <a:gd name="T25" fmla="*/ 39 h 107"/>
                  <a:gd name="T26" fmla="*/ 48 w 135"/>
                  <a:gd name="T27" fmla="*/ 38 h 107"/>
                  <a:gd name="T28" fmla="*/ 49 w 135"/>
                  <a:gd name="T29" fmla="*/ 36 h 107"/>
                  <a:gd name="T30" fmla="*/ 65 w 135"/>
                  <a:gd name="T31" fmla="*/ 17 h 107"/>
                  <a:gd name="T32" fmla="*/ 65 w 135"/>
                  <a:gd name="T33" fmla="*/ 16 h 107"/>
                  <a:gd name="T34" fmla="*/ 78 w 135"/>
                  <a:gd name="T35" fmla="*/ 11 h 107"/>
                  <a:gd name="T36" fmla="*/ 63 w 135"/>
                  <a:gd name="T37" fmla="*/ 8 h 107"/>
                  <a:gd name="T38" fmla="*/ 43 w 135"/>
                  <a:gd name="T39" fmla="*/ 15 h 107"/>
                  <a:gd name="T40" fmla="*/ 23 w 135"/>
                  <a:gd name="T41" fmla="*/ 64 h 107"/>
                  <a:gd name="T42" fmla="*/ 31 w 135"/>
                  <a:gd name="T43" fmla="*/ 69 h 107"/>
                  <a:gd name="T44" fmla="*/ 33 w 135"/>
                  <a:gd name="T45" fmla="*/ 68 h 107"/>
                  <a:gd name="T46" fmla="*/ 40 w 135"/>
                  <a:gd name="T47" fmla="*/ 60 h 107"/>
                  <a:gd name="T48" fmla="*/ 46 w 135"/>
                  <a:gd name="T49" fmla="*/ 57 h 107"/>
                  <a:gd name="T50" fmla="*/ 54 w 135"/>
                  <a:gd name="T51" fmla="*/ 60 h 107"/>
                  <a:gd name="T52" fmla="*/ 57 w 135"/>
                  <a:gd name="T53" fmla="*/ 67 h 107"/>
                  <a:gd name="T54" fmla="*/ 57 w 135"/>
                  <a:gd name="T55" fmla="*/ 67 h 107"/>
                  <a:gd name="T56" fmla="*/ 60 w 135"/>
                  <a:gd name="T57" fmla="*/ 66 h 107"/>
                  <a:gd name="T58" fmla="*/ 67 w 135"/>
                  <a:gd name="T59" fmla="*/ 69 h 107"/>
                  <a:gd name="T60" fmla="*/ 70 w 135"/>
                  <a:gd name="T61" fmla="*/ 76 h 107"/>
                  <a:gd name="T62" fmla="*/ 73 w 135"/>
                  <a:gd name="T63" fmla="*/ 75 h 107"/>
                  <a:gd name="T64" fmla="*/ 80 w 135"/>
                  <a:gd name="T65" fmla="*/ 78 h 107"/>
                  <a:gd name="T66" fmla="*/ 82 w 135"/>
                  <a:gd name="T67" fmla="*/ 86 h 107"/>
                  <a:gd name="T68" fmla="*/ 85 w 135"/>
                  <a:gd name="T69" fmla="*/ 86 h 107"/>
                  <a:gd name="T70" fmla="*/ 90 w 135"/>
                  <a:gd name="T71" fmla="*/ 87 h 107"/>
                  <a:gd name="T72" fmla="*/ 90 w 135"/>
                  <a:gd name="T73" fmla="*/ 88 h 107"/>
                  <a:gd name="T74" fmla="*/ 92 w 135"/>
                  <a:gd name="T75" fmla="*/ 89 h 107"/>
                  <a:gd name="T76" fmla="*/ 102 w 135"/>
                  <a:gd name="T77" fmla="*/ 99 h 107"/>
                  <a:gd name="T78" fmla="*/ 110 w 135"/>
                  <a:gd name="T79" fmla="*/ 92 h 107"/>
                  <a:gd name="T80" fmla="*/ 89 w 135"/>
                  <a:gd name="T81" fmla="*/ 70 h 107"/>
                  <a:gd name="T82" fmla="*/ 89 w 135"/>
                  <a:gd name="T83" fmla="*/ 68 h 107"/>
                  <a:gd name="T84" fmla="*/ 91 w 135"/>
                  <a:gd name="T85" fmla="*/ 68 h 107"/>
                  <a:gd name="T86" fmla="*/ 112 w 135"/>
                  <a:gd name="T87" fmla="*/ 90 h 107"/>
                  <a:gd name="T88" fmla="*/ 121 w 135"/>
                  <a:gd name="T89" fmla="*/ 81 h 107"/>
                  <a:gd name="T90" fmla="*/ 100 w 135"/>
                  <a:gd name="T91" fmla="*/ 60 h 107"/>
                  <a:gd name="T92" fmla="*/ 100 w 135"/>
                  <a:gd name="T93" fmla="*/ 58 h 107"/>
                  <a:gd name="T94" fmla="*/ 102 w 135"/>
                  <a:gd name="T95" fmla="*/ 58 h 107"/>
                  <a:gd name="T96" fmla="*/ 124 w 135"/>
                  <a:gd name="T97" fmla="*/ 80 h 107"/>
                  <a:gd name="T98" fmla="*/ 132 w 135"/>
                  <a:gd name="T99" fmla="*/ 70 h 107"/>
                  <a:gd name="T100" fmla="*/ 24 w 135"/>
                  <a:gd name="T101" fmla="*/ 0 h 107"/>
                  <a:gd name="T102" fmla="*/ 2 w 135"/>
                  <a:gd name="T103" fmla="*/ 52 h 107"/>
                  <a:gd name="T104" fmla="*/ 8 w 135"/>
                  <a:gd name="T105" fmla="*/ 63 h 107"/>
                  <a:gd name="T106" fmla="*/ 19 w 135"/>
                  <a:gd name="T107" fmla="*/ 66 h 107"/>
                  <a:gd name="T108" fmla="*/ 41 w 135"/>
                  <a:gd name="T109" fmla="*/ 11 h 107"/>
                  <a:gd name="T110" fmla="*/ 24 w 135"/>
                  <a:gd name="T11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107">
                    <a:moveTo>
                      <a:pt x="100" y="100"/>
                    </a:moveTo>
                    <a:cubicBezTo>
                      <a:pt x="96" y="107"/>
                      <a:pt x="88" y="107"/>
                      <a:pt x="86" y="107"/>
                    </a:cubicBezTo>
                    <a:cubicBezTo>
                      <a:pt x="92" y="101"/>
                      <a:pt x="92" y="101"/>
                      <a:pt x="92" y="101"/>
                    </a:cubicBezTo>
                    <a:cubicBezTo>
                      <a:pt x="93" y="100"/>
                      <a:pt x="94" y="97"/>
                      <a:pt x="94" y="95"/>
                    </a:cubicBezTo>
                    <a:cubicBezTo>
                      <a:pt x="94" y="95"/>
                      <a:pt x="94" y="95"/>
                      <a:pt x="94" y="95"/>
                    </a:cubicBezTo>
                    <a:lnTo>
                      <a:pt x="100" y="100"/>
                    </a:lnTo>
                    <a:close/>
                    <a:moveTo>
                      <a:pt x="132" y="70"/>
                    </a:moveTo>
                    <a:cubicBezTo>
                      <a:pt x="132" y="70"/>
                      <a:pt x="132" y="70"/>
                      <a:pt x="132" y="70"/>
                    </a:cubicBezTo>
                    <a:cubicBezTo>
                      <a:pt x="99" y="38"/>
                      <a:pt x="99" y="38"/>
                      <a:pt x="99" y="38"/>
                    </a:cubicBezTo>
                    <a:cubicBezTo>
                      <a:pt x="86" y="34"/>
                      <a:pt x="86" y="34"/>
                      <a:pt x="86" y="34"/>
                    </a:cubicBezTo>
                    <a:cubicBezTo>
                      <a:pt x="78" y="34"/>
                      <a:pt x="78" y="34"/>
                      <a:pt x="78" y="34"/>
                    </a:cubicBezTo>
                    <a:cubicBezTo>
                      <a:pt x="76" y="36"/>
                      <a:pt x="68" y="42"/>
                      <a:pt x="59" y="42"/>
                    </a:cubicBezTo>
                    <a:cubicBezTo>
                      <a:pt x="56" y="42"/>
                      <a:pt x="53" y="41"/>
                      <a:pt x="50" y="39"/>
                    </a:cubicBezTo>
                    <a:cubicBezTo>
                      <a:pt x="48" y="38"/>
                      <a:pt x="48" y="38"/>
                      <a:pt x="48" y="38"/>
                    </a:cubicBezTo>
                    <a:cubicBezTo>
                      <a:pt x="49" y="36"/>
                      <a:pt x="49" y="36"/>
                      <a:pt x="49" y="36"/>
                    </a:cubicBezTo>
                    <a:cubicBezTo>
                      <a:pt x="51" y="31"/>
                      <a:pt x="65" y="17"/>
                      <a:pt x="65" y="17"/>
                    </a:cubicBezTo>
                    <a:cubicBezTo>
                      <a:pt x="65" y="16"/>
                      <a:pt x="65" y="16"/>
                      <a:pt x="65" y="16"/>
                    </a:cubicBezTo>
                    <a:cubicBezTo>
                      <a:pt x="67" y="16"/>
                      <a:pt x="72" y="13"/>
                      <a:pt x="78" y="11"/>
                    </a:cubicBezTo>
                    <a:cubicBezTo>
                      <a:pt x="72" y="9"/>
                      <a:pt x="66" y="8"/>
                      <a:pt x="63" y="8"/>
                    </a:cubicBezTo>
                    <a:cubicBezTo>
                      <a:pt x="60" y="8"/>
                      <a:pt x="43" y="15"/>
                      <a:pt x="43" y="15"/>
                    </a:cubicBezTo>
                    <a:cubicBezTo>
                      <a:pt x="23" y="64"/>
                      <a:pt x="23" y="64"/>
                      <a:pt x="23" y="64"/>
                    </a:cubicBezTo>
                    <a:cubicBezTo>
                      <a:pt x="31" y="69"/>
                      <a:pt x="31" y="69"/>
                      <a:pt x="31" y="69"/>
                    </a:cubicBezTo>
                    <a:cubicBezTo>
                      <a:pt x="32" y="69"/>
                      <a:pt x="32" y="68"/>
                      <a:pt x="33" y="68"/>
                    </a:cubicBezTo>
                    <a:cubicBezTo>
                      <a:pt x="40" y="60"/>
                      <a:pt x="40" y="60"/>
                      <a:pt x="40" y="60"/>
                    </a:cubicBezTo>
                    <a:cubicBezTo>
                      <a:pt x="42" y="59"/>
                      <a:pt x="44" y="58"/>
                      <a:pt x="46" y="57"/>
                    </a:cubicBezTo>
                    <a:cubicBezTo>
                      <a:pt x="49" y="57"/>
                      <a:pt x="52" y="58"/>
                      <a:pt x="54" y="60"/>
                    </a:cubicBezTo>
                    <a:cubicBezTo>
                      <a:pt x="56" y="62"/>
                      <a:pt x="57" y="64"/>
                      <a:pt x="57" y="67"/>
                    </a:cubicBezTo>
                    <a:cubicBezTo>
                      <a:pt x="57" y="67"/>
                      <a:pt x="57" y="67"/>
                      <a:pt x="57" y="67"/>
                    </a:cubicBezTo>
                    <a:cubicBezTo>
                      <a:pt x="58" y="66"/>
                      <a:pt x="59" y="66"/>
                      <a:pt x="60" y="66"/>
                    </a:cubicBezTo>
                    <a:cubicBezTo>
                      <a:pt x="63" y="66"/>
                      <a:pt x="65" y="67"/>
                      <a:pt x="67" y="69"/>
                    </a:cubicBezTo>
                    <a:cubicBezTo>
                      <a:pt x="69" y="71"/>
                      <a:pt x="70" y="73"/>
                      <a:pt x="70" y="76"/>
                    </a:cubicBezTo>
                    <a:cubicBezTo>
                      <a:pt x="71" y="76"/>
                      <a:pt x="72" y="75"/>
                      <a:pt x="73" y="75"/>
                    </a:cubicBezTo>
                    <a:cubicBezTo>
                      <a:pt x="75" y="75"/>
                      <a:pt x="78" y="76"/>
                      <a:pt x="80" y="78"/>
                    </a:cubicBezTo>
                    <a:cubicBezTo>
                      <a:pt x="82" y="80"/>
                      <a:pt x="83" y="83"/>
                      <a:pt x="82" y="86"/>
                    </a:cubicBezTo>
                    <a:cubicBezTo>
                      <a:pt x="83" y="86"/>
                      <a:pt x="84" y="86"/>
                      <a:pt x="85" y="86"/>
                    </a:cubicBezTo>
                    <a:cubicBezTo>
                      <a:pt x="87" y="86"/>
                      <a:pt x="89" y="86"/>
                      <a:pt x="90" y="87"/>
                    </a:cubicBezTo>
                    <a:cubicBezTo>
                      <a:pt x="90" y="87"/>
                      <a:pt x="90" y="87"/>
                      <a:pt x="90" y="88"/>
                    </a:cubicBezTo>
                    <a:cubicBezTo>
                      <a:pt x="91" y="88"/>
                      <a:pt x="92" y="89"/>
                      <a:pt x="92" y="89"/>
                    </a:cubicBezTo>
                    <a:cubicBezTo>
                      <a:pt x="102" y="99"/>
                      <a:pt x="102" y="99"/>
                      <a:pt x="102" y="99"/>
                    </a:cubicBezTo>
                    <a:cubicBezTo>
                      <a:pt x="105" y="99"/>
                      <a:pt x="110" y="96"/>
                      <a:pt x="110" y="92"/>
                    </a:cubicBezTo>
                    <a:cubicBezTo>
                      <a:pt x="89" y="70"/>
                      <a:pt x="89" y="70"/>
                      <a:pt x="89" y="70"/>
                    </a:cubicBezTo>
                    <a:cubicBezTo>
                      <a:pt x="88" y="70"/>
                      <a:pt x="88" y="69"/>
                      <a:pt x="89" y="68"/>
                    </a:cubicBezTo>
                    <a:cubicBezTo>
                      <a:pt x="89" y="68"/>
                      <a:pt x="90" y="68"/>
                      <a:pt x="91" y="68"/>
                    </a:cubicBezTo>
                    <a:cubicBezTo>
                      <a:pt x="112" y="90"/>
                      <a:pt x="112" y="90"/>
                      <a:pt x="112" y="90"/>
                    </a:cubicBezTo>
                    <a:cubicBezTo>
                      <a:pt x="116" y="90"/>
                      <a:pt x="122" y="86"/>
                      <a:pt x="121" y="81"/>
                    </a:cubicBezTo>
                    <a:cubicBezTo>
                      <a:pt x="100" y="60"/>
                      <a:pt x="100" y="60"/>
                      <a:pt x="100" y="60"/>
                    </a:cubicBezTo>
                    <a:cubicBezTo>
                      <a:pt x="99" y="59"/>
                      <a:pt x="99" y="58"/>
                      <a:pt x="100" y="58"/>
                    </a:cubicBezTo>
                    <a:cubicBezTo>
                      <a:pt x="100" y="57"/>
                      <a:pt x="101" y="57"/>
                      <a:pt x="102" y="58"/>
                    </a:cubicBezTo>
                    <a:cubicBezTo>
                      <a:pt x="124" y="80"/>
                      <a:pt x="124" y="80"/>
                      <a:pt x="124" y="80"/>
                    </a:cubicBezTo>
                    <a:cubicBezTo>
                      <a:pt x="129" y="80"/>
                      <a:pt x="135" y="76"/>
                      <a:pt x="132" y="70"/>
                    </a:cubicBezTo>
                    <a:close/>
                    <a:moveTo>
                      <a:pt x="24" y="0"/>
                    </a:moveTo>
                    <a:cubicBezTo>
                      <a:pt x="2" y="52"/>
                      <a:pt x="2" y="52"/>
                      <a:pt x="2" y="52"/>
                    </a:cubicBezTo>
                    <a:cubicBezTo>
                      <a:pt x="0" y="57"/>
                      <a:pt x="3" y="62"/>
                      <a:pt x="8" y="63"/>
                    </a:cubicBezTo>
                    <a:cubicBezTo>
                      <a:pt x="19" y="66"/>
                      <a:pt x="19" y="66"/>
                      <a:pt x="19" y="66"/>
                    </a:cubicBezTo>
                    <a:cubicBezTo>
                      <a:pt x="41" y="11"/>
                      <a:pt x="41" y="11"/>
                      <a:pt x="41" y="11"/>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sp>
        <p:nvSpPr>
          <p:cNvPr id="88" name="Espace réservé du texte 3">
            <a:hlinkClick r:id="" action="ppaction://noaction"/>
            <a:extLst>
              <a:ext uri="{FF2B5EF4-FFF2-40B4-BE49-F238E27FC236}">
                <a16:creationId xmlns:a16="http://schemas.microsoft.com/office/drawing/2014/main" id="{58BEB23D-6C47-49B0-B93F-DA6E0746F38D}"/>
              </a:ext>
            </a:extLst>
          </p:cNvPr>
          <p:cNvSpPr txBox="1">
            <a:spLocks/>
          </p:cNvSpPr>
          <p:nvPr>
            <p:custDataLst>
              <p:tags r:id="rId4"/>
            </p:custDataLst>
          </p:nvPr>
        </p:nvSpPr>
        <p:spPr>
          <a:xfrm>
            <a:off x="7400471" y="3830538"/>
            <a:ext cx="1278661" cy="53566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050" b="1" i="0" u="none" strike="noStrike" kern="1200" cap="none" spc="0" normalizeH="0" baseline="0" noProof="0" dirty="0">
                <a:ln>
                  <a:noFill/>
                </a:ln>
                <a:solidFill>
                  <a:srgbClr val="008DBD"/>
                </a:solidFill>
                <a:effectLst/>
                <a:uLnTx/>
                <a:uFillTx/>
                <a:latin typeface="Verdana"/>
                <a:ea typeface="+mn-ea"/>
                <a:cs typeface="+mn-cs"/>
              </a:rPr>
              <a:t>Solution provider</a:t>
            </a:r>
          </a:p>
        </p:txBody>
      </p:sp>
      <p:sp>
        <p:nvSpPr>
          <p:cNvPr id="129" name="Rectangle 128">
            <a:extLst>
              <a:ext uri="{FF2B5EF4-FFF2-40B4-BE49-F238E27FC236}">
                <a16:creationId xmlns:a16="http://schemas.microsoft.com/office/drawing/2014/main" id="{C7D5B340-7B05-4FF7-8746-2B2A28E6A1A6}"/>
              </a:ext>
            </a:extLst>
          </p:cNvPr>
          <p:cNvSpPr/>
          <p:nvPr/>
        </p:nvSpPr>
        <p:spPr>
          <a:xfrm>
            <a:off x="3337579" y="1388297"/>
            <a:ext cx="2537450" cy="2705869"/>
          </a:xfrm>
          <a:prstGeom prst="rect">
            <a:avLst/>
          </a:prstGeom>
        </p:spPr>
        <p:txBody>
          <a:bodyPr wrap="square" lIns="0">
            <a:spAutoFit/>
          </a:bodyPr>
          <a:lstStyle/>
          <a:p>
            <a:pPr marL="214313" marR="0" lvl="1" indent="-214313" algn="l" defTabSz="685800" rtl="0" eaLnBrk="1" fontAlgn="auto" latinLnBrk="0" hangingPunct="1">
              <a:lnSpc>
                <a:spcPct val="100000"/>
              </a:lnSpc>
              <a:spcBef>
                <a:spcPts val="0"/>
              </a:spcBef>
              <a:spcAft>
                <a:spcPts val="750"/>
              </a:spcAft>
              <a:buClr>
                <a:srgbClr val="F26334"/>
              </a:buClr>
              <a:buSzTx/>
              <a:buFont typeface="Arial" panose="020B0604020202020204" pitchFamily="34" charset="0"/>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Neutral partner in the process</a:t>
            </a:r>
          </a:p>
          <a:p>
            <a:pPr marL="214313" marR="0" lvl="1" indent="-214313" algn="l" defTabSz="685800" rtl="0" eaLnBrk="1" fontAlgn="auto" latinLnBrk="0" hangingPunct="1">
              <a:lnSpc>
                <a:spcPct val="100000"/>
              </a:lnSpc>
              <a:spcBef>
                <a:spcPts val="0"/>
              </a:spcBef>
              <a:spcAft>
                <a:spcPts val="750"/>
              </a:spcAft>
              <a:buClr>
                <a:srgbClr val="F26334"/>
              </a:buClr>
              <a:buSzTx/>
              <a:buFont typeface="Arial" panose="020B0604020202020204" pitchFamily="34" charset="0"/>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Help with guidance on data and 2D barcode choices</a:t>
            </a:r>
          </a:p>
          <a:p>
            <a:pPr marL="214313" marR="0" lvl="1" indent="-214313" algn="l" defTabSz="685800" rtl="0" eaLnBrk="1" fontAlgn="auto" latinLnBrk="0" hangingPunct="1">
              <a:lnSpc>
                <a:spcPct val="100000"/>
              </a:lnSpc>
              <a:spcBef>
                <a:spcPts val="0"/>
              </a:spcBef>
              <a:spcAft>
                <a:spcPts val="750"/>
              </a:spcAft>
              <a:buClr>
                <a:srgbClr val="F26334"/>
              </a:buClr>
              <a:buSzTx/>
              <a:buFont typeface="Arial" panose="020B0604020202020204" pitchFamily="34" charset="0"/>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Provide guidance on the use of globally-interoperable GS1 Standards</a:t>
            </a:r>
          </a:p>
          <a:p>
            <a:pPr marL="214313" marR="0" lvl="1" indent="-214313" algn="l" defTabSz="685800" rtl="0" eaLnBrk="1" fontAlgn="auto" latinLnBrk="0" hangingPunct="1">
              <a:lnSpc>
                <a:spcPct val="100000"/>
              </a:lnSpc>
              <a:spcBef>
                <a:spcPts val="0"/>
              </a:spcBef>
              <a:spcAft>
                <a:spcPts val="750"/>
              </a:spcAft>
              <a:buClr>
                <a:srgbClr val="F26334"/>
              </a:buClr>
              <a:buSzTx/>
              <a:buFont typeface="Arial" panose="020B0604020202020204" pitchFamily="34" charset="0"/>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Leverage standards and solutions that are already implemented</a:t>
            </a:r>
          </a:p>
          <a:p>
            <a:pPr marL="214313" marR="0" lvl="1" indent="-214313" algn="l" defTabSz="685800" rtl="0" eaLnBrk="1" fontAlgn="auto" latinLnBrk="0" hangingPunct="1">
              <a:lnSpc>
                <a:spcPct val="100000"/>
              </a:lnSpc>
              <a:spcBef>
                <a:spcPts val="0"/>
              </a:spcBef>
              <a:spcAft>
                <a:spcPts val="750"/>
              </a:spcAft>
              <a:buClr>
                <a:srgbClr val="F26334"/>
              </a:buClr>
              <a:buSzTx/>
              <a:buFont typeface="Arial" panose="020B0604020202020204" pitchFamily="34" charset="0"/>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Connect to other companies that are piloting or have piloted</a:t>
            </a:r>
          </a:p>
          <a:p>
            <a:pPr marL="214313" marR="0" lvl="1" indent="-214313" algn="l" defTabSz="685800" rtl="0" eaLnBrk="1" fontAlgn="auto" latinLnBrk="0" hangingPunct="1">
              <a:lnSpc>
                <a:spcPct val="100000"/>
              </a:lnSpc>
              <a:spcBef>
                <a:spcPts val="0"/>
              </a:spcBef>
              <a:spcAft>
                <a:spcPts val="750"/>
              </a:spcAft>
              <a:buClr>
                <a:srgbClr val="F26334"/>
              </a:buClr>
              <a:buSzTx/>
              <a:buFont typeface="Arial" panose="020B0604020202020204" pitchFamily="34" charset="0"/>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Assistance in connecting to</a:t>
            </a:r>
            <a:r>
              <a:rPr lang="en-US" sz="1050" dirty="0">
                <a:solidFill>
                  <a:srgbClr val="002C6C"/>
                </a:solidFill>
                <a:latin typeface="Verdana"/>
              </a:rPr>
              <a:t> technology</a:t>
            </a:r>
            <a:r>
              <a:rPr kumimoji="0" lang="en-US" sz="1050" b="0" i="0" u="none" strike="noStrike" kern="1200" cap="none" spc="0" normalizeH="0" baseline="0" noProof="0" dirty="0">
                <a:ln>
                  <a:noFill/>
                </a:ln>
                <a:solidFill>
                  <a:srgbClr val="002C6C"/>
                </a:solidFill>
                <a:effectLst/>
                <a:uLnTx/>
                <a:uFillTx/>
                <a:latin typeface="Verdana"/>
                <a:ea typeface="+mn-ea"/>
                <a:cs typeface="+mn-cs"/>
              </a:rPr>
              <a:t> solution providers</a:t>
            </a:r>
          </a:p>
        </p:txBody>
      </p:sp>
      <p:cxnSp>
        <p:nvCxnSpPr>
          <p:cNvPr id="48" name="Straight Connector 47">
            <a:extLst>
              <a:ext uri="{FF2B5EF4-FFF2-40B4-BE49-F238E27FC236}">
                <a16:creationId xmlns:a16="http://schemas.microsoft.com/office/drawing/2014/main" id="{7A438C33-4619-448D-BF2B-3F4B89AB37AD}"/>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4C3A93E-ADC7-4A7E-B498-AA575000EF14}"/>
              </a:ext>
            </a:extLst>
          </p:cNvPr>
          <p:cNvGrpSpPr/>
          <p:nvPr/>
        </p:nvGrpSpPr>
        <p:grpSpPr>
          <a:xfrm>
            <a:off x="3396601" y="699299"/>
            <a:ext cx="2595508" cy="455878"/>
            <a:chOff x="4061463" y="936107"/>
            <a:chExt cx="3460676" cy="607839"/>
          </a:xfrm>
        </p:grpSpPr>
        <p:sp>
          <p:nvSpPr>
            <p:cNvPr id="119" name="Rounded Rectangle 93">
              <a:extLst>
                <a:ext uri="{FF2B5EF4-FFF2-40B4-BE49-F238E27FC236}">
                  <a16:creationId xmlns:a16="http://schemas.microsoft.com/office/drawing/2014/main" id="{6AF04D37-E37E-4471-A7A4-9099A422725B}"/>
                </a:ext>
              </a:extLst>
            </p:cNvPr>
            <p:cNvSpPr/>
            <p:nvPr/>
          </p:nvSpPr>
          <p:spPr>
            <a:xfrm>
              <a:off x="4420998" y="1049487"/>
              <a:ext cx="3101141"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prstClr val="white"/>
                  </a:solidFill>
                  <a:effectLst/>
                  <a:uLnTx/>
                  <a:uFillTx/>
                  <a:latin typeface="Verdana"/>
                  <a:ea typeface="+mn-ea"/>
                  <a:cs typeface="Arial"/>
                </a:rPr>
                <a:t>Where GS1 can support</a:t>
              </a:r>
            </a:p>
          </p:txBody>
        </p:sp>
        <p:sp>
          <p:nvSpPr>
            <p:cNvPr id="127" name="Freeform 79">
              <a:extLst>
                <a:ext uri="{FF2B5EF4-FFF2-40B4-BE49-F238E27FC236}">
                  <a16:creationId xmlns:a16="http://schemas.microsoft.com/office/drawing/2014/main" id="{3389BC08-1323-4218-A228-A26263113407}"/>
                </a:ext>
              </a:extLst>
            </p:cNvPr>
            <p:cNvSpPr>
              <a:spLocks/>
            </p:cNvSpPr>
            <p:nvPr/>
          </p:nvSpPr>
          <p:spPr bwMode="auto">
            <a:xfrm>
              <a:off x="4458043" y="1268583"/>
              <a:ext cx="70727" cy="46680"/>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8" name="Freeform 80">
              <a:extLst>
                <a:ext uri="{FF2B5EF4-FFF2-40B4-BE49-F238E27FC236}">
                  <a16:creationId xmlns:a16="http://schemas.microsoft.com/office/drawing/2014/main" id="{7CC2CFF5-EF63-4EAE-A355-F2B37148FC45}"/>
                </a:ext>
              </a:extLst>
            </p:cNvPr>
            <p:cNvSpPr>
              <a:spLocks/>
            </p:cNvSpPr>
            <p:nvPr/>
          </p:nvSpPr>
          <p:spPr bwMode="auto">
            <a:xfrm>
              <a:off x="4460872" y="1121471"/>
              <a:ext cx="70727" cy="46680"/>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1" name="Oval 20">
              <a:extLst>
                <a:ext uri="{FF2B5EF4-FFF2-40B4-BE49-F238E27FC236}">
                  <a16:creationId xmlns:a16="http://schemas.microsoft.com/office/drawing/2014/main" id="{3B3671C9-82FA-49E4-94B9-2C118462A9A2}"/>
                </a:ext>
              </a:extLst>
            </p:cNvPr>
            <p:cNvSpPr/>
            <p:nvPr/>
          </p:nvSpPr>
          <p:spPr>
            <a:xfrm>
              <a:off x="4061463" y="936107"/>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cxnSp>
        <p:nvCxnSpPr>
          <p:cNvPr id="50" name="Straight Connector 49">
            <a:extLst>
              <a:ext uri="{FF2B5EF4-FFF2-40B4-BE49-F238E27FC236}">
                <a16:creationId xmlns:a16="http://schemas.microsoft.com/office/drawing/2014/main" id="{31E41D24-169F-41C5-9F0A-9A9A2889E926}"/>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Rounded Rectangle 14">
            <a:extLst>
              <a:ext uri="{FF2B5EF4-FFF2-40B4-BE49-F238E27FC236}">
                <a16:creationId xmlns:a16="http://schemas.microsoft.com/office/drawing/2014/main" id="{2A82976B-DC9C-4E25-B881-24D28A255024}"/>
              </a:ext>
            </a:extLst>
          </p:cNvPr>
          <p:cNvSpPr/>
          <p:nvPr/>
        </p:nvSpPr>
        <p:spPr>
          <a:xfrm>
            <a:off x="455791" y="753301"/>
            <a:ext cx="2071567" cy="335564"/>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Verdana"/>
                <a:ea typeface="+mn-ea"/>
                <a:cs typeface="+mn-cs"/>
              </a:rPr>
              <a:t>GS1</a:t>
            </a:r>
          </a:p>
        </p:txBody>
      </p:sp>
      <p:sp>
        <p:nvSpPr>
          <p:cNvPr id="49" name="Slide Number Placeholder 9">
            <a:extLst>
              <a:ext uri="{FF2B5EF4-FFF2-40B4-BE49-F238E27FC236}">
                <a16:creationId xmlns:a16="http://schemas.microsoft.com/office/drawing/2014/main" id="{EFAF06BD-6156-4A34-9787-5B1E8E22D051}"/>
              </a:ext>
            </a:extLst>
          </p:cNvPr>
          <p:cNvSpPr txBox="1">
            <a:spLocks/>
          </p:cNvSpPr>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933" kern="1200" smtClean="0">
                <a:solidFill>
                  <a:srgbClr val="454545"/>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700" b="0" i="0" u="none" strike="noStrike" kern="1200" cap="none" spc="0" normalizeH="0" baseline="0" noProof="0">
                <a:ln>
                  <a:noFill/>
                </a:ln>
                <a:solidFill>
                  <a:srgbClr val="454545"/>
                </a:solidFill>
                <a:effectLst/>
                <a:uLnTx/>
                <a:uFillTx/>
                <a:latin typeface="Verdana"/>
                <a:ea typeface="+mn-ea"/>
              </a:rPr>
              <a:pPr marL="0" marR="0" lvl="0" indent="0" algn="r" defTabSz="914400" rtl="0" eaLnBrk="1" fontAlgn="base" latinLnBrk="0" hangingPunct="1">
                <a:lnSpc>
                  <a:spcPct val="100000"/>
                </a:lnSpc>
                <a:spcBef>
                  <a:spcPts val="0"/>
                </a:spcBef>
                <a:spcAft>
                  <a:spcPct val="0"/>
                </a:spcAft>
                <a:buClrTx/>
                <a:buSzTx/>
                <a:buFontTx/>
                <a:buNone/>
                <a:tabLst/>
                <a:defRPr/>
              </a:pPr>
              <a:t>2</a:t>
            </a:fld>
            <a:endParaRPr kumimoji="0" lang="en-US" sz="700" b="0" i="0" u="none" strike="noStrike" kern="1200" cap="none" spc="0" normalizeH="0" baseline="0" noProof="0">
              <a:ln>
                <a:noFill/>
              </a:ln>
              <a:solidFill>
                <a:srgbClr val="454545"/>
              </a:solidFill>
              <a:effectLst/>
              <a:uLnTx/>
              <a:uFillTx/>
              <a:latin typeface="Verdana"/>
              <a:ea typeface="+mn-ea"/>
            </a:endParaRPr>
          </a:p>
        </p:txBody>
      </p:sp>
      <p:grpSp>
        <p:nvGrpSpPr>
          <p:cNvPr id="3" name="Group 2">
            <a:extLst>
              <a:ext uri="{FF2B5EF4-FFF2-40B4-BE49-F238E27FC236}">
                <a16:creationId xmlns:a16="http://schemas.microsoft.com/office/drawing/2014/main" id="{D2FDB12A-6394-439C-9CC6-C801710A916C}"/>
              </a:ext>
            </a:extLst>
          </p:cNvPr>
          <p:cNvGrpSpPr/>
          <p:nvPr/>
        </p:nvGrpSpPr>
        <p:grpSpPr>
          <a:xfrm>
            <a:off x="3483485" y="844291"/>
            <a:ext cx="291170" cy="183038"/>
            <a:chOff x="4815923" y="212555"/>
            <a:chExt cx="528260" cy="324155"/>
          </a:xfrm>
          <a:solidFill>
            <a:schemeClr val="tx2"/>
          </a:solidFill>
        </p:grpSpPr>
        <p:sp>
          <p:nvSpPr>
            <p:cNvPr id="62" name="Freeform 286">
              <a:extLst>
                <a:ext uri="{FF2B5EF4-FFF2-40B4-BE49-F238E27FC236}">
                  <a16:creationId xmlns:a16="http://schemas.microsoft.com/office/drawing/2014/main" id="{C5708CA2-BEAD-4178-9DEA-257E648AE630}"/>
                </a:ext>
              </a:extLst>
            </p:cNvPr>
            <p:cNvSpPr>
              <a:spLocks/>
            </p:cNvSpPr>
            <p:nvPr/>
          </p:nvSpPr>
          <p:spPr bwMode="auto">
            <a:xfrm>
              <a:off x="4815923" y="325852"/>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63" name="Oval 287">
              <a:extLst>
                <a:ext uri="{FF2B5EF4-FFF2-40B4-BE49-F238E27FC236}">
                  <a16:creationId xmlns:a16="http://schemas.microsoft.com/office/drawing/2014/main" id="{68BA8F9A-B28B-4796-B99F-BC81128D787C}"/>
                </a:ext>
              </a:extLst>
            </p:cNvPr>
            <p:cNvSpPr>
              <a:spLocks noChangeArrowheads="1"/>
            </p:cNvSpPr>
            <p:nvPr/>
          </p:nvSpPr>
          <p:spPr bwMode="auto">
            <a:xfrm>
              <a:off x="4854984" y="225144"/>
              <a:ext cx="106025" cy="1117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64" name="Freeform 288">
              <a:extLst>
                <a:ext uri="{FF2B5EF4-FFF2-40B4-BE49-F238E27FC236}">
                  <a16:creationId xmlns:a16="http://schemas.microsoft.com/office/drawing/2014/main" id="{881BAD06-38E5-40E2-AAFB-C206712BEA48}"/>
                </a:ext>
              </a:extLst>
            </p:cNvPr>
            <p:cNvSpPr>
              <a:spLocks/>
            </p:cNvSpPr>
            <p:nvPr/>
          </p:nvSpPr>
          <p:spPr bwMode="auto">
            <a:xfrm>
              <a:off x="5145155" y="313263"/>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65" name="Oval 289">
              <a:extLst>
                <a:ext uri="{FF2B5EF4-FFF2-40B4-BE49-F238E27FC236}">
                  <a16:creationId xmlns:a16="http://schemas.microsoft.com/office/drawing/2014/main" id="{C993233F-0C80-4B29-85CF-9840B0115B04}"/>
                </a:ext>
              </a:extLst>
            </p:cNvPr>
            <p:cNvSpPr>
              <a:spLocks noChangeArrowheads="1"/>
            </p:cNvSpPr>
            <p:nvPr/>
          </p:nvSpPr>
          <p:spPr bwMode="auto">
            <a:xfrm>
              <a:off x="5189797" y="212555"/>
              <a:ext cx="106025" cy="1132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66" name="Freeform 290">
              <a:extLst>
                <a:ext uri="{FF2B5EF4-FFF2-40B4-BE49-F238E27FC236}">
                  <a16:creationId xmlns:a16="http://schemas.microsoft.com/office/drawing/2014/main" id="{B971E5A5-8DFA-410C-AD36-19B1F10C3615}"/>
                </a:ext>
              </a:extLst>
            </p:cNvPr>
            <p:cNvSpPr>
              <a:spLocks/>
            </p:cNvSpPr>
            <p:nvPr/>
          </p:nvSpPr>
          <p:spPr bwMode="auto">
            <a:xfrm>
              <a:off x="4947987" y="369912"/>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67" name="Freeform 291">
              <a:extLst>
                <a:ext uri="{FF2B5EF4-FFF2-40B4-BE49-F238E27FC236}">
                  <a16:creationId xmlns:a16="http://schemas.microsoft.com/office/drawing/2014/main" id="{D1D3EB4B-45C9-44F4-B8B2-ADD1D98BFB20}"/>
                </a:ext>
              </a:extLst>
            </p:cNvPr>
            <p:cNvSpPr>
              <a:spLocks/>
            </p:cNvSpPr>
            <p:nvPr/>
          </p:nvSpPr>
          <p:spPr bwMode="auto">
            <a:xfrm>
              <a:off x="5005650" y="236159"/>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52" name="Group 51">
            <a:extLst>
              <a:ext uri="{FF2B5EF4-FFF2-40B4-BE49-F238E27FC236}">
                <a16:creationId xmlns:a16="http://schemas.microsoft.com/office/drawing/2014/main" id="{1C07D689-F790-4BBB-BCE8-0FD40198DDA0}"/>
              </a:ext>
            </a:extLst>
          </p:cNvPr>
          <p:cNvGrpSpPr/>
          <p:nvPr/>
        </p:nvGrpSpPr>
        <p:grpSpPr>
          <a:xfrm>
            <a:off x="7405014" y="4531233"/>
            <a:ext cx="186825" cy="186825"/>
            <a:chOff x="9873352" y="6041644"/>
            <a:chExt cx="249100" cy="249100"/>
          </a:xfrm>
        </p:grpSpPr>
        <p:sp>
          <p:nvSpPr>
            <p:cNvPr id="53" name="Oval 52">
              <a:hlinkClick r:id="" action="ppaction://hlinkshowjump?jump=previousslide"/>
              <a:extLst>
                <a:ext uri="{FF2B5EF4-FFF2-40B4-BE49-F238E27FC236}">
                  <a16:creationId xmlns:a16="http://schemas.microsoft.com/office/drawing/2014/main" id="{D61EF267-6472-46C7-89B3-A57D0C1F254F}"/>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4" name="Group 53">
              <a:extLst>
                <a:ext uri="{FF2B5EF4-FFF2-40B4-BE49-F238E27FC236}">
                  <a16:creationId xmlns:a16="http://schemas.microsoft.com/office/drawing/2014/main" id="{559EE3D9-FBB7-45AF-8415-9CCEE217F767}"/>
                </a:ext>
              </a:extLst>
            </p:cNvPr>
            <p:cNvGrpSpPr/>
            <p:nvPr userDrawn="1"/>
          </p:nvGrpSpPr>
          <p:grpSpPr>
            <a:xfrm>
              <a:off x="9971776" y="6136088"/>
              <a:ext cx="41137" cy="66044"/>
              <a:chOff x="3345327" y="4804129"/>
              <a:chExt cx="74099" cy="118964"/>
            </a:xfrm>
          </p:grpSpPr>
          <p:cxnSp>
            <p:nvCxnSpPr>
              <p:cNvPr id="55" name="Straight Connector 54">
                <a:hlinkClick r:id="" action="ppaction://hlinkshowjump?jump=previousslide"/>
                <a:extLst>
                  <a:ext uri="{FF2B5EF4-FFF2-40B4-BE49-F238E27FC236}">
                    <a16:creationId xmlns:a16="http://schemas.microsoft.com/office/drawing/2014/main" id="{EC3584F4-3D81-40C5-B3E7-C4A48DA7D760}"/>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hlinkClick r:id="" action="ppaction://hlinkshowjump?jump=previousslide"/>
                <a:extLst>
                  <a:ext uri="{FF2B5EF4-FFF2-40B4-BE49-F238E27FC236}">
                    <a16:creationId xmlns:a16="http://schemas.microsoft.com/office/drawing/2014/main" id="{741DB591-35D4-4AB6-AA75-858DD96EB4F3}"/>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57" name="Group 56">
            <a:extLst>
              <a:ext uri="{FF2B5EF4-FFF2-40B4-BE49-F238E27FC236}">
                <a16:creationId xmlns:a16="http://schemas.microsoft.com/office/drawing/2014/main" id="{B4925736-EAC4-4D45-9E25-25C6A517C1EB}"/>
              </a:ext>
            </a:extLst>
          </p:cNvPr>
          <p:cNvGrpSpPr/>
          <p:nvPr/>
        </p:nvGrpSpPr>
        <p:grpSpPr>
          <a:xfrm>
            <a:off x="7642346" y="4531233"/>
            <a:ext cx="186825" cy="186825"/>
            <a:chOff x="10189795" y="6045160"/>
            <a:chExt cx="249100" cy="249100"/>
          </a:xfrm>
        </p:grpSpPr>
        <p:sp>
          <p:nvSpPr>
            <p:cNvPr id="58" name="Oval 57">
              <a:hlinkClick r:id="" action="ppaction://hlinkshowjump?jump=nextslide"/>
              <a:extLst>
                <a:ext uri="{FF2B5EF4-FFF2-40B4-BE49-F238E27FC236}">
                  <a16:creationId xmlns:a16="http://schemas.microsoft.com/office/drawing/2014/main" id="{CCA4AFD9-A366-4811-A6BA-BEA95905245A}"/>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9" name="Group 58">
              <a:extLst>
                <a:ext uri="{FF2B5EF4-FFF2-40B4-BE49-F238E27FC236}">
                  <a16:creationId xmlns:a16="http://schemas.microsoft.com/office/drawing/2014/main" id="{137403E4-6132-4E90-A54F-8450BA27687C}"/>
                </a:ext>
              </a:extLst>
            </p:cNvPr>
            <p:cNvGrpSpPr/>
            <p:nvPr userDrawn="1"/>
          </p:nvGrpSpPr>
          <p:grpSpPr>
            <a:xfrm flipH="1" flipV="1">
              <a:off x="10297292" y="6133992"/>
              <a:ext cx="41137" cy="66044"/>
              <a:chOff x="3345327" y="4804129"/>
              <a:chExt cx="74099" cy="118964"/>
            </a:xfrm>
          </p:grpSpPr>
          <p:cxnSp>
            <p:nvCxnSpPr>
              <p:cNvPr id="60" name="Straight Connector 59">
                <a:hlinkClick r:id="" action="ppaction://hlinkshowjump?jump=nextslide"/>
                <a:extLst>
                  <a:ext uri="{FF2B5EF4-FFF2-40B4-BE49-F238E27FC236}">
                    <a16:creationId xmlns:a16="http://schemas.microsoft.com/office/drawing/2014/main" id="{4EF067A7-8D91-4A8E-97A9-CE329E6CD8DC}"/>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hlinkClick r:id="" action="ppaction://hlinkshowjump?jump=nextslide"/>
                <a:extLst>
                  <a:ext uri="{FF2B5EF4-FFF2-40B4-BE49-F238E27FC236}">
                    <a16:creationId xmlns:a16="http://schemas.microsoft.com/office/drawing/2014/main" id="{BE4417D6-63F0-487E-B883-66917DCA89CF}"/>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7" name="AutoShape 2">
            <a:hlinkClick r:id="rId14" action="ppaction://hlinksldjump"/>
            <a:extLst>
              <a:ext uri="{FF2B5EF4-FFF2-40B4-BE49-F238E27FC236}">
                <a16:creationId xmlns:a16="http://schemas.microsoft.com/office/drawing/2014/main" id="{040876E1-C9DA-BA37-94F6-8EBC183526AB}"/>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WHY</a:t>
            </a:r>
          </a:p>
        </p:txBody>
      </p:sp>
      <p:sp>
        <p:nvSpPr>
          <p:cNvPr id="11" name="AutoShape 2">
            <a:hlinkClick r:id="rId15" action="ppaction://hlinksldjump"/>
            <a:extLst>
              <a:ext uri="{FF2B5EF4-FFF2-40B4-BE49-F238E27FC236}">
                <a16:creationId xmlns:a16="http://schemas.microsoft.com/office/drawing/2014/main" id="{A3CF6198-B5C9-D591-5F7F-B165F84042E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12" name="AutoShape 2">
            <a:hlinkClick r:id="rId16" action="ppaction://hlinksldjump"/>
            <a:extLst>
              <a:ext uri="{FF2B5EF4-FFF2-40B4-BE49-F238E27FC236}">
                <a16:creationId xmlns:a16="http://schemas.microsoft.com/office/drawing/2014/main" id="{04A7C936-17C5-5B45-C566-D4FB6AEB600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13" name="AutoShape 2">
            <a:hlinkClick r:id="rId17" action="ppaction://hlinksldjump"/>
            <a:extLst>
              <a:ext uri="{FF2B5EF4-FFF2-40B4-BE49-F238E27FC236}">
                <a16:creationId xmlns:a16="http://schemas.microsoft.com/office/drawing/2014/main" id="{8CE6EFA8-6432-0AC6-47BF-A659A4AE8ED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15" name="AutoShape 2">
            <a:hlinkClick r:id="rId18" action="ppaction://hlinksldjump"/>
            <a:extLst>
              <a:ext uri="{FF2B5EF4-FFF2-40B4-BE49-F238E27FC236}">
                <a16:creationId xmlns:a16="http://schemas.microsoft.com/office/drawing/2014/main" id="{7D5C4A12-298F-B261-BFEC-80BD4765C17A}"/>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REPORT &amp; LEARN</a:t>
            </a:r>
          </a:p>
        </p:txBody>
      </p:sp>
      <p:sp>
        <p:nvSpPr>
          <p:cNvPr id="19" name="Rounded Rectangle 14">
            <a:hlinkClick r:id="rId19"/>
            <a:extLst>
              <a:ext uri="{FF2B5EF4-FFF2-40B4-BE49-F238E27FC236}">
                <a16:creationId xmlns:a16="http://schemas.microsoft.com/office/drawing/2014/main" id="{208A9695-00C0-B9C2-72A7-620230F290AC}"/>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24" name="Arrow: Right 88">
            <a:hlinkClick r:id="" action="ppaction://hlinkshowjump?jump=lastslideviewed"/>
            <a:extLst>
              <a:ext uri="{FF2B5EF4-FFF2-40B4-BE49-F238E27FC236}">
                <a16:creationId xmlns:a16="http://schemas.microsoft.com/office/drawing/2014/main" id="{C668A2F5-90B5-7C7C-82F7-8C9B31500FE9}"/>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25" name="Graphic 24">
            <a:hlinkClick r:id="rId20" action="ppaction://hlinksldjump"/>
            <a:extLst>
              <a:ext uri="{FF2B5EF4-FFF2-40B4-BE49-F238E27FC236}">
                <a16:creationId xmlns:a16="http://schemas.microsoft.com/office/drawing/2014/main" id="{327F7074-4AC9-3C93-93E9-8C970C59CFE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2895708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582250D-84DD-4901-9B7A-680962D02B0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582250D-84DD-4901-9B7A-680962D02B0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0A93C9EA-9938-4705-8064-08C1ED7E89EB}"/>
              </a:ext>
            </a:extLst>
          </p:cNvPr>
          <p:cNvGrpSpPr/>
          <p:nvPr/>
        </p:nvGrpSpPr>
        <p:grpSpPr>
          <a:xfrm>
            <a:off x="2858853" y="699300"/>
            <a:ext cx="1972196" cy="765103"/>
            <a:chOff x="3811804" y="932400"/>
            <a:chExt cx="2629594" cy="1020137"/>
          </a:xfrm>
        </p:grpSpPr>
        <p:sp>
          <p:nvSpPr>
            <p:cNvPr id="75" name="Rounded Rectangle 74">
              <a:extLst>
                <a:ext uri="{FF2B5EF4-FFF2-40B4-BE49-F238E27FC236}">
                  <a16:creationId xmlns:a16="http://schemas.microsoft.com/office/drawing/2014/main" id="{4B1A88F8-77EF-4CA1-A438-87FA9A38C4FD}"/>
                </a:ext>
              </a:extLst>
            </p:cNvPr>
            <p:cNvSpPr/>
            <p:nvPr/>
          </p:nvSpPr>
          <p:spPr>
            <a:xfrm>
              <a:off x="3909714" y="1026866"/>
              <a:ext cx="2531684" cy="788933"/>
            </a:xfrm>
            <a:prstGeom prst="roundRect">
              <a:avLst>
                <a:gd name="adj" fmla="val 50000"/>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76" name="Freeform 75">
              <a:extLst>
                <a:ext uri="{FF2B5EF4-FFF2-40B4-BE49-F238E27FC236}">
                  <a16:creationId xmlns:a16="http://schemas.microsoft.com/office/drawing/2014/main" id="{AC76C469-1470-4A2A-BC2E-C124EADD08B6}"/>
                </a:ext>
              </a:extLst>
            </p:cNvPr>
            <p:cNvSpPr/>
            <p:nvPr/>
          </p:nvSpPr>
          <p:spPr>
            <a:xfrm>
              <a:off x="3811804" y="932400"/>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77" name="Oval 76">
              <a:extLst>
                <a:ext uri="{FF2B5EF4-FFF2-40B4-BE49-F238E27FC236}">
                  <a16:creationId xmlns:a16="http://schemas.microsoft.com/office/drawing/2014/main" id="{27B80841-2371-42AA-BBF2-66882DC8D143}"/>
                </a:ext>
              </a:extLst>
            </p:cNvPr>
            <p:cNvSpPr/>
            <p:nvPr/>
          </p:nvSpPr>
          <p:spPr>
            <a:xfrm>
              <a:off x="4068696" y="1192641"/>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78" name="Rectangle 77">
              <a:extLst>
                <a:ext uri="{FF2B5EF4-FFF2-40B4-BE49-F238E27FC236}">
                  <a16:creationId xmlns:a16="http://schemas.microsoft.com/office/drawing/2014/main" id="{81C64A28-6F1F-49A1-8974-ABE16609BECC}"/>
                </a:ext>
              </a:extLst>
            </p:cNvPr>
            <p:cNvSpPr/>
            <p:nvPr/>
          </p:nvSpPr>
          <p:spPr>
            <a:xfrm>
              <a:off x="4687836" y="1170136"/>
              <a:ext cx="1609092" cy="55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VALUE DRIVERS</a:t>
              </a:r>
            </a:p>
          </p:txBody>
        </p:sp>
        <p:grpSp>
          <p:nvGrpSpPr>
            <p:cNvPr id="166" name="Groupe 699">
              <a:extLst>
                <a:ext uri="{FF2B5EF4-FFF2-40B4-BE49-F238E27FC236}">
                  <a16:creationId xmlns:a16="http://schemas.microsoft.com/office/drawing/2014/main" id="{447B1FEA-35C7-48C0-983E-EDD06C5E7A9A}"/>
                </a:ext>
              </a:extLst>
            </p:cNvPr>
            <p:cNvGrpSpPr/>
            <p:nvPr/>
          </p:nvGrpSpPr>
          <p:grpSpPr>
            <a:xfrm>
              <a:off x="4138725" y="1337672"/>
              <a:ext cx="359587" cy="209594"/>
              <a:chOff x="2921000" y="5699125"/>
              <a:chExt cx="574675" cy="334963"/>
            </a:xfrm>
            <a:solidFill>
              <a:srgbClr val="802B73"/>
            </a:solidFill>
          </p:grpSpPr>
          <p:sp>
            <p:nvSpPr>
              <p:cNvPr id="167" name="Freeform 327">
                <a:extLst>
                  <a:ext uri="{FF2B5EF4-FFF2-40B4-BE49-F238E27FC236}">
                    <a16:creationId xmlns:a16="http://schemas.microsoft.com/office/drawing/2014/main" id="{FE88F1F8-4AB9-4E7B-9594-197688B7C09C}"/>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8" name="Freeform 328">
                <a:extLst>
                  <a:ext uri="{FF2B5EF4-FFF2-40B4-BE49-F238E27FC236}">
                    <a16:creationId xmlns:a16="http://schemas.microsoft.com/office/drawing/2014/main" id="{0419A846-7EF3-49E6-82BE-14057C904E3B}"/>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9" name="Freeform 329">
                <a:extLst>
                  <a:ext uri="{FF2B5EF4-FFF2-40B4-BE49-F238E27FC236}">
                    <a16:creationId xmlns:a16="http://schemas.microsoft.com/office/drawing/2014/main" id="{3A4310A7-E811-4788-84DE-B50A12B24F39}"/>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0" name="Freeform 330">
                <a:extLst>
                  <a:ext uri="{FF2B5EF4-FFF2-40B4-BE49-F238E27FC236}">
                    <a16:creationId xmlns:a16="http://schemas.microsoft.com/office/drawing/2014/main" id="{6FEB4710-7CC7-45A3-B363-1C509A13C585}"/>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1" name="Freeform 331">
                <a:extLst>
                  <a:ext uri="{FF2B5EF4-FFF2-40B4-BE49-F238E27FC236}">
                    <a16:creationId xmlns:a16="http://schemas.microsoft.com/office/drawing/2014/main" id="{87E311C3-7F00-4F08-9891-ED535D77268F}"/>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2" name="Freeform 332">
                <a:extLst>
                  <a:ext uri="{FF2B5EF4-FFF2-40B4-BE49-F238E27FC236}">
                    <a16:creationId xmlns:a16="http://schemas.microsoft.com/office/drawing/2014/main" id="{57106217-8195-49ED-8283-43010CEC7193}"/>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15" name="Group 14">
            <a:extLst>
              <a:ext uri="{FF2B5EF4-FFF2-40B4-BE49-F238E27FC236}">
                <a16:creationId xmlns:a16="http://schemas.microsoft.com/office/drawing/2014/main" id="{EF0787AA-3A46-4F5E-A5AA-09BA8F58FF7C}"/>
              </a:ext>
            </a:extLst>
          </p:cNvPr>
          <p:cNvGrpSpPr/>
          <p:nvPr/>
        </p:nvGrpSpPr>
        <p:grpSpPr>
          <a:xfrm>
            <a:off x="4897307" y="699300"/>
            <a:ext cx="1979712" cy="765103"/>
            <a:chOff x="6529743" y="1409385"/>
            <a:chExt cx="2639616" cy="1020137"/>
          </a:xfrm>
        </p:grpSpPr>
        <p:grpSp>
          <p:nvGrpSpPr>
            <p:cNvPr id="10" name="Group 9">
              <a:extLst>
                <a:ext uri="{FF2B5EF4-FFF2-40B4-BE49-F238E27FC236}">
                  <a16:creationId xmlns:a16="http://schemas.microsoft.com/office/drawing/2014/main" id="{9B010695-136C-4EE2-AA13-72E202FACC87}"/>
                </a:ext>
              </a:extLst>
            </p:cNvPr>
            <p:cNvGrpSpPr/>
            <p:nvPr/>
          </p:nvGrpSpPr>
          <p:grpSpPr>
            <a:xfrm>
              <a:off x="6637675" y="1514759"/>
              <a:ext cx="2531684" cy="788933"/>
              <a:chOff x="107932" y="3563875"/>
              <a:chExt cx="2531684" cy="788933"/>
            </a:xfrm>
          </p:grpSpPr>
          <p:sp>
            <p:nvSpPr>
              <p:cNvPr id="80" name="Rounded Rectangle 79">
                <a:extLst>
                  <a:ext uri="{FF2B5EF4-FFF2-40B4-BE49-F238E27FC236}">
                    <a16:creationId xmlns:a16="http://schemas.microsoft.com/office/drawing/2014/main" id="{4B1A88F8-77EF-4CA1-A438-87FA9A38C4FD}"/>
                  </a:ext>
                </a:extLst>
              </p:cNvPr>
              <p:cNvSpPr/>
              <p:nvPr/>
            </p:nvSpPr>
            <p:spPr>
              <a:xfrm>
                <a:off x="107932" y="3563875"/>
                <a:ext cx="2531684" cy="788933"/>
              </a:xfrm>
              <a:prstGeom prst="roundRect">
                <a:avLst>
                  <a:gd name="adj" fmla="val 50000"/>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2" name="Oval 81">
                <a:extLst>
                  <a:ext uri="{FF2B5EF4-FFF2-40B4-BE49-F238E27FC236}">
                    <a16:creationId xmlns:a16="http://schemas.microsoft.com/office/drawing/2014/main" id="{27B80841-2371-42AA-BBF2-66882DC8D143}"/>
                  </a:ext>
                </a:extLst>
              </p:cNvPr>
              <p:cNvSpPr/>
              <p:nvPr/>
            </p:nvSpPr>
            <p:spPr>
              <a:xfrm>
                <a:off x="247839" y="3717565"/>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3" name="Rectangle 82">
                <a:extLst>
                  <a:ext uri="{FF2B5EF4-FFF2-40B4-BE49-F238E27FC236}">
                    <a16:creationId xmlns:a16="http://schemas.microsoft.com/office/drawing/2014/main" id="{81C64A28-6F1F-49A1-8974-ABE16609BECC}"/>
                  </a:ext>
                </a:extLst>
              </p:cNvPr>
              <p:cNvSpPr/>
              <p:nvPr/>
            </p:nvSpPr>
            <p:spPr>
              <a:xfrm>
                <a:off x="876032" y="3793727"/>
                <a:ext cx="1624303"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KPIs</a:t>
                </a:r>
              </a:p>
            </p:txBody>
          </p:sp>
          <p:grpSp>
            <p:nvGrpSpPr>
              <p:cNvPr id="173" name="Groupe 900">
                <a:extLst>
                  <a:ext uri="{FF2B5EF4-FFF2-40B4-BE49-F238E27FC236}">
                    <a16:creationId xmlns:a16="http://schemas.microsoft.com/office/drawing/2014/main" id="{0827DFE4-30A6-4460-ACCE-E93F50AF69E3}"/>
                  </a:ext>
                </a:extLst>
              </p:cNvPr>
              <p:cNvGrpSpPr/>
              <p:nvPr/>
            </p:nvGrpSpPr>
            <p:grpSpPr>
              <a:xfrm>
                <a:off x="375758" y="3803045"/>
                <a:ext cx="261924" cy="310595"/>
                <a:chOff x="8237538" y="722313"/>
                <a:chExt cx="469900" cy="557212"/>
              </a:xfrm>
              <a:solidFill>
                <a:srgbClr val="007D74"/>
              </a:solidFill>
            </p:grpSpPr>
            <p:sp>
              <p:nvSpPr>
                <p:cNvPr id="174" name="Freeform 118">
                  <a:extLst>
                    <a:ext uri="{FF2B5EF4-FFF2-40B4-BE49-F238E27FC236}">
                      <a16:creationId xmlns:a16="http://schemas.microsoft.com/office/drawing/2014/main" id="{26013A8B-6B7E-4117-BF2D-C9D6A37D6593}"/>
                    </a:ext>
                  </a:extLst>
                </p:cNvPr>
                <p:cNvSpPr>
                  <a:spLocks noEditPoints="1"/>
                </p:cNvSpPr>
                <p:nvPr/>
              </p:nvSpPr>
              <p:spPr bwMode="auto">
                <a:xfrm>
                  <a:off x="8237538" y="1054100"/>
                  <a:ext cx="469900" cy="225425"/>
                </a:xfrm>
                <a:custGeom>
                  <a:avLst/>
                  <a:gdLst>
                    <a:gd name="T0" fmla="*/ 103 w 125"/>
                    <a:gd name="T1" fmla="*/ 4 h 60"/>
                    <a:gd name="T2" fmla="*/ 95 w 125"/>
                    <a:gd name="T3" fmla="*/ 3 h 60"/>
                    <a:gd name="T4" fmla="*/ 68 w 125"/>
                    <a:gd name="T5" fmla="*/ 16 h 60"/>
                    <a:gd name="T6" fmla="*/ 70 w 125"/>
                    <a:gd name="T7" fmla="*/ 23 h 60"/>
                    <a:gd name="T8" fmla="*/ 103 w 125"/>
                    <a:gd name="T9" fmla="*/ 4 h 60"/>
                    <a:gd name="T10" fmla="*/ 121 w 125"/>
                    <a:gd name="T11" fmla="*/ 5 h 60"/>
                    <a:gd name="T12" fmla="*/ 105 w 125"/>
                    <a:gd name="T13" fmla="*/ 6 h 60"/>
                    <a:gd name="T14" fmla="*/ 70 w 125"/>
                    <a:gd name="T15" fmla="*/ 26 h 60"/>
                    <a:gd name="T16" fmla="*/ 69 w 125"/>
                    <a:gd name="T17" fmla="*/ 28 h 60"/>
                    <a:gd name="T18" fmla="*/ 61 w 125"/>
                    <a:gd name="T19" fmla="*/ 35 h 60"/>
                    <a:gd name="T20" fmla="*/ 52 w 125"/>
                    <a:gd name="T21" fmla="*/ 34 h 60"/>
                    <a:gd name="T22" fmla="*/ 34 w 125"/>
                    <a:gd name="T23" fmla="*/ 25 h 60"/>
                    <a:gd name="T24" fmla="*/ 34 w 125"/>
                    <a:gd name="T25" fmla="*/ 22 h 60"/>
                    <a:gd name="T26" fmla="*/ 54 w 125"/>
                    <a:gd name="T27" fmla="*/ 32 h 60"/>
                    <a:gd name="T28" fmla="*/ 59 w 125"/>
                    <a:gd name="T29" fmla="*/ 32 h 60"/>
                    <a:gd name="T30" fmla="*/ 60 w 125"/>
                    <a:gd name="T31" fmla="*/ 32 h 60"/>
                    <a:gd name="T32" fmla="*/ 60 w 125"/>
                    <a:gd name="T33" fmla="*/ 32 h 60"/>
                    <a:gd name="T34" fmla="*/ 65 w 125"/>
                    <a:gd name="T35" fmla="*/ 29 h 60"/>
                    <a:gd name="T36" fmla="*/ 66 w 125"/>
                    <a:gd name="T37" fmla="*/ 27 h 60"/>
                    <a:gd name="T38" fmla="*/ 67 w 125"/>
                    <a:gd name="T39" fmla="*/ 24 h 60"/>
                    <a:gd name="T40" fmla="*/ 65 w 125"/>
                    <a:gd name="T41" fmla="*/ 17 h 60"/>
                    <a:gd name="T42" fmla="*/ 62 w 125"/>
                    <a:gd name="T43" fmla="*/ 14 h 60"/>
                    <a:gd name="T44" fmla="*/ 33 w 125"/>
                    <a:gd name="T45" fmla="*/ 1 h 60"/>
                    <a:gd name="T46" fmla="*/ 23 w 125"/>
                    <a:gd name="T47" fmla="*/ 1 h 60"/>
                    <a:gd name="T48" fmla="*/ 3 w 125"/>
                    <a:gd name="T49" fmla="*/ 5 h 60"/>
                    <a:gd name="T50" fmla="*/ 0 w 125"/>
                    <a:gd name="T51" fmla="*/ 39 h 60"/>
                    <a:gd name="T52" fmla="*/ 3 w 125"/>
                    <a:gd name="T53" fmla="*/ 44 h 60"/>
                    <a:gd name="T54" fmla="*/ 17 w 125"/>
                    <a:gd name="T55" fmla="*/ 44 h 60"/>
                    <a:gd name="T56" fmla="*/ 20 w 125"/>
                    <a:gd name="T57" fmla="*/ 44 h 60"/>
                    <a:gd name="T58" fmla="*/ 22 w 125"/>
                    <a:gd name="T59" fmla="*/ 45 h 60"/>
                    <a:gd name="T60" fmla="*/ 59 w 125"/>
                    <a:gd name="T61" fmla="*/ 59 h 60"/>
                    <a:gd name="T62" fmla="*/ 64 w 125"/>
                    <a:gd name="T63" fmla="*/ 59 h 60"/>
                    <a:gd name="T64" fmla="*/ 66 w 125"/>
                    <a:gd name="T65" fmla="*/ 58 h 60"/>
                    <a:gd name="T66" fmla="*/ 116 w 125"/>
                    <a:gd name="T67" fmla="*/ 21 h 60"/>
                    <a:gd name="T68" fmla="*/ 121 w 125"/>
                    <a:gd name="T6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0">
                      <a:moveTo>
                        <a:pt x="103" y="4"/>
                      </a:moveTo>
                      <a:cubicBezTo>
                        <a:pt x="100" y="2"/>
                        <a:pt x="97" y="1"/>
                        <a:pt x="95" y="3"/>
                      </a:cubicBezTo>
                      <a:cubicBezTo>
                        <a:pt x="68" y="16"/>
                        <a:pt x="68" y="16"/>
                        <a:pt x="68" y="16"/>
                      </a:cubicBezTo>
                      <a:cubicBezTo>
                        <a:pt x="69" y="18"/>
                        <a:pt x="70" y="20"/>
                        <a:pt x="70" y="23"/>
                      </a:cubicBezTo>
                      <a:lnTo>
                        <a:pt x="103" y="4"/>
                      </a:lnTo>
                      <a:close/>
                      <a:moveTo>
                        <a:pt x="121" y="5"/>
                      </a:moveTo>
                      <a:cubicBezTo>
                        <a:pt x="118" y="1"/>
                        <a:pt x="111" y="2"/>
                        <a:pt x="105" y="6"/>
                      </a:cubicBezTo>
                      <a:cubicBezTo>
                        <a:pt x="94" y="12"/>
                        <a:pt x="70" y="26"/>
                        <a:pt x="70" y="26"/>
                      </a:cubicBezTo>
                      <a:cubicBezTo>
                        <a:pt x="69" y="27"/>
                        <a:pt x="69" y="28"/>
                        <a:pt x="69" y="28"/>
                      </a:cubicBezTo>
                      <a:cubicBezTo>
                        <a:pt x="67" y="32"/>
                        <a:pt x="64" y="34"/>
                        <a:pt x="61" y="35"/>
                      </a:cubicBezTo>
                      <a:cubicBezTo>
                        <a:pt x="58" y="36"/>
                        <a:pt x="55" y="36"/>
                        <a:pt x="52" y="34"/>
                      </a:cubicBezTo>
                      <a:cubicBezTo>
                        <a:pt x="34" y="25"/>
                        <a:pt x="34" y="25"/>
                        <a:pt x="34" y="25"/>
                      </a:cubicBezTo>
                      <a:cubicBezTo>
                        <a:pt x="34" y="22"/>
                        <a:pt x="34" y="22"/>
                        <a:pt x="34" y="22"/>
                      </a:cubicBezTo>
                      <a:cubicBezTo>
                        <a:pt x="54" y="32"/>
                        <a:pt x="54" y="32"/>
                        <a:pt x="54" y="32"/>
                      </a:cubicBezTo>
                      <a:cubicBezTo>
                        <a:pt x="55" y="32"/>
                        <a:pt x="57" y="33"/>
                        <a:pt x="59" y="32"/>
                      </a:cubicBezTo>
                      <a:cubicBezTo>
                        <a:pt x="59" y="32"/>
                        <a:pt x="59" y="32"/>
                        <a:pt x="60" y="32"/>
                      </a:cubicBezTo>
                      <a:cubicBezTo>
                        <a:pt x="60" y="32"/>
                        <a:pt x="60" y="32"/>
                        <a:pt x="60" y="32"/>
                      </a:cubicBezTo>
                      <a:cubicBezTo>
                        <a:pt x="62" y="32"/>
                        <a:pt x="63" y="31"/>
                        <a:pt x="65" y="29"/>
                      </a:cubicBezTo>
                      <a:cubicBezTo>
                        <a:pt x="65" y="29"/>
                        <a:pt x="66" y="28"/>
                        <a:pt x="66" y="27"/>
                      </a:cubicBezTo>
                      <a:cubicBezTo>
                        <a:pt x="67" y="26"/>
                        <a:pt x="67" y="25"/>
                        <a:pt x="67" y="24"/>
                      </a:cubicBezTo>
                      <a:cubicBezTo>
                        <a:pt x="67" y="22"/>
                        <a:pt x="67" y="19"/>
                        <a:pt x="65" y="17"/>
                      </a:cubicBezTo>
                      <a:cubicBezTo>
                        <a:pt x="64" y="16"/>
                        <a:pt x="63" y="15"/>
                        <a:pt x="62" y="14"/>
                      </a:cubicBezTo>
                      <a:cubicBezTo>
                        <a:pt x="62" y="14"/>
                        <a:pt x="40" y="4"/>
                        <a:pt x="33" y="1"/>
                      </a:cubicBezTo>
                      <a:cubicBezTo>
                        <a:pt x="30" y="0"/>
                        <a:pt x="27" y="1"/>
                        <a:pt x="23" y="1"/>
                      </a:cubicBezTo>
                      <a:cubicBezTo>
                        <a:pt x="19" y="2"/>
                        <a:pt x="3" y="5"/>
                        <a:pt x="3" y="5"/>
                      </a:cubicBezTo>
                      <a:cubicBezTo>
                        <a:pt x="8" y="10"/>
                        <a:pt x="2" y="28"/>
                        <a:pt x="0" y="39"/>
                      </a:cubicBezTo>
                      <a:cubicBezTo>
                        <a:pt x="0" y="43"/>
                        <a:pt x="1" y="44"/>
                        <a:pt x="3" y="44"/>
                      </a:cubicBezTo>
                      <a:cubicBezTo>
                        <a:pt x="17" y="44"/>
                        <a:pt x="17" y="44"/>
                        <a:pt x="17" y="44"/>
                      </a:cubicBezTo>
                      <a:cubicBezTo>
                        <a:pt x="17" y="44"/>
                        <a:pt x="19" y="44"/>
                        <a:pt x="20" y="44"/>
                      </a:cubicBezTo>
                      <a:cubicBezTo>
                        <a:pt x="21" y="44"/>
                        <a:pt x="22" y="45"/>
                        <a:pt x="22" y="45"/>
                      </a:cubicBezTo>
                      <a:cubicBezTo>
                        <a:pt x="59" y="59"/>
                        <a:pt x="59" y="59"/>
                        <a:pt x="59" y="59"/>
                      </a:cubicBezTo>
                      <a:cubicBezTo>
                        <a:pt x="60" y="60"/>
                        <a:pt x="62" y="60"/>
                        <a:pt x="64" y="59"/>
                      </a:cubicBezTo>
                      <a:cubicBezTo>
                        <a:pt x="64" y="59"/>
                        <a:pt x="65" y="59"/>
                        <a:pt x="66" y="58"/>
                      </a:cubicBezTo>
                      <a:cubicBezTo>
                        <a:pt x="77" y="51"/>
                        <a:pt x="112" y="24"/>
                        <a:pt x="116" y="21"/>
                      </a:cubicBezTo>
                      <a:cubicBezTo>
                        <a:pt x="125" y="14"/>
                        <a:pt x="124" y="9"/>
                        <a:pt x="121" y="5"/>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5" name="Freeform 119">
                  <a:extLst>
                    <a:ext uri="{FF2B5EF4-FFF2-40B4-BE49-F238E27FC236}">
                      <a16:creationId xmlns:a16="http://schemas.microsoft.com/office/drawing/2014/main" id="{C59E29FB-2246-47AC-B0A3-ABCAE96F35FA}"/>
                    </a:ext>
                  </a:extLst>
                </p:cNvPr>
                <p:cNvSpPr>
                  <a:spLocks/>
                </p:cNvSpPr>
                <p:nvPr/>
              </p:nvSpPr>
              <p:spPr bwMode="auto">
                <a:xfrm>
                  <a:off x="8347076" y="722313"/>
                  <a:ext cx="250825" cy="247650"/>
                </a:xfrm>
                <a:custGeom>
                  <a:avLst/>
                  <a:gdLst>
                    <a:gd name="T0" fmla="*/ 66 w 67"/>
                    <a:gd name="T1" fmla="*/ 27 h 66"/>
                    <a:gd name="T2" fmla="*/ 65 w 67"/>
                    <a:gd name="T3" fmla="*/ 22 h 66"/>
                    <a:gd name="T4" fmla="*/ 61 w 67"/>
                    <a:gd name="T5" fmla="*/ 20 h 66"/>
                    <a:gd name="T6" fmla="*/ 61 w 67"/>
                    <a:gd name="T7" fmla="*/ 20 h 66"/>
                    <a:gd name="T8" fmla="*/ 57 w 67"/>
                    <a:gd name="T9" fmla="*/ 26 h 66"/>
                    <a:gd name="T10" fmla="*/ 58 w 67"/>
                    <a:gd name="T11" fmla="*/ 33 h 66"/>
                    <a:gd name="T12" fmla="*/ 33 w 67"/>
                    <a:gd name="T13" fmla="*/ 57 h 66"/>
                    <a:gd name="T14" fmla="*/ 9 w 67"/>
                    <a:gd name="T15" fmla="*/ 33 h 66"/>
                    <a:gd name="T16" fmla="*/ 33 w 67"/>
                    <a:gd name="T17" fmla="*/ 8 h 66"/>
                    <a:gd name="T18" fmla="*/ 47 w 67"/>
                    <a:gd name="T19" fmla="*/ 13 h 66"/>
                    <a:gd name="T20" fmla="*/ 51 w 67"/>
                    <a:gd name="T21" fmla="*/ 8 h 66"/>
                    <a:gd name="T22" fmla="*/ 46 w 67"/>
                    <a:gd name="T23" fmla="*/ 5 h 66"/>
                    <a:gd name="T24" fmla="*/ 44 w 67"/>
                    <a:gd name="T25" fmla="*/ 2 h 66"/>
                    <a:gd name="T26" fmla="*/ 40 w 67"/>
                    <a:gd name="T27" fmla="*/ 0 h 66"/>
                    <a:gd name="T28" fmla="*/ 36 w 67"/>
                    <a:gd name="T29" fmla="*/ 2 h 66"/>
                    <a:gd name="T30" fmla="*/ 30 w 67"/>
                    <a:gd name="T31" fmla="*/ 2 h 66"/>
                    <a:gd name="T32" fmla="*/ 27 w 67"/>
                    <a:gd name="T33" fmla="*/ 0 h 66"/>
                    <a:gd name="T34" fmla="*/ 23 w 67"/>
                    <a:gd name="T35" fmla="*/ 2 h 66"/>
                    <a:gd name="T36" fmla="*/ 20 w 67"/>
                    <a:gd name="T37" fmla="*/ 5 h 66"/>
                    <a:gd name="T38" fmla="*/ 16 w 67"/>
                    <a:gd name="T39" fmla="*/ 8 h 66"/>
                    <a:gd name="T40" fmla="*/ 12 w 67"/>
                    <a:gd name="T41" fmla="*/ 8 h 66"/>
                    <a:gd name="T42" fmla="*/ 8 w 67"/>
                    <a:gd name="T43" fmla="*/ 11 h 66"/>
                    <a:gd name="T44" fmla="*/ 8 w 67"/>
                    <a:gd name="T45" fmla="*/ 15 h 66"/>
                    <a:gd name="T46" fmla="*/ 5 w 67"/>
                    <a:gd name="T47" fmla="*/ 20 h 66"/>
                    <a:gd name="T48" fmla="*/ 2 w 67"/>
                    <a:gd name="T49" fmla="*/ 22 h 66"/>
                    <a:gd name="T50" fmla="*/ 1 w 67"/>
                    <a:gd name="T51" fmla="*/ 27 h 66"/>
                    <a:gd name="T52" fmla="*/ 3 w 67"/>
                    <a:gd name="T53" fmla="*/ 30 h 66"/>
                    <a:gd name="T54" fmla="*/ 3 w 67"/>
                    <a:gd name="T55" fmla="*/ 36 h 66"/>
                    <a:gd name="T56" fmla="*/ 1 w 67"/>
                    <a:gd name="T57" fmla="*/ 39 h 66"/>
                    <a:gd name="T58" fmla="*/ 2 w 67"/>
                    <a:gd name="T59" fmla="*/ 44 h 66"/>
                    <a:gd name="T60" fmla="*/ 5 w 67"/>
                    <a:gd name="T61" fmla="*/ 46 h 66"/>
                    <a:gd name="T62" fmla="*/ 8 w 67"/>
                    <a:gd name="T63" fmla="*/ 51 h 66"/>
                    <a:gd name="T64" fmla="*/ 8 w 67"/>
                    <a:gd name="T65" fmla="*/ 54 h 66"/>
                    <a:gd name="T66" fmla="*/ 12 w 67"/>
                    <a:gd name="T67" fmla="*/ 58 h 66"/>
                    <a:gd name="T68" fmla="*/ 16 w 67"/>
                    <a:gd name="T69" fmla="*/ 58 h 66"/>
                    <a:gd name="T70" fmla="*/ 20 w 67"/>
                    <a:gd name="T71" fmla="*/ 61 h 66"/>
                    <a:gd name="T72" fmla="*/ 23 w 67"/>
                    <a:gd name="T73" fmla="*/ 64 h 66"/>
                    <a:gd name="T74" fmla="*/ 27 w 67"/>
                    <a:gd name="T75" fmla="*/ 65 h 66"/>
                    <a:gd name="T76" fmla="*/ 30 w 67"/>
                    <a:gd name="T77" fmla="*/ 64 h 66"/>
                    <a:gd name="T78" fmla="*/ 36 w 67"/>
                    <a:gd name="T79" fmla="*/ 64 h 66"/>
                    <a:gd name="T80" fmla="*/ 40 w 67"/>
                    <a:gd name="T81" fmla="*/ 65 h 66"/>
                    <a:gd name="T82" fmla="*/ 44 w 67"/>
                    <a:gd name="T83" fmla="*/ 64 h 66"/>
                    <a:gd name="T84" fmla="*/ 46 w 67"/>
                    <a:gd name="T85" fmla="*/ 61 h 66"/>
                    <a:gd name="T86" fmla="*/ 51 w 67"/>
                    <a:gd name="T87" fmla="*/ 58 h 66"/>
                    <a:gd name="T88" fmla="*/ 55 w 67"/>
                    <a:gd name="T89" fmla="*/ 58 h 66"/>
                    <a:gd name="T90" fmla="*/ 58 w 67"/>
                    <a:gd name="T91" fmla="*/ 54 h 66"/>
                    <a:gd name="T92" fmla="*/ 59 w 67"/>
                    <a:gd name="T93" fmla="*/ 51 h 66"/>
                    <a:gd name="T94" fmla="*/ 61 w 67"/>
                    <a:gd name="T95" fmla="*/ 46 h 66"/>
                    <a:gd name="T96" fmla="*/ 65 w 67"/>
                    <a:gd name="T97" fmla="*/ 44 h 66"/>
                    <a:gd name="T98" fmla="*/ 66 w 67"/>
                    <a:gd name="T99" fmla="*/ 39 h 66"/>
                    <a:gd name="T100" fmla="*/ 64 w 67"/>
                    <a:gd name="T101" fmla="*/ 36 h 66"/>
                    <a:gd name="T102" fmla="*/ 64 w 67"/>
                    <a:gd name="T103" fmla="*/ 30 h 66"/>
                    <a:gd name="T104" fmla="*/ 66 w 67"/>
                    <a:gd name="T10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6">
                      <a:moveTo>
                        <a:pt x="66" y="27"/>
                      </a:moveTo>
                      <a:cubicBezTo>
                        <a:pt x="67" y="25"/>
                        <a:pt x="66" y="23"/>
                        <a:pt x="65" y="22"/>
                      </a:cubicBezTo>
                      <a:cubicBezTo>
                        <a:pt x="61" y="20"/>
                        <a:pt x="61" y="20"/>
                        <a:pt x="61" y="20"/>
                      </a:cubicBezTo>
                      <a:cubicBezTo>
                        <a:pt x="61" y="20"/>
                        <a:pt x="61" y="20"/>
                        <a:pt x="61" y="20"/>
                      </a:cubicBezTo>
                      <a:cubicBezTo>
                        <a:pt x="57" y="26"/>
                        <a:pt x="57" y="26"/>
                        <a:pt x="57" y="26"/>
                      </a:cubicBezTo>
                      <a:cubicBezTo>
                        <a:pt x="57" y="28"/>
                        <a:pt x="58" y="30"/>
                        <a:pt x="58" y="33"/>
                      </a:cubicBezTo>
                      <a:cubicBezTo>
                        <a:pt x="58" y="46"/>
                        <a:pt x="47" y="57"/>
                        <a:pt x="33" y="57"/>
                      </a:cubicBezTo>
                      <a:cubicBezTo>
                        <a:pt x="20" y="57"/>
                        <a:pt x="9" y="46"/>
                        <a:pt x="9" y="33"/>
                      </a:cubicBezTo>
                      <a:cubicBezTo>
                        <a:pt x="9" y="19"/>
                        <a:pt x="20" y="8"/>
                        <a:pt x="33" y="8"/>
                      </a:cubicBezTo>
                      <a:cubicBezTo>
                        <a:pt x="38" y="8"/>
                        <a:pt x="43" y="10"/>
                        <a:pt x="47" y="13"/>
                      </a:cubicBezTo>
                      <a:cubicBezTo>
                        <a:pt x="51" y="8"/>
                        <a:pt x="51" y="8"/>
                        <a:pt x="51" y="8"/>
                      </a:cubicBezTo>
                      <a:cubicBezTo>
                        <a:pt x="49" y="7"/>
                        <a:pt x="47" y="6"/>
                        <a:pt x="46" y="5"/>
                      </a:cubicBezTo>
                      <a:cubicBezTo>
                        <a:pt x="44" y="2"/>
                        <a:pt x="44" y="2"/>
                        <a:pt x="44" y="2"/>
                      </a:cubicBezTo>
                      <a:cubicBezTo>
                        <a:pt x="43" y="0"/>
                        <a:pt x="41" y="0"/>
                        <a:pt x="40" y="0"/>
                      </a:cubicBezTo>
                      <a:cubicBezTo>
                        <a:pt x="36" y="2"/>
                        <a:pt x="36" y="2"/>
                        <a:pt x="36" y="2"/>
                      </a:cubicBezTo>
                      <a:cubicBezTo>
                        <a:pt x="35" y="3"/>
                        <a:pt x="32" y="3"/>
                        <a:pt x="30" y="2"/>
                      </a:cubicBezTo>
                      <a:cubicBezTo>
                        <a:pt x="27" y="0"/>
                        <a:pt x="27" y="0"/>
                        <a:pt x="27" y="0"/>
                      </a:cubicBezTo>
                      <a:cubicBezTo>
                        <a:pt x="26" y="0"/>
                        <a:pt x="23" y="0"/>
                        <a:pt x="23" y="2"/>
                      </a:cubicBezTo>
                      <a:cubicBezTo>
                        <a:pt x="20" y="5"/>
                        <a:pt x="20" y="5"/>
                        <a:pt x="20" y="5"/>
                      </a:cubicBezTo>
                      <a:cubicBezTo>
                        <a:pt x="19" y="6"/>
                        <a:pt x="17" y="8"/>
                        <a:pt x="16" y="8"/>
                      </a:cubicBezTo>
                      <a:cubicBezTo>
                        <a:pt x="12" y="8"/>
                        <a:pt x="12" y="8"/>
                        <a:pt x="12" y="8"/>
                      </a:cubicBezTo>
                      <a:cubicBezTo>
                        <a:pt x="10" y="8"/>
                        <a:pt x="8" y="9"/>
                        <a:pt x="8" y="11"/>
                      </a:cubicBezTo>
                      <a:cubicBezTo>
                        <a:pt x="8" y="15"/>
                        <a:pt x="8" y="15"/>
                        <a:pt x="8" y="15"/>
                      </a:cubicBezTo>
                      <a:cubicBezTo>
                        <a:pt x="8" y="17"/>
                        <a:pt x="7" y="19"/>
                        <a:pt x="5" y="20"/>
                      </a:cubicBezTo>
                      <a:cubicBezTo>
                        <a:pt x="2" y="22"/>
                        <a:pt x="2" y="22"/>
                        <a:pt x="2" y="22"/>
                      </a:cubicBezTo>
                      <a:cubicBezTo>
                        <a:pt x="1" y="23"/>
                        <a:pt x="0" y="25"/>
                        <a:pt x="1" y="27"/>
                      </a:cubicBezTo>
                      <a:cubicBezTo>
                        <a:pt x="3" y="30"/>
                        <a:pt x="3" y="30"/>
                        <a:pt x="3" y="30"/>
                      </a:cubicBezTo>
                      <a:cubicBezTo>
                        <a:pt x="3" y="32"/>
                        <a:pt x="3" y="34"/>
                        <a:pt x="3" y="36"/>
                      </a:cubicBezTo>
                      <a:cubicBezTo>
                        <a:pt x="1" y="39"/>
                        <a:pt x="1" y="39"/>
                        <a:pt x="1" y="39"/>
                      </a:cubicBezTo>
                      <a:cubicBezTo>
                        <a:pt x="0" y="41"/>
                        <a:pt x="1" y="43"/>
                        <a:pt x="2" y="44"/>
                      </a:cubicBezTo>
                      <a:cubicBezTo>
                        <a:pt x="5" y="46"/>
                        <a:pt x="5" y="46"/>
                        <a:pt x="5" y="46"/>
                      </a:cubicBezTo>
                      <a:cubicBezTo>
                        <a:pt x="7" y="47"/>
                        <a:pt x="8" y="49"/>
                        <a:pt x="8" y="51"/>
                      </a:cubicBezTo>
                      <a:cubicBezTo>
                        <a:pt x="8" y="54"/>
                        <a:pt x="8" y="54"/>
                        <a:pt x="8" y="54"/>
                      </a:cubicBezTo>
                      <a:cubicBezTo>
                        <a:pt x="8" y="56"/>
                        <a:pt x="10" y="58"/>
                        <a:pt x="12" y="58"/>
                      </a:cubicBezTo>
                      <a:cubicBezTo>
                        <a:pt x="16" y="58"/>
                        <a:pt x="16" y="58"/>
                        <a:pt x="16" y="58"/>
                      </a:cubicBezTo>
                      <a:cubicBezTo>
                        <a:pt x="17" y="58"/>
                        <a:pt x="19" y="59"/>
                        <a:pt x="20" y="61"/>
                      </a:cubicBezTo>
                      <a:cubicBezTo>
                        <a:pt x="23" y="64"/>
                        <a:pt x="23" y="64"/>
                        <a:pt x="23" y="64"/>
                      </a:cubicBezTo>
                      <a:cubicBezTo>
                        <a:pt x="23" y="66"/>
                        <a:pt x="26" y="66"/>
                        <a:pt x="27" y="65"/>
                      </a:cubicBezTo>
                      <a:cubicBezTo>
                        <a:pt x="30" y="64"/>
                        <a:pt x="30" y="64"/>
                        <a:pt x="30" y="64"/>
                      </a:cubicBezTo>
                      <a:cubicBezTo>
                        <a:pt x="32" y="63"/>
                        <a:pt x="35" y="63"/>
                        <a:pt x="36" y="64"/>
                      </a:cubicBezTo>
                      <a:cubicBezTo>
                        <a:pt x="40" y="65"/>
                        <a:pt x="40" y="65"/>
                        <a:pt x="40" y="65"/>
                      </a:cubicBezTo>
                      <a:cubicBezTo>
                        <a:pt x="41" y="66"/>
                        <a:pt x="43" y="66"/>
                        <a:pt x="44" y="64"/>
                      </a:cubicBezTo>
                      <a:cubicBezTo>
                        <a:pt x="46" y="61"/>
                        <a:pt x="46" y="61"/>
                        <a:pt x="46" y="61"/>
                      </a:cubicBezTo>
                      <a:cubicBezTo>
                        <a:pt x="47" y="59"/>
                        <a:pt x="49" y="58"/>
                        <a:pt x="51" y="58"/>
                      </a:cubicBezTo>
                      <a:cubicBezTo>
                        <a:pt x="55" y="58"/>
                        <a:pt x="55" y="58"/>
                        <a:pt x="55" y="58"/>
                      </a:cubicBezTo>
                      <a:cubicBezTo>
                        <a:pt x="57" y="58"/>
                        <a:pt x="58" y="56"/>
                        <a:pt x="58" y="54"/>
                      </a:cubicBezTo>
                      <a:cubicBezTo>
                        <a:pt x="59" y="51"/>
                        <a:pt x="59" y="51"/>
                        <a:pt x="59" y="51"/>
                      </a:cubicBezTo>
                      <a:cubicBezTo>
                        <a:pt x="59" y="49"/>
                        <a:pt x="60" y="47"/>
                        <a:pt x="61" y="46"/>
                      </a:cubicBezTo>
                      <a:cubicBezTo>
                        <a:pt x="65" y="44"/>
                        <a:pt x="65" y="44"/>
                        <a:pt x="65" y="44"/>
                      </a:cubicBezTo>
                      <a:cubicBezTo>
                        <a:pt x="66" y="43"/>
                        <a:pt x="67" y="41"/>
                        <a:pt x="66" y="39"/>
                      </a:cubicBezTo>
                      <a:cubicBezTo>
                        <a:pt x="64" y="36"/>
                        <a:pt x="64" y="36"/>
                        <a:pt x="64" y="36"/>
                      </a:cubicBezTo>
                      <a:cubicBezTo>
                        <a:pt x="63" y="34"/>
                        <a:pt x="63" y="32"/>
                        <a:pt x="64" y="30"/>
                      </a:cubicBezTo>
                      <a:lnTo>
                        <a:pt x="66" y="2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6" name="Freeform 120">
                  <a:extLst>
                    <a:ext uri="{FF2B5EF4-FFF2-40B4-BE49-F238E27FC236}">
                      <a16:creationId xmlns:a16="http://schemas.microsoft.com/office/drawing/2014/main" id="{FEC8B2DE-10EA-499B-BD2D-BE7F10F8884E}"/>
                    </a:ext>
                  </a:extLst>
                </p:cNvPr>
                <p:cNvSpPr>
                  <a:spLocks/>
                </p:cNvSpPr>
                <p:nvPr/>
              </p:nvSpPr>
              <p:spPr bwMode="auto">
                <a:xfrm>
                  <a:off x="8366126" y="947738"/>
                  <a:ext cx="101600" cy="93662"/>
                </a:xfrm>
                <a:custGeom>
                  <a:avLst/>
                  <a:gdLst>
                    <a:gd name="T0" fmla="*/ 23 w 27"/>
                    <a:gd name="T1" fmla="*/ 7 h 25"/>
                    <a:gd name="T2" fmla="*/ 21 w 27"/>
                    <a:gd name="T3" fmla="*/ 7 h 25"/>
                    <a:gd name="T4" fmla="*/ 16 w 27"/>
                    <a:gd name="T5" fmla="*/ 5 h 25"/>
                    <a:gd name="T6" fmla="*/ 14 w 27"/>
                    <a:gd name="T7" fmla="*/ 1 h 25"/>
                    <a:gd name="T8" fmla="*/ 11 w 27"/>
                    <a:gd name="T9" fmla="*/ 0 h 25"/>
                    <a:gd name="T10" fmla="*/ 8 w 27"/>
                    <a:gd name="T11" fmla="*/ 0 h 25"/>
                    <a:gd name="T12" fmla="*/ 0 w 27"/>
                    <a:gd name="T13" fmla="*/ 18 h 25"/>
                    <a:gd name="T14" fmla="*/ 1 w 27"/>
                    <a:gd name="T15" fmla="*/ 18 h 25"/>
                    <a:gd name="T16" fmla="*/ 11 w 27"/>
                    <a:gd name="T17" fmla="*/ 18 h 25"/>
                    <a:gd name="T18" fmla="*/ 19 w 27"/>
                    <a:gd name="T19" fmla="*/ 25 h 25"/>
                    <a:gd name="T20" fmla="*/ 19 w 27"/>
                    <a:gd name="T21" fmla="*/ 25 h 25"/>
                    <a:gd name="T22" fmla="*/ 27 w 27"/>
                    <a:gd name="T23" fmla="*/ 5 h 25"/>
                    <a:gd name="T24" fmla="*/ 27 w 27"/>
                    <a:gd name="T25" fmla="*/ 5 h 25"/>
                    <a:gd name="T26" fmla="*/ 23 w 27"/>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3" y="7"/>
                      </a:moveTo>
                      <a:cubicBezTo>
                        <a:pt x="23" y="7"/>
                        <a:pt x="22" y="7"/>
                        <a:pt x="21" y="7"/>
                      </a:cubicBezTo>
                      <a:cubicBezTo>
                        <a:pt x="19" y="7"/>
                        <a:pt x="17" y="6"/>
                        <a:pt x="16" y="5"/>
                      </a:cubicBezTo>
                      <a:cubicBezTo>
                        <a:pt x="14" y="1"/>
                        <a:pt x="14" y="1"/>
                        <a:pt x="14" y="1"/>
                      </a:cubicBezTo>
                      <a:cubicBezTo>
                        <a:pt x="13" y="1"/>
                        <a:pt x="12" y="0"/>
                        <a:pt x="11" y="0"/>
                      </a:cubicBezTo>
                      <a:cubicBezTo>
                        <a:pt x="8" y="0"/>
                        <a:pt x="8" y="0"/>
                        <a:pt x="8" y="0"/>
                      </a:cubicBezTo>
                      <a:cubicBezTo>
                        <a:pt x="0" y="18"/>
                        <a:pt x="0" y="18"/>
                        <a:pt x="0" y="18"/>
                      </a:cubicBezTo>
                      <a:cubicBezTo>
                        <a:pt x="1" y="18"/>
                        <a:pt x="1" y="18"/>
                        <a:pt x="1" y="18"/>
                      </a:cubicBezTo>
                      <a:cubicBezTo>
                        <a:pt x="11" y="18"/>
                        <a:pt x="11" y="18"/>
                        <a:pt x="11" y="18"/>
                      </a:cubicBezTo>
                      <a:cubicBezTo>
                        <a:pt x="19" y="25"/>
                        <a:pt x="19" y="25"/>
                        <a:pt x="19" y="25"/>
                      </a:cubicBezTo>
                      <a:cubicBezTo>
                        <a:pt x="19" y="25"/>
                        <a:pt x="19" y="25"/>
                        <a:pt x="19" y="25"/>
                      </a:cubicBezTo>
                      <a:cubicBezTo>
                        <a:pt x="27" y="5"/>
                        <a:pt x="27" y="5"/>
                        <a:pt x="27" y="5"/>
                      </a:cubicBezTo>
                      <a:cubicBezTo>
                        <a:pt x="27" y="5"/>
                        <a:pt x="27" y="5"/>
                        <a:pt x="27" y="5"/>
                      </a:cubicBezTo>
                      <a:lnTo>
                        <a:pt x="23" y="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7" name="Freeform 121">
                  <a:extLst>
                    <a:ext uri="{FF2B5EF4-FFF2-40B4-BE49-F238E27FC236}">
                      <a16:creationId xmlns:a16="http://schemas.microsoft.com/office/drawing/2014/main" id="{E7038157-06A3-42D5-9688-3302C99BD412}"/>
                    </a:ext>
                  </a:extLst>
                </p:cNvPr>
                <p:cNvSpPr>
                  <a:spLocks/>
                </p:cNvSpPr>
                <p:nvPr/>
              </p:nvSpPr>
              <p:spPr bwMode="auto">
                <a:xfrm>
                  <a:off x="8474076" y="947738"/>
                  <a:ext cx="101600" cy="93662"/>
                </a:xfrm>
                <a:custGeom>
                  <a:avLst/>
                  <a:gdLst>
                    <a:gd name="T0" fmla="*/ 17 w 27"/>
                    <a:gd name="T1" fmla="*/ 0 h 25"/>
                    <a:gd name="T2" fmla="*/ 14 w 27"/>
                    <a:gd name="T3" fmla="*/ 1 h 25"/>
                    <a:gd name="T4" fmla="*/ 12 w 27"/>
                    <a:gd name="T5" fmla="*/ 5 h 25"/>
                    <a:gd name="T6" fmla="*/ 7 w 27"/>
                    <a:gd name="T7" fmla="*/ 7 h 25"/>
                    <a:gd name="T8" fmla="*/ 4 w 27"/>
                    <a:gd name="T9" fmla="*/ 7 h 25"/>
                    <a:gd name="T10" fmla="*/ 1 w 27"/>
                    <a:gd name="T11" fmla="*/ 5 h 25"/>
                    <a:gd name="T12" fmla="*/ 0 w 27"/>
                    <a:gd name="T13" fmla="*/ 5 h 25"/>
                    <a:gd name="T14" fmla="*/ 9 w 27"/>
                    <a:gd name="T15" fmla="*/ 25 h 25"/>
                    <a:gd name="T16" fmla="*/ 9 w 27"/>
                    <a:gd name="T17" fmla="*/ 25 h 25"/>
                    <a:gd name="T18" fmla="*/ 16 w 27"/>
                    <a:gd name="T19" fmla="*/ 18 h 25"/>
                    <a:gd name="T20" fmla="*/ 27 w 27"/>
                    <a:gd name="T21" fmla="*/ 18 h 25"/>
                    <a:gd name="T22" fmla="*/ 27 w 27"/>
                    <a:gd name="T23" fmla="*/ 18 h 25"/>
                    <a:gd name="T24" fmla="*/ 20 w 27"/>
                    <a:gd name="T25" fmla="*/ 0 h 25"/>
                    <a:gd name="T26" fmla="*/ 17 w 27"/>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17" y="0"/>
                      </a:moveTo>
                      <a:cubicBezTo>
                        <a:pt x="16" y="0"/>
                        <a:pt x="15" y="1"/>
                        <a:pt x="14" y="1"/>
                      </a:cubicBezTo>
                      <a:cubicBezTo>
                        <a:pt x="12" y="5"/>
                        <a:pt x="12" y="5"/>
                        <a:pt x="12" y="5"/>
                      </a:cubicBezTo>
                      <a:cubicBezTo>
                        <a:pt x="11" y="6"/>
                        <a:pt x="9" y="7"/>
                        <a:pt x="7" y="7"/>
                      </a:cubicBezTo>
                      <a:cubicBezTo>
                        <a:pt x="6" y="7"/>
                        <a:pt x="5" y="7"/>
                        <a:pt x="4" y="7"/>
                      </a:cubicBezTo>
                      <a:cubicBezTo>
                        <a:pt x="1" y="5"/>
                        <a:pt x="1" y="5"/>
                        <a:pt x="1" y="5"/>
                      </a:cubicBezTo>
                      <a:cubicBezTo>
                        <a:pt x="1" y="5"/>
                        <a:pt x="1" y="5"/>
                        <a:pt x="0" y="5"/>
                      </a:cubicBezTo>
                      <a:cubicBezTo>
                        <a:pt x="9" y="25"/>
                        <a:pt x="9" y="25"/>
                        <a:pt x="9" y="25"/>
                      </a:cubicBezTo>
                      <a:cubicBezTo>
                        <a:pt x="9" y="25"/>
                        <a:pt x="9" y="25"/>
                        <a:pt x="9" y="25"/>
                      </a:cubicBezTo>
                      <a:cubicBezTo>
                        <a:pt x="16" y="18"/>
                        <a:pt x="16" y="18"/>
                        <a:pt x="16" y="18"/>
                      </a:cubicBezTo>
                      <a:cubicBezTo>
                        <a:pt x="27" y="18"/>
                        <a:pt x="27" y="18"/>
                        <a:pt x="27" y="18"/>
                      </a:cubicBezTo>
                      <a:cubicBezTo>
                        <a:pt x="27" y="18"/>
                        <a:pt x="27" y="18"/>
                        <a:pt x="27" y="18"/>
                      </a:cubicBezTo>
                      <a:cubicBezTo>
                        <a:pt x="20" y="0"/>
                        <a:pt x="20" y="0"/>
                        <a:pt x="20" y="0"/>
                      </a:cubicBezTo>
                      <a:lnTo>
                        <a:pt x="17" y="0"/>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8" name="Freeform 122">
                  <a:extLst>
                    <a:ext uri="{FF2B5EF4-FFF2-40B4-BE49-F238E27FC236}">
                      <a16:creationId xmlns:a16="http://schemas.microsoft.com/office/drawing/2014/main" id="{6AFD2F24-BFF3-4AE9-B24F-086AE4A98FFD}"/>
                    </a:ext>
                  </a:extLst>
                </p:cNvPr>
                <p:cNvSpPr>
                  <a:spLocks/>
                </p:cNvSpPr>
                <p:nvPr/>
              </p:nvSpPr>
              <p:spPr bwMode="auto">
                <a:xfrm>
                  <a:off x="8410576" y="749300"/>
                  <a:ext cx="169863" cy="153987"/>
                </a:xfrm>
                <a:custGeom>
                  <a:avLst/>
                  <a:gdLst>
                    <a:gd name="T0" fmla="*/ 16 w 45"/>
                    <a:gd name="T1" fmla="*/ 29 h 41"/>
                    <a:gd name="T2" fmla="*/ 9 w 45"/>
                    <a:gd name="T3" fmla="*/ 20 h 41"/>
                    <a:gd name="T4" fmla="*/ 3 w 45"/>
                    <a:gd name="T5" fmla="*/ 20 h 41"/>
                    <a:gd name="T6" fmla="*/ 2 w 45"/>
                    <a:gd name="T7" fmla="*/ 26 h 41"/>
                    <a:gd name="T8" fmla="*/ 13 w 45"/>
                    <a:gd name="T9" fmla="*/ 39 h 41"/>
                    <a:gd name="T10" fmla="*/ 16 w 45"/>
                    <a:gd name="T11" fmla="*/ 41 h 41"/>
                    <a:gd name="T12" fmla="*/ 16 w 45"/>
                    <a:gd name="T13" fmla="*/ 41 h 41"/>
                    <a:gd name="T14" fmla="*/ 20 w 45"/>
                    <a:gd name="T15" fmla="*/ 39 h 41"/>
                    <a:gd name="T16" fmla="*/ 36 w 45"/>
                    <a:gd name="T17" fmla="*/ 18 h 41"/>
                    <a:gd name="T18" fmla="*/ 38 w 45"/>
                    <a:gd name="T19" fmla="*/ 15 h 41"/>
                    <a:gd name="T20" fmla="*/ 40 w 45"/>
                    <a:gd name="T21" fmla="*/ 13 h 41"/>
                    <a:gd name="T22" fmla="*/ 42 w 45"/>
                    <a:gd name="T23" fmla="*/ 10 h 41"/>
                    <a:gd name="T24" fmla="*/ 44 w 45"/>
                    <a:gd name="T25" fmla="*/ 8 h 41"/>
                    <a:gd name="T26" fmla="*/ 43 w 45"/>
                    <a:gd name="T27" fmla="*/ 1 h 41"/>
                    <a:gd name="T28" fmla="*/ 38 w 45"/>
                    <a:gd name="T29" fmla="*/ 1 h 41"/>
                    <a:gd name="T30" fmla="*/ 36 w 45"/>
                    <a:gd name="T31" fmla="*/ 2 h 41"/>
                    <a:gd name="T32" fmla="*/ 34 w 45"/>
                    <a:gd name="T33" fmla="*/ 5 h 41"/>
                    <a:gd name="T34" fmla="*/ 32 w 45"/>
                    <a:gd name="T35" fmla="*/ 7 h 41"/>
                    <a:gd name="T36" fmla="*/ 30 w 45"/>
                    <a:gd name="T37" fmla="*/ 10 h 41"/>
                    <a:gd name="T38" fmla="*/ 16 w 45"/>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16" y="29"/>
                      </a:moveTo>
                      <a:cubicBezTo>
                        <a:pt x="9" y="20"/>
                        <a:pt x="9" y="20"/>
                        <a:pt x="9" y="20"/>
                      </a:cubicBezTo>
                      <a:cubicBezTo>
                        <a:pt x="8" y="18"/>
                        <a:pt x="5" y="18"/>
                        <a:pt x="3" y="20"/>
                      </a:cubicBezTo>
                      <a:cubicBezTo>
                        <a:pt x="1" y="21"/>
                        <a:pt x="0" y="24"/>
                        <a:pt x="2" y="26"/>
                      </a:cubicBezTo>
                      <a:cubicBezTo>
                        <a:pt x="13" y="39"/>
                        <a:pt x="13" y="39"/>
                        <a:pt x="13" y="39"/>
                      </a:cubicBezTo>
                      <a:cubicBezTo>
                        <a:pt x="14" y="40"/>
                        <a:pt x="15" y="41"/>
                        <a:pt x="16" y="41"/>
                      </a:cubicBezTo>
                      <a:cubicBezTo>
                        <a:pt x="16" y="41"/>
                        <a:pt x="16" y="41"/>
                        <a:pt x="16" y="41"/>
                      </a:cubicBezTo>
                      <a:cubicBezTo>
                        <a:pt x="18" y="41"/>
                        <a:pt x="19" y="40"/>
                        <a:pt x="20" y="39"/>
                      </a:cubicBezTo>
                      <a:cubicBezTo>
                        <a:pt x="36" y="18"/>
                        <a:pt x="36" y="18"/>
                        <a:pt x="36" y="18"/>
                      </a:cubicBezTo>
                      <a:cubicBezTo>
                        <a:pt x="38" y="15"/>
                        <a:pt x="38" y="15"/>
                        <a:pt x="38" y="15"/>
                      </a:cubicBezTo>
                      <a:cubicBezTo>
                        <a:pt x="40" y="13"/>
                        <a:pt x="40" y="13"/>
                        <a:pt x="40" y="13"/>
                      </a:cubicBezTo>
                      <a:cubicBezTo>
                        <a:pt x="42" y="10"/>
                        <a:pt x="42" y="10"/>
                        <a:pt x="42" y="10"/>
                      </a:cubicBezTo>
                      <a:cubicBezTo>
                        <a:pt x="44" y="8"/>
                        <a:pt x="44" y="8"/>
                        <a:pt x="44" y="8"/>
                      </a:cubicBezTo>
                      <a:cubicBezTo>
                        <a:pt x="45" y="6"/>
                        <a:pt x="45" y="3"/>
                        <a:pt x="43" y="1"/>
                      </a:cubicBezTo>
                      <a:cubicBezTo>
                        <a:pt x="42" y="0"/>
                        <a:pt x="40" y="0"/>
                        <a:pt x="38" y="1"/>
                      </a:cubicBezTo>
                      <a:cubicBezTo>
                        <a:pt x="38" y="1"/>
                        <a:pt x="37" y="2"/>
                        <a:pt x="36" y="2"/>
                      </a:cubicBezTo>
                      <a:cubicBezTo>
                        <a:pt x="34" y="5"/>
                        <a:pt x="34" y="5"/>
                        <a:pt x="34" y="5"/>
                      </a:cubicBezTo>
                      <a:cubicBezTo>
                        <a:pt x="32" y="7"/>
                        <a:pt x="32" y="7"/>
                        <a:pt x="32" y="7"/>
                      </a:cubicBezTo>
                      <a:cubicBezTo>
                        <a:pt x="30" y="10"/>
                        <a:pt x="30" y="10"/>
                        <a:pt x="30" y="10"/>
                      </a:cubicBezTo>
                      <a:lnTo>
                        <a:pt x="16" y="29"/>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grpSp>
        </p:grpSp>
        <p:sp>
          <p:nvSpPr>
            <p:cNvPr id="81" name="Freeform 80">
              <a:extLst>
                <a:ext uri="{FF2B5EF4-FFF2-40B4-BE49-F238E27FC236}">
                  <a16:creationId xmlns:a16="http://schemas.microsoft.com/office/drawing/2014/main" id="{AC76C469-1470-4A2A-BC2E-C124EADD08B6}"/>
                </a:ext>
              </a:extLst>
            </p:cNvPr>
            <p:cNvSpPr/>
            <p:nvPr/>
          </p:nvSpPr>
          <p:spPr>
            <a:xfrm>
              <a:off x="6529743" y="1409385"/>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13" name="Group 12">
            <a:extLst>
              <a:ext uri="{FF2B5EF4-FFF2-40B4-BE49-F238E27FC236}">
                <a16:creationId xmlns:a16="http://schemas.microsoft.com/office/drawing/2014/main" id="{6947F65D-31E3-47CF-BF90-2F64FF649608}"/>
              </a:ext>
            </a:extLst>
          </p:cNvPr>
          <p:cNvGrpSpPr/>
          <p:nvPr/>
        </p:nvGrpSpPr>
        <p:grpSpPr>
          <a:xfrm>
            <a:off x="6943278" y="699300"/>
            <a:ext cx="1978267" cy="765103"/>
            <a:chOff x="1927" y="4357186"/>
            <a:chExt cx="2637689" cy="1020137"/>
          </a:xfrm>
        </p:grpSpPr>
        <p:grpSp>
          <p:nvGrpSpPr>
            <p:cNvPr id="9" name="Group 8">
              <a:extLst>
                <a:ext uri="{FF2B5EF4-FFF2-40B4-BE49-F238E27FC236}">
                  <a16:creationId xmlns:a16="http://schemas.microsoft.com/office/drawing/2014/main" id="{F093D907-3525-4108-8CC0-6C6B6084F0F2}"/>
                </a:ext>
              </a:extLst>
            </p:cNvPr>
            <p:cNvGrpSpPr/>
            <p:nvPr/>
          </p:nvGrpSpPr>
          <p:grpSpPr>
            <a:xfrm>
              <a:off x="107932" y="4474550"/>
              <a:ext cx="2531684" cy="788933"/>
              <a:chOff x="107932" y="4474550"/>
              <a:chExt cx="2531684" cy="788933"/>
            </a:xfrm>
          </p:grpSpPr>
          <p:sp>
            <p:nvSpPr>
              <p:cNvPr id="85" name="Rounded Rectangle 84">
                <a:extLst>
                  <a:ext uri="{FF2B5EF4-FFF2-40B4-BE49-F238E27FC236}">
                    <a16:creationId xmlns:a16="http://schemas.microsoft.com/office/drawing/2014/main" id="{4B1A88F8-77EF-4CA1-A438-87FA9A38C4FD}"/>
                  </a:ext>
                </a:extLst>
              </p:cNvPr>
              <p:cNvSpPr/>
              <p:nvPr/>
            </p:nvSpPr>
            <p:spPr>
              <a:xfrm>
                <a:off x="107932" y="4474550"/>
                <a:ext cx="2531684" cy="788933"/>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rgbClr val="8DB9CA"/>
                  </a:solidFill>
                </a:endParaRPr>
              </a:p>
            </p:txBody>
          </p:sp>
          <p:sp>
            <p:nvSpPr>
              <p:cNvPr id="87" name="Oval 86">
                <a:extLst>
                  <a:ext uri="{FF2B5EF4-FFF2-40B4-BE49-F238E27FC236}">
                    <a16:creationId xmlns:a16="http://schemas.microsoft.com/office/drawing/2014/main" id="{27B80841-2371-42AA-BBF2-66882DC8D143}"/>
                  </a:ext>
                </a:extLst>
              </p:cNvPr>
              <p:cNvSpPr/>
              <p:nvPr/>
            </p:nvSpPr>
            <p:spPr>
              <a:xfrm>
                <a:off x="256892" y="4619187"/>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8" name="Rectangle 87">
                <a:extLst>
                  <a:ext uri="{FF2B5EF4-FFF2-40B4-BE49-F238E27FC236}">
                    <a16:creationId xmlns:a16="http://schemas.microsoft.com/office/drawing/2014/main" id="{81C64A28-6F1F-49A1-8974-ABE16609BECC}"/>
                  </a:ext>
                </a:extLst>
              </p:cNvPr>
              <p:cNvSpPr/>
              <p:nvPr/>
            </p:nvSpPr>
            <p:spPr>
              <a:xfrm>
                <a:off x="876032" y="4596682"/>
                <a:ext cx="1609091" cy="55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BUSINESS GOALS</a:t>
                </a:r>
              </a:p>
            </p:txBody>
          </p:sp>
          <p:sp>
            <p:nvSpPr>
              <p:cNvPr id="179" name="Freeform 6">
                <a:extLst>
                  <a:ext uri="{FF2B5EF4-FFF2-40B4-BE49-F238E27FC236}">
                    <a16:creationId xmlns:a16="http://schemas.microsoft.com/office/drawing/2014/main" id="{7D3F8FB1-3374-41D3-84AC-2E667B754CFE}"/>
                  </a:ext>
                </a:extLst>
              </p:cNvPr>
              <p:cNvSpPr>
                <a:spLocks noEditPoints="1"/>
              </p:cNvSpPr>
              <p:nvPr/>
            </p:nvSpPr>
            <p:spPr bwMode="auto">
              <a:xfrm>
                <a:off x="356684" y="4748212"/>
                <a:ext cx="300072" cy="241606"/>
              </a:xfrm>
              <a:custGeom>
                <a:avLst/>
                <a:gdLst>
                  <a:gd name="T0" fmla="*/ 67 w 322"/>
                  <a:gd name="T1" fmla="*/ 237 h 255"/>
                  <a:gd name="T2" fmla="*/ 21 w 322"/>
                  <a:gd name="T3" fmla="*/ 166 h 255"/>
                  <a:gd name="T4" fmla="*/ 10 w 322"/>
                  <a:gd name="T5" fmla="*/ 150 h 255"/>
                  <a:gd name="T6" fmla="*/ 0 w 322"/>
                  <a:gd name="T7" fmla="*/ 154 h 255"/>
                  <a:gd name="T8" fmla="*/ 8 w 322"/>
                  <a:gd name="T9" fmla="*/ 165 h 255"/>
                  <a:gd name="T10" fmla="*/ 67 w 322"/>
                  <a:gd name="T11" fmla="*/ 255 h 255"/>
                  <a:gd name="T12" fmla="*/ 322 w 322"/>
                  <a:gd name="T13" fmla="*/ 158 h 255"/>
                  <a:gd name="T14" fmla="*/ 312 w 322"/>
                  <a:gd name="T15" fmla="*/ 143 h 255"/>
                  <a:gd name="T16" fmla="*/ 67 w 322"/>
                  <a:gd name="T17" fmla="*/ 237 h 255"/>
                  <a:gd name="T18" fmla="*/ 67 w 322"/>
                  <a:gd name="T19" fmla="*/ 209 h 255"/>
                  <a:gd name="T20" fmla="*/ 40 w 322"/>
                  <a:gd name="T21" fmla="*/ 167 h 255"/>
                  <a:gd name="T22" fmla="*/ 10 w 322"/>
                  <a:gd name="T23" fmla="*/ 123 h 255"/>
                  <a:gd name="T24" fmla="*/ 0 w 322"/>
                  <a:gd name="T25" fmla="*/ 126 h 255"/>
                  <a:gd name="T26" fmla="*/ 27 w 322"/>
                  <a:gd name="T27" fmla="*/ 167 h 255"/>
                  <a:gd name="T28" fmla="*/ 67 w 322"/>
                  <a:gd name="T29" fmla="*/ 227 h 255"/>
                  <a:gd name="T30" fmla="*/ 322 w 322"/>
                  <a:gd name="T31" fmla="*/ 130 h 255"/>
                  <a:gd name="T32" fmla="*/ 312 w 322"/>
                  <a:gd name="T33" fmla="*/ 115 h 255"/>
                  <a:gd name="T34" fmla="*/ 67 w 322"/>
                  <a:gd name="T35" fmla="*/ 209 h 255"/>
                  <a:gd name="T36" fmla="*/ 67 w 322"/>
                  <a:gd name="T37" fmla="*/ 199 h 255"/>
                  <a:gd name="T38" fmla="*/ 292 w 322"/>
                  <a:gd name="T39" fmla="*/ 113 h 255"/>
                  <a:gd name="T40" fmla="*/ 322 w 322"/>
                  <a:gd name="T41" fmla="*/ 101 h 255"/>
                  <a:gd name="T42" fmla="*/ 255 w 322"/>
                  <a:gd name="T43" fmla="*/ 0 h 255"/>
                  <a:gd name="T44" fmla="*/ 0 w 322"/>
                  <a:gd name="T45" fmla="*/ 98 h 255"/>
                  <a:gd name="T46" fmla="*/ 46 w 322"/>
                  <a:gd name="T47" fmla="*/ 167 h 255"/>
                  <a:gd name="T48" fmla="*/ 67 w 322"/>
                  <a:gd name="T49" fmla="*/ 199 h 255"/>
                  <a:gd name="T50" fmla="*/ 140 w 322"/>
                  <a:gd name="T51" fmla="*/ 67 h 255"/>
                  <a:gd name="T52" fmla="*/ 204 w 322"/>
                  <a:gd name="T53" fmla="*/ 83 h 255"/>
                  <a:gd name="T54" fmla="*/ 197 w 322"/>
                  <a:gd name="T55" fmla="*/ 123 h 255"/>
                  <a:gd name="T56" fmla="*/ 183 w 322"/>
                  <a:gd name="T57" fmla="*/ 132 h 255"/>
                  <a:gd name="T58" fmla="*/ 166 w 322"/>
                  <a:gd name="T59" fmla="*/ 135 h 255"/>
                  <a:gd name="T60" fmla="*/ 119 w 322"/>
                  <a:gd name="T61" fmla="*/ 116 h 255"/>
                  <a:gd name="T62" fmla="*/ 140 w 322"/>
                  <a:gd name="T63" fmla="*/ 67 h 255"/>
                  <a:gd name="T64" fmla="*/ 160 w 322"/>
                  <a:gd name="T65" fmla="*/ 104 h 255"/>
                  <a:gd name="T66" fmla="*/ 173 w 322"/>
                  <a:gd name="T67" fmla="*/ 106 h 255"/>
                  <a:gd name="T68" fmla="*/ 167 w 322"/>
                  <a:gd name="T69" fmla="*/ 113 h 255"/>
                  <a:gd name="T70" fmla="*/ 152 w 322"/>
                  <a:gd name="T71" fmla="*/ 115 h 255"/>
                  <a:gd name="T72" fmla="*/ 154 w 322"/>
                  <a:gd name="T73" fmla="*/ 123 h 255"/>
                  <a:gd name="T74" fmla="*/ 170 w 322"/>
                  <a:gd name="T75" fmla="*/ 121 h 255"/>
                  <a:gd name="T76" fmla="*/ 174 w 322"/>
                  <a:gd name="T77" fmla="*/ 127 h 255"/>
                  <a:gd name="T78" fmla="*/ 182 w 322"/>
                  <a:gd name="T79" fmla="*/ 124 h 255"/>
                  <a:gd name="T80" fmla="*/ 178 w 322"/>
                  <a:gd name="T81" fmla="*/ 117 h 255"/>
                  <a:gd name="T82" fmla="*/ 185 w 322"/>
                  <a:gd name="T83" fmla="*/ 100 h 255"/>
                  <a:gd name="T84" fmla="*/ 163 w 322"/>
                  <a:gd name="T85" fmla="*/ 94 h 255"/>
                  <a:gd name="T86" fmla="*/ 149 w 322"/>
                  <a:gd name="T87" fmla="*/ 92 h 255"/>
                  <a:gd name="T88" fmla="*/ 154 w 322"/>
                  <a:gd name="T89" fmla="*/ 86 h 255"/>
                  <a:gd name="T90" fmla="*/ 167 w 322"/>
                  <a:gd name="T91" fmla="*/ 83 h 255"/>
                  <a:gd name="T92" fmla="*/ 165 w 322"/>
                  <a:gd name="T93" fmla="*/ 75 h 255"/>
                  <a:gd name="T94" fmla="*/ 152 w 322"/>
                  <a:gd name="T95" fmla="*/ 78 h 255"/>
                  <a:gd name="T96" fmla="*/ 148 w 322"/>
                  <a:gd name="T97" fmla="*/ 73 h 255"/>
                  <a:gd name="T98" fmla="*/ 140 w 322"/>
                  <a:gd name="T99" fmla="*/ 76 h 255"/>
                  <a:gd name="T100" fmla="*/ 144 w 322"/>
                  <a:gd name="T101" fmla="*/ 82 h 255"/>
                  <a:gd name="T102" fmla="*/ 138 w 322"/>
                  <a:gd name="T103" fmla="*/ 98 h 255"/>
                  <a:gd name="T104" fmla="*/ 160 w 322"/>
                  <a:gd name="T105" fmla="*/ 10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2" h="255">
                    <a:moveTo>
                      <a:pt x="67" y="237"/>
                    </a:moveTo>
                    <a:cubicBezTo>
                      <a:pt x="21" y="166"/>
                      <a:pt x="21" y="166"/>
                      <a:pt x="21" y="166"/>
                    </a:cubicBezTo>
                    <a:cubicBezTo>
                      <a:pt x="10" y="150"/>
                      <a:pt x="10" y="150"/>
                      <a:pt x="10" y="150"/>
                    </a:cubicBezTo>
                    <a:cubicBezTo>
                      <a:pt x="0" y="154"/>
                      <a:pt x="0" y="154"/>
                      <a:pt x="0" y="154"/>
                    </a:cubicBezTo>
                    <a:cubicBezTo>
                      <a:pt x="8" y="165"/>
                      <a:pt x="8" y="165"/>
                      <a:pt x="8" y="165"/>
                    </a:cubicBezTo>
                    <a:cubicBezTo>
                      <a:pt x="67" y="255"/>
                      <a:pt x="67" y="255"/>
                      <a:pt x="67" y="255"/>
                    </a:cubicBezTo>
                    <a:cubicBezTo>
                      <a:pt x="322" y="158"/>
                      <a:pt x="322" y="158"/>
                      <a:pt x="322" y="158"/>
                    </a:cubicBezTo>
                    <a:cubicBezTo>
                      <a:pt x="312" y="143"/>
                      <a:pt x="312" y="143"/>
                      <a:pt x="312" y="143"/>
                    </a:cubicBezTo>
                    <a:lnTo>
                      <a:pt x="67" y="237"/>
                    </a:lnTo>
                    <a:close/>
                    <a:moveTo>
                      <a:pt x="67" y="209"/>
                    </a:moveTo>
                    <a:cubicBezTo>
                      <a:pt x="40" y="167"/>
                      <a:pt x="40" y="167"/>
                      <a:pt x="40" y="167"/>
                    </a:cubicBezTo>
                    <a:cubicBezTo>
                      <a:pt x="10" y="123"/>
                      <a:pt x="10" y="123"/>
                      <a:pt x="10" y="123"/>
                    </a:cubicBezTo>
                    <a:cubicBezTo>
                      <a:pt x="0" y="126"/>
                      <a:pt x="0" y="126"/>
                      <a:pt x="0" y="126"/>
                    </a:cubicBezTo>
                    <a:cubicBezTo>
                      <a:pt x="27" y="167"/>
                      <a:pt x="27" y="167"/>
                      <a:pt x="27" y="167"/>
                    </a:cubicBezTo>
                    <a:cubicBezTo>
                      <a:pt x="67" y="227"/>
                      <a:pt x="67" y="227"/>
                      <a:pt x="67" y="227"/>
                    </a:cubicBezTo>
                    <a:cubicBezTo>
                      <a:pt x="322" y="130"/>
                      <a:pt x="322" y="130"/>
                      <a:pt x="322" y="130"/>
                    </a:cubicBezTo>
                    <a:cubicBezTo>
                      <a:pt x="312" y="115"/>
                      <a:pt x="312" y="115"/>
                      <a:pt x="312" y="115"/>
                    </a:cubicBezTo>
                    <a:lnTo>
                      <a:pt x="67" y="209"/>
                    </a:lnTo>
                    <a:close/>
                    <a:moveTo>
                      <a:pt x="67" y="199"/>
                    </a:moveTo>
                    <a:cubicBezTo>
                      <a:pt x="292" y="113"/>
                      <a:pt x="292" y="113"/>
                      <a:pt x="292" y="113"/>
                    </a:cubicBezTo>
                    <a:cubicBezTo>
                      <a:pt x="322" y="101"/>
                      <a:pt x="322" y="101"/>
                      <a:pt x="322" y="101"/>
                    </a:cubicBezTo>
                    <a:cubicBezTo>
                      <a:pt x="255" y="0"/>
                      <a:pt x="255" y="0"/>
                      <a:pt x="255" y="0"/>
                    </a:cubicBezTo>
                    <a:cubicBezTo>
                      <a:pt x="0" y="98"/>
                      <a:pt x="0" y="98"/>
                      <a:pt x="0" y="98"/>
                    </a:cubicBezTo>
                    <a:cubicBezTo>
                      <a:pt x="46" y="167"/>
                      <a:pt x="46" y="167"/>
                      <a:pt x="46" y="167"/>
                    </a:cubicBezTo>
                    <a:lnTo>
                      <a:pt x="67" y="199"/>
                    </a:lnTo>
                    <a:close/>
                    <a:moveTo>
                      <a:pt x="140" y="67"/>
                    </a:moveTo>
                    <a:cubicBezTo>
                      <a:pt x="163" y="58"/>
                      <a:pt x="192" y="66"/>
                      <a:pt x="204" y="83"/>
                    </a:cubicBezTo>
                    <a:cubicBezTo>
                      <a:pt x="212" y="97"/>
                      <a:pt x="209" y="112"/>
                      <a:pt x="197" y="123"/>
                    </a:cubicBezTo>
                    <a:cubicBezTo>
                      <a:pt x="193" y="126"/>
                      <a:pt x="188" y="129"/>
                      <a:pt x="183" y="132"/>
                    </a:cubicBezTo>
                    <a:cubicBezTo>
                      <a:pt x="177" y="134"/>
                      <a:pt x="172" y="135"/>
                      <a:pt x="166" y="135"/>
                    </a:cubicBezTo>
                    <a:cubicBezTo>
                      <a:pt x="147" y="137"/>
                      <a:pt x="128" y="129"/>
                      <a:pt x="119" y="116"/>
                    </a:cubicBezTo>
                    <a:cubicBezTo>
                      <a:pt x="107" y="98"/>
                      <a:pt x="117" y="76"/>
                      <a:pt x="140" y="67"/>
                    </a:cubicBezTo>
                    <a:close/>
                    <a:moveTo>
                      <a:pt x="160" y="104"/>
                    </a:moveTo>
                    <a:cubicBezTo>
                      <a:pt x="167" y="103"/>
                      <a:pt x="171" y="103"/>
                      <a:pt x="173" y="106"/>
                    </a:cubicBezTo>
                    <a:cubicBezTo>
                      <a:pt x="174" y="108"/>
                      <a:pt x="172" y="111"/>
                      <a:pt x="167" y="113"/>
                    </a:cubicBezTo>
                    <a:cubicBezTo>
                      <a:pt x="162" y="115"/>
                      <a:pt x="156" y="115"/>
                      <a:pt x="152" y="115"/>
                    </a:cubicBezTo>
                    <a:cubicBezTo>
                      <a:pt x="154" y="123"/>
                      <a:pt x="154" y="123"/>
                      <a:pt x="154" y="123"/>
                    </a:cubicBezTo>
                    <a:cubicBezTo>
                      <a:pt x="158" y="124"/>
                      <a:pt x="164" y="123"/>
                      <a:pt x="170" y="121"/>
                    </a:cubicBezTo>
                    <a:cubicBezTo>
                      <a:pt x="174" y="127"/>
                      <a:pt x="174" y="127"/>
                      <a:pt x="174" y="127"/>
                    </a:cubicBezTo>
                    <a:cubicBezTo>
                      <a:pt x="182" y="124"/>
                      <a:pt x="182" y="124"/>
                      <a:pt x="182" y="124"/>
                    </a:cubicBezTo>
                    <a:cubicBezTo>
                      <a:pt x="178" y="117"/>
                      <a:pt x="178" y="117"/>
                      <a:pt x="178" y="117"/>
                    </a:cubicBezTo>
                    <a:cubicBezTo>
                      <a:pt x="186" y="112"/>
                      <a:pt x="188" y="106"/>
                      <a:pt x="185" y="100"/>
                    </a:cubicBezTo>
                    <a:cubicBezTo>
                      <a:pt x="181" y="94"/>
                      <a:pt x="175" y="92"/>
                      <a:pt x="163" y="94"/>
                    </a:cubicBezTo>
                    <a:cubicBezTo>
                      <a:pt x="155" y="94"/>
                      <a:pt x="151" y="94"/>
                      <a:pt x="149" y="92"/>
                    </a:cubicBezTo>
                    <a:cubicBezTo>
                      <a:pt x="148" y="90"/>
                      <a:pt x="149" y="88"/>
                      <a:pt x="154" y="86"/>
                    </a:cubicBezTo>
                    <a:cubicBezTo>
                      <a:pt x="160" y="84"/>
                      <a:pt x="165" y="83"/>
                      <a:pt x="167" y="83"/>
                    </a:cubicBezTo>
                    <a:cubicBezTo>
                      <a:pt x="165" y="75"/>
                      <a:pt x="165" y="75"/>
                      <a:pt x="165" y="75"/>
                    </a:cubicBezTo>
                    <a:cubicBezTo>
                      <a:pt x="162" y="75"/>
                      <a:pt x="157" y="76"/>
                      <a:pt x="152" y="78"/>
                    </a:cubicBezTo>
                    <a:cubicBezTo>
                      <a:pt x="148" y="73"/>
                      <a:pt x="148" y="73"/>
                      <a:pt x="148" y="73"/>
                    </a:cubicBezTo>
                    <a:cubicBezTo>
                      <a:pt x="140" y="76"/>
                      <a:pt x="140" y="76"/>
                      <a:pt x="140" y="76"/>
                    </a:cubicBezTo>
                    <a:cubicBezTo>
                      <a:pt x="144" y="82"/>
                      <a:pt x="144" y="82"/>
                      <a:pt x="144" y="82"/>
                    </a:cubicBezTo>
                    <a:cubicBezTo>
                      <a:pt x="136" y="86"/>
                      <a:pt x="134" y="93"/>
                      <a:pt x="138" y="98"/>
                    </a:cubicBezTo>
                    <a:cubicBezTo>
                      <a:pt x="142" y="104"/>
                      <a:pt x="150" y="105"/>
                      <a:pt x="160" y="104"/>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013"/>
              </a:p>
            </p:txBody>
          </p:sp>
        </p:grpSp>
        <p:sp>
          <p:nvSpPr>
            <p:cNvPr id="135" name="Freeform 80">
              <a:extLst>
                <a:ext uri="{FF2B5EF4-FFF2-40B4-BE49-F238E27FC236}">
                  <a16:creationId xmlns:a16="http://schemas.microsoft.com/office/drawing/2014/main" id="{2C9F38B6-0F0E-4305-8B1F-69D4031A9E24}"/>
                </a:ext>
              </a:extLst>
            </p:cNvPr>
            <p:cNvSpPr/>
            <p:nvPr/>
          </p:nvSpPr>
          <p:spPr>
            <a:xfrm>
              <a:off x="1927" y="4357186"/>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20" name="Group 19">
            <a:extLst>
              <a:ext uri="{FF2B5EF4-FFF2-40B4-BE49-F238E27FC236}">
                <a16:creationId xmlns:a16="http://schemas.microsoft.com/office/drawing/2014/main" id="{F2A9D5EC-F395-4F08-951F-4266E1C71586}"/>
              </a:ext>
            </a:extLst>
          </p:cNvPr>
          <p:cNvGrpSpPr/>
          <p:nvPr/>
        </p:nvGrpSpPr>
        <p:grpSpPr>
          <a:xfrm>
            <a:off x="3183451" y="1596359"/>
            <a:ext cx="1323000" cy="2532777"/>
            <a:chOff x="4677398" y="2128479"/>
            <a:chExt cx="1764000" cy="3377036"/>
          </a:xfrm>
        </p:grpSpPr>
        <p:sp>
          <p:nvSpPr>
            <p:cNvPr id="62" name="Rectangle: Rounded Corners 59">
              <a:hlinkClick r:id="" action="ppaction://noaction"/>
              <a:extLst>
                <a:ext uri="{FF2B5EF4-FFF2-40B4-BE49-F238E27FC236}">
                  <a16:creationId xmlns:a16="http://schemas.microsoft.com/office/drawing/2014/main" id="{FD37A3F5-0FAB-080B-663C-1415FF762526}"/>
                </a:ext>
              </a:extLst>
            </p:cNvPr>
            <p:cNvSpPr/>
            <p:nvPr/>
          </p:nvSpPr>
          <p:spPr>
            <a:xfrm>
              <a:off x="4677398" y="212847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Customer Engagement</a:t>
              </a:r>
              <a:endParaRPr lang="en-US" sz="1013" b="1">
                <a:solidFill>
                  <a:schemeClr val="bg1"/>
                </a:solidFill>
                <a:ea typeface="Verdana"/>
              </a:endParaRPr>
            </a:p>
          </p:txBody>
        </p:sp>
        <p:sp>
          <p:nvSpPr>
            <p:cNvPr id="63" name="Rectangle: Rounded Corners 60">
              <a:hlinkClick r:id="" action="ppaction://noaction"/>
              <a:extLst>
                <a:ext uri="{FF2B5EF4-FFF2-40B4-BE49-F238E27FC236}">
                  <a16:creationId xmlns:a16="http://schemas.microsoft.com/office/drawing/2014/main" id="{9D329D67-AAC1-7439-E63C-CD5F89D14819}"/>
                </a:ext>
              </a:extLst>
            </p:cNvPr>
            <p:cNvSpPr/>
            <p:nvPr/>
          </p:nvSpPr>
          <p:spPr>
            <a:xfrm>
              <a:off x="4677398" y="270380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Sustainability</a:t>
              </a:r>
            </a:p>
          </p:txBody>
        </p:sp>
        <p:sp>
          <p:nvSpPr>
            <p:cNvPr id="64" name="Rectangle: Rounded Corners 61">
              <a:hlinkClick r:id="" action="ppaction://noaction"/>
              <a:extLst>
                <a:ext uri="{FF2B5EF4-FFF2-40B4-BE49-F238E27FC236}">
                  <a16:creationId xmlns:a16="http://schemas.microsoft.com/office/drawing/2014/main" id="{81BC7E28-B615-10DD-8051-73AF163B9F27}"/>
                </a:ext>
              </a:extLst>
            </p:cNvPr>
            <p:cNvSpPr/>
            <p:nvPr/>
          </p:nvSpPr>
          <p:spPr>
            <a:xfrm>
              <a:off x="4677398" y="327913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Traceability</a:t>
              </a:r>
            </a:p>
          </p:txBody>
        </p:sp>
        <p:sp>
          <p:nvSpPr>
            <p:cNvPr id="65" name="Rectangle: Rounded Corners 62">
              <a:hlinkClick r:id="" action="ppaction://noaction"/>
              <a:extLst>
                <a:ext uri="{FF2B5EF4-FFF2-40B4-BE49-F238E27FC236}">
                  <a16:creationId xmlns:a16="http://schemas.microsoft.com/office/drawing/2014/main" id="{68F8C29D-FF89-7550-9C18-8F4FA31855EF}"/>
                </a:ext>
              </a:extLst>
            </p:cNvPr>
            <p:cNvSpPr/>
            <p:nvPr/>
          </p:nvSpPr>
          <p:spPr>
            <a:xfrm>
              <a:off x="4677398" y="4429787"/>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Inventory Management</a:t>
              </a:r>
            </a:p>
          </p:txBody>
        </p:sp>
        <p:sp>
          <p:nvSpPr>
            <p:cNvPr id="66" name="Rectangle: Rounded Corners 63">
              <a:hlinkClick r:id="" action="ppaction://noaction"/>
              <a:extLst>
                <a:ext uri="{FF2B5EF4-FFF2-40B4-BE49-F238E27FC236}">
                  <a16:creationId xmlns:a16="http://schemas.microsoft.com/office/drawing/2014/main" id="{105FC5EE-3F5B-1205-26C7-75EEBFD74DFD}"/>
                </a:ext>
              </a:extLst>
            </p:cNvPr>
            <p:cNvSpPr/>
            <p:nvPr/>
          </p:nvSpPr>
          <p:spPr>
            <a:xfrm>
              <a:off x="4677398" y="500511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Improved Packaging</a:t>
              </a:r>
            </a:p>
          </p:txBody>
        </p:sp>
        <p:sp>
          <p:nvSpPr>
            <p:cNvPr id="67" name="Rectangle: Rounded Corners 64">
              <a:hlinkClick r:id="" action="ppaction://noaction"/>
              <a:extLst>
                <a:ext uri="{FF2B5EF4-FFF2-40B4-BE49-F238E27FC236}">
                  <a16:creationId xmlns:a16="http://schemas.microsoft.com/office/drawing/2014/main" id="{56273D9D-41DD-9C82-0AEA-57C5B47653FD}"/>
                </a:ext>
              </a:extLst>
            </p:cNvPr>
            <p:cNvSpPr/>
            <p:nvPr/>
          </p:nvSpPr>
          <p:spPr>
            <a:xfrm>
              <a:off x="4677398" y="3854460"/>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Safety</a:t>
              </a:r>
            </a:p>
          </p:txBody>
        </p:sp>
      </p:grpSp>
      <p:sp>
        <p:nvSpPr>
          <p:cNvPr id="108" name="Slide Number Placeholder 5">
            <a:extLst>
              <a:ext uri="{FF2B5EF4-FFF2-40B4-BE49-F238E27FC236}">
                <a16:creationId xmlns:a16="http://schemas.microsoft.com/office/drawing/2014/main" id="{140DCD76-26A0-457C-B7ED-DF291C01EC0F}"/>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20</a:t>
            </a:fld>
            <a:endParaRPr lang="en-US" sz="698"/>
          </a:p>
        </p:txBody>
      </p:sp>
      <p:sp>
        <p:nvSpPr>
          <p:cNvPr id="79" name="Rectangle 78">
            <a:extLst>
              <a:ext uri="{FF2B5EF4-FFF2-40B4-BE49-F238E27FC236}">
                <a16:creationId xmlns:a16="http://schemas.microsoft.com/office/drawing/2014/main" id="{9C133443-9AC3-4201-8076-57C0799E9082}"/>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94" name="Picture 93">
            <a:extLst>
              <a:ext uri="{FF2B5EF4-FFF2-40B4-BE49-F238E27FC236}">
                <a16:creationId xmlns:a16="http://schemas.microsoft.com/office/drawing/2014/main" id="{DD2F4FA6-61CA-4EB6-93B8-10A394403E67}"/>
              </a:ext>
            </a:extLst>
          </p:cNvPr>
          <p:cNvPicPr>
            <a:picLocks noChangeAspect="1"/>
          </p:cNvPicPr>
          <p:nvPr/>
        </p:nvPicPr>
        <p:blipFill>
          <a:blip r:embed="rId6"/>
          <a:stretch>
            <a:fillRect/>
          </a:stretch>
        </p:blipFill>
        <p:spPr>
          <a:xfrm>
            <a:off x="2783997" y="3322340"/>
            <a:ext cx="375300" cy="375300"/>
          </a:xfrm>
          <a:prstGeom prst="rect">
            <a:avLst/>
          </a:prstGeom>
        </p:spPr>
      </p:pic>
      <p:pic>
        <p:nvPicPr>
          <p:cNvPr id="101" name="Picture 100">
            <a:extLst>
              <a:ext uri="{FF2B5EF4-FFF2-40B4-BE49-F238E27FC236}">
                <a16:creationId xmlns:a16="http://schemas.microsoft.com/office/drawing/2014/main" id="{CA0A7FE4-5D68-4C8F-9AA5-F62498FB1392}"/>
              </a:ext>
            </a:extLst>
          </p:cNvPr>
          <p:cNvPicPr>
            <a:picLocks noChangeAspect="1"/>
          </p:cNvPicPr>
          <p:nvPr/>
        </p:nvPicPr>
        <p:blipFill>
          <a:blip r:embed="rId7"/>
          <a:stretch>
            <a:fillRect/>
          </a:stretch>
        </p:blipFill>
        <p:spPr>
          <a:xfrm>
            <a:off x="2783997" y="2459350"/>
            <a:ext cx="375300" cy="375300"/>
          </a:xfrm>
          <a:prstGeom prst="rect">
            <a:avLst/>
          </a:prstGeom>
        </p:spPr>
      </p:pic>
      <p:pic>
        <p:nvPicPr>
          <p:cNvPr id="102" name="Picture 101">
            <a:extLst>
              <a:ext uri="{FF2B5EF4-FFF2-40B4-BE49-F238E27FC236}">
                <a16:creationId xmlns:a16="http://schemas.microsoft.com/office/drawing/2014/main" id="{37D7623D-580D-4D2A-98E7-A34ACE5108F6}"/>
              </a:ext>
            </a:extLst>
          </p:cNvPr>
          <p:cNvPicPr>
            <a:picLocks noChangeAspect="1"/>
          </p:cNvPicPr>
          <p:nvPr/>
        </p:nvPicPr>
        <p:blipFill>
          <a:blip r:embed="rId8"/>
          <a:stretch>
            <a:fillRect/>
          </a:stretch>
        </p:blipFill>
        <p:spPr>
          <a:xfrm>
            <a:off x="2783997" y="2890845"/>
            <a:ext cx="375300" cy="375300"/>
          </a:xfrm>
          <a:prstGeom prst="rect">
            <a:avLst/>
          </a:prstGeom>
        </p:spPr>
      </p:pic>
      <p:pic>
        <p:nvPicPr>
          <p:cNvPr id="103" name="Picture 102">
            <a:extLst>
              <a:ext uri="{FF2B5EF4-FFF2-40B4-BE49-F238E27FC236}">
                <a16:creationId xmlns:a16="http://schemas.microsoft.com/office/drawing/2014/main" id="{9F9196D3-2CBE-43F9-86C6-1E8BD9A1B9E7}"/>
              </a:ext>
            </a:extLst>
          </p:cNvPr>
          <p:cNvPicPr>
            <a:picLocks noChangeAspect="1"/>
          </p:cNvPicPr>
          <p:nvPr/>
        </p:nvPicPr>
        <p:blipFill>
          <a:blip r:embed="rId9"/>
          <a:stretch>
            <a:fillRect/>
          </a:stretch>
        </p:blipFill>
        <p:spPr>
          <a:xfrm>
            <a:off x="2783997" y="2027855"/>
            <a:ext cx="375300" cy="375300"/>
          </a:xfrm>
          <a:prstGeom prst="rect">
            <a:avLst/>
          </a:prstGeom>
        </p:spPr>
      </p:pic>
      <p:pic>
        <p:nvPicPr>
          <p:cNvPr id="104" name="Picture 103">
            <a:extLst>
              <a:ext uri="{FF2B5EF4-FFF2-40B4-BE49-F238E27FC236}">
                <a16:creationId xmlns:a16="http://schemas.microsoft.com/office/drawing/2014/main" id="{0D24AF85-417E-47B6-A2C9-344FCCEE6E0B}"/>
              </a:ext>
            </a:extLst>
          </p:cNvPr>
          <p:cNvPicPr>
            <a:picLocks noChangeAspect="1"/>
          </p:cNvPicPr>
          <p:nvPr/>
        </p:nvPicPr>
        <p:blipFill>
          <a:blip r:embed="rId10"/>
          <a:stretch>
            <a:fillRect/>
          </a:stretch>
        </p:blipFill>
        <p:spPr>
          <a:xfrm>
            <a:off x="2783997" y="1596359"/>
            <a:ext cx="375300" cy="375300"/>
          </a:xfrm>
          <a:prstGeom prst="rect">
            <a:avLst/>
          </a:prstGeom>
        </p:spPr>
      </p:pic>
      <p:pic>
        <p:nvPicPr>
          <p:cNvPr id="105" name="Picture 104">
            <a:extLst>
              <a:ext uri="{FF2B5EF4-FFF2-40B4-BE49-F238E27FC236}">
                <a16:creationId xmlns:a16="http://schemas.microsoft.com/office/drawing/2014/main" id="{28A90C0B-D726-44B9-8363-ED10F178FA06}"/>
              </a:ext>
            </a:extLst>
          </p:cNvPr>
          <p:cNvPicPr>
            <a:picLocks noChangeAspect="1"/>
          </p:cNvPicPr>
          <p:nvPr/>
        </p:nvPicPr>
        <p:blipFill>
          <a:blip r:embed="rId11"/>
          <a:stretch>
            <a:fillRect/>
          </a:stretch>
        </p:blipFill>
        <p:spPr>
          <a:xfrm>
            <a:off x="2783997" y="3753836"/>
            <a:ext cx="375300" cy="375300"/>
          </a:xfrm>
          <a:prstGeom prst="rect">
            <a:avLst/>
          </a:prstGeom>
        </p:spPr>
      </p:pic>
      <p:sp>
        <p:nvSpPr>
          <p:cNvPr id="128" name="Rounded Rectangle 3">
            <a:extLst>
              <a:ext uri="{FF2B5EF4-FFF2-40B4-BE49-F238E27FC236}">
                <a16:creationId xmlns:a16="http://schemas.microsoft.com/office/drawing/2014/main" id="{6A3675EA-E46B-4942-84C6-EB6174718C29}"/>
              </a:ext>
            </a:extLst>
          </p:cNvPr>
          <p:cNvSpPr/>
          <p:nvPr/>
        </p:nvSpPr>
        <p:spPr>
          <a:xfrm>
            <a:off x="210470" y="786003"/>
            <a:ext cx="1898763" cy="591700"/>
          </a:xfrm>
          <a:prstGeom prst="roundRect">
            <a:avLst>
              <a:gd name="adj" fmla="val 50000"/>
            </a:avLst>
          </a:prstGeom>
          <a:solidFill>
            <a:srgbClr val="FF82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chemeClr val="tx2"/>
              </a:solidFill>
            </a:endParaRPr>
          </a:p>
        </p:txBody>
      </p:sp>
      <p:sp>
        <p:nvSpPr>
          <p:cNvPr id="129" name="Oval 128">
            <a:extLst>
              <a:ext uri="{FF2B5EF4-FFF2-40B4-BE49-F238E27FC236}">
                <a16:creationId xmlns:a16="http://schemas.microsoft.com/office/drawing/2014/main" id="{60B2E18C-3341-4EDA-AC3B-93B47DB2EB91}"/>
              </a:ext>
            </a:extLst>
          </p:cNvPr>
          <p:cNvSpPr/>
          <p:nvPr/>
        </p:nvSpPr>
        <p:spPr>
          <a:xfrm>
            <a:off x="322190" y="894481"/>
            <a:ext cx="374742" cy="37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30" name="Rectangle 129">
            <a:extLst>
              <a:ext uri="{FF2B5EF4-FFF2-40B4-BE49-F238E27FC236}">
                <a16:creationId xmlns:a16="http://schemas.microsoft.com/office/drawing/2014/main" id="{A5567623-EA99-4BA3-AADE-B91C76E818EA}"/>
              </a:ext>
            </a:extLst>
          </p:cNvPr>
          <p:cNvSpPr/>
          <p:nvPr/>
        </p:nvSpPr>
        <p:spPr>
          <a:xfrm>
            <a:off x="786545" y="958392"/>
            <a:ext cx="120681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schemeClr val="bg1"/>
                </a:solidFill>
              </a:rPr>
              <a:t>SOLUTION</a:t>
            </a:r>
          </a:p>
        </p:txBody>
      </p:sp>
      <p:grpSp>
        <p:nvGrpSpPr>
          <p:cNvPr id="131" name="Groupe 471">
            <a:extLst>
              <a:ext uri="{FF2B5EF4-FFF2-40B4-BE49-F238E27FC236}">
                <a16:creationId xmlns:a16="http://schemas.microsoft.com/office/drawing/2014/main" id="{F124E0AC-021E-4FDA-B38C-74EDB4A3DAC9}"/>
              </a:ext>
            </a:extLst>
          </p:cNvPr>
          <p:cNvGrpSpPr/>
          <p:nvPr/>
        </p:nvGrpSpPr>
        <p:grpSpPr>
          <a:xfrm>
            <a:off x="408631" y="949227"/>
            <a:ext cx="201839" cy="265244"/>
            <a:chOff x="3884613" y="2157412"/>
            <a:chExt cx="303213" cy="398463"/>
          </a:xfrm>
          <a:solidFill>
            <a:srgbClr val="FF8200"/>
          </a:solidFill>
        </p:grpSpPr>
        <p:sp>
          <p:nvSpPr>
            <p:cNvPr id="132" name="Freeform 110">
              <a:extLst>
                <a:ext uri="{FF2B5EF4-FFF2-40B4-BE49-F238E27FC236}">
                  <a16:creationId xmlns:a16="http://schemas.microsoft.com/office/drawing/2014/main" id="{EBF150AA-71A3-4A4B-8072-F006738BBF36}"/>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3" name="Freeform 111">
              <a:extLst>
                <a:ext uri="{FF2B5EF4-FFF2-40B4-BE49-F238E27FC236}">
                  <a16:creationId xmlns:a16="http://schemas.microsoft.com/office/drawing/2014/main" id="{65D5E107-D393-42ED-A4F4-6EB783804E80}"/>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4" name="Freeform 112">
              <a:extLst>
                <a:ext uri="{FF2B5EF4-FFF2-40B4-BE49-F238E27FC236}">
                  <a16:creationId xmlns:a16="http://schemas.microsoft.com/office/drawing/2014/main" id="{48432A4E-2069-4110-806A-9C21D23B93EA}"/>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6" name="Freeform 113">
              <a:extLst>
                <a:ext uri="{FF2B5EF4-FFF2-40B4-BE49-F238E27FC236}">
                  <a16:creationId xmlns:a16="http://schemas.microsoft.com/office/drawing/2014/main" id="{0CAC6402-FC4E-4BF9-848C-3C588512FB6B}"/>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137" name="Group 136">
            <a:extLst>
              <a:ext uri="{FF2B5EF4-FFF2-40B4-BE49-F238E27FC236}">
                <a16:creationId xmlns:a16="http://schemas.microsoft.com/office/drawing/2014/main" id="{5F25CCB1-FE0C-466C-BC3C-E586EBD1D362}"/>
              </a:ext>
            </a:extLst>
          </p:cNvPr>
          <p:cNvGrpSpPr/>
          <p:nvPr/>
        </p:nvGrpSpPr>
        <p:grpSpPr>
          <a:xfrm>
            <a:off x="210470" y="1596360"/>
            <a:ext cx="1898763" cy="591700"/>
            <a:chOff x="295492" y="2565921"/>
            <a:chExt cx="2531684" cy="788933"/>
          </a:xfrm>
        </p:grpSpPr>
        <p:sp>
          <p:nvSpPr>
            <p:cNvPr id="138" name="Rounded Rectangle 3">
              <a:extLst>
                <a:ext uri="{FF2B5EF4-FFF2-40B4-BE49-F238E27FC236}">
                  <a16:creationId xmlns:a16="http://schemas.microsoft.com/office/drawing/2014/main" id="{3784B00A-EB5D-4704-83E0-80C88913F9E6}"/>
                </a:ext>
              </a:extLst>
            </p:cNvPr>
            <p:cNvSpPr/>
            <p:nvPr/>
          </p:nvSpPr>
          <p:spPr>
            <a:xfrm>
              <a:off x="295492" y="2565921"/>
              <a:ext cx="2531684" cy="788933"/>
            </a:xfrm>
            <a:prstGeom prst="roundRect">
              <a:avLst>
                <a:gd name="adj" fmla="val 50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pic>
          <p:nvPicPr>
            <p:cNvPr id="139" name="Picture 138" descr="A picture containing qr code&#10;&#10;Description automatically generated">
              <a:extLst>
                <a:ext uri="{FF2B5EF4-FFF2-40B4-BE49-F238E27FC236}">
                  <a16:creationId xmlns:a16="http://schemas.microsoft.com/office/drawing/2014/main" id="{4A5E262E-4EA4-4DFF-B9C5-8C3940D2BDE8}"/>
                </a:ext>
              </a:extLst>
            </p:cNvPr>
            <p:cNvPicPr>
              <a:picLocks noChangeAspect="1"/>
            </p:cNvPicPr>
            <p:nvPr/>
          </p:nvPicPr>
          <p:blipFill rotWithShape="1">
            <a:blip r:embed="rId12"/>
            <a:srcRect l="6184" r="4242"/>
            <a:stretch/>
          </p:blipFill>
          <p:spPr>
            <a:xfrm>
              <a:off x="1867694" y="2611839"/>
              <a:ext cx="951100" cy="713576"/>
            </a:xfrm>
            <a:prstGeom prst="flowChartConnector">
              <a:avLst/>
            </a:prstGeom>
          </p:spPr>
        </p:pic>
        <p:sp>
          <p:nvSpPr>
            <p:cNvPr id="140" name="Rectangle 139">
              <a:extLst>
                <a:ext uri="{FF2B5EF4-FFF2-40B4-BE49-F238E27FC236}">
                  <a16:creationId xmlns:a16="http://schemas.microsoft.com/office/drawing/2014/main" id="{5F723F09-A4D5-4807-80B7-D5D83AEAA768}"/>
                </a:ext>
              </a:extLst>
            </p:cNvPr>
            <p:cNvSpPr/>
            <p:nvPr/>
          </p:nvSpPr>
          <p:spPr>
            <a:xfrm>
              <a:off x="586963" y="2802736"/>
              <a:ext cx="1609091"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srgbClr val="FF8200"/>
                  </a:solidFill>
                </a:rPr>
                <a:t>2D BARCODE</a:t>
              </a:r>
            </a:p>
          </p:txBody>
        </p:sp>
      </p:grpSp>
      <p:sp>
        <p:nvSpPr>
          <p:cNvPr id="124" name="Title 1">
            <a:extLst>
              <a:ext uri="{FF2B5EF4-FFF2-40B4-BE49-F238E27FC236}">
                <a16:creationId xmlns:a16="http://schemas.microsoft.com/office/drawing/2014/main" id="{E36006C5-A349-4745-97D2-581A5372A6F5}"/>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4. Benefit Logic </a:t>
            </a:r>
            <a:r>
              <a:rPr lang="en-US" sz="1500" b="1" dirty="0">
                <a:solidFill>
                  <a:schemeClr val="bg1"/>
                </a:solidFill>
              </a:rPr>
              <a:t>Level 1</a:t>
            </a:r>
          </a:p>
        </p:txBody>
      </p:sp>
      <p:grpSp>
        <p:nvGrpSpPr>
          <p:cNvPr id="118" name="Group 117">
            <a:extLst>
              <a:ext uri="{FF2B5EF4-FFF2-40B4-BE49-F238E27FC236}">
                <a16:creationId xmlns:a16="http://schemas.microsoft.com/office/drawing/2014/main" id="{C7ED2CFC-F77D-4EB7-857D-BD5913B04313}"/>
              </a:ext>
            </a:extLst>
          </p:cNvPr>
          <p:cNvGrpSpPr/>
          <p:nvPr/>
        </p:nvGrpSpPr>
        <p:grpSpPr>
          <a:xfrm>
            <a:off x="5266138" y="1596359"/>
            <a:ext cx="1323000" cy="2532777"/>
            <a:chOff x="6509076" y="2586675"/>
            <a:chExt cx="1764000" cy="3377036"/>
          </a:xfrm>
        </p:grpSpPr>
        <p:sp>
          <p:nvSpPr>
            <p:cNvPr id="119" name="Rectangle: Rounded Corners 59">
              <a:hlinkClick r:id="" action="ppaction://noaction"/>
              <a:extLst>
                <a:ext uri="{FF2B5EF4-FFF2-40B4-BE49-F238E27FC236}">
                  <a16:creationId xmlns:a16="http://schemas.microsoft.com/office/drawing/2014/main" id="{7CE2A4BB-6AAF-4EFE-A8EB-3042114FD8FB}"/>
                </a:ext>
              </a:extLst>
            </p:cNvPr>
            <p:cNvSpPr/>
            <p:nvPr/>
          </p:nvSpPr>
          <p:spPr>
            <a:xfrm>
              <a:off x="6509076" y="258667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Revenue increase</a:t>
              </a:r>
            </a:p>
          </p:txBody>
        </p:sp>
        <p:sp>
          <p:nvSpPr>
            <p:cNvPr id="120" name="Rectangle: Rounded Corners 60">
              <a:hlinkClick r:id="" action="ppaction://noaction"/>
              <a:extLst>
                <a:ext uri="{FF2B5EF4-FFF2-40B4-BE49-F238E27FC236}">
                  <a16:creationId xmlns:a16="http://schemas.microsoft.com/office/drawing/2014/main" id="{8257AA43-BF4E-42BE-BB6A-4B61550494C4}"/>
                </a:ext>
              </a:extLst>
            </p:cNvPr>
            <p:cNvSpPr/>
            <p:nvPr/>
          </p:nvSpPr>
          <p:spPr>
            <a:xfrm>
              <a:off x="6509076" y="3162002"/>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Sustainability goals rate</a:t>
              </a:r>
            </a:p>
          </p:txBody>
        </p:sp>
        <p:sp>
          <p:nvSpPr>
            <p:cNvPr id="121" name="Rectangle: Rounded Corners 61">
              <a:hlinkClick r:id="" action="ppaction://noaction"/>
              <a:extLst>
                <a:ext uri="{FF2B5EF4-FFF2-40B4-BE49-F238E27FC236}">
                  <a16:creationId xmlns:a16="http://schemas.microsoft.com/office/drawing/2014/main" id="{6C5386B1-E9D0-48FD-9114-9201A7C76A01}"/>
                </a:ext>
              </a:extLst>
            </p:cNvPr>
            <p:cNvSpPr/>
            <p:nvPr/>
          </p:nvSpPr>
          <p:spPr>
            <a:xfrm>
              <a:off x="6509076" y="373732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Cost decrease</a:t>
              </a:r>
            </a:p>
          </p:txBody>
        </p:sp>
        <p:sp>
          <p:nvSpPr>
            <p:cNvPr id="122" name="Rectangle: Rounded Corners 62">
              <a:hlinkClick r:id="" action="ppaction://noaction"/>
              <a:extLst>
                <a:ext uri="{FF2B5EF4-FFF2-40B4-BE49-F238E27FC236}">
                  <a16:creationId xmlns:a16="http://schemas.microsoft.com/office/drawing/2014/main" id="{72EA78CB-030D-481E-82C0-B38C8522335E}"/>
                </a:ext>
              </a:extLst>
            </p:cNvPr>
            <p:cNvSpPr/>
            <p:nvPr/>
          </p:nvSpPr>
          <p:spPr>
            <a:xfrm>
              <a:off x="6509076" y="488798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Working capital decrease</a:t>
              </a:r>
            </a:p>
          </p:txBody>
        </p:sp>
        <p:sp>
          <p:nvSpPr>
            <p:cNvPr id="123" name="Rectangle: Rounded Corners 63">
              <a:hlinkClick r:id="" action="ppaction://noaction"/>
              <a:extLst>
                <a:ext uri="{FF2B5EF4-FFF2-40B4-BE49-F238E27FC236}">
                  <a16:creationId xmlns:a16="http://schemas.microsoft.com/office/drawing/2014/main" id="{3C1CD787-9181-4C43-9638-DC029625E8FF}"/>
                </a:ext>
              </a:extLst>
            </p:cNvPr>
            <p:cNvSpPr/>
            <p:nvPr/>
          </p:nvSpPr>
          <p:spPr>
            <a:xfrm>
              <a:off x="6509076" y="5463311"/>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Engagement rate</a:t>
              </a:r>
            </a:p>
          </p:txBody>
        </p:sp>
        <p:sp>
          <p:nvSpPr>
            <p:cNvPr id="125" name="Rectangle: Rounded Corners 64">
              <a:hlinkClick r:id="" action="ppaction://noaction"/>
              <a:extLst>
                <a:ext uri="{FF2B5EF4-FFF2-40B4-BE49-F238E27FC236}">
                  <a16:creationId xmlns:a16="http://schemas.microsoft.com/office/drawing/2014/main" id="{DEB45D89-5156-4261-A6EE-F31C5053581E}"/>
                </a:ext>
              </a:extLst>
            </p:cNvPr>
            <p:cNvSpPr/>
            <p:nvPr/>
          </p:nvSpPr>
          <p:spPr>
            <a:xfrm>
              <a:off x="6509076" y="431265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Regulatory compliance rate</a:t>
              </a:r>
            </a:p>
          </p:txBody>
        </p:sp>
      </p:grpSp>
      <p:grpSp>
        <p:nvGrpSpPr>
          <p:cNvPr id="126" name="Group 125">
            <a:extLst>
              <a:ext uri="{FF2B5EF4-FFF2-40B4-BE49-F238E27FC236}">
                <a16:creationId xmlns:a16="http://schemas.microsoft.com/office/drawing/2014/main" id="{9552C85F-0A99-468D-8C0A-5A86A738F957}"/>
              </a:ext>
            </a:extLst>
          </p:cNvPr>
          <p:cNvGrpSpPr/>
          <p:nvPr/>
        </p:nvGrpSpPr>
        <p:grpSpPr>
          <a:xfrm>
            <a:off x="7270911" y="1596360"/>
            <a:ext cx="1323000" cy="1669786"/>
            <a:chOff x="9235110" y="2586675"/>
            <a:chExt cx="1764000" cy="2226381"/>
          </a:xfrm>
        </p:grpSpPr>
        <p:sp>
          <p:nvSpPr>
            <p:cNvPr id="127" name="Rectangle: Rounded Corners 59">
              <a:hlinkClick r:id="" action="ppaction://noaction"/>
              <a:extLst>
                <a:ext uri="{FF2B5EF4-FFF2-40B4-BE49-F238E27FC236}">
                  <a16:creationId xmlns:a16="http://schemas.microsoft.com/office/drawing/2014/main" id="{079B60E5-2DE6-4864-8DC3-1B4EBB714E07}"/>
                </a:ext>
              </a:extLst>
            </p:cNvPr>
            <p:cNvSpPr/>
            <p:nvPr/>
          </p:nvSpPr>
          <p:spPr>
            <a:xfrm>
              <a:off x="9235110" y="258667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Profitability</a:t>
              </a:r>
            </a:p>
          </p:txBody>
        </p:sp>
        <p:sp>
          <p:nvSpPr>
            <p:cNvPr id="141" name="Rectangle: Rounded Corners 60">
              <a:hlinkClick r:id="" action="ppaction://noaction"/>
              <a:extLst>
                <a:ext uri="{FF2B5EF4-FFF2-40B4-BE49-F238E27FC236}">
                  <a16:creationId xmlns:a16="http://schemas.microsoft.com/office/drawing/2014/main" id="{57920B13-3102-432B-8916-7BBBDD19B960}"/>
                </a:ext>
              </a:extLst>
            </p:cNvPr>
            <p:cNvSpPr/>
            <p:nvPr/>
          </p:nvSpPr>
          <p:spPr>
            <a:xfrm>
              <a:off x="9235110" y="3162002"/>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Sustainability</a:t>
              </a:r>
              <a:endParaRPr lang="en-US" sz="788" b="1">
                <a:solidFill>
                  <a:schemeClr val="bg1"/>
                </a:solidFill>
                <a:ea typeface="+mn-lt"/>
                <a:cs typeface="+mn-lt"/>
              </a:endParaRPr>
            </a:p>
          </p:txBody>
        </p:sp>
        <p:sp>
          <p:nvSpPr>
            <p:cNvPr id="142" name="Rectangle: Rounded Corners 61">
              <a:hlinkClick r:id="" action="ppaction://noaction"/>
              <a:extLst>
                <a:ext uri="{FF2B5EF4-FFF2-40B4-BE49-F238E27FC236}">
                  <a16:creationId xmlns:a16="http://schemas.microsoft.com/office/drawing/2014/main" id="{9C535B4B-B329-43C0-86EC-AC4C83C55E02}"/>
                </a:ext>
              </a:extLst>
            </p:cNvPr>
            <p:cNvSpPr/>
            <p:nvPr/>
          </p:nvSpPr>
          <p:spPr>
            <a:xfrm>
              <a:off x="9235110" y="373732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Consumer NPS</a:t>
              </a:r>
              <a:endParaRPr lang="en-US" sz="788" b="1">
                <a:solidFill>
                  <a:schemeClr val="bg1"/>
                </a:solidFill>
                <a:ea typeface="+mn-lt"/>
                <a:cs typeface="+mn-lt"/>
              </a:endParaRPr>
            </a:p>
          </p:txBody>
        </p:sp>
        <p:sp>
          <p:nvSpPr>
            <p:cNvPr id="143" name="Rectangle: Rounded Corners 61">
              <a:hlinkClick r:id="rId13" action="ppaction://hlinksldjump"/>
              <a:extLst>
                <a:ext uri="{FF2B5EF4-FFF2-40B4-BE49-F238E27FC236}">
                  <a16:creationId xmlns:a16="http://schemas.microsoft.com/office/drawing/2014/main" id="{FF5BD977-81D0-45FF-9F9B-9C35BBB6E3DC}"/>
                </a:ext>
              </a:extLst>
            </p:cNvPr>
            <p:cNvSpPr/>
            <p:nvPr/>
          </p:nvSpPr>
          <p:spPr>
            <a:xfrm>
              <a:off x="9235110" y="431265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Regulatory </a:t>
              </a:r>
            </a:p>
            <a:p>
              <a:pPr algn="ctr"/>
              <a:r>
                <a:rPr lang="en-US" sz="788" b="1">
                  <a:solidFill>
                    <a:schemeClr val="bg1"/>
                  </a:solidFill>
                  <a:ea typeface="+mn-lt"/>
                  <a:cs typeface="+mn-lt"/>
                </a:rPr>
                <a:t>compliance</a:t>
              </a:r>
            </a:p>
          </p:txBody>
        </p:sp>
      </p:grpSp>
      <p:sp>
        <p:nvSpPr>
          <p:cNvPr id="8" name="AutoShape 2">
            <a:hlinkClick r:id="rId14" action="ppaction://hlinksldjump"/>
            <a:extLst>
              <a:ext uri="{FF2B5EF4-FFF2-40B4-BE49-F238E27FC236}">
                <a16:creationId xmlns:a16="http://schemas.microsoft.com/office/drawing/2014/main" id="{9BD1871A-EAD5-7153-F1B9-5C3EE4F29591}"/>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2" name="AutoShape 2">
            <a:hlinkClick r:id="rId15" action="ppaction://hlinksldjump"/>
            <a:extLst>
              <a:ext uri="{FF2B5EF4-FFF2-40B4-BE49-F238E27FC236}">
                <a16:creationId xmlns:a16="http://schemas.microsoft.com/office/drawing/2014/main" id="{406346D1-952F-6A91-752B-5761B0BA6EC9}"/>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4" name="AutoShape 2">
            <a:hlinkClick r:id="rId16" action="ppaction://hlinksldjump"/>
            <a:extLst>
              <a:ext uri="{FF2B5EF4-FFF2-40B4-BE49-F238E27FC236}">
                <a16:creationId xmlns:a16="http://schemas.microsoft.com/office/drawing/2014/main" id="{1A4CDA02-CCD2-DEE4-9977-0DD308094C8F}"/>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6" name="AutoShape 2">
            <a:hlinkClick r:id="rId17" action="ppaction://hlinksldjump"/>
            <a:extLst>
              <a:ext uri="{FF2B5EF4-FFF2-40B4-BE49-F238E27FC236}">
                <a16:creationId xmlns:a16="http://schemas.microsoft.com/office/drawing/2014/main" id="{9545AA86-3431-2273-06F3-B22085395E5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7" name="AutoShape 2">
            <a:hlinkClick r:id="rId18" action="ppaction://hlinksldjump"/>
            <a:extLst>
              <a:ext uri="{FF2B5EF4-FFF2-40B4-BE49-F238E27FC236}">
                <a16:creationId xmlns:a16="http://schemas.microsoft.com/office/drawing/2014/main" id="{E3154C88-7D19-4D96-E57A-136BB6072367}"/>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9" name="Group 28">
            <a:extLst>
              <a:ext uri="{FF2B5EF4-FFF2-40B4-BE49-F238E27FC236}">
                <a16:creationId xmlns:a16="http://schemas.microsoft.com/office/drawing/2014/main" id="{CDA8ADCC-B469-7D2E-B68C-FE3B84429656}"/>
              </a:ext>
            </a:extLst>
          </p:cNvPr>
          <p:cNvGrpSpPr/>
          <p:nvPr/>
        </p:nvGrpSpPr>
        <p:grpSpPr>
          <a:xfrm>
            <a:off x="7405014" y="4531233"/>
            <a:ext cx="186825" cy="186825"/>
            <a:chOff x="9873352" y="6041644"/>
            <a:chExt cx="249100" cy="249100"/>
          </a:xfrm>
        </p:grpSpPr>
        <p:sp>
          <p:nvSpPr>
            <p:cNvPr id="30" name="Oval 29">
              <a:hlinkClick r:id="" action="ppaction://hlinkshowjump?jump=previousslide"/>
              <a:extLst>
                <a:ext uri="{FF2B5EF4-FFF2-40B4-BE49-F238E27FC236}">
                  <a16:creationId xmlns:a16="http://schemas.microsoft.com/office/drawing/2014/main" id="{5A7653D8-2260-7087-BD54-EB04412EE3ED}"/>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DD70C5F0-88E7-C2CA-A570-408F3E0739CD}"/>
                </a:ext>
              </a:extLst>
            </p:cNvPr>
            <p:cNvGrpSpPr/>
            <p:nvPr userDrawn="1"/>
          </p:nvGrpSpPr>
          <p:grpSpPr>
            <a:xfrm>
              <a:off x="9971776" y="6136088"/>
              <a:ext cx="41137" cy="66044"/>
              <a:chOff x="3345327" y="4804129"/>
              <a:chExt cx="74099" cy="118964"/>
            </a:xfrm>
          </p:grpSpPr>
          <p:cxnSp>
            <p:nvCxnSpPr>
              <p:cNvPr id="32" name="Straight Connector 31">
                <a:hlinkClick r:id="" action="ppaction://hlinkshowjump?jump=previousslide"/>
                <a:extLst>
                  <a:ext uri="{FF2B5EF4-FFF2-40B4-BE49-F238E27FC236}">
                    <a16:creationId xmlns:a16="http://schemas.microsoft.com/office/drawing/2014/main" id="{58C860E4-4384-5491-891A-EC62B3837EA5}"/>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hlinkClick r:id="" action="ppaction://hlinkshowjump?jump=previousslide"/>
                <a:extLst>
                  <a:ext uri="{FF2B5EF4-FFF2-40B4-BE49-F238E27FC236}">
                    <a16:creationId xmlns:a16="http://schemas.microsoft.com/office/drawing/2014/main" id="{B28D90B8-3462-749C-148A-CABD0B345A1F}"/>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34" name="Group 33">
            <a:extLst>
              <a:ext uri="{FF2B5EF4-FFF2-40B4-BE49-F238E27FC236}">
                <a16:creationId xmlns:a16="http://schemas.microsoft.com/office/drawing/2014/main" id="{C578D9B8-C549-169B-0907-8A4FA0CBA3D9}"/>
              </a:ext>
            </a:extLst>
          </p:cNvPr>
          <p:cNvGrpSpPr/>
          <p:nvPr/>
        </p:nvGrpSpPr>
        <p:grpSpPr>
          <a:xfrm>
            <a:off x="7642346" y="4531233"/>
            <a:ext cx="186825" cy="186825"/>
            <a:chOff x="10189795" y="6045160"/>
            <a:chExt cx="249100" cy="249100"/>
          </a:xfrm>
        </p:grpSpPr>
        <p:sp>
          <p:nvSpPr>
            <p:cNvPr id="35" name="Oval 34">
              <a:hlinkClick r:id="" action="ppaction://hlinkshowjump?jump=nextslide"/>
              <a:extLst>
                <a:ext uri="{FF2B5EF4-FFF2-40B4-BE49-F238E27FC236}">
                  <a16:creationId xmlns:a16="http://schemas.microsoft.com/office/drawing/2014/main" id="{5CD6C47D-C8C4-CDC5-D8FC-99EEBA14A1EF}"/>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6" name="Group 35">
              <a:extLst>
                <a:ext uri="{FF2B5EF4-FFF2-40B4-BE49-F238E27FC236}">
                  <a16:creationId xmlns:a16="http://schemas.microsoft.com/office/drawing/2014/main" id="{C328B222-91BE-C7E0-3241-EAF5418586C4}"/>
                </a:ext>
              </a:extLst>
            </p:cNvPr>
            <p:cNvGrpSpPr/>
            <p:nvPr userDrawn="1"/>
          </p:nvGrpSpPr>
          <p:grpSpPr>
            <a:xfrm flipH="1" flipV="1">
              <a:off x="10297292" y="6133992"/>
              <a:ext cx="41137" cy="66044"/>
              <a:chOff x="3345327" y="4804129"/>
              <a:chExt cx="74099" cy="118964"/>
            </a:xfrm>
          </p:grpSpPr>
          <p:cxnSp>
            <p:nvCxnSpPr>
              <p:cNvPr id="37" name="Straight Connector 36">
                <a:hlinkClick r:id="" action="ppaction://hlinkshowjump?jump=nextslide"/>
                <a:extLst>
                  <a:ext uri="{FF2B5EF4-FFF2-40B4-BE49-F238E27FC236}">
                    <a16:creationId xmlns:a16="http://schemas.microsoft.com/office/drawing/2014/main" id="{D4C4DDB2-7CEA-D6F2-04F5-EADA13D74F36}"/>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hlinkClick r:id="" action="ppaction://hlinkshowjump?jump=nextslide"/>
                <a:extLst>
                  <a:ext uri="{FF2B5EF4-FFF2-40B4-BE49-F238E27FC236}">
                    <a16:creationId xmlns:a16="http://schemas.microsoft.com/office/drawing/2014/main" id="{F2F7FBC3-BBE6-EAE6-3135-4A4CD3F31A58}"/>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9" name="Rounded Rectangle 14">
            <a:hlinkClick r:id="rId19"/>
            <a:extLst>
              <a:ext uri="{FF2B5EF4-FFF2-40B4-BE49-F238E27FC236}">
                <a16:creationId xmlns:a16="http://schemas.microsoft.com/office/drawing/2014/main" id="{33AE6125-4B70-8E5C-190C-38B1A6123FB9}"/>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2/6</a:t>
            </a:r>
            <a:endParaRPr lang="en-US" sz="800" u="sng" dirty="0">
              <a:solidFill>
                <a:schemeClr val="bg2"/>
              </a:solidFill>
            </a:endParaRPr>
          </a:p>
        </p:txBody>
      </p:sp>
      <p:sp>
        <p:nvSpPr>
          <p:cNvPr id="3" name="Arrow: Right 88">
            <a:hlinkClick r:id="" action="ppaction://hlinkshowjump?jump=lastslideviewed"/>
            <a:extLst>
              <a:ext uri="{FF2B5EF4-FFF2-40B4-BE49-F238E27FC236}">
                <a16:creationId xmlns:a16="http://schemas.microsoft.com/office/drawing/2014/main" id="{E22CF699-15A7-1100-2094-AC421164E3AD}"/>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Graphic 5">
            <a:hlinkClick r:id="rId20" action="ppaction://hlinksldjump"/>
            <a:extLst>
              <a:ext uri="{FF2B5EF4-FFF2-40B4-BE49-F238E27FC236}">
                <a16:creationId xmlns:a16="http://schemas.microsoft.com/office/drawing/2014/main" id="{C51ECCC3-30A5-B216-5B25-7ADA1C18320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42029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6E240959-594F-4065-9EEB-D8D01E815AD2}"/>
              </a:ext>
            </a:extLst>
          </p:cNvPr>
          <p:cNvSpPr/>
          <p:nvPr/>
        </p:nvSpPr>
        <p:spPr>
          <a:xfrm>
            <a:off x="7644283" y="1189605"/>
            <a:ext cx="1330517" cy="3270960"/>
          </a:xfrm>
          <a:prstGeom prst="roundRect">
            <a:avLst/>
          </a:prstGeom>
          <a:solidFill>
            <a:srgbClr val="FF8200">
              <a:alpha val="10196"/>
            </a:srgb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68" name="Straight Connector 67">
            <a:extLst>
              <a:ext uri="{FF2B5EF4-FFF2-40B4-BE49-F238E27FC236}">
                <a16:creationId xmlns:a16="http://schemas.microsoft.com/office/drawing/2014/main" id="{D765AF27-6368-41B3-A4D7-C508F6C073D6}"/>
              </a:ext>
            </a:extLst>
          </p:cNvPr>
          <p:cNvCxnSpPr>
            <a:cxnSpLocks/>
          </p:cNvCxnSpPr>
          <p:nvPr/>
        </p:nvCxnSpPr>
        <p:spPr>
          <a:xfrm flipV="1">
            <a:off x="5353508" y="961819"/>
            <a:ext cx="151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445FB5-B79E-4CDE-9696-37EE60DAF6E3}"/>
              </a:ext>
            </a:extLst>
          </p:cNvPr>
          <p:cNvCxnSpPr>
            <a:cxnSpLocks/>
          </p:cNvCxnSpPr>
          <p:nvPr/>
        </p:nvCxnSpPr>
        <p:spPr>
          <a:xfrm>
            <a:off x="2010650" y="961819"/>
            <a:ext cx="3260441" cy="0"/>
          </a:xfrm>
          <a:prstGeom prst="line">
            <a:avLst/>
          </a:prstGeom>
          <a:ln w="19050">
            <a:solidFill>
              <a:srgbClr val="5B9BD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5AD0ED-F772-45B1-9499-2408954901AF}"/>
              </a:ext>
            </a:extLst>
          </p:cNvPr>
          <p:cNvCxnSpPr>
            <a:cxnSpLocks/>
          </p:cNvCxnSpPr>
          <p:nvPr/>
        </p:nvCxnSpPr>
        <p:spPr>
          <a:xfrm flipV="1">
            <a:off x="1220482" y="961819"/>
            <a:ext cx="729000" cy="2"/>
          </a:xfrm>
          <a:prstGeom prst="line">
            <a:avLst/>
          </a:prstGeom>
          <a:ln w="19050">
            <a:solidFill>
              <a:srgbClr val="FF82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83B40AB-9479-4A06-8D1C-D6B15636C3F7}"/>
              </a:ext>
            </a:extLst>
          </p:cNvPr>
          <p:cNvGrpSpPr/>
          <p:nvPr/>
        </p:nvGrpSpPr>
        <p:grpSpPr>
          <a:xfrm>
            <a:off x="5501070" y="733728"/>
            <a:ext cx="1568672" cy="455879"/>
            <a:chOff x="9875944" y="930679"/>
            <a:chExt cx="2091562" cy="607839"/>
          </a:xfrm>
        </p:grpSpPr>
        <p:sp>
          <p:nvSpPr>
            <p:cNvPr id="29" name="Rounded Rectangle 93">
              <a:extLst>
                <a:ext uri="{FF2B5EF4-FFF2-40B4-BE49-F238E27FC236}">
                  <a16:creationId xmlns:a16="http://schemas.microsoft.com/office/drawing/2014/main" id="{1515C44B-49E9-4618-B061-E95EBC57215C}"/>
                </a:ext>
              </a:extLst>
            </p:cNvPr>
            <p:cNvSpPr/>
            <p:nvPr/>
          </p:nvSpPr>
          <p:spPr>
            <a:xfrm>
              <a:off x="10235479" y="1044059"/>
              <a:ext cx="1732027"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GOALS</a:t>
              </a:r>
            </a:p>
          </p:txBody>
        </p:sp>
        <p:grpSp>
          <p:nvGrpSpPr>
            <p:cNvPr id="30" name="Group 29">
              <a:extLst>
                <a:ext uri="{FF2B5EF4-FFF2-40B4-BE49-F238E27FC236}">
                  <a16:creationId xmlns:a16="http://schemas.microsoft.com/office/drawing/2014/main" id="{6496B033-7055-47E1-BAE7-D2D8BA0A83B0}"/>
                </a:ext>
              </a:extLst>
            </p:cNvPr>
            <p:cNvGrpSpPr/>
            <p:nvPr/>
          </p:nvGrpSpPr>
          <p:grpSpPr>
            <a:xfrm>
              <a:off x="9875944" y="930679"/>
              <a:ext cx="608400" cy="607839"/>
              <a:chOff x="4727848" y="1172232"/>
              <a:chExt cx="608400" cy="607839"/>
            </a:xfrm>
          </p:grpSpPr>
          <p:sp>
            <p:nvSpPr>
              <p:cNvPr id="31" name="Oval 20">
                <a:extLst>
                  <a:ext uri="{FF2B5EF4-FFF2-40B4-BE49-F238E27FC236}">
                    <a16:creationId xmlns:a16="http://schemas.microsoft.com/office/drawing/2014/main" id="{00E59EA6-4CF3-491D-B855-150FC21F72C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32" name="Groupe 355">
                <a:extLst>
                  <a:ext uri="{FF2B5EF4-FFF2-40B4-BE49-F238E27FC236}">
                    <a16:creationId xmlns:a16="http://schemas.microsoft.com/office/drawing/2014/main" id="{68276171-060F-4495-84E8-AB3C21B03E38}"/>
                  </a:ext>
                </a:extLst>
              </p:cNvPr>
              <p:cNvGrpSpPr/>
              <p:nvPr/>
            </p:nvGrpSpPr>
            <p:grpSpPr>
              <a:xfrm>
                <a:off x="4869882" y="1285172"/>
                <a:ext cx="323920" cy="381923"/>
                <a:chOff x="9153875" y="3671977"/>
                <a:chExt cx="363537" cy="428625"/>
              </a:xfrm>
              <a:solidFill>
                <a:srgbClr val="007D74"/>
              </a:solidFill>
            </p:grpSpPr>
            <p:sp>
              <p:nvSpPr>
                <p:cNvPr id="33" name="Freeform 76">
                  <a:extLst>
                    <a:ext uri="{FF2B5EF4-FFF2-40B4-BE49-F238E27FC236}">
                      <a16:creationId xmlns:a16="http://schemas.microsoft.com/office/drawing/2014/main" id="{A030BC96-4BED-4755-AC7E-A128848D7116}"/>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4" name="Freeform 77">
                  <a:extLst>
                    <a:ext uri="{FF2B5EF4-FFF2-40B4-BE49-F238E27FC236}">
                      <a16:creationId xmlns:a16="http://schemas.microsoft.com/office/drawing/2014/main" id="{B8851103-23CC-4D2D-851B-4F6EAAA0E5A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5" name="Freeform 78">
                  <a:extLst>
                    <a:ext uri="{FF2B5EF4-FFF2-40B4-BE49-F238E27FC236}">
                      <a16:creationId xmlns:a16="http://schemas.microsoft.com/office/drawing/2014/main" id="{37784831-EAC3-424E-BCEB-ABE914E41768}"/>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6" name="Freeform 79">
                  <a:extLst>
                    <a:ext uri="{FF2B5EF4-FFF2-40B4-BE49-F238E27FC236}">
                      <a16:creationId xmlns:a16="http://schemas.microsoft.com/office/drawing/2014/main" id="{98C5AB6D-97E9-4533-9D23-15EFBFAE483C}"/>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7" name="Freeform 80">
                  <a:extLst>
                    <a:ext uri="{FF2B5EF4-FFF2-40B4-BE49-F238E27FC236}">
                      <a16:creationId xmlns:a16="http://schemas.microsoft.com/office/drawing/2014/main" id="{03ED3E04-7E4F-4764-B82F-0AA6852F6D1C}"/>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8" name="Freeform 81">
                  <a:extLst>
                    <a:ext uri="{FF2B5EF4-FFF2-40B4-BE49-F238E27FC236}">
                      <a16:creationId xmlns:a16="http://schemas.microsoft.com/office/drawing/2014/main" id="{37A1379B-4EB4-4B7E-892E-AE7A11E71541}"/>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sp>
        <p:nvSpPr>
          <p:cNvPr id="17" name="Rounded Rectangle 93">
            <a:extLst>
              <a:ext uri="{FF2B5EF4-FFF2-40B4-BE49-F238E27FC236}">
                <a16:creationId xmlns:a16="http://schemas.microsoft.com/office/drawing/2014/main" id="{7A545AF2-7BEA-44A5-ABF3-507DFF5421BE}"/>
              </a:ext>
            </a:extLst>
          </p:cNvPr>
          <p:cNvSpPr/>
          <p:nvPr/>
        </p:nvSpPr>
        <p:spPr>
          <a:xfrm>
            <a:off x="411835" y="818763"/>
            <a:ext cx="1426373" cy="285809"/>
          </a:xfrm>
          <a:prstGeom prst="roundRect">
            <a:avLst>
              <a:gd name="adj" fmla="val 50000"/>
            </a:avLst>
          </a:prstGeom>
          <a:solidFill>
            <a:srgbClr val="FF8200"/>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51" name="Oval 50">
            <a:extLst>
              <a:ext uri="{FF2B5EF4-FFF2-40B4-BE49-F238E27FC236}">
                <a16:creationId xmlns:a16="http://schemas.microsoft.com/office/drawing/2014/main" id="{9727475B-F755-4A63-B266-A33E8DA2010A}"/>
              </a:ext>
            </a:extLst>
          </p:cNvPr>
          <p:cNvSpPr/>
          <p:nvPr/>
        </p:nvSpPr>
        <p:spPr>
          <a:xfrm>
            <a:off x="137677" y="733728"/>
            <a:ext cx="455877" cy="455878"/>
          </a:xfrm>
          <a:prstGeom prst="ellipse">
            <a:avLst/>
          </a:prstGeom>
          <a:solidFill>
            <a:schemeClr val="bg1"/>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nvGrpSpPr>
          <p:cNvPr id="52" name="Groupe 471">
            <a:extLst>
              <a:ext uri="{FF2B5EF4-FFF2-40B4-BE49-F238E27FC236}">
                <a16:creationId xmlns:a16="http://schemas.microsoft.com/office/drawing/2014/main" id="{264AD50E-EA0A-493E-8AF1-02DB4212C813}"/>
              </a:ext>
            </a:extLst>
          </p:cNvPr>
          <p:cNvGrpSpPr/>
          <p:nvPr/>
        </p:nvGrpSpPr>
        <p:grpSpPr>
          <a:xfrm>
            <a:off x="243403" y="796046"/>
            <a:ext cx="245539" cy="322672"/>
            <a:chOff x="3884613" y="2157412"/>
            <a:chExt cx="303213" cy="398463"/>
          </a:xfrm>
          <a:solidFill>
            <a:srgbClr val="FF8200"/>
          </a:solidFill>
        </p:grpSpPr>
        <p:sp>
          <p:nvSpPr>
            <p:cNvPr id="53" name="Freeform 110">
              <a:extLst>
                <a:ext uri="{FF2B5EF4-FFF2-40B4-BE49-F238E27FC236}">
                  <a16:creationId xmlns:a16="http://schemas.microsoft.com/office/drawing/2014/main" id="{10C33C44-A847-4B99-B9AB-55A139B06B51}"/>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11">
              <a:extLst>
                <a:ext uri="{FF2B5EF4-FFF2-40B4-BE49-F238E27FC236}">
                  <a16:creationId xmlns:a16="http://schemas.microsoft.com/office/drawing/2014/main" id="{BAA2CC98-1352-4F55-914E-569B6473EF3C}"/>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12">
              <a:extLst>
                <a:ext uri="{FF2B5EF4-FFF2-40B4-BE49-F238E27FC236}">
                  <a16:creationId xmlns:a16="http://schemas.microsoft.com/office/drawing/2014/main" id="{6CFD9CBA-0F4B-493F-A3B2-B164D30A2E0C}"/>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6" name="Freeform 113">
              <a:extLst>
                <a:ext uri="{FF2B5EF4-FFF2-40B4-BE49-F238E27FC236}">
                  <a16:creationId xmlns:a16="http://schemas.microsoft.com/office/drawing/2014/main" id="{0ED04441-775D-4DD1-A2C2-55EBFCA2307D}"/>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6" name="Rounded Rectangle 93">
            <a:extLst>
              <a:ext uri="{FF2B5EF4-FFF2-40B4-BE49-F238E27FC236}">
                <a16:creationId xmlns:a16="http://schemas.microsoft.com/office/drawing/2014/main" id="{2579ED1D-F758-4C99-AC92-ABAAC30B120C}"/>
              </a:ext>
            </a:extLst>
          </p:cNvPr>
          <p:cNvSpPr/>
          <p:nvPr/>
        </p:nvSpPr>
        <p:spPr>
          <a:xfrm>
            <a:off x="2854945" y="818762"/>
            <a:ext cx="1853352" cy="285809"/>
          </a:xfrm>
          <a:prstGeom prst="roundRect">
            <a:avLst>
              <a:gd name="adj" fmla="val 50000"/>
            </a:avLst>
          </a:prstGeom>
          <a:solidFill>
            <a:srgbClr val="5B9BD5"/>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VALUE DRIVERS</a:t>
            </a:r>
          </a:p>
        </p:txBody>
      </p:sp>
      <p:sp>
        <p:nvSpPr>
          <p:cNvPr id="8" name="Oval 20">
            <a:extLst>
              <a:ext uri="{FF2B5EF4-FFF2-40B4-BE49-F238E27FC236}">
                <a16:creationId xmlns:a16="http://schemas.microsoft.com/office/drawing/2014/main" id="{9DB75DEF-B7B9-47CB-9395-3302FAC5E2D3}"/>
              </a:ext>
            </a:extLst>
          </p:cNvPr>
          <p:cNvSpPr/>
          <p:nvPr/>
        </p:nvSpPr>
        <p:spPr>
          <a:xfrm>
            <a:off x="2585294" y="733728"/>
            <a:ext cx="456300" cy="455879"/>
          </a:xfrm>
          <a:prstGeom prst="ellipse">
            <a:avLst/>
          </a:prstGeom>
          <a:solidFill>
            <a:schemeClr val="bg1"/>
          </a:solidFill>
          <a:ln w="19050" cap="flat" cmpd="sng" algn="ctr">
            <a:solidFill>
              <a:srgbClr val="5B9BD5"/>
            </a:solidFill>
            <a:prstDash val="solid"/>
            <a:miter lim="800000"/>
          </a:ln>
          <a:effectLst/>
        </p:spPr>
        <p:txBody>
          <a:bodyPr rtlCol="0" anchor="ctr"/>
          <a:lstStyle/>
          <a:p>
            <a:pPr algn="ctr">
              <a:defRPr/>
            </a:pPr>
            <a:endParaRPr lang="en-US" sz="975" kern="0">
              <a:solidFill>
                <a:prstClr val="white"/>
              </a:solidFill>
            </a:endParaRPr>
          </a:p>
        </p:txBody>
      </p:sp>
      <p:grpSp>
        <p:nvGrpSpPr>
          <p:cNvPr id="59" name="Groupe 699">
            <a:extLst>
              <a:ext uri="{FF2B5EF4-FFF2-40B4-BE49-F238E27FC236}">
                <a16:creationId xmlns:a16="http://schemas.microsoft.com/office/drawing/2014/main" id="{8C45B9BD-C82E-4AE2-8C8C-215288DF3B4C}"/>
              </a:ext>
            </a:extLst>
          </p:cNvPr>
          <p:cNvGrpSpPr/>
          <p:nvPr/>
        </p:nvGrpSpPr>
        <p:grpSpPr>
          <a:xfrm>
            <a:off x="2664001" y="881026"/>
            <a:ext cx="298885" cy="174212"/>
            <a:chOff x="2921000" y="5699125"/>
            <a:chExt cx="574675" cy="334963"/>
          </a:xfrm>
          <a:solidFill>
            <a:srgbClr val="802B73"/>
          </a:solidFill>
        </p:grpSpPr>
        <p:sp>
          <p:nvSpPr>
            <p:cNvPr id="60" name="Freeform 327">
              <a:extLst>
                <a:ext uri="{FF2B5EF4-FFF2-40B4-BE49-F238E27FC236}">
                  <a16:creationId xmlns:a16="http://schemas.microsoft.com/office/drawing/2014/main" id="{06E76838-B32C-46EE-8B03-C143CCDA80A7}"/>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1" name="Freeform 328">
              <a:extLst>
                <a:ext uri="{FF2B5EF4-FFF2-40B4-BE49-F238E27FC236}">
                  <a16:creationId xmlns:a16="http://schemas.microsoft.com/office/drawing/2014/main" id="{9B48522D-2476-4DEE-972C-008169BE5B27}"/>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2" name="Freeform 329">
              <a:extLst>
                <a:ext uri="{FF2B5EF4-FFF2-40B4-BE49-F238E27FC236}">
                  <a16:creationId xmlns:a16="http://schemas.microsoft.com/office/drawing/2014/main" id="{DB28C4FD-AF57-42DA-BD1B-422F59419959}"/>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5B9BD5"/>
            </a:solidFill>
            <a:ln w="9525">
              <a:solidFill>
                <a:srgbClr val="5B9BD5"/>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3" name="Freeform 330">
              <a:extLst>
                <a:ext uri="{FF2B5EF4-FFF2-40B4-BE49-F238E27FC236}">
                  <a16:creationId xmlns:a16="http://schemas.microsoft.com/office/drawing/2014/main" id="{B0F55C68-786A-49CE-A269-416448AF3501}"/>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4" name="Freeform 331">
              <a:extLst>
                <a:ext uri="{FF2B5EF4-FFF2-40B4-BE49-F238E27FC236}">
                  <a16:creationId xmlns:a16="http://schemas.microsoft.com/office/drawing/2014/main" id="{55F24C7E-7B31-40CF-96DD-91A501DEC717}"/>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5" name="Freeform 332">
              <a:extLst>
                <a:ext uri="{FF2B5EF4-FFF2-40B4-BE49-F238E27FC236}">
                  <a16:creationId xmlns:a16="http://schemas.microsoft.com/office/drawing/2014/main" id="{59E4AF6A-F990-4BEE-BEA1-D3015C96CE86}"/>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7" name="Rectangle 6">
            <a:extLst>
              <a:ext uri="{FF2B5EF4-FFF2-40B4-BE49-F238E27FC236}">
                <a16:creationId xmlns:a16="http://schemas.microsoft.com/office/drawing/2014/main" id="{6283C72A-2729-E935-DF5A-14FA2D5442F2}"/>
              </a:ext>
            </a:extLst>
          </p:cNvPr>
          <p:cNvSpPr/>
          <p:nvPr/>
        </p:nvSpPr>
        <p:spPr>
          <a:xfrm>
            <a:off x="3726033" y="4722643"/>
            <a:ext cx="4389519" cy="21673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0" name="Title 1">
            <a:extLst>
              <a:ext uri="{FF2B5EF4-FFF2-40B4-BE49-F238E27FC236}">
                <a16:creationId xmlns:a16="http://schemas.microsoft.com/office/drawing/2014/main" id="{62129E58-7546-490A-9400-4CFEDB39ABAE}"/>
              </a:ext>
            </a:extLst>
          </p:cNvPr>
          <p:cNvSpPr>
            <a:spLocks noGrp="1"/>
          </p:cNvSpPr>
          <p:nvPr>
            <p:ph type="title"/>
          </p:nvPr>
        </p:nvSpPr>
        <p:spPr/>
        <p:txBody>
          <a:bodyPr vert="horz"/>
          <a:lstStyle/>
          <a:p>
            <a:r>
              <a:rPr lang="en-US" sz="1800" u="sng" dirty="0"/>
              <a:t>4. Brand Owner:</a:t>
            </a:r>
            <a:r>
              <a:rPr lang="en-US" sz="1800" dirty="0"/>
              <a:t> </a:t>
            </a:r>
            <a:r>
              <a:rPr lang="en-US" sz="1200" b="1" dirty="0">
                <a:solidFill>
                  <a:srgbClr val="7AC143"/>
                </a:solidFill>
              </a:rPr>
              <a:t>Possible </a:t>
            </a:r>
            <a:r>
              <a:rPr lang="en-US" sz="1200" b="1" u="sng" dirty="0">
                <a:solidFill>
                  <a:srgbClr val="7AC143"/>
                </a:solidFill>
              </a:rPr>
              <a:t>consumer benefits </a:t>
            </a:r>
            <a:r>
              <a:rPr lang="en-US" sz="1200" b="1" dirty="0">
                <a:solidFill>
                  <a:srgbClr val="7AC143"/>
                </a:solidFill>
              </a:rPr>
              <a:t>leading to increased revenue</a:t>
            </a:r>
            <a:endParaRPr lang="en-US" sz="1350" b="1" dirty="0">
              <a:solidFill>
                <a:srgbClr val="7AC143"/>
              </a:solidFill>
            </a:endParaRPr>
          </a:p>
        </p:txBody>
      </p:sp>
      <p:sp>
        <p:nvSpPr>
          <p:cNvPr id="80" name="Rectangle: Rounded Corners 79">
            <a:extLst>
              <a:ext uri="{FF2B5EF4-FFF2-40B4-BE49-F238E27FC236}">
                <a16:creationId xmlns:a16="http://schemas.microsoft.com/office/drawing/2014/main" id="{6B90626C-A949-4CB5-8F1F-825491B272AF}"/>
              </a:ext>
            </a:extLst>
          </p:cNvPr>
          <p:cNvSpPr/>
          <p:nvPr/>
        </p:nvSpPr>
        <p:spPr>
          <a:xfrm>
            <a:off x="2376377" y="1216083"/>
            <a:ext cx="1741436" cy="2029602"/>
          </a:xfrm>
          <a:prstGeom prst="roundRect">
            <a:avLst/>
          </a:prstGeom>
          <a:solidFill>
            <a:srgbClr val="BF83B9">
              <a:alpha val="14902"/>
            </a:srgbClr>
          </a:solid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2" name="Rectangle: Rounded Corners 81">
            <a:extLst>
              <a:ext uri="{FF2B5EF4-FFF2-40B4-BE49-F238E27FC236}">
                <a16:creationId xmlns:a16="http://schemas.microsoft.com/office/drawing/2014/main" id="{BB55D1C5-8382-4A0B-BADA-02880560E8F8}"/>
              </a:ext>
            </a:extLst>
          </p:cNvPr>
          <p:cNvSpPr/>
          <p:nvPr/>
        </p:nvSpPr>
        <p:spPr>
          <a:xfrm>
            <a:off x="1684346" y="3233461"/>
            <a:ext cx="2448300" cy="1272681"/>
          </a:xfrm>
          <a:prstGeom prst="roundRect">
            <a:avLst/>
          </a:prstGeom>
          <a:solidFill>
            <a:srgbClr val="F05587">
              <a:alpha val="14902"/>
            </a:srgbClr>
          </a:solidFill>
          <a:ln w="19050">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81" name="Picture 80">
            <a:extLst>
              <a:ext uri="{FF2B5EF4-FFF2-40B4-BE49-F238E27FC236}">
                <a16:creationId xmlns:a16="http://schemas.microsoft.com/office/drawing/2014/main" id="{BA08387D-F47D-4437-89EC-D589E40E27EC}"/>
              </a:ext>
            </a:extLst>
          </p:cNvPr>
          <p:cNvPicPr>
            <a:picLocks noChangeAspect="1"/>
          </p:cNvPicPr>
          <p:nvPr/>
        </p:nvPicPr>
        <p:blipFill>
          <a:blip r:embed="rId3"/>
          <a:stretch>
            <a:fillRect/>
          </a:stretch>
        </p:blipFill>
        <p:spPr>
          <a:xfrm>
            <a:off x="2312168" y="1133398"/>
            <a:ext cx="315113" cy="315113"/>
          </a:xfrm>
          <a:prstGeom prst="rect">
            <a:avLst/>
          </a:prstGeom>
        </p:spPr>
      </p:pic>
      <p:pic>
        <p:nvPicPr>
          <p:cNvPr id="83" name="Picture 82">
            <a:extLst>
              <a:ext uri="{FF2B5EF4-FFF2-40B4-BE49-F238E27FC236}">
                <a16:creationId xmlns:a16="http://schemas.microsoft.com/office/drawing/2014/main" id="{40713AC5-B4FC-47C6-9EA3-368D3948C583}"/>
              </a:ext>
            </a:extLst>
          </p:cNvPr>
          <p:cNvPicPr>
            <a:picLocks noChangeAspect="1"/>
          </p:cNvPicPr>
          <p:nvPr/>
        </p:nvPicPr>
        <p:blipFill>
          <a:blip r:embed="rId4"/>
          <a:stretch>
            <a:fillRect/>
          </a:stretch>
        </p:blipFill>
        <p:spPr>
          <a:xfrm>
            <a:off x="1523095" y="4202899"/>
            <a:ext cx="315113" cy="315113"/>
          </a:xfrm>
          <a:prstGeom prst="rect">
            <a:avLst/>
          </a:prstGeom>
        </p:spPr>
      </p:pic>
      <p:sp>
        <p:nvSpPr>
          <p:cNvPr id="77" name="Rounded Rectangle 93">
            <a:extLst>
              <a:ext uri="{FF2B5EF4-FFF2-40B4-BE49-F238E27FC236}">
                <a16:creationId xmlns:a16="http://schemas.microsoft.com/office/drawing/2014/main" id="{F28A4DDC-2B05-49DB-BE11-E25468BEEC7C}"/>
              </a:ext>
            </a:extLst>
          </p:cNvPr>
          <p:cNvSpPr/>
          <p:nvPr/>
        </p:nvSpPr>
        <p:spPr>
          <a:xfrm>
            <a:off x="7644284" y="826213"/>
            <a:ext cx="1318409" cy="285809"/>
          </a:xfrm>
          <a:prstGeom prst="roundRect">
            <a:avLst>
              <a:gd name="adj" fmla="val 50000"/>
            </a:avLst>
          </a:prstGeom>
          <a:solidFill>
            <a:srgbClr val="FFF2E5"/>
          </a:solidFill>
          <a:ln w="19050" cap="flat" cmpd="sng" algn="ctr">
            <a:noFill/>
            <a:prstDash val="solid"/>
          </a:ln>
          <a:effectLst/>
        </p:spPr>
        <p:txBody>
          <a:bodyPr wrap="square" lIns="342900" tIns="0" rIns="25769" bIns="0" rtlCol="0" anchor="ctr"/>
          <a:lstStyle/>
          <a:p>
            <a:pPr defTabSz="654542">
              <a:defRPr/>
            </a:pPr>
            <a:r>
              <a:rPr lang="en-US" sz="1200" b="1" kern="0">
                <a:solidFill>
                  <a:schemeClr val="accent1"/>
                </a:solidFill>
                <a:cs typeface="Arial"/>
              </a:rPr>
              <a:t>KPIS</a:t>
            </a:r>
          </a:p>
        </p:txBody>
      </p:sp>
      <p:sp>
        <p:nvSpPr>
          <p:cNvPr id="78" name="Text Placeholder 4">
            <a:extLst>
              <a:ext uri="{FF2B5EF4-FFF2-40B4-BE49-F238E27FC236}">
                <a16:creationId xmlns:a16="http://schemas.microsoft.com/office/drawing/2014/main" id="{484A7D5B-DE5B-4DE2-A41D-0774888ED664}"/>
              </a:ext>
            </a:extLst>
          </p:cNvPr>
          <p:cNvSpPr txBox="1">
            <a:spLocks noChangeAspect="1"/>
          </p:cNvSpPr>
          <p:nvPr/>
        </p:nvSpPr>
        <p:spPr>
          <a:xfrm flipH="1">
            <a:off x="7696097" y="1193543"/>
            <a:ext cx="1266596" cy="3309285"/>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788" b="1">
                <a:solidFill>
                  <a:schemeClr val="accent1"/>
                </a:solidFill>
              </a:rPr>
              <a:t>Consumer Engagement &amp; Transparency</a:t>
            </a:r>
          </a:p>
          <a:p>
            <a:pPr marL="128588" indent="-128588">
              <a:lnSpc>
                <a:spcPct val="100000"/>
              </a:lnSpc>
              <a:buFont typeface="Arial" panose="020B0604020202020204" pitchFamily="34" charset="0"/>
              <a:buChar char="•"/>
            </a:pPr>
            <a:r>
              <a:rPr lang="en-US" sz="600"/>
              <a:t>Average sales volume per consumers</a:t>
            </a:r>
          </a:p>
          <a:p>
            <a:pPr marL="128588" indent="-128588">
              <a:lnSpc>
                <a:spcPct val="100000"/>
              </a:lnSpc>
              <a:buFont typeface="Arial" panose="020B0604020202020204" pitchFamily="34" charset="0"/>
              <a:buChar char="•"/>
            </a:pPr>
            <a:r>
              <a:rPr lang="en-US" sz="600"/>
              <a:t>Consumer Return Rate</a:t>
            </a:r>
          </a:p>
          <a:p>
            <a:pPr marL="128588" indent="-128588">
              <a:lnSpc>
                <a:spcPct val="100000"/>
              </a:lnSpc>
              <a:buFont typeface="Arial" panose="020B0604020202020204" pitchFamily="34" charset="0"/>
              <a:buChar char="•"/>
            </a:pPr>
            <a:r>
              <a:rPr lang="en-US" sz="600"/>
              <a:t>Conversion rate</a:t>
            </a:r>
          </a:p>
          <a:p>
            <a:pPr marL="128588" indent="-128588">
              <a:lnSpc>
                <a:spcPct val="100000"/>
              </a:lnSpc>
              <a:buFont typeface="Arial" panose="020B0604020202020204" pitchFamily="34" charset="0"/>
              <a:buChar char="•"/>
            </a:pPr>
            <a:r>
              <a:rPr lang="en-US" sz="600"/>
              <a:t>Net Promoter Score</a:t>
            </a:r>
          </a:p>
          <a:p>
            <a:pPr marL="128588" indent="-128588">
              <a:lnSpc>
                <a:spcPct val="100000"/>
              </a:lnSpc>
              <a:buFont typeface="Arial" panose="020B0604020202020204" pitchFamily="34" charset="0"/>
              <a:buChar char="•"/>
            </a:pPr>
            <a:r>
              <a:rPr lang="en-US" sz="600"/>
              <a:t>Engagement rate</a:t>
            </a:r>
          </a:p>
          <a:p>
            <a:pPr marL="128588" indent="-128588">
              <a:lnSpc>
                <a:spcPct val="100000"/>
              </a:lnSpc>
              <a:buFont typeface="Arial" panose="020B0604020202020204" pitchFamily="34" charset="0"/>
              <a:buChar char="•"/>
            </a:pPr>
            <a:r>
              <a:rPr lang="en-US" sz="600"/>
              <a:t>Brand perception</a:t>
            </a:r>
          </a:p>
          <a:p>
            <a:pPr marL="128588" indent="-128588">
              <a:lnSpc>
                <a:spcPct val="100000"/>
              </a:lnSpc>
              <a:buFont typeface="Arial" panose="020B0604020202020204" pitchFamily="34" charset="0"/>
              <a:buChar char="•"/>
            </a:pPr>
            <a:r>
              <a:rPr lang="en-US" sz="600"/>
              <a:t>Number of people who scan QR code</a:t>
            </a:r>
          </a:p>
          <a:p>
            <a:pPr marL="128588" indent="-128588">
              <a:lnSpc>
                <a:spcPct val="100000"/>
              </a:lnSpc>
              <a:buFont typeface="Arial" panose="020B0604020202020204" pitchFamily="34" charset="0"/>
              <a:buChar char="•"/>
            </a:pPr>
            <a:r>
              <a:rPr lang="en-US" sz="600"/>
              <a:t>Click-through-rate</a:t>
            </a:r>
          </a:p>
          <a:p>
            <a:pPr marL="128588" indent="-128588">
              <a:lnSpc>
                <a:spcPct val="100000"/>
              </a:lnSpc>
              <a:buFont typeface="Arial" panose="020B0604020202020204" pitchFamily="34" charset="0"/>
              <a:buChar char="•"/>
            </a:pPr>
            <a:r>
              <a:rPr lang="en-US" sz="600"/>
              <a:t>Website traffic growth</a:t>
            </a:r>
          </a:p>
          <a:p>
            <a:pPr marL="128588" indent="-128588">
              <a:lnSpc>
                <a:spcPct val="100000"/>
              </a:lnSpc>
              <a:buFont typeface="Arial" panose="020B0604020202020204" pitchFamily="34" charset="0"/>
              <a:buChar char="•"/>
            </a:pPr>
            <a:r>
              <a:rPr lang="en-US" sz="600"/>
              <a:t>Sales margin</a:t>
            </a:r>
          </a:p>
          <a:p>
            <a:pPr marL="128588" indent="-128588">
              <a:lnSpc>
                <a:spcPct val="100000"/>
              </a:lnSpc>
              <a:buFont typeface="Arial" panose="020B0604020202020204" pitchFamily="34" charset="0"/>
              <a:buChar char="•"/>
            </a:pPr>
            <a:r>
              <a:rPr lang="en-US" sz="600"/>
              <a:t>Discount as a percentage of price</a:t>
            </a:r>
          </a:p>
          <a:p>
            <a:pPr marL="128588" indent="-128588">
              <a:lnSpc>
                <a:spcPct val="100000"/>
              </a:lnSpc>
              <a:buFont typeface="Arial" panose="020B0604020202020204" pitchFamily="34" charset="0"/>
              <a:buChar char="•"/>
            </a:pPr>
            <a:r>
              <a:rPr lang="en-US" sz="600"/>
              <a:t>Decrease in unauthorized product sales</a:t>
            </a:r>
          </a:p>
          <a:p>
            <a:pPr marL="128588" indent="-128588">
              <a:lnSpc>
                <a:spcPct val="100000"/>
              </a:lnSpc>
              <a:buFont typeface="Arial" panose="020B0604020202020204" pitchFamily="34" charset="0"/>
              <a:buChar char="•"/>
            </a:pPr>
            <a:r>
              <a:rPr lang="en-US" sz="600"/>
              <a:t>Ratio of transparent products</a:t>
            </a:r>
          </a:p>
          <a:p>
            <a:pPr marL="128588" indent="-128588">
              <a:lnSpc>
                <a:spcPct val="100000"/>
              </a:lnSpc>
              <a:buFont typeface="Arial" panose="020B0604020202020204" pitchFamily="34" charset="0"/>
              <a:buChar char="•"/>
            </a:pPr>
            <a:r>
              <a:rPr lang="en-US" sz="600"/>
              <a:t>Ratio of validated authentic products</a:t>
            </a:r>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74249" indent="0">
              <a:lnSpc>
                <a:spcPct val="100000"/>
              </a:lnSpc>
              <a:buNone/>
            </a:pPr>
            <a:endParaRPr lang="en-US" sz="825" b="1">
              <a:solidFill>
                <a:schemeClr val="accent1"/>
              </a:solidFill>
            </a:endParaRPr>
          </a:p>
        </p:txBody>
      </p:sp>
      <p:pic>
        <p:nvPicPr>
          <p:cNvPr id="10" name="Picture 9">
            <a:extLst>
              <a:ext uri="{FF2B5EF4-FFF2-40B4-BE49-F238E27FC236}">
                <a16:creationId xmlns:a16="http://schemas.microsoft.com/office/drawing/2014/main" id="{A1C5AA9E-DF40-42C6-BCDE-B28FD7844CEC}"/>
              </a:ext>
            </a:extLst>
          </p:cNvPr>
          <p:cNvPicPr>
            <a:picLocks noChangeAspect="1"/>
          </p:cNvPicPr>
          <p:nvPr/>
        </p:nvPicPr>
        <p:blipFill>
          <a:blip r:embed="rId5"/>
          <a:stretch>
            <a:fillRect/>
          </a:stretch>
        </p:blipFill>
        <p:spPr>
          <a:xfrm>
            <a:off x="280797" y="1184665"/>
            <a:ext cx="6410768" cy="3353297"/>
          </a:xfrm>
          <a:prstGeom prst="rect">
            <a:avLst/>
          </a:prstGeom>
        </p:spPr>
      </p:pic>
      <p:sp>
        <p:nvSpPr>
          <p:cNvPr id="66" name="Slide Number Placeholder 3">
            <a:extLst>
              <a:ext uri="{FF2B5EF4-FFF2-40B4-BE49-F238E27FC236}">
                <a16:creationId xmlns:a16="http://schemas.microsoft.com/office/drawing/2014/main" id="{947AEC36-63D4-4DE1-9F75-05E072886AE7}"/>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21</a:t>
            </a:fld>
            <a:endParaRPr lang="en-US"/>
          </a:p>
        </p:txBody>
      </p:sp>
      <p:sp>
        <p:nvSpPr>
          <p:cNvPr id="12" name="AutoShape 2">
            <a:hlinkClick r:id="rId6" action="ppaction://hlinksldjump"/>
            <a:extLst>
              <a:ext uri="{FF2B5EF4-FFF2-40B4-BE49-F238E27FC236}">
                <a16:creationId xmlns:a16="http://schemas.microsoft.com/office/drawing/2014/main" id="{A19E47BA-AD89-F673-D8A8-66E9DB2039C3}"/>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4" name="AutoShape 2">
            <a:hlinkClick r:id="rId7" action="ppaction://hlinksldjump"/>
            <a:extLst>
              <a:ext uri="{FF2B5EF4-FFF2-40B4-BE49-F238E27FC236}">
                <a16:creationId xmlns:a16="http://schemas.microsoft.com/office/drawing/2014/main" id="{D3D42AC4-8D96-9954-E54D-9BA5B034D74B}"/>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5" name="AutoShape 2">
            <a:hlinkClick r:id="rId8" action="ppaction://hlinksldjump"/>
            <a:extLst>
              <a:ext uri="{FF2B5EF4-FFF2-40B4-BE49-F238E27FC236}">
                <a16:creationId xmlns:a16="http://schemas.microsoft.com/office/drawing/2014/main" id="{74893F1F-7DD9-48CC-C47E-60216D9AB06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6" name="AutoShape 2">
            <a:hlinkClick r:id="rId9" action="ppaction://hlinksldjump"/>
            <a:extLst>
              <a:ext uri="{FF2B5EF4-FFF2-40B4-BE49-F238E27FC236}">
                <a16:creationId xmlns:a16="http://schemas.microsoft.com/office/drawing/2014/main" id="{97718ED5-53FB-4E06-7CBA-C3DDB2051E6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8" name="AutoShape 2">
            <a:hlinkClick r:id="rId10" action="ppaction://hlinksldjump"/>
            <a:extLst>
              <a:ext uri="{FF2B5EF4-FFF2-40B4-BE49-F238E27FC236}">
                <a16:creationId xmlns:a16="http://schemas.microsoft.com/office/drawing/2014/main" id="{119FB1A4-5F69-C942-EC42-471E38DA145B}"/>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39" name="Group 38">
            <a:extLst>
              <a:ext uri="{FF2B5EF4-FFF2-40B4-BE49-F238E27FC236}">
                <a16:creationId xmlns:a16="http://schemas.microsoft.com/office/drawing/2014/main" id="{0CE69DF5-8FA7-3915-B3B9-685135071F77}"/>
              </a:ext>
            </a:extLst>
          </p:cNvPr>
          <p:cNvGrpSpPr/>
          <p:nvPr/>
        </p:nvGrpSpPr>
        <p:grpSpPr>
          <a:xfrm>
            <a:off x="7405014" y="4531233"/>
            <a:ext cx="186825" cy="186825"/>
            <a:chOff x="9873352" y="6041644"/>
            <a:chExt cx="249100" cy="249100"/>
          </a:xfrm>
        </p:grpSpPr>
        <p:sp>
          <p:nvSpPr>
            <p:cNvPr id="40" name="Oval 39">
              <a:hlinkClick r:id="" action="ppaction://hlinkshowjump?jump=previousslide"/>
              <a:extLst>
                <a:ext uri="{FF2B5EF4-FFF2-40B4-BE49-F238E27FC236}">
                  <a16:creationId xmlns:a16="http://schemas.microsoft.com/office/drawing/2014/main" id="{EDD4BD30-C6F5-CB93-F94B-4E4C77DF5BB1}"/>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1" name="Group 40">
              <a:extLst>
                <a:ext uri="{FF2B5EF4-FFF2-40B4-BE49-F238E27FC236}">
                  <a16:creationId xmlns:a16="http://schemas.microsoft.com/office/drawing/2014/main" id="{027C9D6C-A43D-FA02-821C-A5180BBE5070}"/>
                </a:ext>
              </a:extLst>
            </p:cNvPr>
            <p:cNvGrpSpPr/>
            <p:nvPr userDrawn="1"/>
          </p:nvGrpSpPr>
          <p:grpSpPr>
            <a:xfrm>
              <a:off x="9971776" y="6136088"/>
              <a:ext cx="41137" cy="66044"/>
              <a:chOff x="3345327" y="4804129"/>
              <a:chExt cx="74099" cy="118964"/>
            </a:xfrm>
          </p:grpSpPr>
          <p:cxnSp>
            <p:nvCxnSpPr>
              <p:cNvPr id="42" name="Straight Connector 41">
                <a:hlinkClick r:id="" action="ppaction://hlinkshowjump?jump=previousslide"/>
                <a:extLst>
                  <a:ext uri="{FF2B5EF4-FFF2-40B4-BE49-F238E27FC236}">
                    <a16:creationId xmlns:a16="http://schemas.microsoft.com/office/drawing/2014/main" id="{3A3B27F6-43DA-8E0B-2536-0E1362ECA4EA}"/>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hlinkClick r:id="" action="ppaction://hlinkshowjump?jump=previousslide"/>
                <a:extLst>
                  <a:ext uri="{FF2B5EF4-FFF2-40B4-BE49-F238E27FC236}">
                    <a16:creationId xmlns:a16="http://schemas.microsoft.com/office/drawing/2014/main" id="{68EC525F-01D3-EEF2-370F-D568E760F993}"/>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44" name="Group 43">
            <a:extLst>
              <a:ext uri="{FF2B5EF4-FFF2-40B4-BE49-F238E27FC236}">
                <a16:creationId xmlns:a16="http://schemas.microsoft.com/office/drawing/2014/main" id="{DA655F26-4CCA-1D53-5E08-879AFBC3FDB3}"/>
              </a:ext>
            </a:extLst>
          </p:cNvPr>
          <p:cNvGrpSpPr/>
          <p:nvPr/>
        </p:nvGrpSpPr>
        <p:grpSpPr>
          <a:xfrm>
            <a:off x="7642346" y="4531233"/>
            <a:ext cx="186825" cy="186825"/>
            <a:chOff x="10189795" y="6045160"/>
            <a:chExt cx="249100" cy="249100"/>
          </a:xfrm>
        </p:grpSpPr>
        <p:sp>
          <p:nvSpPr>
            <p:cNvPr id="45" name="Oval 44">
              <a:hlinkClick r:id="" action="ppaction://hlinkshowjump?jump=nextslide"/>
              <a:extLst>
                <a:ext uri="{FF2B5EF4-FFF2-40B4-BE49-F238E27FC236}">
                  <a16:creationId xmlns:a16="http://schemas.microsoft.com/office/drawing/2014/main" id="{D1624EB5-E1CE-C1AB-520C-131DF41DD5DB}"/>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6" name="Group 45">
              <a:extLst>
                <a:ext uri="{FF2B5EF4-FFF2-40B4-BE49-F238E27FC236}">
                  <a16:creationId xmlns:a16="http://schemas.microsoft.com/office/drawing/2014/main" id="{36E59EFF-F17E-6CED-B108-161F372A48B3}"/>
                </a:ext>
              </a:extLst>
            </p:cNvPr>
            <p:cNvGrpSpPr/>
            <p:nvPr userDrawn="1"/>
          </p:nvGrpSpPr>
          <p:grpSpPr>
            <a:xfrm flipH="1" flipV="1">
              <a:off x="10297292" y="6133992"/>
              <a:ext cx="41137" cy="66044"/>
              <a:chOff x="3345327" y="4804129"/>
              <a:chExt cx="74099" cy="118964"/>
            </a:xfrm>
          </p:grpSpPr>
          <p:cxnSp>
            <p:nvCxnSpPr>
              <p:cNvPr id="47" name="Straight Connector 46">
                <a:hlinkClick r:id="" action="ppaction://hlinkshowjump?jump=nextslide"/>
                <a:extLst>
                  <a:ext uri="{FF2B5EF4-FFF2-40B4-BE49-F238E27FC236}">
                    <a16:creationId xmlns:a16="http://schemas.microsoft.com/office/drawing/2014/main" id="{A1411D45-3D7B-3A70-2403-8A65A951E5C0}"/>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hlinkClick r:id="" action="ppaction://hlinkshowjump?jump=nextslide"/>
                <a:extLst>
                  <a:ext uri="{FF2B5EF4-FFF2-40B4-BE49-F238E27FC236}">
                    <a16:creationId xmlns:a16="http://schemas.microsoft.com/office/drawing/2014/main" id="{B9F31B9E-073B-826F-D1F0-AA7C41E82C9A}"/>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49" name="Rounded Rectangle 14">
            <a:hlinkClick r:id="rId11"/>
            <a:extLst>
              <a:ext uri="{FF2B5EF4-FFF2-40B4-BE49-F238E27FC236}">
                <a16:creationId xmlns:a16="http://schemas.microsoft.com/office/drawing/2014/main" id="{DB392F16-9DDA-5BB6-B6CB-3184917B3E1C}"/>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3/6</a:t>
            </a:r>
            <a:endParaRPr lang="en-US" sz="800" u="sng" dirty="0">
              <a:solidFill>
                <a:schemeClr val="bg2"/>
              </a:solidFill>
            </a:endParaRPr>
          </a:p>
        </p:txBody>
      </p:sp>
      <p:sp>
        <p:nvSpPr>
          <p:cNvPr id="2" name="Arrow: Right 88">
            <a:hlinkClick r:id="" action="ppaction://hlinkshowjump?jump=lastslideviewed"/>
            <a:extLst>
              <a:ext uri="{FF2B5EF4-FFF2-40B4-BE49-F238E27FC236}">
                <a16:creationId xmlns:a16="http://schemas.microsoft.com/office/drawing/2014/main" id="{7EF712E8-0E94-E549-AFAA-A096CC31721B}"/>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9" name="Graphic 8">
            <a:hlinkClick r:id="rId12" action="ppaction://hlinksldjump"/>
            <a:extLst>
              <a:ext uri="{FF2B5EF4-FFF2-40B4-BE49-F238E27FC236}">
                <a16:creationId xmlns:a16="http://schemas.microsoft.com/office/drawing/2014/main" id="{391B46C0-A5BE-D370-6D5C-6603AC46859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2080117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Rounded Corners 82">
            <a:extLst>
              <a:ext uri="{FF2B5EF4-FFF2-40B4-BE49-F238E27FC236}">
                <a16:creationId xmlns:a16="http://schemas.microsoft.com/office/drawing/2014/main" id="{7AAC8832-E0AF-4BA6-8258-B71D46550BD2}"/>
              </a:ext>
            </a:extLst>
          </p:cNvPr>
          <p:cNvSpPr/>
          <p:nvPr/>
        </p:nvSpPr>
        <p:spPr>
          <a:xfrm>
            <a:off x="7644283" y="1318193"/>
            <a:ext cx="1330517" cy="3124492"/>
          </a:xfrm>
          <a:prstGeom prst="roundRect">
            <a:avLst/>
          </a:prstGeom>
          <a:solidFill>
            <a:srgbClr val="FF8200">
              <a:alpha val="10196"/>
            </a:srgb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68" name="Straight Connector 67">
            <a:extLst>
              <a:ext uri="{FF2B5EF4-FFF2-40B4-BE49-F238E27FC236}">
                <a16:creationId xmlns:a16="http://schemas.microsoft.com/office/drawing/2014/main" id="{D765AF27-6368-41B3-A4D7-C508F6C073D6}"/>
              </a:ext>
            </a:extLst>
          </p:cNvPr>
          <p:cNvCxnSpPr>
            <a:cxnSpLocks/>
          </p:cNvCxnSpPr>
          <p:nvPr/>
        </p:nvCxnSpPr>
        <p:spPr>
          <a:xfrm flipV="1">
            <a:off x="5623693" y="1090406"/>
            <a:ext cx="151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5AD0ED-F772-45B1-9499-2408954901AF}"/>
              </a:ext>
            </a:extLst>
          </p:cNvPr>
          <p:cNvCxnSpPr>
            <a:cxnSpLocks/>
          </p:cNvCxnSpPr>
          <p:nvPr/>
        </p:nvCxnSpPr>
        <p:spPr>
          <a:xfrm flipV="1">
            <a:off x="1220482" y="1090406"/>
            <a:ext cx="729000" cy="2"/>
          </a:xfrm>
          <a:prstGeom prst="line">
            <a:avLst/>
          </a:prstGeom>
          <a:ln w="19050">
            <a:solidFill>
              <a:srgbClr val="FF82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83B40AB-9479-4A06-8D1C-D6B15636C3F7}"/>
              </a:ext>
            </a:extLst>
          </p:cNvPr>
          <p:cNvGrpSpPr/>
          <p:nvPr/>
        </p:nvGrpSpPr>
        <p:grpSpPr>
          <a:xfrm>
            <a:off x="5907764" y="862315"/>
            <a:ext cx="1568672" cy="455879"/>
            <a:chOff x="9875944" y="930679"/>
            <a:chExt cx="2091562" cy="607839"/>
          </a:xfrm>
        </p:grpSpPr>
        <p:sp>
          <p:nvSpPr>
            <p:cNvPr id="29" name="Rounded Rectangle 93">
              <a:extLst>
                <a:ext uri="{FF2B5EF4-FFF2-40B4-BE49-F238E27FC236}">
                  <a16:creationId xmlns:a16="http://schemas.microsoft.com/office/drawing/2014/main" id="{1515C44B-49E9-4618-B061-E95EBC57215C}"/>
                </a:ext>
              </a:extLst>
            </p:cNvPr>
            <p:cNvSpPr/>
            <p:nvPr/>
          </p:nvSpPr>
          <p:spPr>
            <a:xfrm>
              <a:off x="10235479" y="1044059"/>
              <a:ext cx="1732027"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GOALS</a:t>
              </a:r>
            </a:p>
          </p:txBody>
        </p:sp>
        <p:grpSp>
          <p:nvGrpSpPr>
            <p:cNvPr id="30" name="Group 29">
              <a:extLst>
                <a:ext uri="{FF2B5EF4-FFF2-40B4-BE49-F238E27FC236}">
                  <a16:creationId xmlns:a16="http://schemas.microsoft.com/office/drawing/2014/main" id="{6496B033-7055-47E1-BAE7-D2D8BA0A83B0}"/>
                </a:ext>
              </a:extLst>
            </p:cNvPr>
            <p:cNvGrpSpPr/>
            <p:nvPr/>
          </p:nvGrpSpPr>
          <p:grpSpPr>
            <a:xfrm>
              <a:off x="9875944" y="930679"/>
              <a:ext cx="608400" cy="607839"/>
              <a:chOff x="4727848" y="1172232"/>
              <a:chExt cx="608400" cy="607839"/>
            </a:xfrm>
          </p:grpSpPr>
          <p:sp>
            <p:nvSpPr>
              <p:cNvPr id="31" name="Oval 20">
                <a:extLst>
                  <a:ext uri="{FF2B5EF4-FFF2-40B4-BE49-F238E27FC236}">
                    <a16:creationId xmlns:a16="http://schemas.microsoft.com/office/drawing/2014/main" id="{00E59EA6-4CF3-491D-B855-150FC21F72C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32" name="Groupe 355">
                <a:extLst>
                  <a:ext uri="{FF2B5EF4-FFF2-40B4-BE49-F238E27FC236}">
                    <a16:creationId xmlns:a16="http://schemas.microsoft.com/office/drawing/2014/main" id="{68276171-060F-4495-84E8-AB3C21B03E38}"/>
                  </a:ext>
                </a:extLst>
              </p:cNvPr>
              <p:cNvGrpSpPr/>
              <p:nvPr/>
            </p:nvGrpSpPr>
            <p:grpSpPr>
              <a:xfrm>
                <a:off x="4869882" y="1285172"/>
                <a:ext cx="323920" cy="381923"/>
                <a:chOff x="9153875" y="3671977"/>
                <a:chExt cx="363537" cy="428625"/>
              </a:xfrm>
              <a:solidFill>
                <a:srgbClr val="007D74"/>
              </a:solidFill>
            </p:grpSpPr>
            <p:sp>
              <p:nvSpPr>
                <p:cNvPr id="33" name="Freeform 76">
                  <a:extLst>
                    <a:ext uri="{FF2B5EF4-FFF2-40B4-BE49-F238E27FC236}">
                      <a16:creationId xmlns:a16="http://schemas.microsoft.com/office/drawing/2014/main" id="{A030BC96-4BED-4755-AC7E-A128848D7116}"/>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4" name="Freeform 77">
                  <a:extLst>
                    <a:ext uri="{FF2B5EF4-FFF2-40B4-BE49-F238E27FC236}">
                      <a16:creationId xmlns:a16="http://schemas.microsoft.com/office/drawing/2014/main" id="{B8851103-23CC-4D2D-851B-4F6EAAA0E5A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5" name="Freeform 78">
                  <a:extLst>
                    <a:ext uri="{FF2B5EF4-FFF2-40B4-BE49-F238E27FC236}">
                      <a16:creationId xmlns:a16="http://schemas.microsoft.com/office/drawing/2014/main" id="{37784831-EAC3-424E-BCEB-ABE914E41768}"/>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6" name="Freeform 79">
                  <a:extLst>
                    <a:ext uri="{FF2B5EF4-FFF2-40B4-BE49-F238E27FC236}">
                      <a16:creationId xmlns:a16="http://schemas.microsoft.com/office/drawing/2014/main" id="{98C5AB6D-97E9-4533-9D23-15EFBFAE483C}"/>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7" name="Freeform 80">
                  <a:extLst>
                    <a:ext uri="{FF2B5EF4-FFF2-40B4-BE49-F238E27FC236}">
                      <a16:creationId xmlns:a16="http://schemas.microsoft.com/office/drawing/2014/main" id="{03ED3E04-7E4F-4764-B82F-0AA6852F6D1C}"/>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8" name="Freeform 81">
                  <a:extLst>
                    <a:ext uri="{FF2B5EF4-FFF2-40B4-BE49-F238E27FC236}">
                      <a16:creationId xmlns:a16="http://schemas.microsoft.com/office/drawing/2014/main" id="{37A1379B-4EB4-4B7E-892E-AE7A11E71541}"/>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sp>
        <p:nvSpPr>
          <p:cNvPr id="17" name="Rounded Rectangle 93">
            <a:extLst>
              <a:ext uri="{FF2B5EF4-FFF2-40B4-BE49-F238E27FC236}">
                <a16:creationId xmlns:a16="http://schemas.microsoft.com/office/drawing/2014/main" id="{7A545AF2-7BEA-44A5-ABF3-507DFF5421BE}"/>
              </a:ext>
            </a:extLst>
          </p:cNvPr>
          <p:cNvSpPr/>
          <p:nvPr/>
        </p:nvSpPr>
        <p:spPr>
          <a:xfrm>
            <a:off x="411835" y="947350"/>
            <a:ext cx="1426373" cy="285809"/>
          </a:xfrm>
          <a:prstGeom prst="roundRect">
            <a:avLst>
              <a:gd name="adj" fmla="val 50000"/>
            </a:avLst>
          </a:prstGeom>
          <a:solidFill>
            <a:srgbClr val="FF8200"/>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51" name="Oval 50">
            <a:extLst>
              <a:ext uri="{FF2B5EF4-FFF2-40B4-BE49-F238E27FC236}">
                <a16:creationId xmlns:a16="http://schemas.microsoft.com/office/drawing/2014/main" id="{9727475B-F755-4A63-B266-A33E8DA2010A}"/>
              </a:ext>
            </a:extLst>
          </p:cNvPr>
          <p:cNvSpPr/>
          <p:nvPr/>
        </p:nvSpPr>
        <p:spPr>
          <a:xfrm>
            <a:off x="137677" y="862315"/>
            <a:ext cx="455877" cy="455878"/>
          </a:xfrm>
          <a:prstGeom prst="ellipse">
            <a:avLst/>
          </a:prstGeom>
          <a:solidFill>
            <a:schemeClr val="bg1"/>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nvGrpSpPr>
          <p:cNvPr id="52" name="Groupe 471">
            <a:extLst>
              <a:ext uri="{FF2B5EF4-FFF2-40B4-BE49-F238E27FC236}">
                <a16:creationId xmlns:a16="http://schemas.microsoft.com/office/drawing/2014/main" id="{264AD50E-EA0A-493E-8AF1-02DB4212C813}"/>
              </a:ext>
            </a:extLst>
          </p:cNvPr>
          <p:cNvGrpSpPr/>
          <p:nvPr/>
        </p:nvGrpSpPr>
        <p:grpSpPr>
          <a:xfrm>
            <a:off x="243403" y="924633"/>
            <a:ext cx="245539" cy="322672"/>
            <a:chOff x="3884613" y="2157412"/>
            <a:chExt cx="303213" cy="398463"/>
          </a:xfrm>
          <a:solidFill>
            <a:srgbClr val="FF8200"/>
          </a:solidFill>
        </p:grpSpPr>
        <p:sp>
          <p:nvSpPr>
            <p:cNvPr id="53" name="Freeform 110">
              <a:extLst>
                <a:ext uri="{FF2B5EF4-FFF2-40B4-BE49-F238E27FC236}">
                  <a16:creationId xmlns:a16="http://schemas.microsoft.com/office/drawing/2014/main" id="{10C33C44-A847-4B99-B9AB-55A139B06B51}"/>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11">
              <a:extLst>
                <a:ext uri="{FF2B5EF4-FFF2-40B4-BE49-F238E27FC236}">
                  <a16:creationId xmlns:a16="http://schemas.microsoft.com/office/drawing/2014/main" id="{BAA2CC98-1352-4F55-914E-569B6473EF3C}"/>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12">
              <a:extLst>
                <a:ext uri="{FF2B5EF4-FFF2-40B4-BE49-F238E27FC236}">
                  <a16:creationId xmlns:a16="http://schemas.microsoft.com/office/drawing/2014/main" id="{6CFD9CBA-0F4B-493F-A3B2-B164D30A2E0C}"/>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6" name="Freeform 113">
              <a:extLst>
                <a:ext uri="{FF2B5EF4-FFF2-40B4-BE49-F238E27FC236}">
                  <a16:creationId xmlns:a16="http://schemas.microsoft.com/office/drawing/2014/main" id="{0ED04441-775D-4DD1-A2C2-55EBFCA2307D}"/>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72" name="Title 1">
            <a:extLst>
              <a:ext uri="{FF2B5EF4-FFF2-40B4-BE49-F238E27FC236}">
                <a16:creationId xmlns:a16="http://schemas.microsoft.com/office/drawing/2014/main" id="{519FE109-FCCC-4037-B522-914DCE91BA13}"/>
              </a:ext>
            </a:extLst>
          </p:cNvPr>
          <p:cNvSpPr>
            <a:spLocks noGrp="1"/>
          </p:cNvSpPr>
          <p:nvPr>
            <p:ph type="title"/>
          </p:nvPr>
        </p:nvSpPr>
        <p:spPr>
          <a:xfrm>
            <a:off x="447480" y="172643"/>
            <a:ext cx="8527320" cy="679647"/>
          </a:xfrm>
        </p:spPr>
        <p:txBody>
          <a:bodyPr vert="horz"/>
          <a:lstStyle/>
          <a:p>
            <a:r>
              <a:rPr lang="en-US" sz="1800" u="sng" dirty="0"/>
              <a:t>4. Brand Owner:</a:t>
            </a:r>
            <a:r>
              <a:rPr lang="en-US" sz="1800" dirty="0"/>
              <a:t> </a:t>
            </a:r>
            <a:r>
              <a:rPr lang="en-US" sz="1200" b="1" dirty="0">
                <a:solidFill>
                  <a:srgbClr val="7AC143"/>
                </a:solidFill>
              </a:rPr>
              <a:t>Possible </a:t>
            </a:r>
            <a:r>
              <a:rPr lang="en-US" sz="1200" b="1" u="sng" dirty="0">
                <a:solidFill>
                  <a:srgbClr val="7AC143"/>
                </a:solidFill>
              </a:rPr>
              <a:t>operational benefits</a:t>
            </a:r>
            <a:r>
              <a:rPr lang="en-US" sz="1200" b="1" dirty="0">
                <a:solidFill>
                  <a:srgbClr val="7AC143"/>
                </a:solidFill>
              </a:rPr>
              <a:t> leading to cost and working capital reduction</a:t>
            </a:r>
          </a:p>
        </p:txBody>
      </p:sp>
      <p:sp>
        <p:nvSpPr>
          <p:cNvPr id="2" name="Rectangle 1">
            <a:extLst>
              <a:ext uri="{FF2B5EF4-FFF2-40B4-BE49-F238E27FC236}">
                <a16:creationId xmlns:a16="http://schemas.microsoft.com/office/drawing/2014/main" id="{C42749AC-7546-44B9-85B9-501B14C7B79C}"/>
              </a:ext>
            </a:extLst>
          </p:cNvPr>
          <p:cNvSpPr/>
          <p:nvPr/>
        </p:nvSpPr>
        <p:spPr>
          <a:xfrm>
            <a:off x="3390055" y="4759630"/>
            <a:ext cx="4775000" cy="24746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cxnSp>
        <p:nvCxnSpPr>
          <p:cNvPr id="47" name="Straight Connector 46">
            <a:extLst>
              <a:ext uri="{FF2B5EF4-FFF2-40B4-BE49-F238E27FC236}">
                <a16:creationId xmlns:a16="http://schemas.microsoft.com/office/drawing/2014/main" id="{33D8545D-CCBF-47C6-B793-A4ED916702CA}"/>
              </a:ext>
            </a:extLst>
          </p:cNvPr>
          <p:cNvCxnSpPr>
            <a:cxnSpLocks/>
          </p:cNvCxnSpPr>
          <p:nvPr/>
        </p:nvCxnSpPr>
        <p:spPr>
          <a:xfrm>
            <a:off x="2010650" y="1090406"/>
            <a:ext cx="3555495" cy="0"/>
          </a:xfrm>
          <a:prstGeom prst="line">
            <a:avLst/>
          </a:prstGeom>
          <a:ln w="19050">
            <a:solidFill>
              <a:srgbClr val="5B9BD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Rounded Rectangle 93">
            <a:extLst>
              <a:ext uri="{FF2B5EF4-FFF2-40B4-BE49-F238E27FC236}">
                <a16:creationId xmlns:a16="http://schemas.microsoft.com/office/drawing/2014/main" id="{00740C8A-9F1F-45B2-878E-38D28B4AAB69}"/>
              </a:ext>
            </a:extLst>
          </p:cNvPr>
          <p:cNvSpPr/>
          <p:nvPr/>
        </p:nvSpPr>
        <p:spPr>
          <a:xfrm>
            <a:off x="2870893" y="947350"/>
            <a:ext cx="1853352" cy="285809"/>
          </a:xfrm>
          <a:prstGeom prst="roundRect">
            <a:avLst>
              <a:gd name="adj" fmla="val 50000"/>
            </a:avLst>
          </a:prstGeom>
          <a:solidFill>
            <a:srgbClr val="5B9BD5"/>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VALUE DRIVERS</a:t>
            </a:r>
          </a:p>
        </p:txBody>
      </p:sp>
      <p:sp>
        <p:nvSpPr>
          <p:cNvPr id="58" name="Oval 20">
            <a:extLst>
              <a:ext uri="{FF2B5EF4-FFF2-40B4-BE49-F238E27FC236}">
                <a16:creationId xmlns:a16="http://schemas.microsoft.com/office/drawing/2014/main" id="{E9E6320D-CB3C-4A9B-ABC7-7B7480B7D88E}"/>
              </a:ext>
            </a:extLst>
          </p:cNvPr>
          <p:cNvSpPr/>
          <p:nvPr/>
        </p:nvSpPr>
        <p:spPr>
          <a:xfrm>
            <a:off x="2601242" y="862315"/>
            <a:ext cx="456300" cy="455879"/>
          </a:xfrm>
          <a:prstGeom prst="ellipse">
            <a:avLst/>
          </a:prstGeom>
          <a:solidFill>
            <a:schemeClr val="bg1"/>
          </a:solidFill>
          <a:ln w="19050" cap="flat" cmpd="sng" algn="ctr">
            <a:solidFill>
              <a:srgbClr val="5B9BD5"/>
            </a:solidFill>
            <a:prstDash val="solid"/>
            <a:miter lim="800000"/>
          </a:ln>
          <a:effectLst/>
        </p:spPr>
        <p:txBody>
          <a:bodyPr rtlCol="0" anchor="ctr"/>
          <a:lstStyle/>
          <a:p>
            <a:pPr algn="ctr">
              <a:defRPr/>
            </a:pPr>
            <a:endParaRPr lang="en-US" sz="975" kern="0">
              <a:solidFill>
                <a:prstClr val="white"/>
              </a:solidFill>
            </a:endParaRPr>
          </a:p>
        </p:txBody>
      </p:sp>
      <p:grpSp>
        <p:nvGrpSpPr>
          <p:cNvPr id="66" name="Groupe 699">
            <a:extLst>
              <a:ext uri="{FF2B5EF4-FFF2-40B4-BE49-F238E27FC236}">
                <a16:creationId xmlns:a16="http://schemas.microsoft.com/office/drawing/2014/main" id="{62173345-8FB0-4332-9351-8BBC2EE7D437}"/>
              </a:ext>
            </a:extLst>
          </p:cNvPr>
          <p:cNvGrpSpPr/>
          <p:nvPr/>
        </p:nvGrpSpPr>
        <p:grpSpPr>
          <a:xfrm>
            <a:off x="2679949" y="1009613"/>
            <a:ext cx="298885" cy="174212"/>
            <a:chOff x="2921000" y="5699125"/>
            <a:chExt cx="574675" cy="334963"/>
          </a:xfrm>
          <a:solidFill>
            <a:srgbClr val="802B73"/>
          </a:solidFill>
        </p:grpSpPr>
        <p:sp>
          <p:nvSpPr>
            <p:cNvPr id="67" name="Freeform 327">
              <a:extLst>
                <a:ext uri="{FF2B5EF4-FFF2-40B4-BE49-F238E27FC236}">
                  <a16:creationId xmlns:a16="http://schemas.microsoft.com/office/drawing/2014/main" id="{2240E424-D957-42D3-9A13-9A86F35999ED}"/>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6" name="Freeform 328">
              <a:extLst>
                <a:ext uri="{FF2B5EF4-FFF2-40B4-BE49-F238E27FC236}">
                  <a16:creationId xmlns:a16="http://schemas.microsoft.com/office/drawing/2014/main" id="{4A0AF9DB-78B8-4FC7-856E-DE468C2D2EBB}"/>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7" name="Freeform 329">
              <a:extLst>
                <a:ext uri="{FF2B5EF4-FFF2-40B4-BE49-F238E27FC236}">
                  <a16:creationId xmlns:a16="http://schemas.microsoft.com/office/drawing/2014/main" id="{6B57E7B5-868C-48BE-B844-A6EFDE589E31}"/>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5B9BD5"/>
            </a:solidFill>
            <a:ln w="9525">
              <a:solidFill>
                <a:srgbClr val="5B9BD5"/>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330">
              <a:extLst>
                <a:ext uri="{FF2B5EF4-FFF2-40B4-BE49-F238E27FC236}">
                  <a16:creationId xmlns:a16="http://schemas.microsoft.com/office/drawing/2014/main" id="{447C4380-0960-453D-84E6-39B8CFC2A8D4}"/>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331">
              <a:extLst>
                <a:ext uri="{FF2B5EF4-FFF2-40B4-BE49-F238E27FC236}">
                  <a16:creationId xmlns:a16="http://schemas.microsoft.com/office/drawing/2014/main" id="{CFE248E0-6E77-40EE-B268-7899830E37A9}"/>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332">
              <a:extLst>
                <a:ext uri="{FF2B5EF4-FFF2-40B4-BE49-F238E27FC236}">
                  <a16:creationId xmlns:a16="http://schemas.microsoft.com/office/drawing/2014/main" id="{4F83D60C-65E3-44C5-AD46-008BE3D502CE}"/>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49" name="Rectangle: Rounded Corners 48">
            <a:extLst>
              <a:ext uri="{FF2B5EF4-FFF2-40B4-BE49-F238E27FC236}">
                <a16:creationId xmlns:a16="http://schemas.microsoft.com/office/drawing/2014/main" id="{04216579-6867-4B49-B61D-F33F4437D46A}"/>
              </a:ext>
            </a:extLst>
          </p:cNvPr>
          <p:cNvSpPr/>
          <p:nvPr/>
        </p:nvSpPr>
        <p:spPr>
          <a:xfrm>
            <a:off x="2526785" y="2681276"/>
            <a:ext cx="1764586" cy="998538"/>
          </a:xfrm>
          <a:prstGeom prst="roundRect">
            <a:avLst/>
          </a:prstGeom>
          <a:solidFill>
            <a:srgbClr val="BF83B9">
              <a:alpha val="14902"/>
            </a:srgbClr>
          </a:solid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0" name="Rectangle: Rounded Corners 49">
            <a:extLst>
              <a:ext uri="{FF2B5EF4-FFF2-40B4-BE49-F238E27FC236}">
                <a16:creationId xmlns:a16="http://schemas.microsoft.com/office/drawing/2014/main" id="{48A807D6-2CD9-4502-9659-8DD32C910464}"/>
              </a:ext>
            </a:extLst>
          </p:cNvPr>
          <p:cNvSpPr/>
          <p:nvPr/>
        </p:nvSpPr>
        <p:spPr>
          <a:xfrm>
            <a:off x="3482688" y="2183892"/>
            <a:ext cx="2339755" cy="477917"/>
          </a:xfrm>
          <a:prstGeom prst="roundRect">
            <a:avLst/>
          </a:prstGeom>
          <a:solidFill>
            <a:srgbClr val="F26334">
              <a:alpha val="14902"/>
            </a:srgbClr>
          </a:solidFill>
          <a:ln w="1905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7" name="Rectangle: Rounded Corners 56">
            <a:extLst>
              <a:ext uri="{FF2B5EF4-FFF2-40B4-BE49-F238E27FC236}">
                <a16:creationId xmlns:a16="http://schemas.microsoft.com/office/drawing/2014/main" id="{E6DBAEC9-C106-4418-9303-FCDBDC84B098}"/>
              </a:ext>
            </a:extLst>
          </p:cNvPr>
          <p:cNvSpPr/>
          <p:nvPr/>
        </p:nvSpPr>
        <p:spPr>
          <a:xfrm>
            <a:off x="3503529" y="1569951"/>
            <a:ext cx="1674262" cy="1111026"/>
          </a:xfrm>
          <a:prstGeom prst="roundRect">
            <a:avLst/>
          </a:prstGeom>
          <a:solidFill>
            <a:srgbClr val="C1D82F">
              <a:alpha val="14902"/>
            </a:srgbClr>
          </a:solidFill>
          <a:ln w="19050">
            <a:solidFill>
              <a:srgbClr val="C1D82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3" name="Picture 42">
            <a:extLst>
              <a:ext uri="{FF2B5EF4-FFF2-40B4-BE49-F238E27FC236}">
                <a16:creationId xmlns:a16="http://schemas.microsoft.com/office/drawing/2014/main" id="{07C3D347-A9D6-4513-BCEE-7001C445E8FA}"/>
              </a:ext>
            </a:extLst>
          </p:cNvPr>
          <p:cNvPicPr>
            <a:picLocks noChangeAspect="1"/>
          </p:cNvPicPr>
          <p:nvPr/>
        </p:nvPicPr>
        <p:blipFill>
          <a:blip r:embed="rId3"/>
          <a:stretch>
            <a:fillRect/>
          </a:stretch>
        </p:blipFill>
        <p:spPr>
          <a:xfrm>
            <a:off x="4986968" y="1308338"/>
            <a:ext cx="375300" cy="375300"/>
          </a:xfrm>
          <a:prstGeom prst="rect">
            <a:avLst/>
          </a:prstGeom>
        </p:spPr>
      </p:pic>
      <p:pic>
        <p:nvPicPr>
          <p:cNvPr id="44" name="Picture 43">
            <a:extLst>
              <a:ext uri="{FF2B5EF4-FFF2-40B4-BE49-F238E27FC236}">
                <a16:creationId xmlns:a16="http://schemas.microsoft.com/office/drawing/2014/main" id="{E2B3D7D0-8C2A-4A98-A259-52DEE324A3A3}"/>
              </a:ext>
            </a:extLst>
          </p:cNvPr>
          <p:cNvPicPr>
            <a:picLocks noChangeAspect="1"/>
          </p:cNvPicPr>
          <p:nvPr/>
        </p:nvPicPr>
        <p:blipFill>
          <a:blip r:embed="rId4"/>
          <a:stretch>
            <a:fillRect/>
          </a:stretch>
        </p:blipFill>
        <p:spPr>
          <a:xfrm>
            <a:off x="2339135" y="3423563"/>
            <a:ext cx="375300" cy="375300"/>
          </a:xfrm>
          <a:prstGeom prst="rect">
            <a:avLst/>
          </a:prstGeom>
        </p:spPr>
      </p:pic>
      <p:pic>
        <p:nvPicPr>
          <p:cNvPr id="45" name="Picture 44">
            <a:extLst>
              <a:ext uri="{FF2B5EF4-FFF2-40B4-BE49-F238E27FC236}">
                <a16:creationId xmlns:a16="http://schemas.microsoft.com/office/drawing/2014/main" id="{457CF507-CF9E-4716-B893-B738DE5CD3B4}"/>
              </a:ext>
            </a:extLst>
          </p:cNvPr>
          <p:cNvPicPr>
            <a:picLocks noChangeAspect="1"/>
          </p:cNvPicPr>
          <p:nvPr/>
        </p:nvPicPr>
        <p:blipFill>
          <a:blip r:embed="rId5"/>
          <a:stretch>
            <a:fillRect/>
          </a:stretch>
        </p:blipFill>
        <p:spPr>
          <a:xfrm>
            <a:off x="5710474" y="1931817"/>
            <a:ext cx="375300" cy="375300"/>
          </a:xfrm>
          <a:prstGeom prst="rect">
            <a:avLst/>
          </a:prstGeom>
        </p:spPr>
      </p:pic>
      <p:sp>
        <p:nvSpPr>
          <p:cNvPr id="70" name="Rounded Rectangle 93">
            <a:extLst>
              <a:ext uri="{FF2B5EF4-FFF2-40B4-BE49-F238E27FC236}">
                <a16:creationId xmlns:a16="http://schemas.microsoft.com/office/drawing/2014/main" id="{DA65C154-59F7-43D2-A798-E8171ABD412E}"/>
              </a:ext>
            </a:extLst>
          </p:cNvPr>
          <p:cNvSpPr/>
          <p:nvPr/>
        </p:nvSpPr>
        <p:spPr>
          <a:xfrm>
            <a:off x="7644284" y="954800"/>
            <a:ext cx="1318409" cy="285809"/>
          </a:xfrm>
          <a:prstGeom prst="roundRect">
            <a:avLst>
              <a:gd name="adj" fmla="val 50000"/>
            </a:avLst>
          </a:prstGeom>
          <a:solidFill>
            <a:srgbClr val="FFF2E5"/>
          </a:solidFill>
          <a:ln w="19050" cap="flat" cmpd="sng" algn="ctr">
            <a:noFill/>
            <a:prstDash val="solid"/>
          </a:ln>
          <a:effectLst/>
        </p:spPr>
        <p:txBody>
          <a:bodyPr wrap="square" lIns="342900" tIns="0" rIns="25769" bIns="0" rtlCol="0" anchor="ctr"/>
          <a:lstStyle/>
          <a:p>
            <a:pPr defTabSz="654542">
              <a:defRPr/>
            </a:pPr>
            <a:r>
              <a:rPr lang="en-US" sz="1200" b="1" kern="0">
                <a:solidFill>
                  <a:schemeClr val="accent1"/>
                </a:solidFill>
                <a:cs typeface="Arial"/>
              </a:rPr>
              <a:t>KPIS</a:t>
            </a:r>
          </a:p>
        </p:txBody>
      </p:sp>
      <p:sp>
        <p:nvSpPr>
          <p:cNvPr id="82" name="Text Placeholder 4">
            <a:extLst>
              <a:ext uri="{FF2B5EF4-FFF2-40B4-BE49-F238E27FC236}">
                <a16:creationId xmlns:a16="http://schemas.microsoft.com/office/drawing/2014/main" id="{6AB2999E-4AC4-45C7-BA6B-B9041A9DABC1}"/>
              </a:ext>
            </a:extLst>
          </p:cNvPr>
          <p:cNvSpPr txBox="1">
            <a:spLocks noChangeAspect="1"/>
          </p:cNvSpPr>
          <p:nvPr/>
        </p:nvSpPr>
        <p:spPr>
          <a:xfrm flipH="1">
            <a:off x="7696097" y="1457862"/>
            <a:ext cx="1266596" cy="3309285"/>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788" b="1" dirty="0">
                <a:solidFill>
                  <a:schemeClr val="accent1"/>
                </a:solidFill>
              </a:rPr>
              <a:t>Inventory Management, Sustainability &amp; Transparency</a:t>
            </a:r>
          </a:p>
          <a:p>
            <a:pPr marL="128588" indent="-128588">
              <a:buFont typeface="Arial" panose="020B0604020202020204" pitchFamily="34" charset="0"/>
              <a:buChar char="•"/>
            </a:pPr>
            <a:r>
              <a:rPr lang="en-US" sz="600" dirty="0"/>
              <a:t>Inventory accuracy</a:t>
            </a:r>
          </a:p>
          <a:p>
            <a:pPr marL="128588" indent="-128588">
              <a:buFont typeface="Arial" panose="020B0604020202020204" pitchFamily="34" charset="0"/>
              <a:buChar char="•"/>
            </a:pPr>
            <a:r>
              <a:rPr lang="en-US" sz="600" dirty="0"/>
              <a:t>Number of scanning errors</a:t>
            </a:r>
          </a:p>
          <a:p>
            <a:pPr marL="128588" indent="-128588">
              <a:buFont typeface="Arial" panose="020B0604020202020204" pitchFamily="34" charset="0"/>
              <a:buChar char="•"/>
            </a:pPr>
            <a:r>
              <a:rPr lang="en-US" sz="600" dirty="0"/>
              <a:t>Accuracy of forecast</a:t>
            </a:r>
          </a:p>
          <a:p>
            <a:pPr marL="128588" indent="-128588">
              <a:buFont typeface="Arial" panose="020B0604020202020204" pitchFamily="34" charset="0"/>
              <a:buChar char="•"/>
            </a:pPr>
            <a:r>
              <a:rPr lang="en-US" sz="600" dirty="0"/>
              <a:t>Lead time</a:t>
            </a:r>
          </a:p>
          <a:p>
            <a:pPr marL="128588" indent="-128588">
              <a:buFont typeface="Arial" panose="020B0604020202020204" pitchFamily="34" charset="0"/>
              <a:buChar char="•"/>
            </a:pPr>
            <a:r>
              <a:rPr lang="en-US" sz="600" dirty="0"/>
              <a:t>Safety stock levels</a:t>
            </a:r>
          </a:p>
          <a:p>
            <a:pPr marL="128588" indent="-128588">
              <a:buFont typeface="Arial" panose="020B0604020202020204" pitchFamily="34" charset="0"/>
              <a:buChar char="•"/>
            </a:pPr>
            <a:r>
              <a:rPr lang="en-US" sz="600" dirty="0"/>
              <a:t>Utilization rate</a:t>
            </a:r>
          </a:p>
          <a:p>
            <a:pPr marL="128588" indent="-128588">
              <a:buFont typeface="Arial" panose="020B0604020202020204" pitchFamily="34" charset="0"/>
              <a:buChar char="•"/>
            </a:pPr>
            <a:r>
              <a:rPr lang="en-US" sz="600" dirty="0"/>
              <a:t>Cost of waste</a:t>
            </a:r>
          </a:p>
          <a:p>
            <a:pPr marL="128588" indent="-128588">
              <a:buFont typeface="Arial" panose="020B0604020202020204" pitchFamily="34" charset="0"/>
              <a:buChar char="•"/>
            </a:pPr>
            <a:r>
              <a:rPr lang="en-US" sz="600" dirty="0"/>
              <a:t>Lost sales ratio</a:t>
            </a:r>
          </a:p>
          <a:p>
            <a:pPr marL="128588" indent="-128588">
              <a:buFont typeface="Arial" panose="020B0604020202020204" pitchFamily="34" charset="0"/>
              <a:buChar char="•"/>
            </a:pPr>
            <a:r>
              <a:rPr lang="en-US" sz="600" dirty="0"/>
              <a:t>FTE productivity</a:t>
            </a:r>
          </a:p>
          <a:p>
            <a:pPr marL="128588" indent="-128588">
              <a:buFont typeface="Arial" panose="020B0604020202020204" pitchFamily="34" charset="0"/>
              <a:buChar char="•"/>
            </a:pPr>
            <a:r>
              <a:rPr lang="en-US" sz="600" dirty="0"/>
              <a:t>Time to recall</a:t>
            </a:r>
          </a:p>
          <a:p>
            <a:pPr marL="128588" indent="-128588">
              <a:buFont typeface="Arial" panose="020B0604020202020204" pitchFamily="34" charset="0"/>
              <a:buChar char="•"/>
            </a:pPr>
            <a:r>
              <a:rPr lang="en-US" sz="600" dirty="0"/>
              <a:t>Recycling rates</a:t>
            </a:r>
          </a:p>
          <a:p>
            <a:pPr marL="128588" indent="-128588">
              <a:buFont typeface="Arial" panose="020B0604020202020204" pitchFamily="34" charset="0"/>
              <a:buChar char="•"/>
            </a:pPr>
            <a:r>
              <a:rPr lang="en-US" sz="600" dirty="0"/>
              <a:t>Sell-through rate</a:t>
            </a:r>
          </a:p>
          <a:p>
            <a:pPr marL="128588" indent="-128588">
              <a:buFont typeface="Arial" panose="020B0604020202020204" pitchFamily="34" charset="0"/>
              <a:buChar char="•"/>
            </a:pPr>
            <a:r>
              <a:rPr lang="en-US" sz="600" dirty="0"/>
              <a:t>Perfect order rate</a:t>
            </a:r>
          </a:p>
          <a:p>
            <a:pPr marL="128588" indent="-128588">
              <a:buFont typeface="Arial" panose="020B0604020202020204" pitchFamily="34" charset="0"/>
              <a:buChar char="•"/>
            </a:pPr>
            <a:r>
              <a:rPr lang="en-US" sz="600" dirty="0"/>
              <a:t>Throughput</a:t>
            </a:r>
          </a:p>
          <a:p>
            <a:pPr marL="128588" indent="-128588">
              <a:buFont typeface="Arial" panose="020B0604020202020204" pitchFamily="34" charset="0"/>
              <a:buChar char="•"/>
            </a:pPr>
            <a:endParaRPr lang="en-US" sz="600" dirty="0"/>
          </a:p>
          <a:p>
            <a:pPr marL="128588" indent="-128588">
              <a:buFont typeface="Arial" panose="020B0604020202020204" pitchFamily="34" charset="0"/>
              <a:buChar char="•"/>
            </a:pPr>
            <a:endParaRPr lang="en-US" sz="600" dirty="0"/>
          </a:p>
          <a:p>
            <a:pPr marL="128588" indent="-128588">
              <a:buFont typeface="Arial" panose="020B0604020202020204" pitchFamily="34" charset="0"/>
              <a:buChar char="•"/>
            </a:pPr>
            <a:endParaRPr lang="en-US" sz="600" dirty="0"/>
          </a:p>
          <a:p>
            <a:pPr marL="128588" indent="-128588">
              <a:buFont typeface="Arial" panose="020B0604020202020204" pitchFamily="34" charset="0"/>
              <a:buChar char="•"/>
            </a:pPr>
            <a:endParaRPr lang="en-US" sz="825" dirty="0"/>
          </a:p>
          <a:p>
            <a:pPr marL="128588" indent="-128588">
              <a:buFont typeface="Arial" panose="020B0604020202020204" pitchFamily="34" charset="0"/>
              <a:buChar char="•"/>
            </a:pPr>
            <a:endParaRPr lang="en-US" sz="825" dirty="0"/>
          </a:p>
          <a:p>
            <a:pPr marL="128588" indent="-128588">
              <a:buFont typeface="Arial" panose="020B0604020202020204" pitchFamily="34" charset="0"/>
              <a:buChar char="•"/>
            </a:pPr>
            <a:endParaRPr lang="en-US" sz="825" dirty="0"/>
          </a:p>
          <a:p>
            <a:pPr marL="128588" indent="-128588">
              <a:buFont typeface="Arial" panose="020B0604020202020204" pitchFamily="34" charset="0"/>
              <a:buChar char="•"/>
            </a:pPr>
            <a:endParaRPr lang="en-US" sz="825" dirty="0"/>
          </a:p>
          <a:p>
            <a:pPr marL="74249" indent="0">
              <a:lnSpc>
                <a:spcPct val="100000"/>
              </a:lnSpc>
              <a:buNone/>
            </a:pPr>
            <a:endParaRPr lang="en-US" sz="825" b="1" dirty="0">
              <a:solidFill>
                <a:schemeClr val="accent1"/>
              </a:solidFill>
            </a:endParaRPr>
          </a:p>
        </p:txBody>
      </p:sp>
      <p:pic>
        <p:nvPicPr>
          <p:cNvPr id="8" name="Picture 7">
            <a:extLst>
              <a:ext uri="{FF2B5EF4-FFF2-40B4-BE49-F238E27FC236}">
                <a16:creationId xmlns:a16="http://schemas.microsoft.com/office/drawing/2014/main" id="{037B38A6-8BAD-4C08-B79D-4DCEC8E7339B}"/>
              </a:ext>
            </a:extLst>
          </p:cNvPr>
          <p:cNvPicPr>
            <a:picLocks noChangeAspect="1"/>
          </p:cNvPicPr>
          <p:nvPr/>
        </p:nvPicPr>
        <p:blipFill>
          <a:blip r:embed="rId6"/>
          <a:stretch>
            <a:fillRect/>
          </a:stretch>
        </p:blipFill>
        <p:spPr>
          <a:xfrm>
            <a:off x="77824" y="1619286"/>
            <a:ext cx="7295602" cy="2105615"/>
          </a:xfrm>
          <a:prstGeom prst="rect">
            <a:avLst/>
          </a:prstGeom>
        </p:spPr>
      </p:pic>
      <p:sp>
        <p:nvSpPr>
          <p:cNvPr id="81" name="Slide Number Placeholder 3">
            <a:extLst>
              <a:ext uri="{FF2B5EF4-FFF2-40B4-BE49-F238E27FC236}">
                <a16:creationId xmlns:a16="http://schemas.microsoft.com/office/drawing/2014/main" id="{363CA653-36AC-4B4F-A7FC-300D2D32C68B}"/>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22</a:t>
            </a:fld>
            <a:endParaRPr lang="en-US"/>
          </a:p>
        </p:txBody>
      </p:sp>
      <p:sp>
        <p:nvSpPr>
          <p:cNvPr id="9" name="AutoShape 2">
            <a:hlinkClick r:id="rId7" action="ppaction://hlinksldjump"/>
            <a:extLst>
              <a:ext uri="{FF2B5EF4-FFF2-40B4-BE49-F238E27FC236}">
                <a16:creationId xmlns:a16="http://schemas.microsoft.com/office/drawing/2014/main" id="{E65133CB-08EF-F299-0CC3-72413C8E2752}"/>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1" name="AutoShape 2">
            <a:hlinkClick r:id="rId8" action="ppaction://hlinksldjump"/>
            <a:extLst>
              <a:ext uri="{FF2B5EF4-FFF2-40B4-BE49-F238E27FC236}">
                <a16:creationId xmlns:a16="http://schemas.microsoft.com/office/drawing/2014/main" id="{FE74D5C4-609E-697D-6548-36B90109EEDC}"/>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2" name="AutoShape 2">
            <a:hlinkClick r:id="rId9" action="ppaction://hlinksldjump"/>
            <a:extLst>
              <a:ext uri="{FF2B5EF4-FFF2-40B4-BE49-F238E27FC236}">
                <a16:creationId xmlns:a16="http://schemas.microsoft.com/office/drawing/2014/main" id="{9F308AA3-5211-9B82-C47D-3B59F5B5D91C}"/>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3" name="AutoShape 2">
            <a:hlinkClick r:id="rId10" action="ppaction://hlinksldjump"/>
            <a:extLst>
              <a:ext uri="{FF2B5EF4-FFF2-40B4-BE49-F238E27FC236}">
                <a16:creationId xmlns:a16="http://schemas.microsoft.com/office/drawing/2014/main" id="{181BD334-1B1F-34C6-40F1-856F6DC52F4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4" name="AutoShape 2">
            <a:hlinkClick r:id="rId11" action="ppaction://hlinksldjump"/>
            <a:extLst>
              <a:ext uri="{FF2B5EF4-FFF2-40B4-BE49-F238E27FC236}">
                <a16:creationId xmlns:a16="http://schemas.microsoft.com/office/drawing/2014/main" id="{6C834A89-11B3-3D66-33B0-322520879E9C}"/>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5" name="Group 24">
            <a:extLst>
              <a:ext uri="{FF2B5EF4-FFF2-40B4-BE49-F238E27FC236}">
                <a16:creationId xmlns:a16="http://schemas.microsoft.com/office/drawing/2014/main" id="{E80B5602-CC01-3CC4-F05D-591DE90C632A}"/>
              </a:ext>
            </a:extLst>
          </p:cNvPr>
          <p:cNvGrpSpPr/>
          <p:nvPr/>
        </p:nvGrpSpPr>
        <p:grpSpPr>
          <a:xfrm>
            <a:off x="7405014" y="4531233"/>
            <a:ext cx="186825" cy="186825"/>
            <a:chOff x="9873352" y="6041644"/>
            <a:chExt cx="249100" cy="249100"/>
          </a:xfrm>
        </p:grpSpPr>
        <p:sp>
          <p:nvSpPr>
            <p:cNvPr id="26" name="Oval 25">
              <a:hlinkClick r:id="" action="ppaction://hlinkshowjump?jump=previousslide"/>
              <a:extLst>
                <a:ext uri="{FF2B5EF4-FFF2-40B4-BE49-F238E27FC236}">
                  <a16:creationId xmlns:a16="http://schemas.microsoft.com/office/drawing/2014/main" id="{FF650725-B3DA-0C56-979B-4290A46D4CAF}"/>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8" name="Group 27">
              <a:extLst>
                <a:ext uri="{FF2B5EF4-FFF2-40B4-BE49-F238E27FC236}">
                  <a16:creationId xmlns:a16="http://schemas.microsoft.com/office/drawing/2014/main" id="{828002A9-6809-8285-6D49-3E70300CE27E}"/>
                </a:ext>
              </a:extLst>
            </p:cNvPr>
            <p:cNvGrpSpPr/>
            <p:nvPr userDrawn="1"/>
          </p:nvGrpSpPr>
          <p:grpSpPr>
            <a:xfrm>
              <a:off x="9971776" y="6136088"/>
              <a:ext cx="41137" cy="66044"/>
              <a:chOff x="3345327" y="4804129"/>
              <a:chExt cx="74099" cy="118964"/>
            </a:xfrm>
          </p:grpSpPr>
          <p:cxnSp>
            <p:nvCxnSpPr>
              <p:cNvPr id="39" name="Straight Connector 38">
                <a:hlinkClick r:id="" action="ppaction://hlinkshowjump?jump=previousslide"/>
                <a:extLst>
                  <a:ext uri="{FF2B5EF4-FFF2-40B4-BE49-F238E27FC236}">
                    <a16:creationId xmlns:a16="http://schemas.microsoft.com/office/drawing/2014/main" id="{9830C761-CC15-A3DE-6EBC-35AAF5EDD098}"/>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hlinkClick r:id="" action="ppaction://hlinkshowjump?jump=previousslide"/>
                <a:extLst>
                  <a:ext uri="{FF2B5EF4-FFF2-40B4-BE49-F238E27FC236}">
                    <a16:creationId xmlns:a16="http://schemas.microsoft.com/office/drawing/2014/main" id="{C6BFE6CC-EF91-532F-2EA0-498CFEE9685F}"/>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41" name="Group 40">
            <a:extLst>
              <a:ext uri="{FF2B5EF4-FFF2-40B4-BE49-F238E27FC236}">
                <a16:creationId xmlns:a16="http://schemas.microsoft.com/office/drawing/2014/main" id="{96DCCB1C-6EFB-5CA2-2F00-88D141374DD8}"/>
              </a:ext>
            </a:extLst>
          </p:cNvPr>
          <p:cNvGrpSpPr/>
          <p:nvPr/>
        </p:nvGrpSpPr>
        <p:grpSpPr>
          <a:xfrm>
            <a:off x="7642346" y="4531233"/>
            <a:ext cx="186825" cy="186825"/>
            <a:chOff x="10189795" y="6045160"/>
            <a:chExt cx="249100" cy="249100"/>
          </a:xfrm>
        </p:grpSpPr>
        <p:sp>
          <p:nvSpPr>
            <p:cNvPr id="42" name="Oval 41">
              <a:hlinkClick r:id="" action="ppaction://hlinkshowjump?jump=nextslide"/>
              <a:extLst>
                <a:ext uri="{FF2B5EF4-FFF2-40B4-BE49-F238E27FC236}">
                  <a16:creationId xmlns:a16="http://schemas.microsoft.com/office/drawing/2014/main" id="{E7748C81-5B5C-07A6-2F82-EF95C3C4A66E}"/>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6" name="Group 45">
              <a:extLst>
                <a:ext uri="{FF2B5EF4-FFF2-40B4-BE49-F238E27FC236}">
                  <a16:creationId xmlns:a16="http://schemas.microsoft.com/office/drawing/2014/main" id="{ECFE12BB-3465-9D0A-FD15-21AB583F6392}"/>
                </a:ext>
              </a:extLst>
            </p:cNvPr>
            <p:cNvGrpSpPr/>
            <p:nvPr userDrawn="1"/>
          </p:nvGrpSpPr>
          <p:grpSpPr>
            <a:xfrm flipH="1" flipV="1">
              <a:off x="10297292" y="6133992"/>
              <a:ext cx="41137" cy="66044"/>
              <a:chOff x="3345327" y="4804129"/>
              <a:chExt cx="74099" cy="118964"/>
            </a:xfrm>
          </p:grpSpPr>
          <p:cxnSp>
            <p:nvCxnSpPr>
              <p:cNvPr id="59" name="Straight Connector 58">
                <a:hlinkClick r:id="" action="ppaction://hlinkshowjump?jump=nextslide"/>
                <a:extLst>
                  <a:ext uri="{FF2B5EF4-FFF2-40B4-BE49-F238E27FC236}">
                    <a16:creationId xmlns:a16="http://schemas.microsoft.com/office/drawing/2014/main" id="{F30B907B-0FFC-CBE6-A5B1-6F1EDD274ECF}"/>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hlinkClick r:id="" action="ppaction://hlinkshowjump?jump=nextslide"/>
                <a:extLst>
                  <a:ext uri="{FF2B5EF4-FFF2-40B4-BE49-F238E27FC236}">
                    <a16:creationId xmlns:a16="http://schemas.microsoft.com/office/drawing/2014/main" id="{D310D176-0A74-FCEE-3B03-61E79B0D5F01}"/>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61" name="Rounded Rectangle 14">
            <a:hlinkClick r:id="rId12"/>
            <a:extLst>
              <a:ext uri="{FF2B5EF4-FFF2-40B4-BE49-F238E27FC236}">
                <a16:creationId xmlns:a16="http://schemas.microsoft.com/office/drawing/2014/main" id="{2E74C262-2AF1-57C4-8854-1E1A933F8CCA}"/>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4/6</a:t>
            </a:r>
            <a:endParaRPr lang="en-US" sz="800" u="sng" dirty="0">
              <a:solidFill>
                <a:schemeClr val="bg2"/>
              </a:solidFill>
            </a:endParaRPr>
          </a:p>
        </p:txBody>
      </p:sp>
      <p:sp>
        <p:nvSpPr>
          <p:cNvPr id="3" name="Arrow: Right 88">
            <a:hlinkClick r:id="" action="ppaction://hlinkshowjump?jump=lastslideviewed"/>
            <a:extLst>
              <a:ext uri="{FF2B5EF4-FFF2-40B4-BE49-F238E27FC236}">
                <a16:creationId xmlns:a16="http://schemas.microsoft.com/office/drawing/2014/main" id="{07E6E20D-92D7-D89F-1319-B7A721D962FB}"/>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Graphic 5">
            <a:hlinkClick r:id="rId13" action="ppaction://hlinksldjump"/>
            <a:extLst>
              <a:ext uri="{FF2B5EF4-FFF2-40B4-BE49-F238E27FC236}">
                <a16:creationId xmlns:a16="http://schemas.microsoft.com/office/drawing/2014/main" id="{D356895C-5BE7-E83C-F862-3952F7B894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545685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Rounded Corners 64">
            <a:extLst>
              <a:ext uri="{FF2B5EF4-FFF2-40B4-BE49-F238E27FC236}">
                <a16:creationId xmlns:a16="http://schemas.microsoft.com/office/drawing/2014/main" id="{6F71C915-BD7F-467F-98D5-65D12700A0AD}"/>
              </a:ext>
            </a:extLst>
          </p:cNvPr>
          <p:cNvSpPr/>
          <p:nvPr/>
        </p:nvSpPr>
        <p:spPr>
          <a:xfrm>
            <a:off x="7644283" y="1153886"/>
            <a:ext cx="1330517" cy="3303988"/>
          </a:xfrm>
          <a:prstGeom prst="roundRect">
            <a:avLst/>
          </a:prstGeom>
          <a:solidFill>
            <a:srgbClr val="FF8200">
              <a:alpha val="10196"/>
            </a:srgb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 name="Rectangle 1">
            <a:extLst>
              <a:ext uri="{FF2B5EF4-FFF2-40B4-BE49-F238E27FC236}">
                <a16:creationId xmlns:a16="http://schemas.microsoft.com/office/drawing/2014/main" id="{0286A5FD-4BD6-78D4-643E-C7579DA7B5EC}"/>
              </a:ext>
            </a:extLst>
          </p:cNvPr>
          <p:cNvSpPr/>
          <p:nvPr/>
        </p:nvSpPr>
        <p:spPr>
          <a:xfrm>
            <a:off x="3582097" y="4646132"/>
            <a:ext cx="4416335" cy="38598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68" name="Straight Connector 67">
            <a:extLst>
              <a:ext uri="{FF2B5EF4-FFF2-40B4-BE49-F238E27FC236}">
                <a16:creationId xmlns:a16="http://schemas.microsoft.com/office/drawing/2014/main" id="{D765AF27-6368-41B3-A4D7-C508F6C073D6}"/>
              </a:ext>
            </a:extLst>
          </p:cNvPr>
          <p:cNvCxnSpPr>
            <a:cxnSpLocks/>
          </p:cNvCxnSpPr>
          <p:nvPr/>
        </p:nvCxnSpPr>
        <p:spPr>
          <a:xfrm flipV="1">
            <a:off x="5490770" y="968165"/>
            <a:ext cx="151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5AD0ED-F772-45B1-9499-2408954901AF}"/>
              </a:ext>
            </a:extLst>
          </p:cNvPr>
          <p:cNvCxnSpPr>
            <a:cxnSpLocks/>
          </p:cNvCxnSpPr>
          <p:nvPr/>
        </p:nvCxnSpPr>
        <p:spPr>
          <a:xfrm flipV="1">
            <a:off x="1220482" y="954449"/>
            <a:ext cx="729000" cy="2"/>
          </a:xfrm>
          <a:prstGeom prst="line">
            <a:avLst/>
          </a:prstGeom>
          <a:ln w="19050">
            <a:solidFill>
              <a:srgbClr val="FF82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83B40AB-9479-4A06-8D1C-D6B15636C3F7}"/>
              </a:ext>
            </a:extLst>
          </p:cNvPr>
          <p:cNvGrpSpPr/>
          <p:nvPr/>
        </p:nvGrpSpPr>
        <p:grpSpPr>
          <a:xfrm>
            <a:off x="5638331" y="711725"/>
            <a:ext cx="1568672" cy="455879"/>
            <a:chOff x="9875944" y="930679"/>
            <a:chExt cx="2091562" cy="607839"/>
          </a:xfrm>
        </p:grpSpPr>
        <p:sp>
          <p:nvSpPr>
            <p:cNvPr id="29" name="Rounded Rectangle 93">
              <a:extLst>
                <a:ext uri="{FF2B5EF4-FFF2-40B4-BE49-F238E27FC236}">
                  <a16:creationId xmlns:a16="http://schemas.microsoft.com/office/drawing/2014/main" id="{1515C44B-49E9-4618-B061-E95EBC57215C}"/>
                </a:ext>
              </a:extLst>
            </p:cNvPr>
            <p:cNvSpPr/>
            <p:nvPr/>
          </p:nvSpPr>
          <p:spPr>
            <a:xfrm>
              <a:off x="10235479" y="1044059"/>
              <a:ext cx="1732027"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GOALS</a:t>
              </a:r>
            </a:p>
          </p:txBody>
        </p:sp>
        <p:grpSp>
          <p:nvGrpSpPr>
            <p:cNvPr id="30" name="Group 29">
              <a:extLst>
                <a:ext uri="{FF2B5EF4-FFF2-40B4-BE49-F238E27FC236}">
                  <a16:creationId xmlns:a16="http://schemas.microsoft.com/office/drawing/2014/main" id="{6496B033-7055-47E1-BAE7-D2D8BA0A83B0}"/>
                </a:ext>
              </a:extLst>
            </p:cNvPr>
            <p:cNvGrpSpPr/>
            <p:nvPr/>
          </p:nvGrpSpPr>
          <p:grpSpPr>
            <a:xfrm>
              <a:off x="9875944" y="930679"/>
              <a:ext cx="608400" cy="607839"/>
              <a:chOff x="4727848" y="1172232"/>
              <a:chExt cx="608400" cy="607839"/>
            </a:xfrm>
          </p:grpSpPr>
          <p:sp>
            <p:nvSpPr>
              <p:cNvPr id="31" name="Oval 20">
                <a:extLst>
                  <a:ext uri="{FF2B5EF4-FFF2-40B4-BE49-F238E27FC236}">
                    <a16:creationId xmlns:a16="http://schemas.microsoft.com/office/drawing/2014/main" id="{00E59EA6-4CF3-491D-B855-150FC21F72C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32" name="Groupe 355">
                <a:extLst>
                  <a:ext uri="{FF2B5EF4-FFF2-40B4-BE49-F238E27FC236}">
                    <a16:creationId xmlns:a16="http://schemas.microsoft.com/office/drawing/2014/main" id="{68276171-060F-4495-84E8-AB3C21B03E38}"/>
                  </a:ext>
                </a:extLst>
              </p:cNvPr>
              <p:cNvGrpSpPr/>
              <p:nvPr/>
            </p:nvGrpSpPr>
            <p:grpSpPr>
              <a:xfrm>
                <a:off x="4869881" y="1285172"/>
                <a:ext cx="323920" cy="381923"/>
                <a:chOff x="9153875" y="3671977"/>
                <a:chExt cx="363537" cy="428625"/>
              </a:xfrm>
              <a:solidFill>
                <a:srgbClr val="007D74"/>
              </a:solidFill>
            </p:grpSpPr>
            <p:sp>
              <p:nvSpPr>
                <p:cNvPr id="33" name="Freeform 76">
                  <a:extLst>
                    <a:ext uri="{FF2B5EF4-FFF2-40B4-BE49-F238E27FC236}">
                      <a16:creationId xmlns:a16="http://schemas.microsoft.com/office/drawing/2014/main" id="{A030BC96-4BED-4755-AC7E-A128848D7116}"/>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4" name="Freeform 77">
                  <a:extLst>
                    <a:ext uri="{FF2B5EF4-FFF2-40B4-BE49-F238E27FC236}">
                      <a16:creationId xmlns:a16="http://schemas.microsoft.com/office/drawing/2014/main" id="{B8851103-23CC-4D2D-851B-4F6EAAA0E5A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5" name="Freeform 78">
                  <a:extLst>
                    <a:ext uri="{FF2B5EF4-FFF2-40B4-BE49-F238E27FC236}">
                      <a16:creationId xmlns:a16="http://schemas.microsoft.com/office/drawing/2014/main" id="{37784831-EAC3-424E-BCEB-ABE914E41768}"/>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6" name="Freeform 79">
                  <a:extLst>
                    <a:ext uri="{FF2B5EF4-FFF2-40B4-BE49-F238E27FC236}">
                      <a16:creationId xmlns:a16="http://schemas.microsoft.com/office/drawing/2014/main" id="{98C5AB6D-97E9-4533-9D23-15EFBFAE483C}"/>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7" name="Freeform 80">
                  <a:extLst>
                    <a:ext uri="{FF2B5EF4-FFF2-40B4-BE49-F238E27FC236}">
                      <a16:creationId xmlns:a16="http://schemas.microsoft.com/office/drawing/2014/main" id="{03ED3E04-7E4F-4764-B82F-0AA6852F6D1C}"/>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8" name="Freeform 81">
                  <a:extLst>
                    <a:ext uri="{FF2B5EF4-FFF2-40B4-BE49-F238E27FC236}">
                      <a16:creationId xmlns:a16="http://schemas.microsoft.com/office/drawing/2014/main" id="{37A1379B-4EB4-4B7E-892E-AE7A11E71541}"/>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sp>
        <p:nvSpPr>
          <p:cNvPr id="17" name="Rounded Rectangle 93">
            <a:extLst>
              <a:ext uri="{FF2B5EF4-FFF2-40B4-BE49-F238E27FC236}">
                <a16:creationId xmlns:a16="http://schemas.microsoft.com/office/drawing/2014/main" id="{7A545AF2-7BEA-44A5-ABF3-507DFF5421BE}"/>
              </a:ext>
            </a:extLst>
          </p:cNvPr>
          <p:cNvSpPr/>
          <p:nvPr/>
        </p:nvSpPr>
        <p:spPr>
          <a:xfrm>
            <a:off x="411835" y="783044"/>
            <a:ext cx="1426373" cy="285809"/>
          </a:xfrm>
          <a:prstGeom prst="roundRect">
            <a:avLst>
              <a:gd name="adj" fmla="val 50000"/>
            </a:avLst>
          </a:prstGeom>
          <a:solidFill>
            <a:srgbClr val="FF8200"/>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51" name="Oval 50">
            <a:extLst>
              <a:ext uri="{FF2B5EF4-FFF2-40B4-BE49-F238E27FC236}">
                <a16:creationId xmlns:a16="http://schemas.microsoft.com/office/drawing/2014/main" id="{9727475B-F755-4A63-B266-A33E8DA2010A}"/>
              </a:ext>
            </a:extLst>
          </p:cNvPr>
          <p:cNvSpPr/>
          <p:nvPr/>
        </p:nvSpPr>
        <p:spPr>
          <a:xfrm>
            <a:off x="137677" y="698009"/>
            <a:ext cx="455877" cy="455878"/>
          </a:xfrm>
          <a:prstGeom prst="ellipse">
            <a:avLst/>
          </a:prstGeom>
          <a:solidFill>
            <a:schemeClr val="bg1"/>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nvGrpSpPr>
          <p:cNvPr id="52" name="Groupe 471">
            <a:extLst>
              <a:ext uri="{FF2B5EF4-FFF2-40B4-BE49-F238E27FC236}">
                <a16:creationId xmlns:a16="http://schemas.microsoft.com/office/drawing/2014/main" id="{264AD50E-EA0A-493E-8AF1-02DB4212C813}"/>
              </a:ext>
            </a:extLst>
          </p:cNvPr>
          <p:cNvGrpSpPr/>
          <p:nvPr/>
        </p:nvGrpSpPr>
        <p:grpSpPr>
          <a:xfrm>
            <a:off x="243403" y="760327"/>
            <a:ext cx="245539" cy="322672"/>
            <a:chOff x="3884613" y="2157412"/>
            <a:chExt cx="303213" cy="398463"/>
          </a:xfrm>
          <a:solidFill>
            <a:srgbClr val="FF8200"/>
          </a:solidFill>
        </p:grpSpPr>
        <p:sp>
          <p:nvSpPr>
            <p:cNvPr id="53" name="Freeform 110">
              <a:extLst>
                <a:ext uri="{FF2B5EF4-FFF2-40B4-BE49-F238E27FC236}">
                  <a16:creationId xmlns:a16="http://schemas.microsoft.com/office/drawing/2014/main" id="{10C33C44-A847-4B99-B9AB-55A139B06B51}"/>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11">
              <a:extLst>
                <a:ext uri="{FF2B5EF4-FFF2-40B4-BE49-F238E27FC236}">
                  <a16:creationId xmlns:a16="http://schemas.microsoft.com/office/drawing/2014/main" id="{BAA2CC98-1352-4F55-914E-569B6473EF3C}"/>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12">
              <a:extLst>
                <a:ext uri="{FF2B5EF4-FFF2-40B4-BE49-F238E27FC236}">
                  <a16:creationId xmlns:a16="http://schemas.microsoft.com/office/drawing/2014/main" id="{6CFD9CBA-0F4B-493F-A3B2-B164D30A2E0C}"/>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6" name="Freeform 113">
              <a:extLst>
                <a:ext uri="{FF2B5EF4-FFF2-40B4-BE49-F238E27FC236}">
                  <a16:creationId xmlns:a16="http://schemas.microsoft.com/office/drawing/2014/main" id="{0ED04441-775D-4DD1-A2C2-55EBFCA2307D}"/>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48" name="Title 1">
            <a:extLst>
              <a:ext uri="{FF2B5EF4-FFF2-40B4-BE49-F238E27FC236}">
                <a16:creationId xmlns:a16="http://schemas.microsoft.com/office/drawing/2014/main" id="{4ACBF299-12B6-4327-BF71-CCF9C16C41A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800" u="sng" dirty="0"/>
              <a:t>4. Retailer Benefits:</a:t>
            </a:r>
            <a:r>
              <a:rPr lang="en-US" sz="1800" dirty="0"/>
              <a:t> </a:t>
            </a:r>
            <a:r>
              <a:rPr lang="en-US" sz="1200" b="1" dirty="0">
                <a:solidFill>
                  <a:srgbClr val="F05587"/>
                </a:solidFill>
              </a:rPr>
              <a:t>Possible </a:t>
            </a:r>
            <a:r>
              <a:rPr lang="en-US" sz="1200" b="1" u="sng" dirty="0">
                <a:solidFill>
                  <a:srgbClr val="F05587"/>
                </a:solidFill>
              </a:rPr>
              <a:t>consumer benefits</a:t>
            </a:r>
            <a:r>
              <a:rPr lang="en-US" sz="1200" b="1" dirty="0">
                <a:solidFill>
                  <a:srgbClr val="F05587"/>
                </a:solidFill>
              </a:rPr>
              <a:t> leading to increased revenue</a:t>
            </a:r>
            <a:endParaRPr lang="en-US" sz="1350" b="1" dirty="0">
              <a:solidFill>
                <a:srgbClr val="F05587"/>
              </a:solidFill>
            </a:endParaRPr>
          </a:p>
        </p:txBody>
      </p:sp>
      <p:cxnSp>
        <p:nvCxnSpPr>
          <p:cNvPr id="58" name="Straight Connector 57">
            <a:extLst>
              <a:ext uri="{FF2B5EF4-FFF2-40B4-BE49-F238E27FC236}">
                <a16:creationId xmlns:a16="http://schemas.microsoft.com/office/drawing/2014/main" id="{D791E8AD-CD6A-4CC1-B748-E46D15B8E691}"/>
              </a:ext>
            </a:extLst>
          </p:cNvPr>
          <p:cNvCxnSpPr>
            <a:cxnSpLocks/>
          </p:cNvCxnSpPr>
          <p:nvPr/>
        </p:nvCxnSpPr>
        <p:spPr>
          <a:xfrm>
            <a:off x="2010650" y="954449"/>
            <a:ext cx="3429000" cy="13716"/>
          </a:xfrm>
          <a:prstGeom prst="line">
            <a:avLst/>
          </a:prstGeom>
          <a:ln w="19050">
            <a:solidFill>
              <a:srgbClr val="5B9BD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Rounded Rectangle 93">
            <a:extLst>
              <a:ext uri="{FF2B5EF4-FFF2-40B4-BE49-F238E27FC236}">
                <a16:creationId xmlns:a16="http://schemas.microsoft.com/office/drawing/2014/main" id="{40DF2B3B-44C6-4C9D-8840-E1BAA599C0D8}"/>
              </a:ext>
            </a:extLst>
          </p:cNvPr>
          <p:cNvSpPr/>
          <p:nvPr/>
        </p:nvSpPr>
        <p:spPr>
          <a:xfrm>
            <a:off x="3234527" y="783043"/>
            <a:ext cx="1853352" cy="285809"/>
          </a:xfrm>
          <a:prstGeom prst="roundRect">
            <a:avLst>
              <a:gd name="adj" fmla="val 50000"/>
            </a:avLst>
          </a:prstGeom>
          <a:solidFill>
            <a:srgbClr val="5B9BD5"/>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VALUE DRIVERS</a:t>
            </a:r>
          </a:p>
        </p:txBody>
      </p:sp>
      <p:sp>
        <p:nvSpPr>
          <p:cNvPr id="67" name="Oval 20">
            <a:extLst>
              <a:ext uri="{FF2B5EF4-FFF2-40B4-BE49-F238E27FC236}">
                <a16:creationId xmlns:a16="http://schemas.microsoft.com/office/drawing/2014/main" id="{0C2088A8-2FED-4B3A-ABFD-4E3094794129}"/>
              </a:ext>
            </a:extLst>
          </p:cNvPr>
          <p:cNvSpPr/>
          <p:nvPr/>
        </p:nvSpPr>
        <p:spPr>
          <a:xfrm>
            <a:off x="2964876" y="698009"/>
            <a:ext cx="456300" cy="455879"/>
          </a:xfrm>
          <a:prstGeom prst="ellipse">
            <a:avLst/>
          </a:prstGeom>
          <a:solidFill>
            <a:schemeClr val="bg1"/>
          </a:solidFill>
          <a:ln w="19050" cap="flat" cmpd="sng" algn="ctr">
            <a:solidFill>
              <a:srgbClr val="5B9BD5"/>
            </a:solidFill>
            <a:prstDash val="solid"/>
            <a:miter lim="800000"/>
          </a:ln>
          <a:effectLst/>
        </p:spPr>
        <p:txBody>
          <a:bodyPr rtlCol="0" anchor="ctr"/>
          <a:lstStyle/>
          <a:p>
            <a:pPr algn="ctr">
              <a:defRPr/>
            </a:pPr>
            <a:endParaRPr lang="en-US" sz="975" kern="0">
              <a:solidFill>
                <a:prstClr val="white"/>
              </a:solidFill>
            </a:endParaRPr>
          </a:p>
        </p:txBody>
      </p:sp>
      <p:grpSp>
        <p:nvGrpSpPr>
          <p:cNvPr id="69" name="Groupe 699">
            <a:extLst>
              <a:ext uri="{FF2B5EF4-FFF2-40B4-BE49-F238E27FC236}">
                <a16:creationId xmlns:a16="http://schemas.microsoft.com/office/drawing/2014/main" id="{DB91807C-C22C-46CA-A430-F30FC8C0E417}"/>
              </a:ext>
            </a:extLst>
          </p:cNvPr>
          <p:cNvGrpSpPr/>
          <p:nvPr/>
        </p:nvGrpSpPr>
        <p:grpSpPr>
          <a:xfrm>
            <a:off x="3043584" y="845307"/>
            <a:ext cx="298885" cy="174212"/>
            <a:chOff x="2921000" y="5699125"/>
            <a:chExt cx="574675" cy="334963"/>
          </a:xfrm>
          <a:solidFill>
            <a:srgbClr val="802B73"/>
          </a:solidFill>
        </p:grpSpPr>
        <p:sp>
          <p:nvSpPr>
            <p:cNvPr id="72" name="Freeform 327">
              <a:extLst>
                <a:ext uri="{FF2B5EF4-FFF2-40B4-BE49-F238E27FC236}">
                  <a16:creationId xmlns:a16="http://schemas.microsoft.com/office/drawing/2014/main" id="{8B8A98CF-66AF-429B-B630-619BB13D1F92}"/>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3" name="Freeform 328">
              <a:extLst>
                <a:ext uri="{FF2B5EF4-FFF2-40B4-BE49-F238E27FC236}">
                  <a16:creationId xmlns:a16="http://schemas.microsoft.com/office/drawing/2014/main" id="{5FBFA9B1-9DA6-45A8-B07D-0636EC86BB59}"/>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4" name="Freeform 329">
              <a:extLst>
                <a:ext uri="{FF2B5EF4-FFF2-40B4-BE49-F238E27FC236}">
                  <a16:creationId xmlns:a16="http://schemas.microsoft.com/office/drawing/2014/main" id="{F95283DD-95E9-4314-8291-CFC46A2BBD44}"/>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5B9BD5"/>
            </a:solidFill>
            <a:ln w="9525">
              <a:solidFill>
                <a:srgbClr val="5B9BD5"/>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5" name="Freeform 330">
              <a:extLst>
                <a:ext uri="{FF2B5EF4-FFF2-40B4-BE49-F238E27FC236}">
                  <a16:creationId xmlns:a16="http://schemas.microsoft.com/office/drawing/2014/main" id="{7792C064-4CB6-4FFD-95A9-F9CDBFC6D3FC}"/>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6" name="Freeform 331">
              <a:extLst>
                <a:ext uri="{FF2B5EF4-FFF2-40B4-BE49-F238E27FC236}">
                  <a16:creationId xmlns:a16="http://schemas.microsoft.com/office/drawing/2014/main" id="{8F2B7A52-BE91-4C6A-B119-147C963C00D3}"/>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7" name="Freeform 332">
              <a:extLst>
                <a:ext uri="{FF2B5EF4-FFF2-40B4-BE49-F238E27FC236}">
                  <a16:creationId xmlns:a16="http://schemas.microsoft.com/office/drawing/2014/main" id="{B315CDFB-1B11-490F-A91C-0751FA6860D9}"/>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pic>
        <p:nvPicPr>
          <p:cNvPr id="70" name="Picture 69">
            <a:extLst>
              <a:ext uri="{FF2B5EF4-FFF2-40B4-BE49-F238E27FC236}">
                <a16:creationId xmlns:a16="http://schemas.microsoft.com/office/drawing/2014/main" id="{BF27E40B-D389-49D9-83AD-62694BCB961A}"/>
              </a:ext>
            </a:extLst>
          </p:cNvPr>
          <p:cNvPicPr>
            <a:picLocks noChangeAspect="1"/>
          </p:cNvPicPr>
          <p:nvPr/>
        </p:nvPicPr>
        <p:blipFill>
          <a:blip r:embed="rId3"/>
          <a:stretch>
            <a:fillRect/>
          </a:stretch>
        </p:blipFill>
        <p:spPr>
          <a:xfrm>
            <a:off x="1773048" y="4145159"/>
            <a:ext cx="319663" cy="319663"/>
          </a:xfrm>
          <a:prstGeom prst="rect">
            <a:avLst/>
          </a:prstGeom>
        </p:spPr>
      </p:pic>
      <p:sp>
        <p:nvSpPr>
          <p:cNvPr id="78" name="Rectangle: Rounded Corners 77">
            <a:extLst>
              <a:ext uri="{FF2B5EF4-FFF2-40B4-BE49-F238E27FC236}">
                <a16:creationId xmlns:a16="http://schemas.microsoft.com/office/drawing/2014/main" id="{96917B72-C052-4BA1-BB65-9FDFD120CDA8}"/>
              </a:ext>
            </a:extLst>
          </p:cNvPr>
          <p:cNvSpPr/>
          <p:nvPr/>
        </p:nvSpPr>
        <p:spPr>
          <a:xfrm>
            <a:off x="1878643" y="2406285"/>
            <a:ext cx="2700167" cy="1985501"/>
          </a:xfrm>
          <a:prstGeom prst="roundRect">
            <a:avLst/>
          </a:prstGeom>
          <a:solidFill>
            <a:srgbClr val="F05587">
              <a:alpha val="14902"/>
            </a:srgbClr>
          </a:solidFill>
          <a:ln w="19050">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4" name="Text Placeholder 4">
            <a:extLst>
              <a:ext uri="{FF2B5EF4-FFF2-40B4-BE49-F238E27FC236}">
                <a16:creationId xmlns:a16="http://schemas.microsoft.com/office/drawing/2014/main" id="{6A71BE65-AA9F-4B08-9616-F4E1C5137D0B}"/>
              </a:ext>
            </a:extLst>
          </p:cNvPr>
          <p:cNvSpPr txBox="1">
            <a:spLocks noChangeAspect="1"/>
          </p:cNvSpPr>
          <p:nvPr/>
        </p:nvSpPr>
        <p:spPr>
          <a:xfrm flipH="1">
            <a:off x="7696097" y="1193543"/>
            <a:ext cx="1266596" cy="3309285"/>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788" b="1">
                <a:solidFill>
                  <a:schemeClr val="accent1"/>
                </a:solidFill>
              </a:rPr>
              <a:t>Consumer Engagement &amp; Transparency</a:t>
            </a:r>
          </a:p>
          <a:p>
            <a:pPr marL="128588" indent="-128588">
              <a:lnSpc>
                <a:spcPct val="100000"/>
              </a:lnSpc>
              <a:buFont typeface="Arial" panose="020B0604020202020204" pitchFamily="34" charset="0"/>
              <a:buChar char="•"/>
            </a:pPr>
            <a:r>
              <a:rPr lang="en-US" sz="600"/>
              <a:t>Average sales volume per consumers</a:t>
            </a:r>
          </a:p>
          <a:p>
            <a:pPr marL="128588" indent="-128588">
              <a:lnSpc>
                <a:spcPct val="100000"/>
              </a:lnSpc>
              <a:buFont typeface="Arial" panose="020B0604020202020204" pitchFamily="34" charset="0"/>
              <a:buChar char="•"/>
            </a:pPr>
            <a:r>
              <a:rPr lang="en-US" sz="600"/>
              <a:t>Consumer Return Rate</a:t>
            </a:r>
          </a:p>
          <a:p>
            <a:pPr marL="128588" indent="-128588">
              <a:lnSpc>
                <a:spcPct val="100000"/>
              </a:lnSpc>
              <a:buFont typeface="Arial" panose="020B0604020202020204" pitchFamily="34" charset="0"/>
              <a:buChar char="•"/>
            </a:pPr>
            <a:r>
              <a:rPr lang="en-US" sz="600"/>
              <a:t>Conversion rate</a:t>
            </a:r>
          </a:p>
          <a:p>
            <a:pPr marL="128588" indent="-128588">
              <a:lnSpc>
                <a:spcPct val="100000"/>
              </a:lnSpc>
              <a:buFont typeface="Arial" panose="020B0604020202020204" pitchFamily="34" charset="0"/>
              <a:buChar char="•"/>
            </a:pPr>
            <a:r>
              <a:rPr lang="en-US" sz="600"/>
              <a:t>Net Promoter Score</a:t>
            </a:r>
          </a:p>
          <a:p>
            <a:pPr marL="128588" indent="-128588">
              <a:lnSpc>
                <a:spcPct val="100000"/>
              </a:lnSpc>
              <a:buFont typeface="Arial" panose="020B0604020202020204" pitchFamily="34" charset="0"/>
              <a:buChar char="•"/>
            </a:pPr>
            <a:r>
              <a:rPr lang="en-US" sz="600"/>
              <a:t>Engagement rate</a:t>
            </a:r>
          </a:p>
          <a:p>
            <a:pPr marL="128588" indent="-128588">
              <a:lnSpc>
                <a:spcPct val="100000"/>
              </a:lnSpc>
              <a:buFont typeface="Arial" panose="020B0604020202020204" pitchFamily="34" charset="0"/>
              <a:buChar char="•"/>
            </a:pPr>
            <a:r>
              <a:rPr lang="en-US" sz="600"/>
              <a:t>Brand perception</a:t>
            </a:r>
          </a:p>
          <a:p>
            <a:pPr marL="128588" indent="-128588">
              <a:lnSpc>
                <a:spcPct val="100000"/>
              </a:lnSpc>
              <a:buFont typeface="Arial" panose="020B0604020202020204" pitchFamily="34" charset="0"/>
              <a:buChar char="•"/>
            </a:pPr>
            <a:r>
              <a:rPr lang="en-US" sz="600"/>
              <a:t>Number of people who scan QR code</a:t>
            </a:r>
          </a:p>
          <a:p>
            <a:pPr marL="128588" indent="-128588">
              <a:lnSpc>
                <a:spcPct val="100000"/>
              </a:lnSpc>
              <a:buFont typeface="Arial" panose="020B0604020202020204" pitchFamily="34" charset="0"/>
              <a:buChar char="•"/>
            </a:pPr>
            <a:r>
              <a:rPr lang="en-US" sz="600"/>
              <a:t>Click-through-rate</a:t>
            </a:r>
          </a:p>
          <a:p>
            <a:pPr marL="128588" indent="-128588">
              <a:lnSpc>
                <a:spcPct val="100000"/>
              </a:lnSpc>
              <a:buFont typeface="Arial" panose="020B0604020202020204" pitchFamily="34" charset="0"/>
              <a:buChar char="•"/>
            </a:pPr>
            <a:r>
              <a:rPr lang="en-US" sz="600"/>
              <a:t>Website traffic growth</a:t>
            </a:r>
          </a:p>
          <a:p>
            <a:pPr marL="128588" indent="-128588">
              <a:lnSpc>
                <a:spcPct val="100000"/>
              </a:lnSpc>
              <a:buFont typeface="Arial" panose="020B0604020202020204" pitchFamily="34" charset="0"/>
              <a:buChar char="•"/>
            </a:pPr>
            <a:r>
              <a:rPr lang="en-US" sz="600"/>
              <a:t>Sales margin</a:t>
            </a:r>
          </a:p>
          <a:p>
            <a:pPr marL="128588" indent="-128588">
              <a:lnSpc>
                <a:spcPct val="100000"/>
              </a:lnSpc>
              <a:buFont typeface="Arial" panose="020B0604020202020204" pitchFamily="34" charset="0"/>
              <a:buChar char="•"/>
            </a:pPr>
            <a:r>
              <a:rPr lang="en-US" sz="600"/>
              <a:t>Discount as a percentage of price</a:t>
            </a:r>
          </a:p>
          <a:p>
            <a:pPr marL="128588" indent="-128588">
              <a:lnSpc>
                <a:spcPct val="100000"/>
              </a:lnSpc>
              <a:buFont typeface="Arial" panose="020B0604020202020204" pitchFamily="34" charset="0"/>
              <a:buChar char="•"/>
            </a:pPr>
            <a:r>
              <a:rPr lang="en-US" sz="600"/>
              <a:t>Decrease in unauthorized product sales</a:t>
            </a:r>
          </a:p>
          <a:p>
            <a:pPr marL="128588" indent="-128588">
              <a:lnSpc>
                <a:spcPct val="100000"/>
              </a:lnSpc>
              <a:buFont typeface="Arial" panose="020B0604020202020204" pitchFamily="34" charset="0"/>
              <a:buChar char="•"/>
            </a:pPr>
            <a:r>
              <a:rPr lang="en-US" sz="600"/>
              <a:t>Ratio of transparent products</a:t>
            </a:r>
          </a:p>
          <a:p>
            <a:pPr marL="128588" indent="-128588">
              <a:lnSpc>
                <a:spcPct val="100000"/>
              </a:lnSpc>
              <a:buFont typeface="Arial" panose="020B0604020202020204" pitchFamily="34" charset="0"/>
              <a:buChar char="•"/>
            </a:pPr>
            <a:r>
              <a:rPr lang="en-US" sz="600"/>
              <a:t>Ratio of validated authentic products</a:t>
            </a: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74249" indent="0">
              <a:lnSpc>
                <a:spcPct val="100000"/>
              </a:lnSpc>
              <a:buNone/>
            </a:pPr>
            <a:endParaRPr lang="en-US" sz="825" b="1">
              <a:solidFill>
                <a:schemeClr val="accent1"/>
              </a:solidFill>
            </a:endParaRPr>
          </a:p>
        </p:txBody>
      </p:sp>
      <p:sp>
        <p:nvSpPr>
          <p:cNvPr id="87" name="Rectangle: Rounded Corners 86">
            <a:extLst>
              <a:ext uri="{FF2B5EF4-FFF2-40B4-BE49-F238E27FC236}">
                <a16:creationId xmlns:a16="http://schemas.microsoft.com/office/drawing/2014/main" id="{B62BCA04-821D-468A-83FD-8AE6C4C745A9}"/>
              </a:ext>
            </a:extLst>
          </p:cNvPr>
          <p:cNvSpPr/>
          <p:nvPr/>
        </p:nvSpPr>
        <p:spPr>
          <a:xfrm>
            <a:off x="2654507" y="1284256"/>
            <a:ext cx="1880139" cy="1122029"/>
          </a:xfrm>
          <a:prstGeom prst="roundRect">
            <a:avLst/>
          </a:prstGeom>
          <a:solidFill>
            <a:srgbClr val="BF83B9">
              <a:alpha val="14902"/>
            </a:srgbClr>
          </a:solid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88" name="Picture 87">
            <a:extLst>
              <a:ext uri="{FF2B5EF4-FFF2-40B4-BE49-F238E27FC236}">
                <a16:creationId xmlns:a16="http://schemas.microsoft.com/office/drawing/2014/main" id="{FE283409-411F-4AB8-BBF6-BC74DB3616BA}"/>
              </a:ext>
            </a:extLst>
          </p:cNvPr>
          <p:cNvPicPr>
            <a:picLocks noChangeAspect="1"/>
          </p:cNvPicPr>
          <p:nvPr/>
        </p:nvPicPr>
        <p:blipFill>
          <a:blip r:embed="rId4"/>
          <a:stretch>
            <a:fillRect/>
          </a:stretch>
        </p:blipFill>
        <p:spPr>
          <a:xfrm>
            <a:off x="2554737" y="1142601"/>
            <a:ext cx="328702" cy="328702"/>
          </a:xfrm>
          <a:prstGeom prst="rect">
            <a:avLst/>
          </a:prstGeom>
        </p:spPr>
      </p:pic>
      <p:sp>
        <p:nvSpPr>
          <p:cNvPr id="97" name="Rounded Rectangle 93">
            <a:extLst>
              <a:ext uri="{FF2B5EF4-FFF2-40B4-BE49-F238E27FC236}">
                <a16:creationId xmlns:a16="http://schemas.microsoft.com/office/drawing/2014/main" id="{C9931297-263C-458C-ABE0-10F26D7E895C}"/>
              </a:ext>
            </a:extLst>
          </p:cNvPr>
          <p:cNvSpPr/>
          <p:nvPr/>
        </p:nvSpPr>
        <p:spPr>
          <a:xfrm>
            <a:off x="7644284" y="790494"/>
            <a:ext cx="1318409" cy="285809"/>
          </a:xfrm>
          <a:prstGeom prst="roundRect">
            <a:avLst>
              <a:gd name="adj" fmla="val 50000"/>
            </a:avLst>
          </a:prstGeom>
          <a:solidFill>
            <a:srgbClr val="FFF2E5"/>
          </a:solidFill>
          <a:ln w="19050" cap="flat" cmpd="sng" algn="ctr">
            <a:noFill/>
            <a:prstDash val="solid"/>
          </a:ln>
          <a:effectLst/>
        </p:spPr>
        <p:txBody>
          <a:bodyPr wrap="square" lIns="342900" tIns="0" rIns="25769" bIns="0" rtlCol="0" anchor="ctr"/>
          <a:lstStyle/>
          <a:p>
            <a:pPr defTabSz="654542">
              <a:defRPr/>
            </a:pPr>
            <a:r>
              <a:rPr lang="en-US" sz="1200" b="1" kern="0">
                <a:solidFill>
                  <a:schemeClr val="accent1"/>
                </a:solidFill>
                <a:cs typeface="Arial"/>
              </a:rPr>
              <a:t>KPIS</a:t>
            </a:r>
          </a:p>
        </p:txBody>
      </p:sp>
      <p:pic>
        <p:nvPicPr>
          <p:cNvPr id="80" name="Picture 79">
            <a:extLst>
              <a:ext uri="{FF2B5EF4-FFF2-40B4-BE49-F238E27FC236}">
                <a16:creationId xmlns:a16="http://schemas.microsoft.com/office/drawing/2014/main" id="{7B6B7FCE-4C05-431E-9802-C04775421CBC}"/>
              </a:ext>
            </a:extLst>
          </p:cNvPr>
          <p:cNvPicPr>
            <a:picLocks noChangeAspect="1"/>
          </p:cNvPicPr>
          <p:nvPr/>
        </p:nvPicPr>
        <p:blipFill>
          <a:blip r:embed="rId5"/>
          <a:stretch>
            <a:fillRect/>
          </a:stretch>
        </p:blipFill>
        <p:spPr>
          <a:xfrm>
            <a:off x="221378" y="1335702"/>
            <a:ext cx="7315284" cy="3035159"/>
          </a:xfrm>
          <a:prstGeom prst="rect">
            <a:avLst/>
          </a:prstGeom>
        </p:spPr>
      </p:pic>
      <p:sp>
        <p:nvSpPr>
          <p:cNvPr id="79" name="Slide Number Placeholder 3">
            <a:extLst>
              <a:ext uri="{FF2B5EF4-FFF2-40B4-BE49-F238E27FC236}">
                <a16:creationId xmlns:a16="http://schemas.microsoft.com/office/drawing/2014/main" id="{10980171-86B4-4BA2-9F7F-EED503DA3F77}"/>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23</a:t>
            </a:fld>
            <a:endParaRPr lang="en-US"/>
          </a:p>
        </p:txBody>
      </p:sp>
      <p:sp>
        <p:nvSpPr>
          <p:cNvPr id="8" name="AutoShape 2">
            <a:hlinkClick r:id="rId6" action="ppaction://hlinksldjump"/>
            <a:extLst>
              <a:ext uri="{FF2B5EF4-FFF2-40B4-BE49-F238E27FC236}">
                <a16:creationId xmlns:a16="http://schemas.microsoft.com/office/drawing/2014/main" id="{AE7187BF-424D-CD0F-7F60-2E130F524814}"/>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0" name="AutoShape 2">
            <a:hlinkClick r:id="rId7" action="ppaction://hlinksldjump"/>
            <a:extLst>
              <a:ext uri="{FF2B5EF4-FFF2-40B4-BE49-F238E27FC236}">
                <a16:creationId xmlns:a16="http://schemas.microsoft.com/office/drawing/2014/main" id="{4C7E88C8-9B66-6C60-F5EC-673A1D1FC62C}"/>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1" name="AutoShape 2">
            <a:hlinkClick r:id="rId8" action="ppaction://hlinksldjump"/>
            <a:extLst>
              <a:ext uri="{FF2B5EF4-FFF2-40B4-BE49-F238E27FC236}">
                <a16:creationId xmlns:a16="http://schemas.microsoft.com/office/drawing/2014/main" id="{A6A7F990-27B0-F031-B90F-DF19417D3D6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2" name="AutoShape 2">
            <a:hlinkClick r:id="rId9" action="ppaction://hlinksldjump"/>
            <a:extLst>
              <a:ext uri="{FF2B5EF4-FFF2-40B4-BE49-F238E27FC236}">
                <a16:creationId xmlns:a16="http://schemas.microsoft.com/office/drawing/2014/main" id="{4D6D773D-1BAC-EBCB-547C-F0EE4EB2F841}"/>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3" name="AutoShape 2">
            <a:hlinkClick r:id="rId10" action="ppaction://hlinksldjump"/>
            <a:extLst>
              <a:ext uri="{FF2B5EF4-FFF2-40B4-BE49-F238E27FC236}">
                <a16:creationId xmlns:a16="http://schemas.microsoft.com/office/drawing/2014/main" id="{C2CCC84E-4A9B-8270-4FDD-D867E58B2B75}"/>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4" name="Group 23">
            <a:extLst>
              <a:ext uri="{FF2B5EF4-FFF2-40B4-BE49-F238E27FC236}">
                <a16:creationId xmlns:a16="http://schemas.microsoft.com/office/drawing/2014/main" id="{DD0AC2A1-A3C3-0ED9-FB22-BD9DEA4068BB}"/>
              </a:ext>
            </a:extLst>
          </p:cNvPr>
          <p:cNvGrpSpPr/>
          <p:nvPr/>
        </p:nvGrpSpPr>
        <p:grpSpPr>
          <a:xfrm>
            <a:off x="7405014" y="4531233"/>
            <a:ext cx="186825" cy="186825"/>
            <a:chOff x="9873352" y="6041644"/>
            <a:chExt cx="249100" cy="249100"/>
          </a:xfrm>
        </p:grpSpPr>
        <p:sp>
          <p:nvSpPr>
            <p:cNvPr id="25" name="Oval 24">
              <a:hlinkClick r:id="" action="ppaction://hlinkshowjump?jump=previousslide"/>
              <a:extLst>
                <a:ext uri="{FF2B5EF4-FFF2-40B4-BE49-F238E27FC236}">
                  <a16:creationId xmlns:a16="http://schemas.microsoft.com/office/drawing/2014/main" id="{F49CDA27-245E-9FD6-646F-ADD115F9C51C}"/>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6" name="Group 25">
              <a:extLst>
                <a:ext uri="{FF2B5EF4-FFF2-40B4-BE49-F238E27FC236}">
                  <a16:creationId xmlns:a16="http://schemas.microsoft.com/office/drawing/2014/main" id="{2CDEF535-A01B-2EE1-67EF-CC9AB6D880A5}"/>
                </a:ext>
              </a:extLst>
            </p:cNvPr>
            <p:cNvGrpSpPr/>
            <p:nvPr userDrawn="1"/>
          </p:nvGrpSpPr>
          <p:grpSpPr>
            <a:xfrm>
              <a:off x="9971776" y="6136088"/>
              <a:ext cx="41137" cy="66044"/>
              <a:chOff x="3345327" y="4804129"/>
              <a:chExt cx="74099" cy="118964"/>
            </a:xfrm>
          </p:grpSpPr>
          <p:cxnSp>
            <p:nvCxnSpPr>
              <p:cNvPr id="28" name="Straight Connector 27">
                <a:hlinkClick r:id="" action="ppaction://hlinkshowjump?jump=previousslide"/>
                <a:extLst>
                  <a:ext uri="{FF2B5EF4-FFF2-40B4-BE49-F238E27FC236}">
                    <a16:creationId xmlns:a16="http://schemas.microsoft.com/office/drawing/2014/main" id="{99125460-3DCA-0E27-1367-F72869177532}"/>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hlinkClick r:id="" action="ppaction://hlinkshowjump?jump=previousslide"/>
                <a:extLst>
                  <a:ext uri="{FF2B5EF4-FFF2-40B4-BE49-F238E27FC236}">
                    <a16:creationId xmlns:a16="http://schemas.microsoft.com/office/drawing/2014/main" id="{06DDFEAA-103E-FF15-E8E8-C11C321C9A5D}"/>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40" name="Group 39">
            <a:extLst>
              <a:ext uri="{FF2B5EF4-FFF2-40B4-BE49-F238E27FC236}">
                <a16:creationId xmlns:a16="http://schemas.microsoft.com/office/drawing/2014/main" id="{BFF465C4-F459-F97C-C2BF-450434E0B9EB}"/>
              </a:ext>
            </a:extLst>
          </p:cNvPr>
          <p:cNvGrpSpPr/>
          <p:nvPr/>
        </p:nvGrpSpPr>
        <p:grpSpPr>
          <a:xfrm>
            <a:off x="7642346" y="4531233"/>
            <a:ext cx="186825" cy="186825"/>
            <a:chOff x="10189795" y="6045160"/>
            <a:chExt cx="249100" cy="249100"/>
          </a:xfrm>
        </p:grpSpPr>
        <p:sp>
          <p:nvSpPr>
            <p:cNvPr id="41" name="Oval 40">
              <a:hlinkClick r:id="" action="ppaction://hlinkshowjump?jump=nextslide"/>
              <a:extLst>
                <a:ext uri="{FF2B5EF4-FFF2-40B4-BE49-F238E27FC236}">
                  <a16:creationId xmlns:a16="http://schemas.microsoft.com/office/drawing/2014/main" id="{15059F68-2617-0261-6BA2-647F00C5AB19}"/>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2" name="Group 41">
              <a:extLst>
                <a:ext uri="{FF2B5EF4-FFF2-40B4-BE49-F238E27FC236}">
                  <a16:creationId xmlns:a16="http://schemas.microsoft.com/office/drawing/2014/main" id="{73B16D2C-82D0-BB35-E9F1-B9AEDCA60FEB}"/>
                </a:ext>
              </a:extLst>
            </p:cNvPr>
            <p:cNvGrpSpPr/>
            <p:nvPr userDrawn="1"/>
          </p:nvGrpSpPr>
          <p:grpSpPr>
            <a:xfrm flipH="1" flipV="1">
              <a:off x="10297292" y="6133992"/>
              <a:ext cx="41137" cy="66044"/>
              <a:chOff x="3345327" y="4804129"/>
              <a:chExt cx="74099" cy="118964"/>
            </a:xfrm>
          </p:grpSpPr>
          <p:cxnSp>
            <p:nvCxnSpPr>
              <p:cNvPr id="43" name="Straight Connector 42">
                <a:hlinkClick r:id="" action="ppaction://hlinkshowjump?jump=nextslide"/>
                <a:extLst>
                  <a:ext uri="{FF2B5EF4-FFF2-40B4-BE49-F238E27FC236}">
                    <a16:creationId xmlns:a16="http://schemas.microsoft.com/office/drawing/2014/main" id="{1399E108-16F7-16CB-CBC5-7DA02AE2BE22}"/>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hlinkClick r:id="" action="ppaction://hlinkshowjump?jump=nextslide"/>
                <a:extLst>
                  <a:ext uri="{FF2B5EF4-FFF2-40B4-BE49-F238E27FC236}">
                    <a16:creationId xmlns:a16="http://schemas.microsoft.com/office/drawing/2014/main" id="{D655128D-6BB6-0B1F-1FA3-A47A5F50DFB1}"/>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45" name="Rounded Rectangle 14">
            <a:hlinkClick r:id="rId11"/>
            <a:extLst>
              <a:ext uri="{FF2B5EF4-FFF2-40B4-BE49-F238E27FC236}">
                <a16:creationId xmlns:a16="http://schemas.microsoft.com/office/drawing/2014/main" id="{0954A252-7A1B-591C-F6E8-11EB24437485}"/>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5/6</a:t>
            </a:r>
            <a:endParaRPr lang="en-US" sz="800" u="sng" dirty="0">
              <a:solidFill>
                <a:schemeClr val="bg2"/>
              </a:solidFill>
            </a:endParaRPr>
          </a:p>
        </p:txBody>
      </p:sp>
      <p:sp>
        <p:nvSpPr>
          <p:cNvPr id="3" name="Arrow: Right 88">
            <a:hlinkClick r:id="" action="ppaction://hlinkshowjump?jump=lastslideviewed"/>
            <a:extLst>
              <a:ext uri="{FF2B5EF4-FFF2-40B4-BE49-F238E27FC236}">
                <a16:creationId xmlns:a16="http://schemas.microsoft.com/office/drawing/2014/main" id="{4DA227E7-8240-B98E-829C-57E6F468454B}"/>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Graphic 5">
            <a:hlinkClick r:id="rId12" action="ppaction://hlinksldjump"/>
            <a:extLst>
              <a:ext uri="{FF2B5EF4-FFF2-40B4-BE49-F238E27FC236}">
                <a16:creationId xmlns:a16="http://schemas.microsoft.com/office/drawing/2014/main" id="{F258B43A-1FE6-DB9E-CD12-B4BD9CE8F4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2834442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a:extLst>
              <a:ext uri="{FF2B5EF4-FFF2-40B4-BE49-F238E27FC236}">
                <a16:creationId xmlns:a16="http://schemas.microsoft.com/office/drawing/2014/main" id="{D765AF27-6368-41B3-A4D7-C508F6C073D6}"/>
              </a:ext>
            </a:extLst>
          </p:cNvPr>
          <p:cNvCxnSpPr>
            <a:cxnSpLocks/>
          </p:cNvCxnSpPr>
          <p:nvPr/>
        </p:nvCxnSpPr>
        <p:spPr>
          <a:xfrm flipV="1">
            <a:off x="5719388" y="1018969"/>
            <a:ext cx="151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5AD0ED-F772-45B1-9499-2408954901AF}"/>
              </a:ext>
            </a:extLst>
          </p:cNvPr>
          <p:cNvCxnSpPr>
            <a:cxnSpLocks/>
          </p:cNvCxnSpPr>
          <p:nvPr/>
        </p:nvCxnSpPr>
        <p:spPr>
          <a:xfrm flipV="1">
            <a:off x="1220482" y="1018969"/>
            <a:ext cx="729000" cy="2"/>
          </a:xfrm>
          <a:prstGeom prst="line">
            <a:avLst/>
          </a:prstGeom>
          <a:ln w="19050">
            <a:solidFill>
              <a:srgbClr val="FF82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83B40AB-9479-4A06-8D1C-D6B15636C3F7}"/>
              </a:ext>
            </a:extLst>
          </p:cNvPr>
          <p:cNvGrpSpPr/>
          <p:nvPr/>
        </p:nvGrpSpPr>
        <p:grpSpPr>
          <a:xfrm>
            <a:off x="6003459" y="790878"/>
            <a:ext cx="1568672" cy="455879"/>
            <a:chOff x="9875944" y="930679"/>
            <a:chExt cx="2091562" cy="607839"/>
          </a:xfrm>
        </p:grpSpPr>
        <p:sp>
          <p:nvSpPr>
            <p:cNvPr id="29" name="Rounded Rectangle 93">
              <a:extLst>
                <a:ext uri="{FF2B5EF4-FFF2-40B4-BE49-F238E27FC236}">
                  <a16:creationId xmlns:a16="http://schemas.microsoft.com/office/drawing/2014/main" id="{1515C44B-49E9-4618-B061-E95EBC57215C}"/>
                </a:ext>
              </a:extLst>
            </p:cNvPr>
            <p:cNvSpPr/>
            <p:nvPr/>
          </p:nvSpPr>
          <p:spPr>
            <a:xfrm>
              <a:off x="10235479" y="1044059"/>
              <a:ext cx="1732027"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GOALS</a:t>
              </a:r>
            </a:p>
          </p:txBody>
        </p:sp>
        <p:grpSp>
          <p:nvGrpSpPr>
            <p:cNvPr id="30" name="Group 29">
              <a:extLst>
                <a:ext uri="{FF2B5EF4-FFF2-40B4-BE49-F238E27FC236}">
                  <a16:creationId xmlns:a16="http://schemas.microsoft.com/office/drawing/2014/main" id="{6496B033-7055-47E1-BAE7-D2D8BA0A83B0}"/>
                </a:ext>
              </a:extLst>
            </p:cNvPr>
            <p:cNvGrpSpPr/>
            <p:nvPr/>
          </p:nvGrpSpPr>
          <p:grpSpPr>
            <a:xfrm>
              <a:off x="9875944" y="930679"/>
              <a:ext cx="608400" cy="607839"/>
              <a:chOff x="4727848" y="1172232"/>
              <a:chExt cx="608400" cy="607839"/>
            </a:xfrm>
          </p:grpSpPr>
          <p:sp>
            <p:nvSpPr>
              <p:cNvPr id="31" name="Oval 20">
                <a:extLst>
                  <a:ext uri="{FF2B5EF4-FFF2-40B4-BE49-F238E27FC236}">
                    <a16:creationId xmlns:a16="http://schemas.microsoft.com/office/drawing/2014/main" id="{00E59EA6-4CF3-491D-B855-150FC21F72C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32" name="Groupe 355">
                <a:extLst>
                  <a:ext uri="{FF2B5EF4-FFF2-40B4-BE49-F238E27FC236}">
                    <a16:creationId xmlns:a16="http://schemas.microsoft.com/office/drawing/2014/main" id="{68276171-060F-4495-84E8-AB3C21B03E38}"/>
                  </a:ext>
                </a:extLst>
              </p:cNvPr>
              <p:cNvGrpSpPr/>
              <p:nvPr/>
            </p:nvGrpSpPr>
            <p:grpSpPr>
              <a:xfrm>
                <a:off x="4869882" y="1285172"/>
                <a:ext cx="323920" cy="381923"/>
                <a:chOff x="9153875" y="3671977"/>
                <a:chExt cx="363537" cy="428625"/>
              </a:xfrm>
              <a:solidFill>
                <a:srgbClr val="007D74"/>
              </a:solidFill>
            </p:grpSpPr>
            <p:sp>
              <p:nvSpPr>
                <p:cNvPr id="33" name="Freeform 76">
                  <a:extLst>
                    <a:ext uri="{FF2B5EF4-FFF2-40B4-BE49-F238E27FC236}">
                      <a16:creationId xmlns:a16="http://schemas.microsoft.com/office/drawing/2014/main" id="{A030BC96-4BED-4755-AC7E-A128848D7116}"/>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4" name="Freeform 77">
                  <a:extLst>
                    <a:ext uri="{FF2B5EF4-FFF2-40B4-BE49-F238E27FC236}">
                      <a16:creationId xmlns:a16="http://schemas.microsoft.com/office/drawing/2014/main" id="{B8851103-23CC-4D2D-851B-4F6EAAA0E5A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5" name="Freeform 78">
                  <a:extLst>
                    <a:ext uri="{FF2B5EF4-FFF2-40B4-BE49-F238E27FC236}">
                      <a16:creationId xmlns:a16="http://schemas.microsoft.com/office/drawing/2014/main" id="{37784831-EAC3-424E-BCEB-ABE914E41768}"/>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6" name="Freeform 79">
                  <a:extLst>
                    <a:ext uri="{FF2B5EF4-FFF2-40B4-BE49-F238E27FC236}">
                      <a16:creationId xmlns:a16="http://schemas.microsoft.com/office/drawing/2014/main" id="{98C5AB6D-97E9-4533-9D23-15EFBFAE483C}"/>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7" name="Freeform 80">
                  <a:extLst>
                    <a:ext uri="{FF2B5EF4-FFF2-40B4-BE49-F238E27FC236}">
                      <a16:creationId xmlns:a16="http://schemas.microsoft.com/office/drawing/2014/main" id="{03ED3E04-7E4F-4764-B82F-0AA6852F6D1C}"/>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8" name="Freeform 81">
                  <a:extLst>
                    <a:ext uri="{FF2B5EF4-FFF2-40B4-BE49-F238E27FC236}">
                      <a16:creationId xmlns:a16="http://schemas.microsoft.com/office/drawing/2014/main" id="{37A1379B-4EB4-4B7E-892E-AE7A11E71541}"/>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sp>
        <p:nvSpPr>
          <p:cNvPr id="17" name="Rounded Rectangle 93">
            <a:extLst>
              <a:ext uri="{FF2B5EF4-FFF2-40B4-BE49-F238E27FC236}">
                <a16:creationId xmlns:a16="http://schemas.microsoft.com/office/drawing/2014/main" id="{7A545AF2-7BEA-44A5-ABF3-507DFF5421BE}"/>
              </a:ext>
            </a:extLst>
          </p:cNvPr>
          <p:cNvSpPr/>
          <p:nvPr/>
        </p:nvSpPr>
        <p:spPr>
          <a:xfrm>
            <a:off x="411835" y="875913"/>
            <a:ext cx="1426373" cy="285809"/>
          </a:xfrm>
          <a:prstGeom prst="roundRect">
            <a:avLst>
              <a:gd name="adj" fmla="val 50000"/>
            </a:avLst>
          </a:prstGeom>
          <a:solidFill>
            <a:srgbClr val="FF8200"/>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51" name="Oval 50">
            <a:extLst>
              <a:ext uri="{FF2B5EF4-FFF2-40B4-BE49-F238E27FC236}">
                <a16:creationId xmlns:a16="http://schemas.microsoft.com/office/drawing/2014/main" id="{9727475B-F755-4A63-B266-A33E8DA2010A}"/>
              </a:ext>
            </a:extLst>
          </p:cNvPr>
          <p:cNvSpPr/>
          <p:nvPr/>
        </p:nvSpPr>
        <p:spPr>
          <a:xfrm>
            <a:off x="137677" y="790878"/>
            <a:ext cx="455877" cy="455878"/>
          </a:xfrm>
          <a:prstGeom prst="ellipse">
            <a:avLst/>
          </a:prstGeom>
          <a:solidFill>
            <a:schemeClr val="bg1"/>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nvGrpSpPr>
          <p:cNvPr id="52" name="Groupe 471">
            <a:extLst>
              <a:ext uri="{FF2B5EF4-FFF2-40B4-BE49-F238E27FC236}">
                <a16:creationId xmlns:a16="http://schemas.microsoft.com/office/drawing/2014/main" id="{264AD50E-EA0A-493E-8AF1-02DB4212C813}"/>
              </a:ext>
            </a:extLst>
          </p:cNvPr>
          <p:cNvGrpSpPr/>
          <p:nvPr/>
        </p:nvGrpSpPr>
        <p:grpSpPr>
          <a:xfrm>
            <a:off x="243403" y="853196"/>
            <a:ext cx="245539" cy="322672"/>
            <a:chOff x="3884613" y="2157412"/>
            <a:chExt cx="303213" cy="398463"/>
          </a:xfrm>
          <a:solidFill>
            <a:srgbClr val="FF8200"/>
          </a:solidFill>
        </p:grpSpPr>
        <p:sp>
          <p:nvSpPr>
            <p:cNvPr id="53" name="Freeform 110">
              <a:extLst>
                <a:ext uri="{FF2B5EF4-FFF2-40B4-BE49-F238E27FC236}">
                  <a16:creationId xmlns:a16="http://schemas.microsoft.com/office/drawing/2014/main" id="{10C33C44-A847-4B99-B9AB-55A139B06B51}"/>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11">
              <a:extLst>
                <a:ext uri="{FF2B5EF4-FFF2-40B4-BE49-F238E27FC236}">
                  <a16:creationId xmlns:a16="http://schemas.microsoft.com/office/drawing/2014/main" id="{BAA2CC98-1352-4F55-914E-569B6473EF3C}"/>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12">
              <a:extLst>
                <a:ext uri="{FF2B5EF4-FFF2-40B4-BE49-F238E27FC236}">
                  <a16:creationId xmlns:a16="http://schemas.microsoft.com/office/drawing/2014/main" id="{6CFD9CBA-0F4B-493F-A3B2-B164D30A2E0C}"/>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6" name="Freeform 113">
              <a:extLst>
                <a:ext uri="{FF2B5EF4-FFF2-40B4-BE49-F238E27FC236}">
                  <a16:creationId xmlns:a16="http://schemas.microsoft.com/office/drawing/2014/main" id="{0ED04441-775D-4DD1-A2C2-55EBFCA2307D}"/>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2" name="Rectangle 1">
            <a:extLst>
              <a:ext uri="{FF2B5EF4-FFF2-40B4-BE49-F238E27FC236}">
                <a16:creationId xmlns:a16="http://schemas.microsoft.com/office/drawing/2014/main" id="{C42749AC-7546-44B9-85B9-501B14C7B79C}"/>
              </a:ext>
            </a:extLst>
          </p:cNvPr>
          <p:cNvSpPr/>
          <p:nvPr/>
        </p:nvSpPr>
        <p:spPr>
          <a:xfrm>
            <a:off x="3390055" y="4759630"/>
            <a:ext cx="4775000" cy="24746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69" name="Title 1">
            <a:extLst>
              <a:ext uri="{FF2B5EF4-FFF2-40B4-BE49-F238E27FC236}">
                <a16:creationId xmlns:a16="http://schemas.microsoft.com/office/drawing/2014/main" id="{89F51B4F-2079-3399-8B18-29D707F91B02}"/>
              </a:ext>
            </a:extLst>
          </p:cNvPr>
          <p:cNvSpPr>
            <a:spLocks noGrp="1"/>
          </p:cNvSpPr>
          <p:nvPr>
            <p:ph type="title"/>
          </p:nvPr>
        </p:nvSpPr>
        <p:spPr/>
        <p:txBody>
          <a:bodyPr vert="horz"/>
          <a:lstStyle/>
          <a:p>
            <a:r>
              <a:rPr lang="en-US" sz="1800" dirty="0"/>
              <a:t>4. </a:t>
            </a:r>
            <a:r>
              <a:rPr lang="en-US" sz="1800" u="sng" dirty="0"/>
              <a:t>Retailer Benefits:</a:t>
            </a:r>
            <a:r>
              <a:rPr lang="en-US" sz="1800" dirty="0"/>
              <a:t> </a:t>
            </a:r>
            <a:r>
              <a:rPr lang="en-US" sz="1200" b="1" dirty="0">
                <a:solidFill>
                  <a:srgbClr val="F05587"/>
                </a:solidFill>
              </a:rPr>
              <a:t>Possible </a:t>
            </a:r>
            <a:r>
              <a:rPr lang="en-US" sz="1200" b="1" u="sng" dirty="0">
                <a:solidFill>
                  <a:srgbClr val="F05587"/>
                </a:solidFill>
              </a:rPr>
              <a:t>operational benefits</a:t>
            </a:r>
            <a:r>
              <a:rPr lang="en-US" sz="1200" b="1" dirty="0">
                <a:solidFill>
                  <a:srgbClr val="F05587"/>
                </a:solidFill>
              </a:rPr>
              <a:t> leading to a reduction in cost and working capital</a:t>
            </a:r>
            <a:endParaRPr lang="en-US" sz="1350" b="1" dirty="0">
              <a:solidFill>
                <a:srgbClr val="F05587"/>
              </a:solidFill>
            </a:endParaRPr>
          </a:p>
        </p:txBody>
      </p:sp>
      <p:cxnSp>
        <p:nvCxnSpPr>
          <p:cNvPr id="58" name="Straight Connector 57">
            <a:extLst>
              <a:ext uri="{FF2B5EF4-FFF2-40B4-BE49-F238E27FC236}">
                <a16:creationId xmlns:a16="http://schemas.microsoft.com/office/drawing/2014/main" id="{A5E96589-A7CA-4197-BEAD-DDAFB678830E}"/>
              </a:ext>
            </a:extLst>
          </p:cNvPr>
          <p:cNvCxnSpPr>
            <a:cxnSpLocks/>
          </p:cNvCxnSpPr>
          <p:nvPr/>
        </p:nvCxnSpPr>
        <p:spPr>
          <a:xfrm>
            <a:off x="1986033" y="1022512"/>
            <a:ext cx="3677348" cy="0"/>
          </a:xfrm>
          <a:prstGeom prst="line">
            <a:avLst/>
          </a:prstGeom>
          <a:ln w="19050">
            <a:solidFill>
              <a:srgbClr val="5B9BD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Rounded Rectangle 93">
            <a:extLst>
              <a:ext uri="{FF2B5EF4-FFF2-40B4-BE49-F238E27FC236}">
                <a16:creationId xmlns:a16="http://schemas.microsoft.com/office/drawing/2014/main" id="{FAED5D4E-23BD-452A-8467-115405EB7469}"/>
              </a:ext>
            </a:extLst>
          </p:cNvPr>
          <p:cNvSpPr/>
          <p:nvPr/>
        </p:nvSpPr>
        <p:spPr>
          <a:xfrm>
            <a:off x="3110123" y="881811"/>
            <a:ext cx="1853352" cy="285809"/>
          </a:xfrm>
          <a:prstGeom prst="roundRect">
            <a:avLst>
              <a:gd name="adj" fmla="val 50000"/>
            </a:avLst>
          </a:prstGeom>
          <a:solidFill>
            <a:srgbClr val="5B9BD5"/>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VALUE DRIVERS</a:t>
            </a:r>
          </a:p>
        </p:txBody>
      </p:sp>
      <p:sp>
        <p:nvSpPr>
          <p:cNvPr id="73" name="Oval 20">
            <a:extLst>
              <a:ext uri="{FF2B5EF4-FFF2-40B4-BE49-F238E27FC236}">
                <a16:creationId xmlns:a16="http://schemas.microsoft.com/office/drawing/2014/main" id="{F2B34789-29C8-4F0E-ACC3-A6BAAF6696E8}"/>
              </a:ext>
            </a:extLst>
          </p:cNvPr>
          <p:cNvSpPr/>
          <p:nvPr/>
        </p:nvSpPr>
        <p:spPr>
          <a:xfrm>
            <a:off x="2840472" y="790878"/>
            <a:ext cx="456300" cy="455879"/>
          </a:xfrm>
          <a:prstGeom prst="ellipse">
            <a:avLst/>
          </a:prstGeom>
          <a:solidFill>
            <a:schemeClr val="bg1"/>
          </a:solidFill>
          <a:ln w="19050" cap="flat" cmpd="sng" algn="ctr">
            <a:solidFill>
              <a:srgbClr val="5B9BD5"/>
            </a:solidFill>
            <a:prstDash val="solid"/>
            <a:miter lim="800000"/>
          </a:ln>
          <a:effectLst/>
        </p:spPr>
        <p:txBody>
          <a:bodyPr rtlCol="0" anchor="ctr"/>
          <a:lstStyle/>
          <a:p>
            <a:pPr algn="ctr">
              <a:defRPr/>
            </a:pPr>
            <a:endParaRPr lang="en-US" sz="975" kern="0">
              <a:solidFill>
                <a:prstClr val="white"/>
              </a:solidFill>
            </a:endParaRPr>
          </a:p>
        </p:txBody>
      </p:sp>
      <p:grpSp>
        <p:nvGrpSpPr>
          <p:cNvPr id="74" name="Groupe 699">
            <a:extLst>
              <a:ext uri="{FF2B5EF4-FFF2-40B4-BE49-F238E27FC236}">
                <a16:creationId xmlns:a16="http://schemas.microsoft.com/office/drawing/2014/main" id="{827A61B2-1169-4E4F-9DBE-E9E9404B8EAF}"/>
              </a:ext>
            </a:extLst>
          </p:cNvPr>
          <p:cNvGrpSpPr/>
          <p:nvPr/>
        </p:nvGrpSpPr>
        <p:grpSpPr>
          <a:xfrm>
            <a:off x="2919180" y="944075"/>
            <a:ext cx="298885" cy="174212"/>
            <a:chOff x="2921000" y="5699125"/>
            <a:chExt cx="574675" cy="334963"/>
          </a:xfrm>
          <a:solidFill>
            <a:srgbClr val="802B73"/>
          </a:solidFill>
        </p:grpSpPr>
        <p:sp>
          <p:nvSpPr>
            <p:cNvPr id="75" name="Freeform 327">
              <a:extLst>
                <a:ext uri="{FF2B5EF4-FFF2-40B4-BE49-F238E27FC236}">
                  <a16:creationId xmlns:a16="http://schemas.microsoft.com/office/drawing/2014/main" id="{FCB53FDC-030F-4E9B-BE21-A33E50561214}"/>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7" name="Freeform 328">
              <a:extLst>
                <a:ext uri="{FF2B5EF4-FFF2-40B4-BE49-F238E27FC236}">
                  <a16:creationId xmlns:a16="http://schemas.microsoft.com/office/drawing/2014/main" id="{9140D187-CA77-4718-808F-AAEDBC8C12A5}"/>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329">
              <a:extLst>
                <a:ext uri="{FF2B5EF4-FFF2-40B4-BE49-F238E27FC236}">
                  <a16:creationId xmlns:a16="http://schemas.microsoft.com/office/drawing/2014/main" id="{E9292953-31AF-418C-96F1-77A9EA607235}"/>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5B9BD5"/>
            </a:solidFill>
            <a:ln w="9525">
              <a:solidFill>
                <a:srgbClr val="5B9BD5"/>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330">
              <a:extLst>
                <a:ext uri="{FF2B5EF4-FFF2-40B4-BE49-F238E27FC236}">
                  <a16:creationId xmlns:a16="http://schemas.microsoft.com/office/drawing/2014/main" id="{69152DFF-6820-45E9-B98C-38F45F3909C4}"/>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331">
              <a:extLst>
                <a:ext uri="{FF2B5EF4-FFF2-40B4-BE49-F238E27FC236}">
                  <a16:creationId xmlns:a16="http://schemas.microsoft.com/office/drawing/2014/main" id="{693E6F56-812A-4FC7-AF55-A2E164B0E38B}"/>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332">
              <a:extLst>
                <a:ext uri="{FF2B5EF4-FFF2-40B4-BE49-F238E27FC236}">
                  <a16:creationId xmlns:a16="http://schemas.microsoft.com/office/drawing/2014/main" id="{CCBAD2F4-4347-43BD-BA2F-B3616FCD3682}"/>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49" name="Rectangle: Rounded Corners 48">
            <a:extLst>
              <a:ext uri="{FF2B5EF4-FFF2-40B4-BE49-F238E27FC236}">
                <a16:creationId xmlns:a16="http://schemas.microsoft.com/office/drawing/2014/main" id="{04216579-6867-4B49-B61D-F33F4437D46A}"/>
              </a:ext>
            </a:extLst>
          </p:cNvPr>
          <p:cNvSpPr/>
          <p:nvPr/>
        </p:nvSpPr>
        <p:spPr>
          <a:xfrm>
            <a:off x="2231268" y="2967435"/>
            <a:ext cx="1459264" cy="1039077"/>
          </a:xfrm>
          <a:prstGeom prst="roundRect">
            <a:avLst/>
          </a:prstGeom>
          <a:solidFill>
            <a:srgbClr val="BF83B9">
              <a:alpha val="14902"/>
            </a:srgbClr>
          </a:solid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0" name="Rectangle: Rounded Corners 49">
            <a:extLst>
              <a:ext uri="{FF2B5EF4-FFF2-40B4-BE49-F238E27FC236}">
                <a16:creationId xmlns:a16="http://schemas.microsoft.com/office/drawing/2014/main" id="{48A807D6-2CD9-4502-9659-8DD32C910464}"/>
              </a:ext>
            </a:extLst>
          </p:cNvPr>
          <p:cNvSpPr/>
          <p:nvPr/>
        </p:nvSpPr>
        <p:spPr>
          <a:xfrm>
            <a:off x="2908047" y="2709759"/>
            <a:ext cx="2873567" cy="227786"/>
          </a:xfrm>
          <a:prstGeom prst="roundRect">
            <a:avLst/>
          </a:prstGeom>
          <a:solidFill>
            <a:srgbClr val="F26334">
              <a:alpha val="14902"/>
            </a:srgbClr>
          </a:solidFill>
          <a:ln w="1905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7" name="Rectangle: Rounded Corners 56">
            <a:extLst>
              <a:ext uri="{FF2B5EF4-FFF2-40B4-BE49-F238E27FC236}">
                <a16:creationId xmlns:a16="http://schemas.microsoft.com/office/drawing/2014/main" id="{E6DBAEC9-C106-4418-9303-FCDBDC84B098}"/>
              </a:ext>
            </a:extLst>
          </p:cNvPr>
          <p:cNvSpPr/>
          <p:nvPr/>
        </p:nvSpPr>
        <p:spPr>
          <a:xfrm>
            <a:off x="2919180" y="1847156"/>
            <a:ext cx="1459264" cy="1462396"/>
          </a:xfrm>
          <a:prstGeom prst="roundRect">
            <a:avLst/>
          </a:prstGeom>
          <a:solidFill>
            <a:srgbClr val="C1D82F">
              <a:alpha val="14902"/>
            </a:srgbClr>
          </a:solidFill>
          <a:ln w="19050">
            <a:solidFill>
              <a:srgbClr val="C1D82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3" name="Picture 42">
            <a:extLst>
              <a:ext uri="{FF2B5EF4-FFF2-40B4-BE49-F238E27FC236}">
                <a16:creationId xmlns:a16="http://schemas.microsoft.com/office/drawing/2014/main" id="{07C3D347-A9D6-4513-BCEE-7001C445E8FA}"/>
              </a:ext>
            </a:extLst>
          </p:cNvPr>
          <p:cNvPicPr>
            <a:picLocks noChangeAspect="1"/>
          </p:cNvPicPr>
          <p:nvPr/>
        </p:nvPicPr>
        <p:blipFill>
          <a:blip r:embed="rId3"/>
          <a:stretch>
            <a:fillRect/>
          </a:stretch>
        </p:blipFill>
        <p:spPr>
          <a:xfrm>
            <a:off x="4092017" y="1697063"/>
            <a:ext cx="351319" cy="351318"/>
          </a:xfrm>
          <a:prstGeom prst="rect">
            <a:avLst/>
          </a:prstGeom>
        </p:spPr>
      </p:pic>
      <p:pic>
        <p:nvPicPr>
          <p:cNvPr id="44" name="Picture 43">
            <a:extLst>
              <a:ext uri="{FF2B5EF4-FFF2-40B4-BE49-F238E27FC236}">
                <a16:creationId xmlns:a16="http://schemas.microsoft.com/office/drawing/2014/main" id="{E2B3D7D0-8C2A-4A98-A259-52DEE324A3A3}"/>
              </a:ext>
            </a:extLst>
          </p:cNvPr>
          <p:cNvPicPr>
            <a:picLocks noChangeAspect="1"/>
          </p:cNvPicPr>
          <p:nvPr/>
        </p:nvPicPr>
        <p:blipFill>
          <a:blip r:embed="rId4"/>
          <a:stretch>
            <a:fillRect/>
          </a:stretch>
        </p:blipFill>
        <p:spPr>
          <a:xfrm>
            <a:off x="2069605" y="3775448"/>
            <a:ext cx="351319" cy="351318"/>
          </a:xfrm>
          <a:prstGeom prst="rect">
            <a:avLst/>
          </a:prstGeom>
        </p:spPr>
      </p:pic>
      <p:pic>
        <p:nvPicPr>
          <p:cNvPr id="45" name="Picture 44">
            <a:extLst>
              <a:ext uri="{FF2B5EF4-FFF2-40B4-BE49-F238E27FC236}">
                <a16:creationId xmlns:a16="http://schemas.microsoft.com/office/drawing/2014/main" id="{457CF507-CF9E-4716-B893-B738DE5CD3B4}"/>
              </a:ext>
            </a:extLst>
          </p:cNvPr>
          <p:cNvPicPr>
            <a:picLocks noChangeAspect="1"/>
          </p:cNvPicPr>
          <p:nvPr/>
        </p:nvPicPr>
        <p:blipFill>
          <a:blip r:embed="rId5"/>
          <a:stretch>
            <a:fillRect/>
          </a:stretch>
        </p:blipFill>
        <p:spPr>
          <a:xfrm>
            <a:off x="2605841" y="2647992"/>
            <a:ext cx="351319" cy="351318"/>
          </a:xfrm>
          <a:prstGeom prst="rect">
            <a:avLst/>
          </a:prstGeom>
        </p:spPr>
      </p:pic>
      <p:sp>
        <p:nvSpPr>
          <p:cNvPr id="86" name="Rectangle: Rounded Corners 85">
            <a:extLst>
              <a:ext uri="{FF2B5EF4-FFF2-40B4-BE49-F238E27FC236}">
                <a16:creationId xmlns:a16="http://schemas.microsoft.com/office/drawing/2014/main" id="{6DD79117-A68C-4F83-B624-78AE989FA242}"/>
              </a:ext>
            </a:extLst>
          </p:cNvPr>
          <p:cNvSpPr/>
          <p:nvPr/>
        </p:nvSpPr>
        <p:spPr>
          <a:xfrm>
            <a:off x="7644283" y="1246755"/>
            <a:ext cx="1330517" cy="3124492"/>
          </a:xfrm>
          <a:prstGeom prst="roundRect">
            <a:avLst/>
          </a:prstGeom>
          <a:solidFill>
            <a:srgbClr val="FF8200">
              <a:alpha val="10196"/>
            </a:srgb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7" name="Rounded Rectangle 93">
            <a:extLst>
              <a:ext uri="{FF2B5EF4-FFF2-40B4-BE49-F238E27FC236}">
                <a16:creationId xmlns:a16="http://schemas.microsoft.com/office/drawing/2014/main" id="{90133A95-0C2D-40FE-9FDD-03C5A4C22EF6}"/>
              </a:ext>
            </a:extLst>
          </p:cNvPr>
          <p:cNvSpPr/>
          <p:nvPr/>
        </p:nvSpPr>
        <p:spPr>
          <a:xfrm>
            <a:off x="7644284" y="883363"/>
            <a:ext cx="1318409" cy="285809"/>
          </a:xfrm>
          <a:prstGeom prst="roundRect">
            <a:avLst>
              <a:gd name="adj" fmla="val 50000"/>
            </a:avLst>
          </a:prstGeom>
          <a:solidFill>
            <a:srgbClr val="FFF2E5"/>
          </a:solidFill>
          <a:ln w="19050" cap="flat" cmpd="sng" algn="ctr">
            <a:noFill/>
            <a:prstDash val="solid"/>
          </a:ln>
          <a:effectLst/>
        </p:spPr>
        <p:txBody>
          <a:bodyPr wrap="square" lIns="342900" tIns="0" rIns="25769" bIns="0" rtlCol="0" anchor="ctr"/>
          <a:lstStyle/>
          <a:p>
            <a:pPr defTabSz="654542">
              <a:defRPr/>
            </a:pPr>
            <a:r>
              <a:rPr lang="en-US" sz="1200" b="1" kern="0">
                <a:solidFill>
                  <a:schemeClr val="accent1"/>
                </a:solidFill>
                <a:cs typeface="Arial"/>
              </a:rPr>
              <a:t>KPIS</a:t>
            </a:r>
          </a:p>
        </p:txBody>
      </p:sp>
      <p:sp>
        <p:nvSpPr>
          <p:cNvPr id="88" name="Text Placeholder 4">
            <a:extLst>
              <a:ext uri="{FF2B5EF4-FFF2-40B4-BE49-F238E27FC236}">
                <a16:creationId xmlns:a16="http://schemas.microsoft.com/office/drawing/2014/main" id="{C60E3A8F-DF5F-42F9-884B-18B80E3BCDDD}"/>
              </a:ext>
            </a:extLst>
          </p:cNvPr>
          <p:cNvSpPr txBox="1">
            <a:spLocks noChangeAspect="1"/>
          </p:cNvSpPr>
          <p:nvPr/>
        </p:nvSpPr>
        <p:spPr>
          <a:xfrm flipH="1">
            <a:off x="7696097" y="1286412"/>
            <a:ext cx="1266596" cy="3309285"/>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788" b="1">
                <a:solidFill>
                  <a:schemeClr val="accent1"/>
                </a:solidFill>
              </a:rPr>
              <a:t>Inventory Management, Sustainability &amp; Transparency</a:t>
            </a:r>
          </a:p>
          <a:p>
            <a:pPr marL="128588" indent="-128588">
              <a:buFont typeface="Arial" panose="020B0604020202020204" pitchFamily="34" charset="0"/>
              <a:buChar char="•"/>
            </a:pPr>
            <a:r>
              <a:rPr lang="en-US" sz="600"/>
              <a:t>Inventory accuracy</a:t>
            </a:r>
          </a:p>
          <a:p>
            <a:pPr marL="128588" indent="-128588">
              <a:buFont typeface="Arial" panose="020B0604020202020204" pitchFamily="34" charset="0"/>
              <a:buChar char="•"/>
            </a:pPr>
            <a:r>
              <a:rPr lang="en-US" sz="600"/>
              <a:t>Number of scanning errors</a:t>
            </a:r>
          </a:p>
          <a:p>
            <a:pPr marL="128588" indent="-128588">
              <a:buFont typeface="Arial" panose="020B0604020202020204" pitchFamily="34" charset="0"/>
              <a:buChar char="•"/>
            </a:pPr>
            <a:r>
              <a:rPr lang="en-US" sz="600"/>
              <a:t>Accuracy of forecast</a:t>
            </a:r>
          </a:p>
          <a:p>
            <a:pPr marL="128588" indent="-128588">
              <a:buFont typeface="Arial" panose="020B0604020202020204" pitchFamily="34" charset="0"/>
              <a:buChar char="•"/>
            </a:pPr>
            <a:r>
              <a:rPr lang="en-US" sz="600"/>
              <a:t>Lead time</a:t>
            </a:r>
          </a:p>
          <a:p>
            <a:pPr marL="128588" indent="-128588">
              <a:buFont typeface="Arial" panose="020B0604020202020204" pitchFamily="34" charset="0"/>
              <a:buChar char="•"/>
            </a:pPr>
            <a:r>
              <a:rPr lang="en-US" sz="600"/>
              <a:t>Safety stock levels</a:t>
            </a:r>
          </a:p>
          <a:p>
            <a:pPr marL="128588" indent="-128588">
              <a:buFont typeface="Arial" panose="020B0604020202020204" pitchFamily="34" charset="0"/>
              <a:buChar char="•"/>
            </a:pPr>
            <a:r>
              <a:rPr lang="en-US" sz="600"/>
              <a:t>Utilization rate</a:t>
            </a:r>
          </a:p>
          <a:p>
            <a:pPr marL="128588" indent="-128588">
              <a:buFont typeface="Arial" panose="020B0604020202020204" pitchFamily="34" charset="0"/>
              <a:buChar char="•"/>
            </a:pPr>
            <a:r>
              <a:rPr lang="en-US" sz="600"/>
              <a:t>Cost of waste</a:t>
            </a:r>
          </a:p>
          <a:p>
            <a:pPr marL="128588" indent="-128588">
              <a:buFont typeface="Arial" panose="020B0604020202020204" pitchFamily="34" charset="0"/>
              <a:buChar char="•"/>
            </a:pPr>
            <a:r>
              <a:rPr lang="en-US" sz="600"/>
              <a:t>Lost sales ratio</a:t>
            </a:r>
          </a:p>
          <a:p>
            <a:pPr marL="128588" indent="-128588">
              <a:buFont typeface="Arial" panose="020B0604020202020204" pitchFamily="34" charset="0"/>
              <a:buChar char="•"/>
            </a:pPr>
            <a:r>
              <a:rPr lang="en-US" sz="600"/>
              <a:t>FTE productivity</a:t>
            </a:r>
          </a:p>
          <a:p>
            <a:pPr marL="128588" indent="-128588">
              <a:buFont typeface="Arial" panose="020B0604020202020204" pitchFamily="34" charset="0"/>
              <a:buChar char="•"/>
            </a:pPr>
            <a:r>
              <a:rPr lang="en-US" sz="600"/>
              <a:t>Time to recall</a:t>
            </a:r>
          </a:p>
          <a:p>
            <a:pPr marL="128588" indent="-128588">
              <a:buFont typeface="Arial" panose="020B0604020202020204" pitchFamily="34" charset="0"/>
              <a:buChar char="•"/>
            </a:pPr>
            <a:r>
              <a:rPr lang="en-US" sz="600"/>
              <a:t>Recycling rates</a:t>
            </a:r>
          </a:p>
          <a:p>
            <a:pPr marL="128588" indent="-128588">
              <a:buFont typeface="Arial" panose="020B0604020202020204" pitchFamily="34" charset="0"/>
              <a:buChar char="•"/>
            </a:pPr>
            <a:r>
              <a:rPr lang="en-US" sz="600"/>
              <a:t>Sell-through rate</a:t>
            </a:r>
          </a:p>
          <a:p>
            <a:pPr marL="128588" indent="-128588">
              <a:buFont typeface="Arial" panose="020B0604020202020204" pitchFamily="34" charset="0"/>
              <a:buChar char="•"/>
            </a:pPr>
            <a:r>
              <a:rPr lang="en-US" sz="600"/>
              <a:t>Perfect order rate</a:t>
            </a:r>
          </a:p>
          <a:p>
            <a:pPr marL="128588" indent="-128588">
              <a:buFont typeface="Arial" panose="020B0604020202020204" pitchFamily="34" charset="0"/>
              <a:buChar char="•"/>
            </a:pPr>
            <a:r>
              <a:rPr lang="en-US" sz="600"/>
              <a:t>Throughput</a:t>
            </a:r>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74249" indent="0">
              <a:lnSpc>
                <a:spcPct val="100000"/>
              </a:lnSpc>
              <a:buNone/>
            </a:pPr>
            <a:endParaRPr lang="en-US" sz="825" b="1">
              <a:solidFill>
                <a:schemeClr val="accent1"/>
              </a:solidFill>
            </a:endParaRPr>
          </a:p>
        </p:txBody>
      </p:sp>
      <p:pic>
        <p:nvPicPr>
          <p:cNvPr id="5" name="Picture 4">
            <a:extLst>
              <a:ext uri="{FF2B5EF4-FFF2-40B4-BE49-F238E27FC236}">
                <a16:creationId xmlns:a16="http://schemas.microsoft.com/office/drawing/2014/main" id="{3D6CD2B2-CF71-4C9B-9F80-FEDDB81E1394}"/>
              </a:ext>
            </a:extLst>
          </p:cNvPr>
          <p:cNvPicPr>
            <a:picLocks noChangeAspect="1"/>
          </p:cNvPicPr>
          <p:nvPr/>
        </p:nvPicPr>
        <p:blipFill>
          <a:blip r:embed="rId6"/>
          <a:stretch>
            <a:fillRect/>
          </a:stretch>
        </p:blipFill>
        <p:spPr>
          <a:xfrm>
            <a:off x="188035" y="1908135"/>
            <a:ext cx="7049766" cy="2010625"/>
          </a:xfrm>
          <a:prstGeom prst="rect">
            <a:avLst/>
          </a:prstGeom>
        </p:spPr>
      </p:pic>
      <p:sp>
        <p:nvSpPr>
          <p:cNvPr id="67" name="Slide Number Placeholder 3">
            <a:extLst>
              <a:ext uri="{FF2B5EF4-FFF2-40B4-BE49-F238E27FC236}">
                <a16:creationId xmlns:a16="http://schemas.microsoft.com/office/drawing/2014/main" id="{3E4E2769-DA17-4DDC-903C-4313096F9683}"/>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24</a:t>
            </a:fld>
            <a:endParaRPr lang="en-US"/>
          </a:p>
        </p:txBody>
      </p:sp>
      <p:sp>
        <p:nvSpPr>
          <p:cNvPr id="9" name="AutoShape 2">
            <a:hlinkClick r:id="rId7" action="ppaction://hlinksldjump"/>
            <a:extLst>
              <a:ext uri="{FF2B5EF4-FFF2-40B4-BE49-F238E27FC236}">
                <a16:creationId xmlns:a16="http://schemas.microsoft.com/office/drawing/2014/main" id="{E79FD933-0DC0-C21C-2A94-F0475EEAC7A0}"/>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1" name="AutoShape 2">
            <a:hlinkClick r:id="rId8" action="ppaction://hlinksldjump"/>
            <a:extLst>
              <a:ext uri="{FF2B5EF4-FFF2-40B4-BE49-F238E27FC236}">
                <a16:creationId xmlns:a16="http://schemas.microsoft.com/office/drawing/2014/main" id="{1139F247-6D2E-597E-AD4D-087510016B36}"/>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2" name="AutoShape 2">
            <a:hlinkClick r:id="rId9" action="ppaction://hlinksldjump"/>
            <a:extLst>
              <a:ext uri="{FF2B5EF4-FFF2-40B4-BE49-F238E27FC236}">
                <a16:creationId xmlns:a16="http://schemas.microsoft.com/office/drawing/2014/main" id="{A2F63BA2-B33C-B7C9-7888-80BCB2A52DCF}"/>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3" name="AutoShape 2">
            <a:hlinkClick r:id="rId10" action="ppaction://hlinksldjump"/>
            <a:extLst>
              <a:ext uri="{FF2B5EF4-FFF2-40B4-BE49-F238E27FC236}">
                <a16:creationId xmlns:a16="http://schemas.microsoft.com/office/drawing/2014/main" id="{A8022E42-1A48-7571-C994-073628F086A3}"/>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4" name="AutoShape 2">
            <a:hlinkClick r:id="rId11" action="ppaction://hlinksldjump"/>
            <a:extLst>
              <a:ext uri="{FF2B5EF4-FFF2-40B4-BE49-F238E27FC236}">
                <a16:creationId xmlns:a16="http://schemas.microsoft.com/office/drawing/2014/main" id="{DB5A61C6-F753-05A3-B210-909DD5758324}"/>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5" name="Group 24">
            <a:extLst>
              <a:ext uri="{FF2B5EF4-FFF2-40B4-BE49-F238E27FC236}">
                <a16:creationId xmlns:a16="http://schemas.microsoft.com/office/drawing/2014/main" id="{D1FA837A-FD2D-08A8-F51E-C7235BE3706A}"/>
              </a:ext>
            </a:extLst>
          </p:cNvPr>
          <p:cNvGrpSpPr/>
          <p:nvPr/>
        </p:nvGrpSpPr>
        <p:grpSpPr>
          <a:xfrm>
            <a:off x="7405014" y="4531233"/>
            <a:ext cx="186825" cy="186825"/>
            <a:chOff x="9873352" y="6041644"/>
            <a:chExt cx="249100" cy="249100"/>
          </a:xfrm>
        </p:grpSpPr>
        <p:sp>
          <p:nvSpPr>
            <p:cNvPr id="26" name="Oval 25">
              <a:hlinkClick r:id="" action="ppaction://hlinkshowjump?jump=previousslide"/>
              <a:extLst>
                <a:ext uri="{FF2B5EF4-FFF2-40B4-BE49-F238E27FC236}">
                  <a16:creationId xmlns:a16="http://schemas.microsoft.com/office/drawing/2014/main" id="{BF41BE22-5593-7B7E-2510-F75FF3E64A5B}"/>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8" name="Group 27">
              <a:extLst>
                <a:ext uri="{FF2B5EF4-FFF2-40B4-BE49-F238E27FC236}">
                  <a16:creationId xmlns:a16="http://schemas.microsoft.com/office/drawing/2014/main" id="{1D0FFCC6-88B7-110F-D358-B984003F3DCA}"/>
                </a:ext>
              </a:extLst>
            </p:cNvPr>
            <p:cNvGrpSpPr/>
            <p:nvPr userDrawn="1"/>
          </p:nvGrpSpPr>
          <p:grpSpPr>
            <a:xfrm>
              <a:off x="9971776" y="6136088"/>
              <a:ext cx="41137" cy="66044"/>
              <a:chOff x="3345327" y="4804129"/>
              <a:chExt cx="74099" cy="118964"/>
            </a:xfrm>
          </p:grpSpPr>
          <p:cxnSp>
            <p:nvCxnSpPr>
              <p:cNvPr id="39" name="Straight Connector 38">
                <a:hlinkClick r:id="" action="ppaction://hlinkshowjump?jump=previousslide"/>
                <a:extLst>
                  <a:ext uri="{FF2B5EF4-FFF2-40B4-BE49-F238E27FC236}">
                    <a16:creationId xmlns:a16="http://schemas.microsoft.com/office/drawing/2014/main" id="{E68B3B37-A6D7-74ED-B305-36F91D8AFDFA}"/>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hlinkClick r:id="" action="ppaction://hlinkshowjump?jump=previousslide"/>
                <a:extLst>
                  <a:ext uri="{FF2B5EF4-FFF2-40B4-BE49-F238E27FC236}">
                    <a16:creationId xmlns:a16="http://schemas.microsoft.com/office/drawing/2014/main" id="{541D932B-D1A1-269C-31C6-33F2BC570837}"/>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41" name="Group 40">
            <a:extLst>
              <a:ext uri="{FF2B5EF4-FFF2-40B4-BE49-F238E27FC236}">
                <a16:creationId xmlns:a16="http://schemas.microsoft.com/office/drawing/2014/main" id="{B54D3559-BB59-52A2-3D52-33C610AE5FE9}"/>
              </a:ext>
            </a:extLst>
          </p:cNvPr>
          <p:cNvGrpSpPr/>
          <p:nvPr/>
        </p:nvGrpSpPr>
        <p:grpSpPr>
          <a:xfrm>
            <a:off x="7642346" y="4531233"/>
            <a:ext cx="186825" cy="186825"/>
            <a:chOff x="10189795" y="6045160"/>
            <a:chExt cx="249100" cy="249100"/>
          </a:xfrm>
        </p:grpSpPr>
        <p:sp>
          <p:nvSpPr>
            <p:cNvPr id="42" name="Oval 41">
              <a:hlinkClick r:id="" action="ppaction://hlinkshowjump?jump=nextslide"/>
              <a:extLst>
                <a:ext uri="{FF2B5EF4-FFF2-40B4-BE49-F238E27FC236}">
                  <a16:creationId xmlns:a16="http://schemas.microsoft.com/office/drawing/2014/main" id="{0EDD9BF5-A8EF-4033-37FD-38DF13AF67BE}"/>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6" name="Group 45">
              <a:extLst>
                <a:ext uri="{FF2B5EF4-FFF2-40B4-BE49-F238E27FC236}">
                  <a16:creationId xmlns:a16="http://schemas.microsoft.com/office/drawing/2014/main" id="{8B256933-5445-A8C4-5955-EED4AF9F5E86}"/>
                </a:ext>
              </a:extLst>
            </p:cNvPr>
            <p:cNvGrpSpPr/>
            <p:nvPr userDrawn="1"/>
          </p:nvGrpSpPr>
          <p:grpSpPr>
            <a:xfrm flipH="1" flipV="1">
              <a:off x="10297292" y="6133992"/>
              <a:ext cx="41137" cy="66044"/>
              <a:chOff x="3345327" y="4804129"/>
              <a:chExt cx="74099" cy="118964"/>
            </a:xfrm>
          </p:grpSpPr>
          <p:cxnSp>
            <p:nvCxnSpPr>
              <p:cNvPr id="47" name="Straight Connector 46">
                <a:hlinkClick r:id="" action="ppaction://hlinkshowjump?jump=nextslide"/>
                <a:extLst>
                  <a:ext uri="{FF2B5EF4-FFF2-40B4-BE49-F238E27FC236}">
                    <a16:creationId xmlns:a16="http://schemas.microsoft.com/office/drawing/2014/main" id="{7E8E972A-57B0-74DD-6BED-E8B8A36E49C1}"/>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hlinkClick r:id="" action="ppaction://hlinkshowjump?jump=nextslide"/>
                <a:extLst>
                  <a:ext uri="{FF2B5EF4-FFF2-40B4-BE49-F238E27FC236}">
                    <a16:creationId xmlns:a16="http://schemas.microsoft.com/office/drawing/2014/main" id="{DB92C22C-AB17-0890-B1EB-317FA9347680}"/>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9" name="Rounded Rectangle 14">
            <a:hlinkClick r:id="rId12"/>
            <a:extLst>
              <a:ext uri="{FF2B5EF4-FFF2-40B4-BE49-F238E27FC236}">
                <a16:creationId xmlns:a16="http://schemas.microsoft.com/office/drawing/2014/main" id="{BB7263E5-3F20-505A-CF70-1A76D879191A}"/>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6/6</a:t>
            </a:r>
            <a:endParaRPr lang="en-US" sz="800" u="sng" dirty="0">
              <a:solidFill>
                <a:schemeClr val="bg2"/>
              </a:solidFill>
            </a:endParaRPr>
          </a:p>
        </p:txBody>
      </p:sp>
      <p:sp>
        <p:nvSpPr>
          <p:cNvPr id="3" name="Arrow: Right 88">
            <a:hlinkClick r:id="" action="ppaction://hlinkshowjump?jump=lastslideviewed"/>
            <a:extLst>
              <a:ext uri="{FF2B5EF4-FFF2-40B4-BE49-F238E27FC236}">
                <a16:creationId xmlns:a16="http://schemas.microsoft.com/office/drawing/2014/main" id="{F4961E52-FC90-42F0-E3FC-CD78AEC16D53}"/>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4" name="Graphic 3">
            <a:hlinkClick r:id="rId13" action="ppaction://hlinksldjump"/>
            <a:extLst>
              <a:ext uri="{FF2B5EF4-FFF2-40B4-BE49-F238E27FC236}">
                <a16:creationId xmlns:a16="http://schemas.microsoft.com/office/drawing/2014/main" id="{905C244A-B753-ED72-90C4-791BD3E8D90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605351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Connector 86">
            <a:extLst>
              <a:ext uri="{FF2B5EF4-FFF2-40B4-BE49-F238E27FC236}">
                <a16:creationId xmlns:a16="http://schemas.microsoft.com/office/drawing/2014/main" id="{1EB430B6-E82C-45DA-B19C-3E92B24C5AD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6FBDA5F-76A1-42CB-991D-EB17D3D131AE}"/>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C40996-74A0-45C3-AD14-40279A3F29AC}"/>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itle 1">
            <a:extLst>
              <a:ext uri="{FF2B5EF4-FFF2-40B4-BE49-F238E27FC236}">
                <a16:creationId xmlns:a16="http://schemas.microsoft.com/office/drawing/2014/main" id="{B7E3CED6-E3D4-4124-84D3-031096F9305F}"/>
              </a:ext>
            </a:extLst>
          </p:cNvPr>
          <p:cNvSpPr txBox="1">
            <a:spLocks/>
          </p:cNvSpPr>
          <p:nvPr/>
        </p:nvSpPr>
        <p:spPr bwMode="auto">
          <a:xfrm>
            <a:off x="303609" y="87475"/>
            <a:ext cx="2691945"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5. Evaluate your Cost Logic</a:t>
            </a:r>
          </a:p>
        </p:txBody>
      </p:sp>
      <p:sp>
        <p:nvSpPr>
          <p:cNvPr id="160" name="Rectangle 159">
            <a:extLst>
              <a:ext uri="{FF2B5EF4-FFF2-40B4-BE49-F238E27FC236}">
                <a16:creationId xmlns:a16="http://schemas.microsoft.com/office/drawing/2014/main" id="{BB720DCA-E7D0-44EC-A838-EA09C37BF319}"/>
              </a:ext>
            </a:extLst>
          </p:cNvPr>
          <p:cNvSpPr>
            <a:spLocks/>
          </p:cNvSpPr>
          <p:nvPr/>
        </p:nvSpPr>
        <p:spPr>
          <a:xfrm>
            <a:off x="142183" y="1215016"/>
            <a:ext cx="2853371" cy="585442"/>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The Cost Logic method (also called Cost Breakdown) identifies and divides costs into meaningful components. </a:t>
            </a:r>
          </a:p>
        </p:txBody>
      </p:sp>
      <p:sp>
        <p:nvSpPr>
          <p:cNvPr id="161" name="Rectangle 160">
            <a:extLst>
              <a:ext uri="{FF2B5EF4-FFF2-40B4-BE49-F238E27FC236}">
                <a16:creationId xmlns:a16="http://schemas.microsoft.com/office/drawing/2014/main" id="{9367CCFA-54C0-4261-8085-E422DD1ABA7D}"/>
              </a:ext>
            </a:extLst>
          </p:cNvPr>
          <p:cNvSpPr>
            <a:spLocks/>
          </p:cNvSpPr>
          <p:nvPr/>
        </p:nvSpPr>
        <p:spPr>
          <a:xfrm>
            <a:off x="3399297" y="1215017"/>
            <a:ext cx="5299429" cy="1819113"/>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The cost logic defines the cost areas to reach the ambition set by the stakeholders and calculate the Business Case.</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It also provides a framework for linking defined solutions to the cost areas. By doing this, it automatically creates insights into the cost of priorities activities.</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2D introduction requires investments in technology, processes and people.</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Note that investments can differ depending on the category and brand label. Take this into account when setting priorities for implementation.</a:t>
            </a:r>
          </a:p>
          <a:p>
            <a:pPr marL="0" lvl="2" fontAlgn="base">
              <a:spcAft>
                <a:spcPts val="150"/>
              </a:spcAft>
              <a:buClr>
                <a:schemeClr val="tx2"/>
              </a:buClr>
              <a:defRPr/>
            </a:pPr>
            <a:endParaRPr lang="en-US" sz="1050">
              <a:solidFill>
                <a:schemeClr val="tx2"/>
              </a:solidFill>
            </a:endParaRPr>
          </a:p>
        </p:txBody>
      </p:sp>
      <p:sp>
        <p:nvSpPr>
          <p:cNvPr id="163" name="Rounded Rectangle 93">
            <a:extLst>
              <a:ext uri="{FF2B5EF4-FFF2-40B4-BE49-F238E27FC236}">
                <a16:creationId xmlns:a16="http://schemas.microsoft.com/office/drawing/2014/main" id="{1F790F16-0370-49DD-944C-B19C47A1982E}"/>
              </a:ext>
            </a:extLst>
          </p:cNvPr>
          <p:cNvSpPr/>
          <p:nvPr/>
        </p:nvSpPr>
        <p:spPr>
          <a:xfrm>
            <a:off x="3666418" y="783045"/>
            <a:ext cx="1966113" cy="253210"/>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 COST LOGIC</a:t>
            </a:r>
          </a:p>
        </p:txBody>
      </p:sp>
      <p:grpSp>
        <p:nvGrpSpPr>
          <p:cNvPr id="165" name="Group 164">
            <a:extLst>
              <a:ext uri="{FF2B5EF4-FFF2-40B4-BE49-F238E27FC236}">
                <a16:creationId xmlns:a16="http://schemas.microsoft.com/office/drawing/2014/main" id="{C28B03AE-1BEB-4D6D-B861-36970DC91F9F}"/>
              </a:ext>
            </a:extLst>
          </p:cNvPr>
          <p:cNvGrpSpPr/>
          <p:nvPr/>
        </p:nvGrpSpPr>
        <p:grpSpPr>
          <a:xfrm>
            <a:off x="3396767" y="698010"/>
            <a:ext cx="456300" cy="455879"/>
            <a:chOff x="4727848" y="1172232"/>
            <a:chExt cx="608400" cy="607839"/>
          </a:xfrm>
        </p:grpSpPr>
        <p:sp>
          <p:nvSpPr>
            <p:cNvPr id="183" name="Oval 20">
              <a:extLst>
                <a:ext uri="{FF2B5EF4-FFF2-40B4-BE49-F238E27FC236}">
                  <a16:creationId xmlns:a16="http://schemas.microsoft.com/office/drawing/2014/main" id="{4D340028-40E8-4C6D-B7B9-5DFC33ED72B6}"/>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84" name="Groupe 355">
              <a:extLst>
                <a:ext uri="{FF2B5EF4-FFF2-40B4-BE49-F238E27FC236}">
                  <a16:creationId xmlns:a16="http://schemas.microsoft.com/office/drawing/2014/main" id="{275843DB-05DB-4A37-B19F-FB07390220B3}"/>
                </a:ext>
              </a:extLst>
            </p:cNvPr>
            <p:cNvGrpSpPr/>
            <p:nvPr/>
          </p:nvGrpSpPr>
          <p:grpSpPr>
            <a:xfrm>
              <a:off x="4869882" y="1285172"/>
              <a:ext cx="323920" cy="381923"/>
              <a:chOff x="9153875" y="3671977"/>
              <a:chExt cx="363537" cy="428625"/>
            </a:xfrm>
            <a:solidFill>
              <a:srgbClr val="007D74"/>
            </a:solidFill>
          </p:grpSpPr>
          <p:sp>
            <p:nvSpPr>
              <p:cNvPr id="185" name="Freeform 76">
                <a:extLst>
                  <a:ext uri="{FF2B5EF4-FFF2-40B4-BE49-F238E27FC236}">
                    <a16:creationId xmlns:a16="http://schemas.microsoft.com/office/drawing/2014/main" id="{2E3DDE06-D01B-4AA6-997E-4C091DC9D2F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6" name="Freeform 77">
                <a:extLst>
                  <a:ext uri="{FF2B5EF4-FFF2-40B4-BE49-F238E27FC236}">
                    <a16:creationId xmlns:a16="http://schemas.microsoft.com/office/drawing/2014/main" id="{DC326712-F3B0-4286-B89C-04A34A7DA855}"/>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7" name="Freeform 78">
                <a:extLst>
                  <a:ext uri="{FF2B5EF4-FFF2-40B4-BE49-F238E27FC236}">
                    <a16:creationId xmlns:a16="http://schemas.microsoft.com/office/drawing/2014/main" id="{D7F5A576-A683-4F59-A237-5DEBFADA158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8" name="Freeform 79">
                <a:extLst>
                  <a:ext uri="{FF2B5EF4-FFF2-40B4-BE49-F238E27FC236}">
                    <a16:creationId xmlns:a16="http://schemas.microsoft.com/office/drawing/2014/main" id="{6CABD4D8-5358-4241-804C-2539B74C95C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9" name="Freeform 80">
                <a:extLst>
                  <a:ext uri="{FF2B5EF4-FFF2-40B4-BE49-F238E27FC236}">
                    <a16:creationId xmlns:a16="http://schemas.microsoft.com/office/drawing/2014/main" id="{63BC9C4B-7A20-41B1-8224-C0CB856C90C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90" name="Freeform 81">
                <a:extLst>
                  <a:ext uri="{FF2B5EF4-FFF2-40B4-BE49-F238E27FC236}">
                    <a16:creationId xmlns:a16="http://schemas.microsoft.com/office/drawing/2014/main" id="{7F91EF8F-25A3-477D-A33C-37A4324031D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92" name="Rounded Rectangle 93">
            <a:extLst>
              <a:ext uri="{FF2B5EF4-FFF2-40B4-BE49-F238E27FC236}">
                <a16:creationId xmlns:a16="http://schemas.microsoft.com/office/drawing/2014/main" id="{E9AEEB96-BDD2-4DE3-8D40-43F9FFE3D10B}"/>
              </a:ext>
            </a:extLst>
          </p:cNvPr>
          <p:cNvSpPr/>
          <p:nvPr/>
        </p:nvSpPr>
        <p:spPr>
          <a:xfrm>
            <a:off x="350257" y="2796523"/>
            <a:ext cx="1516492"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STEPS</a:t>
            </a:r>
          </a:p>
        </p:txBody>
      </p:sp>
      <p:grpSp>
        <p:nvGrpSpPr>
          <p:cNvPr id="193" name="Groupe 568">
            <a:extLst>
              <a:ext uri="{FF2B5EF4-FFF2-40B4-BE49-F238E27FC236}">
                <a16:creationId xmlns:a16="http://schemas.microsoft.com/office/drawing/2014/main" id="{9888B24D-EC36-43DE-AFE4-AA024549CDAD}"/>
              </a:ext>
            </a:extLst>
          </p:cNvPr>
          <p:cNvGrpSpPr/>
          <p:nvPr/>
        </p:nvGrpSpPr>
        <p:grpSpPr>
          <a:xfrm>
            <a:off x="183619" y="2795949"/>
            <a:ext cx="248273" cy="286956"/>
            <a:chOff x="6557963" y="1939925"/>
            <a:chExt cx="544512" cy="644526"/>
          </a:xfrm>
        </p:grpSpPr>
        <p:sp>
          <p:nvSpPr>
            <p:cNvPr id="211" name="Rectangle 94">
              <a:extLst>
                <a:ext uri="{FF2B5EF4-FFF2-40B4-BE49-F238E27FC236}">
                  <a16:creationId xmlns:a16="http://schemas.microsoft.com/office/drawing/2014/main" id="{66E3214B-B368-4CDD-8720-CDB3247C4DD1}"/>
                </a:ext>
              </a:extLst>
            </p:cNvPr>
            <p:cNvSpPr>
              <a:spLocks noChangeArrowheads="1"/>
            </p:cNvSpPr>
            <p:nvPr/>
          </p:nvSpPr>
          <p:spPr bwMode="auto">
            <a:xfrm>
              <a:off x="6557963" y="1976438"/>
              <a:ext cx="412750" cy="566738"/>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2" name="Freeform 95">
              <a:extLst>
                <a:ext uri="{FF2B5EF4-FFF2-40B4-BE49-F238E27FC236}">
                  <a16:creationId xmlns:a16="http://schemas.microsoft.com/office/drawing/2014/main" id="{C06A0EF0-7D7B-44A3-B9BA-2CBF6D1B65D7}"/>
                </a:ext>
              </a:extLst>
            </p:cNvPr>
            <p:cNvSpPr>
              <a:spLocks/>
            </p:cNvSpPr>
            <p:nvPr/>
          </p:nvSpPr>
          <p:spPr bwMode="auto">
            <a:xfrm>
              <a:off x="6584950"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3" name="Rectangle 96">
              <a:extLst>
                <a:ext uri="{FF2B5EF4-FFF2-40B4-BE49-F238E27FC236}">
                  <a16:creationId xmlns:a16="http://schemas.microsoft.com/office/drawing/2014/main" id="{87C5F44A-B1A3-4399-8B6A-B1D30CB69291}"/>
                </a:ext>
              </a:extLst>
            </p:cNvPr>
            <p:cNvSpPr>
              <a:spLocks noChangeArrowheads="1"/>
            </p:cNvSpPr>
            <p:nvPr/>
          </p:nvSpPr>
          <p:spPr bwMode="auto">
            <a:xfrm>
              <a:off x="6672263" y="1963738"/>
              <a:ext cx="179388" cy="6826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4" name="Rectangle 97">
              <a:extLst>
                <a:ext uri="{FF2B5EF4-FFF2-40B4-BE49-F238E27FC236}">
                  <a16:creationId xmlns:a16="http://schemas.microsoft.com/office/drawing/2014/main" id="{E7FD23C9-DE72-4CB3-9973-5514462AA0DC}"/>
                </a:ext>
              </a:extLst>
            </p:cNvPr>
            <p:cNvSpPr>
              <a:spLocks noChangeArrowheads="1"/>
            </p:cNvSpPr>
            <p:nvPr/>
          </p:nvSpPr>
          <p:spPr bwMode="auto">
            <a:xfrm>
              <a:off x="6723063" y="1939925"/>
              <a:ext cx="77788" cy="3651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5" name="Freeform 98">
              <a:extLst>
                <a:ext uri="{FF2B5EF4-FFF2-40B4-BE49-F238E27FC236}">
                  <a16:creationId xmlns:a16="http://schemas.microsoft.com/office/drawing/2014/main" id="{460B5977-43F3-4279-A19C-C7BDD4712B1B}"/>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rgbClr val="007D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6" name="Freeform 99">
              <a:extLst>
                <a:ext uri="{FF2B5EF4-FFF2-40B4-BE49-F238E27FC236}">
                  <a16:creationId xmlns:a16="http://schemas.microsoft.com/office/drawing/2014/main" id="{156F055C-9EE0-45CD-AF14-EB27A006766D}"/>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7" name="Freeform 100">
              <a:extLst>
                <a:ext uri="{FF2B5EF4-FFF2-40B4-BE49-F238E27FC236}">
                  <a16:creationId xmlns:a16="http://schemas.microsoft.com/office/drawing/2014/main" id="{3979A476-9588-424D-97C2-6AFBDD0DBE80}"/>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8" name="Freeform 101">
              <a:extLst>
                <a:ext uri="{FF2B5EF4-FFF2-40B4-BE49-F238E27FC236}">
                  <a16:creationId xmlns:a16="http://schemas.microsoft.com/office/drawing/2014/main" id="{90375E67-EE13-4C17-A272-D46CE52EA040}"/>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9" name="Freeform 102">
              <a:extLst>
                <a:ext uri="{FF2B5EF4-FFF2-40B4-BE49-F238E27FC236}">
                  <a16:creationId xmlns:a16="http://schemas.microsoft.com/office/drawing/2014/main" id="{02828F98-F6D3-4B82-B32E-136797519772}"/>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0" name="Freeform 103">
              <a:extLst>
                <a:ext uri="{FF2B5EF4-FFF2-40B4-BE49-F238E27FC236}">
                  <a16:creationId xmlns:a16="http://schemas.microsoft.com/office/drawing/2014/main" id="{B07778DF-977B-48DE-925E-0D35100DEF12}"/>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1" name="Freeform 104">
              <a:extLst>
                <a:ext uri="{FF2B5EF4-FFF2-40B4-BE49-F238E27FC236}">
                  <a16:creationId xmlns:a16="http://schemas.microsoft.com/office/drawing/2014/main" id="{E1D2FD52-AB0E-4A4A-A2D3-7962C1E7E2D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2" name="Freeform 105">
              <a:extLst>
                <a:ext uri="{FF2B5EF4-FFF2-40B4-BE49-F238E27FC236}">
                  <a16:creationId xmlns:a16="http://schemas.microsoft.com/office/drawing/2014/main" id="{EE4AB8C1-6FF3-4C9B-8C12-B199E7854AA5}"/>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3" name="Freeform 106">
              <a:extLst>
                <a:ext uri="{FF2B5EF4-FFF2-40B4-BE49-F238E27FC236}">
                  <a16:creationId xmlns:a16="http://schemas.microsoft.com/office/drawing/2014/main" id="{E3CDAAC8-F034-4010-95D0-1550BE895890}"/>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sp>
        <p:nvSpPr>
          <p:cNvPr id="195" name="Oval 20">
            <a:extLst>
              <a:ext uri="{FF2B5EF4-FFF2-40B4-BE49-F238E27FC236}">
                <a16:creationId xmlns:a16="http://schemas.microsoft.com/office/drawing/2014/main" id="{4F18D01B-9244-4FE7-9388-CFFD83C1DC16}"/>
              </a:ext>
            </a:extLst>
          </p:cNvPr>
          <p:cNvSpPr/>
          <p:nvPr/>
        </p:nvSpPr>
        <p:spPr>
          <a:xfrm>
            <a:off x="74104" y="2711488"/>
            <a:ext cx="467303" cy="45587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schemeClr val="tx2"/>
              </a:solidFill>
            </a:endParaRPr>
          </a:p>
        </p:txBody>
      </p:sp>
      <p:grpSp>
        <p:nvGrpSpPr>
          <p:cNvPr id="196" name="Groupe 568">
            <a:extLst>
              <a:ext uri="{FF2B5EF4-FFF2-40B4-BE49-F238E27FC236}">
                <a16:creationId xmlns:a16="http://schemas.microsoft.com/office/drawing/2014/main" id="{FDD6E425-1A34-4223-95FB-BA967DE6F42D}"/>
              </a:ext>
            </a:extLst>
          </p:cNvPr>
          <p:cNvGrpSpPr/>
          <p:nvPr/>
        </p:nvGrpSpPr>
        <p:grpSpPr>
          <a:xfrm>
            <a:off x="183619" y="2795949"/>
            <a:ext cx="248273" cy="286956"/>
            <a:chOff x="6557963" y="1939925"/>
            <a:chExt cx="544512" cy="644526"/>
          </a:xfrm>
        </p:grpSpPr>
        <p:sp>
          <p:nvSpPr>
            <p:cNvPr id="198" name="Rectangle 197">
              <a:extLst>
                <a:ext uri="{FF2B5EF4-FFF2-40B4-BE49-F238E27FC236}">
                  <a16:creationId xmlns:a16="http://schemas.microsoft.com/office/drawing/2014/main" id="{29632940-8621-4D0D-A31B-DC9E98F72D45}"/>
                </a:ext>
              </a:extLst>
            </p:cNvPr>
            <p:cNvSpPr>
              <a:spLocks noChangeArrowheads="1"/>
            </p:cNvSpPr>
            <p:nvPr/>
          </p:nvSpPr>
          <p:spPr bwMode="auto">
            <a:xfrm>
              <a:off x="6557963" y="1976438"/>
              <a:ext cx="412750" cy="566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199" name="Freeform 95">
              <a:extLst>
                <a:ext uri="{FF2B5EF4-FFF2-40B4-BE49-F238E27FC236}">
                  <a16:creationId xmlns:a16="http://schemas.microsoft.com/office/drawing/2014/main" id="{9057083B-4713-4302-8407-770D3DAFA7D8}"/>
                </a:ext>
              </a:extLst>
            </p:cNvPr>
            <p:cNvSpPr>
              <a:spLocks/>
            </p:cNvSpPr>
            <p:nvPr/>
          </p:nvSpPr>
          <p:spPr bwMode="auto">
            <a:xfrm>
              <a:off x="6580366"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0" name="Rectangle 199">
              <a:extLst>
                <a:ext uri="{FF2B5EF4-FFF2-40B4-BE49-F238E27FC236}">
                  <a16:creationId xmlns:a16="http://schemas.microsoft.com/office/drawing/2014/main" id="{6087F27A-62CE-4A11-9E26-B726940A3F35}"/>
                </a:ext>
              </a:extLst>
            </p:cNvPr>
            <p:cNvSpPr>
              <a:spLocks noChangeArrowheads="1"/>
            </p:cNvSpPr>
            <p:nvPr/>
          </p:nvSpPr>
          <p:spPr bwMode="auto">
            <a:xfrm>
              <a:off x="6672263" y="1963738"/>
              <a:ext cx="179388" cy="68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1" name="Rectangle 200">
              <a:extLst>
                <a:ext uri="{FF2B5EF4-FFF2-40B4-BE49-F238E27FC236}">
                  <a16:creationId xmlns:a16="http://schemas.microsoft.com/office/drawing/2014/main" id="{F128DC81-C4BE-4EF6-BE49-5A0B20F36A6F}"/>
                </a:ext>
              </a:extLst>
            </p:cNvPr>
            <p:cNvSpPr>
              <a:spLocks noChangeArrowheads="1"/>
            </p:cNvSpPr>
            <p:nvPr/>
          </p:nvSpPr>
          <p:spPr bwMode="auto">
            <a:xfrm>
              <a:off x="6723063" y="1939925"/>
              <a:ext cx="77788" cy="365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2" name="Freeform 98">
              <a:extLst>
                <a:ext uri="{FF2B5EF4-FFF2-40B4-BE49-F238E27FC236}">
                  <a16:creationId xmlns:a16="http://schemas.microsoft.com/office/drawing/2014/main" id="{7BB4660C-707E-4D92-A52D-EE94BA6AB9B4}"/>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3" name="Freeform 99">
              <a:extLst>
                <a:ext uri="{FF2B5EF4-FFF2-40B4-BE49-F238E27FC236}">
                  <a16:creationId xmlns:a16="http://schemas.microsoft.com/office/drawing/2014/main" id="{C67DB187-E872-469D-A0C3-EDB2654E3157}"/>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4" name="Freeform 100">
              <a:extLst>
                <a:ext uri="{FF2B5EF4-FFF2-40B4-BE49-F238E27FC236}">
                  <a16:creationId xmlns:a16="http://schemas.microsoft.com/office/drawing/2014/main" id="{C79A8A08-A768-4BB4-97BB-152999A2E5F8}"/>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5" name="Freeform 101">
              <a:extLst>
                <a:ext uri="{FF2B5EF4-FFF2-40B4-BE49-F238E27FC236}">
                  <a16:creationId xmlns:a16="http://schemas.microsoft.com/office/drawing/2014/main" id="{17AAE9DB-3606-4305-BEDB-6EA94BCD6D56}"/>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6" name="Freeform 102">
              <a:extLst>
                <a:ext uri="{FF2B5EF4-FFF2-40B4-BE49-F238E27FC236}">
                  <a16:creationId xmlns:a16="http://schemas.microsoft.com/office/drawing/2014/main" id="{F372DAAB-DC3C-45FD-8379-65C0569D633E}"/>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7" name="Freeform 103">
              <a:extLst>
                <a:ext uri="{FF2B5EF4-FFF2-40B4-BE49-F238E27FC236}">
                  <a16:creationId xmlns:a16="http://schemas.microsoft.com/office/drawing/2014/main" id="{0AFB8824-F802-479E-98CE-6790C8E49FDA}"/>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8" name="Freeform 104">
              <a:extLst>
                <a:ext uri="{FF2B5EF4-FFF2-40B4-BE49-F238E27FC236}">
                  <a16:creationId xmlns:a16="http://schemas.microsoft.com/office/drawing/2014/main" id="{813D9A11-21AE-49C8-9062-5BEAE2985D3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9" name="Freeform 105">
              <a:extLst>
                <a:ext uri="{FF2B5EF4-FFF2-40B4-BE49-F238E27FC236}">
                  <a16:creationId xmlns:a16="http://schemas.microsoft.com/office/drawing/2014/main" id="{30640DAD-069A-440C-A5A4-159313D46E46}"/>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0" name="Freeform 106">
              <a:extLst>
                <a:ext uri="{FF2B5EF4-FFF2-40B4-BE49-F238E27FC236}">
                  <a16:creationId xmlns:a16="http://schemas.microsoft.com/office/drawing/2014/main" id="{32E03077-8FB2-4019-9C3B-1675FD9DCEF3}"/>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cxnSp>
        <p:nvCxnSpPr>
          <p:cNvPr id="197" name="Straight Connector 196">
            <a:extLst>
              <a:ext uri="{FF2B5EF4-FFF2-40B4-BE49-F238E27FC236}">
                <a16:creationId xmlns:a16="http://schemas.microsoft.com/office/drawing/2014/main" id="{BA3F6FAB-9256-4828-8525-2E57B33E07DA}"/>
              </a:ext>
            </a:extLst>
          </p:cNvPr>
          <p:cNvCxnSpPr>
            <a:cxnSpLocks/>
          </p:cNvCxnSpPr>
          <p:nvPr/>
        </p:nvCxnSpPr>
        <p:spPr>
          <a:xfrm flipV="1">
            <a:off x="1866748" y="2939427"/>
            <a:ext cx="1083920" cy="0"/>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11C60705-4496-4257-99AC-21AC08543BF8}"/>
              </a:ext>
            </a:extLst>
          </p:cNvPr>
          <p:cNvSpPr txBox="1"/>
          <p:nvPr/>
        </p:nvSpPr>
        <p:spPr>
          <a:xfrm>
            <a:off x="254547" y="3230757"/>
            <a:ext cx="3023447" cy="1215717"/>
          </a:xfrm>
          <a:prstGeom prst="rect">
            <a:avLst/>
          </a:prstGeom>
          <a:noFill/>
        </p:spPr>
        <p:txBody>
          <a:bodyPr wrap="square">
            <a:spAutoFit/>
          </a:bodyPr>
          <a:lstStyle/>
          <a:p>
            <a:pPr marL="202406" lvl="1" indent="-202406" fontAlgn="base">
              <a:spcAft>
                <a:spcPts val="300"/>
              </a:spcAft>
              <a:buClr>
                <a:schemeClr val="bg1"/>
              </a:buClr>
              <a:buFont typeface="+mj-lt"/>
              <a:buAutoNum type="arabicPeriod"/>
            </a:pPr>
            <a:r>
              <a:rPr lang="en-US" sz="1050">
                <a:solidFill>
                  <a:schemeClr val="bg1"/>
                </a:solidFill>
              </a:rPr>
              <a:t>Listing and mapping</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Solutions</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Cost drivers</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Results</a:t>
            </a:r>
          </a:p>
          <a:p>
            <a:pPr marL="201216" lvl="1" indent="-201216" fontAlgn="base">
              <a:spcAft>
                <a:spcPts val="300"/>
              </a:spcAft>
              <a:buClr>
                <a:schemeClr val="bg1"/>
              </a:buClr>
              <a:buFont typeface="+mj-lt"/>
              <a:buAutoNum type="arabicPeriod" startAt="2"/>
            </a:pPr>
            <a:r>
              <a:rPr lang="en-US" sz="1050">
                <a:solidFill>
                  <a:schemeClr val="bg1"/>
                </a:solidFill>
              </a:rPr>
              <a:t>Connecting elements if they are in dependency</a:t>
            </a:r>
          </a:p>
        </p:txBody>
      </p:sp>
      <p:sp>
        <p:nvSpPr>
          <p:cNvPr id="271" name="Rounded Rectangle 93">
            <a:extLst>
              <a:ext uri="{FF2B5EF4-FFF2-40B4-BE49-F238E27FC236}">
                <a16:creationId xmlns:a16="http://schemas.microsoft.com/office/drawing/2014/main" id="{7C24B3E3-F2AE-494E-8BC9-4A9DBC276DC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cxnSp>
        <p:nvCxnSpPr>
          <p:cNvPr id="88" name="Straight Connector 87">
            <a:extLst>
              <a:ext uri="{FF2B5EF4-FFF2-40B4-BE49-F238E27FC236}">
                <a16:creationId xmlns:a16="http://schemas.microsoft.com/office/drawing/2014/main" id="{17549E74-CE8F-4C5B-880C-5B4FDCE7857F}"/>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495CE739-515F-4F0D-98AC-3855F19ADD5E}"/>
              </a:ext>
            </a:extLst>
          </p:cNvPr>
          <p:cNvSpPr/>
          <p:nvPr/>
        </p:nvSpPr>
        <p:spPr>
          <a:xfrm>
            <a:off x="5124600" y="2826809"/>
            <a:ext cx="1015283"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EXAMPLE</a:t>
            </a:r>
          </a:p>
        </p:txBody>
      </p:sp>
      <p:grpSp>
        <p:nvGrpSpPr>
          <p:cNvPr id="82" name="Group 81">
            <a:extLst>
              <a:ext uri="{FF2B5EF4-FFF2-40B4-BE49-F238E27FC236}">
                <a16:creationId xmlns:a16="http://schemas.microsoft.com/office/drawing/2014/main" id="{E3A29245-980D-47BA-A4B9-AD732F6AB868}"/>
              </a:ext>
            </a:extLst>
          </p:cNvPr>
          <p:cNvGrpSpPr>
            <a:grpSpLocks noChangeAspect="1"/>
          </p:cNvGrpSpPr>
          <p:nvPr/>
        </p:nvGrpSpPr>
        <p:grpSpPr>
          <a:xfrm>
            <a:off x="3587993" y="2711488"/>
            <a:ext cx="4656291" cy="1388854"/>
            <a:chOff x="4529022" y="4176681"/>
            <a:chExt cx="6638176" cy="2036560"/>
          </a:xfrm>
        </p:grpSpPr>
        <p:sp>
          <p:nvSpPr>
            <p:cNvPr id="83" name="Shape 82">
              <a:extLst>
                <a:ext uri="{FF2B5EF4-FFF2-40B4-BE49-F238E27FC236}">
                  <a16:creationId xmlns:a16="http://schemas.microsoft.com/office/drawing/2014/main" id="{42C222F6-53FB-4268-8FBA-670543069BCC}"/>
                </a:ext>
              </a:extLst>
            </p:cNvPr>
            <p:cNvSpPr/>
            <p:nvPr/>
          </p:nvSpPr>
          <p:spPr>
            <a:xfrm flipH="1">
              <a:off x="5531194" y="4176681"/>
              <a:ext cx="1914239" cy="1914239"/>
            </a:xfrm>
            <a:prstGeom prst="leftCircularArrow">
              <a:avLst>
                <a:gd name="adj1" fmla="val 3628"/>
                <a:gd name="adj2" fmla="val 451531"/>
                <a:gd name="adj3" fmla="val 2227042"/>
                <a:gd name="adj4" fmla="val 9024489"/>
                <a:gd name="adj5" fmla="val 4233"/>
              </a:avLst>
            </a:prstGeom>
            <a:solidFill>
              <a:srgbClr val="8DB9C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84" name="Shape 83">
              <a:extLst>
                <a:ext uri="{FF2B5EF4-FFF2-40B4-BE49-F238E27FC236}">
                  <a16:creationId xmlns:a16="http://schemas.microsoft.com/office/drawing/2014/main" id="{36C08ACA-B269-4A8C-B4ED-820CC15ACD9C}"/>
                </a:ext>
              </a:extLst>
            </p:cNvPr>
            <p:cNvSpPr/>
            <p:nvPr/>
          </p:nvSpPr>
          <p:spPr>
            <a:xfrm flipH="1">
              <a:off x="8424989" y="4176681"/>
              <a:ext cx="1914239" cy="1914239"/>
            </a:xfrm>
            <a:prstGeom prst="leftCircularArrow">
              <a:avLst>
                <a:gd name="adj1" fmla="val 3628"/>
                <a:gd name="adj2" fmla="val 451531"/>
                <a:gd name="adj3" fmla="val 2227042"/>
                <a:gd name="adj4" fmla="val 9024489"/>
                <a:gd name="adj5" fmla="val 4233"/>
              </a:avLst>
            </a:prstGeom>
            <a:solidFill>
              <a:srgbClr val="8DB9C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85" name="Rectangle: Rounded Corners 4">
              <a:extLst>
                <a:ext uri="{FF2B5EF4-FFF2-40B4-BE49-F238E27FC236}">
                  <a16:creationId xmlns:a16="http://schemas.microsoft.com/office/drawing/2014/main" id="{5D16EA69-FB88-43D7-821C-210BACB9FC7B}"/>
                </a:ext>
              </a:extLst>
            </p:cNvPr>
            <p:cNvSpPr txBox="1"/>
            <p:nvPr/>
          </p:nvSpPr>
          <p:spPr>
            <a:xfrm>
              <a:off x="8424989" y="4695374"/>
              <a:ext cx="1914239" cy="1509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1" vert="horz" wrap="square" lIns="92869" tIns="92869" rIns="92869" bIns="92869" numCol="1" spcCol="1270" anchor="t" anchorCtr="0">
              <a:prstTxWarp prst="textArchDown">
                <a:avLst>
                  <a:gd name="adj" fmla="val 21507085"/>
                </a:avLst>
              </a:prstTxWarp>
              <a:noAutofit/>
            </a:bodyPr>
            <a:lstStyle/>
            <a:p>
              <a:pPr marL="0" lvl="1" algn="ctr" defTabSz="333375">
                <a:lnSpc>
                  <a:spcPct val="90000"/>
                </a:lnSpc>
                <a:spcBef>
                  <a:spcPct val="0"/>
                </a:spcBef>
                <a:spcAft>
                  <a:spcPct val="15000"/>
                </a:spcAft>
              </a:pPr>
              <a:r>
                <a:rPr lang="en-US" sz="825">
                  <a:solidFill>
                    <a:schemeClr val="tx2"/>
                  </a:solidFill>
                  <a:latin typeface="Calibri" panose="020F0502020204030204" pitchFamily="34" charset="0"/>
                  <a:ea typeface="Roboto Light" panose="02000000000000000000" pitchFamily="2" charset="0"/>
                  <a:cs typeface="Calibri" panose="020F0502020204030204" pitchFamily="34" charset="0"/>
                </a:rPr>
                <a:t>How? What is needed?</a:t>
              </a:r>
              <a:endParaRPr lang="en-US" sz="825">
                <a:solidFill>
                  <a:schemeClr val="tx2"/>
                </a:solidFill>
                <a:latin typeface="Calibri" panose="020F0502020204030204" pitchFamily="34" charset="0"/>
                <a:cs typeface="Calibri" panose="020F0502020204030204" pitchFamily="34" charset="0"/>
              </a:endParaRPr>
            </a:p>
          </p:txBody>
        </p:sp>
        <p:sp>
          <p:nvSpPr>
            <p:cNvPr id="86" name="Rectangle: Rounded Corners 4">
              <a:extLst>
                <a:ext uri="{FF2B5EF4-FFF2-40B4-BE49-F238E27FC236}">
                  <a16:creationId xmlns:a16="http://schemas.microsoft.com/office/drawing/2014/main" id="{A4987DB9-AD68-49B0-B5CD-54A084074897}"/>
                </a:ext>
              </a:extLst>
            </p:cNvPr>
            <p:cNvSpPr txBox="1"/>
            <p:nvPr/>
          </p:nvSpPr>
          <p:spPr>
            <a:xfrm>
              <a:off x="5529550" y="4703840"/>
              <a:ext cx="1914239" cy="1509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1" vert="horz" wrap="square" lIns="92869" tIns="92869" rIns="92869" bIns="92869" numCol="1" spcCol="1270" anchor="t" anchorCtr="0">
              <a:prstTxWarp prst="textArchDown">
                <a:avLst>
                  <a:gd name="adj" fmla="val 21507085"/>
                </a:avLst>
              </a:prstTxWarp>
              <a:noAutofit/>
            </a:bodyPr>
            <a:lstStyle/>
            <a:p>
              <a:pPr marL="0" lvl="1" algn="ctr" defTabSz="333375">
                <a:lnSpc>
                  <a:spcPct val="90000"/>
                </a:lnSpc>
                <a:spcBef>
                  <a:spcPct val="0"/>
                </a:spcBef>
                <a:spcAft>
                  <a:spcPct val="15000"/>
                </a:spcAft>
              </a:pPr>
              <a:r>
                <a:rPr lang="en-US" sz="825">
                  <a:solidFill>
                    <a:schemeClr val="tx2"/>
                  </a:solidFill>
                  <a:latin typeface="Calibri" panose="020F0502020204030204" pitchFamily="34" charset="0"/>
                  <a:ea typeface="Roboto Light" panose="02000000000000000000" pitchFamily="2" charset="0"/>
                  <a:cs typeface="Calibri" panose="020F0502020204030204" pitchFamily="34" charset="0"/>
                </a:rPr>
                <a:t>How? What is needed?</a:t>
              </a:r>
              <a:endParaRPr lang="en-US" sz="825">
                <a:solidFill>
                  <a:schemeClr val="tx2"/>
                </a:solidFill>
                <a:latin typeface="Calibri" panose="020F0502020204030204" pitchFamily="34" charset="0"/>
                <a:cs typeface="Calibri" panose="020F0502020204030204" pitchFamily="34" charset="0"/>
              </a:endParaRPr>
            </a:p>
          </p:txBody>
        </p:sp>
        <p:sp>
          <p:nvSpPr>
            <p:cNvPr id="90" name="Rectangle: Rounded Corners 4">
              <a:extLst>
                <a:ext uri="{FF2B5EF4-FFF2-40B4-BE49-F238E27FC236}">
                  <a16:creationId xmlns:a16="http://schemas.microsoft.com/office/drawing/2014/main" id="{428723AD-1056-40F0-8C64-AE60A07ABA48}"/>
                </a:ext>
              </a:extLst>
            </p:cNvPr>
            <p:cNvSpPr txBox="1"/>
            <p:nvPr/>
          </p:nvSpPr>
          <p:spPr>
            <a:xfrm>
              <a:off x="5989388" y="4970941"/>
              <a:ext cx="1008551" cy="373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0" lvl="1" defTabSz="333375">
                <a:lnSpc>
                  <a:spcPct val="90000"/>
                </a:lnSpc>
                <a:spcBef>
                  <a:spcPct val="0"/>
                </a:spcBef>
                <a:spcAft>
                  <a:spcPct val="15000"/>
                </a:spcAft>
              </a:pPr>
              <a:r>
                <a:rPr lang="en-US" sz="825">
                  <a:solidFill>
                    <a:schemeClr val="tx2"/>
                  </a:solidFill>
                  <a:latin typeface="Calibri" panose="020F0502020204030204" pitchFamily="34" charset="0"/>
                  <a:cs typeface="Calibri" panose="020F0502020204030204" pitchFamily="34" charset="0"/>
                </a:rPr>
                <a:t>enables</a:t>
              </a:r>
              <a:endParaRPr lang="en-US" sz="900">
                <a:solidFill>
                  <a:schemeClr val="tx2"/>
                </a:solidFill>
                <a:latin typeface="Calibri" panose="020F0502020204030204" pitchFamily="34" charset="0"/>
                <a:cs typeface="Calibri" panose="020F0502020204030204" pitchFamily="34" charset="0"/>
              </a:endParaRPr>
            </a:p>
          </p:txBody>
        </p:sp>
        <p:grpSp>
          <p:nvGrpSpPr>
            <p:cNvPr id="91" name="Group 90">
              <a:extLst>
                <a:ext uri="{FF2B5EF4-FFF2-40B4-BE49-F238E27FC236}">
                  <a16:creationId xmlns:a16="http://schemas.microsoft.com/office/drawing/2014/main" id="{AEB364D4-86A1-4D45-B22C-71B0020BBFB7}"/>
                </a:ext>
              </a:extLst>
            </p:cNvPr>
            <p:cNvGrpSpPr/>
            <p:nvPr/>
          </p:nvGrpSpPr>
          <p:grpSpPr>
            <a:xfrm>
              <a:off x="4529022" y="4865777"/>
              <a:ext cx="1469315" cy="584298"/>
              <a:chOff x="368485" y="2143935"/>
              <a:chExt cx="1469315" cy="584298"/>
            </a:xfrm>
            <a:solidFill>
              <a:srgbClr val="71B790"/>
            </a:solidFill>
          </p:grpSpPr>
          <p:sp>
            <p:nvSpPr>
              <p:cNvPr id="101" name="Rectangle: Rounded Corners 100">
                <a:extLst>
                  <a:ext uri="{FF2B5EF4-FFF2-40B4-BE49-F238E27FC236}">
                    <a16:creationId xmlns:a16="http://schemas.microsoft.com/office/drawing/2014/main" id="{60479EED-0F30-4559-95C7-CDA26DF43B9A}"/>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02" name="Rectangle: Rounded Corners 4">
                <a:extLst>
                  <a:ext uri="{FF2B5EF4-FFF2-40B4-BE49-F238E27FC236}">
                    <a16:creationId xmlns:a16="http://schemas.microsoft.com/office/drawing/2014/main" id="{2E7B297C-8999-4D9E-9E0D-EA9946DA5CA2}"/>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2D solution</a:t>
                </a:r>
              </a:p>
            </p:txBody>
          </p:sp>
        </p:grpSp>
        <p:grpSp>
          <p:nvGrpSpPr>
            <p:cNvPr id="92" name="Group 91">
              <a:extLst>
                <a:ext uri="{FF2B5EF4-FFF2-40B4-BE49-F238E27FC236}">
                  <a16:creationId xmlns:a16="http://schemas.microsoft.com/office/drawing/2014/main" id="{CE219CC2-C4BB-4DF5-A2A2-C319C0150E69}"/>
                </a:ext>
              </a:extLst>
            </p:cNvPr>
            <p:cNvGrpSpPr/>
            <p:nvPr/>
          </p:nvGrpSpPr>
          <p:grpSpPr>
            <a:xfrm>
              <a:off x="7113453" y="4865777"/>
              <a:ext cx="1469315" cy="584298"/>
              <a:chOff x="368485" y="2143935"/>
              <a:chExt cx="1469315" cy="584298"/>
            </a:xfrm>
            <a:solidFill>
              <a:srgbClr val="71B790"/>
            </a:solidFill>
          </p:grpSpPr>
          <p:sp>
            <p:nvSpPr>
              <p:cNvPr id="99" name="Rectangle: Rounded Corners 98">
                <a:extLst>
                  <a:ext uri="{FF2B5EF4-FFF2-40B4-BE49-F238E27FC236}">
                    <a16:creationId xmlns:a16="http://schemas.microsoft.com/office/drawing/2014/main" id="{466BC16D-D6E2-4ABB-A932-955FC960FEF1}"/>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00" name="Rectangle: Rounded Corners 4">
                <a:extLst>
                  <a:ext uri="{FF2B5EF4-FFF2-40B4-BE49-F238E27FC236}">
                    <a16:creationId xmlns:a16="http://schemas.microsoft.com/office/drawing/2014/main" id="{448B6139-82C1-45DC-8A8F-1EBA1F9F5179}"/>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Cost Drivers</a:t>
                </a:r>
              </a:p>
            </p:txBody>
          </p:sp>
        </p:grpSp>
        <p:grpSp>
          <p:nvGrpSpPr>
            <p:cNvPr id="93" name="Group 92">
              <a:extLst>
                <a:ext uri="{FF2B5EF4-FFF2-40B4-BE49-F238E27FC236}">
                  <a16:creationId xmlns:a16="http://schemas.microsoft.com/office/drawing/2014/main" id="{8A40487A-325D-4882-A5BC-FFCC93F50ADD}"/>
                </a:ext>
              </a:extLst>
            </p:cNvPr>
            <p:cNvGrpSpPr/>
            <p:nvPr/>
          </p:nvGrpSpPr>
          <p:grpSpPr>
            <a:xfrm>
              <a:off x="9697883" y="4865777"/>
              <a:ext cx="1469315" cy="584298"/>
              <a:chOff x="368485" y="2143935"/>
              <a:chExt cx="1469315" cy="584298"/>
            </a:xfrm>
            <a:solidFill>
              <a:srgbClr val="71B790"/>
            </a:solidFill>
          </p:grpSpPr>
          <p:sp>
            <p:nvSpPr>
              <p:cNvPr id="97" name="Rectangle: Rounded Corners 96">
                <a:extLst>
                  <a:ext uri="{FF2B5EF4-FFF2-40B4-BE49-F238E27FC236}">
                    <a16:creationId xmlns:a16="http://schemas.microsoft.com/office/drawing/2014/main" id="{0FC58139-CA1D-4646-8571-25253439C668}"/>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98" name="Rectangle: Rounded Corners 4">
                <a:extLst>
                  <a:ext uri="{FF2B5EF4-FFF2-40B4-BE49-F238E27FC236}">
                    <a16:creationId xmlns:a16="http://schemas.microsoft.com/office/drawing/2014/main" id="{808FEAE8-0800-4C26-A5A7-6C8C48755B05}"/>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KPI / Business goal</a:t>
                </a:r>
              </a:p>
            </p:txBody>
          </p:sp>
        </p:grpSp>
        <p:sp>
          <p:nvSpPr>
            <p:cNvPr id="94" name="Arrow: Chevron 93">
              <a:extLst>
                <a:ext uri="{FF2B5EF4-FFF2-40B4-BE49-F238E27FC236}">
                  <a16:creationId xmlns:a16="http://schemas.microsoft.com/office/drawing/2014/main" id="{AB570637-56C5-4CE7-81D3-E089076AE4F0}"/>
                </a:ext>
              </a:extLst>
            </p:cNvPr>
            <p:cNvSpPr/>
            <p:nvPr/>
          </p:nvSpPr>
          <p:spPr>
            <a:xfrm>
              <a:off x="6644394" y="4857311"/>
              <a:ext cx="314927" cy="601230"/>
            </a:xfrm>
            <a:prstGeom prst="chevron">
              <a:avLst>
                <a:gd name="adj" fmla="val 62310"/>
              </a:avLst>
            </a:prstGeom>
            <a:solidFill>
              <a:srgbClr val="FF820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95" name="Arrow: Chevron 94">
              <a:extLst>
                <a:ext uri="{FF2B5EF4-FFF2-40B4-BE49-F238E27FC236}">
                  <a16:creationId xmlns:a16="http://schemas.microsoft.com/office/drawing/2014/main" id="{C3DC73FD-2282-493C-BD82-E76E98A3CD34}"/>
                </a:ext>
              </a:extLst>
            </p:cNvPr>
            <p:cNvSpPr/>
            <p:nvPr/>
          </p:nvSpPr>
          <p:spPr>
            <a:xfrm>
              <a:off x="9224646" y="4857311"/>
              <a:ext cx="314927" cy="601230"/>
            </a:xfrm>
            <a:prstGeom prst="chevron">
              <a:avLst>
                <a:gd name="adj" fmla="val 62310"/>
              </a:avLst>
            </a:prstGeom>
            <a:solidFill>
              <a:srgbClr val="FF820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96" name="Rectangle: Rounded Corners 4">
              <a:extLst>
                <a:ext uri="{FF2B5EF4-FFF2-40B4-BE49-F238E27FC236}">
                  <a16:creationId xmlns:a16="http://schemas.microsoft.com/office/drawing/2014/main" id="{7B05067D-1E70-4DC9-9204-53C0F9567C4A}"/>
                </a:ext>
              </a:extLst>
            </p:cNvPr>
            <p:cNvSpPr txBox="1"/>
            <p:nvPr/>
          </p:nvSpPr>
          <p:spPr>
            <a:xfrm>
              <a:off x="8577642" y="4970941"/>
              <a:ext cx="1008551" cy="373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0" lvl="1" defTabSz="333375">
                <a:lnSpc>
                  <a:spcPct val="90000"/>
                </a:lnSpc>
                <a:spcBef>
                  <a:spcPct val="0"/>
                </a:spcBef>
                <a:spcAft>
                  <a:spcPct val="15000"/>
                </a:spcAft>
              </a:pPr>
              <a:r>
                <a:rPr lang="en-US" sz="825">
                  <a:solidFill>
                    <a:schemeClr val="tx2"/>
                  </a:solidFill>
                  <a:latin typeface="Calibri" panose="020F0502020204030204" pitchFamily="34" charset="0"/>
                  <a:cs typeface="Calibri" panose="020F0502020204030204" pitchFamily="34" charset="0"/>
                </a:rPr>
                <a:t>lever</a:t>
              </a:r>
              <a:endParaRPr lang="en-US" sz="788">
                <a:solidFill>
                  <a:schemeClr val="tx2"/>
                </a:solidFill>
                <a:latin typeface="Calibri" panose="020F0502020204030204" pitchFamily="34" charset="0"/>
                <a:cs typeface="Calibri" panose="020F0502020204030204" pitchFamily="34" charset="0"/>
              </a:endParaRPr>
            </a:p>
          </p:txBody>
        </p:sp>
      </p:grpSp>
      <p:grpSp>
        <p:nvGrpSpPr>
          <p:cNvPr id="120" name="Group 119">
            <a:extLst>
              <a:ext uri="{FF2B5EF4-FFF2-40B4-BE49-F238E27FC236}">
                <a16:creationId xmlns:a16="http://schemas.microsoft.com/office/drawing/2014/main" id="{4290FCB1-7301-48B0-902A-3D9DED11DEED}"/>
              </a:ext>
            </a:extLst>
          </p:cNvPr>
          <p:cNvGrpSpPr/>
          <p:nvPr/>
        </p:nvGrpSpPr>
        <p:grpSpPr>
          <a:xfrm>
            <a:off x="125709" y="694902"/>
            <a:ext cx="456300" cy="455879"/>
            <a:chOff x="125709" y="694902"/>
            <a:chExt cx="456300" cy="455879"/>
          </a:xfrm>
        </p:grpSpPr>
        <p:sp>
          <p:nvSpPr>
            <p:cNvPr id="121" name="Oval 20">
              <a:extLst>
                <a:ext uri="{FF2B5EF4-FFF2-40B4-BE49-F238E27FC236}">
                  <a16:creationId xmlns:a16="http://schemas.microsoft.com/office/drawing/2014/main" id="{D52383F5-9B56-4717-8E2E-AECBFFAAA5CE}"/>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2" name="Group 121">
              <a:extLst>
                <a:ext uri="{FF2B5EF4-FFF2-40B4-BE49-F238E27FC236}">
                  <a16:creationId xmlns:a16="http://schemas.microsoft.com/office/drawing/2014/main" id="{BDFD46F4-0691-4976-A32E-54B2A3F7A395}"/>
                </a:ext>
              </a:extLst>
            </p:cNvPr>
            <p:cNvGrpSpPr/>
            <p:nvPr/>
          </p:nvGrpSpPr>
          <p:grpSpPr>
            <a:xfrm>
              <a:off x="220796" y="783044"/>
              <a:ext cx="256959" cy="253211"/>
              <a:chOff x="2822716" y="2621795"/>
              <a:chExt cx="508632" cy="501215"/>
            </a:xfrm>
            <a:solidFill>
              <a:schemeClr val="tx1"/>
            </a:solidFill>
          </p:grpSpPr>
          <p:sp>
            <p:nvSpPr>
              <p:cNvPr id="123" name="Freeform 24">
                <a:extLst>
                  <a:ext uri="{FF2B5EF4-FFF2-40B4-BE49-F238E27FC236}">
                    <a16:creationId xmlns:a16="http://schemas.microsoft.com/office/drawing/2014/main" id="{92DD7774-CC95-4AC3-B1F4-A437B0B6453E}"/>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124" name="Freeform 25">
                <a:extLst>
                  <a:ext uri="{FF2B5EF4-FFF2-40B4-BE49-F238E27FC236}">
                    <a16:creationId xmlns:a16="http://schemas.microsoft.com/office/drawing/2014/main" id="{EC1F4717-D466-4B2C-939F-55FD91BAD7C4}"/>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sp>
        <p:nvSpPr>
          <p:cNvPr id="103" name="Slide Number Placeholder 3">
            <a:extLst>
              <a:ext uri="{FF2B5EF4-FFF2-40B4-BE49-F238E27FC236}">
                <a16:creationId xmlns:a16="http://schemas.microsoft.com/office/drawing/2014/main" id="{0CC8E7E0-025F-4C57-A652-04469D13E84A}"/>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25</a:t>
            </a:fld>
            <a:endParaRPr lang="en-US"/>
          </a:p>
        </p:txBody>
      </p:sp>
      <p:sp>
        <p:nvSpPr>
          <p:cNvPr id="9" name="AutoShape 2">
            <a:hlinkClick r:id="rId3" action="ppaction://hlinksldjump"/>
            <a:extLst>
              <a:ext uri="{FF2B5EF4-FFF2-40B4-BE49-F238E27FC236}">
                <a16:creationId xmlns:a16="http://schemas.microsoft.com/office/drawing/2014/main" id="{48054482-62F0-C7E5-4764-3878A1C8BB2E}"/>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1" name="AutoShape 2">
            <a:hlinkClick r:id="rId4" action="ppaction://hlinksldjump"/>
            <a:extLst>
              <a:ext uri="{FF2B5EF4-FFF2-40B4-BE49-F238E27FC236}">
                <a16:creationId xmlns:a16="http://schemas.microsoft.com/office/drawing/2014/main" id="{E1BA5A70-DCC9-B0CE-DCBD-03783A1A53C0}"/>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2" name="AutoShape 2">
            <a:hlinkClick r:id="rId5" action="ppaction://hlinksldjump"/>
            <a:extLst>
              <a:ext uri="{FF2B5EF4-FFF2-40B4-BE49-F238E27FC236}">
                <a16:creationId xmlns:a16="http://schemas.microsoft.com/office/drawing/2014/main" id="{A24558E5-8338-057D-3B84-E90127C7EDC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3" name="AutoShape 2">
            <a:hlinkClick r:id="rId6" action="ppaction://hlinksldjump"/>
            <a:extLst>
              <a:ext uri="{FF2B5EF4-FFF2-40B4-BE49-F238E27FC236}">
                <a16:creationId xmlns:a16="http://schemas.microsoft.com/office/drawing/2014/main" id="{6EED3DD5-F8BA-4204-40ED-5E10478F65F5}"/>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4" name="AutoShape 2">
            <a:hlinkClick r:id="rId7" action="ppaction://hlinksldjump"/>
            <a:extLst>
              <a:ext uri="{FF2B5EF4-FFF2-40B4-BE49-F238E27FC236}">
                <a16:creationId xmlns:a16="http://schemas.microsoft.com/office/drawing/2014/main" id="{B54D72FD-803C-59B6-2428-24ABFE2A1E6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4" name="Group 23">
            <a:extLst>
              <a:ext uri="{FF2B5EF4-FFF2-40B4-BE49-F238E27FC236}">
                <a16:creationId xmlns:a16="http://schemas.microsoft.com/office/drawing/2014/main" id="{A7EDCE18-A8AF-F7D2-6F65-77C20E526748}"/>
              </a:ext>
            </a:extLst>
          </p:cNvPr>
          <p:cNvGrpSpPr/>
          <p:nvPr/>
        </p:nvGrpSpPr>
        <p:grpSpPr>
          <a:xfrm>
            <a:off x="7405014" y="4531233"/>
            <a:ext cx="186825" cy="186825"/>
            <a:chOff x="9873352" y="6041644"/>
            <a:chExt cx="249100" cy="249100"/>
          </a:xfrm>
        </p:grpSpPr>
        <p:sp>
          <p:nvSpPr>
            <p:cNvPr id="25" name="Oval 24">
              <a:hlinkClick r:id="" action="ppaction://hlinkshowjump?jump=previousslide"/>
              <a:extLst>
                <a:ext uri="{FF2B5EF4-FFF2-40B4-BE49-F238E27FC236}">
                  <a16:creationId xmlns:a16="http://schemas.microsoft.com/office/drawing/2014/main" id="{55A78087-7C19-5D62-36E5-D68E4D284169}"/>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6" name="Group 25">
              <a:extLst>
                <a:ext uri="{FF2B5EF4-FFF2-40B4-BE49-F238E27FC236}">
                  <a16:creationId xmlns:a16="http://schemas.microsoft.com/office/drawing/2014/main" id="{20D922BE-0A09-FADC-B122-5C99DDE1AFA3}"/>
                </a:ext>
              </a:extLst>
            </p:cNvPr>
            <p:cNvGrpSpPr/>
            <p:nvPr userDrawn="1"/>
          </p:nvGrpSpPr>
          <p:grpSpPr>
            <a:xfrm>
              <a:off x="9971776" y="6136088"/>
              <a:ext cx="41137" cy="66044"/>
              <a:chOff x="3345327" y="4804129"/>
              <a:chExt cx="74099" cy="118964"/>
            </a:xfrm>
          </p:grpSpPr>
          <p:cxnSp>
            <p:nvCxnSpPr>
              <p:cNvPr id="27" name="Straight Connector 26">
                <a:hlinkClick r:id="" action="ppaction://hlinkshowjump?jump=previousslide"/>
                <a:extLst>
                  <a:ext uri="{FF2B5EF4-FFF2-40B4-BE49-F238E27FC236}">
                    <a16:creationId xmlns:a16="http://schemas.microsoft.com/office/drawing/2014/main" id="{CB1063EA-19AD-0352-47FF-78BF386EAB03}"/>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hlinkClick r:id="" action="ppaction://hlinkshowjump?jump=previousslide"/>
                <a:extLst>
                  <a:ext uri="{FF2B5EF4-FFF2-40B4-BE49-F238E27FC236}">
                    <a16:creationId xmlns:a16="http://schemas.microsoft.com/office/drawing/2014/main" id="{18D239BB-92B4-8841-989D-AD377DF22FE4}"/>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9" name="Group 28">
            <a:extLst>
              <a:ext uri="{FF2B5EF4-FFF2-40B4-BE49-F238E27FC236}">
                <a16:creationId xmlns:a16="http://schemas.microsoft.com/office/drawing/2014/main" id="{3196F0B1-9EEC-49B4-9A2F-F0C4C96242C2}"/>
              </a:ext>
            </a:extLst>
          </p:cNvPr>
          <p:cNvGrpSpPr/>
          <p:nvPr/>
        </p:nvGrpSpPr>
        <p:grpSpPr>
          <a:xfrm>
            <a:off x="7642346" y="4531233"/>
            <a:ext cx="186825" cy="186825"/>
            <a:chOff x="10189795" y="6045160"/>
            <a:chExt cx="249100" cy="249100"/>
          </a:xfrm>
        </p:grpSpPr>
        <p:sp>
          <p:nvSpPr>
            <p:cNvPr id="30" name="Oval 29">
              <a:hlinkClick r:id="" action="ppaction://hlinkshowjump?jump=nextslide"/>
              <a:extLst>
                <a:ext uri="{FF2B5EF4-FFF2-40B4-BE49-F238E27FC236}">
                  <a16:creationId xmlns:a16="http://schemas.microsoft.com/office/drawing/2014/main" id="{5BEAB211-F9FB-1764-73A5-FEE36ABF7715}"/>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3EE644D9-1822-0717-1263-4580A53756CC}"/>
                </a:ext>
              </a:extLst>
            </p:cNvPr>
            <p:cNvGrpSpPr/>
            <p:nvPr userDrawn="1"/>
          </p:nvGrpSpPr>
          <p:grpSpPr>
            <a:xfrm flipH="1" flipV="1">
              <a:off x="10297292" y="6133992"/>
              <a:ext cx="41137" cy="66044"/>
              <a:chOff x="3345327" y="4804129"/>
              <a:chExt cx="74099" cy="118964"/>
            </a:xfrm>
          </p:grpSpPr>
          <p:cxnSp>
            <p:nvCxnSpPr>
              <p:cNvPr id="32" name="Straight Connector 31">
                <a:hlinkClick r:id="" action="ppaction://hlinkshowjump?jump=nextslide"/>
                <a:extLst>
                  <a:ext uri="{FF2B5EF4-FFF2-40B4-BE49-F238E27FC236}">
                    <a16:creationId xmlns:a16="http://schemas.microsoft.com/office/drawing/2014/main" id="{859BD628-B101-3A47-AE49-028EBEFCDA7A}"/>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hlinkClick r:id="" action="ppaction://hlinkshowjump?jump=nextslide"/>
                <a:extLst>
                  <a:ext uri="{FF2B5EF4-FFF2-40B4-BE49-F238E27FC236}">
                    <a16:creationId xmlns:a16="http://schemas.microsoft.com/office/drawing/2014/main" id="{2A8EB477-9C2F-445F-CE53-DA3BFD2F2EB9}"/>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4" name="Rounded Rectangle 14">
            <a:hlinkClick r:id="rId8"/>
            <a:extLst>
              <a:ext uri="{FF2B5EF4-FFF2-40B4-BE49-F238E27FC236}">
                <a16:creationId xmlns:a16="http://schemas.microsoft.com/office/drawing/2014/main" id="{8CDA6C66-667C-2075-6314-1EC51717F28A}"/>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1/4</a:t>
            </a:r>
            <a:endParaRPr lang="en-US" sz="800" u="sng" dirty="0">
              <a:solidFill>
                <a:schemeClr val="bg2"/>
              </a:solidFill>
            </a:endParaRPr>
          </a:p>
        </p:txBody>
      </p:sp>
      <p:sp>
        <p:nvSpPr>
          <p:cNvPr id="2" name="Arrow: Right 88">
            <a:hlinkClick r:id="" action="ppaction://hlinkshowjump?jump=lastslideviewed"/>
            <a:extLst>
              <a:ext uri="{FF2B5EF4-FFF2-40B4-BE49-F238E27FC236}">
                <a16:creationId xmlns:a16="http://schemas.microsoft.com/office/drawing/2014/main" id="{B067EF07-96DB-EC3A-6927-C8E31510EF0A}"/>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Graphic 5">
            <a:hlinkClick r:id="rId9" action="ppaction://hlinksldjump"/>
            <a:extLst>
              <a:ext uri="{FF2B5EF4-FFF2-40B4-BE49-F238E27FC236}">
                <a16:creationId xmlns:a16="http://schemas.microsoft.com/office/drawing/2014/main" id="{4D6ABBB9-0B65-FC20-48B2-78E522474B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160961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582250D-84DD-4901-9B7A-680962D02B0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582250D-84DD-4901-9B7A-680962D02B0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EF0787AA-3A46-4F5E-A5AA-09BA8F58FF7C}"/>
              </a:ext>
            </a:extLst>
          </p:cNvPr>
          <p:cNvGrpSpPr/>
          <p:nvPr/>
        </p:nvGrpSpPr>
        <p:grpSpPr>
          <a:xfrm>
            <a:off x="4897307" y="699300"/>
            <a:ext cx="1979712" cy="765103"/>
            <a:chOff x="6529743" y="1409385"/>
            <a:chExt cx="2639616" cy="1020137"/>
          </a:xfrm>
        </p:grpSpPr>
        <p:grpSp>
          <p:nvGrpSpPr>
            <p:cNvPr id="10" name="Group 9">
              <a:extLst>
                <a:ext uri="{FF2B5EF4-FFF2-40B4-BE49-F238E27FC236}">
                  <a16:creationId xmlns:a16="http://schemas.microsoft.com/office/drawing/2014/main" id="{9B010695-136C-4EE2-AA13-72E202FACC87}"/>
                </a:ext>
              </a:extLst>
            </p:cNvPr>
            <p:cNvGrpSpPr/>
            <p:nvPr/>
          </p:nvGrpSpPr>
          <p:grpSpPr>
            <a:xfrm>
              <a:off x="6637675" y="1514759"/>
              <a:ext cx="2531684" cy="788933"/>
              <a:chOff x="107932" y="3563875"/>
              <a:chExt cx="2531684" cy="788933"/>
            </a:xfrm>
          </p:grpSpPr>
          <p:sp>
            <p:nvSpPr>
              <p:cNvPr id="80" name="Rounded Rectangle 79">
                <a:extLst>
                  <a:ext uri="{FF2B5EF4-FFF2-40B4-BE49-F238E27FC236}">
                    <a16:creationId xmlns:a16="http://schemas.microsoft.com/office/drawing/2014/main" id="{4B1A88F8-77EF-4CA1-A438-87FA9A38C4FD}"/>
                  </a:ext>
                </a:extLst>
              </p:cNvPr>
              <p:cNvSpPr/>
              <p:nvPr/>
            </p:nvSpPr>
            <p:spPr>
              <a:xfrm>
                <a:off x="107932" y="3563875"/>
                <a:ext cx="2531684" cy="788933"/>
              </a:xfrm>
              <a:prstGeom prst="roundRect">
                <a:avLst>
                  <a:gd name="adj" fmla="val 50000"/>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2" name="Oval 81">
                <a:extLst>
                  <a:ext uri="{FF2B5EF4-FFF2-40B4-BE49-F238E27FC236}">
                    <a16:creationId xmlns:a16="http://schemas.microsoft.com/office/drawing/2014/main" id="{27B80841-2371-42AA-BBF2-66882DC8D143}"/>
                  </a:ext>
                </a:extLst>
              </p:cNvPr>
              <p:cNvSpPr/>
              <p:nvPr/>
            </p:nvSpPr>
            <p:spPr>
              <a:xfrm>
                <a:off x="247839" y="3717565"/>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3" name="Rectangle 82">
                <a:extLst>
                  <a:ext uri="{FF2B5EF4-FFF2-40B4-BE49-F238E27FC236}">
                    <a16:creationId xmlns:a16="http://schemas.microsoft.com/office/drawing/2014/main" id="{81C64A28-6F1F-49A1-8974-ABE16609BECC}"/>
                  </a:ext>
                </a:extLst>
              </p:cNvPr>
              <p:cNvSpPr/>
              <p:nvPr/>
            </p:nvSpPr>
            <p:spPr>
              <a:xfrm>
                <a:off x="876032" y="3793727"/>
                <a:ext cx="1624303"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COSTS</a:t>
                </a:r>
              </a:p>
            </p:txBody>
          </p:sp>
          <p:grpSp>
            <p:nvGrpSpPr>
              <p:cNvPr id="173" name="Groupe 900">
                <a:extLst>
                  <a:ext uri="{FF2B5EF4-FFF2-40B4-BE49-F238E27FC236}">
                    <a16:creationId xmlns:a16="http://schemas.microsoft.com/office/drawing/2014/main" id="{0827DFE4-30A6-4460-ACCE-E93F50AF69E3}"/>
                  </a:ext>
                </a:extLst>
              </p:cNvPr>
              <p:cNvGrpSpPr/>
              <p:nvPr/>
            </p:nvGrpSpPr>
            <p:grpSpPr>
              <a:xfrm>
                <a:off x="375758" y="3803045"/>
                <a:ext cx="261924" cy="310595"/>
                <a:chOff x="8237538" y="722313"/>
                <a:chExt cx="469900" cy="557212"/>
              </a:xfrm>
              <a:solidFill>
                <a:srgbClr val="007D74"/>
              </a:solidFill>
            </p:grpSpPr>
            <p:sp>
              <p:nvSpPr>
                <p:cNvPr id="174" name="Freeform 118">
                  <a:extLst>
                    <a:ext uri="{FF2B5EF4-FFF2-40B4-BE49-F238E27FC236}">
                      <a16:creationId xmlns:a16="http://schemas.microsoft.com/office/drawing/2014/main" id="{26013A8B-6B7E-4117-BF2D-C9D6A37D6593}"/>
                    </a:ext>
                  </a:extLst>
                </p:cNvPr>
                <p:cNvSpPr>
                  <a:spLocks noEditPoints="1"/>
                </p:cNvSpPr>
                <p:nvPr/>
              </p:nvSpPr>
              <p:spPr bwMode="auto">
                <a:xfrm>
                  <a:off x="8237538" y="1054100"/>
                  <a:ext cx="469900" cy="225425"/>
                </a:xfrm>
                <a:custGeom>
                  <a:avLst/>
                  <a:gdLst>
                    <a:gd name="T0" fmla="*/ 103 w 125"/>
                    <a:gd name="T1" fmla="*/ 4 h 60"/>
                    <a:gd name="T2" fmla="*/ 95 w 125"/>
                    <a:gd name="T3" fmla="*/ 3 h 60"/>
                    <a:gd name="T4" fmla="*/ 68 w 125"/>
                    <a:gd name="T5" fmla="*/ 16 h 60"/>
                    <a:gd name="T6" fmla="*/ 70 w 125"/>
                    <a:gd name="T7" fmla="*/ 23 h 60"/>
                    <a:gd name="T8" fmla="*/ 103 w 125"/>
                    <a:gd name="T9" fmla="*/ 4 h 60"/>
                    <a:gd name="T10" fmla="*/ 121 w 125"/>
                    <a:gd name="T11" fmla="*/ 5 h 60"/>
                    <a:gd name="T12" fmla="*/ 105 w 125"/>
                    <a:gd name="T13" fmla="*/ 6 h 60"/>
                    <a:gd name="T14" fmla="*/ 70 w 125"/>
                    <a:gd name="T15" fmla="*/ 26 h 60"/>
                    <a:gd name="T16" fmla="*/ 69 w 125"/>
                    <a:gd name="T17" fmla="*/ 28 h 60"/>
                    <a:gd name="T18" fmla="*/ 61 w 125"/>
                    <a:gd name="T19" fmla="*/ 35 h 60"/>
                    <a:gd name="T20" fmla="*/ 52 w 125"/>
                    <a:gd name="T21" fmla="*/ 34 h 60"/>
                    <a:gd name="T22" fmla="*/ 34 w 125"/>
                    <a:gd name="T23" fmla="*/ 25 h 60"/>
                    <a:gd name="T24" fmla="*/ 34 w 125"/>
                    <a:gd name="T25" fmla="*/ 22 h 60"/>
                    <a:gd name="T26" fmla="*/ 54 w 125"/>
                    <a:gd name="T27" fmla="*/ 32 h 60"/>
                    <a:gd name="T28" fmla="*/ 59 w 125"/>
                    <a:gd name="T29" fmla="*/ 32 h 60"/>
                    <a:gd name="T30" fmla="*/ 60 w 125"/>
                    <a:gd name="T31" fmla="*/ 32 h 60"/>
                    <a:gd name="T32" fmla="*/ 60 w 125"/>
                    <a:gd name="T33" fmla="*/ 32 h 60"/>
                    <a:gd name="T34" fmla="*/ 65 w 125"/>
                    <a:gd name="T35" fmla="*/ 29 h 60"/>
                    <a:gd name="T36" fmla="*/ 66 w 125"/>
                    <a:gd name="T37" fmla="*/ 27 h 60"/>
                    <a:gd name="T38" fmla="*/ 67 w 125"/>
                    <a:gd name="T39" fmla="*/ 24 h 60"/>
                    <a:gd name="T40" fmla="*/ 65 w 125"/>
                    <a:gd name="T41" fmla="*/ 17 h 60"/>
                    <a:gd name="T42" fmla="*/ 62 w 125"/>
                    <a:gd name="T43" fmla="*/ 14 h 60"/>
                    <a:gd name="T44" fmla="*/ 33 w 125"/>
                    <a:gd name="T45" fmla="*/ 1 h 60"/>
                    <a:gd name="T46" fmla="*/ 23 w 125"/>
                    <a:gd name="T47" fmla="*/ 1 h 60"/>
                    <a:gd name="T48" fmla="*/ 3 w 125"/>
                    <a:gd name="T49" fmla="*/ 5 h 60"/>
                    <a:gd name="T50" fmla="*/ 0 w 125"/>
                    <a:gd name="T51" fmla="*/ 39 h 60"/>
                    <a:gd name="T52" fmla="*/ 3 w 125"/>
                    <a:gd name="T53" fmla="*/ 44 h 60"/>
                    <a:gd name="T54" fmla="*/ 17 w 125"/>
                    <a:gd name="T55" fmla="*/ 44 h 60"/>
                    <a:gd name="T56" fmla="*/ 20 w 125"/>
                    <a:gd name="T57" fmla="*/ 44 h 60"/>
                    <a:gd name="T58" fmla="*/ 22 w 125"/>
                    <a:gd name="T59" fmla="*/ 45 h 60"/>
                    <a:gd name="T60" fmla="*/ 59 w 125"/>
                    <a:gd name="T61" fmla="*/ 59 h 60"/>
                    <a:gd name="T62" fmla="*/ 64 w 125"/>
                    <a:gd name="T63" fmla="*/ 59 h 60"/>
                    <a:gd name="T64" fmla="*/ 66 w 125"/>
                    <a:gd name="T65" fmla="*/ 58 h 60"/>
                    <a:gd name="T66" fmla="*/ 116 w 125"/>
                    <a:gd name="T67" fmla="*/ 21 h 60"/>
                    <a:gd name="T68" fmla="*/ 121 w 125"/>
                    <a:gd name="T6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0">
                      <a:moveTo>
                        <a:pt x="103" y="4"/>
                      </a:moveTo>
                      <a:cubicBezTo>
                        <a:pt x="100" y="2"/>
                        <a:pt x="97" y="1"/>
                        <a:pt x="95" y="3"/>
                      </a:cubicBezTo>
                      <a:cubicBezTo>
                        <a:pt x="68" y="16"/>
                        <a:pt x="68" y="16"/>
                        <a:pt x="68" y="16"/>
                      </a:cubicBezTo>
                      <a:cubicBezTo>
                        <a:pt x="69" y="18"/>
                        <a:pt x="70" y="20"/>
                        <a:pt x="70" y="23"/>
                      </a:cubicBezTo>
                      <a:lnTo>
                        <a:pt x="103" y="4"/>
                      </a:lnTo>
                      <a:close/>
                      <a:moveTo>
                        <a:pt x="121" y="5"/>
                      </a:moveTo>
                      <a:cubicBezTo>
                        <a:pt x="118" y="1"/>
                        <a:pt x="111" y="2"/>
                        <a:pt x="105" y="6"/>
                      </a:cubicBezTo>
                      <a:cubicBezTo>
                        <a:pt x="94" y="12"/>
                        <a:pt x="70" y="26"/>
                        <a:pt x="70" y="26"/>
                      </a:cubicBezTo>
                      <a:cubicBezTo>
                        <a:pt x="69" y="27"/>
                        <a:pt x="69" y="28"/>
                        <a:pt x="69" y="28"/>
                      </a:cubicBezTo>
                      <a:cubicBezTo>
                        <a:pt x="67" y="32"/>
                        <a:pt x="64" y="34"/>
                        <a:pt x="61" y="35"/>
                      </a:cubicBezTo>
                      <a:cubicBezTo>
                        <a:pt x="58" y="36"/>
                        <a:pt x="55" y="36"/>
                        <a:pt x="52" y="34"/>
                      </a:cubicBezTo>
                      <a:cubicBezTo>
                        <a:pt x="34" y="25"/>
                        <a:pt x="34" y="25"/>
                        <a:pt x="34" y="25"/>
                      </a:cubicBezTo>
                      <a:cubicBezTo>
                        <a:pt x="34" y="22"/>
                        <a:pt x="34" y="22"/>
                        <a:pt x="34" y="22"/>
                      </a:cubicBezTo>
                      <a:cubicBezTo>
                        <a:pt x="54" y="32"/>
                        <a:pt x="54" y="32"/>
                        <a:pt x="54" y="32"/>
                      </a:cubicBezTo>
                      <a:cubicBezTo>
                        <a:pt x="55" y="32"/>
                        <a:pt x="57" y="33"/>
                        <a:pt x="59" y="32"/>
                      </a:cubicBezTo>
                      <a:cubicBezTo>
                        <a:pt x="59" y="32"/>
                        <a:pt x="59" y="32"/>
                        <a:pt x="60" y="32"/>
                      </a:cubicBezTo>
                      <a:cubicBezTo>
                        <a:pt x="60" y="32"/>
                        <a:pt x="60" y="32"/>
                        <a:pt x="60" y="32"/>
                      </a:cubicBezTo>
                      <a:cubicBezTo>
                        <a:pt x="62" y="32"/>
                        <a:pt x="63" y="31"/>
                        <a:pt x="65" y="29"/>
                      </a:cubicBezTo>
                      <a:cubicBezTo>
                        <a:pt x="65" y="29"/>
                        <a:pt x="66" y="28"/>
                        <a:pt x="66" y="27"/>
                      </a:cubicBezTo>
                      <a:cubicBezTo>
                        <a:pt x="67" y="26"/>
                        <a:pt x="67" y="25"/>
                        <a:pt x="67" y="24"/>
                      </a:cubicBezTo>
                      <a:cubicBezTo>
                        <a:pt x="67" y="22"/>
                        <a:pt x="67" y="19"/>
                        <a:pt x="65" y="17"/>
                      </a:cubicBezTo>
                      <a:cubicBezTo>
                        <a:pt x="64" y="16"/>
                        <a:pt x="63" y="15"/>
                        <a:pt x="62" y="14"/>
                      </a:cubicBezTo>
                      <a:cubicBezTo>
                        <a:pt x="62" y="14"/>
                        <a:pt x="40" y="4"/>
                        <a:pt x="33" y="1"/>
                      </a:cubicBezTo>
                      <a:cubicBezTo>
                        <a:pt x="30" y="0"/>
                        <a:pt x="27" y="1"/>
                        <a:pt x="23" y="1"/>
                      </a:cubicBezTo>
                      <a:cubicBezTo>
                        <a:pt x="19" y="2"/>
                        <a:pt x="3" y="5"/>
                        <a:pt x="3" y="5"/>
                      </a:cubicBezTo>
                      <a:cubicBezTo>
                        <a:pt x="8" y="10"/>
                        <a:pt x="2" y="28"/>
                        <a:pt x="0" y="39"/>
                      </a:cubicBezTo>
                      <a:cubicBezTo>
                        <a:pt x="0" y="43"/>
                        <a:pt x="1" y="44"/>
                        <a:pt x="3" y="44"/>
                      </a:cubicBezTo>
                      <a:cubicBezTo>
                        <a:pt x="17" y="44"/>
                        <a:pt x="17" y="44"/>
                        <a:pt x="17" y="44"/>
                      </a:cubicBezTo>
                      <a:cubicBezTo>
                        <a:pt x="17" y="44"/>
                        <a:pt x="19" y="44"/>
                        <a:pt x="20" y="44"/>
                      </a:cubicBezTo>
                      <a:cubicBezTo>
                        <a:pt x="21" y="44"/>
                        <a:pt x="22" y="45"/>
                        <a:pt x="22" y="45"/>
                      </a:cubicBezTo>
                      <a:cubicBezTo>
                        <a:pt x="59" y="59"/>
                        <a:pt x="59" y="59"/>
                        <a:pt x="59" y="59"/>
                      </a:cubicBezTo>
                      <a:cubicBezTo>
                        <a:pt x="60" y="60"/>
                        <a:pt x="62" y="60"/>
                        <a:pt x="64" y="59"/>
                      </a:cubicBezTo>
                      <a:cubicBezTo>
                        <a:pt x="64" y="59"/>
                        <a:pt x="65" y="59"/>
                        <a:pt x="66" y="58"/>
                      </a:cubicBezTo>
                      <a:cubicBezTo>
                        <a:pt x="77" y="51"/>
                        <a:pt x="112" y="24"/>
                        <a:pt x="116" y="21"/>
                      </a:cubicBezTo>
                      <a:cubicBezTo>
                        <a:pt x="125" y="14"/>
                        <a:pt x="124" y="9"/>
                        <a:pt x="121" y="5"/>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5" name="Freeform 119">
                  <a:extLst>
                    <a:ext uri="{FF2B5EF4-FFF2-40B4-BE49-F238E27FC236}">
                      <a16:creationId xmlns:a16="http://schemas.microsoft.com/office/drawing/2014/main" id="{C59E29FB-2246-47AC-B0A3-ABCAE96F35FA}"/>
                    </a:ext>
                  </a:extLst>
                </p:cNvPr>
                <p:cNvSpPr>
                  <a:spLocks/>
                </p:cNvSpPr>
                <p:nvPr/>
              </p:nvSpPr>
              <p:spPr bwMode="auto">
                <a:xfrm>
                  <a:off x="8347076" y="722313"/>
                  <a:ext cx="250825" cy="247650"/>
                </a:xfrm>
                <a:custGeom>
                  <a:avLst/>
                  <a:gdLst>
                    <a:gd name="T0" fmla="*/ 66 w 67"/>
                    <a:gd name="T1" fmla="*/ 27 h 66"/>
                    <a:gd name="T2" fmla="*/ 65 w 67"/>
                    <a:gd name="T3" fmla="*/ 22 h 66"/>
                    <a:gd name="T4" fmla="*/ 61 w 67"/>
                    <a:gd name="T5" fmla="*/ 20 h 66"/>
                    <a:gd name="T6" fmla="*/ 61 w 67"/>
                    <a:gd name="T7" fmla="*/ 20 h 66"/>
                    <a:gd name="T8" fmla="*/ 57 w 67"/>
                    <a:gd name="T9" fmla="*/ 26 h 66"/>
                    <a:gd name="T10" fmla="*/ 58 w 67"/>
                    <a:gd name="T11" fmla="*/ 33 h 66"/>
                    <a:gd name="T12" fmla="*/ 33 w 67"/>
                    <a:gd name="T13" fmla="*/ 57 h 66"/>
                    <a:gd name="T14" fmla="*/ 9 w 67"/>
                    <a:gd name="T15" fmla="*/ 33 h 66"/>
                    <a:gd name="T16" fmla="*/ 33 w 67"/>
                    <a:gd name="T17" fmla="*/ 8 h 66"/>
                    <a:gd name="T18" fmla="*/ 47 w 67"/>
                    <a:gd name="T19" fmla="*/ 13 h 66"/>
                    <a:gd name="T20" fmla="*/ 51 w 67"/>
                    <a:gd name="T21" fmla="*/ 8 h 66"/>
                    <a:gd name="T22" fmla="*/ 46 w 67"/>
                    <a:gd name="T23" fmla="*/ 5 h 66"/>
                    <a:gd name="T24" fmla="*/ 44 w 67"/>
                    <a:gd name="T25" fmla="*/ 2 h 66"/>
                    <a:gd name="T26" fmla="*/ 40 w 67"/>
                    <a:gd name="T27" fmla="*/ 0 h 66"/>
                    <a:gd name="T28" fmla="*/ 36 w 67"/>
                    <a:gd name="T29" fmla="*/ 2 h 66"/>
                    <a:gd name="T30" fmla="*/ 30 w 67"/>
                    <a:gd name="T31" fmla="*/ 2 h 66"/>
                    <a:gd name="T32" fmla="*/ 27 w 67"/>
                    <a:gd name="T33" fmla="*/ 0 h 66"/>
                    <a:gd name="T34" fmla="*/ 23 w 67"/>
                    <a:gd name="T35" fmla="*/ 2 h 66"/>
                    <a:gd name="T36" fmla="*/ 20 w 67"/>
                    <a:gd name="T37" fmla="*/ 5 h 66"/>
                    <a:gd name="T38" fmla="*/ 16 w 67"/>
                    <a:gd name="T39" fmla="*/ 8 h 66"/>
                    <a:gd name="T40" fmla="*/ 12 w 67"/>
                    <a:gd name="T41" fmla="*/ 8 h 66"/>
                    <a:gd name="T42" fmla="*/ 8 w 67"/>
                    <a:gd name="T43" fmla="*/ 11 h 66"/>
                    <a:gd name="T44" fmla="*/ 8 w 67"/>
                    <a:gd name="T45" fmla="*/ 15 h 66"/>
                    <a:gd name="T46" fmla="*/ 5 w 67"/>
                    <a:gd name="T47" fmla="*/ 20 h 66"/>
                    <a:gd name="T48" fmla="*/ 2 w 67"/>
                    <a:gd name="T49" fmla="*/ 22 h 66"/>
                    <a:gd name="T50" fmla="*/ 1 w 67"/>
                    <a:gd name="T51" fmla="*/ 27 h 66"/>
                    <a:gd name="T52" fmla="*/ 3 w 67"/>
                    <a:gd name="T53" fmla="*/ 30 h 66"/>
                    <a:gd name="T54" fmla="*/ 3 w 67"/>
                    <a:gd name="T55" fmla="*/ 36 h 66"/>
                    <a:gd name="T56" fmla="*/ 1 w 67"/>
                    <a:gd name="T57" fmla="*/ 39 h 66"/>
                    <a:gd name="T58" fmla="*/ 2 w 67"/>
                    <a:gd name="T59" fmla="*/ 44 h 66"/>
                    <a:gd name="T60" fmla="*/ 5 w 67"/>
                    <a:gd name="T61" fmla="*/ 46 h 66"/>
                    <a:gd name="T62" fmla="*/ 8 w 67"/>
                    <a:gd name="T63" fmla="*/ 51 h 66"/>
                    <a:gd name="T64" fmla="*/ 8 w 67"/>
                    <a:gd name="T65" fmla="*/ 54 h 66"/>
                    <a:gd name="T66" fmla="*/ 12 w 67"/>
                    <a:gd name="T67" fmla="*/ 58 h 66"/>
                    <a:gd name="T68" fmla="*/ 16 w 67"/>
                    <a:gd name="T69" fmla="*/ 58 h 66"/>
                    <a:gd name="T70" fmla="*/ 20 w 67"/>
                    <a:gd name="T71" fmla="*/ 61 h 66"/>
                    <a:gd name="T72" fmla="*/ 23 w 67"/>
                    <a:gd name="T73" fmla="*/ 64 h 66"/>
                    <a:gd name="T74" fmla="*/ 27 w 67"/>
                    <a:gd name="T75" fmla="*/ 65 h 66"/>
                    <a:gd name="T76" fmla="*/ 30 w 67"/>
                    <a:gd name="T77" fmla="*/ 64 h 66"/>
                    <a:gd name="T78" fmla="*/ 36 w 67"/>
                    <a:gd name="T79" fmla="*/ 64 h 66"/>
                    <a:gd name="T80" fmla="*/ 40 w 67"/>
                    <a:gd name="T81" fmla="*/ 65 h 66"/>
                    <a:gd name="T82" fmla="*/ 44 w 67"/>
                    <a:gd name="T83" fmla="*/ 64 h 66"/>
                    <a:gd name="T84" fmla="*/ 46 w 67"/>
                    <a:gd name="T85" fmla="*/ 61 h 66"/>
                    <a:gd name="T86" fmla="*/ 51 w 67"/>
                    <a:gd name="T87" fmla="*/ 58 h 66"/>
                    <a:gd name="T88" fmla="*/ 55 w 67"/>
                    <a:gd name="T89" fmla="*/ 58 h 66"/>
                    <a:gd name="T90" fmla="*/ 58 w 67"/>
                    <a:gd name="T91" fmla="*/ 54 h 66"/>
                    <a:gd name="T92" fmla="*/ 59 w 67"/>
                    <a:gd name="T93" fmla="*/ 51 h 66"/>
                    <a:gd name="T94" fmla="*/ 61 w 67"/>
                    <a:gd name="T95" fmla="*/ 46 h 66"/>
                    <a:gd name="T96" fmla="*/ 65 w 67"/>
                    <a:gd name="T97" fmla="*/ 44 h 66"/>
                    <a:gd name="T98" fmla="*/ 66 w 67"/>
                    <a:gd name="T99" fmla="*/ 39 h 66"/>
                    <a:gd name="T100" fmla="*/ 64 w 67"/>
                    <a:gd name="T101" fmla="*/ 36 h 66"/>
                    <a:gd name="T102" fmla="*/ 64 w 67"/>
                    <a:gd name="T103" fmla="*/ 30 h 66"/>
                    <a:gd name="T104" fmla="*/ 66 w 67"/>
                    <a:gd name="T10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6">
                      <a:moveTo>
                        <a:pt x="66" y="27"/>
                      </a:moveTo>
                      <a:cubicBezTo>
                        <a:pt x="67" y="25"/>
                        <a:pt x="66" y="23"/>
                        <a:pt x="65" y="22"/>
                      </a:cubicBezTo>
                      <a:cubicBezTo>
                        <a:pt x="61" y="20"/>
                        <a:pt x="61" y="20"/>
                        <a:pt x="61" y="20"/>
                      </a:cubicBezTo>
                      <a:cubicBezTo>
                        <a:pt x="61" y="20"/>
                        <a:pt x="61" y="20"/>
                        <a:pt x="61" y="20"/>
                      </a:cubicBezTo>
                      <a:cubicBezTo>
                        <a:pt x="57" y="26"/>
                        <a:pt x="57" y="26"/>
                        <a:pt x="57" y="26"/>
                      </a:cubicBezTo>
                      <a:cubicBezTo>
                        <a:pt x="57" y="28"/>
                        <a:pt x="58" y="30"/>
                        <a:pt x="58" y="33"/>
                      </a:cubicBezTo>
                      <a:cubicBezTo>
                        <a:pt x="58" y="46"/>
                        <a:pt x="47" y="57"/>
                        <a:pt x="33" y="57"/>
                      </a:cubicBezTo>
                      <a:cubicBezTo>
                        <a:pt x="20" y="57"/>
                        <a:pt x="9" y="46"/>
                        <a:pt x="9" y="33"/>
                      </a:cubicBezTo>
                      <a:cubicBezTo>
                        <a:pt x="9" y="19"/>
                        <a:pt x="20" y="8"/>
                        <a:pt x="33" y="8"/>
                      </a:cubicBezTo>
                      <a:cubicBezTo>
                        <a:pt x="38" y="8"/>
                        <a:pt x="43" y="10"/>
                        <a:pt x="47" y="13"/>
                      </a:cubicBezTo>
                      <a:cubicBezTo>
                        <a:pt x="51" y="8"/>
                        <a:pt x="51" y="8"/>
                        <a:pt x="51" y="8"/>
                      </a:cubicBezTo>
                      <a:cubicBezTo>
                        <a:pt x="49" y="7"/>
                        <a:pt x="47" y="6"/>
                        <a:pt x="46" y="5"/>
                      </a:cubicBezTo>
                      <a:cubicBezTo>
                        <a:pt x="44" y="2"/>
                        <a:pt x="44" y="2"/>
                        <a:pt x="44" y="2"/>
                      </a:cubicBezTo>
                      <a:cubicBezTo>
                        <a:pt x="43" y="0"/>
                        <a:pt x="41" y="0"/>
                        <a:pt x="40" y="0"/>
                      </a:cubicBezTo>
                      <a:cubicBezTo>
                        <a:pt x="36" y="2"/>
                        <a:pt x="36" y="2"/>
                        <a:pt x="36" y="2"/>
                      </a:cubicBezTo>
                      <a:cubicBezTo>
                        <a:pt x="35" y="3"/>
                        <a:pt x="32" y="3"/>
                        <a:pt x="30" y="2"/>
                      </a:cubicBezTo>
                      <a:cubicBezTo>
                        <a:pt x="27" y="0"/>
                        <a:pt x="27" y="0"/>
                        <a:pt x="27" y="0"/>
                      </a:cubicBezTo>
                      <a:cubicBezTo>
                        <a:pt x="26" y="0"/>
                        <a:pt x="23" y="0"/>
                        <a:pt x="23" y="2"/>
                      </a:cubicBezTo>
                      <a:cubicBezTo>
                        <a:pt x="20" y="5"/>
                        <a:pt x="20" y="5"/>
                        <a:pt x="20" y="5"/>
                      </a:cubicBezTo>
                      <a:cubicBezTo>
                        <a:pt x="19" y="6"/>
                        <a:pt x="17" y="8"/>
                        <a:pt x="16" y="8"/>
                      </a:cubicBezTo>
                      <a:cubicBezTo>
                        <a:pt x="12" y="8"/>
                        <a:pt x="12" y="8"/>
                        <a:pt x="12" y="8"/>
                      </a:cubicBezTo>
                      <a:cubicBezTo>
                        <a:pt x="10" y="8"/>
                        <a:pt x="8" y="9"/>
                        <a:pt x="8" y="11"/>
                      </a:cubicBezTo>
                      <a:cubicBezTo>
                        <a:pt x="8" y="15"/>
                        <a:pt x="8" y="15"/>
                        <a:pt x="8" y="15"/>
                      </a:cubicBezTo>
                      <a:cubicBezTo>
                        <a:pt x="8" y="17"/>
                        <a:pt x="7" y="19"/>
                        <a:pt x="5" y="20"/>
                      </a:cubicBezTo>
                      <a:cubicBezTo>
                        <a:pt x="2" y="22"/>
                        <a:pt x="2" y="22"/>
                        <a:pt x="2" y="22"/>
                      </a:cubicBezTo>
                      <a:cubicBezTo>
                        <a:pt x="1" y="23"/>
                        <a:pt x="0" y="25"/>
                        <a:pt x="1" y="27"/>
                      </a:cubicBezTo>
                      <a:cubicBezTo>
                        <a:pt x="3" y="30"/>
                        <a:pt x="3" y="30"/>
                        <a:pt x="3" y="30"/>
                      </a:cubicBezTo>
                      <a:cubicBezTo>
                        <a:pt x="3" y="32"/>
                        <a:pt x="3" y="34"/>
                        <a:pt x="3" y="36"/>
                      </a:cubicBezTo>
                      <a:cubicBezTo>
                        <a:pt x="1" y="39"/>
                        <a:pt x="1" y="39"/>
                        <a:pt x="1" y="39"/>
                      </a:cubicBezTo>
                      <a:cubicBezTo>
                        <a:pt x="0" y="41"/>
                        <a:pt x="1" y="43"/>
                        <a:pt x="2" y="44"/>
                      </a:cubicBezTo>
                      <a:cubicBezTo>
                        <a:pt x="5" y="46"/>
                        <a:pt x="5" y="46"/>
                        <a:pt x="5" y="46"/>
                      </a:cubicBezTo>
                      <a:cubicBezTo>
                        <a:pt x="7" y="47"/>
                        <a:pt x="8" y="49"/>
                        <a:pt x="8" y="51"/>
                      </a:cubicBezTo>
                      <a:cubicBezTo>
                        <a:pt x="8" y="54"/>
                        <a:pt x="8" y="54"/>
                        <a:pt x="8" y="54"/>
                      </a:cubicBezTo>
                      <a:cubicBezTo>
                        <a:pt x="8" y="56"/>
                        <a:pt x="10" y="58"/>
                        <a:pt x="12" y="58"/>
                      </a:cubicBezTo>
                      <a:cubicBezTo>
                        <a:pt x="16" y="58"/>
                        <a:pt x="16" y="58"/>
                        <a:pt x="16" y="58"/>
                      </a:cubicBezTo>
                      <a:cubicBezTo>
                        <a:pt x="17" y="58"/>
                        <a:pt x="19" y="59"/>
                        <a:pt x="20" y="61"/>
                      </a:cubicBezTo>
                      <a:cubicBezTo>
                        <a:pt x="23" y="64"/>
                        <a:pt x="23" y="64"/>
                        <a:pt x="23" y="64"/>
                      </a:cubicBezTo>
                      <a:cubicBezTo>
                        <a:pt x="23" y="66"/>
                        <a:pt x="26" y="66"/>
                        <a:pt x="27" y="65"/>
                      </a:cubicBezTo>
                      <a:cubicBezTo>
                        <a:pt x="30" y="64"/>
                        <a:pt x="30" y="64"/>
                        <a:pt x="30" y="64"/>
                      </a:cubicBezTo>
                      <a:cubicBezTo>
                        <a:pt x="32" y="63"/>
                        <a:pt x="35" y="63"/>
                        <a:pt x="36" y="64"/>
                      </a:cubicBezTo>
                      <a:cubicBezTo>
                        <a:pt x="40" y="65"/>
                        <a:pt x="40" y="65"/>
                        <a:pt x="40" y="65"/>
                      </a:cubicBezTo>
                      <a:cubicBezTo>
                        <a:pt x="41" y="66"/>
                        <a:pt x="43" y="66"/>
                        <a:pt x="44" y="64"/>
                      </a:cubicBezTo>
                      <a:cubicBezTo>
                        <a:pt x="46" y="61"/>
                        <a:pt x="46" y="61"/>
                        <a:pt x="46" y="61"/>
                      </a:cubicBezTo>
                      <a:cubicBezTo>
                        <a:pt x="47" y="59"/>
                        <a:pt x="49" y="58"/>
                        <a:pt x="51" y="58"/>
                      </a:cubicBezTo>
                      <a:cubicBezTo>
                        <a:pt x="55" y="58"/>
                        <a:pt x="55" y="58"/>
                        <a:pt x="55" y="58"/>
                      </a:cubicBezTo>
                      <a:cubicBezTo>
                        <a:pt x="57" y="58"/>
                        <a:pt x="58" y="56"/>
                        <a:pt x="58" y="54"/>
                      </a:cubicBezTo>
                      <a:cubicBezTo>
                        <a:pt x="59" y="51"/>
                        <a:pt x="59" y="51"/>
                        <a:pt x="59" y="51"/>
                      </a:cubicBezTo>
                      <a:cubicBezTo>
                        <a:pt x="59" y="49"/>
                        <a:pt x="60" y="47"/>
                        <a:pt x="61" y="46"/>
                      </a:cubicBezTo>
                      <a:cubicBezTo>
                        <a:pt x="65" y="44"/>
                        <a:pt x="65" y="44"/>
                        <a:pt x="65" y="44"/>
                      </a:cubicBezTo>
                      <a:cubicBezTo>
                        <a:pt x="66" y="43"/>
                        <a:pt x="67" y="41"/>
                        <a:pt x="66" y="39"/>
                      </a:cubicBezTo>
                      <a:cubicBezTo>
                        <a:pt x="64" y="36"/>
                        <a:pt x="64" y="36"/>
                        <a:pt x="64" y="36"/>
                      </a:cubicBezTo>
                      <a:cubicBezTo>
                        <a:pt x="63" y="34"/>
                        <a:pt x="63" y="32"/>
                        <a:pt x="64" y="30"/>
                      </a:cubicBezTo>
                      <a:lnTo>
                        <a:pt x="66" y="2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6" name="Freeform 120">
                  <a:extLst>
                    <a:ext uri="{FF2B5EF4-FFF2-40B4-BE49-F238E27FC236}">
                      <a16:creationId xmlns:a16="http://schemas.microsoft.com/office/drawing/2014/main" id="{FEC8B2DE-10EA-499B-BD2D-BE7F10F8884E}"/>
                    </a:ext>
                  </a:extLst>
                </p:cNvPr>
                <p:cNvSpPr>
                  <a:spLocks/>
                </p:cNvSpPr>
                <p:nvPr/>
              </p:nvSpPr>
              <p:spPr bwMode="auto">
                <a:xfrm>
                  <a:off x="8366126" y="947738"/>
                  <a:ext cx="101600" cy="93662"/>
                </a:xfrm>
                <a:custGeom>
                  <a:avLst/>
                  <a:gdLst>
                    <a:gd name="T0" fmla="*/ 23 w 27"/>
                    <a:gd name="T1" fmla="*/ 7 h 25"/>
                    <a:gd name="T2" fmla="*/ 21 w 27"/>
                    <a:gd name="T3" fmla="*/ 7 h 25"/>
                    <a:gd name="T4" fmla="*/ 16 w 27"/>
                    <a:gd name="T5" fmla="*/ 5 h 25"/>
                    <a:gd name="T6" fmla="*/ 14 w 27"/>
                    <a:gd name="T7" fmla="*/ 1 h 25"/>
                    <a:gd name="T8" fmla="*/ 11 w 27"/>
                    <a:gd name="T9" fmla="*/ 0 h 25"/>
                    <a:gd name="T10" fmla="*/ 8 w 27"/>
                    <a:gd name="T11" fmla="*/ 0 h 25"/>
                    <a:gd name="T12" fmla="*/ 0 w 27"/>
                    <a:gd name="T13" fmla="*/ 18 h 25"/>
                    <a:gd name="T14" fmla="*/ 1 w 27"/>
                    <a:gd name="T15" fmla="*/ 18 h 25"/>
                    <a:gd name="T16" fmla="*/ 11 w 27"/>
                    <a:gd name="T17" fmla="*/ 18 h 25"/>
                    <a:gd name="T18" fmla="*/ 19 w 27"/>
                    <a:gd name="T19" fmla="*/ 25 h 25"/>
                    <a:gd name="T20" fmla="*/ 19 w 27"/>
                    <a:gd name="T21" fmla="*/ 25 h 25"/>
                    <a:gd name="T22" fmla="*/ 27 w 27"/>
                    <a:gd name="T23" fmla="*/ 5 h 25"/>
                    <a:gd name="T24" fmla="*/ 27 w 27"/>
                    <a:gd name="T25" fmla="*/ 5 h 25"/>
                    <a:gd name="T26" fmla="*/ 23 w 27"/>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3" y="7"/>
                      </a:moveTo>
                      <a:cubicBezTo>
                        <a:pt x="23" y="7"/>
                        <a:pt x="22" y="7"/>
                        <a:pt x="21" y="7"/>
                      </a:cubicBezTo>
                      <a:cubicBezTo>
                        <a:pt x="19" y="7"/>
                        <a:pt x="17" y="6"/>
                        <a:pt x="16" y="5"/>
                      </a:cubicBezTo>
                      <a:cubicBezTo>
                        <a:pt x="14" y="1"/>
                        <a:pt x="14" y="1"/>
                        <a:pt x="14" y="1"/>
                      </a:cubicBezTo>
                      <a:cubicBezTo>
                        <a:pt x="13" y="1"/>
                        <a:pt x="12" y="0"/>
                        <a:pt x="11" y="0"/>
                      </a:cubicBezTo>
                      <a:cubicBezTo>
                        <a:pt x="8" y="0"/>
                        <a:pt x="8" y="0"/>
                        <a:pt x="8" y="0"/>
                      </a:cubicBezTo>
                      <a:cubicBezTo>
                        <a:pt x="0" y="18"/>
                        <a:pt x="0" y="18"/>
                        <a:pt x="0" y="18"/>
                      </a:cubicBezTo>
                      <a:cubicBezTo>
                        <a:pt x="1" y="18"/>
                        <a:pt x="1" y="18"/>
                        <a:pt x="1" y="18"/>
                      </a:cubicBezTo>
                      <a:cubicBezTo>
                        <a:pt x="11" y="18"/>
                        <a:pt x="11" y="18"/>
                        <a:pt x="11" y="18"/>
                      </a:cubicBezTo>
                      <a:cubicBezTo>
                        <a:pt x="19" y="25"/>
                        <a:pt x="19" y="25"/>
                        <a:pt x="19" y="25"/>
                      </a:cubicBezTo>
                      <a:cubicBezTo>
                        <a:pt x="19" y="25"/>
                        <a:pt x="19" y="25"/>
                        <a:pt x="19" y="25"/>
                      </a:cubicBezTo>
                      <a:cubicBezTo>
                        <a:pt x="27" y="5"/>
                        <a:pt x="27" y="5"/>
                        <a:pt x="27" y="5"/>
                      </a:cubicBezTo>
                      <a:cubicBezTo>
                        <a:pt x="27" y="5"/>
                        <a:pt x="27" y="5"/>
                        <a:pt x="27" y="5"/>
                      </a:cubicBezTo>
                      <a:lnTo>
                        <a:pt x="23" y="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7" name="Freeform 121">
                  <a:extLst>
                    <a:ext uri="{FF2B5EF4-FFF2-40B4-BE49-F238E27FC236}">
                      <a16:creationId xmlns:a16="http://schemas.microsoft.com/office/drawing/2014/main" id="{E7038157-06A3-42D5-9688-3302C99BD412}"/>
                    </a:ext>
                  </a:extLst>
                </p:cNvPr>
                <p:cNvSpPr>
                  <a:spLocks/>
                </p:cNvSpPr>
                <p:nvPr/>
              </p:nvSpPr>
              <p:spPr bwMode="auto">
                <a:xfrm>
                  <a:off x="8474076" y="947738"/>
                  <a:ext cx="101600" cy="93662"/>
                </a:xfrm>
                <a:custGeom>
                  <a:avLst/>
                  <a:gdLst>
                    <a:gd name="T0" fmla="*/ 17 w 27"/>
                    <a:gd name="T1" fmla="*/ 0 h 25"/>
                    <a:gd name="T2" fmla="*/ 14 w 27"/>
                    <a:gd name="T3" fmla="*/ 1 h 25"/>
                    <a:gd name="T4" fmla="*/ 12 w 27"/>
                    <a:gd name="T5" fmla="*/ 5 h 25"/>
                    <a:gd name="T6" fmla="*/ 7 w 27"/>
                    <a:gd name="T7" fmla="*/ 7 h 25"/>
                    <a:gd name="T8" fmla="*/ 4 w 27"/>
                    <a:gd name="T9" fmla="*/ 7 h 25"/>
                    <a:gd name="T10" fmla="*/ 1 w 27"/>
                    <a:gd name="T11" fmla="*/ 5 h 25"/>
                    <a:gd name="T12" fmla="*/ 0 w 27"/>
                    <a:gd name="T13" fmla="*/ 5 h 25"/>
                    <a:gd name="T14" fmla="*/ 9 w 27"/>
                    <a:gd name="T15" fmla="*/ 25 h 25"/>
                    <a:gd name="T16" fmla="*/ 9 w 27"/>
                    <a:gd name="T17" fmla="*/ 25 h 25"/>
                    <a:gd name="T18" fmla="*/ 16 w 27"/>
                    <a:gd name="T19" fmla="*/ 18 h 25"/>
                    <a:gd name="T20" fmla="*/ 27 w 27"/>
                    <a:gd name="T21" fmla="*/ 18 h 25"/>
                    <a:gd name="T22" fmla="*/ 27 w 27"/>
                    <a:gd name="T23" fmla="*/ 18 h 25"/>
                    <a:gd name="T24" fmla="*/ 20 w 27"/>
                    <a:gd name="T25" fmla="*/ 0 h 25"/>
                    <a:gd name="T26" fmla="*/ 17 w 27"/>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17" y="0"/>
                      </a:moveTo>
                      <a:cubicBezTo>
                        <a:pt x="16" y="0"/>
                        <a:pt x="15" y="1"/>
                        <a:pt x="14" y="1"/>
                      </a:cubicBezTo>
                      <a:cubicBezTo>
                        <a:pt x="12" y="5"/>
                        <a:pt x="12" y="5"/>
                        <a:pt x="12" y="5"/>
                      </a:cubicBezTo>
                      <a:cubicBezTo>
                        <a:pt x="11" y="6"/>
                        <a:pt x="9" y="7"/>
                        <a:pt x="7" y="7"/>
                      </a:cubicBezTo>
                      <a:cubicBezTo>
                        <a:pt x="6" y="7"/>
                        <a:pt x="5" y="7"/>
                        <a:pt x="4" y="7"/>
                      </a:cubicBezTo>
                      <a:cubicBezTo>
                        <a:pt x="1" y="5"/>
                        <a:pt x="1" y="5"/>
                        <a:pt x="1" y="5"/>
                      </a:cubicBezTo>
                      <a:cubicBezTo>
                        <a:pt x="1" y="5"/>
                        <a:pt x="1" y="5"/>
                        <a:pt x="0" y="5"/>
                      </a:cubicBezTo>
                      <a:cubicBezTo>
                        <a:pt x="9" y="25"/>
                        <a:pt x="9" y="25"/>
                        <a:pt x="9" y="25"/>
                      </a:cubicBezTo>
                      <a:cubicBezTo>
                        <a:pt x="9" y="25"/>
                        <a:pt x="9" y="25"/>
                        <a:pt x="9" y="25"/>
                      </a:cubicBezTo>
                      <a:cubicBezTo>
                        <a:pt x="16" y="18"/>
                        <a:pt x="16" y="18"/>
                        <a:pt x="16" y="18"/>
                      </a:cubicBezTo>
                      <a:cubicBezTo>
                        <a:pt x="27" y="18"/>
                        <a:pt x="27" y="18"/>
                        <a:pt x="27" y="18"/>
                      </a:cubicBezTo>
                      <a:cubicBezTo>
                        <a:pt x="27" y="18"/>
                        <a:pt x="27" y="18"/>
                        <a:pt x="27" y="18"/>
                      </a:cubicBezTo>
                      <a:cubicBezTo>
                        <a:pt x="20" y="0"/>
                        <a:pt x="20" y="0"/>
                        <a:pt x="20" y="0"/>
                      </a:cubicBezTo>
                      <a:lnTo>
                        <a:pt x="17" y="0"/>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8" name="Freeform 122">
                  <a:extLst>
                    <a:ext uri="{FF2B5EF4-FFF2-40B4-BE49-F238E27FC236}">
                      <a16:creationId xmlns:a16="http://schemas.microsoft.com/office/drawing/2014/main" id="{6AFD2F24-BFF3-4AE9-B24F-086AE4A98FFD}"/>
                    </a:ext>
                  </a:extLst>
                </p:cNvPr>
                <p:cNvSpPr>
                  <a:spLocks/>
                </p:cNvSpPr>
                <p:nvPr/>
              </p:nvSpPr>
              <p:spPr bwMode="auto">
                <a:xfrm>
                  <a:off x="8410576" y="749300"/>
                  <a:ext cx="169863" cy="153987"/>
                </a:xfrm>
                <a:custGeom>
                  <a:avLst/>
                  <a:gdLst>
                    <a:gd name="T0" fmla="*/ 16 w 45"/>
                    <a:gd name="T1" fmla="*/ 29 h 41"/>
                    <a:gd name="T2" fmla="*/ 9 w 45"/>
                    <a:gd name="T3" fmla="*/ 20 h 41"/>
                    <a:gd name="T4" fmla="*/ 3 w 45"/>
                    <a:gd name="T5" fmla="*/ 20 h 41"/>
                    <a:gd name="T6" fmla="*/ 2 w 45"/>
                    <a:gd name="T7" fmla="*/ 26 h 41"/>
                    <a:gd name="T8" fmla="*/ 13 w 45"/>
                    <a:gd name="T9" fmla="*/ 39 h 41"/>
                    <a:gd name="T10" fmla="*/ 16 w 45"/>
                    <a:gd name="T11" fmla="*/ 41 h 41"/>
                    <a:gd name="T12" fmla="*/ 16 w 45"/>
                    <a:gd name="T13" fmla="*/ 41 h 41"/>
                    <a:gd name="T14" fmla="*/ 20 w 45"/>
                    <a:gd name="T15" fmla="*/ 39 h 41"/>
                    <a:gd name="T16" fmla="*/ 36 w 45"/>
                    <a:gd name="T17" fmla="*/ 18 h 41"/>
                    <a:gd name="T18" fmla="*/ 38 w 45"/>
                    <a:gd name="T19" fmla="*/ 15 h 41"/>
                    <a:gd name="T20" fmla="*/ 40 w 45"/>
                    <a:gd name="T21" fmla="*/ 13 h 41"/>
                    <a:gd name="T22" fmla="*/ 42 w 45"/>
                    <a:gd name="T23" fmla="*/ 10 h 41"/>
                    <a:gd name="T24" fmla="*/ 44 w 45"/>
                    <a:gd name="T25" fmla="*/ 8 h 41"/>
                    <a:gd name="T26" fmla="*/ 43 w 45"/>
                    <a:gd name="T27" fmla="*/ 1 h 41"/>
                    <a:gd name="T28" fmla="*/ 38 w 45"/>
                    <a:gd name="T29" fmla="*/ 1 h 41"/>
                    <a:gd name="T30" fmla="*/ 36 w 45"/>
                    <a:gd name="T31" fmla="*/ 2 h 41"/>
                    <a:gd name="T32" fmla="*/ 34 w 45"/>
                    <a:gd name="T33" fmla="*/ 5 h 41"/>
                    <a:gd name="T34" fmla="*/ 32 w 45"/>
                    <a:gd name="T35" fmla="*/ 7 h 41"/>
                    <a:gd name="T36" fmla="*/ 30 w 45"/>
                    <a:gd name="T37" fmla="*/ 10 h 41"/>
                    <a:gd name="T38" fmla="*/ 16 w 45"/>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16" y="29"/>
                      </a:moveTo>
                      <a:cubicBezTo>
                        <a:pt x="9" y="20"/>
                        <a:pt x="9" y="20"/>
                        <a:pt x="9" y="20"/>
                      </a:cubicBezTo>
                      <a:cubicBezTo>
                        <a:pt x="8" y="18"/>
                        <a:pt x="5" y="18"/>
                        <a:pt x="3" y="20"/>
                      </a:cubicBezTo>
                      <a:cubicBezTo>
                        <a:pt x="1" y="21"/>
                        <a:pt x="0" y="24"/>
                        <a:pt x="2" y="26"/>
                      </a:cubicBezTo>
                      <a:cubicBezTo>
                        <a:pt x="13" y="39"/>
                        <a:pt x="13" y="39"/>
                        <a:pt x="13" y="39"/>
                      </a:cubicBezTo>
                      <a:cubicBezTo>
                        <a:pt x="14" y="40"/>
                        <a:pt x="15" y="41"/>
                        <a:pt x="16" y="41"/>
                      </a:cubicBezTo>
                      <a:cubicBezTo>
                        <a:pt x="16" y="41"/>
                        <a:pt x="16" y="41"/>
                        <a:pt x="16" y="41"/>
                      </a:cubicBezTo>
                      <a:cubicBezTo>
                        <a:pt x="18" y="41"/>
                        <a:pt x="19" y="40"/>
                        <a:pt x="20" y="39"/>
                      </a:cubicBezTo>
                      <a:cubicBezTo>
                        <a:pt x="36" y="18"/>
                        <a:pt x="36" y="18"/>
                        <a:pt x="36" y="18"/>
                      </a:cubicBezTo>
                      <a:cubicBezTo>
                        <a:pt x="38" y="15"/>
                        <a:pt x="38" y="15"/>
                        <a:pt x="38" y="15"/>
                      </a:cubicBezTo>
                      <a:cubicBezTo>
                        <a:pt x="40" y="13"/>
                        <a:pt x="40" y="13"/>
                        <a:pt x="40" y="13"/>
                      </a:cubicBezTo>
                      <a:cubicBezTo>
                        <a:pt x="42" y="10"/>
                        <a:pt x="42" y="10"/>
                        <a:pt x="42" y="10"/>
                      </a:cubicBezTo>
                      <a:cubicBezTo>
                        <a:pt x="44" y="8"/>
                        <a:pt x="44" y="8"/>
                        <a:pt x="44" y="8"/>
                      </a:cubicBezTo>
                      <a:cubicBezTo>
                        <a:pt x="45" y="6"/>
                        <a:pt x="45" y="3"/>
                        <a:pt x="43" y="1"/>
                      </a:cubicBezTo>
                      <a:cubicBezTo>
                        <a:pt x="42" y="0"/>
                        <a:pt x="40" y="0"/>
                        <a:pt x="38" y="1"/>
                      </a:cubicBezTo>
                      <a:cubicBezTo>
                        <a:pt x="38" y="1"/>
                        <a:pt x="37" y="2"/>
                        <a:pt x="36" y="2"/>
                      </a:cubicBezTo>
                      <a:cubicBezTo>
                        <a:pt x="34" y="5"/>
                        <a:pt x="34" y="5"/>
                        <a:pt x="34" y="5"/>
                      </a:cubicBezTo>
                      <a:cubicBezTo>
                        <a:pt x="32" y="7"/>
                        <a:pt x="32" y="7"/>
                        <a:pt x="32" y="7"/>
                      </a:cubicBezTo>
                      <a:cubicBezTo>
                        <a:pt x="30" y="10"/>
                        <a:pt x="30" y="10"/>
                        <a:pt x="30" y="10"/>
                      </a:cubicBezTo>
                      <a:lnTo>
                        <a:pt x="16" y="29"/>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grpSp>
        </p:grpSp>
        <p:sp>
          <p:nvSpPr>
            <p:cNvPr id="81" name="Freeform 80">
              <a:extLst>
                <a:ext uri="{FF2B5EF4-FFF2-40B4-BE49-F238E27FC236}">
                  <a16:creationId xmlns:a16="http://schemas.microsoft.com/office/drawing/2014/main" id="{AC76C469-1470-4A2A-BC2E-C124EADD08B6}"/>
                </a:ext>
              </a:extLst>
            </p:cNvPr>
            <p:cNvSpPr/>
            <p:nvPr/>
          </p:nvSpPr>
          <p:spPr>
            <a:xfrm>
              <a:off x="6529743" y="1409385"/>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18" name="Group 17">
            <a:extLst>
              <a:ext uri="{FF2B5EF4-FFF2-40B4-BE49-F238E27FC236}">
                <a16:creationId xmlns:a16="http://schemas.microsoft.com/office/drawing/2014/main" id="{DEADD31C-0439-4130-9943-1426EEFBB275}"/>
              </a:ext>
            </a:extLst>
          </p:cNvPr>
          <p:cNvGrpSpPr/>
          <p:nvPr/>
        </p:nvGrpSpPr>
        <p:grpSpPr>
          <a:xfrm>
            <a:off x="5284110" y="1596359"/>
            <a:ext cx="1323000" cy="2101281"/>
            <a:chOff x="6509076" y="2586675"/>
            <a:chExt cx="1764000" cy="2801708"/>
          </a:xfrm>
        </p:grpSpPr>
        <p:sp>
          <p:nvSpPr>
            <p:cNvPr id="95" name="Rectangle: Rounded Corners 59">
              <a:hlinkClick r:id="" action="ppaction://noaction"/>
              <a:extLst>
                <a:ext uri="{FF2B5EF4-FFF2-40B4-BE49-F238E27FC236}">
                  <a16:creationId xmlns:a16="http://schemas.microsoft.com/office/drawing/2014/main" id="{C758CEC8-CBBC-47DE-A536-49DA1369ED24}"/>
                </a:ext>
              </a:extLst>
            </p:cNvPr>
            <p:cNvSpPr/>
            <p:nvPr/>
          </p:nvSpPr>
          <p:spPr>
            <a:xfrm>
              <a:off x="6509076" y="258667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IT hardware</a:t>
              </a:r>
            </a:p>
          </p:txBody>
        </p:sp>
        <p:sp>
          <p:nvSpPr>
            <p:cNvPr id="96" name="Rectangle: Rounded Corners 60">
              <a:hlinkClick r:id="" action="ppaction://noaction"/>
              <a:extLst>
                <a:ext uri="{FF2B5EF4-FFF2-40B4-BE49-F238E27FC236}">
                  <a16:creationId xmlns:a16="http://schemas.microsoft.com/office/drawing/2014/main" id="{70B7B982-CA6A-4482-B19C-85BDABB1F162}"/>
                </a:ext>
              </a:extLst>
            </p:cNvPr>
            <p:cNvSpPr/>
            <p:nvPr/>
          </p:nvSpPr>
          <p:spPr>
            <a:xfrm>
              <a:off x="6509076" y="3162002"/>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IT infrastructure</a:t>
              </a:r>
            </a:p>
          </p:txBody>
        </p:sp>
        <p:sp>
          <p:nvSpPr>
            <p:cNvPr id="97" name="Rectangle: Rounded Corners 61">
              <a:hlinkClick r:id="" action="ppaction://noaction"/>
              <a:extLst>
                <a:ext uri="{FF2B5EF4-FFF2-40B4-BE49-F238E27FC236}">
                  <a16:creationId xmlns:a16="http://schemas.microsoft.com/office/drawing/2014/main" id="{80A17A77-1258-43F4-AE5A-5E3CEBA39DA7}"/>
                </a:ext>
              </a:extLst>
            </p:cNvPr>
            <p:cNvSpPr/>
            <p:nvPr/>
          </p:nvSpPr>
          <p:spPr>
            <a:xfrm>
              <a:off x="6509076" y="373732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IT software &amp; architecture</a:t>
              </a:r>
            </a:p>
          </p:txBody>
        </p:sp>
        <p:sp>
          <p:nvSpPr>
            <p:cNvPr id="98" name="Rectangle: Rounded Corners 62">
              <a:hlinkClick r:id="" action="ppaction://noaction"/>
              <a:extLst>
                <a:ext uri="{FF2B5EF4-FFF2-40B4-BE49-F238E27FC236}">
                  <a16:creationId xmlns:a16="http://schemas.microsoft.com/office/drawing/2014/main" id="{015211D9-214E-465D-A49C-355B02B9E195}"/>
                </a:ext>
              </a:extLst>
            </p:cNvPr>
            <p:cNvSpPr/>
            <p:nvPr/>
          </p:nvSpPr>
          <p:spPr>
            <a:xfrm>
              <a:off x="6509076" y="488798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External employees</a:t>
              </a:r>
            </a:p>
          </p:txBody>
        </p:sp>
        <p:sp>
          <p:nvSpPr>
            <p:cNvPr id="100" name="Rectangle: Rounded Corners 64">
              <a:hlinkClick r:id="" action="ppaction://noaction"/>
              <a:extLst>
                <a:ext uri="{FF2B5EF4-FFF2-40B4-BE49-F238E27FC236}">
                  <a16:creationId xmlns:a16="http://schemas.microsoft.com/office/drawing/2014/main" id="{A1971CBC-C6C9-41F2-9513-DAE9FB7E6BC4}"/>
                </a:ext>
              </a:extLst>
            </p:cNvPr>
            <p:cNvSpPr/>
            <p:nvPr/>
          </p:nvSpPr>
          <p:spPr>
            <a:xfrm>
              <a:off x="6509076" y="431265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Own employees</a:t>
              </a:r>
            </a:p>
          </p:txBody>
        </p:sp>
      </p:grpSp>
      <p:grpSp>
        <p:nvGrpSpPr>
          <p:cNvPr id="20" name="Group 19">
            <a:extLst>
              <a:ext uri="{FF2B5EF4-FFF2-40B4-BE49-F238E27FC236}">
                <a16:creationId xmlns:a16="http://schemas.microsoft.com/office/drawing/2014/main" id="{F2A9D5EC-F395-4F08-951F-4266E1C71586}"/>
              </a:ext>
            </a:extLst>
          </p:cNvPr>
          <p:cNvGrpSpPr/>
          <p:nvPr/>
        </p:nvGrpSpPr>
        <p:grpSpPr>
          <a:xfrm>
            <a:off x="3343560" y="1630798"/>
            <a:ext cx="1323000" cy="1669786"/>
            <a:chOff x="4677398" y="2128479"/>
            <a:chExt cx="1764000" cy="2226381"/>
          </a:xfrm>
        </p:grpSpPr>
        <p:sp>
          <p:nvSpPr>
            <p:cNvPr id="62" name="Rectangle: Rounded Corners 59">
              <a:hlinkClick r:id="" action="ppaction://noaction"/>
              <a:extLst>
                <a:ext uri="{FF2B5EF4-FFF2-40B4-BE49-F238E27FC236}">
                  <a16:creationId xmlns:a16="http://schemas.microsoft.com/office/drawing/2014/main" id="{FD37A3F5-0FAB-080B-663C-1415FF762526}"/>
                </a:ext>
              </a:extLst>
            </p:cNvPr>
            <p:cNvSpPr/>
            <p:nvPr/>
          </p:nvSpPr>
          <p:spPr>
            <a:xfrm>
              <a:off x="4677398" y="212847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One-time costs:</a:t>
              </a:r>
            </a:p>
            <a:p>
              <a:pPr algn="ctr"/>
              <a:r>
                <a:rPr lang="en-US" sz="788" b="1">
                  <a:solidFill>
                    <a:schemeClr val="bg1"/>
                  </a:solidFill>
                  <a:ea typeface="Verdana"/>
                </a:rPr>
                <a:t>Materials</a:t>
              </a:r>
              <a:endParaRPr lang="en-US" sz="1013" b="1">
                <a:solidFill>
                  <a:schemeClr val="bg1"/>
                </a:solidFill>
                <a:ea typeface="Verdana"/>
              </a:endParaRPr>
            </a:p>
          </p:txBody>
        </p:sp>
        <p:sp>
          <p:nvSpPr>
            <p:cNvPr id="63" name="Rectangle: Rounded Corners 60">
              <a:hlinkClick r:id="" action="ppaction://noaction"/>
              <a:extLst>
                <a:ext uri="{FF2B5EF4-FFF2-40B4-BE49-F238E27FC236}">
                  <a16:creationId xmlns:a16="http://schemas.microsoft.com/office/drawing/2014/main" id="{9D329D67-AAC1-7439-E63C-CD5F89D14819}"/>
                </a:ext>
              </a:extLst>
            </p:cNvPr>
            <p:cNvSpPr/>
            <p:nvPr/>
          </p:nvSpPr>
          <p:spPr>
            <a:xfrm>
              <a:off x="4677398" y="270380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One-time costs:</a:t>
              </a:r>
            </a:p>
            <a:p>
              <a:pPr algn="ctr"/>
              <a:r>
                <a:rPr lang="en-US" sz="788" b="1">
                  <a:solidFill>
                    <a:schemeClr val="bg1"/>
                  </a:solidFill>
                  <a:ea typeface="+mn-lt"/>
                  <a:cs typeface="+mn-lt"/>
                </a:rPr>
                <a:t>Labor</a:t>
              </a:r>
            </a:p>
          </p:txBody>
        </p:sp>
        <p:sp>
          <p:nvSpPr>
            <p:cNvPr id="64" name="Rectangle: Rounded Corners 61">
              <a:hlinkClick r:id="" action="ppaction://noaction"/>
              <a:extLst>
                <a:ext uri="{FF2B5EF4-FFF2-40B4-BE49-F238E27FC236}">
                  <a16:creationId xmlns:a16="http://schemas.microsoft.com/office/drawing/2014/main" id="{81BC7E28-B615-10DD-8051-73AF163B9F27}"/>
                </a:ext>
              </a:extLst>
            </p:cNvPr>
            <p:cNvSpPr/>
            <p:nvPr/>
          </p:nvSpPr>
          <p:spPr>
            <a:xfrm>
              <a:off x="4677398" y="327913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Recurring costs:</a:t>
              </a:r>
            </a:p>
            <a:p>
              <a:pPr algn="ctr"/>
              <a:r>
                <a:rPr lang="en-US" sz="788" b="1">
                  <a:solidFill>
                    <a:schemeClr val="bg1"/>
                  </a:solidFill>
                  <a:ea typeface="+mn-lt"/>
                  <a:cs typeface="+mn-lt"/>
                </a:rPr>
                <a:t>Materials</a:t>
              </a:r>
            </a:p>
          </p:txBody>
        </p:sp>
        <p:sp>
          <p:nvSpPr>
            <p:cNvPr id="67" name="Rectangle: Rounded Corners 64">
              <a:hlinkClick r:id="" action="ppaction://noaction"/>
              <a:extLst>
                <a:ext uri="{FF2B5EF4-FFF2-40B4-BE49-F238E27FC236}">
                  <a16:creationId xmlns:a16="http://schemas.microsoft.com/office/drawing/2014/main" id="{56273D9D-41DD-9C82-0AEA-57C5B47653FD}"/>
                </a:ext>
              </a:extLst>
            </p:cNvPr>
            <p:cNvSpPr/>
            <p:nvPr/>
          </p:nvSpPr>
          <p:spPr>
            <a:xfrm>
              <a:off x="4677398" y="3854460"/>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Recurring costs:</a:t>
              </a:r>
            </a:p>
            <a:p>
              <a:pPr algn="ctr"/>
              <a:r>
                <a:rPr lang="en-US" sz="788" b="1">
                  <a:solidFill>
                    <a:schemeClr val="bg1"/>
                  </a:solidFill>
                  <a:ea typeface="+mn-lt"/>
                  <a:cs typeface="+mn-lt"/>
                </a:rPr>
                <a:t>Labor</a:t>
              </a:r>
            </a:p>
          </p:txBody>
        </p:sp>
      </p:grpSp>
      <p:sp>
        <p:nvSpPr>
          <p:cNvPr id="108" name="Slide Number Placeholder 5">
            <a:extLst>
              <a:ext uri="{FF2B5EF4-FFF2-40B4-BE49-F238E27FC236}">
                <a16:creationId xmlns:a16="http://schemas.microsoft.com/office/drawing/2014/main" id="{140DCD76-26A0-457C-B7ED-DF291C01EC0F}"/>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26</a:t>
            </a:fld>
            <a:endParaRPr lang="en-US" sz="698"/>
          </a:p>
        </p:txBody>
      </p:sp>
      <p:sp>
        <p:nvSpPr>
          <p:cNvPr id="79" name="Rectangle 78">
            <a:extLst>
              <a:ext uri="{FF2B5EF4-FFF2-40B4-BE49-F238E27FC236}">
                <a16:creationId xmlns:a16="http://schemas.microsoft.com/office/drawing/2014/main" id="{9C133443-9AC3-4201-8076-57C0799E9082}"/>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8" name="Rounded Rectangle 3">
            <a:extLst>
              <a:ext uri="{FF2B5EF4-FFF2-40B4-BE49-F238E27FC236}">
                <a16:creationId xmlns:a16="http://schemas.microsoft.com/office/drawing/2014/main" id="{6A3675EA-E46B-4942-84C6-EB6174718C29}"/>
              </a:ext>
            </a:extLst>
          </p:cNvPr>
          <p:cNvSpPr/>
          <p:nvPr/>
        </p:nvSpPr>
        <p:spPr>
          <a:xfrm>
            <a:off x="210470" y="786003"/>
            <a:ext cx="1898763" cy="591700"/>
          </a:xfrm>
          <a:prstGeom prst="roundRect">
            <a:avLst>
              <a:gd name="adj" fmla="val 50000"/>
            </a:avLst>
          </a:prstGeom>
          <a:solidFill>
            <a:srgbClr val="FF82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chemeClr val="tx2"/>
              </a:solidFill>
            </a:endParaRPr>
          </a:p>
        </p:txBody>
      </p:sp>
      <p:sp>
        <p:nvSpPr>
          <p:cNvPr id="129" name="Oval 128">
            <a:extLst>
              <a:ext uri="{FF2B5EF4-FFF2-40B4-BE49-F238E27FC236}">
                <a16:creationId xmlns:a16="http://schemas.microsoft.com/office/drawing/2014/main" id="{60B2E18C-3341-4EDA-AC3B-93B47DB2EB91}"/>
              </a:ext>
            </a:extLst>
          </p:cNvPr>
          <p:cNvSpPr/>
          <p:nvPr/>
        </p:nvSpPr>
        <p:spPr>
          <a:xfrm>
            <a:off x="322190" y="894481"/>
            <a:ext cx="374742" cy="37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30" name="Rectangle 129">
            <a:extLst>
              <a:ext uri="{FF2B5EF4-FFF2-40B4-BE49-F238E27FC236}">
                <a16:creationId xmlns:a16="http://schemas.microsoft.com/office/drawing/2014/main" id="{A5567623-EA99-4BA3-AADE-B91C76E818EA}"/>
              </a:ext>
            </a:extLst>
          </p:cNvPr>
          <p:cNvSpPr/>
          <p:nvPr/>
        </p:nvSpPr>
        <p:spPr>
          <a:xfrm>
            <a:off x="786545" y="958392"/>
            <a:ext cx="120681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schemeClr val="bg1"/>
                </a:solidFill>
              </a:rPr>
              <a:t>SOLUTION</a:t>
            </a:r>
          </a:p>
        </p:txBody>
      </p:sp>
      <p:grpSp>
        <p:nvGrpSpPr>
          <p:cNvPr id="131" name="Groupe 471">
            <a:extLst>
              <a:ext uri="{FF2B5EF4-FFF2-40B4-BE49-F238E27FC236}">
                <a16:creationId xmlns:a16="http://schemas.microsoft.com/office/drawing/2014/main" id="{F124E0AC-021E-4FDA-B38C-74EDB4A3DAC9}"/>
              </a:ext>
            </a:extLst>
          </p:cNvPr>
          <p:cNvGrpSpPr/>
          <p:nvPr/>
        </p:nvGrpSpPr>
        <p:grpSpPr>
          <a:xfrm>
            <a:off x="408631" y="949227"/>
            <a:ext cx="201839" cy="265244"/>
            <a:chOff x="3884613" y="2157412"/>
            <a:chExt cx="303213" cy="398463"/>
          </a:xfrm>
          <a:solidFill>
            <a:srgbClr val="FF8200"/>
          </a:solidFill>
        </p:grpSpPr>
        <p:sp>
          <p:nvSpPr>
            <p:cNvPr id="132" name="Freeform 110">
              <a:extLst>
                <a:ext uri="{FF2B5EF4-FFF2-40B4-BE49-F238E27FC236}">
                  <a16:creationId xmlns:a16="http://schemas.microsoft.com/office/drawing/2014/main" id="{EBF150AA-71A3-4A4B-8072-F006738BBF36}"/>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3" name="Freeform 111">
              <a:extLst>
                <a:ext uri="{FF2B5EF4-FFF2-40B4-BE49-F238E27FC236}">
                  <a16:creationId xmlns:a16="http://schemas.microsoft.com/office/drawing/2014/main" id="{65D5E107-D393-42ED-A4F4-6EB783804E80}"/>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4" name="Freeform 112">
              <a:extLst>
                <a:ext uri="{FF2B5EF4-FFF2-40B4-BE49-F238E27FC236}">
                  <a16:creationId xmlns:a16="http://schemas.microsoft.com/office/drawing/2014/main" id="{48432A4E-2069-4110-806A-9C21D23B93EA}"/>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6" name="Freeform 113">
              <a:extLst>
                <a:ext uri="{FF2B5EF4-FFF2-40B4-BE49-F238E27FC236}">
                  <a16:creationId xmlns:a16="http://schemas.microsoft.com/office/drawing/2014/main" id="{0CAC6402-FC4E-4BF9-848C-3C588512FB6B}"/>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137" name="Group 136">
            <a:extLst>
              <a:ext uri="{FF2B5EF4-FFF2-40B4-BE49-F238E27FC236}">
                <a16:creationId xmlns:a16="http://schemas.microsoft.com/office/drawing/2014/main" id="{5F25CCB1-FE0C-466C-BC3C-E586EBD1D362}"/>
              </a:ext>
            </a:extLst>
          </p:cNvPr>
          <p:cNvGrpSpPr/>
          <p:nvPr/>
        </p:nvGrpSpPr>
        <p:grpSpPr>
          <a:xfrm>
            <a:off x="210470" y="1596360"/>
            <a:ext cx="1898763" cy="591700"/>
            <a:chOff x="295492" y="2565921"/>
            <a:chExt cx="2531684" cy="788933"/>
          </a:xfrm>
        </p:grpSpPr>
        <p:sp>
          <p:nvSpPr>
            <p:cNvPr id="138" name="Rounded Rectangle 3">
              <a:extLst>
                <a:ext uri="{FF2B5EF4-FFF2-40B4-BE49-F238E27FC236}">
                  <a16:creationId xmlns:a16="http://schemas.microsoft.com/office/drawing/2014/main" id="{3784B00A-EB5D-4704-83E0-80C88913F9E6}"/>
                </a:ext>
              </a:extLst>
            </p:cNvPr>
            <p:cNvSpPr/>
            <p:nvPr/>
          </p:nvSpPr>
          <p:spPr>
            <a:xfrm>
              <a:off x="295492" y="2565921"/>
              <a:ext cx="2531684" cy="788933"/>
            </a:xfrm>
            <a:prstGeom prst="roundRect">
              <a:avLst>
                <a:gd name="adj" fmla="val 50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pic>
          <p:nvPicPr>
            <p:cNvPr id="139" name="Picture 138" descr="A picture containing qr code&#10;&#10;Description automatically generated">
              <a:extLst>
                <a:ext uri="{FF2B5EF4-FFF2-40B4-BE49-F238E27FC236}">
                  <a16:creationId xmlns:a16="http://schemas.microsoft.com/office/drawing/2014/main" id="{4A5E262E-4EA4-4DFF-B9C5-8C3940D2BDE8}"/>
                </a:ext>
              </a:extLst>
            </p:cNvPr>
            <p:cNvPicPr>
              <a:picLocks noChangeAspect="1"/>
            </p:cNvPicPr>
            <p:nvPr/>
          </p:nvPicPr>
          <p:blipFill rotWithShape="1">
            <a:blip r:embed="rId6"/>
            <a:srcRect l="6184" r="4242"/>
            <a:stretch/>
          </p:blipFill>
          <p:spPr>
            <a:xfrm>
              <a:off x="1867694" y="2611839"/>
              <a:ext cx="951100" cy="713576"/>
            </a:xfrm>
            <a:prstGeom prst="flowChartConnector">
              <a:avLst/>
            </a:prstGeom>
          </p:spPr>
        </p:pic>
        <p:sp>
          <p:nvSpPr>
            <p:cNvPr id="140" name="Rectangle 139">
              <a:extLst>
                <a:ext uri="{FF2B5EF4-FFF2-40B4-BE49-F238E27FC236}">
                  <a16:creationId xmlns:a16="http://schemas.microsoft.com/office/drawing/2014/main" id="{5F723F09-A4D5-4807-80B7-D5D83AEAA768}"/>
                </a:ext>
              </a:extLst>
            </p:cNvPr>
            <p:cNvSpPr/>
            <p:nvPr/>
          </p:nvSpPr>
          <p:spPr>
            <a:xfrm>
              <a:off x="586963" y="2802736"/>
              <a:ext cx="1609091"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srgbClr val="FF8200"/>
                  </a:solidFill>
                </a:rPr>
                <a:t>2D BARCODE</a:t>
              </a:r>
            </a:p>
          </p:txBody>
        </p:sp>
      </p:grpSp>
      <p:sp>
        <p:nvSpPr>
          <p:cNvPr id="124" name="Title 1">
            <a:extLst>
              <a:ext uri="{FF2B5EF4-FFF2-40B4-BE49-F238E27FC236}">
                <a16:creationId xmlns:a16="http://schemas.microsoft.com/office/drawing/2014/main" id="{E36006C5-A349-4745-97D2-581A5372A6F5}"/>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5. Cost Logic </a:t>
            </a:r>
            <a:r>
              <a:rPr lang="en-US" sz="1500" b="1" dirty="0">
                <a:solidFill>
                  <a:schemeClr val="bg1"/>
                </a:solidFill>
              </a:rPr>
              <a:t>Level 1</a:t>
            </a:r>
          </a:p>
        </p:txBody>
      </p:sp>
      <p:grpSp>
        <p:nvGrpSpPr>
          <p:cNvPr id="4" name="Group 3">
            <a:extLst>
              <a:ext uri="{FF2B5EF4-FFF2-40B4-BE49-F238E27FC236}">
                <a16:creationId xmlns:a16="http://schemas.microsoft.com/office/drawing/2014/main" id="{43227B7E-32B3-4C0D-BED0-2C132F300D8B}"/>
              </a:ext>
            </a:extLst>
          </p:cNvPr>
          <p:cNvGrpSpPr/>
          <p:nvPr/>
        </p:nvGrpSpPr>
        <p:grpSpPr>
          <a:xfrm>
            <a:off x="2997025" y="695126"/>
            <a:ext cx="1978267" cy="765103"/>
            <a:chOff x="4549954" y="202622"/>
            <a:chExt cx="2637689" cy="1020137"/>
          </a:xfrm>
        </p:grpSpPr>
        <p:grpSp>
          <p:nvGrpSpPr>
            <p:cNvPr id="3" name="Group 2">
              <a:extLst>
                <a:ext uri="{FF2B5EF4-FFF2-40B4-BE49-F238E27FC236}">
                  <a16:creationId xmlns:a16="http://schemas.microsoft.com/office/drawing/2014/main" id="{280071ED-9FB3-4260-8FF6-E970AECE2FD8}"/>
                </a:ext>
              </a:extLst>
            </p:cNvPr>
            <p:cNvGrpSpPr/>
            <p:nvPr/>
          </p:nvGrpSpPr>
          <p:grpSpPr>
            <a:xfrm>
              <a:off x="4655959" y="319986"/>
              <a:ext cx="2531684" cy="788933"/>
              <a:chOff x="4655959" y="319986"/>
              <a:chExt cx="2531684" cy="788933"/>
            </a:xfrm>
          </p:grpSpPr>
          <p:grpSp>
            <p:nvGrpSpPr>
              <p:cNvPr id="117" name="Group 116">
                <a:extLst>
                  <a:ext uri="{FF2B5EF4-FFF2-40B4-BE49-F238E27FC236}">
                    <a16:creationId xmlns:a16="http://schemas.microsoft.com/office/drawing/2014/main" id="{E6EFE94C-6B0F-4502-982B-E68788E494AD}"/>
                  </a:ext>
                </a:extLst>
              </p:cNvPr>
              <p:cNvGrpSpPr/>
              <p:nvPr/>
            </p:nvGrpSpPr>
            <p:grpSpPr>
              <a:xfrm>
                <a:off x="4655959" y="319986"/>
                <a:ext cx="2531684" cy="788933"/>
                <a:chOff x="107932" y="4474550"/>
                <a:chExt cx="2531684" cy="788933"/>
              </a:xfrm>
            </p:grpSpPr>
            <p:sp>
              <p:nvSpPr>
                <p:cNvPr id="119" name="Rounded Rectangle 84">
                  <a:extLst>
                    <a:ext uri="{FF2B5EF4-FFF2-40B4-BE49-F238E27FC236}">
                      <a16:creationId xmlns:a16="http://schemas.microsoft.com/office/drawing/2014/main" id="{83F0EF11-BF0F-4BC1-9F60-7C50943FEA72}"/>
                    </a:ext>
                  </a:extLst>
                </p:cNvPr>
                <p:cNvSpPr/>
                <p:nvPr/>
              </p:nvSpPr>
              <p:spPr>
                <a:xfrm>
                  <a:off x="107932" y="4474550"/>
                  <a:ext cx="2531684" cy="788933"/>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rgbClr val="8DB9CA"/>
                    </a:solidFill>
                  </a:endParaRPr>
                </a:p>
              </p:txBody>
            </p:sp>
            <p:sp>
              <p:nvSpPr>
                <p:cNvPr id="120" name="Oval 119">
                  <a:extLst>
                    <a:ext uri="{FF2B5EF4-FFF2-40B4-BE49-F238E27FC236}">
                      <a16:creationId xmlns:a16="http://schemas.microsoft.com/office/drawing/2014/main" id="{929E92FB-C494-4235-B39A-5C286E85D7B8}"/>
                    </a:ext>
                  </a:extLst>
                </p:cNvPr>
                <p:cNvSpPr/>
                <p:nvPr/>
              </p:nvSpPr>
              <p:spPr>
                <a:xfrm>
                  <a:off x="256892" y="4619187"/>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21" name="Rectangle 120">
                  <a:extLst>
                    <a:ext uri="{FF2B5EF4-FFF2-40B4-BE49-F238E27FC236}">
                      <a16:creationId xmlns:a16="http://schemas.microsoft.com/office/drawing/2014/main" id="{85620947-4729-4AB2-A29B-734E6A98C510}"/>
                    </a:ext>
                  </a:extLst>
                </p:cNvPr>
                <p:cNvSpPr/>
                <p:nvPr/>
              </p:nvSpPr>
              <p:spPr>
                <a:xfrm>
                  <a:off x="876032" y="4704402"/>
                  <a:ext cx="1609091"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COST DRIVERS</a:t>
                  </a:r>
                </a:p>
              </p:txBody>
            </p:sp>
          </p:grpSp>
          <p:grpSp>
            <p:nvGrpSpPr>
              <p:cNvPr id="109" name="Groupe 699">
                <a:extLst>
                  <a:ext uri="{FF2B5EF4-FFF2-40B4-BE49-F238E27FC236}">
                    <a16:creationId xmlns:a16="http://schemas.microsoft.com/office/drawing/2014/main" id="{75742B17-8082-4C87-A4DD-A36CC7855778}"/>
                  </a:ext>
                </a:extLst>
              </p:cNvPr>
              <p:cNvGrpSpPr/>
              <p:nvPr/>
            </p:nvGrpSpPr>
            <p:grpSpPr>
              <a:xfrm>
                <a:off x="4857809" y="607215"/>
                <a:ext cx="327771" cy="199863"/>
                <a:chOff x="2921000" y="5699125"/>
                <a:chExt cx="574675" cy="334963"/>
              </a:xfrm>
              <a:solidFill>
                <a:srgbClr val="802B73"/>
              </a:solidFill>
            </p:grpSpPr>
            <p:sp>
              <p:nvSpPr>
                <p:cNvPr id="110" name="Freeform 327">
                  <a:extLst>
                    <a:ext uri="{FF2B5EF4-FFF2-40B4-BE49-F238E27FC236}">
                      <a16:creationId xmlns:a16="http://schemas.microsoft.com/office/drawing/2014/main" id="{084A0FFB-6EB6-4CA9-9C7C-F46C585F658B}"/>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328">
                  <a:extLst>
                    <a:ext uri="{FF2B5EF4-FFF2-40B4-BE49-F238E27FC236}">
                      <a16:creationId xmlns:a16="http://schemas.microsoft.com/office/drawing/2014/main" id="{97EA4E47-96E2-4601-8D84-7FDEF6A725F3}"/>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Freeform 329">
                  <a:extLst>
                    <a:ext uri="{FF2B5EF4-FFF2-40B4-BE49-F238E27FC236}">
                      <a16:creationId xmlns:a16="http://schemas.microsoft.com/office/drawing/2014/main" id="{B7060F53-1EB3-46C4-9C30-9188154A453B}"/>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3" name="Freeform 330">
                  <a:extLst>
                    <a:ext uri="{FF2B5EF4-FFF2-40B4-BE49-F238E27FC236}">
                      <a16:creationId xmlns:a16="http://schemas.microsoft.com/office/drawing/2014/main" id="{7FA5BDDD-EFA6-4E15-8A4E-7D9892B52F96}"/>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4" name="Freeform 331">
                  <a:extLst>
                    <a:ext uri="{FF2B5EF4-FFF2-40B4-BE49-F238E27FC236}">
                      <a16:creationId xmlns:a16="http://schemas.microsoft.com/office/drawing/2014/main" id="{BA797481-0E47-4BE8-A875-05EE634B99D4}"/>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5" name="Freeform 332">
                  <a:extLst>
                    <a:ext uri="{FF2B5EF4-FFF2-40B4-BE49-F238E27FC236}">
                      <a16:creationId xmlns:a16="http://schemas.microsoft.com/office/drawing/2014/main" id="{21CC0F0D-7566-47E2-A28B-654D7622C4CF}"/>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18" name="Freeform 80">
              <a:extLst>
                <a:ext uri="{FF2B5EF4-FFF2-40B4-BE49-F238E27FC236}">
                  <a16:creationId xmlns:a16="http://schemas.microsoft.com/office/drawing/2014/main" id="{F8A1F57A-B451-429A-8607-03D7BDBCD262}"/>
                </a:ext>
              </a:extLst>
            </p:cNvPr>
            <p:cNvSpPr/>
            <p:nvPr/>
          </p:nvSpPr>
          <p:spPr>
            <a:xfrm>
              <a:off x="4549954" y="202622"/>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sp>
        <p:nvSpPr>
          <p:cNvPr id="11" name="AutoShape 2">
            <a:hlinkClick r:id="rId7" action="ppaction://hlinksldjump"/>
            <a:extLst>
              <a:ext uri="{FF2B5EF4-FFF2-40B4-BE49-F238E27FC236}">
                <a16:creationId xmlns:a16="http://schemas.microsoft.com/office/drawing/2014/main" id="{26724733-DA5F-2B38-1E48-606604F60178}"/>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3" name="AutoShape 2">
            <a:hlinkClick r:id="rId8" action="ppaction://hlinksldjump"/>
            <a:extLst>
              <a:ext uri="{FF2B5EF4-FFF2-40B4-BE49-F238E27FC236}">
                <a16:creationId xmlns:a16="http://schemas.microsoft.com/office/drawing/2014/main" id="{1C658B20-2153-F105-F7E5-E7440BEC7BF8}"/>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4" name="AutoShape 2">
            <a:hlinkClick r:id="rId9" action="ppaction://hlinksldjump"/>
            <a:extLst>
              <a:ext uri="{FF2B5EF4-FFF2-40B4-BE49-F238E27FC236}">
                <a16:creationId xmlns:a16="http://schemas.microsoft.com/office/drawing/2014/main" id="{B7EB9C54-62F3-B2C7-CDF8-604901DA8E4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6" name="AutoShape 2">
            <a:hlinkClick r:id="rId10" action="ppaction://hlinksldjump"/>
            <a:extLst>
              <a:ext uri="{FF2B5EF4-FFF2-40B4-BE49-F238E27FC236}">
                <a16:creationId xmlns:a16="http://schemas.microsoft.com/office/drawing/2014/main" id="{B328E0B2-24A1-65B4-FF70-BBD2956EC010}"/>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7" name="AutoShape 2">
            <a:hlinkClick r:id="rId11" action="ppaction://hlinksldjump"/>
            <a:extLst>
              <a:ext uri="{FF2B5EF4-FFF2-40B4-BE49-F238E27FC236}">
                <a16:creationId xmlns:a16="http://schemas.microsoft.com/office/drawing/2014/main" id="{10BFD630-615A-917D-7BBF-4DBE779B7D4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9" name="Group 28">
            <a:extLst>
              <a:ext uri="{FF2B5EF4-FFF2-40B4-BE49-F238E27FC236}">
                <a16:creationId xmlns:a16="http://schemas.microsoft.com/office/drawing/2014/main" id="{83FB331E-C987-4847-10C2-5728B0C3BF1A}"/>
              </a:ext>
            </a:extLst>
          </p:cNvPr>
          <p:cNvGrpSpPr/>
          <p:nvPr/>
        </p:nvGrpSpPr>
        <p:grpSpPr>
          <a:xfrm>
            <a:off x="7405014" y="4531233"/>
            <a:ext cx="186825" cy="186825"/>
            <a:chOff x="9873352" y="6041644"/>
            <a:chExt cx="249100" cy="249100"/>
          </a:xfrm>
        </p:grpSpPr>
        <p:sp>
          <p:nvSpPr>
            <p:cNvPr id="30" name="Oval 29">
              <a:hlinkClick r:id="" action="ppaction://hlinkshowjump?jump=previousslide"/>
              <a:extLst>
                <a:ext uri="{FF2B5EF4-FFF2-40B4-BE49-F238E27FC236}">
                  <a16:creationId xmlns:a16="http://schemas.microsoft.com/office/drawing/2014/main" id="{D7D8CA32-707B-06DD-018F-8C2A2F99DF52}"/>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6236971F-3128-D7EF-03FB-C78A0D5D905A}"/>
                </a:ext>
              </a:extLst>
            </p:cNvPr>
            <p:cNvGrpSpPr/>
            <p:nvPr userDrawn="1"/>
          </p:nvGrpSpPr>
          <p:grpSpPr>
            <a:xfrm>
              <a:off x="9971776" y="6136088"/>
              <a:ext cx="41137" cy="66044"/>
              <a:chOff x="3345327" y="4804129"/>
              <a:chExt cx="74099" cy="118964"/>
            </a:xfrm>
          </p:grpSpPr>
          <p:cxnSp>
            <p:nvCxnSpPr>
              <p:cNvPr id="32" name="Straight Connector 31">
                <a:hlinkClick r:id="" action="ppaction://hlinkshowjump?jump=previousslide"/>
                <a:extLst>
                  <a:ext uri="{FF2B5EF4-FFF2-40B4-BE49-F238E27FC236}">
                    <a16:creationId xmlns:a16="http://schemas.microsoft.com/office/drawing/2014/main" id="{90BEBC17-18F5-8407-71D1-264D21FF2704}"/>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hlinkClick r:id="" action="ppaction://hlinkshowjump?jump=previousslide"/>
                <a:extLst>
                  <a:ext uri="{FF2B5EF4-FFF2-40B4-BE49-F238E27FC236}">
                    <a16:creationId xmlns:a16="http://schemas.microsoft.com/office/drawing/2014/main" id="{04559216-B681-A424-5D5B-0BD9494C7F9B}"/>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34" name="Group 33">
            <a:extLst>
              <a:ext uri="{FF2B5EF4-FFF2-40B4-BE49-F238E27FC236}">
                <a16:creationId xmlns:a16="http://schemas.microsoft.com/office/drawing/2014/main" id="{06D6B4DE-B264-0C15-8376-41CB7B8A327C}"/>
              </a:ext>
            </a:extLst>
          </p:cNvPr>
          <p:cNvGrpSpPr/>
          <p:nvPr/>
        </p:nvGrpSpPr>
        <p:grpSpPr>
          <a:xfrm>
            <a:off x="7642346" y="4531233"/>
            <a:ext cx="186825" cy="186825"/>
            <a:chOff x="10189795" y="6045160"/>
            <a:chExt cx="249100" cy="249100"/>
          </a:xfrm>
        </p:grpSpPr>
        <p:sp>
          <p:nvSpPr>
            <p:cNvPr id="35" name="Oval 34">
              <a:hlinkClick r:id="" action="ppaction://hlinkshowjump?jump=nextslide"/>
              <a:extLst>
                <a:ext uri="{FF2B5EF4-FFF2-40B4-BE49-F238E27FC236}">
                  <a16:creationId xmlns:a16="http://schemas.microsoft.com/office/drawing/2014/main" id="{9B4AF75F-C61A-D84E-701D-4BC886EDD74F}"/>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6" name="Group 35">
              <a:extLst>
                <a:ext uri="{FF2B5EF4-FFF2-40B4-BE49-F238E27FC236}">
                  <a16:creationId xmlns:a16="http://schemas.microsoft.com/office/drawing/2014/main" id="{58C77D1A-4731-D896-4F27-82997E7001B6}"/>
                </a:ext>
              </a:extLst>
            </p:cNvPr>
            <p:cNvGrpSpPr/>
            <p:nvPr userDrawn="1"/>
          </p:nvGrpSpPr>
          <p:grpSpPr>
            <a:xfrm flipH="1" flipV="1">
              <a:off x="10297292" y="6133992"/>
              <a:ext cx="41137" cy="66044"/>
              <a:chOff x="3345327" y="4804129"/>
              <a:chExt cx="74099" cy="118964"/>
            </a:xfrm>
          </p:grpSpPr>
          <p:cxnSp>
            <p:nvCxnSpPr>
              <p:cNvPr id="37" name="Straight Connector 36">
                <a:hlinkClick r:id="" action="ppaction://hlinkshowjump?jump=nextslide"/>
                <a:extLst>
                  <a:ext uri="{FF2B5EF4-FFF2-40B4-BE49-F238E27FC236}">
                    <a16:creationId xmlns:a16="http://schemas.microsoft.com/office/drawing/2014/main" id="{82ACDB72-0C50-97A7-2AA7-B46FFDBC0DAF}"/>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hlinkClick r:id="" action="ppaction://hlinkshowjump?jump=nextslide"/>
                <a:extLst>
                  <a:ext uri="{FF2B5EF4-FFF2-40B4-BE49-F238E27FC236}">
                    <a16:creationId xmlns:a16="http://schemas.microsoft.com/office/drawing/2014/main" id="{8D246EC1-ADBB-3BA3-F7D5-00E6AA4C2D84}"/>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9" name="Rounded Rectangle 14">
            <a:hlinkClick r:id="rId12"/>
            <a:extLst>
              <a:ext uri="{FF2B5EF4-FFF2-40B4-BE49-F238E27FC236}">
                <a16:creationId xmlns:a16="http://schemas.microsoft.com/office/drawing/2014/main" id="{4AB6D341-93A4-9C15-EBCF-8841025A53A7}"/>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2/4</a:t>
            </a:r>
            <a:endParaRPr lang="en-US" sz="800" u="sng" dirty="0">
              <a:solidFill>
                <a:schemeClr val="bg2"/>
              </a:solidFill>
            </a:endParaRPr>
          </a:p>
        </p:txBody>
      </p:sp>
      <p:sp>
        <p:nvSpPr>
          <p:cNvPr id="5" name="Arrow: Right 88">
            <a:hlinkClick r:id="" action="ppaction://hlinkshowjump?jump=lastslideviewed"/>
            <a:extLst>
              <a:ext uri="{FF2B5EF4-FFF2-40B4-BE49-F238E27FC236}">
                <a16:creationId xmlns:a16="http://schemas.microsoft.com/office/drawing/2014/main" id="{41763BD4-FDB6-36C9-FC48-404A2544050F}"/>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8" name="Graphic 7">
            <a:hlinkClick r:id="rId13" action="ppaction://hlinksldjump"/>
            <a:extLst>
              <a:ext uri="{FF2B5EF4-FFF2-40B4-BE49-F238E27FC236}">
                <a16:creationId xmlns:a16="http://schemas.microsoft.com/office/drawing/2014/main" id="{F9C23E28-20D7-5CFA-FC3F-A8F170B6485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2179528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Connector 101">
            <a:extLst>
              <a:ext uri="{FF2B5EF4-FFF2-40B4-BE49-F238E27FC236}">
                <a16:creationId xmlns:a16="http://schemas.microsoft.com/office/drawing/2014/main" id="{6D22ABEA-9943-4A02-A980-1182F8AF5474}"/>
              </a:ext>
            </a:extLst>
          </p:cNvPr>
          <p:cNvCxnSpPr>
            <a:cxnSpLocks/>
          </p:cNvCxnSpPr>
          <p:nvPr/>
        </p:nvCxnSpPr>
        <p:spPr>
          <a:xfrm>
            <a:off x="948936" y="1002325"/>
            <a:ext cx="1670237" cy="2204"/>
          </a:xfrm>
          <a:prstGeom prst="line">
            <a:avLst/>
          </a:prstGeom>
          <a:ln w="19050">
            <a:solidFill>
              <a:srgbClr val="002C6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6" name="Picture 45" descr="Graphical user interface, diagram&#10;&#10;Description automatically generated">
            <a:extLst>
              <a:ext uri="{FF2B5EF4-FFF2-40B4-BE49-F238E27FC236}">
                <a16:creationId xmlns:a16="http://schemas.microsoft.com/office/drawing/2014/main" id="{E22579DC-CC87-4BDB-BDBA-11284664B9B0}"/>
              </a:ext>
            </a:extLst>
          </p:cNvPr>
          <p:cNvPicPr>
            <a:picLocks noChangeAspect="1"/>
          </p:cNvPicPr>
          <p:nvPr/>
        </p:nvPicPr>
        <p:blipFill rotWithShape="1">
          <a:blip r:embed="rId3">
            <a:extLst>
              <a:ext uri="{28A0092B-C50C-407E-A947-70E740481C1C}">
                <a14:useLocalDpi xmlns:a14="http://schemas.microsoft.com/office/drawing/2010/main" val="0"/>
              </a:ext>
            </a:extLst>
          </a:blip>
          <a:srcRect l="11545" t="7531" r="19259"/>
          <a:stretch/>
        </p:blipFill>
        <p:spPr>
          <a:xfrm>
            <a:off x="1172960" y="1209071"/>
            <a:ext cx="6849517" cy="3294000"/>
          </a:xfrm>
          <a:prstGeom prst="rect">
            <a:avLst/>
          </a:prstGeom>
        </p:spPr>
      </p:pic>
      <p:sp>
        <p:nvSpPr>
          <p:cNvPr id="72" name="Title 1">
            <a:extLst>
              <a:ext uri="{FF2B5EF4-FFF2-40B4-BE49-F238E27FC236}">
                <a16:creationId xmlns:a16="http://schemas.microsoft.com/office/drawing/2014/main" id="{519FE109-FCCC-4037-B522-914DCE91BA13}"/>
              </a:ext>
            </a:extLst>
          </p:cNvPr>
          <p:cNvSpPr>
            <a:spLocks noGrp="1"/>
          </p:cNvSpPr>
          <p:nvPr>
            <p:ph type="title"/>
          </p:nvPr>
        </p:nvSpPr>
        <p:spPr/>
        <p:txBody>
          <a:bodyPr vert="horz"/>
          <a:lstStyle/>
          <a:p>
            <a:r>
              <a:rPr lang="en-US" u="sng" dirty="0"/>
              <a:t>5. Brand Owner</a:t>
            </a:r>
            <a:r>
              <a:rPr lang="en-US" dirty="0"/>
              <a:t> Cost Logic</a:t>
            </a:r>
            <a:br>
              <a:rPr lang="en-US" dirty="0"/>
            </a:br>
            <a:r>
              <a:rPr lang="en-US" sz="1200" b="1" dirty="0">
                <a:solidFill>
                  <a:srgbClr val="7AC143"/>
                </a:solidFill>
              </a:rPr>
              <a:t>Introducing 2D can require investment in different areas</a:t>
            </a:r>
            <a:endParaRPr lang="en-US" sz="1350" b="1" dirty="0">
              <a:solidFill>
                <a:srgbClr val="7AC143"/>
              </a:solidFill>
            </a:endParaRPr>
          </a:p>
        </p:txBody>
      </p:sp>
      <p:cxnSp>
        <p:nvCxnSpPr>
          <p:cNvPr id="47" name="Straight Connector 46">
            <a:extLst>
              <a:ext uri="{FF2B5EF4-FFF2-40B4-BE49-F238E27FC236}">
                <a16:creationId xmlns:a16="http://schemas.microsoft.com/office/drawing/2014/main" id="{0C495461-2C97-4D9A-ACC0-E36AE1709D9F}"/>
              </a:ext>
            </a:extLst>
          </p:cNvPr>
          <p:cNvCxnSpPr>
            <a:cxnSpLocks/>
          </p:cNvCxnSpPr>
          <p:nvPr/>
        </p:nvCxnSpPr>
        <p:spPr>
          <a:xfrm>
            <a:off x="6010902" y="1010582"/>
            <a:ext cx="1728088" cy="0"/>
          </a:xfrm>
          <a:prstGeom prst="line">
            <a:avLst/>
          </a:prstGeom>
          <a:ln w="19050">
            <a:solidFill>
              <a:srgbClr val="89AAD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347B25E-3CDC-451B-A8F2-B8590C90D9A0}"/>
              </a:ext>
            </a:extLst>
          </p:cNvPr>
          <p:cNvCxnSpPr>
            <a:cxnSpLocks/>
          </p:cNvCxnSpPr>
          <p:nvPr/>
        </p:nvCxnSpPr>
        <p:spPr>
          <a:xfrm>
            <a:off x="2692129" y="1010580"/>
            <a:ext cx="3250385" cy="0"/>
          </a:xfrm>
          <a:prstGeom prst="line">
            <a:avLst/>
          </a:prstGeom>
          <a:ln w="19050">
            <a:solidFill>
              <a:srgbClr val="30549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Rounded Rectangle 93">
            <a:extLst>
              <a:ext uri="{FF2B5EF4-FFF2-40B4-BE49-F238E27FC236}">
                <a16:creationId xmlns:a16="http://schemas.microsoft.com/office/drawing/2014/main" id="{CF713708-2A79-434B-B829-1199B68108A9}"/>
              </a:ext>
            </a:extLst>
          </p:cNvPr>
          <p:cNvSpPr/>
          <p:nvPr/>
        </p:nvSpPr>
        <p:spPr>
          <a:xfrm>
            <a:off x="6566648" y="861625"/>
            <a:ext cx="1299020" cy="285809"/>
          </a:xfrm>
          <a:prstGeom prst="roundRect">
            <a:avLst>
              <a:gd name="adj" fmla="val 50000"/>
            </a:avLst>
          </a:prstGeom>
          <a:solidFill>
            <a:srgbClr val="89AADB"/>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COSTS</a:t>
            </a:r>
          </a:p>
        </p:txBody>
      </p:sp>
      <p:sp>
        <p:nvSpPr>
          <p:cNvPr id="57" name="Oval 20">
            <a:extLst>
              <a:ext uri="{FF2B5EF4-FFF2-40B4-BE49-F238E27FC236}">
                <a16:creationId xmlns:a16="http://schemas.microsoft.com/office/drawing/2014/main" id="{D76E0458-5708-4941-9DA1-74B693503CD0}"/>
              </a:ext>
            </a:extLst>
          </p:cNvPr>
          <p:cNvSpPr/>
          <p:nvPr/>
        </p:nvSpPr>
        <p:spPr>
          <a:xfrm>
            <a:off x="6296996" y="776590"/>
            <a:ext cx="456300" cy="455879"/>
          </a:xfrm>
          <a:prstGeom prst="ellipse">
            <a:avLst/>
          </a:prstGeom>
          <a:solidFill>
            <a:schemeClr val="bg1"/>
          </a:solidFill>
          <a:ln w="19050" cap="flat" cmpd="sng" algn="ctr">
            <a:solidFill>
              <a:srgbClr val="89AADB"/>
            </a:solidFill>
            <a:prstDash val="solid"/>
            <a:miter lim="800000"/>
          </a:ln>
          <a:effectLst/>
        </p:spPr>
        <p:txBody>
          <a:bodyPr rtlCol="0" anchor="ctr"/>
          <a:lstStyle/>
          <a:p>
            <a:pPr algn="ctr">
              <a:defRPr/>
            </a:pPr>
            <a:endParaRPr lang="en-US" sz="975" kern="0">
              <a:solidFill>
                <a:prstClr val="white"/>
              </a:solidFill>
            </a:endParaRPr>
          </a:p>
        </p:txBody>
      </p:sp>
      <p:sp>
        <p:nvSpPr>
          <p:cNvPr id="58" name="Freeform 76">
            <a:extLst>
              <a:ext uri="{FF2B5EF4-FFF2-40B4-BE49-F238E27FC236}">
                <a16:creationId xmlns:a16="http://schemas.microsoft.com/office/drawing/2014/main" id="{FD8504E6-8F14-4E29-8902-F5C63A9C5706}"/>
              </a:ext>
            </a:extLst>
          </p:cNvPr>
          <p:cNvSpPr>
            <a:spLocks/>
          </p:cNvSpPr>
          <p:nvPr/>
        </p:nvSpPr>
        <p:spPr bwMode="auto">
          <a:xfrm>
            <a:off x="6521278" y="861295"/>
            <a:ext cx="12731" cy="57289"/>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7" name="Freeform 77">
            <a:extLst>
              <a:ext uri="{FF2B5EF4-FFF2-40B4-BE49-F238E27FC236}">
                <a16:creationId xmlns:a16="http://schemas.microsoft.com/office/drawing/2014/main" id="{6F434DE4-1C37-40BA-B614-F3EDF371CC5A}"/>
              </a:ext>
            </a:extLst>
          </p:cNvPr>
          <p:cNvSpPr>
            <a:spLocks/>
          </p:cNvSpPr>
          <p:nvPr/>
        </p:nvSpPr>
        <p:spPr bwMode="auto">
          <a:xfrm>
            <a:off x="6405644" y="923888"/>
            <a:ext cx="53044" cy="37132"/>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9" name="Freeform 78">
            <a:extLst>
              <a:ext uri="{FF2B5EF4-FFF2-40B4-BE49-F238E27FC236}">
                <a16:creationId xmlns:a16="http://schemas.microsoft.com/office/drawing/2014/main" id="{123BD1D5-E277-4A60-93A8-1DDAB38BAEB3}"/>
              </a:ext>
            </a:extLst>
          </p:cNvPr>
          <p:cNvSpPr>
            <a:spLocks/>
          </p:cNvSpPr>
          <p:nvPr/>
        </p:nvSpPr>
        <p:spPr bwMode="auto">
          <a:xfrm>
            <a:off x="6403522" y="1034221"/>
            <a:ext cx="51983" cy="35010"/>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6" name="Freeform 79">
            <a:extLst>
              <a:ext uri="{FF2B5EF4-FFF2-40B4-BE49-F238E27FC236}">
                <a16:creationId xmlns:a16="http://schemas.microsoft.com/office/drawing/2014/main" id="{43DBA0E7-4785-439A-91AB-466B2920561A}"/>
              </a:ext>
            </a:extLst>
          </p:cNvPr>
          <p:cNvSpPr>
            <a:spLocks/>
          </p:cNvSpPr>
          <p:nvPr/>
        </p:nvSpPr>
        <p:spPr bwMode="auto">
          <a:xfrm>
            <a:off x="6591297" y="1039526"/>
            <a:ext cx="53044" cy="35010"/>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7" name="Freeform 80">
            <a:extLst>
              <a:ext uri="{FF2B5EF4-FFF2-40B4-BE49-F238E27FC236}">
                <a16:creationId xmlns:a16="http://schemas.microsoft.com/office/drawing/2014/main" id="{73686AFB-E00E-4CC6-B3C1-B34077EA163A}"/>
              </a:ext>
            </a:extLst>
          </p:cNvPr>
          <p:cNvSpPr>
            <a:spLocks/>
          </p:cNvSpPr>
          <p:nvPr/>
        </p:nvSpPr>
        <p:spPr bwMode="auto">
          <a:xfrm>
            <a:off x="6593418" y="929192"/>
            <a:ext cx="53044" cy="35010"/>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81">
            <a:extLst>
              <a:ext uri="{FF2B5EF4-FFF2-40B4-BE49-F238E27FC236}">
                <a16:creationId xmlns:a16="http://schemas.microsoft.com/office/drawing/2014/main" id="{08B4B2F6-275B-4307-9CFB-7C7EE1688D05}"/>
              </a:ext>
            </a:extLst>
          </p:cNvPr>
          <p:cNvSpPr>
            <a:spLocks noEditPoints="1"/>
          </p:cNvSpPr>
          <p:nvPr/>
        </p:nvSpPr>
        <p:spPr bwMode="auto">
          <a:xfrm>
            <a:off x="6448078" y="931314"/>
            <a:ext cx="148523" cy="216423"/>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5" name="Rounded Rectangle 93">
            <a:extLst>
              <a:ext uri="{FF2B5EF4-FFF2-40B4-BE49-F238E27FC236}">
                <a16:creationId xmlns:a16="http://schemas.microsoft.com/office/drawing/2014/main" id="{6476F8EE-8AF0-49D9-AA1E-3C0FC5C4BC7B}"/>
              </a:ext>
            </a:extLst>
          </p:cNvPr>
          <p:cNvSpPr/>
          <p:nvPr/>
        </p:nvSpPr>
        <p:spPr>
          <a:xfrm>
            <a:off x="1032521" y="861625"/>
            <a:ext cx="1426373"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87" name="Oval 86">
            <a:extLst>
              <a:ext uri="{FF2B5EF4-FFF2-40B4-BE49-F238E27FC236}">
                <a16:creationId xmlns:a16="http://schemas.microsoft.com/office/drawing/2014/main" id="{6713522F-F515-468F-904F-556FBD45A838}"/>
              </a:ext>
            </a:extLst>
          </p:cNvPr>
          <p:cNvSpPr/>
          <p:nvPr/>
        </p:nvSpPr>
        <p:spPr>
          <a:xfrm>
            <a:off x="758363" y="776590"/>
            <a:ext cx="455877" cy="45587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8" name="Freeform 110">
            <a:extLst>
              <a:ext uri="{FF2B5EF4-FFF2-40B4-BE49-F238E27FC236}">
                <a16:creationId xmlns:a16="http://schemas.microsoft.com/office/drawing/2014/main" id="{F2C5BD87-7B1A-4365-97D4-5EE5C509E0B3}"/>
              </a:ext>
            </a:extLst>
          </p:cNvPr>
          <p:cNvSpPr>
            <a:spLocks/>
          </p:cNvSpPr>
          <p:nvPr/>
        </p:nvSpPr>
        <p:spPr bwMode="auto">
          <a:xfrm>
            <a:off x="864089" y="896758"/>
            <a:ext cx="231398" cy="264822"/>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Freeform 111">
            <a:extLst>
              <a:ext uri="{FF2B5EF4-FFF2-40B4-BE49-F238E27FC236}">
                <a16:creationId xmlns:a16="http://schemas.microsoft.com/office/drawing/2014/main" id="{2F485692-5F9C-4C10-B4FB-580C298E5473}"/>
              </a:ext>
            </a:extLst>
          </p:cNvPr>
          <p:cNvSpPr>
            <a:spLocks/>
          </p:cNvSpPr>
          <p:nvPr/>
        </p:nvSpPr>
        <p:spPr bwMode="auto">
          <a:xfrm>
            <a:off x="1062063" y="890330"/>
            <a:ext cx="47566" cy="5270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Freeform 112">
            <a:extLst>
              <a:ext uri="{FF2B5EF4-FFF2-40B4-BE49-F238E27FC236}">
                <a16:creationId xmlns:a16="http://schemas.microsoft.com/office/drawing/2014/main" id="{07CEC9C4-B0BB-430E-AE62-DCA1DDF41510}"/>
              </a:ext>
            </a:extLst>
          </p:cNvPr>
          <p:cNvSpPr>
            <a:spLocks noEditPoints="1"/>
          </p:cNvSpPr>
          <p:nvPr/>
        </p:nvSpPr>
        <p:spPr bwMode="auto">
          <a:xfrm>
            <a:off x="948936" y="838908"/>
            <a:ext cx="66848" cy="51422"/>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1" name="Freeform 113">
            <a:extLst>
              <a:ext uri="{FF2B5EF4-FFF2-40B4-BE49-F238E27FC236}">
                <a16:creationId xmlns:a16="http://schemas.microsoft.com/office/drawing/2014/main" id="{023F498E-19F3-48D5-8758-EC145C476AD9}"/>
              </a:ext>
            </a:extLst>
          </p:cNvPr>
          <p:cNvSpPr>
            <a:spLocks/>
          </p:cNvSpPr>
          <p:nvPr/>
        </p:nvSpPr>
        <p:spPr bwMode="auto">
          <a:xfrm>
            <a:off x="948935" y="957178"/>
            <a:ext cx="51422" cy="77132"/>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2" name="Rounded Rectangle 93">
            <a:extLst>
              <a:ext uri="{FF2B5EF4-FFF2-40B4-BE49-F238E27FC236}">
                <a16:creationId xmlns:a16="http://schemas.microsoft.com/office/drawing/2014/main" id="{538653CD-3A8C-4065-97BF-CB396E5BDA27}"/>
              </a:ext>
            </a:extLst>
          </p:cNvPr>
          <p:cNvSpPr/>
          <p:nvPr/>
        </p:nvSpPr>
        <p:spPr>
          <a:xfrm>
            <a:off x="3926666" y="861625"/>
            <a:ext cx="1853352" cy="285809"/>
          </a:xfrm>
          <a:prstGeom prst="roundRect">
            <a:avLst>
              <a:gd name="adj" fmla="val 50000"/>
            </a:avLst>
          </a:prstGeom>
          <a:solidFill>
            <a:srgbClr val="305497"/>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COST DRIVERS</a:t>
            </a:r>
          </a:p>
        </p:txBody>
      </p:sp>
      <p:sp>
        <p:nvSpPr>
          <p:cNvPr id="93" name="Oval 20">
            <a:extLst>
              <a:ext uri="{FF2B5EF4-FFF2-40B4-BE49-F238E27FC236}">
                <a16:creationId xmlns:a16="http://schemas.microsoft.com/office/drawing/2014/main" id="{DE77C811-27E5-43F6-BA9A-18D99C9B1983}"/>
              </a:ext>
            </a:extLst>
          </p:cNvPr>
          <p:cNvSpPr/>
          <p:nvPr/>
        </p:nvSpPr>
        <p:spPr>
          <a:xfrm>
            <a:off x="3657015" y="776590"/>
            <a:ext cx="456300" cy="455879"/>
          </a:xfrm>
          <a:prstGeom prst="ellipse">
            <a:avLst/>
          </a:prstGeom>
          <a:solidFill>
            <a:schemeClr val="bg1"/>
          </a:solidFill>
          <a:ln w="19050" cap="flat" cmpd="sng" algn="ctr">
            <a:solidFill>
              <a:srgbClr val="305497"/>
            </a:solidFill>
            <a:prstDash val="solid"/>
            <a:miter lim="800000"/>
          </a:ln>
          <a:effectLst/>
        </p:spPr>
        <p:txBody>
          <a:bodyPr rtlCol="0" anchor="ctr"/>
          <a:lstStyle/>
          <a:p>
            <a:pPr algn="ctr">
              <a:defRPr/>
            </a:pPr>
            <a:endParaRPr lang="en-US" sz="975" kern="0">
              <a:solidFill>
                <a:prstClr val="white"/>
              </a:solidFill>
            </a:endParaRPr>
          </a:p>
        </p:txBody>
      </p:sp>
      <p:grpSp>
        <p:nvGrpSpPr>
          <p:cNvPr id="94" name="Groupe 699">
            <a:extLst>
              <a:ext uri="{FF2B5EF4-FFF2-40B4-BE49-F238E27FC236}">
                <a16:creationId xmlns:a16="http://schemas.microsoft.com/office/drawing/2014/main" id="{6E1014DE-0A2C-46BB-A333-B2DB8CA9AFB0}"/>
              </a:ext>
            </a:extLst>
          </p:cNvPr>
          <p:cNvGrpSpPr/>
          <p:nvPr/>
        </p:nvGrpSpPr>
        <p:grpSpPr>
          <a:xfrm>
            <a:off x="3735723" y="923888"/>
            <a:ext cx="298885" cy="174212"/>
            <a:chOff x="2921000" y="5699125"/>
            <a:chExt cx="574675" cy="334963"/>
          </a:xfrm>
          <a:solidFill>
            <a:srgbClr val="802B73"/>
          </a:solidFill>
        </p:grpSpPr>
        <p:sp>
          <p:nvSpPr>
            <p:cNvPr id="95" name="Freeform 327">
              <a:extLst>
                <a:ext uri="{FF2B5EF4-FFF2-40B4-BE49-F238E27FC236}">
                  <a16:creationId xmlns:a16="http://schemas.microsoft.com/office/drawing/2014/main" id="{01E9A619-61C3-43A3-A799-A0C85C04A67C}"/>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6" name="Freeform 328">
              <a:extLst>
                <a:ext uri="{FF2B5EF4-FFF2-40B4-BE49-F238E27FC236}">
                  <a16:creationId xmlns:a16="http://schemas.microsoft.com/office/drawing/2014/main" id="{38429D0A-2BB8-4F6E-ABFF-D25C2A46B28D}"/>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7" name="Freeform 329">
              <a:extLst>
                <a:ext uri="{FF2B5EF4-FFF2-40B4-BE49-F238E27FC236}">
                  <a16:creationId xmlns:a16="http://schemas.microsoft.com/office/drawing/2014/main" id="{88CC3EF4-89A2-4BF0-83CC-23D06C353F45}"/>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8" name="Freeform 330">
              <a:extLst>
                <a:ext uri="{FF2B5EF4-FFF2-40B4-BE49-F238E27FC236}">
                  <a16:creationId xmlns:a16="http://schemas.microsoft.com/office/drawing/2014/main" id="{9101D215-BC89-4BD0-BE5D-C3B5FCEE9ED9}"/>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9" name="Freeform 331">
              <a:extLst>
                <a:ext uri="{FF2B5EF4-FFF2-40B4-BE49-F238E27FC236}">
                  <a16:creationId xmlns:a16="http://schemas.microsoft.com/office/drawing/2014/main" id="{65D31A25-F966-4A8D-83E4-93847E07A286}"/>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0" name="Freeform 332">
              <a:extLst>
                <a:ext uri="{FF2B5EF4-FFF2-40B4-BE49-F238E27FC236}">
                  <a16:creationId xmlns:a16="http://schemas.microsoft.com/office/drawing/2014/main" id="{6312AF46-13EF-4E7C-A304-E1B870532C27}"/>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59" name="Slide Number Placeholder 3">
            <a:extLst>
              <a:ext uri="{FF2B5EF4-FFF2-40B4-BE49-F238E27FC236}">
                <a16:creationId xmlns:a16="http://schemas.microsoft.com/office/drawing/2014/main" id="{58A6AB99-C594-45E4-9923-5931EB69F3C2}"/>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27</a:t>
            </a:fld>
            <a:endParaRPr lang="en-US"/>
          </a:p>
        </p:txBody>
      </p:sp>
      <p:sp>
        <p:nvSpPr>
          <p:cNvPr id="7" name="AutoShape 2">
            <a:hlinkClick r:id="rId4" action="ppaction://hlinksldjump"/>
            <a:extLst>
              <a:ext uri="{FF2B5EF4-FFF2-40B4-BE49-F238E27FC236}">
                <a16:creationId xmlns:a16="http://schemas.microsoft.com/office/drawing/2014/main" id="{F8034193-338C-C72D-E367-7D5F32FEB453}"/>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9" name="AutoShape 2">
            <a:hlinkClick r:id="rId5" action="ppaction://hlinksldjump"/>
            <a:extLst>
              <a:ext uri="{FF2B5EF4-FFF2-40B4-BE49-F238E27FC236}">
                <a16:creationId xmlns:a16="http://schemas.microsoft.com/office/drawing/2014/main" id="{EA7C0A8B-628B-B55A-E967-F8C60A66F949}"/>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0" name="AutoShape 2">
            <a:hlinkClick r:id="rId6" action="ppaction://hlinksldjump"/>
            <a:extLst>
              <a:ext uri="{FF2B5EF4-FFF2-40B4-BE49-F238E27FC236}">
                <a16:creationId xmlns:a16="http://schemas.microsoft.com/office/drawing/2014/main" id="{8EADADB4-4063-3FF0-64DD-B7559D7625CA}"/>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1" name="AutoShape 2">
            <a:hlinkClick r:id="rId7" action="ppaction://hlinksldjump"/>
            <a:extLst>
              <a:ext uri="{FF2B5EF4-FFF2-40B4-BE49-F238E27FC236}">
                <a16:creationId xmlns:a16="http://schemas.microsoft.com/office/drawing/2014/main" id="{C504B37B-DC0A-8EBE-5183-8D9BE116336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2" name="AutoShape 2">
            <a:hlinkClick r:id="rId8" action="ppaction://hlinksldjump"/>
            <a:extLst>
              <a:ext uri="{FF2B5EF4-FFF2-40B4-BE49-F238E27FC236}">
                <a16:creationId xmlns:a16="http://schemas.microsoft.com/office/drawing/2014/main" id="{ADDC4C11-75FB-62E3-0A86-535C6DDBF4BA}"/>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2" name="Group 21">
            <a:extLst>
              <a:ext uri="{FF2B5EF4-FFF2-40B4-BE49-F238E27FC236}">
                <a16:creationId xmlns:a16="http://schemas.microsoft.com/office/drawing/2014/main" id="{3BA7EF02-9233-C334-13DC-71F873F5CD10}"/>
              </a:ext>
            </a:extLst>
          </p:cNvPr>
          <p:cNvGrpSpPr/>
          <p:nvPr/>
        </p:nvGrpSpPr>
        <p:grpSpPr>
          <a:xfrm>
            <a:off x="7405014" y="4531233"/>
            <a:ext cx="186825" cy="186825"/>
            <a:chOff x="9873352" y="6041644"/>
            <a:chExt cx="249100" cy="249100"/>
          </a:xfrm>
        </p:grpSpPr>
        <p:sp>
          <p:nvSpPr>
            <p:cNvPr id="23" name="Oval 22">
              <a:hlinkClick r:id="" action="ppaction://hlinkshowjump?jump=previousslide"/>
              <a:extLst>
                <a:ext uri="{FF2B5EF4-FFF2-40B4-BE49-F238E27FC236}">
                  <a16:creationId xmlns:a16="http://schemas.microsoft.com/office/drawing/2014/main" id="{BC99C64F-0B71-C2A0-0606-6953FC3066C8}"/>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4" name="Group 23">
              <a:extLst>
                <a:ext uri="{FF2B5EF4-FFF2-40B4-BE49-F238E27FC236}">
                  <a16:creationId xmlns:a16="http://schemas.microsoft.com/office/drawing/2014/main" id="{F0274719-71E0-59A8-34E4-F105CC28C53D}"/>
                </a:ext>
              </a:extLst>
            </p:cNvPr>
            <p:cNvGrpSpPr/>
            <p:nvPr userDrawn="1"/>
          </p:nvGrpSpPr>
          <p:grpSpPr>
            <a:xfrm>
              <a:off x="9971776" y="6136088"/>
              <a:ext cx="41137" cy="66044"/>
              <a:chOff x="3345327" y="4804129"/>
              <a:chExt cx="74099" cy="118964"/>
            </a:xfrm>
          </p:grpSpPr>
          <p:cxnSp>
            <p:nvCxnSpPr>
              <p:cNvPr id="25" name="Straight Connector 24">
                <a:hlinkClick r:id="" action="ppaction://hlinkshowjump?jump=previousslide"/>
                <a:extLst>
                  <a:ext uri="{FF2B5EF4-FFF2-40B4-BE49-F238E27FC236}">
                    <a16:creationId xmlns:a16="http://schemas.microsoft.com/office/drawing/2014/main" id="{6C351204-260B-47A0-0C21-2D150889B4EC}"/>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hlinkClick r:id="" action="ppaction://hlinkshowjump?jump=previousslide"/>
                <a:extLst>
                  <a:ext uri="{FF2B5EF4-FFF2-40B4-BE49-F238E27FC236}">
                    <a16:creationId xmlns:a16="http://schemas.microsoft.com/office/drawing/2014/main" id="{64086A1B-F33F-9226-6862-829C92925826}"/>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7" name="Group 26">
            <a:extLst>
              <a:ext uri="{FF2B5EF4-FFF2-40B4-BE49-F238E27FC236}">
                <a16:creationId xmlns:a16="http://schemas.microsoft.com/office/drawing/2014/main" id="{66E0512E-BFAD-7CD9-ABBC-B69FCD93BFBF}"/>
              </a:ext>
            </a:extLst>
          </p:cNvPr>
          <p:cNvGrpSpPr/>
          <p:nvPr/>
        </p:nvGrpSpPr>
        <p:grpSpPr>
          <a:xfrm>
            <a:off x="7642346" y="4531233"/>
            <a:ext cx="186825" cy="186825"/>
            <a:chOff x="10189795" y="6045160"/>
            <a:chExt cx="249100" cy="249100"/>
          </a:xfrm>
        </p:grpSpPr>
        <p:sp>
          <p:nvSpPr>
            <p:cNvPr id="28" name="Oval 27">
              <a:hlinkClick r:id="" action="ppaction://hlinkshowjump?jump=nextslide"/>
              <a:extLst>
                <a:ext uri="{FF2B5EF4-FFF2-40B4-BE49-F238E27FC236}">
                  <a16:creationId xmlns:a16="http://schemas.microsoft.com/office/drawing/2014/main" id="{7AF1BB6E-A272-AF04-E11F-432F759B531F}"/>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9" name="Group 28">
              <a:extLst>
                <a:ext uri="{FF2B5EF4-FFF2-40B4-BE49-F238E27FC236}">
                  <a16:creationId xmlns:a16="http://schemas.microsoft.com/office/drawing/2014/main" id="{B1149A29-9654-4263-00F1-5BC25EA14D73}"/>
                </a:ext>
              </a:extLst>
            </p:cNvPr>
            <p:cNvGrpSpPr/>
            <p:nvPr userDrawn="1"/>
          </p:nvGrpSpPr>
          <p:grpSpPr>
            <a:xfrm flipH="1" flipV="1">
              <a:off x="10297292" y="6133992"/>
              <a:ext cx="41137" cy="66044"/>
              <a:chOff x="3345327" y="4804129"/>
              <a:chExt cx="74099" cy="118964"/>
            </a:xfrm>
          </p:grpSpPr>
          <p:cxnSp>
            <p:nvCxnSpPr>
              <p:cNvPr id="30" name="Straight Connector 29">
                <a:hlinkClick r:id="" action="ppaction://hlinkshowjump?jump=nextslide"/>
                <a:extLst>
                  <a:ext uri="{FF2B5EF4-FFF2-40B4-BE49-F238E27FC236}">
                    <a16:creationId xmlns:a16="http://schemas.microsoft.com/office/drawing/2014/main" id="{BB3887A5-6920-148F-53EF-5DEF540C1774}"/>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hlinkClick r:id="" action="ppaction://hlinkshowjump?jump=nextslide"/>
                <a:extLst>
                  <a:ext uri="{FF2B5EF4-FFF2-40B4-BE49-F238E27FC236}">
                    <a16:creationId xmlns:a16="http://schemas.microsoft.com/office/drawing/2014/main" id="{87ADBA36-4A88-3DF7-4D59-8C63EBCB7AF7}"/>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2" name="Rounded Rectangle 14">
            <a:hlinkClick r:id="rId9"/>
            <a:extLst>
              <a:ext uri="{FF2B5EF4-FFF2-40B4-BE49-F238E27FC236}">
                <a16:creationId xmlns:a16="http://schemas.microsoft.com/office/drawing/2014/main" id="{EB9FB7C2-9E69-051E-1E13-BFAD0801AE7A}"/>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3/4</a:t>
            </a:r>
            <a:endParaRPr lang="en-US" sz="800" u="sng" dirty="0">
              <a:solidFill>
                <a:schemeClr val="bg2"/>
              </a:solidFill>
            </a:endParaRPr>
          </a:p>
        </p:txBody>
      </p:sp>
      <p:sp>
        <p:nvSpPr>
          <p:cNvPr id="2" name="Arrow: Right 88">
            <a:hlinkClick r:id="" action="ppaction://hlinkshowjump?jump=lastslideviewed"/>
            <a:extLst>
              <a:ext uri="{FF2B5EF4-FFF2-40B4-BE49-F238E27FC236}">
                <a16:creationId xmlns:a16="http://schemas.microsoft.com/office/drawing/2014/main" id="{08C38DDF-7BD1-09F3-FD1F-C95E6406FAF0}"/>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5" name="Graphic 4">
            <a:hlinkClick r:id="rId10" action="ppaction://hlinksldjump"/>
            <a:extLst>
              <a:ext uri="{FF2B5EF4-FFF2-40B4-BE49-F238E27FC236}">
                <a16:creationId xmlns:a16="http://schemas.microsoft.com/office/drawing/2014/main" id="{A0ABC328-62B7-7F44-7C95-D2442E134B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1962075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Straight Connector 128">
            <a:extLst>
              <a:ext uri="{FF2B5EF4-FFF2-40B4-BE49-F238E27FC236}">
                <a16:creationId xmlns:a16="http://schemas.microsoft.com/office/drawing/2014/main" id="{D45F5272-8C48-468C-A8C5-853FBB886F16}"/>
              </a:ext>
            </a:extLst>
          </p:cNvPr>
          <p:cNvCxnSpPr>
            <a:cxnSpLocks/>
            <a:stCxn id="116" idx="18"/>
          </p:cNvCxnSpPr>
          <p:nvPr/>
        </p:nvCxnSpPr>
        <p:spPr>
          <a:xfrm flipV="1">
            <a:off x="864090" y="925948"/>
            <a:ext cx="1755083" cy="7898"/>
          </a:xfrm>
          <a:prstGeom prst="line">
            <a:avLst/>
          </a:prstGeom>
          <a:ln w="19050">
            <a:solidFill>
              <a:srgbClr val="002C6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6" name="Object 5" hidden="1">
            <a:extLst>
              <a:ext uri="{FF2B5EF4-FFF2-40B4-BE49-F238E27FC236}">
                <a16:creationId xmlns:a16="http://schemas.microsoft.com/office/drawing/2014/main" id="{F97AC40A-657E-4E9A-91A9-3CBF4B482297}"/>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F97AC40A-657E-4E9A-91A9-3CBF4B482297}"/>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pic>
        <p:nvPicPr>
          <p:cNvPr id="50" name="Picture 49" descr="Graphical user interface, text, application, chat or text message&#10;&#10;Description automatically generated">
            <a:extLst>
              <a:ext uri="{FF2B5EF4-FFF2-40B4-BE49-F238E27FC236}">
                <a16:creationId xmlns:a16="http://schemas.microsoft.com/office/drawing/2014/main" id="{C91DD4AE-0EC3-4536-B472-F270F0EE1CA5}"/>
              </a:ext>
            </a:extLst>
          </p:cNvPr>
          <p:cNvPicPr>
            <a:picLocks noChangeAspect="1"/>
          </p:cNvPicPr>
          <p:nvPr/>
        </p:nvPicPr>
        <p:blipFill rotWithShape="1">
          <a:blip r:embed="rId6">
            <a:extLst>
              <a:ext uri="{28A0092B-C50C-407E-A947-70E740481C1C}">
                <a14:useLocalDpi xmlns:a14="http://schemas.microsoft.com/office/drawing/2010/main" val="0"/>
              </a:ext>
            </a:extLst>
          </a:blip>
          <a:srcRect l="7356" t="6945" r="12428"/>
          <a:stretch/>
        </p:blipFill>
        <p:spPr>
          <a:xfrm>
            <a:off x="1628547" y="1136620"/>
            <a:ext cx="5886907" cy="3385963"/>
          </a:xfrm>
          <a:prstGeom prst="rect">
            <a:avLst/>
          </a:prstGeom>
        </p:spPr>
      </p:pic>
      <p:sp>
        <p:nvSpPr>
          <p:cNvPr id="83" name="Title 1">
            <a:extLst>
              <a:ext uri="{FF2B5EF4-FFF2-40B4-BE49-F238E27FC236}">
                <a16:creationId xmlns:a16="http://schemas.microsoft.com/office/drawing/2014/main" id="{0AAB88F5-3B76-48D8-910C-E3FF99547BD7}"/>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2100" u="sng" dirty="0"/>
              <a:t>5. Retailer</a:t>
            </a:r>
            <a:r>
              <a:rPr lang="en-US" sz="2100" dirty="0"/>
              <a:t> Cost Logic</a:t>
            </a:r>
            <a:br>
              <a:rPr lang="en-US" sz="2100" dirty="0"/>
            </a:br>
            <a:r>
              <a:rPr lang="en-US" sz="1200" b="1" dirty="0">
                <a:solidFill>
                  <a:srgbClr val="F05587"/>
                </a:solidFill>
              </a:rPr>
              <a:t>Introducing 2D can require investment in different areas</a:t>
            </a:r>
            <a:endParaRPr lang="en-US" sz="1350" b="1" dirty="0">
              <a:solidFill>
                <a:srgbClr val="F05587"/>
              </a:solidFill>
            </a:endParaRPr>
          </a:p>
        </p:txBody>
      </p:sp>
      <p:cxnSp>
        <p:nvCxnSpPr>
          <p:cNvPr id="104" name="Straight Connector 103">
            <a:extLst>
              <a:ext uri="{FF2B5EF4-FFF2-40B4-BE49-F238E27FC236}">
                <a16:creationId xmlns:a16="http://schemas.microsoft.com/office/drawing/2014/main" id="{31990E30-B43F-4B35-BBCE-4A7100A2B73B}"/>
              </a:ext>
            </a:extLst>
          </p:cNvPr>
          <p:cNvCxnSpPr>
            <a:cxnSpLocks/>
          </p:cNvCxnSpPr>
          <p:nvPr/>
        </p:nvCxnSpPr>
        <p:spPr>
          <a:xfrm flipV="1">
            <a:off x="5142706" y="926103"/>
            <a:ext cx="1551758" cy="1"/>
          </a:xfrm>
          <a:prstGeom prst="line">
            <a:avLst/>
          </a:prstGeom>
          <a:ln w="19050">
            <a:solidFill>
              <a:srgbClr val="89AAD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28DDDE1-BC65-49A2-8B45-4BC9AB627C64}"/>
              </a:ext>
            </a:extLst>
          </p:cNvPr>
          <p:cNvCxnSpPr>
            <a:cxnSpLocks/>
          </p:cNvCxnSpPr>
          <p:nvPr/>
        </p:nvCxnSpPr>
        <p:spPr>
          <a:xfrm>
            <a:off x="2680618" y="926100"/>
            <a:ext cx="2393701" cy="0"/>
          </a:xfrm>
          <a:prstGeom prst="line">
            <a:avLst/>
          </a:prstGeom>
          <a:ln w="19050">
            <a:solidFill>
              <a:srgbClr val="30549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6" name="Rounded Rectangle 93">
            <a:extLst>
              <a:ext uri="{FF2B5EF4-FFF2-40B4-BE49-F238E27FC236}">
                <a16:creationId xmlns:a16="http://schemas.microsoft.com/office/drawing/2014/main" id="{5E9394D8-3C7E-46C5-AFEA-457010B50F78}"/>
              </a:ext>
            </a:extLst>
          </p:cNvPr>
          <p:cNvSpPr/>
          <p:nvPr/>
        </p:nvSpPr>
        <p:spPr>
          <a:xfrm>
            <a:off x="5698453" y="783043"/>
            <a:ext cx="1299020" cy="285809"/>
          </a:xfrm>
          <a:prstGeom prst="roundRect">
            <a:avLst>
              <a:gd name="adj" fmla="val 50000"/>
            </a:avLst>
          </a:prstGeom>
          <a:solidFill>
            <a:srgbClr val="89AADB"/>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COSTS</a:t>
            </a:r>
          </a:p>
        </p:txBody>
      </p:sp>
      <p:sp>
        <p:nvSpPr>
          <p:cNvPr id="107" name="Oval 20">
            <a:extLst>
              <a:ext uri="{FF2B5EF4-FFF2-40B4-BE49-F238E27FC236}">
                <a16:creationId xmlns:a16="http://schemas.microsoft.com/office/drawing/2014/main" id="{272CCC6E-2077-4660-9CBF-D0B1B3ACFC3D}"/>
              </a:ext>
            </a:extLst>
          </p:cNvPr>
          <p:cNvSpPr/>
          <p:nvPr/>
        </p:nvSpPr>
        <p:spPr>
          <a:xfrm>
            <a:off x="5428801" y="698009"/>
            <a:ext cx="456300" cy="455879"/>
          </a:xfrm>
          <a:prstGeom prst="ellipse">
            <a:avLst/>
          </a:prstGeom>
          <a:solidFill>
            <a:schemeClr val="bg1"/>
          </a:solidFill>
          <a:ln w="19050" cap="flat" cmpd="sng" algn="ctr">
            <a:solidFill>
              <a:srgbClr val="89AADB"/>
            </a:solidFill>
            <a:prstDash val="solid"/>
            <a:miter lim="800000"/>
          </a:ln>
          <a:effectLst/>
        </p:spPr>
        <p:txBody>
          <a:bodyPr rtlCol="0" anchor="ctr"/>
          <a:lstStyle/>
          <a:p>
            <a:pPr algn="ctr">
              <a:defRPr/>
            </a:pPr>
            <a:endParaRPr lang="en-US" sz="975" kern="0">
              <a:solidFill>
                <a:prstClr val="white"/>
              </a:solidFill>
            </a:endParaRPr>
          </a:p>
        </p:txBody>
      </p:sp>
      <p:sp>
        <p:nvSpPr>
          <p:cNvPr id="108" name="Freeform 76">
            <a:extLst>
              <a:ext uri="{FF2B5EF4-FFF2-40B4-BE49-F238E27FC236}">
                <a16:creationId xmlns:a16="http://schemas.microsoft.com/office/drawing/2014/main" id="{C9461772-DD2D-461A-88F7-743232814187}"/>
              </a:ext>
            </a:extLst>
          </p:cNvPr>
          <p:cNvSpPr>
            <a:spLocks/>
          </p:cNvSpPr>
          <p:nvPr/>
        </p:nvSpPr>
        <p:spPr bwMode="auto">
          <a:xfrm>
            <a:off x="5653083" y="782714"/>
            <a:ext cx="12731" cy="57289"/>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9" name="Freeform 77">
            <a:extLst>
              <a:ext uri="{FF2B5EF4-FFF2-40B4-BE49-F238E27FC236}">
                <a16:creationId xmlns:a16="http://schemas.microsoft.com/office/drawing/2014/main" id="{2B2743D5-4CDB-490E-B156-153AD4BB6F2C}"/>
              </a:ext>
            </a:extLst>
          </p:cNvPr>
          <p:cNvSpPr>
            <a:spLocks/>
          </p:cNvSpPr>
          <p:nvPr/>
        </p:nvSpPr>
        <p:spPr bwMode="auto">
          <a:xfrm>
            <a:off x="5537448" y="845307"/>
            <a:ext cx="53044" cy="37132"/>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0" name="Freeform 78">
            <a:extLst>
              <a:ext uri="{FF2B5EF4-FFF2-40B4-BE49-F238E27FC236}">
                <a16:creationId xmlns:a16="http://schemas.microsoft.com/office/drawing/2014/main" id="{C55E58E3-8D7C-46E0-A863-565D2C8E9E17}"/>
              </a:ext>
            </a:extLst>
          </p:cNvPr>
          <p:cNvSpPr>
            <a:spLocks/>
          </p:cNvSpPr>
          <p:nvPr/>
        </p:nvSpPr>
        <p:spPr bwMode="auto">
          <a:xfrm>
            <a:off x="5535327" y="955640"/>
            <a:ext cx="51983" cy="35010"/>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79">
            <a:extLst>
              <a:ext uri="{FF2B5EF4-FFF2-40B4-BE49-F238E27FC236}">
                <a16:creationId xmlns:a16="http://schemas.microsoft.com/office/drawing/2014/main" id="{76C5CBDD-8510-4013-8BB3-25602A825854}"/>
              </a:ext>
            </a:extLst>
          </p:cNvPr>
          <p:cNvSpPr>
            <a:spLocks/>
          </p:cNvSpPr>
          <p:nvPr/>
        </p:nvSpPr>
        <p:spPr bwMode="auto">
          <a:xfrm>
            <a:off x="5723101" y="960944"/>
            <a:ext cx="53044" cy="35010"/>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Freeform 80">
            <a:extLst>
              <a:ext uri="{FF2B5EF4-FFF2-40B4-BE49-F238E27FC236}">
                <a16:creationId xmlns:a16="http://schemas.microsoft.com/office/drawing/2014/main" id="{E172FE7A-17DF-47A2-B6DD-D667C4021D36}"/>
              </a:ext>
            </a:extLst>
          </p:cNvPr>
          <p:cNvSpPr>
            <a:spLocks/>
          </p:cNvSpPr>
          <p:nvPr/>
        </p:nvSpPr>
        <p:spPr bwMode="auto">
          <a:xfrm>
            <a:off x="5725223" y="850611"/>
            <a:ext cx="53044" cy="35010"/>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3" name="Freeform 81">
            <a:extLst>
              <a:ext uri="{FF2B5EF4-FFF2-40B4-BE49-F238E27FC236}">
                <a16:creationId xmlns:a16="http://schemas.microsoft.com/office/drawing/2014/main" id="{8E2BBBB6-5842-46B3-AD9A-35E584BC2683}"/>
              </a:ext>
            </a:extLst>
          </p:cNvPr>
          <p:cNvSpPr>
            <a:spLocks noEditPoints="1"/>
          </p:cNvSpPr>
          <p:nvPr/>
        </p:nvSpPr>
        <p:spPr bwMode="auto">
          <a:xfrm>
            <a:off x="5579883" y="852733"/>
            <a:ext cx="148523" cy="216423"/>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4" name="Rounded Rectangle 93">
            <a:extLst>
              <a:ext uri="{FF2B5EF4-FFF2-40B4-BE49-F238E27FC236}">
                <a16:creationId xmlns:a16="http://schemas.microsoft.com/office/drawing/2014/main" id="{D634C2C2-561C-4291-9B67-880D66992CF4}"/>
              </a:ext>
            </a:extLst>
          </p:cNvPr>
          <p:cNvSpPr/>
          <p:nvPr/>
        </p:nvSpPr>
        <p:spPr>
          <a:xfrm>
            <a:off x="1032521" y="783044"/>
            <a:ext cx="1426373"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115" name="Oval 114">
            <a:extLst>
              <a:ext uri="{FF2B5EF4-FFF2-40B4-BE49-F238E27FC236}">
                <a16:creationId xmlns:a16="http://schemas.microsoft.com/office/drawing/2014/main" id="{9B24288A-C839-42AB-86CA-63AE6785F124}"/>
              </a:ext>
            </a:extLst>
          </p:cNvPr>
          <p:cNvSpPr/>
          <p:nvPr/>
        </p:nvSpPr>
        <p:spPr>
          <a:xfrm>
            <a:off x="758363" y="698009"/>
            <a:ext cx="455877" cy="45587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16" name="Freeform 110">
            <a:extLst>
              <a:ext uri="{FF2B5EF4-FFF2-40B4-BE49-F238E27FC236}">
                <a16:creationId xmlns:a16="http://schemas.microsoft.com/office/drawing/2014/main" id="{34717CF8-0748-489B-B4CE-BF9C20E9789D}"/>
              </a:ext>
            </a:extLst>
          </p:cNvPr>
          <p:cNvSpPr>
            <a:spLocks/>
          </p:cNvSpPr>
          <p:nvPr/>
        </p:nvSpPr>
        <p:spPr bwMode="auto">
          <a:xfrm>
            <a:off x="864089" y="818177"/>
            <a:ext cx="231398" cy="264822"/>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7" name="Freeform 111">
            <a:extLst>
              <a:ext uri="{FF2B5EF4-FFF2-40B4-BE49-F238E27FC236}">
                <a16:creationId xmlns:a16="http://schemas.microsoft.com/office/drawing/2014/main" id="{4AAD3B4C-7D25-497C-A182-78B367FE335C}"/>
              </a:ext>
            </a:extLst>
          </p:cNvPr>
          <p:cNvSpPr>
            <a:spLocks/>
          </p:cNvSpPr>
          <p:nvPr/>
        </p:nvSpPr>
        <p:spPr bwMode="auto">
          <a:xfrm>
            <a:off x="1062063" y="811749"/>
            <a:ext cx="47566" cy="5270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8" name="Freeform 112">
            <a:extLst>
              <a:ext uri="{FF2B5EF4-FFF2-40B4-BE49-F238E27FC236}">
                <a16:creationId xmlns:a16="http://schemas.microsoft.com/office/drawing/2014/main" id="{A3DAA85F-EEFA-43FD-940D-653FEF812502}"/>
              </a:ext>
            </a:extLst>
          </p:cNvPr>
          <p:cNvSpPr>
            <a:spLocks noEditPoints="1"/>
          </p:cNvSpPr>
          <p:nvPr/>
        </p:nvSpPr>
        <p:spPr bwMode="auto">
          <a:xfrm>
            <a:off x="948936" y="760327"/>
            <a:ext cx="66848" cy="51422"/>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9" name="Freeform 113">
            <a:extLst>
              <a:ext uri="{FF2B5EF4-FFF2-40B4-BE49-F238E27FC236}">
                <a16:creationId xmlns:a16="http://schemas.microsoft.com/office/drawing/2014/main" id="{5D222E13-0376-4B3D-8B77-139FF0FAF780}"/>
              </a:ext>
            </a:extLst>
          </p:cNvPr>
          <p:cNvSpPr>
            <a:spLocks/>
          </p:cNvSpPr>
          <p:nvPr/>
        </p:nvSpPr>
        <p:spPr bwMode="auto">
          <a:xfrm>
            <a:off x="948935" y="878597"/>
            <a:ext cx="51422" cy="77132"/>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0" name="Rounded Rectangle 93">
            <a:extLst>
              <a:ext uri="{FF2B5EF4-FFF2-40B4-BE49-F238E27FC236}">
                <a16:creationId xmlns:a16="http://schemas.microsoft.com/office/drawing/2014/main" id="{1ED9398E-A432-4086-B0C0-2804D3EF9455}"/>
              </a:ext>
            </a:extLst>
          </p:cNvPr>
          <p:cNvSpPr/>
          <p:nvPr/>
        </p:nvSpPr>
        <p:spPr>
          <a:xfrm>
            <a:off x="3058471" y="783043"/>
            <a:ext cx="1853352" cy="285809"/>
          </a:xfrm>
          <a:prstGeom prst="roundRect">
            <a:avLst>
              <a:gd name="adj" fmla="val 50000"/>
            </a:avLst>
          </a:prstGeom>
          <a:solidFill>
            <a:srgbClr val="305497"/>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COST DRIVERS</a:t>
            </a:r>
          </a:p>
        </p:txBody>
      </p:sp>
      <p:sp>
        <p:nvSpPr>
          <p:cNvPr id="121" name="Oval 20">
            <a:extLst>
              <a:ext uri="{FF2B5EF4-FFF2-40B4-BE49-F238E27FC236}">
                <a16:creationId xmlns:a16="http://schemas.microsoft.com/office/drawing/2014/main" id="{376BC4F6-FE0B-4C5A-B0F2-C6B4D8F285B0}"/>
              </a:ext>
            </a:extLst>
          </p:cNvPr>
          <p:cNvSpPr/>
          <p:nvPr/>
        </p:nvSpPr>
        <p:spPr>
          <a:xfrm>
            <a:off x="2788820" y="698009"/>
            <a:ext cx="456300" cy="455879"/>
          </a:xfrm>
          <a:prstGeom prst="ellipse">
            <a:avLst/>
          </a:prstGeom>
          <a:solidFill>
            <a:schemeClr val="bg1"/>
          </a:solidFill>
          <a:ln w="19050" cap="flat" cmpd="sng" algn="ctr">
            <a:solidFill>
              <a:srgbClr val="305497"/>
            </a:solidFill>
            <a:prstDash val="solid"/>
            <a:miter lim="800000"/>
          </a:ln>
          <a:effectLst/>
        </p:spPr>
        <p:txBody>
          <a:bodyPr rtlCol="0" anchor="ctr"/>
          <a:lstStyle/>
          <a:p>
            <a:pPr algn="ctr">
              <a:defRPr/>
            </a:pPr>
            <a:endParaRPr lang="en-US" sz="975" kern="0">
              <a:solidFill>
                <a:prstClr val="white"/>
              </a:solidFill>
            </a:endParaRPr>
          </a:p>
        </p:txBody>
      </p:sp>
      <p:grpSp>
        <p:nvGrpSpPr>
          <p:cNvPr id="122" name="Groupe 699">
            <a:extLst>
              <a:ext uri="{FF2B5EF4-FFF2-40B4-BE49-F238E27FC236}">
                <a16:creationId xmlns:a16="http://schemas.microsoft.com/office/drawing/2014/main" id="{C4A1710B-CD52-48AB-A86C-06E7D27EAC4E}"/>
              </a:ext>
            </a:extLst>
          </p:cNvPr>
          <p:cNvGrpSpPr/>
          <p:nvPr/>
        </p:nvGrpSpPr>
        <p:grpSpPr>
          <a:xfrm>
            <a:off x="2867527" y="845307"/>
            <a:ext cx="298885" cy="174212"/>
            <a:chOff x="2921000" y="5699125"/>
            <a:chExt cx="574675" cy="334963"/>
          </a:xfrm>
          <a:solidFill>
            <a:srgbClr val="802B73"/>
          </a:solidFill>
        </p:grpSpPr>
        <p:sp>
          <p:nvSpPr>
            <p:cNvPr id="123" name="Freeform 327">
              <a:extLst>
                <a:ext uri="{FF2B5EF4-FFF2-40B4-BE49-F238E27FC236}">
                  <a16:creationId xmlns:a16="http://schemas.microsoft.com/office/drawing/2014/main" id="{2072875C-D677-4B4C-B7B0-B0C64935C4EA}"/>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4" name="Freeform 328">
              <a:extLst>
                <a:ext uri="{FF2B5EF4-FFF2-40B4-BE49-F238E27FC236}">
                  <a16:creationId xmlns:a16="http://schemas.microsoft.com/office/drawing/2014/main" id="{6687D90F-2ABB-40D9-8119-5CB416793E1D}"/>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5" name="Freeform 329">
              <a:extLst>
                <a:ext uri="{FF2B5EF4-FFF2-40B4-BE49-F238E27FC236}">
                  <a16:creationId xmlns:a16="http://schemas.microsoft.com/office/drawing/2014/main" id="{A92E46D5-F7CF-4E1B-808C-47EF6E4D31CD}"/>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6" name="Freeform 330">
              <a:extLst>
                <a:ext uri="{FF2B5EF4-FFF2-40B4-BE49-F238E27FC236}">
                  <a16:creationId xmlns:a16="http://schemas.microsoft.com/office/drawing/2014/main" id="{AD440797-FA19-438C-8706-411500E887F5}"/>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7" name="Freeform 331">
              <a:extLst>
                <a:ext uri="{FF2B5EF4-FFF2-40B4-BE49-F238E27FC236}">
                  <a16:creationId xmlns:a16="http://schemas.microsoft.com/office/drawing/2014/main" id="{7B4DC2D7-4EF2-4D0A-B347-680F7F24F22A}"/>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8" name="Freeform 332">
              <a:extLst>
                <a:ext uri="{FF2B5EF4-FFF2-40B4-BE49-F238E27FC236}">
                  <a16:creationId xmlns:a16="http://schemas.microsoft.com/office/drawing/2014/main" id="{0C033569-B8B4-4178-BD41-E67F5CCF3326}"/>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55" name="Slide Number Placeholder 3">
            <a:extLst>
              <a:ext uri="{FF2B5EF4-FFF2-40B4-BE49-F238E27FC236}">
                <a16:creationId xmlns:a16="http://schemas.microsoft.com/office/drawing/2014/main" id="{FC1A4758-A905-4E31-AD99-8080AC23FDF3}"/>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28</a:t>
            </a:fld>
            <a:endParaRPr lang="en-US"/>
          </a:p>
        </p:txBody>
      </p:sp>
      <p:sp>
        <p:nvSpPr>
          <p:cNvPr id="8" name="AutoShape 2">
            <a:hlinkClick r:id="rId7" action="ppaction://hlinksldjump"/>
            <a:extLst>
              <a:ext uri="{FF2B5EF4-FFF2-40B4-BE49-F238E27FC236}">
                <a16:creationId xmlns:a16="http://schemas.microsoft.com/office/drawing/2014/main" id="{CEEBE54A-9276-0C0B-EB53-AEC78A913F01}"/>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10" name="AutoShape 2">
            <a:hlinkClick r:id="rId8" action="ppaction://hlinksldjump"/>
            <a:extLst>
              <a:ext uri="{FF2B5EF4-FFF2-40B4-BE49-F238E27FC236}">
                <a16:creationId xmlns:a16="http://schemas.microsoft.com/office/drawing/2014/main" id="{44A2153B-DB4A-9431-5DDC-C7A526B3D378}"/>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1" name="AutoShape 2">
            <a:hlinkClick r:id="rId9" action="ppaction://hlinksldjump"/>
            <a:extLst>
              <a:ext uri="{FF2B5EF4-FFF2-40B4-BE49-F238E27FC236}">
                <a16:creationId xmlns:a16="http://schemas.microsoft.com/office/drawing/2014/main" id="{D8CBB8EC-5D56-D07B-FE98-5CADFB20E7D9}"/>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2" name="AutoShape 2">
            <a:hlinkClick r:id="rId10" action="ppaction://hlinksldjump"/>
            <a:extLst>
              <a:ext uri="{FF2B5EF4-FFF2-40B4-BE49-F238E27FC236}">
                <a16:creationId xmlns:a16="http://schemas.microsoft.com/office/drawing/2014/main" id="{B24FAD94-6CF9-189D-7B6F-0493A0AB8C02}"/>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3" name="AutoShape 2">
            <a:hlinkClick r:id="rId11" action="ppaction://hlinksldjump"/>
            <a:extLst>
              <a:ext uri="{FF2B5EF4-FFF2-40B4-BE49-F238E27FC236}">
                <a16:creationId xmlns:a16="http://schemas.microsoft.com/office/drawing/2014/main" id="{5F0C574C-5594-902A-21A2-E4C098E32DFA}"/>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3" name="Group 22">
            <a:extLst>
              <a:ext uri="{FF2B5EF4-FFF2-40B4-BE49-F238E27FC236}">
                <a16:creationId xmlns:a16="http://schemas.microsoft.com/office/drawing/2014/main" id="{0B5AADA5-0191-2814-3F35-C28051D1E2DE}"/>
              </a:ext>
            </a:extLst>
          </p:cNvPr>
          <p:cNvGrpSpPr/>
          <p:nvPr/>
        </p:nvGrpSpPr>
        <p:grpSpPr>
          <a:xfrm>
            <a:off x="7405014" y="4531233"/>
            <a:ext cx="186825" cy="186825"/>
            <a:chOff x="9873352" y="6041644"/>
            <a:chExt cx="249100" cy="249100"/>
          </a:xfrm>
        </p:grpSpPr>
        <p:sp>
          <p:nvSpPr>
            <p:cNvPr id="24" name="Oval 23">
              <a:hlinkClick r:id="" action="ppaction://hlinkshowjump?jump=previousslide"/>
              <a:extLst>
                <a:ext uri="{FF2B5EF4-FFF2-40B4-BE49-F238E27FC236}">
                  <a16:creationId xmlns:a16="http://schemas.microsoft.com/office/drawing/2014/main" id="{23DFC6A9-1B72-BB16-3522-E7BDAECF087D}"/>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5" name="Group 24">
              <a:extLst>
                <a:ext uri="{FF2B5EF4-FFF2-40B4-BE49-F238E27FC236}">
                  <a16:creationId xmlns:a16="http://schemas.microsoft.com/office/drawing/2014/main" id="{024BB0DE-9159-E9DD-B230-C598AFB5E6D3}"/>
                </a:ext>
              </a:extLst>
            </p:cNvPr>
            <p:cNvGrpSpPr/>
            <p:nvPr userDrawn="1"/>
          </p:nvGrpSpPr>
          <p:grpSpPr>
            <a:xfrm>
              <a:off x="9971776" y="6136088"/>
              <a:ext cx="41137" cy="66044"/>
              <a:chOff x="3345327" y="4804129"/>
              <a:chExt cx="74099" cy="118964"/>
            </a:xfrm>
          </p:grpSpPr>
          <p:cxnSp>
            <p:nvCxnSpPr>
              <p:cNvPr id="26" name="Straight Connector 25">
                <a:hlinkClick r:id="" action="ppaction://hlinkshowjump?jump=previousslide"/>
                <a:extLst>
                  <a:ext uri="{FF2B5EF4-FFF2-40B4-BE49-F238E27FC236}">
                    <a16:creationId xmlns:a16="http://schemas.microsoft.com/office/drawing/2014/main" id="{D0EF05C2-4F1A-5A2D-E4EF-70594AD3E87D}"/>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hlinkClick r:id="" action="ppaction://hlinkshowjump?jump=previousslide"/>
                <a:extLst>
                  <a:ext uri="{FF2B5EF4-FFF2-40B4-BE49-F238E27FC236}">
                    <a16:creationId xmlns:a16="http://schemas.microsoft.com/office/drawing/2014/main" id="{74AE7BDC-DD22-DCA6-E863-5A576967A715}"/>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8" name="Group 27">
            <a:extLst>
              <a:ext uri="{FF2B5EF4-FFF2-40B4-BE49-F238E27FC236}">
                <a16:creationId xmlns:a16="http://schemas.microsoft.com/office/drawing/2014/main" id="{70B7B226-F2C5-D1D2-D2AE-3CF4A69B2063}"/>
              </a:ext>
            </a:extLst>
          </p:cNvPr>
          <p:cNvGrpSpPr/>
          <p:nvPr/>
        </p:nvGrpSpPr>
        <p:grpSpPr>
          <a:xfrm>
            <a:off x="7642346" y="4531233"/>
            <a:ext cx="186825" cy="186825"/>
            <a:chOff x="10189795" y="6045160"/>
            <a:chExt cx="249100" cy="249100"/>
          </a:xfrm>
        </p:grpSpPr>
        <p:sp>
          <p:nvSpPr>
            <p:cNvPr id="29" name="Oval 28">
              <a:hlinkClick r:id="" action="ppaction://hlinkshowjump?jump=nextslide"/>
              <a:extLst>
                <a:ext uri="{FF2B5EF4-FFF2-40B4-BE49-F238E27FC236}">
                  <a16:creationId xmlns:a16="http://schemas.microsoft.com/office/drawing/2014/main" id="{1E5CC6FA-C8C6-E037-6AC6-BF1D92605A74}"/>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0" name="Group 29">
              <a:extLst>
                <a:ext uri="{FF2B5EF4-FFF2-40B4-BE49-F238E27FC236}">
                  <a16:creationId xmlns:a16="http://schemas.microsoft.com/office/drawing/2014/main" id="{E1F2DA48-87B8-9689-C236-16A838E44A65}"/>
                </a:ext>
              </a:extLst>
            </p:cNvPr>
            <p:cNvGrpSpPr/>
            <p:nvPr userDrawn="1"/>
          </p:nvGrpSpPr>
          <p:grpSpPr>
            <a:xfrm flipH="1" flipV="1">
              <a:off x="10297292" y="6133992"/>
              <a:ext cx="41137" cy="66044"/>
              <a:chOff x="3345327" y="4804129"/>
              <a:chExt cx="74099" cy="118964"/>
            </a:xfrm>
          </p:grpSpPr>
          <p:cxnSp>
            <p:nvCxnSpPr>
              <p:cNvPr id="31" name="Straight Connector 30">
                <a:hlinkClick r:id="" action="ppaction://hlinkshowjump?jump=nextslide"/>
                <a:extLst>
                  <a:ext uri="{FF2B5EF4-FFF2-40B4-BE49-F238E27FC236}">
                    <a16:creationId xmlns:a16="http://schemas.microsoft.com/office/drawing/2014/main" id="{9ADC9678-F802-A668-9A86-BCDD50268229}"/>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hlinkClick r:id="" action="ppaction://hlinkshowjump?jump=nextslide"/>
                <a:extLst>
                  <a:ext uri="{FF2B5EF4-FFF2-40B4-BE49-F238E27FC236}">
                    <a16:creationId xmlns:a16="http://schemas.microsoft.com/office/drawing/2014/main" id="{6BED5BCE-F3AD-25DD-6525-7E38721672B1}"/>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3" name="Rounded Rectangle 14">
            <a:hlinkClick r:id="rId12"/>
            <a:extLst>
              <a:ext uri="{FF2B5EF4-FFF2-40B4-BE49-F238E27FC236}">
                <a16:creationId xmlns:a16="http://schemas.microsoft.com/office/drawing/2014/main" id="{4E739894-104A-3446-5EDD-EB325255122C}"/>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4/4</a:t>
            </a:r>
            <a:endParaRPr lang="en-US" sz="800" u="sng" dirty="0">
              <a:solidFill>
                <a:schemeClr val="bg2"/>
              </a:solidFill>
            </a:endParaRPr>
          </a:p>
        </p:txBody>
      </p:sp>
      <p:sp>
        <p:nvSpPr>
          <p:cNvPr id="2" name="Arrow: Right 88">
            <a:hlinkClick r:id="" action="ppaction://hlinkshowjump?jump=lastslideviewed"/>
            <a:extLst>
              <a:ext uri="{FF2B5EF4-FFF2-40B4-BE49-F238E27FC236}">
                <a16:creationId xmlns:a16="http://schemas.microsoft.com/office/drawing/2014/main" id="{2A4C542B-55CE-BB2E-06EA-662D1672C0D6}"/>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5" name="Graphic 4">
            <a:hlinkClick r:id="rId13" action="ppaction://hlinksldjump"/>
            <a:extLst>
              <a:ext uri="{FF2B5EF4-FFF2-40B4-BE49-F238E27FC236}">
                <a16:creationId xmlns:a16="http://schemas.microsoft.com/office/drawing/2014/main" id="{D1907035-0884-F82C-3D95-55E4A5EB40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1198985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059486D-9DDB-40DA-A24D-FA85CEDD14C3}"/>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75" name="Rounded Rectangle 93">
            <a:extLst>
              <a:ext uri="{FF2B5EF4-FFF2-40B4-BE49-F238E27FC236}">
                <a16:creationId xmlns:a16="http://schemas.microsoft.com/office/drawing/2014/main" id="{EBFFCA1C-09FB-49B6-A23C-F10B50CD562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WHY</a:t>
            </a:r>
          </a:p>
        </p:txBody>
      </p:sp>
      <p:cxnSp>
        <p:nvCxnSpPr>
          <p:cNvPr id="56" name="Straight Connector 55">
            <a:extLst>
              <a:ext uri="{FF2B5EF4-FFF2-40B4-BE49-F238E27FC236}">
                <a16:creationId xmlns:a16="http://schemas.microsoft.com/office/drawing/2014/main" id="{D61B7FEA-B568-48D0-AB6A-C902FF3D63E9}"/>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D074D567-DF30-43DC-920C-201078F731CF}"/>
              </a:ext>
            </a:extLst>
          </p:cNvPr>
          <p:cNvSpPr txBox="1">
            <a:spLocks/>
          </p:cNvSpPr>
          <p:nvPr/>
        </p:nvSpPr>
        <p:spPr>
          <a:xfrm>
            <a:off x="8487829" y="4793810"/>
            <a:ext cx="312140" cy="1160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29</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cxnSp>
        <p:nvCxnSpPr>
          <p:cNvPr id="108" name="Straight Connector 107">
            <a:extLst>
              <a:ext uri="{FF2B5EF4-FFF2-40B4-BE49-F238E27FC236}">
                <a16:creationId xmlns:a16="http://schemas.microsoft.com/office/drawing/2014/main" id="{3DD7B7E7-AF66-402E-BC1A-BB78148A4C2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5B4185F6-0B90-49ED-B884-7FB7B8518077}"/>
              </a:ext>
            </a:extLst>
          </p:cNvPr>
          <p:cNvGrpSpPr/>
          <p:nvPr/>
        </p:nvGrpSpPr>
        <p:grpSpPr>
          <a:xfrm>
            <a:off x="125709" y="694902"/>
            <a:ext cx="456300" cy="455879"/>
            <a:chOff x="4727848" y="1172232"/>
            <a:chExt cx="608400" cy="607839"/>
          </a:xfrm>
        </p:grpSpPr>
        <p:sp>
          <p:nvSpPr>
            <p:cNvPr id="64" name="Oval 20">
              <a:extLst>
                <a:ext uri="{FF2B5EF4-FFF2-40B4-BE49-F238E27FC236}">
                  <a16:creationId xmlns:a16="http://schemas.microsoft.com/office/drawing/2014/main" id="{4B34877D-ED69-417A-B57F-56CC0B7C0C99}"/>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65" name="Groupe 355">
              <a:extLst>
                <a:ext uri="{FF2B5EF4-FFF2-40B4-BE49-F238E27FC236}">
                  <a16:creationId xmlns:a16="http://schemas.microsoft.com/office/drawing/2014/main" id="{A19E482E-F6D7-4BA8-8E0D-45781B3D6786}"/>
                </a:ext>
              </a:extLst>
            </p:cNvPr>
            <p:cNvGrpSpPr/>
            <p:nvPr/>
          </p:nvGrpSpPr>
          <p:grpSpPr>
            <a:xfrm>
              <a:off x="4869879" y="1285172"/>
              <a:ext cx="323920" cy="381923"/>
              <a:chOff x="9153875" y="3671977"/>
              <a:chExt cx="363537" cy="428625"/>
            </a:xfrm>
            <a:solidFill>
              <a:srgbClr val="007D74"/>
            </a:solidFill>
          </p:grpSpPr>
          <p:sp>
            <p:nvSpPr>
              <p:cNvPr id="76" name="Freeform 76">
                <a:extLst>
                  <a:ext uri="{FF2B5EF4-FFF2-40B4-BE49-F238E27FC236}">
                    <a16:creationId xmlns:a16="http://schemas.microsoft.com/office/drawing/2014/main" id="{3DCB8A56-82FA-459C-B313-D989DC776402}"/>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87" name="Freeform 77">
                <a:extLst>
                  <a:ext uri="{FF2B5EF4-FFF2-40B4-BE49-F238E27FC236}">
                    <a16:creationId xmlns:a16="http://schemas.microsoft.com/office/drawing/2014/main" id="{023A9EBF-EBF4-47F0-A25D-7D2C7EE277AB}"/>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89" name="Freeform 78">
                <a:extLst>
                  <a:ext uri="{FF2B5EF4-FFF2-40B4-BE49-F238E27FC236}">
                    <a16:creationId xmlns:a16="http://schemas.microsoft.com/office/drawing/2014/main" id="{89DD6DA0-B1E6-441C-B1F6-980311B9A797}"/>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0" name="Freeform 79">
                <a:extLst>
                  <a:ext uri="{FF2B5EF4-FFF2-40B4-BE49-F238E27FC236}">
                    <a16:creationId xmlns:a16="http://schemas.microsoft.com/office/drawing/2014/main" id="{963A9E9E-F68B-4E05-8686-68BE4FF1FCD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2" name="Freeform 80">
                <a:extLst>
                  <a:ext uri="{FF2B5EF4-FFF2-40B4-BE49-F238E27FC236}">
                    <a16:creationId xmlns:a16="http://schemas.microsoft.com/office/drawing/2014/main" id="{2E21795A-0297-49F1-A9CA-57F555A37B90}"/>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3" name="Freeform 81">
                <a:extLst>
                  <a:ext uri="{FF2B5EF4-FFF2-40B4-BE49-F238E27FC236}">
                    <a16:creationId xmlns:a16="http://schemas.microsoft.com/office/drawing/2014/main" id="{20C2E78A-81E1-4D4F-B2A5-839DB6C0673F}"/>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sp>
        <p:nvSpPr>
          <p:cNvPr id="94" name="Rounded Rectangle 93">
            <a:extLst>
              <a:ext uri="{FF2B5EF4-FFF2-40B4-BE49-F238E27FC236}">
                <a16:creationId xmlns:a16="http://schemas.microsoft.com/office/drawing/2014/main" id="{F26EF424-79A5-4B62-854D-0A50FBB3B544}"/>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Key learnings</a:t>
            </a:r>
          </a:p>
        </p:txBody>
      </p:sp>
      <p:sp>
        <p:nvSpPr>
          <p:cNvPr id="95" name="Oval 20">
            <a:extLst>
              <a:ext uri="{FF2B5EF4-FFF2-40B4-BE49-F238E27FC236}">
                <a16:creationId xmlns:a16="http://schemas.microsoft.com/office/drawing/2014/main" id="{28790A97-AD62-4F72-B22E-0FAE1FAFB520}"/>
              </a:ext>
            </a:extLst>
          </p:cNvPr>
          <p:cNvSpPr/>
          <p:nvPr/>
        </p:nvSpPr>
        <p:spPr>
          <a:xfrm>
            <a:off x="3442487" y="698010"/>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96" name="Groupe 243">
            <a:extLst>
              <a:ext uri="{FF2B5EF4-FFF2-40B4-BE49-F238E27FC236}">
                <a16:creationId xmlns:a16="http://schemas.microsoft.com/office/drawing/2014/main" id="{200E2DFD-0580-403B-BDB8-F7CE018FEE49}"/>
              </a:ext>
            </a:extLst>
          </p:cNvPr>
          <p:cNvGrpSpPr/>
          <p:nvPr/>
        </p:nvGrpSpPr>
        <p:grpSpPr>
          <a:xfrm>
            <a:off x="3529255" y="772742"/>
            <a:ext cx="274325" cy="285809"/>
            <a:chOff x="7826375" y="766763"/>
            <a:chExt cx="412750" cy="501651"/>
          </a:xfrm>
          <a:solidFill>
            <a:schemeClr val="tx2"/>
          </a:solidFill>
        </p:grpSpPr>
        <p:sp>
          <p:nvSpPr>
            <p:cNvPr id="97" name="Freeform 103">
              <a:extLst>
                <a:ext uri="{FF2B5EF4-FFF2-40B4-BE49-F238E27FC236}">
                  <a16:creationId xmlns:a16="http://schemas.microsoft.com/office/drawing/2014/main" id="{AD60C5C3-6141-43DE-9F2B-2ECA2D974B57}"/>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8" name="Freeform 104">
              <a:extLst>
                <a:ext uri="{FF2B5EF4-FFF2-40B4-BE49-F238E27FC236}">
                  <a16:creationId xmlns:a16="http://schemas.microsoft.com/office/drawing/2014/main" id="{2957FA6A-4A81-4E17-9CCB-8F0D79F73D8F}"/>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9" name="Freeform 105">
              <a:extLst>
                <a:ext uri="{FF2B5EF4-FFF2-40B4-BE49-F238E27FC236}">
                  <a16:creationId xmlns:a16="http://schemas.microsoft.com/office/drawing/2014/main" id="{B60000B6-0B08-47C0-BD8F-DF82B8F0D213}"/>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0" name="Freeform 106">
              <a:extLst>
                <a:ext uri="{FF2B5EF4-FFF2-40B4-BE49-F238E27FC236}">
                  <a16:creationId xmlns:a16="http://schemas.microsoft.com/office/drawing/2014/main" id="{F6F7D341-C8E2-4105-94BC-C16CCFAE23DD}"/>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1" name="Rectangle 107">
              <a:extLst>
                <a:ext uri="{FF2B5EF4-FFF2-40B4-BE49-F238E27FC236}">
                  <a16:creationId xmlns:a16="http://schemas.microsoft.com/office/drawing/2014/main" id="{5DE58268-9174-46C3-8857-B9B80ED8E002}"/>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2" name="Freeform 108">
              <a:extLst>
                <a:ext uri="{FF2B5EF4-FFF2-40B4-BE49-F238E27FC236}">
                  <a16:creationId xmlns:a16="http://schemas.microsoft.com/office/drawing/2014/main" id="{C0F6CF12-68CF-4541-92EA-4435610097E2}"/>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3" name="Freeform 109">
              <a:extLst>
                <a:ext uri="{FF2B5EF4-FFF2-40B4-BE49-F238E27FC236}">
                  <a16:creationId xmlns:a16="http://schemas.microsoft.com/office/drawing/2014/main" id="{72F4DA51-9EA6-4857-A747-98A9927FDBA9}"/>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4" name="Rectangle 110">
              <a:extLst>
                <a:ext uri="{FF2B5EF4-FFF2-40B4-BE49-F238E27FC236}">
                  <a16:creationId xmlns:a16="http://schemas.microsoft.com/office/drawing/2014/main" id="{99647327-E9EA-4F62-849C-404056E36B3E}"/>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5" name="Rectangle 111">
              <a:extLst>
                <a:ext uri="{FF2B5EF4-FFF2-40B4-BE49-F238E27FC236}">
                  <a16:creationId xmlns:a16="http://schemas.microsoft.com/office/drawing/2014/main" id="{F35FD699-44C5-4F1B-8810-5696CB21EEDC}"/>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6" name="Rectangle 112">
              <a:extLst>
                <a:ext uri="{FF2B5EF4-FFF2-40B4-BE49-F238E27FC236}">
                  <a16:creationId xmlns:a16="http://schemas.microsoft.com/office/drawing/2014/main" id="{5A7EF991-2A46-440B-9C25-2B7B1D4DE673}"/>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7" name="Freeform 113">
              <a:extLst>
                <a:ext uri="{FF2B5EF4-FFF2-40B4-BE49-F238E27FC236}">
                  <a16:creationId xmlns:a16="http://schemas.microsoft.com/office/drawing/2014/main" id="{316E46B7-E174-423D-973B-36017CED5E6D}"/>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sp>
        <p:nvSpPr>
          <p:cNvPr id="110" name="Rectangle 109">
            <a:extLst>
              <a:ext uri="{FF2B5EF4-FFF2-40B4-BE49-F238E27FC236}">
                <a16:creationId xmlns:a16="http://schemas.microsoft.com/office/drawing/2014/main" id="{EA7096D2-8095-4ECC-93C5-1845A46B39A6}"/>
              </a:ext>
            </a:extLst>
          </p:cNvPr>
          <p:cNvSpPr>
            <a:spLocks/>
          </p:cNvSpPr>
          <p:nvPr/>
        </p:nvSpPr>
        <p:spPr>
          <a:xfrm>
            <a:off x="142183" y="1215017"/>
            <a:ext cx="2853371" cy="1108662"/>
          </a:xfrm>
          <a:prstGeom prst="rect">
            <a:avLst/>
          </a:prstGeom>
          <a:noFill/>
          <a:ln w="12700" cap="flat" cmpd="sng" algn="ctr">
            <a:noFill/>
            <a:prstDash val="solid"/>
          </a:ln>
          <a:effectLst/>
        </p:spPr>
        <p:txBody>
          <a:bodyPr wrap="square" tIns="54000" rtlCol="0" anchor="t">
            <a:spAutoFit/>
          </a:bodyPr>
          <a:lstStyle/>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r>
              <a:rPr kumimoji="0" lang="en-US" sz="1050" b="0" i="0" u="none" strike="noStrike" kern="1200" cap="none" spc="0" normalizeH="0" baseline="0" noProof="0" dirty="0">
                <a:ln>
                  <a:noFill/>
                </a:ln>
                <a:solidFill>
                  <a:prstClr val="white"/>
                </a:solidFill>
                <a:effectLst/>
                <a:uLnTx/>
                <a:uFillTx/>
                <a:latin typeface="Verdana"/>
                <a:ea typeface="+mn-ea"/>
                <a:cs typeface="+mn-cs"/>
              </a:rPr>
              <a:t>Review the key learnings and pitfalls from previous global 2D pilots to jump start your 2D pilot. You will find the learnings throughout the 2D pilot toolkit. </a:t>
            </a:r>
          </a:p>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endParaRPr kumimoji="0" lang="en-US" sz="1050" b="0" i="0" u="none" strike="noStrike" kern="1200" cap="none" spc="0" normalizeH="0" baseline="0" noProof="0" dirty="0">
              <a:ln>
                <a:noFill/>
              </a:ln>
              <a:solidFill>
                <a:prstClr val="white"/>
              </a:solidFill>
              <a:effectLst/>
              <a:uLnTx/>
              <a:uFillTx/>
              <a:latin typeface="Verdana"/>
              <a:ea typeface="+mn-ea"/>
              <a:cs typeface="+mn-cs"/>
            </a:endParaRPr>
          </a:p>
        </p:txBody>
      </p:sp>
      <p:sp>
        <p:nvSpPr>
          <p:cNvPr id="113" name="Rectangle 112">
            <a:extLst>
              <a:ext uri="{FF2B5EF4-FFF2-40B4-BE49-F238E27FC236}">
                <a16:creationId xmlns:a16="http://schemas.microsoft.com/office/drawing/2014/main" id="{80040CA0-2784-4FDA-8032-BF99D127DE96}"/>
              </a:ext>
            </a:extLst>
          </p:cNvPr>
          <p:cNvSpPr>
            <a:spLocks/>
          </p:cNvSpPr>
          <p:nvPr/>
        </p:nvSpPr>
        <p:spPr>
          <a:xfrm>
            <a:off x="3099824" y="1148018"/>
            <a:ext cx="5797686" cy="3078432"/>
          </a:xfrm>
          <a:prstGeom prst="rect">
            <a:avLst/>
          </a:prstGeom>
          <a:noFill/>
          <a:ln w="12700" cap="flat" cmpd="sng" algn="ctr">
            <a:noFill/>
            <a:prstDash val="solid"/>
          </a:ln>
          <a:effectLst/>
        </p:spPr>
        <p:txBody>
          <a:bodyPr wrap="square" tIns="5400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8200"/>
                </a:solidFill>
                <a:effectLst/>
                <a:uLnTx/>
                <a:uFillTx/>
                <a:latin typeface="Verdana"/>
                <a:ea typeface="ＭＳ Ｐゴシック" charset="0"/>
                <a:cs typeface="+mn-cs"/>
              </a:rPr>
              <a:t>CONSUMER ENGAGEMENT (WHY)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22BCB9"/>
              </a:solidFill>
              <a:effectLst/>
              <a:uLnTx/>
              <a:uFillTx/>
              <a:latin typeface="Verdana"/>
              <a:ea typeface="ＭＳ Ｐゴシック" charset="0"/>
              <a:cs typeface="+mn-cs"/>
            </a:endParaRP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The content behind 2D barcodes is dynamic and can be changed instantly</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The biggest value for Consumer Products manufacturers lies in the direct contact with the end consumer</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For operational departments, engage with your brand marketing teams to align on goals and opportunities for 2D barcodes</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Using 2D barcodes can provide a competitive advantage for brand owners</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Enable real estate, not the package</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2D barcode is interoperable and cross-platform</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Consider a call-to-action on pack to ensure your consumers are aware of 2D codes and what to use them for (e.g., at self check-out, to access product information)</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Measure the numbers of 2D scans by consumers to track consumer engagement</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Ensure consumers land on destination pages with one click (no menu)</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Ensure to start piloting with consumers before making any large changes to processes or system to ensure you get the desired results</a:t>
            </a:r>
          </a:p>
        </p:txBody>
      </p:sp>
      <p:sp>
        <p:nvSpPr>
          <p:cNvPr id="7" name="AutoShape 2">
            <a:hlinkClick r:id="rId3" action="ppaction://hlinksldjump"/>
            <a:extLst>
              <a:ext uri="{FF2B5EF4-FFF2-40B4-BE49-F238E27FC236}">
                <a16:creationId xmlns:a16="http://schemas.microsoft.com/office/drawing/2014/main" id="{484DD5DC-D18D-714B-28F4-F5BA4BB02227}"/>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WHY</a:t>
            </a:r>
          </a:p>
        </p:txBody>
      </p:sp>
      <p:sp>
        <p:nvSpPr>
          <p:cNvPr id="9" name="AutoShape 2">
            <a:hlinkClick r:id="rId4" action="ppaction://hlinksldjump"/>
            <a:extLst>
              <a:ext uri="{FF2B5EF4-FFF2-40B4-BE49-F238E27FC236}">
                <a16:creationId xmlns:a16="http://schemas.microsoft.com/office/drawing/2014/main" id="{A771B510-C673-0F2C-76D8-D20EA1643D60}"/>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0" name="AutoShape 2">
            <a:hlinkClick r:id="rId5" action="ppaction://hlinksldjump"/>
            <a:extLst>
              <a:ext uri="{FF2B5EF4-FFF2-40B4-BE49-F238E27FC236}">
                <a16:creationId xmlns:a16="http://schemas.microsoft.com/office/drawing/2014/main" id="{6B21122F-9CE0-661A-4AE0-F96738C5BBB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1" name="AutoShape 2">
            <a:hlinkClick r:id="rId6" action="ppaction://hlinksldjump"/>
            <a:extLst>
              <a:ext uri="{FF2B5EF4-FFF2-40B4-BE49-F238E27FC236}">
                <a16:creationId xmlns:a16="http://schemas.microsoft.com/office/drawing/2014/main" id="{F041175E-F541-EDA8-E646-438E80D730D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2" name="AutoShape 2">
            <a:hlinkClick r:id="rId7" action="ppaction://hlinksldjump"/>
            <a:extLst>
              <a:ext uri="{FF2B5EF4-FFF2-40B4-BE49-F238E27FC236}">
                <a16:creationId xmlns:a16="http://schemas.microsoft.com/office/drawing/2014/main" id="{2BDB8F2C-F7F5-4330-CEE8-B46411B66CFA}"/>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2" name="Group 21">
            <a:extLst>
              <a:ext uri="{FF2B5EF4-FFF2-40B4-BE49-F238E27FC236}">
                <a16:creationId xmlns:a16="http://schemas.microsoft.com/office/drawing/2014/main" id="{5188CF10-C5D5-122E-0AC5-45FD677ED5F4}"/>
              </a:ext>
            </a:extLst>
          </p:cNvPr>
          <p:cNvGrpSpPr/>
          <p:nvPr/>
        </p:nvGrpSpPr>
        <p:grpSpPr>
          <a:xfrm>
            <a:off x="7405014" y="4531233"/>
            <a:ext cx="186825" cy="186825"/>
            <a:chOff x="9873352" y="6041644"/>
            <a:chExt cx="249100" cy="249100"/>
          </a:xfrm>
        </p:grpSpPr>
        <p:sp>
          <p:nvSpPr>
            <p:cNvPr id="23" name="Oval 22">
              <a:hlinkClick r:id="" action="ppaction://hlinkshowjump?jump=previousslide"/>
              <a:extLst>
                <a:ext uri="{FF2B5EF4-FFF2-40B4-BE49-F238E27FC236}">
                  <a16:creationId xmlns:a16="http://schemas.microsoft.com/office/drawing/2014/main" id="{E5B23B93-DD12-2893-F28C-A0FD2D528464}"/>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4" name="Group 23">
              <a:extLst>
                <a:ext uri="{FF2B5EF4-FFF2-40B4-BE49-F238E27FC236}">
                  <a16:creationId xmlns:a16="http://schemas.microsoft.com/office/drawing/2014/main" id="{68FB615A-3832-87FB-C604-C6666488F122}"/>
                </a:ext>
              </a:extLst>
            </p:cNvPr>
            <p:cNvGrpSpPr/>
            <p:nvPr userDrawn="1"/>
          </p:nvGrpSpPr>
          <p:grpSpPr>
            <a:xfrm>
              <a:off x="9971776" y="6136088"/>
              <a:ext cx="41137" cy="66044"/>
              <a:chOff x="3345327" y="4804129"/>
              <a:chExt cx="74099" cy="118964"/>
            </a:xfrm>
          </p:grpSpPr>
          <p:cxnSp>
            <p:nvCxnSpPr>
              <p:cNvPr id="25" name="Straight Connector 24">
                <a:hlinkClick r:id="" action="ppaction://hlinkshowjump?jump=previousslide"/>
                <a:extLst>
                  <a:ext uri="{FF2B5EF4-FFF2-40B4-BE49-F238E27FC236}">
                    <a16:creationId xmlns:a16="http://schemas.microsoft.com/office/drawing/2014/main" id="{9549AD6B-AA49-2F6A-38B5-328AA75030E4}"/>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hlinkClick r:id="" action="ppaction://hlinkshowjump?jump=previousslide"/>
                <a:extLst>
                  <a:ext uri="{FF2B5EF4-FFF2-40B4-BE49-F238E27FC236}">
                    <a16:creationId xmlns:a16="http://schemas.microsoft.com/office/drawing/2014/main" id="{700C31FC-EDC2-EB73-9DEE-DD0B47D506BC}"/>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7" name="Group 26">
            <a:extLst>
              <a:ext uri="{FF2B5EF4-FFF2-40B4-BE49-F238E27FC236}">
                <a16:creationId xmlns:a16="http://schemas.microsoft.com/office/drawing/2014/main" id="{3E8A4A6E-8042-C82E-99E3-0F61BA0BC002}"/>
              </a:ext>
            </a:extLst>
          </p:cNvPr>
          <p:cNvGrpSpPr/>
          <p:nvPr/>
        </p:nvGrpSpPr>
        <p:grpSpPr>
          <a:xfrm>
            <a:off x="7642346" y="4531233"/>
            <a:ext cx="186825" cy="186825"/>
            <a:chOff x="10189795" y="6045160"/>
            <a:chExt cx="249100" cy="249100"/>
          </a:xfrm>
        </p:grpSpPr>
        <p:sp>
          <p:nvSpPr>
            <p:cNvPr id="28" name="Oval 27">
              <a:hlinkClick r:id="" action="ppaction://hlinkshowjump?jump=nextslide"/>
              <a:extLst>
                <a:ext uri="{FF2B5EF4-FFF2-40B4-BE49-F238E27FC236}">
                  <a16:creationId xmlns:a16="http://schemas.microsoft.com/office/drawing/2014/main" id="{C1A9901B-388A-DFC4-3DD8-B4A04F07F19A}"/>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0" name="Group 29">
              <a:extLst>
                <a:ext uri="{FF2B5EF4-FFF2-40B4-BE49-F238E27FC236}">
                  <a16:creationId xmlns:a16="http://schemas.microsoft.com/office/drawing/2014/main" id="{5098B938-B23C-3790-F7C6-B66DF3C612E5}"/>
                </a:ext>
              </a:extLst>
            </p:cNvPr>
            <p:cNvGrpSpPr/>
            <p:nvPr userDrawn="1"/>
          </p:nvGrpSpPr>
          <p:grpSpPr>
            <a:xfrm flipH="1" flipV="1">
              <a:off x="10297292" y="6133992"/>
              <a:ext cx="41137" cy="66044"/>
              <a:chOff x="3345327" y="4804129"/>
              <a:chExt cx="74099" cy="118964"/>
            </a:xfrm>
          </p:grpSpPr>
          <p:cxnSp>
            <p:nvCxnSpPr>
              <p:cNvPr id="31" name="Straight Connector 30">
                <a:hlinkClick r:id="" action="ppaction://hlinkshowjump?jump=nextslide"/>
                <a:extLst>
                  <a:ext uri="{FF2B5EF4-FFF2-40B4-BE49-F238E27FC236}">
                    <a16:creationId xmlns:a16="http://schemas.microsoft.com/office/drawing/2014/main" id="{2884E2D0-C78F-2098-0C3F-92CED6775B50}"/>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hlinkClick r:id="" action="ppaction://hlinkshowjump?jump=nextslide"/>
                <a:extLst>
                  <a:ext uri="{FF2B5EF4-FFF2-40B4-BE49-F238E27FC236}">
                    <a16:creationId xmlns:a16="http://schemas.microsoft.com/office/drawing/2014/main" id="{F33FE942-F3D0-55BE-B1E1-3F8AEE4C7B5F}"/>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3" name="Rounded Rectangle 14">
            <a:hlinkClick r:id="rId8"/>
            <a:extLst>
              <a:ext uri="{FF2B5EF4-FFF2-40B4-BE49-F238E27FC236}">
                <a16:creationId xmlns:a16="http://schemas.microsoft.com/office/drawing/2014/main" id="{6585FADF-93BE-8DC3-ABED-F7F1E6BDA463}"/>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2" name="Arrow: Right 88">
            <a:hlinkClick r:id="" action="ppaction://hlinkshowjump?jump=lastslideviewed"/>
            <a:extLst>
              <a:ext uri="{FF2B5EF4-FFF2-40B4-BE49-F238E27FC236}">
                <a16:creationId xmlns:a16="http://schemas.microsoft.com/office/drawing/2014/main" id="{1C8E3B5C-DE04-98F5-6C9D-D776B31B372B}"/>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5" name="Graphic 4">
            <a:hlinkClick r:id="rId9" action="ppaction://hlinksldjump"/>
            <a:extLst>
              <a:ext uri="{FF2B5EF4-FFF2-40B4-BE49-F238E27FC236}">
                <a16:creationId xmlns:a16="http://schemas.microsoft.com/office/drawing/2014/main" id="{3E687537-CBAB-74F7-0D13-00E3261D36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417583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93EE75-03A5-D2DC-BCA4-74CB4897E790}"/>
              </a:ext>
            </a:extLst>
          </p:cNvPr>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14" name="Title 1">
            <a:extLst>
              <a:ext uri="{FF2B5EF4-FFF2-40B4-BE49-F238E27FC236}">
                <a16:creationId xmlns:a16="http://schemas.microsoft.com/office/drawing/2014/main" id="{7A2B4E51-A107-08D3-1259-23133F65A4C5}"/>
              </a:ext>
            </a:extLst>
          </p:cNvPr>
          <p:cNvSpPr txBox="1">
            <a:spLocks/>
          </p:cNvSpPr>
          <p:nvPr/>
        </p:nvSpPr>
        <p:spPr bwMode="auto">
          <a:xfrm>
            <a:off x="84483" y="183982"/>
            <a:ext cx="2827681" cy="4144509"/>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pPr marL="0" marR="0" lvl="0" indent="0" algn="l" defTabSz="457144"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Verdana"/>
              <a:ea typeface="ＭＳ Ｐゴシック" charset="0"/>
            </a:endParaRPr>
          </a:p>
          <a:p>
            <a:pPr marL="0" marR="0" lvl="0" indent="0" algn="l" defTabSz="457144"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Verdana"/>
              <a:ea typeface="ＭＳ Ｐゴシック" charset="0"/>
            </a:endParaRPr>
          </a:p>
        </p:txBody>
      </p:sp>
      <p:sp>
        <p:nvSpPr>
          <p:cNvPr id="8" name="Rectangle 7">
            <a:extLst>
              <a:ext uri="{FF2B5EF4-FFF2-40B4-BE49-F238E27FC236}">
                <a16:creationId xmlns:a16="http://schemas.microsoft.com/office/drawing/2014/main" id="{47E0A218-2AEC-7498-BDB5-640AF7D79D92}"/>
              </a:ext>
            </a:extLst>
          </p:cNvPr>
          <p:cNvSpPr/>
          <p:nvPr/>
        </p:nvSpPr>
        <p:spPr>
          <a:xfrm>
            <a:off x="8464901" y="4718058"/>
            <a:ext cx="274472" cy="26484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6" name="TextBox 5">
            <a:extLst>
              <a:ext uri="{FF2B5EF4-FFF2-40B4-BE49-F238E27FC236}">
                <a16:creationId xmlns:a16="http://schemas.microsoft.com/office/drawing/2014/main" id="{C0C5CBB4-2EFD-E47F-AE3A-BF1BF712FD01}"/>
              </a:ext>
            </a:extLst>
          </p:cNvPr>
          <p:cNvSpPr txBox="1"/>
          <p:nvPr/>
        </p:nvSpPr>
        <p:spPr>
          <a:xfrm>
            <a:off x="457200" y="2444649"/>
            <a:ext cx="7804066" cy="523220"/>
          </a:xfrm>
          <a:prstGeom prst="rect">
            <a:avLst/>
          </a:prstGeom>
          <a:noFill/>
        </p:spPr>
        <p:txBody>
          <a:bodyPr wrap="square">
            <a:spAutoFit/>
          </a:bodyPr>
          <a:lstStyle/>
          <a:p>
            <a:pPr>
              <a:defRPr/>
            </a:pPr>
            <a:r>
              <a:rPr kumimoji="0" lang="en-US" sz="1400" b="0" i="0" u="none" strike="noStrike" kern="1200" cap="none" spc="0" normalizeH="0" baseline="0" noProof="0" dirty="0">
                <a:ln>
                  <a:noFill/>
                </a:ln>
                <a:solidFill>
                  <a:schemeClr val="bg1"/>
                </a:solidFill>
                <a:effectLst/>
                <a:uLnTx/>
                <a:uFillTx/>
                <a:latin typeface="Verdana"/>
                <a:ea typeface="+mn-ea"/>
                <a:cs typeface="+mn-cs"/>
              </a:rPr>
              <a:t>A set of practical and relevant building blocks to enable both manufacturers or brand owners and retailers to jump start their 2D pilots. </a:t>
            </a:r>
          </a:p>
        </p:txBody>
      </p:sp>
      <p:sp>
        <p:nvSpPr>
          <p:cNvPr id="11" name="Text Placeholder 10">
            <a:extLst>
              <a:ext uri="{FF2B5EF4-FFF2-40B4-BE49-F238E27FC236}">
                <a16:creationId xmlns:a16="http://schemas.microsoft.com/office/drawing/2014/main" id="{44960311-87D2-4E0D-F076-8D0DAE6CACDF}"/>
              </a:ext>
            </a:extLst>
          </p:cNvPr>
          <p:cNvSpPr>
            <a:spLocks noGrp="1"/>
          </p:cNvSpPr>
          <p:nvPr>
            <p:ph type="body" sz="quarter" idx="14"/>
          </p:nvPr>
        </p:nvSpPr>
        <p:spPr/>
        <p:txBody>
          <a:bodyPr/>
          <a:lstStyle/>
          <a:p>
            <a:pPr lvl="0" defTabSz="457144" fontAlgn="base">
              <a:spcBef>
                <a:spcPts val="400"/>
              </a:spcBef>
              <a:spcAft>
                <a:spcPct val="0"/>
              </a:spcAft>
              <a:buClr>
                <a:schemeClr val="accent1"/>
              </a:buClr>
              <a:defRPr/>
            </a:pPr>
            <a:r>
              <a:rPr lang="en-US" dirty="0">
                <a:latin typeface="Verdana"/>
                <a:ea typeface="ＭＳ Ｐゴシック" charset="0"/>
              </a:rPr>
              <a:t>GS1 2D Pilot Toolkit</a:t>
            </a:r>
          </a:p>
          <a:p>
            <a:pPr lvl="0" defTabSz="457144" fontAlgn="base">
              <a:spcBef>
                <a:spcPts val="400"/>
              </a:spcBef>
              <a:spcAft>
                <a:spcPct val="0"/>
              </a:spcAft>
              <a:buClr>
                <a:schemeClr val="accent1"/>
              </a:buClr>
              <a:defRPr/>
            </a:pPr>
            <a:r>
              <a:rPr lang="en-US" dirty="0">
                <a:latin typeface="Verdana"/>
                <a:ea typeface="ＭＳ Ｐゴシック" charset="0"/>
              </a:rPr>
              <a:t>Executive Summary</a:t>
            </a:r>
          </a:p>
        </p:txBody>
      </p:sp>
      <p:sp>
        <p:nvSpPr>
          <p:cNvPr id="2" name="Rectangle 1">
            <a:extLst>
              <a:ext uri="{FF2B5EF4-FFF2-40B4-BE49-F238E27FC236}">
                <a16:creationId xmlns:a16="http://schemas.microsoft.com/office/drawing/2014/main" id="{AFBFBD72-437F-F218-7094-C5A33EF84B93}"/>
              </a:ext>
            </a:extLst>
          </p:cNvPr>
          <p:cNvSpPr/>
          <p:nvPr/>
        </p:nvSpPr>
        <p:spPr>
          <a:xfrm>
            <a:off x="0" y="4444499"/>
            <a:ext cx="9144000" cy="169812"/>
          </a:xfrm>
          <a:prstGeom prst="rect">
            <a:avLst/>
          </a:prstGeom>
          <a:solidFill>
            <a:schemeClr val="bg1"/>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BE" sz="1800" b="0" i="0" u="none" strike="noStrike" kern="0" cap="none" spc="0" normalizeH="0" baseline="0" noProof="0">
              <a:ln>
                <a:noFill/>
              </a:ln>
              <a:solidFill>
                <a:sysClr val="window" lastClr="FFFFFF"/>
              </a:solidFill>
              <a:effectLst/>
              <a:uLnTx/>
              <a:uFillTx/>
              <a:latin typeface="Verdana"/>
              <a:ea typeface="+mn-ea"/>
              <a:cs typeface="+mn-cs"/>
            </a:endParaRPr>
          </a:p>
        </p:txBody>
      </p:sp>
      <p:grpSp>
        <p:nvGrpSpPr>
          <p:cNvPr id="3" name="Group 2">
            <a:extLst>
              <a:ext uri="{FF2B5EF4-FFF2-40B4-BE49-F238E27FC236}">
                <a16:creationId xmlns:a16="http://schemas.microsoft.com/office/drawing/2014/main" id="{0E7DDE13-37F2-AB33-72AA-719A116E9FDE}"/>
              </a:ext>
            </a:extLst>
          </p:cNvPr>
          <p:cNvGrpSpPr/>
          <p:nvPr/>
        </p:nvGrpSpPr>
        <p:grpSpPr>
          <a:xfrm>
            <a:off x="7405014" y="4531233"/>
            <a:ext cx="186825" cy="186825"/>
            <a:chOff x="9873352" y="6041644"/>
            <a:chExt cx="249100" cy="249100"/>
          </a:xfrm>
        </p:grpSpPr>
        <p:sp>
          <p:nvSpPr>
            <p:cNvPr id="4" name="Oval 3">
              <a:hlinkClick r:id="" action="ppaction://hlinkshowjump?jump=previousslide"/>
              <a:extLst>
                <a:ext uri="{FF2B5EF4-FFF2-40B4-BE49-F238E27FC236}">
                  <a16:creationId xmlns:a16="http://schemas.microsoft.com/office/drawing/2014/main" id="{3118A3FC-5C6C-6D01-9CC3-CDE8051EB9D4}"/>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 name="Group 4">
              <a:extLst>
                <a:ext uri="{FF2B5EF4-FFF2-40B4-BE49-F238E27FC236}">
                  <a16:creationId xmlns:a16="http://schemas.microsoft.com/office/drawing/2014/main" id="{03347D6D-7EB7-C136-C6EC-881F03ADB675}"/>
                </a:ext>
              </a:extLst>
            </p:cNvPr>
            <p:cNvGrpSpPr/>
            <p:nvPr userDrawn="1"/>
          </p:nvGrpSpPr>
          <p:grpSpPr>
            <a:xfrm>
              <a:off x="9971776" y="6136088"/>
              <a:ext cx="41137" cy="66044"/>
              <a:chOff x="3345327" y="4804129"/>
              <a:chExt cx="74099" cy="118964"/>
            </a:xfrm>
          </p:grpSpPr>
          <p:cxnSp>
            <p:nvCxnSpPr>
              <p:cNvPr id="7" name="Straight Connector 6">
                <a:hlinkClick r:id="" action="ppaction://hlinkshowjump?jump=previousslide"/>
                <a:extLst>
                  <a:ext uri="{FF2B5EF4-FFF2-40B4-BE49-F238E27FC236}">
                    <a16:creationId xmlns:a16="http://schemas.microsoft.com/office/drawing/2014/main" id="{512D7D81-132D-0479-7803-393EF04D3425}"/>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hlinkClick r:id="" action="ppaction://hlinkshowjump?jump=previousslide"/>
                <a:extLst>
                  <a:ext uri="{FF2B5EF4-FFF2-40B4-BE49-F238E27FC236}">
                    <a16:creationId xmlns:a16="http://schemas.microsoft.com/office/drawing/2014/main" id="{9C850291-DA5E-B141-579F-E27D4D714748}"/>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10" name="Group 9">
            <a:extLst>
              <a:ext uri="{FF2B5EF4-FFF2-40B4-BE49-F238E27FC236}">
                <a16:creationId xmlns:a16="http://schemas.microsoft.com/office/drawing/2014/main" id="{2C22A752-3A08-D8F8-B495-11C0E76BA683}"/>
              </a:ext>
            </a:extLst>
          </p:cNvPr>
          <p:cNvGrpSpPr/>
          <p:nvPr/>
        </p:nvGrpSpPr>
        <p:grpSpPr>
          <a:xfrm>
            <a:off x="7642346" y="4531233"/>
            <a:ext cx="186825" cy="186825"/>
            <a:chOff x="10189795" y="6045160"/>
            <a:chExt cx="249100" cy="249100"/>
          </a:xfrm>
        </p:grpSpPr>
        <p:sp>
          <p:nvSpPr>
            <p:cNvPr id="12" name="Oval 11">
              <a:hlinkClick r:id="" action="ppaction://hlinkshowjump?jump=nextslide"/>
              <a:extLst>
                <a:ext uri="{FF2B5EF4-FFF2-40B4-BE49-F238E27FC236}">
                  <a16:creationId xmlns:a16="http://schemas.microsoft.com/office/drawing/2014/main" id="{04E17A81-182D-CF15-79F4-95A388C5124B}"/>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5" name="Group 14">
              <a:extLst>
                <a:ext uri="{FF2B5EF4-FFF2-40B4-BE49-F238E27FC236}">
                  <a16:creationId xmlns:a16="http://schemas.microsoft.com/office/drawing/2014/main" id="{E2C7C369-1C10-BB94-5431-CCD0241BBC32}"/>
                </a:ext>
              </a:extLst>
            </p:cNvPr>
            <p:cNvGrpSpPr/>
            <p:nvPr userDrawn="1"/>
          </p:nvGrpSpPr>
          <p:grpSpPr>
            <a:xfrm flipH="1" flipV="1">
              <a:off x="10297292" y="6133992"/>
              <a:ext cx="41137" cy="66044"/>
              <a:chOff x="3345327" y="4804129"/>
              <a:chExt cx="74099" cy="118964"/>
            </a:xfrm>
          </p:grpSpPr>
          <p:cxnSp>
            <p:nvCxnSpPr>
              <p:cNvPr id="16" name="Straight Connector 15">
                <a:hlinkClick r:id="" action="ppaction://hlinkshowjump?jump=nextslide"/>
                <a:extLst>
                  <a:ext uri="{FF2B5EF4-FFF2-40B4-BE49-F238E27FC236}">
                    <a16:creationId xmlns:a16="http://schemas.microsoft.com/office/drawing/2014/main" id="{B8CB1964-4961-0C50-D779-09DBF0AB66FD}"/>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hlinkClick r:id="" action="ppaction://hlinkshowjump?jump=nextslide"/>
                <a:extLst>
                  <a:ext uri="{FF2B5EF4-FFF2-40B4-BE49-F238E27FC236}">
                    <a16:creationId xmlns:a16="http://schemas.microsoft.com/office/drawing/2014/main" id="{2633C8CF-6034-84E6-7C9A-49F20CC1F3D1}"/>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8" name="Rounded Rectangle 14">
            <a:hlinkClick r:id="rId3"/>
            <a:extLst>
              <a:ext uri="{FF2B5EF4-FFF2-40B4-BE49-F238E27FC236}">
                <a16:creationId xmlns:a16="http://schemas.microsoft.com/office/drawing/2014/main" id="{3ED22EE6-1DA5-27D0-4E16-A78B41EBE34D}"/>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1/8</a:t>
            </a:r>
            <a:endParaRPr lang="en-US" sz="800" u="sng" dirty="0">
              <a:solidFill>
                <a:schemeClr val="bg2"/>
              </a:solidFill>
            </a:endParaRPr>
          </a:p>
        </p:txBody>
      </p:sp>
      <p:sp>
        <p:nvSpPr>
          <p:cNvPr id="19" name="Arrow: Right 88">
            <a:hlinkClick r:id="" action="ppaction://hlinkshowjump?jump=lastslideviewed"/>
            <a:extLst>
              <a:ext uri="{FF2B5EF4-FFF2-40B4-BE49-F238E27FC236}">
                <a16:creationId xmlns:a16="http://schemas.microsoft.com/office/drawing/2014/main" id="{AC2E40C4-1A7E-E889-F239-7EC0B5B36413}"/>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20" name="Graphic 19">
            <a:hlinkClick r:id="rId4" action="ppaction://hlinksldjump"/>
            <a:extLst>
              <a:ext uri="{FF2B5EF4-FFF2-40B4-BE49-F238E27FC236}">
                <a16:creationId xmlns:a16="http://schemas.microsoft.com/office/drawing/2014/main" id="{753D0604-DB77-BCC7-D53E-C6180A6481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873807043"/>
      </p:ext>
    </p:extLst>
  </p:cSld>
  <p:clrMapOvr>
    <a:masterClrMapping/>
  </p:clrMapOvr>
  <mc:AlternateContent xmlns:mc="http://schemas.openxmlformats.org/markup-compatibility/2006" xmlns:p14="http://schemas.microsoft.com/office/powerpoint/2010/main">
    <mc:Choice Requires="p14">
      <p:transition spd="slow" p14:dur="2000" advTm="18181"/>
    </mc:Choice>
    <mc:Fallback xmlns="">
      <p:transition spd="slow" advTm="1818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DB0B2B-0EB1-455D-822F-0BA280AA664E}"/>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8FDB0B2B-0EB1-455D-822F-0BA280AA664E}"/>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30</a:t>
            </a:fld>
            <a:endParaRPr lang="en-US" noProof="0"/>
          </a:p>
        </p:txBody>
      </p:sp>
      <p:sp>
        <p:nvSpPr>
          <p:cNvPr id="20" name="Espace réservé du texte 3">
            <a:hlinkClick r:id="rId9" action="ppaction://hlinksldjump"/>
            <a:extLst>
              <a:ext uri="{FF2B5EF4-FFF2-40B4-BE49-F238E27FC236}">
                <a16:creationId xmlns:a16="http://schemas.microsoft.com/office/drawing/2014/main" id="{C2F73E14-873F-46C2-A547-A1F781B0ACD3}"/>
              </a:ext>
            </a:extLst>
          </p:cNvPr>
          <p:cNvSpPr txBox="1">
            <a:spLocks/>
          </p:cNvSpPr>
          <p:nvPr>
            <p:custDataLst>
              <p:tags r:id="rId2"/>
            </p:custDataLst>
          </p:nvPr>
        </p:nvSpPr>
        <p:spPr>
          <a:xfrm>
            <a:off x="0" y="-1"/>
            <a:ext cx="9144000" cy="4541950"/>
          </a:xfrm>
          <a:prstGeom prst="rect">
            <a:avLst/>
          </a:prstGeom>
          <a:solidFill>
            <a:srgbClr val="FBB034"/>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21" name="Text Placeholder 2">
            <a:extLst>
              <a:ext uri="{FF2B5EF4-FFF2-40B4-BE49-F238E27FC236}">
                <a16:creationId xmlns:a16="http://schemas.microsoft.com/office/drawing/2014/main" id="{0729DBB4-5306-4781-8D07-68062C554D74}"/>
              </a:ext>
            </a:extLst>
          </p:cNvPr>
          <p:cNvSpPr>
            <a:spLocks noGrp="1"/>
          </p:cNvSpPr>
          <p:nvPr>
            <p:ph type="body" sz="quarter" idx="14"/>
          </p:nvPr>
        </p:nvSpPr>
        <p:spPr>
          <a:xfrm>
            <a:off x="453090" y="526008"/>
            <a:ext cx="8237820" cy="1588542"/>
          </a:xfrm>
        </p:spPr>
        <p:txBody>
          <a:bodyPr/>
          <a:lstStyle/>
          <a:p>
            <a:pPr algn="ctr"/>
            <a:r>
              <a:rPr lang="en-US" b="0"/>
              <a:t>Deciding on the </a:t>
            </a:r>
            <a:r>
              <a:rPr lang="en-US"/>
              <a:t>WHAT</a:t>
            </a:r>
          </a:p>
        </p:txBody>
      </p:sp>
      <p:sp>
        <p:nvSpPr>
          <p:cNvPr id="22" name="Espace réservé du texte 3">
            <a:hlinkClick r:id="rId10" action="ppaction://hlinksldjump"/>
            <a:extLst>
              <a:ext uri="{FF2B5EF4-FFF2-40B4-BE49-F238E27FC236}">
                <a16:creationId xmlns:a16="http://schemas.microsoft.com/office/drawing/2014/main" id="{5FC1D8D4-F40C-4050-9FAE-39E33C32906C}"/>
              </a:ext>
            </a:extLst>
          </p:cNvPr>
          <p:cNvSpPr txBox="1">
            <a:spLocks/>
          </p:cNvSpPr>
          <p:nvPr>
            <p:custDataLst>
              <p:tags r:id="rId3"/>
            </p:custDataLst>
          </p:nvPr>
        </p:nvSpPr>
        <p:spPr>
          <a:xfrm>
            <a:off x="5216043" y="2347306"/>
            <a:ext cx="2629208" cy="574329"/>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975">
                <a:solidFill>
                  <a:schemeClr val="bg1"/>
                </a:solidFill>
              </a:rPr>
              <a:t>What is the scope of the pilot and what variables to consider when setting up a pilot</a:t>
            </a:r>
          </a:p>
        </p:txBody>
      </p:sp>
      <p:grpSp>
        <p:nvGrpSpPr>
          <p:cNvPr id="49" name="Group 48">
            <a:extLst>
              <a:ext uri="{FF2B5EF4-FFF2-40B4-BE49-F238E27FC236}">
                <a16:creationId xmlns:a16="http://schemas.microsoft.com/office/drawing/2014/main" id="{4CF829D8-F8BB-4CFD-ACE8-19D78B7394C9}"/>
              </a:ext>
            </a:extLst>
          </p:cNvPr>
          <p:cNvGrpSpPr/>
          <p:nvPr/>
        </p:nvGrpSpPr>
        <p:grpSpPr>
          <a:xfrm>
            <a:off x="4014662" y="1992035"/>
            <a:ext cx="1114678" cy="1159430"/>
            <a:chOff x="5349782" y="868171"/>
            <a:chExt cx="1486237" cy="1545907"/>
          </a:xfrm>
        </p:grpSpPr>
        <p:grpSp>
          <p:nvGrpSpPr>
            <p:cNvPr id="50" name="Group 49">
              <a:extLst>
                <a:ext uri="{FF2B5EF4-FFF2-40B4-BE49-F238E27FC236}">
                  <a16:creationId xmlns:a16="http://schemas.microsoft.com/office/drawing/2014/main" id="{699DA347-FED6-477E-B34D-96BA1EBDAA6E}"/>
                </a:ext>
              </a:extLst>
            </p:cNvPr>
            <p:cNvGrpSpPr/>
            <p:nvPr/>
          </p:nvGrpSpPr>
          <p:grpSpPr>
            <a:xfrm>
              <a:off x="5349782" y="868171"/>
              <a:ext cx="1486237" cy="1545907"/>
              <a:chOff x="3673817" y="935673"/>
              <a:chExt cx="1796366" cy="1868488"/>
            </a:xfrm>
            <a:solidFill>
              <a:schemeClr val="bg1"/>
            </a:solidFill>
          </p:grpSpPr>
          <p:sp>
            <p:nvSpPr>
              <p:cNvPr id="56" name="Freeform 5">
                <a:extLst>
                  <a:ext uri="{FF2B5EF4-FFF2-40B4-BE49-F238E27FC236}">
                    <a16:creationId xmlns:a16="http://schemas.microsoft.com/office/drawing/2014/main" id="{63D056A3-60BF-4556-840B-894D897535E8}"/>
                  </a:ext>
                </a:extLst>
              </p:cNvPr>
              <p:cNvSpPr>
                <a:spLocks/>
              </p:cNvSpPr>
              <p:nvPr/>
            </p:nvSpPr>
            <p:spPr bwMode="auto">
              <a:xfrm>
                <a:off x="3747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7" name="Freeform 6">
                <a:extLst>
                  <a:ext uri="{FF2B5EF4-FFF2-40B4-BE49-F238E27FC236}">
                    <a16:creationId xmlns:a16="http://schemas.microsoft.com/office/drawing/2014/main" id="{C60F0EE7-A85D-48C9-9BB0-8089B14B9205}"/>
                  </a:ext>
                </a:extLst>
              </p:cNvPr>
              <p:cNvSpPr>
                <a:spLocks/>
              </p:cNvSpPr>
              <p:nvPr/>
            </p:nvSpPr>
            <p:spPr bwMode="auto">
              <a:xfrm>
                <a:off x="3673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8" name="Oval 7">
                <a:extLst>
                  <a:ext uri="{FF2B5EF4-FFF2-40B4-BE49-F238E27FC236}">
                    <a16:creationId xmlns:a16="http://schemas.microsoft.com/office/drawing/2014/main" id="{C6E796F6-4CE6-4B12-98D0-9893E83768ED}"/>
                  </a:ext>
                </a:extLst>
              </p:cNvPr>
              <p:cNvSpPr>
                <a:spLocks noChangeArrowheads="1"/>
              </p:cNvSpPr>
              <p:nvPr/>
            </p:nvSpPr>
            <p:spPr bwMode="auto">
              <a:xfrm>
                <a:off x="3914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51" name="Group 892">
              <a:extLst>
                <a:ext uri="{FF2B5EF4-FFF2-40B4-BE49-F238E27FC236}">
                  <a16:creationId xmlns:a16="http://schemas.microsoft.com/office/drawing/2014/main" id="{AFFCF641-6EFE-401B-8B45-DBE3099DB3A7}"/>
                </a:ext>
              </a:extLst>
            </p:cNvPr>
            <p:cNvGrpSpPr/>
            <p:nvPr/>
          </p:nvGrpSpPr>
          <p:grpSpPr>
            <a:xfrm>
              <a:off x="5821951" y="1388263"/>
              <a:ext cx="528515" cy="524391"/>
              <a:chOff x="19355777" y="4858418"/>
              <a:chExt cx="894226" cy="887250"/>
            </a:xfrm>
            <a:solidFill>
              <a:srgbClr val="FF8200"/>
            </a:solidFill>
          </p:grpSpPr>
          <p:sp>
            <p:nvSpPr>
              <p:cNvPr id="52" name="Freeform 34">
                <a:extLst>
                  <a:ext uri="{FF2B5EF4-FFF2-40B4-BE49-F238E27FC236}">
                    <a16:creationId xmlns:a16="http://schemas.microsoft.com/office/drawing/2014/main" id="{F8C81046-A87F-4BA5-8185-EF5003E5A43F}"/>
                  </a:ext>
                </a:extLst>
              </p:cNvPr>
              <p:cNvSpPr>
                <a:spLocks/>
              </p:cNvSpPr>
              <p:nvPr/>
            </p:nvSpPr>
            <p:spPr bwMode="auto">
              <a:xfrm>
                <a:off x="19411756" y="5358022"/>
                <a:ext cx="383445" cy="387646"/>
              </a:xfrm>
              <a:custGeom>
                <a:avLst/>
                <a:gdLst>
                  <a:gd name="T0" fmla="*/ 414 w 629"/>
                  <a:gd name="T1" fmla="*/ 32 h 635"/>
                  <a:gd name="T2" fmla="*/ 279 w 629"/>
                  <a:gd name="T3" fmla="*/ 68 h 635"/>
                  <a:gd name="T4" fmla="*/ 276 w 629"/>
                  <a:gd name="T5" fmla="*/ 68 h 635"/>
                  <a:gd name="T6" fmla="*/ 264 w 629"/>
                  <a:gd name="T7" fmla="*/ 68 h 635"/>
                  <a:gd name="T8" fmla="*/ 265 w 629"/>
                  <a:gd name="T9" fmla="*/ 69 h 635"/>
                  <a:gd name="T10" fmla="*/ 152 w 629"/>
                  <a:gd name="T11" fmla="*/ 101 h 635"/>
                  <a:gd name="T12" fmla="*/ 95 w 629"/>
                  <a:gd name="T13" fmla="*/ 146 h 635"/>
                  <a:gd name="T14" fmla="*/ 1 w 629"/>
                  <a:gd name="T15" fmla="*/ 346 h 635"/>
                  <a:gd name="T16" fmla="*/ 10 w 629"/>
                  <a:gd name="T17" fmla="*/ 365 h 635"/>
                  <a:gd name="T18" fmla="*/ 32 w 629"/>
                  <a:gd name="T19" fmla="*/ 366 h 635"/>
                  <a:gd name="T20" fmla="*/ 219 w 629"/>
                  <a:gd name="T21" fmla="*/ 258 h 635"/>
                  <a:gd name="T22" fmla="*/ 223 w 629"/>
                  <a:gd name="T23" fmla="*/ 256 h 635"/>
                  <a:gd name="T24" fmla="*/ 292 w 629"/>
                  <a:gd name="T25" fmla="*/ 281 h 635"/>
                  <a:gd name="T26" fmla="*/ 325 w 629"/>
                  <a:gd name="T27" fmla="*/ 325 h 635"/>
                  <a:gd name="T28" fmla="*/ 336 w 629"/>
                  <a:gd name="T29" fmla="*/ 442 h 635"/>
                  <a:gd name="T30" fmla="*/ 330 w 629"/>
                  <a:gd name="T31" fmla="*/ 447 h 635"/>
                  <a:gd name="T32" fmla="*/ 142 w 629"/>
                  <a:gd name="T33" fmla="*/ 556 h 635"/>
                  <a:gd name="T34" fmla="*/ 131 w 629"/>
                  <a:gd name="T35" fmla="*/ 575 h 635"/>
                  <a:gd name="T36" fmla="*/ 143 w 629"/>
                  <a:gd name="T37" fmla="*/ 593 h 635"/>
                  <a:gd name="T38" fmla="*/ 431 w 629"/>
                  <a:gd name="T39" fmla="*/ 584 h 635"/>
                  <a:gd name="T40" fmla="*/ 483 w 629"/>
                  <a:gd name="T41" fmla="*/ 544 h 635"/>
                  <a:gd name="T42" fmla="*/ 558 w 629"/>
                  <a:gd name="T43" fmla="*/ 363 h 635"/>
                  <a:gd name="T44" fmla="*/ 559 w 629"/>
                  <a:gd name="T45" fmla="*/ 364 h 635"/>
                  <a:gd name="T46" fmla="*/ 597 w 629"/>
                  <a:gd name="T47" fmla="*/ 214 h 635"/>
                  <a:gd name="T48" fmla="*/ 629 w 629"/>
                  <a:gd name="T49" fmla="*/ 182 h 635"/>
                  <a:gd name="T50" fmla="*/ 446 w 629"/>
                  <a:gd name="T51" fmla="*/ 0 h 635"/>
                  <a:gd name="T52" fmla="*/ 414 w 629"/>
                  <a:gd name="T53" fmla="*/ 3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9" h="635">
                    <a:moveTo>
                      <a:pt x="414" y="32"/>
                    </a:moveTo>
                    <a:cubicBezTo>
                      <a:pt x="383" y="63"/>
                      <a:pt x="334" y="68"/>
                      <a:pt x="279" y="68"/>
                    </a:cubicBezTo>
                    <a:cubicBezTo>
                      <a:pt x="278" y="68"/>
                      <a:pt x="277" y="68"/>
                      <a:pt x="276" y="68"/>
                    </a:cubicBezTo>
                    <a:cubicBezTo>
                      <a:pt x="272" y="68"/>
                      <a:pt x="268" y="68"/>
                      <a:pt x="264" y="68"/>
                    </a:cubicBezTo>
                    <a:cubicBezTo>
                      <a:pt x="265" y="69"/>
                      <a:pt x="265" y="69"/>
                      <a:pt x="265" y="69"/>
                    </a:cubicBezTo>
                    <a:cubicBezTo>
                      <a:pt x="226" y="71"/>
                      <a:pt x="188" y="81"/>
                      <a:pt x="152" y="101"/>
                    </a:cubicBezTo>
                    <a:cubicBezTo>
                      <a:pt x="131" y="113"/>
                      <a:pt x="112" y="129"/>
                      <a:pt x="95" y="146"/>
                    </a:cubicBezTo>
                    <a:cubicBezTo>
                      <a:pt x="42" y="198"/>
                      <a:pt x="7" y="271"/>
                      <a:pt x="1" y="346"/>
                    </a:cubicBezTo>
                    <a:cubicBezTo>
                      <a:pt x="0" y="353"/>
                      <a:pt x="4" y="361"/>
                      <a:pt x="10" y="365"/>
                    </a:cubicBezTo>
                    <a:cubicBezTo>
                      <a:pt x="17" y="369"/>
                      <a:pt x="25" y="370"/>
                      <a:pt x="32" y="366"/>
                    </a:cubicBezTo>
                    <a:cubicBezTo>
                      <a:pt x="219" y="258"/>
                      <a:pt x="219" y="258"/>
                      <a:pt x="219" y="258"/>
                    </a:cubicBezTo>
                    <a:cubicBezTo>
                      <a:pt x="219" y="258"/>
                      <a:pt x="219" y="257"/>
                      <a:pt x="223" y="256"/>
                    </a:cubicBezTo>
                    <a:cubicBezTo>
                      <a:pt x="233" y="254"/>
                      <a:pt x="257" y="247"/>
                      <a:pt x="292" y="281"/>
                    </a:cubicBezTo>
                    <a:cubicBezTo>
                      <a:pt x="302" y="291"/>
                      <a:pt x="313" y="306"/>
                      <a:pt x="325" y="325"/>
                    </a:cubicBezTo>
                    <a:cubicBezTo>
                      <a:pt x="369" y="405"/>
                      <a:pt x="345" y="430"/>
                      <a:pt x="336" y="442"/>
                    </a:cubicBezTo>
                    <a:cubicBezTo>
                      <a:pt x="331" y="447"/>
                      <a:pt x="329" y="447"/>
                      <a:pt x="330" y="447"/>
                    </a:cubicBezTo>
                    <a:cubicBezTo>
                      <a:pt x="142" y="556"/>
                      <a:pt x="142" y="556"/>
                      <a:pt x="142" y="556"/>
                    </a:cubicBezTo>
                    <a:cubicBezTo>
                      <a:pt x="135" y="560"/>
                      <a:pt x="131" y="567"/>
                      <a:pt x="131" y="575"/>
                    </a:cubicBezTo>
                    <a:cubicBezTo>
                      <a:pt x="132" y="583"/>
                      <a:pt x="136" y="590"/>
                      <a:pt x="143" y="593"/>
                    </a:cubicBezTo>
                    <a:cubicBezTo>
                      <a:pt x="234" y="635"/>
                      <a:pt x="347" y="632"/>
                      <a:pt x="431" y="584"/>
                    </a:cubicBezTo>
                    <a:cubicBezTo>
                      <a:pt x="450" y="573"/>
                      <a:pt x="468" y="559"/>
                      <a:pt x="483" y="544"/>
                    </a:cubicBezTo>
                    <a:cubicBezTo>
                      <a:pt x="531" y="496"/>
                      <a:pt x="556" y="431"/>
                      <a:pt x="558" y="363"/>
                    </a:cubicBezTo>
                    <a:cubicBezTo>
                      <a:pt x="559" y="364"/>
                      <a:pt x="559" y="364"/>
                      <a:pt x="559" y="364"/>
                    </a:cubicBezTo>
                    <a:cubicBezTo>
                      <a:pt x="558" y="304"/>
                      <a:pt x="563" y="248"/>
                      <a:pt x="597" y="214"/>
                    </a:cubicBezTo>
                    <a:cubicBezTo>
                      <a:pt x="629" y="182"/>
                      <a:pt x="629" y="182"/>
                      <a:pt x="629" y="182"/>
                    </a:cubicBezTo>
                    <a:cubicBezTo>
                      <a:pt x="446" y="0"/>
                      <a:pt x="446" y="0"/>
                      <a:pt x="446" y="0"/>
                    </a:cubicBezTo>
                    <a:lnTo>
                      <a:pt x="414" y="32"/>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53" name="Freeform 35">
                <a:extLst>
                  <a:ext uri="{FF2B5EF4-FFF2-40B4-BE49-F238E27FC236}">
                    <a16:creationId xmlns:a16="http://schemas.microsoft.com/office/drawing/2014/main" id="{648332FC-E982-45F1-8F97-2A3ACBE70EEC}"/>
                  </a:ext>
                </a:extLst>
              </p:cNvPr>
              <p:cNvSpPr>
                <a:spLocks/>
              </p:cNvSpPr>
              <p:nvPr/>
            </p:nvSpPr>
            <p:spPr bwMode="auto">
              <a:xfrm>
                <a:off x="19628661" y="5131313"/>
                <a:ext cx="607353" cy="607357"/>
              </a:xfrm>
              <a:custGeom>
                <a:avLst/>
                <a:gdLst>
                  <a:gd name="T0" fmla="*/ 509 w 997"/>
                  <a:gd name="T1" fmla="*/ 319 h 996"/>
                  <a:gd name="T2" fmla="*/ 326 w 997"/>
                  <a:gd name="T3" fmla="*/ 136 h 996"/>
                  <a:gd name="T4" fmla="*/ 196 w 997"/>
                  <a:gd name="T5" fmla="*/ 6 h 996"/>
                  <a:gd name="T6" fmla="*/ 182 w 997"/>
                  <a:gd name="T7" fmla="*/ 0 h 996"/>
                  <a:gd name="T8" fmla="*/ 169 w 997"/>
                  <a:gd name="T9" fmla="*/ 6 h 996"/>
                  <a:gd name="T10" fmla="*/ 8 w 997"/>
                  <a:gd name="T11" fmla="*/ 167 h 996"/>
                  <a:gd name="T12" fmla="*/ 8 w 997"/>
                  <a:gd name="T13" fmla="*/ 194 h 996"/>
                  <a:gd name="T14" fmla="*/ 138 w 997"/>
                  <a:gd name="T15" fmla="*/ 324 h 996"/>
                  <a:gd name="T16" fmla="*/ 321 w 997"/>
                  <a:gd name="T17" fmla="*/ 507 h 996"/>
                  <a:gd name="T18" fmla="*/ 803 w 997"/>
                  <a:gd name="T19" fmla="*/ 988 h 996"/>
                  <a:gd name="T20" fmla="*/ 830 w 997"/>
                  <a:gd name="T21" fmla="*/ 988 h 996"/>
                  <a:gd name="T22" fmla="*/ 991 w 997"/>
                  <a:gd name="T23" fmla="*/ 827 h 996"/>
                  <a:gd name="T24" fmla="*/ 997 w 997"/>
                  <a:gd name="T25" fmla="*/ 814 h 996"/>
                  <a:gd name="T26" fmla="*/ 991 w 997"/>
                  <a:gd name="T27" fmla="*/ 800 h 996"/>
                  <a:gd name="T28" fmla="*/ 509 w 997"/>
                  <a:gd name="T29" fmla="*/ 31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996">
                    <a:moveTo>
                      <a:pt x="509" y="319"/>
                    </a:moveTo>
                    <a:cubicBezTo>
                      <a:pt x="326" y="136"/>
                      <a:pt x="326" y="136"/>
                      <a:pt x="326" y="136"/>
                    </a:cubicBezTo>
                    <a:cubicBezTo>
                      <a:pt x="196" y="6"/>
                      <a:pt x="196" y="6"/>
                      <a:pt x="196" y="6"/>
                    </a:cubicBezTo>
                    <a:cubicBezTo>
                      <a:pt x="192" y="2"/>
                      <a:pt x="187" y="0"/>
                      <a:pt x="182" y="0"/>
                    </a:cubicBezTo>
                    <a:cubicBezTo>
                      <a:pt x="177" y="0"/>
                      <a:pt x="172" y="2"/>
                      <a:pt x="169" y="6"/>
                    </a:cubicBezTo>
                    <a:cubicBezTo>
                      <a:pt x="8" y="167"/>
                      <a:pt x="8" y="167"/>
                      <a:pt x="8" y="167"/>
                    </a:cubicBezTo>
                    <a:cubicBezTo>
                      <a:pt x="0" y="174"/>
                      <a:pt x="0" y="187"/>
                      <a:pt x="8" y="194"/>
                    </a:cubicBezTo>
                    <a:cubicBezTo>
                      <a:pt x="138" y="324"/>
                      <a:pt x="138" y="324"/>
                      <a:pt x="138" y="324"/>
                    </a:cubicBezTo>
                    <a:cubicBezTo>
                      <a:pt x="321" y="507"/>
                      <a:pt x="321" y="507"/>
                      <a:pt x="321" y="507"/>
                    </a:cubicBezTo>
                    <a:cubicBezTo>
                      <a:pt x="803" y="988"/>
                      <a:pt x="803" y="988"/>
                      <a:pt x="803" y="988"/>
                    </a:cubicBezTo>
                    <a:cubicBezTo>
                      <a:pt x="810" y="996"/>
                      <a:pt x="822" y="996"/>
                      <a:pt x="830" y="988"/>
                    </a:cubicBezTo>
                    <a:cubicBezTo>
                      <a:pt x="991" y="827"/>
                      <a:pt x="991" y="827"/>
                      <a:pt x="991" y="827"/>
                    </a:cubicBezTo>
                    <a:cubicBezTo>
                      <a:pt x="995" y="824"/>
                      <a:pt x="997" y="819"/>
                      <a:pt x="997" y="814"/>
                    </a:cubicBezTo>
                    <a:cubicBezTo>
                      <a:pt x="997" y="809"/>
                      <a:pt x="995" y="804"/>
                      <a:pt x="991" y="800"/>
                    </a:cubicBezTo>
                    <a:lnTo>
                      <a:pt x="509" y="319"/>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54" name="Freeform 36">
                <a:extLst>
                  <a:ext uri="{FF2B5EF4-FFF2-40B4-BE49-F238E27FC236}">
                    <a16:creationId xmlns:a16="http://schemas.microsoft.com/office/drawing/2014/main" id="{DB6AAE4F-4154-404D-A532-6950A15E3B0C}"/>
                  </a:ext>
                </a:extLst>
              </p:cNvPr>
              <p:cNvSpPr>
                <a:spLocks/>
              </p:cNvSpPr>
              <p:nvPr/>
            </p:nvSpPr>
            <p:spPr bwMode="auto">
              <a:xfrm>
                <a:off x="19855363" y="4898993"/>
                <a:ext cx="394640" cy="398839"/>
              </a:xfrm>
              <a:custGeom>
                <a:avLst/>
                <a:gdLst>
                  <a:gd name="T0" fmla="*/ 636 w 646"/>
                  <a:gd name="T1" fmla="*/ 269 h 652"/>
                  <a:gd name="T2" fmla="*/ 614 w 646"/>
                  <a:gd name="T3" fmla="*/ 269 h 652"/>
                  <a:gd name="T4" fmla="*/ 428 w 646"/>
                  <a:gd name="T5" fmla="*/ 376 h 652"/>
                  <a:gd name="T6" fmla="*/ 424 w 646"/>
                  <a:gd name="T7" fmla="*/ 378 h 652"/>
                  <a:gd name="T8" fmla="*/ 355 w 646"/>
                  <a:gd name="T9" fmla="*/ 353 h 652"/>
                  <a:gd name="T10" fmla="*/ 322 w 646"/>
                  <a:gd name="T11" fmla="*/ 309 h 652"/>
                  <a:gd name="T12" fmla="*/ 311 w 646"/>
                  <a:gd name="T13" fmla="*/ 192 h 652"/>
                  <a:gd name="T14" fmla="*/ 317 w 646"/>
                  <a:gd name="T15" fmla="*/ 187 h 652"/>
                  <a:gd name="T16" fmla="*/ 505 w 646"/>
                  <a:gd name="T17" fmla="*/ 79 h 652"/>
                  <a:gd name="T18" fmla="*/ 515 w 646"/>
                  <a:gd name="T19" fmla="*/ 59 h 652"/>
                  <a:gd name="T20" fmla="*/ 503 w 646"/>
                  <a:gd name="T21" fmla="*/ 41 h 652"/>
                  <a:gd name="T22" fmla="*/ 216 w 646"/>
                  <a:gd name="T23" fmla="*/ 51 h 652"/>
                  <a:gd name="T24" fmla="*/ 164 w 646"/>
                  <a:gd name="T25" fmla="*/ 90 h 652"/>
                  <a:gd name="T26" fmla="*/ 89 w 646"/>
                  <a:gd name="T27" fmla="*/ 271 h 652"/>
                  <a:gd name="T28" fmla="*/ 88 w 646"/>
                  <a:gd name="T29" fmla="*/ 270 h 652"/>
                  <a:gd name="T30" fmla="*/ 49 w 646"/>
                  <a:gd name="T31" fmla="*/ 420 h 652"/>
                  <a:gd name="T32" fmla="*/ 0 w 646"/>
                  <a:gd name="T33" fmla="*/ 469 h 652"/>
                  <a:gd name="T34" fmla="*/ 182 w 646"/>
                  <a:gd name="T35" fmla="*/ 652 h 652"/>
                  <a:gd name="T36" fmla="*/ 232 w 646"/>
                  <a:gd name="T37" fmla="*/ 603 h 652"/>
                  <a:gd name="T38" fmla="*/ 367 w 646"/>
                  <a:gd name="T39" fmla="*/ 566 h 652"/>
                  <a:gd name="T40" fmla="*/ 370 w 646"/>
                  <a:gd name="T41" fmla="*/ 567 h 652"/>
                  <a:gd name="T42" fmla="*/ 383 w 646"/>
                  <a:gd name="T43" fmla="*/ 567 h 652"/>
                  <a:gd name="T44" fmla="*/ 382 w 646"/>
                  <a:gd name="T45" fmla="*/ 565 h 652"/>
                  <a:gd name="T46" fmla="*/ 494 w 646"/>
                  <a:gd name="T47" fmla="*/ 533 h 652"/>
                  <a:gd name="T48" fmla="*/ 552 w 646"/>
                  <a:gd name="T49" fmla="*/ 488 h 652"/>
                  <a:gd name="T50" fmla="*/ 646 w 646"/>
                  <a:gd name="T51" fmla="*/ 289 h 652"/>
                  <a:gd name="T52" fmla="*/ 636 w 646"/>
                  <a:gd name="T53" fmla="*/ 2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6" h="652">
                    <a:moveTo>
                      <a:pt x="636" y="269"/>
                    </a:moveTo>
                    <a:cubicBezTo>
                      <a:pt x="630" y="265"/>
                      <a:pt x="621" y="265"/>
                      <a:pt x="614" y="269"/>
                    </a:cubicBezTo>
                    <a:cubicBezTo>
                      <a:pt x="428" y="376"/>
                      <a:pt x="428" y="376"/>
                      <a:pt x="428" y="376"/>
                    </a:cubicBezTo>
                    <a:cubicBezTo>
                      <a:pt x="428" y="376"/>
                      <a:pt x="427" y="377"/>
                      <a:pt x="424" y="378"/>
                    </a:cubicBezTo>
                    <a:cubicBezTo>
                      <a:pt x="413" y="381"/>
                      <a:pt x="389" y="387"/>
                      <a:pt x="355" y="353"/>
                    </a:cubicBezTo>
                    <a:cubicBezTo>
                      <a:pt x="344" y="343"/>
                      <a:pt x="333" y="329"/>
                      <a:pt x="322" y="309"/>
                    </a:cubicBezTo>
                    <a:cubicBezTo>
                      <a:pt x="278" y="229"/>
                      <a:pt x="301" y="204"/>
                      <a:pt x="311" y="192"/>
                    </a:cubicBezTo>
                    <a:cubicBezTo>
                      <a:pt x="315" y="188"/>
                      <a:pt x="317" y="187"/>
                      <a:pt x="317" y="187"/>
                    </a:cubicBezTo>
                    <a:cubicBezTo>
                      <a:pt x="505" y="79"/>
                      <a:pt x="505" y="79"/>
                      <a:pt x="505" y="79"/>
                    </a:cubicBezTo>
                    <a:cubicBezTo>
                      <a:pt x="512" y="75"/>
                      <a:pt x="516" y="67"/>
                      <a:pt x="515" y="59"/>
                    </a:cubicBezTo>
                    <a:cubicBezTo>
                      <a:pt x="515" y="52"/>
                      <a:pt x="510" y="45"/>
                      <a:pt x="503" y="41"/>
                    </a:cubicBezTo>
                    <a:cubicBezTo>
                      <a:pt x="412" y="0"/>
                      <a:pt x="300" y="2"/>
                      <a:pt x="216" y="51"/>
                    </a:cubicBezTo>
                    <a:cubicBezTo>
                      <a:pt x="196" y="62"/>
                      <a:pt x="179" y="75"/>
                      <a:pt x="164" y="90"/>
                    </a:cubicBezTo>
                    <a:cubicBezTo>
                      <a:pt x="116" y="138"/>
                      <a:pt x="90" y="203"/>
                      <a:pt x="89" y="271"/>
                    </a:cubicBezTo>
                    <a:cubicBezTo>
                      <a:pt x="88" y="270"/>
                      <a:pt x="88" y="270"/>
                      <a:pt x="88" y="270"/>
                    </a:cubicBezTo>
                    <a:cubicBezTo>
                      <a:pt x="89" y="331"/>
                      <a:pt x="83" y="386"/>
                      <a:pt x="49" y="420"/>
                    </a:cubicBezTo>
                    <a:cubicBezTo>
                      <a:pt x="0" y="469"/>
                      <a:pt x="0" y="469"/>
                      <a:pt x="0" y="469"/>
                    </a:cubicBezTo>
                    <a:cubicBezTo>
                      <a:pt x="182" y="652"/>
                      <a:pt x="182" y="652"/>
                      <a:pt x="182" y="652"/>
                    </a:cubicBezTo>
                    <a:cubicBezTo>
                      <a:pt x="232" y="603"/>
                      <a:pt x="232" y="603"/>
                      <a:pt x="232" y="603"/>
                    </a:cubicBezTo>
                    <a:cubicBezTo>
                      <a:pt x="263" y="572"/>
                      <a:pt x="313" y="566"/>
                      <a:pt x="367" y="566"/>
                    </a:cubicBezTo>
                    <a:cubicBezTo>
                      <a:pt x="368" y="567"/>
                      <a:pt x="369" y="567"/>
                      <a:pt x="370" y="567"/>
                    </a:cubicBezTo>
                    <a:cubicBezTo>
                      <a:pt x="374" y="567"/>
                      <a:pt x="379" y="567"/>
                      <a:pt x="383" y="567"/>
                    </a:cubicBezTo>
                    <a:cubicBezTo>
                      <a:pt x="382" y="565"/>
                      <a:pt x="382" y="565"/>
                      <a:pt x="382" y="565"/>
                    </a:cubicBezTo>
                    <a:cubicBezTo>
                      <a:pt x="420" y="563"/>
                      <a:pt x="459" y="553"/>
                      <a:pt x="494" y="533"/>
                    </a:cubicBezTo>
                    <a:cubicBezTo>
                      <a:pt x="515" y="521"/>
                      <a:pt x="534" y="506"/>
                      <a:pt x="552" y="488"/>
                    </a:cubicBezTo>
                    <a:cubicBezTo>
                      <a:pt x="604" y="436"/>
                      <a:pt x="639" y="363"/>
                      <a:pt x="646" y="289"/>
                    </a:cubicBezTo>
                    <a:cubicBezTo>
                      <a:pt x="646" y="281"/>
                      <a:pt x="643" y="273"/>
                      <a:pt x="636" y="269"/>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55" name="Freeform 37">
                <a:extLst>
                  <a:ext uri="{FF2B5EF4-FFF2-40B4-BE49-F238E27FC236}">
                    <a16:creationId xmlns:a16="http://schemas.microsoft.com/office/drawing/2014/main" id="{186B26E7-C9C1-4488-AC9A-0C000C45DC96}"/>
                  </a:ext>
                </a:extLst>
              </p:cNvPr>
              <p:cNvSpPr>
                <a:spLocks/>
              </p:cNvSpPr>
              <p:nvPr/>
            </p:nvSpPr>
            <p:spPr bwMode="auto">
              <a:xfrm>
                <a:off x="19355777" y="4858418"/>
                <a:ext cx="424030" cy="424028"/>
              </a:xfrm>
              <a:custGeom>
                <a:avLst/>
                <a:gdLst>
                  <a:gd name="T0" fmla="*/ 248 w 695"/>
                  <a:gd name="T1" fmla="*/ 695 h 695"/>
                  <a:gd name="T2" fmla="*/ 279 w 695"/>
                  <a:gd name="T3" fmla="*/ 682 h 695"/>
                  <a:gd name="T4" fmla="*/ 682 w 695"/>
                  <a:gd name="T5" fmla="*/ 279 h 695"/>
                  <a:gd name="T6" fmla="*/ 695 w 695"/>
                  <a:gd name="T7" fmla="*/ 248 h 695"/>
                  <a:gd name="T8" fmla="*/ 682 w 695"/>
                  <a:gd name="T9" fmla="*/ 218 h 695"/>
                  <a:gd name="T10" fmla="*/ 477 w 695"/>
                  <a:gd name="T11" fmla="*/ 12 h 695"/>
                  <a:gd name="T12" fmla="*/ 446 w 695"/>
                  <a:gd name="T13" fmla="*/ 0 h 695"/>
                  <a:gd name="T14" fmla="*/ 416 w 695"/>
                  <a:gd name="T15" fmla="*/ 12 h 695"/>
                  <a:gd name="T16" fmla="*/ 12 w 695"/>
                  <a:gd name="T17" fmla="*/ 416 h 695"/>
                  <a:gd name="T18" fmla="*/ 0 w 695"/>
                  <a:gd name="T19" fmla="*/ 446 h 695"/>
                  <a:gd name="T20" fmla="*/ 12 w 695"/>
                  <a:gd name="T21" fmla="*/ 477 h 695"/>
                  <a:gd name="T22" fmla="*/ 218 w 695"/>
                  <a:gd name="T23" fmla="*/ 682 h 695"/>
                  <a:gd name="T24" fmla="*/ 248 w 695"/>
                  <a:gd name="T25"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695">
                    <a:moveTo>
                      <a:pt x="248" y="695"/>
                    </a:moveTo>
                    <a:cubicBezTo>
                      <a:pt x="260" y="695"/>
                      <a:pt x="271" y="690"/>
                      <a:pt x="279" y="682"/>
                    </a:cubicBezTo>
                    <a:cubicBezTo>
                      <a:pt x="682" y="279"/>
                      <a:pt x="682" y="279"/>
                      <a:pt x="682" y="279"/>
                    </a:cubicBezTo>
                    <a:cubicBezTo>
                      <a:pt x="690" y="271"/>
                      <a:pt x="695" y="260"/>
                      <a:pt x="695" y="248"/>
                    </a:cubicBezTo>
                    <a:cubicBezTo>
                      <a:pt x="695" y="237"/>
                      <a:pt x="690" y="226"/>
                      <a:pt x="682" y="218"/>
                    </a:cubicBezTo>
                    <a:cubicBezTo>
                      <a:pt x="477" y="12"/>
                      <a:pt x="477" y="12"/>
                      <a:pt x="477" y="12"/>
                    </a:cubicBezTo>
                    <a:cubicBezTo>
                      <a:pt x="469" y="4"/>
                      <a:pt x="458" y="0"/>
                      <a:pt x="446" y="0"/>
                    </a:cubicBezTo>
                    <a:cubicBezTo>
                      <a:pt x="435" y="0"/>
                      <a:pt x="424" y="4"/>
                      <a:pt x="416" y="12"/>
                    </a:cubicBezTo>
                    <a:cubicBezTo>
                      <a:pt x="12" y="416"/>
                      <a:pt x="12" y="416"/>
                      <a:pt x="12" y="416"/>
                    </a:cubicBezTo>
                    <a:cubicBezTo>
                      <a:pt x="4" y="424"/>
                      <a:pt x="0" y="435"/>
                      <a:pt x="0" y="446"/>
                    </a:cubicBezTo>
                    <a:cubicBezTo>
                      <a:pt x="0" y="458"/>
                      <a:pt x="4" y="469"/>
                      <a:pt x="12" y="477"/>
                    </a:cubicBezTo>
                    <a:cubicBezTo>
                      <a:pt x="218" y="682"/>
                      <a:pt x="218" y="682"/>
                      <a:pt x="218" y="682"/>
                    </a:cubicBezTo>
                    <a:cubicBezTo>
                      <a:pt x="226" y="690"/>
                      <a:pt x="237" y="695"/>
                      <a:pt x="248" y="695"/>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grpSp>
      </p:grpSp>
      <p:sp>
        <p:nvSpPr>
          <p:cNvPr id="36" name="Espace réservé du texte 3">
            <a:hlinkClick r:id="rId11" action="ppaction://hlinksldjump"/>
            <a:extLst>
              <a:ext uri="{FF2B5EF4-FFF2-40B4-BE49-F238E27FC236}">
                <a16:creationId xmlns:a16="http://schemas.microsoft.com/office/drawing/2014/main" id="{5BD2C9C2-5348-55AB-4EEC-9A9DB1BFEDCC}"/>
              </a:ext>
            </a:extLst>
          </p:cNvPr>
          <p:cNvSpPr txBox="1">
            <a:spLocks/>
          </p:cNvSpPr>
          <p:nvPr>
            <p:custDataLst>
              <p:tags r:id="rId4"/>
            </p:custDataLst>
          </p:nvPr>
        </p:nvSpPr>
        <p:spPr>
          <a:xfrm>
            <a:off x="0" y="4441498"/>
            <a:ext cx="9144000" cy="160567"/>
          </a:xfrm>
          <a:prstGeom prst="rect">
            <a:avLst/>
          </a:prstGeom>
          <a:solidFill>
            <a:schemeClr val="bg1"/>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9" name="AutoShape 2">
            <a:hlinkClick r:id="rId11" action="ppaction://hlinksldjump"/>
            <a:extLst>
              <a:ext uri="{FF2B5EF4-FFF2-40B4-BE49-F238E27FC236}">
                <a16:creationId xmlns:a16="http://schemas.microsoft.com/office/drawing/2014/main" id="{845C4831-9DD6-B3BF-4CA1-AD27B81D431B}"/>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1" name="AutoShape 2">
            <a:hlinkClick r:id="rId12" action="ppaction://hlinksldjump"/>
            <a:extLst>
              <a:ext uri="{FF2B5EF4-FFF2-40B4-BE49-F238E27FC236}">
                <a16:creationId xmlns:a16="http://schemas.microsoft.com/office/drawing/2014/main" id="{BA003C4D-E715-CC86-75C1-60FD4BE7EFD2}"/>
              </a:ext>
            </a:extLst>
          </p:cNvPr>
          <p:cNvSpPr>
            <a:spLocks noChangeArrowheads="1"/>
          </p:cNvSpPr>
          <p:nvPr/>
        </p:nvSpPr>
        <p:spPr bwMode="gray">
          <a:xfrm>
            <a:off x="3868793" y="4535154"/>
            <a:ext cx="797767" cy="185652"/>
          </a:xfrm>
          <a:prstGeom prst="roundRect">
            <a:avLst>
              <a:gd name="adj" fmla="val 50000"/>
            </a:avLst>
          </a:prstGeom>
          <a:solidFill>
            <a:schemeClr val="accent5"/>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WHAT</a:t>
            </a:r>
          </a:p>
        </p:txBody>
      </p:sp>
      <p:sp>
        <p:nvSpPr>
          <p:cNvPr id="12" name="AutoShape 2">
            <a:hlinkClick r:id="rId13" action="ppaction://hlinksldjump"/>
            <a:extLst>
              <a:ext uri="{FF2B5EF4-FFF2-40B4-BE49-F238E27FC236}">
                <a16:creationId xmlns:a16="http://schemas.microsoft.com/office/drawing/2014/main" id="{8C8C8063-46CF-38F0-CF28-905B76FA643E}"/>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3" name="AutoShape 2">
            <a:hlinkClick r:id="rId14" action="ppaction://hlinksldjump"/>
            <a:extLst>
              <a:ext uri="{FF2B5EF4-FFF2-40B4-BE49-F238E27FC236}">
                <a16:creationId xmlns:a16="http://schemas.microsoft.com/office/drawing/2014/main" id="{2F473CF1-9771-9A02-2721-B6C78DD7AC4B}"/>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4" name="AutoShape 2">
            <a:hlinkClick r:id="rId15" action="ppaction://hlinksldjump"/>
            <a:extLst>
              <a:ext uri="{FF2B5EF4-FFF2-40B4-BE49-F238E27FC236}">
                <a16:creationId xmlns:a16="http://schemas.microsoft.com/office/drawing/2014/main" id="{E1696E76-AD46-C483-2A11-790929EC961E}"/>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18" name="Group 17">
            <a:extLst>
              <a:ext uri="{FF2B5EF4-FFF2-40B4-BE49-F238E27FC236}">
                <a16:creationId xmlns:a16="http://schemas.microsoft.com/office/drawing/2014/main" id="{02D6BE2D-82B0-A760-4A8D-A0AF668BCD47}"/>
              </a:ext>
            </a:extLst>
          </p:cNvPr>
          <p:cNvGrpSpPr/>
          <p:nvPr/>
        </p:nvGrpSpPr>
        <p:grpSpPr>
          <a:xfrm>
            <a:off x="7405014" y="4531233"/>
            <a:ext cx="186825" cy="186825"/>
            <a:chOff x="9873352" y="6041644"/>
            <a:chExt cx="249100" cy="249100"/>
          </a:xfrm>
        </p:grpSpPr>
        <p:sp>
          <p:nvSpPr>
            <p:cNvPr id="19" name="Oval 18">
              <a:hlinkClick r:id="" action="ppaction://hlinkshowjump?jump=previousslide"/>
              <a:extLst>
                <a:ext uri="{FF2B5EF4-FFF2-40B4-BE49-F238E27FC236}">
                  <a16:creationId xmlns:a16="http://schemas.microsoft.com/office/drawing/2014/main" id="{7CFB2775-7A1F-B0F2-527B-E63DC6E24831}"/>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3" name="Group 22">
              <a:extLst>
                <a:ext uri="{FF2B5EF4-FFF2-40B4-BE49-F238E27FC236}">
                  <a16:creationId xmlns:a16="http://schemas.microsoft.com/office/drawing/2014/main" id="{23461E8A-4C8D-3D7E-1F3F-DC6A63E5A79C}"/>
                </a:ext>
              </a:extLst>
            </p:cNvPr>
            <p:cNvGrpSpPr/>
            <p:nvPr userDrawn="1"/>
          </p:nvGrpSpPr>
          <p:grpSpPr>
            <a:xfrm>
              <a:off x="9971776" y="6136088"/>
              <a:ext cx="41137" cy="66044"/>
              <a:chOff x="3345327" y="4804129"/>
              <a:chExt cx="74099" cy="118964"/>
            </a:xfrm>
          </p:grpSpPr>
          <p:cxnSp>
            <p:nvCxnSpPr>
              <p:cNvPr id="24" name="Straight Connector 23">
                <a:hlinkClick r:id="" action="ppaction://hlinkshowjump?jump=previousslide"/>
                <a:extLst>
                  <a:ext uri="{FF2B5EF4-FFF2-40B4-BE49-F238E27FC236}">
                    <a16:creationId xmlns:a16="http://schemas.microsoft.com/office/drawing/2014/main" id="{8C66797A-BDF5-C8C8-AB39-B1AD74E92F84}"/>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hlinkClick r:id="" action="ppaction://hlinkshowjump?jump=previousslide"/>
                <a:extLst>
                  <a:ext uri="{FF2B5EF4-FFF2-40B4-BE49-F238E27FC236}">
                    <a16:creationId xmlns:a16="http://schemas.microsoft.com/office/drawing/2014/main" id="{1D9F0D64-738A-7394-66B1-61751BE6E190}"/>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6" name="Group 25">
            <a:extLst>
              <a:ext uri="{FF2B5EF4-FFF2-40B4-BE49-F238E27FC236}">
                <a16:creationId xmlns:a16="http://schemas.microsoft.com/office/drawing/2014/main" id="{2092F645-0716-D3E1-ED90-07A1977721AD}"/>
              </a:ext>
            </a:extLst>
          </p:cNvPr>
          <p:cNvGrpSpPr/>
          <p:nvPr/>
        </p:nvGrpSpPr>
        <p:grpSpPr>
          <a:xfrm>
            <a:off x="7642346" y="4531233"/>
            <a:ext cx="186825" cy="186825"/>
            <a:chOff x="10189795" y="6045160"/>
            <a:chExt cx="249100" cy="249100"/>
          </a:xfrm>
        </p:grpSpPr>
        <p:sp>
          <p:nvSpPr>
            <p:cNvPr id="27" name="Oval 26">
              <a:hlinkClick r:id="" action="ppaction://hlinkshowjump?jump=nextslide"/>
              <a:extLst>
                <a:ext uri="{FF2B5EF4-FFF2-40B4-BE49-F238E27FC236}">
                  <a16:creationId xmlns:a16="http://schemas.microsoft.com/office/drawing/2014/main" id="{2C24965D-95BF-D067-6680-CA253A3BBF4B}"/>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8" name="Group 27">
              <a:extLst>
                <a:ext uri="{FF2B5EF4-FFF2-40B4-BE49-F238E27FC236}">
                  <a16:creationId xmlns:a16="http://schemas.microsoft.com/office/drawing/2014/main" id="{146E13E1-0644-538F-1342-FE74BEAD4FA1}"/>
                </a:ext>
              </a:extLst>
            </p:cNvPr>
            <p:cNvGrpSpPr/>
            <p:nvPr userDrawn="1"/>
          </p:nvGrpSpPr>
          <p:grpSpPr>
            <a:xfrm flipH="1" flipV="1">
              <a:off x="10297292" y="6133992"/>
              <a:ext cx="41137" cy="66044"/>
              <a:chOff x="3345327" y="4804129"/>
              <a:chExt cx="74099" cy="118964"/>
            </a:xfrm>
          </p:grpSpPr>
          <p:cxnSp>
            <p:nvCxnSpPr>
              <p:cNvPr id="29" name="Straight Connector 28">
                <a:hlinkClick r:id="" action="ppaction://hlinkshowjump?jump=nextslide"/>
                <a:extLst>
                  <a:ext uri="{FF2B5EF4-FFF2-40B4-BE49-F238E27FC236}">
                    <a16:creationId xmlns:a16="http://schemas.microsoft.com/office/drawing/2014/main" id="{A9A4BF59-1C91-AEE5-228C-E7F668EFEB86}"/>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hlinkClick r:id="" action="ppaction://hlinkshowjump?jump=nextslide"/>
                <a:extLst>
                  <a:ext uri="{FF2B5EF4-FFF2-40B4-BE49-F238E27FC236}">
                    <a16:creationId xmlns:a16="http://schemas.microsoft.com/office/drawing/2014/main" id="{38C91E1C-95AA-1856-323E-4A56A987864D}"/>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6" name="Arrow: Right 88">
            <a:hlinkClick r:id="" action="ppaction://hlinkshowjump?jump=lastslideviewed"/>
            <a:extLst>
              <a:ext uri="{FF2B5EF4-FFF2-40B4-BE49-F238E27FC236}">
                <a16:creationId xmlns:a16="http://schemas.microsoft.com/office/drawing/2014/main" id="{B1534DB3-3EAF-AF88-848C-55993EE9FB90}"/>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7" name="Graphic 6">
            <a:hlinkClick r:id="rId16" action="ppaction://hlinksldjump"/>
            <a:extLst>
              <a:ext uri="{FF2B5EF4-FFF2-40B4-BE49-F238E27FC236}">
                <a16:creationId xmlns:a16="http://schemas.microsoft.com/office/drawing/2014/main" id="{A105271B-BE43-5459-445D-071F11322F3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1631597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2A1878D-5DA7-4F25-BA00-EEBE6EF2F4AB}"/>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264713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Summary: Decide the scope for your 2D pilot</a:t>
            </a: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sp>
        <p:nvSpPr>
          <p:cNvPr id="49" name="Rectangle 48">
            <a:extLst>
              <a:ext uri="{FF2B5EF4-FFF2-40B4-BE49-F238E27FC236}">
                <a16:creationId xmlns:a16="http://schemas.microsoft.com/office/drawing/2014/main" id="{2C7BA7D1-12DC-4CFB-A904-92A577491B48}"/>
              </a:ext>
            </a:extLst>
          </p:cNvPr>
          <p:cNvSpPr/>
          <p:nvPr/>
        </p:nvSpPr>
        <p:spPr>
          <a:xfrm>
            <a:off x="5125501" y="828003"/>
            <a:ext cx="1318303"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SCOPE</a:t>
            </a:r>
          </a:p>
        </p:txBody>
      </p:sp>
      <p:grpSp>
        <p:nvGrpSpPr>
          <p:cNvPr id="51" name="Group 50">
            <a:extLst>
              <a:ext uri="{FF2B5EF4-FFF2-40B4-BE49-F238E27FC236}">
                <a16:creationId xmlns:a16="http://schemas.microsoft.com/office/drawing/2014/main" id="{6AEC8FD5-53D6-4779-AFFB-052F63A242A9}"/>
              </a:ext>
            </a:extLst>
          </p:cNvPr>
          <p:cNvGrpSpPr/>
          <p:nvPr/>
        </p:nvGrpSpPr>
        <p:grpSpPr>
          <a:xfrm>
            <a:off x="125709" y="694902"/>
            <a:ext cx="456300" cy="455879"/>
            <a:chOff x="125709" y="694902"/>
            <a:chExt cx="456300" cy="455879"/>
          </a:xfrm>
        </p:grpSpPr>
        <p:sp>
          <p:nvSpPr>
            <p:cNvPr id="52" name="Oval 20">
              <a:extLst>
                <a:ext uri="{FF2B5EF4-FFF2-40B4-BE49-F238E27FC236}">
                  <a16:creationId xmlns:a16="http://schemas.microsoft.com/office/drawing/2014/main" id="{BB45B8EB-E1D3-4B2C-A487-EBE1B9F1B840}"/>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55" name="Group 54">
              <a:extLst>
                <a:ext uri="{FF2B5EF4-FFF2-40B4-BE49-F238E27FC236}">
                  <a16:creationId xmlns:a16="http://schemas.microsoft.com/office/drawing/2014/main" id="{FA2383AC-CC2D-4697-89DD-C3FCD5E21A69}"/>
                </a:ext>
              </a:extLst>
            </p:cNvPr>
            <p:cNvGrpSpPr/>
            <p:nvPr/>
          </p:nvGrpSpPr>
          <p:grpSpPr>
            <a:xfrm>
              <a:off x="220796" y="783044"/>
              <a:ext cx="256959" cy="253211"/>
              <a:chOff x="2822716" y="2621795"/>
              <a:chExt cx="508632" cy="501215"/>
            </a:xfrm>
            <a:solidFill>
              <a:schemeClr val="tx1"/>
            </a:solidFill>
          </p:grpSpPr>
          <p:sp>
            <p:nvSpPr>
              <p:cNvPr id="56" name="Freeform 24">
                <a:extLst>
                  <a:ext uri="{FF2B5EF4-FFF2-40B4-BE49-F238E27FC236}">
                    <a16:creationId xmlns:a16="http://schemas.microsoft.com/office/drawing/2014/main" id="{1391B1C9-A6B1-4D63-87F4-93083C75BDE7}"/>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57" name="Freeform 25">
                <a:extLst>
                  <a:ext uri="{FF2B5EF4-FFF2-40B4-BE49-F238E27FC236}">
                    <a16:creationId xmlns:a16="http://schemas.microsoft.com/office/drawing/2014/main" id="{C369E114-C20B-4690-9803-1BF084FD691F}"/>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sp>
        <p:nvSpPr>
          <p:cNvPr id="41" name="Rectangle 40">
            <a:extLst>
              <a:ext uri="{FF2B5EF4-FFF2-40B4-BE49-F238E27FC236}">
                <a16:creationId xmlns:a16="http://schemas.microsoft.com/office/drawing/2014/main" id="{01309524-2AE4-B01F-A24C-3133A7E8BFB5}"/>
              </a:ext>
            </a:extLst>
          </p:cNvPr>
          <p:cNvSpPr>
            <a:spLocks/>
          </p:cNvSpPr>
          <p:nvPr/>
        </p:nvSpPr>
        <p:spPr>
          <a:xfrm>
            <a:off x="142183" y="1111654"/>
            <a:ext cx="2853371" cy="947079"/>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Once you know why you want to conduct a pilot, what benefits can be </a:t>
            </a:r>
            <a:r>
              <a:rPr lang="en-US" sz="1050" err="1">
                <a:solidFill>
                  <a:schemeClr val="bg1"/>
                </a:solidFill>
              </a:rPr>
              <a:t>realised</a:t>
            </a:r>
            <a:r>
              <a:rPr lang="en-US" sz="1050">
                <a:solidFill>
                  <a:schemeClr val="bg1"/>
                </a:solidFill>
              </a:rPr>
              <a:t> and have selected use cases, it is time to set the scope for your pilot.</a:t>
            </a:r>
          </a:p>
          <a:p>
            <a:pPr marL="0" lvl="1" fontAlgn="base">
              <a:spcAft>
                <a:spcPts val="300"/>
              </a:spcAft>
              <a:buClr>
                <a:schemeClr val="bg1"/>
              </a:buClr>
            </a:pPr>
            <a:endParaRPr lang="en-US" sz="1050">
              <a:solidFill>
                <a:schemeClr val="bg1"/>
              </a:solidFill>
            </a:endParaRPr>
          </a:p>
        </p:txBody>
      </p:sp>
      <p:sp>
        <p:nvSpPr>
          <p:cNvPr id="43" name="Rectangle 42">
            <a:extLst>
              <a:ext uri="{FF2B5EF4-FFF2-40B4-BE49-F238E27FC236}">
                <a16:creationId xmlns:a16="http://schemas.microsoft.com/office/drawing/2014/main" id="{34823A9F-7D45-9152-9395-808F040066F3}"/>
              </a:ext>
            </a:extLst>
          </p:cNvPr>
          <p:cNvSpPr>
            <a:spLocks/>
          </p:cNvSpPr>
          <p:nvPr/>
        </p:nvSpPr>
        <p:spPr>
          <a:xfrm>
            <a:off x="3123973" y="1514250"/>
            <a:ext cx="2368346" cy="1347189"/>
          </a:xfrm>
          <a:prstGeom prst="rect">
            <a:avLst/>
          </a:prstGeom>
          <a:noFill/>
          <a:ln w="12700" cap="flat" cmpd="sng" algn="ctr">
            <a:noFill/>
            <a:prstDash val="solid"/>
          </a:ln>
          <a:effectLst/>
        </p:spPr>
        <p:txBody>
          <a:bodyPr wrap="square" tIns="54000" numCol="1" rtlCol="0" anchor="t">
            <a:spAutoFit/>
          </a:bodyPr>
          <a:lstStyle/>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Country/geographical area</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Number of stores for retail</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Product category</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Type of product (fixed/variable weight or fixed number)</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Brand of the product (private label or branded)</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Products (number of products impacted)</a:t>
            </a:r>
            <a:endParaRPr kumimoji="0" lang="en-GB" sz="900" b="0" i="0" u="none" strike="noStrike" kern="1200" cap="none" spc="0" normalizeH="0" baseline="0" noProof="0">
              <a:ln>
                <a:noFill/>
              </a:ln>
              <a:solidFill>
                <a:srgbClr val="002C6C"/>
              </a:solidFill>
              <a:effectLst/>
              <a:uLnTx/>
              <a:uFillTx/>
              <a:latin typeface="Verdana"/>
              <a:ea typeface="+mn-ea"/>
              <a:cs typeface="+mn-cs"/>
            </a:endParaRPr>
          </a:p>
        </p:txBody>
      </p:sp>
      <p:sp>
        <p:nvSpPr>
          <p:cNvPr id="44" name="Rectangle 43">
            <a:extLst>
              <a:ext uri="{FF2B5EF4-FFF2-40B4-BE49-F238E27FC236}">
                <a16:creationId xmlns:a16="http://schemas.microsoft.com/office/drawing/2014/main" id="{B390FAC2-FAC2-2203-AD18-A4A37DC34231}"/>
              </a:ext>
            </a:extLst>
          </p:cNvPr>
          <p:cNvSpPr>
            <a:spLocks/>
          </p:cNvSpPr>
          <p:nvPr/>
        </p:nvSpPr>
        <p:spPr>
          <a:xfrm>
            <a:off x="2995554" y="3340441"/>
            <a:ext cx="3108960" cy="816274"/>
          </a:xfrm>
          <a:prstGeom prst="rect">
            <a:avLst/>
          </a:prstGeom>
          <a:noFill/>
          <a:ln w="12700" cap="flat" cmpd="sng" algn="ctr">
            <a:noFill/>
            <a:prstDash val="solid"/>
          </a:ln>
          <a:effectLst/>
        </p:spPr>
        <p:txBody>
          <a:bodyPr wrap="square" tIns="54000" numCol="1" rtlCol="0" anchor="t">
            <a:spAutoFit/>
          </a:bodyPr>
          <a:lstStyle/>
          <a:p>
            <a:pPr marL="673799" indent="-214313" fontAlgn="t">
              <a:buFont typeface="Arial" panose="020B0604020202020204" pitchFamily="34" charset="0"/>
              <a:buChar char="•"/>
            </a:pPr>
            <a:endParaRPr lang="en-US" sz="1050">
              <a:solidFill>
                <a:schemeClr val="tx2"/>
              </a:solidFill>
              <a:latin typeface="+mj-lt"/>
            </a:endParaRP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Identify the end-to-end value chain stakeholders involved</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Outline business processes impacted</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Map the Data &amp; IT systems impacted</a:t>
            </a:r>
            <a:endParaRPr kumimoji="0" lang="en-GB" sz="900" b="0" i="0" u="none" strike="noStrike" kern="1200" cap="none" spc="0" normalizeH="0" baseline="0" noProof="0">
              <a:ln>
                <a:noFill/>
              </a:ln>
              <a:solidFill>
                <a:srgbClr val="002C6C"/>
              </a:solidFill>
              <a:effectLst/>
              <a:uLnTx/>
              <a:uFillTx/>
              <a:latin typeface="Verdana"/>
              <a:ea typeface="+mn-ea"/>
              <a:cs typeface="+mn-cs"/>
            </a:endParaRPr>
          </a:p>
        </p:txBody>
      </p:sp>
      <p:sp>
        <p:nvSpPr>
          <p:cNvPr id="45" name="TextBox 44">
            <a:extLst>
              <a:ext uri="{FF2B5EF4-FFF2-40B4-BE49-F238E27FC236}">
                <a16:creationId xmlns:a16="http://schemas.microsoft.com/office/drawing/2014/main" id="{29D421C3-9244-2E50-A781-6CC0C4773FB4}"/>
              </a:ext>
            </a:extLst>
          </p:cNvPr>
          <p:cNvSpPr txBox="1"/>
          <p:nvPr/>
        </p:nvSpPr>
        <p:spPr>
          <a:xfrm>
            <a:off x="6104514" y="3405825"/>
            <a:ext cx="2590507" cy="1050288"/>
          </a:xfrm>
          <a:prstGeom prst="rect">
            <a:avLst/>
          </a:prstGeom>
          <a:noFill/>
        </p:spPr>
        <p:txBody>
          <a:bodyPr wrap="square">
            <a:spAutoFit/>
          </a:bodyPr>
          <a:lstStyle/>
          <a:p>
            <a:pPr lvl="1"/>
            <a:endParaRPr lang="en-US" sz="825">
              <a:solidFill>
                <a:srgbClr val="002C6C"/>
              </a:solidFill>
              <a:latin typeface="+mj-lt"/>
            </a:endParaRP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Type of ecosystem (closed or open)</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Type of project (research, proof of concept, pilot, implementation)</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Type of implementation (virtual, full, or hybrid)</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Time (start and duration of pilot)</a:t>
            </a:r>
            <a:endParaRPr lang="en-US" sz="900">
              <a:solidFill>
                <a:srgbClr val="002C6C"/>
              </a:solidFill>
              <a:latin typeface="+mj-lt"/>
            </a:endParaRPr>
          </a:p>
        </p:txBody>
      </p:sp>
      <p:sp>
        <p:nvSpPr>
          <p:cNvPr id="46" name="TextBox 45">
            <a:extLst>
              <a:ext uri="{FF2B5EF4-FFF2-40B4-BE49-F238E27FC236}">
                <a16:creationId xmlns:a16="http://schemas.microsoft.com/office/drawing/2014/main" id="{DEF14732-F810-9A9F-55E4-00F122017EF4}"/>
              </a:ext>
            </a:extLst>
          </p:cNvPr>
          <p:cNvSpPr txBox="1"/>
          <p:nvPr/>
        </p:nvSpPr>
        <p:spPr>
          <a:xfrm>
            <a:off x="6062410" y="1531107"/>
            <a:ext cx="2685207" cy="1615827"/>
          </a:xfrm>
          <a:prstGeom prst="rect">
            <a:avLst/>
          </a:prstGeom>
          <a:noFill/>
        </p:spPr>
        <p:txBody>
          <a:bodyPr wrap="square">
            <a:spAutoFit/>
          </a:bodyPr>
          <a:lstStyle/>
          <a:p>
            <a:pPr marL="182880" lvl="1" indent="-137160" defTabSz="914310">
              <a:buFont typeface="Arial" panose="020B0604020202020204" pitchFamily="34" charset="0"/>
              <a:buChar char="•"/>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Selection of 2D code</a:t>
            </a:r>
          </a:p>
          <a:p>
            <a:pPr marL="365760" lvl="3" indent="-137160" defTabSz="914310">
              <a:buFont typeface="Arial" panose="020B0604020202020204" pitchFamily="34" charset="0"/>
              <a:buChar char="•"/>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QR code with GS1 Digital Link</a:t>
            </a:r>
          </a:p>
          <a:p>
            <a:pPr marL="365760" lvl="3" indent="-137160" defTabSz="914310">
              <a:buFont typeface="Arial" panose="020B0604020202020204" pitchFamily="34" charset="0"/>
              <a:buChar char="•"/>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Data Matrix with GS1 Digital Link</a:t>
            </a:r>
          </a:p>
          <a:p>
            <a:pPr marL="365760" lvl="3" indent="-137160" defTabSz="914310">
              <a:buFont typeface="Arial" panose="020B0604020202020204" pitchFamily="34" charset="0"/>
              <a:buChar char="•"/>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GS1 </a:t>
            </a:r>
            <a:r>
              <a:rPr kumimoji="0" lang="en-US" sz="900" b="0" i="0" u="none" strike="noStrike" kern="1200" cap="none" spc="0" normalizeH="0" baseline="0" noProof="0" dirty="0" err="1">
                <a:ln>
                  <a:noFill/>
                </a:ln>
                <a:solidFill>
                  <a:srgbClr val="002C6C"/>
                </a:solidFill>
                <a:effectLst/>
                <a:uLnTx/>
                <a:uFillTx/>
                <a:latin typeface="Verdana"/>
                <a:ea typeface="+mn-ea"/>
                <a:cs typeface="+mn-cs"/>
              </a:rPr>
              <a:t>DataMatrix</a:t>
            </a:r>
            <a:r>
              <a:rPr kumimoji="0" lang="en-US" sz="900" b="0" i="0" u="none" strike="noStrike" kern="1200" cap="none" spc="0" normalizeH="0" baseline="0" noProof="0" dirty="0">
                <a:ln>
                  <a:noFill/>
                </a:ln>
                <a:solidFill>
                  <a:srgbClr val="002C6C"/>
                </a:solidFill>
                <a:effectLst/>
                <a:uLnTx/>
                <a:uFillTx/>
                <a:latin typeface="Verdana"/>
                <a:ea typeface="+mn-ea"/>
                <a:cs typeface="+mn-cs"/>
              </a:rPr>
              <a:t> with GS1 element strings</a:t>
            </a:r>
          </a:p>
          <a:p>
            <a:pPr marL="182880" lvl="1" indent="-137160" defTabSz="914310">
              <a:buFont typeface="Arial" panose="020B0604020202020204" pitchFamily="34" charset="0"/>
              <a:buChar char="•"/>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The </a:t>
            </a:r>
            <a:r>
              <a:rPr kumimoji="0" lang="en-US" sz="900" b="0" i="0" u="none" strike="noStrike" kern="1200" cap="none" spc="0" normalizeH="0" baseline="0" noProof="0" dirty="0" err="1">
                <a:ln>
                  <a:noFill/>
                </a:ln>
                <a:solidFill>
                  <a:srgbClr val="002C6C"/>
                </a:solidFill>
                <a:effectLst/>
                <a:uLnTx/>
                <a:uFillTx/>
                <a:latin typeface="Verdana"/>
                <a:ea typeface="+mn-ea"/>
                <a:cs typeface="+mn-cs"/>
              </a:rPr>
              <a:t>GTIN</a:t>
            </a:r>
            <a:r>
              <a:rPr kumimoji="0" lang="en-US" sz="900" b="0" i="0" u="none" strike="noStrike" kern="1200" cap="none" spc="0" normalizeH="0" baseline="0" noProof="0" dirty="0">
                <a:ln>
                  <a:noFill/>
                </a:ln>
                <a:solidFill>
                  <a:srgbClr val="002C6C"/>
                </a:solidFill>
                <a:effectLst/>
                <a:uLnTx/>
                <a:uFillTx/>
                <a:latin typeface="Verdana"/>
                <a:ea typeface="+mn-ea"/>
                <a:cs typeface="+mn-cs"/>
              </a:rPr>
              <a:t> should be included in </a:t>
            </a:r>
            <a:r>
              <a:rPr kumimoji="0" lang="en-US" sz="900" b="0" i="1" u="none" strike="noStrike" kern="1200" cap="none" spc="0" normalizeH="0" baseline="0" noProof="0" dirty="0">
                <a:ln>
                  <a:noFill/>
                </a:ln>
                <a:solidFill>
                  <a:srgbClr val="002C6C"/>
                </a:solidFill>
                <a:effectLst/>
                <a:uLnTx/>
                <a:uFillTx/>
                <a:latin typeface="Verdana"/>
                <a:ea typeface="+mn-ea"/>
                <a:cs typeface="+mn-cs"/>
              </a:rPr>
              <a:t>every</a:t>
            </a:r>
            <a:r>
              <a:rPr kumimoji="0" lang="en-US" sz="900" b="0" i="0" u="none" strike="noStrike" kern="1200" cap="none" spc="0" normalizeH="0" baseline="0" noProof="0" dirty="0">
                <a:ln>
                  <a:noFill/>
                </a:ln>
                <a:solidFill>
                  <a:srgbClr val="002C6C"/>
                </a:solidFill>
                <a:effectLst/>
                <a:uLnTx/>
                <a:uFillTx/>
                <a:latin typeface="Verdana"/>
                <a:ea typeface="+mn-ea"/>
                <a:cs typeface="+mn-cs"/>
              </a:rPr>
              <a:t> 2D barcode</a:t>
            </a:r>
          </a:p>
          <a:p>
            <a:pPr marL="182880" lvl="1" indent="-137160" defTabSz="914310">
              <a:buFont typeface="Arial" panose="020B0604020202020204" pitchFamily="34" charset="0"/>
              <a:buChar char="•"/>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Selection of additional data to include in 2D barcodes is based on use case(s) </a:t>
            </a:r>
          </a:p>
          <a:p>
            <a:pPr marL="182880" lvl="1" indent="-137160" defTabSz="914310">
              <a:buFont typeface="Arial" panose="020B0604020202020204" pitchFamily="34" charset="0"/>
              <a:buChar char="•"/>
              <a:defRPr/>
            </a:pPr>
            <a:r>
              <a:rPr lang="en-US" sz="900" dirty="0">
                <a:solidFill>
                  <a:srgbClr val="002C6C"/>
                </a:solidFill>
                <a:latin typeface="Verdana"/>
              </a:rPr>
              <a:t>Assess method for connecting barcodes to related information if in scope</a:t>
            </a:r>
            <a:endParaRPr kumimoji="0" lang="en-GB" sz="900" b="0" i="0" u="none" strike="noStrike" kern="1200" cap="none" spc="0" normalizeH="0" baseline="0" noProof="0" dirty="0">
              <a:ln>
                <a:noFill/>
              </a:ln>
              <a:solidFill>
                <a:srgbClr val="002C6C"/>
              </a:solidFill>
              <a:effectLst/>
              <a:uLnTx/>
              <a:uFillTx/>
              <a:latin typeface="Verdana"/>
              <a:ea typeface="+mn-ea"/>
              <a:cs typeface="+mn-cs"/>
            </a:endParaRPr>
          </a:p>
        </p:txBody>
      </p:sp>
      <p:sp>
        <p:nvSpPr>
          <p:cNvPr id="40" name="Slide Number Placeholder 3">
            <a:extLst>
              <a:ext uri="{FF2B5EF4-FFF2-40B4-BE49-F238E27FC236}">
                <a16:creationId xmlns:a16="http://schemas.microsoft.com/office/drawing/2014/main" id="{36385188-6D5A-4B24-B9C2-5EA5C98A0655}"/>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31</a:t>
            </a:fld>
            <a:endParaRPr lang="en-US"/>
          </a:p>
        </p:txBody>
      </p:sp>
      <p:pic>
        <p:nvPicPr>
          <p:cNvPr id="2" name="Picture 1" descr="Icon&#10;&#10;Description automatically generated">
            <a:extLst>
              <a:ext uri="{FF2B5EF4-FFF2-40B4-BE49-F238E27FC236}">
                <a16:creationId xmlns:a16="http://schemas.microsoft.com/office/drawing/2014/main" id="{A82A3951-1F13-9CC1-DE32-ED19271D80FA}"/>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35771" y="1071065"/>
            <a:ext cx="514128" cy="514128"/>
          </a:xfrm>
          <a:prstGeom prst="rect">
            <a:avLst/>
          </a:prstGeom>
        </p:spPr>
      </p:pic>
      <p:sp>
        <p:nvSpPr>
          <p:cNvPr id="3" name="TextBox 2">
            <a:extLst>
              <a:ext uri="{FF2B5EF4-FFF2-40B4-BE49-F238E27FC236}">
                <a16:creationId xmlns:a16="http://schemas.microsoft.com/office/drawing/2014/main" id="{98B6849C-9A22-B9A6-4ACC-CB13C950004D}"/>
              </a:ext>
            </a:extLst>
          </p:cNvPr>
          <p:cNvSpPr txBox="1"/>
          <p:nvPr/>
        </p:nvSpPr>
        <p:spPr>
          <a:xfrm>
            <a:off x="3587569" y="1104614"/>
            <a:ext cx="2072047" cy="415498"/>
          </a:xfrm>
          <a:prstGeom prst="rect">
            <a:avLst/>
          </a:prstGeom>
          <a:noFill/>
        </p:spPr>
        <p:txBody>
          <a:bodyPr wrap="square" rtlCol="0">
            <a:spAutoFit/>
          </a:bodyPr>
          <a:lstStyle/>
          <a:p>
            <a:r>
              <a:rPr lang="en-US" sz="1050" b="1" dirty="0">
                <a:solidFill>
                  <a:srgbClr val="D1942E"/>
                </a:solidFill>
                <a:latin typeface="+mj-lt"/>
              </a:rPr>
              <a:t>1. </a:t>
            </a:r>
            <a:r>
              <a:rPr lang="en-US" sz="1050" b="1" u="sng" dirty="0">
                <a:solidFill>
                  <a:srgbClr val="D1942E"/>
                </a:solidFill>
                <a:latin typeface="+mj-lt"/>
              </a:rPr>
              <a:t>Geography &amp; product scope</a:t>
            </a:r>
          </a:p>
        </p:txBody>
      </p:sp>
      <p:pic>
        <p:nvPicPr>
          <p:cNvPr id="6" name="Picture 5" descr="Icon&#10;&#10;Description automatically generated">
            <a:extLst>
              <a:ext uri="{FF2B5EF4-FFF2-40B4-BE49-F238E27FC236}">
                <a16:creationId xmlns:a16="http://schemas.microsoft.com/office/drawing/2014/main" id="{EAB96361-3824-D157-EF2B-C6C3CB1DCF83}"/>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48510" y="1072097"/>
            <a:ext cx="512064" cy="512064"/>
          </a:xfrm>
          <a:prstGeom prst="rect">
            <a:avLst/>
          </a:prstGeom>
        </p:spPr>
      </p:pic>
      <p:sp>
        <p:nvSpPr>
          <p:cNvPr id="7" name="TextBox 6">
            <a:extLst>
              <a:ext uri="{FF2B5EF4-FFF2-40B4-BE49-F238E27FC236}">
                <a16:creationId xmlns:a16="http://schemas.microsoft.com/office/drawing/2014/main" id="{DDF3AB69-B1B9-B2F8-F462-214264C43E80}"/>
              </a:ext>
            </a:extLst>
          </p:cNvPr>
          <p:cNvSpPr txBox="1"/>
          <p:nvPr/>
        </p:nvSpPr>
        <p:spPr>
          <a:xfrm>
            <a:off x="6597226" y="1189120"/>
            <a:ext cx="1887066" cy="623248"/>
          </a:xfrm>
          <a:prstGeom prst="rect">
            <a:avLst/>
          </a:prstGeom>
          <a:noFill/>
        </p:spPr>
        <p:txBody>
          <a:bodyPr wrap="square" rtlCol="0">
            <a:spAutoFit/>
          </a:bodyPr>
          <a:lstStyle/>
          <a:p>
            <a:r>
              <a:rPr lang="en-US" sz="1050" b="1" dirty="0">
                <a:solidFill>
                  <a:srgbClr val="D1942E"/>
                </a:solidFill>
                <a:latin typeface="+mj-lt"/>
              </a:rPr>
              <a:t>2. </a:t>
            </a:r>
            <a:r>
              <a:rPr lang="en-US" sz="1050" b="1" u="sng" dirty="0">
                <a:solidFill>
                  <a:srgbClr val="D1942E"/>
                </a:solidFill>
                <a:latin typeface="+mj-lt"/>
              </a:rPr>
              <a:t>Barcode &amp; data scope</a:t>
            </a:r>
          </a:p>
          <a:p>
            <a:endParaRPr lang="en-GB" dirty="0"/>
          </a:p>
        </p:txBody>
      </p:sp>
      <p:pic>
        <p:nvPicPr>
          <p:cNvPr id="8" name="Picture 7" descr="Icon&#10;&#10;Description automatically generated">
            <a:extLst>
              <a:ext uri="{FF2B5EF4-FFF2-40B4-BE49-F238E27FC236}">
                <a16:creationId xmlns:a16="http://schemas.microsoft.com/office/drawing/2014/main" id="{0F7E816B-4AA5-DBBF-9B54-7139313AE876}"/>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23973" y="3022482"/>
            <a:ext cx="683163" cy="683163"/>
          </a:xfrm>
          <a:prstGeom prst="rect">
            <a:avLst/>
          </a:prstGeom>
        </p:spPr>
      </p:pic>
      <p:sp>
        <p:nvSpPr>
          <p:cNvPr id="9" name="TextBox 8">
            <a:extLst>
              <a:ext uri="{FF2B5EF4-FFF2-40B4-BE49-F238E27FC236}">
                <a16:creationId xmlns:a16="http://schemas.microsoft.com/office/drawing/2014/main" id="{76BE66F1-E0E9-0D1F-AE6A-190EB7759433}"/>
              </a:ext>
            </a:extLst>
          </p:cNvPr>
          <p:cNvSpPr txBox="1"/>
          <p:nvPr/>
        </p:nvSpPr>
        <p:spPr>
          <a:xfrm>
            <a:off x="3712366" y="3260701"/>
            <a:ext cx="1837829" cy="253916"/>
          </a:xfrm>
          <a:prstGeom prst="rect">
            <a:avLst/>
          </a:prstGeom>
          <a:noFill/>
        </p:spPr>
        <p:txBody>
          <a:bodyPr wrap="square" rtlCol="0">
            <a:spAutoFit/>
          </a:bodyPr>
          <a:lstStyle/>
          <a:p>
            <a:r>
              <a:rPr lang="en-US" sz="1050" b="1" u="sng" dirty="0">
                <a:solidFill>
                  <a:srgbClr val="D1942E"/>
                </a:solidFill>
                <a:latin typeface="+mj-lt"/>
              </a:rPr>
              <a:t>3. Value chain scope</a:t>
            </a:r>
          </a:p>
        </p:txBody>
      </p:sp>
      <p:pic>
        <p:nvPicPr>
          <p:cNvPr id="10" name="Picture 9" descr="Icon&#10;&#10;Description automatically generated">
            <a:extLst>
              <a:ext uri="{FF2B5EF4-FFF2-40B4-BE49-F238E27FC236}">
                <a16:creationId xmlns:a16="http://schemas.microsoft.com/office/drawing/2014/main" id="{342449F1-4260-8B28-E7E7-C4245190150A}"/>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73709" y="3133230"/>
            <a:ext cx="461665" cy="461665"/>
          </a:xfrm>
          <a:prstGeom prst="rect">
            <a:avLst/>
          </a:prstGeom>
        </p:spPr>
      </p:pic>
      <p:sp>
        <p:nvSpPr>
          <p:cNvPr id="11" name="TextBox 10">
            <a:extLst>
              <a:ext uri="{FF2B5EF4-FFF2-40B4-BE49-F238E27FC236}">
                <a16:creationId xmlns:a16="http://schemas.microsoft.com/office/drawing/2014/main" id="{365AC150-F68D-281A-18AA-B06269ED67C6}"/>
              </a:ext>
            </a:extLst>
          </p:cNvPr>
          <p:cNvSpPr txBox="1"/>
          <p:nvPr/>
        </p:nvSpPr>
        <p:spPr>
          <a:xfrm>
            <a:off x="6597226" y="3255154"/>
            <a:ext cx="1705952" cy="253916"/>
          </a:xfrm>
          <a:prstGeom prst="rect">
            <a:avLst/>
          </a:prstGeom>
          <a:noFill/>
        </p:spPr>
        <p:txBody>
          <a:bodyPr wrap="square" rtlCol="0">
            <a:spAutoFit/>
          </a:bodyPr>
          <a:lstStyle/>
          <a:p>
            <a:r>
              <a:rPr lang="en-US" sz="1050" b="1" u="sng" dirty="0">
                <a:solidFill>
                  <a:srgbClr val="D1942E"/>
                </a:solidFill>
                <a:latin typeface="+mj-lt"/>
              </a:rPr>
              <a:t>4. Pilot scope</a:t>
            </a:r>
          </a:p>
        </p:txBody>
      </p:sp>
      <p:sp>
        <p:nvSpPr>
          <p:cNvPr id="17" name="AutoShape 2">
            <a:hlinkClick r:id="rId7" action="ppaction://hlinksldjump"/>
            <a:extLst>
              <a:ext uri="{FF2B5EF4-FFF2-40B4-BE49-F238E27FC236}">
                <a16:creationId xmlns:a16="http://schemas.microsoft.com/office/drawing/2014/main" id="{E2780D71-A1BC-9662-06B1-69CBDB6D8BD4}"/>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9" name="AutoShape 2">
            <a:hlinkClick r:id="rId8" action="ppaction://hlinksldjump"/>
            <a:extLst>
              <a:ext uri="{FF2B5EF4-FFF2-40B4-BE49-F238E27FC236}">
                <a16:creationId xmlns:a16="http://schemas.microsoft.com/office/drawing/2014/main" id="{34DE19E1-BADD-8A91-AEFF-AD0709527B12}"/>
              </a:ext>
            </a:extLst>
          </p:cNvPr>
          <p:cNvSpPr>
            <a:spLocks noChangeArrowheads="1"/>
          </p:cNvSpPr>
          <p:nvPr/>
        </p:nvSpPr>
        <p:spPr bwMode="gray">
          <a:xfrm>
            <a:off x="3868793" y="4535154"/>
            <a:ext cx="797767" cy="185652"/>
          </a:xfrm>
          <a:prstGeom prst="roundRect">
            <a:avLst>
              <a:gd name="adj" fmla="val 50000"/>
            </a:avLst>
          </a:prstGeom>
          <a:solidFill>
            <a:schemeClr val="accent5"/>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WHAT</a:t>
            </a:r>
          </a:p>
        </p:txBody>
      </p:sp>
      <p:sp>
        <p:nvSpPr>
          <p:cNvPr id="20" name="AutoShape 2">
            <a:hlinkClick r:id="rId9" action="ppaction://hlinksldjump"/>
            <a:extLst>
              <a:ext uri="{FF2B5EF4-FFF2-40B4-BE49-F238E27FC236}">
                <a16:creationId xmlns:a16="http://schemas.microsoft.com/office/drawing/2014/main" id="{E42DE948-7062-548F-1C88-FAEAB97F5C9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21" name="AutoShape 2">
            <a:hlinkClick r:id="rId10" action="ppaction://hlinksldjump"/>
            <a:extLst>
              <a:ext uri="{FF2B5EF4-FFF2-40B4-BE49-F238E27FC236}">
                <a16:creationId xmlns:a16="http://schemas.microsoft.com/office/drawing/2014/main" id="{0A314B6E-9C26-3B8C-496E-7720DC5789D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22" name="AutoShape 2">
            <a:hlinkClick r:id="rId11" action="ppaction://hlinksldjump"/>
            <a:extLst>
              <a:ext uri="{FF2B5EF4-FFF2-40B4-BE49-F238E27FC236}">
                <a16:creationId xmlns:a16="http://schemas.microsoft.com/office/drawing/2014/main" id="{0002EAAB-0059-EDF3-F121-F803B3AE4BF9}"/>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8" name="Group 27">
            <a:extLst>
              <a:ext uri="{FF2B5EF4-FFF2-40B4-BE49-F238E27FC236}">
                <a16:creationId xmlns:a16="http://schemas.microsoft.com/office/drawing/2014/main" id="{C9791FCF-54CA-7441-840B-236E3F01F6FD}"/>
              </a:ext>
            </a:extLst>
          </p:cNvPr>
          <p:cNvGrpSpPr/>
          <p:nvPr/>
        </p:nvGrpSpPr>
        <p:grpSpPr>
          <a:xfrm>
            <a:off x="7405014" y="4531233"/>
            <a:ext cx="186825" cy="186825"/>
            <a:chOff x="9873352" y="6041644"/>
            <a:chExt cx="249100" cy="249100"/>
          </a:xfrm>
        </p:grpSpPr>
        <p:sp>
          <p:nvSpPr>
            <p:cNvPr id="29" name="Oval 28">
              <a:hlinkClick r:id="" action="ppaction://hlinkshowjump?jump=previousslide"/>
              <a:extLst>
                <a:ext uri="{FF2B5EF4-FFF2-40B4-BE49-F238E27FC236}">
                  <a16:creationId xmlns:a16="http://schemas.microsoft.com/office/drawing/2014/main" id="{0F430747-7F25-1937-D2C9-53194B8C5BCB}"/>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0" name="Group 29">
              <a:extLst>
                <a:ext uri="{FF2B5EF4-FFF2-40B4-BE49-F238E27FC236}">
                  <a16:creationId xmlns:a16="http://schemas.microsoft.com/office/drawing/2014/main" id="{811D66A0-294D-46A9-D706-08041970B117}"/>
                </a:ext>
              </a:extLst>
            </p:cNvPr>
            <p:cNvGrpSpPr/>
            <p:nvPr userDrawn="1"/>
          </p:nvGrpSpPr>
          <p:grpSpPr>
            <a:xfrm>
              <a:off x="9971776" y="6136088"/>
              <a:ext cx="41137" cy="66044"/>
              <a:chOff x="3345327" y="4804129"/>
              <a:chExt cx="74099" cy="118964"/>
            </a:xfrm>
          </p:grpSpPr>
          <p:cxnSp>
            <p:nvCxnSpPr>
              <p:cNvPr id="31" name="Straight Connector 30">
                <a:hlinkClick r:id="" action="ppaction://hlinkshowjump?jump=previousslide"/>
                <a:extLst>
                  <a:ext uri="{FF2B5EF4-FFF2-40B4-BE49-F238E27FC236}">
                    <a16:creationId xmlns:a16="http://schemas.microsoft.com/office/drawing/2014/main" id="{A2D2EFFA-5212-71CE-15C3-95112C787642}"/>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hlinkClick r:id="" action="ppaction://hlinkshowjump?jump=previousslide"/>
                <a:extLst>
                  <a:ext uri="{FF2B5EF4-FFF2-40B4-BE49-F238E27FC236}">
                    <a16:creationId xmlns:a16="http://schemas.microsoft.com/office/drawing/2014/main" id="{FCF145C8-0F37-CCC4-CAE9-FBB3CFC9C014}"/>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33" name="Group 32">
            <a:extLst>
              <a:ext uri="{FF2B5EF4-FFF2-40B4-BE49-F238E27FC236}">
                <a16:creationId xmlns:a16="http://schemas.microsoft.com/office/drawing/2014/main" id="{7FF75BEE-02E9-6AA2-33A0-D6716C95BBB7}"/>
              </a:ext>
            </a:extLst>
          </p:cNvPr>
          <p:cNvGrpSpPr/>
          <p:nvPr/>
        </p:nvGrpSpPr>
        <p:grpSpPr>
          <a:xfrm>
            <a:off x="7642346" y="4531233"/>
            <a:ext cx="186825" cy="186825"/>
            <a:chOff x="10189795" y="6045160"/>
            <a:chExt cx="249100" cy="249100"/>
          </a:xfrm>
        </p:grpSpPr>
        <p:sp>
          <p:nvSpPr>
            <p:cNvPr id="34" name="Oval 33">
              <a:hlinkClick r:id="" action="ppaction://hlinkshowjump?jump=nextslide"/>
              <a:extLst>
                <a:ext uri="{FF2B5EF4-FFF2-40B4-BE49-F238E27FC236}">
                  <a16:creationId xmlns:a16="http://schemas.microsoft.com/office/drawing/2014/main" id="{D87E9928-37C9-7D83-7E34-7A6A0D19889C}"/>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5" name="Group 34">
              <a:extLst>
                <a:ext uri="{FF2B5EF4-FFF2-40B4-BE49-F238E27FC236}">
                  <a16:creationId xmlns:a16="http://schemas.microsoft.com/office/drawing/2014/main" id="{D32D2035-CD06-A658-9DF6-776B13B1873E}"/>
                </a:ext>
              </a:extLst>
            </p:cNvPr>
            <p:cNvGrpSpPr/>
            <p:nvPr userDrawn="1"/>
          </p:nvGrpSpPr>
          <p:grpSpPr>
            <a:xfrm flipH="1" flipV="1">
              <a:off x="10297292" y="6133992"/>
              <a:ext cx="41137" cy="66044"/>
              <a:chOff x="3345327" y="4804129"/>
              <a:chExt cx="74099" cy="118964"/>
            </a:xfrm>
          </p:grpSpPr>
          <p:cxnSp>
            <p:nvCxnSpPr>
              <p:cNvPr id="37" name="Straight Connector 36">
                <a:hlinkClick r:id="" action="ppaction://hlinkshowjump?jump=nextslide"/>
                <a:extLst>
                  <a:ext uri="{FF2B5EF4-FFF2-40B4-BE49-F238E27FC236}">
                    <a16:creationId xmlns:a16="http://schemas.microsoft.com/office/drawing/2014/main" id="{BF5011C3-B3F3-2A3A-1453-42219FC65083}"/>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hlinkClick r:id="" action="ppaction://hlinkshowjump?jump=nextslide"/>
                <a:extLst>
                  <a:ext uri="{FF2B5EF4-FFF2-40B4-BE49-F238E27FC236}">
                    <a16:creationId xmlns:a16="http://schemas.microsoft.com/office/drawing/2014/main" id="{5622B874-5A3F-A45F-C543-EC0F7FA1C681}"/>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4" name="Rounded Rectangle 14">
            <a:hlinkClick r:id="rId12"/>
            <a:extLst>
              <a:ext uri="{FF2B5EF4-FFF2-40B4-BE49-F238E27FC236}">
                <a16:creationId xmlns:a16="http://schemas.microsoft.com/office/drawing/2014/main" id="{903480B9-AFE9-36A8-7FDE-BEA369C66085}"/>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1/8</a:t>
            </a:r>
            <a:endParaRPr lang="en-US" sz="800" u="sng" dirty="0">
              <a:solidFill>
                <a:schemeClr val="bg2"/>
              </a:solidFill>
            </a:endParaRPr>
          </a:p>
        </p:txBody>
      </p:sp>
      <p:sp>
        <p:nvSpPr>
          <p:cNvPr id="14" name="Arrow: Right 88">
            <a:hlinkClick r:id="" action="ppaction://hlinkshowjump?jump=lastslideviewed"/>
            <a:extLst>
              <a:ext uri="{FF2B5EF4-FFF2-40B4-BE49-F238E27FC236}">
                <a16:creationId xmlns:a16="http://schemas.microsoft.com/office/drawing/2014/main" id="{4D640C7C-E9C2-49E2-D70F-FD3D86782682}"/>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15" name="Graphic 14">
            <a:hlinkClick r:id="rId13" action="ppaction://hlinksldjump"/>
            <a:extLst>
              <a:ext uri="{FF2B5EF4-FFF2-40B4-BE49-F238E27FC236}">
                <a16:creationId xmlns:a16="http://schemas.microsoft.com/office/drawing/2014/main" id="{FA53B7AE-33F4-B01F-8460-179A636BFC0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630774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2A1878D-5DA7-4F25-BA00-EEBE6EF2F4AB}"/>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1. Geography &amp; </a:t>
            </a:r>
          </a:p>
          <a:p>
            <a:r>
              <a:rPr lang="en-US" sz="1500" dirty="0">
                <a:solidFill>
                  <a:schemeClr val="bg1"/>
                </a:solidFill>
              </a:rPr>
              <a:t>Product Scope</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1831937"/>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dirty="0">
                <a:solidFill>
                  <a:schemeClr val="bg1"/>
                </a:solidFill>
              </a:rPr>
              <a:t>First in scope is deciding in </a:t>
            </a:r>
            <a:r>
              <a:rPr lang="en-US" sz="1050" u="sng" dirty="0">
                <a:solidFill>
                  <a:schemeClr val="bg1"/>
                </a:solidFill>
              </a:rPr>
              <a:t>what country or geographical area</a:t>
            </a:r>
            <a:r>
              <a:rPr lang="en-US" sz="1050" dirty="0">
                <a:solidFill>
                  <a:schemeClr val="bg1"/>
                </a:solidFill>
              </a:rPr>
              <a:t> to pilot. If you are in retail decide on how many stores to pilot in.</a:t>
            </a:r>
          </a:p>
          <a:p>
            <a:pPr marL="132160" lvl="1" indent="-132160" fontAlgn="base">
              <a:spcAft>
                <a:spcPts val="300"/>
              </a:spcAft>
              <a:buClr>
                <a:schemeClr val="bg1"/>
              </a:buClr>
              <a:buFont typeface="Wingdings" panose="05000000000000000000" pitchFamily="2" charset="2"/>
              <a:buChar char="§"/>
            </a:pPr>
            <a:endParaRPr lang="en-US" sz="1050" dirty="0">
              <a:solidFill>
                <a:schemeClr val="bg1"/>
              </a:solidFill>
            </a:endParaRPr>
          </a:p>
          <a:p>
            <a:pPr marL="0" lvl="1" fontAlgn="base">
              <a:spcAft>
                <a:spcPts val="300"/>
              </a:spcAft>
              <a:buClr>
                <a:schemeClr val="bg1"/>
              </a:buClr>
            </a:pPr>
            <a:r>
              <a:rPr lang="en-US" sz="1050" dirty="0">
                <a:solidFill>
                  <a:schemeClr val="bg1"/>
                </a:solidFill>
              </a:rPr>
              <a:t>Next in scope is deciding </a:t>
            </a:r>
            <a:r>
              <a:rPr lang="en-US" sz="1050" u="sng" dirty="0">
                <a:solidFill>
                  <a:schemeClr val="bg1"/>
                </a:solidFill>
              </a:rPr>
              <a:t>what type of product</a:t>
            </a:r>
            <a:r>
              <a:rPr lang="en-US" sz="1050" dirty="0">
                <a:solidFill>
                  <a:schemeClr val="bg1"/>
                </a:solidFill>
              </a:rPr>
              <a:t> to pilot with and how many different products to include in the pilot.</a:t>
            </a:r>
          </a:p>
          <a:p>
            <a:pPr marL="0" lvl="1" fontAlgn="base">
              <a:spcAft>
                <a:spcPts val="300"/>
              </a:spcAft>
              <a:buClr>
                <a:schemeClr val="bg1"/>
              </a:buClr>
            </a:pPr>
            <a:endParaRPr lang="en-US" sz="1050" dirty="0">
              <a:solidFill>
                <a:schemeClr val="bg1"/>
              </a:solidFill>
            </a:endParaRP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399299" y="1138017"/>
            <a:ext cx="5436693" cy="1147134"/>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rgbClr val="FBB034"/>
              </a:buClr>
              <a:buFont typeface="Arial" panose="020B0604020202020204" pitchFamily="34" charset="0"/>
              <a:buChar char="•"/>
              <a:defRPr/>
            </a:pPr>
            <a:r>
              <a:rPr lang="en-US" sz="1050" dirty="0">
                <a:solidFill>
                  <a:schemeClr val="tx2"/>
                </a:solidFill>
              </a:rPr>
              <a:t>Starting with one country or region and a small number of stores will make the project more feasible and time-boxed.</a:t>
            </a:r>
          </a:p>
          <a:p>
            <a:pPr marL="214313" lvl="2" indent="-214313" fontAlgn="base">
              <a:spcAft>
                <a:spcPts val="150"/>
              </a:spcAft>
              <a:buClr>
                <a:schemeClr val="accent5"/>
              </a:buClr>
              <a:buFont typeface="Arial" panose="020B0604020202020204" pitchFamily="34" charset="0"/>
              <a:buChar char="•"/>
              <a:defRPr/>
            </a:pPr>
            <a:r>
              <a:rPr lang="en-US" sz="1050" dirty="0">
                <a:solidFill>
                  <a:schemeClr val="tx2"/>
                </a:solidFill>
              </a:rPr>
              <a:t>Choosing the type of product will have impact on the whole pilot set-up. </a:t>
            </a:r>
          </a:p>
          <a:p>
            <a:pPr marL="214313" lvl="2" indent="-214313" fontAlgn="base">
              <a:spcAft>
                <a:spcPts val="150"/>
              </a:spcAft>
              <a:buClr>
                <a:schemeClr val="accent5"/>
              </a:buClr>
              <a:buFont typeface="Arial" panose="020B0604020202020204" pitchFamily="34" charset="0"/>
              <a:buChar char="•"/>
              <a:defRPr/>
            </a:pPr>
            <a:r>
              <a:rPr lang="en-US" sz="1050" dirty="0">
                <a:solidFill>
                  <a:schemeClr val="tx2"/>
                </a:solidFill>
              </a:rPr>
              <a:t>It will have impact on the benefits and the barcode and data attributes that need to be chosen.</a:t>
            </a:r>
          </a:p>
          <a:p>
            <a:pPr marL="0" lvl="2" fontAlgn="base">
              <a:spcAft>
                <a:spcPts val="150"/>
              </a:spcAft>
              <a:buClr>
                <a:srgbClr val="FBB034"/>
              </a:buClr>
              <a:defRPr/>
            </a:pPr>
            <a:endParaRPr lang="en-US" sz="1050" dirty="0">
              <a:solidFill>
                <a:schemeClr val="tx2"/>
              </a:solidFill>
            </a:endParaRP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39676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82"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grpSp>
        <p:nvGrpSpPr>
          <p:cNvPr id="66" name="Group 65">
            <a:extLst>
              <a:ext uri="{FF2B5EF4-FFF2-40B4-BE49-F238E27FC236}">
                <a16:creationId xmlns:a16="http://schemas.microsoft.com/office/drawing/2014/main" id="{41A5441E-A916-4622-87E1-1F4E84701128}"/>
              </a:ext>
            </a:extLst>
          </p:cNvPr>
          <p:cNvGrpSpPr/>
          <p:nvPr/>
        </p:nvGrpSpPr>
        <p:grpSpPr>
          <a:xfrm>
            <a:off x="125709" y="694902"/>
            <a:ext cx="456300" cy="455879"/>
            <a:chOff x="125709" y="694902"/>
            <a:chExt cx="456300" cy="455879"/>
          </a:xfrm>
        </p:grpSpPr>
        <p:sp>
          <p:nvSpPr>
            <p:cNvPr id="67" name="Oval 20">
              <a:extLst>
                <a:ext uri="{FF2B5EF4-FFF2-40B4-BE49-F238E27FC236}">
                  <a16:creationId xmlns:a16="http://schemas.microsoft.com/office/drawing/2014/main" id="{C9903B67-FA94-45CC-94FD-52790CBEE7A4}"/>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8" name="Group 67">
              <a:extLst>
                <a:ext uri="{FF2B5EF4-FFF2-40B4-BE49-F238E27FC236}">
                  <a16:creationId xmlns:a16="http://schemas.microsoft.com/office/drawing/2014/main" id="{7EF160FD-567B-444D-A6C4-64429970EA81}"/>
                </a:ext>
              </a:extLst>
            </p:cNvPr>
            <p:cNvGrpSpPr/>
            <p:nvPr/>
          </p:nvGrpSpPr>
          <p:grpSpPr>
            <a:xfrm>
              <a:off x="220796" y="783044"/>
              <a:ext cx="256959" cy="253211"/>
              <a:chOff x="2822716" y="2621795"/>
              <a:chExt cx="508632" cy="501215"/>
            </a:xfrm>
            <a:solidFill>
              <a:schemeClr val="tx1"/>
            </a:solidFill>
          </p:grpSpPr>
          <p:sp>
            <p:nvSpPr>
              <p:cNvPr id="69" name="Freeform 24">
                <a:extLst>
                  <a:ext uri="{FF2B5EF4-FFF2-40B4-BE49-F238E27FC236}">
                    <a16:creationId xmlns:a16="http://schemas.microsoft.com/office/drawing/2014/main" id="{72ABC0BB-0C96-4022-92D5-CF19E09CA181}"/>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70" name="Freeform 25">
                <a:extLst>
                  <a:ext uri="{FF2B5EF4-FFF2-40B4-BE49-F238E27FC236}">
                    <a16:creationId xmlns:a16="http://schemas.microsoft.com/office/drawing/2014/main" id="{8223C80A-E60A-437E-8CFF-47A59C6DE2E3}"/>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sp>
        <p:nvSpPr>
          <p:cNvPr id="51" name="Slide Number Placeholder 3">
            <a:extLst>
              <a:ext uri="{FF2B5EF4-FFF2-40B4-BE49-F238E27FC236}">
                <a16:creationId xmlns:a16="http://schemas.microsoft.com/office/drawing/2014/main" id="{B988A2C6-805D-4E37-BA37-12D11DA86695}"/>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32</a:t>
            </a:fld>
            <a:endParaRPr lang="en-US"/>
          </a:p>
        </p:txBody>
      </p:sp>
      <p:sp>
        <p:nvSpPr>
          <p:cNvPr id="3" name="TextBox 2">
            <a:extLst>
              <a:ext uri="{FF2B5EF4-FFF2-40B4-BE49-F238E27FC236}">
                <a16:creationId xmlns:a16="http://schemas.microsoft.com/office/drawing/2014/main" id="{235AC252-12A7-BA06-1E0B-184559FEA311}"/>
              </a:ext>
            </a:extLst>
          </p:cNvPr>
          <p:cNvSpPr txBox="1"/>
          <p:nvPr/>
        </p:nvSpPr>
        <p:spPr>
          <a:xfrm>
            <a:off x="3503293" y="2308871"/>
            <a:ext cx="4572000" cy="1208023"/>
          </a:xfrm>
          <a:prstGeom prst="rect">
            <a:avLst/>
          </a:prstGeom>
          <a:noFill/>
        </p:spPr>
        <p:txBody>
          <a:bodyPr wrap="square">
            <a:spAutoFit/>
          </a:bodyPr>
          <a:lstStyle/>
          <a:p>
            <a:pPr marL="0" lvl="1" fontAlgn="base">
              <a:spcAft>
                <a:spcPts val="300"/>
              </a:spcAft>
              <a:buClr>
                <a:srgbClr val="002060"/>
              </a:buClr>
            </a:pPr>
            <a:r>
              <a:rPr lang="en-US" sz="1000" dirty="0">
                <a:solidFill>
                  <a:schemeClr val="tx2"/>
                </a:solidFill>
              </a:rPr>
              <a:t>A. </a:t>
            </a:r>
            <a:r>
              <a:rPr lang="en-US" sz="1000" b="1" dirty="0">
                <a:solidFill>
                  <a:schemeClr val="tx2"/>
                </a:solidFill>
              </a:rPr>
              <a:t>Type of product, for example: </a:t>
            </a:r>
            <a:endParaRPr lang="en-US" sz="1000" dirty="0">
              <a:solidFill>
                <a:schemeClr val="tx2"/>
              </a:solidFill>
            </a:endParaRPr>
          </a:p>
          <a:p>
            <a:pPr marL="132160" lvl="1" indent="-132160" fontAlgn="base">
              <a:spcAft>
                <a:spcPts val="300"/>
              </a:spcAft>
              <a:buClr>
                <a:srgbClr val="002060"/>
              </a:buClr>
              <a:buFont typeface="Arial" panose="020B0604020202020204" pitchFamily="34" charset="0"/>
              <a:buChar char="•"/>
            </a:pPr>
            <a:r>
              <a:rPr lang="en-US" sz="1000" dirty="0">
                <a:solidFill>
                  <a:schemeClr val="tx2"/>
                </a:solidFill>
              </a:rPr>
              <a:t>Food or Non-Food</a:t>
            </a:r>
          </a:p>
          <a:p>
            <a:pPr marL="132160" lvl="1" indent="-132160" fontAlgn="base">
              <a:spcAft>
                <a:spcPts val="300"/>
              </a:spcAft>
              <a:buClr>
                <a:srgbClr val="002060"/>
              </a:buClr>
              <a:buFont typeface="Arial" panose="020B0604020202020204" pitchFamily="34" charset="0"/>
              <a:buChar char="•"/>
            </a:pPr>
            <a:r>
              <a:rPr lang="en-US" sz="1000" dirty="0">
                <a:solidFill>
                  <a:schemeClr val="tx2"/>
                </a:solidFill>
              </a:rPr>
              <a:t>Fixed number, Variable weight or Fixed weight</a:t>
            </a:r>
          </a:p>
          <a:p>
            <a:pPr marL="132160" lvl="1" indent="-132160" fontAlgn="base">
              <a:spcAft>
                <a:spcPts val="300"/>
              </a:spcAft>
              <a:buClr>
                <a:srgbClr val="002060"/>
              </a:buClr>
              <a:buFont typeface="Arial" panose="020B0604020202020204" pitchFamily="34" charset="0"/>
              <a:buChar char="•"/>
            </a:pPr>
            <a:r>
              <a:rPr lang="en-US" sz="1000" dirty="0">
                <a:solidFill>
                  <a:schemeClr val="tx2"/>
                </a:solidFill>
              </a:rPr>
              <a:t>Private label or Brand</a:t>
            </a:r>
          </a:p>
          <a:p>
            <a:pPr marL="0" lvl="1" fontAlgn="base">
              <a:spcAft>
                <a:spcPts val="300"/>
              </a:spcAft>
              <a:buClr>
                <a:srgbClr val="002060"/>
              </a:buClr>
            </a:pPr>
            <a:endParaRPr lang="en-US" sz="1000" dirty="0">
              <a:solidFill>
                <a:schemeClr val="tx2"/>
              </a:solidFill>
            </a:endParaRPr>
          </a:p>
          <a:p>
            <a:pPr marL="0" lvl="1" fontAlgn="base">
              <a:spcAft>
                <a:spcPts val="300"/>
              </a:spcAft>
              <a:buClr>
                <a:srgbClr val="002060"/>
              </a:buClr>
            </a:pPr>
            <a:r>
              <a:rPr lang="en-US" sz="1000" dirty="0">
                <a:solidFill>
                  <a:schemeClr val="tx2"/>
                </a:solidFill>
              </a:rPr>
              <a:t>B. </a:t>
            </a:r>
            <a:r>
              <a:rPr lang="en-US" sz="1000" b="1" dirty="0">
                <a:solidFill>
                  <a:schemeClr val="tx2"/>
                </a:solidFill>
              </a:rPr>
              <a:t>Number of different products</a:t>
            </a:r>
          </a:p>
        </p:txBody>
      </p:sp>
      <p:sp>
        <p:nvSpPr>
          <p:cNvPr id="22" name="AutoShape 2">
            <a:hlinkClick r:id="rId3" action="ppaction://hlinksldjump"/>
            <a:extLst>
              <a:ext uri="{FF2B5EF4-FFF2-40B4-BE49-F238E27FC236}">
                <a16:creationId xmlns:a16="http://schemas.microsoft.com/office/drawing/2014/main" id="{7A818A7E-1015-1CCA-6682-91E3732D4EBC}"/>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24" name="AutoShape 2">
            <a:hlinkClick r:id="rId4" action="ppaction://hlinksldjump"/>
            <a:extLst>
              <a:ext uri="{FF2B5EF4-FFF2-40B4-BE49-F238E27FC236}">
                <a16:creationId xmlns:a16="http://schemas.microsoft.com/office/drawing/2014/main" id="{7FE51A4D-78BD-758F-5676-0BE57EB2A277}"/>
              </a:ext>
            </a:extLst>
          </p:cNvPr>
          <p:cNvSpPr>
            <a:spLocks noChangeArrowheads="1"/>
          </p:cNvSpPr>
          <p:nvPr/>
        </p:nvSpPr>
        <p:spPr bwMode="gray">
          <a:xfrm>
            <a:off x="3868793" y="4535154"/>
            <a:ext cx="797767" cy="185652"/>
          </a:xfrm>
          <a:prstGeom prst="roundRect">
            <a:avLst>
              <a:gd name="adj" fmla="val 50000"/>
            </a:avLst>
          </a:prstGeom>
          <a:solidFill>
            <a:schemeClr val="accent5"/>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WHAT</a:t>
            </a:r>
          </a:p>
        </p:txBody>
      </p:sp>
      <p:sp>
        <p:nvSpPr>
          <p:cNvPr id="25" name="AutoShape 2">
            <a:hlinkClick r:id="rId5" action="ppaction://hlinksldjump"/>
            <a:extLst>
              <a:ext uri="{FF2B5EF4-FFF2-40B4-BE49-F238E27FC236}">
                <a16:creationId xmlns:a16="http://schemas.microsoft.com/office/drawing/2014/main" id="{750A4FAB-9809-ABAB-0689-4C9AB5CEE8A7}"/>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26" name="AutoShape 2">
            <a:hlinkClick r:id="rId6" action="ppaction://hlinksldjump"/>
            <a:extLst>
              <a:ext uri="{FF2B5EF4-FFF2-40B4-BE49-F238E27FC236}">
                <a16:creationId xmlns:a16="http://schemas.microsoft.com/office/drawing/2014/main" id="{EB7F96C3-5F93-5C98-FA28-CAC22CFC2CC3}"/>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27" name="AutoShape 2">
            <a:hlinkClick r:id="rId7" action="ppaction://hlinksldjump"/>
            <a:extLst>
              <a:ext uri="{FF2B5EF4-FFF2-40B4-BE49-F238E27FC236}">
                <a16:creationId xmlns:a16="http://schemas.microsoft.com/office/drawing/2014/main" id="{187D318A-57CF-44E7-B623-366501E51D32}"/>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40" name="Group 39">
            <a:extLst>
              <a:ext uri="{FF2B5EF4-FFF2-40B4-BE49-F238E27FC236}">
                <a16:creationId xmlns:a16="http://schemas.microsoft.com/office/drawing/2014/main" id="{6551A86E-CC11-CC3C-1B15-F8EA9B76F065}"/>
              </a:ext>
            </a:extLst>
          </p:cNvPr>
          <p:cNvGrpSpPr/>
          <p:nvPr/>
        </p:nvGrpSpPr>
        <p:grpSpPr>
          <a:xfrm>
            <a:off x="7405014" y="4531233"/>
            <a:ext cx="186825" cy="186825"/>
            <a:chOff x="9873352" y="6041644"/>
            <a:chExt cx="249100" cy="249100"/>
          </a:xfrm>
        </p:grpSpPr>
        <p:sp>
          <p:nvSpPr>
            <p:cNvPr id="41" name="Oval 40">
              <a:hlinkClick r:id="" action="ppaction://hlinkshowjump?jump=previousslide"/>
              <a:extLst>
                <a:ext uri="{FF2B5EF4-FFF2-40B4-BE49-F238E27FC236}">
                  <a16:creationId xmlns:a16="http://schemas.microsoft.com/office/drawing/2014/main" id="{3A8A94B7-47F6-F0BA-76F3-4588B190904B}"/>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2" name="Group 41">
              <a:extLst>
                <a:ext uri="{FF2B5EF4-FFF2-40B4-BE49-F238E27FC236}">
                  <a16:creationId xmlns:a16="http://schemas.microsoft.com/office/drawing/2014/main" id="{01D7DB3F-727F-5446-3B47-E436ABFF1F8C}"/>
                </a:ext>
              </a:extLst>
            </p:cNvPr>
            <p:cNvGrpSpPr/>
            <p:nvPr userDrawn="1"/>
          </p:nvGrpSpPr>
          <p:grpSpPr>
            <a:xfrm>
              <a:off x="9971776" y="6136088"/>
              <a:ext cx="41137" cy="66044"/>
              <a:chOff x="3345327" y="4804129"/>
              <a:chExt cx="74099" cy="118964"/>
            </a:xfrm>
          </p:grpSpPr>
          <p:cxnSp>
            <p:nvCxnSpPr>
              <p:cNvPr id="43" name="Straight Connector 42">
                <a:hlinkClick r:id="" action="ppaction://hlinkshowjump?jump=previousslide"/>
                <a:extLst>
                  <a:ext uri="{FF2B5EF4-FFF2-40B4-BE49-F238E27FC236}">
                    <a16:creationId xmlns:a16="http://schemas.microsoft.com/office/drawing/2014/main" id="{5803F3BE-3436-BE40-C7B1-9F91FD1229F3}"/>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hlinkClick r:id="" action="ppaction://hlinkshowjump?jump=previousslide"/>
                <a:extLst>
                  <a:ext uri="{FF2B5EF4-FFF2-40B4-BE49-F238E27FC236}">
                    <a16:creationId xmlns:a16="http://schemas.microsoft.com/office/drawing/2014/main" id="{668E6BF7-5533-11DE-F29D-499092FA4023}"/>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45" name="Group 44">
            <a:extLst>
              <a:ext uri="{FF2B5EF4-FFF2-40B4-BE49-F238E27FC236}">
                <a16:creationId xmlns:a16="http://schemas.microsoft.com/office/drawing/2014/main" id="{A477B119-7964-8F06-210F-ADC349952092}"/>
              </a:ext>
            </a:extLst>
          </p:cNvPr>
          <p:cNvGrpSpPr/>
          <p:nvPr/>
        </p:nvGrpSpPr>
        <p:grpSpPr>
          <a:xfrm>
            <a:off x="7642346" y="4531233"/>
            <a:ext cx="186825" cy="186825"/>
            <a:chOff x="10189795" y="6045160"/>
            <a:chExt cx="249100" cy="249100"/>
          </a:xfrm>
        </p:grpSpPr>
        <p:sp>
          <p:nvSpPr>
            <p:cNvPr id="46" name="Oval 45">
              <a:hlinkClick r:id="" action="ppaction://hlinkshowjump?jump=nextslide"/>
              <a:extLst>
                <a:ext uri="{FF2B5EF4-FFF2-40B4-BE49-F238E27FC236}">
                  <a16:creationId xmlns:a16="http://schemas.microsoft.com/office/drawing/2014/main" id="{EAD75881-C60D-0366-B5E8-85EE81665174}"/>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7" name="Group 46">
              <a:extLst>
                <a:ext uri="{FF2B5EF4-FFF2-40B4-BE49-F238E27FC236}">
                  <a16:creationId xmlns:a16="http://schemas.microsoft.com/office/drawing/2014/main" id="{DF5570B9-C24C-27B3-6312-852BF4315FF2}"/>
                </a:ext>
              </a:extLst>
            </p:cNvPr>
            <p:cNvGrpSpPr/>
            <p:nvPr userDrawn="1"/>
          </p:nvGrpSpPr>
          <p:grpSpPr>
            <a:xfrm flipH="1" flipV="1">
              <a:off x="10297292" y="6133992"/>
              <a:ext cx="41137" cy="66044"/>
              <a:chOff x="3345327" y="4804129"/>
              <a:chExt cx="74099" cy="118964"/>
            </a:xfrm>
          </p:grpSpPr>
          <p:cxnSp>
            <p:nvCxnSpPr>
              <p:cNvPr id="48" name="Straight Connector 47">
                <a:hlinkClick r:id="" action="ppaction://hlinkshowjump?jump=nextslide"/>
                <a:extLst>
                  <a:ext uri="{FF2B5EF4-FFF2-40B4-BE49-F238E27FC236}">
                    <a16:creationId xmlns:a16="http://schemas.microsoft.com/office/drawing/2014/main" id="{DAB6FA74-301C-A654-36BE-39E3B746A3A9}"/>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hlinkClick r:id="" action="ppaction://hlinkshowjump?jump=nextslide"/>
                <a:extLst>
                  <a:ext uri="{FF2B5EF4-FFF2-40B4-BE49-F238E27FC236}">
                    <a16:creationId xmlns:a16="http://schemas.microsoft.com/office/drawing/2014/main" id="{DFBB4E6A-2840-9266-20E9-8E4A77CC48A7}"/>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0" name="Rounded Rectangle 14">
            <a:hlinkClick r:id="rId8"/>
            <a:extLst>
              <a:ext uri="{FF2B5EF4-FFF2-40B4-BE49-F238E27FC236}">
                <a16:creationId xmlns:a16="http://schemas.microsoft.com/office/drawing/2014/main" id="{E16D374F-FCCB-7959-BDED-7566BCEA4AC4}"/>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2/8</a:t>
            </a:r>
            <a:endParaRPr lang="en-US" sz="800" u="sng" dirty="0">
              <a:solidFill>
                <a:schemeClr val="bg2"/>
              </a:solidFill>
            </a:endParaRPr>
          </a:p>
        </p:txBody>
      </p:sp>
      <p:sp>
        <p:nvSpPr>
          <p:cNvPr id="19" name="Arrow: Right 88">
            <a:hlinkClick r:id="" action="ppaction://hlinkshowjump?jump=lastslideviewed"/>
            <a:extLst>
              <a:ext uri="{FF2B5EF4-FFF2-40B4-BE49-F238E27FC236}">
                <a16:creationId xmlns:a16="http://schemas.microsoft.com/office/drawing/2014/main" id="{D8C640A4-7460-7C9B-20D2-58E45926D429}"/>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20" name="Graphic 19">
            <a:hlinkClick r:id="rId9" action="ppaction://hlinksldjump"/>
            <a:extLst>
              <a:ext uri="{FF2B5EF4-FFF2-40B4-BE49-F238E27FC236}">
                <a16:creationId xmlns:a16="http://schemas.microsoft.com/office/drawing/2014/main" id="{EA7E28D8-3C76-82C1-ED6D-BB83C2C278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1625446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43C0974B-716A-4C04-81EA-9A1060F50E5D}"/>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2. Barcode &amp; Data Scope</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3324653"/>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dirty="0">
                <a:solidFill>
                  <a:schemeClr val="bg1"/>
                </a:solidFill>
              </a:rPr>
              <a:t>Second in the scope is deciding </a:t>
            </a:r>
            <a:r>
              <a:rPr lang="en-US" sz="1050" u="sng" dirty="0">
                <a:solidFill>
                  <a:schemeClr val="bg1"/>
                </a:solidFill>
              </a:rPr>
              <a:t>which barcode to use</a:t>
            </a:r>
            <a:r>
              <a:rPr lang="en-US" sz="1050" dirty="0">
                <a:solidFill>
                  <a:schemeClr val="bg1"/>
                </a:solidFill>
              </a:rPr>
              <a:t> and </a:t>
            </a:r>
            <a:r>
              <a:rPr lang="en-US" sz="1050" u="sng" dirty="0">
                <a:solidFill>
                  <a:schemeClr val="bg1"/>
                </a:solidFill>
              </a:rPr>
              <a:t>what data attributes</a:t>
            </a:r>
            <a:r>
              <a:rPr lang="en-US" sz="1050" dirty="0">
                <a:solidFill>
                  <a:schemeClr val="bg1"/>
                </a:solidFill>
              </a:rPr>
              <a:t> to use for your pilot purpose.</a:t>
            </a:r>
          </a:p>
          <a:p>
            <a:pPr marL="0" lvl="1" fontAlgn="base">
              <a:spcAft>
                <a:spcPts val="300"/>
              </a:spcAft>
              <a:buClr>
                <a:schemeClr val="bg1"/>
              </a:buClr>
            </a:pPr>
            <a:endParaRPr lang="en-US" sz="1050" dirty="0">
              <a:solidFill>
                <a:schemeClr val="bg1"/>
              </a:solidFill>
            </a:endParaRPr>
          </a:p>
          <a:p>
            <a:pPr marL="0" lvl="1" fontAlgn="base">
              <a:spcAft>
                <a:spcPts val="300"/>
              </a:spcAft>
              <a:buClr>
                <a:schemeClr val="bg1"/>
              </a:buClr>
            </a:pPr>
            <a:r>
              <a:rPr lang="en-US" sz="1050" dirty="0">
                <a:solidFill>
                  <a:schemeClr val="bg1"/>
                </a:solidFill>
              </a:rPr>
              <a:t>GS1 standards create a common language to identify, capture and share product data, ensuring important information is accessible, accurate and easy to understand. </a:t>
            </a:r>
          </a:p>
          <a:p>
            <a:pPr marL="0" lvl="1" fontAlgn="base">
              <a:spcAft>
                <a:spcPts val="300"/>
              </a:spcAft>
              <a:buClr>
                <a:schemeClr val="bg1"/>
              </a:buClr>
            </a:pPr>
            <a:endParaRPr lang="en-US" sz="1050" dirty="0">
              <a:solidFill>
                <a:schemeClr val="bg1"/>
              </a:solidFill>
            </a:endParaRPr>
          </a:p>
          <a:p>
            <a:pPr marL="0" lvl="1" fontAlgn="base">
              <a:spcAft>
                <a:spcPts val="300"/>
              </a:spcAft>
              <a:buClr>
                <a:schemeClr val="bg1"/>
              </a:buClr>
            </a:pPr>
            <a:r>
              <a:rPr lang="en-US" sz="1050" dirty="0">
                <a:solidFill>
                  <a:schemeClr val="bg1"/>
                </a:solidFill>
              </a:rPr>
              <a:t>There are three types of 2D barcodes that enable a wide range of use cases:</a:t>
            </a:r>
          </a:p>
          <a:p>
            <a:pPr marL="0" lvl="1" fontAlgn="base">
              <a:spcAft>
                <a:spcPts val="300"/>
              </a:spcAft>
              <a:buClr>
                <a:schemeClr val="bg1"/>
              </a:buClr>
            </a:pPr>
            <a:endParaRPr lang="en-US" sz="1050" dirty="0">
              <a:solidFill>
                <a:schemeClr val="bg1"/>
              </a:solidFill>
            </a:endParaRPr>
          </a:p>
          <a:p>
            <a:pPr marL="132160" lvl="1" indent="-132160" fontAlgn="base">
              <a:spcAft>
                <a:spcPts val="300"/>
              </a:spcAft>
              <a:buClr>
                <a:schemeClr val="bg1"/>
              </a:buClr>
              <a:buFont typeface="Arial" panose="020B0604020202020204" pitchFamily="34" charset="0"/>
              <a:buChar char="•"/>
            </a:pPr>
            <a:r>
              <a:rPr lang="pt-BR" sz="900" dirty="0">
                <a:solidFill>
                  <a:schemeClr val="bg1"/>
                </a:solidFill>
              </a:rPr>
              <a:t>QR Code with GS1 Digital Link syntax</a:t>
            </a:r>
          </a:p>
          <a:p>
            <a:pPr marL="132160" lvl="1" indent="-132160" fontAlgn="base">
              <a:spcAft>
                <a:spcPts val="300"/>
              </a:spcAft>
              <a:buClr>
                <a:schemeClr val="bg1"/>
              </a:buClr>
              <a:buFont typeface="Arial" panose="020B0604020202020204" pitchFamily="34" charset="0"/>
              <a:buChar char="•"/>
            </a:pPr>
            <a:r>
              <a:rPr lang="pt-BR" sz="900" dirty="0">
                <a:solidFill>
                  <a:schemeClr val="bg1"/>
                </a:solidFill>
              </a:rPr>
              <a:t>Data Matrix with GS1 Digital Link syntax</a:t>
            </a:r>
          </a:p>
          <a:p>
            <a:pPr marL="132160" lvl="1" indent="-132160" fontAlgn="base">
              <a:spcAft>
                <a:spcPts val="300"/>
              </a:spcAft>
              <a:buClr>
                <a:schemeClr val="bg1"/>
              </a:buClr>
              <a:buFont typeface="Arial" panose="020B0604020202020204" pitchFamily="34" charset="0"/>
              <a:buChar char="•"/>
            </a:pPr>
            <a:r>
              <a:rPr lang="pt-BR" sz="900" dirty="0">
                <a:solidFill>
                  <a:schemeClr val="bg1"/>
                </a:solidFill>
              </a:rPr>
              <a:t>GS1 DataMatrix with element string syntax</a:t>
            </a:r>
          </a:p>
          <a:p>
            <a:pPr marL="0" lvl="1" fontAlgn="base">
              <a:spcAft>
                <a:spcPts val="300"/>
              </a:spcAft>
              <a:buClr>
                <a:schemeClr val="bg1"/>
              </a:buClr>
            </a:pPr>
            <a:r>
              <a:rPr lang="en-US" sz="1050" dirty="0">
                <a:solidFill>
                  <a:schemeClr val="bg1"/>
                </a:solidFill>
              </a:rPr>
              <a:t> </a:t>
            </a:r>
          </a:p>
          <a:p>
            <a:pPr marL="132160" lvl="1" indent="-132160" fontAlgn="base">
              <a:spcAft>
                <a:spcPts val="300"/>
              </a:spcAft>
              <a:buClr>
                <a:schemeClr val="bg1"/>
              </a:buClr>
              <a:buFont typeface="Wingdings" panose="05000000000000000000" pitchFamily="2" charset="2"/>
              <a:buChar char="§"/>
            </a:pPr>
            <a:endParaRPr lang="en-US" sz="1050" dirty="0">
              <a:solidFill>
                <a:schemeClr val="bg1"/>
              </a:solidFill>
            </a:endParaRP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396767" y="1167909"/>
            <a:ext cx="5292123" cy="1983260"/>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chemeClr val="accent5"/>
              </a:buClr>
              <a:buFont typeface="Arial" panose="020B0604020202020204" pitchFamily="34" charset="0"/>
              <a:buChar char="•"/>
              <a:defRPr/>
            </a:pPr>
            <a:r>
              <a:rPr lang="en-US" sz="1050" dirty="0">
                <a:solidFill>
                  <a:schemeClr val="tx2"/>
                </a:solidFill>
              </a:rPr>
              <a:t>Barcode and data selection is dependent on three key factors: who needs to scan the barcode, how will they scan the barcode and what data is needed for the desired use case.</a:t>
            </a:r>
          </a:p>
          <a:p>
            <a:pPr marL="214313" lvl="2" indent="-214313" fontAlgn="base">
              <a:spcAft>
                <a:spcPts val="150"/>
              </a:spcAft>
              <a:buClr>
                <a:schemeClr val="accent5"/>
              </a:buClr>
              <a:buFont typeface="Arial" panose="020B0604020202020204" pitchFamily="34" charset="0"/>
              <a:buChar char="•"/>
              <a:defRPr/>
            </a:pPr>
            <a:r>
              <a:rPr lang="en-US" sz="1050" dirty="0">
                <a:solidFill>
                  <a:schemeClr val="tx2"/>
                </a:solidFill>
              </a:rPr>
              <a:t>In some cases, you may want to start small by just using the </a:t>
            </a:r>
            <a:r>
              <a:rPr lang="en-US" sz="1050" dirty="0" err="1">
                <a:solidFill>
                  <a:schemeClr val="tx2"/>
                </a:solidFill>
              </a:rPr>
              <a:t>GTIN</a:t>
            </a:r>
            <a:r>
              <a:rPr lang="en-US" sz="1050" dirty="0">
                <a:solidFill>
                  <a:schemeClr val="tx2"/>
                </a:solidFill>
              </a:rPr>
              <a:t> in a 2D barcode and then scaling up to add other data as needed. In other cases, incorporating additional data will be needed. </a:t>
            </a:r>
          </a:p>
          <a:p>
            <a:pPr marL="214313" lvl="2" indent="-214313" fontAlgn="base">
              <a:spcAft>
                <a:spcPts val="150"/>
              </a:spcAft>
              <a:buClr>
                <a:schemeClr val="accent5"/>
              </a:buClr>
              <a:buFont typeface="Arial" panose="020B0604020202020204" pitchFamily="34" charset="0"/>
              <a:buChar char="•"/>
              <a:defRPr/>
            </a:pPr>
            <a:r>
              <a:rPr lang="en-US" sz="1050" dirty="0">
                <a:solidFill>
                  <a:schemeClr val="tx2"/>
                </a:solidFill>
              </a:rPr>
              <a:t>If your use case requires connecting the barcode to related data, it is important to determine your preferred method for this.</a:t>
            </a:r>
          </a:p>
          <a:p>
            <a:pPr marL="214313" lvl="2" indent="-214313" fontAlgn="base">
              <a:spcAft>
                <a:spcPts val="150"/>
              </a:spcAft>
              <a:buClr>
                <a:schemeClr val="accent5"/>
              </a:buClr>
              <a:buFont typeface="Arial" panose="020B0604020202020204" pitchFamily="34" charset="0"/>
              <a:buChar char="•"/>
              <a:defRPr/>
            </a:pPr>
            <a:r>
              <a:rPr lang="en-US" sz="1050" dirty="0">
                <a:solidFill>
                  <a:schemeClr val="tx2"/>
                </a:solidFill>
              </a:rPr>
              <a:t>Your local GS1 office can help with barcode and data selection.</a:t>
            </a:r>
          </a:p>
          <a:p>
            <a:pPr marL="0" lvl="2" fontAlgn="base">
              <a:spcAft>
                <a:spcPts val="150"/>
              </a:spcAft>
              <a:buClr>
                <a:schemeClr val="accent5"/>
              </a:buClr>
              <a:defRPr/>
            </a:pPr>
            <a:endParaRPr lang="en-US" sz="900" dirty="0">
              <a:solidFill>
                <a:schemeClr val="tx2"/>
              </a:solidFill>
            </a:endParaRPr>
          </a:p>
          <a:p>
            <a:pPr marL="0" lvl="2" fontAlgn="base">
              <a:spcAft>
                <a:spcPts val="150"/>
              </a:spcAft>
              <a:buClr>
                <a:schemeClr val="accent5"/>
              </a:buClr>
              <a:defRPr/>
            </a:pPr>
            <a:endParaRPr lang="en-US" sz="1050" dirty="0">
              <a:solidFill>
                <a:schemeClr val="tx2"/>
              </a:solidFill>
            </a:endParaRP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39676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82"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9" name="Rounded Rectangle 93">
            <a:extLst>
              <a:ext uri="{FF2B5EF4-FFF2-40B4-BE49-F238E27FC236}">
                <a16:creationId xmlns:a16="http://schemas.microsoft.com/office/drawing/2014/main" id="{50649495-72E0-42FA-BCC6-923D1E6CB178}"/>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cxnSp>
        <p:nvCxnSpPr>
          <p:cNvPr id="42" name="Straight Connector 41">
            <a:extLst>
              <a:ext uri="{FF2B5EF4-FFF2-40B4-BE49-F238E27FC236}">
                <a16:creationId xmlns:a16="http://schemas.microsoft.com/office/drawing/2014/main" id="{C2812707-BC66-40EC-9BCF-E4D8B46D5BF7}"/>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884C25A5-F72A-4104-B8C8-3EDD9DFCAD4E}"/>
              </a:ext>
            </a:extLst>
          </p:cNvPr>
          <p:cNvGrpSpPr/>
          <p:nvPr/>
        </p:nvGrpSpPr>
        <p:grpSpPr>
          <a:xfrm>
            <a:off x="125709" y="694902"/>
            <a:ext cx="456300" cy="455879"/>
            <a:chOff x="125709" y="694902"/>
            <a:chExt cx="456300" cy="455879"/>
          </a:xfrm>
        </p:grpSpPr>
        <p:sp>
          <p:nvSpPr>
            <p:cNvPr id="62" name="Oval 20">
              <a:extLst>
                <a:ext uri="{FF2B5EF4-FFF2-40B4-BE49-F238E27FC236}">
                  <a16:creationId xmlns:a16="http://schemas.microsoft.com/office/drawing/2014/main" id="{B0DD8561-E109-40C9-9DCE-4F2CABFEEA1B}"/>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3" name="Group 62">
              <a:extLst>
                <a:ext uri="{FF2B5EF4-FFF2-40B4-BE49-F238E27FC236}">
                  <a16:creationId xmlns:a16="http://schemas.microsoft.com/office/drawing/2014/main" id="{6E99B4C7-57A8-471E-A3E7-5547C3E095A3}"/>
                </a:ext>
              </a:extLst>
            </p:cNvPr>
            <p:cNvGrpSpPr/>
            <p:nvPr/>
          </p:nvGrpSpPr>
          <p:grpSpPr>
            <a:xfrm>
              <a:off x="220796" y="783044"/>
              <a:ext cx="256959" cy="253211"/>
              <a:chOff x="2822716" y="2621795"/>
              <a:chExt cx="508632" cy="501215"/>
            </a:xfrm>
            <a:solidFill>
              <a:schemeClr val="tx1"/>
            </a:solidFill>
          </p:grpSpPr>
          <p:sp>
            <p:nvSpPr>
              <p:cNvPr id="64" name="Freeform 24">
                <a:extLst>
                  <a:ext uri="{FF2B5EF4-FFF2-40B4-BE49-F238E27FC236}">
                    <a16:creationId xmlns:a16="http://schemas.microsoft.com/office/drawing/2014/main" id="{3DE06565-7ABD-4BA8-8797-55AFDDA6B201}"/>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65" name="Freeform 25">
                <a:extLst>
                  <a:ext uri="{FF2B5EF4-FFF2-40B4-BE49-F238E27FC236}">
                    <a16:creationId xmlns:a16="http://schemas.microsoft.com/office/drawing/2014/main" id="{07384088-17B5-4875-97AE-35D90E2A8C4F}"/>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sp>
        <p:nvSpPr>
          <p:cNvPr id="66" name="Slide Number Placeholder 3">
            <a:extLst>
              <a:ext uri="{FF2B5EF4-FFF2-40B4-BE49-F238E27FC236}">
                <a16:creationId xmlns:a16="http://schemas.microsoft.com/office/drawing/2014/main" id="{558D2E66-6FE6-4EA4-994B-5E0F767BDD6C}"/>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33</a:t>
            </a:fld>
            <a:endParaRPr lang="en-US"/>
          </a:p>
        </p:txBody>
      </p:sp>
      <p:cxnSp>
        <p:nvCxnSpPr>
          <p:cNvPr id="9" name="Straight Connector 8">
            <a:extLst>
              <a:ext uri="{FF2B5EF4-FFF2-40B4-BE49-F238E27FC236}">
                <a16:creationId xmlns:a16="http://schemas.microsoft.com/office/drawing/2014/main" id="{46E52D82-8D55-072D-51A5-9DA6F9C19792}"/>
              </a:ext>
            </a:extLst>
          </p:cNvPr>
          <p:cNvCxnSpPr>
            <a:cxnSpLocks/>
          </p:cNvCxnSpPr>
          <p:nvPr/>
        </p:nvCxnSpPr>
        <p:spPr>
          <a:xfrm flipV="1">
            <a:off x="3070733" y="3010256"/>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Rounded Rectangle 93">
            <a:extLst>
              <a:ext uri="{FF2B5EF4-FFF2-40B4-BE49-F238E27FC236}">
                <a16:creationId xmlns:a16="http://schemas.microsoft.com/office/drawing/2014/main" id="{853FA82A-7BC7-F4FB-0CA4-2C52340CA9AA}"/>
              </a:ext>
            </a:extLst>
          </p:cNvPr>
          <p:cNvSpPr/>
          <p:nvPr/>
        </p:nvSpPr>
        <p:spPr>
          <a:xfrm>
            <a:off x="3667251" y="2880810"/>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APPENDIX</a:t>
            </a:r>
          </a:p>
        </p:txBody>
      </p:sp>
      <p:grpSp>
        <p:nvGrpSpPr>
          <p:cNvPr id="20" name="Group 19">
            <a:extLst>
              <a:ext uri="{FF2B5EF4-FFF2-40B4-BE49-F238E27FC236}">
                <a16:creationId xmlns:a16="http://schemas.microsoft.com/office/drawing/2014/main" id="{0DB5DBBB-3EA8-86B0-FBBC-23715369BB22}"/>
              </a:ext>
            </a:extLst>
          </p:cNvPr>
          <p:cNvGrpSpPr/>
          <p:nvPr/>
        </p:nvGrpSpPr>
        <p:grpSpPr>
          <a:xfrm>
            <a:off x="3397600" y="2785606"/>
            <a:ext cx="456300" cy="455879"/>
            <a:chOff x="4727848" y="3817902"/>
            <a:chExt cx="608400" cy="607839"/>
          </a:xfrm>
        </p:grpSpPr>
        <p:sp>
          <p:nvSpPr>
            <p:cNvPr id="21" name="Oval 20">
              <a:extLst>
                <a:ext uri="{FF2B5EF4-FFF2-40B4-BE49-F238E27FC236}">
                  <a16:creationId xmlns:a16="http://schemas.microsoft.com/office/drawing/2014/main" id="{7A718CB6-1F37-43E0-7D0A-4E14BED0ABCF}"/>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22" name="Freeform 171">
              <a:extLst>
                <a:ext uri="{FF2B5EF4-FFF2-40B4-BE49-F238E27FC236}">
                  <a16:creationId xmlns:a16="http://schemas.microsoft.com/office/drawing/2014/main" id="{006FA422-D418-E0D8-825E-1267EF61EBF8}"/>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25" name="TextBox 24">
            <a:extLst>
              <a:ext uri="{FF2B5EF4-FFF2-40B4-BE49-F238E27FC236}">
                <a16:creationId xmlns:a16="http://schemas.microsoft.com/office/drawing/2014/main" id="{3F3C99AE-8329-64AB-CAA8-DF2611699C4B}"/>
              </a:ext>
            </a:extLst>
          </p:cNvPr>
          <p:cNvSpPr txBox="1"/>
          <p:nvPr/>
        </p:nvSpPr>
        <p:spPr>
          <a:xfrm>
            <a:off x="3494338" y="3286453"/>
            <a:ext cx="4572000" cy="1131079"/>
          </a:xfrm>
          <a:prstGeom prst="rect">
            <a:avLst/>
          </a:prstGeom>
          <a:noFill/>
        </p:spPr>
        <p:txBody>
          <a:bodyPr wrap="square">
            <a:spAutoFit/>
          </a:bodyPr>
          <a:lstStyle/>
          <a:p>
            <a:pPr algn="l"/>
            <a:r>
              <a:rPr lang="en-GB" dirty="0">
                <a:solidFill>
                  <a:schemeClr val="tx2"/>
                </a:solidFill>
                <a:latin typeface="Gotham SSm A"/>
                <a:hlinkClick r:id="rId3"/>
              </a:rPr>
              <a:t>2D Barcode Explorer</a:t>
            </a:r>
            <a:endParaRPr lang="en-GB" b="0" i="0" dirty="0">
              <a:solidFill>
                <a:schemeClr val="tx2"/>
              </a:solidFill>
              <a:effectLst/>
              <a:latin typeface="Gotham SSm A"/>
              <a:hlinkClick r:id="rId4"/>
            </a:endParaRPr>
          </a:p>
          <a:p>
            <a:pPr algn="l"/>
            <a:r>
              <a:rPr lang="en-GB" b="0" i="0" dirty="0">
                <a:solidFill>
                  <a:schemeClr val="tx2"/>
                </a:solidFill>
                <a:effectLst/>
                <a:latin typeface="Gotham SSm A"/>
                <a:hlinkClick r:id="rId4"/>
              </a:rPr>
              <a:t>2D Barcodes at Retail Point-of-Sale Implementation Guideline</a:t>
            </a:r>
            <a:endParaRPr lang="en-GB" b="0" i="0" dirty="0">
              <a:solidFill>
                <a:schemeClr val="tx2"/>
              </a:solidFill>
              <a:effectLst/>
              <a:latin typeface="Gotham SSm A"/>
            </a:endParaRPr>
          </a:p>
          <a:p>
            <a:r>
              <a:rPr lang="en-GB" b="0" i="0" dirty="0">
                <a:solidFill>
                  <a:srgbClr val="00799E"/>
                </a:solidFill>
                <a:effectLst/>
                <a:latin typeface="Gotham SSm A"/>
                <a:hlinkClick r:id="rId5" tooltip="Opens in a new tab"/>
              </a:rPr>
              <a:t>Quick start guide for GS1 Digital Link</a:t>
            </a:r>
            <a:endParaRPr lang="en-GB" b="0" i="0" dirty="0">
              <a:solidFill>
                <a:srgbClr val="262626"/>
              </a:solidFill>
              <a:effectLst/>
              <a:latin typeface="Gotham SSm A"/>
            </a:endParaRPr>
          </a:p>
          <a:p>
            <a:r>
              <a:rPr lang="en-GB" b="0" i="0" dirty="0">
                <a:solidFill>
                  <a:srgbClr val="00799E"/>
                </a:solidFill>
                <a:effectLst/>
                <a:latin typeface="Gotham SSm A"/>
                <a:hlinkClick r:id="rId6" tooltip="Opens in a new tab"/>
              </a:rPr>
              <a:t>Connecting barcodes to related information</a:t>
            </a:r>
            <a:endParaRPr lang="en-GB" b="0" i="0" dirty="0">
              <a:solidFill>
                <a:srgbClr val="262626"/>
              </a:solidFill>
              <a:effectLst/>
              <a:latin typeface="Gotham SSm A"/>
            </a:endParaRPr>
          </a:p>
          <a:p>
            <a:pPr algn="l"/>
            <a:endParaRPr lang="en-GB" b="0" i="0" dirty="0">
              <a:solidFill>
                <a:schemeClr val="tx2"/>
              </a:solidFill>
              <a:effectLst/>
              <a:latin typeface="Gotham SSm A"/>
            </a:endParaRPr>
          </a:p>
        </p:txBody>
      </p:sp>
      <p:sp>
        <p:nvSpPr>
          <p:cNvPr id="28" name="AutoShape 2">
            <a:hlinkClick r:id="rId7" action="ppaction://hlinksldjump"/>
            <a:extLst>
              <a:ext uri="{FF2B5EF4-FFF2-40B4-BE49-F238E27FC236}">
                <a16:creationId xmlns:a16="http://schemas.microsoft.com/office/drawing/2014/main" id="{CD865E89-444C-38D3-A09F-6060947858D1}"/>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30" name="AutoShape 2">
            <a:hlinkClick r:id="rId8" action="ppaction://hlinksldjump"/>
            <a:extLst>
              <a:ext uri="{FF2B5EF4-FFF2-40B4-BE49-F238E27FC236}">
                <a16:creationId xmlns:a16="http://schemas.microsoft.com/office/drawing/2014/main" id="{8947F133-38CC-624C-29B1-D61DE5EAD63D}"/>
              </a:ext>
            </a:extLst>
          </p:cNvPr>
          <p:cNvSpPr>
            <a:spLocks noChangeArrowheads="1"/>
          </p:cNvSpPr>
          <p:nvPr/>
        </p:nvSpPr>
        <p:spPr bwMode="gray">
          <a:xfrm>
            <a:off x="3868793" y="4535154"/>
            <a:ext cx="797767" cy="185652"/>
          </a:xfrm>
          <a:prstGeom prst="roundRect">
            <a:avLst>
              <a:gd name="adj" fmla="val 50000"/>
            </a:avLst>
          </a:prstGeom>
          <a:solidFill>
            <a:schemeClr val="accent5"/>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WHAT</a:t>
            </a:r>
          </a:p>
        </p:txBody>
      </p:sp>
      <p:sp>
        <p:nvSpPr>
          <p:cNvPr id="31" name="AutoShape 2">
            <a:hlinkClick r:id="rId9" action="ppaction://hlinksldjump"/>
            <a:extLst>
              <a:ext uri="{FF2B5EF4-FFF2-40B4-BE49-F238E27FC236}">
                <a16:creationId xmlns:a16="http://schemas.microsoft.com/office/drawing/2014/main" id="{299DB179-C012-AAB9-2D04-AB94FCFB5925}"/>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32" name="AutoShape 2">
            <a:hlinkClick r:id="rId10" action="ppaction://hlinksldjump"/>
            <a:extLst>
              <a:ext uri="{FF2B5EF4-FFF2-40B4-BE49-F238E27FC236}">
                <a16:creationId xmlns:a16="http://schemas.microsoft.com/office/drawing/2014/main" id="{139A2E98-968C-E3E8-FC44-1934F8BF36F5}"/>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33" name="AutoShape 2">
            <a:hlinkClick r:id="rId11" action="ppaction://hlinksldjump"/>
            <a:extLst>
              <a:ext uri="{FF2B5EF4-FFF2-40B4-BE49-F238E27FC236}">
                <a16:creationId xmlns:a16="http://schemas.microsoft.com/office/drawing/2014/main" id="{C5127C9F-3377-E7ED-2DA7-9B7E9B696327}"/>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45" name="Group 44">
            <a:extLst>
              <a:ext uri="{FF2B5EF4-FFF2-40B4-BE49-F238E27FC236}">
                <a16:creationId xmlns:a16="http://schemas.microsoft.com/office/drawing/2014/main" id="{E04323DB-31CE-F4DC-772E-56EC0561A1AB}"/>
              </a:ext>
            </a:extLst>
          </p:cNvPr>
          <p:cNvGrpSpPr/>
          <p:nvPr/>
        </p:nvGrpSpPr>
        <p:grpSpPr>
          <a:xfrm>
            <a:off x="7405014" y="4531233"/>
            <a:ext cx="186825" cy="186825"/>
            <a:chOff x="9873352" y="6041644"/>
            <a:chExt cx="249100" cy="249100"/>
          </a:xfrm>
        </p:grpSpPr>
        <p:sp>
          <p:nvSpPr>
            <p:cNvPr id="46" name="Oval 45">
              <a:hlinkClick r:id="" action="ppaction://hlinkshowjump?jump=previousslide"/>
              <a:extLst>
                <a:ext uri="{FF2B5EF4-FFF2-40B4-BE49-F238E27FC236}">
                  <a16:creationId xmlns:a16="http://schemas.microsoft.com/office/drawing/2014/main" id="{EE881C32-0B89-1247-F48A-E1174EBF01A2}"/>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7" name="Group 46">
              <a:extLst>
                <a:ext uri="{FF2B5EF4-FFF2-40B4-BE49-F238E27FC236}">
                  <a16:creationId xmlns:a16="http://schemas.microsoft.com/office/drawing/2014/main" id="{A7AC7C99-7BB3-A3E0-179E-77364B03F665}"/>
                </a:ext>
              </a:extLst>
            </p:cNvPr>
            <p:cNvGrpSpPr/>
            <p:nvPr userDrawn="1"/>
          </p:nvGrpSpPr>
          <p:grpSpPr>
            <a:xfrm>
              <a:off x="9971776" y="6136088"/>
              <a:ext cx="41137" cy="66044"/>
              <a:chOff x="3345327" y="4804129"/>
              <a:chExt cx="74099" cy="118964"/>
            </a:xfrm>
          </p:grpSpPr>
          <p:cxnSp>
            <p:nvCxnSpPr>
              <p:cNvPr id="48" name="Straight Connector 47">
                <a:hlinkClick r:id="" action="ppaction://hlinkshowjump?jump=previousslide"/>
                <a:extLst>
                  <a:ext uri="{FF2B5EF4-FFF2-40B4-BE49-F238E27FC236}">
                    <a16:creationId xmlns:a16="http://schemas.microsoft.com/office/drawing/2014/main" id="{B2283D78-49A1-1920-C061-4880BE6C3C71}"/>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hlinkClick r:id="" action="ppaction://hlinkshowjump?jump=previousslide"/>
                <a:extLst>
                  <a:ext uri="{FF2B5EF4-FFF2-40B4-BE49-F238E27FC236}">
                    <a16:creationId xmlns:a16="http://schemas.microsoft.com/office/drawing/2014/main" id="{18E0E70A-E0C7-8534-38D0-97AC3D5EFC2B}"/>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50" name="Group 49">
            <a:extLst>
              <a:ext uri="{FF2B5EF4-FFF2-40B4-BE49-F238E27FC236}">
                <a16:creationId xmlns:a16="http://schemas.microsoft.com/office/drawing/2014/main" id="{44CF11C6-E802-290A-AC69-77FD2A52296F}"/>
              </a:ext>
            </a:extLst>
          </p:cNvPr>
          <p:cNvGrpSpPr/>
          <p:nvPr/>
        </p:nvGrpSpPr>
        <p:grpSpPr>
          <a:xfrm>
            <a:off x="7642346" y="4531233"/>
            <a:ext cx="186825" cy="186825"/>
            <a:chOff x="10189795" y="6045160"/>
            <a:chExt cx="249100" cy="249100"/>
          </a:xfrm>
        </p:grpSpPr>
        <p:sp>
          <p:nvSpPr>
            <p:cNvPr id="51" name="Oval 50">
              <a:hlinkClick r:id="" action="ppaction://hlinkshowjump?jump=nextslide"/>
              <a:extLst>
                <a:ext uri="{FF2B5EF4-FFF2-40B4-BE49-F238E27FC236}">
                  <a16:creationId xmlns:a16="http://schemas.microsoft.com/office/drawing/2014/main" id="{CA3CDF41-FAC4-BDA6-BB8A-D1D6D2D2183E}"/>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2" name="Group 51">
              <a:extLst>
                <a:ext uri="{FF2B5EF4-FFF2-40B4-BE49-F238E27FC236}">
                  <a16:creationId xmlns:a16="http://schemas.microsoft.com/office/drawing/2014/main" id="{270FED86-F7AA-45E0-DF80-0D80364BE375}"/>
                </a:ext>
              </a:extLst>
            </p:cNvPr>
            <p:cNvGrpSpPr/>
            <p:nvPr userDrawn="1"/>
          </p:nvGrpSpPr>
          <p:grpSpPr>
            <a:xfrm flipH="1" flipV="1">
              <a:off x="10297292" y="6133992"/>
              <a:ext cx="41137" cy="66044"/>
              <a:chOff x="3345327" y="4804129"/>
              <a:chExt cx="74099" cy="118964"/>
            </a:xfrm>
          </p:grpSpPr>
          <p:cxnSp>
            <p:nvCxnSpPr>
              <p:cNvPr id="53" name="Straight Connector 52">
                <a:hlinkClick r:id="" action="ppaction://hlinkshowjump?jump=nextslide"/>
                <a:extLst>
                  <a:ext uri="{FF2B5EF4-FFF2-40B4-BE49-F238E27FC236}">
                    <a16:creationId xmlns:a16="http://schemas.microsoft.com/office/drawing/2014/main" id="{FC81D960-C364-FF65-665C-640058D848CD}"/>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hlinkClick r:id="" action="ppaction://hlinkshowjump?jump=nextslide"/>
                <a:extLst>
                  <a:ext uri="{FF2B5EF4-FFF2-40B4-BE49-F238E27FC236}">
                    <a16:creationId xmlns:a16="http://schemas.microsoft.com/office/drawing/2014/main" id="{E189072B-3C48-8BEA-3516-494FC5F5B705}"/>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5" name="Rounded Rectangle 14">
            <a:hlinkClick r:id="rId12"/>
            <a:extLst>
              <a:ext uri="{FF2B5EF4-FFF2-40B4-BE49-F238E27FC236}">
                <a16:creationId xmlns:a16="http://schemas.microsoft.com/office/drawing/2014/main" id="{E4111E66-F38B-04FC-63B1-8C92FCD3B488}"/>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3/8</a:t>
            </a:r>
            <a:endParaRPr lang="en-US" sz="800" u="sng" dirty="0">
              <a:solidFill>
                <a:schemeClr val="bg2"/>
              </a:solidFill>
            </a:endParaRPr>
          </a:p>
        </p:txBody>
      </p:sp>
      <p:sp>
        <p:nvSpPr>
          <p:cNvPr id="24" name="Arrow: Right 88">
            <a:hlinkClick r:id="" action="ppaction://hlinkshowjump?jump=lastslideviewed"/>
            <a:extLst>
              <a:ext uri="{FF2B5EF4-FFF2-40B4-BE49-F238E27FC236}">
                <a16:creationId xmlns:a16="http://schemas.microsoft.com/office/drawing/2014/main" id="{04C58296-BD8C-5AE0-5F84-8E9E71D1A2BD}"/>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26" name="Graphic 25">
            <a:hlinkClick r:id="rId13" action="ppaction://hlinksldjump"/>
            <a:extLst>
              <a:ext uri="{FF2B5EF4-FFF2-40B4-BE49-F238E27FC236}">
                <a16:creationId xmlns:a16="http://schemas.microsoft.com/office/drawing/2014/main" id="{04ADD0BD-9DC0-66D7-9EA9-B20AB1C1C82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164702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4">
            <a:extLst>
              <a:ext uri="{FF2B5EF4-FFF2-40B4-BE49-F238E27FC236}">
                <a16:creationId xmlns:a16="http://schemas.microsoft.com/office/drawing/2014/main" id="{C0578245-8809-48FA-89F2-548B3CA03C44}"/>
              </a:ext>
            </a:extLst>
          </p:cNvPr>
          <p:cNvGraphicFramePr>
            <a:graphicFrameLocks noGrp="1"/>
          </p:cNvGraphicFramePr>
          <p:nvPr>
            <p:extLst>
              <p:ext uri="{D42A27DB-BD31-4B8C-83A1-F6EECF244321}">
                <p14:modId xmlns:p14="http://schemas.microsoft.com/office/powerpoint/2010/main" val="3382629687"/>
              </p:ext>
            </p:extLst>
          </p:nvPr>
        </p:nvGraphicFramePr>
        <p:xfrm>
          <a:off x="303609" y="1118153"/>
          <a:ext cx="8143879" cy="2705070"/>
        </p:xfrm>
        <a:graphic>
          <a:graphicData uri="http://schemas.openxmlformats.org/drawingml/2006/table">
            <a:tbl>
              <a:tblPr>
                <a:tableStyleId>{F5AB1C69-6EDB-4FF4-983F-18BD219EF322}</a:tableStyleId>
              </a:tblPr>
              <a:tblGrid>
                <a:gridCol w="1441002">
                  <a:extLst>
                    <a:ext uri="{9D8B030D-6E8A-4147-A177-3AD203B41FA5}">
                      <a16:colId xmlns:a16="http://schemas.microsoft.com/office/drawing/2014/main" val="2762491094"/>
                    </a:ext>
                  </a:extLst>
                </a:gridCol>
                <a:gridCol w="982411">
                  <a:extLst>
                    <a:ext uri="{9D8B030D-6E8A-4147-A177-3AD203B41FA5}">
                      <a16:colId xmlns:a16="http://schemas.microsoft.com/office/drawing/2014/main" val="1062565024"/>
                    </a:ext>
                  </a:extLst>
                </a:gridCol>
                <a:gridCol w="928946">
                  <a:extLst>
                    <a:ext uri="{9D8B030D-6E8A-4147-A177-3AD203B41FA5}">
                      <a16:colId xmlns:a16="http://schemas.microsoft.com/office/drawing/2014/main" val="704407837"/>
                    </a:ext>
                  </a:extLst>
                </a:gridCol>
                <a:gridCol w="1392442">
                  <a:extLst>
                    <a:ext uri="{9D8B030D-6E8A-4147-A177-3AD203B41FA5}">
                      <a16:colId xmlns:a16="http://schemas.microsoft.com/office/drawing/2014/main" val="846921695"/>
                    </a:ext>
                  </a:extLst>
                </a:gridCol>
                <a:gridCol w="799140">
                  <a:extLst>
                    <a:ext uri="{9D8B030D-6E8A-4147-A177-3AD203B41FA5}">
                      <a16:colId xmlns:a16="http://schemas.microsoft.com/office/drawing/2014/main" val="3637893758"/>
                    </a:ext>
                  </a:extLst>
                </a:gridCol>
                <a:gridCol w="1014292">
                  <a:extLst>
                    <a:ext uri="{9D8B030D-6E8A-4147-A177-3AD203B41FA5}">
                      <a16:colId xmlns:a16="http://schemas.microsoft.com/office/drawing/2014/main" val="4214900406"/>
                    </a:ext>
                  </a:extLst>
                </a:gridCol>
                <a:gridCol w="686666">
                  <a:extLst>
                    <a:ext uri="{9D8B030D-6E8A-4147-A177-3AD203B41FA5}">
                      <a16:colId xmlns:a16="http://schemas.microsoft.com/office/drawing/2014/main" val="4200701385"/>
                    </a:ext>
                  </a:extLst>
                </a:gridCol>
                <a:gridCol w="898980">
                  <a:extLst>
                    <a:ext uri="{9D8B030D-6E8A-4147-A177-3AD203B41FA5}">
                      <a16:colId xmlns:a16="http://schemas.microsoft.com/office/drawing/2014/main" val="3400505120"/>
                    </a:ext>
                  </a:extLst>
                </a:gridCol>
              </a:tblGrid>
              <a:tr h="594360">
                <a:tc>
                  <a:txBody>
                    <a:bodyPr/>
                    <a:lstStyle/>
                    <a:p>
                      <a:pPr algn="r"/>
                      <a:endParaRPr lang="en-GB" sz="800" b="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800" b="0">
                          <a:solidFill>
                            <a:schemeClr val="tx2"/>
                          </a:solidFill>
                        </a:rPr>
                        <a:t>GTIN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Consumer Product Variant (CPV)</a:t>
                      </a:r>
                      <a:endParaRPr lang="en-GB" sz="8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dirty="0">
                          <a:solidFill>
                            <a:schemeClr val="tx2"/>
                          </a:solidFill>
                        </a:rPr>
                        <a:t>Net Weight + Price</a:t>
                      </a:r>
                    </a:p>
                    <a:p>
                      <a:pPr algn="ctr"/>
                      <a:r>
                        <a:rPr lang="en-US" sz="800" b="0" dirty="0">
                          <a:solidFill>
                            <a:schemeClr val="tx2"/>
                          </a:solidFill>
                        </a:rPr>
                        <a:t>+ Best Before Date</a:t>
                      </a:r>
                    </a:p>
                    <a:p>
                      <a:pPr algn="ctr"/>
                      <a:r>
                        <a:rPr lang="en-US" sz="800" b="0" dirty="0">
                          <a:solidFill>
                            <a:schemeClr val="tx2"/>
                          </a:solidFill>
                        </a:rPr>
                        <a:t>(Variable Measure)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Batch/Lot Number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Expiration Date/ </a:t>
                      </a:r>
                    </a:p>
                    <a:p>
                      <a:pPr algn="ctr"/>
                      <a:r>
                        <a:rPr lang="en-US" sz="800" b="0">
                          <a:solidFill>
                            <a:schemeClr val="tx2"/>
                          </a:solidFill>
                        </a:rPr>
                        <a:t>Best Before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Serial Number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Country of Origin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extLst>
                  <a:ext uri="{0D108BD9-81ED-4DB2-BD59-A6C34878D82A}">
                    <a16:rowId xmlns:a16="http://schemas.microsoft.com/office/drawing/2014/main" val="1927191442"/>
                  </a:ext>
                </a:extLst>
              </a:tr>
              <a:tr h="351785">
                <a:tc>
                  <a:txBody>
                    <a:bodyPr/>
                    <a:lstStyle/>
                    <a:p>
                      <a:pPr lvl="1" algn="r"/>
                      <a:r>
                        <a:rPr lang="en-US" sz="800" b="1">
                          <a:solidFill>
                            <a:schemeClr val="bg1"/>
                          </a:solidFill>
                        </a:rPr>
                        <a:t>Consumer Engagement</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GB" sz="900" b="0">
                          <a:solidFill>
                            <a:schemeClr val="tx2"/>
                          </a:solidFill>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dirty="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dirty="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329242802"/>
                  </a:ext>
                </a:extLst>
              </a:tr>
              <a:tr h="351785">
                <a:tc>
                  <a:txBody>
                    <a:bodyPr/>
                    <a:lstStyle/>
                    <a:p>
                      <a:pPr lvl="1" algn="r"/>
                      <a:r>
                        <a:rPr lang="en-US" sz="800" b="1">
                          <a:solidFill>
                            <a:schemeClr val="bg1"/>
                          </a:solidFill>
                        </a:rPr>
                        <a:t>Sustainability</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3133834158"/>
                  </a:ext>
                </a:extLst>
              </a:tr>
              <a:tr h="351785">
                <a:tc>
                  <a:txBody>
                    <a:bodyPr/>
                    <a:lstStyle/>
                    <a:p>
                      <a:pPr lvl="1" algn="r"/>
                      <a:r>
                        <a:rPr lang="en-US" sz="800" b="1">
                          <a:solidFill>
                            <a:schemeClr val="bg1"/>
                          </a:solidFill>
                        </a:rPr>
                        <a:t>Traceability</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dirty="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2754525305"/>
                  </a:ext>
                </a:extLst>
              </a:tr>
              <a:tr h="351785">
                <a:tc>
                  <a:txBody>
                    <a:bodyPr/>
                    <a:lstStyle/>
                    <a:p>
                      <a:pPr lvl="1" algn="r"/>
                      <a:r>
                        <a:rPr lang="en-US" sz="800" b="1">
                          <a:solidFill>
                            <a:schemeClr val="bg1"/>
                          </a:solidFill>
                        </a:rPr>
                        <a:t>Safety</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dirty="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1951600140"/>
                  </a:ext>
                </a:extLst>
              </a:tr>
              <a:tr h="351785">
                <a:tc>
                  <a:txBody>
                    <a:bodyPr/>
                    <a:lstStyle/>
                    <a:p>
                      <a:pPr lvl="1" algn="r"/>
                      <a:r>
                        <a:rPr lang="en-US" sz="800" b="1">
                          <a:solidFill>
                            <a:schemeClr val="bg1"/>
                          </a:solidFill>
                        </a:rPr>
                        <a:t>Inventory Management</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2198848594"/>
                  </a:ext>
                </a:extLst>
              </a:tr>
              <a:tr h="351785">
                <a:tc>
                  <a:txBody>
                    <a:bodyPr/>
                    <a:lstStyle/>
                    <a:p>
                      <a:pPr lvl="1" algn="r"/>
                      <a:r>
                        <a:rPr lang="en-US" sz="800" b="1">
                          <a:solidFill>
                            <a:schemeClr val="bg1"/>
                          </a:solidFill>
                        </a:rPr>
                        <a:t>Improved Packaging</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dirty="0">
                          <a:solidFill>
                            <a:schemeClr val="tx2"/>
                          </a:solidFill>
                        </a:rPr>
                        <a:t>X</a:t>
                      </a:r>
                      <a:endParaRPr lang="en-GB" sz="900" b="0" dirty="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dirty="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1254203377"/>
                  </a:ext>
                </a:extLst>
              </a:tr>
            </a:tbl>
          </a:graphicData>
        </a:graphic>
      </p:graphicFrame>
      <p:sp>
        <p:nvSpPr>
          <p:cNvPr id="6" name="Arrow: Pentagon 5">
            <a:extLst>
              <a:ext uri="{FF2B5EF4-FFF2-40B4-BE49-F238E27FC236}">
                <a16:creationId xmlns:a16="http://schemas.microsoft.com/office/drawing/2014/main" id="{8CBF6E50-2E2F-4E3A-BEE3-9A6C5E4DC55F}"/>
              </a:ext>
            </a:extLst>
          </p:cNvPr>
          <p:cNvSpPr/>
          <p:nvPr/>
        </p:nvSpPr>
        <p:spPr>
          <a:xfrm>
            <a:off x="1778955" y="945597"/>
            <a:ext cx="6608926" cy="157253"/>
          </a:xfrm>
          <a:prstGeom prst="homePlate">
            <a:avLst/>
          </a:prstGeom>
          <a:solidFill>
            <a:srgbClr val="71B790"/>
          </a:solidFill>
          <a:ln w="25400">
            <a:noFill/>
          </a:ln>
          <a:effectLst/>
        </p:spPr>
        <p:style>
          <a:lnRef idx="1">
            <a:schemeClr val="accent1"/>
          </a:lnRef>
          <a:fillRef idx="1002">
            <a:schemeClr val="lt2"/>
          </a:fillRef>
          <a:effectRef idx="2">
            <a:schemeClr val="accent1"/>
          </a:effectRef>
          <a:fontRef idx="minor">
            <a:schemeClr val="lt1"/>
          </a:fontRef>
        </p:style>
        <p:txBody>
          <a:bodyPr rtlCol="0" anchor="ctr"/>
          <a:lstStyle/>
          <a:p>
            <a:pPr marL="0" marR="0" lvl="0" indent="0" algn="ctr" defTabSz="914265"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Verdana"/>
                <a:ea typeface="+mn-ea"/>
                <a:cs typeface="+mn-cs"/>
              </a:rPr>
              <a:t>Example data that could unlock the use cases</a:t>
            </a:r>
            <a:endParaRPr kumimoji="0" lang="en-GB" sz="825" b="1" i="0" u="none" strike="noStrike" kern="1200" cap="none" spc="0" normalizeH="0" baseline="0" noProof="0">
              <a:ln>
                <a:noFill/>
              </a:ln>
              <a:solidFill>
                <a:prstClr val="white"/>
              </a:solidFill>
              <a:effectLst/>
              <a:uLnTx/>
              <a:uFillTx/>
              <a:latin typeface="Verdana"/>
              <a:ea typeface="+mn-ea"/>
              <a:cs typeface="+mn-cs"/>
            </a:endParaRPr>
          </a:p>
        </p:txBody>
      </p:sp>
      <p:pic>
        <p:nvPicPr>
          <p:cNvPr id="20" name="Picture 19">
            <a:extLst>
              <a:ext uri="{FF2B5EF4-FFF2-40B4-BE49-F238E27FC236}">
                <a16:creationId xmlns:a16="http://schemas.microsoft.com/office/drawing/2014/main" id="{D0BC9AE8-8813-4C27-BFF5-E2A2EC5039FA}"/>
              </a:ext>
            </a:extLst>
          </p:cNvPr>
          <p:cNvPicPr>
            <a:picLocks noChangeAspect="1"/>
          </p:cNvPicPr>
          <p:nvPr/>
        </p:nvPicPr>
        <p:blipFill>
          <a:blip r:embed="rId3"/>
          <a:stretch>
            <a:fillRect/>
          </a:stretch>
        </p:blipFill>
        <p:spPr>
          <a:xfrm>
            <a:off x="2995383" y="1733061"/>
            <a:ext cx="280292" cy="280292"/>
          </a:xfrm>
          <a:prstGeom prst="rect">
            <a:avLst/>
          </a:prstGeom>
        </p:spPr>
      </p:pic>
      <p:pic>
        <p:nvPicPr>
          <p:cNvPr id="21" name="Picture 20">
            <a:extLst>
              <a:ext uri="{FF2B5EF4-FFF2-40B4-BE49-F238E27FC236}">
                <a16:creationId xmlns:a16="http://schemas.microsoft.com/office/drawing/2014/main" id="{A565C414-7E37-47BF-BAFE-5347D3192E3D}"/>
              </a:ext>
            </a:extLst>
          </p:cNvPr>
          <p:cNvPicPr>
            <a:picLocks noChangeAspect="1"/>
          </p:cNvPicPr>
          <p:nvPr/>
        </p:nvPicPr>
        <p:blipFill>
          <a:blip r:embed="rId3"/>
          <a:stretch>
            <a:fillRect/>
          </a:stretch>
        </p:blipFill>
        <p:spPr>
          <a:xfrm>
            <a:off x="2062260" y="1733061"/>
            <a:ext cx="280292" cy="280292"/>
          </a:xfrm>
          <a:prstGeom prst="rect">
            <a:avLst/>
          </a:prstGeom>
        </p:spPr>
      </p:pic>
      <p:pic>
        <p:nvPicPr>
          <p:cNvPr id="24" name="Picture 23">
            <a:extLst>
              <a:ext uri="{FF2B5EF4-FFF2-40B4-BE49-F238E27FC236}">
                <a16:creationId xmlns:a16="http://schemas.microsoft.com/office/drawing/2014/main" id="{0A8E7269-C960-4AFE-A676-D16A6F35D737}"/>
              </a:ext>
            </a:extLst>
          </p:cNvPr>
          <p:cNvPicPr>
            <a:picLocks noChangeAspect="1"/>
          </p:cNvPicPr>
          <p:nvPr/>
        </p:nvPicPr>
        <p:blipFill>
          <a:blip r:embed="rId4"/>
          <a:stretch>
            <a:fillRect/>
          </a:stretch>
        </p:blipFill>
        <p:spPr>
          <a:xfrm>
            <a:off x="2062260" y="2089020"/>
            <a:ext cx="280292" cy="280292"/>
          </a:xfrm>
          <a:prstGeom prst="rect">
            <a:avLst/>
          </a:prstGeom>
        </p:spPr>
      </p:pic>
      <p:pic>
        <p:nvPicPr>
          <p:cNvPr id="25" name="Picture 24">
            <a:extLst>
              <a:ext uri="{FF2B5EF4-FFF2-40B4-BE49-F238E27FC236}">
                <a16:creationId xmlns:a16="http://schemas.microsoft.com/office/drawing/2014/main" id="{7F4049EA-025B-4D68-898E-629DF50D33A8}"/>
              </a:ext>
            </a:extLst>
          </p:cNvPr>
          <p:cNvPicPr>
            <a:picLocks noChangeAspect="1"/>
          </p:cNvPicPr>
          <p:nvPr/>
        </p:nvPicPr>
        <p:blipFill>
          <a:blip r:embed="rId4"/>
          <a:stretch>
            <a:fillRect/>
          </a:stretch>
        </p:blipFill>
        <p:spPr>
          <a:xfrm>
            <a:off x="2995383" y="2089020"/>
            <a:ext cx="280292" cy="280292"/>
          </a:xfrm>
          <a:prstGeom prst="rect">
            <a:avLst/>
          </a:prstGeom>
        </p:spPr>
      </p:pic>
      <p:pic>
        <p:nvPicPr>
          <p:cNvPr id="27" name="Picture 26">
            <a:extLst>
              <a:ext uri="{FF2B5EF4-FFF2-40B4-BE49-F238E27FC236}">
                <a16:creationId xmlns:a16="http://schemas.microsoft.com/office/drawing/2014/main" id="{04A28814-66AD-42A3-AFFF-5C32BEB8FCF9}"/>
              </a:ext>
            </a:extLst>
          </p:cNvPr>
          <p:cNvPicPr>
            <a:picLocks noChangeAspect="1"/>
          </p:cNvPicPr>
          <p:nvPr/>
        </p:nvPicPr>
        <p:blipFill>
          <a:blip r:embed="rId4"/>
          <a:stretch>
            <a:fillRect/>
          </a:stretch>
        </p:blipFill>
        <p:spPr>
          <a:xfrm>
            <a:off x="6264582" y="2127724"/>
            <a:ext cx="280292" cy="280292"/>
          </a:xfrm>
          <a:prstGeom prst="rect">
            <a:avLst/>
          </a:prstGeom>
        </p:spPr>
      </p:pic>
      <p:pic>
        <p:nvPicPr>
          <p:cNvPr id="28" name="Picture 27">
            <a:extLst>
              <a:ext uri="{FF2B5EF4-FFF2-40B4-BE49-F238E27FC236}">
                <a16:creationId xmlns:a16="http://schemas.microsoft.com/office/drawing/2014/main" id="{82D0519D-91F9-4CB7-B625-6E31C8F1571E}"/>
              </a:ext>
            </a:extLst>
          </p:cNvPr>
          <p:cNvPicPr>
            <a:picLocks noChangeAspect="1"/>
          </p:cNvPicPr>
          <p:nvPr/>
        </p:nvPicPr>
        <p:blipFill>
          <a:blip r:embed="rId5"/>
          <a:stretch>
            <a:fillRect/>
          </a:stretch>
        </p:blipFill>
        <p:spPr>
          <a:xfrm>
            <a:off x="2062260" y="2444979"/>
            <a:ext cx="280292" cy="280292"/>
          </a:xfrm>
          <a:prstGeom prst="rect">
            <a:avLst/>
          </a:prstGeom>
        </p:spPr>
      </p:pic>
      <p:pic>
        <p:nvPicPr>
          <p:cNvPr id="31" name="Picture 30">
            <a:extLst>
              <a:ext uri="{FF2B5EF4-FFF2-40B4-BE49-F238E27FC236}">
                <a16:creationId xmlns:a16="http://schemas.microsoft.com/office/drawing/2014/main" id="{60B9B1CD-6746-40AE-ACE6-7E2A8092E2DB}"/>
              </a:ext>
            </a:extLst>
          </p:cNvPr>
          <p:cNvPicPr>
            <a:picLocks noChangeAspect="1"/>
          </p:cNvPicPr>
          <p:nvPr/>
        </p:nvPicPr>
        <p:blipFill>
          <a:blip r:embed="rId5"/>
          <a:stretch>
            <a:fillRect/>
          </a:stretch>
        </p:blipFill>
        <p:spPr>
          <a:xfrm>
            <a:off x="5365753" y="2444979"/>
            <a:ext cx="280292" cy="280292"/>
          </a:xfrm>
          <a:prstGeom prst="rect">
            <a:avLst/>
          </a:prstGeom>
        </p:spPr>
      </p:pic>
      <p:pic>
        <p:nvPicPr>
          <p:cNvPr id="32" name="Picture 31">
            <a:extLst>
              <a:ext uri="{FF2B5EF4-FFF2-40B4-BE49-F238E27FC236}">
                <a16:creationId xmlns:a16="http://schemas.microsoft.com/office/drawing/2014/main" id="{92B7FD34-F41D-4237-B180-9D75055D69A9}"/>
              </a:ext>
            </a:extLst>
          </p:cNvPr>
          <p:cNvPicPr>
            <a:picLocks noChangeAspect="1"/>
          </p:cNvPicPr>
          <p:nvPr/>
        </p:nvPicPr>
        <p:blipFill>
          <a:blip r:embed="rId5"/>
          <a:stretch>
            <a:fillRect/>
          </a:stretch>
        </p:blipFill>
        <p:spPr>
          <a:xfrm>
            <a:off x="7067641" y="2447233"/>
            <a:ext cx="280292" cy="280292"/>
          </a:xfrm>
          <a:prstGeom prst="rect">
            <a:avLst/>
          </a:prstGeom>
        </p:spPr>
      </p:pic>
      <p:pic>
        <p:nvPicPr>
          <p:cNvPr id="33" name="Picture 32">
            <a:extLst>
              <a:ext uri="{FF2B5EF4-FFF2-40B4-BE49-F238E27FC236}">
                <a16:creationId xmlns:a16="http://schemas.microsoft.com/office/drawing/2014/main" id="{2428EC0E-9F96-46E2-9C17-ECB4BC6141AD}"/>
              </a:ext>
            </a:extLst>
          </p:cNvPr>
          <p:cNvPicPr>
            <a:picLocks noChangeAspect="1"/>
          </p:cNvPicPr>
          <p:nvPr/>
        </p:nvPicPr>
        <p:blipFill>
          <a:blip r:embed="rId5"/>
          <a:stretch>
            <a:fillRect/>
          </a:stretch>
        </p:blipFill>
        <p:spPr>
          <a:xfrm>
            <a:off x="7839122" y="2418898"/>
            <a:ext cx="280292" cy="280292"/>
          </a:xfrm>
          <a:prstGeom prst="rect">
            <a:avLst/>
          </a:prstGeom>
        </p:spPr>
      </p:pic>
      <p:pic>
        <p:nvPicPr>
          <p:cNvPr id="34" name="Picture 33">
            <a:extLst>
              <a:ext uri="{FF2B5EF4-FFF2-40B4-BE49-F238E27FC236}">
                <a16:creationId xmlns:a16="http://schemas.microsoft.com/office/drawing/2014/main" id="{2F8E617C-6A5D-4342-8643-84484129B1CE}"/>
              </a:ext>
            </a:extLst>
          </p:cNvPr>
          <p:cNvPicPr>
            <a:picLocks noChangeAspect="1"/>
          </p:cNvPicPr>
          <p:nvPr/>
        </p:nvPicPr>
        <p:blipFill>
          <a:blip r:embed="rId6"/>
          <a:stretch>
            <a:fillRect/>
          </a:stretch>
        </p:blipFill>
        <p:spPr>
          <a:xfrm>
            <a:off x="2062260" y="2800938"/>
            <a:ext cx="280292" cy="280292"/>
          </a:xfrm>
          <a:prstGeom prst="rect">
            <a:avLst/>
          </a:prstGeom>
        </p:spPr>
      </p:pic>
      <p:pic>
        <p:nvPicPr>
          <p:cNvPr id="37" name="Picture 36">
            <a:extLst>
              <a:ext uri="{FF2B5EF4-FFF2-40B4-BE49-F238E27FC236}">
                <a16:creationId xmlns:a16="http://schemas.microsoft.com/office/drawing/2014/main" id="{3E0C0AEB-AEB4-4FF9-AF47-1DCDE15460B1}"/>
              </a:ext>
            </a:extLst>
          </p:cNvPr>
          <p:cNvPicPr>
            <a:picLocks noChangeAspect="1"/>
          </p:cNvPicPr>
          <p:nvPr/>
        </p:nvPicPr>
        <p:blipFill>
          <a:blip r:embed="rId6"/>
          <a:stretch>
            <a:fillRect/>
          </a:stretch>
        </p:blipFill>
        <p:spPr>
          <a:xfrm>
            <a:off x="5365753" y="2800938"/>
            <a:ext cx="280292" cy="280292"/>
          </a:xfrm>
          <a:prstGeom prst="rect">
            <a:avLst/>
          </a:prstGeom>
        </p:spPr>
      </p:pic>
      <p:pic>
        <p:nvPicPr>
          <p:cNvPr id="38" name="Picture 37">
            <a:extLst>
              <a:ext uri="{FF2B5EF4-FFF2-40B4-BE49-F238E27FC236}">
                <a16:creationId xmlns:a16="http://schemas.microsoft.com/office/drawing/2014/main" id="{60DD2003-0C1D-42BB-AF99-C972B7A591F7}"/>
              </a:ext>
            </a:extLst>
          </p:cNvPr>
          <p:cNvPicPr>
            <a:picLocks noChangeAspect="1"/>
          </p:cNvPicPr>
          <p:nvPr/>
        </p:nvPicPr>
        <p:blipFill>
          <a:blip r:embed="rId6"/>
          <a:stretch>
            <a:fillRect/>
          </a:stretch>
        </p:blipFill>
        <p:spPr>
          <a:xfrm>
            <a:off x="6290086" y="2800938"/>
            <a:ext cx="280292" cy="280292"/>
          </a:xfrm>
          <a:prstGeom prst="rect">
            <a:avLst/>
          </a:prstGeom>
        </p:spPr>
      </p:pic>
      <p:pic>
        <p:nvPicPr>
          <p:cNvPr id="39" name="Picture 38">
            <a:extLst>
              <a:ext uri="{FF2B5EF4-FFF2-40B4-BE49-F238E27FC236}">
                <a16:creationId xmlns:a16="http://schemas.microsoft.com/office/drawing/2014/main" id="{13E6CA17-A2D3-4A7A-8E4D-2EE764EDCB9F}"/>
              </a:ext>
            </a:extLst>
          </p:cNvPr>
          <p:cNvPicPr>
            <a:picLocks noChangeAspect="1"/>
          </p:cNvPicPr>
          <p:nvPr/>
        </p:nvPicPr>
        <p:blipFill>
          <a:blip r:embed="rId7"/>
          <a:stretch>
            <a:fillRect/>
          </a:stretch>
        </p:blipFill>
        <p:spPr>
          <a:xfrm>
            <a:off x="2062260" y="3156897"/>
            <a:ext cx="280292" cy="280292"/>
          </a:xfrm>
          <a:prstGeom prst="rect">
            <a:avLst/>
          </a:prstGeom>
        </p:spPr>
      </p:pic>
      <p:pic>
        <p:nvPicPr>
          <p:cNvPr id="40" name="Picture 39">
            <a:extLst>
              <a:ext uri="{FF2B5EF4-FFF2-40B4-BE49-F238E27FC236}">
                <a16:creationId xmlns:a16="http://schemas.microsoft.com/office/drawing/2014/main" id="{8A0D75E9-728F-4D3F-A1A3-FE1D48273528}"/>
              </a:ext>
            </a:extLst>
          </p:cNvPr>
          <p:cNvPicPr>
            <a:picLocks noChangeAspect="1"/>
          </p:cNvPicPr>
          <p:nvPr/>
        </p:nvPicPr>
        <p:blipFill>
          <a:blip r:embed="rId7"/>
          <a:stretch>
            <a:fillRect/>
          </a:stretch>
        </p:blipFill>
        <p:spPr>
          <a:xfrm>
            <a:off x="5365753" y="3156897"/>
            <a:ext cx="280292" cy="280292"/>
          </a:xfrm>
          <a:prstGeom prst="rect">
            <a:avLst/>
          </a:prstGeom>
        </p:spPr>
      </p:pic>
      <p:pic>
        <p:nvPicPr>
          <p:cNvPr id="41" name="Picture 40">
            <a:extLst>
              <a:ext uri="{FF2B5EF4-FFF2-40B4-BE49-F238E27FC236}">
                <a16:creationId xmlns:a16="http://schemas.microsoft.com/office/drawing/2014/main" id="{5A827F2A-95D4-49DF-B658-C20971AEE2C9}"/>
              </a:ext>
            </a:extLst>
          </p:cNvPr>
          <p:cNvPicPr>
            <a:picLocks noChangeAspect="1"/>
          </p:cNvPicPr>
          <p:nvPr/>
        </p:nvPicPr>
        <p:blipFill>
          <a:blip r:embed="rId7"/>
          <a:stretch>
            <a:fillRect/>
          </a:stretch>
        </p:blipFill>
        <p:spPr>
          <a:xfrm>
            <a:off x="2995383" y="3156897"/>
            <a:ext cx="280292" cy="280292"/>
          </a:xfrm>
          <a:prstGeom prst="rect">
            <a:avLst/>
          </a:prstGeom>
        </p:spPr>
      </p:pic>
      <p:pic>
        <p:nvPicPr>
          <p:cNvPr id="43" name="Picture 42">
            <a:extLst>
              <a:ext uri="{FF2B5EF4-FFF2-40B4-BE49-F238E27FC236}">
                <a16:creationId xmlns:a16="http://schemas.microsoft.com/office/drawing/2014/main" id="{70D69753-F86D-43DB-87CB-267CB1F45A52}"/>
              </a:ext>
            </a:extLst>
          </p:cNvPr>
          <p:cNvPicPr>
            <a:picLocks noChangeAspect="1"/>
          </p:cNvPicPr>
          <p:nvPr/>
        </p:nvPicPr>
        <p:blipFill>
          <a:blip r:embed="rId7"/>
          <a:stretch>
            <a:fillRect/>
          </a:stretch>
        </p:blipFill>
        <p:spPr>
          <a:xfrm>
            <a:off x="4225714" y="3156897"/>
            <a:ext cx="280292" cy="280292"/>
          </a:xfrm>
          <a:prstGeom prst="rect">
            <a:avLst/>
          </a:prstGeom>
        </p:spPr>
      </p:pic>
      <p:pic>
        <p:nvPicPr>
          <p:cNvPr id="44" name="Picture 43">
            <a:extLst>
              <a:ext uri="{FF2B5EF4-FFF2-40B4-BE49-F238E27FC236}">
                <a16:creationId xmlns:a16="http://schemas.microsoft.com/office/drawing/2014/main" id="{9095D3E2-7C15-4FD6-A84A-E73370C36E8C}"/>
              </a:ext>
            </a:extLst>
          </p:cNvPr>
          <p:cNvPicPr>
            <a:picLocks noChangeAspect="1"/>
          </p:cNvPicPr>
          <p:nvPr/>
        </p:nvPicPr>
        <p:blipFill>
          <a:blip r:embed="rId7"/>
          <a:stretch>
            <a:fillRect/>
          </a:stretch>
        </p:blipFill>
        <p:spPr>
          <a:xfrm>
            <a:off x="7067641" y="3156897"/>
            <a:ext cx="280292" cy="280292"/>
          </a:xfrm>
          <a:prstGeom prst="rect">
            <a:avLst/>
          </a:prstGeom>
        </p:spPr>
      </p:pic>
      <p:pic>
        <p:nvPicPr>
          <p:cNvPr id="45" name="Picture 44">
            <a:extLst>
              <a:ext uri="{FF2B5EF4-FFF2-40B4-BE49-F238E27FC236}">
                <a16:creationId xmlns:a16="http://schemas.microsoft.com/office/drawing/2014/main" id="{71C7539D-F2C4-45FA-B74C-B3BD4D6BF3E5}"/>
              </a:ext>
            </a:extLst>
          </p:cNvPr>
          <p:cNvPicPr>
            <a:picLocks noChangeAspect="1"/>
          </p:cNvPicPr>
          <p:nvPr/>
        </p:nvPicPr>
        <p:blipFill>
          <a:blip r:embed="rId8"/>
          <a:stretch>
            <a:fillRect/>
          </a:stretch>
        </p:blipFill>
        <p:spPr>
          <a:xfrm>
            <a:off x="2062260" y="3512857"/>
            <a:ext cx="280292" cy="280292"/>
          </a:xfrm>
          <a:prstGeom prst="rect">
            <a:avLst/>
          </a:prstGeom>
        </p:spPr>
      </p:pic>
      <p:pic>
        <p:nvPicPr>
          <p:cNvPr id="47" name="Picture 46">
            <a:extLst>
              <a:ext uri="{FF2B5EF4-FFF2-40B4-BE49-F238E27FC236}">
                <a16:creationId xmlns:a16="http://schemas.microsoft.com/office/drawing/2014/main" id="{33C56EFF-7C96-48F8-A99C-55837FAE365D}"/>
              </a:ext>
            </a:extLst>
          </p:cNvPr>
          <p:cNvPicPr>
            <a:picLocks noChangeAspect="1"/>
          </p:cNvPicPr>
          <p:nvPr/>
        </p:nvPicPr>
        <p:blipFill>
          <a:blip r:embed="rId8"/>
          <a:stretch>
            <a:fillRect/>
          </a:stretch>
        </p:blipFill>
        <p:spPr>
          <a:xfrm>
            <a:off x="2995383" y="3512857"/>
            <a:ext cx="280292" cy="280292"/>
          </a:xfrm>
          <a:prstGeom prst="rect">
            <a:avLst/>
          </a:prstGeom>
        </p:spPr>
      </p:pic>
      <p:sp>
        <p:nvSpPr>
          <p:cNvPr id="49" name="Arrow: Chevron 48">
            <a:extLst>
              <a:ext uri="{FF2B5EF4-FFF2-40B4-BE49-F238E27FC236}">
                <a16:creationId xmlns:a16="http://schemas.microsoft.com/office/drawing/2014/main" id="{9EEE80DD-CA36-4E97-A403-1300F017C741}"/>
              </a:ext>
            </a:extLst>
          </p:cNvPr>
          <p:cNvSpPr/>
          <p:nvPr/>
        </p:nvSpPr>
        <p:spPr>
          <a:xfrm>
            <a:off x="6744956" y="3857071"/>
            <a:ext cx="1641859" cy="418419"/>
          </a:xfrm>
          <a:prstGeom prst="chevron">
            <a:avLst/>
          </a:prstGeom>
          <a:solidFill>
            <a:srgbClr val="8DB9CA"/>
          </a:solidFill>
          <a:ln w="25400">
            <a:noFill/>
          </a:ln>
          <a:effectLst/>
        </p:spPr>
        <p:style>
          <a:lnRef idx="1">
            <a:schemeClr val="accent1"/>
          </a:lnRef>
          <a:fillRef idx="1002">
            <a:schemeClr val="lt2"/>
          </a:fillRef>
          <a:effectRef idx="2">
            <a:schemeClr val="accent1"/>
          </a:effectRef>
          <a:fontRef idx="minor">
            <a:schemeClr val="lt1"/>
          </a:fontRef>
        </p:style>
        <p:txBody>
          <a:bodyPr rtlCol="0" anchor="ctr"/>
          <a:lstStyle/>
          <a:p>
            <a:pPr marL="0" marR="0" lvl="0" indent="0" algn="ctr" defTabSz="914265"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Verdana"/>
                <a:ea typeface="+mn-ea"/>
                <a:cs typeface="+mn-cs"/>
              </a:rPr>
              <a:t>RUN</a:t>
            </a:r>
          </a:p>
          <a:p>
            <a:pPr marL="0" marR="0" lvl="0" indent="0" algn="ctr" defTabSz="914265"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Verdana"/>
                <a:ea typeface="+mn-ea"/>
                <a:cs typeface="+mn-cs"/>
              </a:rPr>
              <a:t>(In-line printing)</a:t>
            </a:r>
          </a:p>
        </p:txBody>
      </p:sp>
      <p:sp>
        <p:nvSpPr>
          <p:cNvPr id="50" name="Arrow: Chevron 49">
            <a:extLst>
              <a:ext uri="{FF2B5EF4-FFF2-40B4-BE49-F238E27FC236}">
                <a16:creationId xmlns:a16="http://schemas.microsoft.com/office/drawing/2014/main" id="{D6D43EF5-433F-444D-895A-DAFCE02A6904}"/>
              </a:ext>
            </a:extLst>
          </p:cNvPr>
          <p:cNvSpPr/>
          <p:nvPr/>
        </p:nvSpPr>
        <p:spPr>
          <a:xfrm>
            <a:off x="4137409" y="3857071"/>
            <a:ext cx="2758272" cy="418419"/>
          </a:xfrm>
          <a:prstGeom prst="chevron">
            <a:avLst/>
          </a:prstGeom>
          <a:solidFill>
            <a:srgbClr val="8DB9CA"/>
          </a:solidFill>
          <a:ln w="25400">
            <a:noFill/>
          </a:ln>
          <a:effectLst/>
        </p:spPr>
        <p:style>
          <a:lnRef idx="1">
            <a:schemeClr val="accent1"/>
          </a:lnRef>
          <a:fillRef idx="1002">
            <a:schemeClr val="lt2"/>
          </a:fillRef>
          <a:effectRef idx="2">
            <a:schemeClr val="accent1"/>
          </a:effectRef>
          <a:fontRef idx="minor">
            <a:schemeClr val="lt1"/>
          </a:fontRef>
        </p:style>
        <p:txBody>
          <a:bodyPr rtlCol="0" anchor="ctr"/>
          <a:lstStyle/>
          <a:p>
            <a:pPr marL="0" marR="0" lvl="0" indent="0" algn="ctr" defTabSz="914265"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Verdana"/>
                <a:ea typeface="+mn-ea"/>
                <a:cs typeface="+mn-cs"/>
              </a:rPr>
              <a:t>WALK</a:t>
            </a:r>
          </a:p>
          <a:p>
            <a:pPr marL="0" marR="0" lvl="0" indent="0" algn="ctr" defTabSz="91426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(Preprinted labels w/more data) </a:t>
            </a:r>
            <a:endParaRPr kumimoji="0" lang="en-GB" sz="900" b="0" i="0" u="none" strike="noStrike" kern="1200" cap="none" spc="0" normalizeH="0" baseline="0" noProof="0">
              <a:ln>
                <a:noFill/>
              </a:ln>
              <a:solidFill>
                <a:prstClr val="white"/>
              </a:solidFill>
              <a:effectLst/>
              <a:uLnTx/>
              <a:uFillTx/>
              <a:latin typeface="Verdana"/>
              <a:ea typeface="+mn-ea"/>
              <a:cs typeface="+mn-cs"/>
            </a:endParaRPr>
          </a:p>
        </p:txBody>
      </p:sp>
      <p:sp>
        <p:nvSpPr>
          <p:cNvPr id="51" name="Arrow: Pentagon 50">
            <a:extLst>
              <a:ext uri="{FF2B5EF4-FFF2-40B4-BE49-F238E27FC236}">
                <a16:creationId xmlns:a16="http://schemas.microsoft.com/office/drawing/2014/main" id="{57DF86C7-3E21-4AE0-9776-160E49F7DA04}"/>
              </a:ext>
            </a:extLst>
          </p:cNvPr>
          <p:cNvSpPr/>
          <p:nvPr/>
        </p:nvSpPr>
        <p:spPr>
          <a:xfrm>
            <a:off x="1778955" y="3857071"/>
            <a:ext cx="2509179" cy="418419"/>
          </a:xfrm>
          <a:prstGeom prst="homePlate">
            <a:avLst/>
          </a:prstGeom>
          <a:solidFill>
            <a:srgbClr val="8DB9CA"/>
          </a:solidFill>
          <a:ln w="25400">
            <a:noFill/>
          </a:ln>
          <a:effectLst/>
        </p:spPr>
        <p:style>
          <a:lnRef idx="1">
            <a:schemeClr val="accent1"/>
          </a:lnRef>
          <a:fillRef idx="1002">
            <a:schemeClr val="lt2"/>
          </a:fillRef>
          <a:effectRef idx="2">
            <a:schemeClr val="accent1"/>
          </a:effectRef>
          <a:fontRef idx="minor">
            <a:schemeClr val="lt1"/>
          </a:fontRef>
        </p:style>
        <p:txBody>
          <a:bodyPr rtlCol="0" anchor="ctr"/>
          <a:lstStyle/>
          <a:p>
            <a:pPr marL="0" marR="0" lvl="0" indent="0" algn="ctr" defTabSz="914265"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Verdana"/>
                <a:ea typeface="+mn-ea"/>
                <a:cs typeface="+mn-cs"/>
              </a:rPr>
              <a:t>CRAWL</a:t>
            </a:r>
          </a:p>
          <a:p>
            <a:pPr marL="0" marR="0" lvl="0" indent="0" algn="ctr" defTabSz="91426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 (2D + GTIN • in store printing) </a:t>
            </a:r>
            <a:endParaRPr kumimoji="0" lang="en-GB" sz="900" b="0" i="0" u="none" strike="noStrike" kern="1200" cap="none" spc="0" normalizeH="0" baseline="0" noProof="0">
              <a:ln>
                <a:noFill/>
              </a:ln>
              <a:solidFill>
                <a:prstClr val="white"/>
              </a:solidFill>
              <a:effectLst/>
              <a:uLnTx/>
              <a:uFillTx/>
              <a:latin typeface="Verdana"/>
              <a:ea typeface="+mn-ea"/>
              <a:cs typeface="+mn-cs"/>
            </a:endParaRPr>
          </a:p>
        </p:txBody>
      </p:sp>
      <p:sp>
        <p:nvSpPr>
          <p:cNvPr id="52" name="Title 1">
            <a:extLst>
              <a:ext uri="{FF2B5EF4-FFF2-40B4-BE49-F238E27FC236}">
                <a16:creationId xmlns:a16="http://schemas.microsoft.com/office/drawing/2014/main" id="{D802E42D-D39C-4D29-BAEB-06A5AF8992FD}"/>
              </a:ext>
            </a:extLst>
          </p:cNvPr>
          <p:cNvSpPr>
            <a:spLocks noGrp="1"/>
          </p:cNvSpPr>
          <p:nvPr>
            <p:ph type="title"/>
          </p:nvPr>
        </p:nvSpPr>
        <p:spPr/>
        <p:txBody>
          <a:bodyPr vert="horz"/>
          <a:lstStyle/>
          <a:p>
            <a:r>
              <a:rPr lang="en-US" sz="1800" dirty="0"/>
              <a:t>Barcode &amp; Data Scope</a:t>
            </a:r>
            <a:br>
              <a:rPr lang="en-US" sz="1800" dirty="0"/>
            </a:br>
            <a:r>
              <a:rPr lang="en-US" sz="1200" b="1" dirty="0">
                <a:solidFill>
                  <a:srgbClr val="FBB034"/>
                </a:solidFill>
              </a:rPr>
              <a:t>Use cases including supporting data attributes</a:t>
            </a:r>
            <a:endParaRPr lang="en-US" sz="1350" b="1" dirty="0">
              <a:solidFill>
                <a:srgbClr val="FBB034"/>
              </a:solidFill>
            </a:endParaRPr>
          </a:p>
        </p:txBody>
      </p:sp>
      <p:pic>
        <p:nvPicPr>
          <p:cNvPr id="60" name="Picture 59">
            <a:extLst>
              <a:ext uri="{FF2B5EF4-FFF2-40B4-BE49-F238E27FC236}">
                <a16:creationId xmlns:a16="http://schemas.microsoft.com/office/drawing/2014/main" id="{949BA541-F6AA-4315-8FC2-3265427C8C36}"/>
              </a:ext>
            </a:extLst>
          </p:cNvPr>
          <p:cNvPicPr>
            <a:picLocks noChangeAspect="1"/>
          </p:cNvPicPr>
          <p:nvPr/>
        </p:nvPicPr>
        <p:blipFill>
          <a:blip r:embed="rId7"/>
          <a:stretch>
            <a:fillRect/>
          </a:stretch>
        </p:blipFill>
        <p:spPr>
          <a:xfrm>
            <a:off x="6290086" y="3156897"/>
            <a:ext cx="280292" cy="280292"/>
          </a:xfrm>
          <a:prstGeom prst="rect">
            <a:avLst/>
          </a:prstGeom>
        </p:spPr>
      </p:pic>
      <p:sp>
        <p:nvSpPr>
          <p:cNvPr id="55" name="Slide Number Placeholder 3">
            <a:extLst>
              <a:ext uri="{FF2B5EF4-FFF2-40B4-BE49-F238E27FC236}">
                <a16:creationId xmlns:a16="http://schemas.microsoft.com/office/drawing/2014/main" id="{CBDEC01C-99CF-47DD-9F5F-4993F0A5FE7D}"/>
              </a:ext>
            </a:extLst>
          </p:cNvPr>
          <p:cNvSpPr>
            <a:spLocks noGrp="1"/>
          </p:cNvSpPr>
          <p:nvPr>
            <p:ph type="sldNum" sz="quarter" idx="12"/>
          </p:nvPr>
        </p:nvSpPr>
        <p:spPr>
          <a:xfrm>
            <a:off x="8447486" y="4759631"/>
            <a:ext cx="247535" cy="150195"/>
          </a:xfrm>
        </p:spPr>
        <p:txBody>
          <a:bodyPr/>
          <a:lstStyle>
            <a:lvl1pPr rtl="0">
              <a:defRPr/>
            </a:lvl1pPr>
          </a:lstStyle>
          <a:p>
            <a:pPr marL="0" marR="0" lvl="0" indent="0" algn="r" defTabSz="6858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700" b="0" i="0" u="none" strike="noStrike" kern="1200" cap="none" spc="0" normalizeH="0" baseline="0" noProof="0" smtClean="0">
                <a:ln>
                  <a:noFill/>
                </a:ln>
                <a:solidFill>
                  <a:srgbClr val="454545"/>
                </a:solidFill>
                <a:effectLst/>
                <a:uLnTx/>
                <a:uFillTx/>
                <a:latin typeface="Verdana"/>
                <a:ea typeface="+mn-ea"/>
              </a:rPr>
              <a:pPr marL="0" marR="0" lvl="0" indent="0" algn="r" defTabSz="685800" rtl="0" eaLnBrk="1" fontAlgn="base" latinLnBrk="0" hangingPunct="1">
                <a:lnSpc>
                  <a:spcPct val="100000"/>
                </a:lnSpc>
                <a:spcBef>
                  <a:spcPts val="0"/>
                </a:spcBef>
                <a:spcAft>
                  <a:spcPct val="0"/>
                </a:spcAft>
                <a:buClrTx/>
                <a:buSzTx/>
                <a:buFontTx/>
                <a:buNone/>
                <a:tabLst/>
                <a:defRPr/>
              </a:pPr>
              <a:t>34</a:t>
            </a:fld>
            <a:endParaRPr kumimoji="0" lang="en-US" sz="700" b="0" i="0" u="none" strike="noStrike" kern="1200" cap="none" spc="0" normalizeH="0" baseline="0" noProof="0">
              <a:ln>
                <a:noFill/>
              </a:ln>
              <a:solidFill>
                <a:srgbClr val="454545"/>
              </a:solidFill>
              <a:effectLst/>
              <a:uLnTx/>
              <a:uFillTx/>
              <a:latin typeface="Verdana"/>
              <a:ea typeface="+mn-ea"/>
            </a:endParaRPr>
          </a:p>
        </p:txBody>
      </p:sp>
      <p:sp>
        <p:nvSpPr>
          <p:cNvPr id="9" name="AutoShape 2">
            <a:hlinkClick r:id="rId9" action="ppaction://hlinksldjump"/>
            <a:extLst>
              <a:ext uri="{FF2B5EF4-FFF2-40B4-BE49-F238E27FC236}">
                <a16:creationId xmlns:a16="http://schemas.microsoft.com/office/drawing/2014/main" id="{9908895A-C240-2D55-E1C3-03E56752BB34}"/>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1" name="AutoShape 2">
            <a:hlinkClick r:id="rId10" action="ppaction://hlinksldjump"/>
            <a:extLst>
              <a:ext uri="{FF2B5EF4-FFF2-40B4-BE49-F238E27FC236}">
                <a16:creationId xmlns:a16="http://schemas.microsoft.com/office/drawing/2014/main" id="{F578AB76-AE3C-D914-4991-ED015848EF33}"/>
              </a:ext>
            </a:extLst>
          </p:cNvPr>
          <p:cNvSpPr>
            <a:spLocks noChangeArrowheads="1"/>
          </p:cNvSpPr>
          <p:nvPr/>
        </p:nvSpPr>
        <p:spPr bwMode="gray">
          <a:xfrm>
            <a:off x="3868793" y="4535154"/>
            <a:ext cx="797767" cy="185652"/>
          </a:xfrm>
          <a:prstGeom prst="roundRect">
            <a:avLst>
              <a:gd name="adj" fmla="val 50000"/>
            </a:avLst>
          </a:prstGeom>
          <a:solidFill>
            <a:schemeClr val="accent5"/>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WHAT</a:t>
            </a:r>
          </a:p>
        </p:txBody>
      </p:sp>
      <p:sp>
        <p:nvSpPr>
          <p:cNvPr id="12" name="AutoShape 2">
            <a:hlinkClick r:id="rId11" action="ppaction://hlinksldjump"/>
            <a:extLst>
              <a:ext uri="{FF2B5EF4-FFF2-40B4-BE49-F238E27FC236}">
                <a16:creationId xmlns:a16="http://schemas.microsoft.com/office/drawing/2014/main" id="{F72D93BF-B79C-FD9A-2BAE-349B319CF63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3" name="AutoShape 2">
            <a:hlinkClick r:id="rId12" action="ppaction://hlinksldjump"/>
            <a:extLst>
              <a:ext uri="{FF2B5EF4-FFF2-40B4-BE49-F238E27FC236}">
                <a16:creationId xmlns:a16="http://schemas.microsoft.com/office/drawing/2014/main" id="{2653D5A4-8197-BE28-BBA0-596321751766}"/>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4" name="AutoShape 2">
            <a:hlinkClick r:id="rId13" action="ppaction://hlinksldjump"/>
            <a:extLst>
              <a:ext uri="{FF2B5EF4-FFF2-40B4-BE49-F238E27FC236}">
                <a16:creationId xmlns:a16="http://schemas.microsoft.com/office/drawing/2014/main" id="{6BA41AF6-5739-B73A-97C9-9926AAD0CE7C}"/>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30" name="Group 29">
            <a:extLst>
              <a:ext uri="{FF2B5EF4-FFF2-40B4-BE49-F238E27FC236}">
                <a16:creationId xmlns:a16="http://schemas.microsoft.com/office/drawing/2014/main" id="{DDB57A03-BE4E-666C-EC9D-D6161767807D}"/>
              </a:ext>
            </a:extLst>
          </p:cNvPr>
          <p:cNvGrpSpPr/>
          <p:nvPr/>
        </p:nvGrpSpPr>
        <p:grpSpPr>
          <a:xfrm>
            <a:off x="7405014" y="4531233"/>
            <a:ext cx="186825" cy="186825"/>
            <a:chOff x="9873352" y="6041644"/>
            <a:chExt cx="249100" cy="249100"/>
          </a:xfrm>
        </p:grpSpPr>
        <p:sp>
          <p:nvSpPr>
            <p:cNvPr id="35" name="Oval 34">
              <a:hlinkClick r:id="" action="ppaction://hlinkshowjump?jump=previousslide"/>
              <a:extLst>
                <a:ext uri="{FF2B5EF4-FFF2-40B4-BE49-F238E27FC236}">
                  <a16:creationId xmlns:a16="http://schemas.microsoft.com/office/drawing/2014/main" id="{D6F82C8D-7535-4FB5-29B2-EF73AEFCF3B2}"/>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6" name="Group 35">
              <a:extLst>
                <a:ext uri="{FF2B5EF4-FFF2-40B4-BE49-F238E27FC236}">
                  <a16:creationId xmlns:a16="http://schemas.microsoft.com/office/drawing/2014/main" id="{F46BFF57-C855-83E5-8853-4AE6F384A2B2}"/>
                </a:ext>
              </a:extLst>
            </p:cNvPr>
            <p:cNvGrpSpPr/>
            <p:nvPr userDrawn="1"/>
          </p:nvGrpSpPr>
          <p:grpSpPr>
            <a:xfrm>
              <a:off x="9971776" y="6136088"/>
              <a:ext cx="41137" cy="66044"/>
              <a:chOff x="3345327" y="4804129"/>
              <a:chExt cx="74099" cy="118964"/>
            </a:xfrm>
          </p:grpSpPr>
          <p:cxnSp>
            <p:nvCxnSpPr>
              <p:cNvPr id="42" name="Straight Connector 41">
                <a:hlinkClick r:id="" action="ppaction://hlinkshowjump?jump=previousslide"/>
                <a:extLst>
                  <a:ext uri="{FF2B5EF4-FFF2-40B4-BE49-F238E27FC236}">
                    <a16:creationId xmlns:a16="http://schemas.microsoft.com/office/drawing/2014/main" id="{631FAB02-9AD1-9F0B-F185-A16F3382AD55}"/>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hlinkClick r:id="" action="ppaction://hlinkshowjump?jump=previousslide"/>
                <a:extLst>
                  <a:ext uri="{FF2B5EF4-FFF2-40B4-BE49-F238E27FC236}">
                    <a16:creationId xmlns:a16="http://schemas.microsoft.com/office/drawing/2014/main" id="{6E467337-3E2A-ABB9-379B-3DF749DC5804}"/>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48" name="Group 47">
            <a:extLst>
              <a:ext uri="{FF2B5EF4-FFF2-40B4-BE49-F238E27FC236}">
                <a16:creationId xmlns:a16="http://schemas.microsoft.com/office/drawing/2014/main" id="{39F3777C-E3B1-9EF9-F721-A6CAC4F04D18}"/>
              </a:ext>
            </a:extLst>
          </p:cNvPr>
          <p:cNvGrpSpPr/>
          <p:nvPr/>
        </p:nvGrpSpPr>
        <p:grpSpPr>
          <a:xfrm>
            <a:off x="7642346" y="4531233"/>
            <a:ext cx="186825" cy="186825"/>
            <a:chOff x="10189795" y="6045160"/>
            <a:chExt cx="249100" cy="249100"/>
          </a:xfrm>
        </p:grpSpPr>
        <p:sp>
          <p:nvSpPr>
            <p:cNvPr id="53" name="Oval 52">
              <a:hlinkClick r:id="" action="ppaction://hlinkshowjump?jump=nextslide"/>
              <a:extLst>
                <a:ext uri="{FF2B5EF4-FFF2-40B4-BE49-F238E27FC236}">
                  <a16:creationId xmlns:a16="http://schemas.microsoft.com/office/drawing/2014/main" id="{1F7D570D-CD26-A333-3C44-F2712CB8B36A}"/>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4" name="Group 53">
              <a:extLst>
                <a:ext uri="{FF2B5EF4-FFF2-40B4-BE49-F238E27FC236}">
                  <a16:creationId xmlns:a16="http://schemas.microsoft.com/office/drawing/2014/main" id="{B38BF967-CF49-296C-D435-AC18D86097B7}"/>
                </a:ext>
              </a:extLst>
            </p:cNvPr>
            <p:cNvGrpSpPr/>
            <p:nvPr userDrawn="1"/>
          </p:nvGrpSpPr>
          <p:grpSpPr>
            <a:xfrm flipH="1" flipV="1">
              <a:off x="10297292" y="6133992"/>
              <a:ext cx="41137" cy="66044"/>
              <a:chOff x="3345327" y="4804129"/>
              <a:chExt cx="74099" cy="118964"/>
            </a:xfrm>
          </p:grpSpPr>
          <p:cxnSp>
            <p:nvCxnSpPr>
              <p:cNvPr id="56" name="Straight Connector 55">
                <a:hlinkClick r:id="" action="ppaction://hlinkshowjump?jump=nextslide"/>
                <a:extLst>
                  <a:ext uri="{FF2B5EF4-FFF2-40B4-BE49-F238E27FC236}">
                    <a16:creationId xmlns:a16="http://schemas.microsoft.com/office/drawing/2014/main" id="{95567620-17CF-1292-51EC-F3D1C1B8F5D0}"/>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nextslide"/>
                <a:extLst>
                  <a:ext uri="{FF2B5EF4-FFF2-40B4-BE49-F238E27FC236}">
                    <a16:creationId xmlns:a16="http://schemas.microsoft.com/office/drawing/2014/main" id="{B2D6D7A6-4BAE-F442-361D-E45D6B180027}"/>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8" name="Rounded Rectangle 14">
            <a:hlinkClick r:id="rId14"/>
            <a:extLst>
              <a:ext uri="{FF2B5EF4-FFF2-40B4-BE49-F238E27FC236}">
                <a16:creationId xmlns:a16="http://schemas.microsoft.com/office/drawing/2014/main" id="{88481760-E7D4-7C98-CA21-37872E28646D}"/>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4/8</a:t>
            </a:r>
            <a:endParaRPr lang="en-US" sz="800" u="sng" dirty="0">
              <a:solidFill>
                <a:schemeClr val="bg2"/>
              </a:solidFill>
            </a:endParaRPr>
          </a:p>
        </p:txBody>
      </p:sp>
      <p:sp>
        <p:nvSpPr>
          <p:cNvPr id="5" name="Arrow: Right 88">
            <a:hlinkClick r:id="" action="ppaction://hlinkshowjump?jump=lastslideviewed"/>
            <a:extLst>
              <a:ext uri="{FF2B5EF4-FFF2-40B4-BE49-F238E27FC236}">
                <a16:creationId xmlns:a16="http://schemas.microsoft.com/office/drawing/2014/main" id="{06D707E5-11C5-AFE4-DDB4-32878376DFD9}"/>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7" name="Graphic 6">
            <a:hlinkClick r:id="rId15" action="ppaction://hlinksldjump"/>
            <a:extLst>
              <a:ext uri="{FF2B5EF4-FFF2-40B4-BE49-F238E27FC236}">
                <a16:creationId xmlns:a16="http://schemas.microsoft.com/office/drawing/2014/main" id="{D2999C9C-792B-81AF-5412-3000359D470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06313" y="4526445"/>
            <a:ext cx="189117" cy="189117"/>
          </a:xfrm>
          <a:prstGeom prst="rect">
            <a:avLst/>
          </a:prstGeom>
        </p:spPr>
      </p:pic>
      <p:pic>
        <p:nvPicPr>
          <p:cNvPr id="2" name="Picture 1">
            <a:extLst>
              <a:ext uri="{FF2B5EF4-FFF2-40B4-BE49-F238E27FC236}">
                <a16:creationId xmlns:a16="http://schemas.microsoft.com/office/drawing/2014/main" id="{0BAC0737-D204-F31A-8756-87171AC95678}"/>
              </a:ext>
            </a:extLst>
          </p:cNvPr>
          <p:cNvPicPr>
            <a:picLocks noChangeAspect="1"/>
          </p:cNvPicPr>
          <p:nvPr/>
        </p:nvPicPr>
        <p:blipFill>
          <a:blip r:embed="rId5"/>
          <a:stretch>
            <a:fillRect/>
          </a:stretch>
        </p:blipFill>
        <p:spPr>
          <a:xfrm>
            <a:off x="2995383" y="2470688"/>
            <a:ext cx="280292" cy="280292"/>
          </a:xfrm>
          <a:prstGeom prst="rect">
            <a:avLst/>
          </a:prstGeom>
        </p:spPr>
      </p:pic>
      <p:pic>
        <p:nvPicPr>
          <p:cNvPr id="3" name="Picture 2">
            <a:extLst>
              <a:ext uri="{FF2B5EF4-FFF2-40B4-BE49-F238E27FC236}">
                <a16:creationId xmlns:a16="http://schemas.microsoft.com/office/drawing/2014/main" id="{9D4E0B4A-ECEB-8364-B2A3-B237BE958DBA}"/>
              </a:ext>
            </a:extLst>
          </p:cNvPr>
          <p:cNvPicPr>
            <a:picLocks noChangeAspect="1"/>
          </p:cNvPicPr>
          <p:nvPr/>
        </p:nvPicPr>
        <p:blipFill>
          <a:blip r:embed="rId6"/>
          <a:stretch>
            <a:fillRect/>
          </a:stretch>
        </p:blipFill>
        <p:spPr>
          <a:xfrm>
            <a:off x="2986593" y="2800938"/>
            <a:ext cx="280292" cy="280292"/>
          </a:xfrm>
          <a:prstGeom prst="rect">
            <a:avLst/>
          </a:prstGeom>
        </p:spPr>
      </p:pic>
    </p:spTree>
    <p:extLst>
      <p:ext uri="{BB962C8B-B14F-4D97-AF65-F5344CB8AC3E}">
        <p14:creationId xmlns:p14="http://schemas.microsoft.com/office/powerpoint/2010/main" val="2258735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2A1878D-5DA7-4F25-BA00-EEBE6EF2F4AB}"/>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A7164A-83C8-4C93-B579-A2287560E649}"/>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3. Value Chain Scope</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908607"/>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Third in scope is thoroughly looking at the end-to-end value chain to see who is impacted by the pilot and what adjustments need to be made in process, data and IT. </a:t>
            </a: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399299" y="1138017"/>
            <a:ext cx="5436693" cy="1283069"/>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rgbClr val="FBB034"/>
              </a:buClr>
              <a:buFont typeface="Arial" panose="020B0604020202020204" pitchFamily="34" charset="0"/>
              <a:buChar char="•"/>
              <a:defRPr/>
            </a:pPr>
            <a:r>
              <a:rPr lang="en-US" sz="1050" dirty="0" err="1">
                <a:solidFill>
                  <a:schemeClr val="tx2"/>
                </a:solidFill>
              </a:rPr>
              <a:t>Analysing</a:t>
            </a:r>
            <a:r>
              <a:rPr lang="en-US" sz="1050" dirty="0">
                <a:solidFill>
                  <a:schemeClr val="tx2"/>
                </a:solidFill>
              </a:rPr>
              <a:t> the end-to-end value chain will ensure you will not overlook any players nor steps that may be impacted. </a:t>
            </a:r>
          </a:p>
          <a:p>
            <a:pPr marL="214313" lvl="2" indent="-214313" fontAlgn="base">
              <a:spcAft>
                <a:spcPts val="150"/>
              </a:spcAft>
              <a:buClr>
                <a:srgbClr val="FBB034"/>
              </a:buClr>
              <a:buFont typeface="Arial" panose="020B0604020202020204" pitchFamily="34" charset="0"/>
              <a:buChar char="•"/>
              <a:defRPr/>
            </a:pPr>
            <a:r>
              <a:rPr lang="en-US" sz="1050" dirty="0">
                <a:solidFill>
                  <a:schemeClr val="tx2"/>
                </a:solidFill>
              </a:rPr>
              <a:t>It will give you an insight into the impact for the different stakeholders whether technically, operationally or </a:t>
            </a:r>
            <a:r>
              <a:rPr lang="en-US" sz="1050" dirty="0" err="1">
                <a:solidFill>
                  <a:schemeClr val="tx2"/>
                </a:solidFill>
              </a:rPr>
              <a:t>organisationally</a:t>
            </a:r>
            <a:r>
              <a:rPr lang="en-US" sz="1050" dirty="0">
                <a:solidFill>
                  <a:schemeClr val="tx2"/>
                </a:solidFill>
              </a:rPr>
              <a:t>. </a:t>
            </a:r>
          </a:p>
          <a:p>
            <a:pPr marL="214313" lvl="2" indent="-214313" fontAlgn="base">
              <a:spcAft>
                <a:spcPts val="150"/>
              </a:spcAft>
              <a:buClr>
                <a:srgbClr val="FBB034"/>
              </a:buClr>
              <a:buFont typeface="Arial" panose="020B0604020202020204" pitchFamily="34" charset="0"/>
              <a:buChar char="•"/>
              <a:defRPr/>
            </a:pPr>
            <a:r>
              <a:rPr lang="en-US" sz="1050" dirty="0">
                <a:solidFill>
                  <a:schemeClr val="tx2"/>
                </a:solidFill>
              </a:rPr>
              <a:t>During the project planning decide what changes are necessary for the pilot and which are not (resolve through workarounds, e.g. virtual stock counting).</a:t>
            </a: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39676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82"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30" name="Rounded Rectangle 93">
            <a:extLst>
              <a:ext uri="{FF2B5EF4-FFF2-40B4-BE49-F238E27FC236}">
                <a16:creationId xmlns:a16="http://schemas.microsoft.com/office/drawing/2014/main" id="{C2815CC1-EE74-4F57-9045-08C70D8F488F}"/>
              </a:ext>
            </a:extLst>
          </p:cNvPr>
          <p:cNvSpPr/>
          <p:nvPr/>
        </p:nvSpPr>
        <p:spPr>
          <a:xfrm>
            <a:off x="3666418" y="2809981"/>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APPENDIX</a:t>
            </a:r>
          </a:p>
        </p:txBody>
      </p:sp>
      <p:grpSp>
        <p:nvGrpSpPr>
          <p:cNvPr id="31" name="Group 30">
            <a:extLst>
              <a:ext uri="{FF2B5EF4-FFF2-40B4-BE49-F238E27FC236}">
                <a16:creationId xmlns:a16="http://schemas.microsoft.com/office/drawing/2014/main" id="{84321F2F-1CD6-44A2-994F-A0A52E9AFF0E}"/>
              </a:ext>
            </a:extLst>
          </p:cNvPr>
          <p:cNvGrpSpPr/>
          <p:nvPr/>
        </p:nvGrpSpPr>
        <p:grpSpPr>
          <a:xfrm>
            <a:off x="3396767" y="2714777"/>
            <a:ext cx="456300" cy="455879"/>
            <a:chOff x="4727848" y="3817902"/>
            <a:chExt cx="608400" cy="607839"/>
          </a:xfrm>
        </p:grpSpPr>
        <p:sp>
          <p:nvSpPr>
            <p:cNvPr id="32" name="Oval 20">
              <a:extLst>
                <a:ext uri="{FF2B5EF4-FFF2-40B4-BE49-F238E27FC236}">
                  <a16:creationId xmlns:a16="http://schemas.microsoft.com/office/drawing/2014/main" id="{5CEA9B7A-3A77-44A3-8AE7-9A0B6BE40F6C}"/>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33" name="Freeform 171">
              <a:extLst>
                <a:ext uri="{FF2B5EF4-FFF2-40B4-BE49-F238E27FC236}">
                  <a16:creationId xmlns:a16="http://schemas.microsoft.com/office/drawing/2014/main" id="{CED2BB16-87AA-4429-9B2C-6057746FE529}"/>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7" name="Rectangle 86">
            <a:extLst>
              <a:ext uri="{FF2B5EF4-FFF2-40B4-BE49-F238E27FC236}">
                <a16:creationId xmlns:a16="http://schemas.microsoft.com/office/drawing/2014/main" id="{3970422B-8C43-4019-BA58-3CDFCE3827F5}"/>
              </a:ext>
            </a:extLst>
          </p:cNvPr>
          <p:cNvSpPr>
            <a:spLocks/>
          </p:cNvSpPr>
          <p:nvPr/>
        </p:nvSpPr>
        <p:spPr>
          <a:xfrm>
            <a:off x="3399299" y="3233010"/>
            <a:ext cx="5292123" cy="908607"/>
          </a:xfrm>
          <a:prstGeom prst="rect">
            <a:avLst/>
          </a:prstGeom>
          <a:noFill/>
          <a:ln w="12700" cap="flat" cmpd="sng" algn="ctr">
            <a:noFill/>
            <a:prstDash val="solid"/>
          </a:ln>
          <a:effectLst/>
        </p:spPr>
        <p:txBody>
          <a:bodyPr wrap="square" tIns="54000" rtlCol="0" anchor="t">
            <a:spAutoFit/>
          </a:bodyPr>
          <a:lstStyle/>
          <a:p>
            <a:pPr marL="0" lvl="1"/>
            <a:r>
              <a:rPr lang="en-US" sz="1050">
                <a:solidFill>
                  <a:schemeClr val="tx2"/>
                </a:solidFill>
                <a:latin typeface="Verdana (Body)"/>
                <a:hlinkClick r:id="rId3" action="ppaction://hlinksldjump">
                  <a:extLst>
                    <a:ext uri="{A12FA001-AC4F-418D-AE19-62706E023703}">
                      <ahyp:hlinkClr xmlns:ahyp="http://schemas.microsoft.com/office/drawing/2018/hyperlinkcolor" val="tx"/>
                    </a:ext>
                  </a:extLst>
                </a:hlinkClick>
              </a:rPr>
              <a:t>End-to End Value Chain</a:t>
            </a:r>
            <a:endParaRPr lang="en-US" sz="1050">
              <a:solidFill>
                <a:schemeClr val="tx2"/>
              </a:solidFill>
              <a:latin typeface="Verdana (Body)"/>
            </a:endParaRPr>
          </a:p>
          <a:p>
            <a:pPr marL="0" lvl="1"/>
            <a:r>
              <a:rPr lang="en-US" sz="1050">
                <a:solidFill>
                  <a:schemeClr val="tx2"/>
                </a:solidFill>
                <a:latin typeface="Verdana (Body)"/>
                <a:hlinkClick r:id="rId4" action="ppaction://hlinksldjump">
                  <a:extLst>
                    <a:ext uri="{A12FA001-AC4F-418D-AE19-62706E023703}">
                      <ahyp:hlinkClr xmlns:ahyp="http://schemas.microsoft.com/office/drawing/2018/hyperlinkcolor" val="tx"/>
                    </a:ext>
                  </a:extLst>
                </a:hlinkClick>
              </a:rPr>
              <a:t>High-level Value Chain process impact</a:t>
            </a:r>
            <a:endParaRPr lang="en-US" sz="1050">
              <a:solidFill>
                <a:schemeClr val="tx2"/>
              </a:solidFill>
              <a:latin typeface="Verdana (Body)"/>
            </a:endParaRPr>
          </a:p>
          <a:p>
            <a:pPr marL="0" lvl="1"/>
            <a:r>
              <a:rPr lang="en-US" sz="1050">
                <a:solidFill>
                  <a:schemeClr val="tx2"/>
                </a:solidFill>
                <a:latin typeface="Verdana (Body)"/>
                <a:hlinkClick r:id="rId5" action="ppaction://hlinksldjump">
                  <a:extLst>
                    <a:ext uri="{A12FA001-AC4F-418D-AE19-62706E023703}">
                      <ahyp:hlinkClr xmlns:ahyp="http://schemas.microsoft.com/office/drawing/2018/hyperlinkcolor" val="tx"/>
                    </a:ext>
                  </a:extLst>
                </a:hlinkClick>
              </a:rPr>
              <a:t>High-level Value Chain data &amp; IT impact</a:t>
            </a:r>
            <a:endParaRPr lang="en-US" sz="1050">
              <a:solidFill>
                <a:schemeClr val="tx2"/>
              </a:solidFill>
              <a:latin typeface="Verdana (Body)"/>
            </a:endParaRPr>
          </a:p>
          <a:p>
            <a:pPr marL="0" lvl="1"/>
            <a:endParaRPr lang="en-US" sz="1050">
              <a:solidFill>
                <a:schemeClr val="tx2"/>
              </a:solidFill>
              <a:latin typeface="Verdana (Body)"/>
            </a:endParaRPr>
          </a:p>
          <a:p>
            <a:pPr marL="0" lvl="1"/>
            <a:endParaRPr lang="en-US" sz="1050">
              <a:solidFill>
                <a:schemeClr val="tx2"/>
              </a:solidFill>
              <a:latin typeface="Verdana (Body)"/>
            </a:endParaRP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grpSp>
        <p:nvGrpSpPr>
          <p:cNvPr id="66" name="Group 65">
            <a:extLst>
              <a:ext uri="{FF2B5EF4-FFF2-40B4-BE49-F238E27FC236}">
                <a16:creationId xmlns:a16="http://schemas.microsoft.com/office/drawing/2014/main" id="{41A5441E-A916-4622-87E1-1F4E84701128}"/>
              </a:ext>
            </a:extLst>
          </p:cNvPr>
          <p:cNvGrpSpPr/>
          <p:nvPr/>
        </p:nvGrpSpPr>
        <p:grpSpPr>
          <a:xfrm>
            <a:off x="125709" y="694902"/>
            <a:ext cx="456300" cy="455879"/>
            <a:chOff x="125709" y="694902"/>
            <a:chExt cx="456300" cy="455879"/>
          </a:xfrm>
        </p:grpSpPr>
        <p:sp>
          <p:nvSpPr>
            <p:cNvPr id="67" name="Oval 20">
              <a:extLst>
                <a:ext uri="{FF2B5EF4-FFF2-40B4-BE49-F238E27FC236}">
                  <a16:creationId xmlns:a16="http://schemas.microsoft.com/office/drawing/2014/main" id="{C9903B67-FA94-45CC-94FD-52790CBEE7A4}"/>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8" name="Group 67">
              <a:extLst>
                <a:ext uri="{FF2B5EF4-FFF2-40B4-BE49-F238E27FC236}">
                  <a16:creationId xmlns:a16="http://schemas.microsoft.com/office/drawing/2014/main" id="{7EF160FD-567B-444D-A6C4-64429970EA81}"/>
                </a:ext>
              </a:extLst>
            </p:cNvPr>
            <p:cNvGrpSpPr/>
            <p:nvPr/>
          </p:nvGrpSpPr>
          <p:grpSpPr>
            <a:xfrm>
              <a:off x="220796" y="783044"/>
              <a:ext cx="256959" cy="253211"/>
              <a:chOff x="2822716" y="2621795"/>
              <a:chExt cx="508632" cy="501215"/>
            </a:xfrm>
            <a:solidFill>
              <a:schemeClr val="tx1"/>
            </a:solidFill>
          </p:grpSpPr>
          <p:sp>
            <p:nvSpPr>
              <p:cNvPr id="69" name="Freeform 24">
                <a:extLst>
                  <a:ext uri="{FF2B5EF4-FFF2-40B4-BE49-F238E27FC236}">
                    <a16:creationId xmlns:a16="http://schemas.microsoft.com/office/drawing/2014/main" id="{72ABC0BB-0C96-4022-92D5-CF19E09CA181}"/>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70" name="Freeform 25">
                <a:extLst>
                  <a:ext uri="{FF2B5EF4-FFF2-40B4-BE49-F238E27FC236}">
                    <a16:creationId xmlns:a16="http://schemas.microsoft.com/office/drawing/2014/main" id="{8223C80A-E60A-437E-8CFF-47A59C6DE2E3}"/>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sp>
        <p:nvSpPr>
          <p:cNvPr id="49" name="Slide Number Placeholder 3">
            <a:extLst>
              <a:ext uri="{FF2B5EF4-FFF2-40B4-BE49-F238E27FC236}">
                <a16:creationId xmlns:a16="http://schemas.microsoft.com/office/drawing/2014/main" id="{97F52B60-AEAD-4929-826F-309A7BDF4FC8}"/>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35</a:t>
            </a:fld>
            <a:endParaRPr lang="en-US"/>
          </a:p>
        </p:txBody>
      </p:sp>
      <p:sp>
        <p:nvSpPr>
          <p:cNvPr id="21" name="AutoShape 2">
            <a:hlinkClick r:id="rId6" action="ppaction://hlinksldjump"/>
            <a:extLst>
              <a:ext uri="{FF2B5EF4-FFF2-40B4-BE49-F238E27FC236}">
                <a16:creationId xmlns:a16="http://schemas.microsoft.com/office/drawing/2014/main" id="{43CFDE70-BE08-E388-FB21-B1F4593969A1}"/>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23" name="AutoShape 2">
            <a:hlinkClick r:id="rId7" action="ppaction://hlinksldjump"/>
            <a:extLst>
              <a:ext uri="{FF2B5EF4-FFF2-40B4-BE49-F238E27FC236}">
                <a16:creationId xmlns:a16="http://schemas.microsoft.com/office/drawing/2014/main" id="{6DD48522-FECE-52BA-3117-13E74F01FEED}"/>
              </a:ext>
            </a:extLst>
          </p:cNvPr>
          <p:cNvSpPr>
            <a:spLocks noChangeArrowheads="1"/>
          </p:cNvSpPr>
          <p:nvPr/>
        </p:nvSpPr>
        <p:spPr bwMode="gray">
          <a:xfrm>
            <a:off x="3868793" y="4535154"/>
            <a:ext cx="797767" cy="185652"/>
          </a:xfrm>
          <a:prstGeom prst="roundRect">
            <a:avLst>
              <a:gd name="adj" fmla="val 50000"/>
            </a:avLst>
          </a:prstGeom>
          <a:solidFill>
            <a:schemeClr val="accent5"/>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WHAT</a:t>
            </a:r>
          </a:p>
        </p:txBody>
      </p:sp>
      <p:sp>
        <p:nvSpPr>
          <p:cNvPr id="24" name="AutoShape 2">
            <a:hlinkClick r:id="rId8" action="ppaction://hlinksldjump"/>
            <a:extLst>
              <a:ext uri="{FF2B5EF4-FFF2-40B4-BE49-F238E27FC236}">
                <a16:creationId xmlns:a16="http://schemas.microsoft.com/office/drawing/2014/main" id="{AEC84095-5A6C-61D3-D3AA-4C8ED3F6971F}"/>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25" name="AutoShape 2">
            <a:hlinkClick r:id="rId9" action="ppaction://hlinksldjump"/>
            <a:extLst>
              <a:ext uri="{FF2B5EF4-FFF2-40B4-BE49-F238E27FC236}">
                <a16:creationId xmlns:a16="http://schemas.microsoft.com/office/drawing/2014/main" id="{3BD2CAF2-BA03-F496-FBA0-D510321E411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26" name="AutoShape 2">
            <a:hlinkClick r:id="rId10" action="ppaction://hlinksldjump"/>
            <a:extLst>
              <a:ext uri="{FF2B5EF4-FFF2-40B4-BE49-F238E27FC236}">
                <a16:creationId xmlns:a16="http://schemas.microsoft.com/office/drawing/2014/main" id="{504E9F5F-1C50-CC88-0009-4B6F79B5EDD4}"/>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44" name="Group 43">
            <a:extLst>
              <a:ext uri="{FF2B5EF4-FFF2-40B4-BE49-F238E27FC236}">
                <a16:creationId xmlns:a16="http://schemas.microsoft.com/office/drawing/2014/main" id="{41AF7786-D605-3832-3FE6-2C4C825CE2B1}"/>
              </a:ext>
            </a:extLst>
          </p:cNvPr>
          <p:cNvGrpSpPr/>
          <p:nvPr/>
        </p:nvGrpSpPr>
        <p:grpSpPr>
          <a:xfrm>
            <a:off x="7405014" y="4531233"/>
            <a:ext cx="186825" cy="186825"/>
            <a:chOff x="9873352" y="6041644"/>
            <a:chExt cx="249100" cy="249100"/>
          </a:xfrm>
        </p:grpSpPr>
        <p:sp>
          <p:nvSpPr>
            <p:cNvPr id="45" name="Oval 44">
              <a:hlinkClick r:id="" action="ppaction://hlinkshowjump?jump=previousslide"/>
              <a:extLst>
                <a:ext uri="{FF2B5EF4-FFF2-40B4-BE49-F238E27FC236}">
                  <a16:creationId xmlns:a16="http://schemas.microsoft.com/office/drawing/2014/main" id="{0F932658-08F4-D1D7-9A82-39B293A3313E}"/>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6" name="Group 45">
              <a:extLst>
                <a:ext uri="{FF2B5EF4-FFF2-40B4-BE49-F238E27FC236}">
                  <a16:creationId xmlns:a16="http://schemas.microsoft.com/office/drawing/2014/main" id="{1C2A4392-BA93-D382-3654-EA82C771217A}"/>
                </a:ext>
              </a:extLst>
            </p:cNvPr>
            <p:cNvGrpSpPr/>
            <p:nvPr userDrawn="1"/>
          </p:nvGrpSpPr>
          <p:grpSpPr>
            <a:xfrm>
              <a:off x="9971776" y="6136088"/>
              <a:ext cx="41137" cy="66044"/>
              <a:chOff x="3345327" y="4804129"/>
              <a:chExt cx="74099" cy="118964"/>
            </a:xfrm>
          </p:grpSpPr>
          <p:cxnSp>
            <p:nvCxnSpPr>
              <p:cNvPr id="47" name="Straight Connector 46">
                <a:hlinkClick r:id="" action="ppaction://hlinkshowjump?jump=previousslide"/>
                <a:extLst>
                  <a:ext uri="{FF2B5EF4-FFF2-40B4-BE49-F238E27FC236}">
                    <a16:creationId xmlns:a16="http://schemas.microsoft.com/office/drawing/2014/main" id="{793560B5-A7FA-2C30-B55A-A1DB64044329}"/>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hlinkClick r:id="" action="ppaction://hlinkshowjump?jump=previousslide"/>
                <a:extLst>
                  <a:ext uri="{FF2B5EF4-FFF2-40B4-BE49-F238E27FC236}">
                    <a16:creationId xmlns:a16="http://schemas.microsoft.com/office/drawing/2014/main" id="{A464291A-D49C-32F7-1959-BDB020C1BDEA}"/>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50" name="Group 49">
            <a:extLst>
              <a:ext uri="{FF2B5EF4-FFF2-40B4-BE49-F238E27FC236}">
                <a16:creationId xmlns:a16="http://schemas.microsoft.com/office/drawing/2014/main" id="{74970B38-DBA9-30FD-C1AB-215764A3DFD3}"/>
              </a:ext>
            </a:extLst>
          </p:cNvPr>
          <p:cNvGrpSpPr/>
          <p:nvPr/>
        </p:nvGrpSpPr>
        <p:grpSpPr>
          <a:xfrm>
            <a:off x="7642346" y="4531233"/>
            <a:ext cx="186825" cy="186825"/>
            <a:chOff x="10189795" y="6045160"/>
            <a:chExt cx="249100" cy="249100"/>
          </a:xfrm>
        </p:grpSpPr>
        <p:sp>
          <p:nvSpPr>
            <p:cNvPr id="51" name="Oval 50">
              <a:hlinkClick r:id="" action="ppaction://hlinkshowjump?jump=nextslide"/>
              <a:extLst>
                <a:ext uri="{FF2B5EF4-FFF2-40B4-BE49-F238E27FC236}">
                  <a16:creationId xmlns:a16="http://schemas.microsoft.com/office/drawing/2014/main" id="{C05274DE-E8F9-64C8-3C5E-6496F06CD31E}"/>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2" name="Group 51">
              <a:extLst>
                <a:ext uri="{FF2B5EF4-FFF2-40B4-BE49-F238E27FC236}">
                  <a16:creationId xmlns:a16="http://schemas.microsoft.com/office/drawing/2014/main" id="{0FC2BE1F-555C-6ABB-A1F1-4D13F8DF22B7}"/>
                </a:ext>
              </a:extLst>
            </p:cNvPr>
            <p:cNvGrpSpPr/>
            <p:nvPr userDrawn="1"/>
          </p:nvGrpSpPr>
          <p:grpSpPr>
            <a:xfrm flipH="1" flipV="1">
              <a:off x="10297292" y="6133992"/>
              <a:ext cx="41137" cy="66044"/>
              <a:chOff x="3345327" y="4804129"/>
              <a:chExt cx="74099" cy="118964"/>
            </a:xfrm>
          </p:grpSpPr>
          <p:cxnSp>
            <p:nvCxnSpPr>
              <p:cNvPr id="53" name="Straight Connector 52">
                <a:hlinkClick r:id="" action="ppaction://hlinkshowjump?jump=nextslide"/>
                <a:extLst>
                  <a:ext uri="{FF2B5EF4-FFF2-40B4-BE49-F238E27FC236}">
                    <a16:creationId xmlns:a16="http://schemas.microsoft.com/office/drawing/2014/main" id="{4C107FD2-7433-6BB8-6A65-B10E80668148}"/>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hlinkClick r:id="" action="ppaction://hlinkshowjump?jump=nextslide"/>
                <a:extLst>
                  <a:ext uri="{FF2B5EF4-FFF2-40B4-BE49-F238E27FC236}">
                    <a16:creationId xmlns:a16="http://schemas.microsoft.com/office/drawing/2014/main" id="{724E9490-B9C8-98CE-E779-441B1C0A13DC}"/>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5" name="Rounded Rectangle 14">
            <a:hlinkClick r:id="rId11"/>
            <a:extLst>
              <a:ext uri="{FF2B5EF4-FFF2-40B4-BE49-F238E27FC236}">
                <a16:creationId xmlns:a16="http://schemas.microsoft.com/office/drawing/2014/main" id="{844B446B-B071-6CDC-D052-CF914353040A}"/>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5/8</a:t>
            </a:r>
            <a:endParaRPr lang="en-US" sz="800" u="sng" dirty="0">
              <a:solidFill>
                <a:schemeClr val="bg2"/>
              </a:solidFill>
            </a:endParaRPr>
          </a:p>
        </p:txBody>
      </p:sp>
      <p:sp>
        <p:nvSpPr>
          <p:cNvPr id="9" name="Arrow: Right 88">
            <a:hlinkClick r:id="" action="ppaction://hlinkshowjump?jump=lastslideviewed"/>
            <a:extLst>
              <a:ext uri="{FF2B5EF4-FFF2-40B4-BE49-F238E27FC236}">
                <a16:creationId xmlns:a16="http://schemas.microsoft.com/office/drawing/2014/main" id="{11D026DA-AA85-F2B3-A281-598BC074D58E}"/>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19" name="Graphic 18">
            <a:hlinkClick r:id="rId12" action="ppaction://hlinksldjump"/>
            <a:extLst>
              <a:ext uri="{FF2B5EF4-FFF2-40B4-BE49-F238E27FC236}">
                <a16:creationId xmlns:a16="http://schemas.microsoft.com/office/drawing/2014/main" id="{65B85115-B269-3BB9-5D2E-14C5CEC51D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2933288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4F36C72-F26C-4C40-93E9-A47A32F8BDD9}"/>
              </a:ext>
            </a:extLst>
          </p:cNvPr>
          <p:cNvSpPr>
            <a:spLocks noGrp="1"/>
          </p:cNvSpPr>
          <p:nvPr>
            <p:ph type="title"/>
          </p:nvPr>
        </p:nvSpPr>
        <p:spPr/>
        <p:txBody>
          <a:bodyPr vert="horz"/>
          <a:lstStyle/>
          <a:p>
            <a:r>
              <a:rPr lang="en-US" sz="1800" dirty="0"/>
              <a:t>3. Value chain</a:t>
            </a:r>
            <a:br>
              <a:rPr lang="en-US" dirty="0"/>
            </a:br>
            <a:r>
              <a:rPr lang="en-US" sz="1350" b="1" dirty="0">
                <a:solidFill>
                  <a:srgbClr val="FBB034"/>
                </a:solidFill>
              </a:rPr>
              <a:t>Think about the </a:t>
            </a:r>
            <a:r>
              <a:rPr lang="en-US" sz="1350" b="1" dirty="0" err="1">
                <a:solidFill>
                  <a:srgbClr val="FBB034"/>
                </a:solidFill>
              </a:rPr>
              <a:t>E2E</a:t>
            </a:r>
            <a:r>
              <a:rPr lang="en-US" sz="1350" b="1" dirty="0">
                <a:solidFill>
                  <a:srgbClr val="FBB034"/>
                </a:solidFill>
              </a:rPr>
              <a:t> impact in the whole value chain and all process, data and IT touchpoints</a:t>
            </a:r>
          </a:p>
        </p:txBody>
      </p:sp>
      <p:sp>
        <p:nvSpPr>
          <p:cNvPr id="34" name="Arc 33">
            <a:extLst>
              <a:ext uri="{FF2B5EF4-FFF2-40B4-BE49-F238E27FC236}">
                <a16:creationId xmlns:a16="http://schemas.microsoft.com/office/drawing/2014/main" id="{3E598BC5-97E9-6DD7-4E6C-A5AE58EC37BA}"/>
              </a:ext>
            </a:extLst>
          </p:cNvPr>
          <p:cNvSpPr/>
          <p:nvPr/>
        </p:nvSpPr>
        <p:spPr>
          <a:xfrm>
            <a:off x="2828260" y="3693037"/>
            <a:ext cx="1026536" cy="489098"/>
          </a:xfrm>
          <a:prstGeom prst="arc">
            <a:avLst/>
          </a:prstGeom>
          <a:ln>
            <a:solidFill>
              <a:schemeClr val="bg1"/>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Slide Number Placeholder 3">
            <a:extLst>
              <a:ext uri="{FF2B5EF4-FFF2-40B4-BE49-F238E27FC236}">
                <a16:creationId xmlns:a16="http://schemas.microsoft.com/office/drawing/2014/main" id="{174A7554-78D7-4ABC-A64D-E6251552A690}"/>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36</a:t>
            </a:fld>
            <a:endParaRPr lang="en-US"/>
          </a:p>
        </p:txBody>
      </p:sp>
      <p:pic>
        <p:nvPicPr>
          <p:cNvPr id="8" name="Picture 7">
            <a:extLst>
              <a:ext uri="{FF2B5EF4-FFF2-40B4-BE49-F238E27FC236}">
                <a16:creationId xmlns:a16="http://schemas.microsoft.com/office/drawing/2014/main" id="{35FE3196-41C1-246E-48BA-121CB9B68682}"/>
              </a:ext>
            </a:extLst>
          </p:cNvPr>
          <p:cNvPicPr>
            <a:picLocks noChangeAspect="1"/>
          </p:cNvPicPr>
          <p:nvPr/>
        </p:nvPicPr>
        <p:blipFill rotWithShape="1">
          <a:blip r:embed="rId3"/>
          <a:srcRect b="3261"/>
          <a:stretch/>
        </p:blipFill>
        <p:spPr>
          <a:xfrm>
            <a:off x="0" y="988863"/>
            <a:ext cx="9144000" cy="3062536"/>
          </a:xfrm>
          <a:prstGeom prst="rect">
            <a:avLst/>
          </a:prstGeom>
        </p:spPr>
      </p:pic>
      <p:sp>
        <p:nvSpPr>
          <p:cNvPr id="7" name="AutoShape 2">
            <a:hlinkClick r:id="rId4" action="ppaction://hlinksldjump"/>
            <a:extLst>
              <a:ext uri="{FF2B5EF4-FFF2-40B4-BE49-F238E27FC236}">
                <a16:creationId xmlns:a16="http://schemas.microsoft.com/office/drawing/2014/main" id="{5C317B1B-B691-B626-2569-58CBC766A3F9}"/>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0" name="AutoShape 2">
            <a:hlinkClick r:id="rId5" action="ppaction://hlinksldjump"/>
            <a:extLst>
              <a:ext uri="{FF2B5EF4-FFF2-40B4-BE49-F238E27FC236}">
                <a16:creationId xmlns:a16="http://schemas.microsoft.com/office/drawing/2014/main" id="{A0942776-BC7C-4733-B5C9-9E66CD6F6562}"/>
              </a:ext>
            </a:extLst>
          </p:cNvPr>
          <p:cNvSpPr>
            <a:spLocks noChangeArrowheads="1"/>
          </p:cNvSpPr>
          <p:nvPr/>
        </p:nvSpPr>
        <p:spPr bwMode="gray">
          <a:xfrm>
            <a:off x="3868793" y="4535154"/>
            <a:ext cx="797767" cy="185652"/>
          </a:xfrm>
          <a:prstGeom prst="roundRect">
            <a:avLst>
              <a:gd name="adj" fmla="val 50000"/>
            </a:avLst>
          </a:prstGeom>
          <a:solidFill>
            <a:schemeClr val="accent5"/>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WHAT</a:t>
            </a:r>
          </a:p>
        </p:txBody>
      </p:sp>
      <p:sp>
        <p:nvSpPr>
          <p:cNvPr id="11" name="AutoShape 2">
            <a:hlinkClick r:id="rId6" action="ppaction://hlinksldjump"/>
            <a:extLst>
              <a:ext uri="{FF2B5EF4-FFF2-40B4-BE49-F238E27FC236}">
                <a16:creationId xmlns:a16="http://schemas.microsoft.com/office/drawing/2014/main" id="{C1C0A33E-2AE0-2225-52DF-1E86BA8322AC}"/>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2" name="AutoShape 2">
            <a:hlinkClick r:id="rId7" action="ppaction://hlinksldjump"/>
            <a:extLst>
              <a:ext uri="{FF2B5EF4-FFF2-40B4-BE49-F238E27FC236}">
                <a16:creationId xmlns:a16="http://schemas.microsoft.com/office/drawing/2014/main" id="{CCBE652D-92F9-DA6C-8F47-90B6B660BCB2}"/>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24" name="AutoShape 2">
            <a:hlinkClick r:id="rId8" action="ppaction://hlinksldjump"/>
            <a:extLst>
              <a:ext uri="{FF2B5EF4-FFF2-40B4-BE49-F238E27FC236}">
                <a16:creationId xmlns:a16="http://schemas.microsoft.com/office/drawing/2014/main" id="{91B4358D-347D-106B-999D-F5F7210EAE2E}"/>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13" name="Group 12">
            <a:extLst>
              <a:ext uri="{FF2B5EF4-FFF2-40B4-BE49-F238E27FC236}">
                <a16:creationId xmlns:a16="http://schemas.microsoft.com/office/drawing/2014/main" id="{0D9A9584-D1E1-D4BA-FE2D-3E75B064841A}"/>
              </a:ext>
            </a:extLst>
          </p:cNvPr>
          <p:cNvGrpSpPr/>
          <p:nvPr/>
        </p:nvGrpSpPr>
        <p:grpSpPr>
          <a:xfrm>
            <a:off x="7405014" y="4531233"/>
            <a:ext cx="186825" cy="186825"/>
            <a:chOff x="9873352" y="6041644"/>
            <a:chExt cx="249100" cy="249100"/>
          </a:xfrm>
        </p:grpSpPr>
        <p:sp>
          <p:nvSpPr>
            <p:cNvPr id="14" name="Oval 13">
              <a:hlinkClick r:id="" action="ppaction://hlinkshowjump?jump=previousslide"/>
              <a:extLst>
                <a:ext uri="{FF2B5EF4-FFF2-40B4-BE49-F238E27FC236}">
                  <a16:creationId xmlns:a16="http://schemas.microsoft.com/office/drawing/2014/main" id="{F5488FC8-B5D2-5871-809A-3D164EEFE907}"/>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5" name="Group 14">
              <a:extLst>
                <a:ext uri="{FF2B5EF4-FFF2-40B4-BE49-F238E27FC236}">
                  <a16:creationId xmlns:a16="http://schemas.microsoft.com/office/drawing/2014/main" id="{5E6D047C-1514-4DA4-BD86-CF70E76714B0}"/>
                </a:ext>
              </a:extLst>
            </p:cNvPr>
            <p:cNvGrpSpPr/>
            <p:nvPr userDrawn="1"/>
          </p:nvGrpSpPr>
          <p:grpSpPr>
            <a:xfrm>
              <a:off x="9971776" y="6136088"/>
              <a:ext cx="41137" cy="66044"/>
              <a:chOff x="3345327" y="4804129"/>
              <a:chExt cx="74099" cy="118964"/>
            </a:xfrm>
          </p:grpSpPr>
          <p:cxnSp>
            <p:nvCxnSpPr>
              <p:cNvPr id="16" name="Straight Connector 15">
                <a:hlinkClick r:id="" action="ppaction://hlinkshowjump?jump=previousslide"/>
                <a:extLst>
                  <a:ext uri="{FF2B5EF4-FFF2-40B4-BE49-F238E27FC236}">
                    <a16:creationId xmlns:a16="http://schemas.microsoft.com/office/drawing/2014/main" id="{FFE5F977-7753-279F-23AF-DFC8C885FCA7}"/>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hlinkClick r:id="" action="ppaction://hlinkshowjump?jump=previousslide"/>
                <a:extLst>
                  <a:ext uri="{FF2B5EF4-FFF2-40B4-BE49-F238E27FC236}">
                    <a16:creationId xmlns:a16="http://schemas.microsoft.com/office/drawing/2014/main" id="{7C0C00E8-E9E4-9553-B75A-71F7ECC4916D}"/>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19" name="Group 18">
            <a:extLst>
              <a:ext uri="{FF2B5EF4-FFF2-40B4-BE49-F238E27FC236}">
                <a16:creationId xmlns:a16="http://schemas.microsoft.com/office/drawing/2014/main" id="{02A698F6-E796-DFB7-6D31-BB34E3E6B9B7}"/>
              </a:ext>
            </a:extLst>
          </p:cNvPr>
          <p:cNvGrpSpPr/>
          <p:nvPr/>
        </p:nvGrpSpPr>
        <p:grpSpPr>
          <a:xfrm>
            <a:off x="7642346" y="4531233"/>
            <a:ext cx="186825" cy="186825"/>
            <a:chOff x="10189795" y="6045160"/>
            <a:chExt cx="249100" cy="249100"/>
          </a:xfrm>
        </p:grpSpPr>
        <p:sp>
          <p:nvSpPr>
            <p:cNvPr id="20" name="Oval 19">
              <a:hlinkClick r:id="" action="ppaction://hlinkshowjump?jump=nextslide"/>
              <a:extLst>
                <a:ext uri="{FF2B5EF4-FFF2-40B4-BE49-F238E27FC236}">
                  <a16:creationId xmlns:a16="http://schemas.microsoft.com/office/drawing/2014/main" id="{EAA4806D-4006-86FD-05DD-234C6D3F70C9}"/>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1" name="Group 20">
              <a:extLst>
                <a:ext uri="{FF2B5EF4-FFF2-40B4-BE49-F238E27FC236}">
                  <a16:creationId xmlns:a16="http://schemas.microsoft.com/office/drawing/2014/main" id="{13C16E1E-40AC-A0C9-5042-53D55A0E1997}"/>
                </a:ext>
              </a:extLst>
            </p:cNvPr>
            <p:cNvGrpSpPr/>
            <p:nvPr userDrawn="1"/>
          </p:nvGrpSpPr>
          <p:grpSpPr>
            <a:xfrm flipH="1" flipV="1">
              <a:off x="10297292" y="6133992"/>
              <a:ext cx="41137" cy="66044"/>
              <a:chOff x="3345327" y="4804129"/>
              <a:chExt cx="74099" cy="118964"/>
            </a:xfrm>
          </p:grpSpPr>
          <p:cxnSp>
            <p:nvCxnSpPr>
              <p:cNvPr id="22" name="Straight Connector 21">
                <a:hlinkClick r:id="" action="ppaction://hlinkshowjump?jump=nextslide"/>
                <a:extLst>
                  <a:ext uri="{FF2B5EF4-FFF2-40B4-BE49-F238E27FC236}">
                    <a16:creationId xmlns:a16="http://schemas.microsoft.com/office/drawing/2014/main" id="{F86511A4-AB5A-703F-9D7E-0E8A214176BB}"/>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hlinkClick r:id="" action="ppaction://hlinkshowjump?jump=nextslide"/>
                <a:extLst>
                  <a:ext uri="{FF2B5EF4-FFF2-40B4-BE49-F238E27FC236}">
                    <a16:creationId xmlns:a16="http://schemas.microsoft.com/office/drawing/2014/main" id="{994F257D-6F31-74BA-6B87-288D01D927F9}"/>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25" name="Rounded Rectangle 14">
            <a:hlinkClick r:id="rId9"/>
            <a:extLst>
              <a:ext uri="{FF2B5EF4-FFF2-40B4-BE49-F238E27FC236}">
                <a16:creationId xmlns:a16="http://schemas.microsoft.com/office/drawing/2014/main" id="{F5E4396F-1551-B902-F78D-477144B8AD09}"/>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6/8</a:t>
            </a:r>
            <a:endParaRPr lang="en-US" sz="800" u="sng" dirty="0">
              <a:solidFill>
                <a:schemeClr val="bg2"/>
              </a:solidFill>
            </a:endParaRPr>
          </a:p>
        </p:txBody>
      </p:sp>
      <p:sp>
        <p:nvSpPr>
          <p:cNvPr id="4" name="Arrow: Right 88">
            <a:hlinkClick r:id="" action="ppaction://hlinkshowjump?jump=lastslideviewed"/>
            <a:extLst>
              <a:ext uri="{FF2B5EF4-FFF2-40B4-BE49-F238E27FC236}">
                <a16:creationId xmlns:a16="http://schemas.microsoft.com/office/drawing/2014/main" id="{7E45A205-D832-A3D6-D3EA-7308B068345B}"/>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5" name="Graphic 4">
            <a:hlinkClick r:id="rId10" action="ppaction://hlinksldjump"/>
            <a:extLst>
              <a:ext uri="{FF2B5EF4-FFF2-40B4-BE49-F238E27FC236}">
                <a16:creationId xmlns:a16="http://schemas.microsoft.com/office/drawing/2014/main" id="{9E9DB70B-F861-5A7F-1DF7-3BABB2BF41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679856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40F9163-13D8-4139-B028-B3C0BEBF043C}"/>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2100" dirty="0"/>
              <a:t>3. Value Chain</a:t>
            </a:r>
            <a:br>
              <a:rPr lang="en-US" sz="2100" dirty="0"/>
            </a:br>
            <a:r>
              <a:rPr lang="en-US" sz="1350" b="1" dirty="0">
                <a:solidFill>
                  <a:srgbClr val="FBB034"/>
                </a:solidFill>
              </a:rPr>
              <a:t>Possible process impact</a:t>
            </a:r>
          </a:p>
        </p:txBody>
      </p:sp>
      <p:sp>
        <p:nvSpPr>
          <p:cNvPr id="24" name="Slide Number Placeholder 3">
            <a:extLst>
              <a:ext uri="{FF2B5EF4-FFF2-40B4-BE49-F238E27FC236}">
                <a16:creationId xmlns:a16="http://schemas.microsoft.com/office/drawing/2014/main" id="{BFA3E5E7-9DBB-473B-8D9A-01C2EC9A5824}"/>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37</a:t>
            </a:fld>
            <a:endParaRPr lang="en-US"/>
          </a:p>
        </p:txBody>
      </p:sp>
      <p:grpSp>
        <p:nvGrpSpPr>
          <p:cNvPr id="64" name="Group 63">
            <a:extLst>
              <a:ext uri="{FF2B5EF4-FFF2-40B4-BE49-F238E27FC236}">
                <a16:creationId xmlns:a16="http://schemas.microsoft.com/office/drawing/2014/main" id="{68FB080C-62EF-0CD3-9354-FEE0AFFF8EFF}"/>
              </a:ext>
            </a:extLst>
          </p:cNvPr>
          <p:cNvGrpSpPr/>
          <p:nvPr/>
        </p:nvGrpSpPr>
        <p:grpSpPr>
          <a:xfrm>
            <a:off x="409818" y="851898"/>
            <a:ext cx="8330772" cy="3457635"/>
            <a:chOff x="356028" y="825003"/>
            <a:chExt cx="8330772" cy="3457635"/>
          </a:xfrm>
        </p:grpSpPr>
        <p:grpSp>
          <p:nvGrpSpPr>
            <p:cNvPr id="2" name="Group 1">
              <a:extLst>
                <a:ext uri="{FF2B5EF4-FFF2-40B4-BE49-F238E27FC236}">
                  <a16:creationId xmlns:a16="http://schemas.microsoft.com/office/drawing/2014/main" id="{0E505E32-5D6C-B5BC-FC2C-5D3A31F5D3AB}"/>
                </a:ext>
              </a:extLst>
            </p:cNvPr>
            <p:cNvGrpSpPr/>
            <p:nvPr/>
          </p:nvGrpSpPr>
          <p:grpSpPr>
            <a:xfrm>
              <a:off x="371279" y="838398"/>
              <a:ext cx="4114800" cy="1097280"/>
              <a:chOff x="447479" y="1047750"/>
              <a:chExt cx="4200721" cy="1097280"/>
            </a:xfrm>
          </p:grpSpPr>
          <p:sp>
            <p:nvSpPr>
              <p:cNvPr id="3" name="Rectangle: Diagonal Corners Rounded 2">
                <a:extLst>
                  <a:ext uri="{FF2B5EF4-FFF2-40B4-BE49-F238E27FC236}">
                    <a16:creationId xmlns:a16="http://schemas.microsoft.com/office/drawing/2014/main" id="{AE339BF1-15DC-7994-6D44-5D340B21C14F}"/>
                  </a:ext>
                </a:extLst>
              </p:cNvPr>
              <p:cNvSpPr/>
              <p:nvPr/>
            </p:nvSpPr>
            <p:spPr>
              <a:xfrm>
                <a:off x="447479" y="1047750"/>
                <a:ext cx="4124521" cy="1097280"/>
              </a:xfrm>
              <a:prstGeom prst="round2Diag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4" name="Picture 3">
                <a:extLst>
                  <a:ext uri="{FF2B5EF4-FFF2-40B4-BE49-F238E27FC236}">
                    <a16:creationId xmlns:a16="http://schemas.microsoft.com/office/drawing/2014/main" id="{A6894EDF-EA44-1926-A395-D214B75FAE4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4191" t="35048" r="83714" b="41253"/>
              <a:stretch/>
            </p:blipFill>
            <p:spPr>
              <a:xfrm>
                <a:off x="533400" y="1123950"/>
                <a:ext cx="904680" cy="543503"/>
              </a:xfrm>
              <a:prstGeom prst="rect">
                <a:avLst/>
              </a:prstGeom>
            </p:spPr>
          </p:pic>
          <p:sp>
            <p:nvSpPr>
              <p:cNvPr id="5" name="TextBox 4">
                <a:extLst>
                  <a:ext uri="{FF2B5EF4-FFF2-40B4-BE49-F238E27FC236}">
                    <a16:creationId xmlns:a16="http://schemas.microsoft.com/office/drawing/2014/main" id="{19953C2E-E3E1-CF70-E609-55A98BEA135C}"/>
                  </a:ext>
                </a:extLst>
              </p:cNvPr>
              <p:cNvSpPr txBox="1"/>
              <p:nvPr/>
            </p:nvSpPr>
            <p:spPr>
              <a:xfrm>
                <a:off x="451278" y="1637199"/>
                <a:ext cx="1326722" cy="507831"/>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B6DE"/>
                    </a:solidFill>
                    <a:effectLst/>
                    <a:uLnTx/>
                    <a:uFillTx/>
                    <a:latin typeface="Verdana"/>
                    <a:ea typeface="+mn-ea"/>
                    <a:cs typeface="+mn-cs"/>
                  </a:rPr>
                  <a:t>Manufacture and packaging of finished goods</a:t>
                </a:r>
                <a:endParaRPr kumimoji="0" lang="en-GB" sz="900" b="1" i="0" u="none" strike="noStrike" kern="1200" cap="none" spc="0" normalizeH="0" baseline="0" noProof="0">
                  <a:ln>
                    <a:noFill/>
                  </a:ln>
                  <a:solidFill>
                    <a:srgbClr val="00B6DE"/>
                  </a:solidFill>
                  <a:effectLst/>
                  <a:uLnTx/>
                  <a:uFillTx/>
                  <a:latin typeface="Verdana"/>
                  <a:ea typeface="+mn-ea"/>
                  <a:cs typeface="+mn-cs"/>
                </a:endParaRPr>
              </a:p>
            </p:txBody>
          </p:sp>
          <p:sp>
            <p:nvSpPr>
              <p:cNvPr id="6" name="TextBox 5">
                <a:extLst>
                  <a:ext uri="{FF2B5EF4-FFF2-40B4-BE49-F238E27FC236}">
                    <a16:creationId xmlns:a16="http://schemas.microsoft.com/office/drawing/2014/main" id="{6D106651-8F26-CA34-E8A9-C9363360C827}"/>
                  </a:ext>
                </a:extLst>
              </p:cNvPr>
              <p:cNvSpPr txBox="1"/>
              <p:nvPr/>
            </p:nvSpPr>
            <p:spPr>
              <a:xfrm>
                <a:off x="1524000" y="1090876"/>
                <a:ext cx="1600200"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00B6DE"/>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Printing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Packaging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Labelling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7" name="TextBox 6">
                <a:extLst>
                  <a:ext uri="{FF2B5EF4-FFF2-40B4-BE49-F238E27FC236}">
                    <a16:creationId xmlns:a16="http://schemas.microsoft.com/office/drawing/2014/main" id="{EDFAE96F-45BD-B875-9AB9-E56122F2E67F}"/>
                  </a:ext>
                </a:extLst>
              </p:cNvPr>
              <p:cNvSpPr txBox="1"/>
              <p:nvPr/>
            </p:nvSpPr>
            <p:spPr>
              <a:xfrm>
                <a:off x="2593351" y="1090876"/>
                <a:ext cx="2054849"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00B6DE"/>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Redesign packaging and labels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production lines (packaging &amp; printing)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On-demand 2D print solutions for item/case/pallet labelling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8" name="Group 7">
              <a:extLst>
                <a:ext uri="{FF2B5EF4-FFF2-40B4-BE49-F238E27FC236}">
                  <a16:creationId xmlns:a16="http://schemas.microsoft.com/office/drawing/2014/main" id="{D57354EA-8C64-BC36-1A8F-63B228CFCB2A}"/>
                </a:ext>
              </a:extLst>
            </p:cNvPr>
            <p:cNvGrpSpPr/>
            <p:nvPr/>
          </p:nvGrpSpPr>
          <p:grpSpPr>
            <a:xfrm>
              <a:off x="356028" y="2011878"/>
              <a:ext cx="4114800" cy="1147689"/>
              <a:chOff x="432228" y="2221230"/>
              <a:chExt cx="4215972" cy="1147689"/>
            </a:xfrm>
          </p:grpSpPr>
          <p:sp>
            <p:nvSpPr>
              <p:cNvPr id="9" name="Rectangle: Diagonal Corners Rounded 8">
                <a:extLst>
                  <a:ext uri="{FF2B5EF4-FFF2-40B4-BE49-F238E27FC236}">
                    <a16:creationId xmlns:a16="http://schemas.microsoft.com/office/drawing/2014/main" id="{D42C2627-30E0-E1E4-8A3F-1992D2D83DE3}"/>
                  </a:ext>
                </a:extLst>
              </p:cNvPr>
              <p:cNvSpPr/>
              <p:nvPr/>
            </p:nvSpPr>
            <p:spPr>
              <a:xfrm>
                <a:off x="444929" y="2221230"/>
                <a:ext cx="4124521" cy="1097280"/>
              </a:xfrm>
              <a:prstGeom prst="round2Diag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10" name="Picture 9">
                <a:extLst>
                  <a:ext uri="{FF2B5EF4-FFF2-40B4-BE49-F238E27FC236}">
                    <a16:creationId xmlns:a16="http://schemas.microsoft.com/office/drawing/2014/main" id="{764032A0-3949-CD95-23CD-616D35CEA93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0491" t="41693" r="68303" b="25080"/>
              <a:stretch/>
            </p:blipFill>
            <p:spPr>
              <a:xfrm>
                <a:off x="533400" y="2297653"/>
                <a:ext cx="838200" cy="762000"/>
              </a:xfrm>
              <a:prstGeom prst="rect">
                <a:avLst/>
              </a:prstGeom>
            </p:spPr>
          </p:pic>
          <p:sp>
            <p:nvSpPr>
              <p:cNvPr id="11" name="TextBox 10">
                <a:extLst>
                  <a:ext uri="{FF2B5EF4-FFF2-40B4-BE49-F238E27FC236}">
                    <a16:creationId xmlns:a16="http://schemas.microsoft.com/office/drawing/2014/main" id="{75BFFC6D-C7E8-E77E-2FC9-B4852A31DB65}"/>
                  </a:ext>
                </a:extLst>
              </p:cNvPr>
              <p:cNvSpPr txBox="1"/>
              <p:nvPr/>
            </p:nvSpPr>
            <p:spPr>
              <a:xfrm>
                <a:off x="432228" y="2999587"/>
                <a:ext cx="1326722" cy="3693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7AC143"/>
                    </a:solidFill>
                    <a:effectLst/>
                    <a:uLnTx/>
                    <a:uFillTx/>
                    <a:latin typeface="Verdana"/>
                    <a:ea typeface="+mn-ea"/>
                    <a:cs typeface="+mn-cs"/>
                  </a:rPr>
                  <a:t>Transport and receive</a:t>
                </a:r>
                <a:endParaRPr kumimoji="0" lang="en-GB" sz="900" b="1" i="0" u="none" strike="noStrike" kern="1200" cap="none" spc="0" normalizeH="0" baseline="0" noProof="0">
                  <a:ln>
                    <a:noFill/>
                  </a:ln>
                  <a:solidFill>
                    <a:srgbClr val="7AC143"/>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CD3C1BF7-D3A6-828A-00A6-741BFC2A7702}"/>
                  </a:ext>
                </a:extLst>
              </p:cNvPr>
              <p:cNvSpPr txBox="1"/>
              <p:nvPr/>
            </p:nvSpPr>
            <p:spPr>
              <a:xfrm>
                <a:off x="1524000" y="2258020"/>
                <a:ext cx="1600200" cy="338554"/>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7AC143"/>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Scanning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17" name="TextBox 16">
                <a:extLst>
                  <a:ext uri="{FF2B5EF4-FFF2-40B4-BE49-F238E27FC236}">
                    <a16:creationId xmlns:a16="http://schemas.microsoft.com/office/drawing/2014/main" id="{6C62700E-ECBC-B127-F844-167F69F2D3D8}"/>
                  </a:ext>
                </a:extLst>
              </p:cNvPr>
              <p:cNvSpPr txBox="1"/>
              <p:nvPr/>
            </p:nvSpPr>
            <p:spPr>
              <a:xfrm>
                <a:off x="2593351" y="2258020"/>
                <a:ext cx="2054849" cy="46166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7AC143"/>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Scanning/reading hardware and software</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8" name="Group 17">
              <a:extLst>
                <a:ext uri="{FF2B5EF4-FFF2-40B4-BE49-F238E27FC236}">
                  <a16:creationId xmlns:a16="http://schemas.microsoft.com/office/drawing/2014/main" id="{BBB4BB6D-F60B-B645-647A-F2F068525A14}"/>
                </a:ext>
              </a:extLst>
            </p:cNvPr>
            <p:cNvGrpSpPr/>
            <p:nvPr/>
          </p:nvGrpSpPr>
          <p:grpSpPr>
            <a:xfrm>
              <a:off x="368728" y="3185358"/>
              <a:ext cx="4114800" cy="1097280"/>
              <a:chOff x="444928" y="3394710"/>
              <a:chExt cx="4114800" cy="1097280"/>
            </a:xfrm>
          </p:grpSpPr>
          <p:sp>
            <p:nvSpPr>
              <p:cNvPr id="19" name="Rectangle: Diagonal Corners Rounded 18">
                <a:extLst>
                  <a:ext uri="{FF2B5EF4-FFF2-40B4-BE49-F238E27FC236}">
                    <a16:creationId xmlns:a16="http://schemas.microsoft.com/office/drawing/2014/main" id="{B58A4626-5A5C-AB52-F629-64EF54738D4D}"/>
                  </a:ext>
                </a:extLst>
              </p:cNvPr>
              <p:cNvSpPr/>
              <p:nvPr/>
            </p:nvSpPr>
            <p:spPr>
              <a:xfrm>
                <a:off x="444928" y="3394710"/>
                <a:ext cx="4037707" cy="1097280"/>
              </a:xfrm>
              <a:prstGeom prst="round2DiagRect">
                <a:avLst/>
              </a:prstGeom>
              <a:noFill/>
              <a:ln w="25400">
                <a:solidFill>
                  <a:srgbClr val="22BCB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20" name="Picture 19">
                <a:extLst>
                  <a:ext uri="{FF2B5EF4-FFF2-40B4-BE49-F238E27FC236}">
                    <a16:creationId xmlns:a16="http://schemas.microsoft.com/office/drawing/2014/main" id="{19826A3D-010B-3F95-197E-77EBE5EE265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35772" t="30917" r="52003" b="36814"/>
              <a:stretch/>
            </p:blipFill>
            <p:spPr>
              <a:xfrm>
                <a:off x="531539" y="3494598"/>
                <a:ext cx="820688" cy="678470"/>
              </a:xfrm>
              <a:prstGeom prst="rect">
                <a:avLst/>
              </a:prstGeom>
            </p:spPr>
          </p:pic>
          <p:sp>
            <p:nvSpPr>
              <p:cNvPr id="21" name="TextBox 20">
                <a:extLst>
                  <a:ext uri="{FF2B5EF4-FFF2-40B4-BE49-F238E27FC236}">
                    <a16:creationId xmlns:a16="http://schemas.microsoft.com/office/drawing/2014/main" id="{278BF602-76CF-E49F-FA84-ED04219CE3EA}"/>
                  </a:ext>
                </a:extLst>
              </p:cNvPr>
              <p:cNvSpPr txBox="1"/>
              <p:nvPr/>
            </p:nvSpPr>
            <p:spPr>
              <a:xfrm>
                <a:off x="444928" y="4239568"/>
                <a:ext cx="1298797"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BCB9"/>
                    </a:solidFill>
                    <a:effectLst/>
                    <a:uLnTx/>
                    <a:uFillTx/>
                    <a:latin typeface="Verdana"/>
                    <a:ea typeface="+mn-ea"/>
                    <a:cs typeface="+mn-cs"/>
                  </a:rPr>
                  <a:t>Replenish</a:t>
                </a:r>
                <a:endParaRPr kumimoji="0" lang="en-GB" sz="900" b="1" i="0" u="none" strike="noStrike" kern="1200" cap="none" spc="0" normalizeH="0" baseline="0" noProof="0">
                  <a:ln>
                    <a:noFill/>
                  </a:ln>
                  <a:solidFill>
                    <a:srgbClr val="22BCB9"/>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ED2C24DC-B438-48B8-E867-0E1134648D07}"/>
                  </a:ext>
                </a:extLst>
              </p:cNvPr>
              <p:cNvSpPr txBox="1"/>
              <p:nvPr/>
            </p:nvSpPr>
            <p:spPr>
              <a:xfrm>
                <a:off x="1501287" y="3435519"/>
                <a:ext cx="1193538"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22BCB9"/>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Replenishment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Inventory checking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2779C0C4-E5DA-E0A0-B1E0-F3CDE7B6D834}"/>
                  </a:ext>
                </a:extLst>
              </p:cNvPr>
              <p:cNvSpPr txBox="1"/>
              <p:nvPr/>
            </p:nvSpPr>
            <p:spPr>
              <a:xfrm>
                <a:off x="2548130" y="3435519"/>
                <a:ext cx="2011598"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22BCB9"/>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replenishment models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replenishment processes (including picking)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34" name="Group 33">
              <a:extLst>
                <a:ext uri="{FF2B5EF4-FFF2-40B4-BE49-F238E27FC236}">
                  <a16:creationId xmlns:a16="http://schemas.microsoft.com/office/drawing/2014/main" id="{5CBFAC9A-3867-1140-EB7A-AF8F28965A5A}"/>
                </a:ext>
              </a:extLst>
            </p:cNvPr>
            <p:cNvGrpSpPr/>
            <p:nvPr/>
          </p:nvGrpSpPr>
          <p:grpSpPr>
            <a:xfrm>
              <a:off x="4572000" y="825003"/>
              <a:ext cx="4114800" cy="1097280"/>
              <a:chOff x="4648200" y="1034355"/>
              <a:chExt cx="4114800" cy="1097280"/>
            </a:xfrm>
          </p:grpSpPr>
          <p:grpSp>
            <p:nvGrpSpPr>
              <p:cNvPr id="44" name="Group 43">
                <a:extLst>
                  <a:ext uri="{FF2B5EF4-FFF2-40B4-BE49-F238E27FC236}">
                    <a16:creationId xmlns:a16="http://schemas.microsoft.com/office/drawing/2014/main" id="{1A8AF43F-6FBF-DEBA-9FF2-382E28349790}"/>
                  </a:ext>
                </a:extLst>
              </p:cNvPr>
              <p:cNvGrpSpPr/>
              <p:nvPr/>
            </p:nvGrpSpPr>
            <p:grpSpPr>
              <a:xfrm>
                <a:off x="4648200" y="1034355"/>
                <a:ext cx="4114800" cy="1097280"/>
                <a:chOff x="447479" y="1047750"/>
                <a:chExt cx="4200721" cy="1097280"/>
              </a:xfrm>
            </p:grpSpPr>
            <p:sp>
              <p:nvSpPr>
                <p:cNvPr id="46" name="Rectangle: Diagonal Corners Rounded 45">
                  <a:extLst>
                    <a:ext uri="{FF2B5EF4-FFF2-40B4-BE49-F238E27FC236}">
                      <a16:creationId xmlns:a16="http://schemas.microsoft.com/office/drawing/2014/main" id="{E179AFDA-FFA9-0ED4-CB09-45FA6F6D67A4}"/>
                    </a:ext>
                  </a:extLst>
                </p:cNvPr>
                <p:cNvSpPr/>
                <p:nvPr/>
              </p:nvSpPr>
              <p:spPr>
                <a:xfrm>
                  <a:off x="447479" y="1047750"/>
                  <a:ext cx="4124521" cy="1097280"/>
                </a:xfrm>
                <a:prstGeom prst="round2DiagRect">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47" name="TextBox 46">
                  <a:extLst>
                    <a:ext uri="{FF2B5EF4-FFF2-40B4-BE49-F238E27FC236}">
                      <a16:creationId xmlns:a16="http://schemas.microsoft.com/office/drawing/2014/main" id="{0B1A7D66-B136-7128-ACDF-487E13C1393D}"/>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05587"/>
                      </a:solidFill>
                      <a:effectLst/>
                      <a:uLnTx/>
                      <a:uFillTx/>
                      <a:latin typeface="Verdana"/>
                      <a:ea typeface="+mn-ea"/>
                      <a:cs typeface="+mn-cs"/>
                    </a:rPr>
                    <a:t>Sell</a:t>
                  </a:r>
                  <a:endParaRPr kumimoji="0" lang="en-GB" sz="900" b="1" i="0" u="none" strike="noStrike" kern="1200" cap="none" spc="0" normalizeH="0" baseline="0" noProof="0">
                    <a:ln>
                      <a:noFill/>
                    </a:ln>
                    <a:solidFill>
                      <a:srgbClr val="F05587"/>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99E3D3A6-8F0F-40B9-614A-326997B3647C}"/>
                    </a:ext>
                  </a:extLst>
                </p:cNvPr>
                <p:cNvSpPr txBox="1"/>
                <p:nvPr/>
              </p:nvSpPr>
              <p:spPr>
                <a:xfrm>
                  <a:off x="1524000" y="1090876"/>
                  <a:ext cx="1179422" cy="95410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F05587"/>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Scanning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Weighing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Consumer communication</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Processing payment</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49" name="TextBox 48">
                  <a:extLst>
                    <a:ext uri="{FF2B5EF4-FFF2-40B4-BE49-F238E27FC236}">
                      <a16:creationId xmlns:a16="http://schemas.microsoft.com/office/drawing/2014/main" id="{73E31585-36F1-926F-8A41-6D1FB968EF37}"/>
                    </a:ext>
                  </a:extLst>
                </p:cNvPr>
                <p:cNvSpPr txBox="1"/>
                <p:nvPr/>
              </p:nvSpPr>
              <p:spPr>
                <a:xfrm>
                  <a:off x="2593351" y="1090876"/>
                  <a:ext cx="2054849"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F05587"/>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in-store printing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scales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in-store processes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Educate consumers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Train in-store staff</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45" name="Picture 44">
                <a:extLst>
                  <a:ext uri="{FF2B5EF4-FFF2-40B4-BE49-F238E27FC236}">
                    <a16:creationId xmlns:a16="http://schemas.microsoft.com/office/drawing/2014/main" id="{6AE1AB0F-D607-F606-3875-23974E76AD7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3091" t="43155" r="36722" b="26131"/>
              <a:stretch/>
            </p:blipFill>
            <p:spPr>
              <a:xfrm>
                <a:off x="4722840" y="1109704"/>
                <a:ext cx="864105" cy="798773"/>
              </a:xfrm>
              <a:prstGeom prst="rect">
                <a:avLst/>
              </a:prstGeom>
            </p:spPr>
          </p:pic>
        </p:grpSp>
        <p:grpSp>
          <p:nvGrpSpPr>
            <p:cNvPr id="50" name="Group 49">
              <a:extLst>
                <a:ext uri="{FF2B5EF4-FFF2-40B4-BE49-F238E27FC236}">
                  <a16:creationId xmlns:a16="http://schemas.microsoft.com/office/drawing/2014/main" id="{06E6033C-CFFE-7D70-3BAC-F4ABC7C5A218}"/>
                </a:ext>
              </a:extLst>
            </p:cNvPr>
            <p:cNvGrpSpPr/>
            <p:nvPr/>
          </p:nvGrpSpPr>
          <p:grpSpPr>
            <a:xfrm>
              <a:off x="4568509" y="2011878"/>
              <a:ext cx="4114800" cy="1097280"/>
              <a:chOff x="4644709" y="2221230"/>
              <a:chExt cx="4114800" cy="1097280"/>
            </a:xfrm>
          </p:grpSpPr>
          <p:grpSp>
            <p:nvGrpSpPr>
              <p:cNvPr id="51" name="Group 50">
                <a:extLst>
                  <a:ext uri="{FF2B5EF4-FFF2-40B4-BE49-F238E27FC236}">
                    <a16:creationId xmlns:a16="http://schemas.microsoft.com/office/drawing/2014/main" id="{06E4FE7B-8014-C79F-41DA-A06B2E2CA114}"/>
                  </a:ext>
                </a:extLst>
              </p:cNvPr>
              <p:cNvGrpSpPr/>
              <p:nvPr/>
            </p:nvGrpSpPr>
            <p:grpSpPr>
              <a:xfrm>
                <a:off x="4644709" y="2221230"/>
                <a:ext cx="4114800" cy="1097280"/>
                <a:chOff x="447479" y="1047750"/>
                <a:chExt cx="4200721" cy="1097280"/>
              </a:xfrm>
            </p:grpSpPr>
            <p:sp>
              <p:nvSpPr>
                <p:cNvPr id="53" name="Rectangle: Diagonal Corners Rounded 52">
                  <a:extLst>
                    <a:ext uri="{FF2B5EF4-FFF2-40B4-BE49-F238E27FC236}">
                      <a16:creationId xmlns:a16="http://schemas.microsoft.com/office/drawing/2014/main" id="{43977A61-F462-75EE-5F19-6B8857402C44}"/>
                    </a:ext>
                  </a:extLst>
                </p:cNvPr>
                <p:cNvSpPr/>
                <p:nvPr/>
              </p:nvSpPr>
              <p:spPr>
                <a:xfrm>
                  <a:off x="447479" y="1047750"/>
                  <a:ext cx="4124521" cy="1097280"/>
                </a:xfrm>
                <a:prstGeom prst="round2Diag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54" name="TextBox 53">
                  <a:extLst>
                    <a:ext uri="{FF2B5EF4-FFF2-40B4-BE49-F238E27FC236}">
                      <a16:creationId xmlns:a16="http://schemas.microsoft.com/office/drawing/2014/main" id="{AD1C8306-F6B1-077E-307A-D656F13AFF52}"/>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BF83B9"/>
                      </a:solidFill>
                      <a:effectLst/>
                      <a:uLnTx/>
                      <a:uFillTx/>
                      <a:latin typeface="Verdana"/>
                      <a:ea typeface="+mn-ea"/>
                      <a:cs typeface="+mn-cs"/>
                    </a:rPr>
                    <a:t>Return</a:t>
                  </a:r>
                  <a:endParaRPr kumimoji="0" lang="en-GB" sz="900" b="1" i="0" u="none" strike="noStrike" kern="1200" cap="none" spc="0" normalizeH="0" baseline="0" noProof="0">
                    <a:ln>
                      <a:noFill/>
                    </a:ln>
                    <a:solidFill>
                      <a:srgbClr val="BF83B9"/>
                    </a:solidFill>
                    <a:effectLst/>
                    <a:uLnTx/>
                    <a:uFillTx/>
                    <a:latin typeface="Verdana"/>
                    <a:ea typeface="+mn-ea"/>
                    <a:cs typeface="+mn-cs"/>
                  </a:endParaRPr>
                </a:p>
              </p:txBody>
            </p:sp>
            <p:sp>
              <p:nvSpPr>
                <p:cNvPr id="55" name="TextBox 54">
                  <a:extLst>
                    <a:ext uri="{FF2B5EF4-FFF2-40B4-BE49-F238E27FC236}">
                      <a16:creationId xmlns:a16="http://schemas.microsoft.com/office/drawing/2014/main" id="{49E47851-E4F8-FA84-D6A3-B7118ABB2969}"/>
                    </a:ext>
                  </a:extLst>
                </p:cNvPr>
                <p:cNvSpPr txBox="1"/>
                <p:nvPr/>
              </p:nvSpPr>
              <p:spPr>
                <a:xfrm>
                  <a:off x="1524000" y="1090876"/>
                  <a:ext cx="1179422"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BF83B9"/>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Tracking returned goods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err="1">
                      <a:ln>
                        <a:noFill/>
                      </a:ln>
                      <a:solidFill>
                        <a:srgbClr val="454545"/>
                      </a:solidFill>
                      <a:effectLst/>
                      <a:uLnTx/>
                      <a:uFillTx/>
                      <a:latin typeface="Verdana"/>
                      <a:ea typeface="+mn-ea"/>
                      <a:cs typeface="+mn-cs"/>
                    </a:rPr>
                    <a:t>Revalorisation</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0769B10B-29AD-265E-9660-13E3339CC030}"/>
                    </a:ext>
                  </a:extLst>
                </p:cNvPr>
                <p:cNvSpPr txBox="1"/>
                <p:nvPr/>
              </p:nvSpPr>
              <p:spPr>
                <a:xfrm>
                  <a:off x="2593351" y="1090876"/>
                  <a:ext cx="2054849"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BF83B9"/>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Develop consumer communications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Develop digital touchpoints (web/apps)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err="1">
                      <a:ln>
                        <a:noFill/>
                      </a:ln>
                      <a:solidFill>
                        <a:srgbClr val="454545"/>
                      </a:solidFill>
                      <a:effectLst/>
                      <a:uLnTx/>
                      <a:uFillTx/>
                      <a:latin typeface="Verdana"/>
                      <a:ea typeface="+mn-ea"/>
                      <a:cs typeface="+mn-cs"/>
                    </a:rPr>
                    <a:t>Utilise</a:t>
                  </a:r>
                  <a:r>
                    <a:rPr kumimoji="0" lang="en-US" sz="800" b="0" i="0" u="none" strike="noStrike" kern="1200" cap="none" spc="0" normalizeH="0" baseline="0" noProof="0">
                      <a:ln>
                        <a:noFill/>
                      </a:ln>
                      <a:solidFill>
                        <a:srgbClr val="454545"/>
                      </a:solidFill>
                      <a:effectLst/>
                      <a:uLnTx/>
                      <a:uFillTx/>
                      <a:latin typeface="Verdana"/>
                      <a:ea typeface="+mn-ea"/>
                      <a:cs typeface="+mn-cs"/>
                    </a:rPr>
                    <a:t> GS1 Digital Link for apps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52" name="Picture 51">
                <a:extLst>
                  <a:ext uri="{FF2B5EF4-FFF2-40B4-BE49-F238E27FC236}">
                    <a16:creationId xmlns:a16="http://schemas.microsoft.com/office/drawing/2014/main" id="{886BC1D1-2516-37E5-EB9A-4772AC0B722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7353" t="28403" r="20422" b="35048"/>
              <a:stretch/>
            </p:blipFill>
            <p:spPr>
              <a:xfrm>
                <a:off x="4738962" y="2297234"/>
                <a:ext cx="867020" cy="794768"/>
              </a:xfrm>
              <a:prstGeom prst="rect">
                <a:avLst/>
              </a:prstGeom>
            </p:spPr>
          </p:pic>
        </p:grpSp>
        <p:grpSp>
          <p:nvGrpSpPr>
            <p:cNvPr id="57" name="Group 56">
              <a:extLst>
                <a:ext uri="{FF2B5EF4-FFF2-40B4-BE49-F238E27FC236}">
                  <a16:creationId xmlns:a16="http://schemas.microsoft.com/office/drawing/2014/main" id="{E4275FEF-1FE2-7E17-6CA3-84DC8F8553B7}"/>
                </a:ext>
              </a:extLst>
            </p:cNvPr>
            <p:cNvGrpSpPr/>
            <p:nvPr/>
          </p:nvGrpSpPr>
          <p:grpSpPr>
            <a:xfrm>
              <a:off x="4568509" y="3185358"/>
              <a:ext cx="4114800" cy="1097280"/>
              <a:chOff x="4644709" y="3394710"/>
              <a:chExt cx="4114800" cy="1097280"/>
            </a:xfrm>
          </p:grpSpPr>
          <p:grpSp>
            <p:nvGrpSpPr>
              <p:cNvPr id="58" name="Group 57">
                <a:extLst>
                  <a:ext uri="{FF2B5EF4-FFF2-40B4-BE49-F238E27FC236}">
                    <a16:creationId xmlns:a16="http://schemas.microsoft.com/office/drawing/2014/main" id="{FF1EC759-CFD8-85C7-352C-32316AA16E54}"/>
                  </a:ext>
                </a:extLst>
              </p:cNvPr>
              <p:cNvGrpSpPr/>
              <p:nvPr/>
            </p:nvGrpSpPr>
            <p:grpSpPr>
              <a:xfrm>
                <a:off x="4644709" y="3394710"/>
                <a:ext cx="4114800" cy="1097280"/>
                <a:chOff x="447479" y="1047750"/>
                <a:chExt cx="4200721" cy="1097280"/>
              </a:xfrm>
            </p:grpSpPr>
            <p:sp>
              <p:nvSpPr>
                <p:cNvPr id="60" name="Rectangle: Diagonal Corners Rounded 59">
                  <a:extLst>
                    <a:ext uri="{FF2B5EF4-FFF2-40B4-BE49-F238E27FC236}">
                      <a16:creationId xmlns:a16="http://schemas.microsoft.com/office/drawing/2014/main" id="{261E061B-C6BE-7AEB-04B2-238FF82B72A0}"/>
                    </a:ext>
                  </a:extLst>
                </p:cNvPr>
                <p:cNvSpPr/>
                <p:nvPr/>
              </p:nvSpPr>
              <p:spPr>
                <a:xfrm>
                  <a:off x="447479" y="1047750"/>
                  <a:ext cx="4124521" cy="1097280"/>
                </a:xfrm>
                <a:prstGeom prst="round2DiagRect">
                  <a:avLst/>
                </a:prstGeom>
                <a:noFill/>
                <a:ln w="25400">
                  <a:solidFill>
                    <a:srgbClr val="89AA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61" name="TextBox 60">
                  <a:extLst>
                    <a:ext uri="{FF2B5EF4-FFF2-40B4-BE49-F238E27FC236}">
                      <a16:creationId xmlns:a16="http://schemas.microsoft.com/office/drawing/2014/main" id="{55A30065-2EBB-C284-7EBB-143912049DA9}"/>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89AADB"/>
                      </a:solidFill>
                      <a:effectLst/>
                      <a:uLnTx/>
                      <a:uFillTx/>
                      <a:latin typeface="Verdana"/>
                      <a:ea typeface="+mn-ea"/>
                      <a:cs typeface="+mn-cs"/>
                    </a:rPr>
                    <a:t>Use</a:t>
                  </a:r>
                  <a:endParaRPr kumimoji="0" lang="en-GB" sz="900" b="1" i="0" u="none" strike="noStrike" kern="1200" cap="none" spc="0" normalizeH="0" baseline="0" noProof="0">
                    <a:ln>
                      <a:noFill/>
                    </a:ln>
                    <a:solidFill>
                      <a:srgbClr val="89AADB"/>
                    </a:solidFill>
                    <a:effectLst/>
                    <a:uLnTx/>
                    <a:uFillTx/>
                    <a:latin typeface="Verdana"/>
                    <a:ea typeface="+mn-ea"/>
                    <a:cs typeface="+mn-cs"/>
                  </a:endParaRPr>
                </a:p>
              </p:txBody>
            </p:sp>
            <p:sp>
              <p:nvSpPr>
                <p:cNvPr id="62" name="TextBox 61">
                  <a:extLst>
                    <a:ext uri="{FF2B5EF4-FFF2-40B4-BE49-F238E27FC236}">
                      <a16:creationId xmlns:a16="http://schemas.microsoft.com/office/drawing/2014/main" id="{1573B878-7AFF-8AB8-5BB9-006C89D64AAD}"/>
                    </a:ext>
                  </a:extLst>
                </p:cNvPr>
                <p:cNvSpPr txBox="1"/>
                <p:nvPr/>
              </p:nvSpPr>
              <p:spPr>
                <a:xfrm>
                  <a:off x="1524000" y="1090876"/>
                  <a:ext cx="1179422" cy="707886"/>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89AADB"/>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Engaging consumers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Process post-purchase data</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63" name="TextBox 62">
                  <a:extLst>
                    <a:ext uri="{FF2B5EF4-FFF2-40B4-BE49-F238E27FC236}">
                      <a16:creationId xmlns:a16="http://schemas.microsoft.com/office/drawing/2014/main" id="{A8532FDD-A384-8BC7-0DDC-7F663A30EBFA}"/>
                    </a:ext>
                  </a:extLst>
                </p:cNvPr>
                <p:cNvSpPr txBox="1"/>
                <p:nvPr/>
              </p:nvSpPr>
              <p:spPr>
                <a:xfrm>
                  <a:off x="2593351" y="1090876"/>
                  <a:ext cx="2054849" cy="338554"/>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89AADB"/>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Educate consumers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59" name="Picture 58">
                <a:extLst>
                  <a:ext uri="{FF2B5EF4-FFF2-40B4-BE49-F238E27FC236}">
                    <a16:creationId xmlns:a16="http://schemas.microsoft.com/office/drawing/2014/main" id="{C36C563E-EFC4-D580-16B0-EAEC85C9F58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83653" t="41693" r="5141" b="25080"/>
              <a:stretch/>
            </p:blipFill>
            <p:spPr>
              <a:xfrm>
                <a:off x="4728036" y="3468157"/>
                <a:ext cx="838200" cy="762000"/>
              </a:xfrm>
              <a:prstGeom prst="rect">
                <a:avLst/>
              </a:prstGeom>
            </p:spPr>
          </p:pic>
        </p:grpSp>
      </p:grpSp>
      <p:sp>
        <p:nvSpPr>
          <p:cNvPr id="68" name="AutoShape 2">
            <a:hlinkClick r:id="rId4" action="ppaction://hlinksldjump"/>
            <a:extLst>
              <a:ext uri="{FF2B5EF4-FFF2-40B4-BE49-F238E27FC236}">
                <a16:creationId xmlns:a16="http://schemas.microsoft.com/office/drawing/2014/main" id="{93FE6F85-A2C1-9877-E03E-CB73A3B21642}"/>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70" name="AutoShape 2">
            <a:hlinkClick r:id="rId5" action="ppaction://hlinksldjump"/>
            <a:extLst>
              <a:ext uri="{FF2B5EF4-FFF2-40B4-BE49-F238E27FC236}">
                <a16:creationId xmlns:a16="http://schemas.microsoft.com/office/drawing/2014/main" id="{B2BBAB10-3DEE-65D7-B20B-5E4F92F91109}"/>
              </a:ext>
            </a:extLst>
          </p:cNvPr>
          <p:cNvSpPr>
            <a:spLocks noChangeArrowheads="1"/>
          </p:cNvSpPr>
          <p:nvPr/>
        </p:nvSpPr>
        <p:spPr bwMode="gray">
          <a:xfrm>
            <a:off x="3868793" y="4535154"/>
            <a:ext cx="797767" cy="185652"/>
          </a:xfrm>
          <a:prstGeom prst="roundRect">
            <a:avLst>
              <a:gd name="adj" fmla="val 50000"/>
            </a:avLst>
          </a:prstGeom>
          <a:solidFill>
            <a:schemeClr val="accent5"/>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WHAT</a:t>
            </a:r>
          </a:p>
        </p:txBody>
      </p:sp>
      <p:sp>
        <p:nvSpPr>
          <p:cNvPr id="71" name="AutoShape 2">
            <a:hlinkClick r:id="rId6" action="ppaction://hlinksldjump"/>
            <a:extLst>
              <a:ext uri="{FF2B5EF4-FFF2-40B4-BE49-F238E27FC236}">
                <a16:creationId xmlns:a16="http://schemas.microsoft.com/office/drawing/2014/main" id="{86ECBD83-A0A1-1105-5834-C4895C9BDD9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72" name="AutoShape 2">
            <a:hlinkClick r:id="rId7" action="ppaction://hlinksldjump"/>
            <a:extLst>
              <a:ext uri="{FF2B5EF4-FFF2-40B4-BE49-F238E27FC236}">
                <a16:creationId xmlns:a16="http://schemas.microsoft.com/office/drawing/2014/main" id="{246AD95F-31CC-678D-4EE4-FEC1057C12D2}"/>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73" name="AutoShape 2">
            <a:hlinkClick r:id="rId8" action="ppaction://hlinksldjump"/>
            <a:extLst>
              <a:ext uri="{FF2B5EF4-FFF2-40B4-BE49-F238E27FC236}">
                <a16:creationId xmlns:a16="http://schemas.microsoft.com/office/drawing/2014/main" id="{E79316BC-C334-560E-C95F-FDC2FD0D7385}"/>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13" name="Group 12">
            <a:extLst>
              <a:ext uri="{FF2B5EF4-FFF2-40B4-BE49-F238E27FC236}">
                <a16:creationId xmlns:a16="http://schemas.microsoft.com/office/drawing/2014/main" id="{EA2CCEEC-8D41-A5CE-623D-1C90EA5EE11F}"/>
              </a:ext>
            </a:extLst>
          </p:cNvPr>
          <p:cNvGrpSpPr/>
          <p:nvPr/>
        </p:nvGrpSpPr>
        <p:grpSpPr>
          <a:xfrm>
            <a:off x="7405014" y="4531233"/>
            <a:ext cx="186825" cy="186825"/>
            <a:chOff x="9873352" y="6041644"/>
            <a:chExt cx="249100" cy="249100"/>
          </a:xfrm>
        </p:grpSpPr>
        <p:sp>
          <p:nvSpPr>
            <p:cNvPr id="14" name="Oval 13">
              <a:hlinkClick r:id="" action="ppaction://hlinkshowjump?jump=previousslide"/>
              <a:extLst>
                <a:ext uri="{FF2B5EF4-FFF2-40B4-BE49-F238E27FC236}">
                  <a16:creationId xmlns:a16="http://schemas.microsoft.com/office/drawing/2014/main" id="{2695A314-5BCA-FDAF-B50C-F75841D6B520}"/>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6" name="Group 25">
              <a:extLst>
                <a:ext uri="{FF2B5EF4-FFF2-40B4-BE49-F238E27FC236}">
                  <a16:creationId xmlns:a16="http://schemas.microsoft.com/office/drawing/2014/main" id="{12AC4734-EF92-7661-A8A9-E5ED523FD661}"/>
                </a:ext>
              </a:extLst>
            </p:cNvPr>
            <p:cNvGrpSpPr/>
            <p:nvPr userDrawn="1"/>
          </p:nvGrpSpPr>
          <p:grpSpPr>
            <a:xfrm>
              <a:off x="9971776" y="6136088"/>
              <a:ext cx="41137" cy="66044"/>
              <a:chOff x="3345327" y="4804129"/>
              <a:chExt cx="74099" cy="118964"/>
            </a:xfrm>
          </p:grpSpPr>
          <p:cxnSp>
            <p:nvCxnSpPr>
              <p:cNvPr id="27" name="Straight Connector 26">
                <a:hlinkClick r:id="" action="ppaction://hlinkshowjump?jump=previousslide"/>
                <a:extLst>
                  <a:ext uri="{FF2B5EF4-FFF2-40B4-BE49-F238E27FC236}">
                    <a16:creationId xmlns:a16="http://schemas.microsoft.com/office/drawing/2014/main" id="{1E6993E2-86EE-B12B-0C8B-095D76D0D700}"/>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hlinkClick r:id="" action="ppaction://hlinkshowjump?jump=previousslide"/>
                <a:extLst>
                  <a:ext uri="{FF2B5EF4-FFF2-40B4-BE49-F238E27FC236}">
                    <a16:creationId xmlns:a16="http://schemas.microsoft.com/office/drawing/2014/main" id="{18F556C5-67F3-EA7C-F1A8-63CCF3ABE290}"/>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9" name="Group 28">
            <a:extLst>
              <a:ext uri="{FF2B5EF4-FFF2-40B4-BE49-F238E27FC236}">
                <a16:creationId xmlns:a16="http://schemas.microsoft.com/office/drawing/2014/main" id="{3342FC3E-E480-A0AD-0284-4AEF90C1C960}"/>
              </a:ext>
            </a:extLst>
          </p:cNvPr>
          <p:cNvGrpSpPr/>
          <p:nvPr/>
        </p:nvGrpSpPr>
        <p:grpSpPr>
          <a:xfrm>
            <a:off x="7642346" y="4531233"/>
            <a:ext cx="186825" cy="186825"/>
            <a:chOff x="10189795" y="6045160"/>
            <a:chExt cx="249100" cy="249100"/>
          </a:xfrm>
        </p:grpSpPr>
        <p:sp>
          <p:nvSpPr>
            <p:cNvPr id="30" name="Oval 29">
              <a:hlinkClick r:id="" action="ppaction://hlinkshowjump?jump=nextslide"/>
              <a:extLst>
                <a:ext uri="{FF2B5EF4-FFF2-40B4-BE49-F238E27FC236}">
                  <a16:creationId xmlns:a16="http://schemas.microsoft.com/office/drawing/2014/main" id="{BAE5E483-8943-2725-9FD0-4AD7402EBF3D}"/>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C401D024-8546-BCDE-DEB1-17AAB11B7F77}"/>
                </a:ext>
              </a:extLst>
            </p:cNvPr>
            <p:cNvGrpSpPr/>
            <p:nvPr userDrawn="1"/>
          </p:nvGrpSpPr>
          <p:grpSpPr>
            <a:xfrm flipH="1" flipV="1">
              <a:off x="10297292" y="6133992"/>
              <a:ext cx="41137" cy="66044"/>
              <a:chOff x="3345327" y="4804129"/>
              <a:chExt cx="74099" cy="118964"/>
            </a:xfrm>
          </p:grpSpPr>
          <p:cxnSp>
            <p:nvCxnSpPr>
              <p:cNvPr id="32" name="Straight Connector 31">
                <a:hlinkClick r:id="" action="ppaction://hlinkshowjump?jump=nextslide"/>
                <a:extLst>
                  <a:ext uri="{FF2B5EF4-FFF2-40B4-BE49-F238E27FC236}">
                    <a16:creationId xmlns:a16="http://schemas.microsoft.com/office/drawing/2014/main" id="{EFD70900-7314-FC2D-5D74-7F4114E3F33E}"/>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hlinkClick r:id="" action="ppaction://hlinkshowjump?jump=nextslide"/>
                <a:extLst>
                  <a:ext uri="{FF2B5EF4-FFF2-40B4-BE49-F238E27FC236}">
                    <a16:creationId xmlns:a16="http://schemas.microsoft.com/office/drawing/2014/main" id="{4D875533-622E-9124-B592-888F68255A44}"/>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5" name="Rounded Rectangle 14">
            <a:hlinkClick r:id="rId9"/>
            <a:extLst>
              <a:ext uri="{FF2B5EF4-FFF2-40B4-BE49-F238E27FC236}">
                <a16:creationId xmlns:a16="http://schemas.microsoft.com/office/drawing/2014/main" id="{BD2BAC9A-3800-9179-E524-21F2165FE15E}"/>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7/8</a:t>
            </a:r>
            <a:endParaRPr lang="en-US" sz="800" u="sng" dirty="0">
              <a:solidFill>
                <a:schemeClr val="bg2"/>
              </a:solidFill>
            </a:endParaRPr>
          </a:p>
        </p:txBody>
      </p:sp>
      <p:sp>
        <p:nvSpPr>
          <p:cNvPr id="36" name="Arrow: Right 88">
            <a:hlinkClick r:id="" action="ppaction://hlinkshowjump?jump=lastslideviewed"/>
            <a:extLst>
              <a:ext uri="{FF2B5EF4-FFF2-40B4-BE49-F238E27FC236}">
                <a16:creationId xmlns:a16="http://schemas.microsoft.com/office/drawing/2014/main" id="{0C184592-18D4-0C6D-FADA-CEF97EA52EA8}"/>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37" name="Graphic 36">
            <a:hlinkClick r:id="rId10" action="ppaction://hlinksldjump"/>
            <a:extLst>
              <a:ext uri="{FF2B5EF4-FFF2-40B4-BE49-F238E27FC236}">
                <a16:creationId xmlns:a16="http://schemas.microsoft.com/office/drawing/2014/main" id="{D97B6578-3C51-BAC1-D1D6-3DEB22CCB7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75417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8EBC272-3F07-433E-A8C1-363EF871492D}"/>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8EBC272-3F07-433E-A8C1-363EF871492D}"/>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Title 1">
            <a:extLst>
              <a:ext uri="{FF2B5EF4-FFF2-40B4-BE49-F238E27FC236}">
                <a16:creationId xmlns:a16="http://schemas.microsoft.com/office/drawing/2014/main" id="{18E7D20A-B2A1-404B-8A54-46B02C8CCB94}"/>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2100" dirty="0"/>
              <a:t>3. Value Chain</a:t>
            </a:r>
            <a:br>
              <a:rPr lang="en-US" sz="2100" dirty="0"/>
            </a:br>
            <a:r>
              <a:rPr lang="en-US" sz="1350" b="1" dirty="0">
                <a:solidFill>
                  <a:srgbClr val="FBB034"/>
                </a:solidFill>
              </a:rPr>
              <a:t>Possible data and IT system impact</a:t>
            </a:r>
          </a:p>
        </p:txBody>
      </p:sp>
      <p:sp>
        <p:nvSpPr>
          <p:cNvPr id="25" name="Slide Number Placeholder 3">
            <a:extLst>
              <a:ext uri="{FF2B5EF4-FFF2-40B4-BE49-F238E27FC236}">
                <a16:creationId xmlns:a16="http://schemas.microsoft.com/office/drawing/2014/main" id="{B7801211-38DD-4B64-AED5-BA8CC99C19E9}"/>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38</a:t>
            </a:fld>
            <a:endParaRPr lang="en-US"/>
          </a:p>
        </p:txBody>
      </p:sp>
      <p:grpSp>
        <p:nvGrpSpPr>
          <p:cNvPr id="3" name="Group 2">
            <a:extLst>
              <a:ext uri="{FF2B5EF4-FFF2-40B4-BE49-F238E27FC236}">
                <a16:creationId xmlns:a16="http://schemas.microsoft.com/office/drawing/2014/main" id="{5D772597-E9CF-A38B-9669-E39193E2F97C}"/>
              </a:ext>
            </a:extLst>
          </p:cNvPr>
          <p:cNvGrpSpPr/>
          <p:nvPr/>
        </p:nvGrpSpPr>
        <p:grpSpPr>
          <a:xfrm>
            <a:off x="430387" y="870553"/>
            <a:ext cx="4114800" cy="1120344"/>
            <a:chOff x="447479" y="1047750"/>
            <a:chExt cx="4200721" cy="1120344"/>
          </a:xfrm>
        </p:grpSpPr>
        <p:sp>
          <p:nvSpPr>
            <p:cNvPr id="4" name="Rectangle: Diagonal Corners Rounded 3">
              <a:extLst>
                <a:ext uri="{FF2B5EF4-FFF2-40B4-BE49-F238E27FC236}">
                  <a16:creationId xmlns:a16="http://schemas.microsoft.com/office/drawing/2014/main" id="{B61375E1-ACD8-9696-500A-65C5E24F3DF6}"/>
                </a:ext>
              </a:extLst>
            </p:cNvPr>
            <p:cNvSpPr/>
            <p:nvPr/>
          </p:nvSpPr>
          <p:spPr>
            <a:xfrm>
              <a:off x="447479" y="1047750"/>
              <a:ext cx="4124521" cy="1097280"/>
            </a:xfrm>
            <a:prstGeom prst="round2Diag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5" name="Picture 4">
              <a:extLst>
                <a:ext uri="{FF2B5EF4-FFF2-40B4-BE49-F238E27FC236}">
                  <a16:creationId xmlns:a16="http://schemas.microsoft.com/office/drawing/2014/main" id="{0F76A9EF-E5CD-702D-B24E-8C9E31A19C5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4191" t="35048" r="83714" b="41253"/>
            <a:stretch/>
          </p:blipFill>
          <p:spPr>
            <a:xfrm>
              <a:off x="533400" y="1123950"/>
              <a:ext cx="904680" cy="543503"/>
            </a:xfrm>
            <a:prstGeom prst="rect">
              <a:avLst/>
            </a:prstGeom>
          </p:spPr>
        </p:pic>
        <p:sp>
          <p:nvSpPr>
            <p:cNvPr id="6" name="TextBox 5">
              <a:extLst>
                <a:ext uri="{FF2B5EF4-FFF2-40B4-BE49-F238E27FC236}">
                  <a16:creationId xmlns:a16="http://schemas.microsoft.com/office/drawing/2014/main" id="{50A3DFC6-DEE2-3D94-EB0D-042CE68DED9A}"/>
                </a:ext>
              </a:extLst>
            </p:cNvPr>
            <p:cNvSpPr txBox="1"/>
            <p:nvPr/>
          </p:nvSpPr>
          <p:spPr>
            <a:xfrm>
              <a:off x="451278" y="1637199"/>
              <a:ext cx="1326722" cy="507831"/>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B6DE"/>
                  </a:solidFill>
                  <a:effectLst/>
                  <a:uLnTx/>
                  <a:uFillTx/>
                  <a:latin typeface="Verdana"/>
                  <a:ea typeface="+mn-ea"/>
                  <a:cs typeface="+mn-cs"/>
                </a:rPr>
                <a:t>Manufacture and packaging of finished goods</a:t>
              </a:r>
              <a:endParaRPr kumimoji="0" lang="en-GB" sz="900" b="1" i="0" u="none" strike="noStrike" kern="1200" cap="none" spc="0" normalizeH="0" baseline="0" noProof="0">
                <a:ln>
                  <a:noFill/>
                </a:ln>
                <a:solidFill>
                  <a:srgbClr val="00B6DE"/>
                </a:solidFill>
                <a:effectLst/>
                <a:uLnTx/>
                <a:uFillTx/>
                <a:latin typeface="Verdana"/>
                <a:ea typeface="+mn-ea"/>
                <a:cs typeface="+mn-cs"/>
              </a:endParaRPr>
            </a:p>
          </p:txBody>
        </p:sp>
        <p:sp>
          <p:nvSpPr>
            <p:cNvPr id="7" name="TextBox 6">
              <a:extLst>
                <a:ext uri="{FF2B5EF4-FFF2-40B4-BE49-F238E27FC236}">
                  <a16:creationId xmlns:a16="http://schemas.microsoft.com/office/drawing/2014/main" id="{5FA10980-F7EC-E157-1F7B-4BB62867C76B}"/>
                </a:ext>
              </a:extLst>
            </p:cNvPr>
            <p:cNvSpPr txBox="1"/>
            <p:nvPr/>
          </p:nvSpPr>
          <p:spPr>
            <a:xfrm>
              <a:off x="1524000" y="1090876"/>
              <a:ext cx="1145376" cy="95410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00B6DE"/>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packaging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Load carrier labels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Production data</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8" name="TextBox 7">
              <a:extLst>
                <a:ext uri="{FF2B5EF4-FFF2-40B4-BE49-F238E27FC236}">
                  <a16:creationId xmlns:a16="http://schemas.microsoft.com/office/drawing/2014/main" id="{AE7CBFD8-88B4-FD5F-E436-39BF6814FFFE}"/>
                </a:ext>
              </a:extLst>
            </p:cNvPr>
            <p:cNvSpPr txBox="1"/>
            <p:nvPr/>
          </p:nvSpPr>
          <p:spPr>
            <a:xfrm>
              <a:off x="2593351" y="1090876"/>
              <a:ext cx="2054849" cy="1077218"/>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00B6DE"/>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Factory ERP</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Manufacturing Execution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Printing &amp; scanning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Quality Management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Material Sourcing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Information Management 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9" name="Group 8">
            <a:extLst>
              <a:ext uri="{FF2B5EF4-FFF2-40B4-BE49-F238E27FC236}">
                <a16:creationId xmlns:a16="http://schemas.microsoft.com/office/drawing/2014/main" id="{F501EE54-C756-79A7-5097-BE4A9C33A026}"/>
              </a:ext>
            </a:extLst>
          </p:cNvPr>
          <p:cNvGrpSpPr/>
          <p:nvPr/>
        </p:nvGrpSpPr>
        <p:grpSpPr>
          <a:xfrm>
            <a:off x="415136" y="2044033"/>
            <a:ext cx="4114800" cy="1147689"/>
            <a:chOff x="432228" y="2221230"/>
            <a:chExt cx="4215972" cy="1147689"/>
          </a:xfrm>
        </p:grpSpPr>
        <p:sp>
          <p:nvSpPr>
            <p:cNvPr id="10" name="Rectangle: Diagonal Corners Rounded 9">
              <a:extLst>
                <a:ext uri="{FF2B5EF4-FFF2-40B4-BE49-F238E27FC236}">
                  <a16:creationId xmlns:a16="http://schemas.microsoft.com/office/drawing/2014/main" id="{A9E526A3-0137-C070-CBC8-C31B552A1340}"/>
                </a:ext>
              </a:extLst>
            </p:cNvPr>
            <p:cNvSpPr/>
            <p:nvPr/>
          </p:nvSpPr>
          <p:spPr>
            <a:xfrm>
              <a:off x="444929" y="2221230"/>
              <a:ext cx="4124521" cy="1097280"/>
            </a:xfrm>
            <a:prstGeom prst="round2Diag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11" name="Picture 10">
              <a:extLst>
                <a:ext uri="{FF2B5EF4-FFF2-40B4-BE49-F238E27FC236}">
                  <a16:creationId xmlns:a16="http://schemas.microsoft.com/office/drawing/2014/main" id="{EB9E30F4-60CE-7A5D-8D5B-2D460B3508C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20491" t="41693" r="68303" b="25080"/>
            <a:stretch/>
          </p:blipFill>
          <p:spPr>
            <a:xfrm>
              <a:off x="533400" y="2297653"/>
              <a:ext cx="838200" cy="762000"/>
            </a:xfrm>
            <a:prstGeom prst="rect">
              <a:avLst/>
            </a:prstGeom>
          </p:spPr>
        </p:pic>
        <p:sp>
          <p:nvSpPr>
            <p:cNvPr id="12" name="TextBox 11">
              <a:extLst>
                <a:ext uri="{FF2B5EF4-FFF2-40B4-BE49-F238E27FC236}">
                  <a16:creationId xmlns:a16="http://schemas.microsoft.com/office/drawing/2014/main" id="{DA4BA2D7-E99B-291B-3E13-32C785632D48}"/>
                </a:ext>
              </a:extLst>
            </p:cNvPr>
            <p:cNvSpPr txBox="1"/>
            <p:nvPr/>
          </p:nvSpPr>
          <p:spPr>
            <a:xfrm>
              <a:off x="432228" y="2999587"/>
              <a:ext cx="1326722" cy="3693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7AC143"/>
                  </a:solidFill>
                  <a:effectLst/>
                  <a:uLnTx/>
                  <a:uFillTx/>
                  <a:latin typeface="Verdana"/>
                  <a:ea typeface="+mn-ea"/>
                  <a:cs typeface="+mn-cs"/>
                </a:rPr>
                <a:t>Transport and receive</a:t>
              </a:r>
              <a:endParaRPr kumimoji="0" lang="en-GB" sz="900" b="1" i="0" u="none" strike="noStrike" kern="1200" cap="none" spc="0" normalizeH="0" baseline="0" noProof="0">
                <a:ln>
                  <a:noFill/>
                </a:ln>
                <a:solidFill>
                  <a:srgbClr val="7AC143"/>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EA952494-207C-F8D9-A1D6-C07C29DEAFD2}"/>
                </a:ext>
              </a:extLst>
            </p:cNvPr>
            <p:cNvSpPr txBox="1"/>
            <p:nvPr/>
          </p:nvSpPr>
          <p:spPr>
            <a:xfrm>
              <a:off x="1524001" y="2258020"/>
              <a:ext cx="1178258" cy="95410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7AC143"/>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Load carrier labels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454545"/>
                  </a:solidFill>
                  <a:effectLst/>
                  <a:uLnTx/>
                  <a:uFillTx/>
                  <a:latin typeface="Verdana"/>
                  <a:ea typeface="+mn-ea"/>
                  <a:cs typeface="+mn-cs"/>
                </a:rPr>
                <a:t>Advanced Ship Notice messages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454545"/>
                  </a:solidFill>
                  <a:effectLst/>
                  <a:uLnTx/>
                  <a:uFillTx/>
                  <a:latin typeface="Verdana"/>
                  <a:ea typeface="+mn-ea"/>
                  <a:cs typeface="+mn-cs"/>
                </a:rPr>
                <a:t>Warehouse instructions</a:t>
              </a:r>
              <a:endParaRPr kumimoji="0" lang="en-US" sz="800" b="0" i="0" u="none" strike="noStrike" kern="1200" cap="none" spc="0" normalizeH="0" baseline="0" noProof="0">
                <a:ln>
                  <a:noFill/>
                </a:ln>
                <a:solidFill>
                  <a:srgbClr val="454545"/>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843B504D-E955-E85F-DAD6-EED25A83FA56}"/>
                </a:ext>
              </a:extLst>
            </p:cNvPr>
            <p:cNvSpPr txBox="1"/>
            <p:nvPr/>
          </p:nvSpPr>
          <p:spPr>
            <a:xfrm>
              <a:off x="2593351" y="2258020"/>
              <a:ext cx="2054849"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7AC143"/>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Scanning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Global IoT tracking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Mobile apps, including scanning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Warehouse management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BI-systems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20" name="Group 19">
            <a:extLst>
              <a:ext uri="{FF2B5EF4-FFF2-40B4-BE49-F238E27FC236}">
                <a16:creationId xmlns:a16="http://schemas.microsoft.com/office/drawing/2014/main" id="{78B8A877-D9F3-3F77-BECF-8A7907D11523}"/>
              </a:ext>
            </a:extLst>
          </p:cNvPr>
          <p:cNvGrpSpPr/>
          <p:nvPr/>
        </p:nvGrpSpPr>
        <p:grpSpPr>
          <a:xfrm>
            <a:off x="427836" y="3217513"/>
            <a:ext cx="4114800" cy="1097280"/>
            <a:chOff x="444928" y="3394710"/>
            <a:chExt cx="4114800" cy="1097280"/>
          </a:xfrm>
        </p:grpSpPr>
        <p:sp>
          <p:nvSpPr>
            <p:cNvPr id="22" name="Rectangle: Diagonal Corners Rounded 21">
              <a:extLst>
                <a:ext uri="{FF2B5EF4-FFF2-40B4-BE49-F238E27FC236}">
                  <a16:creationId xmlns:a16="http://schemas.microsoft.com/office/drawing/2014/main" id="{5AEEB62A-CD5A-71FC-D1F5-FEA5316146D0}"/>
                </a:ext>
              </a:extLst>
            </p:cNvPr>
            <p:cNvSpPr/>
            <p:nvPr/>
          </p:nvSpPr>
          <p:spPr>
            <a:xfrm>
              <a:off x="444928" y="3394710"/>
              <a:ext cx="4037707" cy="1097280"/>
            </a:xfrm>
            <a:prstGeom prst="round2DiagRect">
              <a:avLst/>
            </a:prstGeom>
            <a:noFill/>
            <a:ln w="25400">
              <a:solidFill>
                <a:srgbClr val="22BCB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23" name="Picture 22">
              <a:extLst>
                <a:ext uri="{FF2B5EF4-FFF2-40B4-BE49-F238E27FC236}">
                  <a16:creationId xmlns:a16="http://schemas.microsoft.com/office/drawing/2014/main" id="{E0770C10-6D80-D637-4B8E-12D307F7F66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35772" t="30917" r="52003" b="36814"/>
            <a:stretch/>
          </p:blipFill>
          <p:spPr>
            <a:xfrm>
              <a:off x="531539" y="3494598"/>
              <a:ext cx="820688" cy="678470"/>
            </a:xfrm>
            <a:prstGeom prst="rect">
              <a:avLst/>
            </a:prstGeom>
          </p:spPr>
        </p:pic>
        <p:sp>
          <p:nvSpPr>
            <p:cNvPr id="24" name="TextBox 23">
              <a:extLst>
                <a:ext uri="{FF2B5EF4-FFF2-40B4-BE49-F238E27FC236}">
                  <a16:creationId xmlns:a16="http://schemas.microsoft.com/office/drawing/2014/main" id="{386DC348-B140-7762-66D0-9FDAF4316178}"/>
                </a:ext>
              </a:extLst>
            </p:cNvPr>
            <p:cNvSpPr txBox="1"/>
            <p:nvPr/>
          </p:nvSpPr>
          <p:spPr>
            <a:xfrm>
              <a:off x="444928" y="4239568"/>
              <a:ext cx="1298797"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BCB9"/>
                  </a:solidFill>
                  <a:effectLst/>
                  <a:uLnTx/>
                  <a:uFillTx/>
                  <a:latin typeface="Verdana"/>
                  <a:ea typeface="+mn-ea"/>
                  <a:cs typeface="+mn-cs"/>
                </a:rPr>
                <a:t>Replenish</a:t>
              </a:r>
              <a:endParaRPr kumimoji="0" lang="en-GB" sz="900" b="1" i="0" u="none" strike="noStrike" kern="1200" cap="none" spc="0" normalizeH="0" baseline="0" noProof="0">
                <a:ln>
                  <a:noFill/>
                </a:ln>
                <a:solidFill>
                  <a:srgbClr val="22BCB9"/>
                </a:solidFill>
                <a:effectLst/>
                <a:uLnTx/>
                <a:uFillTx/>
                <a:latin typeface="Verdana"/>
                <a:ea typeface="+mn-ea"/>
                <a:cs typeface="+mn-cs"/>
              </a:endParaRPr>
            </a:p>
          </p:txBody>
        </p:sp>
        <p:sp>
          <p:nvSpPr>
            <p:cNvPr id="26" name="TextBox 25">
              <a:extLst>
                <a:ext uri="{FF2B5EF4-FFF2-40B4-BE49-F238E27FC236}">
                  <a16:creationId xmlns:a16="http://schemas.microsoft.com/office/drawing/2014/main" id="{DD6CC1EA-D4C7-F40C-18C2-85B3BC011154}"/>
                </a:ext>
              </a:extLst>
            </p:cNvPr>
            <p:cNvSpPr txBox="1"/>
            <p:nvPr/>
          </p:nvSpPr>
          <p:spPr>
            <a:xfrm>
              <a:off x="1501287" y="3435519"/>
              <a:ext cx="1193538"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22BCB9"/>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Inventory management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Warehouse instructions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27" name="TextBox 26">
              <a:extLst>
                <a:ext uri="{FF2B5EF4-FFF2-40B4-BE49-F238E27FC236}">
                  <a16:creationId xmlns:a16="http://schemas.microsoft.com/office/drawing/2014/main" id="{51652C26-F5A4-0C8F-D1FE-A4250B81E0B8}"/>
                </a:ext>
              </a:extLst>
            </p:cNvPr>
            <p:cNvSpPr txBox="1"/>
            <p:nvPr/>
          </p:nvSpPr>
          <p:spPr>
            <a:xfrm>
              <a:off x="2548130" y="3435519"/>
              <a:ext cx="2011598"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22BCB9"/>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Mobile apps, including scanning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Warehouse management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Store Fulfillment Management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BI-systems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28" name="Group 27">
            <a:extLst>
              <a:ext uri="{FF2B5EF4-FFF2-40B4-BE49-F238E27FC236}">
                <a16:creationId xmlns:a16="http://schemas.microsoft.com/office/drawing/2014/main" id="{9F85B34E-8A8C-206E-66F1-638A362B8F0D}"/>
              </a:ext>
            </a:extLst>
          </p:cNvPr>
          <p:cNvGrpSpPr/>
          <p:nvPr/>
        </p:nvGrpSpPr>
        <p:grpSpPr>
          <a:xfrm>
            <a:off x="4631108" y="857158"/>
            <a:ext cx="4114800" cy="1097280"/>
            <a:chOff x="4648200" y="1034355"/>
            <a:chExt cx="4114800" cy="1097280"/>
          </a:xfrm>
        </p:grpSpPr>
        <p:grpSp>
          <p:nvGrpSpPr>
            <p:cNvPr id="29" name="Group 28">
              <a:extLst>
                <a:ext uri="{FF2B5EF4-FFF2-40B4-BE49-F238E27FC236}">
                  <a16:creationId xmlns:a16="http://schemas.microsoft.com/office/drawing/2014/main" id="{62722305-7BB7-B13A-02B8-07323D8D0DD5}"/>
                </a:ext>
              </a:extLst>
            </p:cNvPr>
            <p:cNvGrpSpPr/>
            <p:nvPr/>
          </p:nvGrpSpPr>
          <p:grpSpPr>
            <a:xfrm>
              <a:off x="4648200" y="1034355"/>
              <a:ext cx="4114800" cy="1097280"/>
              <a:chOff x="447479" y="1047750"/>
              <a:chExt cx="4200721" cy="1097280"/>
            </a:xfrm>
          </p:grpSpPr>
          <p:sp>
            <p:nvSpPr>
              <p:cNvPr id="36" name="Rectangle: Diagonal Corners Rounded 35">
                <a:extLst>
                  <a:ext uri="{FF2B5EF4-FFF2-40B4-BE49-F238E27FC236}">
                    <a16:creationId xmlns:a16="http://schemas.microsoft.com/office/drawing/2014/main" id="{C0B876A7-4EB0-77EF-A7CA-FD1083040BF1}"/>
                  </a:ext>
                </a:extLst>
              </p:cNvPr>
              <p:cNvSpPr/>
              <p:nvPr/>
            </p:nvSpPr>
            <p:spPr>
              <a:xfrm>
                <a:off x="447479" y="1047750"/>
                <a:ext cx="4124521" cy="1097280"/>
              </a:xfrm>
              <a:prstGeom prst="round2DiagRect">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46" name="TextBox 45">
                <a:extLst>
                  <a:ext uri="{FF2B5EF4-FFF2-40B4-BE49-F238E27FC236}">
                    <a16:creationId xmlns:a16="http://schemas.microsoft.com/office/drawing/2014/main" id="{45A98CDC-9F55-AA0D-1489-C846D48EDE32}"/>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05587"/>
                    </a:solidFill>
                    <a:effectLst/>
                    <a:uLnTx/>
                    <a:uFillTx/>
                    <a:latin typeface="Verdana"/>
                    <a:ea typeface="+mn-ea"/>
                    <a:cs typeface="+mn-cs"/>
                  </a:rPr>
                  <a:t>Sell</a:t>
                </a:r>
                <a:endParaRPr kumimoji="0" lang="en-GB" sz="900" b="1" i="0" u="none" strike="noStrike" kern="1200" cap="none" spc="0" normalizeH="0" baseline="0" noProof="0">
                  <a:ln>
                    <a:noFill/>
                  </a:ln>
                  <a:solidFill>
                    <a:srgbClr val="F05587"/>
                  </a:solidFill>
                  <a:effectLst/>
                  <a:uLnTx/>
                  <a:uFillTx/>
                  <a:latin typeface="Verdana"/>
                  <a:ea typeface="+mn-ea"/>
                  <a:cs typeface="+mn-cs"/>
                </a:endParaRPr>
              </a:p>
            </p:txBody>
          </p:sp>
          <p:sp>
            <p:nvSpPr>
              <p:cNvPr id="47" name="TextBox 46">
                <a:extLst>
                  <a:ext uri="{FF2B5EF4-FFF2-40B4-BE49-F238E27FC236}">
                    <a16:creationId xmlns:a16="http://schemas.microsoft.com/office/drawing/2014/main" id="{B903771B-5CF2-20AE-5CCE-B2772E24B0F3}"/>
                  </a:ext>
                </a:extLst>
              </p:cNvPr>
              <p:cNvSpPr txBox="1"/>
              <p:nvPr/>
            </p:nvSpPr>
            <p:spPr>
              <a:xfrm>
                <a:off x="1524000" y="1090876"/>
                <a:ext cx="1179422" cy="707886"/>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F05587"/>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Production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Dynamic pricing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info</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photos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B17894E3-6DA1-4BF1-877B-9BEF172D2ACE}"/>
                  </a:ext>
                </a:extLst>
              </p:cNvPr>
              <p:cNvSpPr txBox="1"/>
              <p:nvPr/>
            </p:nvSpPr>
            <p:spPr>
              <a:xfrm>
                <a:off x="2593351" y="1090876"/>
                <a:ext cx="2054849" cy="707886"/>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F05587"/>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Point of sales system (POS)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Weight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Mobile consumer apps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PIM/DAM 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35" name="Picture 34">
              <a:extLst>
                <a:ext uri="{FF2B5EF4-FFF2-40B4-BE49-F238E27FC236}">
                  <a16:creationId xmlns:a16="http://schemas.microsoft.com/office/drawing/2014/main" id="{B9D4F236-4F46-F107-27FC-0CE22F4FA59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53091" t="43155" r="36722" b="26131"/>
            <a:stretch/>
          </p:blipFill>
          <p:spPr>
            <a:xfrm>
              <a:off x="4722840" y="1109704"/>
              <a:ext cx="864105" cy="798773"/>
            </a:xfrm>
            <a:prstGeom prst="rect">
              <a:avLst/>
            </a:prstGeom>
          </p:spPr>
        </p:pic>
      </p:grpSp>
      <p:grpSp>
        <p:nvGrpSpPr>
          <p:cNvPr id="49" name="Group 48">
            <a:extLst>
              <a:ext uri="{FF2B5EF4-FFF2-40B4-BE49-F238E27FC236}">
                <a16:creationId xmlns:a16="http://schemas.microsoft.com/office/drawing/2014/main" id="{ED1815CA-258A-5CAC-265F-A18F3712AB4D}"/>
              </a:ext>
            </a:extLst>
          </p:cNvPr>
          <p:cNvGrpSpPr/>
          <p:nvPr/>
        </p:nvGrpSpPr>
        <p:grpSpPr>
          <a:xfrm>
            <a:off x="4627617" y="2044033"/>
            <a:ext cx="4114800" cy="1120344"/>
            <a:chOff x="4644709" y="2221230"/>
            <a:chExt cx="4114800" cy="1120344"/>
          </a:xfrm>
        </p:grpSpPr>
        <p:grpSp>
          <p:nvGrpSpPr>
            <p:cNvPr id="50" name="Group 49">
              <a:extLst>
                <a:ext uri="{FF2B5EF4-FFF2-40B4-BE49-F238E27FC236}">
                  <a16:creationId xmlns:a16="http://schemas.microsoft.com/office/drawing/2014/main" id="{FCF085D8-9720-6766-C04F-F7BCF8665F6F}"/>
                </a:ext>
              </a:extLst>
            </p:cNvPr>
            <p:cNvGrpSpPr/>
            <p:nvPr/>
          </p:nvGrpSpPr>
          <p:grpSpPr>
            <a:xfrm>
              <a:off x="4644709" y="2221230"/>
              <a:ext cx="4114800" cy="1120344"/>
              <a:chOff x="447479" y="1047750"/>
              <a:chExt cx="4200721" cy="1120344"/>
            </a:xfrm>
          </p:grpSpPr>
          <p:sp>
            <p:nvSpPr>
              <p:cNvPr id="52" name="Rectangle: Diagonal Corners Rounded 51">
                <a:extLst>
                  <a:ext uri="{FF2B5EF4-FFF2-40B4-BE49-F238E27FC236}">
                    <a16:creationId xmlns:a16="http://schemas.microsoft.com/office/drawing/2014/main" id="{F10A7471-3FCB-5D45-A493-AB0B2EFEE9BD}"/>
                  </a:ext>
                </a:extLst>
              </p:cNvPr>
              <p:cNvSpPr/>
              <p:nvPr/>
            </p:nvSpPr>
            <p:spPr>
              <a:xfrm>
                <a:off x="447479" y="1047750"/>
                <a:ext cx="4124521" cy="1097280"/>
              </a:xfrm>
              <a:prstGeom prst="round2Diag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53" name="TextBox 52">
                <a:extLst>
                  <a:ext uri="{FF2B5EF4-FFF2-40B4-BE49-F238E27FC236}">
                    <a16:creationId xmlns:a16="http://schemas.microsoft.com/office/drawing/2014/main" id="{1B8CF7A5-4E8A-D411-BED5-0F62D2D02298}"/>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BF83B9"/>
                    </a:solidFill>
                    <a:effectLst/>
                    <a:uLnTx/>
                    <a:uFillTx/>
                    <a:latin typeface="Verdana"/>
                    <a:ea typeface="+mn-ea"/>
                    <a:cs typeface="+mn-cs"/>
                  </a:rPr>
                  <a:t>Return</a:t>
                </a:r>
                <a:endParaRPr kumimoji="0" lang="en-GB" sz="900" b="1" i="0" u="none" strike="noStrike" kern="1200" cap="none" spc="0" normalizeH="0" baseline="0" noProof="0">
                  <a:ln>
                    <a:noFill/>
                  </a:ln>
                  <a:solidFill>
                    <a:srgbClr val="BF83B9"/>
                  </a:solidFill>
                  <a:effectLst/>
                  <a:uLnTx/>
                  <a:uFillTx/>
                  <a:latin typeface="Verdana"/>
                  <a:ea typeface="+mn-ea"/>
                  <a:cs typeface="+mn-cs"/>
                </a:endParaRPr>
              </a:p>
            </p:txBody>
          </p:sp>
          <p:sp>
            <p:nvSpPr>
              <p:cNvPr id="54" name="TextBox 53">
                <a:extLst>
                  <a:ext uri="{FF2B5EF4-FFF2-40B4-BE49-F238E27FC236}">
                    <a16:creationId xmlns:a16="http://schemas.microsoft.com/office/drawing/2014/main" id="{3D75685D-B780-2E56-2570-1F42E2BF37FA}"/>
                  </a:ext>
                </a:extLst>
              </p:cNvPr>
              <p:cNvSpPr txBox="1"/>
              <p:nvPr/>
            </p:nvSpPr>
            <p:spPr>
              <a:xfrm>
                <a:off x="1524000" y="1090876"/>
                <a:ext cx="1179422" cy="1077218"/>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BF83B9"/>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Returns and recycling instructions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Returns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Repairs/refurb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Recalls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55" name="TextBox 54">
                <a:extLst>
                  <a:ext uri="{FF2B5EF4-FFF2-40B4-BE49-F238E27FC236}">
                    <a16:creationId xmlns:a16="http://schemas.microsoft.com/office/drawing/2014/main" id="{044059DF-E34D-8826-1346-6C394C97862C}"/>
                  </a:ext>
                </a:extLst>
              </p:cNvPr>
              <p:cNvSpPr txBox="1"/>
              <p:nvPr/>
            </p:nvSpPr>
            <p:spPr>
              <a:xfrm>
                <a:off x="2593351" y="1090876"/>
                <a:ext cx="2054849"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BF83B9"/>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Store Fulfilment Management system</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Recycling 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51" name="Picture 50">
              <a:extLst>
                <a:ext uri="{FF2B5EF4-FFF2-40B4-BE49-F238E27FC236}">
                  <a16:creationId xmlns:a16="http://schemas.microsoft.com/office/drawing/2014/main" id="{494FA7EE-C534-C627-A54D-3DF6CC2703E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67353" t="28403" r="20422" b="35048"/>
            <a:stretch/>
          </p:blipFill>
          <p:spPr>
            <a:xfrm>
              <a:off x="4738962" y="2297234"/>
              <a:ext cx="867020" cy="794768"/>
            </a:xfrm>
            <a:prstGeom prst="rect">
              <a:avLst/>
            </a:prstGeom>
          </p:spPr>
        </p:pic>
      </p:grpSp>
      <p:grpSp>
        <p:nvGrpSpPr>
          <p:cNvPr id="56" name="Group 55">
            <a:extLst>
              <a:ext uri="{FF2B5EF4-FFF2-40B4-BE49-F238E27FC236}">
                <a16:creationId xmlns:a16="http://schemas.microsoft.com/office/drawing/2014/main" id="{C2E08A4E-D800-FFA8-FFA6-FBFF8E740F73}"/>
              </a:ext>
            </a:extLst>
          </p:cNvPr>
          <p:cNvGrpSpPr/>
          <p:nvPr/>
        </p:nvGrpSpPr>
        <p:grpSpPr>
          <a:xfrm>
            <a:off x="4627617" y="3217513"/>
            <a:ext cx="4114800" cy="1097280"/>
            <a:chOff x="4644709" y="3394710"/>
            <a:chExt cx="4114800" cy="1097280"/>
          </a:xfrm>
        </p:grpSpPr>
        <p:grpSp>
          <p:nvGrpSpPr>
            <p:cNvPr id="57" name="Group 56">
              <a:extLst>
                <a:ext uri="{FF2B5EF4-FFF2-40B4-BE49-F238E27FC236}">
                  <a16:creationId xmlns:a16="http://schemas.microsoft.com/office/drawing/2014/main" id="{409FE26E-2295-3548-88C7-79157F3772E1}"/>
                </a:ext>
              </a:extLst>
            </p:cNvPr>
            <p:cNvGrpSpPr/>
            <p:nvPr/>
          </p:nvGrpSpPr>
          <p:grpSpPr>
            <a:xfrm>
              <a:off x="4644709" y="3394710"/>
              <a:ext cx="4114800" cy="1097280"/>
              <a:chOff x="447479" y="1047750"/>
              <a:chExt cx="4200721" cy="1097280"/>
            </a:xfrm>
          </p:grpSpPr>
          <p:sp>
            <p:nvSpPr>
              <p:cNvPr id="59" name="Rectangle: Diagonal Corners Rounded 58">
                <a:extLst>
                  <a:ext uri="{FF2B5EF4-FFF2-40B4-BE49-F238E27FC236}">
                    <a16:creationId xmlns:a16="http://schemas.microsoft.com/office/drawing/2014/main" id="{B0A50E70-5083-F7FB-59F9-3248092E18E3}"/>
                  </a:ext>
                </a:extLst>
              </p:cNvPr>
              <p:cNvSpPr/>
              <p:nvPr/>
            </p:nvSpPr>
            <p:spPr>
              <a:xfrm>
                <a:off x="447479" y="1047750"/>
                <a:ext cx="4124521" cy="1097280"/>
              </a:xfrm>
              <a:prstGeom prst="round2DiagRect">
                <a:avLst/>
              </a:prstGeom>
              <a:noFill/>
              <a:ln w="25400">
                <a:solidFill>
                  <a:srgbClr val="89AA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60" name="TextBox 59">
                <a:extLst>
                  <a:ext uri="{FF2B5EF4-FFF2-40B4-BE49-F238E27FC236}">
                    <a16:creationId xmlns:a16="http://schemas.microsoft.com/office/drawing/2014/main" id="{331B0B5B-9319-2850-5FD0-A59FFBBCC00A}"/>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89AADB"/>
                    </a:solidFill>
                    <a:effectLst/>
                    <a:uLnTx/>
                    <a:uFillTx/>
                    <a:latin typeface="Verdana"/>
                    <a:ea typeface="+mn-ea"/>
                    <a:cs typeface="+mn-cs"/>
                  </a:rPr>
                  <a:t>Use</a:t>
                </a:r>
                <a:endParaRPr kumimoji="0" lang="en-GB" sz="900" b="1" i="0" u="none" strike="noStrike" kern="1200" cap="none" spc="0" normalizeH="0" baseline="0" noProof="0">
                  <a:ln>
                    <a:noFill/>
                  </a:ln>
                  <a:solidFill>
                    <a:srgbClr val="89AADB"/>
                  </a:solidFill>
                  <a:effectLst/>
                  <a:uLnTx/>
                  <a:uFillTx/>
                  <a:latin typeface="Verdana"/>
                  <a:ea typeface="+mn-ea"/>
                  <a:cs typeface="+mn-cs"/>
                </a:endParaRPr>
              </a:p>
            </p:txBody>
          </p:sp>
          <p:sp>
            <p:nvSpPr>
              <p:cNvPr id="61" name="TextBox 60">
                <a:extLst>
                  <a:ext uri="{FF2B5EF4-FFF2-40B4-BE49-F238E27FC236}">
                    <a16:creationId xmlns:a16="http://schemas.microsoft.com/office/drawing/2014/main" id="{14B96909-5072-0AC1-41E0-A030D8742E65}"/>
                  </a:ext>
                </a:extLst>
              </p:cNvPr>
              <p:cNvSpPr txBox="1"/>
              <p:nvPr/>
            </p:nvSpPr>
            <p:spPr>
              <a:xfrm>
                <a:off x="1524000" y="1090876"/>
                <a:ext cx="1179422" cy="46166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89AADB"/>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Web links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Consumer opt-in</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62" name="TextBox 61">
                <a:extLst>
                  <a:ext uri="{FF2B5EF4-FFF2-40B4-BE49-F238E27FC236}">
                    <a16:creationId xmlns:a16="http://schemas.microsoft.com/office/drawing/2014/main" id="{37CE4EBD-2A17-99EE-4EA4-3DC3441451B9}"/>
                  </a:ext>
                </a:extLst>
              </p:cNvPr>
              <p:cNvSpPr txBox="1"/>
              <p:nvPr/>
            </p:nvSpPr>
            <p:spPr>
              <a:xfrm>
                <a:off x="2593351" y="1090876"/>
                <a:ext cx="2054849"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89AADB"/>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Consumer mobile platforms and apps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Web shops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58" name="Picture 57">
              <a:extLst>
                <a:ext uri="{FF2B5EF4-FFF2-40B4-BE49-F238E27FC236}">
                  <a16:creationId xmlns:a16="http://schemas.microsoft.com/office/drawing/2014/main" id="{152A99A1-56AF-C629-C153-6094669BB77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83653" t="41693" r="5141" b="25080"/>
            <a:stretch/>
          </p:blipFill>
          <p:spPr>
            <a:xfrm>
              <a:off x="4728036" y="3468157"/>
              <a:ext cx="838200" cy="762000"/>
            </a:xfrm>
            <a:prstGeom prst="rect">
              <a:avLst/>
            </a:prstGeom>
          </p:spPr>
        </p:pic>
      </p:grpSp>
      <p:sp>
        <p:nvSpPr>
          <p:cNvPr id="68" name="AutoShape 2">
            <a:hlinkClick r:id="rId7" action="ppaction://hlinksldjump"/>
            <a:extLst>
              <a:ext uri="{FF2B5EF4-FFF2-40B4-BE49-F238E27FC236}">
                <a16:creationId xmlns:a16="http://schemas.microsoft.com/office/drawing/2014/main" id="{85BD9D6E-CC91-0C76-9FE6-F758B2464A8F}"/>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70" name="AutoShape 2">
            <a:hlinkClick r:id="rId8" action="ppaction://hlinksldjump"/>
            <a:extLst>
              <a:ext uri="{FF2B5EF4-FFF2-40B4-BE49-F238E27FC236}">
                <a16:creationId xmlns:a16="http://schemas.microsoft.com/office/drawing/2014/main" id="{EDE81781-8A4D-E335-7C2B-B2AFF45735CB}"/>
              </a:ext>
            </a:extLst>
          </p:cNvPr>
          <p:cNvSpPr>
            <a:spLocks noChangeArrowheads="1"/>
          </p:cNvSpPr>
          <p:nvPr/>
        </p:nvSpPr>
        <p:spPr bwMode="gray">
          <a:xfrm>
            <a:off x="3868793" y="4535154"/>
            <a:ext cx="797767" cy="185652"/>
          </a:xfrm>
          <a:prstGeom prst="roundRect">
            <a:avLst>
              <a:gd name="adj" fmla="val 50000"/>
            </a:avLst>
          </a:prstGeom>
          <a:solidFill>
            <a:schemeClr val="accent5"/>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WHAT</a:t>
            </a:r>
          </a:p>
        </p:txBody>
      </p:sp>
      <p:sp>
        <p:nvSpPr>
          <p:cNvPr id="71" name="AutoShape 2">
            <a:hlinkClick r:id="rId9" action="ppaction://hlinksldjump"/>
            <a:extLst>
              <a:ext uri="{FF2B5EF4-FFF2-40B4-BE49-F238E27FC236}">
                <a16:creationId xmlns:a16="http://schemas.microsoft.com/office/drawing/2014/main" id="{CD05ACF9-89E9-E14F-6C07-AE5E52C3B251}"/>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72" name="AutoShape 2">
            <a:hlinkClick r:id="rId10" action="ppaction://hlinksldjump"/>
            <a:extLst>
              <a:ext uri="{FF2B5EF4-FFF2-40B4-BE49-F238E27FC236}">
                <a16:creationId xmlns:a16="http://schemas.microsoft.com/office/drawing/2014/main" id="{A50981E5-62F2-8FB1-EA5D-C28F4B08AF45}"/>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73" name="AutoShape 2">
            <a:hlinkClick r:id="rId11" action="ppaction://hlinksldjump"/>
            <a:extLst>
              <a:ext uri="{FF2B5EF4-FFF2-40B4-BE49-F238E27FC236}">
                <a16:creationId xmlns:a16="http://schemas.microsoft.com/office/drawing/2014/main" id="{2D9B4055-3B84-8F84-061B-35ECA562BBC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14" name="Group 13">
            <a:extLst>
              <a:ext uri="{FF2B5EF4-FFF2-40B4-BE49-F238E27FC236}">
                <a16:creationId xmlns:a16="http://schemas.microsoft.com/office/drawing/2014/main" id="{F708B809-2647-AF13-0E86-3426DA598B9E}"/>
              </a:ext>
            </a:extLst>
          </p:cNvPr>
          <p:cNvGrpSpPr/>
          <p:nvPr/>
        </p:nvGrpSpPr>
        <p:grpSpPr>
          <a:xfrm>
            <a:off x="7405014" y="4531233"/>
            <a:ext cx="186825" cy="186825"/>
            <a:chOff x="9873352" y="6041644"/>
            <a:chExt cx="249100" cy="249100"/>
          </a:xfrm>
        </p:grpSpPr>
        <p:sp>
          <p:nvSpPr>
            <p:cNvPr id="15" name="Oval 14">
              <a:hlinkClick r:id="" action="ppaction://hlinkshowjump?jump=previousslide"/>
              <a:extLst>
                <a:ext uri="{FF2B5EF4-FFF2-40B4-BE49-F238E27FC236}">
                  <a16:creationId xmlns:a16="http://schemas.microsoft.com/office/drawing/2014/main" id="{446C061B-5EC6-0050-5C3A-EDC49CA43264}"/>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6" name="Group 15">
              <a:extLst>
                <a:ext uri="{FF2B5EF4-FFF2-40B4-BE49-F238E27FC236}">
                  <a16:creationId xmlns:a16="http://schemas.microsoft.com/office/drawing/2014/main" id="{60829838-764C-CC39-3302-D580857778D7}"/>
                </a:ext>
              </a:extLst>
            </p:cNvPr>
            <p:cNvGrpSpPr/>
            <p:nvPr userDrawn="1"/>
          </p:nvGrpSpPr>
          <p:grpSpPr>
            <a:xfrm>
              <a:off x="9971776" y="6136088"/>
              <a:ext cx="41137" cy="66044"/>
              <a:chOff x="3345327" y="4804129"/>
              <a:chExt cx="74099" cy="118964"/>
            </a:xfrm>
          </p:grpSpPr>
          <p:cxnSp>
            <p:nvCxnSpPr>
              <p:cNvPr id="17" name="Straight Connector 16">
                <a:hlinkClick r:id="" action="ppaction://hlinkshowjump?jump=previousslide"/>
                <a:extLst>
                  <a:ext uri="{FF2B5EF4-FFF2-40B4-BE49-F238E27FC236}">
                    <a16:creationId xmlns:a16="http://schemas.microsoft.com/office/drawing/2014/main" id="{DA33529B-4D86-A49E-0AA3-93F67592CBB0}"/>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hlinkClick r:id="" action="ppaction://hlinkshowjump?jump=previousslide"/>
                <a:extLst>
                  <a:ext uri="{FF2B5EF4-FFF2-40B4-BE49-F238E27FC236}">
                    <a16:creationId xmlns:a16="http://schemas.microsoft.com/office/drawing/2014/main" id="{CC2792B4-6AEC-C90C-FBF0-BB5343DBCD7D}"/>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30" name="Group 29">
            <a:extLst>
              <a:ext uri="{FF2B5EF4-FFF2-40B4-BE49-F238E27FC236}">
                <a16:creationId xmlns:a16="http://schemas.microsoft.com/office/drawing/2014/main" id="{8ADFB62D-F627-1488-8A08-F94DDCAEF277}"/>
              </a:ext>
            </a:extLst>
          </p:cNvPr>
          <p:cNvGrpSpPr/>
          <p:nvPr/>
        </p:nvGrpSpPr>
        <p:grpSpPr>
          <a:xfrm>
            <a:off x="7642346" y="4531233"/>
            <a:ext cx="186825" cy="186825"/>
            <a:chOff x="10189795" y="6045160"/>
            <a:chExt cx="249100" cy="249100"/>
          </a:xfrm>
        </p:grpSpPr>
        <p:sp>
          <p:nvSpPr>
            <p:cNvPr id="31" name="Oval 30">
              <a:hlinkClick r:id="" action="ppaction://hlinkshowjump?jump=nextslide"/>
              <a:extLst>
                <a:ext uri="{FF2B5EF4-FFF2-40B4-BE49-F238E27FC236}">
                  <a16:creationId xmlns:a16="http://schemas.microsoft.com/office/drawing/2014/main" id="{AAE93C83-8E8E-E905-A3B2-9A4DD6400930}"/>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2" name="Group 31">
              <a:extLst>
                <a:ext uri="{FF2B5EF4-FFF2-40B4-BE49-F238E27FC236}">
                  <a16:creationId xmlns:a16="http://schemas.microsoft.com/office/drawing/2014/main" id="{11C7382D-8389-6357-6DEF-E1688445A7F7}"/>
                </a:ext>
              </a:extLst>
            </p:cNvPr>
            <p:cNvGrpSpPr/>
            <p:nvPr userDrawn="1"/>
          </p:nvGrpSpPr>
          <p:grpSpPr>
            <a:xfrm flipH="1" flipV="1">
              <a:off x="10297292" y="6133992"/>
              <a:ext cx="41137" cy="66044"/>
              <a:chOff x="3345327" y="4804129"/>
              <a:chExt cx="74099" cy="118964"/>
            </a:xfrm>
          </p:grpSpPr>
          <p:cxnSp>
            <p:nvCxnSpPr>
              <p:cNvPr id="33" name="Straight Connector 32">
                <a:hlinkClick r:id="" action="ppaction://hlinkshowjump?jump=nextslide"/>
                <a:extLst>
                  <a:ext uri="{FF2B5EF4-FFF2-40B4-BE49-F238E27FC236}">
                    <a16:creationId xmlns:a16="http://schemas.microsoft.com/office/drawing/2014/main" id="{135F9262-710A-BD15-A0F7-B93351629357}"/>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hlinkClick r:id="" action="ppaction://hlinkshowjump?jump=nextslide"/>
                <a:extLst>
                  <a:ext uri="{FF2B5EF4-FFF2-40B4-BE49-F238E27FC236}">
                    <a16:creationId xmlns:a16="http://schemas.microsoft.com/office/drawing/2014/main" id="{3EE8DE84-366F-E674-8843-4AABBD0C9490}"/>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7" name="Rounded Rectangle 14">
            <a:hlinkClick r:id="rId12"/>
            <a:extLst>
              <a:ext uri="{FF2B5EF4-FFF2-40B4-BE49-F238E27FC236}">
                <a16:creationId xmlns:a16="http://schemas.microsoft.com/office/drawing/2014/main" id="{37A1F8AD-3583-7837-CA3A-0041C01DADF7}"/>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8/8</a:t>
            </a:r>
            <a:endParaRPr lang="en-US" sz="800" u="sng" dirty="0">
              <a:solidFill>
                <a:schemeClr val="bg2"/>
              </a:solidFill>
            </a:endParaRPr>
          </a:p>
        </p:txBody>
      </p:sp>
      <p:sp>
        <p:nvSpPr>
          <p:cNvPr id="40" name="Arrow: Right 88">
            <a:hlinkClick r:id="" action="ppaction://hlinkshowjump?jump=lastslideviewed"/>
            <a:extLst>
              <a:ext uri="{FF2B5EF4-FFF2-40B4-BE49-F238E27FC236}">
                <a16:creationId xmlns:a16="http://schemas.microsoft.com/office/drawing/2014/main" id="{7BC955C1-2DEF-EFBE-BCAF-64DD9345B64D}"/>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41" name="Graphic 40">
            <a:hlinkClick r:id="rId13" action="ppaction://hlinksldjump"/>
            <a:extLst>
              <a:ext uri="{FF2B5EF4-FFF2-40B4-BE49-F238E27FC236}">
                <a16:creationId xmlns:a16="http://schemas.microsoft.com/office/drawing/2014/main" id="{F0DD9B28-3F92-DF02-B793-028BC3390A3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2713406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WHAT</a:t>
            </a:r>
          </a:p>
        </p:txBody>
      </p:sp>
      <p:grpSp>
        <p:nvGrpSpPr>
          <p:cNvPr id="66" name="Group 65">
            <a:extLst>
              <a:ext uri="{FF2B5EF4-FFF2-40B4-BE49-F238E27FC236}">
                <a16:creationId xmlns:a16="http://schemas.microsoft.com/office/drawing/2014/main" id="{41A5441E-A916-4622-87E1-1F4E84701128}"/>
              </a:ext>
            </a:extLst>
          </p:cNvPr>
          <p:cNvGrpSpPr/>
          <p:nvPr/>
        </p:nvGrpSpPr>
        <p:grpSpPr>
          <a:xfrm>
            <a:off x="125709" y="694902"/>
            <a:ext cx="456300" cy="455879"/>
            <a:chOff x="125709" y="694902"/>
            <a:chExt cx="456300" cy="455879"/>
          </a:xfrm>
        </p:grpSpPr>
        <p:sp>
          <p:nvSpPr>
            <p:cNvPr id="67" name="Oval 20">
              <a:extLst>
                <a:ext uri="{FF2B5EF4-FFF2-40B4-BE49-F238E27FC236}">
                  <a16:creationId xmlns:a16="http://schemas.microsoft.com/office/drawing/2014/main" id="{C9903B67-FA94-45CC-94FD-52790CBEE7A4}"/>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68" name="Group 67">
              <a:extLst>
                <a:ext uri="{FF2B5EF4-FFF2-40B4-BE49-F238E27FC236}">
                  <a16:creationId xmlns:a16="http://schemas.microsoft.com/office/drawing/2014/main" id="{7EF160FD-567B-444D-A6C4-64429970EA81}"/>
                </a:ext>
              </a:extLst>
            </p:cNvPr>
            <p:cNvGrpSpPr/>
            <p:nvPr/>
          </p:nvGrpSpPr>
          <p:grpSpPr>
            <a:xfrm>
              <a:off x="220796" y="783044"/>
              <a:ext cx="256959" cy="253211"/>
              <a:chOff x="2822716" y="2621795"/>
              <a:chExt cx="508632" cy="501215"/>
            </a:xfrm>
            <a:solidFill>
              <a:schemeClr val="tx1"/>
            </a:solidFill>
          </p:grpSpPr>
          <p:sp>
            <p:nvSpPr>
              <p:cNvPr id="69" name="Freeform 24">
                <a:extLst>
                  <a:ext uri="{FF2B5EF4-FFF2-40B4-BE49-F238E27FC236}">
                    <a16:creationId xmlns:a16="http://schemas.microsoft.com/office/drawing/2014/main" id="{72ABC0BB-0C96-4022-92D5-CF19E09CA181}"/>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70" name="Freeform 25">
                <a:extLst>
                  <a:ext uri="{FF2B5EF4-FFF2-40B4-BE49-F238E27FC236}">
                    <a16:creationId xmlns:a16="http://schemas.microsoft.com/office/drawing/2014/main" id="{8223C80A-E60A-437E-8CFF-47A59C6DE2E3}"/>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cxnSp>
        <p:nvCxnSpPr>
          <p:cNvPr id="49" name="Straight Connector 48">
            <a:extLst>
              <a:ext uri="{FF2B5EF4-FFF2-40B4-BE49-F238E27FC236}">
                <a16:creationId xmlns:a16="http://schemas.microsoft.com/office/drawing/2014/main" id="{3728F1E2-7EF5-4E3B-873F-81AB3FF77DB3}"/>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Rounded Rectangle 93">
            <a:extLst>
              <a:ext uri="{FF2B5EF4-FFF2-40B4-BE49-F238E27FC236}">
                <a16:creationId xmlns:a16="http://schemas.microsoft.com/office/drawing/2014/main" id="{9D3A4996-0D59-455F-8374-A87606A7FB9C}"/>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Key learnings</a:t>
            </a:r>
          </a:p>
        </p:txBody>
      </p:sp>
      <p:sp>
        <p:nvSpPr>
          <p:cNvPr id="51" name="Oval 20">
            <a:extLst>
              <a:ext uri="{FF2B5EF4-FFF2-40B4-BE49-F238E27FC236}">
                <a16:creationId xmlns:a16="http://schemas.microsoft.com/office/drawing/2014/main" id="{D1CA2498-C9D2-44E5-8A8E-F07EF01ECFCB}"/>
              </a:ext>
            </a:extLst>
          </p:cNvPr>
          <p:cNvSpPr/>
          <p:nvPr/>
        </p:nvSpPr>
        <p:spPr>
          <a:xfrm>
            <a:off x="3442487" y="698010"/>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52" name="Groupe 243">
            <a:extLst>
              <a:ext uri="{FF2B5EF4-FFF2-40B4-BE49-F238E27FC236}">
                <a16:creationId xmlns:a16="http://schemas.microsoft.com/office/drawing/2014/main" id="{F31A65A1-D526-4E18-91BA-79FA452B3A30}"/>
              </a:ext>
            </a:extLst>
          </p:cNvPr>
          <p:cNvGrpSpPr/>
          <p:nvPr/>
        </p:nvGrpSpPr>
        <p:grpSpPr>
          <a:xfrm>
            <a:off x="3529255" y="772742"/>
            <a:ext cx="274325" cy="285809"/>
            <a:chOff x="7826375" y="766763"/>
            <a:chExt cx="412750" cy="501651"/>
          </a:xfrm>
          <a:solidFill>
            <a:schemeClr val="tx2"/>
          </a:solidFill>
        </p:grpSpPr>
        <p:sp>
          <p:nvSpPr>
            <p:cNvPr id="53" name="Freeform 103">
              <a:extLst>
                <a:ext uri="{FF2B5EF4-FFF2-40B4-BE49-F238E27FC236}">
                  <a16:creationId xmlns:a16="http://schemas.microsoft.com/office/drawing/2014/main" id="{BD0951DD-D486-4984-9F64-745D8B3BBB17}"/>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4" name="Freeform 104">
              <a:extLst>
                <a:ext uri="{FF2B5EF4-FFF2-40B4-BE49-F238E27FC236}">
                  <a16:creationId xmlns:a16="http://schemas.microsoft.com/office/drawing/2014/main" id="{F772D5A3-857E-4DCF-9C70-30AE687FCE5B}"/>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5" name="Freeform 105">
              <a:extLst>
                <a:ext uri="{FF2B5EF4-FFF2-40B4-BE49-F238E27FC236}">
                  <a16:creationId xmlns:a16="http://schemas.microsoft.com/office/drawing/2014/main" id="{AC333118-F3BC-4203-8688-49E4A23E6375}"/>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79" name="Freeform 106">
              <a:extLst>
                <a:ext uri="{FF2B5EF4-FFF2-40B4-BE49-F238E27FC236}">
                  <a16:creationId xmlns:a16="http://schemas.microsoft.com/office/drawing/2014/main" id="{4C945177-ADD5-4722-85F5-6EEBE6492AB0}"/>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80" name="Rectangle 107">
              <a:extLst>
                <a:ext uri="{FF2B5EF4-FFF2-40B4-BE49-F238E27FC236}">
                  <a16:creationId xmlns:a16="http://schemas.microsoft.com/office/drawing/2014/main" id="{F19ABF80-00D0-492F-8D91-157810C86F43}"/>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81" name="Freeform 108">
              <a:extLst>
                <a:ext uri="{FF2B5EF4-FFF2-40B4-BE49-F238E27FC236}">
                  <a16:creationId xmlns:a16="http://schemas.microsoft.com/office/drawing/2014/main" id="{DC0B7BB9-2E8A-4C42-841A-B3DAF7A53074}"/>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82" name="Freeform 109">
              <a:extLst>
                <a:ext uri="{FF2B5EF4-FFF2-40B4-BE49-F238E27FC236}">
                  <a16:creationId xmlns:a16="http://schemas.microsoft.com/office/drawing/2014/main" id="{A46B5F1D-12E8-4529-94F3-BB6CB47E9C0B}"/>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83" name="Rectangle 110">
              <a:extLst>
                <a:ext uri="{FF2B5EF4-FFF2-40B4-BE49-F238E27FC236}">
                  <a16:creationId xmlns:a16="http://schemas.microsoft.com/office/drawing/2014/main" id="{000685BE-E49B-48D2-9539-1811C3382D61}"/>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84" name="Rectangle 111">
              <a:extLst>
                <a:ext uri="{FF2B5EF4-FFF2-40B4-BE49-F238E27FC236}">
                  <a16:creationId xmlns:a16="http://schemas.microsoft.com/office/drawing/2014/main" id="{FB8EEFBE-9CA0-459B-89AE-33D17A51C7B0}"/>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85" name="Rectangle 112">
              <a:extLst>
                <a:ext uri="{FF2B5EF4-FFF2-40B4-BE49-F238E27FC236}">
                  <a16:creationId xmlns:a16="http://schemas.microsoft.com/office/drawing/2014/main" id="{734DF56E-8621-4088-9AD0-CD8C5F518799}"/>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86" name="Freeform 113">
              <a:extLst>
                <a:ext uri="{FF2B5EF4-FFF2-40B4-BE49-F238E27FC236}">
                  <a16:creationId xmlns:a16="http://schemas.microsoft.com/office/drawing/2014/main" id="{FC80480B-E311-44F5-98CE-FE6F4A4A27E2}"/>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sp>
        <p:nvSpPr>
          <p:cNvPr id="88" name="Rectangle 87">
            <a:extLst>
              <a:ext uri="{FF2B5EF4-FFF2-40B4-BE49-F238E27FC236}">
                <a16:creationId xmlns:a16="http://schemas.microsoft.com/office/drawing/2014/main" id="{60EBC3FA-39AD-463C-AABE-DA1A9636F32F}"/>
              </a:ext>
            </a:extLst>
          </p:cNvPr>
          <p:cNvSpPr>
            <a:spLocks/>
          </p:cNvSpPr>
          <p:nvPr/>
        </p:nvSpPr>
        <p:spPr>
          <a:xfrm>
            <a:off x="3099824" y="1149673"/>
            <a:ext cx="6042210" cy="3342607"/>
          </a:xfrm>
          <a:prstGeom prst="rect">
            <a:avLst/>
          </a:prstGeom>
          <a:noFill/>
          <a:ln w="12700" cap="flat" cmpd="sng" algn="ctr">
            <a:noFill/>
            <a:prstDash val="solid"/>
          </a:ln>
          <a:effectLst/>
        </p:spPr>
        <p:txBody>
          <a:bodyPr wrap="square" tIns="5400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BB034"/>
                </a:solidFill>
                <a:effectLst/>
                <a:uLnTx/>
                <a:uFillTx/>
                <a:latin typeface="Verdana"/>
                <a:ea typeface="ＭＳ Ｐゴシック" charset="0"/>
                <a:cs typeface="+mn-cs"/>
              </a:rPr>
              <a:t>SCOPE (WHAT) </a:t>
            </a:r>
          </a:p>
          <a:p>
            <a:pPr marL="0" marR="0" lvl="2" indent="0" algn="l" defTabSz="685800" rtl="0" eaLnBrk="1" fontAlgn="base" latinLnBrk="0" hangingPunct="1">
              <a:lnSpc>
                <a:spcPct val="100000"/>
              </a:lnSpc>
              <a:spcBef>
                <a:spcPts val="0"/>
              </a:spcBef>
              <a:spcAft>
                <a:spcPts val="150"/>
              </a:spcAft>
              <a:buClr>
                <a:srgbClr val="002C6C"/>
              </a:buClr>
              <a:buSzTx/>
              <a:buFontTx/>
              <a:buNone/>
              <a:tabLst/>
              <a:defRPr/>
            </a:pPr>
            <a:endParaRPr kumimoji="0" lang="en-US" sz="900" b="0" i="0" u="none" strike="noStrike" kern="1200" cap="none" spc="0" normalizeH="0" baseline="0" noProof="0" dirty="0">
              <a:ln>
                <a:noFill/>
              </a:ln>
              <a:solidFill>
                <a:srgbClr val="002C6C"/>
              </a:solidFill>
              <a:effectLst/>
              <a:uLnTx/>
              <a:uFillTx/>
              <a:latin typeface="Verdana"/>
              <a:ea typeface="+mn-ea"/>
              <a:cs typeface="+mn-cs"/>
            </a:endParaRP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Map the entire process </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Understand the entire IT changes needed, not just how back-end systems connect to POS  </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Think through a roadmap of use cases &amp; how to combine them to simplify codes  on-pack </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Verdana"/>
                <a:cs typeface="+mn-cs"/>
              </a:rPr>
              <a:t>Evaluate opportunities for your private label products </a:t>
            </a:r>
            <a:endParaRPr kumimoji="0" lang="en-US" sz="900" b="0" i="0" u="none" strike="noStrike" kern="1200" cap="none" spc="0" normalizeH="0" baseline="0" noProof="0" dirty="0">
              <a:ln>
                <a:noFill/>
              </a:ln>
              <a:solidFill>
                <a:srgbClr val="002C6C"/>
              </a:solidFill>
              <a:effectLst/>
              <a:uLnTx/>
              <a:uFillTx/>
              <a:latin typeface="Verdana"/>
              <a:ea typeface="+mn-ea"/>
              <a:cs typeface="+mn-cs"/>
            </a:endParaRP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Keep in mind that a logistical unit is not the same as a consumer unit during set-up</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Check if your back-end systems can accept a 14-digit </a:t>
            </a:r>
            <a:r>
              <a:rPr kumimoji="0" lang="en-US" sz="900" b="0" i="0" u="none" strike="noStrike" kern="1200" cap="none" spc="0" normalizeH="0" baseline="0" noProof="0" dirty="0" err="1">
                <a:ln>
                  <a:noFill/>
                </a:ln>
                <a:solidFill>
                  <a:srgbClr val="002C6C"/>
                </a:solidFill>
                <a:effectLst/>
                <a:uLnTx/>
                <a:uFillTx/>
                <a:latin typeface="Verdana"/>
                <a:ea typeface="+mn-ea"/>
                <a:cs typeface="+mn-cs"/>
              </a:rPr>
              <a:t>GTIN</a:t>
            </a:r>
            <a:r>
              <a:rPr kumimoji="0" lang="en-US" sz="900" b="0" i="0" u="none" strike="noStrike" kern="1200" cap="none" spc="0" normalizeH="0" baseline="0" noProof="0" dirty="0">
                <a:ln>
                  <a:noFill/>
                </a:ln>
                <a:solidFill>
                  <a:srgbClr val="002C6C"/>
                </a:solidFill>
                <a:effectLst/>
                <a:uLnTx/>
                <a:uFillTx/>
                <a:latin typeface="Verdana"/>
                <a:ea typeface="+mn-ea"/>
                <a:cs typeface="+mn-cs"/>
              </a:rPr>
              <a:t>, next to 12 or 13 digits</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Think carefully before choosing your data carrier</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Validate on-pack data with data available elsewhere </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Consider opportunities to connect 2D to more information at different stages</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Check the format of dates and other structures that are fully defined within </a:t>
            </a:r>
            <a:r>
              <a:rPr kumimoji="0" lang="en-US" sz="900" b="0" i="0" u="none" strike="noStrike" kern="1200" cap="none" spc="0" normalizeH="0" baseline="0" noProof="0" dirty="0">
                <a:ln>
                  <a:noFill/>
                </a:ln>
                <a:solidFill>
                  <a:srgbClr val="002C6C"/>
                </a:solidFill>
                <a:effectLst/>
                <a:uLnTx/>
                <a:uFillTx/>
                <a:latin typeface="Verdana"/>
                <a:ea typeface="+mn-ea"/>
                <a:cs typeface="+mn-cs"/>
                <a:hlinkClick r:id="rId3"/>
              </a:rPr>
              <a:t>GS1 standards</a:t>
            </a:r>
            <a:endParaRPr kumimoji="0" lang="en-US" sz="900" b="0" i="0" u="none" strike="noStrike" kern="1200" cap="none" spc="0" normalizeH="0" baseline="0" noProof="0" dirty="0">
              <a:ln>
                <a:noFill/>
              </a:ln>
              <a:solidFill>
                <a:srgbClr val="002C6C"/>
              </a:solidFill>
              <a:effectLst/>
              <a:uLnTx/>
              <a:uFillTx/>
              <a:latin typeface="Verdana"/>
              <a:ea typeface="+mn-ea"/>
              <a:cs typeface="+mn-cs"/>
            </a:endParaRP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Even if you are not starting a pilot yet, when making changes to your data environment, start preparing for more product data.</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Please note that 2D implementation (and sometimes even piloting) is often not easy with e.g. in grocery with over </a:t>
            </a:r>
            <a:r>
              <a:rPr kumimoji="0" lang="en-US" sz="900" b="0" i="0" u="none" strike="noStrike" kern="1200" cap="none" spc="0" normalizeH="0" baseline="0" noProof="0" dirty="0" err="1">
                <a:ln>
                  <a:noFill/>
                </a:ln>
                <a:solidFill>
                  <a:srgbClr val="002C6C"/>
                </a:solidFill>
                <a:effectLst/>
                <a:uLnTx/>
                <a:uFillTx/>
                <a:latin typeface="Verdana"/>
                <a:ea typeface="+mn-ea"/>
                <a:cs typeface="+mn-cs"/>
              </a:rPr>
              <a:t>30k</a:t>
            </a:r>
            <a:r>
              <a:rPr kumimoji="0" lang="en-US" sz="900" b="0" i="0" u="none" strike="noStrike" kern="1200" cap="none" spc="0" normalizeH="0" baseline="0" noProof="0" dirty="0">
                <a:ln>
                  <a:noFill/>
                </a:ln>
                <a:solidFill>
                  <a:srgbClr val="002C6C"/>
                </a:solidFill>
                <a:effectLst/>
                <a:uLnTx/>
                <a:uFillTx/>
                <a:latin typeface="Verdana"/>
                <a:ea typeface="+mn-ea"/>
                <a:cs typeface="+mn-cs"/>
              </a:rPr>
              <a:t> SKUs and many suppliers. It is therefore key to start with the right scope and set-up to then use the results to decide on further roll-out. </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Understanding obstacles and thinking about them up front will increase your chances of success. Key obstacles can be limited upside for a category/SKUs, large print and system investments, complex value chains, limited consumer response, number of SKUs, difficult cooperation in the value chain. </a:t>
            </a:r>
          </a:p>
        </p:txBody>
      </p:sp>
      <p:sp>
        <p:nvSpPr>
          <p:cNvPr id="90" name="Rectangle 89">
            <a:extLst>
              <a:ext uri="{FF2B5EF4-FFF2-40B4-BE49-F238E27FC236}">
                <a16:creationId xmlns:a16="http://schemas.microsoft.com/office/drawing/2014/main" id="{ACBC1FE2-6369-415E-A124-AB16747BB1AD}"/>
              </a:ext>
            </a:extLst>
          </p:cNvPr>
          <p:cNvSpPr>
            <a:spLocks/>
          </p:cNvSpPr>
          <p:nvPr/>
        </p:nvSpPr>
        <p:spPr>
          <a:xfrm>
            <a:off x="142183" y="1215017"/>
            <a:ext cx="2853371" cy="1508772"/>
          </a:xfrm>
          <a:prstGeom prst="rect">
            <a:avLst/>
          </a:prstGeom>
          <a:noFill/>
          <a:ln w="12700" cap="flat" cmpd="sng" algn="ctr">
            <a:noFill/>
            <a:prstDash val="solid"/>
          </a:ln>
          <a:effectLst/>
        </p:spPr>
        <p:txBody>
          <a:bodyPr wrap="square" tIns="54000" rtlCol="0" anchor="t">
            <a:spAutoFit/>
          </a:bodyPr>
          <a:lstStyle/>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r>
              <a:rPr kumimoji="0" lang="en-US" sz="1050" b="0" i="0" u="none" strike="noStrike" kern="1200" cap="none" spc="0" normalizeH="0" baseline="0" noProof="0">
                <a:ln>
                  <a:noFill/>
                </a:ln>
                <a:solidFill>
                  <a:prstClr val="white"/>
                </a:solidFill>
                <a:effectLst/>
                <a:uLnTx/>
                <a:uFillTx/>
                <a:latin typeface="Verdana"/>
                <a:ea typeface="+mn-ea"/>
                <a:cs typeface="+mn-cs"/>
              </a:rPr>
              <a:t>Review the key learnings and pitfalls from previous global 2D pilots to jump start your 2D pilot. You will find the learnings throughout the 2D pilot toolkit.</a:t>
            </a:r>
          </a:p>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endParaRPr kumimoji="0" lang="en-US" sz="1050" b="0" i="0" u="none" strike="noStrike" kern="1200" cap="none" spc="0" normalizeH="0" baseline="0" noProof="0">
              <a:ln>
                <a:noFill/>
              </a:ln>
              <a:solidFill>
                <a:prstClr val="white"/>
              </a:solidFill>
              <a:effectLst/>
              <a:uLnTx/>
              <a:uFillTx/>
              <a:latin typeface="Verdana"/>
              <a:ea typeface="+mn-ea"/>
              <a:cs typeface="+mn-cs"/>
            </a:endParaRPr>
          </a:p>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endParaRPr kumimoji="0" lang="en-US" sz="1050" b="0" i="0" u="none" strike="noStrike" kern="1200" cap="none" spc="0" normalizeH="0" baseline="0" noProof="0">
              <a:ln>
                <a:noFill/>
              </a:ln>
              <a:solidFill>
                <a:prstClr val="white"/>
              </a:solidFill>
              <a:effectLst/>
              <a:uLnTx/>
              <a:uFillTx/>
              <a:latin typeface="Verdana"/>
              <a:ea typeface="+mn-ea"/>
              <a:cs typeface="+mn-cs"/>
            </a:endParaRPr>
          </a:p>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r>
              <a:rPr kumimoji="0" lang="en-US" sz="1050" b="0" i="0" u="none" strike="noStrike" kern="1200" cap="none" spc="0" normalizeH="0" baseline="0" noProof="0">
                <a:ln>
                  <a:noFill/>
                </a:ln>
                <a:solidFill>
                  <a:prstClr val="white"/>
                </a:solidFill>
                <a:effectLst/>
                <a:uLnTx/>
                <a:uFillTx/>
                <a:latin typeface="Verdana"/>
                <a:ea typeface="+mn-ea"/>
                <a:cs typeface="+mn-cs"/>
              </a:rPr>
              <a:t> </a:t>
            </a:r>
          </a:p>
        </p:txBody>
      </p:sp>
      <p:sp>
        <p:nvSpPr>
          <p:cNvPr id="87" name="Slide Number Placeholder 3">
            <a:extLst>
              <a:ext uri="{FF2B5EF4-FFF2-40B4-BE49-F238E27FC236}">
                <a16:creationId xmlns:a16="http://schemas.microsoft.com/office/drawing/2014/main" id="{28DA6621-D440-452F-A52B-B0E49A1983ED}"/>
              </a:ext>
            </a:extLst>
          </p:cNvPr>
          <p:cNvSpPr>
            <a:spLocks noGrp="1"/>
          </p:cNvSpPr>
          <p:nvPr>
            <p:ph type="sldNum" sz="quarter" idx="12"/>
          </p:nvPr>
        </p:nvSpPr>
        <p:spPr>
          <a:xfrm>
            <a:off x="8447486" y="4759631"/>
            <a:ext cx="247535" cy="150195"/>
          </a:xfrm>
        </p:spPr>
        <p:txBody>
          <a:bodyPr/>
          <a:lstStyle>
            <a:lvl1pPr rtl="0">
              <a:defRPr/>
            </a:lvl1pPr>
          </a:lstStyle>
          <a:p>
            <a:pPr marL="0" marR="0" lvl="0" indent="0" algn="r" defTabSz="6858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700" b="0" i="0" u="none" strike="noStrike" kern="1200" cap="none" spc="0" normalizeH="0" baseline="0" noProof="0" smtClean="0">
                <a:ln>
                  <a:noFill/>
                </a:ln>
                <a:solidFill>
                  <a:srgbClr val="454545"/>
                </a:solidFill>
                <a:effectLst/>
                <a:uLnTx/>
                <a:uFillTx/>
                <a:latin typeface="Verdana"/>
                <a:ea typeface="+mn-ea"/>
              </a:rPr>
              <a:pPr marL="0" marR="0" lvl="0" indent="0" algn="r" defTabSz="685800" rtl="0" eaLnBrk="1" fontAlgn="base" latinLnBrk="0" hangingPunct="1">
                <a:lnSpc>
                  <a:spcPct val="100000"/>
                </a:lnSpc>
                <a:spcBef>
                  <a:spcPts val="0"/>
                </a:spcBef>
                <a:spcAft>
                  <a:spcPct val="0"/>
                </a:spcAft>
                <a:buClrTx/>
                <a:buSzTx/>
                <a:buFontTx/>
                <a:buNone/>
                <a:tabLst/>
                <a:defRPr/>
              </a:pPr>
              <a:t>39</a:t>
            </a:fld>
            <a:endParaRPr kumimoji="0" lang="en-US" sz="700" b="0" i="0" u="none" strike="noStrike" kern="1200" cap="none" spc="0" normalizeH="0" baseline="0" noProof="0">
              <a:ln>
                <a:noFill/>
              </a:ln>
              <a:solidFill>
                <a:srgbClr val="454545"/>
              </a:solidFill>
              <a:effectLst/>
              <a:uLnTx/>
              <a:uFillTx/>
              <a:latin typeface="Verdana"/>
              <a:ea typeface="+mn-ea"/>
            </a:endParaRPr>
          </a:p>
        </p:txBody>
      </p:sp>
      <p:sp>
        <p:nvSpPr>
          <p:cNvPr id="8" name="AutoShape 2">
            <a:hlinkClick r:id="rId4" action="ppaction://hlinksldjump"/>
            <a:extLst>
              <a:ext uri="{FF2B5EF4-FFF2-40B4-BE49-F238E27FC236}">
                <a16:creationId xmlns:a16="http://schemas.microsoft.com/office/drawing/2014/main" id="{2FCBCAC5-64BA-6E4B-5B04-344A50BEB60B}"/>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0" name="AutoShape 2">
            <a:hlinkClick r:id="rId5" action="ppaction://hlinksldjump"/>
            <a:extLst>
              <a:ext uri="{FF2B5EF4-FFF2-40B4-BE49-F238E27FC236}">
                <a16:creationId xmlns:a16="http://schemas.microsoft.com/office/drawing/2014/main" id="{1F9ADDEE-E150-8DA4-0C20-AFF6A5F1E9EA}"/>
              </a:ext>
            </a:extLst>
          </p:cNvPr>
          <p:cNvSpPr>
            <a:spLocks noChangeArrowheads="1"/>
          </p:cNvSpPr>
          <p:nvPr/>
        </p:nvSpPr>
        <p:spPr bwMode="gray">
          <a:xfrm>
            <a:off x="3868793" y="4535154"/>
            <a:ext cx="797767" cy="185652"/>
          </a:xfrm>
          <a:prstGeom prst="roundRect">
            <a:avLst>
              <a:gd name="adj" fmla="val 50000"/>
            </a:avLst>
          </a:prstGeom>
          <a:solidFill>
            <a:schemeClr val="accent5"/>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WHAT</a:t>
            </a:r>
          </a:p>
        </p:txBody>
      </p:sp>
      <p:sp>
        <p:nvSpPr>
          <p:cNvPr id="11" name="AutoShape 2">
            <a:hlinkClick r:id="rId6" action="ppaction://hlinksldjump"/>
            <a:extLst>
              <a:ext uri="{FF2B5EF4-FFF2-40B4-BE49-F238E27FC236}">
                <a16:creationId xmlns:a16="http://schemas.microsoft.com/office/drawing/2014/main" id="{7F10C16F-4C70-E5D1-1852-78A46B426CC9}"/>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2" name="AutoShape 2">
            <a:hlinkClick r:id="rId7" action="ppaction://hlinksldjump"/>
            <a:extLst>
              <a:ext uri="{FF2B5EF4-FFF2-40B4-BE49-F238E27FC236}">
                <a16:creationId xmlns:a16="http://schemas.microsoft.com/office/drawing/2014/main" id="{F155DF7F-B954-AE86-8F24-80D295BC5E2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3" name="AutoShape 2">
            <a:hlinkClick r:id="rId8" action="ppaction://hlinksldjump"/>
            <a:extLst>
              <a:ext uri="{FF2B5EF4-FFF2-40B4-BE49-F238E27FC236}">
                <a16:creationId xmlns:a16="http://schemas.microsoft.com/office/drawing/2014/main" id="{F7EDDEB6-A556-F733-BEFE-95AAA751230C}"/>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3" name="Group 22">
            <a:extLst>
              <a:ext uri="{FF2B5EF4-FFF2-40B4-BE49-F238E27FC236}">
                <a16:creationId xmlns:a16="http://schemas.microsoft.com/office/drawing/2014/main" id="{8B9E9700-0B96-43E8-3397-273568802DC6}"/>
              </a:ext>
            </a:extLst>
          </p:cNvPr>
          <p:cNvGrpSpPr/>
          <p:nvPr/>
        </p:nvGrpSpPr>
        <p:grpSpPr>
          <a:xfrm>
            <a:off x="7405014" y="4531233"/>
            <a:ext cx="186825" cy="186825"/>
            <a:chOff x="9873352" y="6041644"/>
            <a:chExt cx="249100" cy="249100"/>
          </a:xfrm>
        </p:grpSpPr>
        <p:sp>
          <p:nvSpPr>
            <p:cNvPr id="24" name="Oval 23">
              <a:hlinkClick r:id="" action="ppaction://hlinkshowjump?jump=previousslide"/>
              <a:extLst>
                <a:ext uri="{FF2B5EF4-FFF2-40B4-BE49-F238E27FC236}">
                  <a16:creationId xmlns:a16="http://schemas.microsoft.com/office/drawing/2014/main" id="{60BEB7EC-3869-F966-5B78-1E9C9A242D76}"/>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5" name="Group 24">
              <a:extLst>
                <a:ext uri="{FF2B5EF4-FFF2-40B4-BE49-F238E27FC236}">
                  <a16:creationId xmlns:a16="http://schemas.microsoft.com/office/drawing/2014/main" id="{1964467B-7661-E709-5EBC-23567B75B6AB}"/>
                </a:ext>
              </a:extLst>
            </p:cNvPr>
            <p:cNvGrpSpPr/>
            <p:nvPr userDrawn="1"/>
          </p:nvGrpSpPr>
          <p:grpSpPr>
            <a:xfrm>
              <a:off x="9971776" y="6136088"/>
              <a:ext cx="41137" cy="66044"/>
              <a:chOff x="3345327" y="4804129"/>
              <a:chExt cx="74099" cy="118964"/>
            </a:xfrm>
          </p:grpSpPr>
          <p:cxnSp>
            <p:nvCxnSpPr>
              <p:cNvPr id="26" name="Straight Connector 25">
                <a:hlinkClick r:id="" action="ppaction://hlinkshowjump?jump=previousslide"/>
                <a:extLst>
                  <a:ext uri="{FF2B5EF4-FFF2-40B4-BE49-F238E27FC236}">
                    <a16:creationId xmlns:a16="http://schemas.microsoft.com/office/drawing/2014/main" id="{C418EB01-52EF-8E7D-A93B-302D100D2C61}"/>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hlinkClick r:id="" action="ppaction://hlinkshowjump?jump=previousslide"/>
                <a:extLst>
                  <a:ext uri="{FF2B5EF4-FFF2-40B4-BE49-F238E27FC236}">
                    <a16:creationId xmlns:a16="http://schemas.microsoft.com/office/drawing/2014/main" id="{F7C4C7A3-EA4C-BDE6-C062-692EDB93C70A}"/>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8" name="Group 27">
            <a:extLst>
              <a:ext uri="{FF2B5EF4-FFF2-40B4-BE49-F238E27FC236}">
                <a16:creationId xmlns:a16="http://schemas.microsoft.com/office/drawing/2014/main" id="{AD7DEBD4-6769-1030-48C5-D1BAE0A16500}"/>
              </a:ext>
            </a:extLst>
          </p:cNvPr>
          <p:cNvGrpSpPr/>
          <p:nvPr/>
        </p:nvGrpSpPr>
        <p:grpSpPr>
          <a:xfrm>
            <a:off x="7642346" y="4531233"/>
            <a:ext cx="186825" cy="186825"/>
            <a:chOff x="10189795" y="6045160"/>
            <a:chExt cx="249100" cy="249100"/>
          </a:xfrm>
        </p:grpSpPr>
        <p:sp>
          <p:nvSpPr>
            <p:cNvPr id="29" name="Oval 28">
              <a:hlinkClick r:id="" action="ppaction://hlinkshowjump?jump=nextslide"/>
              <a:extLst>
                <a:ext uri="{FF2B5EF4-FFF2-40B4-BE49-F238E27FC236}">
                  <a16:creationId xmlns:a16="http://schemas.microsoft.com/office/drawing/2014/main" id="{40424D46-948F-82E9-8B1D-D127B88476DA}"/>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0" name="Group 29">
              <a:extLst>
                <a:ext uri="{FF2B5EF4-FFF2-40B4-BE49-F238E27FC236}">
                  <a16:creationId xmlns:a16="http://schemas.microsoft.com/office/drawing/2014/main" id="{B4D26E74-0233-8A22-89F0-AD0D3118855B}"/>
                </a:ext>
              </a:extLst>
            </p:cNvPr>
            <p:cNvGrpSpPr/>
            <p:nvPr userDrawn="1"/>
          </p:nvGrpSpPr>
          <p:grpSpPr>
            <a:xfrm flipH="1" flipV="1">
              <a:off x="10297292" y="6133992"/>
              <a:ext cx="41137" cy="66044"/>
              <a:chOff x="3345327" y="4804129"/>
              <a:chExt cx="74099" cy="118964"/>
            </a:xfrm>
          </p:grpSpPr>
          <p:cxnSp>
            <p:nvCxnSpPr>
              <p:cNvPr id="31" name="Straight Connector 30">
                <a:hlinkClick r:id="" action="ppaction://hlinkshowjump?jump=nextslide"/>
                <a:extLst>
                  <a:ext uri="{FF2B5EF4-FFF2-40B4-BE49-F238E27FC236}">
                    <a16:creationId xmlns:a16="http://schemas.microsoft.com/office/drawing/2014/main" id="{A8248361-754F-8BDE-2E06-438552F872EA}"/>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hlinkClick r:id="" action="ppaction://hlinkshowjump?jump=nextslide"/>
                <a:extLst>
                  <a:ext uri="{FF2B5EF4-FFF2-40B4-BE49-F238E27FC236}">
                    <a16:creationId xmlns:a16="http://schemas.microsoft.com/office/drawing/2014/main" id="{09085C18-B5AB-2119-85FC-22E6BCDAD492}"/>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3" name="Rounded Rectangle 14">
            <a:hlinkClick r:id="rId9"/>
            <a:extLst>
              <a:ext uri="{FF2B5EF4-FFF2-40B4-BE49-F238E27FC236}">
                <a16:creationId xmlns:a16="http://schemas.microsoft.com/office/drawing/2014/main" id="{BCC5E19D-3D0A-CE63-2222-6911CC0464FC}"/>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5" name="Arrow: Right 88">
            <a:hlinkClick r:id="" action="ppaction://hlinkshowjump?jump=lastslideviewed"/>
            <a:extLst>
              <a:ext uri="{FF2B5EF4-FFF2-40B4-BE49-F238E27FC236}">
                <a16:creationId xmlns:a16="http://schemas.microsoft.com/office/drawing/2014/main" id="{19EF4ED3-1D0F-B325-6E3F-4AB79615D4FB}"/>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Graphic 5">
            <a:hlinkClick r:id="rId10" action="ppaction://hlinksldjump"/>
            <a:extLst>
              <a:ext uri="{FF2B5EF4-FFF2-40B4-BE49-F238E27FC236}">
                <a16:creationId xmlns:a16="http://schemas.microsoft.com/office/drawing/2014/main" id="{614BD863-1DCF-130F-251E-BDDF219B8E4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190491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C217FA-A04C-4F50-B973-1D40F94D2E15}"/>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2" name="Object 1" hidden="1">
                        <a:extLst>
                          <a:ext uri="{FF2B5EF4-FFF2-40B4-BE49-F238E27FC236}">
                            <a16:creationId xmlns:a16="http://schemas.microsoft.com/office/drawing/2014/main" id="{A3C217FA-A04C-4F50-B973-1D40F94D2E15}"/>
                          </a:ext>
                        </a:extLst>
                      </p:cNvPr>
                      <p:cNvPicPr/>
                      <p:nvPr/>
                    </p:nvPicPr>
                    <p:blipFill>
                      <a:blip r:embed="rId20"/>
                      <a:stretch>
                        <a:fillRect/>
                      </a:stretch>
                    </p:blipFill>
                    <p:spPr>
                      <a:xfrm>
                        <a:off x="1191" y="1191"/>
                        <a:ext cx="1191" cy="1191"/>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51849C85-883E-936B-7517-761FD3729C21}"/>
              </a:ext>
            </a:extLst>
          </p:cNvPr>
          <p:cNvGrpSpPr/>
          <p:nvPr/>
        </p:nvGrpSpPr>
        <p:grpSpPr>
          <a:xfrm>
            <a:off x="5393131" y="-2532"/>
            <a:ext cx="1992044" cy="2823445"/>
            <a:chOff x="5393131" y="-2532"/>
            <a:chExt cx="1992044" cy="2823445"/>
          </a:xfrm>
        </p:grpSpPr>
        <p:sp>
          <p:nvSpPr>
            <p:cNvPr id="121" name="Espace réservé du texte 3">
              <a:hlinkClick r:id="" action="ppaction://noaction"/>
              <a:extLst>
                <a:ext uri="{FF2B5EF4-FFF2-40B4-BE49-F238E27FC236}">
                  <a16:creationId xmlns:a16="http://schemas.microsoft.com/office/drawing/2014/main" id="{5682653C-2521-4820-882C-72799770658B}"/>
                </a:ext>
              </a:extLst>
            </p:cNvPr>
            <p:cNvSpPr txBox="1">
              <a:spLocks/>
            </p:cNvSpPr>
            <p:nvPr>
              <p:custDataLst>
                <p:tags r:id="rId15"/>
              </p:custDataLst>
            </p:nvPr>
          </p:nvSpPr>
          <p:spPr>
            <a:xfrm>
              <a:off x="5512595" y="-2532"/>
              <a:ext cx="1793621" cy="2671010"/>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134" name="Isosceles Triangle 133">
              <a:hlinkClick r:id="" action="ppaction://noaction"/>
              <a:extLst>
                <a:ext uri="{FF2B5EF4-FFF2-40B4-BE49-F238E27FC236}">
                  <a16:creationId xmlns:a16="http://schemas.microsoft.com/office/drawing/2014/main" id="{455210BA-2D41-4BF3-B93C-6EF895FDC19A}"/>
                </a:ext>
              </a:extLst>
            </p:cNvPr>
            <p:cNvSpPr/>
            <p:nvPr/>
          </p:nvSpPr>
          <p:spPr>
            <a:xfrm rot="10800000">
              <a:off x="6190971" y="2633402"/>
              <a:ext cx="436868" cy="187511"/>
            </a:xfrm>
            <a:prstGeom prst="triangl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7" name="Group 6">
              <a:extLst>
                <a:ext uri="{FF2B5EF4-FFF2-40B4-BE49-F238E27FC236}">
                  <a16:creationId xmlns:a16="http://schemas.microsoft.com/office/drawing/2014/main" id="{98A187A7-6DA8-444D-8346-AD0C6C9B60AA}"/>
                </a:ext>
              </a:extLst>
            </p:cNvPr>
            <p:cNvGrpSpPr/>
            <p:nvPr/>
          </p:nvGrpSpPr>
          <p:grpSpPr>
            <a:xfrm>
              <a:off x="5849218" y="648596"/>
              <a:ext cx="1114678" cy="1159431"/>
              <a:chOff x="7250866" y="4011184"/>
              <a:chExt cx="1720038" cy="1789096"/>
            </a:xfrm>
          </p:grpSpPr>
          <p:grpSp>
            <p:nvGrpSpPr>
              <p:cNvPr id="153" name="Group 152">
                <a:extLst>
                  <a:ext uri="{FF2B5EF4-FFF2-40B4-BE49-F238E27FC236}">
                    <a16:creationId xmlns:a16="http://schemas.microsoft.com/office/drawing/2014/main" id="{6EE7EAA7-C2A1-41A5-B64C-E1007FB3A9BD}"/>
                  </a:ext>
                </a:extLst>
              </p:cNvPr>
              <p:cNvGrpSpPr/>
              <p:nvPr/>
            </p:nvGrpSpPr>
            <p:grpSpPr>
              <a:xfrm>
                <a:off x="7250866" y="4011184"/>
                <a:ext cx="1720038" cy="1789096"/>
                <a:chOff x="6721817" y="935673"/>
                <a:chExt cx="1796366" cy="1868488"/>
              </a:xfrm>
              <a:solidFill>
                <a:schemeClr val="bg1"/>
              </a:solidFill>
            </p:grpSpPr>
            <p:sp>
              <p:nvSpPr>
                <p:cNvPr id="154" name="Freeform 5">
                  <a:extLst>
                    <a:ext uri="{FF2B5EF4-FFF2-40B4-BE49-F238E27FC236}">
                      <a16:creationId xmlns:a16="http://schemas.microsoft.com/office/drawing/2014/main" id="{E8079A32-DAFB-4BB3-99B9-FF6BD29A5417}"/>
                    </a:ext>
                  </a:extLst>
                </p:cNvPr>
                <p:cNvSpPr>
                  <a:spLocks/>
                </p:cNvSpPr>
                <p:nvPr/>
              </p:nvSpPr>
              <p:spPr bwMode="auto">
                <a:xfrm>
                  <a:off x="6795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55" name="Freeform 6">
                  <a:extLst>
                    <a:ext uri="{FF2B5EF4-FFF2-40B4-BE49-F238E27FC236}">
                      <a16:creationId xmlns:a16="http://schemas.microsoft.com/office/drawing/2014/main" id="{585805F5-BDCD-400A-A320-D0420C48FDB1}"/>
                    </a:ext>
                  </a:extLst>
                </p:cNvPr>
                <p:cNvSpPr>
                  <a:spLocks/>
                </p:cNvSpPr>
                <p:nvPr/>
              </p:nvSpPr>
              <p:spPr bwMode="auto">
                <a:xfrm>
                  <a:off x="6721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56" name="Oval 7">
                  <a:extLst>
                    <a:ext uri="{FF2B5EF4-FFF2-40B4-BE49-F238E27FC236}">
                      <a16:creationId xmlns:a16="http://schemas.microsoft.com/office/drawing/2014/main" id="{A91D1316-3DF7-44CC-91AB-A6A85AB47817}"/>
                    </a:ext>
                  </a:extLst>
                </p:cNvPr>
                <p:cNvSpPr>
                  <a:spLocks noChangeArrowheads="1"/>
                </p:cNvSpPr>
                <p:nvPr/>
              </p:nvSpPr>
              <p:spPr bwMode="auto">
                <a:xfrm>
                  <a:off x="6962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85" name="Group 184">
                <a:extLst>
                  <a:ext uri="{FF2B5EF4-FFF2-40B4-BE49-F238E27FC236}">
                    <a16:creationId xmlns:a16="http://schemas.microsoft.com/office/drawing/2014/main" id="{7A1FAA6F-F179-4960-9960-A3B1303F64D4}"/>
                  </a:ext>
                </a:extLst>
              </p:cNvPr>
              <p:cNvGrpSpPr/>
              <p:nvPr/>
            </p:nvGrpSpPr>
            <p:grpSpPr>
              <a:xfrm>
                <a:off x="7760367" y="4555213"/>
                <a:ext cx="701038" cy="701038"/>
                <a:chOff x="5677361" y="5775659"/>
                <a:chExt cx="733425" cy="733425"/>
              </a:xfrm>
              <a:solidFill>
                <a:srgbClr val="22BCB9"/>
              </a:solidFill>
            </p:grpSpPr>
            <p:sp>
              <p:nvSpPr>
                <p:cNvPr id="186" name="Freeform: Shape 48">
                  <a:extLst>
                    <a:ext uri="{FF2B5EF4-FFF2-40B4-BE49-F238E27FC236}">
                      <a16:creationId xmlns:a16="http://schemas.microsoft.com/office/drawing/2014/main" id="{773E9D5C-4C32-4766-8CF5-B5535554A1C9}"/>
                    </a:ext>
                  </a:extLst>
                </p:cNvPr>
                <p:cNvSpPr/>
                <p:nvPr/>
              </p:nvSpPr>
              <p:spPr>
                <a:xfrm>
                  <a:off x="5677361" y="5775659"/>
                  <a:ext cx="733425" cy="733425"/>
                </a:xfrm>
                <a:custGeom>
                  <a:avLst/>
                  <a:gdLst>
                    <a:gd name="connsiteX0" fmla="*/ 627300 w 733425"/>
                    <a:gd name="connsiteY0" fmla="*/ 205532 h 733425"/>
                    <a:gd name="connsiteX1" fmla="*/ 599391 w 733425"/>
                    <a:gd name="connsiteY1" fmla="*/ 162194 h 733425"/>
                    <a:gd name="connsiteX2" fmla="*/ 641016 w 733425"/>
                    <a:gd name="connsiteY2" fmla="*/ 117045 h 733425"/>
                    <a:gd name="connsiteX3" fmla="*/ 513285 w 733425"/>
                    <a:gd name="connsiteY3" fmla="*/ 28558 h 733425"/>
                    <a:gd name="connsiteX4" fmla="*/ 485662 w 733425"/>
                    <a:gd name="connsiteY4" fmla="*/ 83422 h 733425"/>
                    <a:gd name="connsiteX5" fmla="*/ 435275 w 733425"/>
                    <a:gd name="connsiteY5" fmla="*/ 72563 h 733425"/>
                    <a:gd name="connsiteX6" fmla="*/ 384888 w 733425"/>
                    <a:gd name="connsiteY6" fmla="*/ 61705 h 733425"/>
                    <a:gd name="connsiteX7" fmla="*/ 382412 w 733425"/>
                    <a:gd name="connsiteY7" fmla="*/ 173 h 733425"/>
                    <a:gd name="connsiteX8" fmla="*/ 303926 w 733425"/>
                    <a:gd name="connsiteY8" fmla="*/ 5984 h 733425"/>
                    <a:gd name="connsiteX9" fmla="*/ 229535 w 733425"/>
                    <a:gd name="connsiteY9" fmla="*/ 27891 h 733425"/>
                    <a:gd name="connsiteX10" fmla="*/ 248871 w 733425"/>
                    <a:gd name="connsiteY10" fmla="*/ 86375 h 733425"/>
                    <a:gd name="connsiteX11" fmla="*/ 205532 w 733425"/>
                    <a:gd name="connsiteY11" fmla="*/ 114283 h 733425"/>
                    <a:gd name="connsiteX12" fmla="*/ 162194 w 733425"/>
                    <a:gd name="connsiteY12" fmla="*/ 142191 h 733425"/>
                    <a:gd name="connsiteX13" fmla="*/ 117045 w 733425"/>
                    <a:gd name="connsiteY13" fmla="*/ 100567 h 733425"/>
                    <a:gd name="connsiteX14" fmla="*/ 28558 w 733425"/>
                    <a:gd name="connsiteY14" fmla="*/ 228297 h 733425"/>
                    <a:gd name="connsiteX15" fmla="*/ 83422 w 733425"/>
                    <a:gd name="connsiteY15" fmla="*/ 255920 h 733425"/>
                    <a:gd name="connsiteX16" fmla="*/ 72564 w 733425"/>
                    <a:gd name="connsiteY16" fmla="*/ 306307 h 733425"/>
                    <a:gd name="connsiteX17" fmla="*/ 61705 w 733425"/>
                    <a:gd name="connsiteY17" fmla="*/ 356694 h 733425"/>
                    <a:gd name="connsiteX18" fmla="*/ 173 w 733425"/>
                    <a:gd name="connsiteY18" fmla="*/ 359171 h 733425"/>
                    <a:gd name="connsiteX19" fmla="*/ 5984 w 733425"/>
                    <a:gd name="connsiteY19" fmla="*/ 437657 h 733425"/>
                    <a:gd name="connsiteX20" fmla="*/ 27891 w 733425"/>
                    <a:gd name="connsiteY20" fmla="*/ 512047 h 733425"/>
                    <a:gd name="connsiteX21" fmla="*/ 86375 w 733425"/>
                    <a:gd name="connsiteY21" fmla="*/ 492711 h 733425"/>
                    <a:gd name="connsiteX22" fmla="*/ 114283 w 733425"/>
                    <a:gd name="connsiteY22" fmla="*/ 536050 h 733425"/>
                    <a:gd name="connsiteX23" fmla="*/ 142191 w 733425"/>
                    <a:gd name="connsiteY23" fmla="*/ 579389 h 733425"/>
                    <a:gd name="connsiteX24" fmla="*/ 100567 w 733425"/>
                    <a:gd name="connsiteY24" fmla="*/ 624537 h 733425"/>
                    <a:gd name="connsiteX25" fmla="*/ 228297 w 733425"/>
                    <a:gd name="connsiteY25" fmla="*/ 713025 h 733425"/>
                    <a:gd name="connsiteX26" fmla="*/ 255920 w 733425"/>
                    <a:gd name="connsiteY26" fmla="*/ 658161 h 733425"/>
                    <a:gd name="connsiteX27" fmla="*/ 306307 w 733425"/>
                    <a:gd name="connsiteY27" fmla="*/ 669019 h 733425"/>
                    <a:gd name="connsiteX28" fmla="*/ 356694 w 733425"/>
                    <a:gd name="connsiteY28" fmla="*/ 679877 h 733425"/>
                    <a:gd name="connsiteX29" fmla="*/ 359171 w 733425"/>
                    <a:gd name="connsiteY29" fmla="*/ 741409 h 733425"/>
                    <a:gd name="connsiteX30" fmla="*/ 437657 w 733425"/>
                    <a:gd name="connsiteY30" fmla="*/ 735599 h 733425"/>
                    <a:gd name="connsiteX31" fmla="*/ 512047 w 733425"/>
                    <a:gd name="connsiteY31" fmla="*/ 713691 h 733425"/>
                    <a:gd name="connsiteX32" fmla="*/ 492711 w 733425"/>
                    <a:gd name="connsiteY32" fmla="*/ 655208 h 733425"/>
                    <a:gd name="connsiteX33" fmla="*/ 536050 w 733425"/>
                    <a:gd name="connsiteY33" fmla="*/ 627300 h 733425"/>
                    <a:gd name="connsiteX34" fmla="*/ 579389 w 733425"/>
                    <a:gd name="connsiteY34" fmla="*/ 599391 h 733425"/>
                    <a:gd name="connsiteX35" fmla="*/ 624537 w 733425"/>
                    <a:gd name="connsiteY35" fmla="*/ 641016 h 733425"/>
                    <a:gd name="connsiteX36" fmla="*/ 713025 w 733425"/>
                    <a:gd name="connsiteY36" fmla="*/ 513285 h 733425"/>
                    <a:gd name="connsiteX37" fmla="*/ 658161 w 733425"/>
                    <a:gd name="connsiteY37" fmla="*/ 485663 h 733425"/>
                    <a:gd name="connsiteX38" fmla="*/ 669019 w 733425"/>
                    <a:gd name="connsiteY38" fmla="*/ 435276 h 733425"/>
                    <a:gd name="connsiteX39" fmla="*/ 679877 w 733425"/>
                    <a:gd name="connsiteY39" fmla="*/ 384888 h 733425"/>
                    <a:gd name="connsiteX40" fmla="*/ 741409 w 733425"/>
                    <a:gd name="connsiteY40" fmla="*/ 382412 h 733425"/>
                    <a:gd name="connsiteX41" fmla="*/ 735599 w 733425"/>
                    <a:gd name="connsiteY41" fmla="*/ 303926 h 733425"/>
                    <a:gd name="connsiteX42" fmla="*/ 713691 w 733425"/>
                    <a:gd name="connsiteY42" fmla="*/ 229536 h 733425"/>
                    <a:gd name="connsiteX43" fmla="*/ 655208 w 733425"/>
                    <a:gd name="connsiteY43" fmla="*/ 248871 h 733425"/>
                    <a:gd name="connsiteX44" fmla="*/ 627300 w 733425"/>
                    <a:gd name="connsiteY44" fmla="*/ 205532 h 733425"/>
                    <a:gd name="connsiteX45" fmla="*/ 412130 w 733425"/>
                    <a:gd name="connsiteY45" fmla="*/ 596629 h 733425"/>
                    <a:gd name="connsiteX46" fmla="*/ 144954 w 733425"/>
                    <a:gd name="connsiteY46" fmla="*/ 412225 h 733425"/>
                    <a:gd name="connsiteX47" fmla="*/ 329357 w 733425"/>
                    <a:gd name="connsiteY47" fmla="*/ 145049 h 733425"/>
                    <a:gd name="connsiteX48" fmla="*/ 596534 w 733425"/>
                    <a:gd name="connsiteY48" fmla="*/ 329453 h 733425"/>
                    <a:gd name="connsiteX49" fmla="*/ 412130 w 733425"/>
                    <a:gd name="connsiteY49" fmla="*/ 596629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3425" h="733425">
                      <a:moveTo>
                        <a:pt x="627300" y="205532"/>
                      </a:moveTo>
                      <a:lnTo>
                        <a:pt x="599391" y="162194"/>
                      </a:lnTo>
                      <a:lnTo>
                        <a:pt x="641016" y="117045"/>
                      </a:lnTo>
                      <a:cubicBezTo>
                        <a:pt x="605106" y="78945"/>
                        <a:pt x="561577" y="48751"/>
                        <a:pt x="513285" y="28558"/>
                      </a:cubicBezTo>
                      <a:lnTo>
                        <a:pt x="485662" y="83422"/>
                      </a:lnTo>
                      <a:lnTo>
                        <a:pt x="435275" y="72563"/>
                      </a:lnTo>
                      <a:lnTo>
                        <a:pt x="384888" y="61705"/>
                      </a:lnTo>
                      <a:lnTo>
                        <a:pt x="382412" y="173"/>
                      </a:lnTo>
                      <a:cubicBezTo>
                        <a:pt x="356599" y="-589"/>
                        <a:pt x="330310" y="1126"/>
                        <a:pt x="303926" y="5984"/>
                      </a:cubicBezTo>
                      <a:cubicBezTo>
                        <a:pt x="277922" y="10746"/>
                        <a:pt x="253062" y="18271"/>
                        <a:pt x="229535" y="27891"/>
                      </a:cubicBezTo>
                      <a:lnTo>
                        <a:pt x="248871" y="86375"/>
                      </a:lnTo>
                      <a:lnTo>
                        <a:pt x="205532" y="114283"/>
                      </a:lnTo>
                      <a:lnTo>
                        <a:pt x="162194" y="142191"/>
                      </a:lnTo>
                      <a:lnTo>
                        <a:pt x="117045" y="100567"/>
                      </a:lnTo>
                      <a:cubicBezTo>
                        <a:pt x="78945" y="136476"/>
                        <a:pt x="48751" y="180005"/>
                        <a:pt x="28558" y="228297"/>
                      </a:cubicBezTo>
                      <a:lnTo>
                        <a:pt x="83422" y="255920"/>
                      </a:lnTo>
                      <a:lnTo>
                        <a:pt x="72564" y="306307"/>
                      </a:lnTo>
                      <a:lnTo>
                        <a:pt x="61705" y="356694"/>
                      </a:lnTo>
                      <a:lnTo>
                        <a:pt x="173" y="359171"/>
                      </a:lnTo>
                      <a:cubicBezTo>
                        <a:pt x="-588" y="384983"/>
                        <a:pt x="1126" y="411273"/>
                        <a:pt x="5984" y="437657"/>
                      </a:cubicBezTo>
                      <a:cubicBezTo>
                        <a:pt x="10746" y="463660"/>
                        <a:pt x="18271" y="488520"/>
                        <a:pt x="27891" y="512047"/>
                      </a:cubicBezTo>
                      <a:lnTo>
                        <a:pt x="86375" y="492711"/>
                      </a:lnTo>
                      <a:lnTo>
                        <a:pt x="114283" y="536050"/>
                      </a:lnTo>
                      <a:lnTo>
                        <a:pt x="142191" y="579389"/>
                      </a:lnTo>
                      <a:lnTo>
                        <a:pt x="100567" y="624537"/>
                      </a:lnTo>
                      <a:cubicBezTo>
                        <a:pt x="136476" y="662637"/>
                        <a:pt x="180006" y="692832"/>
                        <a:pt x="228297" y="713025"/>
                      </a:cubicBezTo>
                      <a:lnTo>
                        <a:pt x="255920" y="658161"/>
                      </a:lnTo>
                      <a:lnTo>
                        <a:pt x="306307" y="669019"/>
                      </a:lnTo>
                      <a:lnTo>
                        <a:pt x="356694" y="679877"/>
                      </a:lnTo>
                      <a:lnTo>
                        <a:pt x="359171" y="741409"/>
                      </a:lnTo>
                      <a:cubicBezTo>
                        <a:pt x="384984" y="742171"/>
                        <a:pt x="411272" y="740457"/>
                        <a:pt x="437657" y="735599"/>
                      </a:cubicBezTo>
                      <a:cubicBezTo>
                        <a:pt x="463660" y="730836"/>
                        <a:pt x="488520" y="723312"/>
                        <a:pt x="512047" y="713691"/>
                      </a:cubicBezTo>
                      <a:lnTo>
                        <a:pt x="492711" y="655208"/>
                      </a:lnTo>
                      <a:lnTo>
                        <a:pt x="536050" y="627300"/>
                      </a:lnTo>
                      <a:lnTo>
                        <a:pt x="579389" y="599391"/>
                      </a:lnTo>
                      <a:lnTo>
                        <a:pt x="624537" y="641016"/>
                      </a:lnTo>
                      <a:cubicBezTo>
                        <a:pt x="662637" y="605106"/>
                        <a:pt x="692831" y="561577"/>
                        <a:pt x="713025" y="513285"/>
                      </a:cubicBezTo>
                      <a:lnTo>
                        <a:pt x="658161" y="485663"/>
                      </a:lnTo>
                      <a:lnTo>
                        <a:pt x="669019" y="435276"/>
                      </a:lnTo>
                      <a:lnTo>
                        <a:pt x="679877" y="384888"/>
                      </a:lnTo>
                      <a:lnTo>
                        <a:pt x="741409" y="382412"/>
                      </a:lnTo>
                      <a:cubicBezTo>
                        <a:pt x="742171" y="356599"/>
                        <a:pt x="740456" y="330310"/>
                        <a:pt x="735599" y="303926"/>
                      </a:cubicBezTo>
                      <a:cubicBezTo>
                        <a:pt x="730836" y="277923"/>
                        <a:pt x="723311" y="253062"/>
                        <a:pt x="713691" y="229536"/>
                      </a:cubicBezTo>
                      <a:lnTo>
                        <a:pt x="655208" y="248871"/>
                      </a:lnTo>
                      <a:lnTo>
                        <a:pt x="627300" y="205532"/>
                      </a:lnTo>
                      <a:close/>
                      <a:moveTo>
                        <a:pt x="412130" y="596629"/>
                      </a:moveTo>
                      <a:cubicBezTo>
                        <a:pt x="287447" y="619489"/>
                        <a:pt x="167814" y="536907"/>
                        <a:pt x="144954" y="412225"/>
                      </a:cubicBezTo>
                      <a:cubicBezTo>
                        <a:pt x="122093" y="287543"/>
                        <a:pt x="204675" y="167909"/>
                        <a:pt x="329357" y="145049"/>
                      </a:cubicBezTo>
                      <a:cubicBezTo>
                        <a:pt x="454040" y="122189"/>
                        <a:pt x="573674" y="204770"/>
                        <a:pt x="596534" y="329453"/>
                      </a:cubicBezTo>
                      <a:cubicBezTo>
                        <a:pt x="619394" y="454230"/>
                        <a:pt x="536812" y="573769"/>
                        <a:pt x="412130" y="596629"/>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87" name="Freeform: Shape 49">
                  <a:extLst>
                    <a:ext uri="{FF2B5EF4-FFF2-40B4-BE49-F238E27FC236}">
                      <a16:creationId xmlns:a16="http://schemas.microsoft.com/office/drawing/2014/main" id="{C298B9F9-9E04-43C0-AD46-7A0B9368B72B}"/>
                    </a:ext>
                  </a:extLst>
                </p:cNvPr>
                <p:cNvSpPr/>
                <p:nvPr/>
              </p:nvSpPr>
              <p:spPr>
                <a:xfrm>
                  <a:off x="5962713" y="6050438"/>
                  <a:ext cx="219075" cy="295275"/>
                </a:xfrm>
                <a:custGeom>
                  <a:avLst/>
                  <a:gdLst>
                    <a:gd name="connsiteX0" fmla="*/ 196120 w 219075"/>
                    <a:gd name="connsiteY0" fmla="*/ 14954 h 295275"/>
                    <a:gd name="connsiteX1" fmla="*/ 185357 w 219075"/>
                    <a:gd name="connsiteY1" fmla="*/ 0 h 295275"/>
                    <a:gd name="connsiteX2" fmla="*/ 143827 w 219075"/>
                    <a:gd name="connsiteY2" fmla="*/ 41529 h 295275"/>
                    <a:gd name="connsiteX3" fmla="*/ 150781 w 219075"/>
                    <a:gd name="connsiteY3" fmla="*/ 52197 h 295275"/>
                    <a:gd name="connsiteX4" fmla="*/ 140113 w 219075"/>
                    <a:gd name="connsiteY4" fmla="*/ 154496 h 295275"/>
                    <a:gd name="connsiteX5" fmla="*/ 88297 w 219075"/>
                    <a:gd name="connsiteY5" fmla="*/ 178117 h 295275"/>
                    <a:gd name="connsiteX6" fmla="*/ 88297 w 219075"/>
                    <a:gd name="connsiteY6" fmla="*/ 117158 h 295275"/>
                    <a:gd name="connsiteX7" fmla="*/ 0 w 219075"/>
                    <a:gd name="connsiteY7" fmla="*/ 205454 h 295275"/>
                    <a:gd name="connsiteX8" fmla="*/ 88297 w 219075"/>
                    <a:gd name="connsiteY8" fmla="*/ 296418 h 295275"/>
                    <a:gd name="connsiteX9" fmla="*/ 88297 w 219075"/>
                    <a:gd name="connsiteY9" fmla="*/ 236601 h 295275"/>
                    <a:gd name="connsiteX10" fmla="*/ 181356 w 219075"/>
                    <a:gd name="connsiteY10" fmla="*/ 195834 h 295275"/>
                    <a:gd name="connsiteX11" fmla="*/ 196120 w 219075"/>
                    <a:gd name="connsiteY11" fmla="*/ 14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196120" y="14954"/>
                      </a:moveTo>
                      <a:lnTo>
                        <a:pt x="185357" y="0"/>
                      </a:lnTo>
                      <a:lnTo>
                        <a:pt x="143827" y="41529"/>
                      </a:lnTo>
                      <a:lnTo>
                        <a:pt x="150781" y="52197"/>
                      </a:lnTo>
                      <a:cubicBezTo>
                        <a:pt x="172117" y="84773"/>
                        <a:pt x="167735" y="126778"/>
                        <a:pt x="140113" y="154496"/>
                      </a:cubicBezTo>
                      <a:cubicBezTo>
                        <a:pt x="126206" y="168402"/>
                        <a:pt x="107918" y="176689"/>
                        <a:pt x="88297" y="178117"/>
                      </a:cubicBezTo>
                      <a:lnTo>
                        <a:pt x="88297" y="117158"/>
                      </a:lnTo>
                      <a:lnTo>
                        <a:pt x="0" y="205454"/>
                      </a:lnTo>
                      <a:lnTo>
                        <a:pt x="88297" y="296418"/>
                      </a:lnTo>
                      <a:lnTo>
                        <a:pt x="88297" y="236601"/>
                      </a:lnTo>
                      <a:cubicBezTo>
                        <a:pt x="123539" y="235172"/>
                        <a:pt x="156496" y="220694"/>
                        <a:pt x="181356" y="195834"/>
                      </a:cubicBezTo>
                      <a:cubicBezTo>
                        <a:pt x="230314" y="146971"/>
                        <a:pt x="236411" y="70866"/>
                        <a:pt x="196120" y="1495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88" name="Freeform: Shape 50">
                  <a:extLst>
                    <a:ext uri="{FF2B5EF4-FFF2-40B4-BE49-F238E27FC236}">
                      <a16:creationId xmlns:a16="http://schemas.microsoft.com/office/drawing/2014/main" id="{71C25D62-41C3-41D2-96F2-56F3770107FE}"/>
                    </a:ext>
                  </a:extLst>
                </p:cNvPr>
                <p:cNvSpPr/>
                <p:nvPr/>
              </p:nvSpPr>
              <p:spPr>
                <a:xfrm>
                  <a:off x="5910825" y="5947187"/>
                  <a:ext cx="219075" cy="295275"/>
                </a:xfrm>
                <a:custGeom>
                  <a:avLst/>
                  <a:gdLst>
                    <a:gd name="connsiteX0" fmla="*/ 71795 w 219075"/>
                    <a:gd name="connsiteY0" fmla="*/ 244221 h 295275"/>
                    <a:gd name="connsiteX1" fmla="*/ 82463 w 219075"/>
                    <a:gd name="connsiteY1" fmla="*/ 141923 h 295275"/>
                    <a:gd name="connsiteX2" fmla="*/ 134279 w 219075"/>
                    <a:gd name="connsiteY2" fmla="*/ 118301 h 295275"/>
                    <a:gd name="connsiteX3" fmla="*/ 134279 w 219075"/>
                    <a:gd name="connsiteY3" fmla="*/ 179261 h 295275"/>
                    <a:gd name="connsiteX4" fmla="*/ 222576 w 219075"/>
                    <a:gd name="connsiteY4" fmla="*/ 90964 h 295275"/>
                    <a:gd name="connsiteX5" fmla="*/ 134279 w 219075"/>
                    <a:gd name="connsiteY5" fmla="*/ 0 h 295275"/>
                    <a:gd name="connsiteX6" fmla="*/ 134279 w 219075"/>
                    <a:gd name="connsiteY6" fmla="*/ 59817 h 295275"/>
                    <a:gd name="connsiteX7" fmla="*/ 41220 w 219075"/>
                    <a:gd name="connsiteY7" fmla="*/ 100584 h 295275"/>
                    <a:gd name="connsiteX8" fmla="*/ 26551 w 219075"/>
                    <a:gd name="connsiteY8" fmla="*/ 281369 h 295275"/>
                    <a:gd name="connsiteX9" fmla="*/ 37315 w 219075"/>
                    <a:gd name="connsiteY9" fmla="*/ 296323 h 295275"/>
                    <a:gd name="connsiteX10" fmla="*/ 78844 w 219075"/>
                    <a:gd name="connsiteY10" fmla="*/ 254794 h 295275"/>
                    <a:gd name="connsiteX11" fmla="*/ 71795 w 219075"/>
                    <a:gd name="connsiteY11" fmla="*/ 2442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71795" y="244221"/>
                      </a:moveTo>
                      <a:cubicBezTo>
                        <a:pt x="50459" y="211646"/>
                        <a:pt x="54840" y="169640"/>
                        <a:pt x="82463" y="141923"/>
                      </a:cubicBezTo>
                      <a:cubicBezTo>
                        <a:pt x="96369" y="128016"/>
                        <a:pt x="114658" y="119729"/>
                        <a:pt x="134279" y="118301"/>
                      </a:cubicBezTo>
                      <a:lnTo>
                        <a:pt x="134279" y="179261"/>
                      </a:lnTo>
                      <a:lnTo>
                        <a:pt x="222576" y="90964"/>
                      </a:lnTo>
                      <a:lnTo>
                        <a:pt x="134279" y="0"/>
                      </a:lnTo>
                      <a:lnTo>
                        <a:pt x="134279" y="59817"/>
                      </a:lnTo>
                      <a:cubicBezTo>
                        <a:pt x="99037" y="61246"/>
                        <a:pt x="66080" y="75724"/>
                        <a:pt x="41220" y="100584"/>
                      </a:cubicBezTo>
                      <a:cubicBezTo>
                        <a:pt x="-7644" y="149447"/>
                        <a:pt x="-13740" y="225457"/>
                        <a:pt x="26551" y="281369"/>
                      </a:cubicBezTo>
                      <a:lnTo>
                        <a:pt x="37315" y="296323"/>
                      </a:lnTo>
                      <a:lnTo>
                        <a:pt x="78844" y="254794"/>
                      </a:lnTo>
                      <a:lnTo>
                        <a:pt x="71795" y="24422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sp>
          <p:nvSpPr>
            <p:cNvPr id="202" name="Espace réservé du texte 3">
              <a:hlinkClick r:id="" action="ppaction://noaction"/>
              <a:extLst>
                <a:ext uri="{FF2B5EF4-FFF2-40B4-BE49-F238E27FC236}">
                  <a16:creationId xmlns:a16="http://schemas.microsoft.com/office/drawing/2014/main" id="{AA2E2F1E-2199-40C5-B2ED-499DC062E727}"/>
                </a:ext>
              </a:extLst>
            </p:cNvPr>
            <p:cNvSpPr txBox="1">
              <a:spLocks/>
            </p:cNvSpPr>
            <p:nvPr>
              <p:custDataLst>
                <p:tags r:id="rId16"/>
              </p:custDataLst>
            </p:nvPr>
          </p:nvSpPr>
          <p:spPr>
            <a:xfrm>
              <a:off x="5393131" y="2053186"/>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350" b="1" i="0" u="none" strike="noStrike" kern="1200" cap="none" spc="0" normalizeH="0" baseline="0" noProof="0" dirty="0">
                  <a:ln>
                    <a:noFill/>
                  </a:ln>
                  <a:solidFill>
                    <a:prstClr val="white"/>
                  </a:solidFill>
                  <a:effectLst/>
                  <a:uLnTx/>
                  <a:uFillTx/>
                  <a:latin typeface="Verdana"/>
                  <a:ea typeface="+mn-ea"/>
                  <a:cs typeface="+mn-cs"/>
                </a:rPr>
                <a:t>HOW</a:t>
              </a:r>
            </a:p>
          </p:txBody>
        </p:sp>
      </p:grpSp>
      <p:grpSp>
        <p:nvGrpSpPr>
          <p:cNvPr id="9" name="Group 8">
            <a:extLst>
              <a:ext uri="{FF2B5EF4-FFF2-40B4-BE49-F238E27FC236}">
                <a16:creationId xmlns:a16="http://schemas.microsoft.com/office/drawing/2014/main" id="{4653CF14-B157-1A48-22B3-4550893D5E66}"/>
              </a:ext>
            </a:extLst>
          </p:cNvPr>
          <p:cNvGrpSpPr/>
          <p:nvPr/>
        </p:nvGrpSpPr>
        <p:grpSpPr>
          <a:xfrm>
            <a:off x="7186942" y="-5679"/>
            <a:ext cx="1992044" cy="2823446"/>
            <a:chOff x="7186942" y="-5679"/>
            <a:chExt cx="1992044" cy="2823446"/>
          </a:xfrm>
        </p:grpSpPr>
        <p:sp>
          <p:nvSpPr>
            <p:cNvPr id="122" name="Espace réservé du texte 3">
              <a:hlinkClick r:id="" action="ppaction://noaction"/>
              <a:extLst>
                <a:ext uri="{FF2B5EF4-FFF2-40B4-BE49-F238E27FC236}">
                  <a16:creationId xmlns:a16="http://schemas.microsoft.com/office/drawing/2014/main" id="{8F9C3E22-AABB-4623-BBCC-C15106183B8B}"/>
                </a:ext>
              </a:extLst>
            </p:cNvPr>
            <p:cNvSpPr txBox="1">
              <a:spLocks/>
            </p:cNvSpPr>
            <p:nvPr>
              <p:custDataLst>
                <p:tags r:id="rId13"/>
              </p:custDataLst>
            </p:nvPr>
          </p:nvSpPr>
          <p:spPr>
            <a:xfrm>
              <a:off x="7350379" y="-5679"/>
              <a:ext cx="1793621" cy="2671010"/>
            </a:xfrm>
            <a:prstGeom prst="rect">
              <a:avLst/>
            </a:prstGeom>
            <a:solidFill>
              <a:srgbClr val="8DB9CA"/>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135" name="Isosceles Triangle 134">
              <a:hlinkClick r:id="" action="ppaction://noaction"/>
              <a:extLst>
                <a:ext uri="{FF2B5EF4-FFF2-40B4-BE49-F238E27FC236}">
                  <a16:creationId xmlns:a16="http://schemas.microsoft.com/office/drawing/2014/main" id="{D4D8A062-9A51-4CCE-90B6-ABE3A62E8216}"/>
                </a:ext>
              </a:extLst>
            </p:cNvPr>
            <p:cNvSpPr/>
            <p:nvPr/>
          </p:nvSpPr>
          <p:spPr>
            <a:xfrm rot="10800000">
              <a:off x="8028033" y="2630256"/>
              <a:ext cx="436868" cy="187511"/>
            </a:xfrm>
            <a:prstGeom prst="triangle">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5560B506-5A39-4E3D-BA9C-3F0F7126E497}"/>
                </a:ext>
              </a:extLst>
            </p:cNvPr>
            <p:cNvGrpSpPr/>
            <p:nvPr/>
          </p:nvGrpSpPr>
          <p:grpSpPr>
            <a:xfrm>
              <a:off x="7691970" y="645449"/>
              <a:ext cx="1114678" cy="1159431"/>
              <a:chOff x="9904232" y="4011184"/>
              <a:chExt cx="1720038" cy="1789096"/>
            </a:xfrm>
          </p:grpSpPr>
          <p:grpSp>
            <p:nvGrpSpPr>
              <p:cNvPr id="157" name="Group 156">
                <a:extLst>
                  <a:ext uri="{FF2B5EF4-FFF2-40B4-BE49-F238E27FC236}">
                    <a16:creationId xmlns:a16="http://schemas.microsoft.com/office/drawing/2014/main" id="{1C366376-87F4-484E-BD35-FFA4A8718982}"/>
                  </a:ext>
                </a:extLst>
              </p:cNvPr>
              <p:cNvGrpSpPr/>
              <p:nvPr/>
            </p:nvGrpSpPr>
            <p:grpSpPr>
              <a:xfrm>
                <a:off x="9904232" y="4011184"/>
                <a:ext cx="1720038" cy="1789096"/>
                <a:chOff x="9769817" y="935673"/>
                <a:chExt cx="1796366" cy="1868488"/>
              </a:xfrm>
              <a:solidFill>
                <a:schemeClr val="bg1"/>
              </a:solidFill>
            </p:grpSpPr>
            <p:sp>
              <p:nvSpPr>
                <p:cNvPr id="158" name="Freeform 5">
                  <a:extLst>
                    <a:ext uri="{FF2B5EF4-FFF2-40B4-BE49-F238E27FC236}">
                      <a16:creationId xmlns:a16="http://schemas.microsoft.com/office/drawing/2014/main" id="{1C448F4D-3122-45A9-BE01-BEC9192E03C3}"/>
                    </a:ext>
                  </a:extLst>
                </p:cNvPr>
                <p:cNvSpPr>
                  <a:spLocks/>
                </p:cNvSpPr>
                <p:nvPr/>
              </p:nvSpPr>
              <p:spPr bwMode="auto">
                <a:xfrm>
                  <a:off x="9843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59" name="Freeform 6">
                  <a:extLst>
                    <a:ext uri="{FF2B5EF4-FFF2-40B4-BE49-F238E27FC236}">
                      <a16:creationId xmlns:a16="http://schemas.microsoft.com/office/drawing/2014/main" id="{03245FE8-9D2E-4E7A-997A-3A672E1FAB6C}"/>
                    </a:ext>
                  </a:extLst>
                </p:cNvPr>
                <p:cNvSpPr>
                  <a:spLocks/>
                </p:cNvSpPr>
                <p:nvPr/>
              </p:nvSpPr>
              <p:spPr bwMode="auto">
                <a:xfrm>
                  <a:off x="9769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60" name="Oval 7">
                  <a:extLst>
                    <a:ext uri="{FF2B5EF4-FFF2-40B4-BE49-F238E27FC236}">
                      <a16:creationId xmlns:a16="http://schemas.microsoft.com/office/drawing/2014/main" id="{E1B94B9A-E4D3-42A9-BFBB-5E14BEC90E0E}"/>
                    </a:ext>
                  </a:extLst>
                </p:cNvPr>
                <p:cNvSpPr>
                  <a:spLocks noChangeArrowheads="1"/>
                </p:cNvSpPr>
                <p:nvPr/>
              </p:nvSpPr>
              <p:spPr bwMode="auto">
                <a:xfrm>
                  <a:off x="10010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73" name="Groupe 243">
                <a:extLst>
                  <a:ext uri="{FF2B5EF4-FFF2-40B4-BE49-F238E27FC236}">
                    <a16:creationId xmlns:a16="http://schemas.microsoft.com/office/drawing/2014/main" id="{BC0CA4AC-E38D-4E7C-9F59-3F1A412C0201}"/>
                  </a:ext>
                </a:extLst>
              </p:cNvPr>
              <p:cNvGrpSpPr/>
              <p:nvPr/>
            </p:nvGrpSpPr>
            <p:grpSpPr>
              <a:xfrm>
                <a:off x="10491836" y="4574636"/>
                <a:ext cx="544830" cy="662179"/>
                <a:chOff x="7826375" y="766763"/>
                <a:chExt cx="412750" cy="501651"/>
              </a:xfrm>
              <a:solidFill>
                <a:srgbClr val="8DB9CA"/>
              </a:solidFill>
            </p:grpSpPr>
            <p:sp>
              <p:nvSpPr>
                <p:cNvPr id="174" name="Freeform 103">
                  <a:extLst>
                    <a:ext uri="{FF2B5EF4-FFF2-40B4-BE49-F238E27FC236}">
                      <a16:creationId xmlns:a16="http://schemas.microsoft.com/office/drawing/2014/main" id="{14608211-36A1-4213-832A-99EA5C642F87}"/>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5" name="Freeform 104">
                  <a:extLst>
                    <a:ext uri="{FF2B5EF4-FFF2-40B4-BE49-F238E27FC236}">
                      <a16:creationId xmlns:a16="http://schemas.microsoft.com/office/drawing/2014/main" id="{695A28CD-6DF3-4AB3-BB28-D8911F96A27E}"/>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6" name="Freeform 105">
                  <a:extLst>
                    <a:ext uri="{FF2B5EF4-FFF2-40B4-BE49-F238E27FC236}">
                      <a16:creationId xmlns:a16="http://schemas.microsoft.com/office/drawing/2014/main" id="{F5EB63E3-86D1-4190-92CB-3592004A71EC}"/>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7" name="Freeform 106">
                  <a:extLst>
                    <a:ext uri="{FF2B5EF4-FFF2-40B4-BE49-F238E27FC236}">
                      <a16:creationId xmlns:a16="http://schemas.microsoft.com/office/drawing/2014/main" id="{F690CEBE-6DCC-4BD8-B431-62822712614B}"/>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8" name="Rectangle 107">
                  <a:extLst>
                    <a:ext uri="{FF2B5EF4-FFF2-40B4-BE49-F238E27FC236}">
                      <a16:creationId xmlns:a16="http://schemas.microsoft.com/office/drawing/2014/main" id="{9BE33CFA-3D3C-404C-B27F-6BCF09B8F929}"/>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9" name="Freeform 108">
                  <a:extLst>
                    <a:ext uri="{FF2B5EF4-FFF2-40B4-BE49-F238E27FC236}">
                      <a16:creationId xmlns:a16="http://schemas.microsoft.com/office/drawing/2014/main" id="{4526D391-0D79-44F0-A367-26E0B5AAA2FA}"/>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0" name="Freeform 109">
                  <a:extLst>
                    <a:ext uri="{FF2B5EF4-FFF2-40B4-BE49-F238E27FC236}">
                      <a16:creationId xmlns:a16="http://schemas.microsoft.com/office/drawing/2014/main" id="{EC24F9B6-6DCE-4D53-8F6C-5441CDF2F4F9}"/>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1" name="Rectangle 110">
                  <a:extLst>
                    <a:ext uri="{FF2B5EF4-FFF2-40B4-BE49-F238E27FC236}">
                      <a16:creationId xmlns:a16="http://schemas.microsoft.com/office/drawing/2014/main" id="{B0BDEEA1-2437-4BED-988F-D07D133E6627}"/>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2" name="Rectangle 111">
                  <a:extLst>
                    <a:ext uri="{FF2B5EF4-FFF2-40B4-BE49-F238E27FC236}">
                      <a16:creationId xmlns:a16="http://schemas.microsoft.com/office/drawing/2014/main" id="{493131B1-317E-4F98-BE97-98EE9C197FDF}"/>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3" name="Rectangle 112">
                  <a:extLst>
                    <a:ext uri="{FF2B5EF4-FFF2-40B4-BE49-F238E27FC236}">
                      <a16:creationId xmlns:a16="http://schemas.microsoft.com/office/drawing/2014/main" id="{D104E911-A6CF-4E52-BEEC-996710E74D5F}"/>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4" name="Freeform 113">
                  <a:extLst>
                    <a:ext uri="{FF2B5EF4-FFF2-40B4-BE49-F238E27FC236}">
                      <a16:creationId xmlns:a16="http://schemas.microsoft.com/office/drawing/2014/main" id="{7221E232-B4AE-4D82-9690-46F9D5ED3F88}"/>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sp>
          <p:nvSpPr>
            <p:cNvPr id="203" name="Espace réservé du texte 3">
              <a:hlinkClick r:id="" action="ppaction://noaction"/>
              <a:extLst>
                <a:ext uri="{FF2B5EF4-FFF2-40B4-BE49-F238E27FC236}">
                  <a16:creationId xmlns:a16="http://schemas.microsoft.com/office/drawing/2014/main" id="{7E7A36DE-D8BB-44D5-A073-EE7E704E9DFB}"/>
                </a:ext>
              </a:extLst>
            </p:cNvPr>
            <p:cNvSpPr txBox="1">
              <a:spLocks/>
            </p:cNvSpPr>
            <p:nvPr>
              <p:custDataLst>
                <p:tags r:id="rId14"/>
              </p:custDataLst>
            </p:nvPr>
          </p:nvSpPr>
          <p:spPr>
            <a:xfrm>
              <a:off x="7186942" y="2050039"/>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marR="0" lvl="2" indent="0" algn="ctr" defTabSz="685800" rtl="0" eaLnBrk="1" fontAlgn="auto" latinLnBrk="0" hangingPunct="1">
                <a:lnSpc>
                  <a:spcPct val="100000"/>
                </a:lnSpc>
                <a:spcBef>
                  <a:spcPts val="300"/>
                </a:spcBef>
                <a:spcAft>
                  <a:spcPts val="0"/>
                </a:spcAft>
                <a:buClr>
                  <a:srgbClr val="454545"/>
                </a:buClr>
                <a:buSzTx/>
                <a:buFont typeface="Arial" panose="020B0604020202020204" pitchFamily="34" charset="0"/>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REPORTING &amp; LEARNINGS</a:t>
              </a:r>
            </a:p>
          </p:txBody>
        </p:sp>
      </p:grpSp>
      <p:sp>
        <p:nvSpPr>
          <p:cNvPr id="208" name="Espace réservé du texte 3">
            <a:hlinkClick r:id="" action="ppaction://noaction"/>
            <a:extLst>
              <a:ext uri="{FF2B5EF4-FFF2-40B4-BE49-F238E27FC236}">
                <a16:creationId xmlns:a16="http://schemas.microsoft.com/office/drawing/2014/main" id="{BBFA3030-96FA-426F-81D5-EBA1BE9E5AE1}"/>
              </a:ext>
            </a:extLst>
          </p:cNvPr>
          <p:cNvSpPr txBox="1">
            <a:spLocks/>
          </p:cNvSpPr>
          <p:nvPr>
            <p:custDataLst>
              <p:tags r:id="rId2"/>
            </p:custDataLst>
          </p:nvPr>
        </p:nvSpPr>
        <p:spPr>
          <a:xfrm>
            <a:off x="7335094" y="3128963"/>
            <a:ext cx="1793621" cy="89330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marR="0" lvl="2" indent="0" algn="ctr" defTabSz="685800" rtl="0" eaLnBrk="1" fontAlgn="auto" latinLnBrk="0" hangingPunct="1">
              <a:lnSpc>
                <a:spcPct val="100000"/>
              </a:lnSpc>
              <a:spcBef>
                <a:spcPts val="300"/>
              </a:spcBef>
              <a:spcAft>
                <a:spcPts val="0"/>
              </a:spcAft>
              <a:buClr>
                <a:srgbClr val="454545"/>
              </a:buClr>
              <a:buSzTx/>
              <a:buFont typeface="Arial" panose="020B0604020202020204" pitchFamily="34" charset="0"/>
              <a:buNone/>
              <a:tabLst/>
              <a:defRPr/>
            </a:pPr>
            <a:r>
              <a:rPr kumimoji="0" lang="en-US" sz="975" b="0" i="0" u="none" strike="noStrike" kern="1200" cap="none" spc="0" normalizeH="0" baseline="0" noProof="0" dirty="0">
                <a:ln>
                  <a:noFill/>
                </a:ln>
                <a:solidFill>
                  <a:srgbClr val="002C6C"/>
                </a:solidFill>
                <a:effectLst/>
                <a:uLnTx/>
                <a:uFillTx/>
                <a:latin typeface="Verdana"/>
                <a:ea typeface="+mn-ea"/>
                <a:cs typeface="+mn-cs"/>
              </a:rPr>
              <a:t>How to track your pilot, capture learnings and report back to the GS1 community</a:t>
            </a:r>
          </a:p>
        </p:txBody>
      </p:sp>
      <p:grpSp>
        <p:nvGrpSpPr>
          <p:cNvPr id="25" name="Group 24">
            <a:extLst>
              <a:ext uri="{FF2B5EF4-FFF2-40B4-BE49-F238E27FC236}">
                <a16:creationId xmlns:a16="http://schemas.microsoft.com/office/drawing/2014/main" id="{042242C8-50F8-F4D5-E37C-5BDB8DE80AE1}"/>
              </a:ext>
            </a:extLst>
          </p:cNvPr>
          <p:cNvGrpSpPr/>
          <p:nvPr/>
        </p:nvGrpSpPr>
        <p:grpSpPr>
          <a:xfrm>
            <a:off x="5578802" y="3132110"/>
            <a:ext cx="1749250" cy="893303"/>
            <a:chOff x="5578802" y="3132110"/>
            <a:chExt cx="1749250" cy="893303"/>
          </a:xfrm>
        </p:grpSpPr>
        <p:sp>
          <p:nvSpPr>
            <p:cNvPr id="207" name="Espace réservé du texte 3">
              <a:hlinkClick r:id="" action="ppaction://noaction"/>
              <a:extLst>
                <a:ext uri="{FF2B5EF4-FFF2-40B4-BE49-F238E27FC236}">
                  <a16:creationId xmlns:a16="http://schemas.microsoft.com/office/drawing/2014/main" id="{CBA0AFB6-74DA-42B5-B3CB-8D820D780898}"/>
                </a:ext>
              </a:extLst>
            </p:cNvPr>
            <p:cNvSpPr txBox="1">
              <a:spLocks/>
            </p:cNvSpPr>
            <p:nvPr>
              <p:custDataLst>
                <p:tags r:id="rId12"/>
              </p:custDataLst>
            </p:nvPr>
          </p:nvSpPr>
          <p:spPr>
            <a:xfrm>
              <a:off x="5578802" y="3132110"/>
              <a:ext cx="1655510" cy="89330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975" b="0" i="0" u="none" strike="noStrike" kern="1200" cap="none" spc="0" normalizeH="0" baseline="0" noProof="0" dirty="0">
                  <a:ln>
                    <a:noFill/>
                  </a:ln>
                  <a:solidFill>
                    <a:srgbClr val="002C6C"/>
                  </a:solidFill>
                  <a:effectLst/>
                  <a:uLnTx/>
                  <a:uFillTx/>
                  <a:latin typeface="Verdana"/>
                  <a:ea typeface="+mn-ea"/>
                  <a:cs typeface="+mn-cs"/>
                </a:rPr>
                <a:t>How to set up and implement a 2D pilot; looking at different pilot building blocks, learnings and pitfalls</a:t>
              </a:r>
            </a:p>
          </p:txBody>
        </p:sp>
        <p:cxnSp>
          <p:nvCxnSpPr>
            <p:cNvPr id="217" name="Straight Connector 216">
              <a:extLst>
                <a:ext uri="{FF2B5EF4-FFF2-40B4-BE49-F238E27FC236}">
                  <a16:creationId xmlns:a16="http://schemas.microsoft.com/office/drawing/2014/main" id="{7EFD508A-17B3-4C46-AB88-17A4D1FDE179}"/>
                </a:ext>
              </a:extLst>
            </p:cNvPr>
            <p:cNvCxnSpPr>
              <a:cxnSpLocks/>
            </p:cNvCxnSpPr>
            <p:nvPr/>
          </p:nvCxnSpPr>
          <p:spPr>
            <a:xfrm>
              <a:off x="7328052" y="3158086"/>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0B12627-59E0-43FD-BAA8-E95883EB59DE}"/>
              </a:ext>
            </a:extLst>
          </p:cNvPr>
          <p:cNvGrpSpPr/>
          <p:nvPr/>
        </p:nvGrpSpPr>
        <p:grpSpPr>
          <a:xfrm>
            <a:off x="-93304" y="856"/>
            <a:ext cx="1992044" cy="2823446"/>
            <a:chOff x="-126473" y="-1"/>
            <a:chExt cx="2656058" cy="3764594"/>
          </a:xfrm>
        </p:grpSpPr>
        <p:sp>
          <p:nvSpPr>
            <p:cNvPr id="90" name="Espace réservé du texte 3">
              <a:hlinkClick r:id="rId21" action="ppaction://hlinksldjump"/>
              <a:extLst>
                <a:ext uri="{FF2B5EF4-FFF2-40B4-BE49-F238E27FC236}">
                  <a16:creationId xmlns:a16="http://schemas.microsoft.com/office/drawing/2014/main" id="{CDE9DC01-4938-40D3-AB69-B37AD42B4B2D}"/>
                </a:ext>
              </a:extLst>
            </p:cNvPr>
            <p:cNvSpPr txBox="1">
              <a:spLocks/>
            </p:cNvSpPr>
            <p:nvPr>
              <p:custDataLst>
                <p:tags r:id="rId10"/>
              </p:custDataLst>
            </p:nvPr>
          </p:nvSpPr>
          <p:spPr>
            <a:xfrm>
              <a:off x="0" y="-1"/>
              <a:ext cx="2391494" cy="3561348"/>
            </a:xfrm>
            <a:prstGeom prst="rect">
              <a:avLst/>
            </a:prstGeom>
            <a:solidFill>
              <a:srgbClr val="FF820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dirty="0">
                <a:ln>
                  <a:noFill/>
                </a:ln>
                <a:solidFill>
                  <a:prstClr val="white"/>
                </a:solidFill>
                <a:effectLst/>
                <a:uLnTx/>
                <a:uFillTx/>
                <a:latin typeface="Verdana"/>
                <a:ea typeface="+mn-ea"/>
                <a:cs typeface="+mn-cs"/>
              </a:endParaRPr>
            </a:p>
          </p:txBody>
        </p:sp>
        <p:sp>
          <p:nvSpPr>
            <p:cNvPr id="123" name="Isosceles Triangle 122">
              <a:hlinkClick r:id="" action="ppaction://noaction"/>
              <a:extLst>
                <a:ext uri="{FF2B5EF4-FFF2-40B4-BE49-F238E27FC236}">
                  <a16:creationId xmlns:a16="http://schemas.microsoft.com/office/drawing/2014/main" id="{D80D42E1-76CE-4B85-990D-1346C5733A7A}"/>
                </a:ext>
              </a:extLst>
            </p:cNvPr>
            <p:cNvSpPr/>
            <p:nvPr/>
          </p:nvSpPr>
          <p:spPr>
            <a:xfrm rot="10800000">
              <a:off x="904501" y="3514578"/>
              <a:ext cx="582491" cy="250015"/>
            </a:xfrm>
            <a:prstGeom prst="triangle">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201" name="Espace réservé du texte 3">
              <a:hlinkClick r:id="" action="ppaction://noaction"/>
              <a:extLst>
                <a:ext uri="{FF2B5EF4-FFF2-40B4-BE49-F238E27FC236}">
                  <a16:creationId xmlns:a16="http://schemas.microsoft.com/office/drawing/2014/main" id="{E678B369-A5AA-4517-96BD-D0F69F78681F}"/>
                </a:ext>
              </a:extLst>
            </p:cNvPr>
            <p:cNvSpPr txBox="1">
              <a:spLocks/>
            </p:cNvSpPr>
            <p:nvPr>
              <p:custDataLst>
                <p:tags r:id="rId11"/>
              </p:custDataLst>
            </p:nvPr>
          </p:nvSpPr>
          <p:spPr>
            <a:xfrm>
              <a:off x="-126473" y="2740957"/>
              <a:ext cx="2656058" cy="70986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350" b="1" i="0" u="none" strike="noStrike" kern="1200" cap="none" spc="0" normalizeH="0" baseline="0" noProof="0" dirty="0">
                  <a:ln>
                    <a:noFill/>
                  </a:ln>
                  <a:solidFill>
                    <a:prstClr val="white"/>
                  </a:solidFill>
                  <a:effectLst/>
                  <a:uLnTx/>
                  <a:uFillTx/>
                  <a:latin typeface="Verdana"/>
                  <a:ea typeface="+mn-ea"/>
                  <a:cs typeface="+mn-cs"/>
                </a:rPr>
                <a:t>WHY </a:t>
              </a:r>
            </a:p>
          </p:txBody>
        </p:sp>
        <p:grpSp>
          <p:nvGrpSpPr>
            <p:cNvPr id="19" name="Group 18">
              <a:extLst>
                <a:ext uri="{FF2B5EF4-FFF2-40B4-BE49-F238E27FC236}">
                  <a16:creationId xmlns:a16="http://schemas.microsoft.com/office/drawing/2014/main" id="{C0C7355E-7D2E-4972-A2E4-0C9AF21B849C}"/>
                </a:ext>
              </a:extLst>
            </p:cNvPr>
            <p:cNvGrpSpPr/>
            <p:nvPr/>
          </p:nvGrpSpPr>
          <p:grpSpPr>
            <a:xfrm>
              <a:off x="449527" y="868171"/>
              <a:ext cx="1486237" cy="1545907"/>
              <a:chOff x="449527" y="868171"/>
              <a:chExt cx="1486237" cy="1545907"/>
            </a:xfrm>
          </p:grpSpPr>
          <p:grpSp>
            <p:nvGrpSpPr>
              <p:cNvPr id="145" name="Group 144">
                <a:extLst>
                  <a:ext uri="{FF2B5EF4-FFF2-40B4-BE49-F238E27FC236}">
                    <a16:creationId xmlns:a16="http://schemas.microsoft.com/office/drawing/2014/main" id="{20FDC5AB-D6AA-4B30-9282-F36074E47E13}"/>
                  </a:ext>
                </a:extLst>
              </p:cNvPr>
              <p:cNvGrpSpPr/>
              <p:nvPr/>
            </p:nvGrpSpPr>
            <p:grpSpPr>
              <a:xfrm>
                <a:off x="449527" y="868171"/>
                <a:ext cx="1486237" cy="1545907"/>
                <a:chOff x="625817" y="935673"/>
                <a:chExt cx="1796366" cy="1868488"/>
              </a:xfrm>
              <a:solidFill>
                <a:schemeClr val="bg1"/>
              </a:solidFill>
            </p:grpSpPr>
            <p:sp>
              <p:nvSpPr>
                <p:cNvPr id="146" name="Freeform 5">
                  <a:extLst>
                    <a:ext uri="{FF2B5EF4-FFF2-40B4-BE49-F238E27FC236}">
                      <a16:creationId xmlns:a16="http://schemas.microsoft.com/office/drawing/2014/main" id="{7448FC52-F78C-4733-9658-44DDAC6EBC6D}"/>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47" name="Freeform 6">
                  <a:extLst>
                    <a:ext uri="{FF2B5EF4-FFF2-40B4-BE49-F238E27FC236}">
                      <a16:creationId xmlns:a16="http://schemas.microsoft.com/office/drawing/2014/main" id="{C3B0DB32-A6FF-4794-9246-A1CEFE102984}"/>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48" name="Oval 7">
                  <a:extLst>
                    <a:ext uri="{FF2B5EF4-FFF2-40B4-BE49-F238E27FC236}">
                      <a16:creationId xmlns:a16="http://schemas.microsoft.com/office/drawing/2014/main" id="{6AE68DBC-E84B-467C-8DD2-253763A02076}"/>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219" name="Group 218">
                <a:extLst>
                  <a:ext uri="{FF2B5EF4-FFF2-40B4-BE49-F238E27FC236}">
                    <a16:creationId xmlns:a16="http://schemas.microsoft.com/office/drawing/2014/main" id="{877DE37F-2E08-4235-AD60-DEFA60B0F7A6}"/>
                  </a:ext>
                  <a:ext uri="{C183D7F6-B498-43B3-948B-1728B52AA6E4}">
                    <adec:decorative xmlns:adec="http://schemas.microsoft.com/office/drawing/2017/decorative" val="1"/>
                  </a:ext>
                </a:extLst>
              </p:cNvPr>
              <p:cNvGrpSpPr/>
              <p:nvPr/>
            </p:nvGrpSpPr>
            <p:grpSpPr>
              <a:xfrm>
                <a:off x="1014000" y="1412244"/>
                <a:ext cx="332493" cy="584528"/>
                <a:chOff x="1285876" y="1082675"/>
                <a:chExt cx="225425" cy="366713"/>
              </a:xfrm>
            </p:grpSpPr>
            <p:sp>
              <p:nvSpPr>
                <p:cNvPr id="221" name="Freeform 198">
                  <a:extLst>
                    <a:ext uri="{FF2B5EF4-FFF2-40B4-BE49-F238E27FC236}">
                      <a16:creationId xmlns:a16="http://schemas.microsoft.com/office/drawing/2014/main" id="{700251C0-EE29-4A17-A533-96E25AA4BC0F}"/>
                    </a:ext>
                  </a:extLst>
                </p:cNvPr>
                <p:cNvSpPr>
                  <a:spLocks/>
                </p:cNvSpPr>
                <p:nvPr/>
              </p:nvSpPr>
              <p:spPr bwMode="auto">
                <a:xfrm>
                  <a:off x="1285876" y="1082675"/>
                  <a:ext cx="225425" cy="285750"/>
                </a:xfrm>
                <a:custGeom>
                  <a:avLst/>
                  <a:gdLst>
                    <a:gd name="T0" fmla="*/ 78 w 78"/>
                    <a:gd name="T1" fmla="*/ 39 h 98"/>
                    <a:gd name="T2" fmla="*/ 39 w 78"/>
                    <a:gd name="T3" fmla="*/ 0 h 98"/>
                    <a:gd name="T4" fmla="*/ 0 w 78"/>
                    <a:gd name="T5" fmla="*/ 39 h 98"/>
                    <a:gd name="T6" fmla="*/ 24 w 78"/>
                    <a:gd name="T7" fmla="*/ 93 h 98"/>
                    <a:gd name="T8" fmla="*/ 25 w 78"/>
                    <a:gd name="T9" fmla="*/ 94 h 98"/>
                    <a:gd name="T10" fmla="*/ 25 w 78"/>
                    <a:gd name="T11" fmla="*/ 97 h 98"/>
                    <a:gd name="T12" fmla="*/ 26 w 78"/>
                    <a:gd name="T13" fmla="*/ 98 h 98"/>
                    <a:gd name="T14" fmla="*/ 50 w 78"/>
                    <a:gd name="T15" fmla="*/ 98 h 98"/>
                    <a:gd name="T16" fmla="*/ 52 w 78"/>
                    <a:gd name="T17" fmla="*/ 97 h 98"/>
                    <a:gd name="T18" fmla="*/ 52 w 78"/>
                    <a:gd name="T19" fmla="*/ 94 h 98"/>
                    <a:gd name="T20" fmla="*/ 52 w 78"/>
                    <a:gd name="T21" fmla="*/ 93 h 98"/>
                    <a:gd name="T22" fmla="*/ 78 w 78"/>
                    <a:gd name="T23"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8">
                      <a:moveTo>
                        <a:pt x="78" y="39"/>
                      </a:moveTo>
                      <a:cubicBezTo>
                        <a:pt x="78" y="18"/>
                        <a:pt x="60" y="0"/>
                        <a:pt x="39" y="0"/>
                      </a:cubicBezTo>
                      <a:cubicBezTo>
                        <a:pt x="17" y="0"/>
                        <a:pt x="0" y="18"/>
                        <a:pt x="0" y="39"/>
                      </a:cubicBezTo>
                      <a:cubicBezTo>
                        <a:pt x="0" y="56"/>
                        <a:pt x="14" y="82"/>
                        <a:pt x="24" y="93"/>
                      </a:cubicBezTo>
                      <a:cubicBezTo>
                        <a:pt x="25" y="93"/>
                        <a:pt x="25" y="93"/>
                        <a:pt x="25" y="94"/>
                      </a:cubicBezTo>
                      <a:cubicBezTo>
                        <a:pt x="25" y="97"/>
                        <a:pt x="25" y="97"/>
                        <a:pt x="25" y="97"/>
                      </a:cubicBezTo>
                      <a:cubicBezTo>
                        <a:pt x="25" y="97"/>
                        <a:pt x="26" y="98"/>
                        <a:pt x="26" y="98"/>
                      </a:cubicBezTo>
                      <a:cubicBezTo>
                        <a:pt x="50" y="98"/>
                        <a:pt x="50" y="98"/>
                        <a:pt x="50" y="98"/>
                      </a:cubicBezTo>
                      <a:cubicBezTo>
                        <a:pt x="51" y="98"/>
                        <a:pt x="52" y="97"/>
                        <a:pt x="52" y="97"/>
                      </a:cubicBezTo>
                      <a:cubicBezTo>
                        <a:pt x="52" y="94"/>
                        <a:pt x="52" y="94"/>
                        <a:pt x="52" y="94"/>
                      </a:cubicBezTo>
                      <a:cubicBezTo>
                        <a:pt x="52" y="94"/>
                        <a:pt x="52" y="94"/>
                        <a:pt x="52" y="93"/>
                      </a:cubicBezTo>
                      <a:cubicBezTo>
                        <a:pt x="66" y="80"/>
                        <a:pt x="78" y="56"/>
                        <a:pt x="78" y="39"/>
                      </a:cubicBez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2" name="Freeform 199">
                  <a:extLst>
                    <a:ext uri="{FF2B5EF4-FFF2-40B4-BE49-F238E27FC236}">
                      <a16:creationId xmlns:a16="http://schemas.microsoft.com/office/drawing/2014/main" id="{0CC0D541-F459-4156-9D77-30032F5EA231}"/>
                    </a:ext>
                  </a:extLst>
                </p:cNvPr>
                <p:cNvSpPr>
                  <a:spLocks/>
                </p:cNvSpPr>
                <p:nvPr/>
              </p:nvSpPr>
              <p:spPr bwMode="auto">
                <a:xfrm>
                  <a:off x="1355726" y="1376363"/>
                  <a:ext cx="84138" cy="20638"/>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3" name="Freeform 200">
                  <a:extLst>
                    <a:ext uri="{FF2B5EF4-FFF2-40B4-BE49-F238E27FC236}">
                      <a16:creationId xmlns:a16="http://schemas.microsoft.com/office/drawing/2014/main" id="{A3B65CF2-DCC1-44B4-B7CE-BD3938A42BC7}"/>
                    </a:ext>
                  </a:extLst>
                </p:cNvPr>
                <p:cNvSpPr>
                  <a:spLocks/>
                </p:cNvSpPr>
                <p:nvPr/>
              </p:nvSpPr>
              <p:spPr bwMode="auto">
                <a:xfrm>
                  <a:off x="1355726" y="1403350"/>
                  <a:ext cx="84138" cy="19050"/>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4" name="Freeform 201">
                  <a:extLst>
                    <a:ext uri="{FF2B5EF4-FFF2-40B4-BE49-F238E27FC236}">
                      <a16:creationId xmlns:a16="http://schemas.microsoft.com/office/drawing/2014/main" id="{9016F07E-35B4-4DB2-8BA5-23EA44C5E371}"/>
                    </a:ext>
                  </a:extLst>
                </p:cNvPr>
                <p:cNvSpPr>
                  <a:spLocks/>
                </p:cNvSpPr>
                <p:nvPr/>
              </p:nvSpPr>
              <p:spPr bwMode="auto">
                <a:xfrm>
                  <a:off x="1360488" y="1431925"/>
                  <a:ext cx="69850" cy="17463"/>
                </a:xfrm>
                <a:custGeom>
                  <a:avLst/>
                  <a:gdLst>
                    <a:gd name="T0" fmla="*/ 20 w 24"/>
                    <a:gd name="T1" fmla="*/ 5 h 6"/>
                    <a:gd name="T2" fmla="*/ 19 w 24"/>
                    <a:gd name="T3" fmla="*/ 6 h 6"/>
                    <a:gd name="T4" fmla="*/ 5 w 24"/>
                    <a:gd name="T5" fmla="*/ 6 h 6"/>
                    <a:gd name="T6" fmla="*/ 4 w 24"/>
                    <a:gd name="T7" fmla="*/ 5 h 6"/>
                    <a:gd name="T8" fmla="*/ 1 w 24"/>
                    <a:gd name="T9" fmla="*/ 2 h 6"/>
                    <a:gd name="T10" fmla="*/ 1 w 24"/>
                    <a:gd name="T11" fmla="*/ 1 h 6"/>
                    <a:gd name="T12" fmla="*/ 2 w 24"/>
                    <a:gd name="T13" fmla="*/ 0 h 6"/>
                    <a:gd name="T14" fmla="*/ 22 w 24"/>
                    <a:gd name="T15" fmla="*/ 0 h 6"/>
                    <a:gd name="T16" fmla="*/ 24 w 24"/>
                    <a:gd name="T17" fmla="*/ 1 h 6"/>
                    <a:gd name="T18" fmla="*/ 24 w 24"/>
                    <a:gd name="T19" fmla="*/ 2 h 6"/>
                    <a:gd name="T20" fmla="*/ 20 w 24"/>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
                      <a:moveTo>
                        <a:pt x="20" y="5"/>
                      </a:moveTo>
                      <a:cubicBezTo>
                        <a:pt x="20" y="6"/>
                        <a:pt x="20" y="6"/>
                        <a:pt x="19" y="6"/>
                      </a:cubicBezTo>
                      <a:cubicBezTo>
                        <a:pt x="5" y="6"/>
                        <a:pt x="5" y="6"/>
                        <a:pt x="5" y="6"/>
                      </a:cubicBezTo>
                      <a:cubicBezTo>
                        <a:pt x="5" y="6"/>
                        <a:pt x="5" y="6"/>
                        <a:pt x="4" y="5"/>
                      </a:cubicBezTo>
                      <a:cubicBezTo>
                        <a:pt x="1" y="2"/>
                        <a:pt x="1" y="2"/>
                        <a:pt x="1" y="2"/>
                      </a:cubicBezTo>
                      <a:cubicBezTo>
                        <a:pt x="1" y="2"/>
                        <a:pt x="0" y="1"/>
                        <a:pt x="1" y="1"/>
                      </a:cubicBezTo>
                      <a:cubicBezTo>
                        <a:pt x="1" y="0"/>
                        <a:pt x="2" y="0"/>
                        <a:pt x="2" y="0"/>
                      </a:cubicBezTo>
                      <a:cubicBezTo>
                        <a:pt x="22" y="0"/>
                        <a:pt x="22" y="0"/>
                        <a:pt x="22" y="0"/>
                      </a:cubicBezTo>
                      <a:cubicBezTo>
                        <a:pt x="23" y="0"/>
                        <a:pt x="24" y="0"/>
                        <a:pt x="24" y="1"/>
                      </a:cubicBezTo>
                      <a:cubicBezTo>
                        <a:pt x="24" y="1"/>
                        <a:pt x="24" y="2"/>
                        <a:pt x="24" y="2"/>
                      </a:cubicBezTo>
                      <a:lnTo>
                        <a:pt x="20"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5" name="Freeform 202">
                  <a:extLst>
                    <a:ext uri="{FF2B5EF4-FFF2-40B4-BE49-F238E27FC236}">
                      <a16:creationId xmlns:a16="http://schemas.microsoft.com/office/drawing/2014/main" id="{00832F4D-0337-42AF-A64E-4051DC981A09}"/>
                    </a:ext>
                  </a:extLst>
                </p:cNvPr>
                <p:cNvSpPr>
                  <a:spLocks/>
                </p:cNvSpPr>
                <p:nvPr/>
              </p:nvSpPr>
              <p:spPr bwMode="auto">
                <a:xfrm>
                  <a:off x="1338263" y="1198563"/>
                  <a:ext cx="49213" cy="160338"/>
                </a:xfrm>
                <a:custGeom>
                  <a:avLst/>
                  <a:gdLst>
                    <a:gd name="T0" fmla="*/ 17 w 17"/>
                    <a:gd name="T1" fmla="*/ 53 h 55"/>
                    <a:gd name="T2" fmla="*/ 16 w 17"/>
                    <a:gd name="T3" fmla="*/ 55 h 55"/>
                    <a:gd name="T4" fmla="*/ 15 w 17"/>
                    <a:gd name="T5" fmla="*/ 55 h 55"/>
                    <a:gd name="T6" fmla="*/ 13 w 17"/>
                    <a:gd name="T7" fmla="*/ 53 h 55"/>
                    <a:gd name="T8" fmla="*/ 13 w 17"/>
                    <a:gd name="T9" fmla="*/ 38 h 55"/>
                    <a:gd name="T10" fmla="*/ 13 w 17"/>
                    <a:gd name="T11" fmla="*/ 37 h 55"/>
                    <a:gd name="T12" fmla="*/ 0 w 17"/>
                    <a:gd name="T13" fmla="*/ 3 h 55"/>
                    <a:gd name="T14" fmla="*/ 1 w 17"/>
                    <a:gd name="T15" fmla="*/ 1 h 55"/>
                    <a:gd name="T16" fmla="*/ 2 w 17"/>
                    <a:gd name="T17" fmla="*/ 0 h 55"/>
                    <a:gd name="T18" fmla="*/ 3 w 17"/>
                    <a:gd name="T19" fmla="*/ 0 h 55"/>
                    <a:gd name="T20" fmla="*/ 4 w 17"/>
                    <a:gd name="T21" fmla="*/ 1 h 55"/>
                    <a:gd name="T22" fmla="*/ 17 w 17"/>
                    <a:gd name="T23" fmla="*/ 36 h 55"/>
                    <a:gd name="T24" fmla="*/ 17 w 17"/>
                    <a:gd name="T25" fmla="*/ 37 h 55"/>
                    <a:gd name="T26" fmla="*/ 17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17" y="53"/>
                      </a:moveTo>
                      <a:cubicBezTo>
                        <a:pt x="17" y="54"/>
                        <a:pt x="17" y="55"/>
                        <a:pt x="16" y="55"/>
                      </a:cubicBezTo>
                      <a:cubicBezTo>
                        <a:pt x="15" y="55"/>
                        <a:pt x="15" y="55"/>
                        <a:pt x="15" y="55"/>
                      </a:cubicBezTo>
                      <a:cubicBezTo>
                        <a:pt x="14" y="55"/>
                        <a:pt x="13" y="54"/>
                        <a:pt x="13" y="53"/>
                      </a:cubicBezTo>
                      <a:cubicBezTo>
                        <a:pt x="13" y="38"/>
                        <a:pt x="13" y="38"/>
                        <a:pt x="13" y="38"/>
                      </a:cubicBezTo>
                      <a:cubicBezTo>
                        <a:pt x="13" y="37"/>
                        <a:pt x="13" y="37"/>
                        <a:pt x="13" y="37"/>
                      </a:cubicBezTo>
                      <a:cubicBezTo>
                        <a:pt x="0" y="3"/>
                        <a:pt x="0" y="3"/>
                        <a:pt x="0" y="3"/>
                      </a:cubicBezTo>
                      <a:cubicBezTo>
                        <a:pt x="0" y="2"/>
                        <a:pt x="0" y="1"/>
                        <a:pt x="1" y="1"/>
                      </a:cubicBezTo>
                      <a:cubicBezTo>
                        <a:pt x="2" y="0"/>
                        <a:pt x="2" y="0"/>
                        <a:pt x="2" y="0"/>
                      </a:cubicBezTo>
                      <a:cubicBezTo>
                        <a:pt x="2" y="0"/>
                        <a:pt x="3" y="0"/>
                        <a:pt x="3" y="0"/>
                      </a:cubicBezTo>
                      <a:cubicBezTo>
                        <a:pt x="4" y="1"/>
                        <a:pt x="4" y="1"/>
                        <a:pt x="4" y="1"/>
                      </a:cubicBezTo>
                      <a:cubicBezTo>
                        <a:pt x="17" y="36"/>
                        <a:pt x="17" y="36"/>
                        <a:pt x="17" y="36"/>
                      </a:cubicBezTo>
                      <a:cubicBezTo>
                        <a:pt x="17" y="36"/>
                        <a:pt x="17" y="37"/>
                        <a:pt x="17" y="37"/>
                      </a:cubicBezTo>
                      <a:lnTo>
                        <a:pt x="17"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6" name="Freeform 203">
                  <a:extLst>
                    <a:ext uri="{FF2B5EF4-FFF2-40B4-BE49-F238E27FC236}">
                      <a16:creationId xmlns:a16="http://schemas.microsoft.com/office/drawing/2014/main" id="{D86A92F7-BC8D-4E80-AF8B-DF5517E8DA8A}"/>
                    </a:ext>
                  </a:extLst>
                </p:cNvPr>
                <p:cNvSpPr>
                  <a:spLocks/>
                </p:cNvSpPr>
                <p:nvPr/>
              </p:nvSpPr>
              <p:spPr bwMode="auto">
                <a:xfrm>
                  <a:off x="1409701" y="1198563"/>
                  <a:ext cx="49213" cy="160338"/>
                </a:xfrm>
                <a:custGeom>
                  <a:avLst/>
                  <a:gdLst>
                    <a:gd name="T0" fmla="*/ 4 w 17"/>
                    <a:gd name="T1" fmla="*/ 53 h 55"/>
                    <a:gd name="T2" fmla="*/ 2 w 17"/>
                    <a:gd name="T3" fmla="*/ 55 h 55"/>
                    <a:gd name="T4" fmla="*/ 1 w 17"/>
                    <a:gd name="T5" fmla="*/ 55 h 55"/>
                    <a:gd name="T6" fmla="*/ 0 w 17"/>
                    <a:gd name="T7" fmla="*/ 53 h 55"/>
                    <a:gd name="T8" fmla="*/ 0 w 17"/>
                    <a:gd name="T9" fmla="*/ 37 h 55"/>
                    <a:gd name="T10" fmla="*/ 0 w 17"/>
                    <a:gd name="T11" fmla="*/ 36 h 55"/>
                    <a:gd name="T12" fmla="*/ 13 w 17"/>
                    <a:gd name="T13" fmla="*/ 1 h 55"/>
                    <a:gd name="T14" fmla="*/ 14 w 17"/>
                    <a:gd name="T15" fmla="*/ 0 h 55"/>
                    <a:gd name="T16" fmla="*/ 15 w 17"/>
                    <a:gd name="T17" fmla="*/ 0 h 55"/>
                    <a:gd name="T18" fmla="*/ 16 w 17"/>
                    <a:gd name="T19" fmla="*/ 1 h 55"/>
                    <a:gd name="T20" fmla="*/ 17 w 17"/>
                    <a:gd name="T21" fmla="*/ 3 h 55"/>
                    <a:gd name="T22" fmla="*/ 4 w 17"/>
                    <a:gd name="T23" fmla="*/ 37 h 55"/>
                    <a:gd name="T24" fmla="*/ 4 w 17"/>
                    <a:gd name="T25" fmla="*/ 38 h 55"/>
                    <a:gd name="T26" fmla="*/ 4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4" y="53"/>
                      </a:moveTo>
                      <a:cubicBezTo>
                        <a:pt x="4" y="54"/>
                        <a:pt x="3" y="55"/>
                        <a:pt x="2" y="55"/>
                      </a:cubicBezTo>
                      <a:cubicBezTo>
                        <a:pt x="1" y="55"/>
                        <a:pt x="1" y="55"/>
                        <a:pt x="1" y="55"/>
                      </a:cubicBezTo>
                      <a:cubicBezTo>
                        <a:pt x="0" y="55"/>
                        <a:pt x="0" y="54"/>
                        <a:pt x="0" y="53"/>
                      </a:cubicBezTo>
                      <a:cubicBezTo>
                        <a:pt x="0" y="37"/>
                        <a:pt x="0" y="37"/>
                        <a:pt x="0" y="37"/>
                      </a:cubicBezTo>
                      <a:cubicBezTo>
                        <a:pt x="0" y="37"/>
                        <a:pt x="0" y="36"/>
                        <a:pt x="0" y="36"/>
                      </a:cubicBezTo>
                      <a:cubicBezTo>
                        <a:pt x="13" y="1"/>
                        <a:pt x="13" y="1"/>
                        <a:pt x="13" y="1"/>
                      </a:cubicBezTo>
                      <a:cubicBezTo>
                        <a:pt x="13" y="1"/>
                        <a:pt x="13" y="1"/>
                        <a:pt x="14" y="0"/>
                      </a:cubicBezTo>
                      <a:cubicBezTo>
                        <a:pt x="14" y="0"/>
                        <a:pt x="15" y="0"/>
                        <a:pt x="15" y="0"/>
                      </a:cubicBezTo>
                      <a:cubicBezTo>
                        <a:pt x="16" y="1"/>
                        <a:pt x="16" y="1"/>
                        <a:pt x="16" y="1"/>
                      </a:cubicBezTo>
                      <a:cubicBezTo>
                        <a:pt x="17" y="1"/>
                        <a:pt x="17" y="2"/>
                        <a:pt x="17" y="3"/>
                      </a:cubicBezTo>
                      <a:cubicBezTo>
                        <a:pt x="4" y="37"/>
                        <a:pt x="4" y="37"/>
                        <a:pt x="4" y="37"/>
                      </a:cubicBezTo>
                      <a:cubicBezTo>
                        <a:pt x="4" y="37"/>
                        <a:pt x="4" y="37"/>
                        <a:pt x="4" y="38"/>
                      </a:cubicBezTo>
                      <a:lnTo>
                        <a:pt x="4"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7" name="Freeform 204">
                  <a:extLst>
                    <a:ext uri="{FF2B5EF4-FFF2-40B4-BE49-F238E27FC236}">
                      <a16:creationId xmlns:a16="http://schemas.microsoft.com/office/drawing/2014/main" id="{AB49B16F-3DF7-44B4-86BC-3447B24954E7}"/>
                    </a:ext>
                  </a:extLst>
                </p:cNvPr>
                <p:cNvSpPr>
                  <a:spLocks/>
                </p:cNvSpPr>
                <p:nvPr/>
              </p:nvSpPr>
              <p:spPr bwMode="auto">
                <a:xfrm>
                  <a:off x="1360488" y="1176338"/>
                  <a:ext cx="76200" cy="39688"/>
                </a:xfrm>
                <a:custGeom>
                  <a:avLst/>
                  <a:gdLst>
                    <a:gd name="T0" fmla="*/ 9 w 26"/>
                    <a:gd name="T1" fmla="*/ 13 h 14"/>
                    <a:gd name="T2" fmla="*/ 7 w 26"/>
                    <a:gd name="T3" fmla="*/ 13 h 14"/>
                    <a:gd name="T4" fmla="*/ 0 w 26"/>
                    <a:gd name="T5" fmla="*/ 8 h 14"/>
                    <a:gd name="T6" fmla="*/ 0 w 26"/>
                    <a:gd name="T7" fmla="*/ 6 h 14"/>
                    <a:gd name="T8" fmla="*/ 1 w 26"/>
                    <a:gd name="T9" fmla="*/ 5 h 14"/>
                    <a:gd name="T10" fmla="*/ 2 w 26"/>
                    <a:gd name="T11" fmla="*/ 5 h 14"/>
                    <a:gd name="T12" fmla="*/ 3 w 26"/>
                    <a:gd name="T13" fmla="*/ 5 h 14"/>
                    <a:gd name="T14" fmla="*/ 6 w 26"/>
                    <a:gd name="T15" fmla="*/ 7 h 14"/>
                    <a:gd name="T16" fmla="*/ 8 w 26"/>
                    <a:gd name="T17" fmla="*/ 7 h 14"/>
                    <a:gd name="T18" fmla="*/ 14 w 26"/>
                    <a:gd name="T19" fmla="*/ 0 h 14"/>
                    <a:gd name="T20" fmla="*/ 19 w 26"/>
                    <a:gd name="T21" fmla="*/ 6 h 14"/>
                    <a:gd name="T22" fmla="*/ 20 w 26"/>
                    <a:gd name="T23" fmla="*/ 7 h 14"/>
                    <a:gd name="T24" fmla="*/ 21 w 26"/>
                    <a:gd name="T25" fmla="*/ 7 h 14"/>
                    <a:gd name="T26" fmla="*/ 23 w 26"/>
                    <a:gd name="T27" fmla="*/ 5 h 14"/>
                    <a:gd name="T28" fmla="*/ 24 w 26"/>
                    <a:gd name="T29" fmla="*/ 4 h 14"/>
                    <a:gd name="T30" fmla="*/ 25 w 26"/>
                    <a:gd name="T31" fmla="*/ 5 h 14"/>
                    <a:gd name="T32" fmla="*/ 26 w 26"/>
                    <a:gd name="T33" fmla="*/ 5 h 14"/>
                    <a:gd name="T34" fmla="*/ 26 w 26"/>
                    <a:gd name="T35" fmla="*/ 8 h 14"/>
                    <a:gd name="T36" fmla="*/ 21 w 26"/>
                    <a:gd name="T37" fmla="*/ 13 h 14"/>
                    <a:gd name="T38" fmla="*/ 19 w 26"/>
                    <a:gd name="T39" fmla="*/ 14 h 14"/>
                    <a:gd name="T40" fmla="*/ 18 w 26"/>
                    <a:gd name="T41" fmla="*/ 13 h 14"/>
                    <a:gd name="T42" fmla="*/ 15 w 26"/>
                    <a:gd name="T43" fmla="*/ 9 h 14"/>
                    <a:gd name="T44" fmla="*/ 14 w 26"/>
                    <a:gd name="T45" fmla="*/ 8 h 14"/>
                    <a:gd name="T46" fmla="*/ 12 w 26"/>
                    <a:gd name="T47" fmla="*/ 9 h 14"/>
                    <a:gd name="T48" fmla="*/ 9 w 26"/>
                    <a:gd name="T4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4">
                      <a:moveTo>
                        <a:pt x="9" y="13"/>
                      </a:moveTo>
                      <a:cubicBezTo>
                        <a:pt x="8" y="14"/>
                        <a:pt x="7" y="14"/>
                        <a:pt x="7" y="13"/>
                      </a:cubicBezTo>
                      <a:cubicBezTo>
                        <a:pt x="0" y="8"/>
                        <a:pt x="0" y="8"/>
                        <a:pt x="0" y="8"/>
                      </a:cubicBezTo>
                      <a:cubicBezTo>
                        <a:pt x="0" y="8"/>
                        <a:pt x="0" y="7"/>
                        <a:pt x="0" y="6"/>
                      </a:cubicBezTo>
                      <a:cubicBezTo>
                        <a:pt x="1" y="5"/>
                        <a:pt x="1" y="5"/>
                        <a:pt x="1" y="5"/>
                      </a:cubicBezTo>
                      <a:cubicBezTo>
                        <a:pt x="1" y="5"/>
                        <a:pt x="2" y="5"/>
                        <a:pt x="2" y="5"/>
                      </a:cubicBezTo>
                      <a:cubicBezTo>
                        <a:pt x="2" y="5"/>
                        <a:pt x="3" y="5"/>
                        <a:pt x="3" y="5"/>
                      </a:cubicBezTo>
                      <a:cubicBezTo>
                        <a:pt x="6" y="7"/>
                        <a:pt x="6" y="7"/>
                        <a:pt x="6" y="7"/>
                      </a:cubicBezTo>
                      <a:cubicBezTo>
                        <a:pt x="7" y="8"/>
                        <a:pt x="8" y="8"/>
                        <a:pt x="8" y="7"/>
                      </a:cubicBezTo>
                      <a:cubicBezTo>
                        <a:pt x="8" y="7"/>
                        <a:pt x="12" y="2"/>
                        <a:pt x="14" y="0"/>
                      </a:cubicBezTo>
                      <a:cubicBezTo>
                        <a:pt x="16" y="4"/>
                        <a:pt x="19" y="6"/>
                        <a:pt x="19" y="6"/>
                      </a:cubicBezTo>
                      <a:cubicBezTo>
                        <a:pt x="19" y="7"/>
                        <a:pt x="19" y="7"/>
                        <a:pt x="20" y="7"/>
                      </a:cubicBezTo>
                      <a:cubicBezTo>
                        <a:pt x="20" y="7"/>
                        <a:pt x="21" y="7"/>
                        <a:pt x="21" y="7"/>
                      </a:cubicBezTo>
                      <a:cubicBezTo>
                        <a:pt x="23" y="5"/>
                        <a:pt x="23" y="5"/>
                        <a:pt x="23" y="5"/>
                      </a:cubicBezTo>
                      <a:cubicBezTo>
                        <a:pt x="23" y="4"/>
                        <a:pt x="23" y="4"/>
                        <a:pt x="24" y="4"/>
                      </a:cubicBezTo>
                      <a:cubicBezTo>
                        <a:pt x="24" y="4"/>
                        <a:pt x="24" y="4"/>
                        <a:pt x="25" y="5"/>
                      </a:cubicBezTo>
                      <a:cubicBezTo>
                        <a:pt x="26" y="5"/>
                        <a:pt x="26" y="5"/>
                        <a:pt x="26" y="5"/>
                      </a:cubicBezTo>
                      <a:cubicBezTo>
                        <a:pt x="26" y="6"/>
                        <a:pt x="26" y="7"/>
                        <a:pt x="26" y="8"/>
                      </a:cubicBezTo>
                      <a:cubicBezTo>
                        <a:pt x="21" y="13"/>
                        <a:pt x="21" y="13"/>
                        <a:pt x="21" y="13"/>
                      </a:cubicBezTo>
                      <a:cubicBezTo>
                        <a:pt x="20" y="14"/>
                        <a:pt x="20" y="14"/>
                        <a:pt x="19" y="14"/>
                      </a:cubicBezTo>
                      <a:cubicBezTo>
                        <a:pt x="19" y="14"/>
                        <a:pt x="18" y="14"/>
                        <a:pt x="18" y="13"/>
                      </a:cubicBezTo>
                      <a:cubicBezTo>
                        <a:pt x="15" y="9"/>
                        <a:pt x="15" y="9"/>
                        <a:pt x="15" y="9"/>
                      </a:cubicBezTo>
                      <a:cubicBezTo>
                        <a:pt x="15" y="8"/>
                        <a:pt x="14" y="8"/>
                        <a:pt x="14" y="8"/>
                      </a:cubicBezTo>
                      <a:cubicBezTo>
                        <a:pt x="13" y="8"/>
                        <a:pt x="13" y="8"/>
                        <a:pt x="12" y="9"/>
                      </a:cubicBezTo>
                      <a:lnTo>
                        <a:pt x="9" y="1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grpSp>
      <p:grpSp>
        <p:nvGrpSpPr>
          <p:cNvPr id="24" name="Group 23">
            <a:extLst>
              <a:ext uri="{FF2B5EF4-FFF2-40B4-BE49-F238E27FC236}">
                <a16:creationId xmlns:a16="http://schemas.microsoft.com/office/drawing/2014/main" id="{0D6CD850-AB6E-E9C0-EA41-18BB6E579BF4}"/>
              </a:ext>
            </a:extLst>
          </p:cNvPr>
          <p:cNvGrpSpPr/>
          <p:nvPr/>
        </p:nvGrpSpPr>
        <p:grpSpPr>
          <a:xfrm>
            <a:off x="3723103" y="3149147"/>
            <a:ext cx="1768182" cy="893828"/>
            <a:chOff x="3723103" y="3149147"/>
            <a:chExt cx="1768182" cy="893828"/>
          </a:xfrm>
        </p:grpSpPr>
        <p:cxnSp>
          <p:nvCxnSpPr>
            <p:cNvPr id="216" name="Straight Connector 215">
              <a:extLst>
                <a:ext uri="{FF2B5EF4-FFF2-40B4-BE49-F238E27FC236}">
                  <a16:creationId xmlns:a16="http://schemas.microsoft.com/office/drawing/2014/main" id="{392D2B88-C848-432A-8095-EFC1148A4AE8}"/>
                </a:ext>
              </a:extLst>
            </p:cNvPr>
            <p:cNvCxnSpPr>
              <a:cxnSpLocks/>
            </p:cNvCxnSpPr>
            <p:nvPr/>
          </p:nvCxnSpPr>
          <p:spPr>
            <a:xfrm>
              <a:off x="5491285" y="3155553"/>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5" name="Espace réservé du texte 3">
              <a:hlinkClick r:id="" action="ppaction://noaction"/>
              <a:extLst>
                <a:ext uri="{FF2B5EF4-FFF2-40B4-BE49-F238E27FC236}">
                  <a16:creationId xmlns:a16="http://schemas.microsoft.com/office/drawing/2014/main" id="{B1F0C578-7D8E-489E-BE5C-93DF8FEE0FB4}"/>
                </a:ext>
              </a:extLst>
            </p:cNvPr>
            <p:cNvSpPr txBox="1">
              <a:spLocks/>
            </p:cNvSpPr>
            <p:nvPr>
              <p:custDataLst>
                <p:tags r:id="rId9"/>
              </p:custDataLst>
            </p:nvPr>
          </p:nvSpPr>
          <p:spPr>
            <a:xfrm>
              <a:off x="3723103" y="3149147"/>
              <a:ext cx="1655510"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975" b="0" i="0" u="none" strike="noStrike" kern="1200" cap="none" spc="0" normalizeH="0" baseline="0" noProof="0" dirty="0">
                  <a:ln>
                    <a:noFill/>
                  </a:ln>
                  <a:solidFill>
                    <a:srgbClr val="002C6C"/>
                  </a:solidFill>
                  <a:effectLst/>
                  <a:uLnTx/>
                  <a:uFillTx/>
                  <a:latin typeface="Verdana"/>
                  <a:ea typeface="+mn-ea"/>
                  <a:cs typeface="+mn-cs"/>
                </a:rPr>
                <a:t>Which supply chain partners and solution providers will you engage to create success</a:t>
              </a:r>
            </a:p>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975" b="0" i="0" u="none" strike="noStrike" kern="1200" cap="none" spc="0" normalizeH="0" baseline="0" noProof="0" dirty="0">
                <a:ln>
                  <a:noFill/>
                </a:ln>
                <a:solidFill>
                  <a:srgbClr val="002C6C"/>
                </a:solidFill>
                <a:effectLst/>
                <a:uLnTx/>
                <a:uFillTx/>
                <a:latin typeface="Verdana"/>
                <a:ea typeface="+mn-ea"/>
                <a:cs typeface="+mn-cs"/>
              </a:endParaRPr>
            </a:p>
          </p:txBody>
        </p:sp>
      </p:grpSp>
      <p:grpSp>
        <p:nvGrpSpPr>
          <p:cNvPr id="4" name="Group 3">
            <a:extLst>
              <a:ext uri="{FF2B5EF4-FFF2-40B4-BE49-F238E27FC236}">
                <a16:creationId xmlns:a16="http://schemas.microsoft.com/office/drawing/2014/main" id="{42A9995A-5E2A-286E-E6B9-C2FA4F88A84D}"/>
              </a:ext>
            </a:extLst>
          </p:cNvPr>
          <p:cNvGrpSpPr/>
          <p:nvPr/>
        </p:nvGrpSpPr>
        <p:grpSpPr>
          <a:xfrm>
            <a:off x="3554836" y="-2532"/>
            <a:ext cx="1992044" cy="2829124"/>
            <a:chOff x="3554836" y="-2532"/>
            <a:chExt cx="1992044" cy="2829124"/>
          </a:xfrm>
        </p:grpSpPr>
        <p:sp>
          <p:nvSpPr>
            <p:cNvPr id="120" name="Espace réservé du texte 3">
              <a:hlinkClick r:id="" action="ppaction://noaction"/>
              <a:extLst>
                <a:ext uri="{FF2B5EF4-FFF2-40B4-BE49-F238E27FC236}">
                  <a16:creationId xmlns:a16="http://schemas.microsoft.com/office/drawing/2014/main" id="{1046898B-F7BD-463A-A4CB-4437116B0152}"/>
                </a:ext>
              </a:extLst>
            </p:cNvPr>
            <p:cNvSpPr txBox="1">
              <a:spLocks/>
            </p:cNvSpPr>
            <p:nvPr>
              <p:custDataLst>
                <p:tags r:id="rId7"/>
              </p:custDataLst>
            </p:nvPr>
          </p:nvSpPr>
          <p:spPr>
            <a:xfrm>
              <a:off x="3673777" y="-2532"/>
              <a:ext cx="1793621" cy="2671010"/>
            </a:xfrm>
            <a:prstGeom prst="rect">
              <a:avLst/>
            </a:prstGeom>
            <a:solidFill>
              <a:srgbClr val="71B79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133" name="Isosceles Triangle 132">
              <a:hlinkClick r:id="" action="ppaction://noaction"/>
              <a:extLst>
                <a:ext uri="{FF2B5EF4-FFF2-40B4-BE49-F238E27FC236}">
                  <a16:creationId xmlns:a16="http://schemas.microsoft.com/office/drawing/2014/main" id="{74718AE7-B362-4367-AF29-79DF15C0A8D6}"/>
                </a:ext>
              </a:extLst>
            </p:cNvPr>
            <p:cNvSpPr/>
            <p:nvPr/>
          </p:nvSpPr>
          <p:spPr>
            <a:xfrm rot="10800000">
              <a:off x="4350706" y="2639081"/>
              <a:ext cx="436868" cy="187511"/>
            </a:xfrm>
            <a:prstGeom prst="triangle">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200" name="Espace réservé du texte 3">
              <a:hlinkClick r:id="" action="ppaction://noaction"/>
              <a:extLst>
                <a:ext uri="{FF2B5EF4-FFF2-40B4-BE49-F238E27FC236}">
                  <a16:creationId xmlns:a16="http://schemas.microsoft.com/office/drawing/2014/main" id="{0C053064-EA45-4338-BD90-98049B6D1C34}"/>
                </a:ext>
              </a:extLst>
            </p:cNvPr>
            <p:cNvSpPr txBox="1">
              <a:spLocks/>
            </p:cNvSpPr>
            <p:nvPr>
              <p:custDataLst>
                <p:tags r:id="rId8"/>
              </p:custDataLst>
            </p:nvPr>
          </p:nvSpPr>
          <p:spPr>
            <a:xfrm>
              <a:off x="3554836" y="2064545"/>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WHO </a:t>
              </a:r>
            </a:p>
          </p:txBody>
        </p:sp>
        <p:grpSp>
          <p:nvGrpSpPr>
            <p:cNvPr id="115" name="Group 114">
              <a:extLst>
                <a:ext uri="{FF2B5EF4-FFF2-40B4-BE49-F238E27FC236}">
                  <a16:creationId xmlns:a16="http://schemas.microsoft.com/office/drawing/2014/main" id="{DC82164D-3420-4270-9628-5FC96C577E71}"/>
                </a:ext>
              </a:extLst>
            </p:cNvPr>
            <p:cNvGrpSpPr/>
            <p:nvPr/>
          </p:nvGrpSpPr>
          <p:grpSpPr>
            <a:xfrm>
              <a:off x="3993519" y="668736"/>
              <a:ext cx="1114678" cy="1159431"/>
              <a:chOff x="2586630" y="4011184"/>
              <a:chExt cx="1720038" cy="1789096"/>
            </a:xfrm>
          </p:grpSpPr>
          <p:grpSp>
            <p:nvGrpSpPr>
              <p:cNvPr id="116" name="Group 115">
                <a:extLst>
                  <a:ext uri="{FF2B5EF4-FFF2-40B4-BE49-F238E27FC236}">
                    <a16:creationId xmlns:a16="http://schemas.microsoft.com/office/drawing/2014/main" id="{033532F1-6F44-4A18-9700-47C8AEA115DA}"/>
                  </a:ext>
                </a:extLst>
              </p:cNvPr>
              <p:cNvGrpSpPr/>
              <p:nvPr/>
            </p:nvGrpSpPr>
            <p:grpSpPr>
              <a:xfrm>
                <a:off x="2586630" y="4011184"/>
                <a:ext cx="1720038" cy="1789096"/>
                <a:chOff x="625817" y="935673"/>
                <a:chExt cx="1796366" cy="1868488"/>
              </a:xfrm>
              <a:solidFill>
                <a:schemeClr val="bg1"/>
              </a:solidFill>
            </p:grpSpPr>
            <p:sp>
              <p:nvSpPr>
                <p:cNvPr id="129" name="Freeform 5">
                  <a:extLst>
                    <a:ext uri="{FF2B5EF4-FFF2-40B4-BE49-F238E27FC236}">
                      <a16:creationId xmlns:a16="http://schemas.microsoft.com/office/drawing/2014/main" id="{2F64D287-B846-49CC-850C-798FA9841DBD}"/>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30" name="Freeform 6">
                  <a:extLst>
                    <a:ext uri="{FF2B5EF4-FFF2-40B4-BE49-F238E27FC236}">
                      <a16:creationId xmlns:a16="http://schemas.microsoft.com/office/drawing/2014/main" id="{2B869C76-02E2-4373-B218-AF4E7ECAFA9B}"/>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31" name="Oval 7">
                  <a:extLst>
                    <a:ext uri="{FF2B5EF4-FFF2-40B4-BE49-F238E27FC236}">
                      <a16:creationId xmlns:a16="http://schemas.microsoft.com/office/drawing/2014/main" id="{638292C4-CE51-4D1B-A843-97D9B08E9F23}"/>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17" name="Groupe 364">
                <a:extLst>
                  <a:ext uri="{FF2B5EF4-FFF2-40B4-BE49-F238E27FC236}">
                    <a16:creationId xmlns:a16="http://schemas.microsoft.com/office/drawing/2014/main" id="{51475222-0D6C-4AC2-9122-2DC2CBA51556}"/>
                  </a:ext>
                </a:extLst>
              </p:cNvPr>
              <p:cNvGrpSpPr/>
              <p:nvPr/>
            </p:nvGrpSpPr>
            <p:grpSpPr>
              <a:xfrm>
                <a:off x="3045204" y="4655274"/>
                <a:ext cx="815147" cy="500197"/>
                <a:chOff x="3092451" y="3854450"/>
                <a:chExt cx="450850" cy="327025"/>
              </a:xfrm>
              <a:solidFill>
                <a:srgbClr val="FBB034"/>
              </a:solidFill>
            </p:grpSpPr>
            <p:sp>
              <p:nvSpPr>
                <p:cNvPr id="118" name="Freeform 286">
                  <a:extLst>
                    <a:ext uri="{FF2B5EF4-FFF2-40B4-BE49-F238E27FC236}">
                      <a16:creationId xmlns:a16="http://schemas.microsoft.com/office/drawing/2014/main" id="{D0602237-A434-4191-8E51-8B9CFDB1AC11}"/>
                    </a:ext>
                  </a:extLst>
                </p:cNvPr>
                <p:cNvSpPr>
                  <a:spLocks/>
                </p:cNvSpPr>
                <p:nvPr/>
              </p:nvSpPr>
              <p:spPr bwMode="auto">
                <a:xfrm>
                  <a:off x="3092451" y="3968750"/>
                  <a:ext cx="168275" cy="123825"/>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4" name="Oval 287">
                  <a:extLst>
                    <a:ext uri="{FF2B5EF4-FFF2-40B4-BE49-F238E27FC236}">
                      <a16:creationId xmlns:a16="http://schemas.microsoft.com/office/drawing/2014/main" id="{A87181E8-6377-4813-9DF1-E474D93347A1}"/>
                    </a:ext>
                  </a:extLst>
                </p:cNvPr>
                <p:cNvSpPr>
                  <a:spLocks noChangeArrowheads="1"/>
                </p:cNvSpPr>
                <p:nvPr/>
              </p:nvSpPr>
              <p:spPr bwMode="auto">
                <a:xfrm>
                  <a:off x="3125788" y="3867150"/>
                  <a:ext cx="90488" cy="112713"/>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5" name="Freeform 288">
                  <a:extLst>
                    <a:ext uri="{FF2B5EF4-FFF2-40B4-BE49-F238E27FC236}">
                      <a16:creationId xmlns:a16="http://schemas.microsoft.com/office/drawing/2014/main" id="{AB3545D7-F8D7-470C-8AAB-98F7F36F690C}"/>
                    </a:ext>
                  </a:extLst>
                </p:cNvPr>
                <p:cNvSpPr>
                  <a:spLocks/>
                </p:cNvSpPr>
                <p:nvPr/>
              </p:nvSpPr>
              <p:spPr bwMode="auto">
                <a:xfrm>
                  <a:off x="3373438" y="3956050"/>
                  <a:ext cx="169863" cy="125413"/>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6" name="Oval 289">
                  <a:extLst>
                    <a:ext uri="{FF2B5EF4-FFF2-40B4-BE49-F238E27FC236}">
                      <a16:creationId xmlns:a16="http://schemas.microsoft.com/office/drawing/2014/main" id="{55BB8117-EFDC-488C-A971-FEE4CB3B4031}"/>
                    </a:ext>
                  </a:extLst>
                </p:cNvPr>
                <p:cNvSpPr>
                  <a:spLocks noChangeArrowheads="1"/>
                </p:cNvSpPr>
                <p:nvPr/>
              </p:nvSpPr>
              <p:spPr bwMode="auto">
                <a:xfrm>
                  <a:off x="3411538" y="3854450"/>
                  <a:ext cx="90488" cy="114300"/>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7" name="Freeform 290">
                  <a:extLst>
                    <a:ext uri="{FF2B5EF4-FFF2-40B4-BE49-F238E27FC236}">
                      <a16:creationId xmlns:a16="http://schemas.microsoft.com/office/drawing/2014/main" id="{C86F7775-0E6F-4DE1-8B13-4B58DC8AE8F8}"/>
                    </a:ext>
                  </a:extLst>
                </p:cNvPr>
                <p:cNvSpPr>
                  <a:spLocks/>
                </p:cNvSpPr>
                <p:nvPr/>
              </p:nvSpPr>
              <p:spPr bwMode="auto">
                <a:xfrm>
                  <a:off x="3205163" y="4013200"/>
                  <a:ext cx="225425" cy="168275"/>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8" name="Freeform 291">
                  <a:extLst>
                    <a:ext uri="{FF2B5EF4-FFF2-40B4-BE49-F238E27FC236}">
                      <a16:creationId xmlns:a16="http://schemas.microsoft.com/office/drawing/2014/main" id="{D921E23E-B953-4446-AAF3-4C59233DF440}"/>
                    </a:ext>
                  </a:extLst>
                </p:cNvPr>
                <p:cNvSpPr>
                  <a:spLocks/>
                </p:cNvSpPr>
                <p:nvPr/>
              </p:nvSpPr>
              <p:spPr bwMode="auto">
                <a:xfrm>
                  <a:off x="3254376" y="3878263"/>
                  <a:ext cx="119063" cy="14922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grpSp>
      <p:grpSp>
        <p:nvGrpSpPr>
          <p:cNvPr id="22" name="Group 21">
            <a:extLst>
              <a:ext uri="{FF2B5EF4-FFF2-40B4-BE49-F238E27FC236}">
                <a16:creationId xmlns:a16="http://schemas.microsoft.com/office/drawing/2014/main" id="{7D8766C3-6342-9244-CCF2-4D0BB3F910E1}"/>
              </a:ext>
            </a:extLst>
          </p:cNvPr>
          <p:cNvGrpSpPr/>
          <p:nvPr/>
        </p:nvGrpSpPr>
        <p:grpSpPr>
          <a:xfrm>
            <a:off x="23800" y="3145751"/>
            <a:ext cx="1790877" cy="893828"/>
            <a:chOff x="23800" y="3145751"/>
            <a:chExt cx="1790877" cy="893828"/>
          </a:xfrm>
        </p:grpSpPr>
        <p:sp>
          <p:nvSpPr>
            <p:cNvPr id="206" name="Espace réservé du texte 3">
              <a:hlinkClick r:id="" action="ppaction://noaction"/>
              <a:extLst>
                <a:ext uri="{FF2B5EF4-FFF2-40B4-BE49-F238E27FC236}">
                  <a16:creationId xmlns:a16="http://schemas.microsoft.com/office/drawing/2014/main" id="{358AF82B-2A0E-409B-9AC5-72F41FCED4FA}"/>
                </a:ext>
              </a:extLst>
            </p:cNvPr>
            <p:cNvSpPr txBox="1">
              <a:spLocks/>
            </p:cNvSpPr>
            <p:nvPr>
              <p:custDataLst>
                <p:tags r:id="rId6"/>
              </p:custDataLst>
            </p:nvPr>
          </p:nvSpPr>
          <p:spPr>
            <a:xfrm>
              <a:off x="23800" y="3145751"/>
              <a:ext cx="1704488"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975" b="0" i="0" u="none" strike="noStrike" kern="1200" cap="none" spc="0" normalizeH="0" baseline="0" noProof="0" dirty="0">
                  <a:ln>
                    <a:noFill/>
                  </a:ln>
                  <a:solidFill>
                    <a:srgbClr val="002C6C"/>
                  </a:solidFill>
                  <a:effectLst/>
                  <a:uLnTx/>
                  <a:uFillTx/>
                  <a:latin typeface="Verdana"/>
                  <a:ea typeface="+mn-ea"/>
                  <a:cs typeface="+mn-cs"/>
                </a:rPr>
                <a:t>What business use cases can be unlocked using 2D barcodes</a:t>
              </a:r>
            </a:p>
          </p:txBody>
        </p:sp>
        <p:cxnSp>
          <p:nvCxnSpPr>
            <p:cNvPr id="214" name="Straight Connector 213">
              <a:extLst>
                <a:ext uri="{FF2B5EF4-FFF2-40B4-BE49-F238E27FC236}">
                  <a16:creationId xmlns:a16="http://schemas.microsoft.com/office/drawing/2014/main" id="{321BB6B2-830A-4292-9470-2584D76140B3}"/>
                </a:ext>
              </a:extLst>
            </p:cNvPr>
            <p:cNvCxnSpPr>
              <a:cxnSpLocks/>
            </p:cNvCxnSpPr>
            <p:nvPr/>
          </p:nvCxnSpPr>
          <p:spPr>
            <a:xfrm>
              <a:off x="1814677" y="3158088"/>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A3926904-65B0-E5FC-CDD1-C5B3606F3AFC}"/>
              </a:ext>
            </a:extLst>
          </p:cNvPr>
          <p:cNvGrpSpPr/>
          <p:nvPr/>
        </p:nvGrpSpPr>
        <p:grpSpPr>
          <a:xfrm>
            <a:off x="1891642" y="3134645"/>
            <a:ext cx="1762585" cy="893828"/>
            <a:chOff x="1891642" y="3134645"/>
            <a:chExt cx="1762585" cy="893828"/>
          </a:xfrm>
        </p:grpSpPr>
        <p:cxnSp>
          <p:nvCxnSpPr>
            <p:cNvPr id="215" name="Straight Connector 214">
              <a:extLst>
                <a:ext uri="{FF2B5EF4-FFF2-40B4-BE49-F238E27FC236}">
                  <a16:creationId xmlns:a16="http://schemas.microsoft.com/office/drawing/2014/main" id="{D37CEA30-F8E2-4600-92F9-96F5A0834E85}"/>
                </a:ext>
              </a:extLst>
            </p:cNvPr>
            <p:cNvCxnSpPr>
              <a:cxnSpLocks/>
            </p:cNvCxnSpPr>
            <p:nvPr/>
          </p:nvCxnSpPr>
          <p:spPr>
            <a:xfrm>
              <a:off x="3654227" y="3163769"/>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3" name="Espace réservé du texte 3">
              <a:hlinkClick r:id="" action="ppaction://noaction"/>
              <a:extLst>
                <a:ext uri="{FF2B5EF4-FFF2-40B4-BE49-F238E27FC236}">
                  <a16:creationId xmlns:a16="http://schemas.microsoft.com/office/drawing/2014/main" id="{7901D702-CB10-423D-8737-28645F256C42}"/>
                </a:ext>
              </a:extLst>
            </p:cNvPr>
            <p:cNvSpPr txBox="1">
              <a:spLocks/>
            </p:cNvSpPr>
            <p:nvPr>
              <p:custDataLst>
                <p:tags r:id="rId5"/>
              </p:custDataLst>
            </p:nvPr>
          </p:nvSpPr>
          <p:spPr>
            <a:xfrm>
              <a:off x="1891642" y="3134645"/>
              <a:ext cx="1676000"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975" b="0" i="0" u="none" strike="noStrike" kern="1200" cap="none" spc="0" normalizeH="0" baseline="0" noProof="0" dirty="0">
                  <a:ln>
                    <a:noFill/>
                  </a:ln>
                  <a:solidFill>
                    <a:srgbClr val="002C6C"/>
                  </a:solidFill>
                  <a:effectLst/>
                  <a:uLnTx/>
                  <a:uFillTx/>
                  <a:latin typeface="Verdana"/>
                  <a:ea typeface="+mn-ea"/>
                  <a:cs typeface="+mn-cs"/>
                </a:rPr>
                <a:t>What is the scope of the pilot and what variables to consider when setting up a pilot</a:t>
              </a:r>
            </a:p>
          </p:txBody>
        </p:sp>
      </p:grpSp>
      <p:grpSp>
        <p:nvGrpSpPr>
          <p:cNvPr id="3" name="Group 2">
            <a:extLst>
              <a:ext uri="{FF2B5EF4-FFF2-40B4-BE49-F238E27FC236}">
                <a16:creationId xmlns:a16="http://schemas.microsoft.com/office/drawing/2014/main" id="{A188BD99-384D-2D27-6684-0E8A4E20D026}"/>
              </a:ext>
            </a:extLst>
          </p:cNvPr>
          <p:cNvGrpSpPr/>
          <p:nvPr/>
        </p:nvGrpSpPr>
        <p:grpSpPr>
          <a:xfrm>
            <a:off x="1837442" y="4"/>
            <a:ext cx="1793621" cy="2823445"/>
            <a:chOff x="1837442" y="4"/>
            <a:chExt cx="1793621" cy="2823445"/>
          </a:xfrm>
        </p:grpSpPr>
        <p:sp>
          <p:nvSpPr>
            <p:cNvPr id="144" name="Isosceles Triangle 143">
              <a:hlinkClick r:id="" action="ppaction://noaction"/>
              <a:extLst>
                <a:ext uri="{FF2B5EF4-FFF2-40B4-BE49-F238E27FC236}">
                  <a16:creationId xmlns:a16="http://schemas.microsoft.com/office/drawing/2014/main" id="{17EB4C9B-0779-40FD-8239-59F7C128582F}"/>
                </a:ext>
              </a:extLst>
            </p:cNvPr>
            <p:cNvSpPr/>
            <p:nvPr/>
          </p:nvSpPr>
          <p:spPr>
            <a:xfrm rot="10800000">
              <a:off x="2515095" y="2635938"/>
              <a:ext cx="436868" cy="187511"/>
            </a:xfrm>
            <a:prstGeom prst="triangle">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119" name="Espace réservé du texte 3">
              <a:hlinkClick r:id="" action="ppaction://noaction"/>
              <a:extLst>
                <a:ext uri="{FF2B5EF4-FFF2-40B4-BE49-F238E27FC236}">
                  <a16:creationId xmlns:a16="http://schemas.microsoft.com/office/drawing/2014/main" id="{F31834A1-4DE5-45D1-8B5F-5447BE591DD2}"/>
                </a:ext>
              </a:extLst>
            </p:cNvPr>
            <p:cNvSpPr txBox="1">
              <a:spLocks/>
            </p:cNvSpPr>
            <p:nvPr>
              <p:custDataLst>
                <p:tags r:id="rId3"/>
              </p:custDataLst>
            </p:nvPr>
          </p:nvSpPr>
          <p:spPr>
            <a:xfrm>
              <a:off x="1837442" y="4"/>
              <a:ext cx="1793621" cy="2671010"/>
            </a:xfrm>
            <a:prstGeom prst="rect">
              <a:avLst/>
            </a:prstGeom>
            <a:solidFill>
              <a:srgbClr val="FBB034"/>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204" name="Espace réservé du texte 3">
              <a:hlinkClick r:id="" action="ppaction://noaction"/>
              <a:extLst>
                <a:ext uri="{FF2B5EF4-FFF2-40B4-BE49-F238E27FC236}">
                  <a16:creationId xmlns:a16="http://schemas.microsoft.com/office/drawing/2014/main" id="{C7BE2B9D-CD65-4027-AF96-706C146E92AA}"/>
                </a:ext>
              </a:extLst>
            </p:cNvPr>
            <p:cNvSpPr txBox="1">
              <a:spLocks/>
            </p:cNvSpPr>
            <p:nvPr>
              <p:custDataLst>
                <p:tags r:id="rId4"/>
              </p:custDataLst>
            </p:nvPr>
          </p:nvSpPr>
          <p:spPr>
            <a:xfrm>
              <a:off x="1846531" y="2055722"/>
              <a:ext cx="1766223"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WHAT </a:t>
              </a:r>
            </a:p>
          </p:txBody>
        </p:sp>
        <p:grpSp>
          <p:nvGrpSpPr>
            <p:cNvPr id="132" name="Group 131">
              <a:extLst>
                <a:ext uri="{FF2B5EF4-FFF2-40B4-BE49-F238E27FC236}">
                  <a16:creationId xmlns:a16="http://schemas.microsoft.com/office/drawing/2014/main" id="{68B17233-D1E3-4B64-A286-CB2B48202242}"/>
                </a:ext>
              </a:extLst>
            </p:cNvPr>
            <p:cNvGrpSpPr/>
            <p:nvPr/>
          </p:nvGrpSpPr>
          <p:grpSpPr>
            <a:xfrm>
              <a:off x="2177159" y="682947"/>
              <a:ext cx="1114678" cy="1159431"/>
              <a:chOff x="5349782" y="868171"/>
              <a:chExt cx="1486237" cy="1545908"/>
            </a:xfrm>
          </p:grpSpPr>
          <p:grpSp>
            <p:nvGrpSpPr>
              <p:cNvPr id="166" name="Group 165">
                <a:extLst>
                  <a:ext uri="{FF2B5EF4-FFF2-40B4-BE49-F238E27FC236}">
                    <a16:creationId xmlns:a16="http://schemas.microsoft.com/office/drawing/2014/main" id="{C7EAD914-D489-4D14-B095-14CE69B0AB14}"/>
                  </a:ext>
                </a:extLst>
              </p:cNvPr>
              <p:cNvGrpSpPr/>
              <p:nvPr/>
            </p:nvGrpSpPr>
            <p:grpSpPr>
              <a:xfrm>
                <a:off x="5349782" y="868171"/>
                <a:ext cx="1486237" cy="1545908"/>
                <a:chOff x="3673817" y="935673"/>
                <a:chExt cx="1796366" cy="1868488"/>
              </a:xfrm>
              <a:solidFill>
                <a:schemeClr val="bg1"/>
              </a:solidFill>
            </p:grpSpPr>
            <p:sp>
              <p:nvSpPr>
                <p:cNvPr id="172" name="Freeform 5">
                  <a:extLst>
                    <a:ext uri="{FF2B5EF4-FFF2-40B4-BE49-F238E27FC236}">
                      <a16:creationId xmlns:a16="http://schemas.microsoft.com/office/drawing/2014/main" id="{AD4842C5-35AD-4FD8-B432-EA0BE0E313FA}"/>
                    </a:ext>
                  </a:extLst>
                </p:cNvPr>
                <p:cNvSpPr>
                  <a:spLocks/>
                </p:cNvSpPr>
                <p:nvPr/>
              </p:nvSpPr>
              <p:spPr bwMode="auto">
                <a:xfrm>
                  <a:off x="3747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09" name="Freeform 6">
                  <a:extLst>
                    <a:ext uri="{FF2B5EF4-FFF2-40B4-BE49-F238E27FC236}">
                      <a16:creationId xmlns:a16="http://schemas.microsoft.com/office/drawing/2014/main" id="{AE161D4C-C5F0-4FF3-A5FF-73B122D40BE9}"/>
                    </a:ext>
                  </a:extLst>
                </p:cNvPr>
                <p:cNvSpPr>
                  <a:spLocks/>
                </p:cNvSpPr>
                <p:nvPr/>
              </p:nvSpPr>
              <p:spPr bwMode="auto">
                <a:xfrm>
                  <a:off x="3673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10" name="Oval 7">
                  <a:extLst>
                    <a:ext uri="{FF2B5EF4-FFF2-40B4-BE49-F238E27FC236}">
                      <a16:creationId xmlns:a16="http://schemas.microsoft.com/office/drawing/2014/main" id="{93257D92-0E59-4F7A-91A8-6931783B0A81}"/>
                    </a:ext>
                  </a:extLst>
                </p:cNvPr>
                <p:cNvSpPr>
                  <a:spLocks noChangeArrowheads="1"/>
                </p:cNvSpPr>
                <p:nvPr/>
              </p:nvSpPr>
              <p:spPr bwMode="auto">
                <a:xfrm>
                  <a:off x="3914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67" name="Group 892">
                <a:extLst>
                  <a:ext uri="{FF2B5EF4-FFF2-40B4-BE49-F238E27FC236}">
                    <a16:creationId xmlns:a16="http://schemas.microsoft.com/office/drawing/2014/main" id="{71CF9C94-0892-48D3-82E2-3A5BF20F573B}"/>
                  </a:ext>
                </a:extLst>
              </p:cNvPr>
              <p:cNvGrpSpPr/>
              <p:nvPr/>
            </p:nvGrpSpPr>
            <p:grpSpPr>
              <a:xfrm>
                <a:off x="5821971" y="1388263"/>
                <a:ext cx="528516" cy="524391"/>
                <a:chOff x="19355777" y="4858418"/>
                <a:chExt cx="894226" cy="887250"/>
              </a:xfrm>
              <a:solidFill>
                <a:srgbClr val="FF8200"/>
              </a:solidFill>
            </p:grpSpPr>
            <p:sp>
              <p:nvSpPr>
                <p:cNvPr id="168" name="Freeform 34">
                  <a:extLst>
                    <a:ext uri="{FF2B5EF4-FFF2-40B4-BE49-F238E27FC236}">
                      <a16:creationId xmlns:a16="http://schemas.microsoft.com/office/drawing/2014/main" id="{EBC782A4-1896-4FE1-942B-E14D0E05C598}"/>
                    </a:ext>
                  </a:extLst>
                </p:cNvPr>
                <p:cNvSpPr>
                  <a:spLocks/>
                </p:cNvSpPr>
                <p:nvPr/>
              </p:nvSpPr>
              <p:spPr bwMode="auto">
                <a:xfrm>
                  <a:off x="19411756" y="5358022"/>
                  <a:ext cx="383445" cy="387646"/>
                </a:xfrm>
                <a:custGeom>
                  <a:avLst/>
                  <a:gdLst>
                    <a:gd name="T0" fmla="*/ 414 w 629"/>
                    <a:gd name="T1" fmla="*/ 32 h 635"/>
                    <a:gd name="T2" fmla="*/ 279 w 629"/>
                    <a:gd name="T3" fmla="*/ 68 h 635"/>
                    <a:gd name="T4" fmla="*/ 276 w 629"/>
                    <a:gd name="T5" fmla="*/ 68 h 635"/>
                    <a:gd name="T6" fmla="*/ 264 w 629"/>
                    <a:gd name="T7" fmla="*/ 68 h 635"/>
                    <a:gd name="T8" fmla="*/ 265 w 629"/>
                    <a:gd name="T9" fmla="*/ 69 h 635"/>
                    <a:gd name="T10" fmla="*/ 152 w 629"/>
                    <a:gd name="T11" fmla="*/ 101 h 635"/>
                    <a:gd name="T12" fmla="*/ 95 w 629"/>
                    <a:gd name="T13" fmla="*/ 146 h 635"/>
                    <a:gd name="T14" fmla="*/ 1 w 629"/>
                    <a:gd name="T15" fmla="*/ 346 h 635"/>
                    <a:gd name="T16" fmla="*/ 10 w 629"/>
                    <a:gd name="T17" fmla="*/ 365 h 635"/>
                    <a:gd name="T18" fmla="*/ 32 w 629"/>
                    <a:gd name="T19" fmla="*/ 366 h 635"/>
                    <a:gd name="T20" fmla="*/ 219 w 629"/>
                    <a:gd name="T21" fmla="*/ 258 h 635"/>
                    <a:gd name="T22" fmla="*/ 223 w 629"/>
                    <a:gd name="T23" fmla="*/ 256 h 635"/>
                    <a:gd name="T24" fmla="*/ 292 w 629"/>
                    <a:gd name="T25" fmla="*/ 281 h 635"/>
                    <a:gd name="T26" fmla="*/ 325 w 629"/>
                    <a:gd name="T27" fmla="*/ 325 h 635"/>
                    <a:gd name="T28" fmla="*/ 336 w 629"/>
                    <a:gd name="T29" fmla="*/ 442 h 635"/>
                    <a:gd name="T30" fmla="*/ 330 w 629"/>
                    <a:gd name="T31" fmla="*/ 447 h 635"/>
                    <a:gd name="T32" fmla="*/ 142 w 629"/>
                    <a:gd name="T33" fmla="*/ 556 h 635"/>
                    <a:gd name="T34" fmla="*/ 131 w 629"/>
                    <a:gd name="T35" fmla="*/ 575 h 635"/>
                    <a:gd name="T36" fmla="*/ 143 w 629"/>
                    <a:gd name="T37" fmla="*/ 593 h 635"/>
                    <a:gd name="T38" fmla="*/ 431 w 629"/>
                    <a:gd name="T39" fmla="*/ 584 h 635"/>
                    <a:gd name="T40" fmla="*/ 483 w 629"/>
                    <a:gd name="T41" fmla="*/ 544 h 635"/>
                    <a:gd name="T42" fmla="*/ 558 w 629"/>
                    <a:gd name="T43" fmla="*/ 363 h 635"/>
                    <a:gd name="T44" fmla="*/ 559 w 629"/>
                    <a:gd name="T45" fmla="*/ 364 h 635"/>
                    <a:gd name="T46" fmla="*/ 597 w 629"/>
                    <a:gd name="T47" fmla="*/ 214 h 635"/>
                    <a:gd name="T48" fmla="*/ 629 w 629"/>
                    <a:gd name="T49" fmla="*/ 182 h 635"/>
                    <a:gd name="T50" fmla="*/ 446 w 629"/>
                    <a:gd name="T51" fmla="*/ 0 h 635"/>
                    <a:gd name="T52" fmla="*/ 414 w 629"/>
                    <a:gd name="T53" fmla="*/ 3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9" h="635">
                      <a:moveTo>
                        <a:pt x="414" y="32"/>
                      </a:moveTo>
                      <a:cubicBezTo>
                        <a:pt x="383" y="63"/>
                        <a:pt x="334" y="68"/>
                        <a:pt x="279" y="68"/>
                      </a:cubicBezTo>
                      <a:cubicBezTo>
                        <a:pt x="278" y="68"/>
                        <a:pt x="277" y="68"/>
                        <a:pt x="276" y="68"/>
                      </a:cubicBezTo>
                      <a:cubicBezTo>
                        <a:pt x="272" y="68"/>
                        <a:pt x="268" y="68"/>
                        <a:pt x="264" y="68"/>
                      </a:cubicBezTo>
                      <a:cubicBezTo>
                        <a:pt x="265" y="69"/>
                        <a:pt x="265" y="69"/>
                        <a:pt x="265" y="69"/>
                      </a:cubicBezTo>
                      <a:cubicBezTo>
                        <a:pt x="226" y="71"/>
                        <a:pt x="188" y="81"/>
                        <a:pt x="152" y="101"/>
                      </a:cubicBezTo>
                      <a:cubicBezTo>
                        <a:pt x="131" y="113"/>
                        <a:pt x="112" y="129"/>
                        <a:pt x="95" y="146"/>
                      </a:cubicBezTo>
                      <a:cubicBezTo>
                        <a:pt x="42" y="198"/>
                        <a:pt x="7" y="271"/>
                        <a:pt x="1" y="346"/>
                      </a:cubicBezTo>
                      <a:cubicBezTo>
                        <a:pt x="0" y="353"/>
                        <a:pt x="4" y="361"/>
                        <a:pt x="10" y="365"/>
                      </a:cubicBezTo>
                      <a:cubicBezTo>
                        <a:pt x="17" y="369"/>
                        <a:pt x="25" y="370"/>
                        <a:pt x="32" y="366"/>
                      </a:cubicBezTo>
                      <a:cubicBezTo>
                        <a:pt x="219" y="258"/>
                        <a:pt x="219" y="258"/>
                        <a:pt x="219" y="258"/>
                      </a:cubicBezTo>
                      <a:cubicBezTo>
                        <a:pt x="219" y="258"/>
                        <a:pt x="219" y="257"/>
                        <a:pt x="223" y="256"/>
                      </a:cubicBezTo>
                      <a:cubicBezTo>
                        <a:pt x="233" y="254"/>
                        <a:pt x="257" y="247"/>
                        <a:pt x="292" y="281"/>
                      </a:cubicBezTo>
                      <a:cubicBezTo>
                        <a:pt x="302" y="291"/>
                        <a:pt x="313" y="306"/>
                        <a:pt x="325" y="325"/>
                      </a:cubicBezTo>
                      <a:cubicBezTo>
                        <a:pt x="369" y="405"/>
                        <a:pt x="345" y="430"/>
                        <a:pt x="336" y="442"/>
                      </a:cubicBezTo>
                      <a:cubicBezTo>
                        <a:pt x="331" y="447"/>
                        <a:pt x="329" y="447"/>
                        <a:pt x="330" y="447"/>
                      </a:cubicBezTo>
                      <a:cubicBezTo>
                        <a:pt x="142" y="556"/>
                        <a:pt x="142" y="556"/>
                        <a:pt x="142" y="556"/>
                      </a:cubicBezTo>
                      <a:cubicBezTo>
                        <a:pt x="135" y="560"/>
                        <a:pt x="131" y="567"/>
                        <a:pt x="131" y="575"/>
                      </a:cubicBezTo>
                      <a:cubicBezTo>
                        <a:pt x="132" y="583"/>
                        <a:pt x="136" y="590"/>
                        <a:pt x="143" y="593"/>
                      </a:cubicBezTo>
                      <a:cubicBezTo>
                        <a:pt x="234" y="635"/>
                        <a:pt x="347" y="632"/>
                        <a:pt x="431" y="584"/>
                      </a:cubicBezTo>
                      <a:cubicBezTo>
                        <a:pt x="450" y="573"/>
                        <a:pt x="468" y="559"/>
                        <a:pt x="483" y="544"/>
                      </a:cubicBezTo>
                      <a:cubicBezTo>
                        <a:pt x="531" y="496"/>
                        <a:pt x="556" y="431"/>
                        <a:pt x="558" y="363"/>
                      </a:cubicBezTo>
                      <a:cubicBezTo>
                        <a:pt x="559" y="364"/>
                        <a:pt x="559" y="364"/>
                        <a:pt x="559" y="364"/>
                      </a:cubicBezTo>
                      <a:cubicBezTo>
                        <a:pt x="558" y="304"/>
                        <a:pt x="563" y="248"/>
                        <a:pt x="597" y="214"/>
                      </a:cubicBezTo>
                      <a:cubicBezTo>
                        <a:pt x="629" y="182"/>
                        <a:pt x="629" y="182"/>
                        <a:pt x="629" y="182"/>
                      </a:cubicBezTo>
                      <a:cubicBezTo>
                        <a:pt x="446" y="0"/>
                        <a:pt x="446" y="0"/>
                        <a:pt x="446" y="0"/>
                      </a:cubicBezTo>
                      <a:lnTo>
                        <a:pt x="414" y="32"/>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169" name="Freeform 35">
                  <a:extLst>
                    <a:ext uri="{FF2B5EF4-FFF2-40B4-BE49-F238E27FC236}">
                      <a16:creationId xmlns:a16="http://schemas.microsoft.com/office/drawing/2014/main" id="{A541D2D9-38AF-47D4-8D78-06A5BFBB0CD5}"/>
                    </a:ext>
                  </a:extLst>
                </p:cNvPr>
                <p:cNvSpPr>
                  <a:spLocks/>
                </p:cNvSpPr>
                <p:nvPr/>
              </p:nvSpPr>
              <p:spPr bwMode="auto">
                <a:xfrm>
                  <a:off x="19628661" y="5131313"/>
                  <a:ext cx="607353" cy="607357"/>
                </a:xfrm>
                <a:custGeom>
                  <a:avLst/>
                  <a:gdLst>
                    <a:gd name="T0" fmla="*/ 509 w 997"/>
                    <a:gd name="T1" fmla="*/ 319 h 996"/>
                    <a:gd name="T2" fmla="*/ 326 w 997"/>
                    <a:gd name="T3" fmla="*/ 136 h 996"/>
                    <a:gd name="T4" fmla="*/ 196 w 997"/>
                    <a:gd name="T5" fmla="*/ 6 h 996"/>
                    <a:gd name="T6" fmla="*/ 182 w 997"/>
                    <a:gd name="T7" fmla="*/ 0 h 996"/>
                    <a:gd name="T8" fmla="*/ 169 w 997"/>
                    <a:gd name="T9" fmla="*/ 6 h 996"/>
                    <a:gd name="T10" fmla="*/ 8 w 997"/>
                    <a:gd name="T11" fmla="*/ 167 h 996"/>
                    <a:gd name="T12" fmla="*/ 8 w 997"/>
                    <a:gd name="T13" fmla="*/ 194 h 996"/>
                    <a:gd name="T14" fmla="*/ 138 w 997"/>
                    <a:gd name="T15" fmla="*/ 324 h 996"/>
                    <a:gd name="T16" fmla="*/ 321 w 997"/>
                    <a:gd name="T17" fmla="*/ 507 h 996"/>
                    <a:gd name="T18" fmla="*/ 803 w 997"/>
                    <a:gd name="T19" fmla="*/ 988 h 996"/>
                    <a:gd name="T20" fmla="*/ 830 w 997"/>
                    <a:gd name="T21" fmla="*/ 988 h 996"/>
                    <a:gd name="T22" fmla="*/ 991 w 997"/>
                    <a:gd name="T23" fmla="*/ 827 h 996"/>
                    <a:gd name="T24" fmla="*/ 997 w 997"/>
                    <a:gd name="T25" fmla="*/ 814 h 996"/>
                    <a:gd name="T26" fmla="*/ 991 w 997"/>
                    <a:gd name="T27" fmla="*/ 800 h 996"/>
                    <a:gd name="T28" fmla="*/ 509 w 997"/>
                    <a:gd name="T29" fmla="*/ 31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996">
                      <a:moveTo>
                        <a:pt x="509" y="319"/>
                      </a:moveTo>
                      <a:cubicBezTo>
                        <a:pt x="326" y="136"/>
                        <a:pt x="326" y="136"/>
                        <a:pt x="326" y="136"/>
                      </a:cubicBezTo>
                      <a:cubicBezTo>
                        <a:pt x="196" y="6"/>
                        <a:pt x="196" y="6"/>
                        <a:pt x="196" y="6"/>
                      </a:cubicBezTo>
                      <a:cubicBezTo>
                        <a:pt x="192" y="2"/>
                        <a:pt x="187" y="0"/>
                        <a:pt x="182" y="0"/>
                      </a:cubicBezTo>
                      <a:cubicBezTo>
                        <a:pt x="177" y="0"/>
                        <a:pt x="172" y="2"/>
                        <a:pt x="169" y="6"/>
                      </a:cubicBezTo>
                      <a:cubicBezTo>
                        <a:pt x="8" y="167"/>
                        <a:pt x="8" y="167"/>
                        <a:pt x="8" y="167"/>
                      </a:cubicBezTo>
                      <a:cubicBezTo>
                        <a:pt x="0" y="174"/>
                        <a:pt x="0" y="187"/>
                        <a:pt x="8" y="194"/>
                      </a:cubicBezTo>
                      <a:cubicBezTo>
                        <a:pt x="138" y="324"/>
                        <a:pt x="138" y="324"/>
                        <a:pt x="138" y="324"/>
                      </a:cubicBezTo>
                      <a:cubicBezTo>
                        <a:pt x="321" y="507"/>
                        <a:pt x="321" y="507"/>
                        <a:pt x="321" y="507"/>
                      </a:cubicBezTo>
                      <a:cubicBezTo>
                        <a:pt x="803" y="988"/>
                        <a:pt x="803" y="988"/>
                        <a:pt x="803" y="988"/>
                      </a:cubicBezTo>
                      <a:cubicBezTo>
                        <a:pt x="810" y="996"/>
                        <a:pt x="822" y="996"/>
                        <a:pt x="830" y="988"/>
                      </a:cubicBezTo>
                      <a:cubicBezTo>
                        <a:pt x="991" y="827"/>
                        <a:pt x="991" y="827"/>
                        <a:pt x="991" y="827"/>
                      </a:cubicBezTo>
                      <a:cubicBezTo>
                        <a:pt x="995" y="824"/>
                        <a:pt x="997" y="819"/>
                        <a:pt x="997" y="814"/>
                      </a:cubicBezTo>
                      <a:cubicBezTo>
                        <a:pt x="997" y="809"/>
                        <a:pt x="995" y="804"/>
                        <a:pt x="991" y="800"/>
                      </a:cubicBezTo>
                      <a:lnTo>
                        <a:pt x="509" y="319"/>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170" name="Freeform 36">
                  <a:extLst>
                    <a:ext uri="{FF2B5EF4-FFF2-40B4-BE49-F238E27FC236}">
                      <a16:creationId xmlns:a16="http://schemas.microsoft.com/office/drawing/2014/main" id="{8D9744EA-94FF-4EB0-9657-DC5A69C9504F}"/>
                    </a:ext>
                  </a:extLst>
                </p:cNvPr>
                <p:cNvSpPr>
                  <a:spLocks/>
                </p:cNvSpPr>
                <p:nvPr/>
              </p:nvSpPr>
              <p:spPr bwMode="auto">
                <a:xfrm>
                  <a:off x="19855363" y="4898993"/>
                  <a:ext cx="394640" cy="398839"/>
                </a:xfrm>
                <a:custGeom>
                  <a:avLst/>
                  <a:gdLst>
                    <a:gd name="T0" fmla="*/ 636 w 646"/>
                    <a:gd name="T1" fmla="*/ 269 h 652"/>
                    <a:gd name="T2" fmla="*/ 614 w 646"/>
                    <a:gd name="T3" fmla="*/ 269 h 652"/>
                    <a:gd name="T4" fmla="*/ 428 w 646"/>
                    <a:gd name="T5" fmla="*/ 376 h 652"/>
                    <a:gd name="T6" fmla="*/ 424 w 646"/>
                    <a:gd name="T7" fmla="*/ 378 h 652"/>
                    <a:gd name="T8" fmla="*/ 355 w 646"/>
                    <a:gd name="T9" fmla="*/ 353 h 652"/>
                    <a:gd name="T10" fmla="*/ 322 w 646"/>
                    <a:gd name="T11" fmla="*/ 309 h 652"/>
                    <a:gd name="T12" fmla="*/ 311 w 646"/>
                    <a:gd name="T13" fmla="*/ 192 h 652"/>
                    <a:gd name="T14" fmla="*/ 317 w 646"/>
                    <a:gd name="T15" fmla="*/ 187 h 652"/>
                    <a:gd name="T16" fmla="*/ 505 w 646"/>
                    <a:gd name="T17" fmla="*/ 79 h 652"/>
                    <a:gd name="T18" fmla="*/ 515 w 646"/>
                    <a:gd name="T19" fmla="*/ 59 h 652"/>
                    <a:gd name="T20" fmla="*/ 503 w 646"/>
                    <a:gd name="T21" fmla="*/ 41 h 652"/>
                    <a:gd name="T22" fmla="*/ 216 w 646"/>
                    <a:gd name="T23" fmla="*/ 51 h 652"/>
                    <a:gd name="T24" fmla="*/ 164 w 646"/>
                    <a:gd name="T25" fmla="*/ 90 h 652"/>
                    <a:gd name="T26" fmla="*/ 89 w 646"/>
                    <a:gd name="T27" fmla="*/ 271 h 652"/>
                    <a:gd name="T28" fmla="*/ 88 w 646"/>
                    <a:gd name="T29" fmla="*/ 270 h 652"/>
                    <a:gd name="T30" fmla="*/ 49 w 646"/>
                    <a:gd name="T31" fmla="*/ 420 h 652"/>
                    <a:gd name="T32" fmla="*/ 0 w 646"/>
                    <a:gd name="T33" fmla="*/ 469 h 652"/>
                    <a:gd name="T34" fmla="*/ 182 w 646"/>
                    <a:gd name="T35" fmla="*/ 652 h 652"/>
                    <a:gd name="T36" fmla="*/ 232 w 646"/>
                    <a:gd name="T37" fmla="*/ 603 h 652"/>
                    <a:gd name="T38" fmla="*/ 367 w 646"/>
                    <a:gd name="T39" fmla="*/ 566 h 652"/>
                    <a:gd name="T40" fmla="*/ 370 w 646"/>
                    <a:gd name="T41" fmla="*/ 567 h 652"/>
                    <a:gd name="T42" fmla="*/ 383 w 646"/>
                    <a:gd name="T43" fmla="*/ 567 h 652"/>
                    <a:gd name="T44" fmla="*/ 382 w 646"/>
                    <a:gd name="T45" fmla="*/ 565 h 652"/>
                    <a:gd name="T46" fmla="*/ 494 w 646"/>
                    <a:gd name="T47" fmla="*/ 533 h 652"/>
                    <a:gd name="T48" fmla="*/ 552 w 646"/>
                    <a:gd name="T49" fmla="*/ 488 h 652"/>
                    <a:gd name="T50" fmla="*/ 646 w 646"/>
                    <a:gd name="T51" fmla="*/ 289 h 652"/>
                    <a:gd name="T52" fmla="*/ 636 w 646"/>
                    <a:gd name="T53" fmla="*/ 2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6" h="652">
                      <a:moveTo>
                        <a:pt x="636" y="269"/>
                      </a:moveTo>
                      <a:cubicBezTo>
                        <a:pt x="630" y="265"/>
                        <a:pt x="621" y="265"/>
                        <a:pt x="614" y="269"/>
                      </a:cubicBezTo>
                      <a:cubicBezTo>
                        <a:pt x="428" y="376"/>
                        <a:pt x="428" y="376"/>
                        <a:pt x="428" y="376"/>
                      </a:cubicBezTo>
                      <a:cubicBezTo>
                        <a:pt x="428" y="376"/>
                        <a:pt x="427" y="377"/>
                        <a:pt x="424" y="378"/>
                      </a:cubicBezTo>
                      <a:cubicBezTo>
                        <a:pt x="413" y="381"/>
                        <a:pt x="389" y="387"/>
                        <a:pt x="355" y="353"/>
                      </a:cubicBezTo>
                      <a:cubicBezTo>
                        <a:pt x="344" y="343"/>
                        <a:pt x="333" y="329"/>
                        <a:pt x="322" y="309"/>
                      </a:cubicBezTo>
                      <a:cubicBezTo>
                        <a:pt x="278" y="229"/>
                        <a:pt x="301" y="204"/>
                        <a:pt x="311" y="192"/>
                      </a:cubicBezTo>
                      <a:cubicBezTo>
                        <a:pt x="315" y="188"/>
                        <a:pt x="317" y="187"/>
                        <a:pt x="317" y="187"/>
                      </a:cubicBezTo>
                      <a:cubicBezTo>
                        <a:pt x="505" y="79"/>
                        <a:pt x="505" y="79"/>
                        <a:pt x="505" y="79"/>
                      </a:cubicBezTo>
                      <a:cubicBezTo>
                        <a:pt x="512" y="75"/>
                        <a:pt x="516" y="67"/>
                        <a:pt x="515" y="59"/>
                      </a:cubicBezTo>
                      <a:cubicBezTo>
                        <a:pt x="515" y="52"/>
                        <a:pt x="510" y="45"/>
                        <a:pt x="503" y="41"/>
                      </a:cubicBezTo>
                      <a:cubicBezTo>
                        <a:pt x="412" y="0"/>
                        <a:pt x="300" y="2"/>
                        <a:pt x="216" y="51"/>
                      </a:cubicBezTo>
                      <a:cubicBezTo>
                        <a:pt x="196" y="62"/>
                        <a:pt x="179" y="75"/>
                        <a:pt x="164" y="90"/>
                      </a:cubicBezTo>
                      <a:cubicBezTo>
                        <a:pt x="116" y="138"/>
                        <a:pt x="90" y="203"/>
                        <a:pt x="89" y="271"/>
                      </a:cubicBezTo>
                      <a:cubicBezTo>
                        <a:pt x="88" y="270"/>
                        <a:pt x="88" y="270"/>
                        <a:pt x="88" y="270"/>
                      </a:cubicBezTo>
                      <a:cubicBezTo>
                        <a:pt x="89" y="331"/>
                        <a:pt x="83" y="386"/>
                        <a:pt x="49" y="420"/>
                      </a:cubicBezTo>
                      <a:cubicBezTo>
                        <a:pt x="0" y="469"/>
                        <a:pt x="0" y="469"/>
                        <a:pt x="0" y="469"/>
                      </a:cubicBezTo>
                      <a:cubicBezTo>
                        <a:pt x="182" y="652"/>
                        <a:pt x="182" y="652"/>
                        <a:pt x="182" y="652"/>
                      </a:cubicBezTo>
                      <a:cubicBezTo>
                        <a:pt x="232" y="603"/>
                        <a:pt x="232" y="603"/>
                        <a:pt x="232" y="603"/>
                      </a:cubicBezTo>
                      <a:cubicBezTo>
                        <a:pt x="263" y="572"/>
                        <a:pt x="313" y="566"/>
                        <a:pt x="367" y="566"/>
                      </a:cubicBezTo>
                      <a:cubicBezTo>
                        <a:pt x="368" y="567"/>
                        <a:pt x="369" y="567"/>
                        <a:pt x="370" y="567"/>
                      </a:cubicBezTo>
                      <a:cubicBezTo>
                        <a:pt x="374" y="567"/>
                        <a:pt x="379" y="567"/>
                        <a:pt x="383" y="567"/>
                      </a:cubicBezTo>
                      <a:cubicBezTo>
                        <a:pt x="382" y="565"/>
                        <a:pt x="382" y="565"/>
                        <a:pt x="382" y="565"/>
                      </a:cubicBezTo>
                      <a:cubicBezTo>
                        <a:pt x="420" y="563"/>
                        <a:pt x="459" y="553"/>
                        <a:pt x="494" y="533"/>
                      </a:cubicBezTo>
                      <a:cubicBezTo>
                        <a:pt x="515" y="521"/>
                        <a:pt x="534" y="506"/>
                        <a:pt x="552" y="488"/>
                      </a:cubicBezTo>
                      <a:cubicBezTo>
                        <a:pt x="604" y="436"/>
                        <a:pt x="639" y="363"/>
                        <a:pt x="646" y="289"/>
                      </a:cubicBezTo>
                      <a:cubicBezTo>
                        <a:pt x="646" y="281"/>
                        <a:pt x="643" y="273"/>
                        <a:pt x="636" y="269"/>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171" name="Freeform 37">
                  <a:extLst>
                    <a:ext uri="{FF2B5EF4-FFF2-40B4-BE49-F238E27FC236}">
                      <a16:creationId xmlns:a16="http://schemas.microsoft.com/office/drawing/2014/main" id="{B2BCB47E-27BF-496B-ACCF-13412555D59D}"/>
                    </a:ext>
                  </a:extLst>
                </p:cNvPr>
                <p:cNvSpPr>
                  <a:spLocks/>
                </p:cNvSpPr>
                <p:nvPr/>
              </p:nvSpPr>
              <p:spPr bwMode="auto">
                <a:xfrm>
                  <a:off x="19355777" y="4858418"/>
                  <a:ext cx="424030" cy="424028"/>
                </a:xfrm>
                <a:custGeom>
                  <a:avLst/>
                  <a:gdLst>
                    <a:gd name="T0" fmla="*/ 248 w 695"/>
                    <a:gd name="T1" fmla="*/ 695 h 695"/>
                    <a:gd name="T2" fmla="*/ 279 w 695"/>
                    <a:gd name="T3" fmla="*/ 682 h 695"/>
                    <a:gd name="T4" fmla="*/ 682 w 695"/>
                    <a:gd name="T5" fmla="*/ 279 h 695"/>
                    <a:gd name="T6" fmla="*/ 695 w 695"/>
                    <a:gd name="T7" fmla="*/ 248 h 695"/>
                    <a:gd name="T8" fmla="*/ 682 w 695"/>
                    <a:gd name="T9" fmla="*/ 218 h 695"/>
                    <a:gd name="T10" fmla="*/ 477 w 695"/>
                    <a:gd name="T11" fmla="*/ 12 h 695"/>
                    <a:gd name="T12" fmla="*/ 446 w 695"/>
                    <a:gd name="T13" fmla="*/ 0 h 695"/>
                    <a:gd name="T14" fmla="*/ 416 w 695"/>
                    <a:gd name="T15" fmla="*/ 12 h 695"/>
                    <a:gd name="T16" fmla="*/ 12 w 695"/>
                    <a:gd name="T17" fmla="*/ 416 h 695"/>
                    <a:gd name="T18" fmla="*/ 0 w 695"/>
                    <a:gd name="T19" fmla="*/ 446 h 695"/>
                    <a:gd name="T20" fmla="*/ 12 w 695"/>
                    <a:gd name="T21" fmla="*/ 477 h 695"/>
                    <a:gd name="T22" fmla="*/ 218 w 695"/>
                    <a:gd name="T23" fmla="*/ 682 h 695"/>
                    <a:gd name="T24" fmla="*/ 248 w 695"/>
                    <a:gd name="T25"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695">
                      <a:moveTo>
                        <a:pt x="248" y="695"/>
                      </a:moveTo>
                      <a:cubicBezTo>
                        <a:pt x="260" y="695"/>
                        <a:pt x="271" y="690"/>
                        <a:pt x="279" y="682"/>
                      </a:cubicBezTo>
                      <a:cubicBezTo>
                        <a:pt x="682" y="279"/>
                        <a:pt x="682" y="279"/>
                        <a:pt x="682" y="279"/>
                      </a:cubicBezTo>
                      <a:cubicBezTo>
                        <a:pt x="690" y="271"/>
                        <a:pt x="695" y="260"/>
                        <a:pt x="695" y="248"/>
                      </a:cubicBezTo>
                      <a:cubicBezTo>
                        <a:pt x="695" y="237"/>
                        <a:pt x="690" y="226"/>
                        <a:pt x="682" y="218"/>
                      </a:cubicBezTo>
                      <a:cubicBezTo>
                        <a:pt x="477" y="12"/>
                        <a:pt x="477" y="12"/>
                        <a:pt x="477" y="12"/>
                      </a:cubicBezTo>
                      <a:cubicBezTo>
                        <a:pt x="469" y="4"/>
                        <a:pt x="458" y="0"/>
                        <a:pt x="446" y="0"/>
                      </a:cubicBezTo>
                      <a:cubicBezTo>
                        <a:pt x="435" y="0"/>
                        <a:pt x="424" y="4"/>
                        <a:pt x="416" y="12"/>
                      </a:cubicBezTo>
                      <a:cubicBezTo>
                        <a:pt x="12" y="416"/>
                        <a:pt x="12" y="416"/>
                        <a:pt x="12" y="416"/>
                      </a:cubicBezTo>
                      <a:cubicBezTo>
                        <a:pt x="4" y="424"/>
                        <a:pt x="0" y="435"/>
                        <a:pt x="0" y="446"/>
                      </a:cubicBezTo>
                      <a:cubicBezTo>
                        <a:pt x="0" y="458"/>
                        <a:pt x="4" y="469"/>
                        <a:pt x="12" y="477"/>
                      </a:cubicBezTo>
                      <a:cubicBezTo>
                        <a:pt x="218" y="682"/>
                        <a:pt x="218" y="682"/>
                        <a:pt x="218" y="682"/>
                      </a:cubicBezTo>
                      <a:cubicBezTo>
                        <a:pt x="226" y="690"/>
                        <a:pt x="237" y="695"/>
                        <a:pt x="248" y="695"/>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grpSp>
        </p:grpSp>
      </p:grpSp>
      <p:sp>
        <p:nvSpPr>
          <p:cNvPr id="15" name="AutoShape 2">
            <a:hlinkClick r:id="rId22" action="ppaction://hlinksldjump"/>
            <a:extLst>
              <a:ext uri="{FF2B5EF4-FFF2-40B4-BE49-F238E27FC236}">
                <a16:creationId xmlns:a16="http://schemas.microsoft.com/office/drawing/2014/main" id="{697AC059-5747-64B6-3635-3309C8ECE79E}"/>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WHY</a:t>
            </a:r>
          </a:p>
        </p:txBody>
      </p:sp>
      <p:sp>
        <p:nvSpPr>
          <p:cNvPr id="17" name="AutoShape 2">
            <a:hlinkClick r:id="rId23" action="ppaction://hlinksldjump"/>
            <a:extLst>
              <a:ext uri="{FF2B5EF4-FFF2-40B4-BE49-F238E27FC236}">
                <a16:creationId xmlns:a16="http://schemas.microsoft.com/office/drawing/2014/main" id="{F552E264-BFEF-9BFC-4E12-5BE8F1646B5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18" name="AutoShape 2">
            <a:hlinkClick r:id="rId24" action="ppaction://hlinksldjump"/>
            <a:extLst>
              <a:ext uri="{FF2B5EF4-FFF2-40B4-BE49-F238E27FC236}">
                <a16:creationId xmlns:a16="http://schemas.microsoft.com/office/drawing/2014/main" id="{347FD2A6-71F9-EADE-852F-00984C28063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20" name="AutoShape 2">
            <a:hlinkClick r:id="rId25" action="ppaction://hlinksldjump"/>
            <a:extLst>
              <a:ext uri="{FF2B5EF4-FFF2-40B4-BE49-F238E27FC236}">
                <a16:creationId xmlns:a16="http://schemas.microsoft.com/office/drawing/2014/main" id="{1A505ABC-B686-BB3E-CAC1-744F7F461DD1}"/>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21" name="AutoShape 2">
            <a:hlinkClick r:id="rId26" action="ppaction://hlinksldjump"/>
            <a:extLst>
              <a:ext uri="{FF2B5EF4-FFF2-40B4-BE49-F238E27FC236}">
                <a16:creationId xmlns:a16="http://schemas.microsoft.com/office/drawing/2014/main" id="{8C77D8E8-C090-68EB-E635-6BD274459304}"/>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grpSp>
        <p:nvGrpSpPr>
          <p:cNvPr id="35" name="Group 34">
            <a:extLst>
              <a:ext uri="{FF2B5EF4-FFF2-40B4-BE49-F238E27FC236}">
                <a16:creationId xmlns:a16="http://schemas.microsoft.com/office/drawing/2014/main" id="{D3E9CA3B-68EF-6551-1B9D-A4A2A55F1F7E}"/>
              </a:ext>
            </a:extLst>
          </p:cNvPr>
          <p:cNvGrpSpPr/>
          <p:nvPr/>
        </p:nvGrpSpPr>
        <p:grpSpPr>
          <a:xfrm>
            <a:off x="7405014" y="4531233"/>
            <a:ext cx="186825" cy="186825"/>
            <a:chOff x="9873352" y="6041644"/>
            <a:chExt cx="249100" cy="249100"/>
          </a:xfrm>
        </p:grpSpPr>
        <p:sp>
          <p:nvSpPr>
            <p:cNvPr id="36" name="Oval 35">
              <a:hlinkClick r:id="" action="ppaction://hlinkshowjump?jump=previousslide"/>
              <a:extLst>
                <a:ext uri="{FF2B5EF4-FFF2-40B4-BE49-F238E27FC236}">
                  <a16:creationId xmlns:a16="http://schemas.microsoft.com/office/drawing/2014/main" id="{A3265943-22AE-A4B1-4B23-217CE59AA854}"/>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7" name="Group 36">
              <a:extLst>
                <a:ext uri="{FF2B5EF4-FFF2-40B4-BE49-F238E27FC236}">
                  <a16:creationId xmlns:a16="http://schemas.microsoft.com/office/drawing/2014/main" id="{ED35EE87-3251-997B-A1D9-908C3687A51D}"/>
                </a:ext>
              </a:extLst>
            </p:cNvPr>
            <p:cNvGrpSpPr/>
            <p:nvPr userDrawn="1"/>
          </p:nvGrpSpPr>
          <p:grpSpPr>
            <a:xfrm>
              <a:off x="9971776" y="6136088"/>
              <a:ext cx="41137" cy="66044"/>
              <a:chOff x="3345327" y="4804129"/>
              <a:chExt cx="74099" cy="118964"/>
            </a:xfrm>
          </p:grpSpPr>
          <p:cxnSp>
            <p:nvCxnSpPr>
              <p:cNvPr id="38" name="Straight Connector 37">
                <a:hlinkClick r:id="" action="ppaction://hlinkshowjump?jump=previousslide"/>
                <a:extLst>
                  <a:ext uri="{FF2B5EF4-FFF2-40B4-BE49-F238E27FC236}">
                    <a16:creationId xmlns:a16="http://schemas.microsoft.com/office/drawing/2014/main" id="{F8ED166F-60AD-C345-16CE-433A82C72C47}"/>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hlinkClick r:id="" action="ppaction://hlinkshowjump?jump=previousslide"/>
                <a:extLst>
                  <a:ext uri="{FF2B5EF4-FFF2-40B4-BE49-F238E27FC236}">
                    <a16:creationId xmlns:a16="http://schemas.microsoft.com/office/drawing/2014/main" id="{06DA49C9-B177-220F-8A13-1868D1928ADA}"/>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40" name="Group 39">
            <a:extLst>
              <a:ext uri="{FF2B5EF4-FFF2-40B4-BE49-F238E27FC236}">
                <a16:creationId xmlns:a16="http://schemas.microsoft.com/office/drawing/2014/main" id="{B21FE2AB-6B33-70BB-AE35-F8B05A136333}"/>
              </a:ext>
            </a:extLst>
          </p:cNvPr>
          <p:cNvGrpSpPr/>
          <p:nvPr/>
        </p:nvGrpSpPr>
        <p:grpSpPr>
          <a:xfrm>
            <a:off x="7642346" y="4531233"/>
            <a:ext cx="186825" cy="186825"/>
            <a:chOff x="10189795" y="6045160"/>
            <a:chExt cx="249100" cy="249100"/>
          </a:xfrm>
        </p:grpSpPr>
        <p:sp>
          <p:nvSpPr>
            <p:cNvPr id="41" name="Oval 40">
              <a:hlinkClick r:id="" action="ppaction://hlinkshowjump?jump=nextslide"/>
              <a:extLst>
                <a:ext uri="{FF2B5EF4-FFF2-40B4-BE49-F238E27FC236}">
                  <a16:creationId xmlns:a16="http://schemas.microsoft.com/office/drawing/2014/main" id="{B84B05B3-EBFA-8EE7-79ED-E86B49EC2F38}"/>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2" name="Group 41">
              <a:extLst>
                <a:ext uri="{FF2B5EF4-FFF2-40B4-BE49-F238E27FC236}">
                  <a16:creationId xmlns:a16="http://schemas.microsoft.com/office/drawing/2014/main" id="{C94CA9BE-D889-6146-F30B-49A1CE4118C3}"/>
                </a:ext>
              </a:extLst>
            </p:cNvPr>
            <p:cNvGrpSpPr/>
            <p:nvPr userDrawn="1"/>
          </p:nvGrpSpPr>
          <p:grpSpPr>
            <a:xfrm flipH="1" flipV="1">
              <a:off x="10297292" y="6133992"/>
              <a:ext cx="41137" cy="66044"/>
              <a:chOff x="3345327" y="4804129"/>
              <a:chExt cx="74099" cy="118964"/>
            </a:xfrm>
          </p:grpSpPr>
          <p:cxnSp>
            <p:nvCxnSpPr>
              <p:cNvPr id="43" name="Straight Connector 42">
                <a:hlinkClick r:id="" action="ppaction://hlinkshowjump?jump=nextslide"/>
                <a:extLst>
                  <a:ext uri="{FF2B5EF4-FFF2-40B4-BE49-F238E27FC236}">
                    <a16:creationId xmlns:a16="http://schemas.microsoft.com/office/drawing/2014/main" id="{FD23896B-23FE-F51A-8C56-2D06FE758320}"/>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hlinkClick r:id="" action="ppaction://hlinkshowjump?jump=nextslide"/>
                <a:extLst>
                  <a:ext uri="{FF2B5EF4-FFF2-40B4-BE49-F238E27FC236}">
                    <a16:creationId xmlns:a16="http://schemas.microsoft.com/office/drawing/2014/main" id="{BE2C4B4C-7289-1602-C029-576FE91F2B79}"/>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45" name="Rounded Rectangle 14">
            <a:hlinkClick r:id="rId27"/>
            <a:extLst>
              <a:ext uri="{FF2B5EF4-FFF2-40B4-BE49-F238E27FC236}">
                <a16:creationId xmlns:a16="http://schemas.microsoft.com/office/drawing/2014/main" id="{B6B4F9B5-A4EA-574A-6F42-D76F4F72650B}"/>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2/8</a:t>
            </a:r>
            <a:endParaRPr lang="en-US" sz="800" u="sng" dirty="0">
              <a:solidFill>
                <a:schemeClr val="bg2"/>
              </a:solidFill>
            </a:endParaRPr>
          </a:p>
        </p:txBody>
      </p:sp>
      <p:sp>
        <p:nvSpPr>
          <p:cNvPr id="10" name="Arrow: Right 88">
            <a:hlinkClick r:id="" action="ppaction://hlinkshowjump?jump=lastslideviewed"/>
            <a:extLst>
              <a:ext uri="{FF2B5EF4-FFF2-40B4-BE49-F238E27FC236}">
                <a16:creationId xmlns:a16="http://schemas.microsoft.com/office/drawing/2014/main" id="{6A44EF62-2A64-5237-BF86-A311091BD5D9}"/>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13" name="Graphic 12">
            <a:hlinkClick r:id="rId28" action="ppaction://hlinksldjump"/>
            <a:extLst>
              <a:ext uri="{FF2B5EF4-FFF2-40B4-BE49-F238E27FC236}">
                <a16:creationId xmlns:a16="http://schemas.microsoft.com/office/drawing/2014/main" id="{1F7D100D-BF24-9E5E-4A8C-4ED98904817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266370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DB0B2B-0EB1-455D-822F-0BA280AA664E}"/>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8FDB0B2B-0EB1-455D-822F-0BA280AA664E}"/>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40</a:t>
            </a:fld>
            <a:endParaRPr lang="en-US" noProof="0"/>
          </a:p>
        </p:txBody>
      </p:sp>
      <p:sp>
        <p:nvSpPr>
          <p:cNvPr id="20" name="Espace réservé du texte 3">
            <a:hlinkClick r:id="rId9" action="ppaction://hlinksldjump"/>
            <a:extLst>
              <a:ext uri="{FF2B5EF4-FFF2-40B4-BE49-F238E27FC236}">
                <a16:creationId xmlns:a16="http://schemas.microsoft.com/office/drawing/2014/main" id="{C2F73E14-873F-46C2-A547-A1F781B0ACD3}"/>
              </a:ext>
            </a:extLst>
          </p:cNvPr>
          <p:cNvSpPr txBox="1">
            <a:spLocks/>
          </p:cNvSpPr>
          <p:nvPr>
            <p:custDataLst>
              <p:tags r:id="rId2"/>
            </p:custDataLst>
          </p:nvPr>
        </p:nvSpPr>
        <p:spPr>
          <a:xfrm>
            <a:off x="0" y="-1"/>
            <a:ext cx="9144000" cy="4541950"/>
          </a:xfrm>
          <a:prstGeom prst="rect">
            <a:avLst/>
          </a:prstGeom>
          <a:solidFill>
            <a:srgbClr val="71B79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21" name="Text Placeholder 2">
            <a:extLst>
              <a:ext uri="{FF2B5EF4-FFF2-40B4-BE49-F238E27FC236}">
                <a16:creationId xmlns:a16="http://schemas.microsoft.com/office/drawing/2014/main" id="{0729DBB4-5306-4781-8D07-68062C554D74}"/>
              </a:ext>
            </a:extLst>
          </p:cNvPr>
          <p:cNvSpPr>
            <a:spLocks noGrp="1"/>
          </p:cNvSpPr>
          <p:nvPr>
            <p:ph type="body" sz="quarter" idx="14"/>
          </p:nvPr>
        </p:nvSpPr>
        <p:spPr>
          <a:xfrm>
            <a:off x="453090" y="526008"/>
            <a:ext cx="8237820" cy="1588542"/>
          </a:xfrm>
        </p:spPr>
        <p:txBody>
          <a:bodyPr/>
          <a:lstStyle/>
          <a:p>
            <a:pPr algn="ctr"/>
            <a:r>
              <a:rPr lang="en-US" b="0"/>
              <a:t>Involving the </a:t>
            </a:r>
            <a:r>
              <a:rPr lang="en-US"/>
              <a:t>WHO</a:t>
            </a:r>
          </a:p>
        </p:txBody>
      </p:sp>
      <p:sp>
        <p:nvSpPr>
          <p:cNvPr id="22" name="Espace réservé du texte 3">
            <a:hlinkClick r:id="rId10" action="ppaction://hlinksldjump"/>
            <a:extLst>
              <a:ext uri="{FF2B5EF4-FFF2-40B4-BE49-F238E27FC236}">
                <a16:creationId xmlns:a16="http://schemas.microsoft.com/office/drawing/2014/main" id="{5FC1D8D4-F40C-4050-9FAE-39E33C32906C}"/>
              </a:ext>
            </a:extLst>
          </p:cNvPr>
          <p:cNvSpPr txBox="1">
            <a:spLocks/>
          </p:cNvSpPr>
          <p:nvPr>
            <p:custDataLst>
              <p:tags r:id="rId3"/>
            </p:custDataLst>
          </p:nvPr>
        </p:nvSpPr>
        <p:spPr>
          <a:xfrm>
            <a:off x="5216043" y="2347306"/>
            <a:ext cx="2629208" cy="574329"/>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975">
                <a:solidFill>
                  <a:schemeClr val="bg1"/>
                </a:solidFill>
              </a:rPr>
              <a:t>Which supply chain partners, solution providers and internal stakeholders will you engage to create success</a:t>
            </a:r>
          </a:p>
        </p:txBody>
      </p:sp>
      <p:grpSp>
        <p:nvGrpSpPr>
          <p:cNvPr id="3" name="Group 2">
            <a:extLst>
              <a:ext uri="{FF2B5EF4-FFF2-40B4-BE49-F238E27FC236}">
                <a16:creationId xmlns:a16="http://schemas.microsoft.com/office/drawing/2014/main" id="{0765E63E-1B6B-47CD-AD8B-43AC1F58A894}"/>
              </a:ext>
            </a:extLst>
          </p:cNvPr>
          <p:cNvGrpSpPr/>
          <p:nvPr/>
        </p:nvGrpSpPr>
        <p:grpSpPr>
          <a:xfrm>
            <a:off x="4014662" y="1997421"/>
            <a:ext cx="1114678" cy="1159431"/>
            <a:chOff x="4014662" y="1997421"/>
            <a:chExt cx="1114678" cy="1159431"/>
          </a:xfrm>
        </p:grpSpPr>
        <p:grpSp>
          <p:nvGrpSpPr>
            <p:cNvPr id="37" name="Group 36">
              <a:extLst>
                <a:ext uri="{FF2B5EF4-FFF2-40B4-BE49-F238E27FC236}">
                  <a16:creationId xmlns:a16="http://schemas.microsoft.com/office/drawing/2014/main" id="{DB650EF4-AB4B-4F4F-9E0C-A47A697ABC81}"/>
                </a:ext>
              </a:extLst>
            </p:cNvPr>
            <p:cNvGrpSpPr/>
            <p:nvPr/>
          </p:nvGrpSpPr>
          <p:grpSpPr>
            <a:xfrm>
              <a:off x="4014662" y="1997421"/>
              <a:ext cx="1114678" cy="1159431"/>
              <a:chOff x="625817" y="935673"/>
              <a:chExt cx="1796366" cy="1868488"/>
            </a:xfrm>
            <a:solidFill>
              <a:schemeClr val="bg1"/>
            </a:solidFill>
          </p:grpSpPr>
          <p:sp>
            <p:nvSpPr>
              <p:cNvPr id="45" name="Freeform 5">
                <a:extLst>
                  <a:ext uri="{FF2B5EF4-FFF2-40B4-BE49-F238E27FC236}">
                    <a16:creationId xmlns:a16="http://schemas.microsoft.com/office/drawing/2014/main" id="{6492D006-18F6-43EA-8245-5A48526FF9A2}"/>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6" name="Freeform 6">
                <a:extLst>
                  <a:ext uri="{FF2B5EF4-FFF2-40B4-BE49-F238E27FC236}">
                    <a16:creationId xmlns:a16="http://schemas.microsoft.com/office/drawing/2014/main" id="{2EDCF555-60A2-4229-A842-0DBFE9F002FB}"/>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7" name="Oval 7">
                <a:extLst>
                  <a:ext uri="{FF2B5EF4-FFF2-40B4-BE49-F238E27FC236}">
                    <a16:creationId xmlns:a16="http://schemas.microsoft.com/office/drawing/2014/main" id="{B9793D7D-0838-4BFF-9FD1-FF3826C9C846}"/>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38" name="Groupe 364">
              <a:extLst>
                <a:ext uri="{FF2B5EF4-FFF2-40B4-BE49-F238E27FC236}">
                  <a16:creationId xmlns:a16="http://schemas.microsoft.com/office/drawing/2014/main" id="{812719D3-E668-4C20-9D3C-446EB7AEBDDD}"/>
                </a:ext>
              </a:extLst>
            </p:cNvPr>
            <p:cNvGrpSpPr/>
            <p:nvPr/>
          </p:nvGrpSpPr>
          <p:grpSpPr>
            <a:xfrm>
              <a:off x="4311836" y="2414826"/>
              <a:ext cx="528259" cy="324155"/>
              <a:chOff x="3092451" y="3854450"/>
              <a:chExt cx="450850" cy="327025"/>
            </a:xfrm>
            <a:solidFill>
              <a:srgbClr val="FBB034"/>
            </a:solidFill>
          </p:grpSpPr>
          <p:sp>
            <p:nvSpPr>
              <p:cNvPr id="39" name="Freeform 286">
                <a:extLst>
                  <a:ext uri="{FF2B5EF4-FFF2-40B4-BE49-F238E27FC236}">
                    <a16:creationId xmlns:a16="http://schemas.microsoft.com/office/drawing/2014/main" id="{F83E0FF9-1342-43C6-9000-EFE19B0F7CBC}"/>
                  </a:ext>
                </a:extLst>
              </p:cNvPr>
              <p:cNvSpPr>
                <a:spLocks/>
              </p:cNvSpPr>
              <p:nvPr/>
            </p:nvSpPr>
            <p:spPr bwMode="auto">
              <a:xfrm>
                <a:off x="3092451" y="3968750"/>
                <a:ext cx="168275" cy="123825"/>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0" name="Oval 287">
                <a:extLst>
                  <a:ext uri="{FF2B5EF4-FFF2-40B4-BE49-F238E27FC236}">
                    <a16:creationId xmlns:a16="http://schemas.microsoft.com/office/drawing/2014/main" id="{A24326D5-61BE-4FFE-B3C5-DC584FBABD26}"/>
                  </a:ext>
                </a:extLst>
              </p:cNvPr>
              <p:cNvSpPr>
                <a:spLocks noChangeArrowheads="1"/>
              </p:cNvSpPr>
              <p:nvPr/>
            </p:nvSpPr>
            <p:spPr bwMode="auto">
              <a:xfrm>
                <a:off x="3125788" y="3867150"/>
                <a:ext cx="90488" cy="112713"/>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1" name="Freeform 288">
                <a:extLst>
                  <a:ext uri="{FF2B5EF4-FFF2-40B4-BE49-F238E27FC236}">
                    <a16:creationId xmlns:a16="http://schemas.microsoft.com/office/drawing/2014/main" id="{3FF90228-E7E7-4A16-A31B-B357D6EB61EB}"/>
                  </a:ext>
                </a:extLst>
              </p:cNvPr>
              <p:cNvSpPr>
                <a:spLocks/>
              </p:cNvSpPr>
              <p:nvPr/>
            </p:nvSpPr>
            <p:spPr bwMode="auto">
              <a:xfrm>
                <a:off x="3373438" y="3956050"/>
                <a:ext cx="169863" cy="125413"/>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2" name="Oval 289">
                <a:extLst>
                  <a:ext uri="{FF2B5EF4-FFF2-40B4-BE49-F238E27FC236}">
                    <a16:creationId xmlns:a16="http://schemas.microsoft.com/office/drawing/2014/main" id="{F69DD07A-4B8A-4B5C-8610-08895C32A390}"/>
                  </a:ext>
                </a:extLst>
              </p:cNvPr>
              <p:cNvSpPr>
                <a:spLocks noChangeArrowheads="1"/>
              </p:cNvSpPr>
              <p:nvPr/>
            </p:nvSpPr>
            <p:spPr bwMode="auto">
              <a:xfrm>
                <a:off x="3411538" y="3854450"/>
                <a:ext cx="90488" cy="114300"/>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3" name="Freeform 290">
                <a:extLst>
                  <a:ext uri="{FF2B5EF4-FFF2-40B4-BE49-F238E27FC236}">
                    <a16:creationId xmlns:a16="http://schemas.microsoft.com/office/drawing/2014/main" id="{7BFFD5B3-DE00-4CA8-ABF3-B412705C1096}"/>
                  </a:ext>
                </a:extLst>
              </p:cNvPr>
              <p:cNvSpPr>
                <a:spLocks/>
              </p:cNvSpPr>
              <p:nvPr/>
            </p:nvSpPr>
            <p:spPr bwMode="auto">
              <a:xfrm>
                <a:off x="3205163" y="4013200"/>
                <a:ext cx="225425" cy="168275"/>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4" name="Freeform 291">
                <a:extLst>
                  <a:ext uri="{FF2B5EF4-FFF2-40B4-BE49-F238E27FC236}">
                    <a16:creationId xmlns:a16="http://schemas.microsoft.com/office/drawing/2014/main" id="{E627CB4C-9243-4440-B1EF-5F35E1B30F0E}"/>
                  </a:ext>
                </a:extLst>
              </p:cNvPr>
              <p:cNvSpPr>
                <a:spLocks/>
              </p:cNvSpPr>
              <p:nvPr/>
            </p:nvSpPr>
            <p:spPr bwMode="auto">
              <a:xfrm>
                <a:off x="3254376" y="3878263"/>
                <a:ext cx="119063" cy="14922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5" name="Espace réservé du texte 3">
            <a:hlinkClick r:id="rId11" action="ppaction://hlinksldjump"/>
            <a:extLst>
              <a:ext uri="{FF2B5EF4-FFF2-40B4-BE49-F238E27FC236}">
                <a16:creationId xmlns:a16="http://schemas.microsoft.com/office/drawing/2014/main" id="{8FD470EB-515D-1D17-7304-54A5C7A6DEC6}"/>
              </a:ext>
            </a:extLst>
          </p:cNvPr>
          <p:cNvSpPr txBox="1">
            <a:spLocks/>
          </p:cNvSpPr>
          <p:nvPr>
            <p:custDataLst>
              <p:tags r:id="rId4"/>
            </p:custDataLst>
          </p:nvPr>
        </p:nvSpPr>
        <p:spPr>
          <a:xfrm>
            <a:off x="0" y="4441498"/>
            <a:ext cx="9144000" cy="160567"/>
          </a:xfrm>
          <a:prstGeom prst="rect">
            <a:avLst/>
          </a:prstGeom>
          <a:solidFill>
            <a:schemeClr val="bg1"/>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1" name="AutoShape 2">
            <a:hlinkClick r:id="rId11" action="ppaction://hlinksldjump"/>
            <a:extLst>
              <a:ext uri="{FF2B5EF4-FFF2-40B4-BE49-F238E27FC236}">
                <a16:creationId xmlns:a16="http://schemas.microsoft.com/office/drawing/2014/main" id="{114ECC24-D710-C6B8-A56A-4B72086AE79F}"/>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3" name="AutoShape 2">
            <a:hlinkClick r:id="rId12" action="ppaction://hlinksldjump"/>
            <a:extLst>
              <a:ext uri="{FF2B5EF4-FFF2-40B4-BE49-F238E27FC236}">
                <a16:creationId xmlns:a16="http://schemas.microsoft.com/office/drawing/2014/main" id="{2AE93410-1D92-4BAE-C3DB-6938D61CADAF}"/>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4" name="AutoShape 2">
            <a:hlinkClick r:id="rId13" action="ppaction://hlinksldjump"/>
            <a:extLst>
              <a:ext uri="{FF2B5EF4-FFF2-40B4-BE49-F238E27FC236}">
                <a16:creationId xmlns:a16="http://schemas.microsoft.com/office/drawing/2014/main" id="{45A7CAB4-5DE2-CCAA-8468-80642C7019D6}"/>
              </a:ext>
            </a:extLst>
          </p:cNvPr>
          <p:cNvSpPr>
            <a:spLocks noChangeArrowheads="1"/>
          </p:cNvSpPr>
          <p:nvPr/>
        </p:nvSpPr>
        <p:spPr bwMode="gray">
          <a:xfrm>
            <a:off x="4680557" y="4535154"/>
            <a:ext cx="797767" cy="185652"/>
          </a:xfrm>
          <a:prstGeom prst="roundRect">
            <a:avLst>
              <a:gd name="adj" fmla="val 50000"/>
            </a:avLst>
          </a:prstGeom>
          <a:solidFill>
            <a:srgbClr val="71B790"/>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WHO</a:t>
            </a:r>
          </a:p>
        </p:txBody>
      </p:sp>
      <p:sp>
        <p:nvSpPr>
          <p:cNvPr id="15" name="AutoShape 2">
            <a:hlinkClick r:id="rId14" action="ppaction://hlinksldjump"/>
            <a:extLst>
              <a:ext uri="{FF2B5EF4-FFF2-40B4-BE49-F238E27FC236}">
                <a16:creationId xmlns:a16="http://schemas.microsoft.com/office/drawing/2014/main" id="{038004E1-CB3B-E4F9-74BC-140B42F3FE81}"/>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6" name="AutoShape 2">
            <a:hlinkClick r:id="rId15" action="ppaction://hlinksldjump"/>
            <a:extLst>
              <a:ext uri="{FF2B5EF4-FFF2-40B4-BE49-F238E27FC236}">
                <a16:creationId xmlns:a16="http://schemas.microsoft.com/office/drawing/2014/main" id="{7B8DAB2D-A1EA-EDBB-C8EF-F9570DF3DB5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19" name="Group 18">
            <a:extLst>
              <a:ext uri="{FF2B5EF4-FFF2-40B4-BE49-F238E27FC236}">
                <a16:creationId xmlns:a16="http://schemas.microsoft.com/office/drawing/2014/main" id="{7113B6D8-965D-2A9A-DCCA-21D33A7D2877}"/>
              </a:ext>
            </a:extLst>
          </p:cNvPr>
          <p:cNvGrpSpPr/>
          <p:nvPr/>
        </p:nvGrpSpPr>
        <p:grpSpPr>
          <a:xfrm>
            <a:off x="7405014" y="4531233"/>
            <a:ext cx="186825" cy="186825"/>
            <a:chOff x="9873352" y="6041644"/>
            <a:chExt cx="249100" cy="249100"/>
          </a:xfrm>
        </p:grpSpPr>
        <p:sp>
          <p:nvSpPr>
            <p:cNvPr id="23" name="Oval 22">
              <a:hlinkClick r:id="" action="ppaction://hlinkshowjump?jump=previousslide"/>
              <a:extLst>
                <a:ext uri="{FF2B5EF4-FFF2-40B4-BE49-F238E27FC236}">
                  <a16:creationId xmlns:a16="http://schemas.microsoft.com/office/drawing/2014/main" id="{C8401CEC-07E4-BF0E-850B-2D6D3B3DDBF5}"/>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4" name="Group 23">
              <a:extLst>
                <a:ext uri="{FF2B5EF4-FFF2-40B4-BE49-F238E27FC236}">
                  <a16:creationId xmlns:a16="http://schemas.microsoft.com/office/drawing/2014/main" id="{8FD03385-750A-9537-D6BD-BFA5F265599B}"/>
                </a:ext>
              </a:extLst>
            </p:cNvPr>
            <p:cNvGrpSpPr/>
            <p:nvPr userDrawn="1"/>
          </p:nvGrpSpPr>
          <p:grpSpPr>
            <a:xfrm>
              <a:off x="9971776" y="6136088"/>
              <a:ext cx="41137" cy="66044"/>
              <a:chOff x="3345327" y="4804129"/>
              <a:chExt cx="74099" cy="118964"/>
            </a:xfrm>
          </p:grpSpPr>
          <p:cxnSp>
            <p:nvCxnSpPr>
              <p:cNvPr id="25" name="Straight Connector 24">
                <a:hlinkClick r:id="" action="ppaction://hlinkshowjump?jump=previousslide"/>
                <a:extLst>
                  <a:ext uri="{FF2B5EF4-FFF2-40B4-BE49-F238E27FC236}">
                    <a16:creationId xmlns:a16="http://schemas.microsoft.com/office/drawing/2014/main" id="{0F8DFF4F-898A-67C9-D830-2C8F71CE0C37}"/>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hlinkClick r:id="" action="ppaction://hlinkshowjump?jump=previousslide"/>
                <a:extLst>
                  <a:ext uri="{FF2B5EF4-FFF2-40B4-BE49-F238E27FC236}">
                    <a16:creationId xmlns:a16="http://schemas.microsoft.com/office/drawing/2014/main" id="{D584AD2D-307B-40BC-47D8-BD88A0B743DF}"/>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7" name="Group 26">
            <a:extLst>
              <a:ext uri="{FF2B5EF4-FFF2-40B4-BE49-F238E27FC236}">
                <a16:creationId xmlns:a16="http://schemas.microsoft.com/office/drawing/2014/main" id="{B8BF0ADD-A6CF-9EB3-8128-00A1E416BBDE}"/>
              </a:ext>
            </a:extLst>
          </p:cNvPr>
          <p:cNvGrpSpPr/>
          <p:nvPr/>
        </p:nvGrpSpPr>
        <p:grpSpPr>
          <a:xfrm>
            <a:off x="7642346" y="4531233"/>
            <a:ext cx="186825" cy="186825"/>
            <a:chOff x="10189795" y="6045160"/>
            <a:chExt cx="249100" cy="249100"/>
          </a:xfrm>
        </p:grpSpPr>
        <p:sp>
          <p:nvSpPr>
            <p:cNvPr id="28" name="Oval 27">
              <a:hlinkClick r:id="" action="ppaction://hlinkshowjump?jump=nextslide"/>
              <a:extLst>
                <a:ext uri="{FF2B5EF4-FFF2-40B4-BE49-F238E27FC236}">
                  <a16:creationId xmlns:a16="http://schemas.microsoft.com/office/drawing/2014/main" id="{A891B0EE-EC31-CBA2-1C6C-F881876A1B17}"/>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9" name="Group 28">
              <a:extLst>
                <a:ext uri="{FF2B5EF4-FFF2-40B4-BE49-F238E27FC236}">
                  <a16:creationId xmlns:a16="http://schemas.microsoft.com/office/drawing/2014/main" id="{DA16A0D0-D6EB-4AFA-9918-E251AF1FF4F6}"/>
                </a:ext>
              </a:extLst>
            </p:cNvPr>
            <p:cNvGrpSpPr/>
            <p:nvPr userDrawn="1"/>
          </p:nvGrpSpPr>
          <p:grpSpPr>
            <a:xfrm flipH="1" flipV="1">
              <a:off x="10297292" y="6133992"/>
              <a:ext cx="41137" cy="66044"/>
              <a:chOff x="3345327" y="4804129"/>
              <a:chExt cx="74099" cy="118964"/>
            </a:xfrm>
          </p:grpSpPr>
          <p:cxnSp>
            <p:nvCxnSpPr>
              <p:cNvPr id="30" name="Straight Connector 29">
                <a:hlinkClick r:id="" action="ppaction://hlinkshowjump?jump=nextslide"/>
                <a:extLst>
                  <a:ext uri="{FF2B5EF4-FFF2-40B4-BE49-F238E27FC236}">
                    <a16:creationId xmlns:a16="http://schemas.microsoft.com/office/drawing/2014/main" id="{BCB2C6CD-ABB0-58B2-714E-220CE2E79F91}"/>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hlinkClick r:id="" action="ppaction://hlinkshowjump?jump=nextslide"/>
                <a:extLst>
                  <a:ext uri="{FF2B5EF4-FFF2-40B4-BE49-F238E27FC236}">
                    <a16:creationId xmlns:a16="http://schemas.microsoft.com/office/drawing/2014/main" id="{F448FB69-39E6-4280-3062-9E89B8ACBB3D}"/>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8" name="Arrow: Right 88">
            <a:hlinkClick r:id="" action="ppaction://hlinkshowjump?jump=lastslideviewed"/>
            <a:extLst>
              <a:ext uri="{FF2B5EF4-FFF2-40B4-BE49-F238E27FC236}">
                <a16:creationId xmlns:a16="http://schemas.microsoft.com/office/drawing/2014/main" id="{978AEAD9-48E3-C750-A4F7-645E81B020BE}"/>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9" name="Graphic 8">
            <a:hlinkClick r:id="rId16" action="ppaction://hlinksldjump"/>
            <a:extLst>
              <a:ext uri="{FF2B5EF4-FFF2-40B4-BE49-F238E27FC236}">
                <a16:creationId xmlns:a16="http://schemas.microsoft.com/office/drawing/2014/main" id="{9D773F10-A9D7-523C-2314-B1AC5C77A0B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203986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Rectangle 32">
            <a:extLst>
              <a:ext uri="{FF2B5EF4-FFF2-40B4-BE49-F238E27FC236}">
                <a16:creationId xmlns:a16="http://schemas.microsoft.com/office/drawing/2014/main" id="{17F45EA3-5524-422C-9B1A-3DD9EC4D60C4}"/>
              </a:ext>
            </a:extLst>
          </p:cNvPr>
          <p:cNvSpPr/>
          <p:nvPr/>
        </p:nvSpPr>
        <p:spPr>
          <a:xfrm>
            <a:off x="146242" y="1378503"/>
            <a:ext cx="2696876" cy="2813591"/>
          </a:xfrm>
          <a:prstGeom prst="rect">
            <a:avLst/>
          </a:prstGeom>
        </p:spPr>
        <p:txBody>
          <a:bodyPr wrap="square" lIns="0">
            <a:spAutoFit/>
          </a:bodyPr>
          <a:lstStyle/>
          <a:p>
            <a:pPr marL="0" lvl="1">
              <a:spcAft>
                <a:spcPts val="750"/>
              </a:spcAft>
            </a:pPr>
            <a:r>
              <a:rPr lang="en-US" sz="1050">
                <a:solidFill>
                  <a:schemeClr val="bg1"/>
                </a:solidFill>
              </a:rPr>
              <a:t>Select your subject matter experts and other champions based on your pilot scope and use cases. </a:t>
            </a:r>
          </a:p>
          <a:p>
            <a:pPr marL="0" lvl="1">
              <a:spcAft>
                <a:spcPts val="750"/>
              </a:spcAft>
            </a:pPr>
            <a:r>
              <a:rPr lang="en-US" sz="1050">
                <a:solidFill>
                  <a:schemeClr val="bg1"/>
                </a:solidFill>
              </a:rPr>
              <a:t>Each internal stakeholder should be aligned with their counterparts at external partners.</a:t>
            </a:r>
          </a:p>
          <a:p>
            <a:pPr marL="0" lvl="1">
              <a:spcAft>
                <a:spcPts val="750"/>
              </a:spcAft>
            </a:pPr>
            <a:r>
              <a:rPr lang="en-US" sz="1050">
                <a:solidFill>
                  <a:schemeClr val="bg1"/>
                </a:solidFill>
              </a:rPr>
              <a:t>GS1 helps to provide:</a:t>
            </a:r>
          </a:p>
          <a:p>
            <a:pPr marL="514350" lvl="2" indent="-171450">
              <a:spcAft>
                <a:spcPts val="750"/>
              </a:spcAft>
              <a:buFont typeface="Arial" panose="020B0604020202020204" pitchFamily="34" charset="0"/>
              <a:buChar char="•"/>
            </a:pPr>
            <a:r>
              <a:rPr lang="en-US" sz="1000">
                <a:solidFill>
                  <a:schemeClr val="bg1"/>
                </a:solidFill>
              </a:rPr>
              <a:t>Guidance on the use of GS1 standards and solutions</a:t>
            </a:r>
          </a:p>
          <a:p>
            <a:pPr marL="514350" lvl="2" indent="-171450">
              <a:spcAft>
                <a:spcPts val="750"/>
              </a:spcAft>
              <a:buFont typeface="Arial" panose="020B0604020202020204" pitchFamily="34" charset="0"/>
              <a:buChar char="•"/>
            </a:pPr>
            <a:r>
              <a:rPr lang="en-US" sz="1000">
                <a:solidFill>
                  <a:schemeClr val="bg1"/>
                </a:solidFill>
              </a:rPr>
              <a:t>Expertise in 2D barcode and data selection</a:t>
            </a:r>
          </a:p>
          <a:p>
            <a:pPr marL="514350" lvl="2" indent="-171450">
              <a:spcAft>
                <a:spcPts val="750"/>
              </a:spcAft>
              <a:buFont typeface="Arial" panose="020B0604020202020204" pitchFamily="34" charset="0"/>
              <a:buChar char="•"/>
            </a:pPr>
            <a:r>
              <a:rPr lang="en-US" sz="1000">
                <a:solidFill>
                  <a:schemeClr val="bg1"/>
                </a:solidFill>
              </a:rPr>
              <a:t>Key learnings and other best practices for pilot implementation</a:t>
            </a:r>
          </a:p>
        </p:txBody>
      </p:sp>
      <p:sp>
        <p:nvSpPr>
          <p:cNvPr id="102" name="Rectangle 27">
            <a:extLst>
              <a:ext uri="{FF2B5EF4-FFF2-40B4-BE49-F238E27FC236}">
                <a16:creationId xmlns:a16="http://schemas.microsoft.com/office/drawing/2014/main" id="{81DF8984-3D06-3BB2-33C1-7D75F1950C7F}"/>
              </a:ext>
            </a:extLst>
          </p:cNvPr>
          <p:cNvSpPr>
            <a:spLocks noGrp="1" noChangeArrowheads="1"/>
          </p:cNvSpPr>
          <p:nvPr>
            <p:custDataLst>
              <p:tags r:id="rId2"/>
            </p:custDataLst>
          </p:nvPr>
        </p:nvSpPr>
        <p:spPr bwMode="auto">
          <a:xfrm>
            <a:off x="3139832" y="1302310"/>
            <a:ext cx="2872881" cy="265445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953" lvl="1" indent="0">
              <a:lnSpc>
                <a:spcPct val="100000"/>
              </a:lnSpc>
              <a:spcBef>
                <a:spcPts val="300"/>
              </a:spcBef>
              <a:spcAft>
                <a:spcPts val="0"/>
              </a:spcAft>
              <a:buClr>
                <a:srgbClr val="FBB034"/>
              </a:buClr>
              <a:buNone/>
              <a:defRPr/>
            </a:pPr>
            <a:r>
              <a:rPr lang="en-US" sz="1050" b="1">
                <a:solidFill>
                  <a:schemeClr val="tx2"/>
                </a:solidFill>
              </a:rPr>
              <a:t>Internal</a:t>
            </a:r>
          </a:p>
          <a:p>
            <a:pPr marL="953" lvl="1" indent="0">
              <a:lnSpc>
                <a:spcPct val="100000"/>
              </a:lnSpc>
              <a:spcBef>
                <a:spcPts val="300"/>
              </a:spcBef>
              <a:spcAft>
                <a:spcPts val="0"/>
              </a:spcAft>
              <a:buClr>
                <a:srgbClr val="FBB034"/>
              </a:buClr>
              <a:buNone/>
              <a:defRPr/>
            </a:pPr>
            <a:endParaRPr lang="en-US" sz="1050" b="1">
              <a:solidFill>
                <a:schemeClr val="tx2"/>
              </a:solidFill>
            </a:endParaRP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IT </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ERP systems</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Point of sales systems</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Web and app infrastructure</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Reporting &amp; analytics systems</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Other systems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Supply chain (incl. logistics)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Marketing</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Finance</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Legal</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Operations (incl. in store employees)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Purchasing department</a:t>
            </a:r>
          </a:p>
          <a:p>
            <a:pPr marL="215265" lvl="1" indent="-214313">
              <a:lnSpc>
                <a:spcPct val="100000"/>
              </a:lnSpc>
              <a:spcBef>
                <a:spcPts val="300"/>
              </a:spcBef>
              <a:spcAft>
                <a:spcPts val="0"/>
              </a:spcAft>
              <a:buClr>
                <a:srgbClr val="FBB034"/>
              </a:buClr>
              <a:buFont typeface="Arial" panose="020B0604020202020204" pitchFamily="34" charset="0"/>
              <a:buChar char="•"/>
              <a:defRPr/>
            </a:pPr>
            <a:endParaRPr lang="en-US" sz="1050">
              <a:solidFill>
                <a:schemeClr val="tx2"/>
              </a:solidFill>
              <a:ea typeface="Verdana"/>
            </a:endParaRPr>
          </a:p>
        </p:txBody>
      </p:sp>
      <p:sp>
        <p:nvSpPr>
          <p:cNvPr id="103" name="Rectangle 27">
            <a:extLst>
              <a:ext uri="{FF2B5EF4-FFF2-40B4-BE49-F238E27FC236}">
                <a16:creationId xmlns:a16="http://schemas.microsoft.com/office/drawing/2014/main" id="{74027683-861F-3A50-485A-2C1E2B880645}"/>
              </a:ext>
            </a:extLst>
          </p:cNvPr>
          <p:cNvSpPr>
            <a:spLocks noGrp="1" noChangeArrowheads="1"/>
          </p:cNvSpPr>
          <p:nvPr>
            <p:custDataLst>
              <p:tags r:id="rId3"/>
            </p:custDataLst>
          </p:nvPr>
        </p:nvSpPr>
        <p:spPr bwMode="auto">
          <a:xfrm>
            <a:off x="6012713" y="1302310"/>
            <a:ext cx="2647505" cy="265445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953" lvl="1" indent="0">
              <a:lnSpc>
                <a:spcPct val="100000"/>
              </a:lnSpc>
              <a:spcBef>
                <a:spcPts val="300"/>
              </a:spcBef>
              <a:spcAft>
                <a:spcPts val="0"/>
              </a:spcAft>
              <a:buClr>
                <a:srgbClr val="FBB034"/>
              </a:buClr>
              <a:buNone/>
              <a:defRPr/>
            </a:pPr>
            <a:r>
              <a:rPr lang="en-US" sz="1050" b="1">
                <a:solidFill>
                  <a:schemeClr val="tx2"/>
                </a:solidFill>
              </a:rPr>
              <a:t>External</a:t>
            </a:r>
          </a:p>
          <a:p>
            <a:pPr marL="953" lvl="1" indent="0">
              <a:lnSpc>
                <a:spcPct val="100000"/>
              </a:lnSpc>
              <a:spcBef>
                <a:spcPts val="300"/>
              </a:spcBef>
              <a:spcAft>
                <a:spcPts val="0"/>
              </a:spcAft>
              <a:buClr>
                <a:srgbClr val="FBB034"/>
              </a:buClr>
              <a:buNone/>
              <a:defRPr/>
            </a:pPr>
            <a:endParaRPr lang="en-US" sz="1050" b="1">
              <a:solidFill>
                <a:schemeClr val="tx2"/>
              </a:solidFill>
            </a:endParaRP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Manufacturers / Brand owners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Retailers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Solution Providers</a:t>
            </a:r>
            <a:endParaRPr lang="en-US" sz="1050">
              <a:solidFill>
                <a:schemeClr val="tx2"/>
              </a:solidFill>
              <a:ea typeface="Verdana"/>
            </a:endParaRP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Scanning hardware &amp; software</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On demand barcode printing</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Printing</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Scales</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POS software</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Other</a:t>
            </a:r>
          </a:p>
          <a:p>
            <a:pPr marL="214313"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Local GS1 office</a:t>
            </a:r>
          </a:p>
          <a:p>
            <a:pPr marL="215265" lvl="1" indent="-214313">
              <a:lnSpc>
                <a:spcPct val="100000"/>
              </a:lnSpc>
              <a:spcBef>
                <a:spcPts val="300"/>
              </a:spcBef>
              <a:spcAft>
                <a:spcPts val="0"/>
              </a:spcAft>
              <a:buClr>
                <a:srgbClr val="FBB034"/>
              </a:buClr>
              <a:buFont typeface="Arial" panose="020B0604020202020204" pitchFamily="34" charset="0"/>
              <a:buChar char="•"/>
              <a:defRPr/>
            </a:pPr>
            <a:endParaRPr lang="en-US" sz="1050">
              <a:solidFill>
                <a:schemeClr val="tx2"/>
              </a:solidFill>
              <a:ea typeface="Verdana"/>
            </a:endParaRPr>
          </a:p>
          <a:p>
            <a:pPr marL="215265" lvl="1" indent="-214313">
              <a:lnSpc>
                <a:spcPct val="100000"/>
              </a:lnSpc>
              <a:spcBef>
                <a:spcPts val="300"/>
              </a:spcBef>
              <a:spcAft>
                <a:spcPts val="0"/>
              </a:spcAft>
              <a:buClr>
                <a:srgbClr val="FBB034"/>
              </a:buClr>
              <a:buFont typeface="Arial" panose="020B0604020202020204" pitchFamily="34" charset="0"/>
              <a:buChar char="•"/>
              <a:defRPr/>
            </a:pPr>
            <a:endParaRPr lang="en-US" sz="1050">
              <a:solidFill>
                <a:schemeClr val="tx2"/>
              </a:solidFill>
              <a:ea typeface="Verdana"/>
            </a:endParaRPr>
          </a:p>
        </p:txBody>
      </p:sp>
      <p:cxnSp>
        <p:nvCxnSpPr>
          <p:cNvPr id="24" name="Straight Connector 23">
            <a:extLst>
              <a:ext uri="{FF2B5EF4-FFF2-40B4-BE49-F238E27FC236}">
                <a16:creationId xmlns:a16="http://schemas.microsoft.com/office/drawing/2014/main" id="{519893C7-537A-402A-8E00-7C75FE4CFA9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10" y="87475"/>
            <a:ext cx="2163144"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1. Identify Stakeholders for Pilot</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Rounded Rectangle 93">
            <a:extLst>
              <a:ext uri="{FF2B5EF4-FFF2-40B4-BE49-F238E27FC236}">
                <a16:creationId xmlns:a16="http://schemas.microsoft.com/office/drawing/2014/main" id="{B3F514B0-47E9-A472-B9DA-C37C9C4517E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WHO</a:t>
            </a:r>
          </a:p>
        </p:txBody>
      </p:sp>
      <p:sp>
        <p:nvSpPr>
          <p:cNvPr id="46" name="Oval 20">
            <a:extLst>
              <a:ext uri="{FF2B5EF4-FFF2-40B4-BE49-F238E27FC236}">
                <a16:creationId xmlns:a16="http://schemas.microsoft.com/office/drawing/2014/main" id="{353F6087-5544-5929-AC6F-4A86CB033767}"/>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47" name="Group 46">
            <a:extLst>
              <a:ext uri="{FF2B5EF4-FFF2-40B4-BE49-F238E27FC236}">
                <a16:creationId xmlns:a16="http://schemas.microsoft.com/office/drawing/2014/main" id="{D64179ED-BBD0-1D65-A54F-8B0857420174}"/>
              </a:ext>
            </a:extLst>
          </p:cNvPr>
          <p:cNvGrpSpPr/>
          <p:nvPr/>
        </p:nvGrpSpPr>
        <p:grpSpPr>
          <a:xfrm>
            <a:off x="179084" y="843299"/>
            <a:ext cx="335080" cy="188652"/>
            <a:chOff x="5753233" y="98648"/>
            <a:chExt cx="528260" cy="324155"/>
          </a:xfrm>
          <a:solidFill>
            <a:schemeClr val="tx2"/>
          </a:solidFill>
        </p:grpSpPr>
        <p:sp>
          <p:nvSpPr>
            <p:cNvPr id="48" name="Freeform 286">
              <a:extLst>
                <a:ext uri="{FF2B5EF4-FFF2-40B4-BE49-F238E27FC236}">
                  <a16:creationId xmlns:a16="http://schemas.microsoft.com/office/drawing/2014/main" id="{408EEF7A-5797-FFDB-3CDD-2C03BFFEBD37}"/>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1" name="Oval 287">
              <a:extLst>
                <a:ext uri="{FF2B5EF4-FFF2-40B4-BE49-F238E27FC236}">
                  <a16:creationId xmlns:a16="http://schemas.microsoft.com/office/drawing/2014/main" id="{FEDD647A-00DA-E05F-DD39-230561E93197}"/>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2" name="Freeform 288">
              <a:extLst>
                <a:ext uri="{FF2B5EF4-FFF2-40B4-BE49-F238E27FC236}">
                  <a16:creationId xmlns:a16="http://schemas.microsoft.com/office/drawing/2014/main" id="{0E37CA88-FB8F-F8A5-CAB0-E64EBEF0B2A9}"/>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3" name="Oval 289">
              <a:extLst>
                <a:ext uri="{FF2B5EF4-FFF2-40B4-BE49-F238E27FC236}">
                  <a16:creationId xmlns:a16="http://schemas.microsoft.com/office/drawing/2014/main" id="{A048B6CB-4BFB-94E5-02CB-BDEF64C3F746}"/>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290">
              <a:extLst>
                <a:ext uri="{FF2B5EF4-FFF2-40B4-BE49-F238E27FC236}">
                  <a16:creationId xmlns:a16="http://schemas.microsoft.com/office/drawing/2014/main" id="{38BE8445-32EB-DF02-898E-9F4790FA87D2}"/>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291">
              <a:extLst>
                <a:ext uri="{FF2B5EF4-FFF2-40B4-BE49-F238E27FC236}">
                  <a16:creationId xmlns:a16="http://schemas.microsoft.com/office/drawing/2014/main" id="{2586D019-DA83-D70E-F808-1FBD676244D8}"/>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56" name="Rectangle 55">
            <a:extLst>
              <a:ext uri="{FF2B5EF4-FFF2-40B4-BE49-F238E27FC236}">
                <a16:creationId xmlns:a16="http://schemas.microsoft.com/office/drawing/2014/main" id="{155F5725-5625-FCD3-9E31-577EB2E9E44B}"/>
              </a:ext>
            </a:extLst>
          </p:cNvPr>
          <p:cNvSpPr/>
          <p:nvPr/>
        </p:nvSpPr>
        <p:spPr>
          <a:xfrm>
            <a:off x="4593871" y="828003"/>
            <a:ext cx="2125878"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STAKEHOLDERS</a:t>
            </a:r>
          </a:p>
        </p:txBody>
      </p:sp>
      <p:sp>
        <p:nvSpPr>
          <p:cNvPr id="40" name="Slide Number Placeholder 3">
            <a:extLst>
              <a:ext uri="{FF2B5EF4-FFF2-40B4-BE49-F238E27FC236}">
                <a16:creationId xmlns:a16="http://schemas.microsoft.com/office/drawing/2014/main" id="{130EA018-5D01-4BC4-9EFA-01F39F1B0422}"/>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41</a:t>
            </a:fld>
            <a:endParaRPr lang="en-US"/>
          </a:p>
        </p:txBody>
      </p:sp>
      <p:sp>
        <p:nvSpPr>
          <p:cNvPr id="9" name="AutoShape 2">
            <a:hlinkClick r:id="rId8" action="ppaction://hlinksldjump"/>
            <a:extLst>
              <a:ext uri="{FF2B5EF4-FFF2-40B4-BE49-F238E27FC236}">
                <a16:creationId xmlns:a16="http://schemas.microsoft.com/office/drawing/2014/main" id="{043B358B-3240-ED8C-36E6-9D98EBCBE570}"/>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1" name="AutoShape 2">
            <a:hlinkClick r:id="rId9" action="ppaction://hlinksldjump"/>
            <a:extLst>
              <a:ext uri="{FF2B5EF4-FFF2-40B4-BE49-F238E27FC236}">
                <a16:creationId xmlns:a16="http://schemas.microsoft.com/office/drawing/2014/main" id="{9A649EAA-A8BB-203C-19DC-5D02A8D7D71D}"/>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2" name="AutoShape 2">
            <a:hlinkClick r:id="rId10" action="ppaction://hlinksldjump"/>
            <a:extLst>
              <a:ext uri="{FF2B5EF4-FFF2-40B4-BE49-F238E27FC236}">
                <a16:creationId xmlns:a16="http://schemas.microsoft.com/office/drawing/2014/main" id="{3BC890BD-D9BD-D10A-D726-9913B2A1326F}"/>
              </a:ext>
            </a:extLst>
          </p:cNvPr>
          <p:cNvSpPr>
            <a:spLocks noChangeArrowheads="1"/>
          </p:cNvSpPr>
          <p:nvPr/>
        </p:nvSpPr>
        <p:spPr bwMode="gray">
          <a:xfrm>
            <a:off x="4680557" y="4535154"/>
            <a:ext cx="797767" cy="185652"/>
          </a:xfrm>
          <a:prstGeom prst="roundRect">
            <a:avLst>
              <a:gd name="adj" fmla="val 50000"/>
            </a:avLst>
          </a:prstGeom>
          <a:solidFill>
            <a:srgbClr val="71B790"/>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WHO</a:t>
            </a:r>
          </a:p>
        </p:txBody>
      </p:sp>
      <p:sp>
        <p:nvSpPr>
          <p:cNvPr id="13" name="AutoShape 2">
            <a:hlinkClick r:id="rId11" action="ppaction://hlinksldjump"/>
            <a:extLst>
              <a:ext uri="{FF2B5EF4-FFF2-40B4-BE49-F238E27FC236}">
                <a16:creationId xmlns:a16="http://schemas.microsoft.com/office/drawing/2014/main" id="{2F6757BA-3EF2-A995-BE4E-21F099F1453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4" name="AutoShape 2">
            <a:hlinkClick r:id="rId12" action="ppaction://hlinksldjump"/>
            <a:extLst>
              <a:ext uri="{FF2B5EF4-FFF2-40B4-BE49-F238E27FC236}">
                <a16:creationId xmlns:a16="http://schemas.microsoft.com/office/drawing/2014/main" id="{2B4226D3-4084-143D-DCE7-1A6EAB655F19}"/>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5" name="Group 24">
            <a:extLst>
              <a:ext uri="{FF2B5EF4-FFF2-40B4-BE49-F238E27FC236}">
                <a16:creationId xmlns:a16="http://schemas.microsoft.com/office/drawing/2014/main" id="{D2622E78-CB57-5083-495C-693A71B2899B}"/>
              </a:ext>
            </a:extLst>
          </p:cNvPr>
          <p:cNvGrpSpPr/>
          <p:nvPr/>
        </p:nvGrpSpPr>
        <p:grpSpPr>
          <a:xfrm>
            <a:off x="7405014" y="4531233"/>
            <a:ext cx="186825" cy="186825"/>
            <a:chOff x="9873352" y="6041644"/>
            <a:chExt cx="249100" cy="249100"/>
          </a:xfrm>
        </p:grpSpPr>
        <p:sp>
          <p:nvSpPr>
            <p:cNvPr id="26" name="Oval 25">
              <a:hlinkClick r:id="" action="ppaction://hlinkshowjump?jump=previousslide"/>
              <a:extLst>
                <a:ext uri="{FF2B5EF4-FFF2-40B4-BE49-F238E27FC236}">
                  <a16:creationId xmlns:a16="http://schemas.microsoft.com/office/drawing/2014/main" id="{F9B78DA9-29A5-1C4F-B838-ECD5088F445C}"/>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7" name="Group 26">
              <a:extLst>
                <a:ext uri="{FF2B5EF4-FFF2-40B4-BE49-F238E27FC236}">
                  <a16:creationId xmlns:a16="http://schemas.microsoft.com/office/drawing/2014/main" id="{4C078D80-007D-6B8D-2BCB-FBE64A3E004E}"/>
                </a:ext>
              </a:extLst>
            </p:cNvPr>
            <p:cNvGrpSpPr/>
            <p:nvPr userDrawn="1"/>
          </p:nvGrpSpPr>
          <p:grpSpPr>
            <a:xfrm>
              <a:off x="9971776" y="6136088"/>
              <a:ext cx="41137" cy="66044"/>
              <a:chOff x="3345327" y="4804129"/>
              <a:chExt cx="74099" cy="118964"/>
            </a:xfrm>
          </p:grpSpPr>
          <p:cxnSp>
            <p:nvCxnSpPr>
              <p:cNvPr id="28" name="Straight Connector 27">
                <a:hlinkClick r:id="" action="ppaction://hlinkshowjump?jump=previousslide"/>
                <a:extLst>
                  <a:ext uri="{FF2B5EF4-FFF2-40B4-BE49-F238E27FC236}">
                    <a16:creationId xmlns:a16="http://schemas.microsoft.com/office/drawing/2014/main" id="{5EFB16AE-4B2D-D5D6-075F-EB410056FDA4}"/>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hlinkClick r:id="" action="ppaction://hlinkshowjump?jump=previousslide"/>
                <a:extLst>
                  <a:ext uri="{FF2B5EF4-FFF2-40B4-BE49-F238E27FC236}">
                    <a16:creationId xmlns:a16="http://schemas.microsoft.com/office/drawing/2014/main" id="{74751BDC-272C-136C-7302-F9C4B7E1F9B2}"/>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30" name="Group 29">
            <a:extLst>
              <a:ext uri="{FF2B5EF4-FFF2-40B4-BE49-F238E27FC236}">
                <a16:creationId xmlns:a16="http://schemas.microsoft.com/office/drawing/2014/main" id="{A1FA0324-BB54-5FE5-0379-CD3BDD852859}"/>
              </a:ext>
            </a:extLst>
          </p:cNvPr>
          <p:cNvGrpSpPr/>
          <p:nvPr/>
        </p:nvGrpSpPr>
        <p:grpSpPr>
          <a:xfrm>
            <a:off x="7642346" y="4531233"/>
            <a:ext cx="186825" cy="186825"/>
            <a:chOff x="10189795" y="6045160"/>
            <a:chExt cx="249100" cy="249100"/>
          </a:xfrm>
        </p:grpSpPr>
        <p:sp>
          <p:nvSpPr>
            <p:cNvPr id="31" name="Oval 30">
              <a:hlinkClick r:id="" action="ppaction://hlinkshowjump?jump=nextslide"/>
              <a:extLst>
                <a:ext uri="{FF2B5EF4-FFF2-40B4-BE49-F238E27FC236}">
                  <a16:creationId xmlns:a16="http://schemas.microsoft.com/office/drawing/2014/main" id="{5F0C75C8-3709-7219-132E-33C8C616E440}"/>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4" name="Group 33">
              <a:extLst>
                <a:ext uri="{FF2B5EF4-FFF2-40B4-BE49-F238E27FC236}">
                  <a16:creationId xmlns:a16="http://schemas.microsoft.com/office/drawing/2014/main" id="{21D30513-2626-85AB-74D8-4946B079FE46}"/>
                </a:ext>
              </a:extLst>
            </p:cNvPr>
            <p:cNvGrpSpPr/>
            <p:nvPr userDrawn="1"/>
          </p:nvGrpSpPr>
          <p:grpSpPr>
            <a:xfrm flipH="1" flipV="1">
              <a:off x="10297292" y="6133992"/>
              <a:ext cx="41137" cy="66044"/>
              <a:chOff x="3345327" y="4804129"/>
              <a:chExt cx="74099" cy="118964"/>
            </a:xfrm>
          </p:grpSpPr>
          <p:cxnSp>
            <p:nvCxnSpPr>
              <p:cNvPr id="35" name="Straight Connector 34">
                <a:hlinkClick r:id="" action="ppaction://hlinkshowjump?jump=nextslide"/>
                <a:extLst>
                  <a:ext uri="{FF2B5EF4-FFF2-40B4-BE49-F238E27FC236}">
                    <a16:creationId xmlns:a16="http://schemas.microsoft.com/office/drawing/2014/main" id="{50BD5E02-72A3-BF83-4306-4D1C4B1F82CC}"/>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hlinkClick r:id="" action="ppaction://hlinkshowjump?jump=nextslide"/>
                <a:extLst>
                  <a:ext uri="{FF2B5EF4-FFF2-40B4-BE49-F238E27FC236}">
                    <a16:creationId xmlns:a16="http://schemas.microsoft.com/office/drawing/2014/main" id="{BFB62207-0190-1B6B-4C12-01DA076D9869}"/>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7" name="Rounded Rectangle 14">
            <a:hlinkClick r:id="rId13"/>
            <a:extLst>
              <a:ext uri="{FF2B5EF4-FFF2-40B4-BE49-F238E27FC236}">
                <a16:creationId xmlns:a16="http://schemas.microsoft.com/office/drawing/2014/main" id="{52D59403-AE08-CE8D-AFE7-862CB205A40B}"/>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6" name="Arrow: Right 88">
            <a:hlinkClick r:id="" action="ppaction://hlinkshowjump?jump=lastslideviewed"/>
            <a:extLst>
              <a:ext uri="{FF2B5EF4-FFF2-40B4-BE49-F238E27FC236}">
                <a16:creationId xmlns:a16="http://schemas.microsoft.com/office/drawing/2014/main" id="{6874BE76-F34C-DA39-8638-110F9DA1F83C}"/>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7" name="Graphic 6">
            <a:hlinkClick r:id="rId14" action="ppaction://hlinksldjump"/>
            <a:extLst>
              <a:ext uri="{FF2B5EF4-FFF2-40B4-BE49-F238E27FC236}">
                <a16:creationId xmlns:a16="http://schemas.microsoft.com/office/drawing/2014/main" id="{0B1AF066-3AF1-7400-C7A3-01180D25FAA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4120636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33" name="Rectangle 32">
            <a:extLst>
              <a:ext uri="{FF2B5EF4-FFF2-40B4-BE49-F238E27FC236}">
                <a16:creationId xmlns:a16="http://schemas.microsoft.com/office/drawing/2014/main" id="{17F45EA3-5524-422C-9B1A-3DD9EC4D60C4}"/>
              </a:ext>
            </a:extLst>
          </p:cNvPr>
          <p:cNvSpPr/>
          <p:nvPr/>
        </p:nvSpPr>
        <p:spPr>
          <a:xfrm>
            <a:off x="146242" y="1378503"/>
            <a:ext cx="2696876" cy="777136"/>
          </a:xfrm>
          <a:prstGeom prst="rect">
            <a:avLst/>
          </a:prstGeom>
        </p:spPr>
        <p:txBody>
          <a:bodyPr wrap="square" lIns="0">
            <a:spAutoFit/>
          </a:bodyPr>
          <a:lstStyle/>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r>
              <a:rPr kumimoji="0" lang="en-US" sz="1050" b="0" i="0" u="none" strike="noStrike" kern="1200" cap="none" spc="0" normalizeH="0" baseline="0" noProof="0">
                <a:ln>
                  <a:noFill/>
                </a:ln>
                <a:solidFill>
                  <a:prstClr val="white"/>
                </a:solidFill>
                <a:effectLst/>
                <a:uLnTx/>
                <a:uFillTx/>
                <a:latin typeface="Verdana"/>
                <a:ea typeface="+mn-ea"/>
                <a:cs typeface="+mn-cs"/>
              </a:rPr>
              <a:t>Before selecting stakeholders for your 2D pilot, it is important to consider and achieve the following:</a:t>
            </a:r>
          </a:p>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endParaRPr kumimoji="0" lang="en-US" sz="1050" b="0" i="0" u="none" strike="noStrike" kern="1200" cap="none" spc="0" normalizeH="0" baseline="0" noProof="0">
              <a:ln>
                <a:noFill/>
              </a:ln>
              <a:solidFill>
                <a:prstClr val="white"/>
              </a:solidFill>
              <a:effectLst/>
              <a:uLnTx/>
              <a:uFillTx/>
              <a:latin typeface="Verdana"/>
              <a:ea typeface="+mn-ea"/>
              <a:cs typeface="+mn-cs"/>
            </a:endParaRP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Rounded Rectangle 93">
            <a:extLst>
              <a:ext uri="{FF2B5EF4-FFF2-40B4-BE49-F238E27FC236}">
                <a16:creationId xmlns:a16="http://schemas.microsoft.com/office/drawing/2014/main" id="{B3F514B0-47E9-A472-B9DA-C37C9C4517E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WHO</a:t>
            </a:r>
          </a:p>
        </p:txBody>
      </p:sp>
      <p:sp>
        <p:nvSpPr>
          <p:cNvPr id="46" name="Oval 20">
            <a:extLst>
              <a:ext uri="{FF2B5EF4-FFF2-40B4-BE49-F238E27FC236}">
                <a16:creationId xmlns:a16="http://schemas.microsoft.com/office/drawing/2014/main" id="{353F6087-5544-5929-AC6F-4A86CB033767}"/>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47" name="Group 46">
            <a:extLst>
              <a:ext uri="{FF2B5EF4-FFF2-40B4-BE49-F238E27FC236}">
                <a16:creationId xmlns:a16="http://schemas.microsoft.com/office/drawing/2014/main" id="{D64179ED-BBD0-1D65-A54F-8B0857420174}"/>
              </a:ext>
            </a:extLst>
          </p:cNvPr>
          <p:cNvGrpSpPr/>
          <p:nvPr/>
        </p:nvGrpSpPr>
        <p:grpSpPr>
          <a:xfrm>
            <a:off x="179084" y="843299"/>
            <a:ext cx="335080" cy="188652"/>
            <a:chOff x="5753233" y="98648"/>
            <a:chExt cx="528260" cy="324155"/>
          </a:xfrm>
          <a:solidFill>
            <a:schemeClr val="tx2"/>
          </a:solidFill>
        </p:grpSpPr>
        <p:sp>
          <p:nvSpPr>
            <p:cNvPr id="48" name="Freeform 286">
              <a:extLst>
                <a:ext uri="{FF2B5EF4-FFF2-40B4-BE49-F238E27FC236}">
                  <a16:creationId xmlns:a16="http://schemas.microsoft.com/office/drawing/2014/main" id="{408EEF7A-5797-FFDB-3CDD-2C03BFFEBD37}"/>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1" name="Oval 287">
              <a:extLst>
                <a:ext uri="{FF2B5EF4-FFF2-40B4-BE49-F238E27FC236}">
                  <a16:creationId xmlns:a16="http://schemas.microsoft.com/office/drawing/2014/main" id="{FEDD647A-00DA-E05F-DD39-230561E93197}"/>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2" name="Freeform 288">
              <a:extLst>
                <a:ext uri="{FF2B5EF4-FFF2-40B4-BE49-F238E27FC236}">
                  <a16:creationId xmlns:a16="http://schemas.microsoft.com/office/drawing/2014/main" id="{0E37CA88-FB8F-F8A5-CAB0-E64EBEF0B2A9}"/>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3" name="Oval 289">
              <a:extLst>
                <a:ext uri="{FF2B5EF4-FFF2-40B4-BE49-F238E27FC236}">
                  <a16:creationId xmlns:a16="http://schemas.microsoft.com/office/drawing/2014/main" id="{A048B6CB-4BFB-94E5-02CB-BDEF64C3F746}"/>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4" name="Freeform 290">
              <a:extLst>
                <a:ext uri="{FF2B5EF4-FFF2-40B4-BE49-F238E27FC236}">
                  <a16:creationId xmlns:a16="http://schemas.microsoft.com/office/drawing/2014/main" id="{38BE8445-32EB-DF02-898E-9F4790FA87D2}"/>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5" name="Freeform 291">
              <a:extLst>
                <a:ext uri="{FF2B5EF4-FFF2-40B4-BE49-F238E27FC236}">
                  <a16:creationId xmlns:a16="http://schemas.microsoft.com/office/drawing/2014/main" id="{2586D019-DA83-D70E-F808-1FBD676244D8}"/>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sp>
        <p:nvSpPr>
          <p:cNvPr id="40" name="Rectangle 39">
            <a:extLst>
              <a:ext uri="{FF2B5EF4-FFF2-40B4-BE49-F238E27FC236}">
                <a16:creationId xmlns:a16="http://schemas.microsoft.com/office/drawing/2014/main" id="{1861024A-C19C-4D1E-8C96-7DDB4E39FD34}"/>
              </a:ext>
            </a:extLst>
          </p:cNvPr>
          <p:cNvSpPr>
            <a:spLocks/>
          </p:cNvSpPr>
          <p:nvPr/>
        </p:nvSpPr>
        <p:spPr>
          <a:xfrm>
            <a:off x="3105490" y="1258619"/>
            <a:ext cx="5712954" cy="2780915"/>
          </a:xfrm>
          <a:prstGeom prst="rect">
            <a:avLst/>
          </a:prstGeom>
          <a:noFill/>
          <a:ln w="12700" cap="flat" cmpd="sng" algn="ctr">
            <a:noFill/>
            <a:prstDash val="solid"/>
          </a:ln>
          <a:effectLst/>
        </p:spPr>
        <p:txBody>
          <a:bodyPr wrap="square" tIns="54000" rtlCol="0" anchor="t">
            <a:spAutoFit/>
          </a:bodyPr>
          <a:lstStyle/>
          <a:p>
            <a:pPr marL="0" marR="0" lvl="2" indent="0" algn="l" defTabSz="685800" rtl="0" eaLnBrk="1" fontAlgn="base" latinLnBrk="0" hangingPunct="1">
              <a:lnSpc>
                <a:spcPct val="100000"/>
              </a:lnSpc>
              <a:spcBef>
                <a:spcPts val="0"/>
              </a:spcBef>
              <a:spcAft>
                <a:spcPts val="150"/>
              </a:spcAft>
              <a:buClr>
                <a:srgbClr val="002C6C"/>
              </a:buClr>
              <a:buSzTx/>
              <a:buFontTx/>
              <a:buNone/>
              <a:tabLst/>
              <a:defRPr/>
            </a:pPr>
            <a:r>
              <a:rPr kumimoji="0" lang="en-US" sz="1050" b="1" i="0" u="none" strike="noStrike" kern="1200" cap="none" spc="0" normalizeH="0" baseline="0" noProof="0" dirty="0">
                <a:ln>
                  <a:noFill/>
                </a:ln>
                <a:solidFill>
                  <a:srgbClr val="71B790"/>
                </a:solidFill>
                <a:effectLst/>
                <a:uLnTx/>
                <a:uFillTx/>
                <a:latin typeface="Verdana"/>
                <a:ea typeface="ＭＳ Ｐゴシック" charset="0"/>
                <a:cs typeface="+mn-cs"/>
              </a:rPr>
              <a:t>STAKEHOLDERS (WHO)</a:t>
            </a:r>
          </a:p>
          <a:p>
            <a:pPr marL="0" marR="0" lvl="2" indent="0" algn="l" defTabSz="685800" rtl="0" eaLnBrk="1" fontAlgn="base" latinLnBrk="0" hangingPunct="1">
              <a:lnSpc>
                <a:spcPct val="100000"/>
              </a:lnSpc>
              <a:spcBef>
                <a:spcPts val="0"/>
              </a:spcBef>
              <a:spcAft>
                <a:spcPts val="150"/>
              </a:spcAft>
              <a:buClr>
                <a:srgbClr val="002C6C"/>
              </a:buClr>
              <a:buSzTx/>
              <a:buFontTx/>
              <a:buNone/>
              <a:tabLst/>
              <a:defRPr/>
            </a:pPr>
            <a:endParaRPr kumimoji="0" lang="en-US" sz="1050" b="1" i="0" u="none" strike="noStrike" kern="1200" cap="none" spc="0" normalizeH="0" baseline="0" noProof="0" dirty="0">
              <a:ln>
                <a:noFill/>
              </a:ln>
              <a:solidFill>
                <a:srgbClr val="22BCB9"/>
              </a:solidFill>
              <a:effectLst/>
              <a:uLnTx/>
              <a:uFillTx/>
              <a:latin typeface="Verdana"/>
              <a:ea typeface="ＭＳ Ｐゴシック" charset="0"/>
              <a:cs typeface="+mn-cs"/>
            </a:endParaRP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Ensure top-management commitment</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Identify updates needed to data governance models</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Identify adjustments needs to product lifecycle management processes</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Ensure cross-functional teams are involved from IT, Supply Chain and marketing</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Consider partnering with a trading partner that has similar timelines and goals</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Involve applicable equipment system and IT solution providers</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Ensure retailers and manufacturers collaborate on the desired barcode and data attributes and outline the benefits for each stakeholder</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Set up a matrix to clarify roles and responsibilities within your organisation and between external partner organisations</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Partner with internal and regulatory compliance resources if regulatory requirements need to be met</a:t>
            </a:r>
          </a:p>
        </p:txBody>
      </p:sp>
      <p:cxnSp>
        <p:nvCxnSpPr>
          <p:cNvPr id="41" name="Straight Connector 40">
            <a:extLst>
              <a:ext uri="{FF2B5EF4-FFF2-40B4-BE49-F238E27FC236}">
                <a16:creationId xmlns:a16="http://schemas.microsoft.com/office/drawing/2014/main" id="{D9044B54-E47E-4D1F-94BF-B9A45B005B7E}"/>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Rounded Rectangle 93">
            <a:extLst>
              <a:ext uri="{FF2B5EF4-FFF2-40B4-BE49-F238E27FC236}">
                <a16:creationId xmlns:a16="http://schemas.microsoft.com/office/drawing/2014/main" id="{44193A49-6312-4CC5-8151-1CA257E3C05C}"/>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Key learnings</a:t>
            </a:r>
          </a:p>
        </p:txBody>
      </p:sp>
      <p:sp>
        <p:nvSpPr>
          <p:cNvPr id="74" name="Oval 20">
            <a:extLst>
              <a:ext uri="{FF2B5EF4-FFF2-40B4-BE49-F238E27FC236}">
                <a16:creationId xmlns:a16="http://schemas.microsoft.com/office/drawing/2014/main" id="{BDFA09F3-2D9E-4710-AF75-43A63DB12F3A}"/>
              </a:ext>
            </a:extLst>
          </p:cNvPr>
          <p:cNvSpPr/>
          <p:nvPr/>
        </p:nvSpPr>
        <p:spPr>
          <a:xfrm>
            <a:off x="3442487" y="698010"/>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85" name="Groupe 243">
            <a:extLst>
              <a:ext uri="{FF2B5EF4-FFF2-40B4-BE49-F238E27FC236}">
                <a16:creationId xmlns:a16="http://schemas.microsoft.com/office/drawing/2014/main" id="{2A2B700E-614E-400F-8A02-13D9C7F7BE70}"/>
              </a:ext>
            </a:extLst>
          </p:cNvPr>
          <p:cNvGrpSpPr/>
          <p:nvPr/>
        </p:nvGrpSpPr>
        <p:grpSpPr>
          <a:xfrm>
            <a:off x="3529255" y="772742"/>
            <a:ext cx="274325" cy="285809"/>
            <a:chOff x="7826375" y="766763"/>
            <a:chExt cx="412750" cy="501651"/>
          </a:xfrm>
          <a:solidFill>
            <a:schemeClr val="tx2"/>
          </a:solidFill>
        </p:grpSpPr>
        <p:sp>
          <p:nvSpPr>
            <p:cNvPr id="86" name="Freeform 103">
              <a:extLst>
                <a:ext uri="{FF2B5EF4-FFF2-40B4-BE49-F238E27FC236}">
                  <a16:creationId xmlns:a16="http://schemas.microsoft.com/office/drawing/2014/main" id="{C80E84AF-A54A-4781-AE96-95372746C9D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87" name="Freeform 104">
              <a:extLst>
                <a:ext uri="{FF2B5EF4-FFF2-40B4-BE49-F238E27FC236}">
                  <a16:creationId xmlns:a16="http://schemas.microsoft.com/office/drawing/2014/main" id="{0538FA83-D5BC-41E4-99D1-1FA5E43DBD7E}"/>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88" name="Freeform 105">
              <a:extLst>
                <a:ext uri="{FF2B5EF4-FFF2-40B4-BE49-F238E27FC236}">
                  <a16:creationId xmlns:a16="http://schemas.microsoft.com/office/drawing/2014/main" id="{6BEF5AB0-4C16-42BD-9E19-BDC6A5987233}"/>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89" name="Freeform 106">
              <a:extLst>
                <a:ext uri="{FF2B5EF4-FFF2-40B4-BE49-F238E27FC236}">
                  <a16:creationId xmlns:a16="http://schemas.microsoft.com/office/drawing/2014/main" id="{13C81242-9D0D-46F6-9A87-19DCF28E0994}"/>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0" name="Rectangle 107">
              <a:extLst>
                <a:ext uri="{FF2B5EF4-FFF2-40B4-BE49-F238E27FC236}">
                  <a16:creationId xmlns:a16="http://schemas.microsoft.com/office/drawing/2014/main" id="{E5D4EBCF-4A04-41CB-8EF7-E6C3850F6A5F}"/>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1" name="Freeform 108">
              <a:extLst>
                <a:ext uri="{FF2B5EF4-FFF2-40B4-BE49-F238E27FC236}">
                  <a16:creationId xmlns:a16="http://schemas.microsoft.com/office/drawing/2014/main" id="{9C561442-F737-45B8-8631-C185FB672DA7}"/>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2" name="Freeform 109">
              <a:extLst>
                <a:ext uri="{FF2B5EF4-FFF2-40B4-BE49-F238E27FC236}">
                  <a16:creationId xmlns:a16="http://schemas.microsoft.com/office/drawing/2014/main" id="{CAB90950-FA12-45E0-B099-55DFD253D31C}"/>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3" name="Rectangle 110">
              <a:extLst>
                <a:ext uri="{FF2B5EF4-FFF2-40B4-BE49-F238E27FC236}">
                  <a16:creationId xmlns:a16="http://schemas.microsoft.com/office/drawing/2014/main" id="{5F7BF096-FF38-4848-B15A-5BEDAE532652}"/>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4" name="Rectangle 111">
              <a:extLst>
                <a:ext uri="{FF2B5EF4-FFF2-40B4-BE49-F238E27FC236}">
                  <a16:creationId xmlns:a16="http://schemas.microsoft.com/office/drawing/2014/main" id="{892C1EDF-2374-48E1-BCB2-E6FD4CBC39E2}"/>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5" name="Rectangle 112">
              <a:extLst>
                <a:ext uri="{FF2B5EF4-FFF2-40B4-BE49-F238E27FC236}">
                  <a16:creationId xmlns:a16="http://schemas.microsoft.com/office/drawing/2014/main" id="{0A4C5B00-5F7C-4175-AE96-C71D40A2F70A}"/>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96" name="Freeform 113">
              <a:extLst>
                <a:ext uri="{FF2B5EF4-FFF2-40B4-BE49-F238E27FC236}">
                  <a16:creationId xmlns:a16="http://schemas.microsoft.com/office/drawing/2014/main" id="{E701ACDA-AB4A-4AA1-8346-EE1054752DD2}"/>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sp>
        <p:nvSpPr>
          <p:cNvPr id="56" name="Slide Number Placeholder 3">
            <a:extLst>
              <a:ext uri="{FF2B5EF4-FFF2-40B4-BE49-F238E27FC236}">
                <a16:creationId xmlns:a16="http://schemas.microsoft.com/office/drawing/2014/main" id="{5BC007EC-5A8C-43F2-B961-FACFE88F8161}"/>
              </a:ext>
            </a:extLst>
          </p:cNvPr>
          <p:cNvSpPr>
            <a:spLocks noGrp="1"/>
          </p:cNvSpPr>
          <p:nvPr>
            <p:ph type="sldNum" sz="quarter" idx="12"/>
          </p:nvPr>
        </p:nvSpPr>
        <p:spPr>
          <a:xfrm>
            <a:off x="8447486" y="4759631"/>
            <a:ext cx="247535" cy="150195"/>
          </a:xfrm>
        </p:spPr>
        <p:txBody>
          <a:bodyPr/>
          <a:lstStyle>
            <a:lvl1pPr rtl="0">
              <a:defRPr/>
            </a:lvl1pPr>
          </a:lstStyle>
          <a:p>
            <a:pPr marL="0" marR="0" lvl="0" indent="0" algn="r" defTabSz="6858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700" b="0" i="0" u="none" strike="noStrike" kern="1200" cap="none" spc="0" normalizeH="0" baseline="0" noProof="0" smtClean="0">
                <a:ln>
                  <a:noFill/>
                </a:ln>
                <a:solidFill>
                  <a:srgbClr val="454545"/>
                </a:solidFill>
                <a:effectLst/>
                <a:uLnTx/>
                <a:uFillTx/>
                <a:latin typeface="Verdana"/>
                <a:ea typeface="+mn-ea"/>
              </a:rPr>
              <a:pPr marL="0" marR="0" lvl="0" indent="0" algn="r" defTabSz="685800" rtl="0" eaLnBrk="1" fontAlgn="base" latinLnBrk="0" hangingPunct="1">
                <a:lnSpc>
                  <a:spcPct val="100000"/>
                </a:lnSpc>
                <a:spcBef>
                  <a:spcPts val="0"/>
                </a:spcBef>
                <a:spcAft>
                  <a:spcPct val="0"/>
                </a:spcAft>
                <a:buClrTx/>
                <a:buSzTx/>
                <a:buFontTx/>
                <a:buNone/>
                <a:tabLst/>
                <a:defRPr/>
              </a:pPr>
              <a:t>42</a:t>
            </a:fld>
            <a:endParaRPr kumimoji="0" lang="en-US" sz="700" b="0" i="0" u="none" strike="noStrike" kern="1200" cap="none" spc="0" normalizeH="0" baseline="0" noProof="0">
              <a:ln>
                <a:noFill/>
              </a:ln>
              <a:solidFill>
                <a:srgbClr val="454545"/>
              </a:solidFill>
              <a:effectLst/>
              <a:uLnTx/>
              <a:uFillTx/>
              <a:latin typeface="Verdana"/>
              <a:ea typeface="+mn-ea"/>
            </a:endParaRPr>
          </a:p>
        </p:txBody>
      </p:sp>
      <p:sp>
        <p:nvSpPr>
          <p:cNvPr id="8" name="AutoShape 2">
            <a:hlinkClick r:id="rId6" action="ppaction://hlinksldjump"/>
            <a:extLst>
              <a:ext uri="{FF2B5EF4-FFF2-40B4-BE49-F238E27FC236}">
                <a16:creationId xmlns:a16="http://schemas.microsoft.com/office/drawing/2014/main" id="{AD979945-607D-B297-8A2E-4413A7B3DEEC}"/>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0" name="AutoShape 2">
            <a:hlinkClick r:id="rId7" action="ppaction://hlinksldjump"/>
            <a:extLst>
              <a:ext uri="{FF2B5EF4-FFF2-40B4-BE49-F238E27FC236}">
                <a16:creationId xmlns:a16="http://schemas.microsoft.com/office/drawing/2014/main" id="{3B80D490-AF36-FDF8-A661-E5A97A09C71B}"/>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1" name="AutoShape 2">
            <a:hlinkClick r:id="rId8" action="ppaction://hlinksldjump"/>
            <a:extLst>
              <a:ext uri="{FF2B5EF4-FFF2-40B4-BE49-F238E27FC236}">
                <a16:creationId xmlns:a16="http://schemas.microsoft.com/office/drawing/2014/main" id="{148F0432-587C-8129-9248-6F033439A86E}"/>
              </a:ext>
            </a:extLst>
          </p:cNvPr>
          <p:cNvSpPr>
            <a:spLocks noChangeArrowheads="1"/>
          </p:cNvSpPr>
          <p:nvPr/>
        </p:nvSpPr>
        <p:spPr bwMode="gray">
          <a:xfrm>
            <a:off x="4680557" y="4535154"/>
            <a:ext cx="797767" cy="185652"/>
          </a:xfrm>
          <a:prstGeom prst="roundRect">
            <a:avLst>
              <a:gd name="adj" fmla="val 50000"/>
            </a:avLst>
          </a:prstGeom>
          <a:solidFill>
            <a:srgbClr val="71B790"/>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WHO</a:t>
            </a:r>
          </a:p>
        </p:txBody>
      </p:sp>
      <p:sp>
        <p:nvSpPr>
          <p:cNvPr id="12" name="AutoShape 2">
            <a:hlinkClick r:id="rId9" action="ppaction://hlinksldjump"/>
            <a:extLst>
              <a:ext uri="{FF2B5EF4-FFF2-40B4-BE49-F238E27FC236}">
                <a16:creationId xmlns:a16="http://schemas.microsoft.com/office/drawing/2014/main" id="{3947D5C9-2A66-E6D0-086A-0F58D311D1C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3" name="AutoShape 2">
            <a:hlinkClick r:id="rId10" action="ppaction://hlinksldjump"/>
            <a:extLst>
              <a:ext uri="{FF2B5EF4-FFF2-40B4-BE49-F238E27FC236}">
                <a16:creationId xmlns:a16="http://schemas.microsoft.com/office/drawing/2014/main" id="{64189E0D-4974-A9DE-2CB0-F9C58E0629B9}"/>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3" name="Group 22">
            <a:extLst>
              <a:ext uri="{FF2B5EF4-FFF2-40B4-BE49-F238E27FC236}">
                <a16:creationId xmlns:a16="http://schemas.microsoft.com/office/drawing/2014/main" id="{A0463946-AB32-0A1D-56AB-D7217DEB2727}"/>
              </a:ext>
            </a:extLst>
          </p:cNvPr>
          <p:cNvGrpSpPr/>
          <p:nvPr/>
        </p:nvGrpSpPr>
        <p:grpSpPr>
          <a:xfrm>
            <a:off x="7405014" y="4531233"/>
            <a:ext cx="186825" cy="186825"/>
            <a:chOff x="9873352" y="6041644"/>
            <a:chExt cx="249100" cy="249100"/>
          </a:xfrm>
        </p:grpSpPr>
        <p:sp>
          <p:nvSpPr>
            <p:cNvPr id="24" name="Oval 23">
              <a:hlinkClick r:id="" action="ppaction://hlinkshowjump?jump=previousslide"/>
              <a:extLst>
                <a:ext uri="{FF2B5EF4-FFF2-40B4-BE49-F238E27FC236}">
                  <a16:creationId xmlns:a16="http://schemas.microsoft.com/office/drawing/2014/main" id="{BBA902EE-AAE0-9699-3A13-215F372AD507}"/>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5" name="Group 24">
              <a:extLst>
                <a:ext uri="{FF2B5EF4-FFF2-40B4-BE49-F238E27FC236}">
                  <a16:creationId xmlns:a16="http://schemas.microsoft.com/office/drawing/2014/main" id="{FCB3C71B-3D20-92FC-203C-26C2CD7BA216}"/>
                </a:ext>
              </a:extLst>
            </p:cNvPr>
            <p:cNvGrpSpPr/>
            <p:nvPr userDrawn="1"/>
          </p:nvGrpSpPr>
          <p:grpSpPr>
            <a:xfrm>
              <a:off x="9971776" y="6136088"/>
              <a:ext cx="41137" cy="66044"/>
              <a:chOff x="3345327" y="4804129"/>
              <a:chExt cx="74099" cy="118964"/>
            </a:xfrm>
          </p:grpSpPr>
          <p:cxnSp>
            <p:nvCxnSpPr>
              <p:cNvPr id="26" name="Straight Connector 25">
                <a:hlinkClick r:id="" action="ppaction://hlinkshowjump?jump=previousslide"/>
                <a:extLst>
                  <a:ext uri="{FF2B5EF4-FFF2-40B4-BE49-F238E27FC236}">
                    <a16:creationId xmlns:a16="http://schemas.microsoft.com/office/drawing/2014/main" id="{B9C9F0CD-FB1A-CF6F-1A1A-F735C309F05A}"/>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hlinkClick r:id="" action="ppaction://hlinkshowjump?jump=previousslide"/>
                <a:extLst>
                  <a:ext uri="{FF2B5EF4-FFF2-40B4-BE49-F238E27FC236}">
                    <a16:creationId xmlns:a16="http://schemas.microsoft.com/office/drawing/2014/main" id="{895B73FC-8CA6-8620-D469-5FF1A2D61502}"/>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8" name="Group 27">
            <a:extLst>
              <a:ext uri="{FF2B5EF4-FFF2-40B4-BE49-F238E27FC236}">
                <a16:creationId xmlns:a16="http://schemas.microsoft.com/office/drawing/2014/main" id="{55AF83DB-4D75-4611-4C5C-F08BA97692BC}"/>
              </a:ext>
            </a:extLst>
          </p:cNvPr>
          <p:cNvGrpSpPr/>
          <p:nvPr/>
        </p:nvGrpSpPr>
        <p:grpSpPr>
          <a:xfrm>
            <a:off x="7642346" y="4531233"/>
            <a:ext cx="186825" cy="186825"/>
            <a:chOff x="10189795" y="6045160"/>
            <a:chExt cx="249100" cy="249100"/>
          </a:xfrm>
        </p:grpSpPr>
        <p:sp>
          <p:nvSpPr>
            <p:cNvPr id="29" name="Oval 28">
              <a:hlinkClick r:id="" action="ppaction://hlinkshowjump?jump=nextslide"/>
              <a:extLst>
                <a:ext uri="{FF2B5EF4-FFF2-40B4-BE49-F238E27FC236}">
                  <a16:creationId xmlns:a16="http://schemas.microsoft.com/office/drawing/2014/main" id="{BD08A0B4-ED5C-DBB4-A7F5-BEFDEA0063BA}"/>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0" name="Group 29">
              <a:extLst>
                <a:ext uri="{FF2B5EF4-FFF2-40B4-BE49-F238E27FC236}">
                  <a16:creationId xmlns:a16="http://schemas.microsoft.com/office/drawing/2014/main" id="{5AE64037-0221-1A6A-9C27-8F81CF4714A4}"/>
                </a:ext>
              </a:extLst>
            </p:cNvPr>
            <p:cNvGrpSpPr/>
            <p:nvPr userDrawn="1"/>
          </p:nvGrpSpPr>
          <p:grpSpPr>
            <a:xfrm flipH="1" flipV="1">
              <a:off x="10297292" y="6133992"/>
              <a:ext cx="41137" cy="66044"/>
              <a:chOff x="3345327" y="4804129"/>
              <a:chExt cx="74099" cy="118964"/>
            </a:xfrm>
          </p:grpSpPr>
          <p:cxnSp>
            <p:nvCxnSpPr>
              <p:cNvPr id="31" name="Straight Connector 30">
                <a:hlinkClick r:id="" action="ppaction://hlinkshowjump?jump=nextslide"/>
                <a:extLst>
                  <a:ext uri="{FF2B5EF4-FFF2-40B4-BE49-F238E27FC236}">
                    <a16:creationId xmlns:a16="http://schemas.microsoft.com/office/drawing/2014/main" id="{B31AA5B3-C2F0-B645-46BD-4E4D5CFFC3BC}"/>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hlinkClick r:id="" action="ppaction://hlinkshowjump?jump=nextslide"/>
                <a:extLst>
                  <a:ext uri="{FF2B5EF4-FFF2-40B4-BE49-F238E27FC236}">
                    <a16:creationId xmlns:a16="http://schemas.microsoft.com/office/drawing/2014/main" id="{FCE488FE-D568-FBC4-B5BB-E4F36654BA9E}"/>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5" name="Rounded Rectangle 14">
            <a:hlinkClick r:id="rId11"/>
            <a:extLst>
              <a:ext uri="{FF2B5EF4-FFF2-40B4-BE49-F238E27FC236}">
                <a16:creationId xmlns:a16="http://schemas.microsoft.com/office/drawing/2014/main" id="{96D35EC0-6852-5829-9505-291DCF1D9343}"/>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4" name="Arrow: Right 88">
            <a:hlinkClick r:id="" action="ppaction://hlinkshowjump?jump=lastslideviewed"/>
            <a:extLst>
              <a:ext uri="{FF2B5EF4-FFF2-40B4-BE49-F238E27FC236}">
                <a16:creationId xmlns:a16="http://schemas.microsoft.com/office/drawing/2014/main" id="{840C4B7C-8767-B184-769A-C440C7A94418}"/>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Graphic 5">
            <a:hlinkClick r:id="rId12" action="ppaction://hlinksldjump"/>
            <a:extLst>
              <a:ext uri="{FF2B5EF4-FFF2-40B4-BE49-F238E27FC236}">
                <a16:creationId xmlns:a16="http://schemas.microsoft.com/office/drawing/2014/main" id="{C71BAE6A-A425-6D1D-47C5-C55FD3B15D6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2300211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BD31183-10B3-47F9-AB96-0860552C8D23}"/>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9BD31183-10B3-47F9-AB96-0860552C8D23}"/>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43</a:t>
            </a:fld>
            <a:endParaRPr lang="en-US" noProof="0"/>
          </a:p>
        </p:txBody>
      </p:sp>
      <p:sp>
        <p:nvSpPr>
          <p:cNvPr id="15" name="Espace réservé du texte 3">
            <a:hlinkClick r:id="rId9" action="ppaction://hlinksldjump"/>
            <a:extLst>
              <a:ext uri="{FF2B5EF4-FFF2-40B4-BE49-F238E27FC236}">
                <a16:creationId xmlns:a16="http://schemas.microsoft.com/office/drawing/2014/main" id="{213ED067-EC05-4822-9BAE-2D1C0245B455}"/>
              </a:ext>
            </a:extLst>
          </p:cNvPr>
          <p:cNvSpPr txBox="1">
            <a:spLocks/>
          </p:cNvSpPr>
          <p:nvPr>
            <p:custDataLst>
              <p:tags r:id="rId2"/>
            </p:custDataLst>
          </p:nvPr>
        </p:nvSpPr>
        <p:spPr>
          <a:xfrm>
            <a:off x="0" y="-1"/>
            <a:ext cx="9144000" cy="4541950"/>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6" name="Text Placeholder 2">
            <a:extLst>
              <a:ext uri="{FF2B5EF4-FFF2-40B4-BE49-F238E27FC236}">
                <a16:creationId xmlns:a16="http://schemas.microsoft.com/office/drawing/2014/main" id="{F863C65F-507A-413B-8B76-7EBE8052A8E0}"/>
              </a:ext>
            </a:extLst>
          </p:cNvPr>
          <p:cNvSpPr>
            <a:spLocks noGrp="1"/>
          </p:cNvSpPr>
          <p:nvPr>
            <p:ph type="body" sz="quarter" idx="14"/>
          </p:nvPr>
        </p:nvSpPr>
        <p:spPr>
          <a:xfrm>
            <a:off x="453090" y="526008"/>
            <a:ext cx="8237820" cy="1588542"/>
          </a:xfrm>
        </p:spPr>
        <p:txBody>
          <a:bodyPr/>
          <a:lstStyle/>
          <a:p>
            <a:pPr algn="ctr"/>
            <a:r>
              <a:rPr lang="en-US" b="0"/>
              <a:t>Set up the project, the </a:t>
            </a:r>
            <a:r>
              <a:rPr lang="en-US"/>
              <a:t>HOW</a:t>
            </a:r>
          </a:p>
        </p:txBody>
      </p:sp>
      <p:sp>
        <p:nvSpPr>
          <p:cNvPr id="17" name="Espace réservé du texte 3">
            <a:hlinkClick r:id="rId10" action="ppaction://hlinksldjump"/>
            <a:extLst>
              <a:ext uri="{FF2B5EF4-FFF2-40B4-BE49-F238E27FC236}">
                <a16:creationId xmlns:a16="http://schemas.microsoft.com/office/drawing/2014/main" id="{B65ECB77-D4B8-4C8A-AC77-C7B3FA93838E}"/>
              </a:ext>
            </a:extLst>
          </p:cNvPr>
          <p:cNvSpPr txBox="1">
            <a:spLocks/>
          </p:cNvSpPr>
          <p:nvPr>
            <p:custDataLst>
              <p:tags r:id="rId3"/>
            </p:custDataLst>
          </p:nvPr>
        </p:nvSpPr>
        <p:spPr>
          <a:xfrm>
            <a:off x="5216042" y="2347306"/>
            <a:ext cx="2953923" cy="574329"/>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975">
                <a:solidFill>
                  <a:schemeClr val="bg1"/>
                </a:solidFill>
              </a:rPr>
              <a:t>How to set up and implement a 2D pilot; looking at different pilot building blocks, learnings and pitfalls</a:t>
            </a:r>
          </a:p>
        </p:txBody>
      </p:sp>
      <p:grpSp>
        <p:nvGrpSpPr>
          <p:cNvPr id="40" name="Group 39">
            <a:extLst>
              <a:ext uri="{FF2B5EF4-FFF2-40B4-BE49-F238E27FC236}">
                <a16:creationId xmlns:a16="http://schemas.microsoft.com/office/drawing/2014/main" id="{8C0EFCC5-F191-407D-AACD-C7D85AF2427A}"/>
              </a:ext>
            </a:extLst>
          </p:cNvPr>
          <p:cNvGrpSpPr/>
          <p:nvPr/>
        </p:nvGrpSpPr>
        <p:grpSpPr>
          <a:xfrm>
            <a:off x="4014662" y="1992035"/>
            <a:ext cx="1114678" cy="1159431"/>
            <a:chOff x="7250861" y="4011186"/>
            <a:chExt cx="1720037" cy="1789097"/>
          </a:xfrm>
        </p:grpSpPr>
        <p:grpSp>
          <p:nvGrpSpPr>
            <p:cNvPr id="41" name="Group 40">
              <a:extLst>
                <a:ext uri="{FF2B5EF4-FFF2-40B4-BE49-F238E27FC236}">
                  <a16:creationId xmlns:a16="http://schemas.microsoft.com/office/drawing/2014/main" id="{FA0B44E5-9395-4881-90D0-38236AE2C331}"/>
                </a:ext>
              </a:extLst>
            </p:cNvPr>
            <p:cNvGrpSpPr/>
            <p:nvPr/>
          </p:nvGrpSpPr>
          <p:grpSpPr>
            <a:xfrm>
              <a:off x="7250861" y="4011186"/>
              <a:ext cx="1720037" cy="1789097"/>
              <a:chOff x="6721817" y="935673"/>
              <a:chExt cx="1796366" cy="1868488"/>
            </a:xfrm>
            <a:solidFill>
              <a:schemeClr val="bg1"/>
            </a:solidFill>
          </p:grpSpPr>
          <p:sp>
            <p:nvSpPr>
              <p:cNvPr id="46" name="Freeform 5">
                <a:extLst>
                  <a:ext uri="{FF2B5EF4-FFF2-40B4-BE49-F238E27FC236}">
                    <a16:creationId xmlns:a16="http://schemas.microsoft.com/office/drawing/2014/main" id="{834E2D13-75DC-4F7B-B104-FBFAF2916FB9}"/>
                  </a:ext>
                </a:extLst>
              </p:cNvPr>
              <p:cNvSpPr>
                <a:spLocks/>
              </p:cNvSpPr>
              <p:nvPr/>
            </p:nvSpPr>
            <p:spPr bwMode="auto">
              <a:xfrm>
                <a:off x="6795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7" name="Freeform 6">
                <a:extLst>
                  <a:ext uri="{FF2B5EF4-FFF2-40B4-BE49-F238E27FC236}">
                    <a16:creationId xmlns:a16="http://schemas.microsoft.com/office/drawing/2014/main" id="{905A00E7-9DAC-4D43-87B4-96F4D3160357}"/>
                  </a:ext>
                </a:extLst>
              </p:cNvPr>
              <p:cNvSpPr>
                <a:spLocks/>
              </p:cNvSpPr>
              <p:nvPr/>
            </p:nvSpPr>
            <p:spPr bwMode="auto">
              <a:xfrm>
                <a:off x="6721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8" name="Oval 7">
                <a:extLst>
                  <a:ext uri="{FF2B5EF4-FFF2-40B4-BE49-F238E27FC236}">
                    <a16:creationId xmlns:a16="http://schemas.microsoft.com/office/drawing/2014/main" id="{7116E673-168E-458F-9972-388BEC247821}"/>
                  </a:ext>
                </a:extLst>
              </p:cNvPr>
              <p:cNvSpPr>
                <a:spLocks noChangeArrowheads="1"/>
              </p:cNvSpPr>
              <p:nvPr/>
            </p:nvSpPr>
            <p:spPr bwMode="auto">
              <a:xfrm>
                <a:off x="6962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42" name="Group 41">
              <a:extLst>
                <a:ext uri="{FF2B5EF4-FFF2-40B4-BE49-F238E27FC236}">
                  <a16:creationId xmlns:a16="http://schemas.microsoft.com/office/drawing/2014/main" id="{889EC5F6-95AA-4CE7-9390-2ECE329B99B5}"/>
                </a:ext>
              </a:extLst>
            </p:cNvPr>
            <p:cNvGrpSpPr/>
            <p:nvPr/>
          </p:nvGrpSpPr>
          <p:grpSpPr>
            <a:xfrm>
              <a:off x="7760367" y="4555213"/>
              <a:ext cx="701038" cy="701039"/>
              <a:chOff x="5677361" y="5775659"/>
              <a:chExt cx="733425" cy="733425"/>
            </a:xfrm>
            <a:solidFill>
              <a:srgbClr val="22BCB9"/>
            </a:solidFill>
          </p:grpSpPr>
          <p:sp>
            <p:nvSpPr>
              <p:cNvPr id="43" name="Freeform: Shape 48">
                <a:extLst>
                  <a:ext uri="{FF2B5EF4-FFF2-40B4-BE49-F238E27FC236}">
                    <a16:creationId xmlns:a16="http://schemas.microsoft.com/office/drawing/2014/main" id="{CCCA4D3B-6B50-4969-94E7-4E8949E31E72}"/>
                  </a:ext>
                </a:extLst>
              </p:cNvPr>
              <p:cNvSpPr/>
              <p:nvPr/>
            </p:nvSpPr>
            <p:spPr>
              <a:xfrm>
                <a:off x="5677361" y="5775659"/>
                <a:ext cx="733425" cy="733425"/>
              </a:xfrm>
              <a:custGeom>
                <a:avLst/>
                <a:gdLst>
                  <a:gd name="connsiteX0" fmla="*/ 627300 w 733425"/>
                  <a:gd name="connsiteY0" fmla="*/ 205532 h 733425"/>
                  <a:gd name="connsiteX1" fmla="*/ 599391 w 733425"/>
                  <a:gd name="connsiteY1" fmla="*/ 162194 h 733425"/>
                  <a:gd name="connsiteX2" fmla="*/ 641016 w 733425"/>
                  <a:gd name="connsiteY2" fmla="*/ 117045 h 733425"/>
                  <a:gd name="connsiteX3" fmla="*/ 513285 w 733425"/>
                  <a:gd name="connsiteY3" fmla="*/ 28558 h 733425"/>
                  <a:gd name="connsiteX4" fmla="*/ 485662 w 733425"/>
                  <a:gd name="connsiteY4" fmla="*/ 83422 h 733425"/>
                  <a:gd name="connsiteX5" fmla="*/ 435275 w 733425"/>
                  <a:gd name="connsiteY5" fmla="*/ 72563 h 733425"/>
                  <a:gd name="connsiteX6" fmla="*/ 384888 w 733425"/>
                  <a:gd name="connsiteY6" fmla="*/ 61705 h 733425"/>
                  <a:gd name="connsiteX7" fmla="*/ 382412 w 733425"/>
                  <a:gd name="connsiteY7" fmla="*/ 173 h 733425"/>
                  <a:gd name="connsiteX8" fmla="*/ 303926 w 733425"/>
                  <a:gd name="connsiteY8" fmla="*/ 5984 h 733425"/>
                  <a:gd name="connsiteX9" fmla="*/ 229535 w 733425"/>
                  <a:gd name="connsiteY9" fmla="*/ 27891 h 733425"/>
                  <a:gd name="connsiteX10" fmla="*/ 248871 w 733425"/>
                  <a:gd name="connsiteY10" fmla="*/ 86375 h 733425"/>
                  <a:gd name="connsiteX11" fmla="*/ 205532 w 733425"/>
                  <a:gd name="connsiteY11" fmla="*/ 114283 h 733425"/>
                  <a:gd name="connsiteX12" fmla="*/ 162194 w 733425"/>
                  <a:gd name="connsiteY12" fmla="*/ 142191 h 733425"/>
                  <a:gd name="connsiteX13" fmla="*/ 117045 w 733425"/>
                  <a:gd name="connsiteY13" fmla="*/ 100567 h 733425"/>
                  <a:gd name="connsiteX14" fmla="*/ 28558 w 733425"/>
                  <a:gd name="connsiteY14" fmla="*/ 228297 h 733425"/>
                  <a:gd name="connsiteX15" fmla="*/ 83422 w 733425"/>
                  <a:gd name="connsiteY15" fmla="*/ 255920 h 733425"/>
                  <a:gd name="connsiteX16" fmla="*/ 72564 w 733425"/>
                  <a:gd name="connsiteY16" fmla="*/ 306307 h 733425"/>
                  <a:gd name="connsiteX17" fmla="*/ 61705 w 733425"/>
                  <a:gd name="connsiteY17" fmla="*/ 356694 h 733425"/>
                  <a:gd name="connsiteX18" fmla="*/ 173 w 733425"/>
                  <a:gd name="connsiteY18" fmla="*/ 359171 h 733425"/>
                  <a:gd name="connsiteX19" fmla="*/ 5984 w 733425"/>
                  <a:gd name="connsiteY19" fmla="*/ 437657 h 733425"/>
                  <a:gd name="connsiteX20" fmla="*/ 27891 w 733425"/>
                  <a:gd name="connsiteY20" fmla="*/ 512047 h 733425"/>
                  <a:gd name="connsiteX21" fmla="*/ 86375 w 733425"/>
                  <a:gd name="connsiteY21" fmla="*/ 492711 h 733425"/>
                  <a:gd name="connsiteX22" fmla="*/ 114283 w 733425"/>
                  <a:gd name="connsiteY22" fmla="*/ 536050 h 733425"/>
                  <a:gd name="connsiteX23" fmla="*/ 142191 w 733425"/>
                  <a:gd name="connsiteY23" fmla="*/ 579389 h 733425"/>
                  <a:gd name="connsiteX24" fmla="*/ 100567 w 733425"/>
                  <a:gd name="connsiteY24" fmla="*/ 624537 h 733425"/>
                  <a:gd name="connsiteX25" fmla="*/ 228297 w 733425"/>
                  <a:gd name="connsiteY25" fmla="*/ 713025 h 733425"/>
                  <a:gd name="connsiteX26" fmla="*/ 255920 w 733425"/>
                  <a:gd name="connsiteY26" fmla="*/ 658161 h 733425"/>
                  <a:gd name="connsiteX27" fmla="*/ 306307 w 733425"/>
                  <a:gd name="connsiteY27" fmla="*/ 669019 h 733425"/>
                  <a:gd name="connsiteX28" fmla="*/ 356694 w 733425"/>
                  <a:gd name="connsiteY28" fmla="*/ 679877 h 733425"/>
                  <a:gd name="connsiteX29" fmla="*/ 359171 w 733425"/>
                  <a:gd name="connsiteY29" fmla="*/ 741409 h 733425"/>
                  <a:gd name="connsiteX30" fmla="*/ 437657 w 733425"/>
                  <a:gd name="connsiteY30" fmla="*/ 735599 h 733425"/>
                  <a:gd name="connsiteX31" fmla="*/ 512047 w 733425"/>
                  <a:gd name="connsiteY31" fmla="*/ 713691 h 733425"/>
                  <a:gd name="connsiteX32" fmla="*/ 492711 w 733425"/>
                  <a:gd name="connsiteY32" fmla="*/ 655208 h 733425"/>
                  <a:gd name="connsiteX33" fmla="*/ 536050 w 733425"/>
                  <a:gd name="connsiteY33" fmla="*/ 627300 h 733425"/>
                  <a:gd name="connsiteX34" fmla="*/ 579389 w 733425"/>
                  <a:gd name="connsiteY34" fmla="*/ 599391 h 733425"/>
                  <a:gd name="connsiteX35" fmla="*/ 624537 w 733425"/>
                  <a:gd name="connsiteY35" fmla="*/ 641016 h 733425"/>
                  <a:gd name="connsiteX36" fmla="*/ 713025 w 733425"/>
                  <a:gd name="connsiteY36" fmla="*/ 513285 h 733425"/>
                  <a:gd name="connsiteX37" fmla="*/ 658161 w 733425"/>
                  <a:gd name="connsiteY37" fmla="*/ 485663 h 733425"/>
                  <a:gd name="connsiteX38" fmla="*/ 669019 w 733425"/>
                  <a:gd name="connsiteY38" fmla="*/ 435276 h 733425"/>
                  <a:gd name="connsiteX39" fmla="*/ 679877 w 733425"/>
                  <a:gd name="connsiteY39" fmla="*/ 384888 h 733425"/>
                  <a:gd name="connsiteX40" fmla="*/ 741409 w 733425"/>
                  <a:gd name="connsiteY40" fmla="*/ 382412 h 733425"/>
                  <a:gd name="connsiteX41" fmla="*/ 735599 w 733425"/>
                  <a:gd name="connsiteY41" fmla="*/ 303926 h 733425"/>
                  <a:gd name="connsiteX42" fmla="*/ 713691 w 733425"/>
                  <a:gd name="connsiteY42" fmla="*/ 229536 h 733425"/>
                  <a:gd name="connsiteX43" fmla="*/ 655208 w 733425"/>
                  <a:gd name="connsiteY43" fmla="*/ 248871 h 733425"/>
                  <a:gd name="connsiteX44" fmla="*/ 627300 w 733425"/>
                  <a:gd name="connsiteY44" fmla="*/ 205532 h 733425"/>
                  <a:gd name="connsiteX45" fmla="*/ 412130 w 733425"/>
                  <a:gd name="connsiteY45" fmla="*/ 596629 h 733425"/>
                  <a:gd name="connsiteX46" fmla="*/ 144954 w 733425"/>
                  <a:gd name="connsiteY46" fmla="*/ 412225 h 733425"/>
                  <a:gd name="connsiteX47" fmla="*/ 329357 w 733425"/>
                  <a:gd name="connsiteY47" fmla="*/ 145049 h 733425"/>
                  <a:gd name="connsiteX48" fmla="*/ 596534 w 733425"/>
                  <a:gd name="connsiteY48" fmla="*/ 329453 h 733425"/>
                  <a:gd name="connsiteX49" fmla="*/ 412130 w 733425"/>
                  <a:gd name="connsiteY49" fmla="*/ 596629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3425" h="733425">
                    <a:moveTo>
                      <a:pt x="627300" y="205532"/>
                    </a:moveTo>
                    <a:lnTo>
                      <a:pt x="599391" y="162194"/>
                    </a:lnTo>
                    <a:lnTo>
                      <a:pt x="641016" y="117045"/>
                    </a:lnTo>
                    <a:cubicBezTo>
                      <a:pt x="605106" y="78945"/>
                      <a:pt x="561577" y="48751"/>
                      <a:pt x="513285" y="28558"/>
                    </a:cubicBezTo>
                    <a:lnTo>
                      <a:pt x="485662" y="83422"/>
                    </a:lnTo>
                    <a:lnTo>
                      <a:pt x="435275" y="72563"/>
                    </a:lnTo>
                    <a:lnTo>
                      <a:pt x="384888" y="61705"/>
                    </a:lnTo>
                    <a:lnTo>
                      <a:pt x="382412" y="173"/>
                    </a:lnTo>
                    <a:cubicBezTo>
                      <a:pt x="356599" y="-589"/>
                      <a:pt x="330310" y="1126"/>
                      <a:pt x="303926" y="5984"/>
                    </a:cubicBezTo>
                    <a:cubicBezTo>
                      <a:pt x="277922" y="10746"/>
                      <a:pt x="253062" y="18271"/>
                      <a:pt x="229535" y="27891"/>
                    </a:cubicBezTo>
                    <a:lnTo>
                      <a:pt x="248871" y="86375"/>
                    </a:lnTo>
                    <a:lnTo>
                      <a:pt x="205532" y="114283"/>
                    </a:lnTo>
                    <a:lnTo>
                      <a:pt x="162194" y="142191"/>
                    </a:lnTo>
                    <a:lnTo>
                      <a:pt x="117045" y="100567"/>
                    </a:lnTo>
                    <a:cubicBezTo>
                      <a:pt x="78945" y="136476"/>
                      <a:pt x="48751" y="180005"/>
                      <a:pt x="28558" y="228297"/>
                    </a:cubicBezTo>
                    <a:lnTo>
                      <a:pt x="83422" y="255920"/>
                    </a:lnTo>
                    <a:lnTo>
                      <a:pt x="72564" y="306307"/>
                    </a:lnTo>
                    <a:lnTo>
                      <a:pt x="61705" y="356694"/>
                    </a:lnTo>
                    <a:lnTo>
                      <a:pt x="173" y="359171"/>
                    </a:lnTo>
                    <a:cubicBezTo>
                      <a:pt x="-588" y="384983"/>
                      <a:pt x="1126" y="411273"/>
                      <a:pt x="5984" y="437657"/>
                    </a:cubicBezTo>
                    <a:cubicBezTo>
                      <a:pt x="10746" y="463660"/>
                      <a:pt x="18271" y="488520"/>
                      <a:pt x="27891" y="512047"/>
                    </a:cubicBezTo>
                    <a:lnTo>
                      <a:pt x="86375" y="492711"/>
                    </a:lnTo>
                    <a:lnTo>
                      <a:pt x="114283" y="536050"/>
                    </a:lnTo>
                    <a:lnTo>
                      <a:pt x="142191" y="579389"/>
                    </a:lnTo>
                    <a:lnTo>
                      <a:pt x="100567" y="624537"/>
                    </a:lnTo>
                    <a:cubicBezTo>
                      <a:pt x="136476" y="662637"/>
                      <a:pt x="180006" y="692832"/>
                      <a:pt x="228297" y="713025"/>
                    </a:cubicBezTo>
                    <a:lnTo>
                      <a:pt x="255920" y="658161"/>
                    </a:lnTo>
                    <a:lnTo>
                      <a:pt x="306307" y="669019"/>
                    </a:lnTo>
                    <a:lnTo>
                      <a:pt x="356694" y="679877"/>
                    </a:lnTo>
                    <a:lnTo>
                      <a:pt x="359171" y="741409"/>
                    </a:lnTo>
                    <a:cubicBezTo>
                      <a:pt x="384984" y="742171"/>
                      <a:pt x="411272" y="740457"/>
                      <a:pt x="437657" y="735599"/>
                    </a:cubicBezTo>
                    <a:cubicBezTo>
                      <a:pt x="463660" y="730836"/>
                      <a:pt x="488520" y="723312"/>
                      <a:pt x="512047" y="713691"/>
                    </a:cubicBezTo>
                    <a:lnTo>
                      <a:pt x="492711" y="655208"/>
                    </a:lnTo>
                    <a:lnTo>
                      <a:pt x="536050" y="627300"/>
                    </a:lnTo>
                    <a:lnTo>
                      <a:pt x="579389" y="599391"/>
                    </a:lnTo>
                    <a:lnTo>
                      <a:pt x="624537" y="641016"/>
                    </a:lnTo>
                    <a:cubicBezTo>
                      <a:pt x="662637" y="605106"/>
                      <a:pt x="692831" y="561577"/>
                      <a:pt x="713025" y="513285"/>
                    </a:cubicBezTo>
                    <a:lnTo>
                      <a:pt x="658161" y="485663"/>
                    </a:lnTo>
                    <a:lnTo>
                      <a:pt x="669019" y="435276"/>
                    </a:lnTo>
                    <a:lnTo>
                      <a:pt x="679877" y="384888"/>
                    </a:lnTo>
                    <a:lnTo>
                      <a:pt x="741409" y="382412"/>
                    </a:lnTo>
                    <a:cubicBezTo>
                      <a:pt x="742171" y="356599"/>
                      <a:pt x="740456" y="330310"/>
                      <a:pt x="735599" y="303926"/>
                    </a:cubicBezTo>
                    <a:cubicBezTo>
                      <a:pt x="730836" y="277923"/>
                      <a:pt x="723311" y="253062"/>
                      <a:pt x="713691" y="229536"/>
                    </a:cubicBezTo>
                    <a:lnTo>
                      <a:pt x="655208" y="248871"/>
                    </a:lnTo>
                    <a:lnTo>
                      <a:pt x="627300" y="205532"/>
                    </a:lnTo>
                    <a:close/>
                    <a:moveTo>
                      <a:pt x="412130" y="596629"/>
                    </a:moveTo>
                    <a:cubicBezTo>
                      <a:pt x="287447" y="619489"/>
                      <a:pt x="167814" y="536907"/>
                      <a:pt x="144954" y="412225"/>
                    </a:cubicBezTo>
                    <a:cubicBezTo>
                      <a:pt x="122093" y="287543"/>
                      <a:pt x="204675" y="167909"/>
                      <a:pt x="329357" y="145049"/>
                    </a:cubicBezTo>
                    <a:cubicBezTo>
                      <a:pt x="454040" y="122189"/>
                      <a:pt x="573674" y="204770"/>
                      <a:pt x="596534" y="329453"/>
                    </a:cubicBezTo>
                    <a:cubicBezTo>
                      <a:pt x="619394" y="454230"/>
                      <a:pt x="536812" y="573769"/>
                      <a:pt x="412130" y="596629"/>
                    </a:cubicBezTo>
                    <a:close/>
                  </a:path>
                </a:pathLst>
              </a:custGeom>
              <a:grpFill/>
              <a:ln w="9525" cap="flat">
                <a:noFill/>
                <a:prstDash val="solid"/>
                <a:miter/>
              </a:ln>
            </p:spPr>
            <p:txBody>
              <a:bodyPr rtlCol="0" anchor="ctr"/>
              <a:lstStyle/>
              <a:p>
                <a:endParaRPr lang="en-US" sz="1013"/>
              </a:p>
            </p:txBody>
          </p:sp>
          <p:sp>
            <p:nvSpPr>
              <p:cNvPr id="44" name="Freeform: Shape 49">
                <a:extLst>
                  <a:ext uri="{FF2B5EF4-FFF2-40B4-BE49-F238E27FC236}">
                    <a16:creationId xmlns:a16="http://schemas.microsoft.com/office/drawing/2014/main" id="{544D7BB5-7550-4907-A546-A3402BD1369C}"/>
                  </a:ext>
                </a:extLst>
              </p:cNvPr>
              <p:cNvSpPr/>
              <p:nvPr/>
            </p:nvSpPr>
            <p:spPr>
              <a:xfrm>
                <a:off x="5962713" y="6050438"/>
                <a:ext cx="219075" cy="295275"/>
              </a:xfrm>
              <a:custGeom>
                <a:avLst/>
                <a:gdLst>
                  <a:gd name="connsiteX0" fmla="*/ 196120 w 219075"/>
                  <a:gd name="connsiteY0" fmla="*/ 14954 h 295275"/>
                  <a:gd name="connsiteX1" fmla="*/ 185357 w 219075"/>
                  <a:gd name="connsiteY1" fmla="*/ 0 h 295275"/>
                  <a:gd name="connsiteX2" fmla="*/ 143827 w 219075"/>
                  <a:gd name="connsiteY2" fmla="*/ 41529 h 295275"/>
                  <a:gd name="connsiteX3" fmla="*/ 150781 w 219075"/>
                  <a:gd name="connsiteY3" fmla="*/ 52197 h 295275"/>
                  <a:gd name="connsiteX4" fmla="*/ 140113 w 219075"/>
                  <a:gd name="connsiteY4" fmla="*/ 154496 h 295275"/>
                  <a:gd name="connsiteX5" fmla="*/ 88297 w 219075"/>
                  <a:gd name="connsiteY5" fmla="*/ 178117 h 295275"/>
                  <a:gd name="connsiteX6" fmla="*/ 88297 w 219075"/>
                  <a:gd name="connsiteY6" fmla="*/ 117158 h 295275"/>
                  <a:gd name="connsiteX7" fmla="*/ 0 w 219075"/>
                  <a:gd name="connsiteY7" fmla="*/ 205454 h 295275"/>
                  <a:gd name="connsiteX8" fmla="*/ 88297 w 219075"/>
                  <a:gd name="connsiteY8" fmla="*/ 296418 h 295275"/>
                  <a:gd name="connsiteX9" fmla="*/ 88297 w 219075"/>
                  <a:gd name="connsiteY9" fmla="*/ 236601 h 295275"/>
                  <a:gd name="connsiteX10" fmla="*/ 181356 w 219075"/>
                  <a:gd name="connsiteY10" fmla="*/ 195834 h 295275"/>
                  <a:gd name="connsiteX11" fmla="*/ 196120 w 219075"/>
                  <a:gd name="connsiteY11" fmla="*/ 14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196120" y="14954"/>
                    </a:moveTo>
                    <a:lnTo>
                      <a:pt x="185357" y="0"/>
                    </a:lnTo>
                    <a:lnTo>
                      <a:pt x="143827" y="41529"/>
                    </a:lnTo>
                    <a:lnTo>
                      <a:pt x="150781" y="52197"/>
                    </a:lnTo>
                    <a:cubicBezTo>
                      <a:pt x="172117" y="84773"/>
                      <a:pt x="167735" y="126778"/>
                      <a:pt x="140113" y="154496"/>
                    </a:cubicBezTo>
                    <a:cubicBezTo>
                      <a:pt x="126206" y="168402"/>
                      <a:pt x="107918" y="176689"/>
                      <a:pt x="88297" y="178117"/>
                    </a:cubicBezTo>
                    <a:lnTo>
                      <a:pt x="88297" y="117158"/>
                    </a:lnTo>
                    <a:lnTo>
                      <a:pt x="0" y="205454"/>
                    </a:lnTo>
                    <a:lnTo>
                      <a:pt x="88297" y="296418"/>
                    </a:lnTo>
                    <a:lnTo>
                      <a:pt x="88297" y="236601"/>
                    </a:lnTo>
                    <a:cubicBezTo>
                      <a:pt x="123539" y="235172"/>
                      <a:pt x="156496" y="220694"/>
                      <a:pt x="181356" y="195834"/>
                    </a:cubicBezTo>
                    <a:cubicBezTo>
                      <a:pt x="230314" y="146971"/>
                      <a:pt x="236411" y="70866"/>
                      <a:pt x="196120" y="14954"/>
                    </a:cubicBezTo>
                    <a:close/>
                  </a:path>
                </a:pathLst>
              </a:custGeom>
              <a:grpFill/>
              <a:ln w="9525" cap="flat">
                <a:noFill/>
                <a:prstDash val="solid"/>
                <a:miter/>
              </a:ln>
            </p:spPr>
            <p:txBody>
              <a:bodyPr rtlCol="0" anchor="ctr"/>
              <a:lstStyle/>
              <a:p>
                <a:endParaRPr lang="en-US" sz="1013"/>
              </a:p>
            </p:txBody>
          </p:sp>
          <p:sp>
            <p:nvSpPr>
              <p:cNvPr id="45" name="Freeform: Shape 50">
                <a:extLst>
                  <a:ext uri="{FF2B5EF4-FFF2-40B4-BE49-F238E27FC236}">
                    <a16:creationId xmlns:a16="http://schemas.microsoft.com/office/drawing/2014/main" id="{A4D0A1FD-128E-4BAA-8F28-B71802A5C32C}"/>
                  </a:ext>
                </a:extLst>
              </p:cNvPr>
              <p:cNvSpPr/>
              <p:nvPr/>
            </p:nvSpPr>
            <p:spPr>
              <a:xfrm>
                <a:off x="5910825" y="5947187"/>
                <a:ext cx="219075" cy="295275"/>
              </a:xfrm>
              <a:custGeom>
                <a:avLst/>
                <a:gdLst>
                  <a:gd name="connsiteX0" fmla="*/ 71795 w 219075"/>
                  <a:gd name="connsiteY0" fmla="*/ 244221 h 295275"/>
                  <a:gd name="connsiteX1" fmla="*/ 82463 w 219075"/>
                  <a:gd name="connsiteY1" fmla="*/ 141923 h 295275"/>
                  <a:gd name="connsiteX2" fmla="*/ 134279 w 219075"/>
                  <a:gd name="connsiteY2" fmla="*/ 118301 h 295275"/>
                  <a:gd name="connsiteX3" fmla="*/ 134279 w 219075"/>
                  <a:gd name="connsiteY3" fmla="*/ 179261 h 295275"/>
                  <a:gd name="connsiteX4" fmla="*/ 222576 w 219075"/>
                  <a:gd name="connsiteY4" fmla="*/ 90964 h 295275"/>
                  <a:gd name="connsiteX5" fmla="*/ 134279 w 219075"/>
                  <a:gd name="connsiteY5" fmla="*/ 0 h 295275"/>
                  <a:gd name="connsiteX6" fmla="*/ 134279 w 219075"/>
                  <a:gd name="connsiteY6" fmla="*/ 59817 h 295275"/>
                  <a:gd name="connsiteX7" fmla="*/ 41220 w 219075"/>
                  <a:gd name="connsiteY7" fmla="*/ 100584 h 295275"/>
                  <a:gd name="connsiteX8" fmla="*/ 26551 w 219075"/>
                  <a:gd name="connsiteY8" fmla="*/ 281369 h 295275"/>
                  <a:gd name="connsiteX9" fmla="*/ 37315 w 219075"/>
                  <a:gd name="connsiteY9" fmla="*/ 296323 h 295275"/>
                  <a:gd name="connsiteX10" fmla="*/ 78844 w 219075"/>
                  <a:gd name="connsiteY10" fmla="*/ 254794 h 295275"/>
                  <a:gd name="connsiteX11" fmla="*/ 71795 w 219075"/>
                  <a:gd name="connsiteY11" fmla="*/ 2442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71795" y="244221"/>
                    </a:moveTo>
                    <a:cubicBezTo>
                      <a:pt x="50459" y="211646"/>
                      <a:pt x="54840" y="169640"/>
                      <a:pt x="82463" y="141923"/>
                    </a:cubicBezTo>
                    <a:cubicBezTo>
                      <a:pt x="96369" y="128016"/>
                      <a:pt x="114658" y="119729"/>
                      <a:pt x="134279" y="118301"/>
                    </a:cubicBezTo>
                    <a:lnTo>
                      <a:pt x="134279" y="179261"/>
                    </a:lnTo>
                    <a:lnTo>
                      <a:pt x="222576" y="90964"/>
                    </a:lnTo>
                    <a:lnTo>
                      <a:pt x="134279" y="0"/>
                    </a:lnTo>
                    <a:lnTo>
                      <a:pt x="134279" y="59817"/>
                    </a:lnTo>
                    <a:cubicBezTo>
                      <a:pt x="99037" y="61246"/>
                      <a:pt x="66080" y="75724"/>
                      <a:pt x="41220" y="100584"/>
                    </a:cubicBezTo>
                    <a:cubicBezTo>
                      <a:pt x="-7644" y="149447"/>
                      <a:pt x="-13740" y="225457"/>
                      <a:pt x="26551" y="281369"/>
                    </a:cubicBezTo>
                    <a:lnTo>
                      <a:pt x="37315" y="296323"/>
                    </a:lnTo>
                    <a:lnTo>
                      <a:pt x="78844" y="254794"/>
                    </a:lnTo>
                    <a:lnTo>
                      <a:pt x="71795" y="244221"/>
                    </a:lnTo>
                    <a:close/>
                  </a:path>
                </a:pathLst>
              </a:custGeom>
              <a:grpFill/>
              <a:ln w="9525" cap="flat">
                <a:noFill/>
                <a:prstDash val="solid"/>
                <a:miter/>
              </a:ln>
            </p:spPr>
            <p:txBody>
              <a:bodyPr rtlCol="0" anchor="ctr"/>
              <a:lstStyle/>
              <a:p>
                <a:endParaRPr lang="en-US" sz="1013"/>
              </a:p>
            </p:txBody>
          </p:sp>
        </p:grpSp>
      </p:grpSp>
      <p:sp>
        <p:nvSpPr>
          <p:cNvPr id="3" name="Espace réservé du texte 3">
            <a:hlinkClick r:id="rId11" action="ppaction://hlinksldjump"/>
            <a:extLst>
              <a:ext uri="{FF2B5EF4-FFF2-40B4-BE49-F238E27FC236}">
                <a16:creationId xmlns:a16="http://schemas.microsoft.com/office/drawing/2014/main" id="{CD7E4D44-DB2C-95C5-3D73-B1E8DE490C06}"/>
              </a:ext>
            </a:extLst>
          </p:cNvPr>
          <p:cNvSpPr txBox="1">
            <a:spLocks/>
          </p:cNvSpPr>
          <p:nvPr>
            <p:custDataLst>
              <p:tags r:id="rId4"/>
            </p:custDataLst>
          </p:nvPr>
        </p:nvSpPr>
        <p:spPr>
          <a:xfrm>
            <a:off x="0" y="4441498"/>
            <a:ext cx="9144000" cy="160567"/>
          </a:xfrm>
          <a:prstGeom prst="rect">
            <a:avLst/>
          </a:prstGeom>
          <a:solidFill>
            <a:schemeClr val="bg1"/>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0" name="AutoShape 2">
            <a:hlinkClick r:id="rId11" action="ppaction://hlinksldjump"/>
            <a:extLst>
              <a:ext uri="{FF2B5EF4-FFF2-40B4-BE49-F238E27FC236}">
                <a16:creationId xmlns:a16="http://schemas.microsoft.com/office/drawing/2014/main" id="{CFDD4531-5662-F44D-A8AE-9D4F1FD85CA3}"/>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2" name="AutoShape 2">
            <a:hlinkClick r:id="rId12" action="ppaction://hlinksldjump"/>
            <a:extLst>
              <a:ext uri="{FF2B5EF4-FFF2-40B4-BE49-F238E27FC236}">
                <a16:creationId xmlns:a16="http://schemas.microsoft.com/office/drawing/2014/main" id="{B4AE2FF9-91C5-5B45-295F-A10B19556E10}"/>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3" name="AutoShape 2">
            <a:hlinkClick r:id="rId13" action="ppaction://hlinksldjump"/>
            <a:extLst>
              <a:ext uri="{FF2B5EF4-FFF2-40B4-BE49-F238E27FC236}">
                <a16:creationId xmlns:a16="http://schemas.microsoft.com/office/drawing/2014/main" id="{5A53B1E1-F3F9-DCA4-5C47-D162DC81595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4" name="AutoShape 2">
            <a:hlinkClick r:id="rId14" action="ppaction://hlinksldjump"/>
            <a:extLst>
              <a:ext uri="{FF2B5EF4-FFF2-40B4-BE49-F238E27FC236}">
                <a16:creationId xmlns:a16="http://schemas.microsoft.com/office/drawing/2014/main" id="{4300121F-8E71-AB2B-DE78-2304382C3309}"/>
              </a:ext>
            </a:extLst>
          </p:cNvPr>
          <p:cNvSpPr>
            <a:spLocks noChangeArrowheads="1"/>
          </p:cNvSpPr>
          <p:nvPr/>
        </p:nvSpPr>
        <p:spPr bwMode="gray">
          <a:xfrm>
            <a:off x="5492319" y="4535044"/>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HOW</a:t>
            </a:r>
          </a:p>
        </p:txBody>
      </p:sp>
      <p:sp>
        <p:nvSpPr>
          <p:cNvPr id="18" name="AutoShape 2">
            <a:hlinkClick r:id="rId15" action="ppaction://hlinksldjump"/>
            <a:extLst>
              <a:ext uri="{FF2B5EF4-FFF2-40B4-BE49-F238E27FC236}">
                <a16:creationId xmlns:a16="http://schemas.microsoft.com/office/drawing/2014/main" id="{291426B8-C31C-52B6-EF34-F6BA7369D0C4}"/>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19" name="Group 18">
            <a:extLst>
              <a:ext uri="{FF2B5EF4-FFF2-40B4-BE49-F238E27FC236}">
                <a16:creationId xmlns:a16="http://schemas.microsoft.com/office/drawing/2014/main" id="{D8CA981B-F468-72FF-1F15-6F52D936CC9E}"/>
              </a:ext>
            </a:extLst>
          </p:cNvPr>
          <p:cNvGrpSpPr/>
          <p:nvPr/>
        </p:nvGrpSpPr>
        <p:grpSpPr>
          <a:xfrm>
            <a:off x="7405014" y="4531233"/>
            <a:ext cx="186825" cy="186825"/>
            <a:chOff x="9873352" y="6041644"/>
            <a:chExt cx="249100" cy="249100"/>
          </a:xfrm>
        </p:grpSpPr>
        <p:sp>
          <p:nvSpPr>
            <p:cNvPr id="20" name="Oval 19">
              <a:hlinkClick r:id="" action="ppaction://hlinkshowjump?jump=previousslide"/>
              <a:extLst>
                <a:ext uri="{FF2B5EF4-FFF2-40B4-BE49-F238E27FC236}">
                  <a16:creationId xmlns:a16="http://schemas.microsoft.com/office/drawing/2014/main" id="{790C7106-D333-4255-6F3B-D3D2CA2EA192}"/>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1" name="Group 20">
              <a:extLst>
                <a:ext uri="{FF2B5EF4-FFF2-40B4-BE49-F238E27FC236}">
                  <a16:creationId xmlns:a16="http://schemas.microsoft.com/office/drawing/2014/main" id="{38C1303F-1A03-8C0B-06EE-53808DA01345}"/>
                </a:ext>
              </a:extLst>
            </p:cNvPr>
            <p:cNvGrpSpPr/>
            <p:nvPr userDrawn="1"/>
          </p:nvGrpSpPr>
          <p:grpSpPr>
            <a:xfrm>
              <a:off x="9971776" y="6136088"/>
              <a:ext cx="41137" cy="66044"/>
              <a:chOff x="3345327" y="4804129"/>
              <a:chExt cx="74099" cy="118964"/>
            </a:xfrm>
          </p:grpSpPr>
          <p:cxnSp>
            <p:nvCxnSpPr>
              <p:cNvPr id="22" name="Straight Connector 21">
                <a:hlinkClick r:id="" action="ppaction://hlinkshowjump?jump=previousslide"/>
                <a:extLst>
                  <a:ext uri="{FF2B5EF4-FFF2-40B4-BE49-F238E27FC236}">
                    <a16:creationId xmlns:a16="http://schemas.microsoft.com/office/drawing/2014/main" id="{C234E4A2-18FF-6DCD-29CA-97D0666ED518}"/>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hlinkClick r:id="" action="ppaction://hlinkshowjump?jump=previousslide"/>
                <a:extLst>
                  <a:ext uri="{FF2B5EF4-FFF2-40B4-BE49-F238E27FC236}">
                    <a16:creationId xmlns:a16="http://schemas.microsoft.com/office/drawing/2014/main" id="{7F468B23-1CB8-C113-51A2-5ACDE07A303A}"/>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4" name="Group 23">
            <a:extLst>
              <a:ext uri="{FF2B5EF4-FFF2-40B4-BE49-F238E27FC236}">
                <a16:creationId xmlns:a16="http://schemas.microsoft.com/office/drawing/2014/main" id="{09E03805-8B10-F6D3-9F93-C228C28E347A}"/>
              </a:ext>
            </a:extLst>
          </p:cNvPr>
          <p:cNvGrpSpPr/>
          <p:nvPr/>
        </p:nvGrpSpPr>
        <p:grpSpPr>
          <a:xfrm>
            <a:off x="7642346" y="4531233"/>
            <a:ext cx="186825" cy="186825"/>
            <a:chOff x="10189795" y="6045160"/>
            <a:chExt cx="249100" cy="249100"/>
          </a:xfrm>
        </p:grpSpPr>
        <p:sp>
          <p:nvSpPr>
            <p:cNvPr id="25" name="Oval 24">
              <a:hlinkClick r:id="" action="ppaction://hlinkshowjump?jump=nextslide"/>
              <a:extLst>
                <a:ext uri="{FF2B5EF4-FFF2-40B4-BE49-F238E27FC236}">
                  <a16:creationId xmlns:a16="http://schemas.microsoft.com/office/drawing/2014/main" id="{33652761-B0BA-5050-0292-C879A51E958E}"/>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6" name="Group 25">
              <a:extLst>
                <a:ext uri="{FF2B5EF4-FFF2-40B4-BE49-F238E27FC236}">
                  <a16:creationId xmlns:a16="http://schemas.microsoft.com/office/drawing/2014/main" id="{1BA73E2C-00CA-0E05-B560-EB618D274D24}"/>
                </a:ext>
              </a:extLst>
            </p:cNvPr>
            <p:cNvGrpSpPr/>
            <p:nvPr userDrawn="1"/>
          </p:nvGrpSpPr>
          <p:grpSpPr>
            <a:xfrm flipH="1" flipV="1">
              <a:off x="10297292" y="6133992"/>
              <a:ext cx="41137" cy="66044"/>
              <a:chOff x="3345327" y="4804129"/>
              <a:chExt cx="74099" cy="118964"/>
            </a:xfrm>
          </p:grpSpPr>
          <p:cxnSp>
            <p:nvCxnSpPr>
              <p:cNvPr id="27" name="Straight Connector 26">
                <a:hlinkClick r:id="" action="ppaction://hlinkshowjump?jump=nextslide"/>
                <a:extLst>
                  <a:ext uri="{FF2B5EF4-FFF2-40B4-BE49-F238E27FC236}">
                    <a16:creationId xmlns:a16="http://schemas.microsoft.com/office/drawing/2014/main" id="{F244DF0D-69B3-29C5-7A8E-7C39CC992007}"/>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hlinkClick r:id="" action="ppaction://hlinkshowjump?jump=nextslide"/>
                <a:extLst>
                  <a:ext uri="{FF2B5EF4-FFF2-40B4-BE49-F238E27FC236}">
                    <a16:creationId xmlns:a16="http://schemas.microsoft.com/office/drawing/2014/main" id="{B3BA3ACF-B6F1-DAD9-A575-564A81D91E20}"/>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7" name="Arrow: Right 88">
            <a:hlinkClick r:id="" action="ppaction://hlinkshowjump?jump=lastslideviewed"/>
            <a:extLst>
              <a:ext uri="{FF2B5EF4-FFF2-40B4-BE49-F238E27FC236}">
                <a16:creationId xmlns:a16="http://schemas.microsoft.com/office/drawing/2014/main" id="{3B500219-329E-50CE-5155-D733CE337349}"/>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8" name="Graphic 7">
            <a:hlinkClick r:id="rId16" action="ppaction://hlinksldjump"/>
            <a:extLst>
              <a:ext uri="{FF2B5EF4-FFF2-40B4-BE49-F238E27FC236}">
                <a16:creationId xmlns:a16="http://schemas.microsoft.com/office/drawing/2014/main" id="{3EBAFB55-4414-990F-7287-1A4B85ED76E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729970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67" name="Espace réservé du texte 3">
            <a:hlinkClick r:id="rId9" action="ppaction://hlinksldjump"/>
            <a:extLst>
              <a:ext uri="{FF2B5EF4-FFF2-40B4-BE49-F238E27FC236}">
                <a16:creationId xmlns:a16="http://schemas.microsoft.com/office/drawing/2014/main" id="{CD212E17-D61D-E46D-4066-74105FCE570C}"/>
              </a:ext>
            </a:extLst>
          </p:cNvPr>
          <p:cNvSpPr txBox="1">
            <a:spLocks/>
          </p:cNvSpPr>
          <p:nvPr>
            <p:custDataLst>
              <p:tags r:id="rId1"/>
            </p:custDataLst>
          </p:nvPr>
        </p:nvSpPr>
        <p:spPr>
          <a:xfrm>
            <a:off x="0" y="-1"/>
            <a:ext cx="2986130" cy="4445485"/>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0" imgW="395" imgH="394" progId="TCLayout.ActiveDocument.1">
                  <p:embed/>
                </p:oleObj>
              </mc:Choice>
              <mc:Fallback>
                <p:oleObj name="think-cell Slide" r:id="rId10"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11"/>
                      <a:stretch>
                        <a:fillRect/>
                      </a:stretch>
                    </p:blipFill>
                    <p:spPr>
                      <a:xfrm>
                        <a:off x="1191" y="1191"/>
                        <a:ext cx="1191" cy="1191"/>
                      </a:xfrm>
                      <a:prstGeom prst="rect">
                        <a:avLst/>
                      </a:prstGeom>
                    </p:spPr>
                  </p:pic>
                </p:oleObj>
              </mc:Fallback>
            </mc:AlternateContent>
          </a:graphicData>
        </a:graphic>
      </p:graphicFrame>
      <p:sp>
        <p:nvSpPr>
          <p:cNvPr id="33" name="Rectangle 32">
            <a:extLst>
              <a:ext uri="{FF2B5EF4-FFF2-40B4-BE49-F238E27FC236}">
                <a16:creationId xmlns:a16="http://schemas.microsoft.com/office/drawing/2014/main" id="{17F45EA3-5524-422C-9B1A-3DD9EC4D60C4}"/>
              </a:ext>
            </a:extLst>
          </p:cNvPr>
          <p:cNvSpPr/>
          <p:nvPr/>
        </p:nvSpPr>
        <p:spPr>
          <a:xfrm>
            <a:off x="146242" y="1378503"/>
            <a:ext cx="2696876" cy="1384995"/>
          </a:xfrm>
          <a:prstGeom prst="rect">
            <a:avLst/>
          </a:prstGeom>
        </p:spPr>
        <p:txBody>
          <a:bodyPr wrap="square" lIns="0">
            <a:spAutoFit/>
          </a:bodyPr>
          <a:lstStyle/>
          <a:p>
            <a:pPr marL="0" lvl="1">
              <a:spcAft>
                <a:spcPts val="750"/>
              </a:spcAft>
            </a:pPr>
            <a:r>
              <a:rPr lang="en-US" sz="1050">
                <a:solidFill>
                  <a:schemeClr val="bg1"/>
                </a:solidFill>
              </a:rPr>
              <a:t>Now that you’ve explored the use cases, identified the scope and partners, it is time to set up and run your pilot. This section breaks down the key steps to not only prepare for a successful pilot but guides you in reporting on the results and capturing learnings.</a:t>
            </a:r>
          </a:p>
        </p:txBody>
      </p:sp>
      <p:cxnSp>
        <p:nvCxnSpPr>
          <p:cNvPr id="24" name="Straight Connector 23">
            <a:extLst>
              <a:ext uri="{FF2B5EF4-FFF2-40B4-BE49-F238E27FC236}">
                <a16:creationId xmlns:a16="http://schemas.microsoft.com/office/drawing/2014/main" id="{519893C7-537A-402A-8E00-7C75FE4CFA9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Summary: Set Up the Pilot</a:t>
            </a:r>
          </a:p>
        </p:txBody>
      </p:sp>
      <p:sp>
        <p:nvSpPr>
          <p:cNvPr id="65" name="Rounded Rectangle 93">
            <a:extLst>
              <a:ext uri="{FF2B5EF4-FFF2-40B4-BE49-F238E27FC236}">
                <a16:creationId xmlns:a16="http://schemas.microsoft.com/office/drawing/2014/main" id="{01ABCAFC-D64B-4E43-A740-9A67189CE7E7}"/>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Oval 20">
            <a:extLst>
              <a:ext uri="{FF2B5EF4-FFF2-40B4-BE49-F238E27FC236}">
                <a16:creationId xmlns:a16="http://schemas.microsoft.com/office/drawing/2014/main" id="{738F8DA2-7CCF-4D3C-B0B6-4C117C1ACCD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44" name="Eingekerbter Richtungspfeil 10">
            <a:extLst>
              <a:ext uri="{FF2B5EF4-FFF2-40B4-BE49-F238E27FC236}">
                <a16:creationId xmlns:a16="http://schemas.microsoft.com/office/drawing/2014/main" id="{6438770E-1DCB-1A04-DA2F-0B052129BCD3}"/>
              </a:ext>
            </a:extLst>
          </p:cNvPr>
          <p:cNvSpPr/>
          <p:nvPr>
            <p:custDataLst>
              <p:tags r:id="rId3"/>
            </p:custDataLst>
          </p:nvPr>
        </p:nvSpPr>
        <p:spPr bwMode="auto">
          <a:xfrm rot="5400000">
            <a:off x="4179499" y="1320791"/>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1</a:t>
            </a:r>
          </a:p>
        </p:txBody>
      </p:sp>
      <p:sp>
        <p:nvSpPr>
          <p:cNvPr id="46" name="Rectangle 45">
            <a:extLst>
              <a:ext uri="{FF2B5EF4-FFF2-40B4-BE49-F238E27FC236}">
                <a16:creationId xmlns:a16="http://schemas.microsoft.com/office/drawing/2014/main" id="{16B8F4FA-51A8-1481-A6F4-24EB0508A7D2}"/>
              </a:ext>
            </a:extLst>
          </p:cNvPr>
          <p:cNvSpPr/>
          <p:nvPr/>
        </p:nvSpPr>
        <p:spPr>
          <a:xfrm>
            <a:off x="4910067" y="1516482"/>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r>
              <a:rPr lang="en-US" sz="1400" b="1">
                <a:solidFill>
                  <a:srgbClr val="002C6C"/>
                </a:solidFill>
                <a:latin typeface="Verdana"/>
              </a:rPr>
              <a:t>Discovery</a:t>
            </a:r>
          </a:p>
        </p:txBody>
      </p:sp>
      <p:sp>
        <p:nvSpPr>
          <p:cNvPr id="47" name="Eingekerbter Richtungspfeil 10">
            <a:extLst>
              <a:ext uri="{FF2B5EF4-FFF2-40B4-BE49-F238E27FC236}">
                <a16:creationId xmlns:a16="http://schemas.microsoft.com/office/drawing/2014/main" id="{99566DE9-98D8-6A88-BAA4-C7D3280C6D3A}"/>
              </a:ext>
            </a:extLst>
          </p:cNvPr>
          <p:cNvSpPr/>
          <p:nvPr>
            <p:custDataLst>
              <p:tags r:id="rId4"/>
            </p:custDataLst>
          </p:nvPr>
        </p:nvSpPr>
        <p:spPr bwMode="auto">
          <a:xfrm rot="5400000">
            <a:off x="4179499" y="175981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2</a:t>
            </a:r>
          </a:p>
        </p:txBody>
      </p:sp>
      <p:sp>
        <p:nvSpPr>
          <p:cNvPr id="48" name="Rectangle 47">
            <a:extLst>
              <a:ext uri="{FF2B5EF4-FFF2-40B4-BE49-F238E27FC236}">
                <a16:creationId xmlns:a16="http://schemas.microsoft.com/office/drawing/2014/main" id="{645DF423-2A77-086D-D1F0-645FD2BF4C46}"/>
              </a:ext>
            </a:extLst>
          </p:cNvPr>
          <p:cNvSpPr/>
          <p:nvPr/>
        </p:nvSpPr>
        <p:spPr>
          <a:xfrm>
            <a:off x="4910067" y="1955510"/>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r>
              <a:rPr lang="en-US" sz="1400" b="1" dirty="0">
                <a:solidFill>
                  <a:schemeClr val="tx2"/>
                </a:solidFill>
              </a:rPr>
              <a:t>Prepare &amp; </a:t>
            </a:r>
            <a:r>
              <a:rPr lang="en-US" sz="1400" b="1" dirty="0" err="1">
                <a:solidFill>
                  <a:schemeClr val="tx2"/>
                </a:solidFill>
              </a:rPr>
              <a:t>Mobilise</a:t>
            </a:r>
            <a:endParaRPr lang="en-US" sz="1400" b="1" dirty="0">
              <a:solidFill>
                <a:schemeClr val="tx2"/>
              </a:solidFill>
            </a:endParaRPr>
          </a:p>
        </p:txBody>
      </p:sp>
      <p:sp>
        <p:nvSpPr>
          <p:cNvPr id="51" name="Eingekerbter Richtungspfeil 10">
            <a:extLst>
              <a:ext uri="{FF2B5EF4-FFF2-40B4-BE49-F238E27FC236}">
                <a16:creationId xmlns:a16="http://schemas.microsoft.com/office/drawing/2014/main" id="{6AF735B1-3996-9AB9-85BC-3E918BD98C00}"/>
              </a:ext>
            </a:extLst>
          </p:cNvPr>
          <p:cNvSpPr/>
          <p:nvPr>
            <p:custDataLst>
              <p:tags r:id="rId5"/>
            </p:custDataLst>
          </p:nvPr>
        </p:nvSpPr>
        <p:spPr bwMode="auto">
          <a:xfrm rot="5400000">
            <a:off x="4178986" y="2198848"/>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3</a:t>
            </a:r>
          </a:p>
        </p:txBody>
      </p:sp>
      <p:sp>
        <p:nvSpPr>
          <p:cNvPr id="52" name="Rectangle 51">
            <a:extLst>
              <a:ext uri="{FF2B5EF4-FFF2-40B4-BE49-F238E27FC236}">
                <a16:creationId xmlns:a16="http://schemas.microsoft.com/office/drawing/2014/main" id="{5BD06324-B71B-86A0-1E48-3A38E55946D5}"/>
              </a:ext>
            </a:extLst>
          </p:cNvPr>
          <p:cNvSpPr/>
          <p:nvPr/>
        </p:nvSpPr>
        <p:spPr>
          <a:xfrm>
            <a:off x="4910067" y="2394539"/>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685783"/>
            <a:r>
              <a:rPr lang="en-US" sz="1400" b="1">
                <a:solidFill>
                  <a:schemeClr val="tx2"/>
                </a:solidFill>
              </a:rPr>
              <a:t>Execute</a:t>
            </a:r>
          </a:p>
        </p:txBody>
      </p:sp>
      <p:cxnSp>
        <p:nvCxnSpPr>
          <p:cNvPr id="53" name="Straight Connector 52">
            <a:extLst>
              <a:ext uri="{FF2B5EF4-FFF2-40B4-BE49-F238E27FC236}">
                <a16:creationId xmlns:a16="http://schemas.microsoft.com/office/drawing/2014/main" id="{E3C7432A-3766-A67C-5CF5-992D6960C1AA}"/>
              </a:ext>
            </a:extLst>
          </p:cNvPr>
          <p:cNvCxnSpPr/>
          <p:nvPr/>
        </p:nvCxnSpPr>
        <p:spPr>
          <a:xfrm>
            <a:off x="4910067" y="2352234"/>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AA71B9-9E2E-74D1-4C41-729EA93A4E2E}"/>
              </a:ext>
            </a:extLst>
          </p:cNvPr>
          <p:cNvCxnSpPr/>
          <p:nvPr/>
        </p:nvCxnSpPr>
        <p:spPr>
          <a:xfrm>
            <a:off x="4910067" y="1913205"/>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5" name="Eingekerbter Richtungspfeil 10">
            <a:extLst>
              <a:ext uri="{FF2B5EF4-FFF2-40B4-BE49-F238E27FC236}">
                <a16:creationId xmlns:a16="http://schemas.microsoft.com/office/drawing/2014/main" id="{5ACC85D9-7190-3469-5506-451832AE9AFF}"/>
              </a:ext>
            </a:extLst>
          </p:cNvPr>
          <p:cNvSpPr/>
          <p:nvPr>
            <p:custDataLst>
              <p:tags r:id="rId6"/>
            </p:custDataLst>
          </p:nvPr>
        </p:nvSpPr>
        <p:spPr bwMode="auto">
          <a:xfrm rot="5400000">
            <a:off x="4178986" y="2626065"/>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4</a:t>
            </a:r>
          </a:p>
        </p:txBody>
      </p:sp>
      <p:sp>
        <p:nvSpPr>
          <p:cNvPr id="56" name="Rectangle 55">
            <a:extLst>
              <a:ext uri="{FF2B5EF4-FFF2-40B4-BE49-F238E27FC236}">
                <a16:creationId xmlns:a16="http://schemas.microsoft.com/office/drawing/2014/main" id="{6A34C449-19D4-4B48-6184-032B7E808777}"/>
              </a:ext>
            </a:extLst>
          </p:cNvPr>
          <p:cNvSpPr/>
          <p:nvPr/>
        </p:nvSpPr>
        <p:spPr>
          <a:xfrm>
            <a:off x="4939331" y="2822482"/>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685783"/>
            <a:r>
              <a:rPr lang="en-US" sz="1400" b="1">
                <a:solidFill>
                  <a:schemeClr val="tx2"/>
                </a:solidFill>
              </a:rPr>
              <a:t>Report &amp; Learn</a:t>
            </a:r>
          </a:p>
        </p:txBody>
      </p:sp>
      <p:cxnSp>
        <p:nvCxnSpPr>
          <p:cNvPr id="66" name="Straight Connector 65">
            <a:extLst>
              <a:ext uri="{FF2B5EF4-FFF2-40B4-BE49-F238E27FC236}">
                <a16:creationId xmlns:a16="http://schemas.microsoft.com/office/drawing/2014/main" id="{84EA1F3E-6ADD-2AC9-0D19-1E30A83A41F5}"/>
              </a:ext>
            </a:extLst>
          </p:cNvPr>
          <p:cNvCxnSpPr/>
          <p:nvPr/>
        </p:nvCxnSpPr>
        <p:spPr>
          <a:xfrm>
            <a:off x="4939331" y="2780177"/>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9" name="Graphic 68" descr="Gears with solid fill">
            <a:extLst>
              <a:ext uri="{FF2B5EF4-FFF2-40B4-BE49-F238E27FC236}">
                <a16:creationId xmlns:a16="http://schemas.microsoft.com/office/drawing/2014/main" id="{96B04269-2587-AB62-3A73-56DC67E487B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0023" y="712112"/>
            <a:ext cx="427671" cy="427671"/>
          </a:xfrm>
          <a:prstGeom prst="rect">
            <a:avLst/>
          </a:prstGeom>
        </p:spPr>
      </p:pic>
      <p:sp>
        <p:nvSpPr>
          <p:cNvPr id="70" name="Rectangle 69">
            <a:extLst>
              <a:ext uri="{FF2B5EF4-FFF2-40B4-BE49-F238E27FC236}">
                <a16:creationId xmlns:a16="http://schemas.microsoft.com/office/drawing/2014/main" id="{8CEAA9BE-1B8B-7F2D-3DCF-8F75BEC3A43C}"/>
              </a:ext>
            </a:extLst>
          </p:cNvPr>
          <p:cNvSpPr/>
          <p:nvPr/>
        </p:nvSpPr>
        <p:spPr>
          <a:xfrm>
            <a:off x="5054612" y="828003"/>
            <a:ext cx="2125878"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Pilot Steps</a:t>
            </a:r>
          </a:p>
        </p:txBody>
      </p:sp>
      <p:sp>
        <p:nvSpPr>
          <p:cNvPr id="63" name="Slide Number Placeholder 3">
            <a:extLst>
              <a:ext uri="{FF2B5EF4-FFF2-40B4-BE49-F238E27FC236}">
                <a16:creationId xmlns:a16="http://schemas.microsoft.com/office/drawing/2014/main" id="{980663DC-61A7-4D67-A344-48F500A84C2A}"/>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44</a:t>
            </a:fld>
            <a:endParaRPr lang="en-US"/>
          </a:p>
        </p:txBody>
      </p:sp>
      <p:sp>
        <p:nvSpPr>
          <p:cNvPr id="9" name="AutoShape 2">
            <a:hlinkClick r:id="rId14" action="ppaction://hlinksldjump"/>
            <a:extLst>
              <a:ext uri="{FF2B5EF4-FFF2-40B4-BE49-F238E27FC236}">
                <a16:creationId xmlns:a16="http://schemas.microsoft.com/office/drawing/2014/main" id="{AF0DD741-7553-FC6D-7EF9-144A0ACAEFB4}"/>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1" name="AutoShape 2">
            <a:hlinkClick r:id="rId15" action="ppaction://hlinksldjump"/>
            <a:extLst>
              <a:ext uri="{FF2B5EF4-FFF2-40B4-BE49-F238E27FC236}">
                <a16:creationId xmlns:a16="http://schemas.microsoft.com/office/drawing/2014/main" id="{204474F3-5513-1822-6E52-DE1EC36EADC1}"/>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2" name="AutoShape 2">
            <a:hlinkClick r:id="rId16" action="ppaction://hlinksldjump"/>
            <a:extLst>
              <a:ext uri="{FF2B5EF4-FFF2-40B4-BE49-F238E27FC236}">
                <a16:creationId xmlns:a16="http://schemas.microsoft.com/office/drawing/2014/main" id="{99620236-8A59-C4CC-E344-6E5B33F88FE9}"/>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3" name="AutoShape 2">
            <a:hlinkClick r:id="rId17" action="ppaction://hlinksldjump"/>
            <a:extLst>
              <a:ext uri="{FF2B5EF4-FFF2-40B4-BE49-F238E27FC236}">
                <a16:creationId xmlns:a16="http://schemas.microsoft.com/office/drawing/2014/main" id="{8F11A333-F854-6B83-F82E-027D7416A74E}"/>
              </a:ext>
            </a:extLst>
          </p:cNvPr>
          <p:cNvSpPr>
            <a:spLocks noChangeArrowheads="1"/>
          </p:cNvSpPr>
          <p:nvPr/>
        </p:nvSpPr>
        <p:spPr bwMode="gray">
          <a:xfrm>
            <a:off x="5492319" y="4535044"/>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HOW</a:t>
            </a:r>
          </a:p>
        </p:txBody>
      </p:sp>
      <p:sp>
        <p:nvSpPr>
          <p:cNvPr id="14" name="AutoShape 2">
            <a:hlinkClick r:id="rId18" action="ppaction://hlinksldjump"/>
            <a:extLst>
              <a:ext uri="{FF2B5EF4-FFF2-40B4-BE49-F238E27FC236}">
                <a16:creationId xmlns:a16="http://schemas.microsoft.com/office/drawing/2014/main" id="{ECEDF9F5-5382-25F1-1F60-F55C21061C6B}"/>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5" name="Group 24">
            <a:extLst>
              <a:ext uri="{FF2B5EF4-FFF2-40B4-BE49-F238E27FC236}">
                <a16:creationId xmlns:a16="http://schemas.microsoft.com/office/drawing/2014/main" id="{ABC9872D-C3A3-F3AC-B25F-1B0211ADF504}"/>
              </a:ext>
            </a:extLst>
          </p:cNvPr>
          <p:cNvGrpSpPr/>
          <p:nvPr/>
        </p:nvGrpSpPr>
        <p:grpSpPr>
          <a:xfrm>
            <a:off x="7405014" y="4531233"/>
            <a:ext cx="186825" cy="186825"/>
            <a:chOff x="9873352" y="6041644"/>
            <a:chExt cx="249100" cy="249100"/>
          </a:xfrm>
        </p:grpSpPr>
        <p:sp>
          <p:nvSpPr>
            <p:cNvPr id="26" name="Oval 25">
              <a:hlinkClick r:id="" action="ppaction://hlinkshowjump?jump=previousslide"/>
              <a:extLst>
                <a:ext uri="{FF2B5EF4-FFF2-40B4-BE49-F238E27FC236}">
                  <a16:creationId xmlns:a16="http://schemas.microsoft.com/office/drawing/2014/main" id="{94BC5E75-0ACF-C356-EAEA-3CF5F86D096E}"/>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7" name="Group 26">
              <a:extLst>
                <a:ext uri="{FF2B5EF4-FFF2-40B4-BE49-F238E27FC236}">
                  <a16:creationId xmlns:a16="http://schemas.microsoft.com/office/drawing/2014/main" id="{CB02ACDF-8444-2264-408A-529DD95AC2F5}"/>
                </a:ext>
              </a:extLst>
            </p:cNvPr>
            <p:cNvGrpSpPr/>
            <p:nvPr userDrawn="1"/>
          </p:nvGrpSpPr>
          <p:grpSpPr>
            <a:xfrm>
              <a:off x="9971776" y="6136088"/>
              <a:ext cx="41137" cy="66044"/>
              <a:chOff x="3345327" y="4804129"/>
              <a:chExt cx="74099" cy="118964"/>
            </a:xfrm>
          </p:grpSpPr>
          <p:cxnSp>
            <p:nvCxnSpPr>
              <p:cNvPr id="28" name="Straight Connector 27">
                <a:hlinkClick r:id="" action="ppaction://hlinkshowjump?jump=previousslide"/>
                <a:extLst>
                  <a:ext uri="{FF2B5EF4-FFF2-40B4-BE49-F238E27FC236}">
                    <a16:creationId xmlns:a16="http://schemas.microsoft.com/office/drawing/2014/main" id="{4AFD31B9-25CE-48D4-822F-FE702A934BFC}"/>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hlinkClick r:id="" action="ppaction://hlinkshowjump?jump=previousslide"/>
                <a:extLst>
                  <a:ext uri="{FF2B5EF4-FFF2-40B4-BE49-F238E27FC236}">
                    <a16:creationId xmlns:a16="http://schemas.microsoft.com/office/drawing/2014/main" id="{C380FE7A-8378-AD2F-D802-0D2CBB54957C}"/>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30" name="Group 29">
            <a:extLst>
              <a:ext uri="{FF2B5EF4-FFF2-40B4-BE49-F238E27FC236}">
                <a16:creationId xmlns:a16="http://schemas.microsoft.com/office/drawing/2014/main" id="{8A8E2356-47FB-C0FF-EE11-589021604F48}"/>
              </a:ext>
            </a:extLst>
          </p:cNvPr>
          <p:cNvGrpSpPr/>
          <p:nvPr/>
        </p:nvGrpSpPr>
        <p:grpSpPr>
          <a:xfrm>
            <a:off x="7642346" y="4531233"/>
            <a:ext cx="186825" cy="186825"/>
            <a:chOff x="10189795" y="6045160"/>
            <a:chExt cx="249100" cy="249100"/>
          </a:xfrm>
        </p:grpSpPr>
        <p:sp>
          <p:nvSpPr>
            <p:cNvPr id="31" name="Oval 30">
              <a:hlinkClick r:id="" action="ppaction://hlinkshowjump?jump=nextslide"/>
              <a:extLst>
                <a:ext uri="{FF2B5EF4-FFF2-40B4-BE49-F238E27FC236}">
                  <a16:creationId xmlns:a16="http://schemas.microsoft.com/office/drawing/2014/main" id="{4E61A479-E33B-3313-0C1F-64280E690F79}"/>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2" name="Group 31">
              <a:extLst>
                <a:ext uri="{FF2B5EF4-FFF2-40B4-BE49-F238E27FC236}">
                  <a16:creationId xmlns:a16="http://schemas.microsoft.com/office/drawing/2014/main" id="{FE09C486-AD7E-0B92-CEF9-B32D42987ADE}"/>
                </a:ext>
              </a:extLst>
            </p:cNvPr>
            <p:cNvGrpSpPr/>
            <p:nvPr userDrawn="1"/>
          </p:nvGrpSpPr>
          <p:grpSpPr>
            <a:xfrm flipH="1" flipV="1">
              <a:off x="10297292" y="6133992"/>
              <a:ext cx="41137" cy="66044"/>
              <a:chOff x="3345327" y="4804129"/>
              <a:chExt cx="74099" cy="118964"/>
            </a:xfrm>
          </p:grpSpPr>
          <p:cxnSp>
            <p:nvCxnSpPr>
              <p:cNvPr id="34" name="Straight Connector 33">
                <a:hlinkClick r:id="" action="ppaction://hlinkshowjump?jump=nextslide"/>
                <a:extLst>
                  <a:ext uri="{FF2B5EF4-FFF2-40B4-BE49-F238E27FC236}">
                    <a16:creationId xmlns:a16="http://schemas.microsoft.com/office/drawing/2014/main" id="{93A73C57-0755-7C01-8C7B-28D280324F59}"/>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hlinkClick r:id="" action="ppaction://hlinkshowjump?jump=nextslide"/>
                <a:extLst>
                  <a:ext uri="{FF2B5EF4-FFF2-40B4-BE49-F238E27FC236}">
                    <a16:creationId xmlns:a16="http://schemas.microsoft.com/office/drawing/2014/main" id="{4A4543F2-0B85-AED1-F8AC-EE86160F8A67}"/>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6" name="Rounded Rectangle 14">
            <a:hlinkClick r:id="rId19"/>
            <a:extLst>
              <a:ext uri="{FF2B5EF4-FFF2-40B4-BE49-F238E27FC236}">
                <a16:creationId xmlns:a16="http://schemas.microsoft.com/office/drawing/2014/main" id="{926AA0BC-F59B-2D9F-0C85-174E44A9440B}"/>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1/5</a:t>
            </a:r>
            <a:endParaRPr lang="en-US" sz="800" u="sng" dirty="0">
              <a:solidFill>
                <a:schemeClr val="bg2"/>
              </a:solidFill>
            </a:endParaRPr>
          </a:p>
        </p:txBody>
      </p:sp>
      <p:sp>
        <p:nvSpPr>
          <p:cNvPr id="6" name="Arrow: Right 88">
            <a:hlinkClick r:id="" action="ppaction://hlinkshowjump?jump=lastslideviewed"/>
            <a:extLst>
              <a:ext uri="{FF2B5EF4-FFF2-40B4-BE49-F238E27FC236}">
                <a16:creationId xmlns:a16="http://schemas.microsoft.com/office/drawing/2014/main" id="{40415FA8-2D05-D4BF-AD61-0EE258D2FF63}"/>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7" name="Graphic 6">
            <a:hlinkClick r:id="rId20" action="ppaction://hlinksldjump"/>
            <a:extLst>
              <a:ext uri="{FF2B5EF4-FFF2-40B4-BE49-F238E27FC236}">
                <a16:creationId xmlns:a16="http://schemas.microsoft.com/office/drawing/2014/main" id="{961D7A30-77AB-6885-FD3C-2994DADB288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1341155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F00E77-1B29-98DB-8855-80AC92262F2A}"/>
              </a:ext>
            </a:extLst>
          </p:cNvPr>
          <p:cNvGrpSpPr/>
          <p:nvPr/>
        </p:nvGrpSpPr>
        <p:grpSpPr>
          <a:xfrm>
            <a:off x="4028666" y="2790791"/>
            <a:ext cx="4811106" cy="230739"/>
            <a:chOff x="4028666" y="3308279"/>
            <a:chExt cx="4811106" cy="230739"/>
          </a:xfrm>
        </p:grpSpPr>
        <p:sp>
          <p:nvSpPr>
            <p:cNvPr id="94" name="AutoShape 18">
              <a:extLst>
                <a:ext uri="{FF2B5EF4-FFF2-40B4-BE49-F238E27FC236}">
                  <a16:creationId xmlns:a16="http://schemas.microsoft.com/office/drawing/2014/main" id="{435FF43E-7A7A-5B5D-6190-C02EFE1695ED}"/>
                </a:ext>
              </a:extLst>
            </p:cNvPr>
            <p:cNvSpPr>
              <a:spLocks noChangeArrowheads="1"/>
            </p:cNvSpPr>
            <p:nvPr/>
          </p:nvSpPr>
          <p:spPr bwMode="auto">
            <a:xfrm>
              <a:off x="4028666" y="3323575"/>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Impact/effort matrix</a:t>
              </a:r>
            </a:p>
          </p:txBody>
        </p:sp>
        <p:sp>
          <p:nvSpPr>
            <p:cNvPr id="97" name="AutoShape 18">
              <a:hlinkClick r:id="" action="ppaction://noaction"/>
              <a:extLst>
                <a:ext uri="{FF2B5EF4-FFF2-40B4-BE49-F238E27FC236}">
                  <a16:creationId xmlns:a16="http://schemas.microsoft.com/office/drawing/2014/main" id="{B001C60D-428A-84B4-F9B0-DCF1ABDF3BF2}"/>
                </a:ext>
              </a:extLst>
            </p:cNvPr>
            <p:cNvSpPr>
              <a:spLocks noChangeArrowheads="1"/>
            </p:cNvSpPr>
            <p:nvPr/>
          </p:nvSpPr>
          <p:spPr bwMode="auto">
            <a:xfrm>
              <a:off x="5582409" y="3308279"/>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Create impact/effort matrix</a:t>
              </a:r>
            </a:p>
          </p:txBody>
        </p:sp>
      </p:grpSp>
      <p:graphicFrame>
        <p:nvGraphicFramePr>
          <p:cNvPr id="5" name="Object 4" hidden="1">
            <a:extLst>
              <a:ext uri="{FF2B5EF4-FFF2-40B4-BE49-F238E27FC236}">
                <a16:creationId xmlns:a16="http://schemas.microsoft.com/office/drawing/2014/main" id="{0154834D-4C4B-4E29-8EAC-F344E3FDB8C5}"/>
              </a:ext>
            </a:extLst>
          </p:cNvPr>
          <p:cNvGraphicFramePr>
            <a:graphicFrameLocks noChangeAspect="1"/>
          </p:cNvGraphicFramePr>
          <p:nvPr>
            <p:custDataLst>
              <p:tags r:id="rId1"/>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0154834D-4C4B-4E29-8EAC-F344E3FDB8C5}"/>
                          </a:ext>
                        </a:extLst>
                      </p:cNvPr>
                      <p:cNvPicPr/>
                      <p:nvPr/>
                    </p:nvPicPr>
                    <p:blipFill>
                      <a:blip r:embed="rId9"/>
                      <a:stretch>
                        <a:fillRect/>
                      </a:stretch>
                    </p:blipFill>
                    <p:spPr>
                      <a:xfrm>
                        <a:off x="1192" y="1192"/>
                        <a:ext cx="1191" cy="1191"/>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43147C13-B5F9-4314-85AA-D0F9A9401CD6}"/>
              </a:ext>
            </a:extLst>
          </p:cNvPr>
          <p:cNvSpPr/>
          <p:nvPr/>
        </p:nvSpPr>
        <p:spPr>
          <a:xfrm>
            <a:off x="1451346" y="912641"/>
            <a:ext cx="7386665" cy="394051"/>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spcBef>
                <a:spcPct val="0"/>
              </a:spcBef>
            </a:pPr>
            <a:r>
              <a:rPr lang="en-US" altLang="nl-NL" sz="900">
                <a:solidFill>
                  <a:schemeClr val="tx2"/>
                </a:solidFill>
              </a:rPr>
              <a:t>The key objective of the Discovery phase is to gather information and to enable a data-driven decision on the pilot</a:t>
            </a:r>
            <a:endParaRPr lang="en-US" sz="900">
              <a:solidFill>
                <a:schemeClr val="tx2"/>
              </a:solidFill>
            </a:endParaRPr>
          </a:p>
        </p:txBody>
      </p:sp>
      <p:sp>
        <p:nvSpPr>
          <p:cNvPr id="2" name="Title 1"/>
          <p:cNvSpPr>
            <a:spLocks noGrp="1"/>
          </p:cNvSpPr>
          <p:nvPr>
            <p:ph type="title"/>
          </p:nvPr>
        </p:nvSpPr>
        <p:spPr/>
        <p:txBody>
          <a:bodyPr vert="horz"/>
          <a:lstStyle/>
          <a:p>
            <a:r>
              <a:rPr lang="en-US" dirty="0">
                <a:solidFill>
                  <a:schemeClr val="tx2"/>
                </a:solidFill>
              </a:rPr>
              <a:t>1. Discovery</a:t>
            </a:r>
            <a:br>
              <a:rPr lang="en-US" dirty="0"/>
            </a:br>
            <a:r>
              <a:rPr lang="en-US" sz="1350" b="1" dirty="0">
                <a:solidFill>
                  <a:srgbClr val="22BCB9"/>
                </a:solidFill>
              </a:rPr>
              <a:t>Project Phase Overview</a:t>
            </a:r>
          </a:p>
        </p:txBody>
      </p:sp>
      <p:sp>
        <p:nvSpPr>
          <p:cNvPr id="6" name="Rectangle 5">
            <a:extLst>
              <a:ext uri="{FF2B5EF4-FFF2-40B4-BE49-F238E27FC236}">
                <a16:creationId xmlns:a16="http://schemas.microsoft.com/office/drawing/2014/main" id="{43147C13-B5F9-4314-85AA-D0F9A9401CD6}"/>
              </a:ext>
            </a:extLst>
          </p:cNvPr>
          <p:cNvSpPr/>
          <p:nvPr/>
        </p:nvSpPr>
        <p:spPr>
          <a:xfrm>
            <a:off x="303611" y="912641"/>
            <a:ext cx="1147735" cy="394051"/>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8000" tIns="34290" rIns="68580" bIns="34290" numCol="1" spcCol="0" rtlCol="0" fromWordArt="0" anchor="ctr" anchorCtr="0" forceAA="0" compatLnSpc="1">
            <a:prstTxWarp prst="textNoShape">
              <a:avLst/>
            </a:prstTxWarp>
            <a:noAutofit/>
          </a:bodyPr>
          <a:lstStyle/>
          <a:p>
            <a:pPr defTabSz="685783"/>
            <a:r>
              <a:rPr lang="en-US" sz="825" b="1">
                <a:solidFill>
                  <a:prstClr val="white"/>
                </a:solidFill>
                <a:latin typeface="Verdana"/>
              </a:rPr>
              <a:t>KEY </a:t>
            </a:r>
            <a:br>
              <a:rPr lang="en-US" sz="825" b="1">
                <a:solidFill>
                  <a:prstClr val="white"/>
                </a:solidFill>
                <a:latin typeface="Verdana"/>
              </a:rPr>
            </a:br>
            <a:r>
              <a:rPr lang="en-US" sz="825" b="1">
                <a:solidFill>
                  <a:prstClr val="white"/>
                </a:solidFill>
                <a:latin typeface="Verdana"/>
              </a:rPr>
              <a:t>OBJECTIVE</a:t>
            </a:r>
          </a:p>
        </p:txBody>
      </p:sp>
      <p:sp>
        <p:nvSpPr>
          <p:cNvPr id="9" name="Rectangle 8">
            <a:extLst>
              <a:ext uri="{FF2B5EF4-FFF2-40B4-BE49-F238E27FC236}">
                <a16:creationId xmlns:a16="http://schemas.microsoft.com/office/drawing/2014/main" id="{855A997B-C6EF-4398-BD60-B67A50EA7A6E}"/>
              </a:ext>
            </a:extLst>
          </p:cNvPr>
          <p:cNvSpPr/>
          <p:nvPr/>
        </p:nvSpPr>
        <p:spPr>
          <a:xfrm>
            <a:off x="4028666" y="1389170"/>
            <a:ext cx="1417863"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defTabSz="685783"/>
            <a:r>
              <a:rPr lang="en-US" sz="825" b="1">
                <a:solidFill>
                  <a:prstClr val="white"/>
                </a:solidFill>
                <a:latin typeface="Verdana"/>
              </a:rPr>
              <a:t>ELEMENT</a:t>
            </a:r>
          </a:p>
        </p:txBody>
      </p:sp>
      <p:sp>
        <p:nvSpPr>
          <p:cNvPr id="32" name="Rectangle 31">
            <a:extLst>
              <a:ext uri="{FF2B5EF4-FFF2-40B4-BE49-F238E27FC236}">
                <a16:creationId xmlns:a16="http://schemas.microsoft.com/office/drawing/2014/main" id="{1F35DB85-9299-4DC1-8342-B969E4B57A56}"/>
              </a:ext>
            </a:extLst>
          </p:cNvPr>
          <p:cNvSpPr/>
          <p:nvPr/>
        </p:nvSpPr>
        <p:spPr>
          <a:xfrm>
            <a:off x="291075" y="1394999"/>
            <a:ext cx="3626248" cy="3186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defTabSz="685783"/>
            <a:r>
              <a:rPr lang="en-US" sz="825" b="1">
                <a:solidFill>
                  <a:prstClr val="white"/>
                </a:solidFill>
                <a:latin typeface="Verdana"/>
              </a:rPr>
              <a:t>OVERVIEW</a:t>
            </a:r>
          </a:p>
        </p:txBody>
      </p:sp>
      <p:sp>
        <p:nvSpPr>
          <p:cNvPr id="33" name="Eingekerbter Richtungspfeil 10">
            <a:extLst>
              <a:ext uri="{FF2B5EF4-FFF2-40B4-BE49-F238E27FC236}">
                <a16:creationId xmlns:a16="http://schemas.microsoft.com/office/drawing/2014/main" id="{1E767279-490F-4EC7-B934-EB49A54B7440}"/>
              </a:ext>
            </a:extLst>
          </p:cNvPr>
          <p:cNvSpPr/>
          <p:nvPr>
            <p:custDataLst>
              <p:tags r:id="rId2"/>
            </p:custDataLst>
          </p:nvPr>
        </p:nvSpPr>
        <p:spPr bwMode="auto">
          <a:xfrm rot="5400000">
            <a:off x="479504" y="1584565"/>
            <a:ext cx="434022" cy="825402"/>
          </a:xfrm>
          <a:prstGeom prst="chevron">
            <a:avLst>
              <a:gd name="adj" fmla="val 17963"/>
            </a:avLst>
          </a:prstGeom>
          <a:solidFill>
            <a:srgbClr val="22BCB9"/>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1</a:t>
            </a:r>
          </a:p>
        </p:txBody>
      </p:sp>
      <p:sp>
        <p:nvSpPr>
          <p:cNvPr id="34" name="Rectangle 33">
            <a:extLst>
              <a:ext uri="{FF2B5EF4-FFF2-40B4-BE49-F238E27FC236}">
                <a16:creationId xmlns:a16="http://schemas.microsoft.com/office/drawing/2014/main" id="{BBE640BB-923C-415E-9AD6-2D57E4D426AB}"/>
              </a:ext>
            </a:extLst>
          </p:cNvPr>
          <p:cNvSpPr/>
          <p:nvPr/>
        </p:nvSpPr>
        <p:spPr>
          <a:xfrm>
            <a:off x="1210072" y="1780256"/>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r>
              <a:rPr lang="en-US" sz="900" b="1">
                <a:solidFill>
                  <a:srgbClr val="22BCB9"/>
                </a:solidFill>
                <a:latin typeface="Verdana"/>
              </a:rPr>
              <a:t>Discovery</a:t>
            </a:r>
          </a:p>
        </p:txBody>
      </p:sp>
      <p:sp>
        <p:nvSpPr>
          <p:cNvPr id="35" name="Eingekerbter Richtungspfeil 10">
            <a:extLst>
              <a:ext uri="{FF2B5EF4-FFF2-40B4-BE49-F238E27FC236}">
                <a16:creationId xmlns:a16="http://schemas.microsoft.com/office/drawing/2014/main" id="{97AB7827-C2A5-4424-8D11-CEE19E65E7AA}"/>
              </a:ext>
            </a:extLst>
          </p:cNvPr>
          <p:cNvSpPr/>
          <p:nvPr>
            <p:custDataLst>
              <p:tags r:id="rId3"/>
            </p:custDataLst>
          </p:nvPr>
        </p:nvSpPr>
        <p:spPr bwMode="auto">
          <a:xfrm rot="5400000">
            <a:off x="479504" y="2023593"/>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2</a:t>
            </a:r>
          </a:p>
        </p:txBody>
      </p:sp>
      <p:sp>
        <p:nvSpPr>
          <p:cNvPr id="36" name="Rectangle 35">
            <a:extLst>
              <a:ext uri="{FF2B5EF4-FFF2-40B4-BE49-F238E27FC236}">
                <a16:creationId xmlns:a16="http://schemas.microsoft.com/office/drawing/2014/main" id="{4E2A9B1F-BA8D-4B89-8B53-8E977A139663}"/>
              </a:ext>
            </a:extLst>
          </p:cNvPr>
          <p:cNvSpPr/>
          <p:nvPr/>
        </p:nvSpPr>
        <p:spPr>
          <a:xfrm>
            <a:off x="1210072" y="2219284"/>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r>
              <a:rPr lang="en-US" sz="900" dirty="0">
                <a:solidFill>
                  <a:schemeClr val="tx2"/>
                </a:solidFill>
              </a:rPr>
              <a:t>Prepare &amp; </a:t>
            </a:r>
            <a:r>
              <a:rPr lang="en-US" sz="900" dirty="0" err="1">
                <a:solidFill>
                  <a:schemeClr val="tx2"/>
                </a:solidFill>
              </a:rPr>
              <a:t>Mobilise</a:t>
            </a:r>
            <a:endParaRPr lang="en-US" sz="900" dirty="0">
              <a:solidFill>
                <a:schemeClr val="tx2"/>
              </a:solidFill>
            </a:endParaRPr>
          </a:p>
        </p:txBody>
      </p:sp>
      <p:sp>
        <p:nvSpPr>
          <p:cNvPr id="37" name="Eingekerbter Richtungspfeil 10">
            <a:extLst>
              <a:ext uri="{FF2B5EF4-FFF2-40B4-BE49-F238E27FC236}">
                <a16:creationId xmlns:a16="http://schemas.microsoft.com/office/drawing/2014/main" id="{7CEE649C-B1B0-43DD-A8EF-C7956C57BE2E}"/>
              </a:ext>
            </a:extLst>
          </p:cNvPr>
          <p:cNvSpPr/>
          <p:nvPr>
            <p:custDataLst>
              <p:tags r:id="rId4"/>
            </p:custDataLst>
          </p:nvPr>
        </p:nvSpPr>
        <p:spPr bwMode="auto">
          <a:xfrm rot="5400000">
            <a:off x="478991" y="2462622"/>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3</a:t>
            </a:r>
          </a:p>
        </p:txBody>
      </p:sp>
      <p:sp>
        <p:nvSpPr>
          <p:cNvPr id="38" name="Rectangle 37">
            <a:extLst>
              <a:ext uri="{FF2B5EF4-FFF2-40B4-BE49-F238E27FC236}">
                <a16:creationId xmlns:a16="http://schemas.microsoft.com/office/drawing/2014/main" id="{45645C99-81B3-4D58-92B7-F27E19C9E329}"/>
              </a:ext>
            </a:extLst>
          </p:cNvPr>
          <p:cNvSpPr/>
          <p:nvPr/>
        </p:nvSpPr>
        <p:spPr>
          <a:xfrm>
            <a:off x="1210072" y="2658313"/>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685783"/>
            <a:r>
              <a:rPr lang="en-US" sz="900">
                <a:solidFill>
                  <a:schemeClr val="tx2"/>
                </a:solidFill>
              </a:rPr>
              <a:t>Execute</a:t>
            </a:r>
          </a:p>
        </p:txBody>
      </p:sp>
      <p:sp>
        <p:nvSpPr>
          <p:cNvPr id="39" name="Rectangle 38">
            <a:extLst>
              <a:ext uri="{FF2B5EF4-FFF2-40B4-BE49-F238E27FC236}">
                <a16:creationId xmlns:a16="http://schemas.microsoft.com/office/drawing/2014/main" id="{A4165085-1620-44BD-8813-22098DC86099}"/>
              </a:ext>
            </a:extLst>
          </p:cNvPr>
          <p:cNvSpPr/>
          <p:nvPr/>
        </p:nvSpPr>
        <p:spPr>
          <a:xfrm>
            <a:off x="5582094" y="1389170"/>
            <a:ext cx="3257678"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defTabSz="685783"/>
            <a:r>
              <a:rPr lang="en-US" sz="825" b="1">
                <a:solidFill>
                  <a:prstClr val="white"/>
                </a:solidFill>
                <a:latin typeface="Verdana"/>
              </a:rPr>
              <a:t>ELEMENT</a:t>
            </a:r>
            <a:r>
              <a:rPr lang="en-US" sz="900" b="1">
                <a:solidFill>
                  <a:prstClr val="white"/>
                </a:solidFill>
                <a:latin typeface="Verdana"/>
              </a:rPr>
              <a:t> DESCRIPTION*</a:t>
            </a:r>
          </a:p>
        </p:txBody>
      </p:sp>
      <p:sp>
        <p:nvSpPr>
          <p:cNvPr id="14" name="AutoShape 20">
            <a:extLst>
              <a:ext uri="{FF2B5EF4-FFF2-40B4-BE49-F238E27FC236}">
                <a16:creationId xmlns:a16="http://schemas.microsoft.com/office/drawing/2014/main" id="{992E12BD-24F8-4D95-BB66-246CF17E0EE0}"/>
              </a:ext>
            </a:extLst>
          </p:cNvPr>
          <p:cNvSpPr>
            <a:spLocks noChangeArrowheads="1"/>
          </p:cNvSpPr>
          <p:nvPr/>
        </p:nvSpPr>
        <p:spPr bwMode="auto">
          <a:xfrm>
            <a:off x="4028666" y="2030170"/>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KPIs</a:t>
            </a:r>
          </a:p>
        </p:txBody>
      </p:sp>
      <p:sp>
        <p:nvSpPr>
          <p:cNvPr id="16" name="AutoShape 18">
            <a:extLst>
              <a:ext uri="{FF2B5EF4-FFF2-40B4-BE49-F238E27FC236}">
                <a16:creationId xmlns:a16="http://schemas.microsoft.com/office/drawing/2014/main" id="{481D2741-6284-4EC8-97A4-6CF12DED2C6E}"/>
              </a:ext>
            </a:extLst>
          </p:cNvPr>
          <p:cNvSpPr>
            <a:spLocks noChangeArrowheads="1"/>
          </p:cNvSpPr>
          <p:nvPr/>
        </p:nvSpPr>
        <p:spPr bwMode="auto">
          <a:xfrm>
            <a:off x="4028666" y="2290018"/>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Benefits</a:t>
            </a:r>
          </a:p>
        </p:txBody>
      </p:sp>
      <p:sp>
        <p:nvSpPr>
          <p:cNvPr id="19" name="AutoShape 18">
            <a:extLst>
              <a:ext uri="{FF2B5EF4-FFF2-40B4-BE49-F238E27FC236}">
                <a16:creationId xmlns:a16="http://schemas.microsoft.com/office/drawing/2014/main" id="{C22E0A04-0B78-44B2-8169-805A0209D867}"/>
              </a:ext>
            </a:extLst>
          </p:cNvPr>
          <p:cNvSpPr>
            <a:spLocks noChangeArrowheads="1"/>
          </p:cNvSpPr>
          <p:nvPr/>
        </p:nvSpPr>
        <p:spPr bwMode="auto">
          <a:xfrm>
            <a:off x="4028666" y="2549866"/>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Costs</a:t>
            </a:r>
          </a:p>
        </p:txBody>
      </p:sp>
      <p:sp>
        <p:nvSpPr>
          <p:cNvPr id="20" name="AutoShape 21">
            <a:extLst>
              <a:ext uri="{FF2B5EF4-FFF2-40B4-BE49-F238E27FC236}">
                <a16:creationId xmlns:a16="http://schemas.microsoft.com/office/drawing/2014/main" id="{1D76B8C9-BE0B-4555-AF16-6632076A1AAD}"/>
              </a:ext>
            </a:extLst>
          </p:cNvPr>
          <p:cNvSpPr>
            <a:spLocks noChangeArrowheads="1"/>
          </p:cNvSpPr>
          <p:nvPr/>
        </p:nvSpPr>
        <p:spPr bwMode="auto">
          <a:xfrm>
            <a:off x="4028666" y="1770322"/>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2D use cases</a:t>
            </a:r>
          </a:p>
        </p:txBody>
      </p:sp>
      <p:sp>
        <p:nvSpPr>
          <p:cNvPr id="21" name="AutoShape 18">
            <a:hlinkClick r:id="" action="ppaction://noaction"/>
            <a:extLst>
              <a:ext uri="{FF2B5EF4-FFF2-40B4-BE49-F238E27FC236}">
                <a16:creationId xmlns:a16="http://schemas.microsoft.com/office/drawing/2014/main" id="{F0C4A49D-104A-4D0F-9D13-27F199BB8D63}"/>
              </a:ext>
            </a:extLst>
          </p:cNvPr>
          <p:cNvSpPr>
            <a:spLocks noChangeArrowheads="1"/>
          </p:cNvSpPr>
          <p:nvPr/>
        </p:nvSpPr>
        <p:spPr bwMode="auto">
          <a:xfrm>
            <a:off x="5582409" y="2300111"/>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Determine expected </a:t>
            </a:r>
            <a:r>
              <a:rPr lang="en-US" sz="825">
                <a:solidFill>
                  <a:srgbClr val="5E5E5E"/>
                </a:solidFill>
                <a:latin typeface="Verdana"/>
                <a:cs typeface="Verdana" panose="020B0604030504040204" pitchFamily="34" charset="0"/>
                <a:hlinkClick r:id="rId10" action="ppaction://hlinksldjump"/>
              </a:rPr>
              <a:t>benefits</a:t>
            </a:r>
            <a:r>
              <a:rPr lang="en-US" sz="825">
                <a:solidFill>
                  <a:srgbClr val="5E5E5E"/>
                </a:solidFill>
                <a:latin typeface="Verdana"/>
                <a:cs typeface="Verdana" panose="020B0604030504040204" pitchFamily="34" charset="0"/>
              </a:rPr>
              <a:t> </a:t>
            </a:r>
            <a:r>
              <a:rPr lang="en-US" sz="825">
                <a:solidFill>
                  <a:schemeClr val="tx2"/>
                </a:solidFill>
              </a:rPr>
              <a:t>for business cases</a:t>
            </a:r>
          </a:p>
        </p:txBody>
      </p:sp>
      <p:sp>
        <p:nvSpPr>
          <p:cNvPr id="22" name="AutoShape 18">
            <a:hlinkClick r:id="" action="ppaction://noaction"/>
            <a:extLst>
              <a:ext uri="{FF2B5EF4-FFF2-40B4-BE49-F238E27FC236}">
                <a16:creationId xmlns:a16="http://schemas.microsoft.com/office/drawing/2014/main" id="{14CC12D1-1BC1-4C51-9933-4523EA6CFC64}"/>
              </a:ext>
            </a:extLst>
          </p:cNvPr>
          <p:cNvSpPr>
            <a:spLocks noChangeArrowheads="1"/>
          </p:cNvSpPr>
          <p:nvPr/>
        </p:nvSpPr>
        <p:spPr bwMode="auto">
          <a:xfrm>
            <a:off x="5582409" y="2563589"/>
            <a:ext cx="3257363" cy="173495"/>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Define possible</a:t>
            </a:r>
            <a:r>
              <a:rPr lang="en-US" sz="825">
                <a:solidFill>
                  <a:srgbClr val="5E5E5E"/>
                </a:solidFill>
                <a:latin typeface="Verdana"/>
                <a:cs typeface="Verdana" panose="020B0604030504040204" pitchFamily="34" charset="0"/>
              </a:rPr>
              <a:t> </a:t>
            </a:r>
            <a:r>
              <a:rPr lang="en-US" sz="825">
                <a:solidFill>
                  <a:srgbClr val="5E5E5E"/>
                </a:solidFill>
                <a:latin typeface="Verdana"/>
                <a:cs typeface="Verdana" panose="020B0604030504040204" pitchFamily="34" charset="0"/>
                <a:hlinkClick r:id="rId11" action="ppaction://hlinksldjump"/>
              </a:rPr>
              <a:t>costs</a:t>
            </a:r>
            <a:r>
              <a:rPr lang="en-US" sz="825">
                <a:solidFill>
                  <a:srgbClr val="5E5E5E"/>
                </a:solidFill>
                <a:latin typeface="Verdana"/>
                <a:cs typeface="Verdana" panose="020B0604030504040204" pitchFamily="34" charset="0"/>
              </a:rPr>
              <a:t> </a:t>
            </a:r>
            <a:r>
              <a:rPr lang="en-US" sz="825">
                <a:solidFill>
                  <a:schemeClr val="tx2"/>
                </a:solidFill>
              </a:rPr>
              <a:t>for business cases</a:t>
            </a:r>
          </a:p>
        </p:txBody>
      </p:sp>
      <p:sp>
        <p:nvSpPr>
          <p:cNvPr id="26" name="AutoShape 18">
            <a:hlinkClick r:id="" action="ppaction://noaction"/>
            <a:extLst>
              <a:ext uri="{FF2B5EF4-FFF2-40B4-BE49-F238E27FC236}">
                <a16:creationId xmlns:a16="http://schemas.microsoft.com/office/drawing/2014/main" id="{ED2FD58A-B97A-4E88-9CCA-792F4FC173E8}"/>
              </a:ext>
            </a:extLst>
          </p:cNvPr>
          <p:cNvSpPr>
            <a:spLocks noChangeArrowheads="1"/>
          </p:cNvSpPr>
          <p:nvPr/>
        </p:nvSpPr>
        <p:spPr bwMode="auto">
          <a:xfrm>
            <a:off x="5582409" y="2036635"/>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Determine objective/goal (</a:t>
            </a:r>
            <a:r>
              <a:rPr lang="en-US" sz="825">
                <a:solidFill>
                  <a:srgbClr val="5E5E5E"/>
                </a:solidFill>
                <a:latin typeface="Verdana"/>
                <a:hlinkClick r:id="rId12" action="ppaction://hlinksldjump"/>
              </a:rPr>
              <a:t>KPIs</a:t>
            </a:r>
            <a:r>
              <a:rPr lang="en-US" sz="825">
                <a:solidFill>
                  <a:schemeClr val="tx2"/>
                </a:solidFill>
              </a:rPr>
              <a:t>)</a:t>
            </a:r>
          </a:p>
        </p:txBody>
      </p:sp>
      <p:sp>
        <p:nvSpPr>
          <p:cNvPr id="29" name="AutoShape 18">
            <a:hlinkClick r:id="" action="ppaction://noaction"/>
            <a:extLst>
              <a:ext uri="{FF2B5EF4-FFF2-40B4-BE49-F238E27FC236}">
                <a16:creationId xmlns:a16="http://schemas.microsoft.com/office/drawing/2014/main" id="{310C196E-4413-4D74-BEA0-B578DE5AC48E}"/>
              </a:ext>
            </a:extLst>
          </p:cNvPr>
          <p:cNvSpPr>
            <a:spLocks noChangeArrowheads="1"/>
          </p:cNvSpPr>
          <p:nvPr/>
        </p:nvSpPr>
        <p:spPr bwMode="auto">
          <a:xfrm>
            <a:off x="5582409" y="1773158"/>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rgbClr val="5E5E5E"/>
                </a:solidFill>
                <a:latin typeface="Verdana"/>
                <a:cs typeface="Verdana" panose="020B0604030504040204" pitchFamily="34" charset="0"/>
              </a:rPr>
              <a:t>Approach and processes on how to develop a business case</a:t>
            </a:r>
          </a:p>
        </p:txBody>
      </p:sp>
      <p:cxnSp>
        <p:nvCxnSpPr>
          <p:cNvPr id="47" name="Straight Connector 46"/>
          <p:cNvCxnSpPr/>
          <p:nvPr/>
        </p:nvCxnSpPr>
        <p:spPr>
          <a:xfrm>
            <a:off x="5582409" y="2009780"/>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82409" y="2273257"/>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582409" y="253673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82409" y="30274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10072" y="2616008"/>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0072" y="2176979"/>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6" name="Group 6">
            <a:extLst>
              <a:ext uri="{FF2B5EF4-FFF2-40B4-BE49-F238E27FC236}">
                <a16:creationId xmlns:a16="http://schemas.microsoft.com/office/drawing/2014/main" id="{013CAB8E-2539-4CDF-81A0-97B0EC2D31FB}"/>
              </a:ext>
            </a:extLst>
          </p:cNvPr>
          <p:cNvGrpSpPr/>
          <p:nvPr/>
        </p:nvGrpSpPr>
        <p:grpSpPr>
          <a:xfrm>
            <a:off x="370067" y="1006320"/>
            <a:ext cx="207175" cy="206693"/>
            <a:chOff x="481013" y="2827338"/>
            <a:chExt cx="682624" cy="681037"/>
          </a:xfrm>
          <a:solidFill>
            <a:schemeClr val="bg1"/>
          </a:solidFill>
        </p:grpSpPr>
        <p:sp>
          <p:nvSpPr>
            <p:cNvPr id="87" name="Freeform 12">
              <a:extLst>
                <a:ext uri="{FF2B5EF4-FFF2-40B4-BE49-F238E27FC236}">
                  <a16:creationId xmlns:a16="http://schemas.microsoft.com/office/drawing/2014/main" id="{F4A23C43-9B64-4556-A27B-4892D51C307E}"/>
                </a:ext>
              </a:extLst>
            </p:cNvPr>
            <p:cNvSpPr>
              <a:spLocks/>
            </p:cNvSpPr>
            <p:nvPr/>
          </p:nvSpPr>
          <p:spPr bwMode="auto">
            <a:xfrm>
              <a:off x="735013" y="3114675"/>
              <a:ext cx="138112" cy="138113"/>
            </a:xfrm>
            <a:custGeom>
              <a:avLst/>
              <a:gdLst>
                <a:gd name="T0" fmla="*/ 34 w 53"/>
                <a:gd name="T1" fmla="*/ 1 h 53"/>
                <a:gd name="T2" fmla="*/ 27 w 53"/>
                <a:gd name="T3" fmla="*/ 0 h 53"/>
                <a:gd name="T4" fmla="*/ 0 w 53"/>
                <a:gd name="T5" fmla="*/ 27 h 53"/>
                <a:gd name="T6" fmla="*/ 27 w 53"/>
                <a:gd name="T7" fmla="*/ 53 h 53"/>
                <a:gd name="T8" fmla="*/ 53 w 53"/>
                <a:gd name="T9" fmla="*/ 27 h 53"/>
                <a:gd name="T10" fmla="*/ 52 w 53"/>
                <a:gd name="T11" fmla="*/ 20 h 53"/>
                <a:gd name="T12" fmla="*/ 36 w 53"/>
                <a:gd name="T13" fmla="*/ 36 h 53"/>
                <a:gd name="T14" fmla="*/ 27 w 53"/>
                <a:gd name="T15" fmla="*/ 40 h 53"/>
                <a:gd name="T16" fmla="*/ 17 w 53"/>
                <a:gd name="T17" fmla="*/ 36 h 53"/>
                <a:gd name="T18" fmla="*/ 17 w 53"/>
                <a:gd name="T19" fmla="*/ 17 h 53"/>
                <a:gd name="T20" fmla="*/ 34 w 5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4" y="1"/>
                  </a:moveTo>
                  <a:cubicBezTo>
                    <a:pt x="31" y="0"/>
                    <a:pt x="29" y="0"/>
                    <a:pt x="27" y="0"/>
                  </a:cubicBezTo>
                  <a:cubicBezTo>
                    <a:pt x="12" y="0"/>
                    <a:pt x="0" y="12"/>
                    <a:pt x="0" y="27"/>
                  </a:cubicBezTo>
                  <a:cubicBezTo>
                    <a:pt x="0" y="41"/>
                    <a:pt x="12" y="53"/>
                    <a:pt x="27" y="53"/>
                  </a:cubicBezTo>
                  <a:cubicBezTo>
                    <a:pt x="41" y="53"/>
                    <a:pt x="53" y="41"/>
                    <a:pt x="53" y="27"/>
                  </a:cubicBezTo>
                  <a:cubicBezTo>
                    <a:pt x="53" y="24"/>
                    <a:pt x="53" y="22"/>
                    <a:pt x="52" y="20"/>
                  </a:cubicBezTo>
                  <a:cubicBezTo>
                    <a:pt x="36" y="36"/>
                    <a:pt x="36" y="36"/>
                    <a:pt x="36" y="36"/>
                  </a:cubicBezTo>
                  <a:cubicBezTo>
                    <a:pt x="33" y="39"/>
                    <a:pt x="30" y="40"/>
                    <a:pt x="27" y="40"/>
                  </a:cubicBezTo>
                  <a:cubicBezTo>
                    <a:pt x="23" y="40"/>
                    <a:pt x="20" y="39"/>
                    <a:pt x="17" y="36"/>
                  </a:cubicBezTo>
                  <a:cubicBezTo>
                    <a:pt x="12" y="31"/>
                    <a:pt x="12" y="23"/>
                    <a:pt x="17" y="17"/>
                  </a:cubicBez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88" name="Freeform 13">
              <a:extLst>
                <a:ext uri="{FF2B5EF4-FFF2-40B4-BE49-F238E27FC236}">
                  <a16:creationId xmlns:a16="http://schemas.microsoft.com/office/drawing/2014/main" id="{94E012BC-5DEE-4FB9-B930-7080990F4D1C}"/>
                </a:ext>
              </a:extLst>
            </p:cNvPr>
            <p:cNvSpPr>
              <a:spLocks/>
            </p:cNvSpPr>
            <p:nvPr/>
          </p:nvSpPr>
          <p:spPr bwMode="auto">
            <a:xfrm>
              <a:off x="604838" y="2982913"/>
              <a:ext cx="400050" cy="400050"/>
            </a:xfrm>
            <a:custGeom>
              <a:avLst/>
              <a:gdLst>
                <a:gd name="T0" fmla="*/ 118 w 153"/>
                <a:gd name="T1" fmla="*/ 17 h 153"/>
                <a:gd name="T2" fmla="*/ 118 w 153"/>
                <a:gd name="T3" fmla="*/ 12 h 153"/>
                <a:gd name="T4" fmla="*/ 77 w 153"/>
                <a:gd name="T5" fmla="*/ 0 h 153"/>
                <a:gd name="T6" fmla="*/ 0 w 153"/>
                <a:gd name="T7" fmla="*/ 77 h 153"/>
                <a:gd name="T8" fmla="*/ 77 w 153"/>
                <a:gd name="T9" fmla="*/ 153 h 153"/>
                <a:gd name="T10" fmla="*/ 153 w 153"/>
                <a:gd name="T11" fmla="*/ 77 h 153"/>
                <a:gd name="T12" fmla="*/ 141 w 153"/>
                <a:gd name="T13" fmla="*/ 36 h 153"/>
                <a:gd name="T14" fmla="*/ 138 w 153"/>
                <a:gd name="T15" fmla="*/ 36 h 153"/>
                <a:gd name="T16" fmla="*/ 136 w 153"/>
                <a:gd name="T17" fmla="*/ 36 h 153"/>
                <a:gd name="T18" fmla="*/ 122 w 153"/>
                <a:gd name="T19" fmla="*/ 50 h 153"/>
                <a:gd name="T20" fmla="*/ 130 w 153"/>
                <a:gd name="T21" fmla="*/ 77 h 153"/>
                <a:gd name="T22" fmla="*/ 77 w 153"/>
                <a:gd name="T23" fmla="*/ 130 h 153"/>
                <a:gd name="T24" fmla="*/ 23 w 153"/>
                <a:gd name="T25" fmla="*/ 77 h 153"/>
                <a:gd name="T26" fmla="*/ 77 w 153"/>
                <a:gd name="T27" fmla="*/ 23 h 153"/>
                <a:gd name="T28" fmla="*/ 104 w 153"/>
                <a:gd name="T29" fmla="*/ 31 h 153"/>
                <a:gd name="T30" fmla="*/ 118 w 153"/>
                <a:gd name="T3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18" y="17"/>
                  </a:moveTo>
                  <a:cubicBezTo>
                    <a:pt x="118" y="15"/>
                    <a:pt x="118" y="14"/>
                    <a:pt x="118" y="12"/>
                  </a:cubicBezTo>
                  <a:cubicBezTo>
                    <a:pt x="106" y="5"/>
                    <a:pt x="92" y="0"/>
                    <a:pt x="77" y="0"/>
                  </a:cubicBezTo>
                  <a:cubicBezTo>
                    <a:pt x="35" y="0"/>
                    <a:pt x="0" y="35"/>
                    <a:pt x="0" y="77"/>
                  </a:cubicBezTo>
                  <a:cubicBezTo>
                    <a:pt x="0" y="119"/>
                    <a:pt x="35" y="153"/>
                    <a:pt x="77" y="153"/>
                  </a:cubicBezTo>
                  <a:cubicBezTo>
                    <a:pt x="119" y="153"/>
                    <a:pt x="153" y="119"/>
                    <a:pt x="153" y="77"/>
                  </a:cubicBezTo>
                  <a:cubicBezTo>
                    <a:pt x="153" y="62"/>
                    <a:pt x="149" y="48"/>
                    <a:pt x="141" y="36"/>
                  </a:cubicBezTo>
                  <a:cubicBezTo>
                    <a:pt x="139" y="36"/>
                    <a:pt x="138" y="36"/>
                    <a:pt x="138" y="36"/>
                  </a:cubicBezTo>
                  <a:cubicBezTo>
                    <a:pt x="137" y="36"/>
                    <a:pt x="137" y="36"/>
                    <a:pt x="136" y="36"/>
                  </a:cubicBezTo>
                  <a:cubicBezTo>
                    <a:pt x="122" y="50"/>
                    <a:pt x="122" y="50"/>
                    <a:pt x="122" y="50"/>
                  </a:cubicBezTo>
                  <a:cubicBezTo>
                    <a:pt x="127" y="58"/>
                    <a:pt x="130" y="67"/>
                    <a:pt x="130" y="77"/>
                  </a:cubicBezTo>
                  <a:cubicBezTo>
                    <a:pt x="130" y="106"/>
                    <a:pt x="106" y="130"/>
                    <a:pt x="77" y="130"/>
                  </a:cubicBezTo>
                  <a:cubicBezTo>
                    <a:pt x="47" y="130"/>
                    <a:pt x="23" y="106"/>
                    <a:pt x="23" y="77"/>
                  </a:cubicBezTo>
                  <a:cubicBezTo>
                    <a:pt x="23" y="47"/>
                    <a:pt x="47" y="23"/>
                    <a:pt x="77" y="23"/>
                  </a:cubicBezTo>
                  <a:cubicBezTo>
                    <a:pt x="87" y="23"/>
                    <a:pt x="96" y="26"/>
                    <a:pt x="104" y="31"/>
                  </a:cubicBezTo>
                  <a:lnTo>
                    <a:pt x="1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89" name="Freeform 14">
              <a:extLst>
                <a:ext uri="{FF2B5EF4-FFF2-40B4-BE49-F238E27FC236}">
                  <a16:creationId xmlns:a16="http://schemas.microsoft.com/office/drawing/2014/main" id="{BC9C85C4-A2CF-47C9-87D3-08EFD4097904}"/>
                </a:ext>
              </a:extLst>
            </p:cNvPr>
            <p:cNvSpPr>
              <a:spLocks/>
            </p:cNvSpPr>
            <p:nvPr/>
          </p:nvSpPr>
          <p:spPr bwMode="auto">
            <a:xfrm>
              <a:off x="481013" y="2860675"/>
              <a:ext cx="649287" cy="647700"/>
            </a:xfrm>
            <a:custGeom>
              <a:avLst/>
              <a:gdLst>
                <a:gd name="T0" fmla="*/ 216 w 248"/>
                <a:gd name="T1" fmla="*/ 75 h 248"/>
                <a:gd name="T2" fmla="*/ 213 w 248"/>
                <a:gd name="T3" fmla="*/ 77 h 248"/>
                <a:gd name="T4" fmla="*/ 225 w 248"/>
                <a:gd name="T5" fmla="*/ 124 h 248"/>
                <a:gd name="T6" fmla="*/ 124 w 248"/>
                <a:gd name="T7" fmla="*/ 225 h 248"/>
                <a:gd name="T8" fmla="*/ 23 w 248"/>
                <a:gd name="T9" fmla="*/ 124 h 248"/>
                <a:gd name="T10" fmla="*/ 124 w 248"/>
                <a:gd name="T11" fmla="*/ 23 h 248"/>
                <a:gd name="T12" fmla="*/ 170 w 248"/>
                <a:gd name="T13" fmla="*/ 34 h 248"/>
                <a:gd name="T14" fmla="*/ 173 w 248"/>
                <a:gd name="T15" fmla="*/ 31 h 248"/>
                <a:gd name="T16" fmla="*/ 187 w 248"/>
                <a:gd name="T17" fmla="*/ 17 h 248"/>
                <a:gd name="T18" fmla="*/ 124 w 248"/>
                <a:gd name="T19" fmla="*/ 0 h 248"/>
                <a:gd name="T20" fmla="*/ 0 w 248"/>
                <a:gd name="T21" fmla="*/ 124 h 248"/>
                <a:gd name="T22" fmla="*/ 124 w 248"/>
                <a:gd name="T23" fmla="*/ 248 h 248"/>
                <a:gd name="T24" fmla="*/ 248 w 248"/>
                <a:gd name="T25" fmla="*/ 124 h 248"/>
                <a:gd name="T26" fmla="*/ 230 w 248"/>
                <a:gd name="T27" fmla="*/ 61 h 248"/>
                <a:gd name="T28" fmla="*/ 216 w 248"/>
                <a:gd name="T29" fmla="*/ 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48">
                  <a:moveTo>
                    <a:pt x="216" y="75"/>
                  </a:moveTo>
                  <a:cubicBezTo>
                    <a:pt x="215" y="76"/>
                    <a:pt x="214" y="76"/>
                    <a:pt x="213" y="77"/>
                  </a:cubicBezTo>
                  <a:cubicBezTo>
                    <a:pt x="220" y="91"/>
                    <a:pt x="225" y="107"/>
                    <a:pt x="225" y="124"/>
                  </a:cubicBezTo>
                  <a:cubicBezTo>
                    <a:pt x="225" y="179"/>
                    <a:pt x="179" y="225"/>
                    <a:pt x="124" y="225"/>
                  </a:cubicBezTo>
                  <a:cubicBezTo>
                    <a:pt x="68" y="225"/>
                    <a:pt x="23" y="179"/>
                    <a:pt x="23" y="124"/>
                  </a:cubicBezTo>
                  <a:cubicBezTo>
                    <a:pt x="23" y="68"/>
                    <a:pt x="68" y="23"/>
                    <a:pt x="124" y="23"/>
                  </a:cubicBezTo>
                  <a:cubicBezTo>
                    <a:pt x="140" y="23"/>
                    <a:pt x="156" y="27"/>
                    <a:pt x="170" y="34"/>
                  </a:cubicBezTo>
                  <a:cubicBezTo>
                    <a:pt x="171" y="33"/>
                    <a:pt x="172" y="32"/>
                    <a:pt x="173" y="31"/>
                  </a:cubicBezTo>
                  <a:cubicBezTo>
                    <a:pt x="187" y="17"/>
                    <a:pt x="187" y="17"/>
                    <a:pt x="187" y="17"/>
                  </a:cubicBezTo>
                  <a:cubicBezTo>
                    <a:pt x="168" y="6"/>
                    <a:pt x="147" y="0"/>
                    <a:pt x="124" y="0"/>
                  </a:cubicBezTo>
                  <a:cubicBezTo>
                    <a:pt x="55" y="0"/>
                    <a:pt x="0" y="55"/>
                    <a:pt x="0" y="124"/>
                  </a:cubicBezTo>
                  <a:cubicBezTo>
                    <a:pt x="0" y="192"/>
                    <a:pt x="55" y="248"/>
                    <a:pt x="124" y="248"/>
                  </a:cubicBezTo>
                  <a:cubicBezTo>
                    <a:pt x="192" y="248"/>
                    <a:pt x="248" y="192"/>
                    <a:pt x="248" y="124"/>
                  </a:cubicBezTo>
                  <a:cubicBezTo>
                    <a:pt x="248" y="101"/>
                    <a:pt x="241" y="79"/>
                    <a:pt x="230" y="61"/>
                  </a:cubicBezTo>
                  <a:lnTo>
                    <a:pt x="21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90" name="Freeform 15">
              <a:extLst>
                <a:ext uri="{FF2B5EF4-FFF2-40B4-BE49-F238E27FC236}">
                  <a16:creationId xmlns:a16="http://schemas.microsoft.com/office/drawing/2014/main" id="{26EE28A8-F0B3-4B15-9574-98CD5D1BA071}"/>
                </a:ext>
              </a:extLst>
            </p:cNvPr>
            <p:cNvSpPr>
              <a:spLocks/>
            </p:cNvSpPr>
            <p:nvPr/>
          </p:nvSpPr>
          <p:spPr bwMode="auto">
            <a:xfrm>
              <a:off x="784225" y="2827338"/>
              <a:ext cx="379412" cy="373063"/>
            </a:xfrm>
            <a:custGeom>
              <a:avLst/>
              <a:gdLst>
                <a:gd name="T0" fmla="*/ 120 w 145"/>
                <a:gd name="T1" fmla="*/ 24 h 143"/>
                <a:gd name="T2" fmla="*/ 109 w 145"/>
                <a:gd name="T3" fmla="*/ 8 h 143"/>
                <a:gd name="T4" fmla="*/ 64 w 145"/>
                <a:gd name="T5" fmla="*/ 52 h 143"/>
                <a:gd name="T6" fmla="*/ 60 w 145"/>
                <a:gd name="T7" fmla="*/ 75 h 143"/>
                <a:gd name="T8" fmla="*/ 3 w 145"/>
                <a:gd name="T9" fmla="*/ 132 h 143"/>
                <a:gd name="T10" fmla="*/ 3 w 145"/>
                <a:gd name="T11" fmla="*/ 141 h 143"/>
                <a:gd name="T12" fmla="*/ 8 w 145"/>
                <a:gd name="T13" fmla="*/ 143 h 143"/>
                <a:gd name="T14" fmla="*/ 12 w 145"/>
                <a:gd name="T15" fmla="*/ 141 h 143"/>
                <a:gd name="T16" fmla="*/ 68 w 145"/>
                <a:gd name="T17" fmla="*/ 85 h 143"/>
                <a:gd name="T18" fmla="*/ 92 w 145"/>
                <a:gd name="T19" fmla="*/ 80 h 143"/>
                <a:gd name="T20" fmla="*/ 137 w 145"/>
                <a:gd name="T21" fmla="*/ 35 h 143"/>
                <a:gd name="T22" fmla="*/ 120 w 145"/>
                <a:gd name="T2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120" y="24"/>
                  </a:moveTo>
                  <a:cubicBezTo>
                    <a:pt x="112" y="16"/>
                    <a:pt x="117" y="0"/>
                    <a:pt x="109" y="8"/>
                  </a:cubicBezTo>
                  <a:cubicBezTo>
                    <a:pt x="64" y="52"/>
                    <a:pt x="64" y="52"/>
                    <a:pt x="64" y="52"/>
                  </a:cubicBezTo>
                  <a:cubicBezTo>
                    <a:pt x="60" y="57"/>
                    <a:pt x="59" y="68"/>
                    <a:pt x="60" y="75"/>
                  </a:cubicBezTo>
                  <a:cubicBezTo>
                    <a:pt x="3" y="132"/>
                    <a:pt x="3" y="132"/>
                    <a:pt x="3" y="132"/>
                  </a:cubicBezTo>
                  <a:cubicBezTo>
                    <a:pt x="0" y="135"/>
                    <a:pt x="0" y="139"/>
                    <a:pt x="3" y="141"/>
                  </a:cubicBezTo>
                  <a:cubicBezTo>
                    <a:pt x="4" y="143"/>
                    <a:pt x="6" y="143"/>
                    <a:pt x="8" y="143"/>
                  </a:cubicBezTo>
                  <a:cubicBezTo>
                    <a:pt x="9" y="143"/>
                    <a:pt x="11" y="143"/>
                    <a:pt x="12" y="141"/>
                  </a:cubicBezTo>
                  <a:cubicBezTo>
                    <a:pt x="68" y="85"/>
                    <a:pt x="68" y="85"/>
                    <a:pt x="68" y="85"/>
                  </a:cubicBezTo>
                  <a:cubicBezTo>
                    <a:pt x="77" y="85"/>
                    <a:pt x="90" y="83"/>
                    <a:pt x="92" y="80"/>
                  </a:cubicBezTo>
                  <a:cubicBezTo>
                    <a:pt x="137" y="35"/>
                    <a:pt x="137" y="35"/>
                    <a:pt x="137" y="35"/>
                  </a:cubicBezTo>
                  <a:cubicBezTo>
                    <a:pt x="145" y="28"/>
                    <a:pt x="128" y="32"/>
                    <a:pt x="1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grpSp>
      <p:grpSp>
        <p:nvGrpSpPr>
          <p:cNvPr id="103" name="Group 102">
            <a:extLst>
              <a:ext uri="{FF2B5EF4-FFF2-40B4-BE49-F238E27FC236}">
                <a16:creationId xmlns:a16="http://schemas.microsoft.com/office/drawing/2014/main" id="{CE160107-3FD5-40CF-8AF4-85A7D952FBAF}"/>
              </a:ext>
            </a:extLst>
          </p:cNvPr>
          <p:cNvGrpSpPr/>
          <p:nvPr/>
        </p:nvGrpSpPr>
        <p:grpSpPr>
          <a:xfrm>
            <a:off x="4240493" y="1453913"/>
            <a:ext cx="210065" cy="187866"/>
            <a:chOff x="3556092" y="1860943"/>
            <a:chExt cx="502973" cy="449822"/>
          </a:xfrm>
          <a:solidFill>
            <a:schemeClr val="bg1"/>
          </a:solidFill>
        </p:grpSpPr>
        <p:sp>
          <p:nvSpPr>
            <p:cNvPr id="104" name="Freeform 50">
              <a:extLst>
                <a:ext uri="{FF2B5EF4-FFF2-40B4-BE49-F238E27FC236}">
                  <a16:creationId xmlns:a16="http://schemas.microsoft.com/office/drawing/2014/main" id="{CEC4F6AE-DBC3-4234-90BF-DFA9B0823B19}"/>
                </a:ext>
              </a:extLst>
            </p:cNvPr>
            <p:cNvSpPr>
              <a:spLocks noEditPoints="1"/>
            </p:cNvSpPr>
            <p:nvPr/>
          </p:nvSpPr>
          <p:spPr bwMode="auto">
            <a:xfrm>
              <a:off x="3556092" y="1860943"/>
              <a:ext cx="502973" cy="449822"/>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5" name="Freeform 51">
              <a:extLst>
                <a:ext uri="{FF2B5EF4-FFF2-40B4-BE49-F238E27FC236}">
                  <a16:creationId xmlns:a16="http://schemas.microsoft.com/office/drawing/2014/main" id="{856B6240-D3CC-4DED-874E-A8D4D0645492}"/>
                </a:ext>
              </a:extLst>
            </p:cNvPr>
            <p:cNvSpPr>
              <a:spLocks/>
            </p:cNvSpPr>
            <p:nvPr/>
          </p:nvSpPr>
          <p:spPr bwMode="auto">
            <a:xfrm>
              <a:off x="3913390" y="2016461"/>
              <a:ext cx="50199" cy="22639"/>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6" name="Freeform 52">
              <a:extLst>
                <a:ext uri="{FF2B5EF4-FFF2-40B4-BE49-F238E27FC236}">
                  <a16:creationId xmlns:a16="http://schemas.microsoft.com/office/drawing/2014/main" id="{F06082F4-838A-44BE-B34B-3C2A618306F5}"/>
                </a:ext>
              </a:extLst>
            </p:cNvPr>
            <p:cNvSpPr>
              <a:spLocks/>
            </p:cNvSpPr>
            <p:nvPr/>
          </p:nvSpPr>
          <p:spPr bwMode="auto">
            <a:xfrm>
              <a:off x="3911421" y="1983980"/>
              <a:ext cx="74806" cy="25592"/>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7" name="Freeform 53">
              <a:extLst>
                <a:ext uri="{FF2B5EF4-FFF2-40B4-BE49-F238E27FC236}">
                  <a16:creationId xmlns:a16="http://schemas.microsoft.com/office/drawing/2014/main" id="{9D327BF7-C300-41F1-9FF8-992E60D78AAB}"/>
                </a:ext>
              </a:extLst>
            </p:cNvPr>
            <p:cNvSpPr>
              <a:spLocks/>
            </p:cNvSpPr>
            <p:nvPr/>
          </p:nvSpPr>
          <p:spPr bwMode="auto">
            <a:xfrm>
              <a:off x="3914374" y="2123749"/>
              <a:ext cx="39372" cy="22639"/>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8" name="Freeform 54">
              <a:extLst>
                <a:ext uri="{FF2B5EF4-FFF2-40B4-BE49-F238E27FC236}">
                  <a16:creationId xmlns:a16="http://schemas.microsoft.com/office/drawing/2014/main" id="{4587BBFF-A8D6-4804-9F5E-D2E3562FD686}"/>
                </a:ext>
              </a:extLst>
            </p:cNvPr>
            <p:cNvSpPr>
              <a:spLocks/>
            </p:cNvSpPr>
            <p:nvPr/>
          </p:nvSpPr>
          <p:spPr bwMode="auto">
            <a:xfrm>
              <a:off x="3913390" y="2091267"/>
              <a:ext cx="60042" cy="25592"/>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9" name="Freeform 55">
              <a:extLst>
                <a:ext uri="{FF2B5EF4-FFF2-40B4-BE49-F238E27FC236}">
                  <a16:creationId xmlns:a16="http://schemas.microsoft.com/office/drawing/2014/main" id="{F73DB41E-83F6-435F-A49E-47772821C97D}"/>
                </a:ext>
              </a:extLst>
            </p:cNvPr>
            <p:cNvSpPr>
              <a:spLocks/>
            </p:cNvSpPr>
            <p:nvPr/>
          </p:nvSpPr>
          <p:spPr bwMode="auto">
            <a:xfrm>
              <a:off x="3740154" y="1958388"/>
              <a:ext cx="103350" cy="100398"/>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10" name="Freeform 56">
              <a:extLst>
                <a:ext uri="{FF2B5EF4-FFF2-40B4-BE49-F238E27FC236}">
                  <a16:creationId xmlns:a16="http://schemas.microsoft.com/office/drawing/2014/main" id="{C7F7B704-F321-4523-9CBD-82DE80FDF3DA}"/>
                </a:ext>
              </a:extLst>
            </p:cNvPr>
            <p:cNvSpPr>
              <a:spLocks/>
            </p:cNvSpPr>
            <p:nvPr/>
          </p:nvSpPr>
          <p:spPr bwMode="auto">
            <a:xfrm>
              <a:off x="3781495" y="1963309"/>
              <a:ext cx="107288" cy="93508"/>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11" name="Freeform 57">
              <a:extLst>
                <a:ext uri="{FF2B5EF4-FFF2-40B4-BE49-F238E27FC236}">
                  <a16:creationId xmlns:a16="http://schemas.microsoft.com/office/drawing/2014/main" id="{A84FD9F1-6D5C-4794-B2FC-E97499D1F2BB}"/>
                </a:ext>
              </a:extLst>
            </p:cNvPr>
            <p:cNvSpPr>
              <a:spLocks/>
            </p:cNvSpPr>
            <p:nvPr/>
          </p:nvSpPr>
          <p:spPr bwMode="auto">
            <a:xfrm>
              <a:off x="3736217" y="2081425"/>
              <a:ext cx="107288" cy="100398"/>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12" name="Freeform 58">
              <a:extLst>
                <a:ext uri="{FF2B5EF4-FFF2-40B4-BE49-F238E27FC236}">
                  <a16:creationId xmlns:a16="http://schemas.microsoft.com/office/drawing/2014/main" id="{9785823C-D03E-432E-9D1E-C6FE36ECE3FD}"/>
                </a:ext>
              </a:extLst>
            </p:cNvPr>
            <p:cNvSpPr>
              <a:spLocks/>
            </p:cNvSpPr>
            <p:nvPr/>
          </p:nvSpPr>
          <p:spPr bwMode="auto">
            <a:xfrm>
              <a:off x="3781495" y="2086346"/>
              <a:ext cx="109256" cy="92523"/>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grpSp>
      <p:grpSp>
        <p:nvGrpSpPr>
          <p:cNvPr id="122" name="Group 121">
            <a:extLst>
              <a:ext uri="{FF2B5EF4-FFF2-40B4-BE49-F238E27FC236}">
                <a16:creationId xmlns:a16="http://schemas.microsoft.com/office/drawing/2014/main" id="{C5E20D8C-C978-4D3F-8066-DC3A89A4B7B4}"/>
              </a:ext>
            </a:extLst>
          </p:cNvPr>
          <p:cNvGrpSpPr/>
          <p:nvPr/>
        </p:nvGrpSpPr>
        <p:grpSpPr>
          <a:xfrm>
            <a:off x="1567549" y="1425726"/>
            <a:ext cx="178718" cy="257147"/>
            <a:chOff x="4997783" y="1836791"/>
            <a:chExt cx="381770" cy="549310"/>
          </a:xfrm>
          <a:solidFill>
            <a:schemeClr val="bg1"/>
          </a:solidFill>
        </p:grpSpPr>
        <p:sp>
          <p:nvSpPr>
            <p:cNvPr id="123" name="Freeform 89">
              <a:extLst>
                <a:ext uri="{FF2B5EF4-FFF2-40B4-BE49-F238E27FC236}">
                  <a16:creationId xmlns:a16="http://schemas.microsoft.com/office/drawing/2014/main" id="{CC34E732-1302-47E7-968B-B93659114B6D}"/>
                </a:ext>
              </a:extLst>
            </p:cNvPr>
            <p:cNvSpPr>
              <a:spLocks/>
            </p:cNvSpPr>
            <p:nvPr/>
          </p:nvSpPr>
          <p:spPr bwMode="auto">
            <a:xfrm>
              <a:off x="5140603" y="1836791"/>
              <a:ext cx="238950" cy="228879"/>
            </a:xfrm>
            <a:custGeom>
              <a:avLst/>
              <a:gdLst>
                <a:gd name="T0" fmla="*/ 231 w 261"/>
                <a:gd name="T1" fmla="*/ 189 h 250"/>
                <a:gd name="T2" fmla="*/ 205 w 261"/>
                <a:gd name="T3" fmla="*/ 189 h 250"/>
                <a:gd name="T4" fmla="*/ 226 w 261"/>
                <a:gd name="T5" fmla="*/ 210 h 250"/>
                <a:gd name="T6" fmla="*/ 40 w 261"/>
                <a:gd name="T7" fmla="*/ 210 h 250"/>
                <a:gd name="T8" fmla="*/ 40 w 261"/>
                <a:gd name="T9" fmla="*/ 33 h 250"/>
                <a:gd name="T10" fmla="*/ 61 w 261"/>
                <a:gd name="T11" fmla="*/ 57 h 250"/>
                <a:gd name="T12" fmla="*/ 61 w 261"/>
                <a:gd name="T13" fmla="*/ 31 h 250"/>
                <a:gd name="T14" fmla="*/ 30 w 261"/>
                <a:gd name="T15" fmla="*/ 0 h 250"/>
                <a:gd name="T16" fmla="*/ 0 w 261"/>
                <a:gd name="T17" fmla="*/ 31 h 250"/>
                <a:gd name="T18" fmla="*/ 0 w 261"/>
                <a:gd name="T19" fmla="*/ 57 h 250"/>
                <a:gd name="T20" fmla="*/ 21 w 261"/>
                <a:gd name="T21" fmla="*/ 33 h 250"/>
                <a:gd name="T22" fmla="*/ 21 w 261"/>
                <a:gd name="T23" fmla="*/ 229 h 250"/>
                <a:gd name="T24" fmla="*/ 226 w 261"/>
                <a:gd name="T25" fmla="*/ 229 h 250"/>
                <a:gd name="T26" fmla="*/ 205 w 261"/>
                <a:gd name="T27" fmla="*/ 250 h 250"/>
                <a:gd name="T28" fmla="*/ 231 w 261"/>
                <a:gd name="T29" fmla="*/ 250 h 250"/>
                <a:gd name="T30" fmla="*/ 261 w 261"/>
                <a:gd name="T31" fmla="*/ 220 h 250"/>
                <a:gd name="T32" fmla="*/ 231 w 261"/>
                <a:gd name="T33"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50">
                  <a:moveTo>
                    <a:pt x="231" y="189"/>
                  </a:moveTo>
                  <a:lnTo>
                    <a:pt x="205" y="189"/>
                  </a:lnTo>
                  <a:lnTo>
                    <a:pt x="226" y="210"/>
                  </a:lnTo>
                  <a:lnTo>
                    <a:pt x="40" y="210"/>
                  </a:lnTo>
                  <a:lnTo>
                    <a:pt x="40" y="33"/>
                  </a:lnTo>
                  <a:lnTo>
                    <a:pt x="61" y="57"/>
                  </a:lnTo>
                  <a:lnTo>
                    <a:pt x="61" y="31"/>
                  </a:lnTo>
                  <a:lnTo>
                    <a:pt x="30" y="0"/>
                  </a:lnTo>
                  <a:lnTo>
                    <a:pt x="0" y="31"/>
                  </a:lnTo>
                  <a:lnTo>
                    <a:pt x="0" y="57"/>
                  </a:lnTo>
                  <a:lnTo>
                    <a:pt x="21" y="33"/>
                  </a:lnTo>
                  <a:lnTo>
                    <a:pt x="21" y="229"/>
                  </a:lnTo>
                  <a:lnTo>
                    <a:pt x="226" y="229"/>
                  </a:lnTo>
                  <a:lnTo>
                    <a:pt x="205" y="250"/>
                  </a:lnTo>
                  <a:lnTo>
                    <a:pt x="231" y="250"/>
                  </a:lnTo>
                  <a:lnTo>
                    <a:pt x="261" y="220"/>
                  </a:lnTo>
                  <a:lnTo>
                    <a:pt x="231" y="189"/>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4" name="Freeform 90">
              <a:extLst>
                <a:ext uri="{FF2B5EF4-FFF2-40B4-BE49-F238E27FC236}">
                  <a16:creationId xmlns:a16="http://schemas.microsoft.com/office/drawing/2014/main" id="{DE2D7500-942C-412F-ACEF-465D69A02172}"/>
                </a:ext>
              </a:extLst>
            </p:cNvPr>
            <p:cNvSpPr>
              <a:spLocks/>
            </p:cNvSpPr>
            <p:nvPr/>
          </p:nvSpPr>
          <p:spPr bwMode="auto">
            <a:xfrm>
              <a:off x="5188210" y="1849608"/>
              <a:ext cx="152891" cy="168455"/>
            </a:xfrm>
            <a:custGeom>
              <a:avLst/>
              <a:gdLst>
                <a:gd name="T0" fmla="*/ 0 w 167"/>
                <a:gd name="T1" fmla="*/ 123 h 184"/>
                <a:gd name="T2" fmla="*/ 49 w 167"/>
                <a:gd name="T3" fmla="*/ 80 h 184"/>
                <a:gd name="T4" fmla="*/ 61 w 167"/>
                <a:gd name="T5" fmla="*/ 90 h 184"/>
                <a:gd name="T6" fmla="*/ 0 w 167"/>
                <a:gd name="T7" fmla="*/ 144 h 184"/>
                <a:gd name="T8" fmla="*/ 0 w 167"/>
                <a:gd name="T9" fmla="*/ 156 h 184"/>
                <a:gd name="T10" fmla="*/ 65 w 167"/>
                <a:gd name="T11" fmla="*/ 97 h 184"/>
                <a:gd name="T12" fmla="*/ 75 w 167"/>
                <a:gd name="T13" fmla="*/ 104 h 184"/>
                <a:gd name="T14" fmla="*/ 0 w 167"/>
                <a:gd name="T15" fmla="*/ 175 h 184"/>
                <a:gd name="T16" fmla="*/ 0 w 167"/>
                <a:gd name="T17" fmla="*/ 184 h 184"/>
                <a:gd name="T18" fmla="*/ 4 w 167"/>
                <a:gd name="T19" fmla="*/ 184 h 184"/>
                <a:gd name="T20" fmla="*/ 167 w 167"/>
                <a:gd name="T21" fmla="*/ 31 h 184"/>
                <a:gd name="T22" fmla="*/ 167 w 167"/>
                <a:gd name="T23" fmla="*/ 0 h 184"/>
                <a:gd name="T24" fmla="*/ 82 w 167"/>
                <a:gd name="T25" fmla="*/ 85 h 184"/>
                <a:gd name="T26" fmla="*/ 49 w 167"/>
                <a:gd name="T27" fmla="*/ 57 h 184"/>
                <a:gd name="T28" fmla="*/ 0 w 167"/>
                <a:gd name="T29" fmla="*/ 99 h 184"/>
                <a:gd name="T30" fmla="*/ 0 w 167"/>
                <a:gd name="T3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4">
                  <a:moveTo>
                    <a:pt x="0" y="123"/>
                  </a:moveTo>
                  <a:lnTo>
                    <a:pt x="49" y="80"/>
                  </a:lnTo>
                  <a:lnTo>
                    <a:pt x="61" y="90"/>
                  </a:lnTo>
                  <a:lnTo>
                    <a:pt x="0" y="144"/>
                  </a:lnTo>
                  <a:lnTo>
                    <a:pt x="0" y="156"/>
                  </a:lnTo>
                  <a:lnTo>
                    <a:pt x="65" y="97"/>
                  </a:lnTo>
                  <a:lnTo>
                    <a:pt x="75" y="104"/>
                  </a:lnTo>
                  <a:lnTo>
                    <a:pt x="0" y="175"/>
                  </a:lnTo>
                  <a:lnTo>
                    <a:pt x="0" y="184"/>
                  </a:lnTo>
                  <a:lnTo>
                    <a:pt x="4" y="184"/>
                  </a:lnTo>
                  <a:lnTo>
                    <a:pt x="167" y="31"/>
                  </a:lnTo>
                  <a:lnTo>
                    <a:pt x="167" y="0"/>
                  </a:lnTo>
                  <a:lnTo>
                    <a:pt x="82" y="85"/>
                  </a:lnTo>
                  <a:lnTo>
                    <a:pt x="49" y="57"/>
                  </a:lnTo>
                  <a:lnTo>
                    <a:pt x="0" y="99"/>
                  </a:lnTo>
                  <a:lnTo>
                    <a:pt x="0" y="123"/>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5" name="Freeform 91">
              <a:extLst>
                <a:ext uri="{FF2B5EF4-FFF2-40B4-BE49-F238E27FC236}">
                  <a16:creationId xmlns:a16="http://schemas.microsoft.com/office/drawing/2014/main" id="{B932FCFE-055C-48CE-9836-D7F5B4DFDFD8}"/>
                </a:ext>
              </a:extLst>
            </p:cNvPr>
            <p:cNvSpPr>
              <a:spLocks/>
            </p:cNvSpPr>
            <p:nvPr/>
          </p:nvSpPr>
          <p:spPr bwMode="auto">
            <a:xfrm>
              <a:off x="5209267" y="1892638"/>
              <a:ext cx="131834" cy="125426"/>
            </a:xfrm>
            <a:custGeom>
              <a:avLst/>
              <a:gdLst>
                <a:gd name="T0" fmla="*/ 144 w 144"/>
                <a:gd name="T1" fmla="*/ 0 h 137"/>
                <a:gd name="T2" fmla="*/ 0 w 144"/>
                <a:gd name="T3" fmla="*/ 137 h 137"/>
                <a:gd name="T4" fmla="*/ 12 w 144"/>
                <a:gd name="T5" fmla="*/ 137 h 137"/>
                <a:gd name="T6" fmla="*/ 144 w 144"/>
                <a:gd name="T7" fmla="*/ 12 h 137"/>
                <a:gd name="T8" fmla="*/ 144 w 144"/>
                <a:gd name="T9" fmla="*/ 0 h 137"/>
              </a:gdLst>
              <a:ahLst/>
              <a:cxnLst>
                <a:cxn ang="0">
                  <a:pos x="T0" y="T1"/>
                </a:cxn>
                <a:cxn ang="0">
                  <a:pos x="T2" y="T3"/>
                </a:cxn>
                <a:cxn ang="0">
                  <a:pos x="T4" y="T5"/>
                </a:cxn>
                <a:cxn ang="0">
                  <a:pos x="T6" y="T7"/>
                </a:cxn>
                <a:cxn ang="0">
                  <a:pos x="T8" y="T9"/>
                </a:cxn>
              </a:cxnLst>
              <a:rect l="0" t="0" r="r" b="b"/>
              <a:pathLst>
                <a:path w="144" h="137">
                  <a:moveTo>
                    <a:pt x="144" y="0"/>
                  </a:moveTo>
                  <a:lnTo>
                    <a:pt x="0" y="137"/>
                  </a:lnTo>
                  <a:lnTo>
                    <a:pt x="12" y="137"/>
                  </a:lnTo>
                  <a:lnTo>
                    <a:pt x="144" y="12"/>
                  </a:lnTo>
                  <a:lnTo>
                    <a:pt x="144" y="0"/>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6" name="Freeform 92">
              <a:extLst>
                <a:ext uri="{FF2B5EF4-FFF2-40B4-BE49-F238E27FC236}">
                  <a16:creationId xmlns:a16="http://schemas.microsoft.com/office/drawing/2014/main" id="{E940F11E-477C-4ADB-94F5-AF4768AD0779}"/>
                </a:ext>
              </a:extLst>
            </p:cNvPr>
            <p:cNvSpPr>
              <a:spLocks/>
            </p:cNvSpPr>
            <p:nvPr/>
          </p:nvSpPr>
          <p:spPr bwMode="auto">
            <a:xfrm>
              <a:off x="5239479" y="1921019"/>
              <a:ext cx="101623" cy="97045"/>
            </a:xfrm>
            <a:custGeom>
              <a:avLst/>
              <a:gdLst>
                <a:gd name="T0" fmla="*/ 111 w 111"/>
                <a:gd name="T1" fmla="*/ 0 h 106"/>
                <a:gd name="T2" fmla="*/ 0 w 111"/>
                <a:gd name="T3" fmla="*/ 106 h 106"/>
                <a:gd name="T4" fmla="*/ 12 w 111"/>
                <a:gd name="T5" fmla="*/ 106 h 106"/>
                <a:gd name="T6" fmla="*/ 111 w 111"/>
                <a:gd name="T7" fmla="*/ 12 h 106"/>
                <a:gd name="T8" fmla="*/ 111 w 111"/>
                <a:gd name="T9" fmla="*/ 0 h 106"/>
              </a:gdLst>
              <a:ahLst/>
              <a:cxnLst>
                <a:cxn ang="0">
                  <a:pos x="T0" y="T1"/>
                </a:cxn>
                <a:cxn ang="0">
                  <a:pos x="T2" y="T3"/>
                </a:cxn>
                <a:cxn ang="0">
                  <a:pos x="T4" y="T5"/>
                </a:cxn>
                <a:cxn ang="0">
                  <a:pos x="T6" y="T7"/>
                </a:cxn>
                <a:cxn ang="0">
                  <a:pos x="T8" y="T9"/>
                </a:cxn>
              </a:cxnLst>
              <a:rect l="0" t="0" r="r" b="b"/>
              <a:pathLst>
                <a:path w="111" h="106">
                  <a:moveTo>
                    <a:pt x="111" y="0"/>
                  </a:moveTo>
                  <a:lnTo>
                    <a:pt x="0" y="106"/>
                  </a:lnTo>
                  <a:lnTo>
                    <a:pt x="12" y="106"/>
                  </a:lnTo>
                  <a:lnTo>
                    <a:pt x="111" y="12"/>
                  </a:lnTo>
                  <a:lnTo>
                    <a:pt x="111" y="0"/>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7" name="Freeform 93">
              <a:extLst>
                <a:ext uri="{FF2B5EF4-FFF2-40B4-BE49-F238E27FC236}">
                  <a16:creationId xmlns:a16="http://schemas.microsoft.com/office/drawing/2014/main" id="{141CB9E8-28FC-4E87-97B6-B660A84F19B9}"/>
                </a:ext>
              </a:extLst>
            </p:cNvPr>
            <p:cNvSpPr>
              <a:spLocks/>
            </p:cNvSpPr>
            <p:nvPr/>
          </p:nvSpPr>
          <p:spPr bwMode="auto">
            <a:xfrm>
              <a:off x="5267860" y="1949400"/>
              <a:ext cx="73242" cy="68664"/>
            </a:xfrm>
            <a:custGeom>
              <a:avLst/>
              <a:gdLst>
                <a:gd name="T0" fmla="*/ 80 w 80"/>
                <a:gd name="T1" fmla="*/ 0 h 75"/>
                <a:gd name="T2" fmla="*/ 0 w 80"/>
                <a:gd name="T3" fmla="*/ 75 h 75"/>
                <a:gd name="T4" fmla="*/ 14 w 80"/>
                <a:gd name="T5" fmla="*/ 75 h 75"/>
                <a:gd name="T6" fmla="*/ 80 w 80"/>
                <a:gd name="T7" fmla="*/ 14 h 75"/>
                <a:gd name="T8" fmla="*/ 80 w 80"/>
                <a:gd name="T9" fmla="*/ 0 h 75"/>
              </a:gdLst>
              <a:ahLst/>
              <a:cxnLst>
                <a:cxn ang="0">
                  <a:pos x="T0" y="T1"/>
                </a:cxn>
                <a:cxn ang="0">
                  <a:pos x="T2" y="T3"/>
                </a:cxn>
                <a:cxn ang="0">
                  <a:pos x="T4" y="T5"/>
                </a:cxn>
                <a:cxn ang="0">
                  <a:pos x="T6" y="T7"/>
                </a:cxn>
                <a:cxn ang="0">
                  <a:pos x="T8" y="T9"/>
                </a:cxn>
              </a:cxnLst>
              <a:rect l="0" t="0" r="r" b="b"/>
              <a:pathLst>
                <a:path w="80" h="75">
                  <a:moveTo>
                    <a:pt x="80" y="0"/>
                  </a:moveTo>
                  <a:lnTo>
                    <a:pt x="0" y="75"/>
                  </a:lnTo>
                  <a:lnTo>
                    <a:pt x="14" y="75"/>
                  </a:lnTo>
                  <a:lnTo>
                    <a:pt x="80" y="14"/>
                  </a:lnTo>
                  <a:lnTo>
                    <a:pt x="80" y="0"/>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8" name="Freeform 94">
              <a:extLst>
                <a:ext uri="{FF2B5EF4-FFF2-40B4-BE49-F238E27FC236}">
                  <a16:creationId xmlns:a16="http://schemas.microsoft.com/office/drawing/2014/main" id="{B4448A30-A902-4EA0-B6DF-3374872ED1E6}"/>
                </a:ext>
              </a:extLst>
            </p:cNvPr>
            <p:cNvSpPr>
              <a:spLocks/>
            </p:cNvSpPr>
            <p:nvPr/>
          </p:nvSpPr>
          <p:spPr bwMode="auto">
            <a:xfrm>
              <a:off x="5298072" y="1976866"/>
              <a:ext cx="43030" cy="41199"/>
            </a:xfrm>
            <a:custGeom>
              <a:avLst/>
              <a:gdLst>
                <a:gd name="T0" fmla="*/ 47 w 47"/>
                <a:gd name="T1" fmla="*/ 12 h 45"/>
                <a:gd name="T2" fmla="*/ 47 w 47"/>
                <a:gd name="T3" fmla="*/ 0 h 45"/>
                <a:gd name="T4" fmla="*/ 0 w 47"/>
                <a:gd name="T5" fmla="*/ 45 h 45"/>
                <a:gd name="T6" fmla="*/ 14 w 47"/>
                <a:gd name="T7" fmla="*/ 45 h 45"/>
                <a:gd name="T8" fmla="*/ 47 w 47"/>
                <a:gd name="T9" fmla="*/ 12 h 45"/>
              </a:gdLst>
              <a:ahLst/>
              <a:cxnLst>
                <a:cxn ang="0">
                  <a:pos x="T0" y="T1"/>
                </a:cxn>
                <a:cxn ang="0">
                  <a:pos x="T2" y="T3"/>
                </a:cxn>
                <a:cxn ang="0">
                  <a:pos x="T4" y="T5"/>
                </a:cxn>
                <a:cxn ang="0">
                  <a:pos x="T6" y="T7"/>
                </a:cxn>
                <a:cxn ang="0">
                  <a:pos x="T8" y="T9"/>
                </a:cxn>
              </a:cxnLst>
              <a:rect l="0" t="0" r="r" b="b"/>
              <a:pathLst>
                <a:path w="47" h="45">
                  <a:moveTo>
                    <a:pt x="47" y="12"/>
                  </a:moveTo>
                  <a:lnTo>
                    <a:pt x="47" y="0"/>
                  </a:lnTo>
                  <a:lnTo>
                    <a:pt x="0" y="45"/>
                  </a:lnTo>
                  <a:lnTo>
                    <a:pt x="14" y="45"/>
                  </a:lnTo>
                  <a:lnTo>
                    <a:pt x="47" y="12"/>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9" name="Oval 95">
              <a:extLst>
                <a:ext uri="{FF2B5EF4-FFF2-40B4-BE49-F238E27FC236}">
                  <a16:creationId xmlns:a16="http://schemas.microsoft.com/office/drawing/2014/main" id="{B0F4FD17-2D6A-4284-9E08-A6AADE2AEF79}"/>
                </a:ext>
              </a:extLst>
            </p:cNvPr>
            <p:cNvSpPr>
              <a:spLocks noChangeArrowheads="1"/>
            </p:cNvSpPr>
            <p:nvPr/>
          </p:nvSpPr>
          <p:spPr bwMode="auto">
            <a:xfrm>
              <a:off x="5038981" y="1973203"/>
              <a:ext cx="88805" cy="860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30" name="Freeform 96">
              <a:extLst>
                <a:ext uri="{FF2B5EF4-FFF2-40B4-BE49-F238E27FC236}">
                  <a16:creationId xmlns:a16="http://schemas.microsoft.com/office/drawing/2014/main" id="{1F7404E6-D140-41E2-8E06-FCCD19F1D617}"/>
                </a:ext>
              </a:extLst>
            </p:cNvPr>
            <p:cNvSpPr>
              <a:spLocks/>
            </p:cNvSpPr>
            <p:nvPr/>
          </p:nvSpPr>
          <p:spPr bwMode="auto">
            <a:xfrm>
              <a:off x="4997783" y="2076656"/>
              <a:ext cx="254513" cy="309445"/>
            </a:xfrm>
            <a:custGeom>
              <a:avLst/>
              <a:gdLst>
                <a:gd name="T0" fmla="*/ 118 w 118"/>
                <a:gd name="T1" fmla="*/ 12 h 143"/>
                <a:gd name="T2" fmla="*/ 105 w 118"/>
                <a:gd name="T3" fmla="*/ 0 h 143"/>
                <a:gd name="T4" fmla="*/ 56 w 118"/>
                <a:gd name="T5" fmla="*/ 0 h 143"/>
                <a:gd name="T6" fmla="*/ 39 w 118"/>
                <a:gd name="T7" fmla="*/ 16 h 143"/>
                <a:gd name="T8" fmla="*/ 39 w 118"/>
                <a:gd name="T9" fmla="*/ 17 h 143"/>
                <a:gd name="T10" fmla="*/ 22 w 118"/>
                <a:gd name="T11" fmla="*/ 0 h 143"/>
                <a:gd name="T12" fmla="*/ 17 w 118"/>
                <a:gd name="T13" fmla="*/ 0 h 143"/>
                <a:gd name="T14" fmla="*/ 0 w 118"/>
                <a:gd name="T15" fmla="*/ 16 h 143"/>
                <a:gd name="T16" fmla="*/ 0 w 118"/>
                <a:gd name="T17" fmla="*/ 52 h 143"/>
                <a:gd name="T18" fmla="*/ 17 w 118"/>
                <a:gd name="T19" fmla="*/ 69 h 143"/>
                <a:gd name="T20" fmla="*/ 17 w 118"/>
                <a:gd name="T21" fmla="*/ 69 h 143"/>
                <a:gd name="T22" fmla="*/ 16 w 118"/>
                <a:gd name="T23" fmla="*/ 73 h 143"/>
                <a:gd name="T24" fmla="*/ 16 w 118"/>
                <a:gd name="T25" fmla="*/ 131 h 143"/>
                <a:gd name="T26" fmla="*/ 28 w 118"/>
                <a:gd name="T27" fmla="*/ 143 h 143"/>
                <a:gd name="T28" fmla="*/ 40 w 118"/>
                <a:gd name="T29" fmla="*/ 131 h 143"/>
                <a:gd name="T30" fmla="*/ 52 w 118"/>
                <a:gd name="T31" fmla="*/ 143 h 143"/>
                <a:gd name="T32" fmla="*/ 63 w 118"/>
                <a:gd name="T33" fmla="*/ 131 h 143"/>
                <a:gd name="T34" fmla="*/ 63 w 118"/>
                <a:gd name="T35" fmla="*/ 23 h 143"/>
                <a:gd name="T36" fmla="*/ 105 w 118"/>
                <a:gd name="T37" fmla="*/ 23 h 143"/>
                <a:gd name="T38" fmla="*/ 118 w 118"/>
                <a:gd name="T3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3">
                  <a:moveTo>
                    <a:pt x="118" y="12"/>
                  </a:moveTo>
                  <a:cubicBezTo>
                    <a:pt x="118" y="4"/>
                    <a:pt x="112" y="0"/>
                    <a:pt x="105" y="0"/>
                  </a:cubicBezTo>
                  <a:cubicBezTo>
                    <a:pt x="98" y="0"/>
                    <a:pt x="56" y="0"/>
                    <a:pt x="56" y="0"/>
                  </a:cubicBezTo>
                  <a:cubicBezTo>
                    <a:pt x="39" y="16"/>
                    <a:pt x="39" y="16"/>
                    <a:pt x="39" y="16"/>
                  </a:cubicBezTo>
                  <a:cubicBezTo>
                    <a:pt x="39" y="17"/>
                    <a:pt x="39" y="17"/>
                    <a:pt x="39" y="17"/>
                  </a:cubicBezTo>
                  <a:cubicBezTo>
                    <a:pt x="22" y="0"/>
                    <a:pt x="22" y="0"/>
                    <a:pt x="22" y="0"/>
                  </a:cubicBezTo>
                  <a:cubicBezTo>
                    <a:pt x="17" y="0"/>
                    <a:pt x="17" y="0"/>
                    <a:pt x="17" y="0"/>
                  </a:cubicBezTo>
                  <a:cubicBezTo>
                    <a:pt x="8" y="0"/>
                    <a:pt x="0" y="7"/>
                    <a:pt x="0" y="16"/>
                  </a:cubicBezTo>
                  <a:cubicBezTo>
                    <a:pt x="0" y="52"/>
                    <a:pt x="0" y="52"/>
                    <a:pt x="0" y="52"/>
                  </a:cubicBezTo>
                  <a:cubicBezTo>
                    <a:pt x="0" y="61"/>
                    <a:pt x="8" y="69"/>
                    <a:pt x="17" y="69"/>
                  </a:cubicBezTo>
                  <a:cubicBezTo>
                    <a:pt x="17" y="69"/>
                    <a:pt x="17" y="69"/>
                    <a:pt x="17" y="69"/>
                  </a:cubicBezTo>
                  <a:cubicBezTo>
                    <a:pt x="17" y="70"/>
                    <a:pt x="16" y="72"/>
                    <a:pt x="16" y="73"/>
                  </a:cubicBezTo>
                  <a:cubicBezTo>
                    <a:pt x="16" y="131"/>
                    <a:pt x="16" y="131"/>
                    <a:pt x="16" y="131"/>
                  </a:cubicBezTo>
                  <a:cubicBezTo>
                    <a:pt x="16" y="138"/>
                    <a:pt x="21" y="143"/>
                    <a:pt x="28" y="143"/>
                  </a:cubicBezTo>
                  <a:cubicBezTo>
                    <a:pt x="34" y="143"/>
                    <a:pt x="40" y="138"/>
                    <a:pt x="40" y="131"/>
                  </a:cubicBezTo>
                  <a:cubicBezTo>
                    <a:pt x="40" y="138"/>
                    <a:pt x="45" y="143"/>
                    <a:pt x="52" y="143"/>
                  </a:cubicBezTo>
                  <a:cubicBezTo>
                    <a:pt x="58" y="143"/>
                    <a:pt x="63" y="138"/>
                    <a:pt x="63" y="131"/>
                  </a:cubicBezTo>
                  <a:cubicBezTo>
                    <a:pt x="63" y="23"/>
                    <a:pt x="63" y="23"/>
                    <a:pt x="63" y="23"/>
                  </a:cubicBezTo>
                  <a:cubicBezTo>
                    <a:pt x="63" y="23"/>
                    <a:pt x="100" y="23"/>
                    <a:pt x="105" y="23"/>
                  </a:cubicBezTo>
                  <a:cubicBezTo>
                    <a:pt x="111" y="23"/>
                    <a:pt x="118" y="20"/>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grpSp>
      <p:sp>
        <p:nvSpPr>
          <p:cNvPr id="136" name="AutoShape 18">
            <a:hlinkClick r:id="" action="ppaction://noaction"/>
            <a:extLst>
              <a:ext uri="{FF2B5EF4-FFF2-40B4-BE49-F238E27FC236}">
                <a16:creationId xmlns:a16="http://schemas.microsoft.com/office/drawing/2014/main" id="{09FD6F77-69FC-48FA-970B-6CDACF621A46}"/>
              </a:ext>
            </a:extLst>
          </p:cNvPr>
          <p:cNvSpPr>
            <a:spLocks noChangeArrowheads="1"/>
          </p:cNvSpPr>
          <p:nvPr/>
        </p:nvSpPr>
        <p:spPr bwMode="auto">
          <a:xfrm>
            <a:off x="5580648" y="1775381"/>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Determine </a:t>
            </a:r>
            <a:r>
              <a:rPr lang="en-US" sz="825">
                <a:solidFill>
                  <a:srgbClr val="5E5E5E"/>
                </a:solidFill>
                <a:latin typeface="Verdana"/>
                <a:cs typeface="Verdana" panose="020B0604030504040204" pitchFamily="34" charset="0"/>
                <a:hlinkClick r:id="rId13" action="ppaction://hlinksldjump"/>
              </a:rPr>
              <a:t>use cases</a:t>
            </a:r>
            <a:r>
              <a:rPr lang="en-US" sz="825">
                <a:solidFill>
                  <a:srgbClr val="5E5E5E"/>
                </a:solidFill>
                <a:latin typeface="Verdana"/>
                <a:cs typeface="Verdana" panose="020B0604030504040204" pitchFamily="34" charset="0"/>
              </a:rPr>
              <a:t> </a:t>
            </a:r>
            <a:r>
              <a:rPr lang="en-US" sz="825">
                <a:solidFill>
                  <a:schemeClr val="tx2"/>
                </a:solidFill>
              </a:rPr>
              <a:t>from based on business priorities</a:t>
            </a:r>
          </a:p>
        </p:txBody>
      </p:sp>
      <p:sp>
        <p:nvSpPr>
          <p:cNvPr id="137" name="Eingekerbter Richtungspfeil 10">
            <a:extLst>
              <a:ext uri="{FF2B5EF4-FFF2-40B4-BE49-F238E27FC236}">
                <a16:creationId xmlns:a16="http://schemas.microsoft.com/office/drawing/2014/main" id="{A32C4F1C-242B-4BDB-AEA9-AE09CB343E16}"/>
              </a:ext>
            </a:extLst>
          </p:cNvPr>
          <p:cNvSpPr/>
          <p:nvPr>
            <p:custDataLst>
              <p:tags r:id="rId5"/>
            </p:custDataLst>
          </p:nvPr>
        </p:nvSpPr>
        <p:spPr bwMode="auto">
          <a:xfrm rot="5400000">
            <a:off x="478991" y="288983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4</a:t>
            </a:r>
          </a:p>
        </p:txBody>
      </p:sp>
      <p:sp>
        <p:nvSpPr>
          <p:cNvPr id="138" name="Rectangle 137">
            <a:extLst>
              <a:ext uri="{FF2B5EF4-FFF2-40B4-BE49-F238E27FC236}">
                <a16:creationId xmlns:a16="http://schemas.microsoft.com/office/drawing/2014/main" id="{6E1F3DAE-0A3E-40D0-A12B-C11894415D1F}"/>
              </a:ext>
            </a:extLst>
          </p:cNvPr>
          <p:cNvSpPr/>
          <p:nvPr/>
        </p:nvSpPr>
        <p:spPr>
          <a:xfrm>
            <a:off x="1239336" y="3086256"/>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685783"/>
            <a:r>
              <a:rPr lang="en-US" sz="900">
                <a:solidFill>
                  <a:schemeClr val="tx2"/>
                </a:solidFill>
              </a:rPr>
              <a:t>Report &amp; Learn</a:t>
            </a:r>
          </a:p>
        </p:txBody>
      </p:sp>
      <p:cxnSp>
        <p:nvCxnSpPr>
          <p:cNvPr id="139" name="Straight Connector 138">
            <a:extLst>
              <a:ext uri="{FF2B5EF4-FFF2-40B4-BE49-F238E27FC236}">
                <a16:creationId xmlns:a16="http://schemas.microsoft.com/office/drawing/2014/main" id="{FEEBB6E7-9F8E-4F16-A7DE-D8C7F5A9B01F}"/>
              </a:ext>
            </a:extLst>
          </p:cNvPr>
          <p:cNvCxnSpPr/>
          <p:nvPr/>
        </p:nvCxnSpPr>
        <p:spPr>
          <a:xfrm>
            <a:off x="1239336" y="3043951"/>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30DEBC3-D142-4E26-A123-32DC24DB3260}"/>
              </a:ext>
            </a:extLst>
          </p:cNvPr>
          <p:cNvSpPr txBox="1"/>
          <p:nvPr/>
        </p:nvSpPr>
        <p:spPr>
          <a:xfrm>
            <a:off x="6950403" y="3590514"/>
            <a:ext cx="2119491" cy="196208"/>
          </a:xfrm>
          <a:prstGeom prst="rect">
            <a:avLst/>
          </a:prstGeom>
          <a:noFill/>
        </p:spPr>
        <p:txBody>
          <a:bodyPr wrap="none" rtlCol="0">
            <a:spAutoFit/>
          </a:bodyPr>
          <a:lstStyle/>
          <a:p>
            <a:pPr algn="ctr" defTabSz="685783"/>
            <a:r>
              <a:rPr lang="en-US" sz="675">
                <a:solidFill>
                  <a:schemeClr val="tx2"/>
                </a:solidFill>
                <a:latin typeface="Verdana"/>
              </a:rPr>
              <a:t>* Click links to access additional information</a:t>
            </a:r>
          </a:p>
        </p:txBody>
      </p:sp>
      <p:sp>
        <p:nvSpPr>
          <p:cNvPr id="96" name="Slide Number Placeholder 3">
            <a:extLst>
              <a:ext uri="{FF2B5EF4-FFF2-40B4-BE49-F238E27FC236}">
                <a16:creationId xmlns:a16="http://schemas.microsoft.com/office/drawing/2014/main" id="{F237C51A-7D6B-4971-9E75-C59662A1B3A7}"/>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Aft>
                <a:spcPct val="0"/>
              </a:spcAft>
              <a:defRPr/>
            </a:pPr>
            <a:fld id="{4472AB7F-E8D0-4874-A9B8-335B68DC5F05}" type="slidenum">
              <a:rPr lang="en-US" sz="698">
                <a:solidFill>
                  <a:srgbClr val="000000"/>
                </a:solidFill>
                <a:latin typeface="Verdana"/>
              </a:rPr>
              <a:pPr defTabSz="685783" fontAlgn="base">
                <a:spcAft>
                  <a:spcPct val="0"/>
                </a:spcAft>
                <a:defRPr/>
              </a:pPr>
              <a:t>45</a:t>
            </a:fld>
            <a:endParaRPr lang="en-US" sz="698">
              <a:solidFill>
                <a:srgbClr val="000000"/>
              </a:solidFill>
              <a:latin typeface="Verdana"/>
            </a:endParaRPr>
          </a:p>
        </p:txBody>
      </p:sp>
      <p:cxnSp>
        <p:nvCxnSpPr>
          <p:cNvPr id="98" name="Straight Connector 97">
            <a:extLst>
              <a:ext uri="{FF2B5EF4-FFF2-40B4-BE49-F238E27FC236}">
                <a16:creationId xmlns:a16="http://schemas.microsoft.com/office/drawing/2014/main" id="{F23E038E-2B31-2DE0-0783-D0C7ECD34EEA}"/>
              </a:ext>
            </a:extLst>
          </p:cNvPr>
          <p:cNvCxnSpPr/>
          <p:nvPr/>
        </p:nvCxnSpPr>
        <p:spPr>
          <a:xfrm>
            <a:off x="5582409" y="2777224"/>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875EE2E2-2918-47CF-9899-1E83AF8DFD4B}"/>
              </a:ext>
            </a:extLst>
          </p:cNvPr>
          <p:cNvGrpSpPr/>
          <p:nvPr/>
        </p:nvGrpSpPr>
        <p:grpSpPr>
          <a:xfrm>
            <a:off x="6235830" y="1423754"/>
            <a:ext cx="159748" cy="248222"/>
            <a:chOff x="17942790" y="4248215"/>
            <a:chExt cx="502539" cy="780861"/>
          </a:xfrm>
          <a:solidFill>
            <a:schemeClr val="bg1"/>
          </a:solidFill>
        </p:grpSpPr>
        <p:sp>
          <p:nvSpPr>
            <p:cNvPr id="147" name="Freeform: Shape 1313">
              <a:extLst>
                <a:ext uri="{FF2B5EF4-FFF2-40B4-BE49-F238E27FC236}">
                  <a16:creationId xmlns:a16="http://schemas.microsoft.com/office/drawing/2014/main" id="{A4F4F131-8BFF-45E0-BDF4-F7EF76A596A6}"/>
                </a:ext>
              </a:extLst>
            </p:cNvPr>
            <p:cNvSpPr/>
            <p:nvPr/>
          </p:nvSpPr>
          <p:spPr>
            <a:xfrm>
              <a:off x="17999153" y="4301229"/>
              <a:ext cx="132405" cy="135415"/>
            </a:xfrm>
            <a:custGeom>
              <a:avLst/>
              <a:gdLst>
                <a:gd name="connsiteX0" fmla="*/ 119074 w 132405"/>
                <a:gd name="connsiteY0" fmla="*/ 103947 h 135414"/>
                <a:gd name="connsiteX1" fmla="*/ 90999 w 132405"/>
                <a:gd name="connsiteY1" fmla="*/ 86553 h 135414"/>
                <a:gd name="connsiteX2" fmla="*/ 85552 w 132405"/>
                <a:gd name="connsiteY2" fmla="*/ 76653 h 135414"/>
                <a:gd name="connsiteX3" fmla="*/ 91992 w 132405"/>
                <a:gd name="connsiteY3" fmla="*/ 68588 h 135414"/>
                <a:gd name="connsiteX4" fmla="*/ 92473 w 132405"/>
                <a:gd name="connsiteY4" fmla="*/ 68348 h 135414"/>
                <a:gd name="connsiteX5" fmla="*/ 93436 w 132405"/>
                <a:gd name="connsiteY5" fmla="*/ 68287 h 135414"/>
                <a:gd name="connsiteX6" fmla="*/ 100628 w 132405"/>
                <a:gd name="connsiteY6" fmla="*/ 59410 h 135414"/>
                <a:gd name="connsiteX7" fmla="*/ 103938 w 132405"/>
                <a:gd name="connsiteY7" fmla="*/ 45959 h 135414"/>
                <a:gd name="connsiteX8" fmla="*/ 100087 w 132405"/>
                <a:gd name="connsiteY8" fmla="*/ 40904 h 135414"/>
                <a:gd name="connsiteX9" fmla="*/ 96866 w 132405"/>
                <a:gd name="connsiteY9" fmla="*/ 14001 h 135414"/>
                <a:gd name="connsiteX10" fmla="*/ 96024 w 132405"/>
                <a:gd name="connsiteY10" fmla="*/ 14091 h 135414"/>
                <a:gd name="connsiteX11" fmla="*/ 90728 w 132405"/>
                <a:gd name="connsiteY11" fmla="*/ 17943 h 135414"/>
                <a:gd name="connsiteX12" fmla="*/ 90427 w 132405"/>
                <a:gd name="connsiteY12" fmla="*/ 18154 h 135414"/>
                <a:gd name="connsiteX13" fmla="*/ 90427 w 132405"/>
                <a:gd name="connsiteY13" fmla="*/ 18154 h 135414"/>
                <a:gd name="connsiteX14" fmla="*/ 88892 w 132405"/>
                <a:gd name="connsiteY14" fmla="*/ 19267 h 135414"/>
                <a:gd name="connsiteX15" fmla="*/ 88892 w 132405"/>
                <a:gd name="connsiteY15" fmla="*/ 19267 h 135414"/>
                <a:gd name="connsiteX16" fmla="*/ 88351 w 132405"/>
                <a:gd name="connsiteY16" fmla="*/ 19658 h 135414"/>
                <a:gd name="connsiteX17" fmla="*/ 84830 w 132405"/>
                <a:gd name="connsiteY17" fmla="*/ 22216 h 135414"/>
                <a:gd name="connsiteX18" fmla="*/ 84649 w 132405"/>
                <a:gd name="connsiteY18" fmla="*/ 23390 h 135414"/>
                <a:gd name="connsiteX19" fmla="*/ 93346 w 132405"/>
                <a:gd name="connsiteY19" fmla="*/ 50714 h 135414"/>
                <a:gd name="connsiteX20" fmla="*/ 94188 w 132405"/>
                <a:gd name="connsiteY20" fmla="*/ 51586 h 135414"/>
                <a:gd name="connsiteX21" fmla="*/ 95783 w 132405"/>
                <a:gd name="connsiteY21" fmla="*/ 51586 h 135414"/>
                <a:gd name="connsiteX22" fmla="*/ 96566 w 132405"/>
                <a:gd name="connsiteY22" fmla="*/ 51045 h 135414"/>
                <a:gd name="connsiteX23" fmla="*/ 99244 w 132405"/>
                <a:gd name="connsiteY23" fmla="*/ 43582 h 135414"/>
                <a:gd name="connsiteX24" fmla="*/ 101140 w 132405"/>
                <a:gd name="connsiteY24" fmla="*/ 46471 h 135414"/>
                <a:gd name="connsiteX25" fmla="*/ 97950 w 132405"/>
                <a:gd name="connsiteY25" fmla="*/ 58387 h 135414"/>
                <a:gd name="connsiteX26" fmla="*/ 93526 w 132405"/>
                <a:gd name="connsiteY26" fmla="*/ 65007 h 135414"/>
                <a:gd name="connsiteX27" fmla="*/ 92744 w 132405"/>
                <a:gd name="connsiteY27" fmla="*/ 64827 h 135414"/>
                <a:gd name="connsiteX28" fmla="*/ 92353 w 132405"/>
                <a:gd name="connsiteY28" fmla="*/ 63804 h 135414"/>
                <a:gd name="connsiteX29" fmla="*/ 91450 w 132405"/>
                <a:gd name="connsiteY29" fmla="*/ 63743 h 135414"/>
                <a:gd name="connsiteX30" fmla="*/ 90517 w 132405"/>
                <a:gd name="connsiteY30" fmla="*/ 65459 h 135414"/>
                <a:gd name="connsiteX31" fmla="*/ 75471 w 132405"/>
                <a:gd name="connsiteY31" fmla="*/ 80113 h 135414"/>
                <a:gd name="connsiteX32" fmla="*/ 67256 w 132405"/>
                <a:gd name="connsiteY32" fmla="*/ 82130 h 135414"/>
                <a:gd name="connsiteX33" fmla="*/ 67196 w 132405"/>
                <a:gd name="connsiteY33" fmla="*/ 82130 h 135414"/>
                <a:gd name="connsiteX34" fmla="*/ 43934 w 132405"/>
                <a:gd name="connsiteY34" fmla="*/ 65459 h 135414"/>
                <a:gd name="connsiteX35" fmla="*/ 43001 w 132405"/>
                <a:gd name="connsiteY35" fmla="*/ 63743 h 135414"/>
                <a:gd name="connsiteX36" fmla="*/ 42099 w 132405"/>
                <a:gd name="connsiteY36" fmla="*/ 63804 h 135414"/>
                <a:gd name="connsiteX37" fmla="*/ 41708 w 132405"/>
                <a:gd name="connsiteY37" fmla="*/ 64827 h 135414"/>
                <a:gd name="connsiteX38" fmla="*/ 40925 w 132405"/>
                <a:gd name="connsiteY38" fmla="*/ 65007 h 135414"/>
                <a:gd name="connsiteX39" fmla="*/ 36502 w 132405"/>
                <a:gd name="connsiteY39" fmla="*/ 58387 h 135414"/>
                <a:gd name="connsiteX40" fmla="*/ 33312 w 132405"/>
                <a:gd name="connsiteY40" fmla="*/ 46471 h 135414"/>
                <a:gd name="connsiteX41" fmla="*/ 35268 w 132405"/>
                <a:gd name="connsiteY41" fmla="*/ 43582 h 135414"/>
                <a:gd name="connsiteX42" fmla="*/ 37675 w 132405"/>
                <a:gd name="connsiteY42" fmla="*/ 51075 h 135414"/>
                <a:gd name="connsiteX43" fmla="*/ 38457 w 132405"/>
                <a:gd name="connsiteY43" fmla="*/ 51616 h 135414"/>
                <a:gd name="connsiteX44" fmla="*/ 39902 w 132405"/>
                <a:gd name="connsiteY44" fmla="*/ 51616 h 135414"/>
                <a:gd name="connsiteX45" fmla="*/ 40745 w 132405"/>
                <a:gd name="connsiteY45" fmla="*/ 50684 h 135414"/>
                <a:gd name="connsiteX46" fmla="*/ 57055 w 132405"/>
                <a:gd name="connsiteY46" fmla="*/ 34554 h 135414"/>
                <a:gd name="connsiteX47" fmla="*/ 57265 w 132405"/>
                <a:gd name="connsiteY47" fmla="*/ 34584 h 135414"/>
                <a:gd name="connsiteX48" fmla="*/ 81881 w 132405"/>
                <a:gd name="connsiteY48" fmla="*/ 23299 h 135414"/>
                <a:gd name="connsiteX49" fmla="*/ 82121 w 132405"/>
                <a:gd name="connsiteY49" fmla="*/ 22968 h 135414"/>
                <a:gd name="connsiteX50" fmla="*/ 87087 w 132405"/>
                <a:gd name="connsiteY50" fmla="*/ 18816 h 135414"/>
                <a:gd name="connsiteX51" fmla="*/ 89343 w 132405"/>
                <a:gd name="connsiteY51" fmla="*/ 16920 h 135414"/>
                <a:gd name="connsiteX52" fmla="*/ 94851 w 132405"/>
                <a:gd name="connsiteY52" fmla="*/ 12316 h 135414"/>
                <a:gd name="connsiteX53" fmla="*/ 95121 w 132405"/>
                <a:gd name="connsiteY53" fmla="*/ 11413 h 135414"/>
                <a:gd name="connsiteX54" fmla="*/ 59913 w 132405"/>
                <a:gd name="connsiteY54" fmla="*/ 129 h 135414"/>
                <a:gd name="connsiteX55" fmla="*/ 34606 w 132405"/>
                <a:gd name="connsiteY55" fmla="*/ 40843 h 135414"/>
                <a:gd name="connsiteX56" fmla="*/ 30543 w 132405"/>
                <a:gd name="connsiteY56" fmla="*/ 45959 h 135414"/>
                <a:gd name="connsiteX57" fmla="*/ 33854 w 132405"/>
                <a:gd name="connsiteY57" fmla="*/ 59410 h 135414"/>
                <a:gd name="connsiteX58" fmla="*/ 41046 w 132405"/>
                <a:gd name="connsiteY58" fmla="*/ 68287 h 135414"/>
                <a:gd name="connsiteX59" fmla="*/ 42009 w 132405"/>
                <a:gd name="connsiteY59" fmla="*/ 68348 h 135414"/>
                <a:gd name="connsiteX60" fmla="*/ 42490 w 132405"/>
                <a:gd name="connsiteY60" fmla="*/ 68588 h 135414"/>
                <a:gd name="connsiteX61" fmla="*/ 48629 w 132405"/>
                <a:gd name="connsiteY61" fmla="*/ 76382 h 135414"/>
                <a:gd name="connsiteX62" fmla="*/ 48599 w 132405"/>
                <a:gd name="connsiteY62" fmla="*/ 76382 h 135414"/>
                <a:gd name="connsiteX63" fmla="*/ 43182 w 132405"/>
                <a:gd name="connsiteY63" fmla="*/ 86764 h 135414"/>
                <a:gd name="connsiteX64" fmla="*/ 15407 w 132405"/>
                <a:gd name="connsiteY64" fmla="*/ 103977 h 135414"/>
                <a:gd name="connsiteX65" fmla="*/ 0 w 132405"/>
                <a:gd name="connsiteY65" fmla="*/ 127449 h 135414"/>
                <a:gd name="connsiteX66" fmla="*/ 67226 w 132405"/>
                <a:gd name="connsiteY66" fmla="*/ 136536 h 135414"/>
                <a:gd name="connsiteX67" fmla="*/ 134452 w 132405"/>
                <a:gd name="connsiteY67" fmla="*/ 127449 h 135414"/>
                <a:gd name="connsiteX68" fmla="*/ 119074 w 132405"/>
                <a:gd name="connsiteY68" fmla="*/ 103947 h 135414"/>
                <a:gd name="connsiteX69" fmla="*/ 67256 w 132405"/>
                <a:gd name="connsiteY69" fmla="*/ 106865 h 135414"/>
                <a:gd name="connsiteX70" fmla="*/ 44235 w 132405"/>
                <a:gd name="connsiteY70" fmla="*/ 89472 h 135414"/>
                <a:gd name="connsiteX71" fmla="*/ 50615 w 132405"/>
                <a:gd name="connsiteY71" fmla="*/ 78158 h 135414"/>
                <a:gd name="connsiteX72" fmla="*/ 58017 w 132405"/>
                <a:gd name="connsiteY72" fmla="*/ 82762 h 135414"/>
                <a:gd name="connsiteX73" fmla="*/ 67196 w 132405"/>
                <a:gd name="connsiteY73" fmla="*/ 84959 h 135414"/>
                <a:gd name="connsiteX74" fmla="*/ 67256 w 132405"/>
                <a:gd name="connsiteY74" fmla="*/ 84959 h 135414"/>
                <a:gd name="connsiteX75" fmla="*/ 76434 w 132405"/>
                <a:gd name="connsiteY75" fmla="*/ 82762 h 135414"/>
                <a:gd name="connsiteX76" fmla="*/ 83536 w 132405"/>
                <a:gd name="connsiteY76" fmla="*/ 78428 h 135414"/>
                <a:gd name="connsiteX77" fmla="*/ 90186 w 132405"/>
                <a:gd name="connsiteY77" fmla="*/ 89713 h 135414"/>
                <a:gd name="connsiteX78" fmla="*/ 67256 w 132405"/>
                <a:gd name="connsiteY78" fmla="*/ 106865 h 1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405" h="135414">
                  <a:moveTo>
                    <a:pt x="119074" y="103947"/>
                  </a:moveTo>
                  <a:lnTo>
                    <a:pt x="90999" y="86553"/>
                  </a:lnTo>
                  <a:cubicBezTo>
                    <a:pt x="88892" y="83544"/>
                    <a:pt x="86665" y="79060"/>
                    <a:pt x="85552" y="76653"/>
                  </a:cubicBezTo>
                  <a:cubicBezTo>
                    <a:pt x="87748" y="74577"/>
                    <a:pt x="89975" y="71928"/>
                    <a:pt x="91992" y="68588"/>
                  </a:cubicBezTo>
                  <a:cubicBezTo>
                    <a:pt x="92082" y="68408"/>
                    <a:pt x="92292" y="68318"/>
                    <a:pt x="92473" y="68348"/>
                  </a:cubicBezTo>
                  <a:cubicBezTo>
                    <a:pt x="92774" y="68378"/>
                    <a:pt x="93105" y="68378"/>
                    <a:pt x="93436" y="68287"/>
                  </a:cubicBezTo>
                  <a:cubicBezTo>
                    <a:pt x="96475" y="67535"/>
                    <a:pt x="99695" y="61306"/>
                    <a:pt x="100628" y="59410"/>
                  </a:cubicBezTo>
                  <a:cubicBezTo>
                    <a:pt x="101832" y="56943"/>
                    <a:pt x="104540" y="50743"/>
                    <a:pt x="103938" y="45959"/>
                  </a:cubicBezTo>
                  <a:cubicBezTo>
                    <a:pt x="103607" y="43311"/>
                    <a:pt x="102223" y="41535"/>
                    <a:pt x="100087" y="40904"/>
                  </a:cubicBezTo>
                  <a:cubicBezTo>
                    <a:pt x="106195" y="19598"/>
                    <a:pt x="98853" y="14874"/>
                    <a:pt x="96866" y="14001"/>
                  </a:cubicBezTo>
                  <a:cubicBezTo>
                    <a:pt x="96596" y="13881"/>
                    <a:pt x="96265" y="13911"/>
                    <a:pt x="96024" y="14091"/>
                  </a:cubicBezTo>
                  <a:lnTo>
                    <a:pt x="90728" y="17943"/>
                  </a:lnTo>
                  <a:lnTo>
                    <a:pt x="90427" y="18154"/>
                  </a:lnTo>
                  <a:lnTo>
                    <a:pt x="90427" y="18154"/>
                  </a:lnTo>
                  <a:lnTo>
                    <a:pt x="88892" y="19267"/>
                  </a:lnTo>
                  <a:lnTo>
                    <a:pt x="88892" y="19267"/>
                  </a:lnTo>
                  <a:lnTo>
                    <a:pt x="88351" y="19658"/>
                  </a:lnTo>
                  <a:lnTo>
                    <a:pt x="84830" y="22216"/>
                  </a:lnTo>
                  <a:cubicBezTo>
                    <a:pt x="84468" y="22487"/>
                    <a:pt x="84378" y="22999"/>
                    <a:pt x="84649" y="23390"/>
                  </a:cubicBezTo>
                  <a:cubicBezTo>
                    <a:pt x="93045" y="35246"/>
                    <a:pt x="93406" y="47433"/>
                    <a:pt x="93346" y="50714"/>
                  </a:cubicBezTo>
                  <a:cubicBezTo>
                    <a:pt x="93346" y="51195"/>
                    <a:pt x="93707" y="51586"/>
                    <a:pt x="94188" y="51586"/>
                  </a:cubicBezTo>
                  <a:lnTo>
                    <a:pt x="95783" y="51586"/>
                  </a:lnTo>
                  <a:cubicBezTo>
                    <a:pt x="96144" y="51586"/>
                    <a:pt x="96445" y="51376"/>
                    <a:pt x="96566" y="51045"/>
                  </a:cubicBezTo>
                  <a:cubicBezTo>
                    <a:pt x="97619" y="48366"/>
                    <a:pt x="98492" y="45899"/>
                    <a:pt x="99244" y="43582"/>
                  </a:cubicBezTo>
                  <a:cubicBezTo>
                    <a:pt x="100387" y="43913"/>
                    <a:pt x="100989" y="44815"/>
                    <a:pt x="101140" y="46471"/>
                  </a:cubicBezTo>
                  <a:cubicBezTo>
                    <a:pt x="101410" y="49269"/>
                    <a:pt x="100207" y="53843"/>
                    <a:pt x="97950" y="58387"/>
                  </a:cubicBezTo>
                  <a:cubicBezTo>
                    <a:pt x="96205" y="61908"/>
                    <a:pt x="94549" y="64044"/>
                    <a:pt x="93526" y="65007"/>
                  </a:cubicBezTo>
                  <a:cubicBezTo>
                    <a:pt x="93256" y="65248"/>
                    <a:pt x="92864" y="65158"/>
                    <a:pt x="92744" y="64827"/>
                  </a:cubicBezTo>
                  <a:lnTo>
                    <a:pt x="92353" y="63804"/>
                  </a:lnTo>
                  <a:cubicBezTo>
                    <a:pt x="92202" y="63412"/>
                    <a:pt x="91661" y="63382"/>
                    <a:pt x="91450" y="63743"/>
                  </a:cubicBezTo>
                  <a:lnTo>
                    <a:pt x="90517" y="65459"/>
                  </a:lnTo>
                  <a:cubicBezTo>
                    <a:pt x="86725" y="72440"/>
                    <a:pt x="81640" y="77375"/>
                    <a:pt x="75471" y="80113"/>
                  </a:cubicBezTo>
                  <a:cubicBezTo>
                    <a:pt x="70837" y="82160"/>
                    <a:pt x="67286" y="82130"/>
                    <a:pt x="67256" y="82130"/>
                  </a:cubicBezTo>
                  <a:lnTo>
                    <a:pt x="67196" y="82130"/>
                  </a:lnTo>
                  <a:cubicBezTo>
                    <a:pt x="66684" y="82130"/>
                    <a:pt x="52902" y="81949"/>
                    <a:pt x="43934" y="65459"/>
                  </a:cubicBezTo>
                  <a:lnTo>
                    <a:pt x="43001" y="63743"/>
                  </a:lnTo>
                  <a:cubicBezTo>
                    <a:pt x="42791" y="63382"/>
                    <a:pt x="42249" y="63412"/>
                    <a:pt x="42099" y="63804"/>
                  </a:cubicBezTo>
                  <a:lnTo>
                    <a:pt x="41708" y="64827"/>
                  </a:lnTo>
                  <a:cubicBezTo>
                    <a:pt x="41587" y="65158"/>
                    <a:pt x="41166" y="65248"/>
                    <a:pt x="40925" y="65007"/>
                  </a:cubicBezTo>
                  <a:cubicBezTo>
                    <a:pt x="39902" y="64074"/>
                    <a:pt x="38247" y="61908"/>
                    <a:pt x="36502" y="58387"/>
                  </a:cubicBezTo>
                  <a:cubicBezTo>
                    <a:pt x="34275" y="53843"/>
                    <a:pt x="33041" y="49299"/>
                    <a:pt x="33312" y="46471"/>
                  </a:cubicBezTo>
                  <a:cubicBezTo>
                    <a:pt x="33493" y="44815"/>
                    <a:pt x="34064" y="43883"/>
                    <a:pt x="35268" y="43582"/>
                  </a:cubicBezTo>
                  <a:cubicBezTo>
                    <a:pt x="36231" y="47253"/>
                    <a:pt x="37254" y="49961"/>
                    <a:pt x="37675" y="51075"/>
                  </a:cubicBezTo>
                  <a:cubicBezTo>
                    <a:pt x="37796" y="51406"/>
                    <a:pt x="38127" y="51616"/>
                    <a:pt x="38457" y="51616"/>
                  </a:cubicBezTo>
                  <a:lnTo>
                    <a:pt x="39902" y="51616"/>
                  </a:lnTo>
                  <a:cubicBezTo>
                    <a:pt x="40414" y="51616"/>
                    <a:pt x="40805" y="51195"/>
                    <a:pt x="40745" y="50684"/>
                  </a:cubicBezTo>
                  <a:cubicBezTo>
                    <a:pt x="38488" y="28686"/>
                    <a:pt x="55640" y="34073"/>
                    <a:pt x="57055" y="34554"/>
                  </a:cubicBezTo>
                  <a:cubicBezTo>
                    <a:pt x="57115" y="34584"/>
                    <a:pt x="57175" y="34584"/>
                    <a:pt x="57265" y="34584"/>
                  </a:cubicBezTo>
                  <a:cubicBezTo>
                    <a:pt x="76073" y="36239"/>
                    <a:pt x="81249" y="24925"/>
                    <a:pt x="81881" y="23299"/>
                  </a:cubicBezTo>
                  <a:cubicBezTo>
                    <a:pt x="81941" y="23179"/>
                    <a:pt x="82001" y="23059"/>
                    <a:pt x="82121" y="22968"/>
                  </a:cubicBezTo>
                  <a:lnTo>
                    <a:pt x="87087" y="18816"/>
                  </a:lnTo>
                  <a:lnTo>
                    <a:pt x="89343" y="16920"/>
                  </a:lnTo>
                  <a:lnTo>
                    <a:pt x="94851" y="12316"/>
                  </a:lnTo>
                  <a:cubicBezTo>
                    <a:pt x="95121" y="12105"/>
                    <a:pt x="95212" y="11744"/>
                    <a:pt x="95121" y="11413"/>
                  </a:cubicBezTo>
                  <a:cubicBezTo>
                    <a:pt x="91089" y="-2038"/>
                    <a:pt x="59913" y="129"/>
                    <a:pt x="59913" y="129"/>
                  </a:cubicBezTo>
                  <a:cubicBezTo>
                    <a:pt x="30844" y="3198"/>
                    <a:pt x="31476" y="26670"/>
                    <a:pt x="34606" y="40843"/>
                  </a:cubicBezTo>
                  <a:cubicBezTo>
                    <a:pt x="32319" y="41445"/>
                    <a:pt x="30875" y="43220"/>
                    <a:pt x="30543" y="45959"/>
                  </a:cubicBezTo>
                  <a:cubicBezTo>
                    <a:pt x="29942" y="50714"/>
                    <a:pt x="32680" y="56943"/>
                    <a:pt x="33854" y="59410"/>
                  </a:cubicBezTo>
                  <a:cubicBezTo>
                    <a:pt x="34786" y="61306"/>
                    <a:pt x="38006" y="67535"/>
                    <a:pt x="41046" y="68287"/>
                  </a:cubicBezTo>
                  <a:cubicBezTo>
                    <a:pt x="41377" y="68378"/>
                    <a:pt x="41708" y="68378"/>
                    <a:pt x="42009" y="68348"/>
                  </a:cubicBezTo>
                  <a:cubicBezTo>
                    <a:pt x="42189" y="68318"/>
                    <a:pt x="42400" y="68408"/>
                    <a:pt x="42490" y="68588"/>
                  </a:cubicBezTo>
                  <a:cubicBezTo>
                    <a:pt x="44416" y="71778"/>
                    <a:pt x="46522" y="74336"/>
                    <a:pt x="48629" y="76382"/>
                  </a:cubicBezTo>
                  <a:lnTo>
                    <a:pt x="48599" y="76382"/>
                  </a:lnTo>
                  <a:cubicBezTo>
                    <a:pt x="47184" y="79692"/>
                    <a:pt x="44897" y="84326"/>
                    <a:pt x="43182" y="86764"/>
                  </a:cubicBezTo>
                  <a:lnTo>
                    <a:pt x="15407" y="103977"/>
                  </a:lnTo>
                  <a:cubicBezTo>
                    <a:pt x="782" y="109363"/>
                    <a:pt x="0" y="127449"/>
                    <a:pt x="0" y="127449"/>
                  </a:cubicBezTo>
                  <a:cubicBezTo>
                    <a:pt x="16220" y="135754"/>
                    <a:pt x="67226" y="136536"/>
                    <a:pt x="67226" y="136536"/>
                  </a:cubicBezTo>
                  <a:cubicBezTo>
                    <a:pt x="67226" y="136536"/>
                    <a:pt x="118232" y="135754"/>
                    <a:pt x="134452" y="127449"/>
                  </a:cubicBezTo>
                  <a:cubicBezTo>
                    <a:pt x="134482" y="127419"/>
                    <a:pt x="133699" y="109333"/>
                    <a:pt x="119074" y="103947"/>
                  </a:cubicBezTo>
                  <a:close/>
                  <a:moveTo>
                    <a:pt x="67256" y="106865"/>
                  </a:moveTo>
                  <a:cubicBezTo>
                    <a:pt x="49562" y="106264"/>
                    <a:pt x="45258" y="95100"/>
                    <a:pt x="44235" y="89472"/>
                  </a:cubicBezTo>
                  <a:cubicBezTo>
                    <a:pt x="46673" y="86824"/>
                    <a:pt x="49501" y="80655"/>
                    <a:pt x="50615" y="78158"/>
                  </a:cubicBezTo>
                  <a:cubicBezTo>
                    <a:pt x="53263" y="80354"/>
                    <a:pt x="55851" y="81799"/>
                    <a:pt x="58017" y="82762"/>
                  </a:cubicBezTo>
                  <a:cubicBezTo>
                    <a:pt x="62892" y="84898"/>
                    <a:pt x="66684" y="84959"/>
                    <a:pt x="67196" y="84959"/>
                  </a:cubicBezTo>
                  <a:lnTo>
                    <a:pt x="67256" y="84959"/>
                  </a:lnTo>
                  <a:cubicBezTo>
                    <a:pt x="67768" y="84959"/>
                    <a:pt x="71559" y="84868"/>
                    <a:pt x="76434" y="82762"/>
                  </a:cubicBezTo>
                  <a:cubicBezTo>
                    <a:pt x="78510" y="81859"/>
                    <a:pt x="80978" y="80475"/>
                    <a:pt x="83536" y="78428"/>
                  </a:cubicBezTo>
                  <a:cubicBezTo>
                    <a:pt x="84739" y="81016"/>
                    <a:pt x="87508" y="86644"/>
                    <a:pt x="90186" y="89713"/>
                  </a:cubicBezTo>
                  <a:cubicBezTo>
                    <a:pt x="89133" y="95370"/>
                    <a:pt x="84739" y="106264"/>
                    <a:pt x="67256" y="106865"/>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8" name="Freeform: Shape 1314">
              <a:extLst>
                <a:ext uri="{FF2B5EF4-FFF2-40B4-BE49-F238E27FC236}">
                  <a16:creationId xmlns:a16="http://schemas.microsoft.com/office/drawing/2014/main" id="{46430D67-4DBC-4D55-BDBA-6CB7B2A5DF24}"/>
                </a:ext>
              </a:extLst>
            </p:cNvPr>
            <p:cNvSpPr/>
            <p:nvPr/>
          </p:nvSpPr>
          <p:spPr>
            <a:xfrm>
              <a:off x="18063790" y="4770284"/>
              <a:ext cx="258792" cy="258792"/>
            </a:xfrm>
            <a:custGeom>
              <a:avLst/>
              <a:gdLst>
                <a:gd name="connsiteX0" fmla="*/ 259184 w 258792"/>
                <a:gd name="connsiteY0" fmla="*/ 109144 h 258792"/>
                <a:gd name="connsiteX1" fmla="*/ 233214 w 258792"/>
                <a:gd name="connsiteY1" fmla="*/ 103938 h 258792"/>
                <a:gd name="connsiteX2" fmla="*/ 221839 w 258792"/>
                <a:gd name="connsiteY2" fmla="*/ 76524 h 258792"/>
                <a:gd name="connsiteX3" fmla="*/ 236524 w 258792"/>
                <a:gd name="connsiteY3" fmla="*/ 54467 h 258792"/>
                <a:gd name="connsiteX4" fmla="*/ 236253 w 258792"/>
                <a:gd name="connsiteY4" fmla="*/ 51819 h 258792"/>
                <a:gd name="connsiteX5" fmla="*/ 209050 w 258792"/>
                <a:gd name="connsiteY5" fmla="*/ 24616 h 258792"/>
                <a:gd name="connsiteX6" fmla="*/ 206402 w 258792"/>
                <a:gd name="connsiteY6" fmla="*/ 24345 h 258792"/>
                <a:gd name="connsiteX7" fmla="*/ 184345 w 258792"/>
                <a:gd name="connsiteY7" fmla="*/ 39030 h 258792"/>
                <a:gd name="connsiteX8" fmla="*/ 156931 w 258792"/>
                <a:gd name="connsiteY8" fmla="*/ 27655 h 258792"/>
                <a:gd name="connsiteX9" fmla="*/ 151724 w 258792"/>
                <a:gd name="connsiteY9" fmla="*/ 1685 h 258792"/>
                <a:gd name="connsiteX10" fmla="*/ 149678 w 258792"/>
                <a:gd name="connsiteY10" fmla="*/ 0 h 258792"/>
                <a:gd name="connsiteX11" fmla="*/ 111190 w 258792"/>
                <a:gd name="connsiteY11" fmla="*/ 0 h 258792"/>
                <a:gd name="connsiteX12" fmla="*/ 109144 w 258792"/>
                <a:gd name="connsiteY12" fmla="*/ 1685 h 258792"/>
                <a:gd name="connsiteX13" fmla="*/ 103938 w 258792"/>
                <a:gd name="connsiteY13" fmla="*/ 27655 h 258792"/>
                <a:gd name="connsiteX14" fmla="*/ 76524 w 258792"/>
                <a:gd name="connsiteY14" fmla="*/ 39030 h 258792"/>
                <a:gd name="connsiteX15" fmla="*/ 54467 w 258792"/>
                <a:gd name="connsiteY15" fmla="*/ 24345 h 258792"/>
                <a:gd name="connsiteX16" fmla="*/ 51819 w 258792"/>
                <a:gd name="connsiteY16" fmla="*/ 24616 h 258792"/>
                <a:gd name="connsiteX17" fmla="*/ 24615 w 258792"/>
                <a:gd name="connsiteY17" fmla="*/ 51819 h 258792"/>
                <a:gd name="connsiteX18" fmla="*/ 24344 w 258792"/>
                <a:gd name="connsiteY18" fmla="*/ 54467 h 258792"/>
                <a:gd name="connsiteX19" fmla="*/ 39029 w 258792"/>
                <a:gd name="connsiteY19" fmla="*/ 76524 h 258792"/>
                <a:gd name="connsiteX20" fmla="*/ 27655 w 258792"/>
                <a:gd name="connsiteY20" fmla="*/ 103938 h 258792"/>
                <a:gd name="connsiteX21" fmla="*/ 1685 w 258792"/>
                <a:gd name="connsiteY21" fmla="*/ 109144 h 258792"/>
                <a:gd name="connsiteX22" fmla="*/ 0 w 258792"/>
                <a:gd name="connsiteY22" fmla="*/ 111191 h 258792"/>
                <a:gd name="connsiteX23" fmla="*/ 0 w 258792"/>
                <a:gd name="connsiteY23" fmla="*/ 149678 h 258792"/>
                <a:gd name="connsiteX24" fmla="*/ 1685 w 258792"/>
                <a:gd name="connsiteY24" fmla="*/ 151725 h 258792"/>
                <a:gd name="connsiteX25" fmla="*/ 27655 w 258792"/>
                <a:gd name="connsiteY25" fmla="*/ 156931 h 258792"/>
                <a:gd name="connsiteX26" fmla="*/ 39029 w 258792"/>
                <a:gd name="connsiteY26" fmla="*/ 184345 h 258792"/>
                <a:gd name="connsiteX27" fmla="*/ 24344 w 258792"/>
                <a:gd name="connsiteY27" fmla="*/ 206402 h 258792"/>
                <a:gd name="connsiteX28" fmla="*/ 24615 w 258792"/>
                <a:gd name="connsiteY28" fmla="*/ 209050 h 258792"/>
                <a:gd name="connsiteX29" fmla="*/ 51819 w 258792"/>
                <a:gd name="connsiteY29" fmla="*/ 236253 h 258792"/>
                <a:gd name="connsiteX30" fmla="*/ 54467 w 258792"/>
                <a:gd name="connsiteY30" fmla="*/ 236525 h 258792"/>
                <a:gd name="connsiteX31" fmla="*/ 76524 w 258792"/>
                <a:gd name="connsiteY31" fmla="*/ 221840 h 258792"/>
                <a:gd name="connsiteX32" fmla="*/ 103938 w 258792"/>
                <a:gd name="connsiteY32" fmla="*/ 233214 h 258792"/>
                <a:gd name="connsiteX33" fmla="*/ 109144 w 258792"/>
                <a:gd name="connsiteY33" fmla="*/ 259184 h 258792"/>
                <a:gd name="connsiteX34" fmla="*/ 111190 w 258792"/>
                <a:gd name="connsiteY34" fmla="*/ 260869 h 258792"/>
                <a:gd name="connsiteX35" fmla="*/ 149678 w 258792"/>
                <a:gd name="connsiteY35" fmla="*/ 260869 h 258792"/>
                <a:gd name="connsiteX36" fmla="*/ 151724 w 258792"/>
                <a:gd name="connsiteY36" fmla="*/ 259184 h 258792"/>
                <a:gd name="connsiteX37" fmla="*/ 156931 w 258792"/>
                <a:gd name="connsiteY37" fmla="*/ 233214 h 258792"/>
                <a:gd name="connsiteX38" fmla="*/ 184345 w 258792"/>
                <a:gd name="connsiteY38" fmla="*/ 221840 h 258792"/>
                <a:gd name="connsiteX39" fmla="*/ 206402 w 258792"/>
                <a:gd name="connsiteY39" fmla="*/ 236525 h 258792"/>
                <a:gd name="connsiteX40" fmla="*/ 209050 w 258792"/>
                <a:gd name="connsiteY40" fmla="*/ 236253 h 258792"/>
                <a:gd name="connsiteX41" fmla="*/ 236253 w 258792"/>
                <a:gd name="connsiteY41" fmla="*/ 209050 h 258792"/>
                <a:gd name="connsiteX42" fmla="*/ 236524 w 258792"/>
                <a:gd name="connsiteY42" fmla="*/ 206402 h 258792"/>
                <a:gd name="connsiteX43" fmla="*/ 221839 w 258792"/>
                <a:gd name="connsiteY43" fmla="*/ 184345 h 258792"/>
                <a:gd name="connsiteX44" fmla="*/ 233214 w 258792"/>
                <a:gd name="connsiteY44" fmla="*/ 156931 h 258792"/>
                <a:gd name="connsiteX45" fmla="*/ 259184 w 258792"/>
                <a:gd name="connsiteY45" fmla="*/ 151725 h 258792"/>
                <a:gd name="connsiteX46" fmla="*/ 260869 w 258792"/>
                <a:gd name="connsiteY46" fmla="*/ 149678 h 258792"/>
                <a:gd name="connsiteX47" fmla="*/ 260869 w 258792"/>
                <a:gd name="connsiteY47" fmla="*/ 111191 h 258792"/>
                <a:gd name="connsiteX48" fmla="*/ 259184 w 258792"/>
                <a:gd name="connsiteY48" fmla="*/ 109144 h 258792"/>
                <a:gd name="connsiteX49" fmla="*/ 130480 w 258792"/>
                <a:gd name="connsiteY49" fmla="*/ 191236 h 258792"/>
                <a:gd name="connsiteX50" fmla="*/ 69694 w 258792"/>
                <a:gd name="connsiteY50" fmla="*/ 130450 h 258792"/>
                <a:gd name="connsiteX51" fmla="*/ 130480 w 258792"/>
                <a:gd name="connsiteY51" fmla="*/ 69663 h 258792"/>
                <a:gd name="connsiteX52" fmla="*/ 191266 w 258792"/>
                <a:gd name="connsiteY52" fmla="*/ 130450 h 258792"/>
                <a:gd name="connsiteX53" fmla="*/ 130480 w 258792"/>
                <a:gd name="connsiteY53" fmla="*/ 191236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792" h="258792">
                  <a:moveTo>
                    <a:pt x="259184" y="109144"/>
                  </a:moveTo>
                  <a:lnTo>
                    <a:pt x="233214" y="103938"/>
                  </a:lnTo>
                  <a:cubicBezTo>
                    <a:pt x="230716" y="94189"/>
                    <a:pt x="226835" y="84980"/>
                    <a:pt x="221839" y="76524"/>
                  </a:cubicBezTo>
                  <a:lnTo>
                    <a:pt x="236524" y="54467"/>
                  </a:lnTo>
                  <a:cubicBezTo>
                    <a:pt x="237066" y="53624"/>
                    <a:pt x="236976" y="52541"/>
                    <a:pt x="236253" y="51819"/>
                  </a:cubicBezTo>
                  <a:lnTo>
                    <a:pt x="209050" y="24616"/>
                  </a:lnTo>
                  <a:cubicBezTo>
                    <a:pt x="208358" y="23923"/>
                    <a:pt x="207245" y="23803"/>
                    <a:pt x="206402" y="24345"/>
                  </a:cubicBezTo>
                  <a:lnTo>
                    <a:pt x="184345" y="39030"/>
                  </a:lnTo>
                  <a:cubicBezTo>
                    <a:pt x="175888" y="34034"/>
                    <a:pt x="166680" y="30183"/>
                    <a:pt x="156931" y="27655"/>
                  </a:cubicBezTo>
                  <a:lnTo>
                    <a:pt x="151724" y="1685"/>
                  </a:lnTo>
                  <a:cubicBezTo>
                    <a:pt x="151514" y="692"/>
                    <a:pt x="150671" y="0"/>
                    <a:pt x="149678" y="0"/>
                  </a:cubicBezTo>
                  <a:lnTo>
                    <a:pt x="111190" y="0"/>
                  </a:lnTo>
                  <a:cubicBezTo>
                    <a:pt x="110197" y="0"/>
                    <a:pt x="109325" y="692"/>
                    <a:pt x="109144" y="1685"/>
                  </a:cubicBezTo>
                  <a:lnTo>
                    <a:pt x="103938" y="27655"/>
                  </a:lnTo>
                  <a:cubicBezTo>
                    <a:pt x="94188" y="30152"/>
                    <a:pt x="84980" y="34034"/>
                    <a:pt x="76524" y="39030"/>
                  </a:cubicBezTo>
                  <a:lnTo>
                    <a:pt x="54467" y="24345"/>
                  </a:lnTo>
                  <a:cubicBezTo>
                    <a:pt x="53624" y="23803"/>
                    <a:pt x="52541" y="23893"/>
                    <a:pt x="51819" y="24616"/>
                  </a:cubicBezTo>
                  <a:lnTo>
                    <a:pt x="24615" y="51819"/>
                  </a:lnTo>
                  <a:cubicBezTo>
                    <a:pt x="23923" y="52511"/>
                    <a:pt x="23803" y="53624"/>
                    <a:pt x="24344" y="54467"/>
                  </a:cubicBezTo>
                  <a:lnTo>
                    <a:pt x="39029" y="76524"/>
                  </a:lnTo>
                  <a:cubicBezTo>
                    <a:pt x="34034" y="84980"/>
                    <a:pt x="30183" y="94189"/>
                    <a:pt x="27655" y="103938"/>
                  </a:cubicBezTo>
                  <a:lnTo>
                    <a:pt x="1685" y="109144"/>
                  </a:lnTo>
                  <a:cubicBezTo>
                    <a:pt x="692" y="109355"/>
                    <a:pt x="0" y="110197"/>
                    <a:pt x="0" y="111191"/>
                  </a:cubicBezTo>
                  <a:lnTo>
                    <a:pt x="0" y="149678"/>
                  </a:lnTo>
                  <a:cubicBezTo>
                    <a:pt x="0" y="150672"/>
                    <a:pt x="692" y="151544"/>
                    <a:pt x="1685" y="151725"/>
                  </a:cubicBezTo>
                  <a:lnTo>
                    <a:pt x="27655" y="156931"/>
                  </a:lnTo>
                  <a:cubicBezTo>
                    <a:pt x="30152" y="166680"/>
                    <a:pt x="34034" y="175889"/>
                    <a:pt x="39029" y="184345"/>
                  </a:cubicBezTo>
                  <a:lnTo>
                    <a:pt x="24344" y="206402"/>
                  </a:lnTo>
                  <a:cubicBezTo>
                    <a:pt x="23803" y="207245"/>
                    <a:pt x="23893" y="208328"/>
                    <a:pt x="24615" y="209050"/>
                  </a:cubicBezTo>
                  <a:lnTo>
                    <a:pt x="51819" y="236253"/>
                  </a:lnTo>
                  <a:cubicBezTo>
                    <a:pt x="52511" y="236946"/>
                    <a:pt x="53624" y="237066"/>
                    <a:pt x="54467" y="236525"/>
                  </a:cubicBezTo>
                  <a:lnTo>
                    <a:pt x="76524" y="221840"/>
                  </a:lnTo>
                  <a:cubicBezTo>
                    <a:pt x="84980" y="226835"/>
                    <a:pt x="94188" y="230686"/>
                    <a:pt x="103938" y="233214"/>
                  </a:cubicBezTo>
                  <a:lnTo>
                    <a:pt x="109144" y="259184"/>
                  </a:lnTo>
                  <a:cubicBezTo>
                    <a:pt x="109355" y="260177"/>
                    <a:pt x="110197" y="260869"/>
                    <a:pt x="111190" y="260869"/>
                  </a:cubicBezTo>
                  <a:lnTo>
                    <a:pt x="149678" y="260869"/>
                  </a:lnTo>
                  <a:cubicBezTo>
                    <a:pt x="150671" y="260869"/>
                    <a:pt x="151544" y="260177"/>
                    <a:pt x="151724" y="259184"/>
                  </a:cubicBezTo>
                  <a:lnTo>
                    <a:pt x="156931" y="233214"/>
                  </a:lnTo>
                  <a:cubicBezTo>
                    <a:pt x="166680" y="230717"/>
                    <a:pt x="175888" y="226835"/>
                    <a:pt x="184345" y="221840"/>
                  </a:cubicBezTo>
                  <a:lnTo>
                    <a:pt x="206402" y="236525"/>
                  </a:lnTo>
                  <a:cubicBezTo>
                    <a:pt x="207245" y="237066"/>
                    <a:pt x="208328" y="236976"/>
                    <a:pt x="209050" y="236253"/>
                  </a:cubicBezTo>
                  <a:lnTo>
                    <a:pt x="236253" y="209050"/>
                  </a:lnTo>
                  <a:cubicBezTo>
                    <a:pt x="236946" y="208358"/>
                    <a:pt x="237066" y="207245"/>
                    <a:pt x="236524" y="206402"/>
                  </a:cubicBezTo>
                  <a:lnTo>
                    <a:pt x="221839" y="184345"/>
                  </a:lnTo>
                  <a:cubicBezTo>
                    <a:pt x="226835" y="175889"/>
                    <a:pt x="230687" y="166680"/>
                    <a:pt x="233214" y="156931"/>
                  </a:cubicBezTo>
                  <a:lnTo>
                    <a:pt x="259184" y="151725"/>
                  </a:lnTo>
                  <a:cubicBezTo>
                    <a:pt x="260177" y="151514"/>
                    <a:pt x="260869" y="150672"/>
                    <a:pt x="260869" y="149678"/>
                  </a:cubicBezTo>
                  <a:lnTo>
                    <a:pt x="260869" y="111191"/>
                  </a:lnTo>
                  <a:cubicBezTo>
                    <a:pt x="260869" y="110197"/>
                    <a:pt x="260146" y="109325"/>
                    <a:pt x="259184" y="109144"/>
                  </a:cubicBezTo>
                  <a:close/>
                  <a:moveTo>
                    <a:pt x="130480" y="191236"/>
                  </a:moveTo>
                  <a:cubicBezTo>
                    <a:pt x="96897" y="191236"/>
                    <a:pt x="69694" y="164032"/>
                    <a:pt x="69694" y="130450"/>
                  </a:cubicBezTo>
                  <a:cubicBezTo>
                    <a:pt x="69694" y="96867"/>
                    <a:pt x="96897" y="69663"/>
                    <a:pt x="130480" y="69663"/>
                  </a:cubicBezTo>
                  <a:cubicBezTo>
                    <a:pt x="164062" y="69663"/>
                    <a:pt x="191266" y="96867"/>
                    <a:pt x="191266" y="130450"/>
                  </a:cubicBezTo>
                  <a:cubicBezTo>
                    <a:pt x="191266" y="164002"/>
                    <a:pt x="164062" y="191236"/>
                    <a:pt x="130480" y="19123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9" name="Freeform: Shape 1315">
              <a:extLst>
                <a:ext uri="{FF2B5EF4-FFF2-40B4-BE49-F238E27FC236}">
                  <a16:creationId xmlns:a16="http://schemas.microsoft.com/office/drawing/2014/main" id="{982D933D-93D0-449E-B8F4-9699EC5B7875}"/>
                </a:ext>
              </a:extLst>
            </p:cNvPr>
            <p:cNvSpPr/>
            <p:nvPr/>
          </p:nvSpPr>
          <p:spPr>
            <a:xfrm>
              <a:off x="17942790" y="4248215"/>
              <a:ext cx="502539" cy="659018"/>
            </a:xfrm>
            <a:custGeom>
              <a:avLst/>
              <a:gdLst>
                <a:gd name="connsiteX0" fmla="*/ 502869 w 502538"/>
                <a:gd name="connsiteY0" fmla="*/ 134692 h 659017"/>
                <a:gd name="connsiteX1" fmla="*/ 500463 w 502538"/>
                <a:gd name="connsiteY1" fmla="*/ 128855 h 659017"/>
                <a:gd name="connsiteX2" fmla="*/ 374015 w 502538"/>
                <a:gd name="connsiteY2" fmla="*/ 2408 h 659017"/>
                <a:gd name="connsiteX3" fmla="*/ 368177 w 502538"/>
                <a:gd name="connsiteY3" fmla="*/ 0 h 659017"/>
                <a:gd name="connsiteX4" fmla="*/ 368177 w 502538"/>
                <a:gd name="connsiteY4" fmla="*/ 0 h 659017"/>
                <a:gd name="connsiteX5" fmla="*/ 8245 w 502538"/>
                <a:gd name="connsiteY5" fmla="*/ 0 h 659017"/>
                <a:gd name="connsiteX6" fmla="*/ 0 w 502538"/>
                <a:gd name="connsiteY6" fmla="*/ 8245 h 659017"/>
                <a:gd name="connsiteX7" fmla="*/ 0 w 502538"/>
                <a:gd name="connsiteY7" fmla="*/ 653030 h 659017"/>
                <a:gd name="connsiteX8" fmla="*/ 8245 w 502538"/>
                <a:gd name="connsiteY8" fmla="*/ 661275 h 659017"/>
                <a:gd name="connsiteX9" fmla="*/ 102343 w 502538"/>
                <a:gd name="connsiteY9" fmla="*/ 661275 h 659017"/>
                <a:gd name="connsiteX10" fmla="*/ 102343 w 502538"/>
                <a:gd name="connsiteY10" fmla="*/ 644784 h 659017"/>
                <a:gd name="connsiteX11" fmla="*/ 16490 w 502538"/>
                <a:gd name="connsiteY11" fmla="*/ 644784 h 659017"/>
                <a:gd name="connsiteX12" fmla="*/ 16490 w 502538"/>
                <a:gd name="connsiteY12" fmla="*/ 16490 h 659017"/>
                <a:gd name="connsiteX13" fmla="*/ 359932 w 502538"/>
                <a:gd name="connsiteY13" fmla="*/ 16490 h 659017"/>
                <a:gd name="connsiteX14" fmla="*/ 359932 w 502538"/>
                <a:gd name="connsiteY14" fmla="*/ 134692 h 659017"/>
                <a:gd name="connsiteX15" fmla="*/ 368177 w 502538"/>
                <a:gd name="connsiteY15" fmla="*/ 142938 h 659017"/>
                <a:gd name="connsiteX16" fmla="*/ 486379 w 502538"/>
                <a:gd name="connsiteY16" fmla="*/ 142938 h 659017"/>
                <a:gd name="connsiteX17" fmla="*/ 486379 w 502538"/>
                <a:gd name="connsiteY17" fmla="*/ 644784 h 659017"/>
                <a:gd name="connsiteX18" fmla="*/ 400616 w 502538"/>
                <a:gd name="connsiteY18" fmla="*/ 644784 h 659017"/>
                <a:gd name="connsiteX19" fmla="*/ 400616 w 502538"/>
                <a:gd name="connsiteY19" fmla="*/ 661275 h 659017"/>
                <a:gd name="connsiteX20" fmla="*/ 494654 w 502538"/>
                <a:gd name="connsiteY20" fmla="*/ 661275 h 659017"/>
                <a:gd name="connsiteX21" fmla="*/ 502900 w 502538"/>
                <a:gd name="connsiteY21" fmla="*/ 653030 h 659017"/>
                <a:gd name="connsiteX22" fmla="*/ 502869 w 502538"/>
                <a:gd name="connsiteY22" fmla="*/ 134692 h 659017"/>
                <a:gd name="connsiteX23" fmla="*/ 502869 w 502538"/>
                <a:gd name="connsiteY23" fmla="*/ 134692 h 659017"/>
                <a:gd name="connsiteX24" fmla="*/ 376453 w 502538"/>
                <a:gd name="connsiteY24" fmla="*/ 126447 h 659017"/>
                <a:gd name="connsiteX25" fmla="*/ 376453 w 502538"/>
                <a:gd name="connsiteY25" fmla="*/ 28166 h 659017"/>
                <a:gd name="connsiteX26" fmla="*/ 474734 w 502538"/>
                <a:gd name="connsiteY26" fmla="*/ 126447 h 659017"/>
                <a:gd name="connsiteX27" fmla="*/ 376453 w 502538"/>
                <a:gd name="connsiteY27" fmla="*/ 126447 h 6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38" h="659017">
                  <a:moveTo>
                    <a:pt x="502869" y="134692"/>
                  </a:moveTo>
                  <a:cubicBezTo>
                    <a:pt x="502869" y="132556"/>
                    <a:pt x="502027" y="130450"/>
                    <a:pt x="500463" y="128855"/>
                  </a:cubicBezTo>
                  <a:lnTo>
                    <a:pt x="374015" y="2408"/>
                  </a:lnTo>
                  <a:cubicBezTo>
                    <a:pt x="372450" y="843"/>
                    <a:pt x="370314" y="0"/>
                    <a:pt x="368177" y="0"/>
                  </a:cubicBezTo>
                  <a:lnTo>
                    <a:pt x="368177" y="0"/>
                  </a:lnTo>
                  <a:lnTo>
                    <a:pt x="8245" y="0"/>
                  </a:lnTo>
                  <a:cubicBezTo>
                    <a:pt x="3701" y="0"/>
                    <a:pt x="0" y="3701"/>
                    <a:pt x="0" y="8245"/>
                  </a:cubicBezTo>
                  <a:lnTo>
                    <a:pt x="0" y="653030"/>
                  </a:lnTo>
                  <a:cubicBezTo>
                    <a:pt x="0" y="657574"/>
                    <a:pt x="3701" y="661275"/>
                    <a:pt x="8245" y="661275"/>
                  </a:cubicBezTo>
                  <a:lnTo>
                    <a:pt x="102343" y="661275"/>
                  </a:lnTo>
                  <a:lnTo>
                    <a:pt x="102343" y="644784"/>
                  </a:lnTo>
                  <a:lnTo>
                    <a:pt x="16490" y="644784"/>
                  </a:lnTo>
                  <a:lnTo>
                    <a:pt x="16490" y="16490"/>
                  </a:lnTo>
                  <a:lnTo>
                    <a:pt x="359932" y="16490"/>
                  </a:lnTo>
                  <a:lnTo>
                    <a:pt x="359932" y="134692"/>
                  </a:lnTo>
                  <a:cubicBezTo>
                    <a:pt x="359932" y="139236"/>
                    <a:pt x="363633" y="142938"/>
                    <a:pt x="368177" y="142938"/>
                  </a:cubicBezTo>
                  <a:lnTo>
                    <a:pt x="486379" y="142938"/>
                  </a:lnTo>
                  <a:lnTo>
                    <a:pt x="486379" y="644784"/>
                  </a:lnTo>
                  <a:lnTo>
                    <a:pt x="400616" y="644784"/>
                  </a:lnTo>
                  <a:lnTo>
                    <a:pt x="400616" y="661275"/>
                  </a:lnTo>
                  <a:lnTo>
                    <a:pt x="494654" y="661275"/>
                  </a:lnTo>
                  <a:cubicBezTo>
                    <a:pt x="499198" y="661275"/>
                    <a:pt x="502900" y="657574"/>
                    <a:pt x="502900" y="653030"/>
                  </a:cubicBezTo>
                  <a:lnTo>
                    <a:pt x="502869" y="134692"/>
                  </a:lnTo>
                  <a:lnTo>
                    <a:pt x="502869" y="134692"/>
                  </a:lnTo>
                  <a:close/>
                  <a:moveTo>
                    <a:pt x="376453" y="126447"/>
                  </a:moveTo>
                  <a:lnTo>
                    <a:pt x="376453" y="28166"/>
                  </a:lnTo>
                  <a:lnTo>
                    <a:pt x="474734" y="126447"/>
                  </a:lnTo>
                  <a:lnTo>
                    <a:pt x="376453" y="126447"/>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0" name="Freeform: Shape 1316">
              <a:extLst>
                <a:ext uri="{FF2B5EF4-FFF2-40B4-BE49-F238E27FC236}">
                  <a16:creationId xmlns:a16="http://schemas.microsoft.com/office/drawing/2014/main" id="{F461C707-6FBF-4823-9C07-376DABC9B841}"/>
                </a:ext>
              </a:extLst>
            </p:cNvPr>
            <p:cNvSpPr/>
            <p:nvPr/>
          </p:nvSpPr>
          <p:spPr>
            <a:xfrm>
              <a:off x="18004117" y="4571224"/>
              <a:ext cx="379161" cy="12037"/>
            </a:xfrm>
            <a:custGeom>
              <a:avLst/>
              <a:gdLst>
                <a:gd name="connsiteX0" fmla="*/ 0 w 379161"/>
                <a:gd name="connsiteY0" fmla="*/ 7493 h 12036"/>
                <a:gd name="connsiteX1" fmla="*/ 7493 w 379161"/>
                <a:gd name="connsiteY1" fmla="*/ 14986 h 12036"/>
                <a:gd name="connsiteX2" fmla="*/ 372722 w 379161"/>
                <a:gd name="connsiteY2" fmla="*/ 14986 h 12036"/>
                <a:gd name="connsiteX3" fmla="*/ 380215 w 379161"/>
                <a:gd name="connsiteY3" fmla="*/ 7493 h 12036"/>
                <a:gd name="connsiteX4" fmla="*/ 372722 w 379161"/>
                <a:gd name="connsiteY4" fmla="*/ 0 h 12036"/>
                <a:gd name="connsiteX5" fmla="*/ 7493 w 379161"/>
                <a:gd name="connsiteY5" fmla="*/ 0 h 12036"/>
                <a:gd name="connsiteX6" fmla="*/ 0 w 379161"/>
                <a:gd name="connsiteY6" fmla="*/ 7493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0" y="7493"/>
                  </a:moveTo>
                  <a:cubicBezTo>
                    <a:pt x="0" y="11646"/>
                    <a:pt x="3371" y="14986"/>
                    <a:pt x="7493" y="14986"/>
                  </a:cubicBezTo>
                  <a:lnTo>
                    <a:pt x="372722" y="14986"/>
                  </a:lnTo>
                  <a:cubicBezTo>
                    <a:pt x="376874" y="14986"/>
                    <a:pt x="380215" y="11616"/>
                    <a:pt x="380215" y="7493"/>
                  </a:cubicBezTo>
                  <a:cubicBezTo>
                    <a:pt x="380215" y="3370"/>
                    <a:pt x="376844" y="0"/>
                    <a:pt x="372722" y="0"/>
                  </a:cubicBezTo>
                  <a:lnTo>
                    <a:pt x="7493" y="0"/>
                  </a:lnTo>
                  <a:cubicBezTo>
                    <a:pt x="3371" y="0"/>
                    <a:pt x="0" y="3370"/>
                    <a:pt x="0" y="7493"/>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1" name="Freeform: Shape 1317">
              <a:extLst>
                <a:ext uri="{FF2B5EF4-FFF2-40B4-BE49-F238E27FC236}">
                  <a16:creationId xmlns:a16="http://schemas.microsoft.com/office/drawing/2014/main" id="{7C0865F0-C166-4C21-9461-47899567DD46}"/>
                </a:ext>
              </a:extLst>
            </p:cNvPr>
            <p:cNvSpPr/>
            <p:nvPr/>
          </p:nvSpPr>
          <p:spPr>
            <a:xfrm>
              <a:off x="18091505" y="4485732"/>
              <a:ext cx="204627" cy="12037"/>
            </a:xfrm>
            <a:custGeom>
              <a:avLst/>
              <a:gdLst>
                <a:gd name="connsiteX0" fmla="*/ 197976 w 204626"/>
                <a:gd name="connsiteY0" fmla="*/ 14986 h 12036"/>
                <a:gd name="connsiteX1" fmla="*/ 205469 w 204626"/>
                <a:gd name="connsiteY1" fmla="*/ 7493 h 12036"/>
                <a:gd name="connsiteX2" fmla="*/ 197976 w 204626"/>
                <a:gd name="connsiteY2" fmla="*/ 0 h 12036"/>
                <a:gd name="connsiteX3" fmla="*/ 7493 w 204626"/>
                <a:gd name="connsiteY3" fmla="*/ 0 h 12036"/>
                <a:gd name="connsiteX4" fmla="*/ 0 w 204626"/>
                <a:gd name="connsiteY4" fmla="*/ 7493 h 12036"/>
                <a:gd name="connsiteX5" fmla="*/ 7493 w 204626"/>
                <a:gd name="connsiteY5" fmla="*/ 14986 h 12036"/>
                <a:gd name="connsiteX6" fmla="*/ 197976 w 204626"/>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26" h="12036">
                  <a:moveTo>
                    <a:pt x="197976" y="14986"/>
                  </a:moveTo>
                  <a:cubicBezTo>
                    <a:pt x="202129" y="14986"/>
                    <a:pt x="205469" y="11616"/>
                    <a:pt x="205469" y="7493"/>
                  </a:cubicBezTo>
                  <a:cubicBezTo>
                    <a:pt x="205469" y="3340"/>
                    <a:pt x="202099" y="0"/>
                    <a:pt x="197976" y="0"/>
                  </a:cubicBezTo>
                  <a:lnTo>
                    <a:pt x="7493" y="0"/>
                  </a:lnTo>
                  <a:cubicBezTo>
                    <a:pt x="3340" y="0"/>
                    <a:pt x="0" y="3370"/>
                    <a:pt x="0" y="7493"/>
                  </a:cubicBezTo>
                  <a:cubicBezTo>
                    <a:pt x="0" y="11646"/>
                    <a:pt x="3370" y="14986"/>
                    <a:pt x="7493" y="14986"/>
                  </a:cubicBezTo>
                  <a:lnTo>
                    <a:pt x="197976" y="14986"/>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2" name="Freeform: Shape 1318">
              <a:extLst>
                <a:ext uri="{FF2B5EF4-FFF2-40B4-BE49-F238E27FC236}">
                  <a16:creationId xmlns:a16="http://schemas.microsoft.com/office/drawing/2014/main" id="{B8C453A7-9E5A-437F-96F1-AE1346070F6E}"/>
                </a:ext>
              </a:extLst>
            </p:cNvPr>
            <p:cNvSpPr/>
            <p:nvPr/>
          </p:nvSpPr>
          <p:spPr>
            <a:xfrm>
              <a:off x="18004117" y="4718224"/>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4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3" name="Freeform: Shape 1319">
              <a:extLst>
                <a:ext uri="{FF2B5EF4-FFF2-40B4-BE49-F238E27FC236}">
                  <a16:creationId xmlns:a16="http://schemas.microsoft.com/office/drawing/2014/main" id="{5C6F2602-7F8B-4355-AD29-0AE78DC864E4}"/>
                </a:ext>
              </a:extLst>
            </p:cNvPr>
            <p:cNvSpPr/>
            <p:nvPr/>
          </p:nvSpPr>
          <p:spPr>
            <a:xfrm>
              <a:off x="18004117" y="4644739"/>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1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4" name="Freeform: Shape 1320">
              <a:extLst>
                <a:ext uri="{FF2B5EF4-FFF2-40B4-BE49-F238E27FC236}">
                  <a16:creationId xmlns:a16="http://schemas.microsoft.com/office/drawing/2014/main" id="{5A135693-D8CD-45B7-880A-DF2E76D58A8A}"/>
                </a:ext>
              </a:extLst>
            </p:cNvPr>
            <p:cNvSpPr/>
            <p:nvPr/>
          </p:nvSpPr>
          <p:spPr>
            <a:xfrm>
              <a:off x="18163245" y="4874222"/>
              <a:ext cx="60184" cy="51157"/>
            </a:xfrm>
            <a:custGeom>
              <a:avLst/>
              <a:gdLst>
                <a:gd name="connsiteX0" fmla="*/ 46131 w 60184"/>
                <a:gd name="connsiteY0" fmla="*/ 0 h 51156"/>
                <a:gd name="connsiteX1" fmla="*/ 15377 w 60184"/>
                <a:gd name="connsiteY1" fmla="*/ 0 h 51156"/>
                <a:gd name="connsiteX2" fmla="*/ 0 w 60184"/>
                <a:gd name="connsiteY2" fmla="*/ 26601 h 51156"/>
                <a:gd name="connsiteX3" fmla="*/ 15377 w 60184"/>
                <a:gd name="connsiteY3" fmla="*/ 53233 h 51156"/>
                <a:gd name="connsiteX4" fmla="*/ 46131 w 60184"/>
                <a:gd name="connsiteY4" fmla="*/ 53233 h 51156"/>
                <a:gd name="connsiteX5" fmla="*/ 61509 w 60184"/>
                <a:gd name="connsiteY5" fmla="*/ 26601 h 5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 h="51156">
                  <a:moveTo>
                    <a:pt x="46131" y="0"/>
                  </a:moveTo>
                  <a:lnTo>
                    <a:pt x="15377" y="0"/>
                  </a:lnTo>
                  <a:lnTo>
                    <a:pt x="0" y="26601"/>
                  </a:lnTo>
                  <a:lnTo>
                    <a:pt x="15377" y="53233"/>
                  </a:lnTo>
                  <a:lnTo>
                    <a:pt x="46131" y="53233"/>
                  </a:lnTo>
                  <a:lnTo>
                    <a:pt x="61509" y="26601"/>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grpSp>
      <p:sp>
        <p:nvSpPr>
          <p:cNvPr id="12" name="AutoShape 2">
            <a:hlinkClick r:id="rId14" action="ppaction://hlinksldjump"/>
            <a:extLst>
              <a:ext uri="{FF2B5EF4-FFF2-40B4-BE49-F238E27FC236}">
                <a16:creationId xmlns:a16="http://schemas.microsoft.com/office/drawing/2014/main" id="{AF279FB6-3C7D-84A7-E28D-7B81AECB9E84}"/>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5" name="AutoShape 2">
            <a:hlinkClick r:id="rId15" action="ppaction://hlinksldjump"/>
            <a:extLst>
              <a:ext uri="{FF2B5EF4-FFF2-40B4-BE49-F238E27FC236}">
                <a16:creationId xmlns:a16="http://schemas.microsoft.com/office/drawing/2014/main" id="{D11C33DE-3D20-7AC0-EDB9-83FC07D7416E}"/>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7" name="AutoShape 2">
            <a:hlinkClick r:id="rId16" action="ppaction://hlinksldjump"/>
            <a:extLst>
              <a:ext uri="{FF2B5EF4-FFF2-40B4-BE49-F238E27FC236}">
                <a16:creationId xmlns:a16="http://schemas.microsoft.com/office/drawing/2014/main" id="{38A299B5-1E2D-EED0-65F5-4B37E8F8148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8" name="AutoShape 2">
            <a:hlinkClick r:id="rId17" action="ppaction://hlinksldjump"/>
            <a:extLst>
              <a:ext uri="{FF2B5EF4-FFF2-40B4-BE49-F238E27FC236}">
                <a16:creationId xmlns:a16="http://schemas.microsoft.com/office/drawing/2014/main" id="{68E0BF5D-DBED-9685-2C99-C810CF93A250}"/>
              </a:ext>
            </a:extLst>
          </p:cNvPr>
          <p:cNvSpPr>
            <a:spLocks noChangeArrowheads="1"/>
          </p:cNvSpPr>
          <p:nvPr/>
        </p:nvSpPr>
        <p:spPr bwMode="gray">
          <a:xfrm>
            <a:off x="5492319" y="4535044"/>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HOW</a:t>
            </a:r>
          </a:p>
        </p:txBody>
      </p:sp>
      <p:sp>
        <p:nvSpPr>
          <p:cNvPr id="23" name="AutoShape 2">
            <a:hlinkClick r:id="rId18" action="ppaction://hlinksldjump"/>
            <a:extLst>
              <a:ext uri="{FF2B5EF4-FFF2-40B4-BE49-F238E27FC236}">
                <a16:creationId xmlns:a16="http://schemas.microsoft.com/office/drawing/2014/main" id="{5C59052A-8948-39CA-DE20-FB07967ECFF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43" name="Group 42">
            <a:extLst>
              <a:ext uri="{FF2B5EF4-FFF2-40B4-BE49-F238E27FC236}">
                <a16:creationId xmlns:a16="http://schemas.microsoft.com/office/drawing/2014/main" id="{D1FB5E7C-890C-086C-E79D-DF26420F02AF}"/>
              </a:ext>
            </a:extLst>
          </p:cNvPr>
          <p:cNvGrpSpPr/>
          <p:nvPr/>
        </p:nvGrpSpPr>
        <p:grpSpPr>
          <a:xfrm>
            <a:off x="7405014" y="4531233"/>
            <a:ext cx="186825" cy="186825"/>
            <a:chOff x="9873352" y="6041644"/>
            <a:chExt cx="249100" cy="249100"/>
          </a:xfrm>
        </p:grpSpPr>
        <p:sp>
          <p:nvSpPr>
            <p:cNvPr id="44" name="Oval 43">
              <a:hlinkClick r:id="" action="ppaction://hlinkshowjump?jump=previousslide"/>
              <a:extLst>
                <a:ext uri="{FF2B5EF4-FFF2-40B4-BE49-F238E27FC236}">
                  <a16:creationId xmlns:a16="http://schemas.microsoft.com/office/drawing/2014/main" id="{E081A09D-1B0A-703A-6157-B90BED214E6A}"/>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5" name="Group 44">
              <a:extLst>
                <a:ext uri="{FF2B5EF4-FFF2-40B4-BE49-F238E27FC236}">
                  <a16:creationId xmlns:a16="http://schemas.microsoft.com/office/drawing/2014/main" id="{829F0DB5-80CC-F262-C1E3-787F1B6497F1}"/>
                </a:ext>
              </a:extLst>
            </p:cNvPr>
            <p:cNvGrpSpPr/>
            <p:nvPr userDrawn="1"/>
          </p:nvGrpSpPr>
          <p:grpSpPr>
            <a:xfrm>
              <a:off x="9971776" y="6136088"/>
              <a:ext cx="41137" cy="66044"/>
              <a:chOff x="3345327" y="4804129"/>
              <a:chExt cx="74099" cy="118964"/>
            </a:xfrm>
          </p:grpSpPr>
          <p:cxnSp>
            <p:nvCxnSpPr>
              <p:cNvPr id="46" name="Straight Connector 45">
                <a:hlinkClick r:id="" action="ppaction://hlinkshowjump?jump=previousslide"/>
                <a:extLst>
                  <a:ext uri="{FF2B5EF4-FFF2-40B4-BE49-F238E27FC236}">
                    <a16:creationId xmlns:a16="http://schemas.microsoft.com/office/drawing/2014/main" id="{1D58151D-9B98-E051-C9A5-FB8449450C55}"/>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hlinkClick r:id="" action="ppaction://hlinkshowjump?jump=previousslide"/>
                <a:extLst>
                  <a:ext uri="{FF2B5EF4-FFF2-40B4-BE49-F238E27FC236}">
                    <a16:creationId xmlns:a16="http://schemas.microsoft.com/office/drawing/2014/main" id="{A1C8EF8B-61E1-0402-DF54-73A0AF9CF853}"/>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52" name="Group 51">
            <a:extLst>
              <a:ext uri="{FF2B5EF4-FFF2-40B4-BE49-F238E27FC236}">
                <a16:creationId xmlns:a16="http://schemas.microsoft.com/office/drawing/2014/main" id="{AF063761-2038-F9D2-731A-8BC728B5CE2B}"/>
              </a:ext>
            </a:extLst>
          </p:cNvPr>
          <p:cNvGrpSpPr/>
          <p:nvPr/>
        </p:nvGrpSpPr>
        <p:grpSpPr>
          <a:xfrm>
            <a:off x="7642346" y="4531233"/>
            <a:ext cx="186825" cy="186825"/>
            <a:chOff x="10189795" y="6045160"/>
            <a:chExt cx="249100" cy="249100"/>
          </a:xfrm>
        </p:grpSpPr>
        <p:sp>
          <p:nvSpPr>
            <p:cNvPr id="53" name="Oval 52">
              <a:hlinkClick r:id="" action="ppaction://hlinkshowjump?jump=nextslide"/>
              <a:extLst>
                <a:ext uri="{FF2B5EF4-FFF2-40B4-BE49-F238E27FC236}">
                  <a16:creationId xmlns:a16="http://schemas.microsoft.com/office/drawing/2014/main" id="{FDE0123F-2BA9-15AC-9819-EEA2BC781AEF}"/>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4" name="Group 53">
              <a:extLst>
                <a:ext uri="{FF2B5EF4-FFF2-40B4-BE49-F238E27FC236}">
                  <a16:creationId xmlns:a16="http://schemas.microsoft.com/office/drawing/2014/main" id="{7DA9D9AB-8566-3EA5-02DF-3CC6187AEE1D}"/>
                </a:ext>
              </a:extLst>
            </p:cNvPr>
            <p:cNvGrpSpPr/>
            <p:nvPr userDrawn="1"/>
          </p:nvGrpSpPr>
          <p:grpSpPr>
            <a:xfrm flipH="1" flipV="1">
              <a:off x="10297292" y="6133992"/>
              <a:ext cx="41137" cy="66044"/>
              <a:chOff x="3345327" y="4804129"/>
              <a:chExt cx="74099" cy="118964"/>
            </a:xfrm>
          </p:grpSpPr>
          <p:cxnSp>
            <p:nvCxnSpPr>
              <p:cNvPr id="55" name="Straight Connector 54">
                <a:hlinkClick r:id="" action="ppaction://hlinkshowjump?jump=nextslide"/>
                <a:extLst>
                  <a:ext uri="{FF2B5EF4-FFF2-40B4-BE49-F238E27FC236}">
                    <a16:creationId xmlns:a16="http://schemas.microsoft.com/office/drawing/2014/main" id="{70E3F317-2A0B-01F2-AB72-B01A5DBE925A}"/>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hlinkClick r:id="" action="ppaction://hlinkshowjump?jump=nextslide"/>
                <a:extLst>
                  <a:ext uri="{FF2B5EF4-FFF2-40B4-BE49-F238E27FC236}">
                    <a16:creationId xmlns:a16="http://schemas.microsoft.com/office/drawing/2014/main" id="{9F61182F-29C0-B05D-05A0-E7FBC083422F}"/>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8" name="Rounded Rectangle 14">
            <a:hlinkClick r:id="rId19"/>
            <a:extLst>
              <a:ext uri="{FF2B5EF4-FFF2-40B4-BE49-F238E27FC236}">
                <a16:creationId xmlns:a16="http://schemas.microsoft.com/office/drawing/2014/main" id="{7B9F5B03-834E-A13E-B675-3DA7C11400F7}"/>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2/5</a:t>
            </a:r>
            <a:endParaRPr lang="en-US" sz="800" u="sng" dirty="0">
              <a:solidFill>
                <a:schemeClr val="bg2"/>
              </a:solidFill>
            </a:endParaRPr>
          </a:p>
        </p:txBody>
      </p:sp>
      <p:sp>
        <p:nvSpPr>
          <p:cNvPr id="8" name="Arrow: Right 88">
            <a:hlinkClick r:id="" action="ppaction://hlinkshowjump?jump=lastslideviewed"/>
            <a:extLst>
              <a:ext uri="{FF2B5EF4-FFF2-40B4-BE49-F238E27FC236}">
                <a16:creationId xmlns:a16="http://schemas.microsoft.com/office/drawing/2014/main" id="{9E3671DB-6D1C-E46E-1920-E3D7E3B32750}"/>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10" name="Graphic 9">
            <a:hlinkClick r:id="rId20" action="ppaction://hlinksldjump"/>
            <a:extLst>
              <a:ext uri="{FF2B5EF4-FFF2-40B4-BE49-F238E27FC236}">
                <a16:creationId xmlns:a16="http://schemas.microsoft.com/office/drawing/2014/main" id="{0FEAC67E-CC76-30C3-3D85-0F360694F25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332292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3E209A-89BA-C7FB-96E4-75587BB2A693}"/>
              </a:ext>
            </a:extLst>
          </p:cNvPr>
          <p:cNvGrpSpPr/>
          <p:nvPr/>
        </p:nvGrpSpPr>
        <p:grpSpPr>
          <a:xfrm>
            <a:off x="4032564" y="2811047"/>
            <a:ext cx="4811106" cy="219863"/>
            <a:chOff x="4028665" y="2290017"/>
            <a:chExt cx="4811106" cy="219863"/>
          </a:xfrm>
        </p:grpSpPr>
        <p:sp>
          <p:nvSpPr>
            <p:cNvPr id="27" name="AutoShape 18">
              <a:extLst>
                <a:ext uri="{FF2B5EF4-FFF2-40B4-BE49-F238E27FC236}">
                  <a16:creationId xmlns:a16="http://schemas.microsoft.com/office/drawing/2014/main" id="{F7D695C7-B90D-092A-E482-41D54E020EEC}"/>
                </a:ext>
              </a:extLst>
            </p:cNvPr>
            <p:cNvSpPr>
              <a:spLocks noChangeArrowheads="1"/>
            </p:cNvSpPr>
            <p:nvPr/>
          </p:nvSpPr>
          <p:spPr bwMode="auto">
            <a:xfrm>
              <a:off x="4028665" y="2290017"/>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Governance</a:t>
              </a:r>
            </a:p>
          </p:txBody>
        </p:sp>
        <p:sp>
          <p:nvSpPr>
            <p:cNvPr id="28" name="AutoShape 18">
              <a:hlinkClick r:id="" action="ppaction://noaction"/>
              <a:extLst>
                <a:ext uri="{FF2B5EF4-FFF2-40B4-BE49-F238E27FC236}">
                  <a16:creationId xmlns:a16="http://schemas.microsoft.com/office/drawing/2014/main" id="{C428F73D-0D9F-46CB-73CA-693F66320F9A}"/>
                </a:ext>
              </a:extLst>
            </p:cNvPr>
            <p:cNvSpPr>
              <a:spLocks noChangeArrowheads="1"/>
            </p:cNvSpPr>
            <p:nvPr/>
          </p:nvSpPr>
          <p:spPr bwMode="auto">
            <a:xfrm>
              <a:off x="5582408" y="2300111"/>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Set up a governance model </a:t>
              </a:r>
            </a:p>
          </p:txBody>
        </p:sp>
      </p:grpSp>
      <p:grpSp>
        <p:nvGrpSpPr>
          <p:cNvPr id="30" name="Group 29">
            <a:extLst>
              <a:ext uri="{FF2B5EF4-FFF2-40B4-BE49-F238E27FC236}">
                <a16:creationId xmlns:a16="http://schemas.microsoft.com/office/drawing/2014/main" id="{56290CB6-395C-E6FB-3680-E23A0B8D445F}"/>
              </a:ext>
            </a:extLst>
          </p:cNvPr>
          <p:cNvGrpSpPr/>
          <p:nvPr/>
        </p:nvGrpSpPr>
        <p:grpSpPr>
          <a:xfrm>
            <a:off x="4032564" y="3070895"/>
            <a:ext cx="4811106" cy="215443"/>
            <a:chOff x="4028665" y="2549865"/>
            <a:chExt cx="4811106" cy="215443"/>
          </a:xfrm>
        </p:grpSpPr>
        <p:sp>
          <p:nvSpPr>
            <p:cNvPr id="31" name="AutoShape 18">
              <a:extLst>
                <a:ext uri="{FF2B5EF4-FFF2-40B4-BE49-F238E27FC236}">
                  <a16:creationId xmlns:a16="http://schemas.microsoft.com/office/drawing/2014/main" id="{7127FAEE-9882-3E13-BF9F-A866C92567A3}"/>
                </a:ext>
              </a:extLst>
            </p:cNvPr>
            <p:cNvSpPr>
              <a:spLocks noChangeArrowheads="1"/>
            </p:cNvSpPr>
            <p:nvPr/>
          </p:nvSpPr>
          <p:spPr bwMode="auto">
            <a:xfrm>
              <a:off x="4028665" y="2549865"/>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Project team</a:t>
              </a:r>
            </a:p>
          </p:txBody>
        </p:sp>
        <p:sp>
          <p:nvSpPr>
            <p:cNvPr id="40" name="AutoShape 18">
              <a:hlinkClick r:id="" action="ppaction://noaction"/>
              <a:extLst>
                <a:ext uri="{FF2B5EF4-FFF2-40B4-BE49-F238E27FC236}">
                  <a16:creationId xmlns:a16="http://schemas.microsoft.com/office/drawing/2014/main" id="{597263D3-EC85-125F-28F0-7BB77BEF20BE}"/>
                </a:ext>
              </a:extLst>
            </p:cNvPr>
            <p:cNvSpPr>
              <a:spLocks noChangeArrowheads="1"/>
            </p:cNvSpPr>
            <p:nvPr/>
          </p:nvSpPr>
          <p:spPr bwMode="auto">
            <a:xfrm>
              <a:off x="5582408" y="2563588"/>
              <a:ext cx="3257363" cy="173495"/>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Set up (pilot) project team ​</a:t>
              </a:r>
            </a:p>
          </p:txBody>
        </p:sp>
      </p:grpSp>
      <p:grpSp>
        <p:nvGrpSpPr>
          <p:cNvPr id="41" name="Group 40">
            <a:extLst>
              <a:ext uri="{FF2B5EF4-FFF2-40B4-BE49-F238E27FC236}">
                <a16:creationId xmlns:a16="http://schemas.microsoft.com/office/drawing/2014/main" id="{8BE43C32-0BA1-6A0D-E79B-4AFC70FF1955}"/>
              </a:ext>
            </a:extLst>
          </p:cNvPr>
          <p:cNvGrpSpPr/>
          <p:nvPr/>
        </p:nvGrpSpPr>
        <p:grpSpPr>
          <a:xfrm>
            <a:off x="4032564" y="3311820"/>
            <a:ext cx="4811106" cy="234367"/>
            <a:chOff x="4028665" y="2790790"/>
            <a:chExt cx="4811106" cy="234367"/>
          </a:xfrm>
        </p:grpSpPr>
        <p:sp>
          <p:nvSpPr>
            <p:cNvPr id="42" name="AutoShape 19">
              <a:extLst>
                <a:ext uri="{FF2B5EF4-FFF2-40B4-BE49-F238E27FC236}">
                  <a16:creationId xmlns:a16="http://schemas.microsoft.com/office/drawing/2014/main" id="{A74FDCEF-B77E-70FE-4206-76C77D315302}"/>
                </a:ext>
              </a:extLst>
            </p:cNvPr>
            <p:cNvSpPr>
              <a:spLocks noChangeArrowheads="1"/>
            </p:cNvSpPr>
            <p:nvPr/>
          </p:nvSpPr>
          <p:spPr bwMode="auto">
            <a:xfrm>
              <a:off x="4028665" y="2809714"/>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Project planning</a:t>
              </a:r>
            </a:p>
          </p:txBody>
        </p:sp>
        <p:sp>
          <p:nvSpPr>
            <p:cNvPr id="43" name="AutoShape 18">
              <a:hlinkClick r:id="" action="ppaction://noaction"/>
              <a:extLst>
                <a:ext uri="{FF2B5EF4-FFF2-40B4-BE49-F238E27FC236}">
                  <a16:creationId xmlns:a16="http://schemas.microsoft.com/office/drawing/2014/main" id="{003D0C2A-BD53-87D2-8D4D-06D5B9E3D1F3}"/>
                </a:ext>
              </a:extLst>
            </p:cNvPr>
            <p:cNvSpPr>
              <a:spLocks noChangeArrowheads="1"/>
            </p:cNvSpPr>
            <p:nvPr/>
          </p:nvSpPr>
          <p:spPr bwMode="auto">
            <a:xfrm>
              <a:off x="5582408" y="2790790"/>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Develop pilot/project planning​</a:t>
              </a:r>
            </a:p>
          </p:txBody>
        </p:sp>
      </p:grpSp>
      <p:grpSp>
        <p:nvGrpSpPr>
          <p:cNvPr id="44" name="Group 43">
            <a:extLst>
              <a:ext uri="{FF2B5EF4-FFF2-40B4-BE49-F238E27FC236}">
                <a16:creationId xmlns:a16="http://schemas.microsoft.com/office/drawing/2014/main" id="{C84F9DA1-46CB-D1DA-85B4-1BCC3DBFFE89}"/>
              </a:ext>
            </a:extLst>
          </p:cNvPr>
          <p:cNvGrpSpPr/>
          <p:nvPr/>
        </p:nvGrpSpPr>
        <p:grpSpPr>
          <a:xfrm>
            <a:off x="4032564" y="3575296"/>
            <a:ext cx="4811106" cy="230739"/>
            <a:chOff x="4028665" y="3054266"/>
            <a:chExt cx="4811106" cy="230739"/>
          </a:xfrm>
        </p:grpSpPr>
        <p:sp>
          <p:nvSpPr>
            <p:cNvPr id="45" name="AutoShape 18">
              <a:extLst>
                <a:ext uri="{FF2B5EF4-FFF2-40B4-BE49-F238E27FC236}">
                  <a16:creationId xmlns:a16="http://schemas.microsoft.com/office/drawing/2014/main" id="{22B25FB0-55C9-B9A4-9FFA-8F16781348C0}"/>
                </a:ext>
              </a:extLst>
            </p:cNvPr>
            <p:cNvSpPr>
              <a:spLocks noChangeArrowheads="1"/>
            </p:cNvSpPr>
            <p:nvPr/>
          </p:nvSpPr>
          <p:spPr bwMode="auto">
            <a:xfrm>
              <a:off x="4028665" y="3069562"/>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Communication plan</a:t>
              </a:r>
            </a:p>
          </p:txBody>
        </p:sp>
        <p:sp>
          <p:nvSpPr>
            <p:cNvPr id="46" name="AutoShape 18">
              <a:hlinkClick r:id="" action="ppaction://noaction"/>
              <a:extLst>
                <a:ext uri="{FF2B5EF4-FFF2-40B4-BE49-F238E27FC236}">
                  <a16:creationId xmlns:a16="http://schemas.microsoft.com/office/drawing/2014/main" id="{1A46A0AB-67D6-A48E-A78B-D5EBE97921D4}"/>
                </a:ext>
              </a:extLst>
            </p:cNvPr>
            <p:cNvSpPr>
              <a:spLocks noChangeArrowheads="1"/>
            </p:cNvSpPr>
            <p:nvPr/>
          </p:nvSpPr>
          <p:spPr bwMode="auto">
            <a:xfrm>
              <a:off x="5582408" y="3054266"/>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Make communication plan for end-to-end stakeholders</a:t>
              </a:r>
            </a:p>
          </p:txBody>
        </p:sp>
      </p:grpSp>
      <p:grpSp>
        <p:nvGrpSpPr>
          <p:cNvPr id="54" name="Group 53">
            <a:extLst>
              <a:ext uri="{FF2B5EF4-FFF2-40B4-BE49-F238E27FC236}">
                <a16:creationId xmlns:a16="http://schemas.microsoft.com/office/drawing/2014/main" id="{3C0907F4-D512-0BA0-0742-49CC6360929C}"/>
              </a:ext>
            </a:extLst>
          </p:cNvPr>
          <p:cNvGrpSpPr/>
          <p:nvPr/>
        </p:nvGrpSpPr>
        <p:grpSpPr>
          <a:xfrm>
            <a:off x="4032564" y="3838774"/>
            <a:ext cx="4811106" cy="227110"/>
            <a:chOff x="4028665" y="3317744"/>
            <a:chExt cx="4811106" cy="227110"/>
          </a:xfrm>
        </p:grpSpPr>
        <p:sp>
          <p:nvSpPr>
            <p:cNvPr id="55" name="AutoShape 21">
              <a:extLst>
                <a:ext uri="{FF2B5EF4-FFF2-40B4-BE49-F238E27FC236}">
                  <a16:creationId xmlns:a16="http://schemas.microsoft.com/office/drawing/2014/main" id="{A77273EA-C8BA-E0B9-E8E4-CB31B008D906}"/>
                </a:ext>
              </a:extLst>
            </p:cNvPr>
            <p:cNvSpPr>
              <a:spLocks noChangeArrowheads="1"/>
            </p:cNvSpPr>
            <p:nvPr/>
          </p:nvSpPr>
          <p:spPr bwMode="auto">
            <a:xfrm>
              <a:off x="4028665" y="3329411"/>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Kick-off</a:t>
              </a:r>
            </a:p>
          </p:txBody>
        </p:sp>
        <p:sp>
          <p:nvSpPr>
            <p:cNvPr id="56" name="AutoShape 18">
              <a:hlinkClick r:id="" action="ppaction://noaction"/>
              <a:extLst>
                <a:ext uri="{FF2B5EF4-FFF2-40B4-BE49-F238E27FC236}">
                  <a16:creationId xmlns:a16="http://schemas.microsoft.com/office/drawing/2014/main" id="{36FF3996-AAE2-3637-398D-F4D1A8F999C2}"/>
                </a:ext>
              </a:extLst>
            </p:cNvPr>
            <p:cNvSpPr>
              <a:spLocks noChangeArrowheads="1"/>
            </p:cNvSpPr>
            <p:nvPr/>
          </p:nvSpPr>
          <p:spPr bwMode="auto">
            <a:xfrm>
              <a:off x="5582408" y="331774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Kick-off pilot ​</a:t>
              </a:r>
            </a:p>
          </p:txBody>
        </p:sp>
      </p:grpSp>
      <p:grpSp>
        <p:nvGrpSpPr>
          <p:cNvPr id="58" name="Group 57">
            <a:extLst>
              <a:ext uri="{FF2B5EF4-FFF2-40B4-BE49-F238E27FC236}">
                <a16:creationId xmlns:a16="http://schemas.microsoft.com/office/drawing/2014/main" id="{0A287CFB-316C-3EDF-7CDA-726CA2DD81D9}"/>
              </a:ext>
            </a:extLst>
          </p:cNvPr>
          <p:cNvGrpSpPr/>
          <p:nvPr/>
        </p:nvGrpSpPr>
        <p:grpSpPr>
          <a:xfrm>
            <a:off x="4032564" y="2551199"/>
            <a:ext cx="4811106" cy="216234"/>
            <a:chOff x="4028665" y="2030169"/>
            <a:chExt cx="4811106" cy="216234"/>
          </a:xfrm>
        </p:grpSpPr>
        <p:sp>
          <p:nvSpPr>
            <p:cNvPr id="59" name="AutoShape 20">
              <a:extLst>
                <a:ext uri="{FF2B5EF4-FFF2-40B4-BE49-F238E27FC236}">
                  <a16:creationId xmlns:a16="http://schemas.microsoft.com/office/drawing/2014/main" id="{BEF590FB-0EDE-AE7B-AFE8-C9166D610D78}"/>
                </a:ext>
              </a:extLst>
            </p:cNvPr>
            <p:cNvSpPr>
              <a:spLocks noChangeArrowheads="1"/>
            </p:cNvSpPr>
            <p:nvPr/>
          </p:nvSpPr>
          <p:spPr bwMode="auto">
            <a:xfrm>
              <a:off x="4028665" y="2030169"/>
              <a:ext cx="1417061" cy="215443"/>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algn="ctr">
                <a:lnSpc>
                  <a:spcPct val="85000"/>
                </a:lnSpc>
              </a:pPr>
              <a:r>
                <a:rPr lang="en-US" sz="900">
                  <a:solidFill>
                    <a:schemeClr val="bg1"/>
                  </a:solidFill>
                </a:rPr>
                <a:t>Scope</a:t>
              </a:r>
            </a:p>
          </p:txBody>
        </p:sp>
        <p:sp>
          <p:nvSpPr>
            <p:cNvPr id="60" name="AutoShape 18">
              <a:hlinkClick r:id="" action="ppaction://noaction"/>
              <a:extLst>
                <a:ext uri="{FF2B5EF4-FFF2-40B4-BE49-F238E27FC236}">
                  <a16:creationId xmlns:a16="http://schemas.microsoft.com/office/drawing/2014/main" id="{C344E901-A076-53D8-6CB3-03906F307226}"/>
                </a:ext>
              </a:extLst>
            </p:cNvPr>
            <p:cNvSpPr>
              <a:spLocks noChangeArrowheads="1"/>
            </p:cNvSpPr>
            <p:nvPr/>
          </p:nvSpPr>
          <p:spPr bwMode="auto">
            <a:xfrm>
              <a:off x="5582408" y="203663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a:t>
              </a:r>
              <a:r>
                <a:rPr lang="en-US" sz="825">
                  <a:solidFill>
                    <a:schemeClr val="tx2"/>
                  </a:solidFill>
                  <a:cs typeface="Verdana" panose="020B0604030504040204" pitchFamily="34" charset="0"/>
                  <a:hlinkClick r:id="rId8" action="ppaction://hlinksldjump"/>
                </a:rPr>
                <a:t>scope</a:t>
              </a:r>
              <a:r>
                <a:rPr lang="en-US" sz="825">
                  <a:solidFill>
                    <a:schemeClr val="tx2"/>
                  </a:solidFill>
                  <a:cs typeface="Verdana" panose="020B0604030504040204" pitchFamily="34" charset="0"/>
                </a:rPr>
                <a:t>​</a:t>
              </a:r>
            </a:p>
          </p:txBody>
        </p:sp>
      </p:grpSp>
      <p:graphicFrame>
        <p:nvGraphicFramePr>
          <p:cNvPr id="5" name="Object 4" hidden="1">
            <a:extLst>
              <a:ext uri="{FF2B5EF4-FFF2-40B4-BE49-F238E27FC236}">
                <a16:creationId xmlns:a16="http://schemas.microsoft.com/office/drawing/2014/main" id="{300D06ED-1314-41D0-B95E-79E1872494F1}"/>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5" name="Object 4" hidden="1">
                        <a:extLst>
                          <a:ext uri="{FF2B5EF4-FFF2-40B4-BE49-F238E27FC236}">
                            <a16:creationId xmlns:a16="http://schemas.microsoft.com/office/drawing/2014/main" id="{300D06ED-1314-41D0-B95E-79E1872494F1}"/>
                          </a:ext>
                        </a:extLst>
                      </p:cNvPr>
                      <p:cNvPicPr/>
                      <p:nvPr/>
                    </p:nvPicPr>
                    <p:blipFill>
                      <a:blip r:embed="rId10"/>
                      <a:stretch>
                        <a:fillRect/>
                      </a:stretch>
                    </p:blipFill>
                    <p:spPr>
                      <a:xfrm>
                        <a:off x="1191" y="1191"/>
                        <a:ext cx="1191" cy="1191"/>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43147C13-B5F9-4314-85AA-D0F9A9401CD6}"/>
              </a:ext>
            </a:extLst>
          </p:cNvPr>
          <p:cNvSpPr/>
          <p:nvPr/>
        </p:nvSpPr>
        <p:spPr>
          <a:xfrm>
            <a:off x="1451345" y="912640"/>
            <a:ext cx="7386665" cy="394051"/>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spcBef>
                <a:spcPct val="0"/>
              </a:spcBef>
            </a:pPr>
            <a:r>
              <a:rPr lang="en-US" altLang="nl-NL" sz="900">
                <a:solidFill>
                  <a:schemeClr val="tx2"/>
                </a:solidFill>
              </a:rPr>
              <a:t>The key objective of the </a:t>
            </a:r>
            <a:r>
              <a:rPr lang="en-US" sz="900">
                <a:solidFill>
                  <a:schemeClr val="tx2"/>
                </a:solidFill>
              </a:rPr>
              <a:t>Preparation &amp; Mobilize</a:t>
            </a:r>
            <a:r>
              <a:rPr lang="en-US" altLang="nl-NL" sz="900">
                <a:solidFill>
                  <a:schemeClr val="tx2"/>
                </a:solidFill>
              </a:rPr>
              <a:t> phase is to set-up the pilot project and mobilize people</a:t>
            </a:r>
            <a:endParaRPr lang="en-US" sz="900">
              <a:solidFill>
                <a:schemeClr val="tx2"/>
              </a:solidFill>
            </a:endParaRPr>
          </a:p>
        </p:txBody>
      </p:sp>
      <p:sp>
        <p:nvSpPr>
          <p:cNvPr id="2" name="Title 1"/>
          <p:cNvSpPr>
            <a:spLocks noGrp="1"/>
          </p:cNvSpPr>
          <p:nvPr>
            <p:ph type="title"/>
          </p:nvPr>
        </p:nvSpPr>
        <p:spPr/>
        <p:txBody>
          <a:bodyPr vert="horz"/>
          <a:lstStyle/>
          <a:p>
            <a:r>
              <a:rPr lang="en-US" dirty="0" err="1">
                <a:solidFill>
                  <a:schemeClr val="tx2"/>
                </a:solidFill>
              </a:rPr>
              <a:t>2.Prepare</a:t>
            </a:r>
            <a:r>
              <a:rPr lang="en-US" dirty="0">
                <a:solidFill>
                  <a:schemeClr val="tx2"/>
                </a:solidFill>
              </a:rPr>
              <a:t> &amp; Mobilize</a:t>
            </a:r>
            <a:br>
              <a:rPr lang="en-US" dirty="0"/>
            </a:br>
            <a:r>
              <a:rPr lang="en-US" sz="1350" b="1" dirty="0">
                <a:solidFill>
                  <a:srgbClr val="22BCB9"/>
                </a:solidFill>
              </a:rPr>
              <a:t>Project Phase Overview</a:t>
            </a:r>
          </a:p>
        </p:txBody>
      </p:sp>
      <p:sp>
        <p:nvSpPr>
          <p:cNvPr id="6" name="Rectangle 5">
            <a:extLst>
              <a:ext uri="{FF2B5EF4-FFF2-40B4-BE49-F238E27FC236}">
                <a16:creationId xmlns:a16="http://schemas.microsoft.com/office/drawing/2014/main" id="{43147C13-B5F9-4314-85AA-D0F9A9401CD6}"/>
              </a:ext>
            </a:extLst>
          </p:cNvPr>
          <p:cNvSpPr/>
          <p:nvPr/>
        </p:nvSpPr>
        <p:spPr>
          <a:xfrm>
            <a:off x="303610" y="912640"/>
            <a:ext cx="1147735" cy="394051"/>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8000" tIns="34290" rIns="68580" bIns="34290" numCol="1" spcCol="0" rtlCol="0" fromWordArt="0" anchor="ctr" anchorCtr="0" forceAA="0" compatLnSpc="1">
            <a:prstTxWarp prst="textNoShape">
              <a:avLst/>
            </a:prstTxWarp>
            <a:noAutofit/>
          </a:bodyPr>
          <a:lstStyle/>
          <a:p>
            <a:r>
              <a:rPr lang="en-US" sz="825" b="1">
                <a:solidFill>
                  <a:schemeClr val="bg1"/>
                </a:solidFill>
              </a:rPr>
              <a:t>KEY </a:t>
            </a:r>
            <a:br>
              <a:rPr lang="en-US" sz="825" b="1">
                <a:solidFill>
                  <a:schemeClr val="bg1"/>
                </a:solidFill>
              </a:rPr>
            </a:br>
            <a:r>
              <a:rPr lang="en-US" sz="825" b="1">
                <a:solidFill>
                  <a:schemeClr val="bg1"/>
                </a:solidFill>
              </a:rPr>
              <a:t>OBJECTIVE</a:t>
            </a:r>
          </a:p>
        </p:txBody>
      </p:sp>
      <p:sp>
        <p:nvSpPr>
          <p:cNvPr id="9" name="Rectangle 8">
            <a:extLst>
              <a:ext uri="{FF2B5EF4-FFF2-40B4-BE49-F238E27FC236}">
                <a16:creationId xmlns:a16="http://schemas.microsoft.com/office/drawing/2014/main" id="{855A997B-C6EF-4398-BD60-B67A50EA7A6E}"/>
              </a:ext>
            </a:extLst>
          </p:cNvPr>
          <p:cNvSpPr/>
          <p:nvPr/>
        </p:nvSpPr>
        <p:spPr>
          <a:xfrm>
            <a:off x="4028666" y="1389169"/>
            <a:ext cx="1417863"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p>
        </p:txBody>
      </p:sp>
      <p:sp>
        <p:nvSpPr>
          <p:cNvPr id="32" name="Rectangle 31">
            <a:extLst>
              <a:ext uri="{FF2B5EF4-FFF2-40B4-BE49-F238E27FC236}">
                <a16:creationId xmlns:a16="http://schemas.microsoft.com/office/drawing/2014/main" id="{1F35DB85-9299-4DC1-8342-B969E4B57A56}"/>
              </a:ext>
            </a:extLst>
          </p:cNvPr>
          <p:cNvSpPr/>
          <p:nvPr/>
        </p:nvSpPr>
        <p:spPr>
          <a:xfrm>
            <a:off x="291075" y="1394999"/>
            <a:ext cx="3626248" cy="3186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OVERVIEW</a:t>
            </a:r>
          </a:p>
        </p:txBody>
      </p:sp>
      <p:sp>
        <p:nvSpPr>
          <p:cNvPr id="33" name="Eingekerbter Richtungspfeil 10">
            <a:extLst>
              <a:ext uri="{FF2B5EF4-FFF2-40B4-BE49-F238E27FC236}">
                <a16:creationId xmlns:a16="http://schemas.microsoft.com/office/drawing/2014/main" id="{1E767279-490F-4EC7-B934-EB49A54B7440}"/>
              </a:ext>
            </a:extLst>
          </p:cNvPr>
          <p:cNvSpPr/>
          <p:nvPr>
            <p:custDataLst>
              <p:tags r:id="rId2"/>
            </p:custDataLst>
          </p:nvPr>
        </p:nvSpPr>
        <p:spPr bwMode="auto">
          <a:xfrm rot="5400000">
            <a:off x="479504" y="1584565"/>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1</a:t>
            </a:r>
          </a:p>
        </p:txBody>
      </p:sp>
      <p:sp>
        <p:nvSpPr>
          <p:cNvPr id="34" name="Rectangle 33">
            <a:extLst>
              <a:ext uri="{FF2B5EF4-FFF2-40B4-BE49-F238E27FC236}">
                <a16:creationId xmlns:a16="http://schemas.microsoft.com/office/drawing/2014/main" id="{BBE640BB-923C-415E-9AD6-2D57E4D426AB}"/>
              </a:ext>
            </a:extLst>
          </p:cNvPr>
          <p:cNvSpPr/>
          <p:nvPr/>
        </p:nvSpPr>
        <p:spPr>
          <a:xfrm>
            <a:off x="1210072" y="1780255"/>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Discovery</a:t>
            </a:r>
          </a:p>
        </p:txBody>
      </p:sp>
      <p:sp>
        <p:nvSpPr>
          <p:cNvPr id="35" name="Eingekerbter Richtungspfeil 10">
            <a:extLst>
              <a:ext uri="{FF2B5EF4-FFF2-40B4-BE49-F238E27FC236}">
                <a16:creationId xmlns:a16="http://schemas.microsoft.com/office/drawing/2014/main" id="{97AB7827-C2A5-4424-8D11-CEE19E65E7AA}"/>
              </a:ext>
            </a:extLst>
          </p:cNvPr>
          <p:cNvSpPr/>
          <p:nvPr>
            <p:custDataLst>
              <p:tags r:id="rId3"/>
            </p:custDataLst>
          </p:nvPr>
        </p:nvSpPr>
        <p:spPr bwMode="auto">
          <a:xfrm rot="5400000">
            <a:off x="479504" y="2023593"/>
            <a:ext cx="434022" cy="825402"/>
          </a:xfrm>
          <a:prstGeom prst="chevron">
            <a:avLst>
              <a:gd name="adj" fmla="val 17963"/>
            </a:avLst>
          </a:prstGeom>
          <a:solidFill>
            <a:srgbClr val="22BCB9"/>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2</a:t>
            </a:r>
          </a:p>
        </p:txBody>
      </p:sp>
      <p:sp>
        <p:nvSpPr>
          <p:cNvPr id="36" name="Rectangle 35">
            <a:extLst>
              <a:ext uri="{FF2B5EF4-FFF2-40B4-BE49-F238E27FC236}">
                <a16:creationId xmlns:a16="http://schemas.microsoft.com/office/drawing/2014/main" id="{4E2A9B1F-BA8D-4B89-8B53-8E977A139663}"/>
              </a:ext>
            </a:extLst>
          </p:cNvPr>
          <p:cNvSpPr/>
          <p:nvPr/>
        </p:nvSpPr>
        <p:spPr>
          <a:xfrm>
            <a:off x="1210072" y="2219283"/>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dirty="0">
                <a:solidFill>
                  <a:srgbClr val="22BCB9"/>
                </a:solidFill>
              </a:rPr>
              <a:t>Prepare &amp; </a:t>
            </a:r>
            <a:r>
              <a:rPr lang="en-US" sz="900" b="1" dirty="0" err="1">
                <a:solidFill>
                  <a:srgbClr val="22BCB9"/>
                </a:solidFill>
              </a:rPr>
              <a:t>Mobilise</a:t>
            </a:r>
            <a:endParaRPr lang="en-US" sz="900" b="1" dirty="0">
              <a:solidFill>
                <a:srgbClr val="22BCB9"/>
              </a:solidFill>
            </a:endParaRPr>
          </a:p>
        </p:txBody>
      </p:sp>
      <p:sp>
        <p:nvSpPr>
          <p:cNvPr id="37" name="Eingekerbter Richtungspfeil 10">
            <a:extLst>
              <a:ext uri="{FF2B5EF4-FFF2-40B4-BE49-F238E27FC236}">
                <a16:creationId xmlns:a16="http://schemas.microsoft.com/office/drawing/2014/main" id="{7CEE649C-B1B0-43DD-A8EF-C7956C57BE2E}"/>
              </a:ext>
            </a:extLst>
          </p:cNvPr>
          <p:cNvSpPr/>
          <p:nvPr>
            <p:custDataLst>
              <p:tags r:id="rId4"/>
            </p:custDataLst>
          </p:nvPr>
        </p:nvSpPr>
        <p:spPr bwMode="auto">
          <a:xfrm rot="5400000">
            <a:off x="478991" y="2462622"/>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3</a:t>
            </a:r>
          </a:p>
        </p:txBody>
      </p:sp>
      <p:sp>
        <p:nvSpPr>
          <p:cNvPr id="38" name="Rectangle 37">
            <a:extLst>
              <a:ext uri="{FF2B5EF4-FFF2-40B4-BE49-F238E27FC236}">
                <a16:creationId xmlns:a16="http://schemas.microsoft.com/office/drawing/2014/main" id="{45645C99-81B3-4D58-92B7-F27E19C9E329}"/>
              </a:ext>
            </a:extLst>
          </p:cNvPr>
          <p:cNvSpPr/>
          <p:nvPr/>
        </p:nvSpPr>
        <p:spPr>
          <a:xfrm>
            <a:off x="1210072" y="2658312"/>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en-US" sz="900">
                <a:solidFill>
                  <a:schemeClr val="tx2"/>
                </a:solidFill>
              </a:rPr>
              <a:t>Execute</a:t>
            </a:r>
          </a:p>
        </p:txBody>
      </p:sp>
      <p:sp>
        <p:nvSpPr>
          <p:cNvPr id="39" name="Rectangle 38">
            <a:extLst>
              <a:ext uri="{FF2B5EF4-FFF2-40B4-BE49-F238E27FC236}">
                <a16:creationId xmlns:a16="http://schemas.microsoft.com/office/drawing/2014/main" id="{A4165085-1620-44BD-8813-22098DC86099}"/>
              </a:ext>
            </a:extLst>
          </p:cNvPr>
          <p:cNvSpPr/>
          <p:nvPr/>
        </p:nvSpPr>
        <p:spPr>
          <a:xfrm>
            <a:off x="5582093" y="1389169"/>
            <a:ext cx="3257678"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r>
              <a:rPr lang="en-US" sz="900" b="1">
                <a:solidFill>
                  <a:schemeClr val="bg1"/>
                </a:solidFill>
              </a:rPr>
              <a:t> DESCRIPTION*</a:t>
            </a:r>
          </a:p>
        </p:txBody>
      </p:sp>
      <p:sp>
        <p:nvSpPr>
          <p:cNvPr id="20" name="AutoShape 21">
            <a:extLst>
              <a:ext uri="{FF2B5EF4-FFF2-40B4-BE49-F238E27FC236}">
                <a16:creationId xmlns:a16="http://schemas.microsoft.com/office/drawing/2014/main" id="{1D76B8C9-BE0B-4555-AF16-6632076A1AAD}"/>
              </a:ext>
            </a:extLst>
          </p:cNvPr>
          <p:cNvSpPr>
            <a:spLocks noChangeArrowheads="1"/>
          </p:cNvSpPr>
          <p:nvPr/>
        </p:nvSpPr>
        <p:spPr bwMode="auto">
          <a:xfrm>
            <a:off x="4028665" y="1770321"/>
            <a:ext cx="1417061" cy="215443"/>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algn="ctr">
              <a:lnSpc>
                <a:spcPct val="85000"/>
              </a:lnSpc>
            </a:pPr>
            <a:r>
              <a:rPr lang="en-US" sz="900">
                <a:solidFill>
                  <a:schemeClr val="bg1"/>
                </a:solidFill>
              </a:rPr>
              <a:t>Stakeholders</a:t>
            </a:r>
          </a:p>
        </p:txBody>
      </p:sp>
      <p:grpSp>
        <p:nvGrpSpPr>
          <p:cNvPr id="7" name="Group 6">
            <a:extLst>
              <a:ext uri="{FF2B5EF4-FFF2-40B4-BE49-F238E27FC236}">
                <a16:creationId xmlns:a16="http://schemas.microsoft.com/office/drawing/2014/main" id="{0F2F70FD-A9EE-B72D-4A00-CF285CC707A1}"/>
              </a:ext>
            </a:extLst>
          </p:cNvPr>
          <p:cNvGrpSpPr/>
          <p:nvPr/>
        </p:nvGrpSpPr>
        <p:grpSpPr>
          <a:xfrm>
            <a:off x="4028665" y="2290017"/>
            <a:ext cx="4811106" cy="219863"/>
            <a:chOff x="4028665" y="2290017"/>
            <a:chExt cx="4811106" cy="219863"/>
          </a:xfrm>
        </p:grpSpPr>
        <p:sp>
          <p:nvSpPr>
            <p:cNvPr id="16" name="AutoShape 18">
              <a:extLst>
                <a:ext uri="{FF2B5EF4-FFF2-40B4-BE49-F238E27FC236}">
                  <a16:creationId xmlns:a16="http://schemas.microsoft.com/office/drawing/2014/main" id="{481D2741-6284-4EC8-97A4-6CF12DED2C6E}"/>
                </a:ext>
              </a:extLst>
            </p:cNvPr>
            <p:cNvSpPr>
              <a:spLocks noChangeArrowheads="1"/>
            </p:cNvSpPr>
            <p:nvPr/>
          </p:nvSpPr>
          <p:spPr bwMode="auto">
            <a:xfrm>
              <a:off x="4028665" y="2290017"/>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Checklist</a:t>
              </a:r>
            </a:p>
          </p:txBody>
        </p:sp>
        <p:sp>
          <p:nvSpPr>
            <p:cNvPr id="21" name="AutoShape 18">
              <a:hlinkClick r:id="" action="ppaction://noaction"/>
              <a:extLst>
                <a:ext uri="{FF2B5EF4-FFF2-40B4-BE49-F238E27FC236}">
                  <a16:creationId xmlns:a16="http://schemas.microsoft.com/office/drawing/2014/main" id="{F0C4A49D-104A-4D0F-9D13-27F199BB8D63}"/>
                </a:ext>
              </a:extLst>
            </p:cNvPr>
            <p:cNvSpPr>
              <a:spLocks noChangeArrowheads="1"/>
            </p:cNvSpPr>
            <p:nvPr/>
          </p:nvSpPr>
          <p:spPr bwMode="auto">
            <a:xfrm>
              <a:off x="5582408" y="2300111"/>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Validate </a:t>
              </a:r>
              <a:r>
                <a:rPr lang="en-US" sz="825">
                  <a:solidFill>
                    <a:schemeClr val="tx2"/>
                  </a:solidFill>
                  <a:cs typeface="Verdana" panose="020B0604030504040204" pitchFamily="34" charset="0"/>
                  <a:hlinkClick r:id="rId11" action="ppaction://hlinksldjump"/>
                </a:rPr>
                <a:t>checklists</a:t>
              </a:r>
              <a:r>
                <a:rPr lang="en-US" sz="825">
                  <a:solidFill>
                    <a:schemeClr val="tx2"/>
                  </a:solidFill>
                  <a:cs typeface="Verdana" panose="020B0604030504040204" pitchFamily="34" charset="0"/>
                </a:rPr>
                <a:t> for Brands/Manufacturers, Retailers ​and Solution Providers</a:t>
              </a:r>
            </a:p>
          </p:txBody>
        </p:sp>
      </p:grpSp>
      <p:grpSp>
        <p:nvGrpSpPr>
          <p:cNvPr id="4" name="Group 3">
            <a:extLst>
              <a:ext uri="{FF2B5EF4-FFF2-40B4-BE49-F238E27FC236}">
                <a16:creationId xmlns:a16="http://schemas.microsoft.com/office/drawing/2014/main" id="{05B0B7C4-212F-8152-9F40-C882DEE5A720}"/>
              </a:ext>
            </a:extLst>
          </p:cNvPr>
          <p:cNvGrpSpPr/>
          <p:nvPr/>
        </p:nvGrpSpPr>
        <p:grpSpPr>
          <a:xfrm>
            <a:off x="4028665" y="2030169"/>
            <a:ext cx="4811106" cy="216234"/>
            <a:chOff x="4028665" y="2030169"/>
            <a:chExt cx="4811106" cy="216234"/>
          </a:xfrm>
        </p:grpSpPr>
        <p:sp>
          <p:nvSpPr>
            <p:cNvPr id="14" name="AutoShape 20">
              <a:extLst>
                <a:ext uri="{FF2B5EF4-FFF2-40B4-BE49-F238E27FC236}">
                  <a16:creationId xmlns:a16="http://schemas.microsoft.com/office/drawing/2014/main" id="{992E12BD-24F8-4D95-BB66-246CF17E0EE0}"/>
                </a:ext>
              </a:extLst>
            </p:cNvPr>
            <p:cNvSpPr>
              <a:spLocks noChangeArrowheads="1"/>
            </p:cNvSpPr>
            <p:nvPr/>
          </p:nvSpPr>
          <p:spPr bwMode="auto">
            <a:xfrm>
              <a:off x="4028665" y="2030169"/>
              <a:ext cx="1417061" cy="215443"/>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algn="ctr">
                <a:lnSpc>
                  <a:spcPct val="85000"/>
                </a:lnSpc>
              </a:pPr>
              <a:r>
                <a:rPr lang="en-US" sz="900">
                  <a:solidFill>
                    <a:schemeClr val="bg1"/>
                  </a:solidFill>
                </a:rPr>
                <a:t>Collaboration model</a:t>
              </a:r>
            </a:p>
          </p:txBody>
        </p:sp>
        <p:sp>
          <p:nvSpPr>
            <p:cNvPr id="26" name="AutoShape 18">
              <a:hlinkClick r:id="" action="ppaction://noaction"/>
              <a:extLst>
                <a:ext uri="{FF2B5EF4-FFF2-40B4-BE49-F238E27FC236}">
                  <a16:creationId xmlns:a16="http://schemas.microsoft.com/office/drawing/2014/main" id="{ED2FD58A-B97A-4E88-9CCA-792F4FC173E8}"/>
                </a:ext>
              </a:extLst>
            </p:cNvPr>
            <p:cNvSpPr>
              <a:spLocks noChangeArrowheads="1"/>
            </p:cNvSpPr>
            <p:nvPr/>
          </p:nvSpPr>
          <p:spPr bwMode="auto">
            <a:xfrm>
              <a:off x="5582408" y="203663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collaboration model</a:t>
              </a:r>
            </a:p>
          </p:txBody>
        </p:sp>
      </p:grpSp>
      <p:sp>
        <p:nvSpPr>
          <p:cNvPr id="29" name="AutoShape 18">
            <a:hlinkClick r:id="" action="ppaction://noaction"/>
            <a:extLst>
              <a:ext uri="{FF2B5EF4-FFF2-40B4-BE49-F238E27FC236}">
                <a16:creationId xmlns:a16="http://schemas.microsoft.com/office/drawing/2014/main" id="{310C196E-4413-4D74-BEA0-B578DE5AC48E}"/>
              </a:ext>
            </a:extLst>
          </p:cNvPr>
          <p:cNvSpPr>
            <a:spLocks noChangeArrowheads="1"/>
          </p:cNvSpPr>
          <p:nvPr/>
        </p:nvSpPr>
        <p:spPr bwMode="auto">
          <a:xfrm>
            <a:off x="5582408" y="1773157"/>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Approach and processes on how to develop a business case</a:t>
            </a:r>
          </a:p>
        </p:txBody>
      </p:sp>
      <p:cxnSp>
        <p:nvCxnSpPr>
          <p:cNvPr id="47" name="Straight Connector 46"/>
          <p:cNvCxnSpPr/>
          <p:nvPr/>
        </p:nvCxnSpPr>
        <p:spPr>
          <a:xfrm>
            <a:off x="5582408" y="2009780"/>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82408" y="2273257"/>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582408" y="253673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82408" y="2763936"/>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82408" y="30274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582408" y="3290890"/>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82408" y="3554366"/>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10072" y="2616008"/>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0072" y="2176979"/>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6" name="Group 6">
            <a:extLst>
              <a:ext uri="{FF2B5EF4-FFF2-40B4-BE49-F238E27FC236}">
                <a16:creationId xmlns:a16="http://schemas.microsoft.com/office/drawing/2014/main" id="{013CAB8E-2539-4CDF-81A0-97B0EC2D31FB}"/>
              </a:ext>
            </a:extLst>
          </p:cNvPr>
          <p:cNvGrpSpPr/>
          <p:nvPr/>
        </p:nvGrpSpPr>
        <p:grpSpPr>
          <a:xfrm>
            <a:off x="370066" y="1006319"/>
            <a:ext cx="207175" cy="206693"/>
            <a:chOff x="481013" y="2827338"/>
            <a:chExt cx="682624" cy="681037"/>
          </a:xfrm>
          <a:solidFill>
            <a:schemeClr val="bg1"/>
          </a:solidFill>
        </p:grpSpPr>
        <p:sp>
          <p:nvSpPr>
            <p:cNvPr id="87" name="Freeform 12">
              <a:extLst>
                <a:ext uri="{FF2B5EF4-FFF2-40B4-BE49-F238E27FC236}">
                  <a16:creationId xmlns:a16="http://schemas.microsoft.com/office/drawing/2014/main" id="{F4A23C43-9B64-4556-A27B-4892D51C307E}"/>
                </a:ext>
              </a:extLst>
            </p:cNvPr>
            <p:cNvSpPr>
              <a:spLocks/>
            </p:cNvSpPr>
            <p:nvPr/>
          </p:nvSpPr>
          <p:spPr bwMode="auto">
            <a:xfrm>
              <a:off x="735013" y="3114675"/>
              <a:ext cx="138112" cy="138113"/>
            </a:xfrm>
            <a:custGeom>
              <a:avLst/>
              <a:gdLst>
                <a:gd name="T0" fmla="*/ 34 w 53"/>
                <a:gd name="T1" fmla="*/ 1 h 53"/>
                <a:gd name="T2" fmla="*/ 27 w 53"/>
                <a:gd name="T3" fmla="*/ 0 h 53"/>
                <a:gd name="T4" fmla="*/ 0 w 53"/>
                <a:gd name="T5" fmla="*/ 27 h 53"/>
                <a:gd name="T6" fmla="*/ 27 w 53"/>
                <a:gd name="T7" fmla="*/ 53 h 53"/>
                <a:gd name="T8" fmla="*/ 53 w 53"/>
                <a:gd name="T9" fmla="*/ 27 h 53"/>
                <a:gd name="T10" fmla="*/ 52 w 53"/>
                <a:gd name="T11" fmla="*/ 20 h 53"/>
                <a:gd name="T12" fmla="*/ 36 w 53"/>
                <a:gd name="T13" fmla="*/ 36 h 53"/>
                <a:gd name="T14" fmla="*/ 27 w 53"/>
                <a:gd name="T15" fmla="*/ 40 h 53"/>
                <a:gd name="T16" fmla="*/ 17 w 53"/>
                <a:gd name="T17" fmla="*/ 36 h 53"/>
                <a:gd name="T18" fmla="*/ 17 w 53"/>
                <a:gd name="T19" fmla="*/ 17 h 53"/>
                <a:gd name="T20" fmla="*/ 34 w 5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4" y="1"/>
                  </a:moveTo>
                  <a:cubicBezTo>
                    <a:pt x="31" y="0"/>
                    <a:pt x="29" y="0"/>
                    <a:pt x="27" y="0"/>
                  </a:cubicBezTo>
                  <a:cubicBezTo>
                    <a:pt x="12" y="0"/>
                    <a:pt x="0" y="12"/>
                    <a:pt x="0" y="27"/>
                  </a:cubicBezTo>
                  <a:cubicBezTo>
                    <a:pt x="0" y="41"/>
                    <a:pt x="12" y="53"/>
                    <a:pt x="27" y="53"/>
                  </a:cubicBezTo>
                  <a:cubicBezTo>
                    <a:pt x="41" y="53"/>
                    <a:pt x="53" y="41"/>
                    <a:pt x="53" y="27"/>
                  </a:cubicBezTo>
                  <a:cubicBezTo>
                    <a:pt x="53" y="24"/>
                    <a:pt x="53" y="22"/>
                    <a:pt x="52" y="20"/>
                  </a:cubicBezTo>
                  <a:cubicBezTo>
                    <a:pt x="36" y="36"/>
                    <a:pt x="36" y="36"/>
                    <a:pt x="36" y="36"/>
                  </a:cubicBezTo>
                  <a:cubicBezTo>
                    <a:pt x="33" y="39"/>
                    <a:pt x="30" y="40"/>
                    <a:pt x="27" y="40"/>
                  </a:cubicBezTo>
                  <a:cubicBezTo>
                    <a:pt x="23" y="40"/>
                    <a:pt x="20" y="39"/>
                    <a:pt x="17" y="36"/>
                  </a:cubicBezTo>
                  <a:cubicBezTo>
                    <a:pt x="12" y="31"/>
                    <a:pt x="12" y="23"/>
                    <a:pt x="17" y="17"/>
                  </a:cubicBez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Freeform 13">
              <a:extLst>
                <a:ext uri="{FF2B5EF4-FFF2-40B4-BE49-F238E27FC236}">
                  <a16:creationId xmlns:a16="http://schemas.microsoft.com/office/drawing/2014/main" id="{94E012BC-5DEE-4FB9-B930-7080990F4D1C}"/>
                </a:ext>
              </a:extLst>
            </p:cNvPr>
            <p:cNvSpPr>
              <a:spLocks/>
            </p:cNvSpPr>
            <p:nvPr/>
          </p:nvSpPr>
          <p:spPr bwMode="auto">
            <a:xfrm>
              <a:off x="604838" y="2982913"/>
              <a:ext cx="400050" cy="400050"/>
            </a:xfrm>
            <a:custGeom>
              <a:avLst/>
              <a:gdLst>
                <a:gd name="T0" fmla="*/ 118 w 153"/>
                <a:gd name="T1" fmla="*/ 17 h 153"/>
                <a:gd name="T2" fmla="*/ 118 w 153"/>
                <a:gd name="T3" fmla="*/ 12 h 153"/>
                <a:gd name="T4" fmla="*/ 77 w 153"/>
                <a:gd name="T5" fmla="*/ 0 h 153"/>
                <a:gd name="T6" fmla="*/ 0 w 153"/>
                <a:gd name="T7" fmla="*/ 77 h 153"/>
                <a:gd name="T8" fmla="*/ 77 w 153"/>
                <a:gd name="T9" fmla="*/ 153 h 153"/>
                <a:gd name="T10" fmla="*/ 153 w 153"/>
                <a:gd name="T11" fmla="*/ 77 h 153"/>
                <a:gd name="T12" fmla="*/ 141 w 153"/>
                <a:gd name="T13" fmla="*/ 36 h 153"/>
                <a:gd name="T14" fmla="*/ 138 w 153"/>
                <a:gd name="T15" fmla="*/ 36 h 153"/>
                <a:gd name="T16" fmla="*/ 136 w 153"/>
                <a:gd name="T17" fmla="*/ 36 h 153"/>
                <a:gd name="T18" fmla="*/ 122 w 153"/>
                <a:gd name="T19" fmla="*/ 50 h 153"/>
                <a:gd name="T20" fmla="*/ 130 w 153"/>
                <a:gd name="T21" fmla="*/ 77 h 153"/>
                <a:gd name="T22" fmla="*/ 77 w 153"/>
                <a:gd name="T23" fmla="*/ 130 h 153"/>
                <a:gd name="T24" fmla="*/ 23 w 153"/>
                <a:gd name="T25" fmla="*/ 77 h 153"/>
                <a:gd name="T26" fmla="*/ 77 w 153"/>
                <a:gd name="T27" fmla="*/ 23 h 153"/>
                <a:gd name="T28" fmla="*/ 104 w 153"/>
                <a:gd name="T29" fmla="*/ 31 h 153"/>
                <a:gd name="T30" fmla="*/ 118 w 153"/>
                <a:gd name="T3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18" y="17"/>
                  </a:moveTo>
                  <a:cubicBezTo>
                    <a:pt x="118" y="15"/>
                    <a:pt x="118" y="14"/>
                    <a:pt x="118" y="12"/>
                  </a:cubicBezTo>
                  <a:cubicBezTo>
                    <a:pt x="106" y="5"/>
                    <a:pt x="92" y="0"/>
                    <a:pt x="77" y="0"/>
                  </a:cubicBezTo>
                  <a:cubicBezTo>
                    <a:pt x="35" y="0"/>
                    <a:pt x="0" y="35"/>
                    <a:pt x="0" y="77"/>
                  </a:cubicBezTo>
                  <a:cubicBezTo>
                    <a:pt x="0" y="119"/>
                    <a:pt x="35" y="153"/>
                    <a:pt x="77" y="153"/>
                  </a:cubicBezTo>
                  <a:cubicBezTo>
                    <a:pt x="119" y="153"/>
                    <a:pt x="153" y="119"/>
                    <a:pt x="153" y="77"/>
                  </a:cubicBezTo>
                  <a:cubicBezTo>
                    <a:pt x="153" y="62"/>
                    <a:pt x="149" y="48"/>
                    <a:pt x="141" y="36"/>
                  </a:cubicBezTo>
                  <a:cubicBezTo>
                    <a:pt x="139" y="36"/>
                    <a:pt x="138" y="36"/>
                    <a:pt x="138" y="36"/>
                  </a:cubicBezTo>
                  <a:cubicBezTo>
                    <a:pt x="137" y="36"/>
                    <a:pt x="137" y="36"/>
                    <a:pt x="136" y="36"/>
                  </a:cubicBezTo>
                  <a:cubicBezTo>
                    <a:pt x="122" y="50"/>
                    <a:pt x="122" y="50"/>
                    <a:pt x="122" y="50"/>
                  </a:cubicBezTo>
                  <a:cubicBezTo>
                    <a:pt x="127" y="58"/>
                    <a:pt x="130" y="67"/>
                    <a:pt x="130" y="77"/>
                  </a:cubicBezTo>
                  <a:cubicBezTo>
                    <a:pt x="130" y="106"/>
                    <a:pt x="106" y="130"/>
                    <a:pt x="77" y="130"/>
                  </a:cubicBezTo>
                  <a:cubicBezTo>
                    <a:pt x="47" y="130"/>
                    <a:pt x="23" y="106"/>
                    <a:pt x="23" y="77"/>
                  </a:cubicBezTo>
                  <a:cubicBezTo>
                    <a:pt x="23" y="47"/>
                    <a:pt x="47" y="23"/>
                    <a:pt x="77" y="23"/>
                  </a:cubicBezTo>
                  <a:cubicBezTo>
                    <a:pt x="87" y="23"/>
                    <a:pt x="96" y="26"/>
                    <a:pt x="104" y="31"/>
                  </a:cubicBezTo>
                  <a:lnTo>
                    <a:pt x="1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Freeform 14">
              <a:extLst>
                <a:ext uri="{FF2B5EF4-FFF2-40B4-BE49-F238E27FC236}">
                  <a16:creationId xmlns:a16="http://schemas.microsoft.com/office/drawing/2014/main" id="{BC9C85C4-A2CF-47C9-87D3-08EFD4097904}"/>
                </a:ext>
              </a:extLst>
            </p:cNvPr>
            <p:cNvSpPr>
              <a:spLocks/>
            </p:cNvSpPr>
            <p:nvPr/>
          </p:nvSpPr>
          <p:spPr bwMode="auto">
            <a:xfrm>
              <a:off x="481013" y="2860675"/>
              <a:ext cx="649287" cy="647700"/>
            </a:xfrm>
            <a:custGeom>
              <a:avLst/>
              <a:gdLst>
                <a:gd name="T0" fmla="*/ 216 w 248"/>
                <a:gd name="T1" fmla="*/ 75 h 248"/>
                <a:gd name="T2" fmla="*/ 213 w 248"/>
                <a:gd name="T3" fmla="*/ 77 h 248"/>
                <a:gd name="T4" fmla="*/ 225 w 248"/>
                <a:gd name="T5" fmla="*/ 124 h 248"/>
                <a:gd name="T6" fmla="*/ 124 w 248"/>
                <a:gd name="T7" fmla="*/ 225 h 248"/>
                <a:gd name="T8" fmla="*/ 23 w 248"/>
                <a:gd name="T9" fmla="*/ 124 h 248"/>
                <a:gd name="T10" fmla="*/ 124 w 248"/>
                <a:gd name="T11" fmla="*/ 23 h 248"/>
                <a:gd name="T12" fmla="*/ 170 w 248"/>
                <a:gd name="T13" fmla="*/ 34 h 248"/>
                <a:gd name="T14" fmla="*/ 173 w 248"/>
                <a:gd name="T15" fmla="*/ 31 h 248"/>
                <a:gd name="T16" fmla="*/ 187 w 248"/>
                <a:gd name="T17" fmla="*/ 17 h 248"/>
                <a:gd name="T18" fmla="*/ 124 w 248"/>
                <a:gd name="T19" fmla="*/ 0 h 248"/>
                <a:gd name="T20" fmla="*/ 0 w 248"/>
                <a:gd name="T21" fmla="*/ 124 h 248"/>
                <a:gd name="T22" fmla="*/ 124 w 248"/>
                <a:gd name="T23" fmla="*/ 248 h 248"/>
                <a:gd name="T24" fmla="*/ 248 w 248"/>
                <a:gd name="T25" fmla="*/ 124 h 248"/>
                <a:gd name="T26" fmla="*/ 230 w 248"/>
                <a:gd name="T27" fmla="*/ 61 h 248"/>
                <a:gd name="T28" fmla="*/ 216 w 248"/>
                <a:gd name="T29" fmla="*/ 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48">
                  <a:moveTo>
                    <a:pt x="216" y="75"/>
                  </a:moveTo>
                  <a:cubicBezTo>
                    <a:pt x="215" y="76"/>
                    <a:pt x="214" y="76"/>
                    <a:pt x="213" y="77"/>
                  </a:cubicBezTo>
                  <a:cubicBezTo>
                    <a:pt x="220" y="91"/>
                    <a:pt x="225" y="107"/>
                    <a:pt x="225" y="124"/>
                  </a:cubicBezTo>
                  <a:cubicBezTo>
                    <a:pt x="225" y="179"/>
                    <a:pt x="179" y="225"/>
                    <a:pt x="124" y="225"/>
                  </a:cubicBezTo>
                  <a:cubicBezTo>
                    <a:pt x="68" y="225"/>
                    <a:pt x="23" y="179"/>
                    <a:pt x="23" y="124"/>
                  </a:cubicBezTo>
                  <a:cubicBezTo>
                    <a:pt x="23" y="68"/>
                    <a:pt x="68" y="23"/>
                    <a:pt x="124" y="23"/>
                  </a:cubicBezTo>
                  <a:cubicBezTo>
                    <a:pt x="140" y="23"/>
                    <a:pt x="156" y="27"/>
                    <a:pt x="170" y="34"/>
                  </a:cubicBezTo>
                  <a:cubicBezTo>
                    <a:pt x="171" y="33"/>
                    <a:pt x="172" y="32"/>
                    <a:pt x="173" y="31"/>
                  </a:cubicBezTo>
                  <a:cubicBezTo>
                    <a:pt x="187" y="17"/>
                    <a:pt x="187" y="17"/>
                    <a:pt x="187" y="17"/>
                  </a:cubicBezTo>
                  <a:cubicBezTo>
                    <a:pt x="168" y="6"/>
                    <a:pt x="147" y="0"/>
                    <a:pt x="124" y="0"/>
                  </a:cubicBezTo>
                  <a:cubicBezTo>
                    <a:pt x="55" y="0"/>
                    <a:pt x="0" y="55"/>
                    <a:pt x="0" y="124"/>
                  </a:cubicBezTo>
                  <a:cubicBezTo>
                    <a:pt x="0" y="192"/>
                    <a:pt x="55" y="248"/>
                    <a:pt x="124" y="248"/>
                  </a:cubicBezTo>
                  <a:cubicBezTo>
                    <a:pt x="192" y="248"/>
                    <a:pt x="248" y="192"/>
                    <a:pt x="248" y="124"/>
                  </a:cubicBezTo>
                  <a:cubicBezTo>
                    <a:pt x="248" y="101"/>
                    <a:pt x="241" y="79"/>
                    <a:pt x="230" y="61"/>
                  </a:cubicBezTo>
                  <a:lnTo>
                    <a:pt x="21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Freeform 15">
              <a:extLst>
                <a:ext uri="{FF2B5EF4-FFF2-40B4-BE49-F238E27FC236}">
                  <a16:creationId xmlns:a16="http://schemas.microsoft.com/office/drawing/2014/main" id="{26EE28A8-F0B3-4B15-9574-98CD5D1BA071}"/>
                </a:ext>
              </a:extLst>
            </p:cNvPr>
            <p:cNvSpPr>
              <a:spLocks/>
            </p:cNvSpPr>
            <p:nvPr/>
          </p:nvSpPr>
          <p:spPr bwMode="auto">
            <a:xfrm>
              <a:off x="784225" y="2827338"/>
              <a:ext cx="379412" cy="373063"/>
            </a:xfrm>
            <a:custGeom>
              <a:avLst/>
              <a:gdLst>
                <a:gd name="T0" fmla="*/ 120 w 145"/>
                <a:gd name="T1" fmla="*/ 24 h 143"/>
                <a:gd name="T2" fmla="*/ 109 w 145"/>
                <a:gd name="T3" fmla="*/ 8 h 143"/>
                <a:gd name="T4" fmla="*/ 64 w 145"/>
                <a:gd name="T5" fmla="*/ 52 h 143"/>
                <a:gd name="T6" fmla="*/ 60 w 145"/>
                <a:gd name="T7" fmla="*/ 75 h 143"/>
                <a:gd name="T8" fmla="*/ 3 w 145"/>
                <a:gd name="T9" fmla="*/ 132 h 143"/>
                <a:gd name="T10" fmla="*/ 3 w 145"/>
                <a:gd name="T11" fmla="*/ 141 h 143"/>
                <a:gd name="T12" fmla="*/ 8 w 145"/>
                <a:gd name="T13" fmla="*/ 143 h 143"/>
                <a:gd name="T14" fmla="*/ 12 w 145"/>
                <a:gd name="T15" fmla="*/ 141 h 143"/>
                <a:gd name="T16" fmla="*/ 68 w 145"/>
                <a:gd name="T17" fmla="*/ 85 h 143"/>
                <a:gd name="T18" fmla="*/ 92 w 145"/>
                <a:gd name="T19" fmla="*/ 80 h 143"/>
                <a:gd name="T20" fmla="*/ 137 w 145"/>
                <a:gd name="T21" fmla="*/ 35 h 143"/>
                <a:gd name="T22" fmla="*/ 120 w 145"/>
                <a:gd name="T2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120" y="24"/>
                  </a:moveTo>
                  <a:cubicBezTo>
                    <a:pt x="112" y="16"/>
                    <a:pt x="117" y="0"/>
                    <a:pt x="109" y="8"/>
                  </a:cubicBezTo>
                  <a:cubicBezTo>
                    <a:pt x="64" y="52"/>
                    <a:pt x="64" y="52"/>
                    <a:pt x="64" y="52"/>
                  </a:cubicBezTo>
                  <a:cubicBezTo>
                    <a:pt x="60" y="57"/>
                    <a:pt x="59" y="68"/>
                    <a:pt x="60" y="75"/>
                  </a:cubicBezTo>
                  <a:cubicBezTo>
                    <a:pt x="3" y="132"/>
                    <a:pt x="3" y="132"/>
                    <a:pt x="3" y="132"/>
                  </a:cubicBezTo>
                  <a:cubicBezTo>
                    <a:pt x="0" y="135"/>
                    <a:pt x="0" y="139"/>
                    <a:pt x="3" y="141"/>
                  </a:cubicBezTo>
                  <a:cubicBezTo>
                    <a:pt x="4" y="143"/>
                    <a:pt x="6" y="143"/>
                    <a:pt x="8" y="143"/>
                  </a:cubicBezTo>
                  <a:cubicBezTo>
                    <a:pt x="9" y="143"/>
                    <a:pt x="11" y="143"/>
                    <a:pt x="12" y="141"/>
                  </a:cubicBezTo>
                  <a:cubicBezTo>
                    <a:pt x="68" y="85"/>
                    <a:pt x="68" y="85"/>
                    <a:pt x="68" y="85"/>
                  </a:cubicBezTo>
                  <a:cubicBezTo>
                    <a:pt x="77" y="85"/>
                    <a:pt x="90" y="83"/>
                    <a:pt x="92" y="80"/>
                  </a:cubicBezTo>
                  <a:cubicBezTo>
                    <a:pt x="137" y="35"/>
                    <a:pt x="137" y="35"/>
                    <a:pt x="137" y="35"/>
                  </a:cubicBezTo>
                  <a:cubicBezTo>
                    <a:pt x="145" y="28"/>
                    <a:pt x="128" y="32"/>
                    <a:pt x="1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3" name="Group 102">
            <a:extLst>
              <a:ext uri="{FF2B5EF4-FFF2-40B4-BE49-F238E27FC236}">
                <a16:creationId xmlns:a16="http://schemas.microsoft.com/office/drawing/2014/main" id="{CE160107-3FD5-40CF-8AF4-85A7D952FBAF}"/>
              </a:ext>
            </a:extLst>
          </p:cNvPr>
          <p:cNvGrpSpPr/>
          <p:nvPr/>
        </p:nvGrpSpPr>
        <p:grpSpPr>
          <a:xfrm>
            <a:off x="4240492" y="1453913"/>
            <a:ext cx="210065" cy="187866"/>
            <a:chOff x="3556092" y="1860943"/>
            <a:chExt cx="502973" cy="449822"/>
          </a:xfrm>
          <a:solidFill>
            <a:schemeClr val="bg1"/>
          </a:solidFill>
        </p:grpSpPr>
        <p:sp>
          <p:nvSpPr>
            <p:cNvPr id="104" name="Freeform 50">
              <a:extLst>
                <a:ext uri="{FF2B5EF4-FFF2-40B4-BE49-F238E27FC236}">
                  <a16:creationId xmlns:a16="http://schemas.microsoft.com/office/drawing/2014/main" id="{CEC4F6AE-DBC3-4234-90BF-DFA9B0823B19}"/>
                </a:ext>
              </a:extLst>
            </p:cNvPr>
            <p:cNvSpPr>
              <a:spLocks noEditPoints="1"/>
            </p:cNvSpPr>
            <p:nvPr/>
          </p:nvSpPr>
          <p:spPr bwMode="auto">
            <a:xfrm>
              <a:off x="3556092" y="1860943"/>
              <a:ext cx="502973" cy="449822"/>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5" name="Freeform 51">
              <a:extLst>
                <a:ext uri="{FF2B5EF4-FFF2-40B4-BE49-F238E27FC236}">
                  <a16:creationId xmlns:a16="http://schemas.microsoft.com/office/drawing/2014/main" id="{856B6240-D3CC-4DED-874E-A8D4D0645492}"/>
                </a:ext>
              </a:extLst>
            </p:cNvPr>
            <p:cNvSpPr>
              <a:spLocks/>
            </p:cNvSpPr>
            <p:nvPr/>
          </p:nvSpPr>
          <p:spPr bwMode="auto">
            <a:xfrm>
              <a:off x="3913390" y="2016461"/>
              <a:ext cx="50199" cy="22639"/>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6" name="Freeform 52">
              <a:extLst>
                <a:ext uri="{FF2B5EF4-FFF2-40B4-BE49-F238E27FC236}">
                  <a16:creationId xmlns:a16="http://schemas.microsoft.com/office/drawing/2014/main" id="{F06082F4-838A-44BE-B34B-3C2A618306F5}"/>
                </a:ext>
              </a:extLst>
            </p:cNvPr>
            <p:cNvSpPr>
              <a:spLocks/>
            </p:cNvSpPr>
            <p:nvPr/>
          </p:nvSpPr>
          <p:spPr bwMode="auto">
            <a:xfrm>
              <a:off x="3911421" y="1983980"/>
              <a:ext cx="74806" cy="25592"/>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7" name="Freeform 53">
              <a:extLst>
                <a:ext uri="{FF2B5EF4-FFF2-40B4-BE49-F238E27FC236}">
                  <a16:creationId xmlns:a16="http://schemas.microsoft.com/office/drawing/2014/main" id="{9D327BF7-C300-41F1-9FF8-992E60D78AAB}"/>
                </a:ext>
              </a:extLst>
            </p:cNvPr>
            <p:cNvSpPr>
              <a:spLocks/>
            </p:cNvSpPr>
            <p:nvPr/>
          </p:nvSpPr>
          <p:spPr bwMode="auto">
            <a:xfrm>
              <a:off x="3914374" y="2123749"/>
              <a:ext cx="39372" cy="22639"/>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8" name="Freeform 54">
              <a:extLst>
                <a:ext uri="{FF2B5EF4-FFF2-40B4-BE49-F238E27FC236}">
                  <a16:creationId xmlns:a16="http://schemas.microsoft.com/office/drawing/2014/main" id="{4587BBFF-A8D6-4804-9F5E-D2E3562FD686}"/>
                </a:ext>
              </a:extLst>
            </p:cNvPr>
            <p:cNvSpPr>
              <a:spLocks/>
            </p:cNvSpPr>
            <p:nvPr/>
          </p:nvSpPr>
          <p:spPr bwMode="auto">
            <a:xfrm>
              <a:off x="3913390" y="2091267"/>
              <a:ext cx="60042" cy="25592"/>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9" name="Freeform 55">
              <a:extLst>
                <a:ext uri="{FF2B5EF4-FFF2-40B4-BE49-F238E27FC236}">
                  <a16:creationId xmlns:a16="http://schemas.microsoft.com/office/drawing/2014/main" id="{F73DB41E-83F6-435F-A49E-47772821C97D}"/>
                </a:ext>
              </a:extLst>
            </p:cNvPr>
            <p:cNvSpPr>
              <a:spLocks/>
            </p:cNvSpPr>
            <p:nvPr/>
          </p:nvSpPr>
          <p:spPr bwMode="auto">
            <a:xfrm>
              <a:off x="3740154" y="1958388"/>
              <a:ext cx="103350" cy="100398"/>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0" name="Freeform 56">
              <a:extLst>
                <a:ext uri="{FF2B5EF4-FFF2-40B4-BE49-F238E27FC236}">
                  <a16:creationId xmlns:a16="http://schemas.microsoft.com/office/drawing/2014/main" id="{C7F7B704-F321-4523-9CBD-82DE80FDF3DA}"/>
                </a:ext>
              </a:extLst>
            </p:cNvPr>
            <p:cNvSpPr>
              <a:spLocks/>
            </p:cNvSpPr>
            <p:nvPr/>
          </p:nvSpPr>
          <p:spPr bwMode="auto">
            <a:xfrm>
              <a:off x="3781495" y="1963309"/>
              <a:ext cx="107288" cy="93508"/>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1" name="Freeform 57">
              <a:extLst>
                <a:ext uri="{FF2B5EF4-FFF2-40B4-BE49-F238E27FC236}">
                  <a16:creationId xmlns:a16="http://schemas.microsoft.com/office/drawing/2014/main" id="{A84FD9F1-6D5C-4794-B2FC-E97499D1F2BB}"/>
                </a:ext>
              </a:extLst>
            </p:cNvPr>
            <p:cNvSpPr>
              <a:spLocks/>
            </p:cNvSpPr>
            <p:nvPr/>
          </p:nvSpPr>
          <p:spPr bwMode="auto">
            <a:xfrm>
              <a:off x="3736217" y="2081425"/>
              <a:ext cx="107288" cy="100398"/>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2" name="Freeform 58">
              <a:extLst>
                <a:ext uri="{FF2B5EF4-FFF2-40B4-BE49-F238E27FC236}">
                  <a16:creationId xmlns:a16="http://schemas.microsoft.com/office/drawing/2014/main" id="{9785823C-D03E-432E-9D1E-C6FE36ECE3FD}"/>
                </a:ext>
              </a:extLst>
            </p:cNvPr>
            <p:cNvSpPr>
              <a:spLocks/>
            </p:cNvSpPr>
            <p:nvPr/>
          </p:nvSpPr>
          <p:spPr bwMode="auto">
            <a:xfrm>
              <a:off x="3781495" y="2086346"/>
              <a:ext cx="109256" cy="92523"/>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22" name="Group 121">
            <a:extLst>
              <a:ext uri="{FF2B5EF4-FFF2-40B4-BE49-F238E27FC236}">
                <a16:creationId xmlns:a16="http://schemas.microsoft.com/office/drawing/2014/main" id="{C5E20D8C-C978-4D3F-8066-DC3A89A4B7B4}"/>
              </a:ext>
            </a:extLst>
          </p:cNvPr>
          <p:cNvGrpSpPr/>
          <p:nvPr/>
        </p:nvGrpSpPr>
        <p:grpSpPr>
          <a:xfrm>
            <a:off x="1567549" y="1425725"/>
            <a:ext cx="178718" cy="257147"/>
            <a:chOff x="4997783" y="1836791"/>
            <a:chExt cx="381770" cy="549310"/>
          </a:xfrm>
          <a:solidFill>
            <a:schemeClr val="bg1"/>
          </a:solidFill>
        </p:grpSpPr>
        <p:sp>
          <p:nvSpPr>
            <p:cNvPr id="123" name="Freeform 89">
              <a:extLst>
                <a:ext uri="{FF2B5EF4-FFF2-40B4-BE49-F238E27FC236}">
                  <a16:creationId xmlns:a16="http://schemas.microsoft.com/office/drawing/2014/main" id="{CC34E732-1302-47E7-968B-B93659114B6D}"/>
                </a:ext>
              </a:extLst>
            </p:cNvPr>
            <p:cNvSpPr>
              <a:spLocks/>
            </p:cNvSpPr>
            <p:nvPr/>
          </p:nvSpPr>
          <p:spPr bwMode="auto">
            <a:xfrm>
              <a:off x="5140603" y="1836791"/>
              <a:ext cx="238950" cy="228879"/>
            </a:xfrm>
            <a:custGeom>
              <a:avLst/>
              <a:gdLst>
                <a:gd name="T0" fmla="*/ 231 w 261"/>
                <a:gd name="T1" fmla="*/ 189 h 250"/>
                <a:gd name="T2" fmla="*/ 205 w 261"/>
                <a:gd name="T3" fmla="*/ 189 h 250"/>
                <a:gd name="T4" fmla="*/ 226 w 261"/>
                <a:gd name="T5" fmla="*/ 210 h 250"/>
                <a:gd name="T6" fmla="*/ 40 w 261"/>
                <a:gd name="T7" fmla="*/ 210 h 250"/>
                <a:gd name="T8" fmla="*/ 40 w 261"/>
                <a:gd name="T9" fmla="*/ 33 h 250"/>
                <a:gd name="T10" fmla="*/ 61 w 261"/>
                <a:gd name="T11" fmla="*/ 57 h 250"/>
                <a:gd name="T12" fmla="*/ 61 w 261"/>
                <a:gd name="T13" fmla="*/ 31 h 250"/>
                <a:gd name="T14" fmla="*/ 30 w 261"/>
                <a:gd name="T15" fmla="*/ 0 h 250"/>
                <a:gd name="T16" fmla="*/ 0 w 261"/>
                <a:gd name="T17" fmla="*/ 31 h 250"/>
                <a:gd name="T18" fmla="*/ 0 w 261"/>
                <a:gd name="T19" fmla="*/ 57 h 250"/>
                <a:gd name="T20" fmla="*/ 21 w 261"/>
                <a:gd name="T21" fmla="*/ 33 h 250"/>
                <a:gd name="T22" fmla="*/ 21 w 261"/>
                <a:gd name="T23" fmla="*/ 229 h 250"/>
                <a:gd name="T24" fmla="*/ 226 w 261"/>
                <a:gd name="T25" fmla="*/ 229 h 250"/>
                <a:gd name="T26" fmla="*/ 205 w 261"/>
                <a:gd name="T27" fmla="*/ 250 h 250"/>
                <a:gd name="T28" fmla="*/ 231 w 261"/>
                <a:gd name="T29" fmla="*/ 250 h 250"/>
                <a:gd name="T30" fmla="*/ 261 w 261"/>
                <a:gd name="T31" fmla="*/ 220 h 250"/>
                <a:gd name="T32" fmla="*/ 231 w 261"/>
                <a:gd name="T33"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50">
                  <a:moveTo>
                    <a:pt x="231" y="189"/>
                  </a:moveTo>
                  <a:lnTo>
                    <a:pt x="205" y="189"/>
                  </a:lnTo>
                  <a:lnTo>
                    <a:pt x="226" y="210"/>
                  </a:lnTo>
                  <a:lnTo>
                    <a:pt x="40" y="210"/>
                  </a:lnTo>
                  <a:lnTo>
                    <a:pt x="40" y="33"/>
                  </a:lnTo>
                  <a:lnTo>
                    <a:pt x="61" y="57"/>
                  </a:lnTo>
                  <a:lnTo>
                    <a:pt x="61" y="31"/>
                  </a:lnTo>
                  <a:lnTo>
                    <a:pt x="30" y="0"/>
                  </a:lnTo>
                  <a:lnTo>
                    <a:pt x="0" y="31"/>
                  </a:lnTo>
                  <a:lnTo>
                    <a:pt x="0" y="57"/>
                  </a:lnTo>
                  <a:lnTo>
                    <a:pt x="21" y="33"/>
                  </a:lnTo>
                  <a:lnTo>
                    <a:pt x="21" y="229"/>
                  </a:lnTo>
                  <a:lnTo>
                    <a:pt x="226" y="229"/>
                  </a:lnTo>
                  <a:lnTo>
                    <a:pt x="205" y="250"/>
                  </a:lnTo>
                  <a:lnTo>
                    <a:pt x="231" y="250"/>
                  </a:lnTo>
                  <a:lnTo>
                    <a:pt x="261" y="220"/>
                  </a:lnTo>
                  <a:lnTo>
                    <a:pt x="231" y="18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4" name="Freeform 90">
              <a:extLst>
                <a:ext uri="{FF2B5EF4-FFF2-40B4-BE49-F238E27FC236}">
                  <a16:creationId xmlns:a16="http://schemas.microsoft.com/office/drawing/2014/main" id="{DE2D7500-942C-412F-ACEF-465D69A02172}"/>
                </a:ext>
              </a:extLst>
            </p:cNvPr>
            <p:cNvSpPr>
              <a:spLocks/>
            </p:cNvSpPr>
            <p:nvPr/>
          </p:nvSpPr>
          <p:spPr bwMode="auto">
            <a:xfrm>
              <a:off x="5188210" y="1849608"/>
              <a:ext cx="152891" cy="168455"/>
            </a:xfrm>
            <a:custGeom>
              <a:avLst/>
              <a:gdLst>
                <a:gd name="T0" fmla="*/ 0 w 167"/>
                <a:gd name="T1" fmla="*/ 123 h 184"/>
                <a:gd name="T2" fmla="*/ 49 w 167"/>
                <a:gd name="T3" fmla="*/ 80 h 184"/>
                <a:gd name="T4" fmla="*/ 61 w 167"/>
                <a:gd name="T5" fmla="*/ 90 h 184"/>
                <a:gd name="T6" fmla="*/ 0 w 167"/>
                <a:gd name="T7" fmla="*/ 144 h 184"/>
                <a:gd name="T8" fmla="*/ 0 w 167"/>
                <a:gd name="T9" fmla="*/ 156 h 184"/>
                <a:gd name="T10" fmla="*/ 65 w 167"/>
                <a:gd name="T11" fmla="*/ 97 h 184"/>
                <a:gd name="T12" fmla="*/ 75 w 167"/>
                <a:gd name="T13" fmla="*/ 104 h 184"/>
                <a:gd name="T14" fmla="*/ 0 w 167"/>
                <a:gd name="T15" fmla="*/ 175 h 184"/>
                <a:gd name="T16" fmla="*/ 0 w 167"/>
                <a:gd name="T17" fmla="*/ 184 h 184"/>
                <a:gd name="T18" fmla="*/ 4 w 167"/>
                <a:gd name="T19" fmla="*/ 184 h 184"/>
                <a:gd name="T20" fmla="*/ 167 w 167"/>
                <a:gd name="T21" fmla="*/ 31 h 184"/>
                <a:gd name="T22" fmla="*/ 167 w 167"/>
                <a:gd name="T23" fmla="*/ 0 h 184"/>
                <a:gd name="T24" fmla="*/ 82 w 167"/>
                <a:gd name="T25" fmla="*/ 85 h 184"/>
                <a:gd name="T26" fmla="*/ 49 w 167"/>
                <a:gd name="T27" fmla="*/ 57 h 184"/>
                <a:gd name="T28" fmla="*/ 0 w 167"/>
                <a:gd name="T29" fmla="*/ 99 h 184"/>
                <a:gd name="T30" fmla="*/ 0 w 167"/>
                <a:gd name="T3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4">
                  <a:moveTo>
                    <a:pt x="0" y="123"/>
                  </a:moveTo>
                  <a:lnTo>
                    <a:pt x="49" y="80"/>
                  </a:lnTo>
                  <a:lnTo>
                    <a:pt x="61" y="90"/>
                  </a:lnTo>
                  <a:lnTo>
                    <a:pt x="0" y="144"/>
                  </a:lnTo>
                  <a:lnTo>
                    <a:pt x="0" y="156"/>
                  </a:lnTo>
                  <a:lnTo>
                    <a:pt x="65" y="97"/>
                  </a:lnTo>
                  <a:lnTo>
                    <a:pt x="75" y="104"/>
                  </a:lnTo>
                  <a:lnTo>
                    <a:pt x="0" y="175"/>
                  </a:lnTo>
                  <a:lnTo>
                    <a:pt x="0" y="184"/>
                  </a:lnTo>
                  <a:lnTo>
                    <a:pt x="4" y="184"/>
                  </a:lnTo>
                  <a:lnTo>
                    <a:pt x="167" y="31"/>
                  </a:lnTo>
                  <a:lnTo>
                    <a:pt x="167" y="0"/>
                  </a:lnTo>
                  <a:lnTo>
                    <a:pt x="82" y="85"/>
                  </a:lnTo>
                  <a:lnTo>
                    <a:pt x="49" y="57"/>
                  </a:lnTo>
                  <a:lnTo>
                    <a:pt x="0" y="99"/>
                  </a:lnTo>
                  <a:lnTo>
                    <a:pt x="0" y="1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5" name="Freeform 91">
              <a:extLst>
                <a:ext uri="{FF2B5EF4-FFF2-40B4-BE49-F238E27FC236}">
                  <a16:creationId xmlns:a16="http://schemas.microsoft.com/office/drawing/2014/main" id="{B932FCFE-055C-48CE-9836-D7F5B4DFDFD8}"/>
                </a:ext>
              </a:extLst>
            </p:cNvPr>
            <p:cNvSpPr>
              <a:spLocks/>
            </p:cNvSpPr>
            <p:nvPr/>
          </p:nvSpPr>
          <p:spPr bwMode="auto">
            <a:xfrm>
              <a:off x="5209267" y="1892638"/>
              <a:ext cx="131834" cy="125426"/>
            </a:xfrm>
            <a:custGeom>
              <a:avLst/>
              <a:gdLst>
                <a:gd name="T0" fmla="*/ 144 w 144"/>
                <a:gd name="T1" fmla="*/ 0 h 137"/>
                <a:gd name="T2" fmla="*/ 0 w 144"/>
                <a:gd name="T3" fmla="*/ 137 h 137"/>
                <a:gd name="T4" fmla="*/ 12 w 144"/>
                <a:gd name="T5" fmla="*/ 137 h 137"/>
                <a:gd name="T6" fmla="*/ 144 w 144"/>
                <a:gd name="T7" fmla="*/ 12 h 137"/>
                <a:gd name="T8" fmla="*/ 144 w 144"/>
                <a:gd name="T9" fmla="*/ 0 h 137"/>
              </a:gdLst>
              <a:ahLst/>
              <a:cxnLst>
                <a:cxn ang="0">
                  <a:pos x="T0" y="T1"/>
                </a:cxn>
                <a:cxn ang="0">
                  <a:pos x="T2" y="T3"/>
                </a:cxn>
                <a:cxn ang="0">
                  <a:pos x="T4" y="T5"/>
                </a:cxn>
                <a:cxn ang="0">
                  <a:pos x="T6" y="T7"/>
                </a:cxn>
                <a:cxn ang="0">
                  <a:pos x="T8" y="T9"/>
                </a:cxn>
              </a:cxnLst>
              <a:rect l="0" t="0" r="r" b="b"/>
              <a:pathLst>
                <a:path w="144" h="137">
                  <a:moveTo>
                    <a:pt x="144" y="0"/>
                  </a:moveTo>
                  <a:lnTo>
                    <a:pt x="0" y="137"/>
                  </a:lnTo>
                  <a:lnTo>
                    <a:pt x="12" y="137"/>
                  </a:lnTo>
                  <a:lnTo>
                    <a:pt x="144" y="12"/>
                  </a:lnTo>
                  <a:lnTo>
                    <a:pt x="144"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6" name="Freeform 92">
              <a:extLst>
                <a:ext uri="{FF2B5EF4-FFF2-40B4-BE49-F238E27FC236}">
                  <a16:creationId xmlns:a16="http://schemas.microsoft.com/office/drawing/2014/main" id="{E940F11E-477C-4ADB-94F5-AF4768AD0779}"/>
                </a:ext>
              </a:extLst>
            </p:cNvPr>
            <p:cNvSpPr>
              <a:spLocks/>
            </p:cNvSpPr>
            <p:nvPr/>
          </p:nvSpPr>
          <p:spPr bwMode="auto">
            <a:xfrm>
              <a:off x="5239479" y="1921019"/>
              <a:ext cx="101623" cy="97045"/>
            </a:xfrm>
            <a:custGeom>
              <a:avLst/>
              <a:gdLst>
                <a:gd name="T0" fmla="*/ 111 w 111"/>
                <a:gd name="T1" fmla="*/ 0 h 106"/>
                <a:gd name="T2" fmla="*/ 0 w 111"/>
                <a:gd name="T3" fmla="*/ 106 h 106"/>
                <a:gd name="T4" fmla="*/ 12 w 111"/>
                <a:gd name="T5" fmla="*/ 106 h 106"/>
                <a:gd name="T6" fmla="*/ 111 w 111"/>
                <a:gd name="T7" fmla="*/ 12 h 106"/>
                <a:gd name="T8" fmla="*/ 111 w 111"/>
                <a:gd name="T9" fmla="*/ 0 h 106"/>
              </a:gdLst>
              <a:ahLst/>
              <a:cxnLst>
                <a:cxn ang="0">
                  <a:pos x="T0" y="T1"/>
                </a:cxn>
                <a:cxn ang="0">
                  <a:pos x="T2" y="T3"/>
                </a:cxn>
                <a:cxn ang="0">
                  <a:pos x="T4" y="T5"/>
                </a:cxn>
                <a:cxn ang="0">
                  <a:pos x="T6" y="T7"/>
                </a:cxn>
                <a:cxn ang="0">
                  <a:pos x="T8" y="T9"/>
                </a:cxn>
              </a:cxnLst>
              <a:rect l="0" t="0" r="r" b="b"/>
              <a:pathLst>
                <a:path w="111" h="106">
                  <a:moveTo>
                    <a:pt x="111" y="0"/>
                  </a:moveTo>
                  <a:lnTo>
                    <a:pt x="0" y="106"/>
                  </a:lnTo>
                  <a:lnTo>
                    <a:pt x="12" y="106"/>
                  </a:lnTo>
                  <a:lnTo>
                    <a:pt x="111" y="12"/>
                  </a:lnTo>
                  <a:lnTo>
                    <a:pt x="111"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7" name="Freeform 93">
              <a:extLst>
                <a:ext uri="{FF2B5EF4-FFF2-40B4-BE49-F238E27FC236}">
                  <a16:creationId xmlns:a16="http://schemas.microsoft.com/office/drawing/2014/main" id="{141CB9E8-28FC-4E87-97B6-B660A84F19B9}"/>
                </a:ext>
              </a:extLst>
            </p:cNvPr>
            <p:cNvSpPr>
              <a:spLocks/>
            </p:cNvSpPr>
            <p:nvPr/>
          </p:nvSpPr>
          <p:spPr bwMode="auto">
            <a:xfrm>
              <a:off x="5267860" y="1949400"/>
              <a:ext cx="73242" cy="68664"/>
            </a:xfrm>
            <a:custGeom>
              <a:avLst/>
              <a:gdLst>
                <a:gd name="T0" fmla="*/ 80 w 80"/>
                <a:gd name="T1" fmla="*/ 0 h 75"/>
                <a:gd name="T2" fmla="*/ 0 w 80"/>
                <a:gd name="T3" fmla="*/ 75 h 75"/>
                <a:gd name="T4" fmla="*/ 14 w 80"/>
                <a:gd name="T5" fmla="*/ 75 h 75"/>
                <a:gd name="T6" fmla="*/ 80 w 80"/>
                <a:gd name="T7" fmla="*/ 14 h 75"/>
                <a:gd name="T8" fmla="*/ 80 w 80"/>
                <a:gd name="T9" fmla="*/ 0 h 75"/>
              </a:gdLst>
              <a:ahLst/>
              <a:cxnLst>
                <a:cxn ang="0">
                  <a:pos x="T0" y="T1"/>
                </a:cxn>
                <a:cxn ang="0">
                  <a:pos x="T2" y="T3"/>
                </a:cxn>
                <a:cxn ang="0">
                  <a:pos x="T4" y="T5"/>
                </a:cxn>
                <a:cxn ang="0">
                  <a:pos x="T6" y="T7"/>
                </a:cxn>
                <a:cxn ang="0">
                  <a:pos x="T8" y="T9"/>
                </a:cxn>
              </a:cxnLst>
              <a:rect l="0" t="0" r="r" b="b"/>
              <a:pathLst>
                <a:path w="80" h="75">
                  <a:moveTo>
                    <a:pt x="80" y="0"/>
                  </a:moveTo>
                  <a:lnTo>
                    <a:pt x="0" y="75"/>
                  </a:lnTo>
                  <a:lnTo>
                    <a:pt x="14" y="75"/>
                  </a:lnTo>
                  <a:lnTo>
                    <a:pt x="80" y="14"/>
                  </a:lnTo>
                  <a:lnTo>
                    <a:pt x="80"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8" name="Freeform 94">
              <a:extLst>
                <a:ext uri="{FF2B5EF4-FFF2-40B4-BE49-F238E27FC236}">
                  <a16:creationId xmlns:a16="http://schemas.microsoft.com/office/drawing/2014/main" id="{B4448A30-A902-4EA0-B6DF-3374872ED1E6}"/>
                </a:ext>
              </a:extLst>
            </p:cNvPr>
            <p:cNvSpPr>
              <a:spLocks/>
            </p:cNvSpPr>
            <p:nvPr/>
          </p:nvSpPr>
          <p:spPr bwMode="auto">
            <a:xfrm>
              <a:off x="5298072" y="1976866"/>
              <a:ext cx="43030" cy="41199"/>
            </a:xfrm>
            <a:custGeom>
              <a:avLst/>
              <a:gdLst>
                <a:gd name="T0" fmla="*/ 47 w 47"/>
                <a:gd name="T1" fmla="*/ 12 h 45"/>
                <a:gd name="T2" fmla="*/ 47 w 47"/>
                <a:gd name="T3" fmla="*/ 0 h 45"/>
                <a:gd name="T4" fmla="*/ 0 w 47"/>
                <a:gd name="T5" fmla="*/ 45 h 45"/>
                <a:gd name="T6" fmla="*/ 14 w 47"/>
                <a:gd name="T7" fmla="*/ 45 h 45"/>
                <a:gd name="T8" fmla="*/ 47 w 47"/>
                <a:gd name="T9" fmla="*/ 12 h 45"/>
              </a:gdLst>
              <a:ahLst/>
              <a:cxnLst>
                <a:cxn ang="0">
                  <a:pos x="T0" y="T1"/>
                </a:cxn>
                <a:cxn ang="0">
                  <a:pos x="T2" y="T3"/>
                </a:cxn>
                <a:cxn ang="0">
                  <a:pos x="T4" y="T5"/>
                </a:cxn>
                <a:cxn ang="0">
                  <a:pos x="T6" y="T7"/>
                </a:cxn>
                <a:cxn ang="0">
                  <a:pos x="T8" y="T9"/>
                </a:cxn>
              </a:cxnLst>
              <a:rect l="0" t="0" r="r" b="b"/>
              <a:pathLst>
                <a:path w="47" h="45">
                  <a:moveTo>
                    <a:pt x="47" y="12"/>
                  </a:moveTo>
                  <a:lnTo>
                    <a:pt x="47" y="0"/>
                  </a:lnTo>
                  <a:lnTo>
                    <a:pt x="0" y="45"/>
                  </a:lnTo>
                  <a:lnTo>
                    <a:pt x="14" y="45"/>
                  </a:lnTo>
                  <a:lnTo>
                    <a:pt x="47" y="12"/>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9" name="Oval 95">
              <a:extLst>
                <a:ext uri="{FF2B5EF4-FFF2-40B4-BE49-F238E27FC236}">
                  <a16:creationId xmlns:a16="http://schemas.microsoft.com/office/drawing/2014/main" id="{B0F4FD17-2D6A-4284-9E08-A6AADE2AEF79}"/>
                </a:ext>
              </a:extLst>
            </p:cNvPr>
            <p:cNvSpPr>
              <a:spLocks noChangeArrowheads="1"/>
            </p:cNvSpPr>
            <p:nvPr/>
          </p:nvSpPr>
          <p:spPr bwMode="auto">
            <a:xfrm>
              <a:off x="5038981" y="1973203"/>
              <a:ext cx="88805" cy="860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Freeform 96">
              <a:extLst>
                <a:ext uri="{FF2B5EF4-FFF2-40B4-BE49-F238E27FC236}">
                  <a16:creationId xmlns:a16="http://schemas.microsoft.com/office/drawing/2014/main" id="{1F7404E6-D140-41E2-8E06-FCCD19F1D617}"/>
                </a:ext>
              </a:extLst>
            </p:cNvPr>
            <p:cNvSpPr>
              <a:spLocks/>
            </p:cNvSpPr>
            <p:nvPr/>
          </p:nvSpPr>
          <p:spPr bwMode="auto">
            <a:xfrm>
              <a:off x="4997783" y="2076656"/>
              <a:ext cx="254513" cy="309445"/>
            </a:xfrm>
            <a:custGeom>
              <a:avLst/>
              <a:gdLst>
                <a:gd name="T0" fmla="*/ 118 w 118"/>
                <a:gd name="T1" fmla="*/ 12 h 143"/>
                <a:gd name="T2" fmla="*/ 105 w 118"/>
                <a:gd name="T3" fmla="*/ 0 h 143"/>
                <a:gd name="T4" fmla="*/ 56 w 118"/>
                <a:gd name="T5" fmla="*/ 0 h 143"/>
                <a:gd name="T6" fmla="*/ 39 w 118"/>
                <a:gd name="T7" fmla="*/ 16 h 143"/>
                <a:gd name="T8" fmla="*/ 39 w 118"/>
                <a:gd name="T9" fmla="*/ 17 h 143"/>
                <a:gd name="T10" fmla="*/ 22 w 118"/>
                <a:gd name="T11" fmla="*/ 0 h 143"/>
                <a:gd name="T12" fmla="*/ 17 w 118"/>
                <a:gd name="T13" fmla="*/ 0 h 143"/>
                <a:gd name="T14" fmla="*/ 0 w 118"/>
                <a:gd name="T15" fmla="*/ 16 h 143"/>
                <a:gd name="T16" fmla="*/ 0 w 118"/>
                <a:gd name="T17" fmla="*/ 52 h 143"/>
                <a:gd name="T18" fmla="*/ 17 w 118"/>
                <a:gd name="T19" fmla="*/ 69 h 143"/>
                <a:gd name="T20" fmla="*/ 17 w 118"/>
                <a:gd name="T21" fmla="*/ 69 h 143"/>
                <a:gd name="T22" fmla="*/ 16 w 118"/>
                <a:gd name="T23" fmla="*/ 73 h 143"/>
                <a:gd name="T24" fmla="*/ 16 w 118"/>
                <a:gd name="T25" fmla="*/ 131 h 143"/>
                <a:gd name="T26" fmla="*/ 28 w 118"/>
                <a:gd name="T27" fmla="*/ 143 h 143"/>
                <a:gd name="T28" fmla="*/ 40 w 118"/>
                <a:gd name="T29" fmla="*/ 131 h 143"/>
                <a:gd name="T30" fmla="*/ 52 w 118"/>
                <a:gd name="T31" fmla="*/ 143 h 143"/>
                <a:gd name="T32" fmla="*/ 63 w 118"/>
                <a:gd name="T33" fmla="*/ 131 h 143"/>
                <a:gd name="T34" fmla="*/ 63 w 118"/>
                <a:gd name="T35" fmla="*/ 23 h 143"/>
                <a:gd name="T36" fmla="*/ 105 w 118"/>
                <a:gd name="T37" fmla="*/ 23 h 143"/>
                <a:gd name="T38" fmla="*/ 118 w 118"/>
                <a:gd name="T3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3">
                  <a:moveTo>
                    <a:pt x="118" y="12"/>
                  </a:moveTo>
                  <a:cubicBezTo>
                    <a:pt x="118" y="4"/>
                    <a:pt x="112" y="0"/>
                    <a:pt x="105" y="0"/>
                  </a:cubicBezTo>
                  <a:cubicBezTo>
                    <a:pt x="98" y="0"/>
                    <a:pt x="56" y="0"/>
                    <a:pt x="56" y="0"/>
                  </a:cubicBezTo>
                  <a:cubicBezTo>
                    <a:pt x="39" y="16"/>
                    <a:pt x="39" y="16"/>
                    <a:pt x="39" y="16"/>
                  </a:cubicBezTo>
                  <a:cubicBezTo>
                    <a:pt x="39" y="17"/>
                    <a:pt x="39" y="17"/>
                    <a:pt x="39" y="17"/>
                  </a:cubicBezTo>
                  <a:cubicBezTo>
                    <a:pt x="22" y="0"/>
                    <a:pt x="22" y="0"/>
                    <a:pt x="22" y="0"/>
                  </a:cubicBezTo>
                  <a:cubicBezTo>
                    <a:pt x="17" y="0"/>
                    <a:pt x="17" y="0"/>
                    <a:pt x="17" y="0"/>
                  </a:cubicBezTo>
                  <a:cubicBezTo>
                    <a:pt x="8" y="0"/>
                    <a:pt x="0" y="7"/>
                    <a:pt x="0" y="16"/>
                  </a:cubicBezTo>
                  <a:cubicBezTo>
                    <a:pt x="0" y="52"/>
                    <a:pt x="0" y="52"/>
                    <a:pt x="0" y="52"/>
                  </a:cubicBezTo>
                  <a:cubicBezTo>
                    <a:pt x="0" y="61"/>
                    <a:pt x="8" y="69"/>
                    <a:pt x="17" y="69"/>
                  </a:cubicBezTo>
                  <a:cubicBezTo>
                    <a:pt x="17" y="69"/>
                    <a:pt x="17" y="69"/>
                    <a:pt x="17" y="69"/>
                  </a:cubicBezTo>
                  <a:cubicBezTo>
                    <a:pt x="17" y="70"/>
                    <a:pt x="16" y="72"/>
                    <a:pt x="16" y="73"/>
                  </a:cubicBezTo>
                  <a:cubicBezTo>
                    <a:pt x="16" y="131"/>
                    <a:pt x="16" y="131"/>
                    <a:pt x="16" y="131"/>
                  </a:cubicBezTo>
                  <a:cubicBezTo>
                    <a:pt x="16" y="138"/>
                    <a:pt x="21" y="143"/>
                    <a:pt x="28" y="143"/>
                  </a:cubicBezTo>
                  <a:cubicBezTo>
                    <a:pt x="34" y="143"/>
                    <a:pt x="40" y="138"/>
                    <a:pt x="40" y="131"/>
                  </a:cubicBezTo>
                  <a:cubicBezTo>
                    <a:pt x="40" y="138"/>
                    <a:pt x="45" y="143"/>
                    <a:pt x="52" y="143"/>
                  </a:cubicBezTo>
                  <a:cubicBezTo>
                    <a:pt x="58" y="143"/>
                    <a:pt x="63" y="138"/>
                    <a:pt x="63" y="131"/>
                  </a:cubicBezTo>
                  <a:cubicBezTo>
                    <a:pt x="63" y="23"/>
                    <a:pt x="63" y="23"/>
                    <a:pt x="63" y="23"/>
                  </a:cubicBezTo>
                  <a:cubicBezTo>
                    <a:pt x="63" y="23"/>
                    <a:pt x="100" y="23"/>
                    <a:pt x="105" y="23"/>
                  </a:cubicBezTo>
                  <a:cubicBezTo>
                    <a:pt x="111" y="23"/>
                    <a:pt x="118" y="20"/>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136" name="AutoShape 18">
            <a:hlinkClick r:id="" action="ppaction://noaction"/>
            <a:extLst>
              <a:ext uri="{FF2B5EF4-FFF2-40B4-BE49-F238E27FC236}">
                <a16:creationId xmlns:a16="http://schemas.microsoft.com/office/drawing/2014/main" id="{09FD6F77-69FC-48FA-970B-6CDACF621A46}"/>
              </a:ext>
            </a:extLst>
          </p:cNvPr>
          <p:cNvSpPr>
            <a:spLocks noChangeArrowheads="1"/>
          </p:cNvSpPr>
          <p:nvPr/>
        </p:nvSpPr>
        <p:spPr bwMode="auto">
          <a:xfrm>
            <a:off x="5580647" y="1775381"/>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Involve end-to-end </a:t>
            </a:r>
            <a:r>
              <a:rPr lang="en-US" sz="825">
                <a:solidFill>
                  <a:srgbClr val="5E5E5E"/>
                </a:solidFill>
                <a:latin typeface="Verdana"/>
                <a:cs typeface="Verdana" panose="020B0604030504040204" pitchFamily="34" charset="0"/>
                <a:hlinkClick r:id="rId12" action="ppaction://hlinksldjump"/>
              </a:rPr>
              <a:t>stakeholders</a:t>
            </a:r>
            <a:r>
              <a:rPr lang="en-US" sz="825">
                <a:solidFill>
                  <a:srgbClr val="5E5E5E"/>
                </a:solidFill>
                <a:latin typeface="Verdana"/>
                <a:cs typeface="Verdana" panose="020B0604030504040204" pitchFamily="34" charset="0"/>
              </a:rPr>
              <a:t> </a:t>
            </a:r>
            <a:r>
              <a:rPr lang="en-US" sz="825">
                <a:solidFill>
                  <a:schemeClr val="tx2"/>
                </a:solidFill>
              </a:rPr>
              <a:t>along value chain</a:t>
            </a:r>
          </a:p>
        </p:txBody>
      </p:sp>
      <p:sp>
        <p:nvSpPr>
          <p:cNvPr id="137" name="Eingekerbter Richtungspfeil 10">
            <a:extLst>
              <a:ext uri="{FF2B5EF4-FFF2-40B4-BE49-F238E27FC236}">
                <a16:creationId xmlns:a16="http://schemas.microsoft.com/office/drawing/2014/main" id="{A32C4F1C-242B-4BDB-AEA9-AE09CB343E16}"/>
              </a:ext>
            </a:extLst>
          </p:cNvPr>
          <p:cNvSpPr/>
          <p:nvPr>
            <p:custDataLst>
              <p:tags r:id="rId5"/>
            </p:custDataLst>
          </p:nvPr>
        </p:nvSpPr>
        <p:spPr bwMode="auto">
          <a:xfrm rot="5400000">
            <a:off x="478991" y="288983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4</a:t>
            </a:r>
          </a:p>
        </p:txBody>
      </p:sp>
      <p:sp>
        <p:nvSpPr>
          <p:cNvPr id="138" name="Rectangle 137">
            <a:extLst>
              <a:ext uri="{FF2B5EF4-FFF2-40B4-BE49-F238E27FC236}">
                <a16:creationId xmlns:a16="http://schemas.microsoft.com/office/drawing/2014/main" id="{6E1F3DAE-0A3E-40D0-A12B-C11894415D1F}"/>
              </a:ext>
            </a:extLst>
          </p:cNvPr>
          <p:cNvSpPr/>
          <p:nvPr/>
        </p:nvSpPr>
        <p:spPr>
          <a:xfrm>
            <a:off x="1239335" y="3086255"/>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Report &amp; Learn</a:t>
            </a:r>
          </a:p>
        </p:txBody>
      </p:sp>
      <p:cxnSp>
        <p:nvCxnSpPr>
          <p:cNvPr id="139" name="Straight Connector 138">
            <a:extLst>
              <a:ext uri="{FF2B5EF4-FFF2-40B4-BE49-F238E27FC236}">
                <a16:creationId xmlns:a16="http://schemas.microsoft.com/office/drawing/2014/main" id="{FEEBB6E7-9F8E-4F16-A7DE-D8C7F5A9B01F}"/>
              </a:ext>
            </a:extLst>
          </p:cNvPr>
          <p:cNvCxnSpPr/>
          <p:nvPr/>
        </p:nvCxnSpPr>
        <p:spPr>
          <a:xfrm>
            <a:off x="1239335" y="3043951"/>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0" name="Slide Number Placeholder 3">
            <a:extLst>
              <a:ext uri="{FF2B5EF4-FFF2-40B4-BE49-F238E27FC236}">
                <a16:creationId xmlns:a16="http://schemas.microsoft.com/office/drawing/2014/main" id="{73396014-D958-43FA-BC8C-6F38A3C8EBA9}"/>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46</a:t>
            </a:fld>
            <a:endParaRPr lang="en-US" sz="698"/>
          </a:p>
        </p:txBody>
      </p:sp>
      <p:grpSp>
        <p:nvGrpSpPr>
          <p:cNvPr id="144" name="Group 143">
            <a:extLst>
              <a:ext uri="{FF2B5EF4-FFF2-40B4-BE49-F238E27FC236}">
                <a16:creationId xmlns:a16="http://schemas.microsoft.com/office/drawing/2014/main" id="{EFB09A52-B34F-4291-AC1D-585E625DDF54}"/>
              </a:ext>
            </a:extLst>
          </p:cNvPr>
          <p:cNvGrpSpPr/>
          <p:nvPr/>
        </p:nvGrpSpPr>
        <p:grpSpPr>
          <a:xfrm>
            <a:off x="6235830" y="1423754"/>
            <a:ext cx="159748" cy="248222"/>
            <a:chOff x="17942790" y="4248215"/>
            <a:chExt cx="502539" cy="780861"/>
          </a:xfrm>
          <a:solidFill>
            <a:schemeClr val="bg1"/>
          </a:solidFill>
        </p:grpSpPr>
        <p:sp>
          <p:nvSpPr>
            <p:cNvPr id="145" name="Freeform: Shape 1313">
              <a:extLst>
                <a:ext uri="{FF2B5EF4-FFF2-40B4-BE49-F238E27FC236}">
                  <a16:creationId xmlns:a16="http://schemas.microsoft.com/office/drawing/2014/main" id="{8CC82794-ED77-4B76-BFCA-E4981E85F991}"/>
                </a:ext>
              </a:extLst>
            </p:cNvPr>
            <p:cNvSpPr/>
            <p:nvPr/>
          </p:nvSpPr>
          <p:spPr>
            <a:xfrm>
              <a:off x="17999153" y="4301229"/>
              <a:ext cx="132405" cy="135415"/>
            </a:xfrm>
            <a:custGeom>
              <a:avLst/>
              <a:gdLst>
                <a:gd name="connsiteX0" fmla="*/ 119074 w 132405"/>
                <a:gd name="connsiteY0" fmla="*/ 103947 h 135414"/>
                <a:gd name="connsiteX1" fmla="*/ 90999 w 132405"/>
                <a:gd name="connsiteY1" fmla="*/ 86553 h 135414"/>
                <a:gd name="connsiteX2" fmla="*/ 85552 w 132405"/>
                <a:gd name="connsiteY2" fmla="*/ 76653 h 135414"/>
                <a:gd name="connsiteX3" fmla="*/ 91992 w 132405"/>
                <a:gd name="connsiteY3" fmla="*/ 68588 h 135414"/>
                <a:gd name="connsiteX4" fmla="*/ 92473 w 132405"/>
                <a:gd name="connsiteY4" fmla="*/ 68348 h 135414"/>
                <a:gd name="connsiteX5" fmla="*/ 93436 w 132405"/>
                <a:gd name="connsiteY5" fmla="*/ 68287 h 135414"/>
                <a:gd name="connsiteX6" fmla="*/ 100628 w 132405"/>
                <a:gd name="connsiteY6" fmla="*/ 59410 h 135414"/>
                <a:gd name="connsiteX7" fmla="*/ 103938 w 132405"/>
                <a:gd name="connsiteY7" fmla="*/ 45959 h 135414"/>
                <a:gd name="connsiteX8" fmla="*/ 100087 w 132405"/>
                <a:gd name="connsiteY8" fmla="*/ 40904 h 135414"/>
                <a:gd name="connsiteX9" fmla="*/ 96866 w 132405"/>
                <a:gd name="connsiteY9" fmla="*/ 14001 h 135414"/>
                <a:gd name="connsiteX10" fmla="*/ 96024 w 132405"/>
                <a:gd name="connsiteY10" fmla="*/ 14091 h 135414"/>
                <a:gd name="connsiteX11" fmla="*/ 90728 w 132405"/>
                <a:gd name="connsiteY11" fmla="*/ 17943 h 135414"/>
                <a:gd name="connsiteX12" fmla="*/ 90427 w 132405"/>
                <a:gd name="connsiteY12" fmla="*/ 18154 h 135414"/>
                <a:gd name="connsiteX13" fmla="*/ 90427 w 132405"/>
                <a:gd name="connsiteY13" fmla="*/ 18154 h 135414"/>
                <a:gd name="connsiteX14" fmla="*/ 88892 w 132405"/>
                <a:gd name="connsiteY14" fmla="*/ 19267 h 135414"/>
                <a:gd name="connsiteX15" fmla="*/ 88892 w 132405"/>
                <a:gd name="connsiteY15" fmla="*/ 19267 h 135414"/>
                <a:gd name="connsiteX16" fmla="*/ 88351 w 132405"/>
                <a:gd name="connsiteY16" fmla="*/ 19658 h 135414"/>
                <a:gd name="connsiteX17" fmla="*/ 84830 w 132405"/>
                <a:gd name="connsiteY17" fmla="*/ 22216 h 135414"/>
                <a:gd name="connsiteX18" fmla="*/ 84649 w 132405"/>
                <a:gd name="connsiteY18" fmla="*/ 23390 h 135414"/>
                <a:gd name="connsiteX19" fmla="*/ 93346 w 132405"/>
                <a:gd name="connsiteY19" fmla="*/ 50714 h 135414"/>
                <a:gd name="connsiteX20" fmla="*/ 94188 w 132405"/>
                <a:gd name="connsiteY20" fmla="*/ 51586 h 135414"/>
                <a:gd name="connsiteX21" fmla="*/ 95783 w 132405"/>
                <a:gd name="connsiteY21" fmla="*/ 51586 h 135414"/>
                <a:gd name="connsiteX22" fmla="*/ 96566 w 132405"/>
                <a:gd name="connsiteY22" fmla="*/ 51045 h 135414"/>
                <a:gd name="connsiteX23" fmla="*/ 99244 w 132405"/>
                <a:gd name="connsiteY23" fmla="*/ 43582 h 135414"/>
                <a:gd name="connsiteX24" fmla="*/ 101140 w 132405"/>
                <a:gd name="connsiteY24" fmla="*/ 46471 h 135414"/>
                <a:gd name="connsiteX25" fmla="*/ 97950 w 132405"/>
                <a:gd name="connsiteY25" fmla="*/ 58387 h 135414"/>
                <a:gd name="connsiteX26" fmla="*/ 93526 w 132405"/>
                <a:gd name="connsiteY26" fmla="*/ 65007 h 135414"/>
                <a:gd name="connsiteX27" fmla="*/ 92744 w 132405"/>
                <a:gd name="connsiteY27" fmla="*/ 64827 h 135414"/>
                <a:gd name="connsiteX28" fmla="*/ 92353 w 132405"/>
                <a:gd name="connsiteY28" fmla="*/ 63804 h 135414"/>
                <a:gd name="connsiteX29" fmla="*/ 91450 w 132405"/>
                <a:gd name="connsiteY29" fmla="*/ 63743 h 135414"/>
                <a:gd name="connsiteX30" fmla="*/ 90517 w 132405"/>
                <a:gd name="connsiteY30" fmla="*/ 65459 h 135414"/>
                <a:gd name="connsiteX31" fmla="*/ 75471 w 132405"/>
                <a:gd name="connsiteY31" fmla="*/ 80113 h 135414"/>
                <a:gd name="connsiteX32" fmla="*/ 67256 w 132405"/>
                <a:gd name="connsiteY32" fmla="*/ 82130 h 135414"/>
                <a:gd name="connsiteX33" fmla="*/ 67196 w 132405"/>
                <a:gd name="connsiteY33" fmla="*/ 82130 h 135414"/>
                <a:gd name="connsiteX34" fmla="*/ 43934 w 132405"/>
                <a:gd name="connsiteY34" fmla="*/ 65459 h 135414"/>
                <a:gd name="connsiteX35" fmla="*/ 43001 w 132405"/>
                <a:gd name="connsiteY35" fmla="*/ 63743 h 135414"/>
                <a:gd name="connsiteX36" fmla="*/ 42099 w 132405"/>
                <a:gd name="connsiteY36" fmla="*/ 63804 h 135414"/>
                <a:gd name="connsiteX37" fmla="*/ 41708 w 132405"/>
                <a:gd name="connsiteY37" fmla="*/ 64827 h 135414"/>
                <a:gd name="connsiteX38" fmla="*/ 40925 w 132405"/>
                <a:gd name="connsiteY38" fmla="*/ 65007 h 135414"/>
                <a:gd name="connsiteX39" fmla="*/ 36502 w 132405"/>
                <a:gd name="connsiteY39" fmla="*/ 58387 h 135414"/>
                <a:gd name="connsiteX40" fmla="*/ 33312 w 132405"/>
                <a:gd name="connsiteY40" fmla="*/ 46471 h 135414"/>
                <a:gd name="connsiteX41" fmla="*/ 35268 w 132405"/>
                <a:gd name="connsiteY41" fmla="*/ 43582 h 135414"/>
                <a:gd name="connsiteX42" fmla="*/ 37675 w 132405"/>
                <a:gd name="connsiteY42" fmla="*/ 51075 h 135414"/>
                <a:gd name="connsiteX43" fmla="*/ 38457 w 132405"/>
                <a:gd name="connsiteY43" fmla="*/ 51616 h 135414"/>
                <a:gd name="connsiteX44" fmla="*/ 39902 w 132405"/>
                <a:gd name="connsiteY44" fmla="*/ 51616 h 135414"/>
                <a:gd name="connsiteX45" fmla="*/ 40745 w 132405"/>
                <a:gd name="connsiteY45" fmla="*/ 50684 h 135414"/>
                <a:gd name="connsiteX46" fmla="*/ 57055 w 132405"/>
                <a:gd name="connsiteY46" fmla="*/ 34554 h 135414"/>
                <a:gd name="connsiteX47" fmla="*/ 57265 w 132405"/>
                <a:gd name="connsiteY47" fmla="*/ 34584 h 135414"/>
                <a:gd name="connsiteX48" fmla="*/ 81881 w 132405"/>
                <a:gd name="connsiteY48" fmla="*/ 23299 h 135414"/>
                <a:gd name="connsiteX49" fmla="*/ 82121 w 132405"/>
                <a:gd name="connsiteY49" fmla="*/ 22968 h 135414"/>
                <a:gd name="connsiteX50" fmla="*/ 87087 w 132405"/>
                <a:gd name="connsiteY50" fmla="*/ 18816 h 135414"/>
                <a:gd name="connsiteX51" fmla="*/ 89343 w 132405"/>
                <a:gd name="connsiteY51" fmla="*/ 16920 h 135414"/>
                <a:gd name="connsiteX52" fmla="*/ 94851 w 132405"/>
                <a:gd name="connsiteY52" fmla="*/ 12316 h 135414"/>
                <a:gd name="connsiteX53" fmla="*/ 95121 w 132405"/>
                <a:gd name="connsiteY53" fmla="*/ 11413 h 135414"/>
                <a:gd name="connsiteX54" fmla="*/ 59913 w 132405"/>
                <a:gd name="connsiteY54" fmla="*/ 129 h 135414"/>
                <a:gd name="connsiteX55" fmla="*/ 34606 w 132405"/>
                <a:gd name="connsiteY55" fmla="*/ 40843 h 135414"/>
                <a:gd name="connsiteX56" fmla="*/ 30543 w 132405"/>
                <a:gd name="connsiteY56" fmla="*/ 45959 h 135414"/>
                <a:gd name="connsiteX57" fmla="*/ 33854 w 132405"/>
                <a:gd name="connsiteY57" fmla="*/ 59410 h 135414"/>
                <a:gd name="connsiteX58" fmla="*/ 41046 w 132405"/>
                <a:gd name="connsiteY58" fmla="*/ 68287 h 135414"/>
                <a:gd name="connsiteX59" fmla="*/ 42009 w 132405"/>
                <a:gd name="connsiteY59" fmla="*/ 68348 h 135414"/>
                <a:gd name="connsiteX60" fmla="*/ 42490 w 132405"/>
                <a:gd name="connsiteY60" fmla="*/ 68588 h 135414"/>
                <a:gd name="connsiteX61" fmla="*/ 48629 w 132405"/>
                <a:gd name="connsiteY61" fmla="*/ 76382 h 135414"/>
                <a:gd name="connsiteX62" fmla="*/ 48599 w 132405"/>
                <a:gd name="connsiteY62" fmla="*/ 76382 h 135414"/>
                <a:gd name="connsiteX63" fmla="*/ 43182 w 132405"/>
                <a:gd name="connsiteY63" fmla="*/ 86764 h 135414"/>
                <a:gd name="connsiteX64" fmla="*/ 15407 w 132405"/>
                <a:gd name="connsiteY64" fmla="*/ 103977 h 135414"/>
                <a:gd name="connsiteX65" fmla="*/ 0 w 132405"/>
                <a:gd name="connsiteY65" fmla="*/ 127449 h 135414"/>
                <a:gd name="connsiteX66" fmla="*/ 67226 w 132405"/>
                <a:gd name="connsiteY66" fmla="*/ 136536 h 135414"/>
                <a:gd name="connsiteX67" fmla="*/ 134452 w 132405"/>
                <a:gd name="connsiteY67" fmla="*/ 127449 h 135414"/>
                <a:gd name="connsiteX68" fmla="*/ 119074 w 132405"/>
                <a:gd name="connsiteY68" fmla="*/ 103947 h 135414"/>
                <a:gd name="connsiteX69" fmla="*/ 67256 w 132405"/>
                <a:gd name="connsiteY69" fmla="*/ 106865 h 135414"/>
                <a:gd name="connsiteX70" fmla="*/ 44235 w 132405"/>
                <a:gd name="connsiteY70" fmla="*/ 89472 h 135414"/>
                <a:gd name="connsiteX71" fmla="*/ 50615 w 132405"/>
                <a:gd name="connsiteY71" fmla="*/ 78158 h 135414"/>
                <a:gd name="connsiteX72" fmla="*/ 58017 w 132405"/>
                <a:gd name="connsiteY72" fmla="*/ 82762 h 135414"/>
                <a:gd name="connsiteX73" fmla="*/ 67196 w 132405"/>
                <a:gd name="connsiteY73" fmla="*/ 84959 h 135414"/>
                <a:gd name="connsiteX74" fmla="*/ 67256 w 132405"/>
                <a:gd name="connsiteY74" fmla="*/ 84959 h 135414"/>
                <a:gd name="connsiteX75" fmla="*/ 76434 w 132405"/>
                <a:gd name="connsiteY75" fmla="*/ 82762 h 135414"/>
                <a:gd name="connsiteX76" fmla="*/ 83536 w 132405"/>
                <a:gd name="connsiteY76" fmla="*/ 78428 h 135414"/>
                <a:gd name="connsiteX77" fmla="*/ 90186 w 132405"/>
                <a:gd name="connsiteY77" fmla="*/ 89713 h 135414"/>
                <a:gd name="connsiteX78" fmla="*/ 67256 w 132405"/>
                <a:gd name="connsiteY78" fmla="*/ 106865 h 1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405" h="135414">
                  <a:moveTo>
                    <a:pt x="119074" y="103947"/>
                  </a:moveTo>
                  <a:lnTo>
                    <a:pt x="90999" y="86553"/>
                  </a:lnTo>
                  <a:cubicBezTo>
                    <a:pt x="88892" y="83544"/>
                    <a:pt x="86665" y="79060"/>
                    <a:pt x="85552" y="76653"/>
                  </a:cubicBezTo>
                  <a:cubicBezTo>
                    <a:pt x="87748" y="74577"/>
                    <a:pt x="89975" y="71928"/>
                    <a:pt x="91992" y="68588"/>
                  </a:cubicBezTo>
                  <a:cubicBezTo>
                    <a:pt x="92082" y="68408"/>
                    <a:pt x="92292" y="68318"/>
                    <a:pt x="92473" y="68348"/>
                  </a:cubicBezTo>
                  <a:cubicBezTo>
                    <a:pt x="92774" y="68378"/>
                    <a:pt x="93105" y="68378"/>
                    <a:pt x="93436" y="68287"/>
                  </a:cubicBezTo>
                  <a:cubicBezTo>
                    <a:pt x="96475" y="67535"/>
                    <a:pt x="99695" y="61306"/>
                    <a:pt x="100628" y="59410"/>
                  </a:cubicBezTo>
                  <a:cubicBezTo>
                    <a:pt x="101832" y="56943"/>
                    <a:pt x="104540" y="50743"/>
                    <a:pt x="103938" y="45959"/>
                  </a:cubicBezTo>
                  <a:cubicBezTo>
                    <a:pt x="103607" y="43311"/>
                    <a:pt x="102223" y="41535"/>
                    <a:pt x="100087" y="40904"/>
                  </a:cubicBezTo>
                  <a:cubicBezTo>
                    <a:pt x="106195" y="19598"/>
                    <a:pt x="98853" y="14874"/>
                    <a:pt x="96866" y="14001"/>
                  </a:cubicBezTo>
                  <a:cubicBezTo>
                    <a:pt x="96596" y="13881"/>
                    <a:pt x="96265" y="13911"/>
                    <a:pt x="96024" y="14091"/>
                  </a:cubicBezTo>
                  <a:lnTo>
                    <a:pt x="90728" y="17943"/>
                  </a:lnTo>
                  <a:lnTo>
                    <a:pt x="90427" y="18154"/>
                  </a:lnTo>
                  <a:lnTo>
                    <a:pt x="90427" y="18154"/>
                  </a:lnTo>
                  <a:lnTo>
                    <a:pt x="88892" y="19267"/>
                  </a:lnTo>
                  <a:lnTo>
                    <a:pt x="88892" y="19267"/>
                  </a:lnTo>
                  <a:lnTo>
                    <a:pt x="88351" y="19658"/>
                  </a:lnTo>
                  <a:lnTo>
                    <a:pt x="84830" y="22216"/>
                  </a:lnTo>
                  <a:cubicBezTo>
                    <a:pt x="84468" y="22487"/>
                    <a:pt x="84378" y="22999"/>
                    <a:pt x="84649" y="23390"/>
                  </a:cubicBezTo>
                  <a:cubicBezTo>
                    <a:pt x="93045" y="35246"/>
                    <a:pt x="93406" y="47433"/>
                    <a:pt x="93346" y="50714"/>
                  </a:cubicBezTo>
                  <a:cubicBezTo>
                    <a:pt x="93346" y="51195"/>
                    <a:pt x="93707" y="51586"/>
                    <a:pt x="94188" y="51586"/>
                  </a:cubicBezTo>
                  <a:lnTo>
                    <a:pt x="95783" y="51586"/>
                  </a:lnTo>
                  <a:cubicBezTo>
                    <a:pt x="96144" y="51586"/>
                    <a:pt x="96445" y="51376"/>
                    <a:pt x="96566" y="51045"/>
                  </a:cubicBezTo>
                  <a:cubicBezTo>
                    <a:pt x="97619" y="48366"/>
                    <a:pt x="98492" y="45899"/>
                    <a:pt x="99244" y="43582"/>
                  </a:cubicBezTo>
                  <a:cubicBezTo>
                    <a:pt x="100387" y="43913"/>
                    <a:pt x="100989" y="44815"/>
                    <a:pt x="101140" y="46471"/>
                  </a:cubicBezTo>
                  <a:cubicBezTo>
                    <a:pt x="101410" y="49269"/>
                    <a:pt x="100207" y="53843"/>
                    <a:pt x="97950" y="58387"/>
                  </a:cubicBezTo>
                  <a:cubicBezTo>
                    <a:pt x="96205" y="61908"/>
                    <a:pt x="94549" y="64044"/>
                    <a:pt x="93526" y="65007"/>
                  </a:cubicBezTo>
                  <a:cubicBezTo>
                    <a:pt x="93256" y="65248"/>
                    <a:pt x="92864" y="65158"/>
                    <a:pt x="92744" y="64827"/>
                  </a:cubicBezTo>
                  <a:lnTo>
                    <a:pt x="92353" y="63804"/>
                  </a:lnTo>
                  <a:cubicBezTo>
                    <a:pt x="92202" y="63412"/>
                    <a:pt x="91661" y="63382"/>
                    <a:pt x="91450" y="63743"/>
                  </a:cubicBezTo>
                  <a:lnTo>
                    <a:pt x="90517" y="65459"/>
                  </a:lnTo>
                  <a:cubicBezTo>
                    <a:pt x="86725" y="72440"/>
                    <a:pt x="81640" y="77375"/>
                    <a:pt x="75471" y="80113"/>
                  </a:cubicBezTo>
                  <a:cubicBezTo>
                    <a:pt x="70837" y="82160"/>
                    <a:pt x="67286" y="82130"/>
                    <a:pt x="67256" y="82130"/>
                  </a:cubicBezTo>
                  <a:lnTo>
                    <a:pt x="67196" y="82130"/>
                  </a:lnTo>
                  <a:cubicBezTo>
                    <a:pt x="66684" y="82130"/>
                    <a:pt x="52902" y="81949"/>
                    <a:pt x="43934" y="65459"/>
                  </a:cubicBezTo>
                  <a:lnTo>
                    <a:pt x="43001" y="63743"/>
                  </a:lnTo>
                  <a:cubicBezTo>
                    <a:pt x="42791" y="63382"/>
                    <a:pt x="42249" y="63412"/>
                    <a:pt x="42099" y="63804"/>
                  </a:cubicBezTo>
                  <a:lnTo>
                    <a:pt x="41708" y="64827"/>
                  </a:lnTo>
                  <a:cubicBezTo>
                    <a:pt x="41587" y="65158"/>
                    <a:pt x="41166" y="65248"/>
                    <a:pt x="40925" y="65007"/>
                  </a:cubicBezTo>
                  <a:cubicBezTo>
                    <a:pt x="39902" y="64074"/>
                    <a:pt x="38247" y="61908"/>
                    <a:pt x="36502" y="58387"/>
                  </a:cubicBezTo>
                  <a:cubicBezTo>
                    <a:pt x="34275" y="53843"/>
                    <a:pt x="33041" y="49299"/>
                    <a:pt x="33312" y="46471"/>
                  </a:cubicBezTo>
                  <a:cubicBezTo>
                    <a:pt x="33493" y="44815"/>
                    <a:pt x="34064" y="43883"/>
                    <a:pt x="35268" y="43582"/>
                  </a:cubicBezTo>
                  <a:cubicBezTo>
                    <a:pt x="36231" y="47253"/>
                    <a:pt x="37254" y="49961"/>
                    <a:pt x="37675" y="51075"/>
                  </a:cubicBezTo>
                  <a:cubicBezTo>
                    <a:pt x="37796" y="51406"/>
                    <a:pt x="38127" y="51616"/>
                    <a:pt x="38457" y="51616"/>
                  </a:cubicBezTo>
                  <a:lnTo>
                    <a:pt x="39902" y="51616"/>
                  </a:lnTo>
                  <a:cubicBezTo>
                    <a:pt x="40414" y="51616"/>
                    <a:pt x="40805" y="51195"/>
                    <a:pt x="40745" y="50684"/>
                  </a:cubicBezTo>
                  <a:cubicBezTo>
                    <a:pt x="38488" y="28686"/>
                    <a:pt x="55640" y="34073"/>
                    <a:pt x="57055" y="34554"/>
                  </a:cubicBezTo>
                  <a:cubicBezTo>
                    <a:pt x="57115" y="34584"/>
                    <a:pt x="57175" y="34584"/>
                    <a:pt x="57265" y="34584"/>
                  </a:cubicBezTo>
                  <a:cubicBezTo>
                    <a:pt x="76073" y="36239"/>
                    <a:pt x="81249" y="24925"/>
                    <a:pt x="81881" y="23299"/>
                  </a:cubicBezTo>
                  <a:cubicBezTo>
                    <a:pt x="81941" y="23179"/>
                    <a:pt x="82001" y="23059"/>
                    <a:pt x="82121" y="22968"/>
                  </a:cubicBezTo>
                  <a:lnTo>
                    <a:pt x="87087" y="18816"/>
                  </a:lnTo>
                  <a:lnTo>
                    <a:pt x="89343" y="16920"/>
                  </a:lnTo>
                  <a:lnTo>
                    <a:pt x="94851" y="12316"/>
                  </a:lnTo>
                  <a:cubicBezTo>
                    <a:pt x="95121" y="12105"/>
                    <a:pt x="95212" y="11744"/>
                    <a:pt x="95121" y="11413"/>
                  </a:cubicBezTo>
                  <a:cubicBezTo>
                    <a:pt x="91089" y="-2038"/>
                    <a:pt x="59913" y="129"/>
                    <a:pt x="59913" y="129"/>
                  </a:cubicBezTo>
                  <a:cubicBezTo>
                    <a:pt x="30844" y="3198"/>
                    <a:pt x="31476" y="26670"/>
                    <a:pt x="34606" y="40843"/>
                  </a:cubicBezTo>
                  <a:cubicBezTo>
                    <a:pt x="32319" y="41445"/>
                    <a:pt x="30875" y="43220"/>
                    <a:pt x="30543" y="45959"/>
                  </a:cubicBezTo>
                  <a:cubicBezTo>
                    <a:pt x="29942" y="50714"/>
                    <a:pt x="32680" y="56943"/>
                    <a:pt x="33854" y="59410"/>
                  </a:cubicBezTo>
                  <a:cubicBezTo>
                    <a:pt x="34786" y="61306"/>
                    <a:pt x="38006" y="67535"/>
                    <a:pt x="41046" y="68287"/>
                  </a:cubicBezTo>
                  <a:cubicBezTo>
                    <a:pt x="41377" y="68378"/>
                    <a:pt x="41708" y="68378"/>
                    <a:pt x="42009" y="68348"/>
                  </a:cubicBezTo>
                  <a:cubicBezTo>
                    <a:pt x="42189" y="68318"/>
                    <a:pt x="42400" y="68408"/>
                    <a:pt x="42490" y="68588"/>
                  </a:cubicBezTo>
                  <a:cubicBezTo>
                    <a:pt x="44416" y="71778"/>
                    <a:pt x="46522" y="74336"/>
                    <a:pt x="48629" y="76382"/>
                  </a:cubicBezTo>
                  <a:lnTo>
                    <a:pt x="48599" y="76382"/>
                  </a:lnTo>
                  <a:cubicBezTo>
                    <a:pt x="47184" y="79692"/>
                    <a:pt x="44897" y="84326"/>
                    <a:pt x="43182" y="86764"/>
                  </a:cubicBezTo>
                  <a:lnTo>
                    <a:pt x="15407" y="103977"/>
                  </a:lnTo>
                  <a:cubicBezTo>
                    <a:pt x="782" y="109363"/>
                    <a:pt x="0" y="127449"/>
                    <a:pt x="0" y="127449"/>
                  </a:cubicBezTo>
                  <a:cubicBezTo>
                    <a:pt x="16220" y="135754"/>
                    <a:pt x="67226" y="136536"/>
                    <a:pt x="67226" y="136536"/>
                  </a:cubicBezTo>
                  <a:cubicBezTo>
                    <a:pt x="67226" y="136536"/>
                    <a:pt x="118232" y="135754"/>
                    <a:pt x="134452" y="127449"/>
                  </a:cubicBezTo>
                  <a:cubicBezTo>
                    <a:pt x="134482" y="127419"/>
                    <a:pt x="133699" y="109333"/>
                    <a:pt x="119074" y="103947"/>
                  </a:cubicBezTo>
                  <a:close/>
                  <a:moveTo>
                    <a:pt x="67256" y="106865"/>
                  </a:moveTo>
                  <a:cubicBezTo>
                    <a:pt x="49562" y="106264"/>
                    <a:pt x="45258" y="95100"/>
                    <a:pt x="44235" y="89472"/>
                  </a:cubicBezTo>
                  <a:cubicBezTo>
                    <a:pt x="46673" y="86824"/>
                    <a:pt x="49501" y="80655"/>
                    <a:pt x="50615" y="78158"/>
                  </a:cubicBezTo>
                  <a:cubicBezTo>
                    <a:pt x="53263" y="80354"/>
                    <a:pt x="55851" y="81799"/>
                    <a:pt x="58017" y="82762"/>
                  </a:cubicBezTo>
                  <a:cubicBezTo>
                    <a:pt x="62892" y="84898"/>
                    <a:pt x="66684" y="84959"/>
                    <a:pt x="67196" y="84959"/>
                  </a:cubicBezTo>
                  <a:lnTo>
                    <a:pt x="67256" y="84959"/>
                  </a:lnTo>
                  <a:cubicBezTo>
                    <a:pt x="67768" y="84959"/>
                    <a:pt x="71559" y="84868"/>
                    <a:pt x="76434" y="82762"/>
                  </a:cubicBezTo>
                  <a:cubicBezTo>
                    <a:pt x="78510" y="81859"/>
                    <a:pt x="80978" y="80475"/>
                    <a:pt x="83536" y="78428"/>
                  </a:cubicBezTo>
                  <a:cubicBezTo>
                    <a:pt x="84739" y="81016"/>
                    <a:pt x="87508" y="86644"/>
                    <a:pt x="90186" y="89713"/>
                  </a:cubicBezTo>
                  <a:cubicBezTo>
                    <a:pt x="89133" y="95370"/>
                    <a:pt x="84739" y="106264"/>
                    <a:pt x="67256" y="106865"/>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6" name="Freeform: Shape 1314">
              <a:extLst>
                <a:ext uri="{FF2B5EF4-FFF2-40B4-BE49-F238E27FC236}">
                  <a16:creationId xmlns:a16="http://schemas.microsoft.com/office/drawing/2014/main" id="{99B5828A-2A6D-4753-A839-099F026B4440}"/>
                </a:ext>
              </a:extLst>
            </p:cNvPr>
            <p:cNvSpPr/>
            <p:nvPr/>
          </p:nvSpPr>
          <p:spPr>
            <a:xfrm>
              <a:off x="18063790" y="4770284"/>
              <a:ext cx="258792" cy="258792"/>
            </a:xfrm>
            <a:custGeom>
              <a:avLst/>
              <a:gdLst>
                <a:gd name="connsiteX0" fmla="*/ 259184 w 258792"/>
                <a:gd name="connsiteY0" fmla="*/ 109144 h 258792"/>
                <a:gd name="connsiteX1" fmla="*/ 233214 w 258792"/>
                <a:gd name="connsiteY1" fmla="*/ 103938 h 258792"/>
                <a:gd name="connsiteX2" fmla="*/ 221839 w 258792"/>
                <a:gd name="connsiteY2" fmla="*/ 76524 h 258792"/>
                <a:gd name="connsiteX3" fmla="*/ 236524 w 258792"/>
                <a:gd name="connsiteY3" fmla="*/ 54467 h 258792"/>
                <a:gd name="connsiteX4" fmla="*/ 236253 w 258792"/>
                <a:gd name="connsiteY4" fmla="*/ 51819 h 258792"/>
                <a:gd name="connsiteX5" fmla="*/ 209050 w 258792"/>
                <a:gd name="connsiteY5" fmla="*/ 24616 h 258792"/>
                <a:gd name="connsiteX6" fmla="*/ 206402 w 258792"/>
                <a:gd name="connsiteY6" fmla="*/ 24345 h 258792"/>
                <a:gd name="connsiteX7" fmla="*/ 184345 w 258792"/>
                <a:gd name="connsiteY7" fmla="*/ 39030 h 258792"/>
                <a:gd name="connsiteX8" fmla="*/ 156931 w 258792"/>
                <a:gd name="connsiteY8" fmla="*/ 27655 h 258792"/>
                <a:gd name="connsiteX9" fmla="*/ 151724 w 258792"/>
                <a:gd name="connsiteY9" fmla="*/ 1685 h 258792"/>
                <a:gd name="connsiteX10" fmla="*/ 149678 w 258792"/>
                <a:gd name="connsiteY10" fmla="*/ 0 h 258792"/>
                <a:gd name="connsiteX11" fmla="*/ 111190 w 258792"/>
                <a:gd name="connsiteY11" fmla="*/ 0 h 258792"/>
                <a:gd name="connsiteX12" fmla="*/ 109144 w 258792"/>
                <a:gd name="connsiteY12" fmla="*/ 1685 h 258792"/>
                <a:gd name="connsiteX13" fmla="*/ 103938 w 258792"/>
                <a:gd name="connsiteY13" fmla="*/ 27655 h 258792"/>
                <a:gd name="connsiteX14" fmla="*/ 76524 w 258792"/>
                <a:gd name="connsiteY14" fmla="*/ 39030 h 258792"/>
                <a:gd name="connsiteX15" fmla="*/ 54467 w 258792"/>
                <a:gd name="connsiteY15" fmla="*/ 24345 h 258792"/>
                <a:gd name="connsiteX16" fmla="*/ 51819 w 258792"/>
                <a:gd name="connsiteY16" fmla="*/ 24616 h 258792"/>
                <a:gd name="connsiteX17" fmla="*/ 24615 w 258792"/>
                <a:gd name="connsiteY17" fmla="*/ 51819 h 258792"/>
                <a:gd name="connsiteX18" fmla="*/ 24344 w 258792"/>
                <a:gd name="connsiteY18" fmla="*/ 54467 h 258792"/>
                <a:gd name="connsiteX19" fmla="*/ 39029 w 258792"/>
                <a:gd name="connsiteY19" fmla="*/ 76524 h 258792"/>
                <a:gd name="connsiteX20" fmla="*/ 27655 w 258792"/>
                <a:gd name="connsiteY20" fmla="*/ 103938 h 258792"/>
                <a:gd name="connsiteX21" fmla="*/ 1685 w 258792"/>
                <a:gd name="connsiteY21" fmla="*/ 109144 h 258792"/>
                <a:gd name="connsiteX22" fmla="*/ 0 w 258792"/>
                <a:gd name="connsiteY22" fmla="*/ 111191 h 258792"/>
                <a:gd name="connsiteX23" fmla="*/ 0 w 258792"/>
                <a:gd name="connsiteY23" fmla="*/ 149678 h 258792"/>
                <a:gd name="connsiteX24" fmla="*/ 1685 w 258792"/>
                <a:gd name="connsiteY24" fmla="*/ 151725 h 258792"/>
                <a:gd name="connsiteX25" fmla="*/ 27655 w 258792"/>
                <a:gd name="connsiteY25" fmla="*/ 156931 h 258792"/>
                <a:gd name="connsiteX26" fmla="*/ 39029 w 258792"/>
                <a:gd name="connsiteY26" fmla="*/ 184345 h 258792"/>
                <a:gd name="connsiteX27" fmla="*/ 24344 w 258792"/>
                <a:gd name="connsiteY27" fmla="*/ 206402 h 258792"/>
                <a:gd name="connsiteX28" fmla="*/ 24615 w 258792"/>
                <a:gd name="connsiteY28" fmla="*/ 209050 h 258792"/>
                <a:gd name="connsiteX29" fmla="*/ 51819 w 258792"/>
                <a:gd name="connsiteY29" fmla="*/ 236253 h 258792"/>
                <a:gd name="connsiteX30" fmla="*/ 54467 w 258792"/>
                <a:gd name="connsiteY30" fmla="*/ 236525 h 258792"/>
                <a:gd name="connsiteX31" fmla="*/ 76524 w 258792"/>
                <a:gd name="connsiteY31" fmla="*/ 221840 h 258792"/>
                <a:gd name="connsiteX32" fmla="*/ 103938 w 258792"/>
                <a:gd name="connsiteY32" fmla="*/ 233214 h 258792"/>
                <a:gd name="connsiteX33" fmla="*/ 109144 w 258792"/>
                <a:gd name="connsiteY33" fmla="*/ 259184 h 258792"/>
                <a:gd name="connsiteX34" fmla="*/ 111190 w 258792"/>
                <a:gd name="connsiteY34" fmla="*/ 260869 h 258792"/>
                <a:gd name="connsiteX35" fmla="*/ 149678 w 258792"/>
                <a:gd name="connsiteY35" fmla="*/ 260869 h 258792"/>
                <a:gd name="connsiteX36" fmla="*/ 151724 w 258792"/>
                <a:gd name="connsiteY36" fmla="*/ 259184 h 258792"/>
                <a:gd name="connsiteX37" fmla="*/ 156931 w 258792"/>
                <a:gd name="connsiteY37" fmla="*/ 233214 h 258792"/>
                <a:gd name="connsiteX38" fmla="*/ 184345 w 258792"/>
                <a:gd name="connsiteY38" fmla="*/ 221840 h 258792"/>
                <a:gd name="connsiteX39" fmla="*/ 206402 w 258792"/>
                <a:gd name="connsiteY39" fmla="*/ 236525 h 258792"/>
                <a:gd name="connsiteX40" fmla="*/ 209050 w 258792"/>
                <a:gd name="connsiteY40" fmla="*/ 236253 h 258792"/>
                <a:gd name="connsiteX41" fmla="*/ 236253 w 258792"/>
                <a:gd name="connsiteY41" fmla="*/ 209050 h 258792"/>
                <a:gd name="connsiteX42" fmla="*/ 236524 w 258792"/>
                <a:gd name="connsiteY42" fmla="*/ 206402 h 258792"/>
                <a:gd name="connsiteX43" fmla="*/ 221839 w 258792"/>
                <a:gd name="connsiteY43" fmla="*/ 184345 h 258792"/>
                <a:gd name="connsiteX44" fmla="*/ 233214 w 258792"/>
                <a:gd name="connsiteY44" fmla="*/ 156931 h 258792"/>
                <a:gd name="connsiteX45" fmla="*/ 259184 w 258792"/>
                <a:gd name="connsiteY45" fmla="*/ 151725 h 258792"/>
                <a:gd name="connsiteX46" fmla="*/ 260869 w 258792"/>
                <a:gd name="connsiteY46" fmla="*/ 149678 h 258792"/>
                <a:gd name="connsiteX47" fmla="*/ 260869 w 258792"/>
                <a:gd name="connsiteY47" fmla="*/ 111191 h 258792"/>
                <a:gd name="connsiteX48" fmla="*/ 259184 w 258792"/>
                <a:gd name="connsiteY48" fmla="*/ 109144 h 258792"/>
                <a:gd name="connsiteX49" fmla="*/ 130480 w 258792"/>
                <a:gd name="connsiteY49" fmla="*/ 191236 h 258792"/>
                <a:gd name="connsiteX50" fmla="*/ 69694 w 258792"/>
                <a:gd name="connsiteY50" fmla="*/ 130450 h 258792"/>
                <a:gd name="connsiteX51" fmla="*/ 130480 w 258792"/>
                <a:gd name="connsiteY51" fmla="*/ 69663 h 258792"/>
                <a:gd name="connsiteX52" fmla="*/ 191266 w 258792"/>
                <a:gd name="connsiteY52" fmla="*/ 130450 h 258792"/>
                <a:gd name="connsiteX53" fmla="*/ 130480 w 258792"/>
                <a:gd name="connsiteY53" fmla="*/ 191236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792" h="258792">
                  <a:moveTo>
                    <a:pt x="259184" y="109144"/>
                  </a:moveTo>
                  <a:lnTo>
                    <a:pt x="233214" y="103938"/>
                  </a:lnTo>
                  <a:cubicBezTo>
                    <a:pt x="230716" y="94189"/>
                    <a:pt x="226835" y="84980"/>
                    <a:pt x="221839" y="76524"/>
                  </a:cubicBezTo>
                  <a:lnTo>
                    <a:pt x="236524" y="54467"/>
                  </a:lnTo>
                  <a:cubicBezTo>
                    <a:pt x="237066" y="53624"/>
                    <a:pt x="236976" y="52541"/>
                    <a:pt x="236253" y="51819"/>
                  </a:cubicBezTo>
                  <a:lnTo>
                    <a:pt x="209050" y="24616"/>
                  </a:lnTo>
                  <a:cubicBezTo>
                    <a:pt x="208358" y="23923"/>
                    <a:pt x="207245" y="23803"/>
                    <a:pt x="206402" y="24345"/>
                  </a:cubicBezTo>
                  <a:lnTo>
                    <a:pt x="184345" y="39030"/>
                  </a:lnTo>
                  <a:cubicBezTo>
                    <a:pt x="175888" y="34034"/>
                    <a:pt x="166680" y="30183"/>
                    <a:pt x="156931" y="27655"/>
                  </a:cubicBezTo>
                  <a:lnTo>
                    <a:pt x="151724" y="1685"/>
                  </a:lnTo>
                  <a:cubicBezTo>
                    <a:pt x="151514" y="692"/>
                    <a:pt x="150671" y="0"/>
                    <a:pt x="149678" y="0"/>
                  </a:cubicBezTo>
                  <a:lnTo>
                    <a:pt x="111190" y="0"/>
                  </a:lnTo>
                  <a:cubicBezTo>
                    <a:pt x="110197" y="0"/>
                    <a:pt x="109325" y="692"/>
                    <a:pt x="109144" y="1685"/>
                  </a:cubicBezTo>
                  <a:lnTo>
                    <a:pt x="103938" y="27655"/>
                  </a:lnTo>
                  <a:cubicBezTo>
                    <a:pt x="94188" y="30152"/>
                    <a:pt x="84980" y="34034"/>
                    <a:pt x="76524" y="39030"/>
                  </a:cubicBezTo>
                  <a:lnTo>
                    <a:pt x="54467" y="24345"/>
                  </a:lnTo>
                  <a:cubicBezTo>
                    <a:pt x="53624" y="23803"/>
                    <a:pt x="52541" y="23893"/>
                    <a:pt x="51819" y="24616"/>
                  </a:cubicBezTo>
                  <a:lnTo>
                    <a:pt x="24615" y="51819"/>
                  </a:lnTo>
                  <a:cubicBezTo>
                    <a:pt x="23923" y="52511"/>
                    <a:pt x="23803" y="53624"/>
                    <a:pt x="24344" y="54467"/>
                  </a:cubicBezTo>
                  <a:lnTo>
                    <a:pt x="39029" y="76524"/>
                  </a:lnTo>
                  <a:cubicBezTo>
                    <a:pt x="34034" y="84980"/>
                    <a:pt x="30183" y="94189"/>
                    <a:pt x="27655" y="103938"/>
                  </a:cubicBezTo>
                  <a:lnTo>
                    <a:pt x="1685" y="109144"/>
                  </a:lnTo>
                  <a:cubicBezTo>
                    <a:pt x="692" y="109355"/>
                    <a:pt x="0" y="110197"/>
                    <a:pt x="0" y="111191"/>
                  </a:cubicBezTo>
                  <a:lnTo>
                    <a:pt x="0" y="149678"/>
                  </a:lnTo>
                  <a:cubicBezTo>
                    <a:pt x="0" y="150672"/>
                    <a:pt x="692" y="151544"/>
                    <a:pt x="1685" y="151725"/>
                  </a:cubicBezTo>
                  <a:lnTo>
                    <a:pt x="27655" y="156931"/>
                  </a:lnTo>
                  <a:cubicBezTo>
                    <a:pt x="30152" y="166680"/>
                    <a:pt x="34034" y="175889"/>
                    <a:pt x="39029" y="184345"/>
                  </a:cubicBezTo>
                  <a:lnTo>
                    <a:pt x="24344" y="206402"/>
                  </a:lnTo>
                  <a:cubicBezTo>
                    <a:pt x="23803" y="207245"/>
                    <a:pt x="23893" y="208328"/>
                    <a:pt x="24615" y="209050"/>
                  </a:cubicBezTo>
                  <a:lnTo>
                    <a:pt x="51819" y="236253"/>
                  </a:lnTo>
                  <a:cubicBezTo>
                    <a:pt x="52511" y="236946"/>
                    <a:pt x="53624" y="237066"/>
                    <a:pt x="54467" y="236525"/>
                  </a:cubicBezTo>
                  <a:lnTo>
                    <a:pt x="76524" y="221840"/>
                  </a:lnTo>
                  <a:cubicBezTo>
                    <a:pt x="84980" y="226835"/>
                    <a:pt x="94188" y="230686"/>
                    <a:pt x="103938" y="233214"/>
                  </a:cubicBezTo>
                  <a:lnTo>
                    <a:pt x="109144" y="259184"/>
                  </a:lnTo>
                  <a:cubicBezTo>
                    <a:pt x="109355" y="260177"/>
                    <a:pt x="110197" y="260869"/>
                    <a:pt x="111190" y="260869"/>
                  </a:cubicBezTo>
                  <a:lnTo>
                    <a:pt x="149678" y="260869"/>
                  </a:lnTo>
                  <a:cubicBezTo>
                    <a:pt x="150671" y="260869"/>
                    <a:pt x="151544" y="260177"/>
                    <a:pt x="151724" y="259184"/>
                  </a:cubicBezTo>
                  <a:lnTo>
                    <a:pt x="156931" y="233214"/>
                  </a:lnTo>
                  <a:cubicBezTo>
                    <a:pt x="166680" y="230717"/>
                    <a:pt x="175888" y="226835"/>
                    <a:pt x="184345" y="221840"/>
                  </a:cubicBezTo>
                  <a:lnTo>
                    <a:pt x="206402" y="236525"/>
                  </a:lnTo>
                  <a:cubicBezTo>
                    <a:pt x="207245" y="237066"/>
                    <a:pt x="208328" y="236976"/>
                    <a:pt x="209050" y="236253"/>
                  </a:cubicBezTo>
                  <a:lnTo>
                    <a:pt x="236253" y="209050"/>
                  </a:lnTo>
                  <a:cubicBezTo>
                    <a:pt x="236946" y="208358"/>
                    <a:pt x="237066" y="207245"/>
                    <a:pt x="236524" y="206402"/>
                  </a:cubicBezTo>
                  <a:lnTo>
                    <a:pt x="221839" y="184345"/>
                  </a:lnTo>
                  <a:cubicBezTo>
                    <a:pt x="226835" y="175889"/>
                    <a:pt x="230687" y="166680"/>
                    <a:pt x="233214" y="156931"/>
                  </a:cubicBezTo>
                  <a:lnTo>
                    <a:pt x="259184" y="151725"/>
                  </a:lnTo>
                  <a:cubicBezTo>
                    <a:pt x="260177" y="151514"/>
                    <a:pt x="260869" y="150672"/>
                    <a:pt x="260869" y="149678"/>
                  </a:cubicBezTo>
                  <a:lnTo>
                    <a:pt x="260869" y="111191"/>
                  </a:lnTo>
                  <a:cubicBezTo>
                    <a:pt x="260869" y="110197"/>
                    <a:pt x="260146" y="109325"/>
                    <a:pt x="259184" y="109144"/>
                  </a:cubicBezTo>
                  <a:close/>
                  <a:moveTo>
                    <a:pt x="130480" y="191236"/>
                  </a:moveTo>
                  <a:cubicBezTo>
                    <a:pt x="96897" y="191236"/>
                    <a:pt x="69694" y="164032"/>
                    <a:pt x="69694" y="130450"/>
                  </a:cubicBezTo>
                  <a:cubicBezTo>
                    <a:pt x="69694" y="96867"/>
                    <a:pt x="96897" y="69663"/>
                    <a:pt x="130480" y="69663"/>
                  </a:cubicBezTo>
                  <a:cubicBezTo>
                    <a:pt x="164062" y="69663"/>
                    <a:pt x="191266" y="96867"/>
                    <a:pt x="191266" y="130450"/>
                  </a:cubicBezTo>
                  <a:cubicBezTo>
                    <a:pt x="191266" y="164002"/>
                    <a:pt x="164062" y="191236"/>
                    <a:pt x="130480" y="19123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7" name="Freeform: Shape 1315">
              <a:extLst>
                <a:ext uri="{FF2B5EF4-FFF2-40B4-BE49-F238E27FC236}">
                  <a16:creationId xmlns:a16="http://schemas.microsoft.com/office/drawing/2014/main" id="{3D343F46-675F-432F-9B8A-24B116D785DB}"/>
                </a:ext>
              </a:extLst>
            </p:cNvPr>
            <p:cNvSpPr/>
            <p:nvPr/>
          </p:nvSpPr>
          <p:spPr>
            <a:xfrm>
              <a:off x="17942790" y="4248215"/>
              <a:ext cx="502539" cy="659018"/>
            </a:xfrm>
            <a:custGeom>
              <a:avLst/>
              <a:gdLst>
                <a:gd name="connsiteX0" fmla="*/ 502869 w 502538"/>
                <a:gd name="connsiteY0" fmla="*/ 134692 h 659017"/>
                <a:gd name="connsiteX1" fmla="*/ 500463 w 502538"/>
                <a:gd name="connsiteY1" fmla="*/ 128855 h 659017"/>
                <a:gd name="connsiteX2" fmla="*/ 374015 w 502538"/>
                <a:gd name="connsiteY2" fmla="*/ 2408 h 659017"/>
                <a:gd name="connsiteX3" fmla="*/ 368177 w 502538"/>
                <a:gd name="connsiteY3" fmla="*/ 0 h 659017"/>
                <a:gd name="connsiteX4" fmla="*/ 368177 w 502538"/>
                <a:gd name="connsiteY4" fmla="*/ 0 h 659017"/>
                <a:gd name="connsiteX5" fmla="*/ 8245 w 502538"/>
                <a:gd name="connsiteY5" fmla="*/ 0 h 659017"/>
                <a:gd name="connsiteX6" fmla="*/ 0 w 502538"/>
                <a:gd name="connsiteY6" fmla="*/ 8245 h 659017"/>
                <a:gd name="connsiteX7" fmla="*/ 0 w 502538"/>
                <a:gd name="connsiteY7" fmla="*/ 653030 h 659017"/>
                <a:gd name="connsiteX8" fmla="*/ 8245 w 502538"/>
                <a:gd name="connsiteY8" fmla="*/ 661275 h 659017"/>
                <a:gd name="connsiteX9" fmla="*/ 102343 w 502538"/>
                <a:gd name="connsiteY9" fmla="*/ 661275 h 659017"/>
                <a:gd name="connsiteX10" fmla="*/ 102343 w 502538"/>
                <a:gd name="connsiteY10" fmla="*/ 644784 h 659017"/>
                <a:gd name="connsiteX11" fmla="*/ 16490 w 502538"/>
                <a:gd name="connsiteY11" fmla="*/ 644784 h 659017"/>
                <a:gd name="connsiteX12" fmla="*/ 16490 w 502538"/>
                <a:gd name="connsiteY12" fmla="*/ 16490 h 659017"/>
                <a:gd name="connsiteX13" fmla="*/ 359932 w 502538"/>
                <a:gd name="connsiteY13" fmla="*/ 16490 h 659017"/>
                <a:gd name="connsiteX14" fmla="*/ 359932 w 502538"/>
                <a:gd name="connsiteY14" fmla="*/ 134692 h 659017"/>
                <a:gd name="connsiteX15" fmla="*/ 368177 w 502538"/>
                <a:gd name="connsiteY15" fmla="*/ 142938 h 659017"/>
                <a:gd name="connsiteX16" fmla="*/ 486379 w 502538"/>
                <a:gd name="connsiteY16" fmla="*/ 142938 h 659017"/>
                <a:gd name="connsiteX17" fmla="*/ 486379 w 502538"/>
                <a:gd name="connsiteY17" fmla="*/ 644784 h 659017"/>
                <a:gd name="connsiteX18" fmla="*/ 400616 w 502538"/>
                <a:gd name="connsiteY18" fmla="*/ 644784 h 659017"/>
                <a:gd name="connsiteX19" fmla="*/ 400616 w 502538"/>
                <a:gd name="connsiteY19" fmla="*/ 661275 h 659017"/>
                <a:gd name="connsiteX20" fmla="*/ 494654 w 502538"/>
                <a:gd name="connsiteY20" fmla="*/ 661275 h 659017"/>
                <a:gd name="connsiteX21" fmla="*/ 502900 w 502538"/>
                <a:gd name="connsiteY21" fmla="*/ 653030 h 659017"/>
                <a:gd name="connsiteX22" fmla="*/ 502869 w 502538"/>
                <a:gd name="connsiteY22" fmla="*/ 134692 h 659017"/>
                <a:gd name="connsiteX23" fmla="*/ 502869 w 502538"/>
                <a:gd name="connsiteY23" fmla="*/ 134692 h 659017"/>
                <a:gd name="connsiteX24" fmla="*/ 376453 w 502538"/>
                <a:gd name="connsiteY24" fmla="*/ 126447 h 659017"/>
                <a:gd name="connsiteX25" fmla="*/ 376453 w 502538"/>
                <a:gd name="connsiteY25" fmla="*/ 28166 h 659017"/>
                <a:gd name="connsiteX26" fmla="*/ 474734 w 502538"/>
                <a:gd name="connsiteY26" fmla="*/ 126447 h 659017"/>
                <a:gd name="connsiteX27" fmla="*/ 376453 w 502538"/>
                <a:gd name="connsiteY27" fmla="*/ 126447 h 6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38" h="659017">
                  <a:moveTo>
                    <a:pt x="502869" y="134692"/>
                  </a:moveTo>
                  <a:cubicBezTo>
                    <a:pt x="502869" y="132556"/>
                    <a:pt x="502027" y="130450"/>
                    <a:pt x="500463" y="128855"/>
                  </a:cubicBezTo>
                  <a:lnTo>
                    <a:pt x="374015" y="2408"/>
                  </a:lnTo>
                  <a:cubicBezTo>
                    <a:pt x="372450" y="843"/>
                    <a:pt x="370314" y="0"/>
                    <a:pt x="368177" y="0"/>
                  </a:cubicBezTo>
                  <a:lnTo>
                    <a:pt x="368177" y="0"/>
                  </a:lnTo>
                  <a:lnTo>
                    <a:pt x="8245" y="0"/>
                  </a:lnTo>
                  <a:cubicBezTo>
                    <a:pt x="3701" y="0"/>
                    <a:pt x="0" y="3701"/>
                    <a:pt x="0" y="8245"/>
                  </a:cubicBezTo>
                  <a:lnTo>
                    <a:pt x="0" y="653030"/>
                  </a:lnTo>
                  <a:cubicBezTo>
                    <a:pt x="0" y="657574"/>
                    <a:pt x="3701" y="661275"/>
                    <a:pt x="8245" y="661275"/>
                  </a:cubicBezTo>
                  <a:lnTo>
                    <a:pt x="102343" y="661275"/>
                  </a:lnTo>
                  <a:lnTo>
                    <a:pt x="102343" y="644784"/>
                  </a:lnTo>
                  <a:lnTo>
                    <a:pt x="16490" y="644784"/>
                  </a:lnTo>
                  <a:lnTo>
                    <a:pt x="16490" y="16490"/>
                  </a:lnTo>
                  <a:lnTo>
                    <a:pt x="359932" y="16490"/>
                  </a:lnTo>
                  <a:lnTo>
                    <a:pt x="359932" y="134692"/>
                  </a:lnTo>
                  <a:cubicBezTo>
                    <a:pt x="359932" y="139236"/>
                    <a:pt x="363633" y="142938"/>
                    <a:pt x="368177" y="142938"/>
                  </a:cubicBezTo>
                  <a:lnTo>
                    <a:pt x="486379" y="142938"/>
                  </a:lnTo>
                  <a:lnTo>
                    <a:pt x="486379" y="644784"/>
                  </a:lnTo>
                  <a:lnTo>
                    <a:pt x="400616" y="644784"/>
                  </a:lnTo>
                  <a:lnTo>
                    <a:pt x="400616" y="661275"/>
                  </a:lnTo>
                  <a:lnTo>
                    <a:pt x="494654" y="661275"/>
                  </a:lnTo>
                  <a:cubicBezTo>
                    <a:pt x="499198" y="661275"/>
                    <a:pt x="502900" y="657574"/>
                    <a:pt x="502900" y="653030"/>
                  </a:cubicBezTo>
                  <a:lnTo>
                    <a:pt x="502869" y="134692"/>
                  </a:lnTo>
                  <a:lnTo>
                    <a:pt x="502869" y="134692"/>
                  </a:lnTo>
                  <a:close/>
                  <a:moveTo>
                    <a:pt x="376453" y="126447"/>
                  </a:moveTo>
                  <a:lnTo>
                    <a:pt x="376453" y="28166"/>
                  </a:lnTo>
                  <a:lnTo>
                    <a:pt x="474734" y="126447"/>
                  </a:lnTo>
                  <a:lnTo>
                    <a:pt x="376453" y="126447"/>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8" name="Freeform: Shape 1316">
              <a:extLst>
                <a:ext uri="{FF2B5EF4-FFF2-40B4-BE49-F238E27FC236}">
                  <a16:creationId xmlns:a16="http://schemas.microsoft.com/office/drawing/2014/main" id="{0E9207FA-30CE-44BE-B0EE-B27A889CAF2D}"/>
                </a:ext>
              </a:extLst>
            </p:cNvPr>
            <p:cNvSpPr/>
            <p:nvPr/>
          </p:nvSpPr>
          <p:spPr>
            <a:xfrm>
              <a:off x="18004117" y="4571224"/>
              <a:ext cx="379161" cy="12037"/>
            </a:xfrm>
            <a:custGeom>
              <a:avLst/>
              <a:gdLst>
                <a:gd name="connsiteX0" fmla="*/ 0 w 379161"/>
                <a:gd name="connsiteY0" fmla="*/ 7493 h 12036"/>
                <a:gd name="connsiteX1" fmla="*/ 7493 w 379161"/>
                <a:gd name="connsiteY1" fmla="*/ 14986 h 12036"/>
                <a:gd name="connsiteX2" fmla="*/ 372722 w 379161"/>
                <a:gd name="connsiteY2" fmla="*/ 14986 h 12036"/>
                <a:gd name="connsiteX3" fmla="*/ 380215 w 379161"/>
                <a:gd name="connsiteY3" fmla="*/ 7493 h 12036"/>
                <a:gd name="connsiteX4" fmla="*/ 372722 w 379161"/>
                <a:gd name="connsiteY4" fmla="*/ 0 h 12036"/>
                <a:gd name="connsiteX5" fmla="*/ 7493 w 379161"/>
                <a:gd name="connsiteY5" fmla="*/ 0 h 12036"/>
                <a:gd name="connsiteX6" fmla="*/ 0 w 379161"/>
                <a:gd name="connsiteY6" fmla="*/ 7493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0" y="7493"/>
                  </a:moveTo>
                  <a:cubicBezTo>
                    <a:pt x="0" y="11646"/>
                    <a:pt x="3371" y="14986"/>
                    <a:pt x="7493" y="14986"/>
                  </a:cubicBezTo>
                  <a:lnTo>
                    <a:pt x="372722" y="14986"/>
                  </a:lnTo>
                  <a:cubicBezTo>
                    <a:pt x="376874" y="14986"/>
                    <a:pt x="380215" y="11616"/>
                    <a:pt x="380215" y="7493"/>
                  </a:cubicBezTo>
                  <a:cubicBezTo>
                    <a:pt x="380215" y="3370"/>
                    <a:pt x="376844" y="0"/>
                    <a:pt x="372722" y="0"/>
                  </a:cubicBezTo>
                  <a:lnTo>
                    <a:pt x="7493" y="0"/>
                  </a:lnTo>
                  <a:cubicBezTo>
                    <a:pt x="3371" y="0"/>
                    <a:pt x="0" y="3370"/>
                    <a:pt x="0" y="7493"/>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9" name="Freeform: Shape 1317">
              <a:extLst>
                <a:ext uri="{FF2B5EF4-FFF2-40B4-BE49-F238E27FC236}">
                  <a16:creationId xmlns:a16="http://schemas.microsoft.com/office/drawing/2014/main" id="{4E2E0BA0-473F-4FFB-B09C-9B051C5E6D16}"/>
                </a:ext>
              </a:extLst>
            </p:cNvPr>
            <p:cNvSpPr/>
            <p:nvPr/>
          </p:nvSpPr>
          <p:spPr>
            <a:xfrm>
              <a:off x="18091505" y="4485732"/>
              <a:ext cx="204627" cy="12037"/>
            </a:xfrm>
            <a:custGeom>
              <a:avLst/>
              <a:gdLst>
                <a:gd name="connsiteX0" fmla="*/ 197976 w 204626"/>
                <a:gd name="connsiteY0" fmla="*/ 14986 h 12036"/>
                <a:gd name="connsiteX1" fmla="*/ 205469 w 204626"/>
                <a:gd name="connsiteY1" fmla="*/ 7493 h 12036"/>
                <a:gd name="connsiteX2" fmla="*/ 197976 w 204626"/>
                <a:gd name="connsiteY2" fmla="*/ 0 h 12036"/>
                <a:gd name="connsiteX3" fmla="*/ 7493 w 204626"/>
                <a:gd name="connsiteY3" fmla="*/ 0 h 12036"/>
                <a:gd name="connsiteX4" fmla="*/ 0 w 204626"/>
                <a:gd name="connsiteY4" fmla="*/ 7493 h 12036"/>
                <a:gd name="connsiteX5" fmla="*/ 7493 w 204626"/>
                <a:gd name="connsiteY5" fmla="*/ 14986 h 12036"/>
                <a:gd name="connsiteX6" fmla="*/ 197976 w 204626"/>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26" h="12036">
                  <a:moveTo>
                    <a:pt x="197976" y="14986"/>
                  </a:moveTo>
                  <a:cubicBezTo>
                    <a:pt x="202129" y="14986"/>
                    <a:pt x="205469" y="11616"/>
                    <a:pt x="205469" y="7493"/>
                  </a:cubicBezTo>
                  <a:cubicBezTo>
                    <a:pt x="205469" y="3340"/>
                    <a:pt x="202099" y="0"/>
                    <a:pt x="197976" y="0"/>
                  </a:cubicBezTo>
                  <a:lnTo>
                    <a:pt x="7493" y="0"/>
                  </a:lnTo>
                  <a:cubicBezTo>
                    <a:pt x="3340" y="0"/>
                    <a:pt x="0" y="3370"/>
                    <a:pt x="0" y="7493"/>
                  </a:cubicBezTo>
                  <a:cubicBezTo>
                    <a:pt x="0" y="11646"/>
                    <a:pt x="3370" y="14986"/>
                    <a:pt x="7493" y="14986"/>
                  </a:cubicBezTo>
                  <a:lnTo>
                    <a:pt x="197976" y="14986"/>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0" name="Freeform: Shape 1318">
              <a:extLst>
                <a:ext uri="{FF2B5EF4-FFF2-40B4-BE49-F238E27FC236}">
                  <a16:creationId xmlns:a16="http://schemas.microsoft.com/office/drawing/2014/main" id="{694A8F1D-5DAF-4F49-8A9D-F78C3771A78A}"/>
                </a:ext>
              </a:extLst>
            </p:cNvPr>
            <p:cNvSpPr/>
            <p:nvPr/>
          </p:nvSpPr>
          <p:spPr>
            <a:xfrm>
              <a:off x="18004117" y="4718224"/>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4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1" name="Freeform: Shape 1319">
              <a:extLst>
                <a:ext uri="{FF2B5EF4-FFF2-40B4-BE49-F238E27FC236}">
                  <a16:creationId xmlns:a16="http://schemas.microsoft.com/office/drawing/2014/main" id="{4CAC4F4F-9013-4814-A6D4-F2157471A92F}"/>
                </a:ext>
              </a:extLst>
            </p:cNvPr>
            <p:cNvSpPr/>
            <p:nvPr/>
          </p:nvSpPr>
          <p:spPr>
            <a:xfrm>
              <a:off x="18004117" y="4644739"/>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1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2" name="Freeform: Shape 1320">
              <a:extLst>
                <a:ext uri="{FF2B5EF4-FFF2-40B4-BE49-F238E27FC236}">
                  <a16:creationId xmlns:a16="http://schemas.microsoft.com/office/drawing/2014/main" id="{329E356F-9034-4387-93FC-35DC65B728EA}"/>
                </a:ext>
              </a:extLst>
            </p:cNvPr>
            <p:cNvSpPr/>
            <p:nvPr/>
          </p:nvSpPr>
          <p:spPr>
            <a:xfrm>
              <a:off x="18163245" y="4874222"/>
              <a:ext cx="60184" cy="51157"/>
            </a:xfrm>
            <a:custGeom>
              <a:avLst/>
              <a:gdLst>
                <a:gd name="connsiteX0" fmla="*/ 46131 w 60184"/>
                <a:gd name="connsiteY0" fmla="*/ 0 h 51156"/>
                <a:gd name="connsiteX1" fmla="*/ 15377 w 60184"/>
                <a:gd name="connsiteY1" fmla="*/ 0 h 51156"/>
                <a:gd name="connsiteX2" fmla="*/ 0 w 60184"/>
                <a:gd name="connsiteY2" fmla="*/ 26601 h 51156"/>
                <a:gd name="connsiteX3" fmla="*/ 15377 w 60184"/>
                <a:gd name="connsiteY3" fmla="*/ 53233 h 51156"/>
                <a:gd name="connsiteX4" fmla="*/ 46131 w 60184"/>
                <a:gd name="connsiteY4" fmla="*/ 53233 h 51156"/>
                <a:gd name="connsiteX5" fmla="*/ 61509 w 60184"/>
                <a:gd name="connsiteY5" fmla="*/ 26601 h 5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 h="51156">
                  <a:moveTo>
                    <a:pt x="46131" y="0"/>
                  </a:moveTo>
                  <a:lnTo>
                    <a:pt x="15377" y="0"/>
                  </a:lnTo>
                  <a:lnTo>
                    <a:pt x="0" y="26601"/>
                  </a:lnTo>
                  <a:lnTo>
                    <a:pt x="15377" y="53233"/>
                  </a:lnTo>
                  <a:lnTo>
                    <a:pt x="46131" y="53233"/>
                  </a:lnTo>
                  <a:lnTo>
                    <a:pt x="61509" y="26601"/>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grpSp>
      <p:sp>
        <p:nvSpPr>
          <p:cNvPr id="153" name="TextBox 152">
            <a:extLst>
              <a:ext uri="{FF2B5EF4-FFF2-40B4-BE49-F238E27FC236}">
                <a16:creationId xmlns:a16="http://schemas.microsoft.com/office/drawing/2014/main" id="{E40D55EB-036B-418C-9EDB-B049621BB693}"/>
              </a:ext>
            </a:extLst>
          </p:cNvPr>
          <p:cNvSpPr txBox="1"/>
          <p:nvPr/>
        </p:nvSpPr>
        <p:spPr>
          <a:xfrm>
            <a:off x="6883496" y="4172599"/>
            <a:ext cx="2119491" cy="196208"/>
          </a:xfrm>
          <a:prstGeom prst="rect">
            <a:avLst/>
          </a:prstGeom>
          <a:noFill/>
        </p:spPr>
        <p:txBody>
          <a:bodyPr wrap="none" rtlCol="0">
            <a:spAutoFit/>
          </a:bodyPr>
          <a:lstStyle/>
          <a:p>
            <a:pPr algn="ctr" defTabSz="685783"/>
            <a:r>
              <a:rPr lang="en-US" sz="675">
                <a:solidFill>
                  <a:schemeClr val="tx2"/>
                </a:solidFill>
                <a:latin typeface="Verdana"/>
              </a:rPr>
              <a:t>* Click links to access additional information</a:t>
            </a:r>
          </a:p>
        </p:txBody>
      </p:sp>
      <p:grpSp>
        <p:nvGrpSpPr>
          <p:cNvPr id="64" name="Group 63">
            <a:extLst>
              <a:ext uri="{FF2B5EF4-FFF2-40B4-BE49-F238E27FC236}">
                <a16:creationId xmlns:a16="http://schemas.microsoft.com/office/drawing/2014/main" id="{DCBB7C0E-A714-0178-7D4B-5B932DFC137A}"/>
              </a:ext>
            </a:extLst>
          </p:cNvPr>
          <p:cNvGrpSpPr/>
          <p:nvPr/>
        </p:nvGrpSpPr>
        <p:grpSpPr>
          <a:xfrm>
            <a:off x="5580647" y="3557216"/>
            <a:ext cx="3257363" cy="526953"/>
            <a:chOff x="5734808" y="3179813"/>
            <a:chExt cx="3257363" cy="526953"/>
          </a:xfrm>
        </p:grpSpPr>
        <p:cxnSp>
          <p:nvCxnSpPr>
            <p:cNvPr id="61" name="Straight Connector 60">
              <a:extLst>
                <a:ext uri="{FF2B5EF4-FFF2-40B4-BE49-F238E27FC236}">
                  <a16:creationId xmlns:a16="http://schemas.microsoft.com/office/drawing/2014/main" id="{6CFEC6F0-C447-CA5A-1A0E-4830CC2441D8}"/>
                </a:ext>
              </a:extLst>
            </p:cNvPr>
            <p:cNvCxnSpPr/>
            <p:nvPr/>
          </p:nvCxnSpPr>
          <p:spPr>
            <a:xfrm>
              <a:off x="5734808" y="31798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F2F874C-F794-FA59-5485-EF850CE33519}"/>
                </a:ext>
              </a:extLst>
            </p:cNvPr>
            <p:cNvCxnSpPr/>
            <p:nvPr/>
          </p:nvCxnSpPr>
          <p:spPr>
            <a:xfrm>
              <a:off x="5734808" y="3443290"/>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575A3C0-5D12-4969-FB5B-2B74FFAC7FE7}"/>
                </a:ext>
              </a:extLst>
            </p:cNvPr>
            <p:cNvCxnSpPr/>
            <p:nvPr/>
          </p:nvCxnSpPr>
          <p:spPr>
            <a:xfrm>
              <a:off x="5734808" y="3706766"/>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 name="AutoShape 2">
            <a:hlinkClick r:id="rId13" action="ppaction://hlinksldjump"/>
            <a:extLst>
              <a:ext uri="{FF2B5EF4-FFF2-40B4-BE49-F238E27FC236}">
                <a16:creationId xmlns:a16="http://schemas.microsoft.com/office/drawing/2014/main" id="{DDE52082-EEA5-8EDC-718B-1ABF6AC4B9B9}"/>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8" name="AutoShape 2">
            <a:hlinkClick r:id="rId14" action="ppaction://hlinksldjump"/>
            <a:extLst>
              <a:ext uri="{FF2B5EF4-FFF2-40B4-BE49-F238E27FC236}">
                <a16:creationId xmlns:a16="http://schemas.microsoft.com/office/drawing/2014/main" id="{04515A89-2B0B-DF27-695E-06EFEF20D4B1}"/>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9" name="AutoShape 2">
            <a:hlinkClick r:id="rId15" action="ppaction://hlinksldjump"/>
            <a:extLst>
              <a:ext uri="{FF2B5EF4-FFF2-40B4-BE49-F238E27FC236}">
                <a16:creationId xmlns:a16="http://schemas.microsoft.com/office/drawing/2014/main" id="{A1C7001A-1F49-2EEE-39F6-11B93D23DDCF}"/>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22" name="AutoShape 2">
            <a:hlinkClick r:id="rId16" action="ppaction://hlinksldjump"/>
            <a:extLst>
              <a:ext uri="{FF2B5EF4-FFF2-40B4-BE49-F238E27FC236}">
                <a16:creationId xmlns:a16="http://schemas.microsoft.com/office/drawing/2014/main" id="{72AD1CDE-A573-90D0-79D3-BFB6ADA2DA90}"/>
              </a:ext>
            </a:extLst>
          </p:cNvPr>
          <p:cNvSpPr>
            <a:spLocks noChangeArrowheads="1"/>
          </p:cNvSpPr>
          <p:nvPr/>
        </p:nvSpPr>
        <p:spPr bwMode="gray">
          <a:xfrm>
            <a:off x="5492319" y="4535044"/>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HOW</a:t>
            </a:r>
          </a:p>
        </p:txBody>
      </p:sp>
      <p:sp>
        <p:nvSpPr>
          <p:cNvPr id="23" name="AutoShape 2">
            <a:hlinkClick r:id="rId17" action="ppaction://hlinksldjump"/>
            <a:extLst>
              <a:ext uri="{FF2B5EF4-FFF2-40B4-BE49-F238E27FC236}">
                <a16:creationId xmlns:a16="http://schemas.microsoft.com/office/drawing/2014/main" id="{A128779B-C928-3AA3-DD85-B076557D61ED}"/>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74" name="Group 73">
            <a:extLst>
              <a:ext uri="{FF2B5EF4-FFF2-40B4-BE49-F238E27FC236}">
                <a16:creationId xmlns:a16="http://schemas.microsoft.com/office/drawing/2014/main" id="{3FE07233-30FE-3D65-20E2-A14AB19DFE83}"/>
              </a:ext>
            </a:extLst>
          </p:cNvPr>
          <p:cNvGrpSpPr/>
          <p:nvPr/>
        </p:nvGrpSpPr>
        <p:grpSpPr>
          <a:xfrm>
            <a:off x="7405014" y="4531233"/>
            <a:ext cx="186825" cy="186825"/>
            <a:chOff x="9873352" y="6041644"/>
            <a:chExt cx="249100" cy="249100"/>
          </a:xfrm>
        </p:grpSpPr>
        <p:sp>
          <p:nvSpPr>
            <p:cNvPr id="75" name="Oval 74">
              <a:hlinkClick r:id="" action="ppaction://hlinkshowjump?jump=previousslide"/>
              <a:extLst>
                <a:ext uri="{FF2B5EF4-FFF2-40B4-BE49-F238E27FC236}">
                  <a16:creationId xmlns:a16="http://schemas.microsoft.com/office/drawing/2014/main" id="{E4D8D029-6B3C-0A8A-7E88-5E9FEFB8ACE7}"/>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76" name="Group 75">
              <a:extLst>
                <a:ext uri="{FF2B5EF4-FFF2-40B4-BE49-F238E27FC236}">
                  <a16:creationId xmlns:a16="http://schemas.microsoft.com/office/drawing/2014/main" id="{AFE8093B-9595-7DF9-75C0-C2B18672A5CE}"/>
                </a:ext>
              </a:extLst>
            </p:cNvPr>
            <p:cNvGrpSpPr/>
            <p:nvPr userDrawn="1"/>
          </p:nvGrpSpPr>
          <p:grpSpPr>
            <a:xfrm>
              <a:off x="9971776" y="6136088"/>
              <a:ext cx="41137" cy="66044"/>
              <a:chOff x="3345327" y="4804129"/>
              <a:chExt cx="74099" cy="118964"/>
            </a:xfrm>
          </p:grpSpPr>
          <p:cxnSp>
            <p:nvCxnSpPr>
              <p:cNvPr id="77" name="Straight Connector 76">
                <a:hlinkClick r:id="" action="ppaction://hlinkshowjump?jump=previousslide"/>
                <a:extLst>
                  <a:ext uri="{FF2B5EF4-FFF2-40B4-BE49-F238E27FC236}">
                    <a16:creationId xmlns:a16="http://schemas.microsoft.com/office/drawing/2014/main" id="{1F9DA444-99DE-F8BF-7F3C-C59B74764B7F}"/>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hlinkClick r:id="" action="ppaction://hlinkshowjump?jump=previousslide"/>
                <a:extLst>
                  <a:ext uri="{FF2B5EF4-FFF2-40B4-BE49-F238E27FC236}">
                    <a16:creationId xmlns:a16="http://schemas.microsoft.com/office/drawing/2014/main" id="{009CD7EB-8398-7AF4-FE0B-DA60DAC57B39}"/>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79" name="Group 78">
            <a:extLst>
              <a:ext uri="{FF2B5EF4-FFF2-40B4-BE49-F238E27FC236}">
                <a16:creationId xmlns:a16="http://schemas.microsoft.com/office/drawing/2014/main" id="{D7CA675D-7E93-81EC-A02E-6F3EFC288A51}"/>
              </a:ext>
            </a:extLst>
          </p:cNvPr>
          <p:cNvGrpSpPr/>
          <p:nvPr/>
        </p:nvGrpSpPr>
        <p:grpSpPr>
          <a:xfrm>
            <a:off x="7642346" y="4531233"/>
            <a:ext cx="186825" cy="186825"/>
            <a:chOff x="10189795" y="6045160"/>
            <a:chExt cx="249100" cy="249100"/>
          </a:xfrm>
        </p:grpSpPr>
        <p:sp>
          <p:nvSpPr>
            <p:cNvPr id="80" name="Oval 79">
              <a:hlinkClick r:id="" action="ppaction://hlinkshowjump?jump=nextslide"/>
              <a:extLst>
                <a:ext uri="{FF2B5EF4-FFF2-40B4-BE49-F238E27FC236}">
                  <a16:creationId xmlns:a16="http://schemas.microsoft.com/office/drawing/2014/main" id="{732E28DC-79F6-F6A7-41D2-753C107327E5}"/>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81" name="Group 80">
              <a:extLst>
                <a:ext uri="{FF2B5EF4-FFF2-40B4-BE49-F238E27FC236}">
                  <a16:creationId xmlns:a16="http://schemas.microsoft.com/office/drawing/2014/main" id="{17AB16B5-D7AB-71F9-12D5-02BECAE33A95}"/>
                </a:ext>
              </a:extLst>
            </p:cNvPr>
            <p:cNvGrpSpPr/>
            <p:nvPr userDrawn="1"/>
          </p:nvGrpSpPr>
          <p:grpSpPr>
            <a:xfrm flipH="1" flipV="1">
              <a:off x="10297292" y="6133992"/>
              <a:ext cx="41137" cy="66044"/>
              <a:chOff x="3345327" y="4804129"/>
              <a:chExt cx="74099" cy="118964"/>
            </a:xfrm>
          </p:grpSpPr>
          <p:cxnSp>
            <p:nvCxnSpPr>
              <p:cNvPr id="82" name="Straight Connector 81">
                <a:hlinkClick r:id="" action="ppaction://hlinkshowjump?jump=nextslide"/>
                <a:extLst>
                  <a:ext uri="{FF2B5EF4-FFF2-40B4-BE49-F238E27FC236}">
                    <a16:creationId xmlns:a16="http://schemas.microsoft.com/office/drawing/2014/main" id="{B76BC021-A094-B282-B80B-D6734A560B95}"/>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hlinkClick r:id="" action="ppaction://hlinkshowjump?jump=nextslide"/>
                <a:extLst>
                  <a:ext uri="{FF2B5EF4-FFF2-40B4-BE49-F238E27FC236}">
                    <a16:creationId xmlns:a16="http://schemas.microsoft.com/office/drawing/2014/main" id="{E865413E-7685-EC78-7605-983BF84B1368}"/>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84" name="Rounded Rectangle 14">
            <a:hlinkClick r:id="rId18"/>
            <a:extLst>
              <a:ext uri="{FF2B5EF4-FFF2-40B4-BE49-F238E27FC236}">
                <a16:creationId xmlns:a16="http://schemas.microsoft.com/office/drawing/2014/main" id="{7559E4BB-4A72-4F9D-DF30-EFFE88E8BAB7}"/>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3/5</a:t>
            </a:r>
            <a:endParaRPr lang="en-US" sz="800" u="sng" dirty="0">
              <a:solidFill>
                <a:schemeClr val="bg2"/>
              </a:solidFill>
            </a:endParaRPr>
          </a:p>
        </p:txBody>
      </p:sp>
      <p:sp>
        <p:nvSpPr>
          <p:cNvPr id="10" name="Arrow: Right 88">
            <a:hlinkClick r:id="" action="ppaction://hlinkshowjump?jump=lastslideviewed"/>
            <a:extLst>
              <a:ext uri="{FF2B5EF4-FFF2-40B4-BE49-F238E27FC236}">
                <a16:creationId xmlns:a16="http://schemas.microsoft.com/office/drawing/2014/main" id="{67D07E15-47C8-235A-27C2-DDBD5CE88565}"/>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11" name="Graphic 10">
            <a:hlinkClick r:id="rId19" action="ppaction://hlinksldjump"/>
            <a:extLst>
              <a:ext uri="{FF2B5EF4-FFF2-40B4-BE49-F238E27FC236}">
                <a16:creationId xmlns:a16="http://schemas.microsoft.com/office/drawing/2014/main" id="{0E10233C-C86A-C002-8263-D57DDB2EDEB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4152182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A272B41-DAD3-4CD1-9E4A-0F04E745CD7C}"/>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DA272B41-DAD3-4CD1-9E4A-0F04E745CD7C}"/>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43147C13-B5F9-4314-85AA-D0F9A9401CD6}"/>
              </a:ext>
            </a:extLst>
          </p:cNvPr>
          <p:cNvSpPr/>
          <p:nvPr/>
        </p:nvSpPr>
        <p:spPr>
          <a:xfrm>
            <a:off x="1451345" y="912640"/>
            <a:ext cx="7386665" cy="394051"/>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spcBef>
                <a:spcPct val="0"/>
              </a:spcBef>
            </a:pPr>
            <a:r>
              <a:rPr lang="en-US" altLang="nl-NL" sz="900">
                <a:solidFill>
                  <a:schemeClr val="tx2"/>
                </a:solidFill>
              </a:rPr>
              <a:t>The key objective of the Execute phase is to put the plan into action</a:t>
            </a:r>
            <a:endParaRPr lang="en-US" sz="900">
              <a:solidFill>
                <a:schemeClr val="tx2"/>
              </a:solidFill>
            </a:endParaRPr>
          </a:p>
        </p:txBody>
      </p:sp>
      <p:sp>
        <p:nvSpPr>
          <p:cNvPr id="2" name="Title 1"/>
          <p:cNvSpPr>
            <a:spLocks noGrp="1"/>
          </p:cNvSpPr>
          <p:nvPr>
            <p:ph type="title"/>
          </p:nvPr>
        </p:nvSpPr>
        <p:spPr/>
        <p:txBody>
          <a:bodyPr vert="horz"/>
          <a:lstStyle/>
          <a:p>
            <a:r>
              <a:rPr lang="en-US" dirty="0">
                <a:solidFill>
                  <a:schemeClr val="tx2"/>
                </a:solidFill>
              </a:rPr>
              <a:t>3. Execute</a:t>
            </a:r>
            <a:br>
              <a:rPr lang="en-US" dirty="0"/>
            </a:br>
            <a:r>
              <a:rPr lang="en-US" sz="1350" b="1" dirty="0">
                <a:solidFill>
                  <a:srgbClr val="22BCB9"/>
                </a:solidFill>
              </a:rPr>
              <a:t>Project Phase Overview</a:t>
            </a:r>
          </a:p>
        </p:txBody>
      </p:sp>
      <p:sp>
        <p:nvSpPr>
          <p:cNvPr id="6" name="Rectangle 5">
            <a:extLst>
              <a:ext uri="{FF2B5EF4-FFF2-40B4-BE49-F238E27FC236}">
                <a16:creationId xmlns:a16="http://schemas.microsoft.com/office/drawing/2014/main" id="{43147C13-B5F9-4314-85AA-D0F9A9401CD6}"/>
              </a:ext>
            </a:extLst>
          </p:cNvPr>
          <p:cNvSpPr/>
          <p:nvPr/>
        </p:nvSpPr>
        <p:spPr>
          <a:xfrm>
            <a:off x="303610" y="912640"/>
            <a:ext cx="1147735" cy="394051"/>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8000" tIns="34290" rIns="68580" bIns="34290" numCol="1" spcCol="0" rtlCol="0" fromWordArt="0" anchor="ctr" anchorCtr="0" forceAA="0" compatLnSpc="1">
            <a:prstTxWarp prst="textNoShape">
              <a:avLst/>
            </a:prstTxWarp>
            <a:noAutofit/>
          </a:bodyPr>
          <a:lstStyle/>
          <a:p>
            <a:r>
              <a:rPr lang="en-US" sz="825" b="1">
                <a:solidFill>
                  <a:schemeClr val="bg1"/>
                </a:solidFill>
              </a:rPr>
              <a:t>KEY </a:t>
            </a:r>
            <a:br>
              <a:rPr lang="en-US" sz="825" b="1">
                <a:solidFill>
                  <a:schemeClr val="bg1"/>
                </a:solidFill>
              </a:rPr>
            </a:br>
            <a:r>
              <a:rPr lang="en-US" sz="825" b="1">
                <a:solidFill>
                  <a:schemeClr val="bg1"/>
                </a:solidFill>
              </a:rPr>
              <a:t>OBJECTIVE</a:t>
            </a:r>
          </a:p>
        </p:txBody>
      </p:sp>
      <p:sp>
        <p:nvSpPr>
          <p:cNvPr id="9" name="Rectangle 8">
            <a:extLst>
              <a:ext uri="{FF2B5EF4-FFF2-40B4-BE49-F238E27FC236}">
                <a16:creationId xmlns:a16="http://schemas.microsoft.com/office/drawing/2014/main" id="{855A997B-C6EF-4398-BD60-B67A50EA7A6E}"/>
              </a:ext>
            </a:extLst>
          </p:cNvPr>
          <p:cNvSpPr/>
          <p:nvPr/>
        </p:nvSpPr>
        <p:spPr>
          <a:xfrm>
            <a:off x="4028666" y="1389169"/>
            <a:ext cx="1417863"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p>
        </p:txBody>
      </p:sp>
      <p:sp>
        <p:nvSpPr>
          <p:cNvPr id="32" name="Rectangle 31">
            <a:extLst>
              <a:ext uri="{FF2B5EF4-FFF2-40B4-BE49-F238E27FC236}">
                <a16:creationId xmlns:a16="http://schemas.microsoft.com/office/drawing/2014/main" id="{1F35DB85-9299-4DC1-8342-B969E4B57A56}"/>
              </a:ext>
            </a:extLst>
          </p:cNvPr>
          <p:cNvSpPr/>
          <p:nvPr/>
        </p:nvSpPr>
        <p:spPr>
          <a:xfrm>
            <a:off x="291075" y="1394999"/>
            <a:ext cx="3626248" cy="3186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OVERVIEW</a:t>
            </a:r>
          </a:p>
        </p:txBody>
      </p:sp>
      <p:sp>
        <p:nvSpPr>
          <p:cNvPr id="33" name="Eingekerbter Richtungspfeil 10">
            <a:extLst>
              <a:ext uri="{FF2B5EF4-FFF2-40B4-BE49-F238E27FC236}">
                <a16:creationId xmlns:a16="http://schemas.microsoft.com/office/drawing/2014/main" id="{1E767279-490F-4EC7-B934-EB49A54B7440}"/>
              </a:ext>
            </a:extLst>
          </p:cNvPr>
          <p:cNvSpPr/>
          <p:nvPr>
            <p:custDataLst>
              <p:tags r:id="rId2"/>
            </p:custDataLst>
          </p:nvPr>
        </p:nvSpPr>
        <p:spPr bwMode="auto">
          <a:xfrm rot="5400000">
            <a:off x="479504" y="1584565"/>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1</a:t>
            </a:r>
          </a:p>
        </p:txBody>
      </p:sp>
      <p:sp>
        <p:nvSpPr>
          <p:cNvPr id="34" name="Rectangle 33">
            <a:extLst>
              <a:ext uri="{FF2B5EF4-FFF2-40B4-BE49-F238E27FC236}">
                <a16:creationId xmlns:a16="http://schemas.microsoft.com/office/drawing/2014/main" id="{BBE640BB-923C-415E-9AD6-2D57E4D426AB}"/>
              </a:ext>
            </a:extLst>
          </p:cNvPr>
          <p:cNvSpPr/>
          <p:nvPr/>
        </p:nvSpPr>
        <p:spPr>
          <a:xfrm>
            <a:off x="1210072" y="1780255"/>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Discovery</a:t>
            </a:r>
          </a:p>
        </p:txBody>
      </p:sp>
      <p:sp>
        <p:nvSpPr>
          <p:cNvPr id="35" name="Eingekerbter Richtungspfeil 10">
            <a:extLst>
              <a:ext uri="{FF2B5EF4-FFF2-40B4-BE49-F238E27FC236}">
                <a16:creationId xmlns:a16="http://schemas.microsoft.com/office/drawing/2014/main" id="{97AB7827-C2A5-4424-8D11-CEE19E65E7AA}"/>
              </a:ext>
            </a:extLst>
          </p:cNvPr>
          <p:cNvSpPr/>
          <p:nvPr>
            <p:custDataLst>
              <p:tags r:id="rId3"/>
            </p:custDataLst>
          </p:nvPr>
        </p:nvSpPr>
        <p:spPr bwMode="auto">
          <a:xfrm rot="5400000">
            <a:off x="479504" y="2023593"/>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2</a:t>
            </a:r>
          </a:p>
        </p:txBody>
      </p:sp>
      <p:sp>
        <p:nvSpPr>
          <p:cNvPr id="36" name="Rectangle 35">
            <a:extLst>
              <a:ext uri="{FF2B5EF4-FFF2-40B4-BE49-F238E27FC236}">
                <a16:creationId xmlns:a16="http://schemas.microsoft.com/office/drawing/2014/main" id="{4E2A9B1F-BA8D-4B89-8B53-8E977A139663}"/>
              </a:ext>
            </a:extLst>
          </p:cNvPr>
          <p:cNvSpPr/>
          <p:nvPr/>
        </p:nvSpPr>
        <p:spPr>
          <a:xfrm>
            <a:off x="1210072" y="2219283"/>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rPr>
              <a:t>Prepare &amp; </a:t>
            </a:r>
            <a:r>
              <a:rPr lang="en-US" sz="900" dirty="0" err="1">
                <a:solidFill>
                  <a:schemeClr val="tx2"/>
                </a:solidFill>
              </a:rPr>
              <a:t>Mobilise</a:t>
            </a:r>
            <a:endParaRPr lang="en-US" sz="900" dirty="0">
              <a:solidFill>
                <a:schemeClr val="tx2"/>
              </a:solidFill>
            </a:endParaRPr>
          </a:p>
        </p:txBody>
      </p:sp>
      <p:sp>
        <p:nvSpPr>
          <p:cNvPr id="37" name="Eingekerbter Richtungspfeil 10">
            <a:extLst>
              <a:ext uri="{FF2B5EF4-FFF2-40B4-BE49-F238E27FC236}">
                <a16:creationId xmlns:a16="http://schemas.microsoft.com/office/drawing/2014/main" id="{7CEE649C-B1B0-43DD-A8EF-C7956C57BE2E}"/>
              </a:ext>
            </a:extLst>
          </p:cNvPr>
          <p:cNvSpPr/>
          <p:nvPr>
            <p:custDataLst>
              <p:tags r:id="rId4"/>
            </p:custDataLst>
          </p:nvPr>
        </p:nvSpPr>
        <p:spPr bwMode="auto">
          <a:xfrm rot="5400000">
            <a:off x="478991" y="2462622"/>
            <a:ext cx="434022" cy="825402"/>
          </a:xfrm>
          <a:prstGeom prst="chevron">
            <a:avLst>
              <a:gd name="adj" fmla="val 17963"/>
            </a:avLst>
          </a:prstGeom>
          <a:solidFill>
            <a:srgbClr val="22BCB9"/>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3</a:t>
            </a:r>
          </a:p>
        </p:txBody>
      </p:sp>
      <p:sp>
        <p:nvSpPr>
          <p:cNvPr id="38" name="Rectangle 37">
            <a:extLst>
              <a:ext uri="{FF2B5EF4-FFF2-40B4-BE49-F238E27FC236}">
                <a16:creationId xmlns:a16="http://schemas.microsoft.com/office/drawing/2014/main" id="{45645C99-81B3-4D58-92B7-F27E19C9E329}"/>
              </a:ext>
            </a:extLst>
          </p:cNvPr>
          <p:cNvSpPr/>
          <p:nvPr/>
        </p:nvSpPr>
        <p:spPr>
          <a:xfrm>
            <a:off x="1210072" y="2658312"/>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en-US" sz="900" b="1">
                <a:solidFill>
                  <a:srgbClr val="22BCB9"/>
                </a:solidFill>
              </a:rPr>
              <a:t>Execute</a:t>
            </a:r>
          </a:p>
        </p:txBody>
      </p:sp>
      <p:sp>
        <p:nvSpPr>
          <p:cNvPr id="39" name="Rectangle 38">
            <a:extLst>
              <a:ext uri="{FF2B5EF4-FFF2-40B4-BE49-F238E27FC236}">
                <a16:creationId xmlns:a16="http://schemas.microsoft.com/office/drawing/2014/main" id="{A4165085-1620-44BD-8813-22098DC86099}"/>
              </a:ext>
            </a:extLst>
          </p:cNvPr>
          <p:cNvSpPr/>
          <p:nvPr/>
        </p:nvSpPr>
        <p:spPr>
          <a:xfrm>
            <a:off x="5582093" y="1389169"/>
            <a:ext cx="3257678"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r>
              <a:rPr lang="en-US" sz="900" b="1">
                <a:solidFill>
                  <a:schemeClr val="bg1"/>
                </a:solidFill>
              </a:rPr>
              <a:t> DESCRIPTION*</a:t>
            </a:r>
          </a:p>
        </p:txBody>
      </p:sp>
      <p:cxnSp>
        <p:nvCxnSpPr>
          <p:cNvPr id="65" name="Straight Connector 64"/>
          <p:cNvCxnSpPr/>
          <p:nvPr/>
        </p:nvCxnSpPr>
        <p:spPr>
          <a:xfrm>
            <a:off x="1210072" y="2616008"/>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0072" y="2176979"/>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6" name="Group 6">
            <a:extLst>
              <a:ext uri="{FF2B5EF4-FFF2-40B4-BE49-F238E27FC236}">
                <a16:creationId xmlns:a16="http://schemas.microsoft.com/office/drawing/2014/main" id="{013CAB8E-2539-4CDF-81A0-97B0EC2D31FB}"/>
              </a:ext>
            </a:extLst>
          </p:cNvPr>
          <p:cNvGrpSpPr/>
          <p:nvPr/>
        </p:nvGrpSpPr>
        <p:grpSpPr>
          <a:xfrm>
            <a:off x="370066" y="1006319"/>
            <a:ext cx="207175" cy="206693"/>
            <a:chOff x="481013" y="2827338"/>
            <a:chExt cx="682624" cy="681037"/>
          </a:xfrm>
          <a:solidFill>
            <a:schemeClr val="bg1"/>
          </a:solidFill>
        </p:grpSpPr>
        <p:sp>
          <p:nvSpPr>
            <p:cNvPr id="87" name="Freeform 12">
              <a:extLst>
                <a:ext uri="{FF2B5EF4-FFF2-40B4-BE49-F238E27FC236}">
                  <a16:creationId xmlns:a16="http://schemas.microsoft.com/office/drawing/2014/main" id="{F4A23C43-9B64-4556-A27B-4892D51C307E}"/>
                </a:ext>
              </a:extLst>
            </p:cNvPr>
            <p:cNvSpPr>
              <a:spLocks/>
            </p:cNvSpPr>
            <p:nvPr/>
          </p:nvSpPr>
          <p:spPr bwMode="auto">
            <a:xfrm>
              <a:off x="735013" y="3114675"/>
              <a:ext cx="138112" cy="138113"/>
            </a:xfrm>
            <a:custGeom>
              <a:avLst/>
              <a:gdLst>
                <a:gd name="T0" fmla="*/ 34 w 53"/>
                <a:gd name="T1" fmla="*/ 1 h 53"/>
                <a:gd name="T2" fmla="*/ 27 w 53"/>
                <a:gd name="T3" fmla="*/ 0 h 53"/>
                <a:gd name="T4" fmla="*/ 0 w 53"/>
                <a:gd name="T5" fmla="*/ 27 h 53"/>
                <a:gd name="T6" fmla="*/ 27 w 53"/>
                <a:gd name="T7" fmla="*/ 53 h 53"/>
                <a:gd name="T8" fmla="*/ 53 w 53"/>
                <a:gd name="T9" fmla="*/ 27 h 53"/>
                <a:gd name="T10" fmla="*/ 52 w 53"/>
                <a:gd name="T11" fmla="*/ 20 h 53"/>
                <a:gd name="T12" fmla="*/ 36 w 53"/>
                <a:gd name="T13" fmla="*/ 36 h 53"/>
                <a:gd name="T14" fmla="*/ 27 w 53"/>
                <a:gd name="T15" fmla="*/ 40 h 53"/>
                <a:gd name="T16" fmla="*/ 17 w 53"/>
                <a:gd name="T17" fmla="*/ 36 h 53"/>
                <a:gd name="T18" fmla="*/ 17 w 53"/>
                <a:gd name="T19" fmla="*/ 17 h 53"/>
                <a:gd name="T20" fmla="*/ 34 w 5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4" y="1"/>
                  </a:moveTo>
                  <a:cubicBezTo>
                    <a:pt x="31" y="0"/>
                    <a:pt x="29" y="0"/>
                    <a:pt x="27" y="0"/>
                  </a:cubicBezTo>
                  <a:cubicBezTo>
                    <a:pt x="12" y="0"/>
                    <a:pt x="0" y="12"/>
                    <a:pt x="0" y="27"/>
                  </a:cubicBezTo>
                  <a:cubicBezTo>
                    <a:pt x="0" y="41"/>
                    <a:pt x="12" y="53"/>
                    <a:pt x="27" y="53"/>
                  </a:cubicBezTo>
                  <a:cubicBezTo>
                    <a:pt x="41" y="53"/>
                    <a:pt x="53" y="41"/>
                    <a:pt x="53" y="27"/>
                  </a:cubicBezTo>
                  <a:cubicBezTo>
                    <a:pt x="53" y="24"/>
                    <a:pt x="53" y="22"/>
                    <a:pt x="52" y="20"/>
                  </a:cubicBezTo>
                  <a:cubicBezTo>
                    <a:pt x="36" y="36"/>
                    <a:pt x="36" y="36"/>
                    <a:pt x="36" y="36"/>
                  </a:cubicBezTo>
                  <a:cubicBezTo>
                    <a:pt x="33" y="39"/>
                    <a:pt x="30" y="40"/>
                    <a:pt x="27" y="40"/>
                  </a:cubicBezTo>
                  <a:cubicBezTo>
                    <a:pt x="23" y="40"/>
                    <a:pt x="20" y="39"/>
                    <a:pt x="17" y="36"/>
                  </a:cubicBezTo>
                  <a:cubicBezTo>
                    <a:pt x="12" y="31"/>
                    <a:pt x="12" y="23"/>
                    <a:pt x="17" y="17"/>
                  </a:cubicBez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Freeform 13">
              <a:extLst>
                <a:ext uri="{FF2B5EF4-FFF2-40B4-BE49-F238E27FC236}">
                  <a16:creationId xmlns:a16="http://schemas.microsoft.com/office/drawing/2014/main" id="{94E012BC-5DEE-4FB9-B930-7080990F4D1C}"/>
                </a:ext>
              </a:extLst>
            </p:cNvPr>
            <p:cNvSpPr>
              <a:spLocks/>
            </p:cNvSpPr>
            <p:nvPr/>
          </p:nvSpPr>
          <p:spPr bwMode="auto">
            <a:xfrm>
              <a:off x="604838" y="2982913"/>
              <a:ext cx="400050" cy="400050"/>
            </a:xfrm>
            <a:custGeom>
              <a:avLst/>
              <a:gdLst>
                <a:gd name="T0" fmla="*/ 118 w 153"/>
                <a:gd name="T1" fmla="*/ 17 h 153"/>
                <a:gd name="T2" fmla="*/ 118 w 153"/>
                <a:gd name="T3" fmla="*/ 12 h 153"/>
                <a:gd name="T4" fmla="*/ 77 w 153"/>
                <a:gd name="T5" fmla="*/ 0 h 153"/>
                <a:gd name="T6" fmla="*/ 0 w 153"/>
                <a:gd name="T7" fmla="*/ 77 h 153"/>
                <a:gd name="T8" fmla="*/ 77 w 153"/>
                <a:gd name="T9" fmla="*/ 153 h 153"/>
                <a:gd name="T10" fmla="*/ 153 w 153"/>
                <a:gd name="T11" fmla="*/ 77 h 153"/>
                <a:gd name="T12" fmla="*/ 141 w 153"/>
                <a:gd name="T13" fmla="*/ 36 h 153"/>
                <a:gd name="T14" fmla="*/ 138 w 153"/>
                <a:gd name="T15" fmla="*/ 36 h 153"/>
                <a:gd name="T16" fmla="*/ 136 w 153"/>
                <a:gd name="T17" fmla="*/ 36 h 153"/>
                <a:gd name="T18" fmla="*/ 122 w 153"/>
                <a:gd name="T19" fmla="*/ 50 h 153"/>
                <a:gd name="T20" fmla="*/ 130 w 153"/>
                <a:gd name="T21" fmla="*/ 77 h 153"/>
                <a:gd name="T22" fmla="*/ 77 w 153"/>
                <a:gd name="T23" fmla="*/ 130 h 153"/>
                <a:gd name="T24" fmla="*/ 23 w 153"/>
                <a:gd name="T25" fmla="*/ 77 h 153"/>
                <a:gd name="T26" fmla="*/ 77 w 153"/>
                <a:gd name="T27" fmla="*/ 23 h 153"/>
                <a:gd name="T28" fmla="*/ 104 w 153"/>
                <a:gd name="T29" fmla="*/ 31 h 153"/>
                <a:gd name="T30" fmla="*/ 118 w 153"/>
                <a:gd name="T3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18" y="17"/>
                  </a:moveTo>
                  <a:cubicBezTo>
                    <a:pt x="118" y="15"/>
                    <a:pt x="118" y="14"/>
                    <a:pt x="118" y="12"/>
                  </a:cubicBezTo>
                  <a:cubicBezTo>
                    <a:pt x="106" y="5"/>
                    <a:pt x="92" y="0"/>
                    <a:pt x="77" y="0"/>
                  </a:cubicBezTo>
                  <a:cubicBezTo>
                    <a:pt x="35" y="0"/>
                    <a:pt x="0" y="35"/>
                    <a:pt x="0" y="77"/>
                  </a:cubicBezTo>
                  <a:cubicBezTo>
                    <a:pt x="0" y="119"/>
                    <a:pt x="35" y="153"/>
                    <a:pt x="77" y="153"/>
                  </a:cubicBezTo>
                  <a:cubicBezTo>
                    <a:pt x="119" y="153"/>
                    <a:pt x="153" y="119"/>
                    <a:pt x="153" y="77"/>
                  </a:cubicBezTo>
                  <a:cubicBezTo>
                    <a:pt x="153" y="62"/>
                    <a:pt x="149" y="48"/>
                    <a:pt x="141" y="36"/>
                  </a:cubicBezTo>
                  <a:cubicBezTo>
                    <a:pt x="139" y="36"/>
                    <a:pt x="138" y="36"/>
                    <a:pt x="138" y="36"/>
                  </a:cubicBezTo>
                  <a:cubicBezTo>
                    <a:pt x="137" y="36"/>
                    <a:pt x="137" y="36"/>
                    <a:pt x="136" y="36"/>
                  </a:cubicBezTo>
                  <a:cubicBezTo>
                    <a:pt x="122" y="50"/>
                    <a:pt x="122" y="50"/>
                    <a:pt x="122" y="50"/>
                  </a:cubicBezTo>
                  <a:cubicBezTo>
                    <a:pt x="127" y="58"/>
                    <a:pt x="130" y="67"/>
                    <a:pt x="130" y="77"/>
                  </a:cubicBezTo>
                  <a:cubicBezTo>
                    <a:pt x="130" y="106"/>
                    <a:pt x="106" y="130"/>
                    <a:pt x="77" y="130"/>
                  </a:cubicBezTo>
                  <a:cubicBezTo>
                    <a:pt x="47" y="130"/>
                    <a:pt x="23" y="106"/>
                    <a:pt x="23" y="77"/>
                  </a:cubicBezTo>
                  <a:cubicBezTo>
                    <a:pt x="23" y="47"/>
                    <a:pt x="47" y="23"/>
                    <a:pt x="77" y="23"/>
                  </a:cubicBezTo>
                  <a:cubicBezTo>
                    <a:pt x="87" y="23"/>
                    <a:pt x="96" y="26"/>
                    <a:pt x="104" y="31"/>
                  </a:cubicBezTo>
                  <a:lnTo>
                    <a:pt x="1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Freeform 14">
              <a:extLst>
                <a:ext uri="{FF2B5EF4-FFF2-40B4-BE49-F238E27FC236}">
                  <a16:creationId xmlns:a16="http://schemas.microsoft.com/office/drawing/2014/main" id="{BC9C85C4-A2CF-47C9-87D3-08EFD4097904}"/>
                </a:ext>
              </a:extLst>
            </p:cNvPr>
            <p:cNvSpPr>
              <a:spLocks/>
            </p:cNvSpPr>
            <p:nvPr/>
          </p:nvSpPr>
          <p:spPr bwMode="auto">
            <a:xfrm>
              <a:off x="481013" y="2860675"/>
              <a:ext cx="649287" cy="647700"/>
            </a:xfrm>
            <a:custGeom>
              <a:avLst/>
              <a:gdLst>
                <a:gd name="T0" fmla="*/ 216 w 248"/>
                <a:gd name="T1" fmla="*/ 75 h 248"/>
                <a:gd name="T2" fmla="*/ 213 w 248"/>
                <a:gd name="T3" fmla="*/ 77 h 248"/>
                <a:gd name="T4" fmla="*/ 225 w 248"/>
                <a:gd name="T5" fmla="*/ 124 h 248"/>
                <a:gd name="T6" fmla="*/ 124 w 248"/>
                <a:gd name="T7" fmla="*/ 225 h 248"/>
                <a:gd name="T8" fmla="*/ 23 w 248"/>
                <a:gd name="T9" fmla="*/ 124 h 248"/>
                <a:gd name="T10" fmla="*/ 124 w 248"/>
                <a:gd name="T11" fmla="*/ 23 h 248"/>
                <a:gd name="T12" fmla="*/ 170 w 248"/>
                <a:gd name="T13" fmla="*/ 34 h 248"/>
                <a:gd name="T14" fmla="*/ 173 w 248"/>
                <a:gd name="T15" fmla="*/ 31 h 248"/>
                <a:gd name="T16" fmla="*/ 187 w 248"/>
                <a:gd name="T17" fmla="*/ 17 h 248"/>
                <a:gd name="T18" fmla="*/ 124 w 248"/>
                <a:gd name="T19" fmla="*/ 0 h 248"/>
                <a:gd name="T20" fmla="*/ 0 w 248"/>
                <a:gd name="T21" fmla="*/ 124 h 248"/>
                <a:gd name="T22" fmla="*/ 124 w 248"/>
                <a:gd name="T23" fmla="*/ 248 h 248"/>
                <a:gd name="T24" fmla="*/ 248 w 248"/>
                <a:gd name="T25" fmla="*/ 124 h 248"/>
                <a:gd name="T26" fmla="*/ 230 w 248"/>
                <a:gd name="T27" fmla="*/ 61 h 248"/>
                <a:gd name="T28" fmla="*/ 216 w 248"/>
                <a:gd name="T29" fmla="*/ 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48">
                  <a:moveTo>
                    <a:pt x="216" y="75"/>
                  </a:moveTo>
                  <a:cubicBezTo>
                    <a:pt x="215" y="76"/>
                    <a:pt x="214" y="76"/>
                    <a:pt x="213" y="77"/>
                  </a:cubicBezTo>
                  <a:cubicBezTo>
                    <a:pt x="220" y="91"/>
                    <a:pt x="225" y="107"/>
                    <a:pt x="225" y="124"/>
                  </a:cubicBezTo>
                  <a:cubicBezTo>
                    <a:pt x="225" y="179"/>
                    <a:pt x="179" y="225"/>
                    <a:pt x="124" y="225"/>
                  </a:cubicBezTo>
                  <a:cubicBezTo>
                    <a:pt x="68" y="225"/>
                    <a:pt x="23" y="179"/>
                    <a:pt x="23" y="124"/>
                  </a:cubicBezTo>
                  <a:cubicBezTo>
                    <a:pt x="23" y="68"/>
                    <a:pt x="68" y="23"/>
                    <a:pt x="124" y="23"/>
                  </a:cubicBezTo>
                  <a:cubicBezTo>
                    <a:pt x="140" y="23"/>
                    <a:pt x="156" y="27"/>
                    <a:pt x="170" y="34"/>
                  </a:cubicBezTo>
                  <a:cubicBezTo>
                    <a:pt x="171" y="33"/>
                    <a:pt x="172" y="32"/>
                    <a:pt x="173" y="31"/>
                  </a:cubicBezTo>
                  <a:cubicBezTo>
                    <a:pt x="187" y="17"/>
                    <a:pt x="187" y="17"/>
                    <a:pt x="187" y="17"/>
                  </a:cubicBezTo>
                  <a:cubicBezTo>
                    <a:pt x="168" y="6"/>
                    <a:pt x="147" y="0"/>
                    <a:pt x="124" y="0"/>
                  </a:cubicBezTo>
                  <a:cubicBezTo>
                    <a:pt x="55" y="0"/>
                    <a:pt x="0" y="55"/>
                    <a:pt x="0" y="124"/>
                  </a:cubicBezTo>
                  <a:cubicBezTo>
                    <a:pt x="0" y="192"/>
                    <a:pt x="55" y="248"/>
                    <a:pt x="124" y="248"/>
                  </a:cubicBezTo>
                  <a:cubicBezTo>
                    <a:pt x="192" y="248"/>
                    <a:pt x="248" y="192"/>
                    <a:pt x="248" y="124"/>
                  </a:cubicBezTo>
                  <a:cubicBezTo>
                    <a:pt x="248" y="101"/>
                    <a:pt x="241" y="79"/>
                    <a:pt x="230" y="61"/>
                  </a:cubicBezTo>
                  <a:lnTo>
                    <a:pt x="21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Freeform 15">
              <a:extLst>
                <a:ext uri="{FF2B5EF4-FFF2-40B4-BE49-F238E27FC236}">
                  <a16:creationId xmlns:a16="http://schemas.microsoft.com/office/drawing/2014/main" id="{26EE28A8-F0B3-4B15-9574-98CD5D1BA071}"/>
                </a:ext>
              </a:extLst>
            </p:cNvPr>
            <p:cNvSpPr>
              <a:spLocks/>
            </p:cNvSpPr>
            <p:nvPr/>
          </p:nvSpPr>
          <p:spPr bwMode="auto">
            <a:xfrm>
              <a:off x="784225" y="2827338"/>
              <a:ext cx="379412" cy="373063"/>
            </a:xfrm>
            <a:custGeom>
              <a:avLst/>
              <a:gdLst>
                <a:gd name="T0" fmla="*/ 120 w 145"/>
                <a:gd name="T1" fmla="*/ 24 h 143"/>
                <a:gd name="T2" fmla="*/ 109 w 145"/>
                <a:gd name="T3" fmla="*/ 8 h 143"/>
                <a:gd name="T4" fmla="*/ 64 w 145"/>
                <a:gd name="T5" fmla="*/ 52 h 143"/>
                <a:gd name="T6" fmla="*/ 60 w 145"/>
                <a:gd name="T7" fmla="*/ 75 h 143"/>
                <a:gd name="T8" fmla="*/ 3 w 145"/>
                <a:gd name="T9" fmla="*/ 132 h 143"/>
                <a:gd name="T10" fmla="*/ 3 w 145"/>
                <a:gd name="T11" fmla="*/ 141 h 143"/>
                <a:gd name="T12" fmla="*/ 8 w 145"/>
                <a:gd name="T13" fmla="*/ 143 h 143"/>
                <a:gd name="T14" fmla="*/ 12 w 145"/>
                <a:gd name="T15" fmla="*/ 141 h 143"/>
                <a:gd name="T16" fmla="*/ 68 w 145"/>
                <a:gd name="T17" fmla="*/ 85 h 143"/>
                <a:gd name="T18" fmla="*/ 92 w 145"/>
                <a:gd name="T19" fmla="*/ 80 h 143"/>
                <a:gd name="T20" fmla="*/ 137 w 145"/>
                <a:gd name="T21" fmla="*/ 35 h 143"/>
                <a:gd name="T22" fmla="*/ 120 w 145"/>
                <a:gd name="T2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120" y="24"/>
                  </a:moveTo>
                  <a:cubicBezTo>
                    <a:pt x="112" y="16"/>
                    <a:pt x="117" y="0"/>
                    <a:pt x="109" y="8"/>
                  </a:cubicBezTo>
                  <a:cubicBezTo>
                    <a:pt x="64" y="52"/>
                    <a:pt x="64" y="52"/>
                    <a:pt x="64" y="52"/>
                  </a:cubicBezTo>
                  <a:cubicBezTo>
                    <a:pt x="60" y="57"/>
                    <a:pt x="59" y="68"/>
                    <a:pt x="60" y="75"/>
                  </a:cubicBezTo>
                  <a:cubicBezTo>
                    <a:pt x="3" y="132"/>
                    <a:pt x="3" y="132"/>
                    <a:pt x="3" y="132"/>
                  </a:cubicBezTo>
                  <a:cubicBezTo>
                    <a:pt x="0" y="135"/>
                    <a:pt x="0" y="139"/>
                    <a:pt x="3" y="141"/>
                  </a:cubicBezTo>
                  <a:cubicBezTo>
                    <a:pt x="4" y="143"/>
                    <a:pt x="6" y="143"/>
                    <a:pt x="8" y="143"/>
                  </a:cubicBezTo>
                  <a:cubicBezTo>
                    <a:pt x="9" y="143"/>
                    <a:pt x="11" y="143"/>
                    <a:pt x="12" y="141"/>
                  </a:cubicBezTo>
                  <a:cubicBezTo>
                    <a:pt x="68" y="85"/>
                    <a:pt x="68" y="85"/>
                    <a:pt x="68" y="85"/>
                  </a:cubicBezTo>
                  <a:cubicBezTo>
                    <a:pt x="77" y="85"/>
                    <a:pt x="90" y="83"/>
                    <a:pt x="92" y="80"/>
                  </a:cubicBezTo>
                  <a:cubicBezTo>
                    <a:pt x="137" y="35"/>
                    <a:pt x="137" y="35"/>
                    <a:pt x="137" y="35"/>
                  </a:cubicBezTo>
                  <a:cubicBezTo>
                    <a:pt x="145" y="28"/>
                    <a:pt x="128" y="32"/>
                    <a:pt x="1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3" name="Group 102">
            <a:extLst>
              <a:ext uri="{FF2B5EF4-FFF2-40B4-BE49-F238E27FC236}">
                <a16:creationId xmlns:a16="http://schemas.microsoft.com/office/drawing/2014/main" id="{CE160107-3FD5-40CF-8AF4-85A7D952FBAF}"/>
              </a:ext>
            </a:extLst>
          </p:cNvPr>
          <p:cNvGrpSpPr/>
          <p:nvPr/>
        </p:nvGrpSpPr>
        <p:grpSpPr>
          <a:xfrm>
            <a:off x="4240492" y="1453913"/>
            <a:ext cx="210065" cy="187866"/>
            <a:chOff x="3556092" y="1860943"/>
            <a:chExt cx="502973" cy="449822"/>
          </a:xfrm>
          <a:solidFill>
            <a:schemeClr val="bg1"/>
          </a:solidFill>
        </p:grpSpPr>
        <p:sp>
          <p:nvSpPr>
            <p:cNvPr id="104" name="Freeform 50">
              <a:extLst>
                <a:ext uri="{FF2B5EF4-FFF2-40B4-BE49-F238E27FC236}">
                  <a16:creationId xmlns:a16="http://schemas.microsoft.com/office/drawing/2014/main" id="{CEC4F6AE-DBC3-4234-90BF-DFA9B0823B19}"/>
                </a:ext>
              </a:extLst>
            </p:cNvPr>
            <p:cNvSpPr>
              <a:spLocks noEditPoints="1"/>
            </p:cNvSpPr>
            <p:nvPr/>
          </p:nvSpPr>
          <p:spPr bwMode="auto">
            <a:xfrm>
              <a:off x="3556092" y="1860943"/>
              <a:ext cx="502973" cy="449822"/>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5" name="Freeform 51">
              <a:extLst>
                <a:ext uri="{FF2B5EF4-FFF2-40B4-BE49-F238E27FC236}">
                  <a16:creationId xmlns:a16="http://schemas.microsoft.com/office/drawing/2014/main" id="{856B6240-D3CC-4DED-874E-A8D4D0645492}"/>
                </a:ext>
              </a:extLst>
            </p:cNvPr>
            <p:cNvSpPr>
              <a:spLocks/>
            </p:cNvSpPr>
            <p:nvPr/>
          </p:nvSpPr>
          <p:spPr bwMode="auto">
            <a:xfrm>
              <a:off x="3913390" y="2016461"/>
              <a:ext cx="50199" cy="22639"/>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6" name="Freeform 52">
              <a:extLst>
                <a:ext uri="{FF2B5EF4-FFF2-40B4-BE49-F238E27FC236}">
                  <a16:creationId xmlns:a16="http://schemas.microsoft.com/office/drawing/2014/main" id="{F06082F4-838A-44BE-B34B-3C2A618306F5}"/>
                </a:ext>
              </a:extLst>
            </p:cNvPr>
            <p:cNvSpPr>
              <a:spLocks/>
            </p:cNvSpPr>
            <p:nvPr/>
          </p:nvSpPr>
          <p:spPr bwMode="auto">
            <a:xfrm>
              <a:off x="3911421" y="1983980"/>
              <a:ext cx="74806" cy="25592"/>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7" name="Freeform 53">
              <a:extLst>
                <a:ext uri="{FF2B5EF4-FFF2-40B4-BE49-F238E27FC236}">
                  <a16:creationId xmlns:a16="http://schemas.microsoft.com/office/drawing/2014/main" id="{9D327BF7-C300-41F1-9FF8-992E60D78AAB}"/>
                </a:ext>
              </a:extLst>
            </p:cNvPr>
            <p:cNvSpPr>
              <a:spLocks/>
            </p:cNvSpPr>
            <p:nvPr/>
          </p:nvSpPr>
          <p:spPr bwMode="auto">
            <a:xfrm>
              <a:off x="3914374" y="2123749"/>
              <a:ext cx="39372" cy="22639"/>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8" name="Freeform 54">
              <a:extLst>
                <a:ext uri="{FF2B5EF4-FFF2-40B4-BE49-F238E27FC236}">
                  <a16:creationId xmlns:a16="http://schemas.microsoft.com/office/drawing/2014/main" id="{4587BBFF-A8D6-4804-9F5E-D2E3562FD686}"/>
                </a:ext>
              </a:extLst>
            </p:cNvPr>
            <p:cNvSpPr>
              <a:spLocks/>
            </p:cNvSpPr>
            <p:nvPr/>
          </p:nvSpPr>
          <p:spPr bwMode="auto">
            <a:xfrm>
              <a:off x="3913390" y="2091267"/>
              <a:ext cx="60042" cy="25592"/>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9" name="Freeform 55">
              <a:extLst>
                <a:ext uri="{FF2B5EF4-FFF2-40B4-BE49-F238E27FC236}">
                  <a16:creationId xmlns:a16="http://schemas.microsoft.com/office/drawing/2014/main" id="{F73DB41E-83F6-435F-A49E-47772821C97D}"/>
                </a:ext>
              </a:extLst>
            </p:cNvPr>
            <p:cNvSpPr>
              <a:spLocks/>
            </p:cNvSpPr>
            <p:nvPr/>
          </p:nvSpPr>
          <p:spPr bwMode="auto">
            <a:xfrm>
              <a:off x="3740154" y="1958388"/>
              <a:ext cx="103350" cy="100398"/>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0" name="Freeform 56">
              <a:extLst>
                <a:ext uri="{FF2B5EF4-FFF2-40B4-BE49-F238E27FC236}">
                  <a16:creationId xmlns:a16="http://schemas.microsoft.com/office/drawing/2014/main" id="{C7F7B704-F321-4523-9CBD-82DE80FDF3DA}"/>
                </a:ext>
              </a:extLst>
            </p:cNvPr>
            <p:cNvSpPr>
              <a:spLocks/>
            </p:cNvSpPr>
            <p:nvPr/>
          </p:nvSpPr>
          <p:spPr bwMode="auto">
            <a:xfrm>
              <a:off x="3781495" y="1963309"/>
              <a:ext cx="107288" cy="93508"/>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1" name="Freeform 57">
              <a:extLst>
                <a:ext uri="{FF2B5EF4-FFF2-40B4-BE49-F238E27FC236}">
                  <a16:creationId xmlns:a16="http://schemas.microsoft.com/office/drawing/2014/main" id="{A84FD9F1-6D5C-4794-B2FC-E97499D1F2BB}"/>
                </a:ext>
              </a:extLst>
            </p:cNvPr>
            <p:cNvSpPr>
              <a:spLocks/>
            </p:cNvSpPr>
            <p:nvPr/>
          </p:nvSpPr>
          <p:spPr bwMode="auto">
            <a:xfrm>
              <a:off x="3736217" y="2081425"/>
              <a:ext cx="107288" cy="100398"/>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2" name="Freeform 58">
              <a:extLst>
                <a:ext uri="{FF2B5EF4-FFF2-40B4-BE49-F238E27FC236}">
                  <a16:creationId xmlns:a16="http://schemas.microsoft.com/office/drawing/2014/main" id="{9785823C-D03E-432E-9D1E-C6FE36ECE3FD}"/>
                </a:ext>
              </a:extLst>
            </p:cNvPr>
            <p:cNvSpPr>
              <a:spLocks/>
            </p:cNvSpPr>
            <p:nvPr/>
          </p:nvSpPr>
          <p:spPr bwMode="auto">
            <a:xfrm>
              <a:off x="3781495" y="2086346"/>
              <a:ext cx="109256" cy="92523"/>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22" name="Group 121">
            <a:extLst>
              <a:ext uri="{FF2B5EF4-FFF2-40B4-BE49-F238E27FC236}">
                <a16:creationId xmlns:a16="http://schemas.microsoft.com/office/drawing/2014/main" id="{C5E20D8C-C978-4D3F-8066-DC3A89A4B7B4}"/>
              </a:ext>
            </a:extLst>
          </p:cNvPr>
          <p:cNvGrpSpPr/>
          <p:nvPr/>
        </p:nvGrpSpPr>
        <p:grpSpPr>
          <a:xfrm>
            <a:off x="1567549" y="1425725"/>
            <a:ext cx="178718" cy="257147"/>
            <a:chOff x="4997783" y="1836791"/>
            <a:chExt cx="381770" cy="549310"/>
          </a:xfrm>
          <a:solidFill>
            <a:schemeClr val="bg1"/>
          </a:solidFill>
        </p:grpSpPr>
        <p:sp>
          <p:nvSpPr>
            <p:cNvPr id="123" name="Freeform 89">
              <a:extLst>
                <a:ext uri="{FF2B5EF4-FFF2-40B4-BE49-F238E27FC236}">
                  <a16:creationId xmlns:a16="http://schemas.microsoft.com/office/drawing/2014/main" id="{CC34E732-1302-47E7-968B-B93659114B6D}"/>
                </a:ext>
              </a:extLst>
            </p:cNvPr>
            <p:cNvSpPr>
              <a:spLocks/>
            </p:cNvSpPr>
            <p:nvPr/>
          </p:nvSpPr>
          <p:spPr bwMode="auto">
            <a:xfrm>
              <a:off x="5140603" y="1836791"/>
              <a:ext cx="238950" cy="228879"/>
            </a:xfrm>
            <a:custGeom>
              <a:avLst/>
              <a:gdLst>
                <a:gd name="T0" fmla="*/ 231 w 261"/>
                <a:gd name="T1" fmla="*/ 189 h 250"/>
                <a:gd name="T2" fmla="*/ 205 w 261"/>
                <a:gd name="T3" fmla="*/ 189 h 250"/>
                <a:gd name="T4" fmla="*/ 226 w 261"/>
                <a:gd name="T5" fmla="*/ 210 h 250"/>
                <a:gd name="T6" fmla="*/ 40 w 261"/>
                <a:gd name="T7" fmla="*/ 210 h 250"/>
                <a:gd name="T8" fmla="*/ 40 w 261"/>
                <a:gd name="T9" fmla="*/ 33 h 250"/>
                <a:gd name="T10" fmla="*/ 61 w 261"/>
                <a:gd name="T11" fmla="*/ 57 h 250"/>
                <a:gd name="T12" fmla="*/ 61 w 261"/>
                <a:gd name="T13" fmla="*/ 31 h 250"/>
                <a:gd name="T14" fmla="*/ 30 w 261"/>
                <a:gd name="T15" fmla="*/ 0 h 250"/>
                <a:gd name="T16" fmla="*/ 0 w 261"/>
                <a:gd name="T17" fmla="*/ 31 h 250"/>
                <a:gd name="T18" fmla="*/ 0 w 261"/>
                <a:gd name="T19" fmla="*/ 57 h 250"/>
                <a:gd name="T20" fmla="*/ 21 w 261"/>
                <a:gd name="T21" fmla="*/ 33 h 250"/>
                <a:gd name="T22" fmla="*/ 21 w 261"/>
                <a:gd name="T23" fmla="*/ 229 h 250"/>
                <a:gd name="T24" fmla="*/ 226 w 261"/>
                <a:gd name="T25" fmla="*/ 229 h 250"/>
                <a:gd name="T26" fmla="*/ 205 w 261"/>
                <a:gd name="T27" fmla="*/ 250 h 250"/>
                <a:gd name="T28" fmla="*/ 231 w 261"/>
                <a:gd name="T29" fmla="*/ 250 h 250"/>
                <a:gd name="T30" fmla="*/ 261 w 261"/>
                <a:gd name="T31" fmla="*/ 220 h 250"/>
                <a:gd name="T32" fmla="*/ 231 w 261"/>
                <a:gd name="T33"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50">
                  <a:moveTo>
                    <a:pt x="231" y="189"/>
                  </a:moveTo>
                  <a:lnTo>
                    <a:pt x="205" y="189"/>
                  </a:lnTo>
                  <a:lnTo>
                    <a:pt x="226" y="210"/>
                  </a:lnTo>
                  <a:lnTo>
                    <a:pt x="40" y="210"/>
                  </a:lnTo>
                  <a:lnTo>
                    <a:pt x="40" y="33"/>
                  </a:lnTo>
                  <a:lnTo>
                    <a:pt x="61" y="57"/>
                  </a:lnTo>
                  <a:lnTo>
                    <a:pt x="61" y="31"/>
                  </a:lnTo>
                  <a:lnTo>
                    <a:pt x="30" y="0"/>
                  </a:lnTo>
                  <a:lnTo>
                    <a:pt x="0" y="31"/>
                  </a:lnTo>
                  <a:lnTo>
                    <a:pt x="0" y="57"/>
                  </a:lnTo>
                  <a:lnTo>
                    <a:pt x="21" y="33"/>
                  </a:lnTo>
                  <a:lnTo>
                    <a:pt x="21" y="229"/>
                  </a:lnTo>
                  <a:lnTo>
                    <a:pt x="226" y="229"/>
                  </a:lnTo>
                  <a:lnTo>
                    <a:pt x="205" y="250"/>
                  </a:lnTo>
                  <a:lnTo>
                    <a:pt x="231" y="250"/>
                  </a:lnTo>
                  <a:lnTo>
                    <a:pt x="261" y="220"/>
                  </a:lnTo>
                  <a:lnTo>
                    <a:pt x="231" y="18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4" name="Freeform 90">
              <a:extLst>
                <a:ext uri="{FF2B5EF4-FFF2-40B4-BE49-F238E27FC236}">
                  <a16:creationId xmlns:a16="http://schemas.microsoft.com/office/drawing/2014/main" id="{DE2D7500-942C-412F-ACEF-465D69A02172}"/>
                </a:ext>
              </a:extLst>
            </p:cNvPr>
            <p:cNvSpPr>
              <a:spLocks/>
            </p:cNvSpPr>
            <p:nvPr/>
          </p:nvSpPr>
          <p:spPr bwMode="auto">
            <a:xfrm>
              <a:off x="5188210" y="1849608"/>
              <a:ext cx="152891" cy="168455"/>
            </a:xfrm>
            <a:custGeom>
              <a:avLst/>
              <a:gdLst>
                <a:gd name="T0" fmla="*/ 0 w 167"/>
                <a:gd name="T1" fmla="*/ 123 h 184"/>
                <a:gd name="T2" fmla="*/ 49 w 167"/>
                <a:gd name="T3" fmla="*/ 80 h 184"/>
                <a:gd name="T4" fmla="*/ 61 w 167"/>
                <a:gd name="T5" fmla="*/ 90 h 184"/>
                <a:gd name="T6" fmla="*/ 0 w 167"/>
                <a:gd name="T7" fmla="*/ 144 h 184"/>
                <a:gd name="T8" fmla="*/ 0 w 167"/>
                <a:gd name="T9" fmla="*/ 156 h 184"/>
                <a:gd name="T10" fmla="*/ 65 w 167"/>
                <a:gd name="T11" fmla="*/ 97 h 184"/>
                <a:gd name="T12" fmla="*/ 75 w 167"/>
                <a:gd name="T13" fmla="*/ 104 h 184"/>
                <a:gd name="T14" fmla="*/ 0 w 167"/>
                <a:gd name="T15" fmla="*/ 175 h 184"/>
                <a:gd name="T16" fmla="*/ 0 w 167"/>
                <a:gd name="T17" fmla="*/ 184 h 184"/>
                <a:gd name="T18" fmla="*/ 4 w 167"/>
                <a:gd name="T19" fmla="*/ 184 h 184"/>
                <a:gd name="T20" fmla="*/ 167 w 167"/>
                <a:gd name="T21" fmla="*/ 31 h 184"/>
                <a:gd name="T22" fmla="*/ 167 w 167"/>
                <a:gd name="T23" fmla="*/ 0 h 184"/>
                <a:gd name="T24" fmla="*/ 82 w 167"/>
                <a:gd name="T25" fmla="*/ 85 h 184"/>
                <a:gd name="T26" fmla="*/ 49 w 167"/>
                <a:gd name="T27" fmla="*/ 57 h 184"/>
                <a:gd name="T28" fmla="*/ 0 w 167"/>
                <a:gd name="T29" fmla="*/ 99 h 184"/>
                <a:gd name="T30" fmla="*/ 0 w 167"/>
                <a:gd name="T3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4">
                  <a:moveTo>
                    <a:pt x="0" y="123"/>
                  </a:moveTo>
                  <a:lnTo>
                    <a:pt x="49" y="80"/>
                  </a:lnTo>
                  <a:lnTo>
                    <a:pt x="61" y="90"/>
                  </a:lnTo>
                  <a:lnTo>
                    <a:pt x="0" y="144"/>
                  </a:lnTo>
                  <a:lnTo>
                    <a:pt x="0" y="156"/>
                  </a:lnTo>
                  <a:lnTo>
                    <a:pt x="65" y="97"/>
                  </a:lnTo>
                  <a:lnTo>
                    <a:pt x="75" y="104"/>
                  </a:lnTo>
                  <a:lnTo>
                    <a:pt x="0" y="175"/>
                  </a:lnTo>
                  <a:lnTo>
                    <a:pt x="0" y="184"/>
                  </a:lnTo>
                  <a:lnTo>
                    <a:pt x="4" y="184"/>
                  </a:lnTo>
                  <a:lnTo>
                    <a:pt x="167" y="31"/>
                  </a:lnTo>
                  <a:lnTo>
                    <a:pt x="167" y="0"/>
                  </a:lnTo>
                  <a:lnTo>
                    <a:pt x="82" y="85"/>
                  </a:lnTo>
                  <a:lnTo>
                    <a:pt x="49" y="57"/>
                  </a:lnTo>
                  <a:lnTo>
                    <a:pt x="0" y="99"/>
                  </a:lnTo>
                  <a:lnTo>
                    <a:pt x="0" y="1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5" name="Freeform 91">
              <a:extLst>
                <a:ext uri="{FF2B5EF4-FFF2-40B4-BE49-F238E27FC236}">
                  <a16:creationId xmlns:a16="http://schemas.microsoft.com/office/drawing/2014/main" id="{B932FCFE-055C-48CE-9836-D7F5B4DFDFD8}"/>
                </a:ext>
              </a:extLst>
            </p:cNvPr>
            <p:cNvSpPr>
              <a:spLocks/>
            </p:cNvSpPr>
            <p:nvPr/>
          </p:nvSpPr>
          <p:spPr bwMode="auto">
            <a:xfrm>
              <a:off x="5209267" y="1892638"/>
              <a:ext cx="131834" cy="125426"/>
            </a:xfrm>
            <a:custGeom>
              <a:avLst/>
              <a:gdLst>
                <a:gd name="T0" fmla="*/ 144 w 144"/>
                <a:gd name="T1" fmla="*/ 0 h 137"/>
                <a:gd name="T2" fmla="*/ 0 w 144"/>
                <a:gd name="T3" fmla="*/ 137 h 137"/>
                <a:gd name="T4" fmla="*/ 12 w 144"/>
                <a:gd name="T5" fmla="*/ 137 h 137"/>
                <a:gd name="T6" fmla="*/ 144 w 144"/>
                <a:gd name="T7" fmla="*/ 12 h 137"/>
                <a:gd name="T8" fmla="*/ 144 w 144"/>
                <a:gd name="T9" fmla="*/ 0 h 137"/>
              </a:gdLst>
              <a:ahLst/>
              <a:cxnLst>
                <a:cxn ang="0">
                  <a:pos x="T0" y="T1"/>
                </a:cxn>
                <a:cxn ang="0">
                  <a:pos x="T2" y="T3"/>
                </a:cxn>
                <a:cxn ang="0">
                  <a:pos x="T4" y="T5"/>
                </a:cxn>
                <a:cxn ang="0">
                  <a:pos x="T6" y="T7"/>
                </a:cxn>
                <a:cxn ang="0">
                  <a:pos x="T8" y="T9"/>
                </a:cxn>
              </a:cxnLst>
              <a:rect l="0" t="0" r="r" b="b"/>
              <a:pathLst>
                <a:path w="144" h="137">
                  <a:moveTo>
                    <a:pt x="144" y="0"/>
                  </a:moveTo>
                  <a:lnTo>
                    <a:pt x="0" y="137"/>
                  </a:lnTo>
                  <a:lnTo>
                    <a:pt x="12" y="137"/>
                  </a:lnTo>
                  <a:lnTo>
                    <a:pt x="144" y="12"/>
                  </a:lnTo>
                  <a:lnTo>
                    <a:pt x="144"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6" name="Freeform 92">
              <a:extLst>
                <a:ext uri="{FF2B5EF4-FFF2-40B4-BE49-F238E27FC236}">
                  <a16:creationId xmlns:a16="http://schemas.microsoft.com/office/drawing/2014/main" id="{E940F11E-477C-4ADB-94F5-AF4768AD0779}"/>
                </a:ext>
              </a:extLst>
            </p:cNvPr>
            <p:cNvSpPr>
              <a:spLocks/>
            </p:cNvSpPr>
            <p:nvPr/>
          </p:nvSpPr>
          <p:spPr bwMode="auto">
            <a:xfrm>
              <a:off x="5239479" y="1921019"/>
              <a:ext cx="101623" cy="97045"/>
            </a:xfrm>
            <a:custGeom>
              <a:avLst/>
              <a:gdLst>
                <a:gd name="T0" fmla="*/ 111 w 111"/>
                <a:gd name="T1" fmla="*/ 0 h 106"/>
                <a:gd name="T2" fmla="*/ 0 w 111"/>
                <a:gd name="T3" fmla="*/ 106 h 106"/>
                <a:gd name="T4" fmla="*/ 12 w 111"/>
                <a:gd name="T5" fmla="*/ 106 h 106"/>
                <a:gd name="T6" fmla="*/ 111 w 111"/>
                <a:gd name="T7" fmla="*/ 12 h 106"/>
                <a:gd name="T8" fmla="*/ 111 w 111"/>
                <a:gd name="T9" fmla="*/ 0 h 106"/>
              </a:gdLst>
              <a:ahLst/>
              <a:cxnLst>
                <a:cxn ang="0">
                  <a:pos x="T0" y="T1"/>
                </a:cxn>
                <a:cxn ang="0">
                  <a:pos x="T2" y="T3"/>
                </a:cxn>
                <a:cxn ang="0">
                  <a:pos x="T4" y="T5"/>
                </a:cxn>
                <a:cxn ang="0">
                  <a:pos x="T6" y="T7"/>
                </a:cxn>
                <a:cxn ang="0">
                  <a:pos x="T8" y="T9"/>
                </a:cxn>
              </a:cxnLst>
              <a:rect l="0" t="0" r="r" b="b"/>
              <a:pathLst>
                <a:path w="111" h="106">
                  <a:moveTo>
                    <a:pt x="111" y="0"/>
                  </a:moveTo>
                  <a:lnTo>
                    <a:pt x="0" y="106"/>
                  </a:lnTo>
                  <a:lnTo>
                    <a:pt x="12" y="106"/>
                  </a:lnTo>
                  <a:lnTo>
                    <a:pt x="111" y="12"/>
                  </a:lnTo>
                  <a:lnTo>
                    <a:pt x="111"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7" name="Freeform 93">
              <a:extLst>
                <a:ext uri="{FF2B5EF4-FFF2-40B4-BE49-F238E27FC236}">
                  <a16:creationId xmlns:a16="http://schemas.microsoft.com/office/drawing/2014/main" id="{141CB9E8-28FC-4E87-97B6-B660A84F19B9}"/>
                </a:ext>
              </a:extLst>
            </p:cNvPr>
            <p:cNvSpPr>
              <a:spLocks/>
            </p:cNvSpPr>
            <p:nvPr/>
          </p:nvSpPr>
          <p:spPr bwMode="auto">
            <a:xfrm>
              <a:off x="5267860" y="1949400"/>
              <a:ext cx="73242" cy="68664"/>
            </a:xfrm>
            <a:custGeom>
              <a:avLst/>
              <a:gdLst>
                <a:gd name="T0" fmla="*/ 80 w 80"/>
                <a:gd name="T1" fmla="*/ 0 h 75"/>
                <a:gd name="T2" fmla="*/ 0 w 80"/>
                <a:gd name="T3" fmla="*/ 75 h 75"/>
                <a:gd name="T4" fmla="*/ 14 w 80"/>
                <a:gd name="T5" fmla="*/ 75 h 75"/>
                <a:gd name="T6" fmla="*/ 80 w 80"/>
                <a:gd name="T7" fmla="*/ 14 h 75"/>
                <a:gd name="T8" fmla="*/ 80 w 80"/>
                <a:gd name="T9" fmla="*/ 0 h 75"/>
              </a:gdLst>
              <a:ahLst/>
              <a:cxnLst>
                <a:cxn ang="0">
                  <a:pos x="T0" y="T1"/>
                </a:cxn>
                <a:cxn ang="0">
                  <a:pos x="T2" y="T3"/>
                </a:cxn>
                <a:cxn ang="0">
                  <a:pos x="T4" y="T5"/>
                </a:cxn>
                <a:cxn ang="0">
                  <a:pos x="T6" y="T7"/>
                </a:cxn>
                <a:cxn ang="0">
                  <a:pos x="T8" y="T9"/>
                </a:cxn>
              </a:cxnLst>
              <a:rect l="0" t="0" r="r" b="b"/>
              <a:pathLst>
                <a:path w="80" h="75">
                  <a:moveTo>
                    <a:pt x="80" y="0"/>
                  </a:moveTo>
                  <a:lnTo>
                    <a:pt x="0" y="75"/>
                  </a:lnTo>
                  <a:lnTo>
                    <a:pt x="14" y="75"/>
                  </a:lnTo>
                  <a:lnTo>
                    <a:pt x="80" y="14"/>
                  </a:lnTo>
                  <a:lnTo>
                    <a:pt x="80"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8" name="Freeform 94">
              <a:extLst>
                <a:ext uri="{FF2B5EF4-FFF2-40B4-BE49-F238E27FC236}">
                  <a16:creationId xmlns:a16="http://schemas.microsoft.com/office/drawing/2014/main" id="{B4448A30-A902-4EA0-B6DF-3374872ED1E6}"/>
                </a:ext>
              </a:extLst>
            </p:cNvPr>
            <p:cNvSpPr>
              <a:spLocks/>
            </p:cNvSpPr>
            <p:nvPr/>
          </p:nvSpPr>
          <p:spPr bwMode="auto">
            <a:xfrm>
              <a:off x="5298072" y="1976866"/>
              <a:ext cx="43030" cy="41199"/>
            </a:xfrm>
            <a:custGeom>
              <a:avLst/>
              <a:gdLst>
                <a:gd name="T0" fmla="*/ 47 w 47"/>
                <a:gd name="T1" fmla="*/ 12 h 45"/>
                <a:gd name="T2" fmla="*/ 47 w 47"/>
                <a:gd name="T3" fmla="*/ 0 h 45"/>
                <a:gd name="T4" fmla="*/ 0 w 47"/>
                <a:gd name="T5" fmla="*/ 45 h 45"/>
                <a:gd name="T6" fmla="*/ 14 w 47"/>
                <a:gd name="T7" fmla="*/ 45 h 45"/>
                <a:gd name="T8" fmla="*/ 47 w 47"/>
                <a:gd name="T9" fmla="*/ 12 h 45"/>
              </a:gdLst>
              <a:ahLst/>
              <a:cxnLst>
                <a:cxn ang="0">
                  <a:pos x="T0" y="T1"/>
                </a:cxn>
                <a:cxn ang="0">
                  <a:pos x="T2" y="T3"/>
                </a:cxn>
                <a:cxn ang="0">
                  <a:pos x="T4" y="T5"/>
                </a:cxn>
                <a:cxn ang="0">
                  <a:pos x="T6" y="T7"/>
                </a:cxn>
                <a:cxn ang="0">
                  <a:pos x="T8" y="T9"/>
                </a:cxn>
              </a:cxnLst>
              <a:rect l="0" t="0" r="r" b="b"/>
              <a:pathLst>
                <a:path w="47" h="45">
                  <a:moveTo>
                    <a:pt x="47" y="12"/>
                  </a:moveTo>
                  <a:lnTo>
                    <a:pt x="47" y="0"/>
                  </a:lnTo>
                  <a:lnTo>
                    <a:pt x="0" y="45"/>
                  </a:lnTo>
                  <a:lnTo>
                    <a:pt x="14" y="45"/>
                  </a:lnTo>
                  <a:lnTo>
                    <a:pt x="47" y="12"/>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9" name="Oval 95">
              <a:extLst>
                <a:ext uri="{FF2B5EF4-FFF2-40B4-BE49-F238E27FC236}">
                  <a16:creationId xmlns:a16="http://schemas.microsoft.com/office/drawing/2014/main" id="{B0F4FD17-2D6A-4284-9E08-A6AADE2AEF79}"/>
                </a:ext>
              </a:extLst>
            </p:cNvPr>
            <p:cNvSpPr>
              <a:spLocks noChangeArrowheads="1"/>
            </p:cNvSpPr>
            <p:nvPr/>
          </p:nvSpPr>
          <p:spPr bwMode="auto">
            <a:xfrm>
              <a:off x="5038981" y="1973203"/>
              <a:ext cx="88805" cy="860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Freeform 96">
              <a:extLst>
                <a:ext uri="{FF2B5EF4-FFF2-40B4-BE49-F238E27FC236}">
                  <a16:creationId xmlns:a16="http://schemas.microsoft.com/office/drawing/2014/main" id="{1F7404E6-D140-41E2-8E06-FCCD19F1D617}"/>
                </a:ext>
              </a:extLst>
            </p:cNvPr>
            <p:cNvSpPr>
              <a:spLocks/>
            </p:cNvSpPr>
            <p:nvPr/>
          </p:nvSpPr>
          <p:spPr bwMode="auto">
            <a:xfrm>
              <a:off x="4997783" y="2076656"/>
              <a:ext cx="254513" cy="309445"/>
            </a:xfrm>
            <a:custGeom>
              <a:avLst/>
              <a:gdLst>
                <a:gd name="T0" fmla="*/ 118 w 118"/>
                <a:gd name="T1" fmla="*/ 12 h 143"/>
                <a:gd name="T2" fmla="*/ 105 w 118"/>
                <a:gd name="T3" fmla="*/ 0 h 143"/>
                <a:gd name="T4" fmla="*/ 56 w 118"/>
                <a:gd name="T5" fmla="*/ 0 h 143"/>
                <a:gd name="T6" fmla="*/ 39 w 118"/>
                <a:gd name="T7" fmla="*/ 16 h 143"/>
                <a:gd name="T8" fmla="*/ 39 w 118"/>
                <a:gd name="T9" fmla="*/ 17 h 143"/>
                <a:gd name="T10" fmla="*/ 22 w 118"/>
                <a:gd name="T11" fmla="*/ 0 h 143"/>
                <a:gd name="T12" fmla="*/ 17 w 118"/>
                <a:gd name="T13" fmla="*/ 0 h 143"/>
                <a:gd name="T14" fmla="*/ 0 w 118"/>
                <a:gd name="T15" fmla="*/ 16 h 143"/>
                <a:gd name="T16" fmla="*/ 0 w 118"/>
                <a:gd name="T17" fmla="*/ 52 h 143"/>
                <a:gd name="T18" fmla="*/ 17 w 118"/>
                <a:gd name="T19" fmla="*/ 69 h 143"/>
                <a:gd name="T20" fmla="*/ 17 w 118"/>
                <a:gd name="T21" fmla="*/ 69 h 143"/>
                <a:gd name="T22" fmla="*/ 16 w 118"/>
                <a:gd name="T23" fmla="*/ 73 h 143"/>
                <a:gd name="T24" fmla="*/ 16 w 118"/>
                <a:gd name="T25" fmla="*/ 131 h 143"/>
                <a:gd name="T26" fmla="*/ 28 w 118"/>
                <a:gd name="T27" fmla="*/ 143 h 143"/>
                <a:gd name="T28" fmla="*/ 40 w 118"/>
                <a:gd name="T29" fmla="*/ 131 h 143"/>
                <a:gd name="T30" fmla="*/ 52 w 118"/>
                <a:gd name="T31" fmla="*/ 143 h 143"/>
                <a:gd name="T32" fmla="*/ 63 w 118"/>
                <a:gd name="T33" fmla="*/ 131 h 143"/>
                <a:gd name="T34" fmla="*/ 63 w 118"/>
                <a:gd name="T35" fmla="*/ 23 h 143"/>
                <a:gd name="T36" fmla="*/ 105 w 118"/>
                <a:gd name="T37" fmla="*/ 23 h 143"/>
                <a:gd name="T38" fmla="*/ 118 w 118"/>
                <a:gd name="T3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3">
                  <a:moveTo>
                    <a:pt x="118" y="12"/>
                  </a:moveTo>
                  <a:cubicBezTo>
                    <a:pt x="118" y="4"/>
                    <a:pt x="112" y="0"/>
                    <a:pt x="105" y="0"/>
                  </a:cubicBezTo>
                  <a:cubicBezTo>
                    <a:pt x="98" y="0"/>
                    <a:pt x="56" y="0"/>
                    <a:pt x="56" y="0"/>
                  </a:cubicBezTo>
                  <a:cubicBezTo>
                    <a:pt x="39" y="16"/>
                    <a:pt x="39" y="16"/>
                    <a:pt x="39" y="16"/>
                  </a:cubicBezTo>
                  <a:cubicBezTo>
                    <a:pt x="39" y="17"/>
                    <a:pt x="39" y="17"/>
                    <a:pt x="39" y="17"/>
                  </a:cubicBezTo>
                  <a:cubicBezTo>
                    <a:pt x="22" y="0"/>
                    <a:pt x="22" y="0"/>
                    <a:pt x="22" y="0"/>
                  </a:cubicBezTo>
                  <a:cubicBezTo>
                    <a:pt x="17" y="0"/>
                    <a:pt x="17" y="0"/>
                    <a:pt x="17" y="0"/>
                  </a:cubicBezTo>
                  <a:cubicBezTo>
                    <a:pt x="8" y="0"/>
                    <a:pt x="0" y="7"/>
                    <a:pt x="0" y="16"/>
                  </a:cubicBezTo>
                  <a:cubicBezTo>
                    <a:pt x="0" y="52"/>
                    <a:pt x="0" y="52"/>
                    <a:pt x="0" y="52"/>
                  </a:cubicBezTo>
                  <a:cubicBezTo>
                    <a:pt x="0" y="61"/>
                    <a:pt x="8" y="69"/>
                    <a:pt x="17" y="69"/>
                  </a:cubicBezTo>
                  <a:cubicBezTo>
                    <a:pt x="17" y="69"/>
                    <a:pt x="17" y="69"/>
                    <a:pt x="17" y="69"/>
                  </a:cubicBezTo>
                  <a:cubicBezTo>
                    <a:pt x="17" y="70"/>
                    <a:pt x="16" y="72"/>
                    <a:pt x="16" y="73"/>
                  </a:cubicBezTo>
                  <a:cubicBezTo>
                    <a:pt x="16" y="131"/>
                    <a:pt x="16" y="131"/>
                    <a:pt x="16" y="131"/>
                  </a:cubicBezTo>
                  <a:cubicBezTo>
                    <a:pt x="16" y="138"/>
                    <a:pt x="21" y="143"/>
                    <a:pt x="28" y="143"/>
                  </a:cubicBezTo>
                  <a:cubicBezTo>
                    <a:pt x="34" y="143"/>
                    <a:pt x="40" y="138"/>
                    <a:pt x="40" y="131"/>
                  </a:cubicBezTo>
                  <a:cubicBezTo>
                    <a:pt x="40" y="138"/>
                    <a:pt x="45" y="143"/>
                    <a:pt x="52" y="143"/>
                  </a:cubicBezTo>
                  <a:cubicBezTo>
                    <a:pt x="58" y="143"/>
                    <a:pt x="63" y="138"/>
                    <a:pt x="63" y="131"/>
                  </a:cubicBezTo>
                  <a:cubicBezTo>
                    <a:pt x="63" y="23"/>
                    <a:pt x="63" y="23"/>
                    <a:pt x="63" y="23"/>
                  </a:cubicBezTo>
                  <a:cubicBezTo>
                    <a:pt x="63" y="23"/>
                    <a:pt x="100" y="23"/>
                    <a:pt x="105" y="23"/>
                  </a:cubicBezTo>
                  <a:cubicBezTo>
                    <a:pt x="111" y="23"/>
                    <a:pt x="118" y="20"/>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137" name="Eingekerbter Richtungspfeil 10">
            <a:extLst>
              <a:ext uri="{FF2B5EF4-FFF2-40B4-BE49-F238E27FC236}">
                <a16:creationId xmlns:a16="http://schemas.microsoft.com/office/drawing/2014/main" id="{A32C4F1C-242B-4BDB-AEA9-AE09CB343E16}"/>
              </a:ext>
            </a:extLst>
          </p:cNvPr>
          <p:cNvSpPr/>
          <p:nvPr>
            <p:custDataLst>
              <p:tags r:id="rId5"/>
            </p:custDataLst>
          </p:nvPr>
        </p:nvSpPr>
        <p:spPr bwMode="auto">
          <a:xfrm rot="5400000">
            <a:off x="478991" y="288983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4</a:t>
            </a:r>
          </a:p>
        </p:txBody>
      </p:sp>
      <p:sp>
        <p:nvSpPr>
          <p:cNvPr id="138" name="Rectangle 137">
            <a:extLst>
              <a:ext uri="{FF2B5EF4-FFF2-40B4-BE49-F238E27FC236}">
                <a16:creationId xmlns:a16="http://schemas.microsoft.com/office/drawing/2014/main" id="{6E1F3DAE-0A3E-40D0-A12B-C11894415D1F}"/>
              </a:ext>
            </a:extLst>
          </p:cNvPr>
          <p:cNvSpPr/>
          <p:nvPr/>
        </p:nvSpPr>
        <p:spPr>
          <a:xfrm>
            <a:off x="1239335" y="3086255"/>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Report &amp; Learn</a:t>
            </a:r>
          </a:p>
        </p:txBody>
      </p:sp>
      <p:cxnSp>
        <p:nvCxnSpPr>
          <p:cNvPr id="139" name="Straight Connector 138">
            <a:extLst>
              <a:ext uri="{FF2B5EF4-FFF2-40B4-BE49-F238E27FC236}">
                <a16:creationId xmlns:a16="http://schemas.microsoft.com/office/drawing/2014/main" id="{FEEBB6E7-9F8E-4F16-A7DE-D8C7F5A9B01F}"/>
              </a:ext>
            </a:extLst>
          </p:cNvPr>
          <p:cNvCxnSpPr/>
          <p:nvPr/>
        </p:nvCxnSpPr>
        <p:spPr>
          <a:xfrm>
            <a:off x="1239335" y="3043951"/>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0" name="AutoShape 20">
            <a:extLst>
              <a:ext uri="{FF2B5EF4-FFF2-40B4-BE49-F238E27FC236}">
                <a16:creationId xmlns:a16="http://schemas.microsoft.com/office/drawing/2014/main" id="{94A30E93-BB24-9590-F1D3-FF35AB95FFD6}"/>
              </a:ext>
            </a:extLst>
          </p:cNvPr>
          <p:cNvSpPr>
            <a:spLocks noChangeArrowheads="1"/>
          </p:cNvSpPr>
          <p:nvPr/>
        </p:nvSpPr>
        <p:spPr bwMode="auto">
          <a:xfrm>
            <a:off x="4022593" y="4036013"/>
            <a:ext cx="1417061" cy="27267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Stakeholder management &amp; communication</a:t>
            </a:r>
          </a:p>
        </p:txBody>
      </p:sp>
      <p:sp>
        <p:nvSpPr>
          <p:cNvPr id="101" name="AutoShape 20">
            <a:extLst>
              <a:ext uri="{FF2B5EF4-FFF2-40B4-BE49-F238E27FC236}">
                <a16:creationId xmlns:a16="http://schemas.microsoft.com/office/drawing/2014/main" id="{31A4B04E-CEC0-A459-8E6F-80CCC213CB9D}"/>
              </a:ext>
            </a:extLst>
          </p:cNvPr>
          <p:cNvSpPr>
            <a:spLocks noChangeArrowheads="1"/>
          </p:cNvSpPr>
          <p:nvPr/>
        </p:nvSpPr>
        <p:spPr bwMode="auto">
          <a:xfrm>
            <a:off x="4022593" y="2093862"/>
            <a:ext cx="1417061" cy="271189"/>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Data impact</a:t>
            </a:r>
          </a:p>
        </p:txBody>
      </p:sp>
      <p:sp>
        <p:nvSpPr>
          <p:cNvPr id="102" name="AutoShape 18">
            <a:extLst>
              <a:ext uri="{FF2B5EF4-FFF2-40B4-BE49-F238E27FC236}">
                <a16:creationId xmlns:a16="http://schemas.microsoft.com/office/drawing/2014/main" id="{7675D917-4686-E110-A55B-1EA1B539E962}"/>
              </a:ext>
            </a:extLst>
          </p:cNvPr>
          <p:cNvSpPr>
            <a:spLocks noChangeArrowheads="1"/>
          </p:cNvSpPr>
          <p:nvPr/>
        </p:nvSpPr>
        <p:spPr bwMode="auto">
          <a:xfrm>
            <a:off x="4022593" y="3385462"/>
            <a:ext cx="1417061" cy="272921"/>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Documentation</a:t>
            </a:r>
          </a:p>
        </p:txBody>
      </p:sp>
      <p:sp>
        <p:nvSpPr>
          <p:cNvPr id="131" name="AutoShape 18">
            <a:extLst>
              <a:ext uri="{FF2B5EF4-FFF2-40B4-BE49-F238E27FC236}">
                <a16:creationId xmlns:a16="http://schemas.microsoft.com/office/drawing/2014/main" id="{D6FA608E-031E-1258-8992-369CA9267900}"/>
              </a:ext>
            </a:extLst>
          </p:cNvPr>
          <p:cNvSpPr>
            <a:spLocks noChangeArrowheads="1"/>
          </p:cNvSpPr>
          <p:nvPr/>
        </p:nvSpPr>
        <p:spPr bwMode="auto">
          <a:xfrm>
            <a:off x="4022593" y="2417405"/>
            <a:ext cx="1417061" cy="271120"/>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IT</a:t>
            </a:r>
          </a:p>
        </p:txBody>
      </p:sp>
      <p:sp>
        <p:nvSpPr>
          <p:cNvPr id="132" name="AutoShape 19">
            <a:extLst>
              <a:ext uri="{FF2B5EF4-FFF2-40B4-BE49-F238E27FC236}">
                <a16:creationId xmlns:a16="http://schemas.microsoft.com/office/drawing/2014/main" id="{B7B97175-8C0B-7CFB-7B5B-2E5AFC8EFB60}"/>
              </a:ext>
            </a:extLst>
          </p:cNvPr>
          <p:cNvSpPr>
            <a:spLocks noChangeArrowheads="1"/>
          </p:cNvSpPr>
          <p:nvPr/>
        </p:nvSpPr>
        <p:spPr bwMode="auto">
          <a:xfrm>
            <a:off x="4022593" y="3064351"/>
            <a:ext cx="1417061" cy="268757"/>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Change management</a:t>
            </a:r>
          </a:p>
        </p:txBody>
      </p:sp>
      <p:sp>
        <p:nvSpPr>
          <p:cNvPr id="133" name="AutoShape 21">
            <a:extLst>
              <a:ext uri="{FF2B5EF4-FFF2-40B4-BE49-F238E27FC236}">
                <a16:creationId xmlns:a16="http://schemas.microsoft.com/office/drawing/2014/main" id="{C050AF05-9D84-7A81-435F-9ED428D09FEC}"/>
              </a:ext>
            </a:extLst>
          </p:cNvPr>
          <p:cNvSpPr>
            <a:spLocks noChangeArrowheads="1"/>
          </p:cNvSpPr>
          <p:nvPr/>
        </p:nvSpPr>
        <p:spPr bwMode="auto">
          <a:xfrm>
            <a:off x="4022593" y="3710737"/>
            <a:ext cx="1417061" cy="272921"/>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Budget tracking</a:t>
            </a:r>
          </a:p>
        </p:txBody>
      </p:sp>
      <p:sp>
        <p:nvSpPr>
          <p:cNvPr id="134" name="AutoShape 18">
            <a:extLst>
              <a:ext uri="{FF2B5EF4-FFF2-40B4-BE49-F238E27FC236}">
                <a16:creationId xmlns:a16="http://schemas.microsoft.com/office/drawing/2014/main" id="{BB2B6458-3C54-A6FD-7064-41E39ECE3D95}"/>
              </a:ext>
            </a:extLst>
          </p:cNvPr>
          <p:cNvSpPr>
            <a:spLocks noChangeArrowheads="1"/>
          </p:cNvSpPr>
          <p:nvPr/>
        </p:nvSpPr>
        <p:spPr bwMode="auto">
          <a:xfrm>
            <a:off x="4022593" y="2740878"/>
            <a:ext cx="1417061" cy="271119"/>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Development cycle</a:t>
            </a:r>
          </a:p>
        </p:txBody>
      </p:sp>
      <p:sp>
        <p:nvSpPr>
          <p:cNvPr id="135" name="AutoShape 21">
            <a:hlinkClick r:id="rId10" action="ppaction://hlinksldjump"/>
            <a:extLst>
              <a:ext uri="{FF2B5EF4-FFF2-40B4-BE49-F238E27FC236}">
                <a16:creationId xmlns:a16="http://schemas.microsoft.com/office/drawing/2014/main" id="{1F01D0E5-D456-0AF0-C819-65BF7B03224A}"/>
              </a:ext>
            </a:extLst>
          </p:cNvPr>
          <p:cNvSpPr>
            <a:spLocks noChangeArrowheads="1"/>
          </p:cNvSpPr>
          <p:nvPr/>
        </p:nvSpPr>
        <p:spPr bwMode="auto">
          <a:xfrm>
            <a:off x="4022593" y="1770320"/>
            <a:ext cx="1417061" cy="271188"/>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Process analysis &amp; design</a:t>
            </a:r>
          </a:p>
        </p:txBody>
      </p:sp>
      <p:sp>
        <p:nvSpPr>
          <p:cNvPr id="140" name="AutoShape 18">
            <a:hlinkClick r:id="" action="ppaction://noaction"/>
            <a:extLst>
              <a:ext uri="{FF2B5EF4-FFF2-40B4-BE49-F238E27FC236}">
                <a16:creationId xmlns:a16="http://schemas.microsoft.com/office/drawing/2014/main" id="{8C7EBE61-C55A-78E5-AB33-8AD64C5388F1}"/>
              </a:ext>
            </a:extLst>
          </p:cNvPr>
          <p:cNvSpPr>
            <a:spLocks noChangeArrowheads="1"/>
          </p:cNvSpPr>
          <p:nvPr/>
        </p:nvSpPr>
        <p:spPr bwMode="auto">
          <a:xfrm>
            <a:off x="5580647" y="2412966"/>
            <a:ext cx="3257363" cy="295817"/>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a:t>
            </a:r>
            <a:r>
              <a:rPr lang="en-US" sz="825">
                <a:solidFill>
                  <a:schemeClr val="tx2"/>
                </a:solidFill>
                <a:cs typeface="Verdana" panose="020B0604030504040204" pitchFamily="34" charset="0"/>
                <a:hlinkClick r:id="rId11" action="ppaction://hlinksldjump"/>
              </a:rPr>
              <a:t>IT</a:t>
            </a:r>
            <a:r>
              <a:rPr lang="en-US" sz="825">
                <a:solidFill>
                  <a:schemeClr val="tx2"/>
                </a:solidFill>
                <a:cs typeface="Verdana" panose="020B0604030504040204" pitchFamily="34" charset="0"/>
              </a:rPr>
              <a:t> Architecture, hardware, infrastructure &amp; software impact</a:t>
            </a:r>
          </a:p>
        </p:txBody>
      </p:sp>
      <p:sp>
        <p:nvSpPr>
          <p:cNvPr id="141" name="AutoShape 18">
            <a:hlinkClick r:id="" action="ppaction://noaction"/>
            <a:extLst>
              <a:ext uri="{FF2B5EF4-FFF2-40B4-BE49-F238E27FC236}">
                <a16:creationId xmlns:a16="http://schemas.microsoft.com/office/drawing/2014/main" id="{534CCF2D-D04F-115D-643A-3A6824793036}"/>
              </a:ext>
            </a:extLst>
          </p:cNvPr>
          <p:cNvSpPr>
            <a:spLocks noChangeArrowheads="1"/>
          </p:cNvSpPr>
          <p:nvPr/>
        </p:nvSpPr>
        <p:spPr bwMode="auto">
          <a:xfrm>
            <a:off x="5580647" y="2789016"/>
            <a:ext cx="3257363" cy="254464"/>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Develop/Build/Test/Run/Run model support (e.g. consumer service) </a:t>
            </a:r>
          </a:p>
        </p:txBody>
      </p:sp>
      <p:sp>
        <p:nvSpPr>
          <p:cNvPr id="142" name="AutoShape 18">
            <a:hlinkClick r:id="" action="ppaction://noaction"/>
            <a:extLst>
              <a:ext uri="{FF2B5EF4-FFF2-40B4-BE49-F238E27FC236}">
                <a16:creationId xmlns:a16="http://schemas.microsoft.com/office/drawing/2014/main" id="{15C17C71-1061-CFBB-B6C9-60A1C6AAC32F}"/>
              </a:ext>
            </a:extLst>
          </p:cNvPr>
          <p:cNvSpPr>
            <a:spLocks noChangeArrowheads="1"/>
          </p:cNvSpPr>
          <p:nvPr/>
        </p:nvSpPr>
        <p:spPr bwMode="auto">
          <a:xfrm>
            <a:off x="5580647" y="3131333"/>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People training or change management ​</a:t>
            </a:r>
          </a:p>
        </p:txBody>
      </p:sp>
      <p:sp>
        <p:nvSpPr>
          <p:cNvPr id="143" name="AutoShape 18">
            <a:hlinkClick r:id="" action="ppaction://noaction"/>
            <a:extLst>
              <a:ext uri="{FF2B5EF4-FFF2-40B4-BE49-F238E27FC236}">
                <a16:creationId xmlns:a16="http://schemas.microsoft.com/office/drawing/2014/main" id="{08B2B78B-8A55-C6A7-ACF8-C9C09FC21FC8}"/>
              </a:ext>
            </a:extLst>
          </p:cNvPr>
          <p:cNvSpPr>
            <a:spLocks noChangeArrowheads="1"/>
          </p:cNvSpPr>
          <p:nvPr/>
        </p:nvSpPr>
        <p:spPr bwMode="auto">
          <a:xfrm>
            <a:off x="5580647" y="3444196"/>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dirty="0">
                <a:solidFill>
                  <a:schemeClr val="tx2"/>
                </a:solidFill>
                <a:cs typeface="Verdana" panose="020B0604030504040204" pitchFamily="34" charset="0"/>
              </a:rPr>
              <a:t>Document changed processes and share </a:t>
            </a:r>
          </a:p>
        </p:txBody>
      </p:sp>
      <p:sp>
        <p:nvSpPr>
          <p:cNvPr id="144" name="AutoShape 18">
            <a:hlinkClick r:id="" action="ppaction://noaction"/>
            <a:extLst>
              <a:ext uri="{FF2B5EF4-FFF2-40B4-BE49-F238E27FC236}">
                <a16:creationId xmlns:a16="http://schemas.microsoft.com/office/drawing/2014/main" id="{E9EC783A-6518-74BD-C7C9-B3DD63B11139}"/>
              </a:ext>
            </a:extLst>
          </p:cNvPr>
          <p:cNvSpPr>
            <a:spLocks noChangeArrowheads="1"/>
          </p:cNvSpPr>
          <p:nvPr/>
        </p:nvSpPr>
        <p:spPr bwMode="auto">
          <a:xfrm>
            <a:off x="5580647" y="3741818"/>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Coordinate with finance</a:t>
            </a:r>
          </a:p>
        </p:txBody>
      </p:sp>
      <p:sp>
        <p:nvSpPr>
          <p:cNvPr id="145" name="AutoShape 18">
            <a:hlinkClick r:id="" action="ppaction://noaction"/>
            <a:extLst>
              <a:ext uri="{FF2B5EF4-FFF2-40B4-BE49-F238E27FC236}">
                <a16:creationId xmlns:a16="http://schemas.microsoft.com/office/drawing/2014/main" id="{70659E48-ECC8-8A60-9F79-716D02BA8B45}"/>
              </a:ext>
            </a:extLst>
          </p:cNvPr>
          <p:cNvSpPr>
            <a:spLocks noChangeArrowheads="1"/>
          </p:cNvSpPr>
          <p:nvPr/>
        </p:nvSpPr>
        <p:spPr bwMode="auto">
          <a:xfrm>
            <a:off x="5580647" y="2048612"/>
            <a:ext cx="3257363" cy="346926"/>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a:t>
            </a:r>
            <a:r>
              <a:rPr lang="en-US" sz="825">
                <a:solidFill>
                  <a:schemeClr val="tx2"/>
                </a:solidFill>
                <a:cs typeface="Verdana" panose="020B0604030504040204" pitchFamily="34" charset="0"/>
                <a:hlinkClick r:id="rId11" action="ppaction://hlinksldjump"/>
              </a:rPr>
              <a:t>data</a:t>
            </a:r>
            <a:r>
              <a:rPr lang="en-US" sz="825">
                <a:solidFill>
                  <a:schemeClr val="tx2"/>
                </a:solidFill>
                <a:cs typeface="Verdana" panose="020B0604030504040204" pitchFamily="34" charset="0"/>
              </a:rPr>
              <a:t> impact along end-to-end value chain</a:t>
            </a:r>
          </a:p>
        </p:txBody>
      </p:sp>
      <p:sp>
        <p:nvSpPr>
          <p:cNvPr id="146" name="AutoShape 18">
            <a:hlinkClick r:id="" action="ppaction://noaction"/>
            <a:extLst>
              <a:ext uri="{FF2B5EF4-FFF2-40B4-BE49-F238E27FC236}">
                <a16:creationId xmlns:a16="http://schemas.microsoft.com/office/drawing/2014/main" id="{75A0AE23-2211-E0EF-651D-ABEEB3DA4C52}"/>
              </a:ext>
            </a:extLst>
          </p:cNvPr>
          <p:cNvSpPr>
            <a:spLocks noChangeArrowheads="1"/>
          </p:cNvSpPr>
          <p:nvPr/>
        </p:nvSpPr>
        <p:spPr bwMode="auto">
          <a:xfrm>
            <a:off x="5580647" y="4069922"/>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Coordinate frequent communication across all internal and external stakeholders</a:t>
            </a:r>
          </a:p>
        </p:txBody>
      </p:sp>
      <p:cxnSp>
        <p:nvCxnSpPr>
          <p:cNvPr id="147" name="Straight Connector 146">
            <a:extLst>
              <a:ext uri="{FF2B5EF4-FFF2-40B4-BE49-F238E27FC236}">
                <a16:creationId xmlns:a16="http://schemas.microsoft.com/office/drawing/2014/main" id="{8ADD9EF4-7B89-6ABE-B4FC-FDCC002C219D}"/>
              </a:ext>
            </a:extLst>
          </p:cNvPr>
          <p:cNvCxnSpPr>
            <a:cxnSpLocks/>
          </p:cNvCxnSpPr>
          <p:nvPr/>
        </p:nvCxnSpPr>
        <p:spPr>
          <a:xfrm>
            <a:off x="5580647" y="20370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05C5A31-46DE-29C0-20B3-591393A65707}"/>
              </a:ext>
            </a:extLst>
          </p:cNvPr>
          <p:cNvCxnSpPr>
            <a:cxnSpLocks/>
          </p:cNvCxnSpPr>
          <p:nvPr/>
        </p:nvCxnSpPr>
        <p:spPr>
          <a:xfrm>
            <a:off x="5580647" y="237665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B98DB72-5F12-7E5A-5A45-9A52BCD08873}"/>
              </a:ext>
            </a:extLst>
          </p:cNvPr>
          <p:cNvCxnSpPr>
            <a:cxnSpLocks/>
          </p:cNvCxnSpPr>
          <p:nvPr/>
        </p:nvCxnSpPr>
        <p:spPr>
          <a:xfrm>
            <a:off x="5580647" y="274508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4BC8BBC-B106-C6D3-CF3C-34CAD824969A}"/>
              </a:ext>
            </a:extLst>
          </p:cNvPr>
          <p:cNvCxnSpPr>
            <a:cxnSpLocks/>
          </p:cNvCxnSpPr>
          <p:nvPr/>
        </p:nvCxnSpPr>
        <p:spPr>
          <a:xfrm>
            <a:off x="5580647" y="3087407"/>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1D2F03E-BBFA-E00C-5321-C7DB83367321}"/>
              </a:ext>
            </a:extLst>
          </p:cNvPr>
          <p:cNvCxnSpPr>
            <a:cxnSpLocks/>
          </p:cNvCxnSpPr>
          <p:nvPr/>
        </p:nvCxnSpPr>
        <p:spPr>
          <a:xfrm>
            <a:off x="5580647" y="338502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4D058ED-507C-1084-5E47-36743E75A354}"/>
              </a:ext>
            </a:extLst>
          </p:cNvPr>
          <p:cNvCxnSpPr>
            <a:cxnSpLocks/>
          </p:cNvCxnSpPr>
          <p:nvPr/>
        </p:nvCxnSpPr>
        <p:spPr>
          <a:xfrm>
            <a:off x="5580647" y="3697892"/>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FFC03A4-BFBF-E252-FB97-AF81674153DF}"/>
              </a:ext>
            </a:extLst>
          </p:cNvPr>
          <p:cNvCxnSpPr>
            <a:cxnSpLocks/>
          </p:cNvCxnSpPr>
          <p:nvPr/>
        </p:nvCxnSpPr>
        <p:spPr>
          <a:xfrm>
            <a:off x="5580647" y="4025994"/>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4" name="AutoShape 18">
            <a:hlinkClick r:id="" action="ppaction://noaction"/>
            <a:extLst>
              <a:ext uri="{FF2B5EF4-FFF2-40B4-BE49-F238E27FC236}">
                <a16:creationId xmlns:a16="http://schemas.microsoft.com/office/drawing/2014/main" id="{C744186D-15B1-A792-8C6B-099E6EC8DD43}"/>
              </a:ext>
            </a:extLst>
          </p:cNvPr>
          <p:cNvSpPr>
            <a:spLocks noChangeArrowheads="1"/>
          </p:cNvSpPr>
          <p:nvPr/>
        </p:nvSpPr>
        <p:spPr bwMode="auto">
          <a:xfrm>
            <a:off x="5580647" y="181564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a:t>
            </a:r>
            <a:r>
              <a:rPr lang="en-US" sz="825">
                <a:solidFill>
                  <a:schemeClr val="tx2"/>
                </a:solidFill>
                <a:cs typeface="Verdana" panose="020B0604030504040204" pitchFamily="34" charset="0"/>
                <a:hlinkClick r:id="rId12" action="ppaction://hlinksldjump"/>
              </a:rPr>
              <a:t>process</a:t>
            </a:r>
            <a:r>
              <a:rPr lang="en-US" sz="825">
                <a:solidFill>
                  <a:schemeClr val="tx2"/>
                </a:solidFill>
                <a:cs typeface="Verdana" panose="020B0604030504040204" pitchFamily="34" charset="0"/>
              </a:rPr>
              <a:t> impact along end-to-end value chain</a:t>
            </a:r>
          </a:p>
        </p:txBody>
      </p:sp>
      <p:sp>
        <p:nvSpPr>
          <p:cNvPr id="157" name="Slide Number Placeholder 3">
            <a:extLst>
              <a:ext uri="{FF2B5EF4-FFF2-40B4-BE49-F238E27FC236}">
                <a16:creationId xmlns:a16="http://schemas.microsoft.com/office/drawing/2014/main" id="{22F50FDD-2360-4FFB-8F4A-BFC051BB490D}"/>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47</a:t>
            </a:fld>
            <a:endParaRPr lang="en-US" sz="698"/>
          </a:p>
        </p:txBody>
      </p:sp>
      <p:grpSp>
        <p:nvGrpSpPr>
          <p:cNvPr id="166" name="Group 165">
            <a:extLst>
              <a:ext uri="{FF2B5EF4-FFF2-40B4-BE49-F238E27FC236}">
                <a16:creationId xmlns:a16="http://schemas.microsoft.com/office/drawing/2014/main" id="{0E86F8AB-9E57-43B3-BE2B-B5471488054C}"/>
              </a:ext>
            </a:extLst>
          </p:cNvPr>
          <p:cNvGrpSpPr/>
          <p:nvPr/>
        </p:nvGrpSpPr>
        <p:grpSpPr>
          <a:xfrm>
            <a:off x="6235830" y="1423754"/>
            <a:ext cx="159748" cy="248222"/>
            <a:chOff x="17942790" y="4248215"/>
            <a:chExt cx="502539" cy="780861"/>
          </a:xfrm>
          <a:solidFill>
            <a:schemeClr val="bg1"/>
          </a:solidFill>
        </p:grpSpPr>
        <p:sp>
          <p:nvSpPr>
            <p:cNvPr id="167" name="Freeform: Shape 1313">
              <a:extLst>
                <a:ext uri="{FF2B5EF4-FFF2-40B4-BE49-F238E27FC236}">
                  <a16:creationId xmlns:a16="http://schemas.microsoft.com/office/drawing/2014/main" id="{06EC41FD-C1F9-4629-B1A3-155D4A586108}"/>
                </a:ext>
              </a:extLst>
            </p:cNvPr>
            <p:cNvSpPr/>
            <p:nvPr/>
          </p:nvSpPr>
          <p:spPr>
            <a:xfrm>
              <a:off x="17999153" y="4301229"/>
              <a:ext cx="132405" cy="135415"/>
            </a:xfrm>
            <a:custGeom>
              <a:avLst/>
              <a:gdLst>
                <a:gd name="connsiteX0" fmla="*/ 119074 w 132405"/>
                <a:gd name="connsiteY0" fmla="*/ 103947 h 135414"/>
                <a:gd name="connsiteX1" fmla="*/ 90999 w 132405"/>
                <a:gd name="connsiteY1" fmla="*/ 86553 h 135414"/>
                <a:gd name="connsiteX2" fmla="*/ 85552 w 132405"/>
                <a:gd name="connsiteY2" fmla="*/ 76653 h 135414"/>
                <a:gd name="connsiteX3" fmla="*/ 91992 w 132405"/>
                <a:gd name="connsiteY3" fmla="*/ 68588 h 135414"/>
                <a:gd name="connsiteX4" fmla="*/ 92473 w 132405"/>
                <a:gd name="connsiteY4" fmla="*/ 68348 h 135414"/>
                <a:gd name="connsiteX5" fmla="*/ 93436 w 132405"/>
                <a:gd name="connsiteY5" fmla="*/ 68287 h 135414"/>
                <a:gd name="connsiteX6" fmla="*/ 100628 w 132405"/>
                <a:gd name="connsiteY6" fmla="*/ 59410 h 135414"/>
                <a:gd name="connsiteX7" fmla="*/ 103938 w 132405"/>
                <a:gd name="connsiteY7" fmla="*/ 45959 h 135414"/>
                <a:gd name="connsiteX8" fmla="*/ 100087 w 132405"/>
                <a:gd name="connsiteY8" fmla="*/ 40904 h 135414"/>
                <a:gd name="connsiteX9" fmla="*/ 96866 w 132405"/>
                <a:gd name="connsiteY9" fmla="*/ 14001 h 135414"/>
                <a:gd name="connsiteX10" fmla="*/ 96024 w 132405"/>
                <a:gd name="connsiteY10" fmla="*/ 14091 h 135414"/>
                <a:gd name="connsiteX11" fmla="*/ 90728 w 132405"/>
                <a:gd name="connsiteY11" fmla="*/ 17943 h 135414"/>
                <a:gd name="connsiteX12" fmla="*/ 90427 w 132405"/>
                <a:gd name="connsiteY12" fmla="*/ 18154 h 135414"/>
                <a:gd name="connsiteX13" fmla="*/ 90427 w 132405"/>
                <a:gd name="connsiteY13" fmla="*/ 18154 h 135414"/>
                <a:gd name="connsiteX14" fmla="*/ 88892 w 132405"/>
                <a:gd name="connsiteY14" fmla="*/ 19267 h 135414"/>
                <a:gd name="connsiteX15" fmla="*/ 88892 w 132405"/>
                <a:gd name="connsiteY15" fmla="*/ 19267 h 135414"/>
                <a:gd name="connsiteX16" fmla="*/ 88351 w 132405"/>
                <a:gd name="connsiteY16" fmla="*/ 19658 h 135414"/>
                <a:gd name="connsiteX17" fmla="*/ 84830 w 132405"/>
                <a:gd name="connsiteY17" fmla="*/ 22216 h 135414"/>
                <a:gd name="connsiteX18" fmla="*/ 84649 w 132405"/>
                <a:gd name="connsiteY18" fmla="*/ 23390 h 135414"/>
                <a:gd name="connsiteX19" fmla="*/ 93346 w 132405"/>
                <a:gd name="connsiteY19" fmla="*/ 50714 h 135414"/>
                <a:gd name="connsiteX20" fmla="*/ 94188 w 132405"/>
                <a:gd name="connsiteY20" fmla="*/ 51586 h 135414"/>
                <a:gd name="connsiteX21" fmla="*/ 95783 w 132405"/>
                <a:gd name="connsiteY21" fmla="*/ 51586 h 135414"/>
                <a:gd name="connsiteX22" fmla="*/ 96566 w 132405"/>
                <a:gd name="connsiteY22" fmla="*/ 51045 h 135414"/>
                <a:gd name="connsiteX23" fmla="*/ 99244 w 132405"/>
                <a:gd name="connsiteY23" fmla="*/ 43582 h 135414"/>
                <a:gd name="connsiteX24" fmla="*/ 101140 w 132405"/>
                <a:gd name="connsiteY24" fmla="*/ 46471 h 135414"/>
                <a:gd name="connsiteX25" fmla="*/ 97950 w 132405"/>
                <a:gd name="connsiteY25" fmla="*/ 58387 h 135414"/>
                <a:gd name="connsiteX26" fmla="*/ 93526 w 132405"/>
                <a:gd name="connsiteY26" fmla="*/ 65007 h 135414"/>
                <a:gd name="connsiteX27" fmla="*/ 92744 w 132405"/>
                <a:gd name="connsiteY27" fmla="*/ 64827 h 135414"/>
                <a:gd name="connsiteX28" fmla="*/ 92353 w 132405"/>
                <a:gd name="connsiteY28" fmla="*/ 63804 h 135414"/>
                <a:gd name="connsiteX29" fmla="*/ 91450 w 132405"/>
                <a:gd name="connsiteY29" fmla="*/ 63743 h 135414"/>
                <a:gd name="connsiteX30" fmla="*/ 90517 w 132405"/>
                <a:gd name="connsiteY30" fmla="*/ 65459 h 135414"/>
                <a:gd name="connsiteX31" fmla="*/ 75471 w 132405"/>
                <a:gd name="connsiteY31" fmla="*/ 80113 h 135414"/>
                <a:gd name="connsiteX32" fmla="*/ 67256 w 132405"/>
                <a:gd name="connsiteY32" fmla="*/ 82130 h 135414"/>
                <a:gd name="connsiteX33" fmla="*/ 67196 w 132405"/>
                <a:gd name="connsiteY33" fmla="*/ 82130 h 135414"/>
                <a:gd name="connsiteX34" fmla="*/ 43934 w 132405"/>
                <a:gd name="connsiteY34" fmla="*/ 65459 h 135414"/>
                <a:gd name="connsiteX35" fmla="*/ 43001 w 132405"/>
                <a:gd name="connsiteY35" fmla="*/ 63743 h 135414"/>
                <a:gd name="connsiteX36" fmla="*/ 42099 w 132405"/>
                <a:gd name="connsiteY36" fmla="*/ 63804 h 135414"/>
                <a:gd name="connsiteX37" fmla="*/ 41708 w 132405"/>
                <a:gd name="connsiteY37" fmla="*/ 64827 h 135414"/>
                <a:gd name="connsiteX38" fmla="*/ 40925 w 132405"/>
                <a:gd name="connsiteY38" fmla="*/ 65007 h 135414"/>
                <a:gd name="connsiteX39" fmla="*/ 36502 w 132405"/>
                <a:gd name="connsiteY39" fmla="*/ 58387 h 135414"/>
                <a:gd name="connsiteX40" fmla="*/ 33312 w 132405"/>
                <a:gd name="connsiteY40" fmla="*/ 46471 h 135414"/>
                <a:gd name="connsiteX41" fmla="*/ 35268 w 132405"/>
                <a:gd name="connsiteY41" fmla="*/ 43582 h 135414"/>
                <a:gd name="connsiteX42" fmla="*/ 37675 w 132405"/>
                <a:gd name="connsiteY42" fmla="*/ 51075 h 135414"/>
                <a:gd name="connsiteX43" fmla="*/ 38457 w 132405"/>
                <a:gd name="connsiteY43" fmla="*/ 51616 h 135414"/>
                <a:gd name="connsiteX44" fmla="*/ 39902 w 132405"/>
                <a:gd name="connsiteY44" fmla="*/ 51616 h 135414"/>
                <a:gd name="connsiteX45" fmla="*/ 40745 w 132405"/>
                <a:gd name="connsiteY45" fmla="*/ 50684 h 135414"/>
                <a:gd name="connsiteX46" fmla="*/ 57055 w 132405"/>
                <a:gd name="connsiteY46" fmla="*/ 34554 h 135414"/>
                <a:gd name="connsiteX47" fmla="*/ 57265 w 132405"/>
                <a:gd name="connsiteY47" fmla="*/ 34584 h 135414"/>
                <a:gd name="connsiteX48" fmla="*/ 81881 w 132405"/>
                <a:gd name="connsiteY48" fmla="*/ 23299 h 135414"/>
                <a:gd name="connsiteX49" fmla="*/ 82121 w 132405"/>
                <a:gd name="connsiteY49" fmla="*/ 22968 h 135414"/>
                <a:gd name="connsiteX50" fmla="*/ 87087 w 132405"/>
                <a:gd name="connsiteY50" fmla="*/ 18816 h 135414"/>
                <a:gd name="connsiteX51" fmla="*/ 89343 w 132405"/>
                <a:gd name="connsiteY51" fmla="*/ 16920 h 135414"/>
                <a:gd name="connsiteX52" fmla="*/ 94851 w 132405"/>
                <a:gd name="connsiteY52" fmla="*/ 12316 h 135414"/>
                <a:gd name="connsiteX53" fmla="*/ 95121 w 132405"/>
                <a:gd name="connsiteY53" fmla="*/ 11413 h 135414"/>
                <a:gd name="connsiteX54" fmla="*/ 59913 w 132405"/>
                <a:gd name="connsiteY54" fmla="*/ 129 h 135414"/>
                <a:gd name="connsiteX55" fmla="*/ 34606 w 132405"/>
                <a:gd name="connsiteY55" fmla="*/ 40843 h 135414"/>
                <a:gd name="connsiteX56" fmla="*/ 30543 w 132405"/>
                <a:gd name="connsiteY56" fmla="*/ 45959 h 135414"/>
                <a:gd name="connsiteX57" fmla="*/ 33854 w 132405"/>
                <a:gd name="connsiteY57" fmla="*/ 59410 h 135414"/>
                <a:gd name="connsiteX58" fmla="*/ 41046 w 132405"/>
                <a:gd name="connsiteY58" fmla="*/ 68287 h 135414"/>
                <a:gd name="connsiteX59" fmla="*/ 42009 w 132405"/>
                <a:gd name="connsiteY59" fmla="*/ 68348 h 135414"/>
                <a:gd name="connsiteX60" fmla="*/ 42490 w 132405"/>
                <a:gd name="connsiteY60" fmla="*/ 68588 h 135414"/>
                <a:gd name="connsiteX61" fmla="*/ 48629 w 132405"/>
                <a:gd name="connsiteY61" fmla="*/ 76382 h 135414"/>
                <a:gd name="connsiteX62" fmla="*/ 48599 w 132405"/>
                <a:gd name="connsiteY62" fmla="*/ 76382 h 135414"/>
                <a:gd name="connsiteX63" fmla="*/ 43182 w 132405"/>
                <a:gd name="connsiteY63" fmla="*/ 86764 h 135414"/>
                <a:gd name="connsiteX64" fmla="*/ 15407 w 132405"/>
                <a:gd name="connsiteY64" fmla="*/ 103977 h 135414"/>
                <a:gd name="connsiteX65" fmla="*/ 0 w 132405"/>
                <a:gd name="connsiteY65" fmla="*/ 127449 h 135414"/>
                <a:gd name="connsiteX66" fmla="*/ 67226 w 132405"/>
                <a:gd name="connsiteY66" fmla="*/ 136536 h 135414"/>
                <a:gd name="connsiteX67" fmla="*/ 134452 w 132405"/>
                <a:gd name="connsiteY67" fmla="*/ 127449 h 135414"/>
                <a:gd name="connsiteX68" fmla="*/ 119074 w 132405"/>
                <a:gd name="connsiteY68" fmla="*/ 103947 h 135414"/>
                <a:gd name="connsiteX69" fmla="*/ 67256 w 132405"/>
                <a:gd name="connsiteY69" fmla="*/ 106865 h 135414"/>
                <a:gd name="connsiteX70" fmla="*/ 44235 w 132405"/>
                <a:gd name="connsiteY70" fmla="*/ 89472 h 135414"/>
                <a:gd name="connsiteX71" fmla="*/ 50615 w 132405"/>
                <a:gd name="connsiteY71" fmla="*/ 78158 h 135414"/>
                <a:gd name="connsiteX72" fmla="*/ 58017 w 132405"/>
                <a:gd name="connsiteY72" fmla="*/ 82762 h 135414"/>
                <a:gd name="connsiteX73" fmla="*/ 67196 w 132405"/>
                <a:gd name="connsiteY73" fmla="*/ 84959 h 135414"/>
                <a:gd name="connsiteX74" fmla="*/ 67256 w 132405"/>
                <a:gd name="connsiteY74" fmla="*/ 84959 h 135414"/>
                <a:gd name="connsiteX75" fmla="*/ 76434 w 132405"/>
                <a:gd name="connsiteY75" fmla="*/ 82762 h 135414"/>
                <a:gd name="connsiteX76" fmla="*/ 83536 w 132405"/>
                <a:gd name="connsiteY76" fmla="*/ 78428 h 135414"/>
                <a:gd name="connsiteX77" fmla="*/ 90186 w 132405"/>
                <a:gd name="connsiteY77" fmla="*/ 89713 h 135414"/>
                <a:gd name="connsiteX78" fmla="*/ 67256 w 132405"/>
                <a:gd name="connsiteY78" fmla="*/ 106865 h 1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405" h="135414">
                  <a:moveTo>
                    <a:pt x="119074" y="103947"/>
                  </a:moveTo>
                  <a:lnTo>
                    <a:pt x="90999" y="86553"/>
                  </a:lnTo>
                  <a:cubicBezTo>
                    <a:pt x="88892" y="83544"/>
                    <a:pt x="86665" y="79060"/>
                    <a:pt x="85552" y="76653"/>
                  </a:cubicBezTo>
                  <a:cubicBezTo>
                    <a:pt x="87748" y="74577"/>
                    <a:pt x="89975" y="71928"/>
                    <a:pt x="91992" y="68588"/>
                  </a:cubicBezTo>
                  <a:cubicBezTo>
                    <a:pt x="92082" y="68408"/>
                    <a:pt x="92292" y="68318"/>
                    <a:pt x="92473" y="68348"/>
                  </a:cubicBezTo>
                  <a:cubicBezTo>
                    <a:pt x="92774" y="68378"/>
                    <a:pt x="93105" y="68378"/>
                    <a:pt x="93436" y="68287"/>
                  </a:cubicBezTo>
                  <a:cubicBezTo>
                    <a:pt x="96475" y="67535"/>
                    <a:pt x="99695" y="61306"/>
                    <a:pt x="100628" y="59410"/>
                  </a:cubicBezTo>
                  <a:cubicBezTo>
                    <a:pt x="101832" y="56943"/>
                    <a:pt x="104540" y="50743"/>
                    <a:pt x="103938" y="45959"/>
                  </a:cubicBezTo>
                  <a:cubicBezTo>
                    <a:pt x="103607" y="43311"/>
                    <a:pt x="102223" y="41535"/>
                    <a:pt x="100087" y="40904"/>
                  </a:cubicBezTo>
                  <a:cubicBezTo>
                    <a:pt x="106195" y="19598"/>
                    <a:pt x="98853" y="14874"/>
                    <a:pt x="96866" y="14001"/>
                  </a:cubicBezTo>
                  <a:cubicBezTo>
                    <a:pt x="96596" y="13881"/>
                    <a:pt x="96265" y="13911"/>
                    <a:pt x="96024" y="14091"/>
                  </a:cubicBezTo>
                  <a:lnTo>
                    <a:pt x="90728" y="17943"/>
                  </a:lnTo>
                  <a:lnTo>
                    <a:pt x="90427" y="18154"/>
                  </a:lnTo>
                  <a:lnTo>
                    <a:pt x="90427" y="18154"/>
                  </a:lnTo>
                  <a:lnTo>
                    <a:pt x="88892" y="19267"/>
                  </a:lnTo>
                  <a:lnTo>
                    <a:pt x="88892" y="19267"/>
                  </a:lnTo>
                  <a:lnTo>
                    <a:pt x="88351" y="19658"/>
                  </a:lnTo>
                  <a:lnTo>
                    <a:pt x="84830" y="22216"/>
                  </a:lnTo>
                  <a:cubicBezTo>
                    <a:pt x="84468" y="22487"/>
                    <a:pt x="84378" y="22999"/>
                    <a:pt x="84649" y="23390"/>
                  </a:cubicBezTo>
                  <a:cubicBezTo>
                    <a:pt x="93045" y="35246"/>
                    <a:pt x="93406" y="47433"/>
                    <a:pt x="93346" y="50714"/>
                  </a:cubicBezTo>
                  <a:cubicBezTo>
                    <a:pt x="93346" y="51195"/>
                    <a:pt x="93707" y="51586"/>
                    <a:pt x="94188" y="51586"/>
                  </a:cubicBezTo>
                  <a:lnTo>
                    <a:pt x="95783" y="51586"/>
                  </a:lnTo>
                  <a:cubicBezTo>
                    <a:pt x="96144" y="51586"/>
                    <a:pt x="96445" y="51376"/>
                    <a:pt x="96566" y="51045"/>
                  </a:cubicBezTo>
                  <a:cubicBezTo>
                    <a:pt x="97619" y="48366"/>
                    <a:pt x="98492" y="45899"/>
                    <a:pt x="99244" y="43582"/>
                  </a:cubicBezTo>
                  <a:cubicBezTo>
                    <a:pt x="100387" y="43913"/>
                    <a:pt x="100989" y="44815"/>
                    <a:pt x="101140" y="46471"/>
                  </a:cubicBezTo>
                  <a:cubicBezTo>
                    <a:pt x="101410" y="49269"/>
                    <a:pt x="100207" y="53843"/>
                    <a:pt x="97950" y="58387"/>
                  </a:cubicBezTo>
                  <a:cubicBezTo>
                    <a:pt x="96205" y="61908"/>
                    <a:pt x="94549" y="64044"/>
                    <a:pt x="93526" y="65007"/>
                  </a:cubicBezTo>
                  <a:cubicBezTo>
                    <a:pt x="93256" y="65248"/>
                    <a:pt x="92864" y="65158"/>
                    <a:pt x="92744" y="64827"/>
                  </a:cubicBezTo>
                  <a:lnTo>
                    <a:pt x="92353" y="63804"/>
                  </a:lnTo>
                  <a:cubicBezTo>
                    <a:pt x="92202" y="63412"/>
                    <a:pt x="91661" y="63382"/>
                    <a:pt x="91450" y="63743"/>
                  </a:cubicBezTo>
                  <a:lnTo>
                    <a:pt x="90517" y="65459"/>
                  </a:lnTo>
                  <a:cubicBezTo>
                    <a:pt x="86725" y="72440"/>
                    <a:pt x="81640" y="77375"/>
                    <a:pt x="75471" y="80113"/>
                  </a:cubicBezTo>
                  <a:cubicBezTo>
                    <a:pt x="70837" y="82160"/>
                    <a:pt x="67286" y="82130"/>
                    <a:pt x="67256" y="82130"/>
                  </a:cubicBezTo>
                  <a:lnTo>
                    <a:pt x="67196" y="82130"/>
                  </a:lnTo>
                  <a:cubicBezTo>
                    <a:pt x="66684" y="82130"/>
                    <a:pt x="52902" y="81949"/>
                    <a:pt x="43934" y="65459"/>
                  </a:cubicBezTo>
                  <a:lnTo>
                    <a:pt x="43001" y="63743"/>
                  </a:lnTo>
                  <a:cubicBezTo>
                    <a:pt x="42791" y="63382"/>
                    <a:pt x="42249" y="63412"/>
                    <a:pt x="42099" y="63804"/>
                  </a:cubicBezTo>
                  <a:lnTo>
                    <a:pt x="41708" y="64827"/>
                  </a:lnTo>
                  <a:cubicBezTo>
                    <a:pt x="41587" y="65158"/>
                    <a:pt x="41166" y="65248"/>
                    <a:pt x="40925" y="65007"/>
                  </a:cubicBezTo>
                  <a:cubicBezTo>
                    <a:pt x="39902" y="64074"/>
                    <a:pt x="38247" y="61908"/>
                    <a:pt x="36502" y="58387"/>
                  </a:cubicBezTo>
                  <a:cubicBezTo>
                    <a:pt x="34275" y="53843"/>
                    <a:pt x="33041" y="49299"/>
                    <a:pt x="33312" y="46471"/>
                  </a:cubicBezTo>
                  <a:cubicBezTo>
                    <a:pt x="33493" y="44815"/>
                    <a:pt x="34064" y="43883"/>
                    <a:pt x="35268" y="43582"/>
                  </a:cubicBezTo>
                  <a:cubicBezTo>
                    <a:pt x="36231" y="47253"/>
                    <a:pt x="37254" y="49961"/>
                    <a:pt x="37675" y="51075"/>
                  </a:cubicBezTo>
                  <a:cubicBezTo>
                    <a:pt x="37796" y="51406"/>
                    <a:pt x="38127" y="51616"/>
                    <a:pt x="38457" y="51616"/>
                  </a:cubicBezTo>
                  <a:lnTo>
                    <a:pt x="39902" y="51616"/>
                  </a:lnTo>
                  <a:cubicBezTo>
                    <a:pt x="40414" y="51616"/>
                    <a:pt x="40805" y="51195"/>
                    <a:pt x="40745" y="50684"/>
                  </a:cubicBezTo>
                  <a:cubicBezTo>
                    <a:pt x="38488" y="28686"/>
                    <a:pt x="55640" y="34073"/>
                    <a:pt x="57055" y="34554"/>
                  </a:cubicBezTo>
                  <a:cubicBezTo>
                    <a:pt x="57115" y="34584"/>
                    <a:pt x="57175" y="34584"/>
                    <a:pt x="57265" y="34584"/>
                  </a:cubicBezTo>
                  <a:cubicBezTo>
                    <a:pt x="76073" y="36239"/>
                    <a:pt x="81249" y="24925"/>
                    <a:pt x="81881" y="23299"/>
                  </a:cubicBezTo>
                  <a:cubicBezTo>
                    <a:pt x="81941" y="23179"/>
                    <a:pt x="82001" y="23059"/>
                    <a:pt x="82121" y="22968"/>
                  </a:cubicBezTo>
                  <a:lnTo>
                    <a:pt x="87087" y="18816"/>
                  </a:lnTo>
                  <a:lnTo>
                    <a:pt x="89343" y="16920"/>
                  </a:lnTo>
                  <a:lnTo>
                    <a:pt x="94851" y="12316"/>
                  </a:lnTo>
                  <a:cubicBezTo>
                    <a:pt x="95121" y="12105"/>
                    <a:pt x="95212" y="11744"/>
                    <a:pt x="95121" y="11413"/>
                  </a:cubicBezTo>
                  <a:cubicBezTo>
                    <a:pt x="91089" y="-2038"/>
                    <a:pt x="59913" y="129"/>
                    <a:pt x="59913" y="129"/>
                  </a:cubicBezTo>
                  <a:cubicBezTo>
                    <a:pt x="30844" y="3198"/>
                    <a:pt x="31476" y="26670"/>
                    <a:pt x="34606" y="40843"/>
                  </a:cubicBezTo>
                  <a:cubicBezTo>
                    <a:pt x="32319" y="41445"/>
                    <a:pt x="30875" y="43220"/>
                    <a:pt x="30543" y="45959"/>
                  </a:cubicBezTo>
                  <a:cubicBezTo>
                    <a:pt x="29942" y="50714"/>
                    <a:pt x="32680" y="56943"/>
                    <a:pt x="33854" y="59410"/>
                  </a:cubicBezTo>
                  <a:cubicBezTo>
                    <a:pt x="34786" y="61306"/>
                    <a:pt x="38006" y="67535"/>
                    <a:pt x="41046" y="68287"/>
                  </a:cubicBezTo>
                  <a:cubicBezTo>
                    <a:pt x="41377" y="68378"/>
                    <a:pt x="41708" y="68378"/>
                    <a:pt x="42009" y="68348"/>
                  </a:cubicBezTo>
                  <a:cubicBezTo>
                    <a:pt x="42189" y="68318"/>
                    <a:pt x="42400" y="68408"/>
                    <a:pt x="42490" y="68588"/>
                  </a:cubicBezTo>
                  <a:cubicBezTo>
                    <a:pt x="44416" y="71778"/>
                    <a:pt x="46522" y="74336"/>
                    <a:pt x="48629" y="76382"/>
                  </a:cubicBezTo>
                  <a:lnTo>
                    <a:pt x="48599" y="76382"/>
                  </a:lnTo>
                  <a:cubicBezTo>
                    <a:pt x="47184" y="79692"/>
                    <a:pt x="44897" y="84326"/>
                    <a:pt x="43182" y="86764"/>
                  </a:cubicBezTo>
                  <a:lnTo>
                    <a:pt x="15407" y="103977"/>
                  </a:lnTo>
                  <a:cubicBezTo>
                    <a:pt x="782" y="109363"/>
                    <a:pt x="0" y="127449"/>
                    <a:pt x="0" y="127449"/>
                  </a:cubicBezTo>
                  <a:cubicBezTo>
                    <a:pt x="16220" y="135754"/>
                    <a:pt x="67226" y="136536"/>
                    <a:pt x="67226" y="136536"/>
                  </a:cubicBezTo>
                  <a:cubicBezTo>
                    <a:pt x="67226" y="136536"/>
                    <a:pt x="118232" y="135754"/>
                    <a:pt x="134452" y="127449"/>
                  </a:cubicBezTo>
                  <a:cubicBezTo>
                    <a:pt x="134482" y="127419"/>
                    <a:pt x="133699" y="109333"/>
                    <a:pt x="119074" y="103947"/>
                  </a:cubicBezTo>
                  <a:close/>
                  <a:moveTo>
                    <a:pt x="67256" y="106865"/>
                  </a:moveTo>
                  <a:cubicBezTo>
                    <a:pt x="49562" y="106264"/>
                    <a:pt x="45258" y="95100"/>
                    <a:pt x="44235" y="89472"/>
                  </a:cubicBezTo>
                  <a:cubicBezTo>
                    <a:pt x="46673" y="86824"/>
                    <a:pt x="49501" y="80655"/>
                    <a:pt x="50615" y="78158"/>
                  </a:cubicBezTo>
                  <a:cubicBezTo>
                    <a:pt x="53263" y="80354"/>
                    <a:pt x="55851" y="81799"/>
                    <a:pt x="58017" y="82762"/>
                  </a:cubicBezTo>
                  <a:cubicBezTo>
                    <a:pt x="62892" y="84898"/>
                    <a:pt x="66684" y="84959"/>
                    <a:pt x="67196" y="84959"/>
                  </a:cubicBezTo>
                  <a:lnTo>
                    <a:pt x="67256" y="84959"/>
                  </a:lnTo>
                  <a:cubicBezTo>
                    <a:pt x="67768" y="84959"/>
                    <a:pt x="71559" y="84868"/>
                    <a:pt x="76434" y="82762"/>
                  </a:cubicBezTo>
                  <a:cubicBezTo>
                    <a:pt x="78510" y="81859"/>
                    <a:pt x="80978" y="80475"/>
                    <a:pt x="83536" y="78428"/>
                  </a:cubicBezTo>
                  <a:cubicBezTo>
                    <a:pt x="84739" y="81016"/>
                    <a:pt x="87508" y="86644"/>
                    <a:pt x="90186" y="89713"/>
                  </a:cubicBezTo>
                  <a:cubicBezTo>
                    <a:pt x="89133" y="95370"/>
                    <a:pt x="84739" y="106264"/>
                    <a:pt x="67256" y="106865"/>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68" name="Freeform: Shape 1314">
              <a:extLst>
                <a:ext uri="{FF2B5EF4-FFF2-40B4-BE49-F238E27FC236}">
                  <a16:creationId xmlns:a16="http://schemas.microsoft.com/office/drawing/2014/main" id="{7A0DADF2-40AF-4D40-B966-DB6AC355F7BB}"/>
                </a:ext>
              </a:extLst>
            </p:cNvPr>
            <p:cNvSpPr/>
            <p:nvPr/>
          </p:nvSpPr>
          <p:spPr>
            <a:xfrm>
              <a:off x="18063790" y="4770284"/>
              <a:ext cx="258792" cy="258792"/>
            </a:xfrm>
            <a:custGeom>
              <a:avLst/>
              <a:gdLst>
                <a:gd name="connsiteX0" fmla="*/ 259184 w 258792"/>
                <a:gd name="connsiteY0" fmla="*/ 109144 h 258792"/>
                <a:gd name="connsiteX1" fmla="*/ 233214 w 258792"/>
                <a:gd name="connsiteY1" fmla="*/ 103938 h 258792"/>
                <a:gd name="connsiteX2" fmla="*/ 221839 w 258792"/>
                <a:gd name="connsiteY2" fmla="*/ 76524 h 258792"/>
                <a:gd name="connsiteX3" fmla="*/ 236524 w 258792"/>
                <a:gd name="connsiteY3" fmla="*/ 54467 h 258792"/>
                <a:gd name="connsiteX4" fmla="*/ 236253 w 258792"/>
                <a:gd name="connsiteY4" fmla="*/ 51819 h 258792"/>
                <a:gd name="connsiteX5" fmla="*/ 209050 w 258792"/>
                <a:gd name="connsiteY5" fmla="*/ 24616 h 258792"/>
                <a:gd name="connsiteX6" fmla="*/ 206402 w 258792"/>
                <a:gd name="connsiteY6" fmla="*/ 24345 h 258792"/>
                <a:gd name="connsiteX7" fmla="*/ 184345 w 258792"/>
                <a:gd name="connsiteY7" fmla="*/ 39030 h 258792"/>
                <a:gd name="connsiteX8" fmla="*/ 156931 w 258792"/>
                <a:gd name="connsiteY8" fmla="*/ 27655 h 258792"/>
                <a:gd name="connsiteX9" fmla="*/ 151724 w 258792"/>
                <a:gd name="connsiteY9" fmla="*/ 1685 h 258792"/>
                <a:gd name="connsiteX10" fmla="*/ 149678 w 258792"/>
                <a:gd name="connsiteY10" fmla="*/ 0 h 258792"/>
                <a:gd name="connsiteX11" fmla="*/ 111190 w 258792"/>
                <a:gd name="connsiteY11" fmla="*/ 0 h 258792"/>
                <a:gd name="connsiteX12" fmla="*/ 109144 w 258792"/>
                <a:gd name="connsiteY12" fmla="*/ 1685 h 258792"/>
                <a:gd name="connsiteX13" fmla="*/ 103938 w 258792"/>
                <a:gd name="connsiteY13" fmla="*/ 27655 h 258792"/>
                <a:gd name="connsiteX14" fmla="*/ 76524 w 258792"/>
                <a:gd name="connsiteY14" fmla="*/ 39030 h 258792"/>
                <a:gd name="connsiteX15" fmla="*/ 54467 w 258792"/>
                <a:gd name="connsiteY15" fmla="*/ 24345 h 258792"/>
                <a:gd name="connsiteX16" fmla="*/ 51819 w 258792"/>
                <a:gd name="connsiteY16" fmla="*/ 24616 h 258792"/>
                <a:gd name="connsiteX17" fmla="*/ 24615 w 258792"/>
                <a:gd name="connsiteY17" fmla="*/ 51819 h 258792"/>
                <a:gd name="connsiteX18" fmla="*/ 24344 w 258792"/>
                <a:gd name="connsiteY18" fmla="*/ 54467 h 258792"/>
                <a:gd name="connsiteX19" fmla="*/ 39029 w 258792"/>
                <a:gd name="connsiteY19" fmla="*/ 76524 h 258792"/>
                <a:gd name="connsiteX20" fmla="*/ 27655 w 258792"/>
                <a:gd name="connsiteY20" fmla="*/ 103938 h 258792"/>
                <a:gd name="connsiteX21" fmla="*/ 1685 w 258792"/>
                <a:gd name="connsiteY21" fmla="*/ 109144 h 258792"/>
                <a:gd name="connsiteX22" fmla="*/ 0 w 258792"/>
                <a:gd name="connsiteY22" fmla="*/ 111191 h 258792"/>
                <a:gd name="connsiteX23" fmla="*/ 0 w 258792"/>
                <a:gd name="connsiteY23" fmla="*/ 149678 h 258792"/>
                <a:gd name="connsiteX24" fmla="*/ 1685 w 258792"/>
                <a:gd name="connsiteY24" fmla="*/ 151725 h 258792"/>
                <a:gd name="connsiteX25" fmla="*/ 27655 w 258792"/>
                <a:gd name="connsiteY25" fmla="*/ 156931 h 258792"/>
                <a:gd name="connsiteX26" fmla="*/ 39029 w 258792"/>
                <a:gd name="connsiteY26" fmla="*/ 184345 h 258792"/>
                <a:gd name="connsiteX27" fmla="*/ 24344 w 258792"/>
                <a:gd name="connsiteY27" fmla="*/ 206402 h 258792"/>
                <a:gd name="connsiteX28" fmla="*/ 24615 w 258792"/>
                <a:gd name="connsiteY28" fmla="*/ 209050 h 258792"/>
                <a:gd name="connsiteX29" fmla="*/ 51819 w 258792"/>
                <a:gd name="connsiteY29" fmla="*/ 236253 h 258792"/>
                <a:gd name="connsiteX30" fmla="*/ 54467 w 258792"/>
                <a:gd name="connsiteY30" fmla="*/ 236525 h 258792"/>
                <a:gd name="connsiteX31" fmla="*/ 76524 w 258792"/>
                <a:gd name="connsiteY31" fmla="*/ 221840 h 258792"/>
                <a:gd name="connsiteX32" fmla="*/ 103938 w 258792"/>
                <a:gd name="connsiteY32" fmla="*/ 233214 h 258792"/>
                <a:gd name="connsiteX33" fmla="*/ 109144 w 258792"/>
                <a:gd name="connsiteY33" fmla="*/ 259184 h 258792"/>
                <a:gd name="connsiteX34" fmla="*/ 111190 w 258792"/>
                <a:gd name="connsiteY34" fmla="*/ 260869 h 258792"/>
                <a:gd name="connsiteX35" fmla="*/ 149678 w 258792"/>
                <a:gd name="connsiteY35" fmla="*/ 260869 h 258792"/>
                <a:gd name="connsiteX36" fmla="*/ 151724 w 258792"/>
                <a:gd name="connsiteY36" fmla="*/ 259184 h 258792"/>
                <a:gd name="connsiteX37" fmla="*/ 156931 w 258792"/>
                <a:gd name="connsiteY37" fmla="*/ 233214 h 258792"/>
                <a:gd name="connsiteX38" fmla="*/ 184345 w 258792"/>
                <a:gd name="connsiteY38" fmla="*/ 221840 h 258792"/>
                <a:gd name="connsiteX39" fmla="*/ 206402 w 258792"/>
                <a:gd name="connsiteY39" fmla="*/ 236525 h 258792"/>
                <a:gd name="connsiteX40" fmla="*/ 209050 w 258792"/>
                <a:gd name="connsiteY40" fmla="*/ 236253 h 258792"/>
                <a:gd name="connsiteX41" fmla="*/ 236253 w 258792"/>
                <a:gd name="connsiteY41" fmla="*/ 209050 h 258792"/>
                <a:gd name="connsiteX42" fmla="*/ 236524 w 258792"/>
                <a:gd name="connsiteY42" fmla="*/ 206402 h 258792"/>
                <a:gd name="connsiteX43" fmla="*/ 221839 w 258792"/>
                <a:gd name="connsiteY43" fmla="*/ 184345 h 258792"/>
                <a:gd name="connsiteX44" fmla="*/ 233214 w 258792"/>
                <a:gd name="connsiteY44" fmla="*/ 156931 h 258792"/>
                <a:gd name="connsiteX45" fmla="*/ 259184 w 258792"/>
                <a:gd name="connsiteY45" fmla="*/ 151725 h 258792"/>
                <a:gd name="connsiteX46" fmla="*/ 260869 w 258792"/>
                <a:gd name="connsiteY46" fmla="*/ 149678 h 258792"/>
                <a:gd name="connsiteX47" fmla="*/ 260869 w 258792"/>
                <a:gd name="connsiteY47" fmla="*/ 111191 h 258792"/>
                <a:gd name="connsiteX48" fmla="*/ 259184 w 258792"/>
                <a:gd name="connsiteY48" fmla="*/ 109144 h 258792"/>
                <a:gd name="connsiteX49" fmla="*/ 130480 w 258792"/>
                <a:gd name="connsiteY49" fmla="*/ 191236 h 258792"/>
                <a:gd name="connsiteX50" fmla="*/ 69694 w 258792"/>
                <a:gd name="connsiteY50" fmla="*/ 130450 h 258792"/>
                <a:gd name="connsiteX51" fmla="*/ 130480 w 258792"/>
                <a:gd name="connsiteY51" fmla="*/ 69663 h 258792"/>
                <a:gd name="connsiteX52" fmla="*/ 191266 w 258792"/>
                <a:gd name="connsiteY52" fmla="*/ 130450 h 258792"/>
                <a:gd name="connsiteX53" fmla="*/ 130480 w 258792"/>
                <a:gd name="connsiteY53" fmla="*/ 191236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792" h="258792">
                  <a:moveTo>
                    <a:pt x="259184" y="109144"/>
                  </a:moveTo>
                  <a:lnTo>
                    <a:pt x="233214" y="103938"/>
                  </a:lnTo>
                  <a:cubicBezTo>
                    <a:pt x="230716" y="94189"/>
                    <a:pt x="226835" y="84980"/>
                    <a:pt x="221839" y="76524"/>
                  </a:cubicBezTo>
                  <a:lnTo>
                    <a:pt x="236524" y="54467"/>
                  </a:lnTo>
                  <a:cubicBezTo>
                    <a:pt x="237066" y="53624"/>
                    <a:pt x="236976" y="52541"/>
                    <a:pt x="236253" y="51819"/>
                  </a:cubicBezTo>
                  <a:lnTo>
                    <a:pt x="209050" y="24616"/>
                  </a:lnTo>
                  <a:cubicBezTo>
                    <a:pt x="208358" y="23923"/>
                    <a:pt x="207245" y="23803"/>
                    <a:pt x="206402" y="24345"/>
                  </a:cubicBezTo>
                  <a:lnTo>
                    <a:pt x="184345" y="39030"/>
                  </a:lnTo>
                  <a:cubicBezTo>
                    <a:pt x="175888" y="34034"/>
                    <a:pt x="166680" y="30183"/>
                    <a:pt x="156931" y="27655"/>
                  </a:cubicBezTo>
                  <a:lnTo>
                    <a:pt x="151724" y="1685"/>
                  </a:lnTo>
                  <a:cubicBezTo>
                    <a:pt x="151514" y="692"/>
                    <a:pt x="150671" y="0"/>
                    <a:pt x="149678" y="0"/>
                  </a:cubicBezTo>
                  <a:lnTo>
                    <a:pt x="111190" y="0"/>
                  </a:lnTo>
                  <a:cubicBezTo>
                    <a:pt x="110197" y="0"/>
                    <a:pt x="109325" y="692"/>
                    <a:pt x="109144" y="1685"/>
                  </a:cubicBezTo>
                  <a:lnTo>
                    <a:pt x="103938" y="27655"/>
                  </a:lnTo>
                  <a:cubicBezTo>
                    <a:pt x="94188" y="30152"/>
                    <a:pt x="84980" y="34034"/>
                    <a:pt x="76524" y="39030"/>
                  </a:cubicBezTo>
                  <a:lnTo>
                    <a:pt x="54467" y="24345"/>
                  </a:lnTo>
                  <a:cubicBezTo>
                    <a:pt x="53624" y="23803"/>
                    <a:pt x="52541" y="23893"/>
                    <a:pt x="51819" y="24616"/>
                  </a:cubicBezTo>
                  <a:lnTo>
                    <a:pt x="24615" y="51819"/>
                  </a:lnTo>
                  <a:cubicBezTo>
                    <a:pt x="23923" y="52511"/>
                    <a:pt x="23803" y="53624"/>
                    <a:pt x="24344" y="54467"/>
                  </a:cubicBezTo>
                  <a:lnTo>
                    <a:pt x="39029" y="76524"/>
                  </a:lnTo>
                  <a:cubicBezTo>
                    <a:pt x="34034" y="84980"/>
                    <a:pt x="30183" y="94189"/>
                    <a:pt x="27655" y="103938"/>
                  </a:cubicBezTo>
                  <a:lnTo>
                    <a:pt x="1685" y="109144"/>
                  </a:lnTo>
                  <a:cubicBezTo>
                    <a:pt x="692" y="109355"/>
                    <a:pt x="0" y="110197"/>
                    <a:pt x="0" y="111191"/>
                  </a:cubicBezTo>
                  <a:lnTo>
                    <a:pt x="0" y="149678"/>
                  </a:lnTo>
                  <a:cubicBezTo>
                    <a:pt x="0" y="150672"/>
                    <a:pt x="692" y="151544"/>
                    <a:pt x="1685" y="151725"/>
                  </a:cubicBezTo>
                  <a:lnTo>
                    <a:pt x="27655" y="156931"/>
                  </a:lnTo>
                  <a:cubicBezTo>
                    <a:pt x="30152" y="166680"/>
                    <a:pt x="34034" y="175889"/>
                    <a:pt x="39029" y="184345"/>
                  </a:cubicBezTo>
                  <a:lnTo>
                    <a:pt x="24344" y="206402"/>
                  </a:lnTo>
                  <a:cubicBezTo>
                    <a:pt x="23803" y="207245"/>
                    <a:pt x="23893" y="208328"/>
                    <a:pt x="24615" y="209050"/>
                  </a:cubicBezTo>
                  <a:lnTo>
                    <a:pt x="51819" y="236253"/>
                  </a:lnTo>
                  <a:cubicBezTo>
                    <a:pt x="52511" y="236946"/>
                    <a:pt x="53624" y="237066"/>
                    <a:pt x="54467" y="236525"/>
                  </a:cubicBezTo>
                  <a:lnTo>
                    <a:pt x="76524" y="221840"/>
                  </a:lnTo>
                  <a:cubicBezTo>
                    <a:pt x="84980" y="226835"/>
                    <a:pt x="94188" y="230686"/>
                    <a:pt x="103938" y="233214"/>
                  </a:cubicBezTo>
                  <a:lnTo>
                    <a:pt x="109144" y="259184"/>
                  </a:lnTo>
                  <a:cubicBezTo>
                    <a:pt x="109355" y="260177"/>
                    <a:pt x="110197" y="260869"/>
                    <a:pt x="111190" y="260869"/>
                  </a:cubicBezTo>
                  <a:lnTo>
                    <a:pt x="149678" y="260869"/>
                  </a:lnTo>
                  <a:cubicBezTo>
                    <a:pt x="150671" y="260869"/>
                    <a:pt x="151544" y="260177"/>
                    <a:pt x="151724" y="259184"/>
                  </a:cubicBezTo>
                  <a:lnTo>
                    <a:pt x="156931" y="233214"/>
                  </a:lnTo>
                  <a:cubicBezTo>
                    <a:pt x="166680" y="230717"/>
                    <a:pt x="175888" y="226835"/>
                    <a:pt x="184345" y="221840"/>
                  </a:cubicBezTo>
                  <a:lnTo>
                    <a:pt x="206402" y="236525"/>
                  </a:lnTo>
                  <a:cubicBezTo>
                    <a:pt x="207245" y="237066"/>
                    <a:pt x="208328" y="236976"/>
                    <a:pt x="209050" y="236253"/>
                  </a:cubicBezTo>
                  <a:lnTo>
                    <a:pt x="236253" y="209050"/>
                  </a:lnTo>
                  <a:cubicBezTo>
                    <a:pt x="236946" y="208358"/>
                    <a:pt x="237066" y="207245"/>
                    <a:pt x="236524" y="206402"/>
                  </a:cubicBezTo>
                  <a:lnTo>
                    <a:pt x="221839" y="184345"/>
                  </a:lnTo>
                  <a:cubicBezTo>
                    <a:pt x="226835" y="175889"/>
                    <a:pt x="230687" y="166680"/>
                    <a:pt x="233214" y="156931"/>
                  </a:cubicBezTo>
                  <a:lnTo>
                    <a:pt x="259184" y="151725"/>
                  </a:lnTo>
                  <a:cubicBezTo>
                    <a:pt x="260177" y="151514"/>
                    <a:pt x="260869" y="150672"/>
                    <a:pt x="260869" y="149678"/>
                  </a:cubicBezTo>
                  <a:lnTo>
                    <a:pt x="260869" y="111191"/>
                  </a:lnTo>
                  <a:cubicBezTo>
                    <a:pt x="260869" y="110197"/>
                    <a:pt x="260146" y="109325"/>
                    <a:pt x="259184" y="109144"/>
                  </a:cubicBezTo>
                  <a:close/>
                  <a:moveTo>
                    <a:pt x="130480" y="191236"/>
                  </a:moveTo>
                  <a:cubicBezTo>
                    <a:pt x="96897" y="191236"/>
                    <a:pt x="69694" y="164032"/>
                    <a:pt x="69694" y="130450"/>
                  </a:cubicBezTo>
                  <a:cubicBezTo>
                    <a:pt x="69694" y="96867"/>
                    <a:pt x="96897" y="69663"/>
                    <a:pt x="130480" y="69663"/>
                  </a:cubicBezTo>
                  <a:cubicBezTo>
                    <a:pt x="164062" y="69663"/>
                    <a:pt x="191266" y="96867"/>
                    <a:pt x="191266" y="130450"/>
                  </a:cubicBezTo>
                  <a:cubicBezTo>
                    <a:pt x="191266" y="164002"/>
                    <a:pt x="164062" y="191236"/>
                    <a:pt x="130480" y="19123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69" name="Freeform: Shape 1315">
              <a:extLst>
                <a:ext uri="{FF2B5EF4-FFF2-40B4-BE49-F238E27FC236}">
                  <a16:creationId xmlns:a16="http://schemas.microsoft.com/office/drawing/2014/main" id="{30AAF462-6653-4114-A8BC-223C3BC1B344}"/>
                </a:ext>
              </a:extLst>
            </p:cNvPr>
            <p:cNvSpPr/>
            <p:nvPr/>
          </p:nvSpPr>
          <p:spPr>
            <a:xfrm>
              <a:off x="17942790" y="4248215"/>
              <a:ext cx="502539" cy="659018"/>
            </a:xfrm>
            <a:custGeom>
              <a:avLst/>
              <a:gdLst>
                <a:gd name="connsiteX0" fmla="*/ 502869 w 502538"/>
                <a:gd name="connsiteY0" fmla="*/ 134692 h 659017"/>
                <a:gd name="connsiteX1" fmla="*/ 500463 w 502538"/>
                <a:gd name="connsiteY1" fmla="*/ 128855 h 659017"/>
                <a:gd name="connsiteX2" fmla="*/ 374015 w 502538"/>
                <a:gd name="connsiteY2" fmla="*/ 2408 h 659017"/>
                <a:gd name="connsiteX3" fmla="*/ 368177 w 502538"/>
                <a:gd name="connsiteY3" fmla="*/ 0 h 659017"/>
                <a:gd name="connsiteX4" fmla="*/ 368177 w 502538"/>
                <a:gd name="connsiteY4" fmla="*/ 0 h 659017"/>
                <a:gd name="connsiteX5" fmla="*/ 8245 w 502538"/>
                <a:gd name="connsiteY5" fmla="*/ 0 h 659017"/>
                <a:gd name="connsiteX6" fmla="*/ 0 w 502538"/>
                <a:gd name="connsiteY6" fmla="*/ 8245 h 659017"/>
                <a:gd name="connsiteX7" fmla="*/ 0 w 502538"/>
                <a:gd name="connsiteY7" fmla="*/ 653030 h 659017"/>
                <a:gd name="connsiteX8" fmla="*/ 8245 w 502538"/>
                <a:gd name="connsiteY8" fmla="*/ 661275 h 659017"/>
                <a:gd name="connsiteX9" fmla="*/ 102343 w 502538"/>
                <a:gd name="connsiteY9" fmla="*/ 661275 h 659017"/>
                <a:gd name="connsiteX10" fmla="*/ 102343 w 502538"/>
                <a:gd name="connsiteY10" fmla="*/ 644784 h 659017"/>
                <a:gd name="connsiteX11" fmla="*/ 16490 w 502538"/>
                <a:gd name="connsiteY11" fmla="*/ 644784 h 659017"/>
                <a:gd name="connsiteX12" fmla="*/ 16490 w 502538"/>
                <a:gd name="connsiteY12" fmla="*/ 16490 h 659017"/>
                <a:gd name="connsiteX13" fmla="*/ 359932 w 502538"/>
                <a:gd name="connsiteY13" fmla="*/ 16490 h 659017"/>
                <a:gd name="connsiteX14" fmla="*/ 359932 w 502538"/>
                <a:gd name="connsiteY14" fmla="*/ 134692 h 659017"/>
                <a:gd name="connsiteX15" fmla="*/ 368177 w 502538"/>
                <a:gd name="connsiteY15" fmla="*/ 142938 h 659017"/>
                <a:gd name="connsiteX16" fmla="*/ 486379 w 502538"/>
                <a:gd name="connsiteY16" fmla="*/ 142938 h 659017"/>
                <a:gd name="connsiteX17" fmla="*/ 486379 w 502538"/>
                <a:gd name="connsiteY17" fmla="*/ 644784 h 659017"/>
                <a:gd name="connsiteX18" fmla="*/ 400616 w 502538"/>
                <a:gd name="connsiteY18" fmla="*/ 644784 h 659017"/>
                <a:gd name="connsiteX19" fmla="*/ 400616 w 502538"/>
                <a:gd name="connsiteY19" fmla="*/ 661275 h 659017"/>
                <a:gd name="connsiteX20" fmla="*/ 494654 w 502538"/>
                <a:gd name="connsiteY20" fmla="*/ 661275 h 659017"/>
                <a:gd name="connsiteX21" fmla="*/ 502900 w 502538"/>
                <a:gd name="connsiteY21" fmla="*/ 653030 h 659017"/>
                <a:gd name="connsiteX22" fmla="*/ 502869 w 502538"/>
                <a:gd name="connsiteY22" fmla="*/ 134692 h 659017"/>
                <a:gd name="connsiteX23" fmla="*/ 502869 w 502538"/>
                <a:gd name="connsiteY23" fmla="*/ 134692 h 659017"/>
                <a:gd name="connsiteX24" fmla="*/ 376453 w 502538"/>
                <a:gd name="connsiteY24" fmla="*/ 126447 h 659017"/>
                <a:gd name="connsiteX25" fmla="*/ 376453 w 502538"/>
                <a:gd name="connsiteY25" fmla="*/ 28166 h 659017"/>
                <a:gd name="connsiteX26" fmla="*/ 474734 w 502538"/>
                <a:gd name="connsiteY26" fmla="*/ 126447 h 659017"/>
                <a:gd name="connsiteX27" fmla="*/ 376453 w 502538"/>
                <a:gd name="connsiteY27" fmla="*/ 126447 h 6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38" h="659017">
                  <a:moveTo>
                    <a:pt x="502869" y="134692"/>
                  </a:moveTo>
                  <a:cubicBezTo>
                    <a:pt x="502869" y="132556"/>
                    <a:pt x="502027" y="130450"/>
                    <a:pt x="500463" y="128855"/>
                  </a:cubicBezTo>
                  <a:lnTo>
                    <a:pt x="374015" y="2408"/>
                  </a:lnTo>
                  <a:cubicBezTo>
                    <a:pt x="372450" y="843"/>
                    <a:pt x="370314" y="0"/>
                    <a:pt x="368177" y="0"/>
                  </a:cubicBezTo>
                  <a:lnTo>
                    <a:pt x="368177" y="0"/>
                  </a:lnTo>
                  <a:lnTo>
                    <a:pt x="8245" y="0"/>
                  </a:lnTo>
                  <a:cubicBezTo>
                    <a:pt x="3701" y="0"/>
                    <a:pt x="0" y="3701"/>
                    <a:pt x="0" y="8245"/>
                  </a:cubicBezTo>
                  <a:lnTo>
                    <a:pt x="0" y="653030"/>
                  </a:lnTo>
                  <a:cubicBezTo>
                    <a:pt x="0" y="657574"/>
                    <a:pt x="3701" y="661275"/>
                    <a:pt x="8245" y="661275"/>
                  </a:cubicBezTo>
                  <a:lnTo>
                    <a:pt x="102343" y="661275"/>
                  </a:lnTo>
                  <a:lnTo>
                    <a:pt x="102343" y="644784"/>
                  </a:lnTo>
                  <a:lnTo>
                    <a:pt x="16490" y="644784"/>
                  </a:lnTo>
                  <a:lnTo>
                    <a:pt x="16490" y="16490"/>
                  </a:lnTo>
                  <a:lnTo>
                    <a:pt x="359932" y="16490"/>
                  </a:lnTo>
                  <a:lnTo>
                    <a:pt x="359932" y="134692"/>
                  </a:lnTo>
                  <a:cubicBezTo>
                    <a:pt x="359932" y="139236"/>
                    <a:pt x="363633" y="142938"/>
                    <a:pt x="368177" y="142938"/>
                  </a:cubicBezTo>
                  <a:lnTo>
                    <a:pt x="486379" y="142938"/>
                  </a:lnTo>
                  <a:lnTo>
                    <a:pt x="486379" y="644784"/>
                  </a:lnTo>
                  <a:lnTo>
                    <a:pt x="400616" y="644784"/>
                  </a:lnTo>
                  <a:lnTo>
                    <a:pt x="400616" y="661275"/>
                  </a:lnTo>
                  <a:lnTo>
                    <a:pt x="494654" y="661275"/>
                  </a:lnTo>
                  <a:cubicBezTo>
                    <a:pt x="499198" y="661275"/>
                    <a:pt x="502900" y="657574"/>
                    <a:pt x="502900" y="653030"/>
                  </a:cubicBezTo>
                  <a:lnTo>
                    <a:pt x="502869" y="134692"/>
                  </a:lnTo>
                  <a:lnTo>
                    <a:pt x="502869" y="134692"/>
                  </a:lnTo>
                  <a:close/>
                  <a:moveTo>
                    <a:pt x="376453" y="126447"/>
                  </a:moveTo>
                  <a:lnTo>
                    <a:pt x="376453" y="28166"/>
                  </a:lnTo>
                  <a:lnTo>
                    <a:pt x="474734" y="126447"/>
                  </a:lnTo>
                  <a:lnTo>
                    <a:pt x="376453" y="126447"/>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0" name="Freeform: Shape 1316">
              <a:extLst>
                <a:ext uri="{FF2B5EF4-FFF2-40B4-BE49-F238E27FC236}">
                  <a16:creationId xmlns:a16="http://schemas.microsoft.com/office/drawing/2014/main" id="{2C0DE001-7848-48BA-B57E-81A4CC5AA70E}"/>
                </a:ext>
              </a:extLst>
            </p:cNvPr>
            <p:cNvSpPr/>
            <p:nvPr/>
          </p:nvSpPr>
          <p:spPr>
            <a:xfrm>
              <a:off x="18004117" y="4571224"/>
              <a:ext cx="379161" cy="12037"/>
            </a:xfrm>
            <a:custGeom>
              <a:avLst/>
              <a:gdLst>
                <a:gd name="connsiteX0" fmla="*/ 0 w 379161"/>
                <a:gd name="connsiteY0" fmla="*/ 7493 h 12036"/>
                <a:gd name="connsiteX1" fmla="*/ 7493 w 379161"/>
                <a:gd name="connsiteY1" fmla="*/ 14986 h 12036"/>
                <a:gd name="connsiteX2" fmla="*/ 372722 w 379161"/>
                <a:gd name="connsiteY2" fmla="*/ 14986 h 12036"/>
                <a:gd name="connsiteX3" fmla="*/ 380215 w 379161"/>
                <a:gd name="connsiteY3" fmla="*/ 7493 h 12036"/>
                <a:gd name="connsiteX4" fmla="*/ 372722 w 379161"/>
                <a:gd name="connsiteY4" fmla="*/ 0 h 12036"/>
                <a:gd name="connsiteX5" fmla="*/ 7493 w 379161"/>
                <a:gd name="connsiteY5" fmla="*/ 0 h 12036"/>
                <a:gd name="connsiteX6" fmla="*/ 0 w 379161"/>
                <a:gd name="connsiteY6" fmla="*/ 7493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0" y="7493"/>
                  </a:moveTo>
                  <a:cubicBezTo>
                    <a:pt x="0" y="11646"/>
                    <a:pt x="3371" y="14986"/>
                    <a:pt x="7493" y="14986"/>
                  </a:cubicBezTo>
                  <a:lnTo>
                    <a:pt x="372722" y="14986"/>
                  </a:lnTo>
                  <a:cubicBezTo>
                    <a:pt x="376874" y="14986"/>
                    <a:pt x="380215" y="11616"/>
                    <a:pt x="380215" y="7493"/>
                  </a:cubicBezTo>
                  <a:cubicBezTo>
                    <a:pt x="380215" y="3370"/>
                    <a:pt x="376844" y="0"/>
                    <a:pt x="372722" y="0"/>
                  </a:cubicBezTo>
                  <a:lnTo>
                    <a:pt x="7493" y="0"/>
                  </a:lnTo>
                  <a:cubicBezTo>
                    <a:pt x="3371" y="0"/>
                    <a:pt x="0" y="3370"/>
                    <a:pt x="0" y="7493"/>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1" name="Freeform: Shape 1317">
              <a:extLst>
                <a:ext uri="{FF2B5EF4-FFF2-40B4-BE49-F238E27FC236}">
                  <a16:creationId xmlns:a16="http://schemas.microsoft.com/office/drawing/2014/main" id="{8BE15B43-F389-4DE8-BD64-5D8AC829FD7E}"/>
                </a:ext>
              </a:extLst>
            </p:cNvPr>
            <p:cNvSpPr/>
            <p:nvPr/>
          </p:nvSpPr>
          <p:spPr>
            <a:xfrm>
              <a:off x="18091505" y="4485732"/>
              <a:ext cx="204627" cy="12037"/>
            </a:xfrm>
            <a:custGeom>
              <a:avLst/>
              <a:gdLst>
                <a:gd name="connsiteX0" fmla="*/ 197976 w 204626"/>
                <a:gd name="connsiteY0" fmla="*/ 14986 h 12036"/>
                <a:gd name="connsiteX1" fmla="*/ 205469 w 204626"/>
                <a:gd name="connsiteY1" fmla="*/ 7493 h 12036"/>
                <a:gd name="connsiteX2" fmla="*/ 197976 w 204626"/>
                <a:gd name="connsiteY2" fmla="*/ 0 h 12036"/>
                <a:gd name="connsiteX3" fmla="*/ 7493 w 204626"/>
                <a:gd name="connsiteY3" fmla="*/ 0 h 12036"/>
                <a:gd name="connsiteX4" fmla="*/ 0 w 204626"/>
                <a:gd name="connsiteY4" fmla="*/ 7493 h 12036"/>
                <a:gd name="connsiteX5" fmla="*/ 7493 w 204626"/>
                <a:gd name="connsiteY5" fmla="*/ 14986 h 12036"/>
                <a:gd name="connsiteX6" fmla="*/ 197976 w 204626"/>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26" h="12036">
                  <a:moveTo>
                    <a:pt x="197976" y="14986"/>
                  </a:moveTo>
                  <a:cubicBezTo>
                    <a:pt x="202129" y="14986"/>
                    <a:pt x="205469" y="11616"/>
                    <a:pt x="205469" y="7493"/>
                  </a:cubicBezTo>
                  <a:cubicBezTo>
                    <a:pt x="205469" y="3340"/>
                    <a:pt x="202099" y="0"/>
                    <a:pt x="197976" y="0"/>
                  </a:cubicBezTo>
                  <a:lnTo>
                    <a:pt x="7493" y="0"/>
                  </a:lnTo>
                  <a:cubicBezTo>
                    <a:pt x="3340" y="0"/>
                    <a:pt x="0" y="3370"/>
                    <a:pt x="0" y="7493"/>
                  </a:cubicBezTo>
                  <a:cubicBezTo>
                    <a:pt x="0" y="11646"/>
                    <a:pt x="3370" y="14986"/>
                    <a:pt x="7493" y="14986"/>
                  </a:cubicBezTo>
                  <a:lnTo>
                    <a:pt x="197976" y="14986"/>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2" name="Freeform: Shape 1318">
              <a:extLst>
                <a:ext uri="{FF2B5EF4-FFF2-40B4-BE49-F238E27FC236}">
                  <a16:creationId xmlns:a16="http://schemas.microsoft.com/office/drawing/2014/main" id="{219B7B0A-5AD4-468F-8075-C585C5C28ABD}"/>
                </a:ext>
              </a:extLst>
            </p:cNvPr>
            <p:cNvSpPr/>
            <p:nvPr/>
          </p:nvSpPr>
          <p:spPr>
            <a:xfrm>
              <a:off x="18004117" y="4718224"/>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4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3" name="Freeform: Shape 1319">
              <a:extLst>
                <a:ext uri="{FF2B5EF4-FFF2-40B4-BE49-F238E27FC236}">
                  <a16:creationId xmlns:a16="http://schemas.microsoft.com/office/drawing/2014/main" id="{784D7941-25A3-47A2-8AAD-B6AFAF9C4CC9}"/>
                </a:ext>
              </a:extLst>
            </p:cNvPr>
            <p:cNvSpPr/>
            <p:nvPr/>
          </p:nvSpPr>
          <p:spPr>
            <a:xfrm>
              <a:off x="18004117" y="4644739"/>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1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4" name="Freeform: Shape 1320">
              <a:extLst>
                <a:ext uri="{FF2B5EF4-FFF2-40B4-BE49-F238E27FC236}">
                  <a16:creationId xmlns:a16="http://schemas.microsoft.com/office/drawing/2014/main" id="{FE20E4FA-D044-4BC3-ADE4-914EE19A2315}"/>
                </a:ext>
              </a:extLst>
            </p:cNvPr>
            <p:cNvSpPr/>
            <p:nvPr/>
          </p:nvSpPr>
          <p:spPr>
            <a:xfrm>
              <a:off x="18163245" y="4874222"/>
              <a:ext cx="60184" cy="51157"/>
            </a:xfrm>
            <a:custGeom>
              <a:avLst/>
              <a:gdLst>
                <a:gd name="connsiteX0" fmla="*/ 46131 w 60184"/>
                <a:gd name="connsiteY0" fmla="*/ 0 h 51156"/>
                <a:gd name="connsiteX1" fmla="*/ 15377 w 60184"/>
                <a:gd name="connsiteY1" fmla="*/ 0 h 51156"/>
                <a:gd name="connsiteX2" fmla="*/ 0 w 60184"/>
                <a:gd name="connsiteY2" fmla="*/ 26601 h 51156"/>
                <a:gd name="connsiteX3" fmla="*/ 15377 w 60184"/>
                <a:gd name="connsiteY3" fmla="*/ 53233 h 51156"/>
                <a:gd name="connsiteX4" fmla="*/ 46131 w 60184"/>
                <a:gd name="connsiteY4" fmla="*/ 53233 h 51156"/>
                <a:gd name="connsiteX5" fmla="*/ 61509 w 60184"/>
                <a:gd name="connsiteY5" fmla="*/ 26601 h 5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 h="51156">
                  <a:moveTo>
                    <a:pt x="46131" y="0"/>
                  </a:moveTo>
                  <a:lnTo>
                    <a:pt x="15377" y="0"/>
                  </a:lnTo>
                  <a:lnTo>
                    <a:pt x="0" y="26601"/>
                  </a:lnTo>
                  <a:lnTo>
                    <a:pt x="15377" y="53233"/>
                  </a:lnTo>
                  <a:lnTo>
                    <a:pt x="46131" y="53233"/>
                  </a:lnTo>
                  <a:lnTo>
                    <a:pt x="61509" y="26601"/>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grpSp>
      <p:sp>
        <p:nvSpPr>
          <p:cNvPr id="175" name="TextBox 174">
            <a:extLst>
              <a:ext uri="{FF2B5EF4-FFF2-40B4-BE49-F238E27FC236}">
                <a16:creationId xmlns:a16="http://schemas.microsoft.com/office/drawing/2014/main" id="{5757540B-9C43-4C80-A8B5-D41A69EAA2E1}"/>
              </a:ext>
            </a:extLst>
          </p:cNvPr>
          <p:cNvSpPr txBox="1"/>
          <p:nvPr/>
        </p:nvSpPr>
        <p:spPr>
          <a:xfrm>
            <a:off x="7024509" y="4303912"/>
            <a:ext cx="2119491" cy="196208"/>
          </a:xfrm>
          <a:prstGeom prst="rect">
            <a:avLst/>
          </a:prstGeom>
          <a:noFill/>
        </p:spPr>
        <p:txBody>
          <a:bodyPr wrap="none" rtlCol="0">
            <a:spAutoFit/>
          </a:bodyPr>
          <a:lstStyle/>
          <a:p>
            <a:pPr algn="ctr" defTabSz="685783"/>
            <a:r>
              <a:rPr lang="en-US" sz="675">
                <a:solidFill>
                  <a:schemeClr val="tx2"/>
                </a:solidFill>
                <a:latin typeface="Verdana"/>
              </a:rPr>
              <a:t>* Click links to access additional information</a:t>
            </a:r>
          </a:p>
        </p:txBody>
      </p:sp>
      <p:sp>
        <p:nvSpPr>
          <p:cNvPr id="11" name="AutoShape 2">
            <a:hlinkClick r:id="rId13" action="ppaction://hlinksldjump"/>
            <a:extLst>
              <a:ext uri="{FF2B5EF4-FFF2-40B4-BE49-F238E27FC236}">
                <a16:creationId xmlns:a16="http://schemas.microsoft.com/office/drawing/2014/main" id="{99F7A76E-A9C4-7472-0EE5-02737C19053F}"/>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3" name="AutoShape 2">
            <a:hlinkClick r:id="rId14" action="ppaction://hlinksldjump"/>
            <a:extLst>
              <a:ext uri="{FF2B5EF4-FFF2-40B4-BE49-F238E27FC236}">
                <a16:creationId xmlns:a16="http://schemas.microsoft.com/office/drawing/2014/main" id="{BFFE460C-5F1D-91BF-B830-E080DBD9DFF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4" name="AutoShape 2">
            <a:hlinkClick r:id="rId15" action="ppaction://hlinksldjump"/>
            <a:extLst>
              <a:ext uri="{FF2B5EF4-FFF2-40B4-BE49-F238E27FC236}">
                <a16:creationId xmlns:a16="http://schemas.microsoft.com/office/drawing/2014/main" id="{28E08C8B-CD27-394D-6DF6-38577E5B96E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5" name="AutoShape 2">
            <a:hlinkClick r:id="rId16" action="ppaction://hlinksldjump"/>
            <a:extLst>
              <a:ext uri="{FF2B5EF4-FFF2-40B4-BE49-F238E27FC236}">
                <a16:creationId xmlns:a16="http://schemas.microsoft.com/office/drawing/2014/main" id="{2050F9FC-B197-A055-B20C-FF6C1EF00D10}"/>
              </a:ext>
            </a:extLst>
          </p:cNvPr>
          <p:cNvSpPr>
            <a:spLocks noChangeArrowheads="1"/>
          </p:cNvSpPr>
          <p:nvPr/>
        </p:nvSpPr>
        <p:spPr bwMode="gray">
          <a:xfrm>
            <a:off x="5492319" y="4535044"/>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HOW</a:t>
            </a:r>
          </a:p>
        </p:txBody>
      </p:sp>
      <p:sp>
        <p:nvSpPr>
          <p:cNvPr id="16" name="AutoShape 2">
            <a:hlinkClick r:id="rId17" action="ppaction://hlinksldjump"/>
            <a:extLst>
              <a:ext uri="{FF2B5EF4-FFF2-40B4-BE49-F238E27FC236}">
                <a16:creationId xmlns:a16="http://schemas.microsoft.com/office/drawing/2014/main" id="{FE4B556E-6D30-71AE-8E22-F17070831C0C}"/>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6" name="Group 25">
            <a:extLst>
              <a:ext uri="{FF2B5EF4-FFF2-40B4-BE49-F238E27FC236}">
                <a16:creationId xmlns:a16="http://schemas.microsoft.com/office/drawing/2014/main" id="{85E88B8C-71CC-5EFB-F4D9-B51ADBA63F40}"/>
              </a:ext>
            </a:extLst>
          </p:cNvPr>
          <p:cNvGrpSpPr/>
          <p:nvPr/>
        </p:nvGrpSpPr>
        <p:grpSpPr>
          <a:xfrm>
            <a:off x="7405014" y="4531233"/>
            <a:ext cx="186825" cy="186825"/>
            <a:chOff x="9873352" y="6041644"/>
            <a:chExt cx="249100" cy="249100"/>
          </a:xfrm>
        </p:grpSpPr>
        <p:sp>
          <p:nvSpPr>
            <p:cNvPr id="27" name="Oval 26">
              <a:hlinkClick r:id="" action="ppaction://hlinkshowjump?jump=previousslide"/>
              <a:extLst>
                <a:ext uri="{FF2B5EF4-FFF2-40B4-BE49-F238E27FC236}">
                  <a16:creationId xmlns:a16="http://schemas.microsoft.com/office/drawing/2014/main" id="{D0B11374-7484-7E8A-AC70-365AE9E2ED8C}"/>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8" name="Group 27">
              <a:extLst>
                <a:ext uri="{FF2B5EF4-FFF2-40B4-BE49-F238E27FC236}">
                  <a16:creationId xmlns:a16="http://schemas.microsoft.com/office/drawing/2014/main" id="{ED84E9B3-ED81-A2A0-8CD9-0D92F54FA112}"/>
                </a:ext>
              </a:extLst>
            </p:cNvPr>
            <p:cNvGrpSpPr/>
            <p:nvPr userDrawn="1"/>
          </p:nvGrpSpPr>
          <p:grpSpPr>
            <a:xfrm>
              <a:off x="9971776" y="6136088"/>
              <a:ext cx="41137" cy="66044"/>
              <a:chOff x="3345327" y="4804129"/>
              <a:chExt cx="74099" cy="118964"/>
            </a:xfrm>
          </p:grpSpPr>
          <p:cxnSp>
            <p:nvCxnSpPr>
              <p:cNvPr id="29" name="Straight Connector 28">
                <a:hlinkClick r:id="" action="ppaction://hlinkshowjump?jump=previousslide"/>
                <a:extLst>
                  <a:ext uri="{FF2B5EF4-FFF2-40B4-BE49-F238E27FC236}">
                    <a16:creationId xmlns:a16="http://schemas.microsoft.com/office/drawing/2014/main" id="{4B70D226-2366-5408-1074-0A6E6F65119A}"/>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hlinkClick r:id="" action="ppaction://hlinkshowjump?jump=previousslide"/>
                <a:extLst>
                  <a:ext uri="{FF2B5EF4-FFF2-40B4-BE49-F238E27FC236}">
                    <a16:creationId xmlns:a16="http://schemas.microsoft.com/office/drawing/2014/main" id="{FB679A93-AB18-DBB5-DC12-E577412E1FF6}"/>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31" name="Group 30">
            <a:extLst>
              <a:ext uri="{FF2B5EF4-FFF2-40B4-BE49-F238E27FC236}">
                <a16:creationId xmlns:a16="http://schemas.microsoft.com/office/drawing/2014/main" id="{57E44188-1DA3-87E7-07E5-56A8E4AE4613}"/>
              </a:ext>
            </a:extLst>
          </p:cNvPr>
          <p:cNvGrpSpPr/>
          <p:nvPr/>
        </p:nvGrpSpPr>
        <p:grpSpPr>
          <a:xfrm>
            <a:off x="7642346" y="4531233"/>
            <a:ext cx="186825" cy="186825"/>
            <a:chOff x="10189795" y="6045160"/>
            <a:chExt cx="249100" cy="249100"/>
          </a:xfrm>
        </p:grpSpPr>
        <p:sp>
          <p:nvSpPr>
            <p:cNvPr id="40" name="Oval 39">
              <a:hlinkClick r:id="" action="ppaction://hlinkshowjump?jump=nextslide"/>
              <a:extLst>
                <a:ext uri="{FF2B5EF4-FFF2-40B4-BE49-F238E27FC236}">
                  <a16:creationId xmlns:a16="http://schemas.microsoft.com/office/drawing/2014/main" id="{6FDD4580-8905-8E68-02BD-873BE0EE2D52}"/>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1" name="Group 40">
              <a:extLst>
                <a:ext uri="{FF2B5EF4-FFF2-40B4-BE49-F238E27FC236}">
                  <a16:creationId xmlns:a16="http://schemas.microsoft.com/office/drawing/2014/main" id="{529D4A7C-DBC1-A9FA-FB36-9E4202F43EF7}"/>
                </a:ext>
              </a:extLst>
            </p:cNvPr>
            <p:cNvGrpSpPr/>
            <p:nvPr userDrawn="1"/>
          </p:nvGrpSpPr>
          <p:grpSpPr>
            <a:xfrm flipH="1" flipV="1">
              <a:off x="10297292" y="6133992"/>
              <a:ext cx="41137" cy="66044"/>
              <a:chOff x="3345327" y="4804129"/>
              <a:chExt cx="74099" cy="118964"/>
            </a:xfrm>
          </p:grpSpPr>
          <p:cxnSp>
            <p:nvCxnSpPr>
              <p:cNvPr id="42" name="Straight Connector 41">
                <a:hlinkClick r:id="" action="ppaction://hlinkshowjump?jump=nextslide"/>
                <a:extLst>
                  <a:ext uri="{FF2B5EF4-FFF2-40B4-BE49-F238E27FC236}">
                    <a16:creationId xmlns:a16="http://schemas.microsoft.com/office/drawing/2014/main" id="{974942CF-8424-FC15-371F-50C9F48E5143}"/>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hlinkClick r:id="" action="ppaction://hlinkshowjump?jump=nextslide"/>
                <a:extLst>
                  <a:ext uri="{FF2B5EF4-FFF2-40B4-BE49-F238E27FC236}">
                    <a16:creationId xmlns:a16="http://schemas.microsoft.com/office/drawing/2014/main" id="{BD86940D-FF13-A369-460A-E13E3475F4DA}"/>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44" name="Rounded Rectangle 14">
            <a:hlinkClick r:id="rId18"/>
            <a:extLst>
              <a:ext uri="{FF2B5EF4-FFF2-40B4-BE49-F238E27FC236}">
                <a16:creationId xmlns:a16="http://schemas.microsoft.com/office/drawing/2014/main" id="{1DAF2DAD-A4D0-1CBB-F312-B20B154767BF}"/>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4/5</a:t>
            </a:r>
            <a:endParaRPr lang="en-US" sz="800" u="sng" dirty="0">
              <a:solidFill>
                <a:schemeClr val="bg2"/>
              </a:solidFill>
            </a:endParaRPr>
          </a:p>
        </p:txBody>
      </p:sp>
      <p:sp>
        <p:nvSpPr>
          <p:cNvPr id="7" name="Arrow: Right 88">
            <a:hlinkClick r:id="" action="ppaction://hlinkshowjump?jump=lastslideviewed"/>
            <a:extLst>
              <a:ext uri="{FF2B5EF4-FFF2-40B4-BE49-F238E27FC236}">
                <a16:creationId xmlns:a16="http://schemas.microsoft.com/office/drawing/2014/main" id="{4DC3192F-21C0-A99B-A60E-7F40F99322BE}"/>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8" name="Graphic 7">
            <a:hlinkClick r:id="rId19" action="ppaction://hlinksldjump"/>
            <a:extLst>
              <a:ext uri="{FF2B5EF4-FFF2-40B4-BE49-F238E27FC236}">
                <a16:creationId xmlns:a16="http://schemas.microsoft.com/office/drawing/2014/main" id="{AD2E21CF-0A2A-35FF-EE4F-6B870D31872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609619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C49CD68-BBE9-48AF-A84C-ADF94D606A0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5C49CD68-BBE9-48AF-A84C-ADF94D606A02}"/>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43147C13-B5F9-4314-85AA-D0F9A9401CD6}"/>
              </a:ext>
            </a:extLst>
          </p:cNvPr>
          <p:cNvSpPr/>
          <p:nvPr/>
        </p:nvSpPr>
        <p:spPr>
          <a:xfrm>
            <a:off x="1451345" y="912640"/>
            <a:ext cx="7386665" cy="394051"/>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spcBef>
                <a:spcPct val="0"/>
              </a:spcBef>
            </a:pPr>
            <a:r>
              <a:rPr lang="en-US" altLang="nl-NL" sz="900">
                <a:solidFill>
                  <a:schemeClr val="tx2"/>
                </a:solidFill>
              </a:rPr>
              <a:t>The key objective of the Report &amp; Learn phase is to share your learnings with the wider GS1 community</a:t>
            </a:r>
            <a:endParaRPr lang="en-US" sz="900">
              <a:solidFill>
                <a:schemeClr val="tx2"/>
              </a:solidFill>
            </a:endParaRPr>
          </a:p>
        </p:txBody>
      </p:sp>
      <p:sp>
        <p:nvSpPr>
          <p:cNvPr id="2" name="Title 1"/>
          <p:cNvSpPr>
            <a:spLocks noGrp="1"/>
          </p:cNvSpPr>
          <p:nvPr>
            <p:ph type="title"/>
          </p:nvPr>
        </p:nvSpPr>
        <p:spPr/>
        <p:txBody>
          <a:bodyPr vert="horz"/>
          <a:lstStyle/>
          <a:p>
            <a:r>
              <a:rPr lang="en-US" dirty="0">
                <a:solidFill>
                  <a:schemeClr val="tx2"/>
                </a:solidFill>
              </a:rPr>
              <a:t>4. Report &amp; Learn</a:t>
            </a:r>
            <a:br>
              <a:rPr lang="en-US" dirty="0"/>
            </a:br>
            <a:r>
              <a:rPr lang="en-US" sz="1350" b="1" dirty="0">
                <a:solidFill>
                  <a:srgbClr val="22BCB9"/>
                </a:solidFill>
              </a:rPr>
              <a:t>Project Phase Overview</a:t>
            </a:r>
          </a:p>
        </p:txBody>
      </p:sp>
      <p:sp>
        <p:nvSpPr>
          <p:cNvPr id="6" name="Rectangle 5">
            <a:extLst>
              <a:ext uri="{FF2B5EF4-FFF2-40B4-BE49-F238E27FC236}">
                <a16:creationId xmlns:a16="http://schemas.microsoft.com/office/drawing/2014/main" id="{43147C13-B5F9-4314-85AA-D0F9A9401CD6}"/>
              </a:ext>
            </a:extLst>
          </p:cNvPr>
          <p:cNvSpPr/>
          <p:nvPr/>
        </p:nvSpPr>
        <p:spPr>
          <a:xfrm>
            <a:off x="303610" y="912640"/>
            <a:ext cx="1147735" cy="394051"/>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8000" tIns="34290" rIns="68580" bIns="34290" numCol="1" spcCol="0" rtlCol="0" fromWordArt="0" anchor="ctr" anchorCtr="0" forceAA="0" compatLnSpc="1">
            <a:prstTxWarp prst="textNoShape">
              <a:avLst/>
            </a:prstTxWarp>
            <a:noAutofit/>
          </a:bodyPr>
          <a:lstStyle/>
          <a:p>
            <a:r>
              <a:rPr lang="en-US" sz="825" b="1">
                <a:solidFill>
                  <a:schemeClr val="bg1"/>
                </a:solidFill>
              </a:rPr>
              <a:t>KEY </a:t>
            </a:r>
            <a:br>
              <a:rPr lang="en-US" sz="825" b="1">
                <a:solidFill>
                  <a:schemeClr val="bg1"/>
                </a:solidFill>
              </a:rPr>
            </a:br>
            <a:r>
              <a:rPr lang="en-US" sz="825" b="1">
                <a:solidFill>
                  <a:schemeClr val="bg1"/>
                </a:solidFill>
              </a:rPr>
              <a:t>OBJECTIVE</a:t>
            </a:r>
          </a:p>
        </p:txBody>
      </p:sp>
      <p:sp>
        <p:nvSpPr>
          <p:cNvPr id="9" name="Rectangle 8">
            <a:extLst>
              <a:ext uri="{FF2B5EF4-FFF2-40B4-BE49-F238E27FC236}">
                <a16:creationId xmlns:a16="http://schemas.microsoft.com/office/drawing/2014/main" id="{855A997B-C6EF-4398-BD60-B67A50EA7A6E}"/>
              </a:ext>
            </a:extLst>
          </p:cNvPr>
          <p:cNvSpPr/>
          <p:nvPr/>
        </p:nvSpPr>
        <p:spPr>
          <a:xfrm>
            <a:off x="4028666" y="1389169"/>
            <a:ext cx="1417863"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p>
        </p:txBody>
      </p:sp>
      <p:sp>
        <p:nvSpPr>
          <p:cNvPr id="32" name="Rectangle 31">
            <a:extLst>
              <a:ext uri="{FF2B5EF4-FFF2-40B4-BE49-F238E27FC236}">
                <a16:creationId xmlns:a16="http://schemas.microsoft.com/office/drawing/2014/main" id="{1F35DB85-9299-4DC1-8342-B969E4B57A56}"/>
              </a:ext>
            </a:extLst>
          </p:cNvPr>
          <p:cNvSpPr/>
          <p:nvPr/>
        </p:nvSpPr>
        <p:spPr>
          <a:xfrm>
            <a:off x="291075" y="1394999"/>
            <a:ext cx="3626248" cy="3186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OVERVIEW</a:t>
            </a:r>
          </a:p>
        </p:txBody>
      </p:sp>
      <p:sp>
        <p:nvSpPr>
          <p:cNvPr id="33" name="Eingekerbter Richtungspfeil 10">
            <a:extLst>
              <a:ext uri="{FF2B5EF4-FFF2-40B4-BE49-F238E27FC236}">
                <a16:creationId xmlns:a16="http://schemas.microsoft.com/office/drawing/2014/main" id="{1E767279-490F-4EC7-B934-EB49A54B7440}"/>
              </a:ext>
            </a:extLst>
          </p:cNvPr>
          <p:cNvSpPr/>
          <p:nvPr>
            <p:custDataLst>
              <p:tags r:id="rId2"/>
            </p:custDataLst>
          </p:nvPr>
        </p:nvSpPr>
        <p:spPr bwMode="auto">
          <a:xfrm rot="5400000">
            <a:off x="479504" y="1584565"/>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1</a:t>
            </a:r>
          </a:p>
        </p:txBody>
      </p:sp>
      <p:sp>
        <p:nvSpPr>
          <p:cNvPr id="34" name="Rectangle 33">
            <a:extLst>
              <a:ext uri="{FF2B5EF4-FFF2-40B4-BE49-F238E27FC236}">
                <a16:creationId xmlns:a16="http://schemas.microsoft.com/office/drawing/2014/main" id="{BBE640BB-923C-415E-9AD6-2D57E4D426AB}"/>
              </a:ext>
            </a:extLst>
          </p:cNvPr>
          <p:cNvSpPr/>
          <p:nvPr/>
        </p:nvSpPr>
        <p:spPr>
          <a:xfrm>
            <a:off x="1210072" y="1780255"/>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Discovery</a:t>
            </a:r>
          </a:p>
        </p:txBody>
      </p:sp>
      <p:sp>
        <p:nvSpPr>
          <p:cNvPr id="35" name="Eingekerbter Richtungspfeil 10">
            <a:extLst>
              <a:ext uri="{FF2B5EF4-FFF2-40B4-BE49-F238E27FC236}">
                <a16:creationId xmlns:a16="http://schemas.microsoft.com/office/drawing/2014/main" id="{97AB7827-C2A5-4424-8D11-CEE19E65E7AA}"/>
              </a:ext>
            </a:extLst>
          </p:cNvPr>
          <p:cNvSpPr/>
          <p:nvPr>
            <p:custDataLst>
              <p:tags r:id="rId3"/>
            </p:custDataLst>
          </p:nvPr>
        </p:nvSpPr>
        <p:spPr bwMode="auto">
          <a:xfrm rot="5400000">
            <a:off x="479504" y="2023593"/>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2</a:t>
            </a:r>
          </a:p>
        </p:txBody>
      </p:sp>
      <p:sp>
        <p:nvSpPr>
          <p:cNvPr id="36" name="Rectangle 35">
            <a:extLst>
              <a:ext uri="{FF2B5EF4-FFF2-40B4-BE49-F238E27FC236}">
                <a16:creationId xmlns:a16="http://schemas.microsoft.com/office/drawing/2014/main" id="{4E2A9B1F-BA8D-4B89-8B53-8E977A139663}"/>
              </a:ext>
            </a:extLst>
          </p:cNvPr>
          <p:cNvSpPr/>
          <p:nvPr/>
        </p:nvSpPr>
        <p:spPr>
          <a:xfrm>
            <a:off x="1210072" y="2219283"/>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2"/>
                </a:solidFill>
              </a:rPr>
              <a:t>Prepare &amp; </a:t>
            </a:r>
            <a:r>
              <a:rPr lang="en-US" sz="900" dirty="0" err="1">
                <a:solidFill>
                  <a:schemeClr val="tx2"/>
                </a:solidFill>
              </a:rPr>
              <a:t>Mobilise</a:t>
            </a:r>
            <a:endParaRPr lang="en-US" sz="900" dirty="0">
              <a:solidFill>
                <a:schemeClr val="tx2"/>
              </a:solidFill>
            </a:endParaRPr>
          </a:p>
        </p:txBody>
      </p:sp>
      <p:sp>
        <p:nvSpPr>
          <p:cNvPr id="37" name="Eingekerbter Richtungspfeil 10">
            <a:extLst>
              <a:ext uri="{FF2B5EF4-FFF2-40B4-BE49-F238E27FC236}">
                <a16:creationId xmlns:a16="http://schemas.microsoft.com/office/drawing/2014/main" id="{7CEE649C-B1B0-43DD-A8EF-C7956C57BE2E}"/>
              </a:ext>
            </a:extLst>
          </p:cNvPr>
          <p:cNvSpPr/>
          <p:nvPr>
            <p:custDataLst>
              <p:tags r:id="rId4"/>
            </p:custDataLst>
          </p:nvPr>
        </p:nvSpPr>
        <p:spPr bwMode="auto">
          <a:xfrm rot="5400000">
            <a:off x="478991" y="2462622"/>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3</a:t>
            </a:r>
          </a:p>
        </p:txBody>
      </p:sp>
      <p:sp>
        <p:nvSpPr>
          <p:cNvPr id="38" name="Rectangle 37">
            <a:extLst>
              <a:ext uri="{FF2B5EF4-FFF2-40B4-BE49-F238E27FC236}">
                <a16:creationId xmlns:a16="http://schemas.microsoft.com/office/drawing/2014/main" id="{45645C99-81B3-4D58-92B7-F27E19C9E329}"/>
              </a:ext>
            </a:extLst>
          </p:cNvPr>
          <p:cNvSpPr/>
          <p:nvPr/>
        </p:nvSpPr>
        <p:spPr>
          <a:xfrm>
            <a:off x="1210072" y="2658312"/>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en-US" sz="900">
                <a:solidFill>
                  <a:schemeClr val="tx2"/>
                </a:solidFill>
              </a:rPr>
              <a:t>Execute</a:t>
            </a:r>
          </a:p>
        </p:txBody>
      </p:sp>
      <p:sp>
        <p:nvSpPr>
          <p:cNvPr id="39" name="Rectangle 38">
            <a:extLst>
              <a:ext uri="{FF2B5EF4-FFF2-40B4-BE49-F238E27FC236}">
                <a16:creationId xmlns:a16="http://schemas.microsoft.com/office/drawing/2014/main" id="{A4165085-1620-44BD-8813-22098DC86099}"/>
              </a:ext>
            </a:extLst>
          </p:cNvPr>
          <p:cNvSpPr/>
          <p:nvPr/>
        </p:nvSpPr>
        <p:spPr>
          <a:xfrm>
            <a:off x="5582093" y="1389169"/>
            <a:ext cx="3257678"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r>
              <a:rPr lang="en-US" sz="900" b="1">
                <a:solidFill>
                  <a:schemeClr val="bg1"/>
                </a:solidFill>
              </a:rPr>
              <a:t> DESCRIPTION</a:t>
            </a:r>
            <a:r>
              <a:rPr lang="en-US" sz="900" b="1" dirty="0">
                <a:solidFill>
                  <a:schemeClr val="bg1"/>
                </a:solidFill>
              </a:rPr>
              <a:t>*</a:t>
            </a:r>
            <a:endParaRPr lang="en-US" sz="900" b="1">
              <a:solidFill>
                <a:schemeClr val="bg1"/>
              </a:solidFill>
            </a:endParaRPr>
          </a:p>
        </p:txBody>
      </p:sp>
      <p:sp>
        <p:nvSpPr>
          <p:cNvPr id="14" name="AutoShape 20">
            <a:extLst>
              <a:ext uri="{FF2B5EF4-FFF2-40B4-BE49-F238E27FC236}">
                <a16:creationId xmlns:a16="http://schemas.microsoft.com/office/drawing/2014/main" id="{992E12BD-24F8-4D95-BB66-246CF17E0EE0}"/>
              </a:ext>
            </a:extLst>
          </p:cNvPr>
          <p:cNvSpPr>
            <a:spLocks noChangeArrowheads="1"/>
          </p:cNvSpPr>
          <p:nvPr/>
        </p:nvSpPr>
        <p:spPr bwMode="auto">
          <a:xfrm>
            <a:off x="4022593" y="2093862"/>
            <a:ext cx="1417061" cy="271189"/>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2D Pilot report</a:t>
            </a:r>
          </a:p>
        </p:txBody>
      </p:sp>
      <p:sp>
        <p:nvSpPr>
          <p:cNvPr id="16" name="AutoShape 18">
            <a:extLst>
              <a:ext uri="{FF2B5EF4-FFF2-40B4-BE49-F238E27FC236}">
                <a16:creationId xmlns:a16="http://schemas.microsoft.com/office/drawing/2014/main" id="{481D2741-6284-4EC8-97A4-6CF12DED2C6E}"/>
              </a:ext>
            </a:extLst>
          </p:cNvPr>
          <p:cNvSpPr>
            <a:spLocks noChangeArrowheads="1"/>
          </p:cNvSpPr>
          <p:nvPr/>
        </p:nvSpPr>
        <p:spPr bwMode="auto">
          <a:xfrm>
            <a:off x="4022593" y="2417405"/>
            <a:ext cx="1417061" cy="271120"/>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Storytelling template</a:t>
            </a:r>
          </a:p>
        </p:txBody>
      </p:sp>
      <p:sp>
        <p:nvSpPr>
          <p:cNvPr id="19" name="AutoShape 18">
            <a:extLst>
              <a:ext uri="{FF2B5EF4-FFF2-40B4-BE49-F238E27FC236}">
                <a16:creationId xmlns:a16="http://schemas.microsoft.com/office/drawing/2014/main" id="{C22E0A04-0B78-44B2-8169-805A0209D867}"/>
              </a:ext>
            </a:extLst>
          </p:cNvPr>
          <p:cNvSpPr>
            <a:spLocks noChangeArrowheads="1"/>
          </p:cNvSpPr>
          <p:nvPr/>
        </p:nvSpPr>
        <p:spPr bwMode="auto">
          <a:xfrm>
            <a:off x="4022593" y="2740878"/>
            <a:ext cx="1417061" cy="271119"/>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Scale-up</a:t>
            </a:r>
          </a:p>
        </p:txBody>
      </p:sp>
      <p:sp>
        <p:nvSpPr>
          <p:cNvPr id="20" name="AutoShape 21">
            <a:hlinkClick r:id="rId10" action="ppaction://hlinksldjump"/>
            <a:extLst>
              <a:ext uri="{FF2B5EF4-FFF2-40B4-BE49-F238E27FC236}">
                <a16:creationId xmlns:a16="http://schemas.microsoft.com/office/drawing/2014/main" id="{1D76B8C9-BE0B-4555-AF16-6632076A1AAD}"/>
              </a:ext>
            </a:extLst>
          </p:cNvPr>
          <p:cNvSpPr>
            <a:spLocks noChangeArrowheads="1"/>
          </p:cNvSpPr>
          <p:nvPr/>
        </p:nvSpPr>
        <p:spPr bwMode="auto">
          <a:xfrm>
            <a:off x="4022593" y="1770320"/>
            <a:ext cx="1417061" cy="271188"/>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2D Pilot tracker</a:t>
            </a:r>
          </a:p>
        </p:txBody>
      </p:sp>
      <p:sp>
        <p:nvSpPr>
          <p:cNvPr id="21" name="AutoShape 18">
            <a:hlinkClick r:id="" action="ppaction://noaction"/>
            <a:extLst>
              <a:ext uri="{FF2B5EF4-FFF2-40B4-BE49-F238E27FC236}">
                <a16:creationId xmlns:a16="http://schemas.microsoft.com/office/drawing/2014/main" id="{F0C4A49D-104A-4D0F-9D13-27F199BB8D63}"/>
              </a:ext>
            </a:extLst>
          </p:cNvPr>
          <p:cNvSpPr>
            <a:spLocks noChangeArrowheads="1"/>
          </p:cNvSpPr>
          <p:nvPr/>
        </p:nvSpPr>
        <p:spPr bwMode="auto">
          <a:xfrm>
            <a:off x="5580647" y="2451066"/>
            <a:ext cx="3257363" cy="295817"/>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Further build out via </a:t>
            </a:r>
            <a:r>
              <a:rPr lang="en-US" sz="825">
                <a:solidFill>
                  <a:schemeClr val="tx2"/>
                </a:solidFill>
                <a:cs typeface="Verdana" panose="020B0604030504040204" pitchFamily="34" charset="0"/>
                <a:hlinkClick r:id="rId11" action="ppaction://hlinksldjump"/>
              </a:rPr>
              <a:t>2D pilot template storytelling</a:t>
            </a:r>
            <a:endParaRPr lang="en-US" sz="825">
              <a:solidFill>
                <a:schemeClr val="tx2"/>
              </a:solidFill>
              <a:cs typeface="Verdana" panose="020B0604030504040204" pitchFamily="34" charset="0"/>
            </a:endParaRPr>
          </a:p>
          <a:p>
            <a:pPr>
              <a:lnSpc>
                <a:spcPct val="85000"/>
              </a:lnSpc>
              <a:buClr>
                <a:schemeClr val="accent1"/>
              </a:buClr>
              <a:buSzPct val="100000"/>
              <a:defRPr/>
            </a:pPr>
            <a:endParaRPr lang="en-US" sz="825">
              <a:solidFill>
                <a:schemeClr val="tx2"/>
              </a:solidFill>
              <a:highlight>
                <a:srgbClr val="FFFF00"/>
              </a:highlight>
              <a:cs typeface="Verdana" panose="020B0604030504040204" pitchFamily="34" charset="0"/>
            </a:endParaRPr>
          </a:p>
        </p:txBody>
      </p:sp>
      <p:sp>
        <p:nvSpPr>
          <p:cNvPr id="22" name="AutoShape 18">
            <a:hlinkClick r:id="" action="ppaction://noaction"/>
            <a:extLst>
              <a:ext uri="{FF2B5EF4-FFF2-40B4-BE49-F238E27FC236}">
                <a16:creationId xmlns:a16="http://schemas.microsoft.com/office/drawing/2014/main" id="{14CC12D1-1BC1-4C51-9933-4523EA6CFC64}"/>
              </a:ext>
            </a:extLst>
          </p:cNvPr>
          <p:cNvSpPr>
            <a:spLocks noChangeArrowheads="1"/>
          </p:cNvSpPr>
          <p:nvPr/>
        </p:nvSpPr>
        <p:spPr bwMode="auto">
          <a:xfrm>
            <a:off x="5580647" y="2834736"/>
            <a:ext cx="3257363" cy="254464"/>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Consider next steps and process adjustments for scale-up to a full implementation</a:t>
            </a:r>
          </a:p>
        </p:txBody>
      </p:sp>
      <p:sp>
        <p:nvSpPr>
          <p:cNvPr id="26" name="AutoShape 18">
            <a:hlinkClick r:id="" action="ppaction://noaction"/>
            <a:extLst>
              <a:ext uri="{FF2B5EF4-FFF2-40B4-BE49-F238E27FC236}">
                <a16:creationId xmlns:a16="http://schemas.microsoft.com/office/drawing/2014/main" id="{ED2FD58A-B97A-4E88-9CCA-792F4FC173E8}"/>
              </a:ext>
            </a:extLst>
          </p:cNvPr>
          <p:cNvSpPr>
            <a:spLocks noChangeArrowheads="1"/>
          </p:cNvSpPr>
          <p:nvPr/>
        </p:nvSpPr>
        <p:spPr bwMode="auto">
          <a:xfrm>
            <a:off x="5580647" y="2048612"/>
            <a:ext cx="3257363" cy="346926"/>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hlinkClick r:id="rId11" action="ppaction://hlinksldjump"/>
              </a:rPr>
              <a:t>Template</a:t>
            </a:r>
            <a:r>
              <a:rPr lang="en-US" sz="825">
                <a:solidFill>
                  <a:schemeClr val="tx2"/>
                </a:solidFill>
                <a:cs typeface="Verdana" panose="020B0604030504040204" pitchFamily="34" charset="0"/>
              </a:rPr>
              <a:t> to document pilot details and facts</a:t>
            </a:r>
          </a:p>
        </p:txBody>
      </p:sp>
      <p:cxnSp>
        <p:nvCxnSpPr>
          <p:cNvPr id="47" name="Straight Connector 46"/>
          <p:cNvCxnSpPr>
            <a:cxnSpLocks/>
          </p:cNvCxnSpPr>
          <p:nvPr/>
        </p:nvCxnSpPr>
        <p:spPr>
          <a:xfrm>
            <a:off x="5580647" y="20370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5580647" y="240713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5580647" y="279080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10072" y="2616008"/>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0072" y="2176979"/>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6" name="Group 6">
            <a:extLst>
              <a:ext uri="{FF2B5EF4-FFF2-40B4-BE49-F238E27FC236}">
                <a16:creationId xmlns:a16="http://schemas.microsoft.com/office/drawing/2014/main" id="{013CAB8E-2539-4CDF-81A0-97B0EC2D31FB}"/>
              </a:ext>
            </a:extLst>
          </p:cNvPr>
          <p:cNvGrpSpPr/>
          <p:nvPr/>
        </p:nvGrpSpPr>
        <p:grpSpPr>
          <a:xfrm>
            <a:off x="370066" y="1006319"/>
            <a:ext cx="207175" cy="206693"/>
            <a:chOff x="481013" y="2827338"/>
            <a:chExt cx="682624" cy="681037"/>
          </a:xfrm>
          <a:solidFill>
            <a:schemeClr val="bg1"/>
          </a:solidFill>
        </p:grpSpPr>
        <p:sp>
          <p:nvSpPr>
            <p:cNvPr id="87" name="Freeform 12">
              <a:extLst>
                <a:ext uri="{FF2B5EF4-FFF2-40B4-BE49-F238E27FC236}">
                  <a16:creationId xmlns:a16="http://schemas.microsoft.com/office/drawing/2014/main" id="{F4A23C43-9B64-4556-A27B-4892D51C307E}"/>
                </a:ext>
              </a:extLst>
            </p:cNvPr>
            <p:cNvSpPr>
              <a:spLocks/>
            </p:cNvSpPr>
            <p:nvPr/>
          </p:nvSpPr>
          <p:spPr bwMode="auto">
            <a:xfrm>
              <a:off x="735013" y="3114675"/>
              <a:ext cx="138112" cy="138113"/>
            </a:xfrm>
            <a:custGeom>
              <a:avLst/>
              <a:gdLst>
                <a:gd name="T0" fmla="*/ 34 w 53"/>
                <a:gd name="T1" fmla="*/ 1 h 53"/>
                <a:gd name="T2" fmla="*/ 27 w 53"/>
                <a:gd name="T3" fmla="*/ 0 h 53"/>
                <a:gd name="T4" fmla="*/ 0 w 53"/>
                <a:gd name="T5" fmla="*/ 27 h 53"/>
                <a:gd name="T6" fmla="*/ 27 w 53"/>
                <a:gd name="T7" fmla="*/ 53 h 53"/>
                <a:gd name="T8" fmla="*/ 53 w 53"/>
                <a:gd name="T9" fmla="*/ 27 h 53"/>
                <a:gd name="T10" fmla="*/ 52 w 53"/>
                <a:gd name="T11" fmla="*/ 20 h 53"/>
                <a:gd name="T12" fmla="*/ 36 w 53"/>
                <a:gd name="T13" fmla="*/ 36 h 53"/>
                <a:gd name="T14" fmla="*/ 27 w 53"/>
                <a:gd name="T15" fmla="*/ 40 h 53"/>
                <a:gd name="T16" fmla="*/ 17 w 53"/>
                <a:gd name="T17" fmla="*/ 36 h 53"/>
                <a:gd name="T18" fmla="*/ 17 w 53"/>
                <a:gd name="T19" fmla="*/ 17 h 53"/>
                <a:gd name="T20" fmla="*/ 34 w 5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4" y="1"/>
                  </a:moveTo>
                  <a:cubicBezTo>
                    <a:pt x="31" y="0"/>
                    <a:pt x="29" y="0"/>
                    <a:pt x="27" y="0"/>
                  </a:cubicBezTo>
                  <a:cubicBezTo>
                    <a:pt x="12" y="0"/>
                    <a:pt x="0" y="12"/>
                    <a:pt x="0" y="27"/>
                  </a:cubicBezTo>
                  <a:cubicBezTo>
                    <a:pt x="0" y="41"/>
                    <a:pt x="12" y="53"/>
                    <a:pt x="27" y="53"/>
                  </a:cubicBezTo>
                  <a:cubicBezTo>
                    <a:pt x="41" y="53"/>
                    <a:pt x="53" y="41"/>
                    <a:pt x="53" y="27"/>
                  </a:cubicBezTo>
                  <a:cubicBezTo>
                    <a:pt x="53" y="24"/>
                    <a:pt x="53" y="22"/>
                    <a:pt x="52" y="20"/>
                  </a:cubicBezTo>
                  <a:cubicBezTo>
                    <a:pt x="36" y="36"/>
                    <a:pt x="36" y="36"/>
                    <a:pt x="36" y="36"/>
                  </a:cubicBezTo>
                  <a:cubicBezTo>
                    <a:pt x="33" y="39"/>
                    <a:pt x="30" y="40"/>
                    <a:pt x="27" y="40"/>
                  </a:cubicBezTo>
                  <a:cubicBezTo>
                    <a:pt x="23" y="40"/>
                    <a:pt x="20" y="39"/>
                    <a:pt x="17" y="36"/>
                  </a:cubicBezTo>
                  <a:cubicBezTo>
                    <a:pt x="12" y="31"/>
                    <a:pt x="12" y="23"/>
                    <a:pt x="17" y="17"/>
                  </a:cubicBez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Freeform 13">
              <a:extLst>
                <a:ext uri="{FF2B5EF4-FFF2-40B4-BE49-F238E27FC236}">
                  <a16:creationId xmlns:a16="http://schemas.microsoft.com/office/drawing/2014/main" id="{94E012BC-5DEE-4FB9-B930-7080990F4D1C}"/>
                </a:ext>
              </a:extLst>
            </p:cNvPr>
            <p:cNvSpPr>
              <a:spLocks/>
            </p:cNvSpPr>
            <p:nvPr/>
          </p:nvSpPr>
          <p:spPr bwMode="auto">
            <a:xfrm>
              <a:off x="604838" y="2982913"/>
              <a:ext cx="400050" cy="400050"/>
            </a:xfrm>
            <a:custGeom>
              <a:avLst/>
              <a:gdLst>
                <a:gd name="T0" fmla="*/ 118 w 153"/>
                <a:gd name="T1" fmla="*/ 17 h 153"/>
                <a:gd name="T2" fmla="*/ 118 w 153"/>
                <a:gd name="T3" fmla="*/ 12 h 153"/>
                <a:gd name="T4" fmla="*/ 77 w 153"/>
                <a:gd name="T5" fmla="*/ 0 h 153"/>
                <a:gd name="T6" fmla="*/ 0 w 153"/>
                <a:gd name="T7" fmla="*/ 77 h 153"/>
                <a:gd name="T8" fmla="*/ 77 w 153"/>
                <a:gd name="T9" fmla="*/ 153 h 153"/>
                <a:gd name="T10" fmla="*/ 153 w 153"/>
                <a:gd name="T11" fmla="*/ 77 h 153"/>
                <a:gd name="T12" fmla="*/ 141 w 153"/>
                <a:gd name="T13" fmla="*/ 36 h 153"/>
                <a:gd name="T14" fmla="*/ 138 w 153"/>
                <a:gd name="T15" fmla="*/ 36 h 153"/>
                <a:gd name="T16" fmla="*/ 136 w 153"/>
                <a:gd name="T17" fmla="*/ 36 h 153"/>
                <a:gd name="T18" fmla="*/ 122 w 153"/>
                <a:gd name="T19" fmla="*/ 50 h 153"/>
                <a:gd name="T20" fmla="*/ 130 w 153"/>
                <a:gd name="T21" fmla="*/ 77 h 153"/>
                <a:gd name="T22" fmla="*/ 77 w 153"/>
                <a:gd name="T23" fmla="*/ 130 h 153"/>
                <a:gd name="T24" fmla="*/ 23 w 153"/>
                <a:gd name="T25" fmla="*/ 77 h 153"/>
                <a:gd name="T26" fmla="*/ 77 w 153"/>
                <a:gd name="T27" fmla="*/ 23 h 153"/>
                <a:gd name="T28" fmla="*/ 104 w 153"/>
                <a:gd name="T29" fmla="*/ 31 h 153"/>
                <a:gd name="T30" fmla="*/ 118 w 153"/>
                <a:gd name="T3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18" y="17"/>
                  </a:moveTo>
                  <a:cubicBezTo>
                    <a:pt x="118" y="15"/>
                    <a:pt x="118" y="14"/>
                    <a:pt x="118" y="12"/>
                  </a:cubicBezTo>
                  <a:cubicBezTo>
                    <a:pt x="106" y="5"/>
                    <a:pt x="92" y="0"/>
                    <a:pt x="77" y="0"/>
                  </a:cubicBezTo>
                  <a:cubicBezTo>
                    <a:pt x="35" y="0"/>
                    <a:pt x="0" y="35"/>
                    <a:pt x="0" y="77"/>
                  </a:cubicBezTo>
                  <a:cubicBezTo>
                    <a:pt x="0" y="119"/>
                    <a:pt x="35" y="153"/>
                    <a:pt x="77" y="153"/>
                  </a:cubicBezTo>
                  <a:cubicBezTo>
                    <a:pt x="119" y="153"/>
                    <a:pt x="153" y="119"/>
                    <a:pt x="153" y="77"/>
                  </a:cubicBezTo>
                  <a:cubicBezTo>
                    <a:pt x="153" y="62"/>
                    <a:pt x="149" y="48"/>
                    <a:pt x="141" y="36"/>
                  </a:cubicBezTo>
                  <a:cubicBezTo>
                    <a:pt x="139" y="36"/>
                    <a:pt x="138" y="36"/>
                    <a:pt x="138" y="36"/>
                  </a:cubicBezTo>
                  <a:cubicBezTo>
                    <a:pt x="137" y="36"/>
                    <a:pt x="137" y="36"/>
                    <a:pt x="136" y="36"/>
                  </a:cubicBezTo>
                  <a:cubicBezTo>
                    <a:pt x="122" y="50"/>
                    <a:pt x="122" y="50"/>
                    <a:pt x="122" y="50"/>
                  </a:cubicBezTo>
                  <a:cubicBezTo>
                    <a:pt x="127" y="58"/>
                    <a:pt x="130" y="67"/>
                    <a:pt x="130" y="77"/>
                  </a:cubicBezTo>
                  <a:cubicBezTo>
                    <a:pt x="130" y="106"/>
                    <a:pt x="106" y="130"/>
                    <a:pt x="77" y="130"/>
                  </a:cubicBezTo>
                  <a:cubicBezTo>
                    <a:pt x="47" y="130"/>
                    <a:pt x="23" y="106"/>
                    <a:pt x="23" y="77"/>
                  </a:cubicBezTo>
                  <a:cubicBezTo>
                    <a:pt x="23" y="47"/>
                    <a:pt x="47" y="23"/>
                    <a:pt x="77" y="23"/>
                  </a:cubicBezTo>
                  <a:cubicBezTo>
                    <a:pt x="87" y="23"/>
                    <a:pt x="96" y="26"/>
                    <a:pt x="104" y="31"/>
                  </a:cubicBezTo>
                  <a:lnTo>
                    <a:pt x="1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Freeform 14">
              <a:extLst>
                <a:ext uri="{FF2B5EF4-FFF2-40B4-BE49-F238E27FC236}">
                  <a16:creationId xmlns:a16="http://schemas.microsoft.com/office/drawing/2014/main" id="{BC9C85C4-A2CF-47C9-87D3-08EFD4097904}"/>
                </a:ext>
              </a:extLst>
            </p:cNvPr>
            <p:cNvSpPr>
              <a:spLocks/>
            </p:cNvSpPr>
            <p:nvPr/>
          </p:nvSpPr>
          <p:spPr bwMode="auto">
            <a:xfrm>
              <a:off x="481013" y="2860675"/>
              <a:ext cx="649287" cy="647700"/>
            </a:xfrm>
            <a:custGeom>
              <a:avLst/>
              <a:gdLst>
                <a:gd name="T0" fmla="*/ 216 w 248"/>
                <a:gd name="T1" fmla="*/ 75 h 248"/>
                <a:gd name="T2" fmla="*/ 213 w 248"/>
                <a:gd name="T3" fmla="*/ 77 h 248"/>
                <a:gd name="T4" fmla="*/ 225 w 248"/>
                <a:gd name="T5" fmla="*/ 124 h 248"/>
                <a:gd name="T6" fmla="*/ 124 w 248"/>
                <a:gd name="T7" fmla="*/ 225 h 248"/>
                <a:gd name="T8" fmla="*/ 23 w 248"/>
                <a:gd name="T9" fmla="*/ 124 h 248"/>
                <a:gd name="T10" fmla="*/ 124 w 248"/>
                <a:gd name="T11" fmla="*/ 23 h 248"/>
                <a:gd name="T12" fmla="*/ 170 w 248"/>
                <a:gd name="T13" fmla="*/ 34 h 248"/>
                <a:gd name="T14" fmla="*/ 173 w 248"/>
                <a:gd name="T15" fmla="*/ 31 h 248"/>
                <a:gd name="T16" fmla="*/ 187 w 248"/>
                <a:gd name="T17" fmla="*/ 17 h 248"/>
                <a:gd name="T18" fmla="*/ 124 w 248"/>
                <a:gd name="T19" fmla="*/ 0 h 248"/>
                <a:gd name="T20" fmla="*/ 0 w 248"/>
                <a:gd name="T21" fmla="*/ 124 h 248"/>
                <a:gd name="T22" fmla="*/ 124 w 248"/>
                <a:gd name="T23" fmla="*/ 248 h 248"/>
                <a:gd name="T24" fmla="*/ 248 w 248"/>
                <a:gd name="T25" fmla="*/ 124 h 248"/>
                <a:gd name="T26" fmla="*/ 230 w 248"/>
                <a:gd name="T27" fmla="*/ 61 h 248"/>
                <a:gd name="T28" fmla="*/ 216 w 248"/>
                <a:gd name="T29" fmla="*/ 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48">
                  <a:moveTo>
                    <a:pt x="216" y="75"/>
                  </a:moveTo>
                  <a:cubicBezTo>
                    <a:pt x="215" y="76"/>
                    <a:pt x="214" y="76"/>
                    <a:pt x="213" y="77"/>
                  </a:cubicBezTo>
                  <a:cubicBezTo>
                    <a:pt x="220" y="91"/>
                    <a:pt x="225" y="107"/>
                    <a:pt x="225" y="124"/>
                  </a:cubicBezTo>
                  <a:cubicBezTo>
                    <a:pt x="225" y="179"/>
                    <a:pt x="179" y="225"/>
                    <a:pt x="124" y="225"/>
                  </a:cubicBezTo>
                  <a:cubicBezTo>
                    <a:pt x="68" y="225"/>
                    <a:pt x="23" y="179"/>
                    <a:pt x="23" y="124"/>
                  </a:cubicBezTo>
                  <a:cubicBezTo>
                    <a:pt x="23" y="68"/>
                    <a:pt x="68" y="23"/>
                    <a:pt x="124" y="23"/>
                  </a:cubicBezTo>
                  <a:cubicBezTo>
                    <a:pt x="140" y="23"/>
                    <a:pt x="156" y="27"/>
                    <a:pt x="170" y="34"/>
                  </a:cubicBezTo>
                  <a:cubicBezTo>
                    <a:pt x="171" y="33"/>
                    <a:pt x="172" y="32"/>
                    <a:pt x="173" y="31"/>
                  </a:cubicBezTo>
                  <a:cubicBezTo>
                    <a:pt x="187" y="17"/>
                    <a:pt x="187" y="17"/>
                    <a:pt x="187" y="17"/>
                  </a:cubicBezTo>
                  <a:cubicBezTo>
                    <a:pt x="168" y="6"/>
                    <a:pt x="147" y="0"/>
                    <a:pt x="124" y="0"/>
                  </a:cubicBezTo>
                  <a:cubicBezTo>
                    <a:pt x="55" y="0"/>
                    <a:pt x="0" y="55"/>
                    <a:pt x="0" y="124"/>
                  </a:cubicBezTo>
                  <a:cubicBezTo>
                    <a:pt x="0" y="192"/>
                    <a:pt x="55" y="248"/>
                    <a:pt x="124" y="248"/>
                  </a:cubicBezTo>
                  <a:cubicBezTo>
                    <a:pt x="192" y="248"/>
                    <a:pt x="248" y="192"/>
                    <a:pt x="248" y="124"/>
                  </a:cubicBezTo>
                  <a:cubicBezTo>
                    <a:pt x="248" y="101"/>
                    <a:pt x="241" y="79"/>
                    <a:pt x="230" y="61"/>
                  </a:cubicBezTo>
                  <a:lnTo>
                    <a:pt x="21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Freeform 15">
              <a:extLst>
                <a:ext uri="{FF2B5EF4-FFF2-40B4-BE49-F238E27FC236}">
                  <a16:creationId xmlns:a16="http://schemas.microsoft.com/office/drawing/2014/main" id="{26EE28A8-F0B3-4B15-9574-98CD5D1BA071}"/>
                </a:ext>
              </a:extLst>
            </p:cNvPr>
            <p:cNvSpPr>
              <a:spLocks/>
            </p:cNvSpPr>
            <p:nvPr/>
          </p:nvSpPr>
          <p:spPr bwMode="auto">
            <a:xfrm>
              <a:off x="784225" y="2827338"/>
              <a:ext cx="379412" cy="373063"/>
            </a:xfrm>
            <a:custGeom>
              <a:avLst/>
              <a:gdLst>
                <a:gd name="T0" fmla="*/ 120 w 145"/>
                <a:gd name="T1" fmla="*/ 24 h 143"/>
                <a:gd name="T2" fmla="*/ 109 w 145"/>
                <a:gd name="T3" fmla="*/ 8 h 143"/>
                <a:gd name="T4" fmla="*/ 64 w 145"/>
                <a:gd name="T5" fmla="*/ 52 h 143"/>
                <a:gd name="T6" fmla="*/ 60 w 145"/>
                <a:gd name="T7" fmla="*/ 75 h 143"/>
                <a:gd name="T8" fmla="*/ 3 w 145"/>
                <a:gd name="T9" fmla="*/ 132 h 143"/>
                <a:gd name="T10" fmla="*/ 3 w 145"/>
                <a:gd name="T11" fmla="*/ 141 h 143"/>
                <a:gd name="T12" fmla="*/ 8 w 145"/>
                <a:gd name="T13" fmla="*/ 143 h 143"/>
                <a:gd name="T14" fmla="*/ 12 w 145"/>
                <a:gd name="T15" fmla="*/ 141 h 143"/>
                <a:gd name="T16" fmla="*/ 68 w 145"/>
                <a:gd name="T17" fmla="*/ 85 h 143"/>
                <a:gd name="T18" fmla="*/ 92 w 145"/>
                <a:gd name="T19" fmla="*/ 80 h 143"/>
                <a:gd name="T20" fmla="*/ 137 w 145"/>
                <a:gd name="T21" fmla="*/ 35 h 143"/>
                <a:gd name="T22" fmla="*/ 120 w 145"/>
                <a:gd name="T2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120" y="24"/>
                  </a:moveTo>
                  <a:cubicBezTo>
                    <a:pt x="112" y="16"/>
                    <a:pt x="117" y="0"/>
                    <a:pt x="109" y="8"/>
                  </a:cubicBezTo>
                  <a:cubicBezTo>
                    <a:pt x="64" y="52"/>
                    <a:pt x="64" y="52"/>
                    <a:pt x="64" y="52"/>
                  </a:cubicBezTo>
                  <a:cubicBezTo>
                    <a:pt x="60" y="57"/>
                    <a:pt x="59" y="68"/>
                    <a:pt x="60" y="75"/>
                  </a:cubicBezTo>
                  <a:cubicBezTo>
                    <a:pt x="3" y="132"/>
                    <a:pt x="3" y="132"/>
                    <a:pt x="3" y="132"/>
                  </a:cubicBezTo>
                  <a:cubicBezTo>
                    <a:pt x="0" y="135"/>
                    <a:pt x="0" y="139"/>
                    <a:pt x="3" y="141"/>
                  </a:cubicBezTo>
                  <a:cubicBezTo>
                    <a:pt x="4" y="143"/>
                    <a:pt x="6" y="143"/>
                    <a:pt x="8" y="143"/>
                  </a:cubicBezTo>
                  <a:cubicBezTo>
                    <a:pt x="9" y="143"/>
                    <a:pt x="11" y="143"/>
                    <a:pt x="12" y="141"/>
                  </a:cubicBezTo>
                  <a:cubicBezTo>
                    <a:pt x="68" y="85"/>
                    <a:pt x="68" y="85"/>
                    <a:pt x="68" y="85"/>
                  </a:cubicBezTo>
                  <a:cubicBezTo>
                    <a:pt x="77" y="85"/>
                    <a:pt x="90" y="83"/>
                    <a:pt x="92" y="80"/>
                  </a:cubicBezTo>
                  <a:cubicBezTo>
                    <a:pt x="137" y="35"/>
                    <a:pt x="137" y="35"/>
                    <a:pt x="137" y="35"/>
                  </a:cubicBezTo>
                  <a:cubicBezTo>
                    <a:pt x="145" y="28"/>
                    <a:pt x="128" y="32"/>
                    <a:pt x="1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3" name="Group 102">
            <a:extLst>
              <a:ext uri="{FF2B5EF4-FFF2-40B4-BE49-F238E27FC236}">
                <a16:creationId xmlns:a16="http://schemas.microsoft.com/office/drawing/2014/main" id="{CE160107-3FD5-40CF-8AF4-85A7D952FBAF}"/>
              </a:ext>
            </a:extLst>
          </p:cNvPr>
          <p:cNvGrpSpPr/>
          <p:nvPr/>
        </p:nvGrpSpPr>
        <p:grpSpPr>
          <a:xfrm>
            <a:off x="4240492" y="1453913"/>
            <a:ext cx="210065" cy="187866"/>
            <a:chOff x="3556092" y="1860943"/>
            <a:chExt cx="502973" cy="449822"/>
          </a:xfrm>
          <a:solidFill>
            <a:schemeClr val="bg1"/>
          </a:solidFill>
        </p:grpSpPr>
        <p:sp>
          <p:nvSpPr>
            <p:cNvPr id="104" name="Freeform 50">
              <a:extLst>
                <a:ext uri="{FF2B5EF4-FFF2-40B4-BE49-F238E27FC236}">
                  <a16:creationId xmlns:a16="http://schemas.microsoft.com/office/drawing/2014/main" id="{CEC4F6AE-DBC3-4234-90BF-DFA9B0823B19}"/>
                </a:ext>
              </a:extLst>
            </p:cNvPr>
            <p:cNvSpPr>
              <a:spLocks noEditPoints="1"/>
            </p:cNvSpPr>
            <p:nvPr/>
          </p:nvSpPr>
          <p:spPr bwMode="auto">
            <a:xfrm>
              <a:off x="3556092" y="1860943"/>
              <a:ext cx="502973" cy="449822"/>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5" name="Freeform 51">
              <a:extLst>
                <a:ext uri="{FF2B5EF4-FFF2-40B4-BE49-F238E27FC236}">
                  <a16:creationId xmlns:a16="http://schemas.microsoft.com/office/drawing/2014/main" id="{856B6240-D3CC-4DED-874E-A8D4D0645492}"/>
                </a:ext>
              </a:extLst>
            </p:cNvPr>
            <p:cNvSpPr>
              <a:spLocks/>
            </p:cNvSpPr>
            <p:nvPr/>
          </p:nvSpPr>
          <p:spPr bwMode="auto">
            <a:xfrm>
              <a:off x="3913390" y="2016461"/>
              <a:ext cx="50199" cy="22639"/>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6" name="Freeform 52">
              <a:extLst>
                <a:ext uri="{FF2B5EF4-FFF2-40B4-BE49-F238E27FC236}">
                  <a16:creationId xmlns:a16="http://schemas.microsoft.com/office/drawing/2014/main" id="{F06082F4-838A-44BE-B34B-3C2A618306F5}"/>
                </a:ext>
              </a:extLst>
            </p:cNvPr>
            <p:cNvSpPr>
              <a:spLocks/>
            </p:cNvSpPr>
            <p:nvPr/>
          </p:nvSpPr>
          <p:spPr bwMode="auto">
            <a:xfrm>
              <a:off x="3911421" y="1983980"/>
              <a:ext cx="74806" cy="25592"/>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7" name="Freeform 53">
              <a:extLst>
                <a:ext uri="{FF2B5EF4-FFF2-40B4-BE49-F238E27FC236}">
                  <a16:creationId xmlns:a16="http://schemas.microsoft.com/office/drawing/2014/main" id="{9D327BF7-C300-41F1-9FF8-992E60D78AAB}"/>
                </a:ext>
              </a:extLst>
            </p:cNvPr>
            <p:cNvSpPr>
              <a:spLocks/>
            </p:cNvSpPr>
            <p:nvPr/>
          </p:nvSpPr>
          <p:spPr bwMode="auto">
            <a:xfrm>
              <a:off x="3914374" y="2123749"/>
              <a:ext cx="39372" cy="22639"/>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8" name="Freeform 54">
              <a:extLst>
                <a:ext uri="{FF2B5EF4-FFF2-40B4-BE49-F238E27FC236}">
                  <a16:creationId xmlns:a16="http://schemas.microsoft.com/office/drawing/2014/main" id="{4587BBFF-A8D6-4804-9F5E-D2E3562FD686}"/>
                </a:ext>
              </a:extLst>
            </p:cNvPr>
            <p:cNvSpPr>
              <a:spLocks/>
            </p:cNvSpPr>
            <p:nvPr/>
          </p:nvSpPr>
          <p:spPr bwMode="auto">
            <a:xfrm>
              <a:off x="3913390" y="2091267"/>
              <a:ext cx="60042" cy="25592"/>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9" name="Freeform 55">
              <a:extLst>
                <a:ext uri="{FF2B5EF4-FFF2-40B4-BE49-F238E27FC236}">
                  <a16:creationId xmlns:a16="http://schemas.microsoft.com/office/drawing/2014/main" id="{F73DB41E-83F6-435F-A49E-47772821C97D}"/>
                </a:ext>
              </a:extLst>
            </p:cNvPr>
            <p:cNvSpPr>
              <a:spLocks/>
            </p:cNvSpPr>
            <p:nvPr/>
          </p:nvSpPr>
          <p:spPr bwMode="auto">
            <a:xfrm>
              <a:off x="3740154" y="1958388"/>
              <a:ext cx="103350" cy="100398"/>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0" name="Freeform 56">
              <a:extLst>
                <a:ext uri="{FF2B5EF4-FFF2-40B4-BE49-F238E27FC236}">
                  <a16:creationId xmlns:a16="http://schemas.microsoft.com/office/drawing/2014/main" id="{C7F7B704-F321-4523-9CBD-82DE80FDF3DA}"/>
                </a:ext>
              </a:extLst>
            </p:cNvPr>
            <p:cNvSpPr>
              <a:spLocks/>
            </p:cNvSpPr>
            <p:nvPr/>
          </p:nvSpPr>
          <p:spPr bwMode="auto">
            <a:xfrm>
              <a:off x="3781495" y="1963309"/>
              <a:ext cx="107288" cy="93508"/>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1" name="Freeform 57">
              <a:extLst>
                <a:ext uri="{FF2B5EF4-FFF2-40B4-BE49-F238E27FC236}">
                  <a16:creationId xmlns:a16="http://schemas.microsoft.com/office/drawing/2014/main" id="{A84FD9F1-6D5C-4794-B2FC-E97499D1F2BB}"/>
                </a:ext>
              </a:extLst>
            </p:cNvPr>
            <p:cNvSpPr>
              <a:spLocks/>
            </p:cNvSpPr>
            <p:nvPr/>
          </p:nvSpPr>
          <p:spPr bwMode="auto">
            <a:xfrm>
              <a:off x="3736217" y="2081425"/>
              <a:ext cx="107288" cy="100398"/>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2" name="Freeform 58">
              <a:extLst>
                <a:ext uri="{FF2B5EF4-FFF2-40B4-BE49-F238E27FC236}">
                  <a16:creationId xmlns:a16="http://schemas.microsoft.com/office/drawing/2014/main" id="{9785823C-D03E-432E-9D1E-C6FE36ECE3FD}"/>
                </a:ext>
              </a:extLst>
            </p:cNvPr>
            <p:cNvSpPr>
              <a:spLocks/>
            </p:cNvSpPr>
            <p:nvPr/>
          </p:nvSpPr>
          <p:spPr bwMode="auto">
            <a:xfrm>
              <a:off x="3781495" y="2086346"/>
              <a:ext cx="109256" cy="92523"/>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22" name="Group 121">
            <a:extLst>
              <a:ext uri="{FF2B5EF4-FFF2-40B4-BE49-F238E27FC236}">
                <a16:creationId xmlns:a16="http://schemas.microsoft.com/office/drawing/2014/main" id="{C5E20D8C-C978-4D3F-8066-DC3A89A4B7B4}"/>
              </a:ext>
            </a:extLst>
          </p:cNvPr>
          <p:cNvGrpSpPr/>
          <p:nvPr/>
        </p:nvGrpSpPr>
        <p:grpSpPr>
          <a:xfrm>
            <a:off x="1567549" y="1425725"/>
            <a:ext cx="178718" cy="257147"/>
            <a:chOff x="4997783" y="1836791"/>
            <a:chExt cx="381770" cy="549310"/>
          </a:xfrm>
          <a:solidFill>
            <a:schemeClr val="bg1"/>
          </a:solidFill>
        </p:grpSpPr>
        <p:sp>
          <p:nvSpPr>
            <p:cNvPr id="123" name="Freeform 89">
              <a:extLst>
                <a:ext uri="{FF2B5EF4-FFF2-40B4-BE49-F238E27FC236}">
                  <a16:creationId xmlns:a16="http://schemas.microsoft.com/office/drawing/2014/main" id="{CC34E732-1302-47E7-968B-B93659114B6D}"/>
                </a:ext>
              </a:extLst>
            </p:cNvPr>
            <p:cNvSpPr>
              <a:spLocks/>
            </p:cNvSpPr>
            <p:nvPr/>
          </p:nvSpPr>
          <p:spPr bwMode="auto">
            <a:xfrm>
              <a:off x="5140603" y="1836791"/>
              <a:ext cx="238950" cy="228879"/>
            </a:xfrm>
            <a:custGeom>
              <a:avLst/>
              <a:gdLst>
                <a:gd name="T0" fmla="*/ 231 w 261"/>
                <a:gd name="T1" fmla="*/ 189 h 250"/>
                <a:gd name="T2" fmla="*/ 205 w 261"/>
                <a:gd name="T3" fmla="*/ 189 h 250"/>
                <a:gd name="T4" fmla="*/ 226 w 261"/>
                <a:gd name="T5" fmla="*/ 210 h 250"/>
                <a:gd name="T6" fmla="*/ 40 w 261"/>
                <a:gd name="T7" fmla="*/ 210 h 250"/>
                <a:gd name="T8" fmla="*/ 40 w 261"/>
                <a:gd name="T9" fmla="*/ 33 h 250"/>
                <a:gd name="T10" fmla="*/ 61 w 261"/>
                <a:gd name="T11" fmla="*/ 57 h 250"/>
                <a:gd name="T12" fmla="*/ 61 w 261"/>
                <a:gd name="T13" fmla="*/ 31 h 250"/>
                <a:gd name="T14" fmla="*/ 30 w 261"/>
                <a:gd name="T15" fmla="*/ 0 h 250"/>
                <a:gd name="T16" fmla="*/ 0 w 261"/>
                <a:gd name="T17" fmla="*/ 31 h 250"/>
                <a:gd name="T18" fmla="*/ 0 w 261"/>
                <a:gd name="T19" fmla="*/ 57 h 250"/>
                <a:gd name="T20" fmla="*/ 21 w 261"/>
                <a:gd name="T21" fmla="*/ 33 h 250"/>
                <a:gd name="T22" fmla="*/ 21 w 261"/>
                <a:gd name="T23" fmla="*/ 229 h 250"/>
                <a:gd name="T24" fmla="*/ 226 w 261"/>
                <a:gd name="T25" fmla="*/ 229 h 250"/>
                <a:gd name="T26" fmla="*/ 205 w 261"/>
                <a:gd name="T27" fmla="*/ 250 h 250"/>
                <a:gd name="T28" fmla="*/ 231 w 261"/>
                <a:gd name="T29" fmla="*/ 250 h 250"/>
                <a:gd name="T30" fmla="*/ 261 w 261"/>
                <a:gd name="T31" fmla="*/ 220 h 250"/>
                <a:gd name="T32" fmla="*/ 231 w 261"/>
                <a:gd name="T33"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50">
                  <a:moveTo>
                    <a:pt x="231" y="189"/>
                  </a:moveTo>
                  <a:lnTo>
                    <a:pt x="205" y="189"/>
                  </a:lnTo>
                  <a:lnTo>
                    <a:pt x="226" y="210"/>
                  </a:lnTo>
                  <a:lnTo>
                    <a:pt x="40" y="210"/>
                  </a:lnTo>
                  <a:lnTo>
                    <a:pt x="40" y="33"/>
                  </a:lnTo>
                  <a:lnTo>
                    <a:pt x="61" y="57"/>
                  </a:lnTo>
                  <a:lnTo>
                    <a:pt x="61" y="31"/>
                  </a:lnTo>
                  <a:lnTo>
                    <a:pt x="30" y="0"/>
                  </a:lnTo>
                  <a:lnTo>
                    <a:pt x="0" y="31"/>
                  </a:lnTo>
                  <a:lnTo>
                    <a:pt x="0" y="57"/>
                  </a:lnTo>
                  <a:lnTo>
                    <a:pt x="21" y="33"/>
                  </a:lnTo>
                  <a:lnTo>
                    <a:pt x="21" y="229"/>
                  </a:lnTo>
                  <a:lnTo>
                    <a:pt x="226" y="229"/>
                  </a:lnTo>
                  <a:lnTo>
                    <a:pt x="205" y="250"/>
                  </a:lnTo>
                  <a:lnTo>
                    <a:pt x="231" y="250"/>
                  </a:lnTo>
                  <a:lnTo>
                    <a:pt x="261" y="220"/>
                  </a:lnTo>
                  <a:lnTo>
                    <a:pt x="231" y="18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4" name="Freeform 90">
              <a:extLst>
                <a:ext uri="{FF2B5EF4-FFF2-40B4-BE49-F238E27FC236}">
                  <a16:creationId xmlns:a16="http://schemas.microsoft.com/office/drawing/2014/main" id="{DE2D7500-942C-412F-ACEF-465D69A02172}"/>
                </a:ext>
              </a:extLst>
            </p:cNvPr>
            <p:cNvSpPr>
              <a:spLocks/>
            </p:cNvSpPr>
            <p:nvPr/>
          </p:nvSpPr>
          <p:spPr bwMode="auto">
            <a:xfrm>
              <a:off x="5188210" y="1849608"/>
              <a:ext cx="152891" cy="168455"/>
            </a:xfrm>
            <a:custGeom>
              <a:avLst/>
              <a:gdLst>
                <a:gd name="T0" fmla="*/ 0 w 167"/>
                <a:gd name="T1" fmla="*/ 123 h 184"/>
                <a:gd name="T2" fmla="*/ 49 w 167"/>
                <a:gd name="T3" fmla="*/ 80 h 184"/>
                <a:gd name="T4" fmla="*/ 61 w 167"/>
                <a:gd name="T5" fmla="*/ 90 h 184"/>
                <a:gd name="T6" fmla="*/ 0 w 167"/>
                <a:gd name="T7" fmla="*/ 144 h 184"/>
                <a:gd name="T8" fmla="*/ 0 w 167"/>
                <a:gd name="T9" fmla="*/ 156 h 184"/>
                <a:gd name="T10" fmla="*/ 65 w 167"/>
                <a:gd name="T11" fmla="*/ 97 h 184"/>
                <a:gd name="T12" fmla="*/ 75 w 167"/>
                <a:gd name="T13" fmla="*/ 104 h 184"/>
                <a:gd name="T14" fmla="*/ 0 w 167"/>
                <a:gd name="T15" fmla="*/ 175 h 184"/>
                <a:gd name="T16" fmla="*/ 0 w 167"/>
                <a:gd name="T17" fmla="*/ 184 h 184"/>
                <a:gd name="T18" fmla="*/ 4 w 167"/>
                <a:gd name="T19" fmla="*/ 184 h 184"/>
                <a:gd name="T20" fmla="*/ 167 w 167"/>
                <a:gd name="T21" fmla="*/ 31 h 184"/>
                <a:gd name="T22" fmla="*/ 167 w 167"/>
                <a:gd name="T23" fmla="*/ 0 h 184"/>
                <a:gd name="T24" fmla="*/ 82 w 167"/>
                <a:gd name="T25" fmla="*/ 85 h 184"/>
                <a:gd name="T26" fmla="*/ 49 w 167"/>
                <a:gd name="T27" fmla="*/ 57 h 184"/>
                <a:gd name="T28" fmla="*/ 0 w 167"/>
                <a:gd name="T29" fmla="*/ 99 h 184"/>
                <a:gd name="T30" fmla="*/ 0 w 167"/>
                <a:gd name="T3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4">
                  <a:moveTo>
                    <a:pt x="0" y="123"/>
                  </a:moveTo>
                  <a:lnTo>
                    <a:pt x="49" y="80"/>
                  </a:lnTo>
                  <a:lnTo>
                    <a:pt x="61" y="90"/>
                  </a:lnTo>
                  <a:lnTo>
                    <a:pt x="0" y="144"/>
                  </a:lnTo>
                  <a:lnTo>
                    <a:pt x="0" y="156"/>
                  </a:lnTo>
                  <a:lnTo>
                    <a:pt x="65" y="97"/>
                  </a:lnTo>
                  <a:lnTo>
                    <a:pt x="75" y="104"/>
                  </a:lnTo>
                  <a:lnTo>
                    <a:pt x="0" y="175"/>
                  </a:lnTo>
                  <a:lnTo>
                    <a:pt x="0" y="184"/>
                  </a:lnTo>
                  <a:lnTo>
                    <a:pt x="4" y="184"/>
                  </a:lnTo>
                  <a:lnTo>
                    <a:pt x="167" y="31"/>
                  </a:lnTo>
                  <a:lnTo>
                    <a:pt x="167" y="0"/>
                  </a:lnTo>
                  <a:lnTo>
                    <a:pt x="82" y="85"/>
                  </a:lnTo>
                  <a:lnTo>
                    <a:pt x="49" y="57"/>
                  </a:lnTo>
                  <a:lnTo>
                    <a:pt x="0" y="99"/>
                  </a:lnTo>
                  <a:lnTo>
                    <a:pt x="0" y="1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5" name="Freeform 91">
              <a:extLst>
                <a:ext uri="{FF2B5EF4-FFF2-40B4-BE49-F238E27FC236}">
                  <a16:creationId xmlns:a16="http://schemas.microsoft.com/office/drawing/2014/main" id="{B932FCFE-055C-48CE-9836-D7F5B4DFDFD8}"/>
                </a:ext>
              </a:extLst>
            </p:cNvPr>
            <p:cNvSpPr>
              <a:spLocks/>
            </p:cNvSpPr>
            <p:nvPr/>
          </p:nvSpPr>
          <p:spPr bwMode="auto">
            <a:xfrm>
              <a:off x="5209267" y="1892638"/>
              <a:ext cx="131834" cy="125426"/>
            </a:xfrm>
            <a:custGeom>
              <a:avLst/>
              <a:gdLst>
                <a:gd name="T0" fmla="*/ 144 w 144"/>
                <a:gd name="T1" fmla="*/ 0 h 137"/>
                <a:gd name="T2" fmla="*/ 0 w 144"/>
                <a:gd name="T3" fmla="*/ 137 h 137"/>
                <a:gd name="T4" fmla="*/ 12 w 144"/>
                <a:gd name="T5" fmla="*/ 137 h 137"/>
                <a:gd name="T6" fmla="*/ 144 w 144"/>
                <a:gd name="T7" fmla="*/ 12 h 137"/>
                <a:gd name="T8" fmla="*/ 144 w 144"/>
                <a:gd name="T9" fmla="*/ 0 h 137"/>
              </a:gdLst>
              <a:ahLst/>
              <a:cxnLst>
                <a:cxn ang="0">
                  <a:pos x="T0" y="T1"/>
                </a:cxn>
                <a:cxn ang="0">
                  <a:pos x="T2" y="T3"/>
                </a:cxn>
                <a:cxn ang="0">
                  <a:pos x="T4" y="T5"/>
                </a:cxn>
                <a:cxn ang="0">
                  <a:pos x="T6" y="T7"/>
                </a:cxn>
                <a:cxn ang="0">
                  <a:pos x="T8" y="T9"/>
                </a:cxn>
              </a:cxnLst>
              <a:rect l="0" t="0" r="r" b="b"/>
              <a:pathLst>
                <a:path w="144" h="137">
                  <a:moveTo>
                    <a:pt x="144" y="0"/>
                  </a:moveTo>
                  <a:lnTo>
                    <a:pt x="0" y="137"/>
                  </a:lnTo>
                  <a:lnTo>
                    <a:pt x="12" y="137"/>
                  </a:lnTo>
                  <a:lnTo>
                    <a:pt x="144" y="12"/>
                  </a:lnTo>
                  <a:lnTo>
                    <a:pt x="144"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6" name="Freeform 92">
              <a:extLst>
                <a:ext uri="{FF2B5EF4-FFF2-40B4-BE49-F238E27FC236}">
                  <a16:creationId xmlns:a16="http://schemas.microsoft.com/office/drawing/2014/main" id="{E940F11E-477C-4ADB-94F5-AF4768AD0779}"/>
                </a:ext>
              </a:extLst>
            </p:cNvPr>
            <p:cNvSpPr>
              <a:spLocks/>
            </p:cNvSpPr>
            <p:nvPr/>
          </p:nvSpPr>
          <p:spPr bwMode="auto">
            <a:xfrm>
              <a:off x="5239479" y="1921019"/>
              <a:ext cx="101623" cy="97045"/>
            </a:xfrm>
            <a:custGeom>
              <a:avLst/>
              <a:gdLst>
                <a:gd name="T0" fmla="*/ 111 w 111"/>
                <a:gd name="T1" fmla="*/ 0 h 106"/>
                <a:gd name="T2" fmla="*/ 0 w 111"/>
                <a:gd name="T3" fmla="*/ 106 h 106"/>
                <a:gd name="T4" fmla="*/ 12 w 111"/>
                <a:gd name="T5" fmla="*/ 106 h 106"/>
                <a:gd name="T6" fmla="*/ 111 w 111"/>
                <a:gd name="T7" fmla="*/ 12 h 106"/>
                <a:gd name="T8" fmla="*/ 111 w 111"/>
                <a:gd name="T9" fmla="*/ 0 h 106"/>
              </a:gdLst>
              <a:ahLst/>
              <a:cxnLst>
                <a:cxn ang="0">
                  <a:pos x="T0" y="T1"/>
                </a:cxn>
                <a:cxn ang="0">
                  <a:pos x="T2" y="T3"/>
                </a:cxn>
                <a:cxn ang="0">
                  <a:pos x="T4" y="T5"/>
                </a:cxn>
                <a:cxn ang="0">
                  <a:pos x="T6" y="T7"/>
                </a:cxn>
                <a:cxn ang="0">
                  <a:pos x="T8" y="T9"/>
                </a:cxn>
              </a:cxnLst>
              <a:rect l="0" t="0" r="r" b="b"/>
              <a:pathLst>
                <a:path w="111" h="106">
                  <a:moveTo>
                    <a:pt x="111" y="0"/>
                  </a:moveTo>
                  <a:lnTo>
                    <a:pt x="0" y="106"/>
                  </a:lnTo>
                  <a:lnTo>
                    <a:pt x="12" y="106"/>
                  </a:lnTo>
                  <a:lnTo>
                    <a:pt x="111" y="12"/>
                  </a:lnTo>
                  <a:lnTo>
                    <a:pt x="111"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7" name="Freeform 93">
              <a:extLst>
                <a:ext uri="{FF2B5EF4-FFF2-40B4-BE49-F238E27FC236}">
                  <a16:creationId xmlns:a16="http://schemas.microsoft.com/office/drawing/2014/main" id="{141CB9E8-28FC-4E87-97B6-B660A84F19B9}"/>
                </a:ext>
              </a:extLst>
            </p:cNvPr>
            <p:cNvSpPr>
              <a:spLocks/>
            </p:cNvSpPr>
            <p:nvPr/>
          </p:nvSpPr>
          <p:spPr bwMode="auto">
            <a:xfrm>
              <a:off x="5267860" y="1949400"/>
              <a:ext cx="73242" cy="68664"/>
            </a:xfrm>
            <a:custGeom>
              <a:avLst/>
              <a:gdLst>
                <a:gd name="T0" fmla="*/ 80 w 80"/>
                <a:gd name="T1" fmla="*/ 0 h 75"/>
                <a:gd name="T2" fmla="*/ 0 w 80"/>
                <a:gd name="T3" fmla="*/ 75 h 75"/>
                <a:gd name="T4" fmla="*/ 14 w 80"/>
                <a:gd name="T5" fmla="*/ 75 h 75"/>
                <a:gd name="T6" fmla="*/ 80 w 80"/>
                <a:gd name="T7" fmla="*/ 14 h 75"/>
                <a:gd name="T8" fmla="*/ 80 w 80"/>
                <a:gd name="T9" fmla="*/ 0 h 75"/>
              </a:gdLst>
              <a:ahLst/>
              <a:cxnLst>
                <a:cxn ang="0">
                  <a:pos x="T0" y="T1"/>
                </a:cxn>
                <a:cxn ang="0">
                  <a:pos x="T2" y="T3"/>
                </a:cxn>
                <a:cxn ang="0">
                  <a:pos x="T4" y="T5"/>
                </a:cxn>
                <a:cxn ang="0">
                  <a:pos x="T6" y="T7"/>
                </a:cxn>
                <a:cxn ang="0">
                  <a:pos x="T8" y="T9"/>
                </a:cxn>
              </a:cxnLst>
              <a:rect l="0" t="0" r="r" b="b"/>
              <a:pathLst>
                <a:path w="80" h="75">
                  <a:moveTo>
                    <a:pt x="80" y="0"/>
                  </a:moveTo>
                  <a:lnTo>
                    <a:pt x="0" y="75"/>
                  </a:lnTo>
                  <a:lnTo>
                    <a:pt x="14" y="75"/>
                  </a:lnTo>
                  <a:lnTo>
                    <a:pt x="80" y="14"/>
                  </a:lnTo>
                  <a:lnTo>
                    <a:pt x="80"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8" name="Freeform 94">
              <a:extLst>
                <a:ext uri="{FF2B5EF4-FFF2-40B4-BE49-F238E27FC236}">
                  <a16:creationId xmlns:a16="http://schemas.microsoft.com/office/drawing/2014/main" id="{B4448A30-A902-4EA0-B6DF-3374872ED1E6}"/>
                </a:ext>
              </a:extLst>
            </p:cNvPr>
            <p:cNvSpPr>
              <a:spLocks/>
            </p:cNvSpPr>
            <p:nvPr/>
          </p:nvSpPr>
          <p:spPr bwMode="auto">
            <a:xfrm>
              <a:off x="5298072" y="1976866"/>
              <a:ext cx="43030" cy="41199"/>
            </a:xfrm>
            <a:custGeom>
              <a:avLst/>
              <a:gdLst>
                <a:gd name="T0" fmla="*/ 47 w 47"/>
                <a:gd name="T1" fmla="*/ 12 h 45"/>
                <a:gd name="T2" fmla="*/ 47 w 47"/>
                <a:gd name="T3" fmla="*/ 0 h 45"/>
                <a:gd name="T4" fmla="*/ 0 w 47"/>
                <a:gd name="T5" fmla="*/ 45 h 45"/>
                <a:gd name="T6" fmla="*/ 14 w 47"/>
                <a:gd name="T7" fmla="*/ 45 h 45"/>
                <a:gd name="T8" fmla="*/ 47 w 47"/>
                <a:gd name="T9" fmla="*/ 12 h 45"/>
              </a:gdLst>
              <a:ahLst/>
              <a:cxnLst>
                <a:cxn ang="0">
                  <a:pos x="T0" y="T1"/>
                </a:cxn>
                <a:cxn ang="0">
                  <a:pos x="T2" y="T3"/>
                </a:cxn>
                <a:cxn ang="0">
                  <a:pos x="T4" y="T5"/>
                </a:cxn>
                <a:cxn ang="0">
                  <a:pos x="T6" y="T7"/>
                </a:cxn>
                <a:cxn ang="0">
                  <a:pos x="T8" y="T9"/>
                </a:cxn>
              </a:cxnLst>
              <a:rect l="0" t="0" r="r" b="b"/>
              <a:pathLst>
                <a:path w="47" h="45">
                  <a:moveTo>
                    <a:pt x="47" y="12"/>
                  </a:moveTo>
                  <a:lnTo>
                    <a:pt x="47" y="0"/>
                  </a:lnTo>
                  <a:lnTo>
                    <a:pt x="0" y="45"/>
                  </a:lnTo>
                  <a:lnTo>
                    <a:pt x="14" y="45"/>
                  </a:lnTo>
                  <a:lnTo>
                    <a:pt x="47" y="12"/>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9" name="Oval 95">
              <a:extLst>
                <a:ext uri="{FF2B5EF4-FFF2-40B4-BE49-F238E27FC236}">
                  <a16:creationId xmlns:a16="http://schemas.microsoft.com/office/drawing/2014/main" id="{B0F4FD17-2D6A-4284-9E08-A6AADE2AEF79}"/>
                </a:ext>
              </a:extLst>
            </p:cNvPr>
            <p:cNvSpPr>
              <a:spLocks noChangeArrowheads="1"/>
            </p:cNvSpPr>
            <p:nvPr/>
          </p:nvSpPr>
          <p:spPr bwMode="auto">
            <a:xfrm>
              <a:off x="5038981" y="1973203"/>
              <a:ext cx="88805" cy="860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Freeform 96">
              <a:extLst>
                <a:ext uri="{FF2B5EF4-FFF2-40B4-BE49-F238E27FC236}">
                  <a16:creationId xmlns:a16="http://schemas.microsoft.com/office/drawing/2014/main" id="{1F7404E6-D140-41E2-8E06-FCCD19F1D617}"/>
                </a:ext>
              </a:extLst>
            </p:cNvPr>
            <p:cNvSpPr>
              <a:spLocks/>
            </p:cNvSpPr>
            <p:nvPr/>
          </p:nvSpPr>
          <p:spPr bwMode="auto">
            <a:xfrm>
              <a:off x="4997783" y="2076656"/>
              <a:ext cx="254513" cy="309445"/>
            </a:xfrm>
            <a:custGeom>
              <a:avLst/>
              <a:gdLst>
                <a:gd name="T0" fmla="*/ 118 w 118"/>
                <a:gd name="T1" fmla="*/ 12 h 143"/>
                <a:gd name="T2" fmla="*/ 105 w 118"/>
                <a:gd name="T3" fmla="*/ 0 h 143"/>
                <a:gd name="T4" fmla="*/ 56 w 118"/>
                <a:gd name="T5" fmla="*/ 0 h 143"/>
                <a:gd name="T6" fmla="*/ 39 w 118"/>
                <a:gd name="T7" fmla="*/ 16 h 143"/>
                <a:gd name="T8" fmla="*/ 39 w 118"/>
                <a:gd name="T9" fmla="*/ 17 h 143"/>
                <a:gd name="T10" fmla="*/ 22 w 118"/>
                <a:gd name="T11" fmla="*/ 0 h 143"/>
                <a:gd name="T12" fmla="*/ 17 w 118"/>
                <a:gd name="T13" fmla="*/ 0 h 143"/>
                <a:gd name="T14" fmla="*/ 0 w 118"/>
                <a:gd name="T15" fmla="*/ 16 h 143"/>
                <a:gd name="T16" fmla="*/ 0 w 118"/>
                <a:gd name="T17" fmla="*/ 52 h 143"/>
                <a:gd name="T18" fmla="*/ 17 w 118"/>
                <a:gd name="T19" fmla="*/ 69 h 143"/>
                <a:gd name="T20" fmla="*/ 17 w 118"/>
                <a:gd name="T21" fmla="*/ 69 h 143"/>
                <a:gd name="T22" fmla="*/ 16 w 118"/>
                <a:gd name="T23" fmla="*/ 73 h 143"/>
                <a:gd name="T24" fmla="*/ 16 w 118"/>
                <a:gd name="T25" fmla="*/ 131 h 143"/>
                <a:gd name="T26" fmla="*/ 28 w 118"/>
                <a:gd name="T27" fmla="*/ 143 h 143"/>
                <a:gd name="T28" fmla="*/ 40 w 118"/>
                <a:gd name="T29" fmla="*/ 131 h 143"/>
                <a:gd name="T30" fmla="*/ 52 w 118"/>
                <a:gd name="T31" fmla="*/ 143 h 143"/>
                <a:gd name="T32" fmla="*/ 63 w 118"/>
                <a:gd name="T33" fmla="*/ 131 h 143"/>
                <a:gd name="T34" fmla="*/ 63 w 118"/>
                <a:gd name="T35" fmla="*/ 23 h 143"/>
                <a:gd name="T36" fmla="*/ 105 w 118"/>
                <a:gd name="T37" fmla="*/ 23 h 143"/>
                <a:gd name="T38" fmla="*/ 118 w 118"/>
                <a:gd name="T3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3">
                  <a:moveTo>
                    <a:pt x="118" y="12"/>
                  </a:moveTo>
                  <a:cubicBezTo>
                    <a:pt x="118" y="4"/>
                    <a:pt x="112" y="0"/>
                    <a:pt x="105" y="0"/>
                  </a:cubicBezTo>
                  <a:cubicBezTo>
                    <a:pt x="98" y="0"/>
                    <a:pt x="56" y="0"/>
                    <a:pt x="56" y="0"/>
                  </a:cubicBezTo>
                  <a:cubicBezTo>
                    <a:pt x="39" y="16"/>
                    <a:pt x="39" y="16"/>
                    <a:pt x="39" y="16"/>
                  </a:cubicBezTo>
                  <a:cubicBezTo>
                    <a:pt x="39" y="17"/>
                    <a:pt x="39" y="17"/>
                    <a:pt x="39" y="17"/>
                  </a:cubicBezTo>
                  <a:cubicBezTo>
                    <a:pt x="22" y="0"/>
                    <a:pt x="22" y="0"/>
                    <a:pt x="22" y="0"/>
                  </a:cubicBezTo>
                  <a:cubicBezTo>
                    <a:pt x="17" y="0"/>
                    <a:pt x="17" y="0"/>
                    <a:pt x="17" y="0"/>
                  </a:cubicBezTo>
                  <a:cubicBezTo>
                    <a:pt x="8" y="0"/>
                    <a:pt x="0" y="7"/>
                    <a:pt x="0" y="16"/>
                  </a:cubicBezTo>
                  <a:cubicBezTo>
                    <a:pt x="0" y="52"/>
                    <a:pt x="0" y="52"/>
                    <a:pt x="0" y="52"/>
                  </a:cubicBezTo>
                  <a:cubicBezTo>
                    <a:pt x="0" y="61"/>
                    <a:pt x="8" y="69"/>
                    <a:pt x="17" y="69"/>
                  </a:cubicBezTo>
                  <a:cubicBezTo>
                    <a:pt x="17" y="69"/>
                    <a:pt x="17" y="69"/>
                    <a:pt x="17" y="69"/>
                  </a:cubicBezTo>
                  <a:cubicBezTo>
                    <a:pt x="17" y="70"/>
                    <a:pt x="16" y="72"/>
                    <a:pt x="16" y="73"/>
                  </a:cubicBezTo>
                  <a:cubicBezTo>
                    <a:pt x="16" y="131"/>
                    <a:pt x="16" y="131"/>
                    <a:pt x="16" y="131"/>
                  </a:cubicBezTo>
                  <a:cubicBezTo>
                    <a:pt x="16" y="138"/>
                    <a:pt x="21" y="143"/>
                    <a:pt x="28" y="143"/>
                  </a:cubicBezTo>
                  <a:cubicBezTo>
                    <a:pt x="34" y="143"/>
                    <a:pt x="40" y="138"/>
                    <a:pt x="40" y="131"/>
                  </a:cubicBezTo>
                  <a:cubicBezTo>
                    <a:pt x="40" y="138"/>
                    <a:pt x="45" y="143"/>
                    <a:pt x="52" y="143"/>
                  </a:cubicBezTo>
                  <a:cubicBezTo>
                    <a:pt x="58" y="143"/>
                    <a:pt x="63" y="138"/>
                    <a:pt x="63" y="131"/>
                  </a:cubicBezTo>
                  <a:cubicBezTo>
                    <a:pt x="63" y="23"/>
                    <a:pt x="63" y="23"/>
                    <a:pt x="63" y="23"/>
                  </a:cubicBezTo>
                  <a:cubicBezTo>
                    <a:pt x="63" y="23"/>
                    <a:pt x="100" y="23"/>
                    <a:pt x="105" y="23"/>
                  </a:cubicBezTo>
                  <a:cubicBezTo>
                    <a:pt x="111" y="23"/>
                    <a:pt x="118" y="20"/>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136" name="AutoShape 18">
            <a:hlinkClick r:id="" action="ppaction://noaction"/>
            <a:extLst>
              <a:ext uri="{FF2B5EF4-FFF2-40B4-BE49-F238E27FC236}">
                <a16:creationId xmlns:a16="http://schemas.microsoft.com/office/drawing/2014/main" id="{09FD6F77-69FC-48FA-970B-6CDACF621A46}"/>
              </a:ext>
            </a:extLst>
          </p:cNvPr>
          <p:cNvSpPr>
            <a:spLocks noChangeArrowheads="1"/>
          </p:cNvSpPr>
          <p:nvPr/>
        </p:nvSpPr>
        <p:spPr bwMode="auto">
          <a:xfrm>
            <a:off x="5580647" y="181564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A </a:t>
            </a:r>
            <a:r>
              <a:rPr lang="en-US" sz="825">
                <a:solidFill>
                  <a:schemeClr val="tx2"/>
                </a:solidFill>
                <a:cs typeface="Verdana" panose="020B0604030504040204" pitchFamily="34" charset="0"/>
                <a:hlinkClick r:id="rId12" action="ppaction://hlinksldjump"/>
              </a:rPr>
              <a:t>tool</a:t>
            </a:r>
            <a:r>
              <a:rPr lang="en-US" sz="825">
                <a:solidFill>
                  <a:schemeClr val="tx2"/>
                </a:solidFill>
                <a:cs typeface="Verdana" panose="020B0604030504040204" pitchFamily="34" charset="0"/>
              </a:rPr>
              <a:t> to document status during your 2D pilot (incl. KPIs)</a:t>
            </a:r>
          </a:p>
        </p:txBody>
      </p:sp>
      <p:sp>
        <p:nvSpPr>
          <p:cNvPr id="137" name="Eingekerbter Richtungspfeil 10">
            <a:extLst>
              <a:ext uri="{FF2B5EF4-FFF2-40B4-BE49-F238E27FC236}">
                <a16:creationId xmlns:a16="http://schemas.microsoft.com/office/drawing/2014/main" id="{A32C4F1C-242B-4BDB-AEA9-AE09CB343E16}"/>
              </a:ext>
            </a:extLst>
          </p:cNvPr>
          <p:cNvSpPr/>
          <p:nvPr>
            <p:custDataLst>
              <p:tags r:id="rId5"/>
            </p:custDataLst>
          </p:nvPr>
        </p:nvSpPr>
        <p:spPr bwMode="auto">
          <a:xfrm rot="5400000">
            <a:off x="478991" y="2889839"/>
            <a:ext cx="434022" cy="825402"/>
          </a:xfrm>
          <a:prstGeom prst="chevron">
            <a:avLst>
              <a:gd name="adj" fmla="val 17963"/>
            </a:avLst>
          </a:prstGeom>
          <a:solidFill>
            <a:srgbClr val="22BCB9"/>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4</a:t>
            </a:r>
          </a:p>
        </p:txBody>
      </p:sp>
      <p:sp>
        <p:nvSpPr>
          <p:cNvPr id="138" name="Rectangle 137">
            <a:extLst>
              <a:ext uri="{FF2B5EF4-FFF2-40B4-BE49-F238E27FC236}">
                <a16:creationId xmlns:a16="http://schemas.microsoft.com/office/drawing/2014/main" id="{6E1F3DAE-0A3E-40D0-A12B-C11894415D1F}"/>
              </a:ext>
            </a:extLst>
          </p:cNvPr>
          <p:cNvSpPr/>
          <p:nvPr/>
        </p:nvSpPr>
        <p:spPr>
          <a:xfrm>
            <a:off x="1239335" y="3086255"/>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a:solidFill>
                  <a:srgbClr val="22BCB9"/>
                </a:solidFill>
              </a:rPr>
              <a:t>Report &amp; Learn</a:t>
            </a:r>
          </a:p>
        </p:txBody>
      </p:sp>
      <p:cxnSp>
        <p:nvCxnSpPr>
          <p:cNvPr id="139" name="Straight Connector 138">
            <a:extLst>
              <a:ext uri="{FF2B5EF4-FFF2-40B4-BE49-F238E27FC236}">
                <a16:creationId xmlns:a16="http://schemas.microsoft.com/office/drawing/2014/main" id="{FEEBB6E7-9F8E-4F16-A7DE-D8C7F5A9B01F}"/>
              </a:ext>
            </a:extLst>
          </p:cNvPr>
          <p:cNvCxnSpPr/>
          <p:nvPr/>
        </p:nvCxnSpPr>
        <p:spPr>
          <a:xfrm>
            <a:off x="1239335" y="3043951"/>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6" name="Slide Number Placeholder 3">
            <a:extLst>
              <a:ext uri="{FF2B5EF4-FFF2-40B4-BE49-F238E27FC236}">
                <a16:creationId xmlns:a16="http://schemas.microsoft.com/office/drawing/2014/main" id="{B8E19986-C83C-4651-9FD1-0B40708355ED}"/>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48</a:t>
            </a:fld>
            <a:endParaRPr lang="en-US" sz="698"/>
          </a:p>
        </p:txBody>
      </p:sp>
      <p:grpSp>
        <p:nvGrpSpPr>
          <p:cNvPr id="85" name="Group 84">
            <a:extLst>
              <a:ext uri="{FF2B5EF4-FFF2-40B4-BE49-F238E27FC236}">
                <a16:creationId xmlns:a16="http://schemas.microsoft.com/office/drawing/2014/main" id="{C132F77B-827B-45B2-9EB1-867630E647A6}"/>
              </a:ext>
            </a:extLst>
          </p:cNvPr>
          <p:cNvGrpSpPr/>
          <p:nvPr/>
        </p:nvGrpSpPr>
        <p:grpSpPr>
          <a:xfrm>
            <a:off x="6235830" y="1423754"/>
            <a:ext cx="159748" cy="248222"/>
            <a:chOff x="17942790" y="4248215"/>
            <a:chExt cx="502539" cy="780861"/>
          </a:xfrm>
          <a:solidFill>
            <a:schemeClr val="bg1"/>
          </a:solidFill>
        </p:grpSpPr>
        <p:sp>
          <p:nvSpPr>
            <p:cNvPr id="91" name="Freeform: Shape 1313">
              <a:extLst>
                <a:ext uri="{FF2B5EF4-FFF2-40B4-BE49-F238E27FC236}">
                  <a16:creationId xmlns:a16="http://schemas.microsoft.com/office/drawing/2014/main" id="{958D10AA-EFD9-478F-B30B-390CCC875072}"/>
                </a:ext>
              </a:extLst>
            </p:cNvPr>
            <p:cNvSpPr/>
            <p:nvPr/>
          </p:nvSpPr>
          <p:spPr>
            <a:xfrm>
              <a:off x="17999153" y="4301229"/>
              <a:ext cx="132405" cy="135415"/>
            </a:xfrm>
            <a:custGeom>
              <a:avLst/>
              <a:gdLst>
                <a:gd name="connsiteX0" fmla="*/ 119074 w 132405"/>
                <a:gd name="connsiteY0" fmla="*/ 103947 h 135414"/>
                <a:gd name="connsiteX1" fmla="*/ 90999 w 132405"/>
                <a:gd name="connsiteY1" fmla="*/ 86553 h 135414"/>
                <a:gd name="connsiteX2" fmla="*/ 85552 w 132405"/>
                <a:gd name="connsiteY2" fmla="*/ 76653 h 135414"/>
                <a:gd name="connsiteX3" fmla="*/ 91992 w 132405"/>
                <a:gd name="connsiteY3" fmla="*/ 68588 h 135414"/>
                <a:gd name="connsiteX4" fmla="*/ 92473 w 132405"/>
                <a:gd name="connsiteY4" fmla="*/ 68348 h 135414"/>
                <a:gd name="connsiteX5" fmla="*/ 93436 w 132405"/>
                <a:gd name="connsiteY5" fmla="*/ 68287 h 135414"/>
                <a:gd name="connsiteX6" fmla="*/ 100628 w 132405"/>
                <a:gd name="connsiteY6" fmla="*/ 59410 h 135414"/>
                <a:gd name="connsiteX7" fmla="*/ 103938 w 132405"/>
                <a:gd name="connsiteY7" fmla="*/ 45959 h 135414"/>
                <a:gd name="connsiteX8" fmla="*/ 100087 w 132405"/>
                <a:gd name="connsiteY8" fmla="*/ 40904 h 135414"/>
                <a:gd name="connsiteX9" fmla="*/ 96866 w 132405"/>
                <a:gd name="connsiteY9" fmla="*/ 14001 h 135414"/>
                <a:gd name="connsiteX10" fmla="*/ 96024 w 132405"/>
                <a:gd name="connsiteY10" fmla="*/ 14091 h 135414"/>
                <a:gd name="connsiteX11" fmla="*/ 90728 w 132405"/>
                <a:gd name="connsiteY11" fmla="*/ 17943 h 135414"/>
                <a:gd name="connsiteX12" fmla="*/ 90427 w 132405"/>
                <a:gd name="connsiteY12" fmla="*/ 18154 h 135414"/>
                <a:gd name="connsiteX13" fmla="*/ 90427 w 132405"/>
                <a:gd name="connsiteY13" fmla="*/ 18154 h 135414"/>
                <a:gd name="connsiteX14" fmla="*/ 88892 w 132405"/>
                <a:gd name="connsiteY14" fmla="*/ 19267 h 135414"/>
                <a:gd name="connsiteX15" fmla="*/ 88892 w 132405"/>
                <a:gd name="connsiteY15" fmla="*/ 19267 h 135414"/>
                <a:gd name="connsiteX16" fmla="*/ 88351 w 132405"/>
                <a:gd name="connsiteY16" fmla="*/ 19658 h 135414"/>
                <a:gd name="connsiteX17" fmla="*/ 84830 w 132405"/>
                <a:gd name="connsiteY17" fmla="*/ 22216 h 135414"/>
                <a:gd name="connsiteX18" fmla="*/ 84649 w 132405"/>
                <a:gd name="connsiteY18" fmla="*/ 23390 h 135414"/>
                <a:gd name="connsiteX19" fmla="*/ 93346 w 132405"/>
                <a:gd name="connsiteY19" fmla="*/ 50714 h 135414"/>
                <a:gd name="connsiteX20" fmla="*/ 94188 w 132405"/>
                <a:gd name="connsiteY20" fmla="*/ 51586 h 135414"/>
                <a:gd name="connsiteX21" fmla="*/ 95783 w 132405"/>
                <a:gd name="connsiteY21" fmla="*/ 51586 h 135414"/>
                <a:gd name="connsiteX22" fmla="*/ 96566 w 132405"/>
                <a:gd name="connsiteY22" fmla="*/ 51045 h 135414"/>
                <a:gd name="connsiteX23" fmla="*/ 99244 w 132405"/>
                <a:gd name="connsiteY23" fmla="*/ 43582 h 135414"/>
                <a:gd name="connsiteX24" fmla="*/ 101140 w 132405"/>
                <a:gd name="connsiteY24" fmla="*/ 46471 h 135414"/>
                <a:gd name="connsiteX25" fmla="*/ 97950 w 132405"/>
                <a:gd name="connsiteY25" fmla="*/ 58387 h 135414"/>
                <a:gd name="connsiteX26" fmla="*/ 93526 w 132405"/>
                <a:gd name="connsiteY26" fmla="*/ 65007 h 135414"/>
                <a:gd name="connsiteX27" fmla="*/ 92744 w 132405"/>
                <a:gd name="connsiteY27" fmla="*/ 64827 h 135414"/>
                <a:gd name="connsiteX28" fmla="*/ 92353 w 132405"/>
                <a:gd name="connsiteY28" fmla="*/ 63804 h 135414"/>
                <a:gd name="connsiteX29" fmla="*/ 91450 w 132405"/>
                <a:gd name="connsiteY29" fmla="*/ 63743 h 135414"/>
                <a:gd name="connsiteX30" fmla="*/ 90517 w 132405"/>
                <a:gd name="connsiteY30" fmla="*/ 65459 h 135414"/>
                <a:gd name="connsiteX31" fmla="*/ 75471 w 132405"/>
                <a:gd name="connsiteY31" fmla="*/ 80113 h 135414"/>
                <a:gd name="connsiteX32" fmla="*/ 67256 w 132405"/>
                <a:gd name="connsiteY32" fmla="*/ 82130 h 135414"/>
                <a:gd name="connsiteX33" fmla="*/ 67196 w 132405"/>
                <a:gd name="connsiteY33" fmla="*/ 82130 h 135414"/>
                <a:gd name="connsiteX34" fmla="*/ 43934 w 132405"/>
                <a:gd name="connsiteY34" fmla="*/ 65459 h 135414"/>
                <a:gd name="connsiteX35" fmla="*/ 43001 w 132405"/>
                <a:gd name="connsiteY35" fmla="*/ 63743 h 135414"/>
                <a:gd name="connsiteX36" fmla="*/ 42099 w 132405"/>
                <a:gd name="connsiteY36" fmla="*/ 63804 h 135414"/>
                <a:gd name="connsiteX37" fmla="*/ 41708 w 132405"/>
                <a:gd name="connsiteY37" fmla="*/ 64827 h 135414"/>
                <a:gd name="connsiteX38" fmla="*/ 40925 w 132405"/>
                <a:gd name="connsiteY38" fmla="*/ 65007 h 135414"/>
                <a:gd name="connsiteX39" fmla="*/ 36502 w 132405"/>
                <a:gd name="connsiteY39" fmla="*/ 58387 h 135414"/>
                <a:gd name="connsiteX40" fmla="*/ 33312 w 132405"/>
                <a:gd name="connsiteY40" fmla="*/ 46471 h 135414"/>
                <a:gd name="connsiteX41" fmla="*/ 35268 w 132405"/>
                <a:gd name="connsiteY41" fmla="*/ 43582 h 135414"/>
                <a:gd name="connsiteX42" fmla="*/ 37675 w 132405"/>
                <a:gd name="connsiteY42" fmla="*/ 51075 h 135414"/>
                <a:gd name="connsiteX43" fmla="*/ 38457 w 132405"/>
                <a:gd name="connsiteY43" fmla="*/ 51616 h 135414"/>
                <a:gd name="connsiteX44" fmla="*/ 39902 w 132405"/>
                <a:gd name="connsiteY44" fmla="*/ 51616 h 135414"/>
                <a:gd name="connsiteX45" fmla="*/ 40745 w 132405"/>
                <a:gd name="connsiteY45" fmla="*/ 50684 h 135414"/>
                <a:gd name="connsiteX46" fmla="*/ 57055 w 132405"/>
                <a:gd name="connsiteY46" fmla="*/ 34554 h 135414"/>
                <a:gd name="connsiteX47" fmla="*/ 57265 w 132405"/>
                <a:gd name="connsiteY47" fmla="*/ 34584 h 135414"/>
                <a:gd name="connsiteX48" fmla="*/ 81881 w 132405"/>
                <a:gd name="connsiteY48" fmla="*/ 23299 h 135414"/>
                <a:gd name="connsiteX49" fmla="*/ 82121 w 132405"/>
                <a:gd name="connsiteY49" fmla="*/ 22968 h 135414"/>
                <a:gd name="connsiteX50" fmla="*/ 87087 w 132405"/>
                <a:gd name="connsiteY50" fmla="*/ 18816 h 135414"/>
                <a:gd name="connsiteX51" fmla="*/ 89343 w 132405"/>
                <a:gd name="connsiteY51" fmla="*/ 16920 h 135414"/>
                <a:gd name="connsiteX52" fmla="*/ 94851 w 132405"/>
                <a:gd name="connsiteY52" fmla="*/ 12316 h 135414"/>
                <a:gd name="connsiteX53" fmla="*/ 95121 w 132405"/>
                <a:gd name="connsiteY53" fmla="*/ 11413 h 135414"/>
                <a:gd name="connsiteX54" fmla="*/ 59913 w 132405"/>
                <a:gd name="connsiteY54" fmla="*/ 129 h 135414"/>
                <a:gd name="connsiteX55" fmla="*/ 34606 w 132405"/>
                <a:gd name="connsiteY55" fmla="*/ 40843 h 135414"/>
                <a:gd name="connsiteX56" fmla="*/ 30543 w 132405"/>
                <a:gd name="connsiteY56" fmla="*/ 45959 h 135414"/>
                <a:gd name="connsiteX57" fmla="*/ 33854 w 132405"/>
                <a:gd name="connsiteY57" fmla="*/ 59410 h 135414"/>
                <a:gd name="connsiteX58" fmla="*/ 41046 w 132405"/>
                <a:gd name="connsiteY58" fmla="*/ 68287 h 135414"/>
                <a:gd name="connsiteX59" fmla="*/ 42009 w 132405"/>
                <a:gd name="connsiteY59" fmla="*/ 68348 h 135414"/>
                <a:gd name="connsiteX60" fmla="*/ 42490 w 132405"/>
                <a:gd name="connsiteY60" fmla="*/ 68588 h 135414"/>
                <a:gd name="connsiteX61" fmla="*/ 48629 w 132405"/>
                <a:gd name="connsiteY61" fmla="*/ 76382 h 135414"/>
                <a:gd name="connsiteX62" fmla="*/ 48599 w 132405"/>
                <a:gd name="connsiteY62" fmla="*/ 76382 h 135414"/>
                <a:gd name="connsiteX63" fmla="*/ 43182 w 132405"/>
                <a:gd name="connsiteY63" fmla="*/ 86764 h 135414"/>
                <a:gd name="connsiteX64" fmla="*/ 15407 w 132405"/>
                <a:gd name="connsiteY64" fmla="*/ 103977 h 135414"/>
                <a:gd name="connsiteX65" fmla="*/ 0 w 132405"/>
                <a:gd name="connsiteY65" fmla="*/ 127449 h 135414"/>
                <a:gd name="connsiteX66" fmla="*/ 67226 w 132405"/>
                <a:gd name="connsiteY66" fmla="*/ 136536 h 135414"/>
                <a:gd name="connsiteX67" fmla="*/ 134452 w 132405"/>
                <a:gd name="connsiteY67" fmla="*/ 127449 h 135414"/>
                <a:gd name="connsiteX68" fmla="*/ 119074 w 132405"/>
                <a:gd name="connsiteY68" fmla="*/ 103947 h 135414"/>
                <a:gd name="connsiteX69" fmla="*/ 67256 w 132405"/>
                <a:gd name="connsiteY69" fmla="*/ 106865 h 135414"/>
                <a:gd name="connsiteX70" fmla="*/ 44235 w 132405"/>
                <a:gd name="connsiteY70" fmla="*/ 89472 h 135414"/>
                <a:gd name="connsiteX71" fmla="*/ 50615 w 132405"/>
                <a:gd name="connsiteY71" fmla="*/ 78158 h 135414"/>
                <a:gd name="connsiteX72" fmla="*/ 58017 w 132405"/>
                <a:gd name="connsiteY72" fmla="*/ 82762 h 135414"/>
                <a:gd name="connsiteX73" fmla="*/ 67196 w 132405"/>
                <a:gd name="connsiteY73" fmla="*/ 84959 h 135414"/>
                <a:gd name="connsiteX74" fmla="*/ 67256 w 132405"/>
                <a:gd name="connsiteY74" fmla="*/ 84959 h 135414"/>
                <a:gd name="connsiteX75" fmla="*/ 76434 w 132405"/>
                <a:gd name="connsiteY75" fmla="*/ 82762 h 135414"/>
                <a:gd name="connsiteX76" fmla="*/ 83536 w 132405"/>
                <a:gd name="connsiteY76" fmla="*/ 78428 h 135414"/>
                <a:gd name="connsiteX77" fmla="*/ 90186 w 132405"/>
                <a:gd name="connsiteY77" fmla="*/ 89713 h 135414"/>
                <a:gd name="connsiteX78" fmla="*/ 67256 w 132405"/>
                <a:gd name="connsiteY78" fmla="*/ 106865 h 1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405" h="135414">
                  <a:moveTo>
                    <a:pt x="119074" y="103947"/>
                  </a:moveTo>
                  <a:lnTo>
                    <a:pt x="90999" y="86553"/>
                  </a:lnTo>
                  <a:cubicBezTo>
                    <a:pt x="88892" y="83544"/>
                    <a:pt x="86665" y="79060"/>
                    <a:pt x="85552" y="76653"/>
                  </a:cubicBezTo>
                  <a:cubicBezTo>
                    <a:pt x="87748" y="74577"/>
                    <a:pt x="89975" y="71928"/>
                    <a:pt x="91992" y="68588"/>
                  </a:cubicBezTo>
                  <a:cubicBezTo>
                    <a:pt x="92082" y="68408"/>
                    <a:pt x="92292" y="68318"/>
                    <a:pt x="92473" y="68348"/>
                  </a:cubicBezTo>
                  <a:cubicBezTo>
                    <a:pt x="92774" y="68378"/>
                    <a:pt x="93105" y="68378"/>
                    <a:pt x="93436" y="68287"/>
                  </a:cubicBezTo>
                  <a:cubicBezTo>
                    <a:pt x="96475" y="67535"/>
                    <a:pt x="99695" y="61306"/>
                    <a:pt x="100628" y="59410"/>
                  </a:cubicBezTo>
                  <a:cubicBezTo>
                    <a:pt x="101832" y="56943"/>
                    <a:pt x="104540" y="50743"/>
                    <a:pt x="103938" y="45959"/>
                  </a:cubicBezTo>
                  <a:cubicBezTo>
                    <a:pt x="103607" y="43311"/>
                    <a:pt x="102223" y="41535"/>
                    <a:pt x="100087" y="40904"/>
                  </a:cubicBezTo>
                  <a:cubicBezTo>
                    <a:pt x="106195" y="19598"/>
                    <a:pt x="98853" y="14874"/>
                    <a:pt x="96866" y="14001"/>
                  </a:cubicBezTo>
                  <a:cubicBezTo>
                    <a:pt x="96596" y="13881"/>
                    <a:pt x="96265" y="13911"/>
                    <a:pt x="96024" y="14091"/>
                  </a:cubicBezTo>
                  <a:lnTo>
                    <a:pt x="90728" y="17943"/>
                  </a:lnTo>
                  <a:lnTo>
                    <a:pt x="90427" y="18154"/>
                  </a:lnTo>
                  <a:lnTo>
                    <a:pt x="90427" y="18154"/>
                  </a:lnTo>
                  <a:lnTo>
                    <a:pt x="88892" y="19267"/>
                  </a:lnTo>
                  <a:lnTo>
                    <a:pt x="88892" y="19267"/>
                  </a:lnTo>
                  <a:lnTo>
                    <a:pt x="88351" y="19658"/>
                  </a:lnTo>
                  <a:lnTo>
                    <a:pt x="84830" y="22216"/>
                  </a:lnTo>
                  <a:cubicBezTo>
                    <a:pt x="84468" y="22487"/>
                    <a:pt x="84378" y="22999"/>
                    <a:pt x="84649" y="23390"/>
                  </a:cubicBezTo>
                  <a:cubicBezTo>
                    <a:pt x="93045" y="35246"/>
                    <a:pt x="93406" y="47433"/>
                    <a:pt x="93346" y="50714"/>
                  </a:cubicBezTo>
                  <a:cubicBezTo>
                    <a:pt x="93346" y="51195"/>
                    <a:pt x="93707" y="51586"/>
                    <a:pt x="94188" y="51586"/>
                  </a:cubicBezTo>
                  <a:lnTo>
                    <a:pt x="95783" y="51586"/>
                  </a:lnTo>
                  <a:cubicBezTo>
                    <a:pt x="96144" y="51586"/>
                    <a:pt x="96445" y="51376"/>
                    <a:pt x="96566" y="51045"/>
                  </a:cubicBezTo>
                  <a:cubicBezTo>
                    <a:pt x="97619" y="48366"/>
                    <a:pt x="98492" y="45899"/>
                    <a:pt x="99244" y="43582"/>
                  </a:cubicBezTo>
                  <a:cubicBezTo>
                    <a:pt x="100387" y="43913"/>
                    <a:pt x="100989" y="44815"/>
                    <a:pt x="101140" y="46471"/>
                  </a:cubicBezTo>
                  <a:cubicBezTo>
                    <a:pt x="101410" y="49269"/>
                    <a:pt x="100207" y="53843"/>
                    <a:pt x="97950" y="58387"/>
                  </a:cubicBezTo>
                  <a:cubicBezTo>
                    <a:pt x="96205" y="61908"/>
                    <a:pt x="94549" y="64044"/>
                    <a:pt x="93526" y="65007"/>
                  </a:cubicBezTo>
                  <a:cubicBezTo>
                    <a:pt x="93256" y="65248"/>
                    <a:pt x="92864" y="65158"/>
                    <a:pt x="92744" y="64827"/>
                  </a:cubicBezTo>
                  <a:lnTo>
                    <a:pt x="92353" y="63804"/>
                  </a:lnTo>
                  <a:cubicBezTo>
                    <a:pt x="92202" y="63412"/>
                    <a:pt x="91661" y="63382"/>
                    <a:pt x="91450" y="63743"/>
                  </a:cubicBezTo>
                  <a:lnTo>
                    <a:pt x="90517" y="65459"/>
                  </a:lnTo>
                  <a:cubicBezTo>
                    <a:pt x="86725" y="72440"/>
                    <a:pt x="81640" y="77375"/>
                    <a:pt x="75471" y="80113"/>
                  </a:cubicBezTo>
                  <a:cubicBezTo>
                    <a:pt x="70837" y="82160"/>
                    <a:pt x="67286" y="82130"/>
                    <a:pt x="67256" y="82130"/>
                  </a:cubicBezTo>
                  <a:lnTo>
                    <a:pt x="67196" y="82130"/>
                  </a:lnTo>
                  <a:cubicBezTo>
                    <a:pt x="66684" y="82130"/>
                    <a:pt x="52902" y="81949"/>
                    <a:pt x="43934" y="65459"/>
                  </a:cubicBezTo>
                  <a:lnTo>
                    <a:pt x="43001" y="63743"/>
                  </a:lnTo>
                  <a:cubicBezTo>
                    <a:pt x="42791" y="63382"/>
                    <a:pt x="42249" y="63412"/>
                    <a:pt x="42099" y="63804"/>
                  </a:cubicBezTo>
                  <a:lnTo>
                    <a:pt x="41708" y="64827"/>
                  </a:lnTo>
                  <a:cubicBezTo>
                    <a:pt x="41587" y="65158"/>
                    <a:pt x="41166" y="65248"/>
                    <a:pt x="40925" y="65007"/>
                  </a:cubicBezTo>
                  <a:cubicBezTo>
                    <a:pt x="39902" y="64074"/>
                    <a:pt x="38247" y="61908"/>
                    <a:pt x="36502" y="58387"/>
                  </a:cubicBezTo>
                  <a:cubicBezTo>
                    <a:pt x="34275" y="53843"/>
                    <a:pt x="33041" y="49299"/>
                    <a:pt x="33312" y="46471"/>
                  </a:cubicBezTo>
                  <a:cubicBezTo>
                    <a:pt x="33493" y="44815"/>
                    <a:pt x="34064" y="43883"/>
                    <a:pt x="35268" y="43582"/>
                  </a:cubicBezTo>
                  <a:cubicBezTo>
                    <a:pt x="36231" y="47253"/>
                    <a:pt x="37254" y="49961"/>
                    <a:pt x="37675" y="51075"/>
                  </a:cubicBezTo>
                  <a:cubicBezTo>
                    <a:pt x="37796" y="51406"/>
                    <a:pt x="38127" y="51616"/>
                    <a:pt x="38457" y="51616"/>
                  </a:cubicBezTo>
                  <a:lnTo>
                    <a:pt x="39902" y="51616"/>
                  </a:lnTo>
                  <a:cubicBezTo>
                    <a:pt x="40414" y="51616"/>
                    <a:pt x="40805" y="51195"/>
                    <a:pt x="40745" y="50684"/>
                  </a:cubicBezTo>
                  <a:cubicBezTo>
                    <a:pt x="38488" y="28686"/>
                    <a:pt x="55640" y="34073"/>
                    <a:pt x="57055" y="34554"/>
                  </a:cubicBezTo>
                  <a:cubicBezTo>
                    <a:pt x="57115" y="34584"/>
                    <a:pt x="57175" y="34584"/>
                    <a:pt x="57265" y="34584"/>
                  </a:cubicBezTo>
                  <a:cubicBezTo>
                    <a:pt x="76073" y="36239"/>
                    <a:pt x="81249" y="24925"/>
                    <a:pt x="81881" y="23299"/>
                  </a:cubicBezTo>
                  <a:cubicBezTo>
                    <a:pt x="81941" y="23179"/>
                    <a:pt x="82001" y="23059"/>
                    <a:pt x="82121" y="22968"/>
                  </a:cubicBezTo>
                  <a:lnTo>
                    <a:pt x="87087" y="18816"/>
                  </a:lnTo>
                  <a:lnTo>
                    <a:pt x="89343" y="16920"/>
                  </a:lnTo>
                  <a:lnTo>
                    <a:pt x="94851" y="12316"/>
                  </a:lnTo>
                  <a:cubicBezTo>
                    <a:pt x="95121" y="12105"/>
                    <a:pt x="95212" y="11744"/>
                    <a:pt x="95121" y="11413"/>
                  </a:cubicBezTo>
                  <a:cubicBezTo>
                    <a:pt x="91089" y="-2038"/>
                    <a:pt x="59913" y="129"/>
                    <a:pt x="59913" y="129"/>
                  </a:cubicBezTo>
                  <a:cubicBezTo>
                    <a:pt x="30844" y="3198"/>
                    <a:pt x="31476" y="26670"/>
                    <a:pt x="34606" y="40843"/>
                  </a:cubicBezTo>
                  <a:cubicBezTo>
                    <a:pt x="32319" y="41445"/>
                    <a:pt x="30875" y="43220"/>
                    <a:pt x="30543" y="45959"/>
                  </a:cubicBezTo>
                  <a:cubicBezTo>
                    <a:pt x="29942" y="50714"/>
                    <a:pt x="32680" y="56943"/>
                    <a:pt x="33854" y="59410"/>
                  </a:cubicBezTo>
                  <a:cubicBezTo>
                    <a:pt x="34786" y="61306"/>
                    <a:pt x="38006" y="67535"/>
                    <a:pt x="41046" y="68287"/>
                  </a:cubicBezTo>
                  <a:cubicBezTo>
                    <a:pt x="41377" y="68378"/>
                    <a:pt x="41708" y="68378"/>
                    <a:pt x="42009" y="68348"/>
                  </a:cubicBezTo>
                  <a:cubicBezTo>
                    <a:pt x="42189" y="68318"/>
                    <a:pt x="42400" y="68408"/>
                    <a:pt x="42490" y="68588"/>
                  </a:cubicBezTo>
                  <a:cubicBezTo>
                    <a:pt x="44416" y="71778"/>
                    <a:pt x="46522" y="74336"/>
                    <a:pt x="48629" y="76382"/>
                  </a:cubicBezTo>
                  <a:lnTo>
                    <a:pt x="48599" y="76382"/>
                  </a:lnTo>
                  <a:cubicBezTo>
                    <a:pt x="47184" y="79692"/>
                    <a:pt x="44897" y="84326"/>
                    <a:pt x="43182" y="86764"/>
                  </a:cubicBezTo>
                  <a:lnTo>
                    <a:pt x="15407" y="103977"/>
                  </a:lnTo>
                  <a:cubicBezTo>
                    <a:pt x="782" y="109363"/>
                    <a:pt x="0" y="127449"/>
                    <a:pt x="0" y="127449"/>
                  </a:cubicBezTo>
                  <a:cubicBezTo>
                    <a:pt x="16220" y="135754"/>
                    <a:pt x="67226" y="136536"/>
                    <a:pt x="67226" y="136536"/>
                  </a:cubicBezTo>
                  <a:cubicBezTo>
                    <a:pt x="67226" y="136536"/>
                    <a:pt x="118232" y="135754"/>
                    <a:pt x="134452" y="127449"/>
                  </a:cubicBezTo>
                  <a:cubicBezTo>
                    <a:pt x="134482" y="127419"/>
                    <a:pt x="133699" y="109333"/>
                    <a:pt x="119074" y="103947"/>
                  </a:cubicBezTo>
                  <a:close/>
                  <a:moveTo>
                    <a:pt x="67256" y="106865"/>
                  </a:moveTo>
                  <a:cubicBezTo>
                    <a:pt x="49562" y="106264"/>
                    <a:pt x="45258" y="95100"/>
                    <a:pt x="44235" y="89472"/>
                  </a:cubicBezTo>
                  <a:cubicBezTo>
                    <a:pt x="46673" y="86824"/>
                    <a:pt x="49501" y="80655"/>
                    <a:pt x="50615" y="78158"/>
                  </a:cubicBezTo>
                  <a:cubicBezTo>
                    <a:pt x="53263" y="80354"/>
                    <a:pt x="55851" y="81799"/>
                    <a:pt x="58017" y="82762"/>
                  </a:cubicBezTo>
                  <a:cubicBezTo>
                    <a:pt x="62892" y="84898"/>
                    <a:pt x="66684" y="84959"/>
                    <a:pt x="67196" y="84959"/>
                  </a:cubicBezTo>
                  <a:lnTo>
                    <a:pt x="67256" y="84959"/>
                  </a:lnTo>
                  <a:cubicBezTo>
                    <a:pt x="67768" y="84959"/>
                    <a:pt x="71559" y="84868"/>
                    <a:pt x="76434" y="82762"/>
                  </a:cubicBezTo>
                  <a:cubicBezTo>
                    <a:pt x="78510" y="81859"/>
                    <a:pt x="80978" y="80475"/>
                    <a:pt x="83536" y="78428"/>
                  </a:cubicBezTo>
                  <a:cubicBezTo>
                    <a:pt x="84739" y="81016"/>
                    <a:pt x="87508" y="86644"/>
                    <a:pt x="90186" y="89713"/>
                  </a:cubicBezTo>
                  <a:cubicBezTo>
                    <a:pt x="89133" y="95370"/>
                    <a:pt x="84739" y="106264"/>
                    <a:pt x="67256" y="106865"/>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3" name="Freeform: Shape 1314">
              <a:extLst>
                <a:ext uri="{FF2B5EF4-FFF2-40B4-BE49-F238E27FC236}">
                  <a16:creationId xmlns:a16="http://schemas.microsoft.com/office/drawing/2014/main" id="{6853B4DB-0494-4074-8114-84E05336F019}"/>
                </a:ext>
              </a:extLst>
            </p:cNvPr>
            <p:cNvSpPr/>
            <p:nvPr/>
          </p:nvSpPr>
          <p:spPr>
            <a:xfrm>
              <a:off x="18063790" y="4770284"/>
              <a:ext cx="258792" cy="258792"/>
            </a:xfrm>
            <a:custGeom>
              <a:avLst/>
              <a:gdLst>
                <a:gd name="connsiteX0" fmla="*/ 259184 w 258792"/>
                <a:gd name="connsiteY0" fmla="*/ 109144 h 258792"/>
                <a:gd name="connsiteX1" fmla="*/ 233214 w 258792"/>
                <a:gd name="connsiteY1" fmla="*/ 103938 h 258792"/>
                <a:gd name="connsiteX2" fmla="*/ 221839 w 258792"/>
                <a:gd name="connsiteY2" fmla="*/ 76524 h 258792"/>
                <a:gd name="connsiteX3" fmla="*/ 236524 w 258792"/>
                <a:gd name="connsiteY3" fmla="*/ 54467 h 258792"/>
                <a:gd name="connsiteX4" fmla="*/ 236253 w 258792"/>
                <a:gd name="connsiteY4" fmla="*/ 51819 h 258792"/>
                <a:gd name="connsiteX5" fmla="*/ 209050 w 258792"/>
                <a:gd name="connsiteY5" fmla="*/ 24616 h 258792"/>
                <a:gd name="connsiteX6" fmla="*/ 206402 w 258792"/>
                <a:gd name="connsiteY6" fmla="*/ 24345 h 258792"/>
                <a:gd name="connsiteX7" fmla="*/ 184345 w 258792"/>
                <a:gd name="connsiteY7" fmla="*/ 39030 h 258792"/>
                <a:gd name="connsiteX8" fmla="*/ 156931 w 258792"/>
                <a:gd name="connsiteY8" fmla="*/ 27655 h 258792"/>
                <a:gd name="connsiteX9" fmla="*/ 151724 w 258792"/>
                <a:gd name="connsiteY9" fmla="*/ 1685 h 258792"/>
                <a:gd name="connsiteX10" fmla="*/ 149678 w 258792"/>
                <a:gd name="connsiteY10" fmla="*/ 0 h 258792"/>
                <a:gd name="connsiteX11" fmla="*/ 111190 w 258792"/>
                <a:gd name="connsiteY11" fmla="*/ 0 h 258792"/>
                <a:gd name="connsiteX12" fmla="*/ 109144 w 258792"/>
                <a:gd name="connsiteY12" fmla="*/ 1685 h 258792"/>
                <a:gd name="connsiteX13" fmla="*/ 103938 w 258792"/>
                <a:gd name="connsiteY13" fmla="*/ 27655 h 258792"/>
                <a:gd name="connsiteX14" fmla="*/ 76524 w 258792"/>
                <a:gd name="connsiteY14" fmla="*/ 39030 h 258792"/>
                <a:gd name="connsiteX15" fmla="*/ 54467 w 258792"/>
                <a:gd name="connsiteY15" fmla="*/ 24345 h 258792"/>
                <a:gd name="connsiteX16" fmla="*/ 51819 w 258792"/>
                <a:gd name="connsiteY16" fmla="*/ 24616 h 258792"/>
                <a:gd name="connsiteX17" fmla="*/ 24615 w 258792"/>
                <a:gd name="connsiteY17" fmla="*/ 51819 h 258792"/>
                <a:gd name="connsiteX18" fmla="*/ 24344 w 258792"/>
                <a:gd name="connsiteY18" fmla="*/ 54467 h 258792"/>
                <a:gd name="connsiteX19" fmla="*/ 39029 w 258792"/>
                <a:gd name="connsiteY19" fmla="*/ 76524 h 258792"/>
                <a:gd name="connsiteX20" fmla="*/ 27655 w 258792"/>
                <a:gd name="connsiteY20" fmla="*/ 103938 h 258792"/>
                <a:gd name="connsiteX21" fmla="*/ 1685 w 258792"/>
                <a:gd name="connsiteY21" fmla="*/ 109144 h 258792"/>
                <a:gd name="connsiteX22" fmla="*/ 0 w 258792"/>
                <a:gd name="connsiteY22" fmla="*/ 111191 h 258792"/>
                <a:gd name="connsiteX23" fmla="*/ 0 w 258792"/>
                <a:gd name="connsiteY23" fmla="*/ 149678 h 258792"/>
                <a:gd name="connsiteX24" fmla="*/ 1685 w 258792"/>
                <a:gd name="connsiteY24" fmla="*/ 151725 h 258792"/>
                <a:gd name="connsiteX25" fmla="*/ 27655 w 258792"/>
                <a:gd name="connsiteY25" fmla="*/ 156931 h 258792"/>
                <a:gd name="connsiteX26" fmla="*/ 39029 w 258792"/>
                <a:gd name="connsiteY26" fmla="*/ 184345 h 258792"/>
                <a:gd name="connsiteX27" fmla="*/ 24344 w 258792"/>
                <a:gd name="connsiteY27" fmla="*/ 206402 h 258792"/>
                <a:gd name="connsiteX28" fmla="*/ 24615 w 258792"/>
                <a:gd name="connsiteY28" fmla="*/ 209050 h 258792"/>
                <a:gd name="connsiteX29" fmla="*/ 51819 w 258792"/>
                <a:gd name="connsiteY29" fmla="*/ 236253 h 258792"/>
                <a:gd name="connsiteX30" fmla="*/ 54467 w 258792"/>
                <a:gd name="connsiteY30" fmla="*/ 236525 h 258792"/>
                <a:gd name="connsiteX31" fmla="*/ 76524 w 258792"/>
                <a:gd name="connsiteY31" fmla="*/ 221840 h 258792"/>
                <a:gd name="connsiteX32" fmla="*/ 103938 w 258792"/>
                <a:gd name="connsiteY32" fmla="*/ 233214 h 258792"/>
                <a:gd name="connsiteX33" fmla="*/ 109144 w 258792"/>
                <a:gd name="connsiteY33" fmla="*/ 259184 h 258792"/>
                <a:gd name="connsiteX34" fmla="*/ 111190 w 258792"/>
                <a:gd name="connsiteY34" fmla="*/ 260869 h 258792"/>
                <a:gd name="connsiteX35" fmla="*/ 149678 w 258792"/>
                <a:gd name="connsiteY35" fmla="*/ 260869 h 258792"/>
                <a:gd name="connsiteX36" fmla="*/ 151724 w 258792"/>
                <a:gd name="connsiteY36" fmla="*/ 259184 h 258792"/>
                <a:gd name="connsiteX37" fmla="*/ 156931 w 258792"/>
                <a:gd name="connsiteY37" fmla="*/ 233214 h 258792"/>
                <a:gd name="connsiteX38" fmla="*/ 184345 w 258792"/>
                <a:gd name="connsiteY38" fmla="*/ 221840 h 258792"/>
                <a:gd name="connsiteX39" fmla="*/ 206402 w 258792"/>
                <a:gd name="connsiteY39" fmla="*/ 236525 h 258792"/>
                <a:gd name="connsiteX40" fmla="*/ 209050 w 258792"/>
                <a:gd name="connsiteY40" fmla="*/ 236253 h 258792"/>
                <a:gd name="connsiteX41" fmla="*/ 236253 w 258792"/>
                <a:gd name="connsiteY41" fmla="*/ 209050 h 258792"/>
                <a:gd name="connsiteX42" fmla="*/ 236524 w 258792"/>
                <a:gd name="connsiteY42" fmla="*/ 206402 h 258792"/>
                <a:gd name="connsiteX43" fmla="*/ 221839 w 258792"/>
                <a:gd name="connsiteY43" fmla="*/ 184345 h 258792"/>
                <a:gd name="connsiteX44" fmla="*/ 233214 w 258792"/>
                <a:gd name="connsiteY44" fmla="*/ 156931 h 258792"/>
                <a:gd name="connsiteX45" fmla="*/ 259184 w 258792"/>
                <a:gd name="connsiteY45" fmla="*/ 151725 h 258792"/>
                <a:gd name="connsiteX46" fmla="*/ 260869 w 258792"/>
                <a:gd name="connsiteY46" fmla="*/ 149678 h 258792"/>
                <a:gd name="connsiteX47" fmla="*/ 260869 w 258792"/>
                <a:gd name="connsiteY47" fmla="*/ 111191 h 258792"/>
                <a:gd name="connsiteX48" fmla="*/ 259184 w 258792"/>
                <a:gd name="connsiteY48" fmla="*/ 109144 h 258792"/>
                <a:gd name="connsiteX49" fmla="*/ 130480 w 258792"/>
                <a:gd name="connsiteY49" fmla="*/ 191236 h 258792"/>
                <a:gd name="connsiteX50" fmla="*/ 69694 w 258792"/>
                <a:gd name="connsiteY50" fmla="*/ 130450 h 258792"/>
                <a:gd name="connsiteX51" fmla="*/ 130480 w 258792"/>
                <a:gd name="connsiteY51" fmla="*/ 69663 h 258792"/>
                <a:gd name="connsiteX52" fmla="*/ 191266 w 258792"/>
                <a:gd name="connsiteY52" fmla="*/ 130450 h 258792"/>
                <a:gd name="connsiteX53" fmla="*/ 130480 w 258792"/>
                <a:gd name="connsiteY53" fmla="*/ 191236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792" h="258792">
                  <a:moveTo>
                    <a:pt x="259184" y="109144"/>
                  </a:moveTo>
                  <a:lnTo>
                    <a:pt x="233214" y="103938"/>
                  </a:lnTo>
                  <a:cubicBezTo>
                    <a:pt x="230716" y="94189"/>
                    <a:pt x="226835" y="84980"/>
                    <a:pt x="221839" y="76524"/>
                  </a:cubicBezTo>
                  <a:lnTo>
                    <a:pt x="236524" y="54467"/>
                  </a:lnTo>
                  <a:cubicBezTo>
                    <a:pt x="237066" y="53624"/>
                    <a:pt x="236976" y="52541"/>
                    <a:pt x="236253" y="51819"/>
                  </a:cubicBezTo>
                  <a:lnTo>
                    <a:pt x="209050" y="24616"/>
                  </a:lnTo>
                  <a:cubicBezTo>
                    <a:pt x="208358" y="23923"/>
                    <a:pt x="207245" y="23803"/>
                    <a:pt x="206402" y="24345"/>
                  </a:cubicBezTo>
                  <a:lnTo>
                    <a:pt x="184345" y="39030"/>
                  </a:lnTo>
                  <a:cubicBezTo>
                    <a:pt x="175888" y="34034"/>
                    <a:pt x="166680" y="30183"/>
                    <a:pt x="156931" y="27655"/>
                  </a:cubicBezTo>
                  <a:lnTo>
                    <a:pt x="151724" y="1685"/>
                  </a:lnTo>
                  <a:cubicBezTo>
                    <a:pt x="151514" y="692"/>
                    <a:pt x="150671" y="0"/>
                    <a:pt x="149678" y="0"/>
                  </a:cubicBezTo>
                  <a:lnTo>
                    <a:pt x="111190" y="0"/>
                  </a:lnTo>
                  <a:cubicBezTo>
                    <a:pt x="110197" y="0"/>
                    <a:pt x="109325" y="692"/>
                    <a:pt x="109144" y="1685"/>
                  </a:cubicBezTo>
                  <a:lnTo>
                    <a:pt x="103938" y="27655"/>
                  </a:lnTo>
                  <a:cubicBezTo>
                    <a:pt x="94188" y="30152"/>
                    <a:pt x="84980" y="34034"/>
                    <a:pt x="76524" y="39030"/>
                  </a:cubicBezTo>
                  <a:lnTo>
                    <a:pt x="54467" y="24345"/>
                  </a:lnTo>
                  <a:cubicBezTo>
                    <a:pt x="53624" y="23803"/>
                    <a:pt x="52541" y="23893"/>
                    <a:pt x="51819" y="24616"/>
                  </a:cubicBezTo>
                  <a:lnTo>
                    <a:pt x="24615" y="51819"/>
                  </a:lnTo>
                  <a:cubicBezTo>
                    <a:pt x="23923" y="52511"/>
                    <a:pt x="23803" y="53624"/>
                    <a:pt x="24344" y="54467"/>
                  </a:cubicBezTo>
                  <a:lnTo>
                    <a:pt x="39029" y="76524"/>
                  </a:lnTo>
                  <a:cubicBezTo>
                    <a:pt x="34034" y="84980"/>
                    <a:pt x="30183" y="94189"/>
                    <a:pt x="27655" y="103938"/>
                  </a:cubicBezTo>
                  <a:lnTo>
                    <a:pt x="1685" y="109144"/>
                  </a:lnTo>
                  <a:cubicBezTo>
                    <a:pt x="692" y="109355"/>
                    <a:pt x="0" y="110197"/>
                    <a:pt x="0" y="111191"/>
                  </a:cubicBezTo>
                  <a:lnTo>
                    <a:pt x="0" y="149678"/>
                  </a:lnTo>
                  <a:cubicBezTo>
                    <a:pt x="0" y="150672"/>
                    <a:pt x="692" y="151544"/>
                    <a:pt x="1685" y="151725"/>
                  </a:cubicBezTo>
                  <a:lnTo>
                    <a:pt x="27655" y="156931"/>
                  </a:lnTo>
                  <a:cubicBezTo>
                    <a:pt x="30152" y="166680"/>
                    <a:pt x="34034" y="175889"/>
                    <a:pt x="39029" y="184345"/>
                  </a:cubicBezTo>
                  <a:lnTo>
                    <a:pt x="24344" y="206402"/>
                  </a:lnTo>
                  <a:cubicBezTo>
                    <a:pt x="23803" y="207245"/>
                    <a:pt x="23893" y="208328"/>
                    <a:pt x="24615" y="209050"/>
                  </a:cubicBezTo>
                  <a:lnTo>
                    <a:pt x="51819" y="236253"/>
                  </a:lnTo>
                  <a:cubicBezTo>
                    <a:pt x="52511" y="236946"/>
                    <a:pt x="53624" y="237066"/>
                    <a:pt x="54467" y="236525"/>
                  </a:cubicBezTo>
                  <a:lnTo>
                    <a:pt x="76524" y="221840"/>
                  </a:lnTo>
                  <a:cubicBezTo>
                    <a:pt x="84980" y="226835"/>
                    <a:pt x="94188" y="230686"/>
                    <a:pt x="103938" y="233214"/>
                  </a:cubicBezTo>
                  <a:lnTo>
                    <a:pt x="109144" y="259184"/>
                  </a:lnTo>
                  <a:cubicBezTo>
                    <a:pt x="109355" y="260177"/>
                    <a:pt x="110197" y="260869"/>
                    <a:pt x="111190" y="260869"/>
                  </a:cubicBezTo>
                  <a:lnTo>
                    <a:pt x="149678" y="260869"/>
                  </a:lnTo>
                  <a:cubicBezTo>
                    <a:pt x="150671" y="260869"/>
                    <a:pt x="151544" y="260177"/>
                    <a:pt x="151724" y="259184"/>
                  </a:cubicBezTo>
                  <a:lnTo>
                    <a:pt x="156931" y="233214"/>
                  </a:lnTo>
                  <a:cubicBezTo>
                    <a:pt x="166680" y="230717"/>
                    <a:pt x="175888" y="226835"/>
                    <a:pt x="184345" y="221840"/>
                  </a:cubicBezTo>
                  <a:lnTo>
                    <a:pt x="206402" y="236525"/>
                  </a:lnTo>
                  <a:cubicBezTo>
                    <a:pt x="207245" y="237066"/>
                    <a:pt x="208328" y="236976"/>
                    <a:pt x="209050" y="236253"/>
                  </a:cubicBezTo>
                  <a:lnTo>
                    <a:pt x="236253" y="209050"/>
                  </a:lnTo>
                  <a:cubicBezTo>
                    <a:pt x="236946" y="208358"/>
                    <a:pt x="237066" y="207245"/>
                    <a:pt x="236524" y="206402"/>
                  </a:cubicBezTo>
                  <a:lnTo>
                    <a:pt x="221839" y="184345"/>
                  </a:lnTo>
                  <a:cubicBezTo>
                    <a:pt x="226835" y="175889"/>
                    <a:pt x="230687" y="166680"/>
                    <a:pt x="233214" y="156931"/>
                  </a:cubicBezTo>
                  <a:lnTo>
                    <a:pt x="259184" y="151725"/>
                  </a:lnTo>
                  <a:cubicBezTo>
                    <a:pt x="260177" y="151514"/>
                    <a:pt x="260869" y="150672"/>
                    <a:pt x="260869" y="149678"/>
                  </a:cubicBezTo>
                  <a:lnTo>
                    <a:pt x="260869" y="111191"/>
                  </a:lnTo>
                  <a:cubicBezTo>
                    <a:pt x="260869" y="110197"/>
                    <a:pt x="260146" y="109325"/>
                    <a:pt x="259184" y="109144"/>
                  </a:cubicBezTo>
                  <a:close/>
                  <a:moveTo>
                    <a:pt x="130480" y="191236"/>
                  </a:moveTo>
                  <a:cubicBezTo>
                    <a:pt x="96897" y="191236"/>
                    <a:pt x="69694" y="164032"/>
                    <a:pt x="69694" y="130450"/>
                  </a:cubicBezTo>
                  <a:cubicBezTo>
                    <a:pt x="69694" y="96867"/>
                    <a:pt x="96897" y="69663"/>
                    <a:pt x="130480" y="69663"/>
                  </a:cubicBezTo>
                  <a:cubicBezTo>
                    <a:pt x="164062" y="69663"/>
                    <a:pt x="191266" y="96867"/>
                    <a:pt x="191266" y="130450"/>
                  </a:cubicBezTo>
                  <a:cubicBezTo>
                    <a:pt x="191266" y="164002"/>
                    <a:pt x="164062" y="191236"/>
                    <a:pt x="130480" y="19123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4" name="Freeform: Shape 1315">
              <a:extLst>
                <a:ext uri="{FF2B5EF4-FFF2-40B4-BE49-F238E27FC236}">
                  <a16:creationId xmlns:a16="http://schemas.microsoft.com/office/drawing/2014/main" id="{FF0DE5F1-EB62-4C05-B58C-4A8459D00B30}"/>
                </a:ext>
              </a:extLst>
            </p:cNvPr>
            <p:cNvSpPr/>
            <p:nvPr/>
          </p:nvSpPr>
          <p:spPr>
            <a:xfrm>
              <a:off x="17942790" y="4248215"/>
              <a:ext cx="502539" cy="659018"/>
            </a:xfrm>
            <a:custGeom>
              <a:avLst/>
              <a:gdLst>
                <a:gd name="connsiteX0" fmla="*/ 502869 w 502538"/>
                <a:gd name="connsiteY0" fmla="*/ 134692 h 659017"/>
                <a:gd name="connsiteX1" fmla="*/ 500463 w 502538"/>
                <a:gd name="connsiteY1" fmla="*/ 128855 h 659017"/>
                <a:gd name="connsiteX2" fmla="*/ 374015 w 502538"/>
                <a:gd name="connsiteY2" fmla="*/ 2408 h 659017"/>
                <a:gd name="connsiteX3" fmla="*/ 368177 w 502538"/>
                <a:gd name="connsiteY3" fmla="*/ 0 h 659017"/>
                <a:gd name="connsiteX4" fmla="*/ 368177 w 502538"/>
                <a:gd name="connsiteY4" fmla="*/ 0 h 659017"/>
                <a:gd name="connsiteX5" fmla="*/ 8245 w 502538"/>
                <a:gd name="connsiteY5" fmla="*/ 0 h 659017"/>
                <a:gd name="connsiteX6" fmla="*/ 0 w 502538"/>
                <a:gd name="connsiteY6" fmla="*/ 8245 h 659017"/>
                <a:gd name="connsiteX7" fmla="*/ 0 w 502538"/>
                <a:gd name="connsiteY7" fmla="*/ 653030 h 659017"/>
                <a:gd name="connsiteX8" fmla="*/ 8245 w 502538"/>
                <a:gd name="connsiteY8" fmla="*/ 661275 h 659017"/>
                <a:gd name="connsiteX9" fmla="*/ 102343 w 502538"/>
                <a:gd name="connsiteY9" fmla="*/ 661275 h 659017"/>
                <a:gd name="connsiteX10" fmla="*/ 102343 w 502538"/>
                <a:gd name="connsiteY10" fmla="*/ 644784 h 659017"/>
                <a:gd name="connsiteX11" fmla="*/ 16490 w 502538"/>
                <a:gd name="connsiteY11" fmla="*/ 644784 h 659017"/>
                <a:gd name="connsiteX12" fmla="*/ 16490 w 502538"/>
                <a:gd name="connsiteY12" fmla="*/ 16490 h 659017"/>
                <a:gd name="connsiteX13" fmla="*/ 359932 w 502538"/>
                <a:gd name="connsiteY13" fmla="*/ 16490 h 659017"/>
                <a:gd name="connsiteX14" fmla="*/ 359932 w 502538"/>
                <a:gd name="connsiteY14" fmla="*/ 134692 h 659017"/>
                <a:gd name="connsiteX15" fmla="*/ 368177 w 502538"/>
                <a:gd name="connsiteY15" fmla="*/ 142938 h 659017"/>
                <a:gd name="connsiteX16" fmla="*/ 486379 w 502538"/>
                <a:gd name="connsiteY16" fmla="*/ 142938 h 659017"/>
                <a:gd name="connsiteX17" fmla="*/ 486379 w 502538"/>
                <a:gd name="connsiteY17" fmla="*/ 644784 h 659017"/>
                <a:gd name="connsiteX18" fmla="*/ 400616 w 502538"/>
                <a:gd name="connsiteY18" fmla="*/ 644784 h 659017"/>
                <a:gd name="connsiteX19" fmla="*/ 400616 w 502538"/>
                <a:gd name="connsiteY19" fmla="*/ 661275 h 659017"/>
                <a:gd name="connsiteX20" fmla="*/ 494654 w 502538"/>
                <a:gd name="connsiteY20" fmla="*/ 661275 h 659017"/>
                <a:gd name="connsiteX21" fmla="*/ 502900 w 502538"/>
                <a:gd name="connsiteY21" fmla="*/ 653030 h 659017"/>
                <a:gd name="connsiteX22" fmla="*/ 502869 w 502538"/>
                <a:gd name="connsiteY22" fmla="*/ 134692 h 659017"/>
                <a:gd name="connsiteX23" fmla="*/ 502869 w 502538"/>
                <a:gd name="connsiteY23" fmla="*/ 134692 h 659017"/>
                <a:gd name="connsiteX24" fmla="*/ 376453 w 502538"/>
                <a:gd name="connsiteY24" fmla="*/ 126447 h 659017"/>
                <a:gd name="connsiteX25" fmla="*/ 376453 w 502538"/>
                <a:gd name="connsiteY25" fmla="*/ 28166 h 659017"/>
                <a:gd name="connsiteX26" fmla="*/ 474734 w 502538"/>
                <a:gd name="connsiteY26" fmla="*/ 126447 h 659017"/>
                <a:gd name="connsiteX27" fmla="*/ 376453 w 502538"/>
                <a:gd name="connsiteY27" fmla="*/ 126447 h 6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38" h="659017">
                  <a:moveTo>
                    <a:pt x="502869" y="134692"/>
                  </a:moveTo>
                  <a:cubicBezTo>
                    <a:pt x="502869" y="132556"/>
                    <a:pt x="502027" y="130450"/>
                    <a:pt x="500463" y="128855"/>
                  </a:cubicBezTo>
                  <a:lnTo>
                    <a:pt x="374015" y="2408"/>
                  </a:lnTo>
                  <a:cubicBezTo>
                    <a:pt x="372450" y="843"/>
                    <a:pt x="370314" y="0"/>
                    <a:pt x="368177" y="0"/>
                  </a:cubicBezTo>
                  <a:lnTo>
                    <a:pt x="368177" y="0"/>
                  </a:lnTo>
                  <a:lnTo>
                    <a:pt x="8245" y="0"/>
                  </a:lnTo>
                  <a:cubicBezTo>
                    <a:pt x="3701" y="0"/>
                    <a:pt x="0" y="3701"/>
                    <a:pt x="0" y="8245"/>
                  </a:cubicBezTo>
                  <a:lnTo>
                    <a:pt x="0" y="653030"/>
                  </a:lnTo>
                  <a:cubicBezTo>
                    <a:pt x="0" y="657574"/>
                    <a:pt x="3701" y="661275"/>
                    <a:pt x="8245" y="661275"/>
                  </a:cubicBezTo>
                  <a:lnTo>
                    <a:pt x="102343" y="661275"/>
                  </a:lnTo>
                  <a:lnTo>
                    <a:pt x="102343" y="644784"/>
                  </a:lnTo>
                  <a:lnTo>
                    <a:pt x="16490" y="644784"/>
                  </a:lnTo>
                  <a:lnTo>
                    <a:pt x="16490" y="16490"/>
                  </a:lnTo>
                  <a:lnTo>
                    <a:pt x="359932" y="16490"/>
                  </a:lnTo>
                  <a:lnTo>
                    <a:pt x="359932" y="134692"/>
                  </a:lnTo>
                  <a:cubicBezTo>
                    <a:pt x="359932" y="139236"/>
                    <a:pt x="363633" y="142938"/>
                    <a:pt x="368177" y="142938"/>
                  </a:cubicBezTo>
                  <a:lnTo>
                    <a:pt x="486379" y="142938"/>
                  </a:lnTo>
                  <a:lnTo>
                    <a:pt x="486379" y="644784"/>
                  </a:lnTo>
                  <a:lnTo>
                    <a:pt x="400616" y="644784"/>
                  </a:lnTo>
                  <a:lnTo>
                    <a:pt x="400616" y="661275"/>
                  </a:lnTo>
                  <a:lnTo>
                    <a:pt x="494654" y="661275"/>
                  </a:lnTo>
                  <a:cubicBezTo>
                    <a:pt x="499198" y="661275"/>
                    <a:pt x="502900" y="657574"/>
                    <a:pt x="502900" y="653030"/>
                  </a:cubicBezTo>
                  <a:lnTo>
                    <a:pt x="502869" y="134692"/>
                  </a:lnTo>
                  <a:lnTo>
                    <a:pt x="502869" y="134692"/>
                  </a:lnTo>
                  <a:close/>
                  <a:moveTo>
                    <a:pt x="376453" y="126447"/>
                  </a:moveTo>
                  <a:lnTo>
                    <a:pt x="376453" y="28166"/>
                  </a:lnTo>
                  <a:lnTo>
                    <a:pt x="474734" y="126447"/>
                  </a:lnTo>
                  <a:lnTo>
                    <a:pt x="376453" y="126447"/>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5" name="Freeform: Shape 1316">
              <a:extLst>
                <a:ext uri="{FF2B5EF4-FFF2-40B4-BE49-F238E27FC236}">
                  <a16:creationId xmlns:a16="http://schemas.microsoft.com/office/drawing/2014/main" id="{8BD2F68A-9706-4467-AF65-6A53C67D686A}"/>
                </a:ext>
              </a:extLst>
            </p:cNvPr>
            <p:cNvSpPr/>
            <p:nvPr/>
          </p:nvSpPr>
          <p:spPr>
            <a:xfrm>
              <a:off x="18004117" y="4571224"/>
              <a:ext cx="379161" cy="12037"/>
            </a:xfrm>
            <a:custGeom>
              <a:avLst/>
              <a:gdLst>
                <a:gd name="connsiteX0" fmla="*/ 0 w 379161"/>
                <a:gd name="connsiteY0" fmla="*/ 7493 h 12036"/>
                <a:gd name="connsiteX1" fmla="*/ 7493 w 379161"/>
                <a:gd name="connsiteY1" fmla="*/ 14986 h 12036"/>
                <a:gd name="connsiteX2" fmla="*/ 372722 w 379161"/>
                <a:gd name="connsiteY2" fmla="*/ 14986 h 12036"/>
                <a:gd name="connsiteX3" fmla="*/ 380215 w 379161"/>
                <a:gd name="connsiteY3" fmla="*/ 7493 h 12036"/>
                <a:gd name="connsiteX4" fmla="*/ 372722 w 379161"/>
                <a:gd name="connsiteY4" fmla="*/ 0 h 12036"/>
                <a:gd name="connsiteX5" fmla="*/ 7493 w 379161"/>
                <a:gd name="connsiteY5" fmla="*/ 0 h 12036"/>
                <a:gd name="connsiteX6" fmla="*/ 0 w 379161"/>
                <a:gd name="connsiteY6" fmla="*/ 7493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0" y="7493"/>
                  </a:moveTo>
                  <a:cubicBezTo>
                    <a:pt x="0" y="11646"/>
                    <a:pt x="3371" y="14986"/>
                    <a:pt x="7493" y="14986"/>
                  </a:cubicBezTo>
                  <a:lnTo>
                    <a:pt x="372722" y="14986"/>
                  </a:lnTo>
                  <a:cubicBezTo>
                    <a:pt x="376874" y="14986"/>
                    <a:pt x="380215" y="11616"/>
                    <a:pt x="380215" y="7493"/>
                  </a:cubicBezTo>
                  <a:cubicBezTo>
                    <a:pt x="380215" y="3370"/>
                    <a:pt x="376844" y="0"/>
                    <a:pt x="372722" y="0"/>
                  </a:cubicBezTo>
                  <a:lnTo>
                    <a:pt x="7493" y="0"/>
                  </a:lnTo>
                  <a:cubicBezTo>
                    <a:pt x="3371" y="0"/>
                    <a:pt x="0" y="3370"/>
                    <a:pt x="0" y="7493"/>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6" name="Freeform: Shape 1317">
              <a:extLst>
                <a:ext uri="{FF2B5EF4-FFF2-40B4-BE49-F238E27FC236}">
                  <a16:creationId xmlns:a16="http://schemas.microsoft.com/office/drawing/2014/main" id="{590500B1-9B11-43CB-826F-F7C2D34D904F}"/>
                </a:ext>
              </a:extLst>
            </p:cNvPr>
            <p:cNvSpPr/>
            <p:nvPr/>
          </p:nvSpPr>
          <p:spPr>
            <a:xfrm>
              <a:off x="18091505" y="4485732"/>
              <a:ext cx="204627" cy="12037"/>
            </a:xfrm>
            <a:custGeom>
              <a:avLst/>
              <a:gdLst>
                <a:gd name="connsiteX0" fmla="*/ 197976 w 204626"/>
                <a:gd name="connsiteY0" fmla="*/ 14986 h 12036"/>
                <a:gd name="connsiteX1" fmla="*/ 205469 w 204626"/>
                <a:gd name="connsiteY1" fmla="*/ 7493 h 12036"/>
                <a:gd name="connsiteX2" fmla="*/ 197976 w 204626"/>
                <a:gd name="connsiteY2" fmla="*/ 0 h 12036"/>
                <a:gd name="connsiteX3" fmla="*/ 7493 w 204626"/>
                <a:gd name="connsiteY3" fmla="*/ 0 h 12036"/>
                <a:gd name="connsiteX4" fmla="*/ 0 w 204626"/>
                <a:gd name="connsiteY4" fmla="*/ 7493 h 12036"/>
                <a:gd name="connsiteX5" fmla="*/ 7493 w 204626"/>
                <a:gd name="connsiteY5" fmla="*/ 14986 h 12036"/>
                <a:gd name="connsiteX6" fmla="*/ 197976 w 204626"/>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26" h="12036">
                  <a:moveTo>
                    <a:pt x="197976" y="14986"/>
                  </a:moveTo>
                  <a:cubicBezTo>
                    <a:pt x="202129" y="14986"/>
                    <a:pt x="205469" y="11616"/>
                    <a:pt x="205469" y="7493"/>
                  </a:cubicBezTo>
                  <a:cubicBezTo>
                    <a:pt x="205469" y="3340"/>
                    <a:pt x="202099" y="0"/>
                    <a:pt x="197976" y="0"/>
                  </a:cubicBezTo>
                  <a:lnTo>
                    <a:pt x="7493" y="0"/>
                  </a:lnTo>
                  <a:cubicBezTo>
                    <a:pt x="3340" y="0"/>
                    <a:pt x="0" y="3370"/>
                    <a:pt x="0" y="7493"/>
                  </a:cubicBezTo>
                  <a:cubicBezTo>
                    <a:pt x="0" y="11646"/>
                    <a:pt x="3370" y="14986"/>
                    <a:pt x="7493" y="14986"/>
                  </a:cubicBezTo>
                  <a:lnTo>
                    <a:pt x="197976" y="14986"/>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7" name="Freeform: Shape 1318">
              <a:extLst>
                <a:ext uri="{FF2B5EF4-FFF2-40B4-BE49-F238E27FC236}">
                  <a16:creationId xmlns:a16="http://schemas.microsoft.com/office/drawing/2014/main" id="{337FDE07-B481-4178-A6E9-AA03A3AC3EBA}"/>
                </a:ext>
              </a:extLst>
            </p:cNvPr>
            <p:cNvSpPr/>
            <p:nvPr/>
          </p:nvSpPr>
          <p:spPr>
            <a:xfrm>
              <a:off x="18004117" y="4718224"/>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4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8" name="Freeform: Shape 1319">
              <a:extLst>
                <a:ext uri="{FF2B5EF4-FFF2-40B4-BE49-F238E27FC236}">
                  <a16:creationId xmlns:a16="http://schemas.microsoft.com/office/drawing/2014/main" id="{2A4D34D6-DC0F-4C14-AD61-C24426598D4D}"/>
                </a:ext>
              </a:extLst>
            </p:cNvPr>
            <p:cNvSpPr/>
            <p:nvPr/>
          </p:nvSpPr>
          <p:spPr>
            <a:xfrm>
              <a:off x="18004117" y="4644739"/>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1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9" name="Freeform: Shape 1320">
              <a:extLst>
                <a:ext uri="{FF2B5EF4-FFF2-40B4-BE49-F238E27FC236}">
                  <a16:creationId xmlns:a16="http://schemas.microsoft.com/office/drawing/2014/main" id="{B14086AC-B0F4-4FCF-884C-CD5A9F60924F}"/>
                </a:ext>
              </a:extLst>
            </p:cNvPr>
            <p:cNvSpPr/>
            <p:nvPr/>
          </p:nvSpPr>
          <p:spPr>
            <a:xfrm>
              <a:off x="18163245" y="4874222"/>
              <a:ext cx="60184" cy="51157"/>
            </a:xfrm>
            <a:custGeom>
              <a:avLst/>
              <a:gdLst>
                <a:gd name="connsiteX0" fmla="*/ 46131 w 60184"/>
                <a:gd name="connsiteY0" fmla="*/ 0 h 51156"/>
                <a:gd name="connsiteX1" fmla="*/ 15377 w 60184"/>
                <a:gd name="connsiteY1" fmla="*/ 0 h 51156"/>
                <a:gd name="connsiteX2" fmla="*/ 0 w 60184"/>
                <a:gd name="connsiteY2" fmla="*/ 26601 h 51156"/>
                <a:gd name="connsiteX3" fmla="*/ 15377 w 60184"/>
                <a:gd name="connsiteY3" fmla="*/ 53233 h 51156"/>
                <a:gd name="connsiteX4" fmla="*/ 46131 w 60184"/>
                <a:gd name="connsiteY4" fmla="*/ 53233 h 51156"/>
                <a:gd name="connsiteX5" fmla="*/ 61509 w 60184"/>
                <a:gd name="connsiteY5" fmla="*/ 26601 h 5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 h="51156">
                  <a:moveTo>
                    <a:pt x="46131" y="0"/>
                  </a:moveTo>
                  <a:lnTo>
                    <a:pt x="15377" y="0"/>
                  </a:lnTo>
                  <a:lnTo>
                    <a:pt x="0" y="26601"/>
                  </a:lnTo>
                  <a:lnTo>
                    <a:pt x="15377" y="53233"/>
                  </a:lnTo>
                  <a:lnTo>
                    <a:pt x="46131" y="53233"/>
                  </a:lnTo>
                  <a:lnTo>
                    <a:pt x="61509" y="26601"/>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grpSp>
      <p:sp>
        <p:nvSpPr>
          <p:cNvPr id="77" name="TextBox 76">
            <a:extLst>
              <a:ext uri="{FF2B5EF4-FFF2-40B4-BE49-F238E27FC236}">
                <a16:creationId xmlns:a16="http://schemas.microsoft.com/office/drawing/2014/main" id="{D09D0B52-AFB7-4EAD-9EF3-473420232653}"/>
              </a:ext>
            </a:extLst>
          </p:cNvPr>
          <p:cNvSpPr txBox="1"/>
          <p:nvPr/>
        </p:nvSpPr>
        <p:spPr>
          <a:xfrm>
            <a:off x="6931519" y="3152370"/>
            <a:ext cx="2119491" cy="196208"/>
          </a:xfrm>
          <a:prstGeom prst="rect">
            <a:avLst/>
          </a:prstGeom>
          <a:noFill/>
        </p:spPr>
        <p:txBody>
          <a:bodyPr wrap="none" rtlCol="0">
            <a:spAutoFit/>
          </a:bodyPr>
          <a:lstStyle/>
          <a:p>
            <a:pPr algn="ctr" defTabSz="685783"/>
            <a:r>
              <a:rPr lang="en-US" sz="675">
                <a:solidFill>
                  <a:schemeClr val="tx2"/>
                </a:solidFill>
                <a:latin typeface="Verdana"/>
              </a:rPr>
              <a:t>* Click links to access additional information</a:t>
            </a:r>
          </a:p>
        </p:txBody>
      </p:sp>
      <p:sp>
        <p:nvSpPr>
          <p:cNvPr id="11" name="AutoShape 2">
            <a:hlinkClick r:id="rId13" action="ppaction://hlinksldjump"/>
            <a:extLst>
              <a:ext uri="{FF2B5EF4-FFF2-40B4-BE49-F238E27FC236}">
                <a16:creationId xmlns:a16="http://schemas.microsoft.com/office/drawing/2014/main" id="{FEA7957C-C2A0-1752-1FDC-15AF4F2A8305}"/>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3" name="AutoShape 2">
            <a:hlinkClick r:id="rId14" action="ppaction://hlinksldjump"/>
            <a:extLst>
              <a:ext uri="{FF2B5EF4-FFF2-40B4-BE49-F238E27FC236}">
                <a16:creationId xmlns:a16="http://schemas.microsoft.com/office/drawing/2014/main" id="{09FF0310-8DF3-4807-B77E-CEC29D874579}"/>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5" name="AutoShape 2">
            <a:hlinkClick r:id="rId15" action="ppaction://hlinksldjump"/>
            <a:extLst>
              <a:ext uri="{FF2B5EF4-FFF2-40B4-BE49-F238E27FC236}">
                <a16:creationId xmlns:a16="http://schemas.microsoft.com/office/drawing/2014/main" id="{ED138C83-22C7-A181-96EF-B72309D4110A}"/>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7" name="AutoShape 2">
            <a:hlinkClick r:id="rId16" action="ppaction://hlinksldjump"/>
            <a:extLst>
              <a:ext uri="{FF2B5EF4-FFF2-40B4-BE49-F238E27FC236}">
                <a16:creationId xmlns:a16="http://schemas.microsoft.com/office/drawing/2014/main" id="{F7D8107C-0E80-FBB0-CB2A-F3F11F2B1284}"/>
              </a:ext>
            </a:extLst>
          </p:cNvPr>
          <p:cNvSpPr>
            <a:spLocks noChangeArrowheads="1"/>
          </p:cNvSpPr>
          <p:nvPr/>
        </p:nvSpPr>
        <p:spPr bwMode="gray">
          <a:xfrm>
            <a:off x="5492319" y="4535044"/>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HOW</a:t>
            </a:r>
          </a:p>
        </p:txBody>
      </p:sp>
      <p:sp>
        <p:nvSpPr>
          <p:cNvPr id="18" name="AutoShape 2">
            <a:hlinkClick r:id="rId17" action="ppaction://hlinksldjump"/>
            <a:extLst>
              <a:ext uri="{FF2B5EF4-FFF2-40B4-BE49-F238E27FC236}">
                <a16:creationId xmlns:a16="http://schemas.microsoft.com/office/drawing/2014/main" id="{3E2ADC71-E1BC-68CD-9E37-C76223CEA63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41" name="Group 40">
            <a:extLst>
              <a:ext uri="{FF2B5EF4-FFF2-40B4-BE49-F238E27FC236}">
                <a16:creationId xmlns:a16="http://schemas.microsoft.com/office/drawing/2014/main" id="{905D1620-C4D6-02E0-97F6-27D3AEC02491}"/>
              </a:ext>
            </a:extLst>
          </p:cNvPr>
          <p:cNvGrpSpPr/>
          <p:nvPr/>
        </p:nvGrpSpPr>
        <p:grpSpPr>
          <a:xfrm>
            <a:off x="7405014" y="4531233"/>
            <a:ext cx="186825" cy="186825"/>
            <a:chOff x="9873352" y="6041644"/>
            <a:chExt cx="249100" cy="249100"/>
          </a:xfrm>
        </p:grpSpPr>
        <p:sp>
          <p:nvSpPr>
            <p:cNvPr id="42" name="Oval 41">
              <a:hlinkClick r:id="" action="ppaction://hlinkshowjump?jump=previousslide"/>
              <a:extLst>
                <a:ext uri="{FF2B5EF4-FFF2-40B4-BE49-F238E27FC236}">
                  <a16:creationId xmlns:a16="http://schemas.microsoft.com/office/drawing/2014/main" id="{6027CC74-8FC1-D96B-78DE-4C51D70C2051}"/>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3" name="Group 42">
              <a:extLst>
                <a:ext uri="{FF2B5EF4-FFF2-40B4-BE49-F238E27FC236}">
                  <a16:creationId xmlns:a16="http://schemas.microsoft.com/office/drawing/2014/main" id="{9B3A31BB-A41D-BDE6-A12B-A1788A4A1A24}"/>
                </a:ext>
              </a:extLst>
            </p:cNvPr>
            <p:cNvGrpSpPr/>
            <p:nvPr userDrawn="1"/>
          </p:nvGrpSpPr>
          <p:grpSpPr>
            <a:xfrm>
              <a:off x="9971776" y="6136088"/>
              <a:ext cx="41137" cy="66044"/>
              <a:chOff x="3345327" y="4804129"/>
              <a:chExt cx="74099" cy="118964"/>
            </a:xfrm>
          </p:grpSpPr>
          <p:cxnSp>
            <p:nvCxnSpPr>
              <p:cNvPr id="44" name="Straight Connector 43">
                <a:hlinkClick r:id="" action="ppaction://hlinkshowjump?jump=previousslide"/>
                <a:extLst>
                  <a:ext uri="{FF2B5EF4-FFF2-40B4-BE49-F238E27FC236}">
                    <a16:creationId xmlns:a16="http://schemas.microsoft.com/office/drawing/2014/main" id="{AD5A7BA3-FBFE-8989-27FA-D9C947D308C7}"/>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hlinkClick r:id="" action="ppaction://hlinkshowjump?jump=previousslide"/>
                <a:extLst>
                  <a:ext uri="{FF2B5EF4-FFF2-40B4-BE49-F238E27FC236}">
                    <a16:creationId xmlns:a16="http://schemas.microsoft.com/office/drawing/2014/main" id="{BA50519B-9691-55DD-7EF3-71F569F8FD6E}"/>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46" name="Group 45">
            <a:extLst>
              <a:ext uri="{FF2B5EF4-FFF2-40B4-BE49-F238E27FC236}">
                <a16:creationId xmlns:a16="http://schemas.microsoft.com/office/drawing/2014/main" id="{D298A579-0269-E555-427D-2C0F2FA79EE2}"/>
              </a:ext>
            </a:extLst>
          </p:cNvPr>
          <p:cNvGrpSpPr/>
          <p:nvPr/>
        </p:nvGrpSpPr>
        <p:grpSpPr>
          <a:xfrm>
            <a:off x="7642346" y="4531233"/>
            <a:ext cx="186825" cy="186825"/>
            <a:chOff x="10189795" y="6045160"/>
            <a:chExt cx="249100" cy="249100"/>
          </a:xfrm>
        </p:grpSpPr>
        <p:sp>
          <p:nvSpPr>
            <p:cNvPr id="50" name="Oval 49">
              <a:hlinkClick r:id="" action="ppaction://hlinkshowjump?jump=nextslide"/>
              <a:extLst>
                <a:ext uri="{FF2B5EF4-FFF2-40B4-BE49-F238E27FC236}">
                  <a16:creationId xmlns:a16="http://schemas.microsoft.com/office/drawing/2014/main" id="{EF30B8B4-AEB4-7826-A51B-59EC1E7AC676}"/>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1" name="Group 50">
              <a:extLst>
                <a:ext uri="{FF2B5EF4-FFF2-40B4-BE49-F238E27FC236}">
                  <a16:creationId xmlns:a16="http://schemas.microsoft.com/office/drawing/2014/main" id="{552183A0-C549-0A64-AFB5-E99AF695319D}"/>
                </a:ext>
              </a:extLst>
            </p:cNvPr>
            <p:cNvGrpSpPr/>
            <p:nvPr userDrawn="1"/>
          </p:nvGrpSpPr>
          <p:grpSpPr>
            <a:xfrm flipH="1" flipV="1">
              <a:off x="10297292" y="6133992"/>
              <a:ext cx="41137" cy="66044"/>
              <a:chOff x="3345327" y="4804129"/>
              <a:chExt cx="74099" cy="118964"/>
            </a:xfrm>
          </p:grpSpPr>
          <p:cxnSp>
            <p:nvCxnSpPr>
              <p:cNvPr id="52" name="Straight Connector 51">
                <a:hlinkClick r:id="" action="ppaction://hlinkshowjump?jump=nextslide"/>
                <a:extLst>
                  <a:ext uri="{FF2B5EF4-FFF2-40B4-BE49-F238E27FC236}">
                    <a16:creationId xmlns:a16="http://schemas.microsoft.com/office/drawing/2014/main" id="{8AD9FF79-F994-1A66-E44A-A24A49FC74C1}"/>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hlinkClick r:id="" action="ppaction://hlinkshowjump?jump=nextslide"/>
                <a:extLst>
                  <a:ext uri="{FF2B5EF4-FFF2-40B4-BE49-F238E27FC236}">
                    <a16:creationId xmlns:a16="http://schemas.microsoft.com/office/drawing/2014/main" id="{CF9FC7B8-49D2-3E74-6E58-D616AD1AD623}"/>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54" name="Rounded Rectangle 14">
            <a:hlinkClick r:id="rId18"/>
            <a:extLst>
              <a:ext uri="{FF2B5EF4-FFF2-40B4-BE49-F238E27FC236}">
                <a16:creationId xmlns:a16="http://schemas.microsoft.com/office/drawing/2014/main" id="{DA6FBEB4-371F-F941-388D-557189369CAD}"/>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5/5</a:t>
            </a:r>
            <a:endParaRPr lang="en-US" sz="800" u="sng" dirty="0">
              <a:solidFill>
                <a:schemeClr val="bg2"/>
              </a:solidFill>
            </a:endParaRPr>
          </a:p>
        </p:txBody>
      </p:sp>
      <p:sp>
        <p:nvSpPr>
          <p:cNvPr id="7" name="Arrow: Right 88">
            <a:hlinkClick r:id="" action="ppaction://hlinkshowjump?jump=lastslideviewed"/>
            <a:extLst>
              <a:ext uri="{FF2B5EF4-FFF2-40B4-BE49-F238E27FC236}">
                <a16:creationId xmlns:a16="http://schemas.microsoft.com/office/drawing/2014/main" id="{A8A86AF2-7B37-7320-BCCB-71D750E940CD}"/>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8" name="Graphic 7">
            <a:hlinkClick r:id="rId19" action="ppaction://hlinksldjump"/>
            <a:extLst>
              <a:ext uri="{FF2B5EF4-FFF2-40B4-BE49-F238E27FC236}">
                <a16:creationId xmlns:a16="http://schemas.microsoft.com/office/drawing/2014/main" id="{4BD9732F-686C-0583-4ABD-4EF03366AAE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2354246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a:off x="2755575" y="926100"/>
            <a:ext cx="324460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0B802E-46F3-4795-9025-1862472690A0}"/>
              </a:ext>
            </a:extLst>
          </p:cNvPr>
          <p:cNvCxnSpPr>
            <a:cxnSpLocks/>
          </p:cNvCxnSpPr>
          <p:nvPr/>
        </p:nvCxnSpPr>
        <p:spPr>
          <a:xfrm>
            <a:off x="3069900" y="2993670"/>
            <a:ext cx="5707389"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Checklist: </a:t>
            </a:r>
            <a:r>
              <a:rPr lang="en-US" sz="1500" u="sng" dirty="0">
                <a:solidFill>
                  <a:schemeClr val="bg1"/>
                </a:solidFill>
              </a:rPr>
              <a:t>Brand Owners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2401324"/>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dirty="0">
                <a:solidFill>
                  <a:schemeClr val="bg1"/>
                </a:solidFill>
              </a:rPr>
              <a:t>While the pilot toolkit includes a lot of information for discovery and planning for a pilot, this checklist can be valuable for Manufacturers/Brands to confirm all business, technical and partnership steps have been met.</a:t>
            </a:r>
          </a:p>
          <a:p>
            <a:pPr marL="0" lvl="1" fontAlgn="base">
              <a:spcAft>
                <a:spcPts val="300"/>
              </a:spcAft>
              <a:buClr>
                <a:schemeClr val="bg1"/>
              </a:buClr>
            </a:pPr>
            <a:endParaRPr lang="en-US" sz="1050" dirty="0">
              <a:solidFill>
                <a:schemeClr val="bg1"/>
              </a:solidFill>
            </a:endParaRPr>
          </a:p>
          <a:p>
            <a:pPr marL="0" lvl="1" fontAlgn="base">
              <a:spcAft>
                <a:spcPts val="300"/>
              </a:spcAft>
              <a:buClr>
                <a:schemeClr val="bg1"/>
              </a:buClr>
            </a:pPr>
            <a:r>
              <a:rPr lang="en-US" sz="1100" dirty="0">
                <a:solidFill>
                  <a:schemeClr val="bg1"/>
                </a:solidFill>
              </a:rPr>
              <a:t>Download a PDF checklist:</a:t>
            </a:r>
          </a:p>
          <a:p>
            <a:pPr marL="0" lvl="1" fontAlgn="base">
              <a:spcAft>
                <a:spcPts val="300"/>
              </a:spcAft>
              <a:buClr>
                <a:schemeClr val="bg1"/>
              </a:buClr>
            </a:pPr>
            <a:r>
              <a:rPr lang="en-US" sz="1050" dirty="0">
                <a:solidFill>
                  <a:schemeClr val="bg1"/>
                </a:solidFill>
                <a:hlinkClick r:id="rId2">
                  <a:extLst>
                    <a:ext uri="{A12FA001-AC4F-418D-AE19-62706E023703}">
                      <ahyp:hlinkClr xmlns:ahyp="http://schemas.microsoft.com/office/drawing/2018/hyperlinkcolor" val="tx"/>
                    </a:ext>
                  </a:extLst>
                </a:hlinkClick>
              </a:rPr>
              <a:t>https://www.gs1.org/docs/retail/Brand_and_Manufacturer_2D_barcodes_checklist.pdf</a:t>
            </a:r>
            <a:r>
              <a:rPr lang="en-US" sz="1050" dirty="0">
                <a:solidFill>
                  <a:schemeClr val="bg1"/>
                </a:solidFill>
              </a:rPr>
              <a:t> </a:t>
            </a:r>
          </a:p>
          <a:p>
            <a:pPr marL="0" lvl="1" fontAlgn="base">
              <a:spcAft>
                <a:spcPts val="300"/>
              </a:spcAft>
              <a:buClr>
                <a:schemeClr val="bg1"/>
              </a:buClr>
            </a:pPr>
            <a:endParaRPr lang="en-US" sz="1050" dirty="0">
              <a:solidFill>
                <a:schemeClr val="bg1"/>
              </a:solidFill>
            </a:endParaRPr>
          </a:p>
          <a:p>
            <a:pPr marL="0" lvl="1" fontAlgn="base">
              <a:spcAft>
                <a:spcPts val="300"/>
              </a:spcAft>
              <a:buClr>
                <a:schemeClr val="bg1"/>
              </a:buClr>
            </a:pPr>
            <a:endParaRPr lang="en-US" sz="1050" dirty="0">
              <a:solidFill>
                <a:schemeClr val="bg1"/>
              </a:solidFill>
            </a:endParaRPr>
          </a:p>
        </p:txBody>
      </p:sp>
      <p:sp>
        <p:nvSpPr>
          <p:cNvPr id="8" name="Rounded Rectangle 93">
            <a:extLst>
              <a:ext uri="{FF2B5EF4-FFF2-40B4-BE49-F238E27FC236}">
                <a16:creationId xmlns:a16="http://schemas.microsoft.com/office/drawing/2014/main" id="{27574E18-E43F-464C-A57A-EACD8C62F8D0}"/>
              </a:ext>
            </a:extLst>
          </p:cNvPr>
          <p:cNvSpPr/>
          <p:nvPr/>
        </p:nvSpPr>
        <p:spPr>
          <a:xfrm>
            <a:off x="3456867" y="783044"/>
            <a:ext cx="210312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Scope checklist</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18721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82"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30" name="Rounded Rectangle 93">
            <a:extLst>
              <a:ext uri="{FF2B5EF4-FFF2-40B4-BE49-F238E27FC236}">
                <a16:creationId xmlns:a16="http://schemas.microsoft.com/office/drawing/2014/main" id="{C2815CC1-EE74-4F57-9045-08C70D8F488F}"/>
              </a:ext>
            </a:extLst>
          </p:cNvPr>
          <p:cNvSpPr/>
          <p:nvPr/>
        </p:nvSpPr>
        <p:spPr>
          <a:xfrm>
            <a:off x="3456867" y="2864224"/>
            <a:ext cx="210312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050" b="1" kern="0">
                <a:solidFill>
                  <a:schemeClr val="bg1"/>
                </a:solidFill>
                <a:cs typeface="Arial"/>
              </a:rPr>
              <a:t>Stakeholder checklist</a:t>
            </a:r>
          </a:p>
        </p:txBody>
      </p:sp>
      <p:cxnSp>
        <p:nvCxnSpPr>
          <p:cNvPr id="64" name="Straight Connector 63">
            <a:extLst>
              <a:ext uri="{FF2B5EF4-FFF2-40B4-BE49-F238E27FC236}">
                <a16:creationId xmlns:a16="http://schemas.microsoft.com/office/drawing/2014/main" id="{AD593FC6-BCAF-73F4-5332-A4D89EF379F6}"/>
              </a:ext>
            </a:extLst>
          </p:cNvPr>
          <p:cNvCxnSpPr>
            <a:cxnSpLocks/>
          </p:cNvCxnSpPr>
          <p:nvPr/>
        </p:nvCxnSpPr>
        <p:spPr>
          <a:xfrm>
            <a:off x="5999575" y="923497"/>
            <a:ext cx="2777714"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Rounded Rectangle 93">
            <a:extLst>
              <a:ext uri="{FF2B5EF4-FFF2-40B4-BE49-F238E27FC236}">
                <a16:creationId xmlns:a16="http://schemas.microsoft.com/office/drawing/2014/main" id="{E8BFAD1C-DD25-BB43-48B1-9827D24C19C2}"/>
              </a:ext>
            </a:extLst>
          </p:cNvPr>
          <p:cNvSpPr/>
          <p:nvPr/>
        </p:nvSpPr>
        <p:spPr>
          <a:xfrm>
            <a:off x="6333696" y="771331"/>
            <a:ext cx="220127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Technical checklist</a:t>
            </a:r>
          </a:p>
        </p:txBody>
      </p:sp>
      <p:grpSp>
        <p:nvGrpSpPr>
          <p:cNvPr id="82" name="Group 81">
            <a:extLst>
              <a:ext uri="{FF2B5EF4-FFF2-40B4-BE49-F238E27FC236}">
                <a16:creationId xmlns:a16="http://schemas.microsoft.com/office/drawing/2014/main" id="{E6BF2454-7119-D4A2-4C33-26923ADA750B}"/>
              </a:ext>
            </a:extLst>
          </p:cNvPr>
          <p:cNvGrpSpPr/>
          <p:nvPr/>
        </p:nvGrpSpPr>
        <p:grpSpPr>
          <a:xfrm>
            <a:off x="3187217" y="2769020"/>
            <a:ext cx="456300" cy="455879"/>
            <a:chOff x="6105545" y="696698"/>
            <a:chExt cx="456300" cy="455879"/>
          </a:xfrm>
        </p:grpSpPr>
        <p:sp>
          <p:nvSpPr>
            <p:cNvPr id="83" name="Oval 20">
              <a:extLst>
                <a:ext uri="{FF2B5EF4-FFF2-40B4-BE49-F238E27FC236}">
                  <a16:creationId xmlns:a16="http://schemas.microsoft.com/office/drawing/2014/main" id="{7EB50399-E130-41ED-57CA-8B80B4310856}"/>
                </a:ext>
              </a:extLst>
            </p:cNvPr>
            <p:cNvSpPr/>
            <p:nvPr/>
          </p:nvSpPr>
          <p:spPr>
            <a:xfrm>
              <a:off x="6105545" y="696698"/>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84" name="Group 83">
              <a:extLst>
                <a:ext uri="{FF2B5EF4-FFF2-40B4-BE49-F238E27FC236}">
                  <a16:creationId xmlns:a16="http://schemas.microsoft.com/office/drawing/2014/main" id="{C133BF4E-6E77-F919-B4AD-8280ECF0DAC7}"/>
                </a:ext>
              </a:extLst>
            </p:cNvPr>
            <p:cNvGrpSpPr/>
            <p:nvPr/>
          </p:nvGrpSpPr>
          <p:grpSpPr>
            <a:xfrm>
              <a:off x="6176466" y="835654"/>
              <a:ext cx="335081" cy="188652"/>
              <a:chOff x="5753233" y="98648"/>
              <a:chExt cx="528260" cy="324155"/>
            </a:xfrm>
            <a:solidFill>
              <a:schemeClr val="tx2"/>
            </a:solidFill>
          </p:grpSpPr>
          <p:sp>
            <p:nvSpPr>
              <p:cNvPr id="85" name="Freeform 286">
                <a:extLst>
                  <a:ext uri="{FF2B5EF4-FFF2-40B4-BE49-F238E27FC236}">
                    <a16:creationId xmlns:a16="http://schemas.microsoft.com/office/drawing/2014/main" id="{FE203A14-EE31-D73D-F101-2B159B56C976}"/>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6" name="Oval 287">
                <a:extLst>
                  <a:ext uri="{FF2B5EF4-FFF2-40B4-BE49-F238E27FC236}">
                    <a16:creationId xmlns:a16="http://schemas.microsoft.com/office/drawing/2014/main" id="{77F9BC9F-DFE7-3416-2305-B558E3820BE2}"/>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8" name="Freeform 288">
                <a:extLst>
                  <a:ext uri="{FF2B5EF4-FFF2-40B4-BE49-F238E27FC236}">
                    <a16:creationId xmlns:a16="http://schemas.microsoft.com/office/drawing/2014/main" id="{8C7FB3CD-802D-4A28-EFEB-1F7C044B1934}"/>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Oval 289">
                <a:extLst>
                  <a:ext uri="{FF2B5EF4-FFF2-40B4-BE49-F238E27FC236}">
                    <a16:creationId xmlns:a16="http://schemas.microsoft.com/office/drawing/2014/main" id="{20905032-6C88-F57C-67F2-57B211C7846F}"/>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Freeform 290">
                <a:extLst>
                  <a:ext uri="{FF2B5EF4-FFF2-40B4-BE49-F238E27FC236}">
                    <a16:creationId xmlns:a16="http://schemas.microsoft.com/office/drawing/2014/main" id="{ADA4BAD0-1AE7-11DA-24BA-0016879DD52B}"/>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1" name="Freeform 291">
                <a:extLst>
                  <a:ext uri="{FF2B5EF4-FFF2-40B4-BE49-F238E27FC236}">
                    <a16:creationId xmlns:a16="http://schemas.microsoft.com/office/drawing/2014/main" id="{FDA78485-77FD-6974-2443-AE7E5FCAB373}"/>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92" name="Group 91">
            <a:extLst>
              <a:ext uri="{FF2B5EF4-FFF2-40B4-BE49-F238E27FC236}">
                <a16:creationId xmlns:a16="http://schemas.microsoft.com/office/drawing/2014/main" id="{51F097E5-DBA3-97FC-322C-D31CBDEC1F35}"/>
              </a:ext>
            </a:extLst>
          </p:cNvPr>
          <p:cNvGrpSpPr/>
          <p:nvPr/>
        </p:nvGrpSpPr>
        <p:grpSpPr>
          <a:xfrm>
            <a:off x="6105545" y="696698"/>
            <a:ext cx="456300" cy="455879"/>
            <a:chOff x="4727848" y="3817902"/>
            <a:chExt cx="608400" cy="607839"/>
          </a:xfrm>
        </p:grpSpPr>
        <p:sp>
          <p:nvSpPr>
            <p:cNvPr id="93" name="Oval 20">
              <a:extLst>
                <a:ext uri="{FF2B5EF4-FFF2-40B4-BE49-F238E27FC236}">
                  <a16:creationId xmlns:a16="http://schemas.microsoft.com/office/drawing/2014/main" id="{6AC18F21-F0E7-94F5-D01A-D34D28DCFF13}"/>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94" name="Freeform 171">
              <a:extLst>
                <a:ext uri="{FF2B5EF4-FFF2-40B4-BE49-F238E27FC236}">
                  <a16:creationId xmlns:a16="http://schemas.microsoft.com/office/drawing/2014/main" id="{01070E55-CBA8-F737-6ABD-D93C0C0D933D}"/>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66" name="Rounded Rectangle 93">
            <a:extLst>
              <a:ext uri="{FF2B5EF4-FFF2-40B4-BE49-F238E27FC236}">
                <a16:creationId xmlns:a16="http://schemas.microsoft.com/office/drawing/2014/main" id="{D3AD33BD-04F8-0E39-AD92-F93F26F41380}"/>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cxnSp>
        <p:nvCxnSpPr>
          <p:cNvPr id="67" name="Straight Connector 66">
            <a:extLst>
              <a:ext uri="{FF2B5EF4-FFF2-40B4-BE49-F238E27FC236}">
                <a16:creationId xmlns:a16="http://schemas.microsoft.com/office/drawing/2014/main" id="{20A30335-B37C-B0E8-09FA-29BA9AA7C777}"/>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Oval 20">
            <a:extLst>
              <a:ext uri="{FF2B5EF4-FFF2-40B4-BE49-F238E27FC236}">
                <a16:creationId xmlns:a16="http://schemas.microsoft.com/office/drawing/2014/main" id="{097F6A0A-6850-C08F-32E4-E4C3F9E9002A}"/>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pic>
        <p:nvPicPr>
          <p:cNvPr id="69" name="Graphic 68" descr="Gears with solid fill">
            <a:extLst>
              <a:ext uri="{FF2B5EF4-FFF2-40B4-BE49-F238E27FC236}">
                <a16:creationId xmlns:a16="http://schemas.microsoft.com/office/drawing/2014/main" id="{908C995C-579F-C791-12D1-B28EB532A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023" y="712112"/>
            <a:ext cx="427671" cy="427671"/>
          </a:xfrm>
          <a:prstGeom prst="rect">
            <a:avLst/>
          </a:prstGeom>
        </p:spPr>
      </p:pic>
      <p:sp>
        <p:nvSpPr>
          <p:cNvPr id="63" name="Slide Number Placeholder 3">
            <a:extLst>
              <a:ext uri="{FF2B5EF4-FFF2-40B4-BE49-F238E27FC236}">
                <a16:creationId xmlns:a16="http://schemas.microsoft.com/office/drawing/2014/main" id="{DD9EAFFC-920C-4E9E-9819-EAA34C6BC2F0}"/>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49</a:t>
            </a:fld>
            <a:endParaRPr lang="en-US"/>
          </a:p>
        </p:txBody>
      </p:sp>
      <p:sp>
        <p:nvSpPr>
          <p:cNvPr id="107" name="Rectangle 106">
            <a:extLst>
              <a:ext uri="{FF2B5EF4-FFF2-40B4-BE49-F238E27FC236}">
                <a16:creationId xmlns:a16="http://schemas.microsoft.com/office/drawing/2014/main" id="{BDC107C0-9996-482B-1DD9-84539509F321}"/>
              </a:ext>
            </a:extLst>
          </p:cNvPr>
          <p:cNvSpPr>
            <a:spLocks/>
          </p:cNvSpPr>
          <p:nvPr/>
        </p:nvSpPr>
        <p:spPr>
          <a:xfrm>
            <a:off x="3189751" y="1129558"/>
            <a:ext cx="2993588" cy="1917794"/>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Evaluate business use case opportunities.</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Pick a pilot product, line or category.</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Evaluate existing barcodes on-pack.</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Select 2D barcodes based on use cases and requirements. </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Identify additional data needs that need to be encoded with the GTIN.</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Understand data and GS1 standards before making decisions.</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endParaRPr lang="en-US" sz="900">
              <a:solidFill>
                <a:srgbClr val="002C6C"/>
              </a:solidFill>
              <a:latin typeface="Verdana"/>
              <a:ea typeface="ＭＳ Ｐゴシック"/>
            </a:endParaRPr>
          </a:p>
        </p:txBody>
      </p:sp>
      <p:sp>
        <p:nvSpPr>
          <p:cNvPr id="108" name="Rectangle 107">
            <a:extLst>
              <a:ext uri="{FF2B5EF4-FFF2-40B4-BE49-F238E27FC236}">
                <a16:creationId xmlns:a16="http://schemas.microsoft.com/office/drawing/2014/main" id="{742B7A1D-8F59-8355-C373-9E60B40619FB}"/>
              </a:ext>
            </a:extLst>
          </p:cNvPr>
          <p:cNvSpPr>
            <a:spLocks/>
          </p:cNvSpPr>
          <p:nvPr/>
        </p:nvSpPr>
        <p:spPr>
          <a:xfrm>
            <a:off x="3189749" y="3295928"/>
            <a:ext cx="5659542" cy="1257101"/>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Align internal stakeholders, such as Supply Chain, IT dept, Marketing.</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Engage with your Solution providers.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Collaborate with a retailer to test POS checkout feasibility for the new 2D code.</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Identify common goals and measures with collaboration partners.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Involve authorities if required in your region.</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endParaRPr lang="en-US" sz="900">
              <a:solidFill>
                <a:srgbClr val="002C6C"/>
              </a:solidFill>
              <a:latin typeface="Verdana"/>
              <a:ea typeface="Verdana"/>
            </a:endParaRPr>
          </a:p>
        </p:txBody>
      </p:sp>
      <p:sp>
        <p:nvSpPr>
          <p:cNvPr id="109" name="Rectangle 108">
            <a:extLst>
              <a:ext uri="{FF2B5EF4-FFF2-40B4-BE49-F238E27FC236}">
                <a16:creationId xmlns:a16="http://schemas.microsoft.com/office/drawing/2014/main" id="{04E6E49D-59DD-4236-7DCB-5E6EDF81195D}"/>
              </a:ext>
            </a:extLst>
          </p:cNvPr>
          <p:cNvSpPr>
            <a:spLocks/>
          </p:cNvSpPr>
          <p:nvPr/>
        </p:nvSpPr>
        <p:spPr>
          <a:xfrm>
            <a:off x="6185872" y="1114361"/>
            <a:ext cx="2853372" cy="1815202"/>
          </a:xfrm>
          <a:prstGeom prst="rect">
            <a:avLst/>
          </a:prstGeom>
          <a:noFill/>
          <a:ln w="12700" cap="flat" cmpd="sng" algn="ctr">
            <a:noFill/>
            <a:prstDash val="solid"/>
          </a:ln>
          <a:effectLst/>
        </p:spPr>
        <p:txBody>
          <a:bodyPr wrap="square" tIns="54000" rtlCol="0" anchor="t">
            <a:spAutoFit/>
          </a:bodyPr>
          <a:lstStyle/>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Ensure technical capabilities for encoding dynamic data (where applicable).</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Assess print capabilities and print quality.</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Check for scanning compatibility with the new barcode.</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Ensure software, hardware and databases are up-to-date.</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endParaRPr lang="en-US" sz="900">
              <a:solidFill>
                <a:srgbClr val="002C6C"/>
              </a:solidFill>
              <a:latin typeface="Verdana"/>
              <a:ea typeface="Verdana"/>
            </a:endParaRPr>
          </a:p>
        </p:txBody>
      </p:sp>
      <p:sp>
        <p:nvSpPr>
          <p:cNvPr id="20" name="AutoShape 2">
            <a:hlinkClick r:id="rId5" action="ppaction://hlinksldjump"/>
            <a:extLst>
              <a:ext uri="{FF2B5EF4-FFF2-40B4-BE49-F238E27FC236}">
                <a16:creationId xmlns:a16="http://schemas.microsoft.com/office/drawing/2014/main" id="{12112291-BEAD-1707-07B2-72A5094E2D88}"/>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22" name="AutoShape 2">
            <a:hlinkClick r:id="rId6" action="ppaction://hlinksldjump"/>
            <a:extLst>
              <a:ext uri="{FF2B5EF4-FFF2-40B4-BE49-F238E27FC236}">
                <a16:creationId xmlns:a16="http://schemas.microsoft.com/office/drawing/2014/main" id="{E5555F37-D2E3-2780-724A-0E1F65237A4F}"/>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23" name="AutoShape 2">
            <a:hlinkClick r:id="rId7" action="ppaction://hlinksldjump"/>
            <a:extLst>
              <a:ext uri="{FF2B5EF4-FFF2-40B4-BE49-F238E27FC236}">
                <a16:creationId xmlns:a16="http://schemas.microsoft.com/office/drawing/2014/main" id="{1136DFB2-098A-6FFE-8CD3-DD13527C928C}"/>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24" name="AutoShape 2">
            <a:hlinkClick r:id="rId8" action="ppaction://hlinksldjump"/>
            <a:extLst>
              <a:ext uri="{FF2B5EF4-FFF2-40B4-BE49-F238E27FC236}">
                <a16:creationId xmlns:a16="http://schemas.microsoft.com/office/drawing/2014/main" id="{C7D4B3E9-D023-1864-AB3D-377A0BCC73D0}"/>
              </a:ext>
            </a:extLst>
          </p:cNvPr>
          <p:cNvSpPr>
            <a:spLocks noChangeArrowheads="1"/>
          </p:cNvSpPr>
          <p:nvPr/>
        </p:nvSpPr>
        <p:spPr bwMode="gray">
          <a:xfrm>
            <a:off x="5492319" y="4535044"/>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HOW</a:t>
            </a:r>
          </a:p>
        </p:txBody>
      </p:sp>
      <p:sp>
        <p:nvSpPr>
          <p:cNvPr id="25" name="AutoShape 2">
            <a:hlinkClick r:id="rId9" action="ppaction://hlinksldjump"/>
            <a:extLst>
              <a:ext uri="{FF2B5EF4-FFF2-40B4-BE49-F238E27FC236}">
                <a16:creationId xmlns:a16="http://schemas.microsoft.com/office/drawing/2014/main" id="{806D90E4-921F-69E1-E1C1-7C65B3878DDE}"/>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36" name="Group 35">
            <a:extLst>
              <a:ext uri="{FF2B5EF4-FFF2-40B4-BE49-F238E27FC236}">
                <a16:creationId xmlns:a16="http://schemas.microsoft.com/office/drawing/2014/main" id="{9DFD893B-A357-8EEF-70C4-414DACE00E7B}"/>
              </a:ext>
            </a:extLst>
          </p:cNvPr>
          <p:cNvGrpSpPr/>
          <p:nvPr/>
        </p:nvGrpSpPr>
        <p:grpSpPr>
          <a:xfrm>
            <a:off x="7405014" y="4531233"/>
            <a:ext cx="186825" cy="186825"/>
            <a:chOff x="9873352" y="6041644"/>
            <a:chExt cx="249100" cy="249100"/>
          </a:xfrm>
        </p:grpSpPr>
        <p:sp>
          <p:nvSpPr>
            <p:cNvPr id="37" name="Oval 36">
              <a:hlinkClick r:id="" action="ppaction://hlinkshowjump?jump=previousslide"/>
              <a:extLst>
                <a:ext uri="{FF2B5EF4-FFF2-40B4-BE49-F238E27FC236}">
                  <a16:creationId xmlns:a16="http://schemas.microsoft.com/office/drawing/2014/main" id="{13EC1E4C-754F-3537-E92C-6B903214BB32}"/>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8" name="Group 37">
              <a:extLst>
                <a:ext uri="{FF2B5EF4-FFF2-40B4-BE49-F238E27FC236}">
                  <a16:creationId xmlns:a16="http://schemas.microsoft.com/office/drawing/2014/main" id="{63AA76D8-20E3-ECC0-5582-504E2499450F}"/>
                </a:ext>
              </a:extLst>
            </p:cNvPr>
            <p:cNvGrpSpPr/>
            <p:nvPr userDrawn="1"/>
          </p:nvGrpSpPr>
          <p:grpSpPr>
            <a:xfrm>
              <a:off x="9971776" y="6136088"/>
              <a:ext cx="41137" cy="66044"/>
              <a:chOff x="3345327" y="4804129"/>
              <a:chExt cx="74099" cy="118964"/>
            </a:xfrm>
          </p:grpSpPr>
          <p:cxnSp>
            <p:nvCxnSpPr>
              <p:cNvPr id="39" name="Straight Connector 38">
                <a:hlinkClick r:id="" action="ppaction://hlinkshowjump?jump=previousslide"/>
                <a:extLst>
                  <a:ext uri="{FF2B5EF4-FFF2-40B4-BE49-F238E27FC236}">
                    <a16:creationId xmlns:a16="http://schemas.microsoft.com/office/drawing/2014/main" id="{5B3705C7-3555-46C0-C00C-56B29F70D372}"/>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hlinkClick r:id="" action="ppaction://hlinkshowjump?jump=previousslide"/>
                <a:extLst>
                  <a:ext uri="{FF2B5EF4-FFF2-40B4-BE49-F238E27FC236}">
                    <a16:creationId xmlns:a16="http://schemas.microsoft.com/office/drawing/2014/main" id="{E146C106-9F2B-CBF7-A99E-6E2AB7ED3B5D}"/>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41" name="Group 40">
            <a:extLst>
              <a:ext uri="{FF2B5EF4-FFF2-40B4-BE49-F238E27FC236}">
                <a16:creationId xmlns:a16="http://schemas.microsoft.com/office/drawing/2014/main" id="{B91336D1-9A04-DE35-E9E5-AFDAE4737934}"/>
              </a:ext>
            </a:extLst>
          </p:cNvPr>
          <p:cNvGrpSpPr/>
          <p:nvPr/>
        </p:nvGrpSpPr>
        <p:grpSpPr>
          <a:xfrm>
            <a:off x="7642346" y="4531233"/>
            <a:ext cx="186825" cy="186825"/>
            <a:chOff x="10189795" y="6045160"/>
            <a:chExt cx="249100" cy="249100"/>
          </a:xfrm>
        </p:grpSpPr>
        <p:sp>
          <p:nvSpPr>
            <p:cNvPr id="42" name="Oval 41">
              <a:hlinkClick r:id="" action="ppaction://hlinkshowjump?jump=nextslide"/>
              <a:extLst>
                <a:ext uri="{FF2B5EF4-FFF2-40B4-BE49-F238E27FC236}">
                  <a16:creationId xmlns:a16="http://schemas.microsoft.com/office/drawing/2014/main" id="{775589EF-6B5F-5A04-4830-A0916C2BFE77}"/>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3" name="Group 42">
              <a:extLst>
                <a:ext uri="{FF2B5EF4-FFF2-40B4-BE49-F238E27FC236}">
                  <a16:creationId xmlns:a16="http://schemas.microsoft.com/office/drawing/2014/main" id="{8406C4AC-283C-F157-0B6A-79080D5ABA67}"/>
                </a:ext>
              </a:extLst>
            </p:cNvPr>
            <p:cNvGrpSpPr/>
            <p:nvPr userDrawn="1"/>
          </p:nvGrpSpPr>
          <p:grpSpPr>
            <a:xfrm flipH="1" flipV="1">
              <a:off x="10297292" y="6133992"/>
              <a:ext cx="41137" cy="66044"/>
              <a:chOff x="3345327" y="4804129"/>
              <a:chExt cx="74099" cy="118964"/>
            </a:xfrm>
          </p:grpSpPr>
          <p:cxnSp>
            <p:nvCxnSpPr>
              <p:cNvPr id="44" name="Straight Connector 43">
                <a:hlinkClick r:id="" action="ppaction://hlinkshowjump?jump=nextslide"/>
                <a:extLst>
                  <a:ext uri="{FF2B5EF4-FFF2-40B4-BE49-F238E27FC236}">
                    <a16:creationId xmlns:a16="http://schemas.microsoft.com/office/drawing/2014/main" id="{C0C3F22A-9A0C-96AF-54F2-2B7F208855E1}"/>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hlinkClick r:id="" action="ppaction://hlinkshowjump?jump=nextslide"/>
                <a:extLst>
                  <a:ext uri="{FF2B5EF4-FFF2-40B4-BE49-F238E27FC236}">
                    <a16:creationId xmlns:a16="http://schemas.microsoft.com/office/drawing/2014/main" id="{12E2780B-61F9-AF73-3DD8-F3A8FA9B3A14}"/>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46" name="Rounded Rectangle 14">
            <a:hlinkClick r:id="rId10"/>
            <a:extLst>
              <a:ext uri="{FF2B5EF4-FFF2-40B4-BE49-F238E27FC236}">
                <a16:creationId xmlns:a16="http://schemas.microsoft.com/office/drawing/2014/main" id="{6AE9D4C3-5159-0568-6FD9-B86B53550636}"/>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1/3</a:t>
            </a:r>
            <a:endParaRPr lang="en-US" sz="800" u="sng" dirty="0">
              <a:solidFill>
                <a:schemeClr val="bg2"/>
              </a:solidFill>
            </a:endParaRPr>
          </a:p>
        </p:txBody>
      </p:sp>
      <p:sp>
        <p:nvSpPr>
          <p:cNvPr id="7" name="Arrow: Right 88">
            <a:hlinkClick r:id="" action="ppaction://hlinkshowjump?jump=lastslideviewed"/>
            <a:extLst>
              <a:ext uri="{FF2B5EF4-FFF2-40B4-BE49-F238E27FC236}">
                <a16:creationId xmlns:a16="http://schemas.microsoft.com/office/drawing/2014/main" id="{AA44D9E7-8A3E-370C-08E6-C9C8A457577B}"/>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9" name="Graphic 8">
            <a:hlinkClick r:id="rId11" action="ppaction://hlinksldjump"/>
            <a:extLst>
              <a:ext uri="{FF2B5EF4-FFF2-40B4-BE49-F238E27FC236}">
                <a16:creationId xmlns:a16="http://schemas.microsoft.com/office/drawing/2014/main" id="{B699261F-7F27-DD26-2794-2D1CD8DE9A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269827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F457973-5D4A-4303-977B-A8F2758E43AF}"/>
              </a:ext>
            </a:extLst>
          </p:cNvPr>
          <p:cNvSpPr/>
          <p:nvPr/>
        </p:nvSpPr>
        <p:spPr>
          <a:xfrm>
            <a:off x="1966" y="-2315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68" name="Rounded Rectangle 93">
            <a:extLst>
              <a:ext uri="{FF2B5EF4-FFF2-40B4-BE49-F238E27FC236}">
                <a16:creationId xmlns:a16="http://schemas.microsoft.com/office/drawing/2014/main" id="{3C388DEF-C6E3-477A-A660-AE3D0F5C2AA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WHY</a:t>
            </a: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50" name="Title 1">
            <a:extLst>
              <a:ext uri="{FF2B5EF4-FFF2-40B4-BE49-F238E27FC236}">
                <a16:creationId xmlns:a16="http://schemas.microsoft.com/office/drawing/2014/main" id="{2784B0B9-E27C-420D-A689-B4EEEA55FF1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Piloting 2D barcodes</a:t>
            </a:r>
          </a:p>
        </p:txBody>
      </p:sp>
      <p:cxnSp>
        <p:nvCxnSpPr>
          <p:cNvPr id="55" name="Straight Connector 54">
            <a:extLst>
              <a:ext uri="{FF2B5EF4-FFF2-40B4-BE49-F238E27FC236}">
                <a16:creationId xmlns:a16="http://schemas.microsoft.com/office/drawing/2014/main" id="{DF58F752-212B-469A-990E-BE3E3B040CF8}"/>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EA5CDC3-0F8E-BB65-22D2-CD1E6F67218C}"/>
              </a:ext>
            </a:extLst>
          </p:cNvPr>
          <p:cNvGrpSpPr/>
          <p:nvPr/>
        </p:nvGrpSpPr>
        <p:grpSpPr>
          <a:xfrm>
            <a:off x="3156845" y="1224293"/>
            <a:ext cx="5673852" cy="3098687"/>
            <a:chOff x="3156845" y="1224293"/>
            <a:chExt cx="5673852" cy="3098687"/>
          </a:xfrm>
        </p:grpSpPr>
        <p:grpSp>
          <p:nvGrpSpPr>
            <p:cNvPr id="9" name="Group 8">
              <a:extLst>
                <a:ext uri="{FF2B5EF4-FFF2-40B4-BE49-F238E27FC236}">
                  <a16:creationId xmlns:a16="http://schemas.microsoft.com/office/drawing/2014/main" id="{D49CAD3E-6E73-AFD2-5607-CCD8A701CDE7}"/>
                </a:ext>
              </a:extLst>
            </p:cNvPr>
            <p:cNvGrpSpPr/>
            <p:nvPr/>
          </p:nvGrpSpPr>
          <p:grpSpPr>
            <a:xfrm>
              <a:off x="6066085" y="2312886"/>
              <a:ext cx="2764612" cy="797099"/>
              <a:chOff x="6066085" y="2312886"/>
              <a:chExt cx="2764612" cy="797099"/>
            </a:xfrm>
          </p:grpSpPr>
          <p:sp>
            <p:nvSpPr>
              <p:cNvPr id="76" name="TextBox 75">
                <a:extLst>
                  <a:ext uri="{FF2B5EF4-FFF2-40B4-BE49-F238E27FC236}">
                    <a16:creationId xmlns:a16="http://schemas.microsoft.com/office/drawing/2014/main" id="{1F889FE2-DC46-4317-89E3-0D7C48567489}"/>
                  </a:ext>
                </a:extLst>
              </p:cNvPr>
              <p:cNvSpPr txBox="1"/>
              <p:nvPr/>
            </p:nvSpPr>
            <p:spPr>
              <a:xfrm>
                <a:off x="6863184" y="2565748"/>
                <a:ext cx="1967513" cy="253916"/>
              </a:xfrm>
              <a:prstGeom prst="rect">
                <a:avLst/>
              </a:prstGeom>
              <a:noFill/>
            </p:spPr>
            <p:txBody>
              <a:bodyPr wrap="square"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Inventory Management</a:t>
                </a:r>
              </a:p>
            </p:txBody>
          </p:sp>
          <p:pic>
            <p:nvPicPr>
              <p:cNvPr id="78" name="Picture 77">
                <a:extLst>
                  <a:ext uri="{FF2B5EF4-FFF2-40B4-BE49-F238E27FC236}">
                    <a16:creationId xmlns:a16="http://schemas.microsoft.com/office/drawing/2014/main" id="{C24D2AD1-6FE4-4192-B534-424B6B9F7EDC}"/>
                  </a:ext>
                </a:extLst>
              </p:cNvPr>
              <p:cNvPicPr>
                <a:picLocks noChangeAspect="1"/>
              </p:cNvPicPr>
              <p:nvPr/>
            </p:nvPicPr>
            <p:blipFill>
              <a:blip r:embed="rId6"/>
              <a:stretch>
                <a:fillRect/>
              </a:stretch>
            </p:blipFill>
            <p:spPr>
              <a:xfrm>
                <a:off x="6066085" y="2312886"/>
                <a:ext cx="797099" cy="797099"/>
              </a:xfrm>
              <a:prstGeom prst="rect">
                <a:avLst/>
              </a:prstGeom>
            </p:spPr>
          </p:pic>
        </p:grpSp>
        <p:grpSp>
          <p:nvGrpSpPr>
            <p:cNvPr id="7" name="Group 6">
              <a:extLst>
                <a:ext uri="{FF2B5EF4-FFF2-40B4-BE49-F238E27FC236}">
                  <a16:creationId xmlns:a16="http://schemas.microsoft.com/office/drawing/2014/main" id="{F9D7A6AA-2D3E-A2AD-7811-890CFD6735A0}"/>
                </a:ext>
              </a:extLst>
            </p:cNvPr>
            <p:cNvGrpSpPr/>
            <p:nvPr/>
          </p:nvGrpSpPr>
          <p:grpSpPr>
            <a:xfrm>
              <a:off x="3161780" y="2312886"/>
              <a:ext cx="2666221" cy="767036"/>
              <a:chOff x="3161780" y="2312886"/>
              <a:chExt cx="2666221" cy="767036"/>
            </a:xfrm>
          </p:grpSpPr>
          <p:sp>
            <p:nvSpPr>
              <p:cNvPr id="79" name="TextBox 78">
                <a:extLst>
                  <a:ext uri="{FF2B5EF4-FFF2-40B4-BE49-F238E27FC236}">
                    <a16:creationId xmlns:a16="http://schemas.microsoft.com/office/drawing/2014/main" id="{6964ECCA-E26D-4821-ADE8-0B4E7D5C9DDE}"/>
                  </a:ext>
                </a:extLst>
              </p:cNvPr>
              <p:cNvSpPr txBox="1"/>
              <p:nvPr/>
            </p:nvSpPr>
            <p:spPr>
              <a:xfrm>
                <a:off x="3961006" y="2565748"/>
                <a:ext cx="1866995" cy="253916"/>
              </a:xfrm>
              <a:prstGeom prst="rect">
                <a:avLst/>
              </a:prstGeom>
              <a:noFill/>
            </p:spPr>
            <p:txBody>
              <a:bodyPr wrap="square" rIns="0"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Sustainability</a:t>
                </a:r>
              </a:p>
            </p:txBody>
          </p:sp>
          <p:pic>
            <p:nvPicPr>
              <p:cNvPr id="80" name="Picture 79">
                <a:extLst>
                  <a:ext uri="{FF2B5EF4-FFF2-40B4-BE49-F238E27FC236}">
                    <a16:creationId xmlns:a16="http://schemas.microsoft.com/office/drawing/2014/main" id="{860A6C73-48F5-4A2C-B679-72E7560B7EC8}"/>
                  </a:ext>
                </a:extLst>
              </p:cNvPr>
              <p:cNvPicPr>
                <a:picLocks noChangeAspect="1"/>
              </p:cNvPicPr>
              <p:nvPr/>
            </p:nvPicPr>
            <p:blipFill>
              <a:blip r:embed="rId7"/>
              <a:stretch>
                <a:fillRect/>
              </a:stretch>
            </p:blipFill>
            <p:spPr>
              <a:xfrm>
                <a:off x="3161780" y="2312886"/>
                <a:ext cx="767036" cy="767036"/>
              </a:xfrm>
              <a:prstGeom prst="rect">
                <a:avLst/>
              </a:prstGeom>
            </p:spPr>
          </p:pic>
        </p:grpSp>
        <p:grpSp>
          <p:nvGrpSpPr>
            <p:cNvPr id="4" name="Group 3">
              <a:extLst>
                <a:ext uri="{FF2B5EF4-FFF2-40B4-BE49-F238E27FC236}">
                  <a16:creationId xmlns:a16="http://schemas.microsoft.com/office/drawing/2014/main" id="{3B26F5FF-B917-78E2-E1B9-A2E34B31F260}"/>
                </a:ext>
              </a:extLst>
            </p:cNvPr>
            <p:cNvGrpSpPr/>
            <p:nvPr/>
          </p:nvGrpSpPr>
          <p:grpSpPr>
            <a:xfrm>
              <a:off x="6110932" y="1224294"/>
              <a:ext cx="2381270" cy="743891"/>
              <a:chOff x="6110932" y="1224294"/>
              <a:chExt cx="2381270" cy="743891"/>
            </a:xfrm>
          </p:grpSpPr>
          <p:pic>
            <p:nvPicPr>
              <p:cNvPr id="82" name="Picture 81">
                <a:extLst>
                  <a:ext uri="{FF2B5EF4-FFF2-40B4-BE49-F238E27FC236}">
                    <a16:creationId xmlns:a16="http://schemas.microsoft.com/office/drawing/2014/main" id="{91243D5E-5C14-480C-8C69-FA1395319E40}"/>
                  </a:ext>
                </a:extLst>
              </p:cNvPr>
              <p:cNvPicPr>
                <a:picLocks noChangeAspect="1"/>
              </p:cNvPicPr>
              <p:nvPr/>
            </p:nvPicPr>
            <p:blipFill>
              <a:blip r:embed="rId8"/>
              <a:stretch>
                <a:fillRect/>
              </a:stretch>
            </p:blipFill>
            <p:spPr>
              <a:xfrm>
                <a:off x="6110932" y="1224294"/>
                <a:ext cx="743891" cy="743891"/>
              </a:xfrm>
              <a:prstGeom prst="rect">
                <a:avLst/>
              </a:prstGeom>
            </p:spPr>
          </p:pic>
          <p:sp>
            <p:nvSpPr>
              <p:cNvPr id="83" name="TextBox 82">
                <a:extLst>
                  <a:ext uri="{FF2B5EF4-FFF2-40B4-BE49-F238E27FC236}">
                    <a16:creationId xmlns:a16="http://schemas.microsoft.com/office/drawing/2014/main" id="{8D347092-1FE9-42FA-B59D-D305EC2DC2AD}"/>
                  </a:ext>
                </a:extLst>
              </p:cNvPr>
              <p:cNvSpPr txBox="1"/>
              <p:nvPr/>
            </p:nvSpPr>
            <p:spPr>
              <a:xfrm>
                <a:off x="6854823" y="1472345"/>
                <a:ext cx="1637379" cy="253916"/>
              </a:xfrm>
              <a:prstGeom prst="rect">
                <a:avLst/>
              </a:prstGeom>
              <a:noFill/>
            </p:spPr>
            <p:txBody>
              <a:bodyPr wrap="square"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Safety</a:t>
                </a:r>
              </a:p>
            </p:txBody>
          </p:sp>
        </p:grpSp>
        <p:grpSp>
          <p:nvGrpSpPr>
            <p:cNvPr id="2" name="Group 1">
              <a:extLst>
                <a:ext uri="{FF2B5EF4-FFF2-40B4-BE49-F238E27FC236}">
                  <a16:creationId xmlns:a16="http://schemas.microsoft.com/office/drawing/2014/main" id="{7363F1C4-1D77-846C-460E-2E936A068F8A}"/>
                </a:ext>
              </a:extLst>
            </p:cNvPr>
            <p:cNvGrpSpPr/>
            <p:nvPr/>
          </p:nvGrpSpPr>
          <p:grpSpPr>
            <a:xfrm>
              <a:off x="3156845" y="1224293"/>
              <a:ext cx="2833967" cy="767036"/>
              <a:chOff x="3156845" y="1224293"/>
              <a:chExt cx="2833967" cy="767036"/>
            </a:xfrm>
          </p:grpSpPr>
          <p:pic>
            <p:nvPicPr>
              <p:cNvPr id="85" name="Picture 84">
                <a:extLst>
                  <a:ext uri="{FF2B5EF4-FFF2-40B4-BE49-F238E27FC236}">
                    <a16:creationId xmlns:a16="http://schemas.microsoft.com/office/drawing/2014/main" id="{F4DEBACD-CD39-4D62-8097-FD7D3EA68790}"/>
                  </a:ext>
                </a:extLst>
              </p:cNvPr>
              <p:cNvPicPr>
                <a:picLocks noChangeAspect="1"/>
              </p:cNvPicPr>
              <p:nvPr/>
            </p:nvPicPr>
            <p:blipFill>
              <a:blip r:embed="rId9"/>
              <a:stretch>
                <a:fillRect/>
              </a:stretch>
            </p:blipFill>
            <p:spPr>
              <a:xfrm>
                <a:off x="3156845" y="1224293"/>
                <a:ext cx="767036" cy="767036"/>
              </a:xfrm>
              <a:prstGeom prst="rect">
                <a:avLst/>
              </a:prstGeom>
            </p:spPr>
          </p:pic>
          <p:sp>
            <p:nvSpPr>
              <p:cNvPr id="86" name="TextBox 85">
                <a:extLst>
                  <a:ext uri="{FF2B5EF4-FFF2-40B4-BE49-F238E27FC236}">
                    <a16:creationId xmlns:a16="http://schemas.microsoft.com/office/drawing/2014/main" id="{31388F4F-1DC9-4FFD-9B11-22CEBFDE802E}"/>
                  </a:ext>
                </a:extLst>
              </p:cNvPr>
              <p:cNvSpPr txBox="1"/>
              <p:nvPr/>
            </p:nvSpPr>
            <p:spPr>
              <a:xfrm>
                <a:off x="3961006" y="1472345"/>
                <a:ext cx="2029806" cy="253916"/>
              </a:xfrm>
              <a:prstGeom prst="rect">
                <a:avLst/>
              </a:prstGeom>
              <a:noFill/>
            </p:spPr>
            <p:txBody>
              <a:bodyPr wrap="square" rIns="0"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Consumer Engagement</a:t>
                </a:r>
              </a:p>
            </p:txBody>
          </p:sp>
        </p:grpSp>
        <p:grpSp>
          <p:nvGrpSpPr>
            <p:cNvPr id="11" name="Group 10">
              <a:extLst>
                <a:ext uri="{FF2B5EF4-FFF2-40B4-BE49-F238E27FC236}">
                  <a16:creationId xmlns:a16="http://schemas.microsoft.com/office/drawing/2014/main" id="{4AA3527D-E267-4F38-014A-559BE041D7F1}"/>
                </a:ext>
              </a:extLst>
            </p:cNvPr>
            <p:cNvGrpSpPr/>
            <p:nvPr/>
          </p:nvGrpSpPr>
          <p:grpSpPr>
            <a:xfrm>
              <a:off x="3161781" y="3555945"/>
              <a:ext cx="2546088" cy="750800"/>
              <a:chOff x="3161781" y="3555945"/>
              <a:chExt cx="2546088" cy="750800"/>
            </a:xfrm>
          </p:grpSpPr>
          <p:pic>
            <p:nvPicPr>
              <p:cNvPr id="88" name="Picture 87">
                <a:extLst>
                  <a:ext uri="{FF2B5EF4-FFF2-40B4-BE49-F238E27FC236}">
                    <a16:creationId xmlns:a16="http://schemas.microsoft.com/office/drawing/2014/main" id="{0EAD520F-3906-4185-8F5C-C9F62F9DCD78}"/>
                  </a:ext>
                </a:extLst>
              </p:cNvPr>
              <p:cNvPicPr>
                <a:picLocks noChangeAspect="1"/>
              </p:cNvPicPr>
              <p:nvPr/>
            </p:nvPicPr>
            <p:blipFill>
              <a:blip r:embed="rId10"/>
              <a:stretch>
                <a:fillRect/>
              </a:stretch>
            </p:blipFill>
            <p:spPr>
              <a:xfrm>
                <a:off x="3161781" y="3555945"/>
                <a:ext cx="750800" cy="750800"/>
              </a:xfrm>
              <a:prstGeom prst="rect">
                <a:avLst/>
              </a:prstGeom>
            </p:spPr>
          </p:pic>
          <p:sp>
            <p:nvSpPr>
              <p:cNvPr id="89" name="TextBox 88">
                <a:extLst>
                  <a:ext uri="{FF2B5EF4-FFF2-40B4-BE49-F238E27FC236}">
                    <a16:creationId xmlns:a16="http://schemas.microsoft.com/office/drawing/2014/main" id="{E530F1C1-1B3C-4D79-9C7C-FFCA17BF0580}"/>
                  </a:ext>
                </a:extLst>
              </p:cNvPr>
              <p:cNvSpPr txBox="1"/>
              <p:nvPr/>
            </p:nvSpPr>
            <p:spPr>
              <a:xfrm>
                <a:off x="3980269" y="3804387"/>
                <a:ext cx="1727600" cy="253916"/>
              </a:xfrm>
              <a:prstGeom prst="rect">
                <a:avLst/>
              </a:prstGeom>
              <a:noFill/>
            </p:spPr>
            <p:txBody>
              <a:bodyPr wrap="square"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2C6C"/>
                    </a:solidFill>
                    <a:effectLst/>
                    <a:uLnTx/>
                    <a:uFillTx/>
                    <a:latin typeface="Verdana"/>
                    <a:ea typeface="+mn-ea"/>
                    <a:cs typeface="+mn-cs"/>
                  </a:rPr>
                  <a:t>Traceability</a:t>
                </a:r>
              </a:p>
            </p:txBody>
          </p:sp>
        </p:grpSp>
        <p:grpSp>
          <p:nvGrpSpPr>
            <p:cNvPr id="12" name="Group 11">
              <a:extLst>
                <a:ext uri="{FF2B5EF4-FFF2-40B4-BE49-F238E27FC236}">
                  <a16:creationId xmlns:a16="http://schemas.microsoft.com/office/drawing/2014/main" id="{7832331F-7B64-23E1-9D21-0EDC1296A893}"/>
                </a:ext>
              </a:extLst>
            </p:cNvPr>
            <p:cNvGrpSpPr/>
            <p:nvPr/>
          </p:nvGrpSpPr>
          <p:grpSpPr>
            <a:xfrm>
              <a:off x="6098274" y="3555944"/>
              <a:ext cx="2561528" cy="767036"/>
              <a:chOff x="6098274" y="3555944"/>
              <a:chExt cx="2561528" cy="767036"/>
            </a:xfrm>
          </p:grpSpPr>
          <p:sp>
            <p:nvSpPr>
              <p:cNvPr id="91" name="TextBox 90">
                <a:extLst>
                  <a:ext uri="{FF2B5EF4-FFF2-40B4-BE49-F238E27FC236}">
                    <a16:creationId xmlns:a16="http://schemas.microsoft.com/office/drawing/2014/main" id="{713419D3-5417-4FB5-B9E5-DD4D0D09EB4E}"/>
                  </a:ext>
                </a:extLst>
              </p:cNvPr>
              <p:cNvSpPr txBox="1"/>
              <p:nvPr/>
            </p:nvSpPr>
            <p:spPr>
              <a:xfrm>
                <a:off x="6863184" y="3804387"/>
                <a:ext cx="1796618" cy="253916"/>
              </a:xfrm>
              <a:prstGeom prst="rect">
                <a:avLst/>
              </a:prstGeom>
              <a:noFill/>
            </p:spPr>
            <p:txBody>
              <a:bodyPr wrap="square"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Improved Packaging</a:t>
                </a:r>
              </a:p>
            </p:txBody>
          </p:sp>
          <p:pic>
            <p:nvPicPr>
              <p:cNvPr id="93" name="Picture 92">
                <a:extLst>
                  <a:ext uri="{FF2B5EF4-FFF2-40B4-BE49-F238E27FC236}">
                    <a16:creationId xmlns:a16="http://schemas.microsoft.com/office/drawing/2014/main" id="{3D2179A1-1CC7-4410-BFD0-BEDC6B5A483C}"/>
                  </a:ext>
                </a:extLst>
              </p:cNvPr>
              <p:cNvPicPr>
                <a:picLocks noChangeAspect="1"/>
              </p:cNvPicPr>
              <p:nvPr/>
            </p:nvPicPr>
            <p:blipFill>
              <a:blip r:embed="rId11"/>
              <a:stretch>
                <a:fillRect/>
              </a:stretch>
            </p:blipFill>
            <p:spPr>
              <a:xfrm>
                <a:off x="6098274" y="3555944"/>
                <a:ext cx="767036" cy="767036"/>
              </a:xfrm>
              <a:prstGeom prst="rect">
                <a:avLst/>
              </a:prstGeom>
            </p:spPr>
          </p:pic>
        </p:grpSp>
      </p:grpSp>
      <p:cxnSp>
        <p:nvCxnSpPr>
          <p:cNvPr id="94" name="Straight Connector 93">
            <a:extLst>
              <a:ext uri="{FF2B5EF4-FFF2-40B4-BE49-F238E27FC236}">
                <a16:creationId xmlns:a16="http://schemas.microsoft.com/office/drawing/2014/main" id="{A55023E5-0032-44EB-9A68-4C191B7B977E}"/>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6B338982-D1BD-469D-8B6F-671EB595C13B}"/>
              </a:ext>
            </a:extLst>
          </p:cNvPr>
          <p:cNvSpPr/>
          <p:nvPr/>
        </p:nvSpPr>
        <p:spPr>
          <a:xfrm>
            <a:off x="5125501" y="828003"/>
            <a:ext cx="1318303" cy="204580"/>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KEY DRIVERS</a:t>
            </a:r>
          </a:p>
        </p:txBody>
      </p:sp>
      <p:grpSp>
        <p:nvGrpSpPr>
          <p:cNvPr id="96" name="Group 95">
            <a:extLst>
              <a:ext uri="{FF2B5EF4-FFF2-40B4-BE49-F238E27FC236}">
                <a16:creationId xmlns:a16="http://schemas.microsoft.com/office/drawing/2014/main" id="{F4209ACD-D711-401A-8756-0404F8319F9C}"/>
              </a:ext>
            </a:extLst>
          </p:cNvPr>
          <p:cNvGrpSpPr/>
          <p:nvPr/>
        </p:nvGrpSpPr>
        <p:grpSpPr>
          <a:xfrm>
            <a:off x="125709" y="694902"/>
            <a:ext cx="456300" cy="455879"/>
            <a:chOff x="4727848" y="1172232"/>
            <a:chExt cx="608400" cy="607839"/>
          </a:xfrm>
        </p:grpSpPr>
        <p:sp>
          <p:nvSpPr>
            <p:cNvPr id="97" name="Oval 20">
              <a:extLst>
                <a:ext uri="{FF2B5EF4-FFF2-40B4-BE49-F238E27FC236}">
                  <a16:creationId xmlns:a16="http://schemas.microsoft.com/office/drawing/2014/main" id="{D0000879-C528-4BCA-AD8C-CA7F73A1FFE8}"/>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98" name="Groupe 355">
              <a:extLst>
                <a:ext uri="{FF2B5EF4-FFF2-40B4-BE49-F238E27FC236}">
                  <a16:creationId xmlns:a16="http://schemas.microsoft.com/office/drawing/2014/main" id="{3CDECEA4-D270-496B-9445-368EADB5738F}"/>
                </a:ext>
              </a:extLst>
            </p:cNvPr>
            <p:cNvGrpSpPr/>
            <p:nvPr/>
          </p:nvGrpSpPr>
          <p:grpSpPr>
            <a:xfrm>
              <a:off x="4869880" y="1285172"/>
              <a:ext cx="323920" cy="381923"/>
              <a:chOff x="9153875" y="3671977"/>
              <a:chExt cx="363537" cy="428625"/>
            </a:xfrm>
            <a:solidFill>
              <a:srgbClr val="007D74"/>
            </a:solidFill>
          </p:grpSpPr>
          <p:sp>
            <p:nvSpPr>
              <p:cNvPr id="99" name="Freeform 76">
                <a:extLst>
                  <a:ext uri="{FF2B5EF4-FFF2-40B4-BE49-F238E27FC236}">
                    <a16:creationId xmlns:a16="http://schemas.microsoft.com/office/drawing/2014/main" id="{9B96C567-EA62-464B-A587-5098FA37E7A2}"/>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0" name="Freeform 77">
                <a:extLst>
                  <a:ext uri="{FF2B5EF4-FFF2-40B4-BE49-F238E27FC236}">
                    <a16:creationId xmlns:a16="http://schemas.microsoft.com/office/drawing/2014/main" id="{9374EB1D-31C7-4D84-A3AB-577B5A39125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1" name="Freeform 78">
                <a:extLst>
                  <a:ext uri="{FF2B5EF4-FFF2-40B4-BE49-F238E27FC236}">
                    <a16:creationId xmlns:a16="http://schemas.microsoft.com/office/drawing/2014/main" id="{3C8327C8-B3A8-4FAE-8518-14D4492306EF}"/>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2" name="Freeform 79">
                <a:extLst>
                  <a:ext uri="{FF2B5EF4-FFF2-40B4-BE49-F238E27FC236}">
                    <a16:creationId xmlns:a16="http://schemas.microsoft.com/office/drawing/2014/main" id="{CC03CCA0-6394-4D48-B160-3F1B223B3472}"/>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3" name="Freeform 80">
                <a:extLst>
                  <a:ext uri="{FF2B5EF4-FFF2-40B4-BE49-F238E27FC236}">
                    <a16:creationId xmlns:a16="http://schemas.microsoft.com/office/drawing/2014/main" id="{94F27011-879F-484E-B1AD-0A9E8500B271}"/>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4" name="Freeform 81">
                <a:extLst>
                  <a:ext uri="{FF2B5EF4-FFF2-40B4-BE49-F238E27FC236}">
                    <a16:creationId xmlns:a16="http://schemas.microsoft.com/office/drawing/2014/main" id="{E2B007D5-6B97-43EA-B9C1-56FEA7D7322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sp>
        <p:nvSpPr>
          <p:cNvPr id="34" name="AutoShape 2">
            <a:hlinkClick r:id="rId12" action="ppaction://hlinksldjump"/>
            <a:extLst>
              <a:ext uri="{FF2B5EF4-FFF2-40B4-BE49-F238E27FC236}">
                <a16:creationId xmlns:a16="http://schemas.microsoft.com/office/drawing/2014/main" id="{15A705C8-154C-F623-F0FD-B78D724BDCE7}"/>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WHY</a:t>
            </a:r>
          </a:p>
        </p:txBody>
      </p:sp>
      <p:sp>
        <p:nvSpPr>
          <p:cNvPr id="36" name="AutoShape 2">
            <a:hlinkClick r:id="rId13" action="ppaction://hlinksldjump"/>
            <a:extLst>
              <a:ext uri="{FF2B5EF4-FFF2-40B4-BE49-F238E27FC236}">
                <a16:creationId xmlns:a16="http://schemas.microsoft.com/office/drawing/2014/main" id="{DCA19681-1492-82FB-57E0-777363E821FB}"/>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38" name="AutoShape 2">
            <a:hlinkClick r:id="rId14" action="ppaction://hlinksldjump"/>
            <a:extLst>
              <a:ext uri="{FF2B5EF4-FFF2-40B4-BE49-F238E27FC236}">
                <a16:creationId xmlns:a16="http://schemas.microsoft.com/office/drawing/2014/main" id="{200A5068-2517-CD45-CE16-473187991F72}"/>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39" name="AutoShape 2">
            <a:hlinkClick r:id="rId15" action="ppaction://hlinksldjump"/>
            <a:extLst>
              <a:ext uri="{FF2B5EF4-FFF2-40B4-BE49-F238E27FC236}">
                <a16:creationId xmlns:a16="http://schemas.microsoft.com/office/drawing/2014/main" id="{F9AED9BD-5B68-1D41-EC83-40A985A0194C}"/>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40" name="AutoShape 2">
            <a:hlinkClick r:id="rId16" action="ppaction://hlinksldjump"/>
            <a:extLst>
              <a:ext uri="{FF2B5EF4-FFF2-40B4-BE49-F238E27FC236}">
                <a16:creationId xmlns:a16="http://schemas.microsoft.com/office/drawing/2014/main" id="{0DFA5540-507E-25E0-45A4-ABEC49D2DD1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REPORT &amp; LEARN</a:t>
            </a:r>
          </a:p>
        </p:txBody>
      </p:sp>
      <p:grpSp>
        <p:nvGrpSpPr>
          <p:cNvPr id="3" name="Group 2">
            <a:extLst>
              <a:ext uri="{FF2B5EF4-FFF2-40B4-BE49-F238E27FC236}">
                <a16:creationId xmlns:a16="http://schemas.microsoft.com/office/drawing/2014/main" id="{07122DEF-5915-D07D-93CC-D9AA02464EEE}"/>
              </a:ext>
            </a:extLst>
          </p:cNvPr>
          <p:cNvGrpSpPr/>
          <p:nvPr/>
        </p:nvGrpSpPr>
        <p:grpSpPr>
          <a:xfrm>
            <a:off x="7405014" y="4531233"/>
            <a:ext cx="186825" cy="186825"/>
            <a:chOff x="9873352" y="6041644"/>
            <a:chExt cx="249100" cy="249100"/>
          </a:xfrm>
        </p:grpSpPr>
        <p:sp>
          <p:nvSpPr>
            <p:cNvPr id="6" name="Oval 5">
              <a:hlinkClick r:id="" action="ppaction://hlinkshowjump?jump=previousslide"/>
              <a:extLst>
                <a:ext uri="{FF2B5EF4-FFF2-40B4-BE49-F238E27FC236}">
                  <a16:creationId xmlns:a16="http://schemas.microsoft.com/office/drawing/2014/main" id="{65F1893F-47B9-56D5-2EC5-33F4D345BF87}"/>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7E974AE0-63B3-6D25-883D-B966E2A06DA2}"/>
                </a:ext>
              </a:extLst>
            </p:cNvPr>
            <p:cNvGrpSpPr/>
            <p:nvPr userDrawn="1"/>
          </p:nvGrpSpPr>
          <p:grpSpPr>
            <a:xfrm>
              <a:off x="9971776" y="6136088"/>
              <a:ext cx="41137" cy="66044"/>
              <a:chOff x="3345327" y="4804129"/>
              <a:chExt cx="74099" cy="118964"/>
            </a:xfrm>
          </p:grpSpPr>
          <p:cxnSp>
            <p:nvCxnSpPr>
              <p:cNvPr id="10" name="Straight Connector 9">
                <a:hlinkClick r:id="" action="ppaction://hlinkshowjump?jump=previousslide"/>
                <a:extLst>
                  <a:ext uri="{FF2B5EF4-FFF2-40B4-BE49-F238E27FC236}">
                    <a16:creationId xmlns:a16="http://schemas.microsoft.com/office/drawing/2014/main" id="{02CB2678-73F9-1689-71A7-42E3EB252220}"/>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hlinkClick r:id="" action="ppaction://hlinkshowjump?jump=previousslide"/>
                <a:extLst>
                  <a:ext uri="{FF2B5EF4-FFF2-40B4-BE49-F238E27FC236}">
                    <a16:creationId xmlns:a16="http://schemas.microsoft.com/office/drawing/2014/main" id="{4CF062E4-A22E-F3A8-40B0-72650B18D0A8}"/>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15" name="Group 14">
            <a:extLst>
              <a:ext uri="{FF2B5EF4-FFF2-40B4-BE49-F238E27FC236}">
                <a16:creationId xmlns:a16="http://schemas.microsoft.com/office/drawing/2014/main" id="{95F3B0D9-517C-2564-FF33-9D48FB2FFEE3}"/>
              </a:ext>
            </a:extLst>
          </p:cNvPr>
          <p:cNvGrpSpPr/>
          <p:nvPr/>
        </p:nvGrpSpPr>
        <p:grpSpPr>
          <a:xfrm>
            <a:off x="7642346" y="4531233"/>
            <a:ext cx="186825" cy="186825"/>
            <a:chOff x="10189795" y="6045160"/>
            <a:chExt cx="249100" cy="249100"/>
          </a:xfrm>
        </p:grpSpPr>
        <p:sp>
          <p:nvSpPr>
            <p:cNvPr id="16" name="Oval 15">
              <a:hlinkClick r:id="" action="ppaction://hlinkshowjump?jump=nextslide"/>
              <a:extLst>
                <a:ext uri="{FF2B5EF4-FFF2-40B4-BE49-F238E27FC236}">
                  <a16:creationId xmlns:a16="http://schemas.microsoft.com/office/drawing/2014/main" id="{FF363B6C-8E2B-D1CB-9E8B-1646E6EE766C}"/>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7" name="Group 16">
              <a:extLst>
                <a:ext uri="{FF2B5EF4-FFF2-40B4-BE49-F238E27FC236}">
                  <a16:creationId xmlns:a16="http://schemas.microsoft.com/office/drawing/2014/main" id="{C2C2D8CD-F54C-A9E7-6981-019CDEF72553}"/>
                </a:ext>
              </a:extLst>
            </p:cNvPr>
            <p:cNvGrpSpPr/>
            <p:nvPr userDrawn="1"/>
          </p:nvGrpSpPr>
          <p:grpSpPr>
            <a:xfrm flipH="1" flipV="1">
              <a:off x="10297292" y="6133992"/>
              <a:ext cx="41137" cy="66044"/>
              <a:chOff x="3345327" y="4804129"/>
              <a:chExt cx="74099" cy="118964"/>
            </a:xfrm>
          </p:grpSpPr>
          <p:cxnSp>
            <p:nvCxnSpPr>
              <p:cNvPr id="18" name="Straight Connector 17">
                <a:hlinkClick r:id="" action="ppaction://hlinkshowjump?jump=nextslide"/>
                <a:extLst>
                  <a:ext uri="{FF2B5EF4-FFF2-40B4-BE49-F238E27FC236}">
                    <a16:creationId xmlns:a16="http://schemas.microsoft.com/office/drawing/2014/main" id="{A4A47E40-6123-055C-54B2-35EBF87F83B3}"/>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hlinkClick r:id="" action="ppaction://hlinkshowjump?jump=nextslide"/>
                <a:extLst>
                  <a:ext uri="{FF2B5EF4-FFF2-40B4-BE49-F238E27FC236}">
                    <a16:creationId xmlns:a16="http://schemas.microsoft.com/office/drawing/2014/main" id="{A454D9AC-3668-9A01-D38A-83EF375948AE}"/>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20" name="Rounded Rectangle 14">
            <a:hlinkClick r:id="rId17"/>
            <a:extLst>
              <a:ext uri="{FF2B5EF4-FFF2-40B4-BE49-F238E27FC236}">
                <a16:creationId xmlns:a16="http://schemas.microsoft.com/office/drawing/2014/main" id="{06AF73A2-4C31-A292-917B-55961A2B7509}"/>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3/8</a:t>
            </a:r>
            <a:endParaRPr lang="en-US" sz="800" u="sng" dirty="0">
              <a:solidFill>
                <a:schemeClr val="bg2"/>
              </a:solidFill>
            </a:endParaRPr>
          </a:p>
        </p:txBody>
      </p:sp>
      <p:sp>
        <p:nvSpPr>
          <p:cNvPr id="21" name="Arrow: Right 88">
            <a:hlinkClick r:id="" action="ppaction://hlinkshowjump?jump=lastslideviewed"/>
            <a:extLst>
              <a:ext uri="{FF2B5EF4-FFF2-40B4-BE49-F238E27FC236}">
                <a16:creationId xmlns:a16="http://schemas.microsoft.com/office/drawing/2014/main" id="{DAD83392-AD87-28BC-E64B-058585B71593}"/>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24" name="Graphic 23">
            <a:hlinkClick r:id="rId18" action="ppaction://hlinksldjump"/>
            <a:extLst>
              <a:ext uri="{FF2B5EF4-FFF2-40B4-BE49-F238E27FC236}">
                <a16:creationId xmlns:a16="http://schemas.microsoft.com/office/drawing/2014/main" id="{C3D6C2A4-E4A4-E9B5-D5E1-E5418AE6E58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119869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DB0B802E-46F3-4795-9025-1862472690A0}"/>
              </a:ext>
            </a:extLst>
          </p:cNvPr>
          <p:cNvCxnSpPr>
            <a:cxnSpLocks/>
          </p:cNvCxnSpPr>
          <p:nvPr/>
        </p:nvCxnSpPr>
        <p:spPr>
          <a:xfrm flipV="1">
            <a:off x="3069900" y="2462691"/>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ounded Rectangle 93">
            <a:extLst>
              <a:ext uri="{FF2B5EF4-FFF2-40B4-BE49-F238E27FC236}">
                <a16:creationId xmlns:a16="http://schemas.microsoft.com/office/drawing/2014/main" id="{C2815CC1-EE74-4F57-9045-08C70D8F488F}"/>
              </a:ext>
            </a:extLst>
          </p:cNvPr>
          <p:cNvSpPr/>
          <p:nvPr/>
        </p:nvSpPr>
        <p:spPr>
          <a:xfrm>
            <a:off x="3666416" y="2333245"/>
            <a:ext cx="283464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Stakeholder checklist</a:t>
            </a:r>
          </a:p>
        </p:txBody>
      </p:sp>
      <p:grpSp>
        <p:nvGrpSpPr>
          <p:cNvPr id="2" name="Group 1">
            <a:extLst>
              <a:ext uri="{FF2B5EF4-FFF2-40B4-BE49-F238E27FC236}">
                <a16:creationId xmlns:a16="http://schemas.microsoft.com/office/drawing/2014/main" id="{5A6D619A-74A7-A7CA-F8F6-97E3BA2F143E}"/>
              </a:ext>
            </a:extLst>
          </p:cNvPr>
          <p:cNvGrpSpPr/>
          <p:nvPr/>
        </p:nvGrpSpPr>
        <p:grpSpPr>
          <a:xfrm>
            <a:off x="3396767" y="2238041"/>
            <a:ext cx="456300" cy="455879"/>
            <a:chOff x="6410345" y="1439648"/>
            <a:chExt cx="456300" cy="455879"/>
          </a:xfrm>
        </p:grpSpPr>
        <p:sp>
          <p:nvSpPr>
            <p:cNvPr id="71" name="Oval 20">
              <a:extLst>
                <a:ext uri="{FF2B5EF4-FFF2-40B4-BE49-F238E27FC236}">
                  <a16:creationId xmlns:a16="http://schemas.microsoft.com/office/drawing/2014/main" id="{F9EED9A6-CAD5-CFE5-8E7F-0A0B0F47DA74}"/>
                </a:ext>
              </a:extLst>
            </p:cNvPr>
            <p:cNvSpPr/>
            <p:nvPr/>
          </p:nvSpPr>
          <p:spPr>
            <a:xfrm>
              <a:off x="6410345" y="1439648"/>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72" name="Group 71">
              <a:extLst>
                <a:ext uri="{FF2B5EF4-FFF2-40B4-BE49-F238E27FC236}">
                  <a16:creationId xmlns:a16="http://schemas.microsoft.com/office/drawing/2014/main" id="{9E61FAC2-EBEF-F466-8310-57DE1FB56FA8}"/>
                </a:ext>
              </a:extLst>
            </p:cNvPr>
            <p:cNvGrpSpPr/>
            <p:nvPr/>
          </p:nvGrpSpPr>
          <p:grpSpPr>
            <a:xfrm>
              <a:off x="6481266" y="1578604"/>
              <a:ext cx="335081" cy="188652"/>
              <a:chOff x="5753233" y="98648"/>
              <a:chExt cx="528260" cy="324155"/>
            </a:xfrm>
            <a:solidFill>
              <a:schemeClr val="tx2"/>
            </a:solidFill>
          </p:grpSpPr>
          <p:sp>
            <p:nvSpPr>
              <p:cNvPr id="79" name="Freeform 286">
                <a:extLst>
                  <a:ext uri="{FF2B5EF4-FFF2-40B4-BE49-F238E27FC236}">
                    <a16:creationId xmlns:a16="http://schemas.microsoft.com/office/drawing/2014/main" id="{3AFE656F-60BA-836F-CBF5-F816ADB7BBF6}"/>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Oval 287">
                <a:extLst>
                  <a:ext uri="{FF2B5EF4-FFF2-40B4-BE49-F238E27FC236}">
                    <a16:creationId xmlns:a16="http://schemas.microsoft.com/office/drawing/2014/main" id="{8A471099-C218-9907-18B9-B3C51CE26920}"/>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288">
                <a:extLst>
                  <a:ext uri="{FF2B5EF4-FFF2-40B4-BE49-F238E27FC236}">
                    <a16:creationId xmlns:a16="http://schemas.microsoft.com/office/drawing/2014/main" id="{6438D9AD-7835-7D69-AF8D-C50FC6B81191}"/>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2" name="Oval 289">
                <a:extLst>
                  <a:ext uri="{FF2B5EF4-FFF2-40B4-BE49-F238E27FC236}">
                    <a16:creationId xmlns:a16="http://schemas.microsoft.com/office/drawing/2014/main" id="{C3532D50-79A0-209A-A20B-411703595C4C}"/>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3" name="Freeform 290">
                <a:extLst>
                  <a:ext uri="{FF2B5EF4-FFF2-40B4-BE49-F238E27FC236}">
                    <a16:creationId xmlns:a16="http://schemas.microsoft.com/office/drawing/2014/main" id="{2BED5766-5F64-9A80-CBC8-97D37EB5799C}"/>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4" name="Freeform 291">
                <a:extLst>
                  <a:ext uri="{FF2B5EF4-FFF2-40B4-BE49-F238E27FC236}">
                    <a16:creationId xmlns:a16="http://schemas.microsoft.com/office/drawing/2014/main" id="{2A6AA345-5513-1FE1-13C9-C84AC1B8F7C8}"/>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6" y="783044"/>
            <a:ext cx="283464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Technical checklist</a:t>
            </a:r>
          </a:p>
        </p:txBody>
      </p:sp>
      <p:sp>
        <p:nvSpPr>
          <p:cNvPr id="64" name="Title 1">
            <a:extLst>
              <a:ext uri="{FF2B5EF4-FFF2-40B4-BE49-F238E27FC236}">
                <a16:creationId xmlns:a16="http://schemas.microsoft.com/office/drawing/2014/main" id="{6F59A652-C899-9F1A-E1F4-5E923729CA93}"/>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Checklist: </a:t>
            </a:r>
            <a:r>
              <a:rPr lang="en-US" sz="1500" u="sng" dirty="0">
                <a:solidFill>
                  <a:schemeClr val="bg1"/>
                </a:solidFill>
              </a:rPr>
              <a:t>Retailers</a:t>
            </a:r>
          </a:p>
        </p:txBody>
      </p:sp>
      <p:sp>
        <p:nvSpPr>
          <p:cNvPr id="65" name="Rectangle 64">
            <a:extLst>
              <a:ext uri="{FF2B5EF4-FFF2-40B4-BE49-F238E27FC236}">
                <a16:creationId xmlns:a16="http://schemas.microsoft.com/office/drawing/2014/main" id="{652693E2-0B37-3175-76C9-BA591A4A2D2E}"/>
              </a:ext>
            </a:extLst>
          </p:cNvPr>
          <p:cNvSpPr>
            <a:spLocks/>
          </p:cNvSpPr>
          <p:nvPr/>
        </p:nvSpPr>
        <p:spPr>
          <a:xfrm>
            <a:off x="142183" y="1215017"/>
            <a:ext cx="2853371" cy="3039960"/>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dirty="0">
                <a:solidFill>
                  <a:schemeClr val="bg1"/>
                </a:solidFill>
              </a:rPr>
              <a:t>While the pilot toolkit includes a lot of information for discovery and planning for a pilot, this checklist can be valuable for Retailers to confirm all technical and partnership steps have been met.</a:t>
            </a:r>
          </a:p>
          <a:p>
            <a:pPr marL="0" lvl="1" fontAlgn="base">
              <a:spcAft>
                <a:spcPts val="300"/>
              </a:spcAft>
              <a:buClr>
                <a:schemeClr val="bg1"/>
              </a:buClr>
            </a:pPr>
            <a:endParaRPr lang="en-US" sz="1050" dirty="0">
              <a:solidFill>
                <a:schemeClr val="bg1"/>
              </a:solidFill>
            </a:endParaRPr>
          </a:p>
          <a:p>
            <a:pPr marL="0" lvl="1" fontAlgn="base">
              <a:spcAft>
                <a:spcPts val="300"/>
              </a:spcAft>
              <a:buClr>
                <a:schemeClr val="bg1"/>
              </a:buClr>
            </a:pPr>
            <a:r>
              <a:rPr lang="en-US" sz="1100" dirty="0">
                <a:solidFill>
                  <a:schemeClr val="bg1"/>
                </a:solidFill>
              </a:rPr>
              <a:t>Download a PDF checklist:</a:t>
            </a:r>
          </a:p>
          <a:p>
            <a:pPr marL="0" lvl="1" fontAlgn="base">
              <a:spcAft>
                <a:spcPts val="300"/>
              </a:spcAft>
              <a:buClr>
                <a:schemeClr val="bg1"/>
              </a:buClr>
            </a:pPr>
            <a:r>
              <a:rPr lang="en-US" sz="1050" dirty="0">
                <a:solidFill>
                  <a:schemeClr val="bg1"/>
                </a:solidFill>
                <a:hlinkClick r:id="rId2">
                  <a:extLst>
                    <a:ext uri="{A12FA001-AC4F-418D-AE19-62706E023703}">
                      <ahyp:hlinkClr xmlns:ahyp="http://schemas.microsoft.com/office/drawing/2018/hyperlinkcolor" val="tx"/>
                    </a:ext>
                  </a:extLst>
                </a:hlinkClick>
              </a:rPr>
              <a:t>https://www.gs1.org/docs/retail/Retailer_2D_barcodes_checklist.pdf</a:t>
            </a:r>
            <a:r>
              <a:rPr lang="en-US" sz="1050" dirty="0">
                <a:solidFill>
                  <a:schemeClr val="bg1"/>
                </a:solidFill>
              </a:rPr>
              <a:t> </a:t>
            </a:r>
          </a:p>
          <a:p>
            <a:pPr marL="0" lvl="1" fontAlgn="base">
              <a:spcAft>
                <a:spcPts val="300"/>
              </a:spcAft>
              <a:buClr>
                <a:schemeClr val="bg1"/>
              </a:buClr>
            </a:pPr>
            <a:endParaRPr lang="en-US" sz="1050" dirty="0">
              <a:solidFill>
                <a:schemeClr val="bg1"/>
              </a:solidFill>
            </a:endParaRPr>
          </a:p>
          <a:p>
            <a:pPr marL="0" lvl="1" fontAlgn="base">
              <a:spcAft>
                <a:spcPts val="300"/>
              </a:spcAft>
              <a:buClr>
                <a:schemeClr val="bg1"/>
              </a:buClr>
            </a:pPr>
            <a:endParaRPr lang="en-US" sz="1050" dirty="0">
              <a:solidFill>
                <a:schemeClr val="bg1"/>
              </a:solidFill>
            </a:endParaRPr>
          </a:p>
          <a:p>
            <a:pPr marL="0" lvl="1" fontAlgn="base">
              <a:spcAft>
                <a:spcPts val="300"/>
              </a:spcAft>
              <a:buClr>
                <a:schemeClr val="bg1"/>
              </a:buClr>
            </a:pPr>
            <a:endParaRPr lang="en-US" sz="1050" dirty="0">
              <a:solidFill>
                <a:schemeClr val="bg1"/>
              </a:solidFill>
            </a:endParaRPr>
          </a:p>
          <a:p>
            <a:pPr marL="0" lvl="1" fontAlgn="base">
              <a:spcAft>
                <a:spcPts val="300"/>
              </a:spcAft>
              <a:buClr>
                <a:schemeClr val="bg1"/>
              </a:buClr>
            </a:pPr>
            <a:endParaRPr lang="en-US" sz="1050" dirty="0">
              <a:solidFill>
                <a:schemeClr val="bg1"/>
              </a:solidFill>
            </a:endParaRPr>
          </a:p>
          <a:p>
            <a:pPr marL="0" lvl="1" fontAlgn="base">
              <a:spcAft>
                <a:spcPts val="300"/>
              </a:spcAft>
              <a:buClr>
                <a:schemeClr val="bg1"/>
              </a:buClr>
            </a:pPr>
            <a:endParaRPr lang="en-US" sz="1050" dirty="0">
              <a:solidFill>
                <a:schemeClr val="bg1"/>
              </a:solidFill>
            </a:endParaRPr>
          </a:p>
          <a:p>
            <a:pPr marL="0" lvl="1" fontAlgn="base">
              <a:spcAft>
                <a:spcPts val="300"/>
              </a:spcAft>
              <a:buClr>
                <a:schemeClr val="bg1"/>
              </a:buClr>
            </a:pPr>
            <a:r>
              <a:rPr lang="en-US" sz="1050" dirty="0">
                <a:solidFill>
                  <a:schemeClr val="bg1"/>
                </a:solidFill>
              </a:rPr>
              <a:t> </a:t>
            </a:r>
          </a:p>
        </p:txBody>
      </p:sp>
      <p:grpSp>
        <p:nvGrpSpPr>
          <p:cNvPr id="3" name="Group 2">
            <a:extLst>
              <a:ext uri="{FF2B5EF4-FFF2-40B4-BE49-F238E27FC236}">
                <a16:creationId xmlns:a16="http://schemas.microsoft.com/office/drawing/2014/main" id="{E0C2F1B6-2379-FCA6-0C6E-EB67BB8B159E}"/>
              </a:ext>
            </a:extLst>
          </p:cNvPr>
          <p:cNvGrpSpPr/>
          <p:nvPr/>
        </p:nvGrpSpPr>
        <p:grpSpPr>
          <a:xfrm>
            <a:off x="3396767" y="698010"/>
            <a:ext cx="456300" cy="455879"/>
            <a:chOff x="3187217" y="2714777"/>
            <a:chExt cx="456300" cy="455879"/>
          </a:xfrm>
        </p:grpSpPr>
        <p:sp>
          <p:nvSpPr>
            <p:cNvPr id="88" name="Oval 20">
              <a:extLst>
                <a:ext uri="{FF2B5EF4-FFF2-40B4-BE49-F238E27FC236}">
                  <a16:creationId xmlns:a16="http://schemas.microsoft.com/office/drawing/2014/main" id="{038FFA80-0B61-B07B-B29B-093BD970D27C}"/>
                </a:ext>
              </a:extLst>
            </p:cNvPr>
            <p:cNvSpPr/>
            <p:nvPr/>
          </p:nvSpPr>
          <p:spPr>
            <a:xfrm>
              <a:off x="3187217" y="2714777"/>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89" name="Freeform 171">
              <a:extLst>
                <a:ext uri="{FF2B5EF4-FFF2-40B4-BE49-F238E27FC236}">
                  <a16:creationId xmlns:a16="http://schemas.microsoft.com/office/drawing/2014/main" id="{12E00851-CFFC-081A-AEB2-B5C06EA621D8}"/>
                </a:ext>
              </a:extLst>
            </p:cNvPr>
            <p:cNvSpPr>
              <a:spLocks/>
            </p:cNvSpPr>
            <p:nvPr/>
          </p:nvSpPr>
          <p:spPr bwMode="auto">
            <a:xfrm>
              <a:off x="3312145" y="2846703"/>
              <a:ext cx="206444" cy="222850"/>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52" name="Rounded Rectangle 93">
            <a:extLst>
              <a:ext uri="{FF2B5EF4-FFF2-40B4-BE49-F238E27FC236}">
                <a16:creationId xmlns:a16="http://schemas.microsoft.com/office/drawing/2014/main" id="{8CCE5E25-BFC7-24BA-A652-7CE0BE846D47}"/>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cxnSp>
        <p:nvCxnSpPr>
          <p:cNvPr id="53" name="Straight Connector 52">
            <a:extLst>
              <a:ext uri="{FF2B5EF4-FFF2-40B4-BE49-F238E27FC236}">
                <a16:creationId xmlns:a16="http://schemas.microsoft.com/office/drawing/2014/main" id="{B66A4DA3-E447-9CC1-2092-995F7309C0E1}"/>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Oval 20">
            <a:extLst>
              <a:ext uri="{FF2B5EF4-FFF2-40B4-BE49-F238E27FC236}">
                <a16:creationId xmlns:a16="http://schemas.microsoft.com/office/drawing/2014/main" id="{70692650-D6BB-22AB-6D1F-2757D9F0AB2A}"/>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pic>
        <p:nvPicPr>
          <p:cNvPr id="85" name="Graphic 84" descr="Gears with solid fill">
            <a:extLst>
              <a:ext uri="{FF2B5EF4-FFF2-40B4-BE49-F238E27FC236}">
                <a16:creationId xmlns:a16="http://schemas.microsoft.com/office/drawing/2014/main" id="{CD37DE73-7532-6A24-5FAE-82E780A15A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023" y="712112"/>
            <a:ext cx="427671" cy="427671"/>
          </a:xfrm>
          <a:prstGeom prst="rect">
            <a:avLst/>
          </a:prstGeom>
        </p:spPr>
      </p:pic>
      <p:sp>
        <p:nvSpPr>
          <p:cNvPr id="91" name="Slide Number Placeholder 3">
            <a:extLst>
              <a:ext uri="{FF2B5EF4-FFF2-40B4-BE49-F238E27FC236}">
                <a16:creationId xmlns:a16="http://schemas.microsoft.com/office/drawing/2014/main" id="{0FF3EEB7-6C74-4FB5-B837-6468A1999328}"/>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50</a:t>
            </a:fld>
            <a:endParaRPr lang="en-US"/>
          </a:p>
        </p:txBody>
      </p:sp>
      <p:sp>
        <p:nvSpPr>
          <p:cNvPr id="5" name="Rectangle 4">
            <a:extLst>
              <a:ext uri="{FF2B5EF4-FFF2-40B4-BE49-F238E27FC236}">
                <a16:creationId xmlns:a16="http://schemas.microsoft.com/office/drawing/2014/main" id="{ACF58527-BB42-BAB0-F250-2C79C833ED86}"/>
              </a:ext>
            </a:extLst>
          </p:cNvPr>
          <p:cNvSpPr>
            <a:spLocks/>
          </p:cNvSpPr>
          <p:nvPr/>
        </p:nvSpPr>
        <p:spPr>
          <a:xfrm>
            <a:off x="3399299" y="1138818"/>
            <a:ext cx="5292123" cy="1002159"/>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Partner with your scanner and POS solution providers for guidance on system readiness for 2D.</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Evaluate backend system upgrades required to leverage additional data.</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Ensure systems can ingest additional data to support new business use cases.</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Ensure your scanners are ready to read all 2D in Retail standard barcodes.</a:t>
            </a:r>
          </a:p>
        </p:txBody>
      </p:sp>
      <p:sp>
        <p:nvSpPr>
          <p:cNvPr id="6" name="Rectangle 5">
            <a:extLst>
              <a:ext uri="{FF2B5EF4-FFF2-40B4-BE49-F238E27FC236}">
                <a16:creationId xmlns:a16="http://schemas.microsoft.com/office/drawing/2014/main" id="{61D22212-DCB4-4ACF-99F4-E0756CBAD9AF}"/>
              </a:ext>
            </a:extLst>
          </p:cNvPr>
          <p:cNvSpPr>
            <a:spLocks/>
          </p:cNvSpPr>
          <p:nvPr/>
        </p:nvSpPr>
        <p:spPr>
          <a:xfrm>
            <a:off x="3399299" y="2671035"/>
            <a:ext cx="5292123" cy="1889902"/>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Collaborate with trading partners to align on business use case opportunities and additional data that you would like to capture.</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Evaluate opportunities for your private label products (see checklist for manufacturers).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Collaborate closely with solution providers; make sure POS checkout is updated and configured for your business use cases.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Identify common goals and measures with collaboration partners.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Educate in-store associates.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Educate consumers: self checkout, omni-channel and consumer engagement. </a:t>
            </a:r>
          </a:p>
          <a:p>
            <a:pPr marL="0" lvl="1" defTabSz="685783"/>
            <a:endParaRPr lang="en-US" sz="1050">
              <a:solidFill>
                <a:srgbClr val="002C6C"/>
              </a:solidFill>
              <a:latin typeface="Verdana"/>
            </a:endParaRPr>
          </a:p>
        </p:txBody>
      </p:sp>
      <p:sp>
        <p:nvSpPr>
          <p:cNvPr id="13" name="AutoShape 2">
            <a:hlinkClick r:id="rId5" action="ppaction://hlinksldjump"/>
            <a:extLst>
              <a:ext uri="{FF2B5EF4-FFF2-40B4-BE49-F238E27FC236}">
                <a16:creationId xmlns:a16="http://schemas.microsoft.com/office/drawing/2014/main" id="{CA42535E-D76D-3E33-D0A9-E793748D24EC}"/>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5" name="AutoShape 2">
            <a:hlinkClick r:id="rId6" action="ppaction://hlinksldjump"/>
            <a:extLst>
              <a:ext uri="{FF2B5EF4-FFF2-40B4-BE49-F238E27FC236}">
                <a16:creationId xmlns:a16="http://schemas.microsoft.com/office/drawing/2014/main" id="{D3F70356-D88E-030B-6C43-D05ADF9103C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6" name="AutoShape 2">
            <a:hlinkClick r:id="rId7" action="ppaction://hlinksldjump"/>
            <a:extLst>
              <a:ext uri="{FF2B5EF4-FFF2-40B4-BE49-F238E27FC236}">
                <a16:creationId xmlns:a16="http://schemas.microsoft.com/office/drawing/2014/main" id="{C55A7C13-53EE-67EC-8FDC-A766EC17594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7" name="AutoShape 2">
            <a:hlinkClick r:id="rId8" action="ppaction://hlinksldjump"/>
            <a:extLst>
              <a:ext uri="{FF2B5EF4-FFF2-40B4-BE49-F238E27FC236}">
                <a16:creationId xmlns:a16="http://schemas.microsoft.com/office/drawing/2014/main" id="{6979CB29-CA03-1C5F-742E-F099CBA610CC}"/>
              </a:ext>
            </a:extLst>
          </p:cNvPr>
          <p:cNvSpPr>
            <a:spLocks noChangeArrowheads="1"/>
          </p:cNvSpPr>
          <p:nvPr/>
        </p:nvSpPr>
        <p:spPr bwMode="gray">
          <a:xfrm>
            <a:off x="5492319" y="4535044"/>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HOW</a:t>
            </a:r>
          </a:p>
        </p:txBody>
      </p:sp>
      <p:sp>
        <p:nvSpPr>
          <p:cNvPr id="18" name="AutoShape 2">
            <a:hlinkClick r:id="rId9" action="ppaction://hlinksldjump"/>
            <a:extLst>
              <a:ext uri="{FF2B5EF4-FFF2-40B4-BE49-F238E27FC236}">
                <a16:creationId xmlns:a16="http://schemas.microsoft.com/office/drawing/2014/main" id="{4212889A-615D-D27B-B144-9EF18C1F90C7}"/>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28" name="Group 27">
            <a:extLst>
              <a:ext uri="{FF2B5EF4-FFF2-40B4-BE49-F238E27FC236}">
                <a16:creationId xmlns:a16="http://schemas.microsoft.com/office/drawing/2014/main" id="{A0CE87B9-2A87-E119-930B-82BB5E74E0F2}"/>
              </a:ext>
            </a:extLst>
          </p:cNvPr>
          <p:cNvGrpSpPr/>
          <p:nvPr/>
        </p:nvGrpSpPr>
        <p:grpSpPr>
          <a:xfrm>
            <a:off x="7405014" y="4531233"/>
            <a:ext cx="186825" cy="186825"/>
            <a:chOff x="9873352" y="6041644"/>
            <a:chExt cx="249100" cy="249100"/>
          </a:xfrm>
        </p:grpSpPr>
        <p:sp>
          <p:nvSpPr>
            <p:cNvPr id="29" name="Oval 28">
              <a:hlinkClick r:id="" action="ppaction://hlinkshowjump?jump=previousslide"/>
              <a:extLst>
                <a:ext uri="{FF2B5EF4-FFF2-40B4-BE49-F238E27FC236}">
                  <a16:creationId xmlns:a16="http://schemas.microsoft.com/office/drawing/2014/main" id="{C0F47368-1F07-EC9E-E5AF-192C9EA2F5BB}"/>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238482C5-C778-C5B3-5D83-20BBD4D67D10}"/>
                </a:ext>
              </a:extLst>
            </p:cNvPr>
            <p:cNvGrpSpPr/>
            <p:nvPr userDrawn="1"/>
          </p:nvGrpSpPr>
          <p:grpSpPr>
            <a:xfrm>
              <a:off x="9971776" y="6136088"/>
              <a:ext cx="41137" cy="66044"/>
              <a:chOff x="3345327" y="4804129"/>
              <a:chExt cx="74099" cy="118964"/>
            </a:xfrm>
          </p:grpSpPr>
          <p:cxnSp>
            <p:nvCxnSpPr>
              <p:cNvPr id="32" name="Straight Connector 31">
                <a:hlinkClick r:id="" action="ppaction://hlinkshowjump?jump=previousslide"/>
                <a:extLst>
                  <a:ext uri="{FF2B5EF4-FFF2-40B4-BE49-F238E27FC236}">
                    <a16:creationId xmlns:a16="http://schemas.microsoft.com/office/drawing/2014/main" id="{1ED558A1-943B-7F78-2A48-79F76F0974AE}"/>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hlinkClick r:id="" action="ppaction://hlinkshowjump?jump=previousslide"/>
                <a:extLst>
                  <a:ext uri="{FF2B5EF4-FFF2-40B4-BE49-F238E27FC236}">
                    <a16:creationId xmlns:a16="http://schemas.microsoft.com/office/drawing/2014/main" id="{C1E636ED-133D-DC51-8043-D68BCB70FCF2}"/>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34" name="Group 33">
            <a:extLst>
              <a:ext uri="{FF2B5EF4-FFF2-40B4-BE49-F238E27FC236}">
                <a16:creationId xmlns:a16="http://schemas.microsoft.com/office/drawing/2014/main" id="{1CBE33E4-B7F1-A347-4913-5BDB15502316}"/>
              </a:ext>
            </a:extLst>
          </p:cNvPr>
          <p:cNvGrpSpPr/>
          <p:nvPr/>
        </p:nvGrpSpPr>
        <p:grpSpPr>
          <a:xfrm>
            <a:off x="7642346" y="4531233"/>
            <a:ext cx="186825" cy="186825"/>
            <a:chOff x="10189795" y="6045160"/>
            <a:chExt cx="249100" cy="249100"/>
          </a:xfrm>
        </p:grpSpPr>
        <p:sp>
          <p:nvSpPr>
            <p:cNvPr id="35" name="Oval 34">
              <a:hlinkClick r:id="" action="ppaction://hlinkshowjump?jump=nextslide"/>
              <a:extLst>
                <a:ext uri="{FF2B5EF4-FFF2-40B4-BE49-F238E27FC236}">
                  <a16:creationId xmlns:a16="http://schemas.microsoft.com/office/drawing/2014/main" id="{632CC45C-05E5-0EAB-89A8-891B28FEA1F6}"/>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6" name="Group 35">
              <a:extLst>
                <a:ext uri="{FF2B5EF4-FFF2-40B4-BE49-F238E27FC236}">
                  <a16:creationId xmlns:a16="http://schemas.microsoft.com/office/drawing/2014/main" id="{F3FC58C9-91C0-B491-4304-2FE07FC15325}"/>
                </a:ext>
              </a:extLst>
            </p:cNvPr>
            <p:cNvGrpSpPr/>
            <p:nvPr userDrawn="1"/>
          </p:nvGrpSpPr>
          <p:grpSpPr>
            <a:xfrm flipH="1" flipV="1">
              <a:off x="10297292" y="6133992"/>
              <a:ext cx="41137" cy="66044"/>
              <a:chOff x="3345327" y="4804129"/>
              <a:chExt cx="74099" cy="118964"/>
            </a:xfrm>
          </p:grpSpPr>
          <p:cxnSp>
            <p:nvCxnSpPr>
              <p:cNvPr id="37" name="Straight Connector 36">
                <a:hlinkClick r:id="" action="ppaction://hlinkshowjump?jump=nextslide"/>
                <a:extLst>
                  <a:ext uri="{FF2B5EF4-FFF2-40B4-BE49-F238E27FC236}">
                    <a16:creationId xmlns:a16="http://schemas.microsoft.com/office/drawing/2014/main" id="{F5C55864-DD9C-D644-C10B-87CCE795D778}"/>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hlinkClick r:id="" action="ppaction://hlinkshowjump?jump=nextslide"/>
                <a:extLst>
                  <a:ext uri="{FF2B5EF4-FFF2-40B4-BE49-F238E27FC236}">
                    <a16:creationId xmlns:a16="http://schemas.microsoft.com/office/drawing/2014/main" id="{F9BA115E-2C36-76C3-1E91-3F0F83F78622}"/>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9" name="Rounded Rectangle 14">
            <a:hlinkClick r:id="rId10"/>
            <a:extLst>
              <a:ext uri="{FF2B5EF4-FFF2-40B4-BE49-F238E27FC236}">
                <a16:creationId xmlns:a16="http://schemas.microsoft.com/office/drawing/2014/main" id="{7A86A612-F08E-1650-7986-8F94B6092AAB}"/>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2/3</a:t>
            </a:r>
            <a:endParaRPr lang="en-US" sz="800" u="sng" dirty="0">
              <a:solidFill>
                <a:schemeClr val="bg2"/>
              </a:solidFill>
            </a:endParaRPr>
          </a:p>
        </p:txBody>
      </p:sp>
      <p:sp>
        <p:nvSpPr>
          <p:cNvPr id="7" name="Arrow: Right 88">
            <a:hlinkClick r:id="" action="ppaction://hlinkshowjump?jump=lastslideviewed"/>
            <a:extLst>
              <a:ext uri="{FF2B5EF4-FFF2-40B4-BE49-F238E27FC236}">
                <a16:creationId xmlns:a16="http://schemas.microsoft.com/office/drawing/2014/main" id="{D102C747-CFEB-C8AA-BEA0-A70EED89BA8F}"/>
              </a:ext>
            </a:extLst>
          </p:cNvPr>
          <p:cNvSpPr/>
          <p:nvPr/>
        </p:nvSpPr>
        <p:spPr>
          <a:xfrm rot="10800000">
            <a:off x="1799208" y="4531044"/>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9" name="Graphic 8">
            <a:hlinkClick r:id="rId11" action="ppaction://hlinksldjump"/>
            <a:extLst>
              <a:ext uri="{FF2B5EF4-FFF2-40B4-BE49-F238E27FC236}">
                <a16:creationId xmlns:a16="http://schemas.microsoft.com/office/drawing/2014/main" id="{69A37433-F4EE-4C52-37E9-E111BF9D5FF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19239" y="4527577"/>
            <a:ext cx="189117" cy="189117"/>
          </a:xfrm>
          <a:prstGeom prst="rect">
            <a:avLst/>
          </a:prstGeom>
        </p:spPr>
      </p:pic>
    </p:spTree>
    <p:extLst>
      <p:ext uri="{BB962C8B-B14F-4D97-AF65-F5344CB8AC3E}">
        <p14:creationId xmlns:p14="http://schemas.microsoft.com/office/powerpoint/2010/main" val="12871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Slide Number Placeholder 3">
            <a:extLst>
              <a:ext uri="{FF2B5EF4-FFF2-40B4-BE49-F238E27FC236}">
                <a16:creationId xmlns:a16="http://schemas.microsoft.com/office/drawing/2014/main" id="{0FF3EEB7-6C74-4FB5-B837-6468A1999328}"/>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51</a:t>
            </a:fld>
            <a:endParaRPr lang="en-US"/>
          </a:p>
        </p:txBody>
      </p:sp>
      <p:cxnSp>
        <p:nvCxnSpPr>
          <p:cNvPr id="7" name="Straight Connector 6">
            <a:extLst>
              <a:ext uri="{FF2B5EF4-FFF2-40B4-BE49-F238E27FC236}">
                <a16:creationId xmlns:a16="http://schemas.microsoft.com/office/drawing/2014/main" id="{E507ED92-3D58-9B97-A17D-61920D157C77}"/>
              </a:ext>
            </a:extLst>
          </p:cNvPr>
          <p:cNvCxnSpPr>
            <a:cxnSpLocks/>
          </p:cNvCxnSpPr>
          <p:nvPr/>
        </p:nvCxnSpPr>
        <p:spPr>
          <a:xfrm>
            <a:off x="2755576" y="926100"/>
            <a:ext cx="324460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ED8D14B-25B2-43D8-DC74-97D5F74F775A}"/>
              </a:ext>
            </a:extLst>
          </p:cNvPr>
          <p:cNvCxnSpPr>
            <a:cxnSpLocks/>
          </p:cNvCxnSpPr>
          <p:nvPr/>
        </p:nvCxnSpPr>
        <p:spPr>
          <a:xfrm>
            <a:off x="3069901" y="3025129"/>
            <a:ext cx="5707389"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94987A5-562B-FC0D-4D50-E64E7C4A7C6E}"/>
              </a:ext>
            </a:extLst>
          </p:cNvPr>
          <p:cNvSpPr txBox="1">
            <a:spLocks/>
          </p:cNvSpPr>
          <p:nvPr/>
        </p:nvSpPr>
        <p:spPr bwMode="auto">
          <a:xfrm>
            <a:off x="303611" y="87476"/>
            <a:ext cx="2691944"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defTabSz="609510">
              <a:defRPr/>
            </a:pPr>
            <a:r>
              <a:rPr lang="en-US" sz="1500" dirty="0">
                <a:solidFill>
                  <a:prstClr val="white"/>
                </a:solidFill>
              </a:rPr>
              <a:t>Checklist: </a:t>
            </a:r>
            <a:r>
              <a:rPr lang="en-US" sz="1500" u="sng" dirty="0">
                <a:solidFill>
                  <a:prstClr val="white"/>
                </a:solidFill>
              </a:rPr>
              <a:t>Solution Providers</a:t>
            </a:r>
          </a:p>
        </p:txBody>
      </p:sp>
      <p:sp>
        <p:nvSpPr>
          <p:cNvPr id="11" name="Rectangle 10">
            <a:extLst>
              <a:ext uri="{FF2B5EF4-FFF2-40B4-BE49-F238E27FC236}">
                <a16:creationId xmlns:a16="http://schemas.microsoft.com/office/drawing/2014/main" id="{0AD0A962-0964-64D5-1BA5-01327BF43CA6}"/>
              </a:ext>
            </a:extLst>
          </p:cNvPr>
          <p:cNvSpPr>
            <a:spLocks/>
          </p:cNvSpPr>
          <p:nvPr/>
        </p:nvSpPr>
        <p:spPr>
          <a:xfrm>
            <a:off x="142184" y="1215017"/>
            <a:ext cx="2853371" cy="2239741"/>
          </a:xfrm>
          <a:prstGeom prst="rect">
            <a:avLst/>
          </a:prstGeom>
          <a:noFill/>
          <a:ln w="12700" cap="flat" cmpd="sng" algn="ctr">
            <a:noFill/>
            <a:prstDash val="solid"/>
          </a:ln>
          <a:effectLst/>
        </p:spPr>
        <p:txBody>
          <a:bodyPr wrap="square" tIns="54000" rtlCol="0" anchor="t">
            <a:spAutoFit/>
          </a:bodyPr>
          <a:lstStyle/>
          <a:p>
            <a:pPr marL="0" lvl="1" defTabSz="685783" fontAlgn="base">
              <a:spcAft>
                <a:spcPts val="300"/>
              </a:spcAft>
              <a:buClr>
                <a:prstClr val="white"/>
              </a:buClr>
              <a:defRPr/>
            </a:pPr>
            <a:r>
              <a:rPr lang="en-US" sz="1050" dirty="0">
                <a:solidFill>
                  <a:prstClr val="white"/>
                </a:solidFill>
                <a:latin typeface="Verdana"/>
              </a:rPr>
              <a:t>While the pilot toolkit includes a lot of information for discovery and planning for a pilot, this checklist can be valuable for solution providers to determine the right technical solution.</a:t>
            </a:r>
          </a:p>
          <a:p>
            <a:pPr marL="0" lvl="1" defTabSz="685783" fontAlgn="base">
              <a:spcAft>
                <a:spcPts val="300"/>
              </a:spcAft>
              <a:buClr>
                <a:prstClr val="white"/>
              </a:buClr>
              <a:defRPr/>
            </a:pPr>
            <a:endParaRPr lang="en-US" sz="1050" dirty="0">
              <a:solidFill>
                <a:prstClr val="white"/>
              </a:solidFill>
              <a:latin typeface="Verdana"/>
            </a:endParaRPr>
          </a:p>
          <a:p>
            <a:pPr marL="0" lvl="1" fontAlgn="base">
              <a:spcAft>
                <a:spcPts val="300"/>
              </a:spcAft>
              <a:buClr>
                <a:schemeClr val="bg1"/>
              </a:buClr>
            </a:pPr>
            <a:r>
              <a:rPr lang="en-US" sz="1100" dirty="0">
                <a:solidFill>
                  <a:schemeClr val="bg1"/>
                </a:solidFill>
              </a:rPr>
              <a:t>Download a PDF checklist:</a:t>
            </a:r>
          </a:p>
          <a:p>
            <a:pPr marL="0" lvl="1" fontAlgn="base">
              <a:spcAft>
                <a:spcPts val="300"/>
              </a:spcAft>
              <a:buClr>
                <a:schemeClr val="bg1"/>
              </a:buClr>
            </a:pPr>
            <a:r>
              <a:rPr lang="en-US" sz="1050" dirty="0">
                <a:solidFill>
                  <a:schemeClr val="bg1"/>
                </a:solidFill>
                <a:hlinkClick r:id="rId2">
                  <a:extLst>
                    <a:ext uri="{A12FA001-AC4F-418D-AE19-62706E023703}">
                      <ahyp:hlinkClr xmlns:ahyp="http://schemas.microsoft.com/office/drawing/2018/hyperlinkcolor" val="tx"/>
                    </a:ext>
                  </a:extLst>
                </a:hlinkClick>
              </a:rPr>
              <a:t>https://www.gs1.org/docs/retail/Solution_Provider_2D_barcodes_checklist.pdf</a:t>
            </a:r>
            <a:r>
              <a:rPr lang="en-US" sz="1050" dirty="0">
                <a:solidFill>
                  <a:schemeClr val="bg1"/>
                </a:solidFill>
              </a:rPr>
              <a:t> </a:t>
            </a:r>
            <a:r>
              <a:rPr lang="en-US" sz="1050" dirty="0">
                <a:solidFill>
                  <a:schemeClr val="bg1"/>
                </a:solidFill>
                <a:latin typeface="Verdana"/>
              </a:rPr>
              <a:t> </a:t>
            </a:r>
          </a:p>
          <a:p>
            <a:pPr marL="0" lvl="1" defTabSz="685783" fontAlgn="base">
              <a:spcAft>
                <a:spcPts val="300"/>
              </a:spcAft>
              <a:buClr>
                <a:prstClr val="white"/>
              </a:buClr>
              <a:defRPr/>
            </a:pPr>
            <a:endParaRPr lang="en-US" sz="1050" dirty="0">
              <a:solidFill>
                <a:prstClr val="white"/>
              </a:solidFill>
              <a:latin typeface="Verdana"/>
            </a:endParaRPr>
          </a:p>
          <a:p>
            <a:pPr marL="0" lvl="1" defTabSz="685783" fontAlgn="base">
              <a:spcAft>
                <a:spcPts val="300"/>
              </a:spcAft>
              <a:buClr>
                <a:prstClr val="white"/>
              </a:buClr>
              <a:defRPr/>
            </a:pPr>
            <a:endParaRPr lang="en-US" sz="1050" dirty="0">
              <a:solidFill>
                <a:prstClr val="white"/>
              </a:solidFill>
              <a:latin typeface="Verdana"/>
            </a:endParaRPr>
          </a:p>
        </p:txBody>
      </p:sp>
      <p:sp>
        <p:nvSpPr>
          <p:cNvPr id="12" name="Rectangle 11">
            <a:extLst>
              <a:ext uri="{FF2B5EF4-FFF2-40B4-BE49-F238E27FC236}">
                <a16:creationId xmlns:a16="http://schemas.microsoft.com/office/drawing/2014/main" id="{D4650BDC-CD29-9E54-1FD1-6C07E141FE96}"/>
              </a:ext>
            </a:extLst>
          </p:cNvPr>
          <p:cNvSpPr>
            <a:spLocks/>
          </p:cNvSpPr>
          <p:nvPr/>
        </p:nvSpPr>
        <p:spPr>
          <a:xfrm>
            <a:off x="3189750" y="1104498"/>
            <a:ext cx="3049033" cy="1647528"/>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Review products that will be used in the pilot, including evaluating the product substrate.</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Understand which static and dynamic data needs to be encoded in 2D barcodes, which are determined by the desired use case.</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Understand the GS1 data structure and quality standards.</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Evaluate the printing and scanning environment including print surface. </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endParaRPr lang="en-US" sz="800">
              <a:solidFill>
                <a:srgbClr val="002C6C"/>
              </a:solidFill>
              <a:latin typeface="Verdana"/>
              <a:ea typeface="ＭＳ Ｐゴシック"/>
            </a:endParaRPr>
          </a:p>
        </p:txBody>
      </p:sp>
      <p:sp>
        <p:nvSpPr>
          <p:cNvPr id="13" name="Rounded Rectangle 93">
            <a:extLst>
              <a:ext uri="{FF2B5EF4-FFF2-40B4-BE49-F238E27FC236}">
                <a16:creationId xmlns:a16="http://schemas.microsoft.com/office/drawing/2014/main" id="{8ED7512E-86AE-BC5E-889C-3777572B4106}"/>
              </a:ext>
            </a:extLst>
          </p:cNvPr>
          <p:cNvSpPr/>
          <p:nvPr/>
        </p:nvSpPr>
        <p:spPr>
          <a:xfrm>
            <a:off x="3456867" y="783045"/>
            <a:ext cx="210312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26">
              <a:defRPr/>
            </a:pPr>
            <a:r>
              <a:rPr lang="en-US" sz="1200" b="1" kern="0">
                <a:solidFill>
                  <a:prstClr val="white"/>
                </a:solidFill>
                <a:latin typeface="Verdana"/>
                <a:cs typeface="Arial"/>
              </a:rPr>
              <a:t>Scope checklist</a:t>
            </a:r>
          </a:p>
        </p:txBody>
      </p:sp>
      <p:grpSp>
        <p:nvGrpSpPr>
          <p:cNvPr id="14" name="Group 13">
            <a:extLst>
              <a:ext uri="{FF2B5EF4-FFF2-40B4-BE49-F238E27FC236}">
                <a16:creationId xmlns:a16="http://schemas.microsoft.com/office/drawing/2014/main" id="{317D51B6-A589-8A4F-74BB-0F66164572EC}"/>
              </a:ext>
            </a:extLst>
          </p:cNvPr>
          <p:cNvGrpSpPr/>
          <p:nvPr/>
        </p:nvGrpSpPr>
        <p:grpSpPr>
          <a:xfrm>
            <a:off x="3187217" y="698011"/>
            <a:ext cx="456300" cy="455879"/>
            <a:chOff x="4727848" y="1172232"/>
            <a:chExt cx="608400" cy="607839"/>
          </a:xfrm>
        </p:grpSpPr>
        <p:sp>
          <p:nvSpPr>
            <p:cNvPr id="15" name="Oval 20">
              <a:extLst>
                <a:ext uri="{FF2B5EF4-FFF2-40B4-BE49-F238E27FC236}">
                  <a16:creationId xmlns:a16="http://schemas.microsoft.com/office/drawing/2014/main" id="{F9FD04F2-7ED4-FC9E-A7B4-C69F0453CD2C}"/>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defTabSz="685783">
                <a:defRPr/>
              </a:pPr>
              <a:endParaRPr lang="en-US" sz="975" kern="0">
                <a:solidFill>
                  <a:prstClr val="white"/>
                </a:solidFill>
                <a:latin typeface="Verdana"/>
              </a:endParaRPr>
            </a:p>
          </p:txBody>
        </p:sp>
        <p:grpSp>
          <p:nvGrpSpPr>
            <p:cNvPr id="16" name="Groupe 355">
              <a:extLst>
                <a:ext uri="{FF2B5EF4-FFF2-40B4-BE49-F238E27FC236}">
                  <a16:creationId xmlns:a16="http://schemas.microsoft.com/office/drawing/2014/main" id="{A3CA4EE9-8D3D-403E-DA2D-1880A5D3E66B}"/>
                </a:ext>
              </a:extLst>
            </p:cNvPr>
            <p:cNvGrpSpPr/>
            <p:nvPr/>
          </p:nvGrpSpPr>
          <p:grpSpPr>
            <a:xfrm>
              <a:off x="4869882" y="1285172"/>
              <a:ext cx="323920" cy="381923"/>
              <a:chOff x="9153875" y="3671977"/>
              <a:chExt cx="363537" cy="428625"/>
            </a:xfrm>
            <a:solidFill>
              <a:srgbClr val="007D74"/>
            </a:solidFill>
          </p:grpSpPr>
          <p:sp>
            <p:nvSpPr>
              <p:cNvPr id="17" name="Freeform 76">
                <a:extLst>
                  <a:ext uri="{FF2B5EF4-FFF2-40B4-BE49-F238E27FC236}">
                    <a16:creationId xmlns:a16="http://schemas.microsoft.com/office/drawing/2014/main" id="{4CB84320-9B04-0ED0-C106-8A936002C1AB}"/>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18" name="Freeform 77">
                <a:extLst>
                  <a:ext uri="{FF2B5EF4-FFF2-40B4-BE49-F238E27FC236}">
                    <a16:creationId xmlns:a16="http://schemas.microsoft.com/office/drawing/2014/main" id="{9F614629-832B-5084-C8A7-108CF5F2438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19" name="Freeform 78">
                <a:extLst>
                  <a:ext uri="{FF2B5EF4-FFF2-40B4-BE49-F238E27FC236}">
                    <a16:creationId xmlns:a16="http://schemas.microsoft.com/office/drawing/2014/main" id="{570D6435-8250-2DFA-41AE-4B3958284C34}"/>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20" name="Freeform 79">
                <a:extLst>
                  <a:ext uri="{FF2B5EF4-FFF2-40B4-BE49-F238E27FC236}">
                    <a16:creationId xmlns:a16="http://schemas.microsoft.com/office/drawing/2014/main" id="{3FB3D5E4-9819-CF05-0284-BED21303460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21" name="Freeform 80">
                <a:extLst>
                  <a:ext uri="{FF2B5EF4-FFF2-40B4-BE49-F238E27FC236}">
                    <a16:creationId xmlns:a16="http://schemas.microsoft.com/office/drawing/2014/main" id="{62940E67-3813-CC7F-567B-7149CEDA0BA3}"/>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22" name="Freeform 81">
                <a:extLst>
                  <a:ext uri="{FF2B5EF4-FFF2-40B4-BE49-F238E27FC236}">
                    <a16:creationId xmlns:a16="http://schemas.microsoft.com/office/drawing/2014/main" id="{3F4451E8-4D89-A932-9C94-E0ABED1B0EF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grpSp>
      </p:grpSp>
      <p:sp>
        <p:nvSpPr>
          <p:cNvPr id="23" name="Rounded Rectangle 93">
            <a:extLst>
              <a:ext uri="{FF2B5EF4-FFF2-40B4-BE49-F238E27FC236}">
                <a16:creationId xmlns:a16="http://schemas.microsoft.com/office/drawing/2014/main" id="{B5F5891E-9DAF-97F5-E8FA-56B36554A8F2}"/>
              </a:ext>
            </a:extLst>
          </p:cNvPr>
          <p:cNvSpPr/>
          <p:nvPr/>
        </p:nvSpPr>
        <p:spPr>
          <a:xfrm>
            <a:off x="3456867" y="2895684"/>
            <a:ext cx="210312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26">
              <a:defRPr/>
            </a:pPr>
            <a:r>
              <a:rPr lang="en-US" sz="1050" b="1" kern="0">
                <a:solidFill>
                  <a:prstClr val="white"/>
                </a:solidFill>
                <a:latin typeface="Verdana"/>
                <a:cs typeface="Arial"/>
              </a:rPr>
              <a:t>Stakeholder checklist</a:t>
            </a:r>
          </a:p>
        </p:txBody>
      </p:sp>
      <p:cxnSp>
        <p:nvCxnSpPr>
          <p:cNvPr id="25" name="Straight Connector 24">
            <a:extLst>
              <a:ext uri="{FF2B5EF4-FFF2-40B4-BE49-F238E27FC236}">
                <a16:creationId xmlns:a16="http://schemas.microsoft.com/office/drawing/2014/main" id="{05DD5121-0950-1108-3A8F-B1B8F7537B8D}"/>
              </a:ext>
            </a:extLst>
          </p:cNvPr>
          <p:cNvCxnSpPr>
            <a:cxnSpLocks/>
          </p:cNvCxnSpPr>
          <p:nvPr/>
        </p:nvCxnSpPr>
        <p:spPr>
          <a:xfrm>
            <a:off x="5999575" y="923497"/>
            <a:ext cx="2777714"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Rounded Rectangle 93">
            <a:extLst>
              <a:ext uri="{FF2B5EF4-FFF2-40B4-BE49-F238E27FC236}">
                <a16:creationId xmlns:a16="http://schemas.microsoft.com/office/drawing/2014/main" id="{04A3DE15-74E0-CC61-113E-DDF2BA3DF15F}"/>
              </a:ext>
            </a:extLst>
          </p:cNvPr>
          <p:cNvSpPr/>
          <p:nvPr/>
        </p:nvSpPr>
        <p:spPr>
          <a:xfrm>
            <a:off x="6516157" y="771332"/>
            <a:ext cx="220127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26">
              <a:defRPr/>
            </a:pPr>
            <a:r>
              <a:rPr lang="en-US" sz="1200" b="1" kern="0">
                <a:solidFill>
                  <a:prstClr val="white"/>
                </a:solidFill>
                <a:latin typeface="Verdana"/>
                <a:cs typeface="Arial"/>
              </a:rPr>
              <a:t>Technical checklist</a:t>
            </a:r>
          </a:p>
        </p:txBody>
      </p:sp>
      <p:sp>
        <p:nvSpPr>
          <p:cNvPr id="27" name="Rectangle 26">
            <a:extLst>
              <a:ext uri="{FF2B5EF4-FFF2-40B4-BE49-F238E27FC236}">
                <a16:creationId xmlns:a16="http://schemas.microsoft.com/office/drawing/2014/main" id="{B1B4D61C-23E9-C621-E8DD-D29876022844}"/>
              </a:ext>
            </a:extLst>
          </p:cNvPr>
          <p:cNvSpPr>
            <a:spLocks/>
          </p:cNvSpPr>
          <p:nvPr/>
        </p:nvSpPr>
        <p:spPr>
          <a:xfrm>
            <a:off x="6165542" y="1089302"/>
            <a:ext cx="2879994" cy="1647528"/>
          </a:xfrm>
          <a:prstGeom prst="rect">
            <a:avLst/>
          </a:prstGeom>
          <a:noFill/>
          <a:ln w="12700" cap="flat" cmpd="sng" algn="ctr">
            <a:noFill/>
            <a:prstDash val="solid"/>
          </a:ln>
          <a:effectLst/>
        </p:spPr>
        <p:txBody>
          <a:bodyPr wrap="square" tIns="54000" rtlCol="0" anchor="t">
            <a:spAutoFit/>
          </a:bodyPr>
          <a:lstStyle/>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Ensure technical capabilities for encoding dynamic data (where applicable).</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Assess print capabilities and print quality and adjust based on the print environment.</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Check for scanning compatibility with 2D barcodes.</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Ensure software, hardware and databases are up-to-date.</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Optimise how data is encoded in the 2D barcode.</a:t>
            </a:r>
          </a:p>
        </p:txBody>
      </p:sp>
      <p:grpSp>
        <p:nvGrpSpPr>
          <p:cNvPr id="28" name="Group 27">
            <a:extLst>
              <a:ext uri="{FF2B5EF4-FFF2-40B4-BE49-F238E27FC236}">
                <a16:creationId xmlns:a16="http://schemas.microsoft.com/office/drawing/2014/main" id="{B4A9D24C-BA75-9C5E-BB4E-21C86B47AF2D}"/>
              </a:ext>
            </a:extLst>
          </p:cNvPr>
          <p:cNvGrpSpPr/>
          <p:nvPr/>
        </p:nvGrpSpPr>
        <p:grpSpPr>
          <a:xfrm>
            <a:off x="3187217" y="2800480"/>
            <a:ext cx="456300" cy="455879"/>
            <a:chOff x="6105545" y="696698"/>
            <a:chExt cx="456300" cy="455879"/>
          </a:xfrm>
        </p:grpSpPr>
        <p:sp>
          <p:nvSpPr>
            <p:cNvPr id="29" name="Oval 20">
              <a:extLst>
                <a:ext uri="{FF2B5EF4-FFF2-40B4-BE49-F238E27FC236}">
                  <a16:creationId xmlns:a16="http://schemas.microsoft.com/office/drawing/2014/main" id="{366AFDA1-45E1-83B1-1C3C-2A66ED3D516A}"/>
                </a:ext>
              </a:extLst>
            </p:cNvPr>
            <p:cNvSpPr/>
            <p:nvPr/>
          </p:nvSpPr>
          <p:spPr>
            <a:xfrm>
              <a:off x="6105545" y="696698"/>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defTabSz="685783">
                <a:defRPr/>
              </a:pPr>
              <a:endParaRPr lang="en-US" sz="975" kern="0">
                <a:solidFill>
                  <a:prstClr val="white"/>
                </a:solidFill>
                <a:latin typeface="Verdana"/>
              </a:endParaRPr>
            </a:p>
          </p:txBody>
        </p:sp>
        <p:grpSp>
          <p:nvGrpSpPr>
            <p:cNvPr id="31" name="Group 30">
              <a:extLst>
                <a:ext uri="{FF2B5EF4-FFF2-40B4-BE49-F238E27FC236}">
                  <a16:creationId xmlns:a16="http://schemas.microsoft.com/office/drawing/2014/main" id="{95D63526-294A-46E3-72AC-FB8A767935E6}"/>
                </a:ext>
              </a:extLst>
            </p:cNvPr>
            <p:cNvGrpSpPr/>
            <p:nvPr/>
          </p:nvGrpSpPr>
          <p:grpSpPr>
            <a:xfrm>
              <a:off x="6176466" y="835654"/>
              <a:ext cx="335081" cy="188652"/>
              <a:chOff x="5753233" y="98648"/>
              <a:chExt cx="528260" cy="324155"/>
            </a:xfrm>
            <a:solidFill>
              <a:schemeClr val="tx2"/>
            </a:solidFill>
          </p:grpSpPr>
          <p:sp>
            <p:nvSpPr>
              <p:cNvPr id="32" name="Freeform 286">
                <a:extLst>
                  <a:ext uri="{FF2B5EF4-FFF2-40B4-BE49-F238E27FC236}">
                    <a16:creationId xmlns:a16="http://schemas.microsoft.com/office/drawing/2014/main" id="{68C3F7AF-EE0A-4457-8577-BD22ACEE8653}"/>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3" name="Oval 287">
                <a:extLst>
                  <a:ext uri="{FF2B5EF4-FFF2-40B4-BE49-F238E27FC236}">
                    <a16:creationId xmlns:a16="http://schemas.microsoft.com/office/drawing/2014/main" id="{F4CAC44E-0566-EEAE-0880-E36C7D31E252}"/>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4" name="Freeform 288">
                <a:extLst>
                  <a:ext uri="{FF2B5EF4-FFF2-40B4-BE49-F238E27FC236}">
                    <a16:creationId xmlns:a16="http://schemas.microsoft.com/office/drawing/2014/main" id="{3C4F5FBF-AF61-1E3B-BE20-C174A9CFF089}"/>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5" name="Oval 289">
                <a:extLst>
                  <a:ext uri="{FF2B5EF4-FFF2-40B4-BE49-F238E27FC236}">
                    <a16:creationId xmlns:a16="http://schemas.microsoft.com/office/drawing/2014/main" id="{7E91A73C-A146-E61B-DF48-815851D147DD}"/>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6" name="Freeform 290">
                <a:extLst>
                  <a:ext uri="{FF2B5EF4-FFF2-40B4-BE49-F238E27FC236}">
                    <a16:creationId xmlns:a16="http://schemas.microsoft.com/office/drawing/2014/main" id="{1EEDFA9A-FDA1-E81B-37D1-8834B30A8ABD}"/>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7" name="Freeform 291">
                <a:extLst>
                  <a:ext uri="{FF2B5EF4-FFF2-40B4-BE49-F238E27FC236}">
                    <a16:creationId xmlns:a16="http://schemas.microsoft.com/office/drawing/2014/main" id="{3E0620CA-4C6F-7386-9C81-58B97C7F6551}"/>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grpSp>
      </p:grpSp>
      <p:grpSp>
        <p:nvGrpSpPr>
          <p:cNvPr id="38" name="Group 37">
            <a:extLst>
              <a:ext uri="{FF2B5EF4-FFF2-40B4-BE49-F238E27FC236}">
                <a16:creationId xmlns:a16="http://schemas.microsoft.com/office/drawing/2014/main" id="{69CE0212-2394-6335-38BA-9DB125120EF9}"/>
              </a:ext>
            </a:extLst>
          </p:cNvPr>
          <p:cNvGrpSpPr/>
          <p:nvPr/>
        </p:nvGrpSpPr>
        <p:grpSpPr>
          <a:xfrm>
            <a:off x="6288006" y="696699"/>
            <a:ext cx="456300" cy="455879"/>
            <a:chOff x="4727848" y="3817902"/>
            <a:chExt cx="608400" cy="607839"/>
          </a:xfrm>
        </p:grpSpPr>
        <p:sp>
          <p:nvSpPr>
            <p:cNvPr id="39" name="Oval 20">
              <a:extLst>
                <a:ext uri="{FF2B5EF4-FFF2-40B4-BE49-F238E27FC236}">
                  <a16:creationId xmlns:a16="http://schemas.microsoft.com/office/drawing/2014/main" id="{B0D859D1-FE3B-05DC-CEA1-54C3F1F43B10}"/>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defTabSz="685783">
                <a:defRPr/>
              </a:pPr>
              <a:endParaRPr lang="en-US" sz="975" kern="0">
                <a:solidFill>
                  <a:prstClr val="white"/>
                </a:solidFill>
                <a:latin typeface="Verdana"/>
              </a:endParaRPr>
            </a:p>
          </p:txBody>
        </p:sp>
        <p:sp>
          <p:nvSpPr>
            <p:cNvPr id="40" name="Freeform 171">
              <a:extLst>
                <a:ext uri="{FF2B5EF4-FFF2-40B4-BE49-F238E27FC236}">
                  <a16:creationId xmlns:a16="http://schemas.microsoft.com/office/drawing/2014/main" id="{1FFD6E88-A116-3BA4-5EB2-3967844D4AF3}"/>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grpSp>
      <p:sp>
        <p:nvSpPr>
          <p:cNvPr id="41" name="Rounded Rectangle 93">
            <a:extLst>
              <a:ext uri="{FF2B5EF4-FFF2-40B4-BE49-F238E27FC236}">
                <a16:creationId xmlns:a16="http://schemas.microsoft.com/office/drawing/2014/main" id="{37D23C68-7CB5-6597-9107-2675C7FAFB46}"/>
              </a:ext>
            </a:extLst>
          </p:cNvPr>
          <p:cNvSpPr/>
          <p:nvPr/>
        </p:nvSpPr>
        <p:spPr>
          <a:xfrm>
            <a:off x="411836" y="783045"/>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26">
              <a:defRPr/>
            </a:pPr>
            <a:r>
              <a:rPr lang="en-US" sz="1200" b="1" kern="0">
                <a:solidFill>
                  <a:prstClr val="white"/>
                </a:solidFill>
                <a:latin typeface="Verdana"/>
                <a:cs typeface="Arial"/>
              </a:rPr>
              <a:t>HOW</a:t>
            </a:r>
          </a:p>
        </p:txBody>
      </p:sp>
      <p:cxnSp>
        <p:nvCxnSpPr>
          <p:cNvPr id="42" name="Straight Connector 41">
            <a:extLst>
              <a:ext uri="{FF2B5EF4-FFF2-40B4-BE49-F238E27FC236}">
                <a16:creationId xmlns:a16="http://schemas.microsoft.com/office/drawing/2014/main" id="{28202600-601D-12FD-8180-0A2B38AFF70C}"/>
              </a:ext>
            </a:extLst>
          </p:cNvPr>
          <p:cNvCxnSpPr>
            <a:cxnSpLocks/>
          </p:cNvCxnSpPr>
          <p:nvPr/>
        </p:nvCxnSpPr>
        <p:spPr>
          <a:xfrm flipV="1">
            <a:off x="1892622"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Oval 20">
            <a:extLst>
              <a:ext uri="{FF2B5EF4-FFF2-40B4-BE49-F238E27FC236}">
                <a16:creationId xmlns:a16="http://schemas.microsoft.com/office/drawing/2014/main" id="{88684758-9443-C45A-E5AE-F5D1E7C97FB4}"/>
              </a:ext>
            </a:extLst>
          </p:cNvPr>
          <p:cNvSpPr/>
          <p:nvPr/>
        </p:nvSpPr>
        <p:spPr>
          <a:xfrm>
            <a:off x="125709" y="694903"/>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defTabSz="685783">
              <a:defRPr/>
            </a:pPr>
            <a:endParaRPr lang="en-US" sz="975" kern="0">
              <a:solidFill>
                <a:prstClr val="white"/>
              </a:solidFill>
              <a:latin typeface="Verdana"/>
            </a:endParaRPr>
          </a:p>
        </p:txBody>
      </p:sp>
      <p:pic>
        <p:nvPicPr>
          <p:cNvPr id="44" name="Graphic 43" descr="Gears with solid fill">
            <a:extLst>
              <a:ext uri="{FF2B5EF4-FFF2-40B4-BE49-F238E27FC236}">
                <a16:creationId xmlns:a16="http://schemas.microsoft.com/office/drawing/2014/main" id="{8A874789-75E1-B699-FDFB-CF0F7FA4F9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024" y="712112"/>
            <a:ext cx="427671" cy="427671"/>
          </a:xfrm>
          <a:prstGeom prst="rect">
            <a:avLst/>
          </a:prstGeom>
        </p:spPr>
      </p:pic>
      <p:sp>
        <p:nvSpPr>
          <p:cNvPr id="93" name="Rectangle 92">
            <a:extLst>
              <a:ext uri="{FF2B5EF4-FFF2-40B4-BE49-F238E27FC236}">
                <a16:creationId xmlns:a16="http://schemas.microsoft.com/office/drawing/2014/main" id="{D6EABBBB-F9CE-AD99-CB83-DA9315F8591A}"/>
              </a:ext>
            </a:extLst>
          </p:cNvPr>
          <p:cNvSpPr>
            <a:spLocks/>
          </p:cNvSpPr>
          <p:nvPr/>
        </p:nvSpPr>
        <p:spPr>
          <a:xfrm>
            <a:off x="3189749" y="3203827"/>
            <a:ext cx="5659542" cy="1241199"/>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dirty="0">
                <a:solidFill>
                  <a:srgbClr val="002C6C"/>
                </a:solidFill>
                <a:latin typeface="Verdana"/>
                <a:ea typeface="Verdana"/>
              </a:rPr>
              <a:t>Internal stakeholders to take on board include brand marketing/manufacturing, information technology, shop floor operations and maintenance departments.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dirty="0">
                <a:solidFill>
                  <a:srgbClr val="002C6C"/>
                </a:solidFill>
                <a:latin typeface="Verdana"/>
                <a:ea typeface="Verdana"/>
              </a:rPr>
              <a:t>Engage with up and downstream solution providers (label software, printing, scanning, enterprise, etc.).</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dirty="0">
                <a:solidFill>
                  <a:srgbClr val="002C6C"/>
                </a:solidFill>
                <a:latin typeface="Verdana"/>
                <a:ea typeface="Verdana"/>
              </a:rPr>
              <a:t>Collaborate with brand and retailer to ensure POS checkout feasibility for the new code.</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dirty="0">
                <a:solidFill>
                  <a:srgbClr val="002C6C"/>
                </a:solidFill>
                <a:latin typeface="Verdana"/>
                <a:ea typeface="Verdana"/>
              </a:rPr>
              <a:t>Identify common goals and measures with collaboration partners to avoid conflicts later.</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dirty="0">
                <a:solidFill>
                  <a:srgbClr val="002C6C"/>
                </a:solidFill>
                <a:latin typeface="Verdana"/>
                <a:ea typeface="Verdana"/>
              </a:rPr>
              <a:t>Involve authorities if required in your region.</a:t>
            </a:r>
          </a:p>
        </p:txBody>
      </p:sp>
      <p:sp>
        <p:nvSpPr>
          <p:cNvPr id="24" name="AutoShape 2">
            <a:hlinkClick r:id="rId5" action="ppaction://hlinksldjump"/>
            <a:extLst>
              <a:ext uri="{FF2B5EF4-FFF2-40B4-BE49-F238E27FC236}">
                <a16:creationId xmlns:a16="http://schemas.microsoft.com/office/drawing/2014/main" id="{3BA453D4-7A9E-BA30-CC59-053F8307B774}"/>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45" name="AutoShape 2">
            <a:hlinkClick r:id="rId6" action="ppaction://hlinksldjump"/>
            <a:extLst>
              <a:ext uri="{FF2B5EF4-FFF2-40B4-BE49-F238E27FC236}">
                <a16:creationId xmlns:a16="http://schemas.microsoft.com/office/drawing/2014/main" id="{F442C1AC-BAA9-9137-04D0-431563A3CD5E}"/>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46" name="AutoShape 2">
            <a:hlinkClick r:id="rId7" action="ppaction://hlinksldjump"/>
            <a:extLst>
              <a:ext uri="{FF2B5EF4-FFF2-40B4-BE49-F238E27FC236}">
                <a16:creationId xmlns:a16="http://schemas.microsoft.com/office/drawing/2014/main" id="{95F72124-3BD7-BF1D-17FF-325C32BF362D}"/>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47" name="AutoShape 2">
            <a:hlinkClick r:id="rId8" action="ppaction://hlinksldjump"/>
            <a:extLst>
              <a:ext uri="{FF2B5EF4-FFF2-40B4-BE49-F238E27FC236}">
                <a16:creationId xmlns:a16="http://schemas.microsoft.com/office/drawing/2014/main" id="{094EFC78-A062-540B-49FB-0EF9985E0EFC}"/>
              </a:ext>
            </a:extLst>
          </p:cNvPr>
          <p:cNvSpPr>
            <a:spLocks noChangeArrowheads="1"/>
          </p:cNvSpPr>
          <p:nvPr/>
        </p:nvSpPr>
        <p:spPr bwMode="gray">
          <a:xfrm>
            <a:off x="5492319" y="4535044"/>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HOW</a:t>
            </a:r>
          </a:p>
        </p:txBody>
      </p:sp>
      <p:sp>
        <p:nvSpPr>
          <p:cNvPr id="48" name="AutoShape 2">
            <a:hlinkClick r:id="rId9" action="ppaction://hlinksldjump"/>
            <a:extLst>
              <a:ext uri="{FF2B5EF4-FFF2-40B4-BE49-F238E27FC236}">
                <a16:creationId xmlns:a16="http://schemas.microsoft.com/office/drawing/2014/main" id="{C1F4BA4A-242F-F22A-ABD7-A9A61BD86485}"/>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50" name="Group 49">
            <a:extLst>
              <a:ext uri="{FF2B5EF4-FFF2-40B4-BE49-F238E27FC236}">
                <a16:creationId xmlns:a16="http://schemas.microsoft.com/office/drawing/2014/main" id="{BF4C1121-0753-4E86-DA1C-6141F9FB74FC}"/>
              </a:ext>
            </a:extLst>
          </p:cNvPr>
          <p:cNvGrpSpPr/>
          <p:nvPr/>
        </p:nvGrpSpPr>
        <p:grpSpPr>
          <a:xfrm>
            <a:off x="7405014" y="4531233"/>
            <a:ext cx="186825" cy="186825"/>
            <a:chOff x="9873352" y="6041644"/>
            <a:chExt cx="249100" cy="249100"/>
          </a:xfrm>
        </p:grpSpPr>
        <p:sp>
          <p:nvSpPr>
            <p:cNvPr id="51" name="Oval 50">
              <a:hlinkClick r:id="" action="ppaction://hlinkshowjump?jump=previousslide"/>
              <a:extLst>
                <a:ext uri="{FF2B5EF4-FFF2-40B4-BE49-F238E27FC236}">
                  <a16:creationId xmlns:a16="http://schemas.microsoft.com/office/drawing/2014/main" id="{862D16E0-97D6-9645-3A1D-6C671337BA0F}"/>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4" name="Group 53">
              <a:extLst>
                <a:ext uri="{FF2B5EF4-FFF2-40B4-BE49-F238E27FC236}">
                  <a16:creationId xmlns:a16="http://schemas.microsoft.com/office/drawing/2014/main" id="{6F9DA893-9DDC-9D14-EB1A-F06E8BA3631E}"/>
                </a:ext>
              </a:extLst>
            </p:cNvPr>
            <p:cNvGrpSpPr/>
            <p:nvPr userDrawn="1"/>
          </p:nvGrpSpPr>
          <p:grpSpPr>
            <a:xfrm>
              <a:off x="9971776" y="6136088"/>
              <a:ext cx="41137" cy="66044"/>
              <a:chOff x="3345327" y="4804129"/>
              <a:chExt cx="74099" cy="118964"/>
            </a:xfrm>
          </p:grpSpPr>
          <p:cxnSp>
            <p:nvCxnSpPr>
              <p:cNvPr id="55" name="Straight Connector 54">
                <a:hlinkClick r:id="" action="ppaction://hlinkshowjump?jump=previousslide"/>
                <a:extLst>
                  <a:ext uri="{FF2B5EF4-FFF2-40B4-BE49-F238E27FC236}">
                    <a16:creationId xmlns:a16="http://schemas.microsoft.com/office/drawing/2014/main" id="{5A9ED13B-12F5-7B61-4F52-86E5D473DF74}"/>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hlinkClick r:id="" action="ppaction://hlinkshowjump?jump=previousslide"/>
                <a:extLst>
                  <a:ext uri="{FF2B5EF4-FFF2-40B4-BE49-F238E27FC236}">
                    <a16:creationId xmlns:a16="http://schemas.microsoft.com/office/drawing/2014/main" id="{C10AAE4B-1431-34EE-2130-365450484946}"/>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57" name="Group 56">
            <a:extLst>
              <a:ext uri="{FF2B5EF4-FFF2-40B4-BE49-F238E27FC236}">
                <a16:creationId xmlns:a16="http://schemas.microsoft.com/office/drawing/2014/main" id="{50ACEA29-65C0-5ECA-0F21-2D61253D45D4}"/>
              </a:ext>
            </a:extLst>
          </p:cNvPr>
          <p:cNvGrpSpPr/>
          <p:nvPr/>
        </p:nvGrpSpPr>
        <p:grpSpPr>
          <a:xfrm>
            <a:off x="7642346" y="4531233"/>
            <a:ext cx="186825" cy="186825"/>
            <a:chOff x="10189795" y="6045160"/>
            <a:chExt cx="249100" cy="249100"/>
          </a:xfrm>
        </p:grpSpPr>
        <p:sp>
          <p:nvSpPr>
            <p:cNvPr id="58" name="Oval 57">
              <a:hlinkClick r:id="" action="ppaction://hlinkshowjump?jump=nextslide"/>
              <a:extLst>
                <a:ext uri="{FF2B5EF4-FFF2-40B4-BE49-F238E27FC236}">
                  <a16:creationId xmlns:a16="http://schemas.microsoft.com/office/drawing/2014/main" id="{EB811347-7DB6-F0B6-D4F9-AA9B66894C11}"/>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9" name="Group 58">
              <a:extLst>
                <a:ext uri="{FF2B5EF4-FFF2-40B4-BE49-F238E27FC236}">
                  <a16:creationId xmlns:a16="http://schemas.microsoft.com/office/drawing/2014/main" id="{E8E321D7-9CB2-D287-133F-AE7C5EE5A762}"/>
                </a:ext>
              </a:extLst>
            </p:cNvPr>
            <p:cNvGrpSpPr/>
            <p:nvPr userDrawn="1"/>
          </p:nvGrpSpPr>
          <p:grpSpPr>
            <a:xfrm flipH="1" flipV="1">
              <a:off x="10297292" y="6133992"/>
              <a:ext cx="41137" cy="66044"/>
              <a:chOff x="3345327" y="4804129"/>
              <a:chExt cx="74099" cy="118964"/>
            </a:xfrm>
          </p:grpSpPr>
          <p:cxnSp>
            <p:nvCxnSpPr>
              <p:cNvPr id="60" name="Straight Connector 59">
                <a:hlinkClick r:id="" action="ppaction://hlinkshowjump?jump=nextslide"/>
                <a:extLst>
                  <a:ext uri="{FF2B5EF4-FFF2-40B4-BE49-F238E27FC236}">
                    <a16:creationId xmlns:a16="http://schemas.microsoft.com/office/drawing/2014/main" id="{6F9490CF-9D2D-BBEC-22F3-705C08E14A33}"/>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hlinkClick r:id="" action="ppaction://hlinkshowjump?jump=nextslide"/>
                <a:extLst>
                  <a:ext uri="{FF2B5EF4-FFF2-40B4-BE49-F238E27FC236}">
                    <a16:creationId xmlns:a16="http://schemas.microsoft.com/office/drawing/2014/main" id="{68D149CF-797D-C766-A61F-E26D1D7796B2}"/>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62" name="Rounded Rectangle 14">
            <a:hlinkClick r:id="rId10"/>
            <a:extLst>
              <a:ext uri="{FF2B5EF4-FFF2-40B4-BE49-F238E27FC236}">
                <a16:creationId xmlns:a16="http://schemas.microsoft.com/office/drawing/2014/main" id="{8F7F7B0F-D5B4-22C4-8C3B-63F3E10BDB42}"/>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3/3</a:t>
            </a:r>
            <a:endParaRPr lang="en-US" sz="800" u="sng" dirty="0">
              <a:solidFill>
                <a:schemeClr val="bg2"/>
              </a:solidFill>
            </a:endParaRPr>
          </a:p>
        </p:txBody>
      </p:sp>
      <p:sp>
        <p:nvSpPr>
          <p:cNvPr id="5" name="Arrow: Right 88">
            <a:hlinkClick r:id="" action="ppaction://hlinkshowjump?jump=lastslideviewed"/>
            <a:extLst>
              <a:ext uri="{FF2B5EF4-FFF2-40B4-BE49-F238E27FC236}">
                <a16:creationId xmlns:a16="http://schemas.microsoft.com/office/drawing/2014/main" id="{CD55370E-0F6E-9368-DA0B-E2B0763A2A0D}"/>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Graphic 5">
            <a:hlinkClick r:id="rId11" action="ppaction://hlinksldjump"/>
            <a:extLst>
              <a:ext uri="{FF2B5EF4-FFF2-40B4-BE49-F238E27FC236}">
                <a16:creationId xmlns:a16="http://schemas.microsoft.com/office/drawing/2014/main" id="{7F386FDA-1713-945C-E060-397DF41506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524032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908607"/>
          </a:xfrm>
          <a:prstGeom prst="rect">
            <a:avLst/>
          </a:prstGeom>
          <a:noFill/>
          <a:ln w="12700" cap="flat" cmpd="sng" algn="ctr">
            <a:noFill/>
            <a:prstDash val="solid"/>
          </a:ln>
          <a:effectLst/>
        </p:spPr>
        <p:txBody>
          <a:bodyPr wrap="square" tIns="54000" rtlCol="0" anchor="t">
            <a:spAutoFit/>
          </a:bodyPr>
          <a:lstStyle/>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r>
              <a:rPr kumimoji="0" lang="en-US" sz="1050" b="0" i="0" u="none" strike="noStrike" kern="1200" cap="none" spc="0" normalizeH="0" baseline="0" noProof="0">
                <a:ln>
                  <a:noFill/>
                </a:ln>
                <a:solidFill>
                  <a:prstClr val="white"/>
                </a:solidFill>
                <a:effectLst/>
                <a:uLnTx/>
                <a:uFillTx/>
                <a:latin typeface="Verdana"/>
                <a:ea typeface="+mn-ea"/>
                <a:cs typeface="+mn-cs"/>
              </a:rPr>
              <a:t>Review the key learnings and pitfalls from previous global 2D pilots to jump start your 2D pilot. You will find the learnings throughout the 2D pilot toolkit.</a:t>
            </a: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117216" y="1215017"/>
            <a:ext cx="5179433" cy="3163071"/>
          </a:xfrm>
          <a:prstGeom prst="rect">
            <a:avLst/>
          </a:prstGeom>
          <a:noFill/>
          <a:ln w="12700" cap="flat" cmpd="sng" algn="ctr">
            <a:noFill/>
            <a:prstDash val="solid"/>
          </a:ln>
          <a:effectLst/>
        </p:spPr>
        <p:txBody>
          <a:bodyPr wrap="square" tIns="5400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2BCB9"/>
                </a:solidFill>
                <a:effectLst/>
                <a:uLnTx/>
                <a:uFillTx/>
                <a:latin typeface="Verdana"/>
                <a:ea typeface="ＭＳ Ｐゴシック" charset="0"/>
                <a:cs typeface="+mn-cs"/>
              </a:rPr>
              <a:t>IMPLEMENTATION (HOW)</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454545"/>
              </a:solidFill>
              <a:effectLst/>
              <a:uLnTx/>
              <a:uFillTx/>
              <a:latin typeface="Verdana"/>
              <a:ea typeface="+mn-ea"/>
              <a:cs typeface="+mn-cs"/>
            </a:endParaRP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Evaluate all scanners and update hardware or software where needed: POS, flatbed scanners, fixed scanners, handheld scanners, in-store apps-including APIs, and warehouse scanners</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Understand the capabilities of 2D image scanners in collaboration with your solution providers (For example, can your scanners accommodate two barcodes with the same </a:t>
            </a:r>
            <a:r>
              <a:rPr kumimoji="0" lang="en-US" sz="1050" b="0" i="0" u="none" strike="noStrike" kern="1200" cap="none" spc="0" normalizeH="0" baseline="0" noProof="0" dirty="0" err="1">
                <a:ln>
                  <a:noFill/>
                </a:ln>
                <a:solidFill>
                  <a:srgbClr val="002C6C"/>
                </a:solidFill>
                <a:effectLst/>
                <a:uLnTx/>
                <a:uFillTx/>
                <a:latin typeface="Verdana"/>
                <a:ea typeface="+mn-ea"/>
                <a:cs typeface="+mn-cs"/>
              </a:rPr>
              <a:t>GTIN</a:t>
            </a:r>
            <a:r>
              <a:rPr kumimoji="0" lang="en-US" sz="1050" b="0" i="0" u="none" strike="noStrike" kern="1200" cap="none" spc="0" normalizeH="0" baseline="0" noProof="0" dirty="0">
                <a:ln>
                  <a:noFill/>
                </a:ln>
                <a:solidFill>
                  <a:srgbClr val="002C6C"/>
                </a:solidFill>
                <a:effectLst/>
                <a:uLnTx/>
                <a:uFillTx/>
                <a:latin typeface="Verdana"/>
                <a:ea typeface="+mn-ea"/>
                <a:cs typeface="+mn-cs"/>
              </a:rPr>
              <a:t> on the product? You may need a software upgrade to achieve this)</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Ensure mobile devices from consumers can interact with the 2D barcodes</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Train in-store employees and gain buy-in as part of the pilot planning</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Translate the improved (future) system capabilities into associate training (what to do when I see multiple barcodes?)  </a:t>
            </a: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ＭＳ Ｐゴシック"/>
                <a:cs typeface="+mn-cs"/>
              </a:rPr>
              <a:t>Educate consumers: self checkout, omni-channel and consumer engagement </a:t>
            </a:r>
            <a:endParaRPr kumimoji="0" lang="en-US" sz="1050" b="0" i="0" u="none" strike="noStrike" kern="1200" cap="none" spc="0" normalizeH="0" baseline="0" noProof="0" dirty="0">
              <a:ln>
                <a:noFill/>
              </a:ln>
              <a:solidFill>
                <a:srgbClr val="002C6C"/>
              </a:solidFill>
              <a:effectLst/>
              <a:uLnTx/>
              <a:uFillTx/>
              <a:latin typeface="Verdana"/>
              <a:ea typeface="+mn-ea"/>
              <a:cs typeface="+mn-cs"/>
            </a:endParaRPr>
          </a:p>
          <a:p>
            <a:pPr marL="129600" marR="0" lvl="2" indent="-129600" algn="l" defTabSz="685800" rtl="0" eaLnBrk="1" fontAlgn="base" latinLnBrk="0" hangingPunct="1">
              <a:lnSpc>
                <a:spcPct val="100000"/>
              </a:lnSpc>
              <a:spcBef>
                <a:spcPts val="0"/>
              </a:spcBef>
              <a:spcAft>
                <a:spcPts val="150"/>
              </a:spcAft>
              <a:buClr>
                <a:srgbClr val="002C6C"/>
              </a:buClr>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Check the latest GS1 Standards guidelines for the human readable text under the 2D barcodes and review </a:t>
            </a:r>
            <a:r>
              <a:rPr kumimoji="0" lang="en-US" sz="1050" b="0" i="0" u="none" strike="noStrike" kern="1200" cap="none" spc="0" normalizeH="0" baseline="0" noProof="0" dirty="0" err="1">
                <a:ln>
                  <a:noFill/>
                </a:ln>
                <a:solidFill>
                  <a:srgbClr val="002C6C"/>
                </a:solidFill>
                <a:effectLst/>
                <a:uLnTx/>
                <a:uFillTx/>
                <a:latin typeface="Verdana"/>
                <a:ea typeface="+mn-ea"/>
                <a:cs typeface="+mn-cs"/>
              </a:rPr>
              <a:t>GS1’s</a:t>
            </a:r>
            <a:r>
              <a:rPr kumimoji="0" lang="en-US" sz="1050" b="0" i="0" u="none" strike="noStrike" kern="1200" cap="none" spc="0" normalizeH="0" baseline="0" noProof="0" dirty="0">
                <a:ln>
                  <a:noFill/>
                </a:ln>
                <a:solidFill>
                  <a:srgbClr val="002C6C"/>
                </a:solidFill>
                <a:effectLst/>
                <a:uLnTx/>
                <a:uFillTx/>
                <a:latin typeface="Verdana"/>
                <a:ea typeface="+mn-ea"/>
                <a:cs typeface="+mn-cs"/>
              </a:rPr>
              <a:t> scanner testing outcomes</a:t>
            </a:r>
            <a:endParaRPr kumimoji="0" lang="en-US" sz="1050" b="0" i="0" u="none" strike="noStrike" kern="1200" cap="none" spc="0" normalizeH="0" baseline="0" noProof="0" dirty="0">
              <a:ln>
                <a:noFill/>
              </a:ln>
              <a:solidFill>
                <a:srgbClr val="002C6C"/>
              </a:solidFill>
              <a:effectLst/>
              <a:highlight>
                <a:srgbClr val="FFFF00"/>
              </a:highlight>
              <a:uLnTx/>
              <a:uFillTx/>
              <a:latin typeface="Verdana"/>
              <a:ea typeface="+mn-ea"/>
              <a:cs typeface="+mn-cs"/>
            </a:endParaRP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Key learnings</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44248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79"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cxnSp>
        <p:nvCxnSpPr>
          <p:cNvPr id="49" name="Straight Connector 48">
            <a:extLst>
              <a:ext uri="{FF2B5EF4-FFF2-40B4-BE49-F238E27FC236}">
                <a16:creationId xmlns:a16="http://schemas.microsoft.com/office/drawing/2014/main" id="{C01CC036-D522-4177-B967-619880B094F0}"/>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Rounded Rectangle 93">
            <a:extLst>
              <a:ext uri="{FF2B5EF4-FFF2-40B4-BE49-F238E27FC236}">
                <a16:creationId xmlns:a16="http://schemas.microsoft.com/office/drawing/2014/main" id="{6EE14BC0-D505-49BB-9639-34D449D70E4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HOW</a:t>
            </a:r>
          </a:p>
        </p:txBody>
      </p:sp>
      <p:sp>
        <p:nvSpPr>
          <p:cNvPr id="64" name="Oval 20">
            <a:extLst>
              <a:ext uri="{FF2B5EF4-FFF2-40B4-BE49-F238E27FC236}">
                <a16:creationId xmlns:a16="http://schemas.microsoft.com/office/drawing/2014/main" id="{6C6ABE9D-3912-46E8-B82D-BBC8B46D2C3C}"/>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pic>
        <p:nvPicPr>
          <p:cNvPr id="65" name="Graphic 64" descr="Gears with solid fill">
            <a:extLst>
              <a:ext uri="{FF2B5EF4-FFF2-40B4-BE49-F238E27FC236}">
                <a16:creationId xmlns:a16="http://schemas.microsoft.com/office/drawing/2014/main" id="{6BCB9692-09C2-48D7-AD63-D44695463D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023" y="712112"/>
            <a:ext cx="427671" cy="427671"/>
          </a:xfrm>
          <a:prstGeom prst="rect">
            <a:avLst/>
          </a:prstGeom>
        </p:spPr>
      </p:pic>
      <p:sp>
        <p:nvSpPr>
          <p:cNvPr id="59" name="Slide Number Placeholder 3">
            <a:extLst>
              <a:ext uri="{FF2B5EF4-FFF2-40B4-BE49-F238E27FC236}">
                <a16:creationId xmlns:a16="http://schemas.microsoft.com/office/drawing/2014/main" id="{1C1A5328-892F-4EE8-B5D3-308EB1132F31}"/>
              </a:ext>
            </a:extLst>
          </p:cNvPr>
          <p:cNvSpPr>
            <a:spLocks noGrp="1"/>
          </p:cNvSpPr>
          <p:nvPr>
            <p:ph type="sldNum" sz="quarter" idx="12"/>
          </p:nvPr>
        </p:nvSpPr>
        <p:spPr>
          <a:xfrm>
            <a:off x="8447486" y="4759631"/>
            <a:ext cx="247535" cy="150195"/>
          </a:xfrm>
        </p:spPr>
        <p:txBody>
          <a:bodyPr/>
          <a:lstStyle>
            <a:lvl1pPr rtl="0">
              <a:defRPr/>
            </a:lvl1pPr>
          </a:lstStyle>
          <a:p>
            <a:pPr marL="0" marR="0" lvl="0" indent="0" algn="r" defTabSz="6858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700" b="0" i="0" u="none" strike="noStrike" kern="1200" cap="none" spc="0" normalizeH="0" baseline="0" noProof="0" smtClean="0">
                <a:ln>
                  <a:noFill/>
                </a:ln>
                <a:solidFill>
                  <a:srgbClr val="454545"/>
                </a:solidFill>
                <a:effectLst/>
                <a:uLnTx/>
                <a:uFillTx/>
                <a:latin typeface="Verdana"/>
                <a:ea typeface="+mn-ea"/>
              </a:rPr>
              <a:pPr marL="0" marR="0" lvl="0" indent="0" algn="r" defTabSz="685800" rtl="0" eaLnBrk="1" fontAlgn="base" latinLnBrk="0" hangingPunct="1">
                <a:lnSpc>
                  <a:spcPct val="100000"/>
                </a:lnSpc>
                <a:spcBef>
                  <a:spcPts val="0"/>
                </a:spcBef>
                <a:spcAft>
                  <a:spcPct val="0"/>
                </a:spcAft>
                <a:buClrTx/>
                <a:buSzTx/>
                <a:buFontTx/>
                <a:buNone/>
                <a:tabLst/>
                <a:defRPr/>
              </a:pPr>
              <a:t>52</a:t>
            </a:fld>
            <a:endParaRPr kumimoji="0" lang="en-US" sz="700" b="0" i="0" u="none" strike="noStrike" kern="1200" cap="none" spc="0" normalizeH="0" baseline="0" noProof="0">
              <a:ln>
                <a:noFill/>
              </a:ln>
              <a:solidFill>
                <a:srgbClr val="454545"/>
              </a:solidFill>
              <a:effectLst/>
              <a:uLnTx/>
              <a:uFillTx/>
              <a:latin typeface="Verdana"/>
              <a:ea typeface="+mn-ea"/>
            </a:endParaRPr>
          </a:p>
        </p:txBody>
      </p:sp>
      <p:sp>
        <p:nvSpPr>
          <p:cNvPr id="20" name="AutoShape 2">
            <a:hlinkClick r:id="rId5" action="ppaction://hlinksldjump"/>
            <a:extLst>
              <a:ext uri="{FF2B5EF4-FFF2-40B4-BE49-F238E27FC236}">
                <a16:creationId xmlns:a16="http://schemas.microsoft.com/office/drawing/2014/main" id="{B7C01580-B6B4-7839-A6D4-7F93C21DDCE8}"/>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22" name="AutoShape 2">
            <a:hlinkClick r:id="rId6" action="ppaction://hlinksldjump"/>
            <a:extLst>
              <a:ext uri="{FF2B5EF4-FFF2-40B4-BE49-F238E27FC236}">
                <a16:creationId xmlns:a16="http://schemas.microsoft.com/office/drawing/2014/main" id="{0897E3FF-D8B0-73FA-2D36-209EB5DEED67}"/>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23" name="AutoShape 2">
            <a:hlinkClick r:id="rId7" action="ppaction://hlinksldjump"/>
            <a:extLst>
              <a:ext uri="{FF2B5EF4-FFF2-40B4-BE49-F238E27FC236}">
                <a16:creationId xmlns:a16="http://schemas.microsoft.com/office/drawing/2014/main" id="{A7C83FAE-7138-9EF7-0FFF-A1083B0A0D0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24" name="AutoShape 2">
            <a:hlinkClick r:id="rId8" action="ppaction://hlinksldjump"/>
            <a:extLst>
              <a:ext uri="{FF2B5EF4-FFF2-40B4-BE49-F238E27FC236}">
                <a16:creationId xmlns:a16="http://schemas.microsoft.com/office/drawing/2014/main" id="{758A6055-879D-6274-4424-3EF5FA192203}"/>
              </a:ext>
            </a:extLst>
          </p:cNvPr>
          <p:cNvSpPr>
            <a:spLocks noChangeArrowheads="1"/>
          </p:cNvSpPr>
          <p:nvPr/>
        </p:nvSpPr>
        <p:spPr bwMode="gray">
          <a:xfrm>
            <a:off x="5492319" y="4535044"/>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HOW</a:t>
            </a:r>
          </a:p>
        </p:txBody>
      </p:sp>
      <p:sp>
        <p:nvSpPr>
          <p:cNvPr id="25" name="AutoShape 2">
            <a:hlinkClick r:id="rId9" action="ppaction://hlinksldjump"/>
            <a:extLst>
              <a:ext uri="{FF2B5EF4-FFF2-40B4-BE49-F238E27FC236}">
                <a16:creationId xmlns:a16="http://schemas.microsoft.com/office/drawing/2014/main" id="{FA5B9B1C-73AD-6113-BCE5-C26F35F84F14}"/>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chemeClr val="tx1">
                    <a:lumMod val="40000"/>
                    <a:lumOff val="60000"/>
                  </a:schemeClr>
                </a:solidFill>
                <a:effectLst/>
                <a:uLnTx/>
                <a:uFillTx/>
                <a:latin typeface="Verdana"/>
                <a:ea typeface="+mn-ea"/>
                <a:cs typeface="+mn-cs"/>
              </a:rPr>
              <a:t>REPORT &amp; LEARN</a:t>
            </a:r>
          </a:p>
        </p:txBody>
      </p:sp>
      <p:grpSp>
        <p:nvGrpSpPr>
          <p:cNvPr id="35" name="Group 34">
            <a:extLst>
              <a:ext uri="{FF2B5EF4-FFF2-40B4-BE49-F238E27FC236}">
                <a16:creationId xmlns:a16="http://schemas.microsoft.com/office/drawing/2014/main" id="{4FA4D5CE-9E80-CDC0-08E1-20DBEE6B383F}"/>
              </a:ext>
            </a:extLst>
          </p:cNvPr>
          <p:cNvGrpSpPr/>
          <p:nvPr/>
        </p:nvGrpSpPr>
        <p:grpSpPr>
          <a:xfrm>
            <a:off x="7405014" y="4531233"/>
            <a:ext cx="186825" cy="186825"/>
            <a:chOff x="9873352" y="6041644"/>
            <a:chExt cx="249100" cy="249100"/>
          </a:xfrm>
        </p:grpSpPr>
        <p:sp>
          <p:nvSpPr>
            <p:cNvPr id="36" name="Oval 35">
              <a:hlinkClick r:id="" action="ppaction://hlinkshowjump?jump=previousslide"/>
              <a:extLst>
                <a:ext uri="{FF2B5EF4-FFF2-40B4-BE49-F238E27FC236}">
                  <a16:creationId xmlns:a16="http://schemas.microsoft.com/office/drawing/2014/main" id="{C0A55328-1D64-B27E-BE9F-FCDE2431A89E}"/>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7" name="Group 36">
              <a:extLst>
                <a:ext uri="{FF2B5EF4-FFF2-40B4-BE49-F238E27FC236}">
                  <a16:creationId xmlns:a16="http://schemas.microsoft.com/office/drawing/2014/main" id="{AA12890E-D511-4273-5263-A3156DE6F31F}"/>
                </a:ext>
              </a:extLst>
            </p:cNvPr>
            <p:cNvGrpSpPr/>
            <p:nvPr userDrawn="1"/>
          </p:nvGrpSpPr>
          <p:grpSpPr>
            <a:xfrm>
              <a:off x="9971776" y="6136088"/>
              <a:ext cx="41137" cy="66044"/>
              <a:chOff x="3345327" y="4804129"/>
              <a:chExt cx="74099" cy="118964"/>
            </a:xfrm>
          </p:grpSpPr>
          <p:cxnSp>
            <p:nvCxnSpPr>
              <p:cNvPr id="38" name="Straight Connector 37">
                <a:hlinkClick r:id="" action="ppaction://hlinkshowjump?jump=previousslide"/>
                <a:extLst>
                  <a:ext uri="{FF2B5EF4-FFF2-40B4-BE49-F238E27FC236}">
                    <a16:creationId xmlns:a16="http://schemas.microsoft.com/office/drawing/2014/main" id="{3C2FD801-9F9F-1092-9F4B-E005694F8112}"/>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hlinkClick r:id="" action="ppaction://hlinkshowjump?jump=previousslide"/>
                <a:extLst>
                  <a:ext uri="{FF2B5EF4-FFF2-40B4-BE49-F238E27FC236}">
                    <a16:creationId xmlns:a16="http://schemas.microsoft.com/office/drawing/2014/main" id="{ECBE1DD4-FD48-B6C7-FD5D-ECBE8FDA7521}"/>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40" name="Group 39">
            <a:extLst>
              <a:ext uri="{FF2B5EF4-FFF2-40B4-BE49-F238E27FC236}">
                <a16:creationId xmlns:a16="http://schemas.microsoft.com/office/drawing/2014/main" id="{AB430409-1491-7A13-C967-669589A1491B}"/>
              </a:ext>
            </a:extLst>
          </p:cNvPr>
          <p:cNvGrpSpPr/>
          <p:nvPr/>
        </p:nvGrpSpPr>
        <p:grpSpPr>
          <a:xfrm>
            <a:off x="7642346" y="4531233"/>
            <a:ext cx="186825" cy="186825"/>
            <a:chOff x="10189795" y="6045160"/>
            <a:chExt cx="249100" cy="249100"/>
          </a:xfrm>
        </p:grpSpPr>
        <p:sp>
          <p:nvSpPr>
            <p:cNvPr id="41" name="Oval 40">
              <a:hlinkClick r:id="" action="ppaction://hlinkshowjump?jump=nextslide"/>
              <a:extLst>
                <a:ext uri="{FF2B5EF4-FFF2-40B4-BE49-F238E27FC236}">
                  <a16:creationId xmlns:a16="http://schemas.microsoft.com/office/drawing/2014/main" id="{BDE2CDA3-DA58-6386-CDED-E15547190790}"/>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2" name="Group 41">
              <a:extLst>
                <a:ext uri="{FF2B5EF4-FFF2-40B4-BE49-F238E27FC236}">
                  <a16:creationId xmlns:a16="http://schemas.microsoft.com/office/drawing/2014/main" id="{F899AD73-DF27-6D3E-64B3-84F8F6594EBD}"/>
                </a:ext>
              </a:extLst>
            </p:cNvPr>
            <p:cNvGrpSpPr/>
            <p:nvPr userDrawn="1"/>
          </p:nvGrpSpPr>
          <p:grpSpPr>
            <a:xfrm flipH="1" flipV="1">
              <a:off x="10297292" y="6133992"/>
              <a:ext cx="41137" cy="66044"/>
              <a:chOff x="3345327" y="4804129"/>
              <a:chExt cx="74099" cy="118964"/>
            </a:xfrm>
          </p:grpSpPr>
          <p:cxnSp>
            <p:nvCxnSpPr>
              <p:cNvPr id="43" name="Straight Connector 42">
                <a:hlinkClick r:id="" action="ppaction://hlinkshowjump?jump=nextslide"/>
                <a:extLst>
                  <a:ext uri="{FF2B5EF4-FFF2-40B4-BE49-F238E27FC236}">
                    <a16:creationId xmlns:a16="http://schemas.microsoft.com/office/drawing/2014/main" id="{E9BF94B6-DF18-98D3-7722-CCAFAC94261C}"/>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hlinkClick r:id="" action="ppaction://hlinkshowjump?jump=nextslide"/>
                <a:extLst>
                  <a:ext uri="{FF2B5EF4-FFF2-40B4-BE49-F238E27FC236}">
                    <a16:creationId xmlns:a16="http://schemas.microsoft.com/office/drawing/2014/main" id="{D4118C33-F674-4037-68DF-DB9BC323F16C}"/>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45" name="Rounded Rectangle 14">
            <a:hlinkClick r:id="rId10"/>
            <a:extLst>
              <a:ext uri="{FF2B5EF4-FFF2-40B4-BE49-F238E27FC236}">
                <a16:creationId xmlns:a16="http://schemas.microsoft.com/office/drawing/2014/main" id="{1DC8A0FF-F353-D629-AD51-69A5AA4310CE}"/>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5" name="Arrow: Right 88">
            <a:hlinkClick r:id="" action="ppaction://hlinkshowjump?jump=lastslideviewed"/>
            <a:extLst>
              <a:ext uri="{FF2B5EF4-FFF2-40B4-BE49-F238E27FC236}">
                <a16:creationId xmlns:a16="http://schemas.microsoft.com/office/drawing/2014/main" id="{1A42D714-808D-6562-00EE-13470737E631}"/>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9" name="Graphic 8">
            <a:hlinkClick r:id="rId11" action="ppaction://hlinksldjump"/>
            <a:extLst>
              <a:ext uri="{FF2B5EF4-FFF2-40B4-BE49-F238E27FC236}">
                <a16:creationId xmlns:a16="http://schemas.microsoft.com/office/drawing/2014/main" id="{9A6CF6F4-F3C8-8E22-C657-7C65ED365A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409575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98E65D9-E822-4430-9068-4CF62D53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398E65D9-E822-4430-9068-4CF62D53C950}"/>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53</a:t>
            </a:fld>
            <a:endParaRPr lang="en-US" noProof="0"/>
          </a:p>
        </p:txBody>
      </p:sp>
      <p:sp>
        <p:nvSpPr>
          <p:cNvPr id="27" name="Espace réservé du texte 3">
            <a:hlinkClick r:id="rId9" action="ppaction://hlinksldjump"/>
            <a:extLst>
              <a:ext uri="{FF2B5EF4-FFF2-40B4-BE49-F238E27FC236}">
                <a16:creationId xmlns:a16="http://schemas.microsoft.com/office/drawing/2014/main" id="{CF2F75F4-F1F9-4478-9F04-BB7D7B77E7D6}"/>
              </a:ext>
            </a:extLst>
          </p:cNvPr>
          <p:cNvSpPr txBox="1">
            <a:spLocks/>
          </p:cNvSpPr>
          <p:nvPr>
            <p:custDataLst>
              <p:tags r:id="rId2"/>
            </p:custDataLst>
          </p:nvPr>
        </p:nvSpPr>
        <p:spPr>
          <a:xfrm>
            <a:off x="0" y="-1"/>
            <a:ext cx="9144000" cy="4541950"/>
          </a:xfrm>
          <a:prstGeom prst="rect">
            <a:avLst/>
          </a:prstGeom>
          <a:solidFill>
            <a:srgbClr val="8DB9CA"/>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28" name="Text Placeholder 2">
            <a:extLst>
              <a:ext uri="{FF2B5EF4-FFF2-40B4-BE49-F238E27FC236}">
                <a16:creationId xmlns:a16="http://schemas.microsoft.com/office/drawing/2014/main" id="{7CF0068E-E3BB-475F-8328-AA49DDDA1721}"/>
              </a:ext>
            </a:extLst>
          </p:cNvPr>
          <p:cNvSpPr>
            <a:spLocks noGrp="1"/>
          </p:cNvSpPr>
          <p:nvPr>
            <p:ph type="body" sz="quarter" idx="14"/>
          </p:nvPr>
        </p:nvSpPr>
        <p:spPr>
          <a:xfrm>
            <a:off x="453090" y="526008"/>
            <a:ext cx="8237820" cy="1588542"/>
          </a:xfrm>
        </p:spPr>
        <p:txBody>
          <a:bodyPr/>
          <a:lstStyle/>
          <a:p>
            <a:pPr algn="ctr"/>
            <a:r>
              <a:rPr lang="en-US"/>
              <a:t>Reporting </a:t>
            </a:r>
            <a:r>
              <a:rPr lang="en-US" b="0"/>
              <a:t>&amp;</a:t>
            </a:r>
            <a:r>
              <a:rPr lang="en-US"/>
              <a:t> learnings</a:t>
            </a:r>
          </a:p>
        </p:txBody>
      </p:sp>
      <p:sp>
        <p:nvSpPr>
          <p:cNvPr id="29" name="Espace réservé du texte 3">
            <a:hlinkClick r:id="rId10" action="ppaction://hlinksldjump"/>
            <a:extLst>
              <a:ext uri="{FF2B5EF4-FFF2-40B4-BE49-F238E27FC236}">
                <a16:creationId xmlns:a16="http://schemas.microsoft.com/office/drawing/2014/main" id="{6CA773AD-2A83-4011-BECB-BEF6C087C294}"/>
              </a:ext>
            </a:extLst>
          </p:cNvPr>
          <p:cNvSpPr txBox="1">
            <a:spLocks/>
          </p:cNvSpPr>
          <p:nvPr>
            <p:custDataLst>
              <p:tags r:id="rId3"/>
            </p:custDataLst>
          </p:nvPr>
        </p:nvSpPr>
        <p:spPr>
          <a:xfrm>
            <a:off x="5216043" y="2347306"/>
            <a:ext cx="2629208" cy="574329"/>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lvl="2" indent="0">
              <a:spcBef>
                <a:spcPts val="300"/>
              </a:spcBef>
              <a:buClr>
                <a:schemeClr val="tx1"/>
              </a:buClr>
              <a:buNone/>
            </a:pPr>
            <a:r>
              <a:rPr lang="en-US" sz="975">
                <a:solidFill>
                  <a:schemeClr val="bg1"/>
                </a:solidFill>
                <a:latin typeface="+mn-lt"/>
              </a:rPr>
              <a:t>How to capture learnings and report back to the GS1 community</a:t>
            </a:r>
          </a:p>
        </p:txBody>
      </p:sp>
      <p:grpSp>
        <p:nvGrpSpPr>
          <p:cNvPr id="3" name="Group 2">
            <a:extLst>
              <a:ext uri="{FF2B5EF4-FFF2-40B4-BE49-F238E27FC236}">
                <a16:creationId xmlns:a16="http://schemas.microsoft.com/office/drawing/2014/main" id="{6F57849B-FDF5-4D25-96C3-2AF5FD79E2EE}"/>
              </a:ext>
            </a:extLst>
          </p:cNvPr>
          <p:cNvGrpSpPr/>
          <p:nvPr/>
        </p:nvGrpSpPr>
        <p:grpSpPr>
          <a:xfrm>
            <a:off x="4014662" y="1992035"/>
            <a:ext cx="1114678" cy="1159431"/>
            <a:chOff x="4014662" y="1992035"/>
            <a:chExt cx="1114678" cy="1159431"/>
          </a:xfrm>
        </p:grpSpPr>
        <p:grpSp>
          <p:nvGrpSpPr>
            <p:cNvPr id="41" name="Group 40">
              <a:extLst>
                <a:ext uri="{FF2B5EF4-FFF2-40B4-BE49-F238E27FC236}">
                  <a16:creationId xmlns:a16="http://schemas.microsoft.com/office/drawing/2014/main" id="{DD3E5A37-F5F9-4B65-996A-458A0322404B}"/>
                </a:ext>
              </a:extLst>
            </p:cNvPr>
            <p:cNvGrpSpPr/>
            <p:nvPr/>
          </p:nvGrpSpPr>
          <p:grpSpPr>
            <a:xfrm>
              <a:off x="4014662" y="1992035"/>
              <a:ext cx="1114678" cy="1159431"/>
              <a:chOff x="9769817" y="935673"/>
              <a:chExt cx="1796366" cy="1868488"/>
            </a:xfrm>
            <a:solidFill>
              <a:schemeClr val="bg1"/>
            </a:solidFill>
          </p:grpSpPr>
          <p:sp>
            <p:nvSpPr>
              <p:cNvPr id="54" name="Freeform 5">
                <a:extLst>
                  <a:ext uri="{FF2B5EF4-FFF2-40B4-BE49-F238E27FC236}">
                    <a16:creationId xmlns:a16="http://schemas.microsoft.com/office/drawing/2014/main" id="{EABF65EE-EB64-4051-9CBA-68A269A7F904}"/>
                  </a:ext>
                </a:extLst>
              </p:cNvPr>
              <p:cNvSpPr>
                <a:spLocks/>
              </p:cNvSpPr>
              <p:nvPr/>
            </p:nvSpPr>
            <p:spPr bwMode="auto">
              <a:xfrm>
                <a:off x="9843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5" name="Freeform 6">
                <a:extLst>
                  <a:ext uri="{FF2B5EF4-FFF2-40B4-BE49-F238E27FC236}">
                    <a16:creationId xmlns:a16="http://schemas.microsoft.com/office/drawing/2014/main" id="{5300E45F-B2C3-4E46-8993-11C61C035A16}"/>
                  </a:ext>
                </a:extLst>
              </p:cNvPr>
              <p:cNvSpPr>
                <a:spLocks/>
              </p:cNvSpPr>
              <p:nvPr/>
            </p:nvSpPr>
            <p:spPr bwMode="auto">
              <a:xfrm>
                <a:off x="9769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6" name="Oval 7">
                <a:extLst>
                  <a:ext uri="{FF2B5EF4-FFF2-40B4-BE49-F238E27FC236}">
                    <a16:creationId xmlns:a16="http://schemas.microsoft.com/office/drawing/2014/main" id="{840781C2-6DC1-4D39-BB06-CD1EF54C0E32}"/>
                  </a:ext>
                </a:extLst>
              </p:cNvPr>
              <p:cNvSpPr>
                <a:spLocks noChangeArrowheads="1"/>
              </p:cNvSpPr>
              <p:nvPr/>
            </p:nvSpPr>
            <p:spPr bwMode="auto">
              <a:xfrm>
                <a:off x="10010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42" name="Groupe 243">
              <a:extLst>
                <a:ext uri="{FF2B5EF4-FFF2-40B4-BE49-F238E27FC236}">
                  <a16:creationId xmlns:a16="http://schemas.microsoft.com/office/drawing/2014/main" id="{5801F237-2C4D-4A13-ADBB-5E87901CE261}"/>
                </a:ext>
              </a:extLst>
            </p:cNvPr>
            <p:cNvGrpSpPr/>
            <p:nvPr/>
          </p:nvGrpSpPr>
          <p:grpSpPr>
            <a:xfrm>
              <a:off x="4395461" y="2357182"/>
              <a:ext cx="353079" cy="429128"/>
              <a:chOff x="7826375" y="766763"/>
              <a:chExt cx="412750" cy="501651"/>
            </a:xfrm>
            <a:solidFill>
              <a:srgbClr val="8DB9CA"/>
            </a:solidFill>
          </p:grpSpPr>
          <p:sp>
            <p:nvSpPr>
              <p:cNvPr id="43" name="Freeform 103">
                <a:extLst>
                  <a:ext uri="{FF2B5EF4-FFF2-40B4-BE49-F238E27FC236}">
                    <a16:creationId xmlns:a16="http://schemas.microsoft.com/office/drawing/2014/main" id="{44B67397-C560-4987-9BA1-FBC00665F60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4" name="Freeform 104">
                <a:extLst>
                  <a:ext uri="{FF2B5EF4-FFF2-40B4-BE49-F238E27FC236}">
                    <a16:creationId xmlns:a16="http://schemas.microsoft.com/office/drawing/2014/main" id="{130B42AF-0BAB-4384-BD03-26607E61ACE3}"/>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5" name="Freeform 105">
                <a:extLst>
                  <a:ext uri="{FF2B5EF4-FFF2-40B4-BE49-F238E27FC236}">
                    <a16:creationId xmlns:a16="http://schemas.microsoft.com/office/drawing/2014/main" id="{790C61DD-52A9-43ED-B065-9337D6ACD423}"/>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6" name="Freeform 106">
                <a:extLst>
                  <a:ext uri="{FF2B5EF4-FFF2-40B4-BE49-F238E27FC236}">
                    <a16:creationId xmlns:a16="http://schemas.microsoft.com/office/drawing/2014/main" id="{A07669AB-FB57-451A-8DCA-9D0D26FDA6B5}"/>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7" name="Rectangle 107">
                <a:extLst>
                  <a:ext uri="{FF2B5EF4-FFF2-40B4-BE49-F238E27FC236}">
                    <a16:creationId xmlns:a16="http://schemas.microsoft.com/office/drawing/2014/main" id="{0B07493B-6310-444F-9F0D-C3F83EA2D8EE}"/>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8" name="Freeform 108">
                <a:extLst>
                  <a:ext uri="{FF2B5EF4-FFF2-40B4-BE49-F238E27FC236}">
                    <a16:creationId xmlns:a16="http://schemas.microsoft.com/office/drawing/2014/main" id="{D005DD98-57F6-43CE-8FFF-2C9924BA0FBA}"/>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9" name="Freeform 109">
                <a:extLst>
                  <a:ext uri="{FF2B5EF4-FFF2-40B4-BE49-F238E27FC236}">
                    <a16:creationId xmlns:a16="http://schemas.microsoft.com/office/drawing/2014/main" id="{04D8C6F8-A4A3-47C9-B3C3-5EC41C74A236}"/>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0" name="Rectangle 110">
                <a:extLst>
                  <a:ext uri="{FF2B5EF4-FFF2-40B4-BE49-F238E27FC236}">
                    <a16:creationId xmlns:a16="http://schemas.microsoft.com/office/drawing/2014/main" id="{98039F12-6589-4B3C-A0D8-DBF7B3273CA6}"/>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1" name="Rectangle 111">
                <a:extLst>
                  <a:ext uri="{FF2B5EF4-FFF2-40B4-BE49-F238E27FC236}">
                    <a16:creationId xmlns:a16="http://schemas.microsoft.com/office/drawing/2014/main" id="{5B8276CC-27E3-4F7C-B865-5AB00B31ADF2}"/>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2" name="Rectangle 112">
                <a:extLst>
                  <a:ext uri="{FF2B5EF4-FFF2-40B4-BE49-F238E27FC236}">
                    <a16:creationId xmlns:a16="http://schemas.microsoft.com/office/drawing/2014/main" id="{272B4435-8C32-462B-A27B-055F33F20D73}"/>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3" name="Freeform 113">
                <a:extLst>
                  <a:ext uri="{FF2B5EF4-FFF2-40B4-BE49-F238E27FC236}">
                    <a16:creationId xmlns:a16="http://schemas.microsoft.com/office/drawing/2014/main" id="{55574378-562D-42F4-B2FA-1A0776EC57A7}"/>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5" name="Espace réservé du texte 3">
            <a:hlinkClick r:id="rId11" action="ppaction://hlinksldjump"/>
            <a:extLst>
              <a:ext uri="{FF2B5EF4-FFF2-40B4-BE49-F238E27FC236}">
                <a16:creationId xmlns:a16="http://schemas.microsoft.com/office/drawing/2014/main" id="{D7C4CCAD-3D84-5F05-9EBC-2773A128053B}"/>
              </a:ext>
            </a:extLst>
          </p:cNvPr>
          <p:cNvSpPr txBox="1">
            <a:spLocks/>
          </p:cNvSpPr>
          <p:nvPr>
            <p:custDataLst>
              <p:tags r:id="rId4"/>
            </p:custDataLst>
          </p:nvPr>
        </p:nvSpPr>
        <p:spPr>
          <a:xfrm>
            <a:off x="0" y="4441498"/>
            <a:ext cx="9144000" cy="160567"/>
          </a:xfrm>
          <a:prstGeom prst="rect">
            <a:avLst/>
          </a:prstGeom>
          <a:solidFill>
            <a:schemeClr val="bg1"/>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1" name="AutoShape 2">
            <a:hlinkClick r:id="rId11" action="ppaction://hlinksldjump"/>
            <a:extLst>
              <a:ext uri="{FF2B5EF4-FFF2-40B4-BE49-F238E27FC236}">
                <a16:creationId xmlns:a16="http://schemas.microsoft.com/office/drawing/2014/main" id="{FE6C6EA2-FC11-6445-12EB-528483E6D0EB}"/>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3" name="AutoShape 2">
            <a:hlinkClick r:id="rId12" action="ppaction://hlinksldjump"/>
            <a:extLst>
              <a:ext uri="{FF2B5EF4-FFF2-40B4-BE49-F238E27FC236}">
                <a16:creationId xmlns:a16="http://schemas.microsoft.com/office/drawing/2014/main" id="{8DCC2553-EDE8-EBA8-2B2E-3938350B7474}"/>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4" name="AutoShape 2">
            <a:hlinkClick r:id="rId13" action="ppaction://hlinksldjump"/>
            <a:extLst>
              <a:ext uri="{FF2B5EF4-FFF2-40B4-BE49-F238E27FC236}">
                <a16:creationId xmlns:a16="http://schemas.microsoft.com/office/drawing/2014/main" id="{CBA1F9F7-F718-4FF5-EBD7-D59B592300F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5" name="AutoShape 2">
            <a:hlinkClick r:id="rId14" action="ppaction://hlinksldjump"/>
            <a:extLst>
              <a:ext uri="{FF2B5EF4-FFF2-40B4-BE49-F238E27FC236}">
                <a16:creationId xmlns:a16="http://schemas.microsoft.com/office/drawing/2014/main" id="{D390E1DB-BC4E-7ABD-D174-19DCF66E24F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6" name="AutoShape 2">
            <a:hlinkClick r:id="rId15" action="ppaction://hlinksldjump"/>
            <a:extLst>
              <a:ext uri="{FF2B5EF4-FFF2-40B4-BE49-F238E27FC236}">
                <a16:creationId xmlns:a16="http://schemas.microsoft.com/office/drawing/2014/main" id="{27254757-A8E4-D1C0-7E86-0A04E12E26FB}"/>
              </a:ext>
            </a:extLst>
          </p:cNvPr>
          <p:cNvSpPr>
            <a:spLocks noChangeArrowheads="1"/>
          </p:cNvSpPr>
          <p:nvPr/>
        </p:nvSpPr>
        <p:spPr bwMode="gray">
          <a:xfrm>
            <a:off x="6304082" y="4535044"/>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REPORT &amp; LEARN</a:t>
            </a:r>
          </a:p>
        </p:txBody>
      </p:sp>
      <p:grpSp>
        <p:nvGrpSpPr>
          <p:cNvPr id="24" name="Group 23">
            <a:extLst>
              <a:ext uri="{FF2B5EF4-FFF2-40B4-BE49-F238E27FC236}">
                <a16:creationId xmlns:a16="http://schemas.microsoft.com/office/drawing/2014/main" id="{46A25A0E-6271-5786-F5E5-A361EC3BC3CD}"/>
              </a:ext>
            </a:extLst>
          </p:cNvPr>
          <p:cNvGrpSpPr/>
          <p:nvPr/>
        </p:nvGrpSpPr>
        <p:grpSpPr>
          <a:xfrm>
            <a:off x="7405014" y="4531233"/>
            <a:ext cx="186825" cy="186825"/>
            <a:chOff x="9873352" y="6041644"/>
            <a:chExt cx="249100" cy="249100"/>
          </a:xfrm>
        </p:grpSpPr>
        <p:sp>
          <p:nvSpPr>
            <p:cNvPr id="25" name="Oval 24">
              <a:hlinkClick r:id="" action="ppaction://hlinkshowjump?jump=previousslide"/>
              <a:extLst>
                <a:ext uri="{FF2B5EF4-FFF2-40B4-BE49-F238E27FC236}">
                  <a16:creationId xmlns:a16="http://schemas.microsoft.com/office/drawing/2014/main" id="{58407DDF-84E4-FCD0-3330-B3460864F16D}"/>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6" name="Group 25">
              <a:extLst>
                <a:ext uri="{FF2B5EF4-FFF2-40B4-BE49-F238E27FC236}">
                  <a16:creationId xmlns:a16="http://schemas.microsoft.com/office/drawing/2014/main" id="{62BD1236-6F7A-76D9-F3CC-9C873C2A3886}"/>
                </a:ext>
              </a:extLst>
            </p:cNvPr>
            <p:cNvGrpSpPr/>
            <p:nvPr userDrawn="1"/>
          </p:nvGrpSpPr>
          <p:grpSpPr>
            <a:xfrm>
              <a:off x="9971776" y="6136088"/>
              <a:ext cx="41137" cy="66044"/>
              <a:chOff x="3345327" y="4804129"/>
              <a:chExt cx="74099" cy="118964"/>
            </a:xfrm>
          </p:grpSpPr>
          <p:cxnSp>
            <p:nvCxnSpPr>
              <p:cNvPr id="30" name="Straight Connector 29">
                <a:hlinkClick r:id="" action="ppaction://hlinkshowjump?jump=previousslide"/>
                <a:extLst>
                  <a:ext uri="{FF2B5EF4-FFF2-40B4-BE49-F238E27FC236}">
                    <a16:creationId xmlns:a16="http://schemas.microsoft.com/office/drawing/2014/main" id="{7634DC3E-899D-49ED-B10E-7F04C52C4D99}"/>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hlinkClick r:id="" action="ppaction://hlinkshowjump?jump=previousslide"/>
                <a:extLst>
                  <a:ext uri="{FF2B5EF4-FFF2-40B4-BE49-F238E27FC236}">
                    <a16:creationId xmlns:a16="http://schemas.microsoft.com/office/drawing/2014/main" id="{8E8B2D96-D27D-1615-9EFD-FF8C77136176}"/>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32" name="Group 31">
            <a:extLst>
              <a:ext uri="{FF2B5EF4-FFF2-40B4-BE49-F238E27FC236}">
                <a16:creationId xmlns:a16="http://schemas.microsoft.com/office/drawing/2014/main" id="{7666BE9C-0E0C-73BC-A059-4F77D77E73C8}"/>
              </a:ext>
            </a:extLst>
          </p:cNvPr>
          <p:cNvGrpSpPr/>
          <p:nvPr/>
        </p:nvGrpSpPr>
        <p:grpSpPr>
          <a:xfrm>
            <a:off x="7642346" y="4531233"/>
            <a:ext cx="186825" cy="186825"/>
            <a:chOff x="10189795" y="6045160"/>
            <a:chExt cx="249100" cy="249100"/>
          </a:xfrm>
        </p:grpSpPr>
        <p:sp>
          <p:nvSpPr>
            <p:cNvPr id="33" name="Oval 32">
              <a:hlinkClick r:id="" action="ppaction://hlinkshowjump?jump=nextslide"/>
              <a:extLst>
                <a:ext uri="{FF2B5EF4-FFF2-40B4-BE49-F238E27FC236}">
                  <a16:creationId xmlns:a16="http://schemas.microsoft.com/office/drawing/2014/main" id="{F0AB81AB-9E51-9C0E-312B-5949298501E5}"/>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4" name="Group 33">
              <a:extLst>
                <a:ext uri="{FF2B5EF4-FFF2-40B4-BE49-F238E27FC236}">
                  <a16:creationId xmlns:a16="http://schemas.microsoft.com/office/drawing/2014/main" id="{334D9443-1FB4-CAF8-BB4F-1E1930ADB08A}"/>
                </a:ext>
              </a:extLst>
            </p:cNvPr>
            <p:cNvGrpSpPr/>
            <p:nvPr userDrawn="1"/>
          </p:nvGrpSpPr>
          <p:grpSpPr>
            <a:xfrm flipH="1" flipV="1">
              <a:off x="10297292" y="6133992"/>
              <a:ext cx="41137" cy="66044"/>
              <a:chOff x="3345327" y="4804129"/>
              <a:chExt cx="74099" cy="118964"/>
            </a:xfrm>
          </p:grpSpPr>
          <p:cxnSp>
            <p:nvCxnSpPr>
              <p:cNvPr id="35" name="Straight Connector 34">
                <a:hlinkClick r:id="" action="ppaction://hlinkshowjump?jump=nextslide"/>
                <a:extLst>
                  <a:ext uri="{FF2B5EF4-FFF2-40B4-BE49-F238E27FC236}">
                    <a16:creationId xmlns:a16="http://schemas.microsoft.com/office/drawing/2014/main" id="{A06B4E1F-B6E6-DF5E-49E9-EE976BEA21BF}"/>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hlinkClick r:id="" action="ppaction://hlinkshowjump?jump=nextslide"/>
                <a:extLst>
                  <a:ext uri="{FF2B5EF4-FFF2-40B4-BE49-F238E27FC236}">
                    <a16:creationId xmlns:a16="http://schemas.microsoft.com/office/drawing/2014/main" id="{AE98D5B0-CD82-CDEA-1BD7-BA161C29E1FB}"/>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8" name="Arrow: Right 88">
            <a:hlinkClick r:id="" action="ppaction://hlinkshowjump?jump=lastslideviewed"/>
            <a:extLst>
              <a:ext uri="{FF2B5EF4-FFF2-40B4-BE49-F238E27FC236}">
                <a16:creationId xmlns:a16="http://schemas.microsoft.com/office/drawing/2014/main" id="{3BB78528-7D96-4486-EDB2-6E5878ADE87C}"/>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9" name="Graphic 8">
            <a:hlinkClick r:id="rId16" action="ppaction://hlinksldjump"/>
            <a:extLst>
              <a:ext uri="{FF2B5EF4-FFF2-40B4-BE49-F238E27FC236}">
                <a16:creationId xmlns:a16="http://schemas.microsoft.com/office/drawing/2014/main" id="{37F51D87-DDF4-2E30-2B71-ABF91456175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116376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2B89742C-C9DC-40C1-AEAA-87A777DBF2A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A8A94C-C3A7-4A46-B48E-C0BC6A8C1C3C}"/>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C40996-74A0-45C3-AD14-40279A3F29AC}"/>
              </a:ext>
            </a:extLst>
          </p:cNvPr>
          <p:cNvSpPr/>
          <p:nvPr/>
        </p:nvSpPr>
        <p:spPr>
          <a:xfrm>
            <a:off x="1966" y="0"/>
            <a:ext cx="2993588" cy="4445491"/>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itle 1">
            <a:extLst>
              <a:ext uri="{FF2B5EF4-FFF2-40B4-BE49-F238E27FC236}">
                <a16:creationId xmlns:a16="http://schemas.microsoft.com/office/drawing/2014/main" id="{B7E3CED6-E3D4-4124-84D3-031096F9305F}"/>
              </a:ext>
            </a:extLst>
          </p:cNvPr>
          <p:cNvSpPr txBox="1">
            <a:spLocks/>
          </p:cNvSpPr>
          <p:nvPr/>
        </p:nvSpPr>
        <p:spPr bwMode="auto">
          <a:xfrm>
            <a:off x="303609" y="87475"/>
            <a:ext cx="264705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dirty="0">
                <a:solidFill>
                  <a:schemeClr val="bg1"/>
                </a:solidFill>
              </a:rPr>
              <a:t>Summary: Reporting &amp; Learning</a:t>
            </a:r>
          </a:p>
        </p:txBody>
      </p:sp>
      <p:sp>
        <p:nvSpPr>
          <p:cNvPr id="160" name="Rectangle 159">
            <a:extLst>
              <a:ext uri="{FF2B5EF4-FFF2-40B4-BE49-F238E27FC236}">
                <a16:creationId xmlns:a16="http://schemas.microsoft.com/office/drawing/2014/main" id="{BB720DCA-E7D0-44EC-A838-EA09C37BF319}"/>
              </a:ext>
            </a:extLst>
          </p:cNvPr>
          <p:cNvSpPr>
            <a:spLocks/>
          </p:cNvSpPr>
          <p:nvPr/>
        </p:nvSpPr>
        <p:spPr>
          <a:xfrm>
            <a:off x="142183" y="1215017"/>
            <a:ext cx="2853371" cy="1062496"/>
          </a:xfrm>
          <a:prstGeom prst="rect">
            <a:avLst/>
          </a:prstGeom>
          <a:noFill/>
          <a:ln w="12700" cap="flat" cmpd="sng" algn="ctr">
            <a:noFill/>
            <a:prstDash val="solid"/>
          </a:ln>
          <a:effectLst/>
        </p:spPr>
        <p:txBody>
          <a:bodyPr wrap="square" tIns="54000" rtlCol="0" anchor="t">
            <a:spAutoFit/>
          </a:bodyPr>
          <a:lstStyle/>
          <a:p>
            <a:pPr marL="214313" lvl="1" indent="-214313" fontAlgn="base">
              <a:spcAft>
                <a:spcPts val="300"/>
              </a:spcAft>
              <a:buClr>
                <a:schemeClr val="bg1"/>
              </a:buClr>
              <a:buFont typeface="Arial" panose="020B0604020202020204" pitchFamily="34" charset="0"/>
              <a:buChar char="•"/>
            </a:pPr>
            <a:r>
              <a:rPr lang="en-US" sz="1050">
                <a:solidFill>
                  <a:schemeClr val="bg1"/>
                </a:solidFill>
              </a:rPr>
              <a:t>Reporting 2D pilots</a:t>
            </a:r>
          </a:p>
          <a:p>
            <a:pPr marL="557213" lvl="2" indent="-214313" fontAlgn="base">
              <a:spcAft>
                <a:spcPts val="300"/>
              </a:spcAft>
              <a:buClr>
                <a:schemeClr val="bg1"/>
              </a:buClr>
              <a:buFont typeface="Arial" panose="020B0604020202020204" pitchFamily="34" charset="0"/>
              <a:buChar char="•"/>
            </a:pPr>
            <a:r>
              <a:rPr lang="en-US" sz="1050">
                <a:solidFill>
                  <a:schemeClr val="bg1"/>
                </a:solidFill>
              </a:rPr>
              <a:t>Storytelling</a:t>
            </a:r>
          </a:p>
          <a:p>
            <a:pPr marL="557213" lvl="2" indent="-214313" fontAlgn="base">
              <a:spcAft>
                <a:spcPts val="300"/>
              </a:spcAft>
              <a:buClr>
                <a:schemeClr val="bg1"/>
              </a:buClr>
              <a:buFont typeface="Arial" panose="020B0604020202020204" pitchFamily="34" charset="0"/>
              <a:buChar char="•"/>
            </a:pPr>
            <a:r>
              <a:rPr lang="en-US" sz="1050">
                <a:solidFill>
                  <a:schemeClr val="bg1"/>
                </a:solidFill>
              </a:rPr>
              <a:t>Facts</a:t>
            </a:r>
          </a:p>
          <a:p>
            <a:pPr marL="214313" lvl="1" indent="-214313" fontAlgn="base">
              <a:spcAft>
                <a:spcPts val="300"/>
              </a:spcAft>
              <a:buClr>
                <a:schemeClr val="bg1"/>
              </a:buClr>
              <a:buFont typeface="Arial" panose="020B0604020202020204" pitchFamily="34" charset="0"/>
              <a:buChar char="•"/>
            </a:pPr>
            <a:r>
              <a:rPr lang="en-US" sz="1050">
                <a:solidFill>
                  <a:schemeClr val="bg1"/>
                </a:solidFill>
              </a:rPr>
              <a:t>Share learnings</a:t>
            </a:r>
          </a:p>
          <a:p>
            <a:pPr marL="0" lvl="1" fontAlgn="base">
              <a:spcAft>
                <a:spcPts val="300"/>
              </a:spcAft>
              <a:buClr>
                <a:schemeClr val="bg1"/>
              </a:buClr>
            </a:pPr>
            <a:endParaRPr lang="en-US" sz="1050">
              <a:solidFill>
                <a:schemeClr val="bg1"/>
              </a:solidFill>
            </a:endParaRPr>
          </a:p>
        </p:txBody>
      </p:sp>
      <p:sp>
        <p:nvSpPr>
          <p:cNvPr id="161" name="Rectangle 160">
            <a:extLst>
              <a:ext uri="{FF2B5EF4-FFF2-40B4-BE49-F238E27FC236}">
                <a16:creationId xmlns:a16="http://schemas.microsoft.com/office/drawing/2014/main" id="{9367CCFA-54C0-4261-8085-E422DD1ABA7D}"/>
              </a:ext>
            </a:extLst>
          </p:cNvPr>
          <p:cNvSpPr>
            <a:spLocks/>
          </p:cNvSpPr>
          <p:nvPr/>
        </p:nvSpPr>
        <p:spPr>
          <a:xfrm>
            <a:off x="3399299" y="1215016"/>
            <a:ext cx="5292123" cy="747025"/>
          </a:xfrm>
          <a:prstGeom prst="rect">
            <a:avLst/>
          </a:prstGeom>
          <a:noFill/>
          <a:ln w="12700" cap="flat" cmpd="sng" algn="ctr">
            <a:noFill/>
            <a:prstDash val="solid"/>
          </a:ln>
          <a:effectLst/>
        </p:spPr>
        <p:txBody>
          <a:bodyPr wrap="square" tIns="54000" rtlCol="0" anchor="t">
            <a:spAutoFit/>
          </a:bodyPr>
          <a:lstStyle/>
          <a:p>
            <a:pPr marL="557213" lvl="1" indent="-214313">
              <a:buFont typeface="Arial" panose="020B0604020202020204" pitchFamily="34" charset="0"/>
              <a:buChar char="•"/>
            </a:pPr>
            <a:r>
              <a:rPr lang="en-US" sz="1050">
                <a:solidFill>
                  <a:schemeClr val="tx2"/>
                </a:solidFill>
              </a:rPr>
              <a:t>Reporting 2D pilots and sharing learnings will enable other Consumer Products and Retail organizations to recognize benefits as well as jump start their own 2D pilots; the power of the GS1 community!</a:t>
            </a:r>
          </a:p>
        </p:txBody>
      </p:sp>
      <p:sp>
        <p:nvSpPr>
          <p:cNvPr id="163" name="Rounded Rectangle 93">
            <a:extLst>
              <a:ext uri="{FF2B5EF4-FFF2-40B4-BE49-F238E27FC236}">
                <a16:creationId xmlns:a16="http://schemas.microsoft.com/office/drawing/2014/main" id="{1F790F16-0370-49DD-944C-B19C47A1982E}"/>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grpSp>
        <p:nvGrpSpPr>
          <p:cNvPr id="165" name="Group 164">
            <a:extLst>
              <a:ext uri="{FF2B5EF4-FFF2-40B4-BE49-F238E27FC236}">
                <a16:creationId xmlns:a16="http://schemas.microsoft.com/office/drawing/2014/main" id="{C28B03AE-1BEB-4D6D-B861-36970DC91F9F}"/>
              </a:ext>
            </a:extLst>
          </p:cNvPr>
          <p:cNvGrpSpPr/>
          <p:nvPr/>
        </p:nvGrpSpPr>
        <p:grpSpPr>
          <a:xfrm>
            <a:off x="3396767" y="698010"/>
            <a:ext cx="456300" cy="455879"/>
            <a:chOff x="4727848" y="1172232"/>
            <a:chExt cx="608400" cy="607839"/>
          </a:xfrm>
        </p:grpSpPr>
        <p:sp>
          <p:nvSpPr>
            <p:cNvPr id="183" name="Oval 20">
              <a:extLst>
                <a:ext uri="{FF2B5EF4-FFF2-40B4-BE49-F238E27FC236}">
                  <a16:creationId xmlns:a16="http://schemas.microsoft.com/office/drawing/2014/main" id="{4D340028-40E8-4C6D-B7B9-5DFC33ED72B6}"/>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84" name="Groupe 355">
              <a:extLst>
                <a:ext uri="{FF2B5EF4-FFF2-40B4-BE49-F238E27FC236}">
                  <a16:creationId xmlns:a16="http://schemas.microsoft.com/office/drawing/2014/main" id="{275843DB-05DB-4A37-B19F-FB07390220B3}"/>
                </a:ext>
              </a:extLst>
            </p:cNvPr>
            <p:cNvGrpSpPr/>
            <p:nvPr/>
          </p:nvGrpSpPr>
          <p:grpSpPr>
            <a:xfrm>
              <a:off x="4869882" y="1285172"/>
              <a:ext cx="323920" cy="381923"/>
              <a:chOff x="9153875" y="3671977"/>
              <a:chExt cx="363537" cy="428625"/>
            </a:xfrm>
            <a:solidFill>
              <a:srgbClr val="007D74"/>
            </a:solidFill>
          </p:grpSpPr>
          <p:sp>
            <p:nvSpPr>
              <p:cNvPr id="185" name="Freeform 76">
                <a:extLst>
                  <a:ext uri="{FF2B5EF4-FFF2-40B4-BE49-F238E27FC236}">
                    <a16:creationId xmlns:a16="http://schemas.microsoft.com/office/drawing/2014/main" id="{2E3DDE06-D01B-4AA6-997E-4C091DC9D2F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6" name="Freeform 77">
                <a:extLst>
                  <a:ext uri="{FF2B5EF4-FFF2-40B4-BE49-F238E27FC236}">
                    <a16:creationId xmlns:a16="http://schemas.microsoft.com/office/drawing/2014/main" id="{DC326712-F3B0-4286-B89C-04A34A7DA855}"/>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7" name="Freeform 78">
                <a:extLst>
                  <a:ext uri="{FF2B5EF4-FFF2-40B4-BE49-F238E27FC236}">
                    <a16:creationId xmlns:a16="http://schemas.microsoft.com/office/drawing/2014/main" id="{D7F5A576-A683-4F59-A237-5DEBFADA158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8" name="Freeform 79">
                <a:extLst>
                  <a:ext uri="{FF2B5EF4-FFF2-40B4-BE49-F238E27FC236}">
                    <a16:creationId xmlns:a16="http://schemas.microsoft.com/office/drawing/2014/main" id="{6CABD4D8-5358-4241-804C-2539B74C95C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9" name="Freeform 80">
                <a:extLst>
                  <a:ext uri="{FF2B5EF4-FFF2-40B4-BE49-F238E27FC236}">
                    <a16:creationId xmlns:a16="http://schemas.microsoft.com/office/drawing/2014/main" id="{63BC9C4B-7A20-41B1-8224-C0CB856C90C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90" name="Freeform 81">
                <a:extLst>
                  <a:ext uri="{FF2B5EF4-FFF2-40B4-BE49-F238E27FC236}">
                    <a16:creationId xmlns:a16="http://schemas.microsoft.com/office/drawing/2014/main" id="{7F91EF8F-25A3-477D-A33C-37A4324031D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69" name="Rounded Rectangle 93">
            <a:extLst>
              <a:ext uri="{FF2B5EF4-FFF2-40B4-BE49-F238E27FC236}">
                <a16:creationId xmlns:a16="http://schemas.microsoft.com/office/drawing/2014/main" id="{ED2CB83E-3212-4144-8E9C-84E8FC67A5BE}"/>
              </a:ext>
            </a:extLst>
          </p:cNvPr>
          <p:cNvSpPr/>
          <p:nvPr/>
        </p:nvSpPr>
        <p:spPr>
          <a:xfrm>
            <a:off x="3666418" y="2809981"/>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TEMPLATES</a:t>
            </a:r>
          </a:p>
        </p:txBody>
      </p:sp>
      <p:grpSp>
        <p:nvGrpSpPr>
          <p:cNvPr id="170" name="Group 169">
            <a:extLst>
              <a:ext uri="{FF2B5EF4-FFF2-40B4-BE49-F238E27FC236}">
                <a16:creationId xmlns:a16="http://schemas.microsoft.com/office/drawing/2014/main" id="{32BFA498-CC76-4F90-9A9D-12ABA4D0338F}"/>
              </a:ext>
            </a:extLst>
          </p:cNvPr>
          <p:cNvGrpSpPr/>
          <p:nvPr/>
        </p:nvGrpSpPr>
        <p:grpSpPr>
          <a:xfrm>
            <a:off x="3396767" y="2714777"/>
            <a:ext cx="456300" cy="455879"/>
            <a:chOff x="4727848" y="3817902"/>
            <a:chExt cx="608400" cy="607839"/>
          </a:xfrm>
        </p:grpSpPr>
        <p:sp>
          <p:nvSpPr>
            <p:cNvPr id="172" name="Oval 20">
              <a:extLst>
                <a:ext uri="{FF2B5EF4-FFF2-40B4-BE49-F238E27FC236}">
                  <a16:creationId xmlns:a16="http://schemas.microsoft.com/office/drawing/2014/main" id="{FDE8474D-C32A-4F57-A5E0-A589B8F6BC2F}"/>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173" name="Freeform 171">
              <a:extLst>
                <a:ext uri="{FF2B5EF4-FFF2-40B4-BE49-F238E27FC236}">
                  <a16:creationId xmlns:a16="http://schemas.microsoft.com/office/drawing/2014/main" id="{6B9F9176-9280-4CB6-9103-422B23A3C450}"/>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192" name="Rounded Rectangle 93">
            <a:extLst>
              <a:ext uri="{FF2B5EF4-FFF2-40B4-BE49-F238E27FC236}">
                <a16:creationId xmlns:a16="http://schemas.microsoft.com/office/drawing/2014/main" id="{E9AEEB96-BDD2-4DE3-8D40-43F9FFE3D10B}"/>
              </a:ext>
            </a:extLst>
          </p:cNvPr>
          <p:cNvSpPr/>
          <p:nvPr/>
        </p:nvSpPr>
        <p:spPr>
          <a:xfrm>
            <a:off x="343756" y="2796523"/>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TOOLS</a:t>
            </a:r>
          </a:p>
        </p:txBody>
      </p:sp>
      <p:grpSp>
        <p:nvGrpSpPr>
          <p:cNvPr id="193" name="Groupe 568">
            <a:extLst>
              <a:ext uri="{FF2B5EF4-FFF2-40B4-BE49-F238E27FC236}">
                <a16:creationId xmlns:a16="http://schemas.microsoft.com/office/drawing/2014/main" id="{9888B24D-EC36-43DE-AFE4-AA024549CDAD}"/>
              </a:ext>
            </a:extLst>
          </p:cNvPr>
          <p:cNvGrpSpPr/>
          <p:nvPr/>
        </p:nvGrpSpPr>
        <p:grpSpPr>
          <a:xfrm>
            <a:off x="181041" y="2795949"/>
            <a:ext cx="242427" cy="286956"/>
            <a:chOff x="6557963" y="1939925"/>
            <a:chExt cx="544512" cy="644526"/>
          </a:xfrm>
        </p:grpSpPr>
        <p:sp>
          <p:nvSpPr>
            <p:cNvPr id="211" name="Rectangle 94">
              <a:extLst>
                <a:ext uri="{FF2B5EF4-FFF2-40B4-BE49-F238E27FC236}">
                  <a16:creationId xmlns:a16="http://schemas.microsoft.com/office/drawing/2014/main" id="{66E3214B-B368-4CDD-8720-CDB3247C4DD1}"/>
                </a:ext>
              </a:extLst>
            </p:cNvPr>
            <p:cNvSpPr>
              <a:spLocks noChangeArrowheads="1"/>
            </p:cNvSpPr>
            <p:nvPr/>
          </p:nvSpPr>
          <p:spPr bwMode="auto">
            <a:xfrm>
              <a:off x="6557963" y="1976438"/>
              <a:ext cx="412750" cy="566738"/>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2" name="Freeform 95">
              <a:extLst>
                <a:ext uri="{FF2B5EF4-FFF2-40B4-BE49-F238E27FC236}">
                  <a16:creationId xmlns:a16="http://schemas.microsoft.com/office/drawing/2014/main" id="{C06A0EF0-7D7B-44A3-B9BA-2CBF6D1B65D7}"/>
                </a:ext>
              </a:extLst>
            </p:cNvPr>
            <p:cNvSpPr>
              <a:spLocks/>
            </p:cNvSpPr>
            <p:nvPr/>
          </p:nvSpPr>
          <p:spPr bwMode="auto">
            <a:xfrm>
              <a:off x="6584950"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3" name="Rectangle 96">
              <a:extLst>
                <a:ext uri="{FF2B5EF4-FFF2-40B4-BE49-F238E27FC236}">
                  <a16:creationId xmlns:a16="http://schemas.microsoft.com/office/drawing/2014/main" id="{87C5F44A-B1A3-4399-8B6A-B1D30CB69291}"/>
                </a:ext>
              </a:extLst>
            </p:cNvPr>
            <p:cNvSpPr>
              <a:spLocks noChangeArrowheads="1"/>
            </p:cNvSpPr>
            <p:nvPr/>
          </p:nvSpPr>
          <p:spPr bwMode="auto">
            <a:xfrm>
              <a:off x="6672263" y="1963738"/>
              <a:ext cx="179388" cy="6826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4" name="Rectangle 97">
              <a:extLst>
                <a:ext uri="{FF2B5EF4-FFF2-40B4-BE49-F238E27FC236}">
                  <a16:creationId xmlns:a16="http://schemas.microsoft.com/office/drawing/2014/main" id="{E7FD23C9-DE72-4CB3-9973-5514462AA0DC}"/>
                </a:ext>
              </a:extLst>
            </p:cNvPr>
            <p:cNvSpPr>
              <a:spLocks noChangeArrowheads="1"/>
            </p:cNvSpPr>
            <p:nvPr/>
          </p:nvSpPr>
          <p:spPr bwMode="auto">
            <a:xfrm>
              <a:off x="6723063" y="1939925"/>
              <a:ext cx="77788" cy="3651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5" name="Freeform 98">
              <a:extLst>
                <a:ext uri="{FF2B5EF4-FFF2-40B4-BE49-F238E27FC236}">
                  <a16:creationId xmlns:a16="http://schemas.microsoft.com/office/drawing/2014/main" id="{460B5977-43F3-4279-A19C-C7BDD4712B1B}"/>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rgbClr val="007D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6" name="Freeform 99">
              <a:extLst>
                <a:ext uri="{FF2B5EF4-FFF2-40B4-BE49-F238E27FC236}">
                  <a16:creationId xmlns:a16="http://schemas.microsoft.com/office/drawing/2014/main" id="{156F055C-9EE0-45CD-AF14-EB27A006766D}"/>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7" name="Freeform 100">
              <a:extLst>
                <a:ext uri="{FF2B5EF4-FFF2-40B4-BE49-F238E27FC236}">
                  <a16:creationId xmlns:a16="http://schemas.microsoft.com/office/drawing/2014/main" id="{3979A476-9588-424D-97C2-6AFBDD0DBE80}"/>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8" name="Freeform 101">
              <a:extLst>
                <a:ext uri="{FF2B5EF4-FFF2-40B4-BE49-F238E27FC236}">
                  <a16:creationId xmlns:a16="http://schemas.microsoft.com/office/drawing/2014/main" id="{90375E67-EE13-4C17-A272-D46CE52EA040}"/>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9" name="Freeform 102">
              <a:extLst>
                <a:ext uri="{FF2B5EF4-FFF2-40B4-BE49-F238E27FC236}">
                  <a16:creationId xmlns:a16="http://schemas.microsoft.com/office/drawing/2014/main" id="{02828F98-F6D3-4B82-B32E-136797519772}"/>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0" name="Freeform 103">
              <a:extLst>
                <a:ext uri="{FF2B5EF4-FFF2-40B4-BE49-F238E27FC236}">
                  <a16:creationId xmlns:a16="http://schemas.microsoft.com/office/drawing/2014/main" id="{B07778DF-977B-48DE-925E-0D35100DEF12}"/>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1" name="Freeform 104">
              <a:extLst>
                <a:ext uri="{FF2B5EF4-FFF2-40B4-BE49-F238E27FC236}">
                  <a16:creationId xmlns:a16="http://schemas.microsoft.com/office/drawing/2014/main" id="{E1D2FD52-AB0E-4A4A-A2D3-7962C1E7E2D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2" name="Freeform 105">
              <a:extLst>
                <a:ext uri="{FF2B5EF4-FFF2-40B4-BE49-F238E27FC236}">
                  <a16:creationId xmlns:a16="http://schemas.microsoft.com/office/drawing/2014/main" id="{EE4AB8C1-6FF3-4C9B-8C12-B199E7854AA5}"/>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3" name="Freeform 106">
              <a:extLst>
                <a:ext uri="{FF2B5EF4-FFF2-40B4-BE49-F238E27FC236}">
                  <a16:creationId xmlns:a16="http://schemas.microsoft.com/office/drawing/2014/main" id="{E3CDAAC8-F034-4010-95D0-1550BE895890}"/>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grpSp>
        <p:nvGrpSpPr>
          <p:cNvPr id="194" name="Group 193">
            <a:extLst>
              <a:ext uri="{FF2B5EF4-FFF2-40B4-BE49-F238E27FC236}">
                <a16:creationId xmlns:a16="http://schemas.microsoft.com/office/drawing/2014/main" id="{2527A6F4-AB72-4322-99B7-3D0F2572546A}"/>
              </a:ext>
            </a:extLst>
          </p:cNvPr>
          <p:cNvGrpSpPr/>
          <p:nvPr/>
        </p:nvGrpSpPr>
        <p:grpSpPr>
          <a:xfrm>
            <a:off x="74105" y="2711488"/>
            <a:ext cx="456300" cy="455879"/>
            <a:chOff x="388403" y="1172232"/>
            <a:chExt cx="608400" cy="607839"/>
          </a:xfrm>
        </p:grpSpPr>
        <p:sp>
          <p:nvSpPr>
            <p:cNvPr id="195" name="Oval 20">
              <a:extLst>
                <a:ext uri="{FF2B5EF4-FFF2-40B4-BE49-F238E27FC236}">
                  <a16:creationId xmlns:a16="http://schemas.microsoft.com/office/drawing/2014/main" id="{4F18D01B-9244-4FE7-9388-CFFD83C1DC16}"/>
                </a:ext>
              </a:extLst>
            </p:cNvPr>
            <p:cNvSpPr/>
            <p:nvPr/>
          </p:nvSpPr>
          <p:spPr>
            <a:xfrm>
              <a:off x="388403" y="1172232"/>
              <a:ext cx="608400" cy="60783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schemeClr val="tx2"/>
                </a:solidFill>
              </a:endParaRPr>
            </a:p>
          </p:txBody>
        </p:sp>
        <p:grpSp>
          <p:nvGrpSpPr>
            <p:cNvPr id="196" name="Groupe 568">
              <a:extLst>
                <a:ext uri="{FF2B5EF4-FFF2-40B4-BE49-F238E27FC236}">
                  <a16:creationId xmlns:a16="http://schemas.microsoft.com/office/drawing/2014/main" id="{FDD6E425-1A34-4223-95FB-BA967DE6F42D}"/>
                </a:ext>
              </a:extLst>
            </p:cNvPr>
            <p:cNvGrpSpPr/>
            <p:nvPr/>
          </p:nvGrpSpPr>
          <p:grpSpPr>
            <a:xfrm>
              <a:off x="530985" y="1284847"/>
              <a:ext cx="323236" cy="382608"/>
              <a:chOff x="6557963" y="1939925"/>
              <a:chExt cx="544512" cy="644526"/>
            </a:xfrm>
          </p:grpSpPr>
          <p:sp>
            <p:nvSpPr>
              <p:cNvPr id="198" name="Rectangle 197">
                <a:extLst>
                  <a:ext uri="{FF2B5EF4-FFF2-40B4-BE49-F238E27FC236}">
                    <a16:creationId xmlns:a16="http://schemas.microsoft.com/office/drawing/2014/main" id="{29632940-8621-4D0D-A31B-DC9E98F72D45}"/>
                  </a:ext>
                </a:extLst>
              </p:cNvPr>
              <p:cNvSpPr>
                <a:spLocks noChangeArrowheads="1"/>
              </p:cNvSpPr>
              <p:nvPr/>
            </p:nvSpPr>
            <p:spPr bwMode="auto">
              <a:xfrm>
                <a:off x="6557963" y="1976438"/>
                <a:ext cx="412750" cy="566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199" name="Freeform 95">
                <a:extLst>
                  <a:ext uri="{FF2B5EF4-FFF2-40B4-BE49-F238E27FC236}">
                    <a16:creationId xmlns:a16="http://schemas.microsoft.com/office/drawing/2014/main" id="{9057083B-4713-4302-8407-770D3DAFA7D8}"/>
                  </a:ext>
                </a:extLst>
              </p:cNvPr>
              <p:cNvSpPr>
                <a:spLocks/>
              </p:cNvSpPr>
              <p:nvPr/>
            </p:nvSpPr>
            <p:spPr bwMode="auto">
              <a:xfrm>
                <a:off x="6580366"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0" name="Rectangle 199">
                <a:extLst>
                  <a:ext uri="{FF2B5EF4-FFF2-40B4-BE49-F238E27FC236}">
                    <a16:creationId xmlns:a16="http://schemas.microsoft.com/office/drawing/2014/main" id="{6087F27A-62CE-4A11-9E26-B726940A3F35}"/>
                  </a:ext>
                </a:extLst>
              </p:cNvPr>
              <p:cNvSpPr>
                <a:spLocks noChangeArrowheads="1"/>
              </p:cNvSpPr>
              <p:nvPr/>
            </p:nvSpPr>
            <p:spPr bwMode="auto">
              <a:xfrm>
                <a:off x="6672263" y="1963738"/>
                <a:ext cx="179388" cy="68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1" name="Rectangle 200">
                <a:extLst>
                  <a:ext uri="{FF2B5EF4-FFF2-40B4-BE49-F238E27FC236}">
                    <a16:creationId xmlns:a16="http://schemas.microsoft.com/office/drawing/2014/main" id="{F128DC81-C4BE-4EF6-BE49-5A0B20F36A6F}"/>
                  </a:ext>
                </a:extLst>
              </p:cNvPr>
              <p:cNvSpPr>
                <a:spLocks noChangeArrowheads="1"/>
              </p:cNvSpPr>
              <p:nvPr/>
            </p:nvSpPr>
            <p:spPr bwMode="auto">
              <a:xfrm>
                <a:off x="6723063" y="1939925"/>
                <a:ext cx="77788" cy="365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2" name="Freeform 98">
                <a:extLst>
                  <a:ext uri="{FF2B5EF4-FFF2-40B4-BE49-F238E27FC236}">
                    <a16:creationId xmlns:a16="http://schemas.microsoft.com/office/drawing/2014/main" id="{7BB4660C-707E-4D92-A52D-EE94BA6AB9B4}"/>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3" name="Freeform 99">
                <a:extLst>
                  <a:ext uri="{FF2B5EF4-FFF2-40B4-BE49-F238E27FC236}">
                    <a16:creationId xmlns:a16="http://schemas.microsoft.com/office/drawing/2014/main" id="{C67DB187-E872-469D-A0C3-EDB2654E3157}"/>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4" name="Freeform 100">
                <a:extLst>
                  <a:ext uri="{FF2B5EF4-FFF2-40B4-BE49-F238E27FC236}">
                    <a16:creationId xmlns:a16="http://schemas.microsoft.com/office/drawing/2014/main" id="{C79A8A08-A768-4BB4-97BB-152999A2E5F8}"/>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5" name="Freeform 101">
                <a:extLst>
                  <a:ext uri="{FF2B5EF4-FFF2-40B4-BE49-F238E27FC236}">
                    <a16:creationId xmlns:a16="http://schemas.microsoft.com/office/drawing/2014/main" id="{17AAE9DB-3606-4305-BEDB-6EA94BCD6D56}"/>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6" name="Freeform 102">
                <a:extLst>
                  <a:ext uri="{FF2B5EF4-FFF2-40B4-BE49-F238E27FC236}">
                    <a16:creationId xmlns:a16="http://schemas.microsoft.com/office/drawing/2014/main" id="{F372DAAB-DC3C-45FD-8379-65C0569D633E}"/>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7" name="Freeform 103">
                <a:extLst>
                  <a:ext uri="{FF2B5EF4-FFF2-40B4-BE49-F238E27FC236}">
                    <a16:creationId xmlns:a16="http://schemas.microsoft.com/office/drawing/2014/main" id="{0AFB8824-F802-479E-98CE-6790C8E49FDA}"/>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8" name="Freeform 104">
                <a:extLst>
                  <a:ext uri="{FF2B5EF4-FFF2-40B4-BE49-F238E27FC236}">
                    <a16:creationId xmlns:a16="http://schemas.microsoft.com/office/drawing/2014/main" id="{813D9A11-21AE-49C8-9062-5BEAE2985D3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9" name="Freeform 105">
                <a:extLst>
                  <a:ext uri="{FF2B5EF4-FFF2-40B4-BE49-F238E27FC236}">
                    <a16:creationId xmlns:a16="http://schemas.microsoft.com/office/drawing/2014/main" id="{30640DAD-069A-440C-A5A4-159313D46E46}"/>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0" name="Freeform 106">
                <a:extLst>
                  <a:ext uri="{FF2B5EF4-FFF2-40B4-BE49-F238E27FC236}">
                    <a16:creationId xmlns:a16="http://schemas.microsoft.com/office/drawing/2014/main" id="{32E03077-8FB2-4019-9C3B-1675FD9DCEF3}"/>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grpSp>
      <p:sp>
        <p:nvSpPr>
          <p:cNvPr id="224" name="TextBox 223">
            <a:extLst>
              <a:ext uri="{FF2B5EF4-FFF2-40B4-BE49-F238E27FC236}">
                <a16:creationId xmlns:a16="http://schemas.microsoft.com/office/drawing/2014/main" id="{11C60705-4496-4257-99AC-21AC08543BF8}"/>
              </a:ext>
            </a:extLst>
          </p:cNvPr>
          <p:cNvSpPr txBox="1"/>
          <p:nvPr/>
        </p:nvSpPr>
        <p:spPr>
          <a:xfrm>
            <a:off x="254548" y="3230757"/>
            <a:ext cx="2640167" cy="900246"/>
          </a:xfrm>
          <a:prstGeom prst="rect">
            <a:avLst/>
          </a:prstGeom>
          <a:noFill/>
        </p:spPr>
        <p:txBody>
          <a:bodyPr wrap="square">
            <a:spAutoFit/>
          </a:bodyPr>
          <a:lstStyle/>
          <a:p>
            <a:pPr marL="214313" lvl="1" indent="-214313" fontAlgn="base">
              <a:spcAft>
                <a:spcPts val="300"/>
              </a:spcAft>
              <a:buClr>
                <a:schemeClr val="bg1"/>
              </a:buClr>
              <a:buFont typeface="Wingdings" panose="05000000000000000000" pitchFamily="2" charset="2"/>
              <a:buChar char="§"/>
            </a:pPr>
            <a:r>
              <a:rPr lang="en-US" sz="1050">
                <a:solidFill>
                  <a:schemeClr val="bg1"/>
                </a:solidFill>
              </a:rPr>
              <a:t>Using templates provided by GS1 enables the set-up of a repository in the future, where other companies can look up similar pilots</a:t>
            </a:r>
          </a:p>
        </p:txBody>
      </p:sp>
      <p:sp>
        <p:nvSpPr>
          <p:cNvPr id="271" name="Rounded Rectangle 93">
            <a:extLst>
              <a:ext uri="{FF2B5EF4-FFF2-40B4-BE49-F238E27FC236}">
                <a16:creationId xmlns:a16="http://schemas.microsoft.com/office/drawing/2014/main" id="{7C24B3E3-F2AE-494E-8BC9-4A9DBC276DC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REPORTING</a:t>
            </a:r>
          </a:p>
        </p:txBody>
      </p:sp>
      <p:cxnSp>
        <p:nvCxnSpPr>
          <p:cNvPr id="71" name="Straight Connector 70">
            <a:extLst>
              <a:ext uri="{FF2B5EF4-FFF2-40B4-BE49-F238E27FC236}">
                <a16:creationId xmlns:a16="http://schemas.microsoft.com/office/drawing/2014/main" id="{8135AA12-2338-4DAE-95B0-8787DED90258}"/>
              </a:ext>
            </a:extLst>
          </p:cNvPr>
          <p:cNvCxnSpPr>
            <a:cxnSpLocks/>
          </p:cNvCxnSpPr>
          <p:nvPr/>
        </p:nvCxnSpPr>
        <p:spPr>
          <a:xfrm flipV="1">
            <a:off x="1866748" y="2939427"/>
            <a:ext cx="1083920" cy="0"/>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D975BE0-A734-4193-9757-C3E4651BA5B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72967060-ACFC-3B85-5EF3-9B8E192E1C09}"/>
              </a:ext>
            </a:extLst>
          </p:cNvPr>
          <p:cNvSpPr>
            <a:spLocks/>
          </p:cNvSpPr>
          <p:nvPr/>
        </p:nvSpPr>
        <p:spPr>
          <a:xfrm>
            <a:off x="3399299" y="3233010"/>
            <a:ext cx="5292123" cy="747025"/>
          </a:xfrm>
          <a:prstGeom prst="rect">
            <a:avLst/>
          </a:prstGeom>
          <a:noFill/>
          <a:ln w="12700" cap="flat" cmpd="sng" algn="ctr">
            <a:noFill/>
            <a:prstDash val="solid"/>
          </a:ln>
          <a:effectLst/>
        </p:spPr>
        <p:txBody>
          <a:bodyPr wrap="square" tIns="54000" rtlCol="0" anchor="t">
            <a:spAutoFit/>
          </a:bodyPr>
          <a:lstStyle/>
          <a:p>
            <a:pPr marL="0" lvl="1"/>
            <a:r>
              <a:rPr lang="en-US" sz="1050" dirty="0">
                <a:solidFill>
                  <a:schemeClr val="tx2"/>
                </a:solidFill>
                <a:hlinkClick r:id="rId3" action="ppaction://hlinksldjump">
                  <a:extLst>
                    <a:ext uri="{A12FA001-AC4F-418D-AE19-62706E023703}">
                      <ahyp:hlinkClr xmlns:ahyp="http://schemas.microsoft.com/office/drawing/2018/hyperlinkcolor" val="tx"/>
                    </a:ext>
                  </a:extLst>
                </a:hlinkClick>
              </a:rPr>
              <a:t>2D pilot tracker</a:t>
            </a:r>
            <a:endParaRPr lang="en-US" sz="1050" dirty="0">
              <a:solidFill>
                <a:schemeClr val="tx2"/>
              </a:solidFill>
            </a:endParaRPr>
          </a:p>
          <a:p>
            <a:pPr marL="0" lvl="1"/>
            <a:r>
              <a:rPr lang="en-US" sz="1050" dirty="0">
                <a:solidFill>
                  <a:schemeClr val="tx2"/>
                </a:solidFill>
                <a:hlinkClick r:id="rId4" action="ppaction://hlinksldjump">
                  <a:extLst>
                    <a:ext uri="{A12FA001-AC4F-418D-AE19-62706E023703}">
                      <ahyp:hlinkClr xmlns:ahyp="http://schemas.microsoft.com/office/drawing/2018/hyperlinkcolor" val="tx"/>
                    </a:ext>
                  </a:extLst>
                </a:hlinkClick>
              </a:rPr>
              <a:t>2D pilot </a:t>
            </a:r>
            <a:r>
              <a:rPr lang="en-US" sz="1050" u="sng" dirty="0">
                <a:solidFill>
                  <a:schemeClr val="tx2"/>
                </a:solidFill>
                <a:hlinkClick r:id="rId4" action="ppaction://hlinksldjump">
                  <a:extLst>
                    <a:ext uri="{A12FA001-AC4F-418D-AE19-62706E023703}">
                      <ahyp:hlinkClr xmlns:ahyp="http://schemas.microsoft.com/office/drawing/2018/hyperlinkcolor" val="tx"/>
                    </a:ext>
                  </a:extLst>
                </a:hlinkClick>
              </a:rPr>
              <a:t>report</a:t>
            </a:r>
            <a:r>
              <a:rPr lang="en-US" sz="1050" u="sng" dirty="0">
                <a:solidFill>
                  <a:schemeClr val="tx2"/>
                </a:solidFill>
              </a:rPr>
              <a:t> for repository</a:t>
            </a:r>
          </a:p>
          <a:p>
            <a:pPr marL="0" lvl="1"/>
            <a:r>
              <a:rPr lang="en-US" sz="1050" dirty="0">
                <a:solidFill>
                  <a:schemeClr val="tx2"/>
                </a:solidFill>
                <a:hlinkClick r:id="rId5" action="ppaction://hlinksldjump">
                  <a:extLst>
                    <a:ext uri="{A12FA001-AC4F-418D-AE19-62706E023703}">
                      <ahyp:hlinkClr xmlns:ahyp="http://schemas.microsoft.com/office/drawing/2018/hyperlinkcolor" val="tx"/>
                    </a:ext>
                  </a:extLst>
                </a:hlinkClick>
              </a:rPr>
              <a:t>2D pilot template storytelling</a:t>
            </a:r>
            <a:r>
              <a:rPr lang="en-US" sz="1050" dirty="0">
                <a:solidFill>
                  <a:schemeClr val="tx2"/>
                </a:solidFill>
              </a:rPr>
              <a:t> </a:t>
            </a:r>
            <a:br>
              <a:rPr lang="en-US" sz="1050" dirty="0">
                <a:solidFill>
                  <a:schemeClr val="tx2"/>
                </a:solidFill>
              </a:rPr>
            </a:br>
            <a:r>
              <a:rPr lang="en-US" sz="1050" dirty="0">
                <a:solidFill>
                  <a:schemeClr val="tx2"/>
                </a:solidFill>
              </a:rPr>
              <a:t>	</a:t>
            </a:r>
          </a:p>
        </p:txBody>
      </p:sp>
      <p:sp>
        <p:nvSpPr>
          <p:cNvPr id="90" name="Oval 20">
            <a:extLst>
              <a:ext uri="{FF2B5EF4-FFF2-40B4-BE49-F238E27FC236}">
                <a16:creationId xmlns:a16="http://schemas.microsoft.com/office/drawing/2014/main" id="{6F997214-221A-4899-B4D2-1B9508BDCC75}"/>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07" name="Groupe 243">
            <a:extLst>
              <a:ext uri="{FF2B5EF4-FFF2-40B4-BE49-F238E27FC236}">
                <a16:creationId xmlns:a16="http://schemas.microsoft.com/office/drawing/2014/main" id="{23A17489-38AF-42A4-BE78-B23D304E8899}"/>
              </a:ext>
            </a:extLst>
          </p:cNvPr>
          <p:cNvGrpSpPr/>
          <p:nvPr/>
        </p:nvGrpSpPr>
        <p:grpSpPr>
          <a:xfrm>
            <a:off x="244831" y="794065"/>
            <a:ext cx="212594" cy="249503"/>
            <a:chOff x="7826375" y="766763"/>
            <a:chExt cx="412750" cy="501651"/>
          </a:xfrm>
          <a:solidFill>
            <a:schemeClr val="tx2"/>
          </a:solidFill>
        </p:grpSpPr>
        <p:sp>
          <p:nvSpPr>
            <p:cNvPr id="108" name="Freeform 103">
              <a:extLst>
                <a:ext uri="{FF2B5EF4-FFF2-40B4-BE49-F238E27FC236}">
                  <a16:creationId xmlns:a16="http://schemas.microsoft.com/office/drawing/2014/main" id="{46803ACD-ACFD-42CE-8777-FCDAD6DDDEF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9" name="Freeform 104">
              <a:extLst>
                <a:ext uri="{FF2B5EF4-FFF2-40B4-BE49-F238E27FC236}">
                  <a16:creationId xmlns:a16="http://schemas.microsoft.com/office/drawing/2014/main" id="{EFD7B3DB-A1A9-4E5B-8FAE-FC8EF2480428}"/>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0" name="Freeform 105">
              <a:extLst>
                <a:ext uri="{FF2B5EF4-FFF2-40B4-BE49-F238E27FC236}">
                  <a16:creationId xmlns:a16="http://schemas.microsoft.com/office/drawing/2014/main" id="{17D9773A-419F-4D35-834C-498CA5E98927}"/>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106">
              <a:extLst>
                <a:ext uri="{FF2B5EF4-FFF2-40B4-BE49-F238E27FC236}">
                  <a16:creationId xmlns:a16="http://schemas.microsoft.com/office/drawing/2014/main" id="{49E8B8FC-D06E-45E0-B1E5-67B61D384A05}"/>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Rectangle 107">
              <a:extLst>
                <a:ext uri="{FF2B5EF4-FFF2-40B4-BE49-F238E27FC236}">
                  <a16:creationId xmlns:a16="http://schemas.microsoft.com/office/drawing/2014/main" id="{AFBDE2EB-705E-4139-89F6-77FD1A3CD390}"/>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3" name="Freeform 108">
              <a:extLst>
                <a:ext uri="{FF2B5EF4-FFF2-40B4-BE49-F238E27FC236}">
                  <a16:creationId xmlns:a16="http://schemas.microsoft.com/office/drawing/2014/main" id="{898E313C-A156-4AD9-AB5A-1AF3526C8E7A}"/>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4" name="Freeform 109">
              <a:extLst>
                <a:ext uri="{FF2B5EF4-FFF2-40B4-BE49-F238E27FC236}">
                  <a16:creationId xmlns:a16="http://schemas.microsoft.com/office/drawing/2014/main" id="{A4DBC864-4531-4950-A59A-CDAFE1E0ED1C}"/>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5" name="Rectangle 110">
              <a:extLst>
                <a:ext uri="{FF2B5EF4-FFF2-40B4-BE49-F238E27FC236}">
                  <a16:creationId xmlns:a16="http://schemas.microsoft.com/office/drawing/2014/main" id="{2FA9D75E-A8D1-4C2D-9378-7AA92621F04C}"/>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6" name="Rectangle 111">
              <a:extLst>
                <a:ext uri="{FF2B5EF4-FFF2-40B4-BE49-F238E27FC236}">
                  <a16:creationId xmlns:a16="http://schemas.microsoft.com/office/drawing/2014/main" id="{0E3D57AE-D897-4944-B885-EAEBC8B8610A}"/>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7" name="Rectangle 112">
              <a:extLst>
                <a:ext uri="{FF2B5EF4-FFF2-40B4-BE49-F238E27FC236}">
                  <a16:creationId xmlns:a16="http://schemas.microsoft.com/office/drawing/2014/main" id="{6E4570B0-D1E3-482B-8DC8-CFDFA6C14341}"/>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8" name="Freeform 113">
              <a:extLst>
                <a:ext uri="{FF2B5EF4-FFF2-40B4-BE49-F238E27FC236}">
                  <a16:creationId xmlns:a16="http://schemas.microsoft.com/office/drawing/2014/main" id="{E1DDDDDE-C764-4B26-974C-A96A6733D7E8}"/>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91" name="Slide Number Placeholder 3">
            <a:extLst>
              <a:ext uri="{FF2B5EF4-FFF2-40B4-BE49-F238E27FC236}">
                <a16:creationId xmlns:a16="http://schemas.microsoft.com/office/drawing/2014/main" id="{3CFFD1F2-906A-4447-A3FB-126B8057B93F}"/>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54</a:t>
            </a:fld>
            <a:endParaRPr lang="en-US"/>
          </a:p>
        </p:txBody>
      </p:sp>
      <p:sp>
        <p:nvSpPr>
          <p:cNvPr id="9" name="AutoShape 2">
            <a:hlinkClick r:id="rId6" action="ppaction://hlinksldjump"/>
            <a:extLst>
              <a:ext uri="{FF2B5EF4-FFF2-40B4-BE49-F238E27FC236}">
                <a16:creationId xmlns:a16="http://schemas.microsoft.com/office/drawing/2014/main" id="{1E95ABC6-7B7C-9162-0B81-EE845F75174A}"/>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1" name="AutoShape 2">
            <a:hlinkClick r:id="rId7" action="ppaction://hlinksldjump"/>
            <a:extLst>
              <a:ext uri="{FF2B5EF4-FFF2-40B4-BE49-F238E27FC236}">
                <a16:creationId xmlns:a16="http://schemas.microsoft.com/office/drawing/2014/main" id="{02978C7A-91F0-C186-6F6D-8238A299B254}"/>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2" name="AutoShape 2">
            <a:hlinkClick r:id="rId8" action="ppaction://hlinksldjump"/>
            <a:extLst>
              <a:ext uri="{FF2B5EF4-FFF2-40B4-BE49-F238E27FC236}">
                <a16:creationId xmlns:a16="http://schemas.microsoft.com/office/drawing/2014/main" id="{24682F66-B3ED-A7C1-9F4E-5FB6D8FD923C}"/>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3" name="AutoShape 2">
            <a:hlinkClick r:id="rId9" action="ppaction://hlinksldjump"/>
            <a:extLst>
              <a:ext uri="{FF2B5EF4-FFF2-40B4-BE49-F238E27FC236}">
                <a16:creationId xmlns:a16="http://schemas.microsoft.com/office/drawing/2014/main" id="{3F14129A-4C37-A653-6023-F62A7E7168EA}"/>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14" name="AutoShape 2">
            <a:hlinkClick r:id="rId10" action="ppaction://hlinksldjump"/>
            <a:extLst>
              <a:ext uri="{FF2B5EF4-FFF2-40B4-BE49-F238E27FC236}">
                <a16:creationId xmlns:a16="http://schemas.microsoft.com/office/drawing/2014/main" id="{DA7C44F1-1F71-FE8D-6D01-899FCD3CBBCC}"/>
              </a:ext>
            </a:extLst>
          </p:cNvPr>
          <p:cNvSpPr>
            <a:spLocks noChangeArrowheads="1"/>
          </p:cNvSpPr>
          <p:nvPr/>
        </p:nvSpPr>
        <p:spPr bwMode="gray">
          <a:xfrm>
            <a:off x="6304082" y="4535044"/>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REPORT &amp; LEARN</a:t>
            </a:r>
          </a:p>
        </p:txBody>
      </p:sp>
      <p:grpSp>
        <p:nvGrpSpPr>
          <p:cNvPr id="24" name="Group 23">
            <a:extLst>
              <a:ext uri="{FF2B5EF4-FFF2-40B4-BE49-F238E27FC236}">
                <a16:creationId xmlns:a16="http://schemas.microsoft.com/office/drawing/2014/main" id="{F2774BFD-5203-EF24-B601-AA41F80961B1}"/>
              </a:ext>
            </a:extLst>
          </p:cNvPr>
          <p:cNvGrpSpPr/>
          <p:nvPr/>
        </p:nvGrpSpPr>
        <p:grpSpPr>
          <a:xfrm>
            <a:off x="7405014" y="4531233"/>
            <a:ext cx="186825" cy="186825"/>
            <a:chOff x="9873352" y="6041644"/>
            <a:chExt cx="249100" cy="249100"/>
          </a:xfrm>
        </p:grpSpPr>
        <p:sp>
          <p:nvSpPr>
            <p:cNvPr id="25" name="Oval 24">
              <a:hlinkClick r:id="" action="ppaction://hlinkshowjump?jump=previousslide"/>
              <a:extLst>
                <a:ext uri="{FF2B5EF4-FFF2-40B4-BE49-F238E27FC236}">
                  <a16:creationId xmlns:a16="http://schemas.microsoft.com/office/drawing/2014/main" id="{3941411E-50EF-2DB2-BD25-6F686435A1FE}"/>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6" name="Group 25">
              <a:extLst>
                <a:ext uri="{FF2B5EF4-FFF2-40B4-BE49-F238E27FC236}">
                  <a16:creationId xmlns:a16="http://schemas.microsoft.com/office/drawing/2014/main" id="{28FCFDD5-1EA4-2E2D-2985-13CB815EA577}"/>
                </a:ext>
              </a:extLst>
            </p:cNvPr>
            <p:cNvGrpSpPr/>
            <p:nvPr userDrawn="1"/>
          </p:nvGrpSpPr>
          <p:grpSpPr>
            <a:xfrm>
              <a:off x="9971776" y="6136088"/>
              <a:ext cx="41137" cy="66044"/>
              <a:chOff x="3345327" y="4804129"/>
              <a:chExt cx="74099" cy="118964"/>
            </a:xfrm>
          </p:grpSpPr>
          <p:cxnSp>
            <p:nvCxnSpPr>
              <p:cNvPr id="27" name="Straight Connector 26">
                <a:hlinkClick r:id="" action="ppaction://hlinkshowjump?jump=previousslide"/>
                <a:extLst>
                  <a:ext uri="{FF2B5EF4-FFF2-40B4-BE49-F238E27FC236}">
                    <a16:creationId xmlns:a16="http://schemas.microsoft.com/office/drawing/2014/main" id="{BD62B9E4-0782-6375-4808-081A14C57035}"/>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hlinkClick r:id="" action="ppaction://hlinkshowjump?jump=previousslide"/>
                <a:extLst>
                  <a:ext uri="{FF2B5EF4-FFF2-40B4-BE49-F238E27FC236}">
                    <a16:creationId xmlns:a16="http://schemas.microsoft.com/office/drawing/2014/main" id="{F8E09C02-49D0-6425-730E-632B1860C9F8}"/>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9" name="Group 28">
            <a:extLst>
              <a:ext uri="{FF2B5EF4-FFF2-40B4-BE49-F238E27FC236}">
                <a16:creationId xmlns:a16="http://schemas.microsoft.com/office/drawing/2014/main" id="{954A724F-15BE-EC9D-4AE2-CA2B9E4E87BD}"/>
              </a:ext>
            </a:extLst>
          </p:cNvPr>
          <p:cNvGrpSpPr/>
          <p:nvPr/>
        </p:nvGrpSpPr>
        <p:grpSpPr>
          <a:xfrm>
            <a:off x="7642346" y="4531233"/>
            <a:ext cx="186825" cy="186825"/>
            <a:chOff x="10189795" y="6045160"/>
            <a:chExt cx="249100" cy="249100"/>
          </a:xfrm>
        </p:grpSpPr>
        <p:sp>
          <p:nvSpPr>
            <p:cNvPr id="30" name="Oval 29">
              <a:hlinkClick r:id="" action="ppaction://hlinkshowjump?jump=nextslide"/>
              <a:extLst>
                <a:ext uri="{FF2B5EF4-FFF2-40B4-BE49-F238E27FC236}">
                  <a16:creationId xmlns:a16="http://schemas.microsoft.com/office/drawing/2014/main" id="{6D552106-7FF6-CF0F-B389-991734E04476}"/>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D9D23E4B-FC09-CC48-6BDD-4020419D7F3B}"/>
                </a:ext>
              </a:extLst>
            </p:cNvPr>
            <p:cNvGrpSpPr/>
            <p:nvPr userDrawn="1"/>
          </p:nvGrpSpPr>
          <p:grpSpPr>
            <a:xfrm flipH="1" flipV="1">
              <a:off x="10297292" y="6133992"/>
              <a:ext cx="41137" cy="66044"/>
              <a:chOff x="3345327" y="4804129"/>
              <a:chExt cx="74099" cy="118964"/>
            </a:xfrm>
          </p:grpSpPr>
          <p:cxnSp>
            <p:nvCxnSpPr>
              <p:cNvPr id="32" name="Straight Connector 31">
                <a:hlinkClick r:id="" action="ppaction://hlinkshowjump?jump=nextslide"/>
                <a:extLst>
                  <a:ext uri="{FF2B5EF4-FFF2-40B4-BE49-F238E27FC236}">
                    <a16:creationId xmlns:a16="http://schemas.microsoft.com/office/drawing/2014/main" id="{B6FF90BF-38F9-F4BC-5712-898D22B63374}"/>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hlinkClick r:id="" action="ppaction://hlinkshowjump?jump=nextslide"/>
                <a:extLst>
                  <a:ext uri="{FF2B5EF4-FFF2-40B4-BE49-F238E27FC236}">
                    <a16:creationId xmlns:a16="http://schemas.microsoft.com/office/drawing/2014/main" id="{52AE9B8F-88D4-D1F5-74DB-C6989F4A437F}"/>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4" name="Rounded Rectangle 14">
            <a:hlinkClick r:id="rId11"/>
            <a:extLst>
              <a:ext uri="{FF2B5EF4-FFF2-40B4-BE49-F238E27FC236}">
                <a16:creationId xmlns:a16="http://schemas.microsoft.com/office/drawing/2014/main" id="{026526BD-BBC3-2301-6EDB-CB0F4C726D0C}"/>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5" name="Arrow: Right 88">
            <a:hlinkClick r:id="" action="ppaction://hlinkshowjump?jump=lastslideviewed"/>
            <a:extLst>
              <a:ext uri="{FF2B5EF4-FFF2-40B4-BE49-F238E27FC236}">
                <a16:creationId xmlns:a16="http://schemas.microsoft.com/office/drawing/2014/main" id="{F4D6CDDF-B71C-4D66-808A-24F3CCE472DC}"/>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Graphic 5">
            <a:hlinkClick r:id="rId12" action="ppaction://hlinksldjump"/>
            <a:extLst>
              <a:ext uri="{FF2B5EF4-FFF2-40B4-BE49-F238E27FC236}">
                <a16:creationId xmlns:a16="http://schemas.microsoft.com/office/drawing/2014/main" id="{BFD5DFDB-2F99-FB95-3AF7-94141E6ABFC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346061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165AD26-B515-4E3A-9B72-0871FF47C8B6}"/>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D165AD26-B515-4E3A-9B72-0871FF47C8B6}"/>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graphicFrame>
        <p:nvGraphicFramePr>
          <p:cNvPr id="9" name="Table 9">
            <a:extLst>
              <a:ext uri="{FF2B5EF4-FFF2-40B4-BE49-F238E27FC236}">
                <a16:creationId xmlns:a16="http://schemas.microsoft.com/office/drawing/2014/main" id="{B3B2373C-5B31-4C23-BB92-93DC8440E1F3}"/>
              </a:ext>
            </a:extLst>
          </p:cNvPr>
          <p:cNvGraphicFramePr>
            <a:graphicFrameLocks noGrp="1"/>
          </p:cNvGraphicFramePr>
          <p:nvPr>
            <p:extLst>
              <p:ext uri="{D42A27DB-BD31-4B8C-83A1-F6EECF244321}">
                <p14:modId xmlns:p14="http://schemas.microsoft.com/office/powerpoint/2010/main" val="1776619814"/>
              </p:ext>
            </p:extLst>
          </p:nvPr>
        </p:nvGraphicFramePr>
        <p:xfrm>
          <a:off x="539916" y="912115"/>
          <a:ext cx="2939627" cy="1059945"/>
        </p:xfrm>
        <a:graphic>
          <a:graphicData uri="http://schemas.openxmlformats.org/drawingml/2006/table">
            <a:tbl>
              <a:tblPr firstRow="1" bandRow="1">
                <a:tableStyleId>{5C22544A-7EE6-4342-B048-85BDC9FD1C3A}</a:tableStyleId>
              </a:tblPr>
              <a:tblGrid>
                <a:gridCol w="1574280">
                  <a:extLst>
                    <a:ext uri="{9D8B030D-6E8A-4147-A177-3AD203B41FA5}">
                      <a16:colId xmlns:a16="http://schemas.microsoft.com/office/drawing/2014/main" val="1138537445"/>
                    </a:ext>
                  </a:extLst>
                </a:gridCol>
                <a:gridCol w="1365347">
                  <a:extLst>
                    <a:ext uri="{9D8B030D-6E8A-4147-A177-3AD203B41FA5}">
                      <a16:colId xmlns:a16="http://schemas.microsoft.com/office/drawing/2014/main" val="38331958"/>
                    </a:ext>
                  </a:extLst>
                </a:gridCol>
              </a:tblGrid>
              <a:tr h="262890">
                <a:tc>
                  <a:txBody>
                    <a:bodyPr/>
                    <a:lstStyle/>
                    <a:p>
                      <a:pPr rtl="0"/>
                      <a:r>
                        <a:rPr lang="en-US" sz="1100" b="0">
                          <a:solidFill>
                            <a:schemeClr val="bg1"/>
                          </a:solidFill>
                        </a:rPr>
                        <a:t>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tc>
                  <a:txBody>
                    <a:bodyPr/>
                    <a:lstStyle/>
                    <a:p>
                      <a:pPr algn="ctr" rtl="0"/>
                      <a:r>
                        <a:rPr lang="en-US" sz="1100" b="0">
                          <a:solidFill>
                            <a:schemeClr val="bg1"/>
                          </a:solidFill>
                        </a:rPr>
                        <a:t>Date/Status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extLst>
                  <a:ext uri="{0D108BD9-81ED-4DB2-BD59-A6C34878D82A}">
                    <a16:rowId xmlns:a16="http://schemas.microsoft.com/office/drawing/2014/main" val="627988680"/>
                  </a:ext>
                </a:extLst>
              </a:tr>
              <a:tr h="262890">
                <a:tc>
                  <a:txBody>
                    <a:bodyPr/>
                    <a:lstStyle/>
                    <a:p>
                      <a:pPr rtl="0"/>
                      <a:r>
                        <a:rPr lang="en-US" sz="1100" b="0">
                          <a:solidFill>
                            <a:schemeClr val="tx2"/>
                          </a:solidFill>
                        </a:rPr>
                        <a:t>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endParaRPr lang="en-US" sz="1100" b="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933407"/>
                  </a:ext>
                </a:extLst>
              </a:tr>
              <a:tr h="271275">
                <a:tc>
                  <a:txBody>
                    <a:bodyPr/>
                    <a:lstStyle/>
                    <a:p>
                      <a:pPr rtl="0"/>
                      <a:r>
                        <a:rPr lang="en-US" sz="1100" b="0">
                          <a:solidFill>
                            <a:schemeClr val="tx2"/>
                          </a:solidFill>
                        </a:rPr>
                        <a:t>Pilot Duration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endParaRPr lang="en-US" sz="1100" b="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7037205"/>
                  </a:ext>
                </a:extLst>
              </a:tr>
              <a:tr h="262890">
                <a:tc>
                  <a:txBody>
                    <a:bodyPr/>
                    <a:lstStyle/>
                    <a:p>
                      <a:pPr rtl="0"/>
                      <a:r>
                        <a:rPr lang="en-US" sz="1100" b="0">
                          <a:solidFill>
                            <a:schemeClr val="tx2"/>
                          </a:solidFill>
                        </a:rPr>
                        <a:t>Review/Report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endParaRPr lang="en-US" sz="1100" b="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8062941"/>
                  </a:ext>
                </a:extLst>
              </a:tr>
            </a:tbl>
          </a:graphicData>
        </a:graphic>
      </p:graphicFrame>
      <p:graphicFrame>
        <p:nvGraphicFramePr>
          <p:cNvPr id="10" name="Table 9">
            <a:extLst>
              <a:ext uri="{FF2B5EF4-FFF2-40B4-BE49-F238E27FC236}">
                <a16:creationId xmlns:a16="http://schemas.microsoft.com/office/drawing/2014/main" id="{C26036D1-9A8F-4A74-B8E8-D3AA9EEE44AD}"/>
              </a:ext>
            </a:extLst>
          </p:cNvPr>
          <p:cNvGraphicFramePr>
            <a:graphicFrameLocks noGrp="1"/>
          </p:cNvGraphicFramePr>
          <p:nvPr>
            <p:extLst>
              <p:ext uri="{D42A27DB-BD31-4B8C-83A1-F6EECF244321}">
                <p14:modId xmlns:p14="http://schemas.microsoft.com/office/powerpoint/2010/main" val="464021645"/>
              </p:ext>
            </p:extLst>
          </p:nvPr>
        </p:nvGraphicFramePr>
        <p:xfrm>
          <a:off x="537364" y="2174545"/>
          <a:ext cx="4032086" cy="2299249"/>
        </p:xfrm>
        <a:graphic>
          <a:graphicData uri="http://schemas.openxmlformats.org/drawingml/2006/table">
            <a:tbl>
              <a:tblPr firstRow="1" bandRow="1">
                <a:tableStyleId>{5C22544A-7EE6-4342-B048-85BDC9FD1C3A}</a:tableStyleId>
              </a:tblPr>
              <a:tblGrid>
                <a:gridCol w="1377161">
                  <a:extLst>
                    <a:ext uri="{9D8B030D-6E8A-4147-A177-3AD203B41FA5}">
                      <a16:colId xmlns:a16="http://schemas.microsoft.com/office/drawing/2014/main" val="1138537445"/>
                    </a:ext>
                  </a:extLst>
                </a:gridCol>
                <a:gridCol w="1285875">
                  <a:extLst>
                    <a:ext uri="{9D8B030D-6E8A-4147-A177-3AD203B41FA5}">
                      <a16:colId xmlns:a16="http://schemas.microsoft.com/office/drawing/2014/main" val="38331958"/>
                    </a:ext>
                  </a:extLst>
                </a:gridCol>
                <a:gridCol w="1369050">
                  <a:extLst>
                    <a:ext uri="{9D8B030D-6E8A-4147-A177-3AD203B41FA5}">
                      <a16:colId xmlns:a16="http://schemas.microsoft.com/office/drawing/2014/main" val="1964323645"/>
                    </a:ext>
                  </a:extLst>
                </a:gridCol>
              </a:tblGrid>
              <a:tr h="434340">
                <a:tc>
                  <a:txBody>
                    <a:bodyPr/>
                    <a:lstStyle/>
                    <a:p>
                      <a:pPr algn="ctr" rtl="0"/>
                      <a:r>
                        <a:rPr lang="en-US" sz="1100" b="0">
                          <a:solidFill>
                            <a:schemeClr val="bg1"/>
                          </a:solidFill>
                        </a:rPr>
                        <a:t>Key Stakeholders</a:t>
                      </a:r>
                    </a:p>
                  </a:txBody>
                  <a:tcPr>
                    <a:solidFill>
                      <a:srgbClr val="8DB9CA"/>
                    </a:solidFill>
                  </a:tcPr>
                </a:tc>
                <a:tc>
                  <a:txBody>
                    <a:bodyPr/>
                    <a:lstStyle/>
                    <a:p>
                      <a:pPr algn="ctr" rtl="0"/>
                      <a:r>
                        <a:rPr lang="en-US" sz="1100" b="0" kern="1200">
                          <a:solidFill>
                            <a:schemeClr val="bg1"/>
                          </a:solidFill>
                          <a:latin typeface="+mn-lt"/>
                          <a:ea typeface="+mn-ea"/>
                          <a:cs typeface="+mn-cs"/>
                        </a:rPr>
                        <a:t>Company</a:t>
                      </a:r>
                    </a:p>
                  </a:txBody>
                  <a:tcPr>
                    <a:solidFill>
                      <a:srgbClr val="8DB9CA"/>
                    </a:solidFill>
                  </a:tcPr>
                </a:tc>
                <a:tc>
                  <a:txBody>
                    <a:bodyPr/>
                    <a:lstStyle/>
                    <a:p>
                      <a:pPr algn="ctr" rtl="0"/>
                      <a:r>
                        <a:rPr lang="en-US" sz="1100" b="0">
                          <a:solidFill>
                            <a:schemeClr val="bg1"/>
                          </a:solidFill>
                        </a:rPr>
                        <a:t>Name</a:t>
                      </a:r>
                    </a:p>
                  </a:txBody>
                  <a:tcPr>
                    <a:solidFill>
                      <a:srgbClr val="8DB9CA"/>
                    </a:solidFill>
                  </a:tcPr>
                </a:tc>
                <a:extLst>
                  <a:ext uri="{0D108BD9-81ED-4DB2-BD59-A6C34878D82A}">
                    <a16:rowId xmlns:a16="http://schemas.microsoft.com/office/drawing/2014/main" val="3664933407"/>
                  </a:ext>
                </a:extLst>
              </a:tr>
              <a:tr h="342056">
                <a:tc>
                  <a:txBody>
                    <a:bodyPr/>
                    <a:lstStyle/>
                    <a:p>
                      <a:pPr rtl="0"/>
                      <a:r>
                        <a:rPr lang="en-US" sz="800" b="0">
                          <a:solidFill>
                            <a:schemeClr val="tx2"/>
                          </a:solidFill>
                        </a:rPr>
                        <a:t>GS1 Lead</a:t>
                      </a:r>
                    </a:p>
                  </a:txBody>
                  <a:tcPr anchor="ctr"/>
                </a:tc>
                <a:tc>
                  <a:txBody>
                    <a:bodyPr/>
                    <a:lstStyle/>
                    <a:p>
                      <a:pPr algn="ctr" rtl="0"/>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760808069"/>
                  </a:ext>
                </a:extLst>
              </a:tr>
              <a:tr h="342056">
                <a:tc>
                  <a:txBody>
                    <a:bodyPr/>
                    <a:lstStyle/>
                    <a:p>
                      <a:pPr rtl="0"/>
                      <a:r>
                        <a:rPr lang="en-US" sz="800" b="0">
                          <a:solidFill>
                            <a:schemeClr val="tx2"/>
                          </a:solidFill>
                        </a:rPr>
                        <a:t>Retailer Lead</a:t>
                      </a:r>
                    </a:p>
                  </a:txBody>
                  <a:tcPr anchor="ctr"/>
                </a:tc>
                <a:tc>
                  <a:txBody>
                    <a:bodyPr/>
                    <a:lstStyle/>
                    <a:p>
                      <a:pPr algn="ctr" rtl="0"/>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2168664317"/>
                  </a:ext>
                </a:extLst>
              </a:tr>
              <a:tr h="393599">
                <a:tc>
                  <a:txBody>
                    <a:bodyPr/>
                    <a:lstStyle/>
                    <a:p>
                      <a:pPr rtl="0"/>
                      <a:r>
                        <a:rPr lang="en-US" sz="800" b="0">
                          <a:solidFill>
                            <a:schemeClr val="tx2"/>
                          </a:solidFill>
                        </a:rPr>
                        <a:t>Brand/ Manufacturer/ Supplier Lead</a:t>
                      </a:r>
                    </a:p>
                  </a:txBody>
                  <a:tcPr anchor="ctr"/>
                </a:tc>
                <a:tc>
                  <a:txBody>
                    <a:bodyPr/>
                    <a:lstStyle/>
                    <a:p>
                      <a:pPr algn="ctr" rtl="0"/>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3307037205"/>
                  </a:ext>
                </a:extLst>
              </a:tr>
              <a:tr h="393599">
                <a:tc>
                  <a:txBody>
                    <a:bodyPr/>
                    <a:lstStyle/>
                    <a:p>
                      <a:pPr rtl="0"/>
                      <a:r>
                        <a:rPr lang="en-US" sz="800" b="0">
                          <a:solidFill>
                            <a:schemeClr val="tx2"/>
                          </a:solidFill>
                        </a:rPr>
                        <a:t>Solution Provider Lead</a:t>
                      </a:r>
                    </a:p>
                  </a:txBody>
                  <a:tcPr anchor="ctr"/>
                </a:tc>
                <a:tc>
                  <a:txBody>
                    <a:bodyPr/>
                    <a:lstStyle/>
                    <a:p>
                      <a:pPr marL="0" indent="0" algn="ctr" rtl="0">
                        <a:buFont typeface="Arial" panose="020B0604020202020204" pitchFamily="34" charset="0"/>
                        <a:buNone/>
                      </a:pPr>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2838062941"/>
                  </a:ext>
                </a:extLst>
              </a:tr>
              <a:tr h="393599">
                <a:tc>
                  <a:txBody>
                    <a:bodyPr/>
                    <a:lstStyle/>
                    <a:p>
                      <a:pPr rtl="0"/>
                      <a:r>
                        <a:rPr lang="en-US" sz="800" b="0">
                          <a:solidFill>
                            <a:schemeClr val="tx2"/>
                          </a:solidFill>
                        </a:rPr>
                        <a:t>Other Participants</a:t>
                      </a:r>
                    </a:p>
                  </a:txBody>
                  <a:tcPr anchor="ctr"/>
                </a:tc>
                <a:tc>
                  <a:txBody>
                    <a:bodyPr/>
                    <a:lstStyle/>
                    <a:p>
                      <a:pPr algn="ctr" rtl="0"/>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3743239725"/>
                  </a:ext>
                </a:extLst>
              </a:tr>
            </a:tbl>
          </a:graphicData>
        </a:graphic>
      </p:graphicFrame>
      <p:graphicFrame>
        <p:nvGraphicFramePr>
          <p:cNvPr id="12" name="Table 12">
            <a:extLst>
              <a:ext uri="{FF2B5EF4-FFF2-40B4-BE49-F238E27FC236}">
                <a16:creationId xmlns:a16="http://schemas.microsoft.com/office/drawing/2014/main" id="{01A4EB28-BF21-46F4-9EEC-979E9EBEC334}"/>
              </a:ext>
            </a:extLst>
          </p:cNvPr>
          <p:cNvGraphicFramePr>
            <a:graphicFrameLocks noGrp="1"/>
          </p:cNvGraphicFramePr>
          <p:nvPr>
            <p:extLst>
              <p:ext uri="{D42A27DB-BD31-4B8C-83A1-F6EECF244321}">
                <p14:modId xmlns:p14="http://schemas.microsoft.com/office/powerpoint/2010/main" val="1230939717"/>
              </p:ext>
            </p:extLst>
          </p:nvPr>
        </p:nvGraphicFramePr>
        <p:xfrm>
          <a:off x="3578016" y="72437"/>
          <a:ext cx="5565984" cy="253263"/>
        </p:xfrm>
        <a:graphic>
          <a:graphicData uri="http://schemas.openxmlformats.org/drawingml/2006/table">
            <a:tbl>
              <a:tblPr firstRow="1" bandRow="1">
                <a:tableStyleId>{5C22544A-7EE6-4342-B048-85BDC9FD1C3A}</a:tableStyleId>
              </a:tblPr>
              <a:tblGrid>
                <a:gridCol w="267778">
                  <a:extLst>
                    <a:ext uri="{9D8B030D-6E8A-4147-A177-3AD203B41FA5}">
                      <a16:colId xmlns:a16="http://schemas.microsoft.com/office/drawing/2014/main" val="1834960979"/>
                    </a:ext>
                  </a:extLst>
                </a:gridCol>
                <a:gridCol w="680920">
                  <a:extLst>
                    <a:ext uri="{9D8B030D-6E8A-4147-A177-3AD203B41FA5}">
                      <a16:colId xmlns:a16="http://schemas.microsoft.com/office/drawing/2014/main" val="642983702"/>
                    </a:ext>
                  </a:extLst>
                </a:gridCol>
                <a:gridCol w="226973">
                  <a:extLst>
                    <a:ext uri="{9D8B030D-6E8A-4147-A177-3AD203B41FA5}">
                      <a16:colId xmlns:a16="http://schemas.microsoft.com/office/drawing/2014/main" val="2587554691"/>
                    </a:ext>
                  </a:extLst>
                </a:gridCol>
                <a:gridCol w="1520194">
                  <a:extLst>
                    <a:ext uri="{9D8B030D-6E8A-4147-A177-3AD203B41FA5}">
                      <a16:colId xmlns:a16="http://schemas.microsoft.com/office/drawing/2014/main" val="2903337793"/>
                    </a:ext>
                  </a:extLst>
                </a:gridCol>
                <a:gridCol w="232252">
                  <a:extLst>
                    <a:ext uri="{9D8B030D-6E8A-4147-A177-3AD203B41FA5}">
                      <a16:colId xmlns:a16="http://schemas.microsoft.com/office/drawing/2014/main" val="583319961"/>
                    </a:ext>
                  </a:extLst>
                </a:gridCol>
                <a:gridCol w="1736610">
                  <a:extLst>
                    <a:ext uri="{9D8B030D-6E8A-4147-A177-3AD203B41FA5}">
                      <a16:colId xmlns:a16="http://schemas.microsoft.com/office/drawing/2014/main" val="3928784725"/>
                    </a:ext>
                  </a:extLst>
                </a:gridCol>
                <a:gridCol w="226974">
                  <a:extLst>
                    <a:ext uri="{9D8B030D-6E8A-4147-A177-3AD203B41FA5}">
                      <a16:colId xmlns:a16="http://schemas.microsoft.com/office/drawing/2014/main" val="1359407202"/>
                    </a:ext>
                  </a:extLst>
                </a:gridCol>
                <a:gridCol w="674283">
                  <a:extLst>
                    <a:ext uri="{9D8B030D-6E8A-4147-A177-3AD203B41FA5}">
                      <a16:colId xmlns:a16="http://schemas.microsoft.com/office/drawing/2014/main" val="3191624733"/>
                    </a:ext>
                  </a:extLst>
                </a:gridCol>
              </a:tblGrid>
              <a:tr h="253263">
                <a:tc>
                  <a:txBody>
                    <a:bodyPr/>
                    <a:lstStyle/>
                    <a:p>
                      <a:pPr rtl="0"/>
                      <a:endParaRPr lang="en-US" sz="1000" b="0">
                        <a:solidFill>
                          <a:schemeClr val="tx1">
                            <a:lumMod val="50000"/>
                          </a:schemeClr>
                        </a:solidFill>
                      </a:endParaRPr>
                    </a:p>
                  </a:txBody>
                  <a:tcPr anchor="ctr">
                    <a:solidFill>
                      <a:srgbClr val="00B050"/>
                    </a:solidFill>
                  </a:tcPr>
                </a:tc>
                <a:tc>
                  <a:txBody>
                    <a:bodyPr/>
                    <a:lstStyle/>
                    <a:p>
                      <a:pPr rtl="0"/>
                      <a:r>
                        <a:rPr lang="en-US" sz="600" b="0">
                          <a:solidFill>
                            <a:schemeClr val="tx1">
                              <a:lumMod val="50000"/>
                            </a:schemeClr>
                          </a:solidFill>
                        </a:rPr>
                        <a:t>On Schedule</a:t>
                      </a:r>
                    </a:p>
                  </a:txBody>
                  <a:tcPr anchor="ctr">
                    <a:solidFill>
                      <a:schemeClr val="bg1"/>
                    </a:solidFill>
                  </a:tcPr>
                </a:tc>
                <a:tc>
                  <a:txBody>
                    <a:bodyPr/>
                    <a:lstStyle/>
                    <a:p>
                      <a:pPr rtl="0"/>
                      <a:endParaRPr lang="en-US" sz="1000" b="0">
                        <a:solidFill>
                          <a:schemeClr val="tx1">
                            <a:lumMod val="50000"/>
                          </a:schemeClr>
                        </a:solidFill>
                      </a:endParaRPr>
                    </a:p>
                  </a:txBody>
                  <a:tcPr anchor="ctr">
                    <a:solidFill>
                      <a:srgbClr val="FFFF00"/>
                    </a:solidFill>
                  </a:tcPr>
                </a:tc>
                <a:tc>
                  <a:txBody>
                    <a:bodyPr/>
                    <a:lstStyle/>
                    <a:p>
                      <a:pPr rtl="0"/>
                      <a:r>
                        <a:rPr lang="en-US" sz="600" b="0">
                          <a:solidFill>
                            <a:schemeClr val="tx1">
                              <a:lumMod val="50000"/>
                            </a:schemeClr>
                          </a:solidFill>
                        </a:rPr>
                        <a:t>Minor risk/~10% behind schedule</a:t>
                      </a:r>
                    </a:p>
                  </a:txBody>
                  <a:tcPr anchor="ctr">
                    <a:solidFill>
                      <a:schemeClr val="bg1"/>
                    </a:solidFill>
                  </a:tcPr>
                </a:tc>
                <a:tc>
                  <a:txBody>
                    <a:bodyPr/>
                    <a:lstStyle/>
                    <a:p>
                      <a:pPr rtl="0"/>
                      <a:endParaRPr lang="en-US" sz="1000" b="0">
                        <a:solidFill>
                          <a:schemeClr val="tx1">
                            <a:lumMod val="50000"/>
                          </a:schemeClr>
                        </a:solidFill>
                      </a:endParaRPr>
                    </a:p>
                  </a:txBody>
                  <a:tcPr anchor="ctr">
                    <a:solidFill>
                      <a:srgbClr val="FF0000"/>
                    </a:solidFill>
                  </a:tcPr>
                </a:tc>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en-US" sz="600" b="0">
                          <a:solidFill>
                            <a:schemeClr val="tx1">
                              <a:lumMod val="50000"/>
                            </a:schemeClr>
                          </a:solidFill>
                        </a:rPr>
                        <a:t>Significant risk/&gt;10% behind schedule</a:t>
                      </a:r>
                    </a:p>
                  </a:txBody>
                  <a:tcPr anchor="ctr">
                    <a:solidFill>
                      <a:schemeClr val="bg1"/>
                    </a:solidFill>
                  </a:tcPr>
                </a:tc>
                <a:tc>
                  <a:txBody>
                    <a:bodyPr/>
                    <a:lstStyle/>
                    <a:p>
                      <a:pPr rtl="0"/>
                      <a:r>
                        <a:rPr lang="en-US" sz="1050" b="0">
                          <a:solidFill>
                            <a:schemeClr val="tx1">
                              <a:lumMod val="50000"/>
                            </a:schemeClr>
                          </a:solidFill>
                        </a:rPr>
                        <a:t> </a:t>
                      </a:r>
                    </a:p>
                  </a:txBody>
                  <a:tcPr anchor="ctr">
                    <a:solidFill>
                      <a:srgbClr val="0070C0"/>
                    </a:solidFill>
                  </a:tcPr>
                </a:tc>
                <a:tc>
                  <a:txBody>
                    <a:bodyPr/>
                    <a:lstStyle/>
                    <a:p>
                      <a:pPr rtl="0"/>
                      <a:r>
                        <a:rPr lang="en-US" sz="1050" b="0">
                          <a:solidFill>
                            <a:schemeClr val="tx1">
                              <a:lumMod val="50000"/>
                            </a:schemeClr>
                          </a:solidFill>
                        </a:rPr>
                        <a:t> </a:t>
                      </a:r>
                      <a:r>
                        <a:rPr lang="en-US" sz="600" b="0">
                          <a:solidFill>
                            <a:schemeClr val="tx1">
                              <a:lumMod val="50000"/>
                            </a:schemeClr>
                          </a:solidFill>
                        </a:rPr>
                        <a:t>Complete</a:t>
                      </a:r>
                    </a:p>
                  </a:txBody>
                  <a:tcPr>
                    <a:solidFill>
                      <a:schemeClr val="bg1"/>
                    </a:solidFill>
                  </a:tcPr>
                </a:tc>
                <a:extLst>
                  <a:ext uri="{0D108BD9-81ED-4DB2-BD59-A6C34878D82A}">
                    <a16:rowId xmlns:a16="http://schemas.microsoft.com/office/drawing/2014/main" val="979813"/>
                  </a:ext>
                </a:extLst>
              </a:tr>
            </a:tbl>
          </a:graphicData>
        </a:graphic>
      </p:graphicFrame>
      <p:graphicFrame>
        <p:nvGraphicFramePr>
          <p:cNvPr id="14" name="Table 9">
            <a:extLst>
              <a:ext uri="{FF2B5EF4-FFF2-40B4-BE49-F238E27FC236}">
                <a16:creationId xmlns:a16="http://schemas.microsoft.com/office/drawing/2014/main" id="{2CD3A804-8E64-436F-8122-132A5EBEBD53}"/>
              </a:ext>
            </a:extLst>
          </p:cNvPr>
          <p:cNvGraphicFramePr>
            <a:graphicFrameLocks noGrp="1"/>
          </p:cNvGraphicFramePr>
          <p:nvPr>
            <p:extLst>
              <p:ext uri="{D42A27DB-BD31-4B8C-83A1-F6EECF244321}">
                <p14:modId xmlns:p14="http://schemas.microsoft.com/office/powerpoint/2010/main" val="2761067380"/>
              </p:ext>
            </p:extLst>
          </p:nvPr>
        </p:nvGraphicFramePr>
        <p:xfrm>
          <a:off x="3610136" y="912115"/>
          <a:ext cx="3217333" cy="549384"/>
        </p:xfrm>
        <a:graphic>
          <a:graphicData uri="http://schemas.openxmlformats.org/drawingml/2006/table">
            <a:tbl>
              <a:tblPr firstRow="1" bandRow="1">
                <a:tableStyleId>{5C22544A-7EE6-4342-B048-85BDC9FD1C3A}</a:tableStyleId>
              </a:tblPr>
              <a:tblGrid>
                <a:gridCol w="1072444">
                  <a:extLst>
                    <a:ext uri="{9D8B030D-6E8A-4147-A177-3AD203B41FA5}">
                      <a16:colId xmlns:a16="http://schemas.microsoft.com/office/drawing/2014/main" val="1138537445"/>
                    </a:ext>
                  </a:extLst>
                </a:gridCol>
                <a:gridCol w="1072445">
                  <a:extLst>
                    <a:ext uri="{9D8B030D-6E8A-4147-A177-3AD203B41FA5}">
                      <a16:colId xmlns:a16="http://schemas.microsoft.com/office/drawing/2014/main" val="1446918717"/>
                    </a:ext>
                  </a:extLst>
                </a:gridCol>
                <a:gridCol w="1072444">
                  <a:extLst>
                    <a:ext uri="{9D8B030D-6E8A-4147-A177-3AD203B41FA5}">
                      <a16:colId xmlns:a16="http://schemas.microsoft.com/office/drawing/2014/main" val="229258891"/>
                    </a:ext>
                  </a:extLst>
                </a:gridCol>
              </a:tblGrid>
              <a:tr h="262890">
                <a:tc gridSpan="3">
                  <a:txBody>
                    <a:bodyPr/>
                    <a:lstStyle/>
                    <a:p>
                      <a:pPr algn="ctr" rtl="0"/>
                      <a:r>
                        <a:rPr lang="en-US" sz="1100" b="0">
                          <a:solidFill>
                            <a:schemeClr val="bg1"/>
                          </a:solidFill>
                        </a:rPr>
                        <a:t>Pilot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627988680"/>
                  </a:ext>
                </a:extLst>
              </a:tr>
              <a:tr h="286494">
                <a:tc>
                  <a:txBody>
                    <a:bodyPr/>
                    <a:lstStyle/>
                    <a:p>
                      <a:pPr marL="0" algn="ctr" defTabSz="457155" rtl="0" eaLnBrk="1" latinLnBrk="0" hangingPunct="1"/>
                      <a:r>
                        <a:rPr lang="en-US" sz="1000" b="0" kern="1200">
                          <a:solidFill>
                            <a:schemeClr val="tx2"/>
                          </a:solidFill>
                          <a:latin typeface="+mn-lt"/>
                          <a:ea typeface="+mn-ea"/>
                          <a:cs typeface="+mn-cs"/>
                        </a:rPr>
                        <a:t>Test Lab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155" rtl="0" eaLnBrk="1" latinLnBrk="0" hangingPunct="1"/>
                      <a:r>
                        <a:rPr lang="en-US" sz="1000" b="0" kern="1200">
                          <a:solidFill>
                            <a:schemeClr val="tx2"/>
                          </a:solidFill>
                          <a:latin typeface="+mn-lt"/>
                          <a:ea typeface="+mn-ea"/>
                          <a:cs typeface="+mn-cs"/>
                        </a:rPr>
                        <a:t>In Store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155" rtl="0" eaLnBrk="1" fontAlgn="auto" latinLnBrk="0" hangingPunct="1">
                        <a:lnSpc>
                          <a:spcPct val="100000"/>
                        </a:lnSpc>
                        <a:spcBef>
                          <a:spcPts val="0"/>
                        </a:spcBef>
                        <a:spcAft>
                          <a:spcPts val="0"/>
                        </a:spcAft>
                        <a:buClrTx/>
                        <a:buSzTx/>
                        <a:buFontTx/>
                        <a:buNone/>
                        <a:tabLst/>
                        <a:defRPr/>
                      </a:pPr>
                      <a:r>
                        <a:rPr lang="en-US" sz="1000" b="0" kern="1200">
                          <a:solidFill>
                            <a:schemeClr val="tx2"/>
                          </a:solidFill>
                          <a:latin typeface="+mn-lt"/>
                          <a:ea typeface="+mn-ea"/>
                          <a:cs typeface="+mn-cs"/>
                        </a:rPr>
                        <a:t>Multi-location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5980336"/>
                  </a:ext>
                </a:extLst>
              </a:tr>
            </a:tbl>
          </a:graphicData>
        </a:graphic>
      </p:graphicFrame>
      <p:graphicFrame>
        <p:nvGraphicFramePr>
          <p:cNvPr id="13" name="Table 12">
            <a:extLst>
              <a:ext uri="{FF2B5EF4-FFF2-40B4-BE49-F238E27FC236}">
                <a16:creationId xmlns:a16="http://schemas.microsoft.com/office/drawing/2014/main" id="{017A0B89-C29D-4ABC-89C7-6510AAEBA611}"/>
              </a:ext>
            </a:extLst>
          </p:cNvPr>
          <p:cNvGraphicFramePr>
            <a:graphicFrameLocks noGrp="1"/>
          </p:cNvGraphicFramePr>
          <p:nvPr/>
        </p:nvGraphicFramePr>
        <p:xfrm>
          <a:off x="4711864" y="2174544"/>
          <a:ext cx="4032086" cy="1058090"/>
        </p:xfrm>
        <a:graphic>
          <a:graphicData uri="http://schemas.openxmlformats.org/drawingml/2006/table">
            <a:tbl>
              <a:tblPr firstRow="1" bandRow="1">
                <a:tableStyleId>{5C22544A-7EE6-4342-B048-85BDC9FD1C3A}</a:tableStyleId>
              </a:tblPr>
              <a:tblGrid>
                <a:gridCol w="4032086">
                  <a:extLst>
                    <a:ext uri="{9D8B030D-6E8A-4147-A177-3AD203B41FA5}">
                      <a16:colId xmlns:a16="http://schemas.microsoft.com/office/drawing/2014/main" val="1138537445"/>
                    </a:ext>
                  </a:extLst>
                </a:gridCol>
              </a:tblGrid>
              <a:tr h="262890">
                <a:tc>
                  <a:txBody>
                    <a:bodyPr/>
                    <a:lstStyle/>
                    <a:p>
                      <a:pPr algn="ctr" rtl="0"/>
                      <a:r>
                        <a:rPr lang="en-US" sz="1100" b="0">
                          <a:solidFill>
                            <a:schemeClr val="bg1"/>
                          </a:solidFill>
                        </a:rPr>
                        <a:t>Key Learnings</a:t>
                      </a:r>
                    </a:p>
                  </a:txBody>
                  <a:tcPr>
                    <a:solidFill>
                      <a:srgbClr val="8DB9CA"/>
                    </a:solidFill>
                  </a:tcPr>
                </a:tc>
                <a:extLst>
                  <a:ext uri="{0D108BD9-81ED-4DB2-BD59-A6C34878D82A}">
                    <a16:rowId xmlns:a16="http://schemas.microsoft.com/office/drawing/2014/main" val="3664933407"/>
                  </a:ext>
                </a:extLst>
              </a:tr>
              <a:tr h="795200">
                <a:tc>
                  <a:txBody>
                    <a:bodyPr/>
                    <a:lstStyle/>
                    <a:p>
                      <a:pPr marL="171450" indent="-171450" rtl="0">
                        <a:buFont typeface="Arial" panose="020B0604020202020204" pitchFamily="34" charset="0"/>
                        <a:buChar char="•"/>
                      </a:pPr>
                      <a:r>
                        <a:rPr lang="en-US" sz="800" b="0">
                          <a:solidFill>
                            <a:schemeClr val="tx1">
                              <a:lumMod val="50000"/>
                            </a:schemeClr>
                          </a:solidFill>
                        </a:rPr>
                        <a:t> </a:t>
                      </a:r>
                    </a:p>
                    <a:p>
                      <a:pPr marL="171450" indent="-171450" rtl="0">
                        <a:buFont typeface="Arial" panose="020B0604020202020204" pitchFamily="34" charset="0"/>
                        <a:buChar char="•"/>
                      </a:pPr>
                      <a:r>
                        <a:rPr lang="en-US" sz="800" b="0">
                          <a:solidFill>
                            <a:schemeClr val="tx1">
                              <a:lumMod val="50000"/>
                            </a:schemeClr>
                          </a:solidFill>
                        </a:rPr>
                        <a:t> </a:t>
                      </a:r>
                    </a:p>
                    <a:p>
                      <a:pPr marL="171450" indent="-171450" rtl="0">
                        <a:buFont typeface="Arial" panose="020B0604020202020204" pitchFamily="34" charset="0"/>
                        <a:buChar char="•"/>
                      </a:pPr>
                      <a:r>
                        <a:rPr lang="en-US" sz="800" b="0">
                          <a:solidFill>
                            <a:schemeClr val="tx1">
                              <a:lumMod val="50000"/>
                            </a:schemeClr>
                          </a:solidFill>
                        </a:rPr>
                        <a:t> </a:t>
                      </a:r>
                    </a:p>
                    <a:p>
                      <a:pPr marL="171450" indent="-171450" rtl="0">
                        <a:buFont typeface="Arial" panose="020B0604020202020204" pitchFamily="34" charset="0"/>
                        <a:buChar char="•"/>
                      </a:pPr>
                      <a:r>
                        <a:rPr lang="en-US" sz="800" b="0">
                          <a:solidFill>
                            <a:schemeClr val="tx1">
                              <a:lumMod val="50000"/>
                            </a:schemeClr>
                          </a:solidFill>
                        </a:rPr>
                        <a:t> </a:t>
                      </a:r>
                    </a:p>
                    <a:p>
                      <a:pPr marL="171450" indent="-171450" rtl="0">
                        <a:buFont typeface="Arial" panose="020B0604020202020204" pitchFamily="34" charset="0"/>
                        <a:buChar char="•"/>
                      </a:pPr>
                      <a:endParaRPr lang="en-US" sz="800" b="0">
                        <a:solidFill>
                          <a:schemeClr val="tx1">
                            <a:lumMod val="50000"/>
                          </a:schemeClr>
                        </a:solidFill>
                      </a:endParaRPr>
                    </a:p>
                  </a:txBody>
                  <a:tcPr/>
                </a:tc>
                <a:extLst>
                  <a:ext uri="{0D108BD9-81ED-4DB2-BD59-A6C34878D82A}">
                    <a16:rowId xmlns:a16="http://schemas.microsoft.com/office/drawing/2014/main" val="760808069"/>
                  </a:ext>
                </a:extLst>
              </a:tr>
            </a:tbl>
          </a:graphicData>
        </a:graphic>
      </p:graphicFrame>
      <p:graphicFrame>
        <p:nvGraphicFramePr>
          <p:cNvPr id="11" name="Table 10">
            <a:extLst>
              <a:ext uri="{FF2B5EF4-FFF2-40B4-BE49-F238E27FC236}">
                <a16:creationId xmlns:a16="http://schemas.microsoft.com/office/drawing/2014/main" id="{1EB71BC2-24A6-A7F3-DBBF-781D4C61EE58}"/>
              </a:ext>
            </a:extLst>
          </p:cNvPr>
          <p:cNvGraphicFramePr>
            <a:graphicFrameLocks noGrp="1"/>
          </p:cNvGraphicFramePr>
          <p:nvPr/>
        </p:nvGraphicFramePr>
        <p:xfrm>
          <a:off x="4711863" y="3362493"/>
          <a:ext cx="4032087" cy="1106889"/>
        </p:xfrm>
        <a:graphic>
          <a:graphicData uri="http://schemas.openxmlformats.org/drawingml/2006/table">
            <a:tbl>
              <a:tblPr firstRow="1" bandRow="1">
                <a:tableStyleId>{5C22544A-7EE6-4342-B048-85BDC9FD1C3A}</a:tableStyleId>
              </a:tblPr>
              <a:tblGrid>
                <a:gridCol w="1344029">
                  <a:extLst>
                    <a:ext uri="{9D8B030D-6E8A-4147-A177-3AD203B41FA5}">
                      <a16:colId xmlns:a16="http://schemas.microsoft.com/office/drawing/2014/main" val="1138537445"/>
                    </a:ext>
                  </a:extLst>
                </a:gridCol>
                <a:gridCol w="1344029">
                  <a:extLst>
                    <a:ext uri="{9D8B030D-6E8A-4147-A177-3AD203B41FA5}">
                      <a16:colId xmlns:a16="http://schemas.microsoft.com/office/drawing/2014/main" val="3443202975"/>
                    </a:ext>
                  </a:extLst>
                </a:gridCol>
                <a:gridCol w="1344029">
                  <a:extLst>
                    <a:ext uri="{9D8B030D-6E8A-4147-A177-3AD203B41FA5}">
                      <a16:colId xmlns:a16="http://schemas.microsoft.com/office/drawing/2014/main" val="683628109"/>
                    </a:ext>
                  </a:extLst>
                </a:gridCol>
              </a:tblGrid>
              <a:tr h="262890">
                <a:tc>
                  <a:txBody>
                    <a:bodyPr/>
                    <a:lstStyle/>
                    <a:p>
                      <a:pPr lvl="0" algn="ctr" rtl="0">
                        <a:buNone/>
                      </a:pPr>
                      <a:r>
                        <a:rPr lang="en-US" sz="1100" b="0">
                          <a:solidFill>
                            <a:schemeClr val="bg1"/>
                          </a:solidFill>
                        </a:rPr>
                        <a:t>KPIs</a:t>
                      </a:r>
                    </a:p>
                  </a:txBody>
                  <a:tcPr>
                    <a:solidFill>
                      <a:srgbClr val="8DB9CA"/>
                    </a:solidFill>
                  </a:tcPr>
                </a:tc>
                <a:tc>
                  <a:txBody>
                    <a:bodyPr/>
                    <a:lstStyle/>
                    <a:p>
                      <a:pPr lvl="0" algn="ctr" rtl="0">
                        <a:buNone/>
                      </a:pPr>
                      <a:r>
                        <a:rPr lang="en-US" sz="1100" b="0">
                          <a:solidFill>
                            <a:schemeClr val="bg1"/>
                          </a:solidFill>
                        </a:rPr>
                        <a:t>Baseline</a:t>
                      </a:r>
                    </a:p>
                  </a:txBody>
                  <a:tcPr>
                    <a:solidFill>
                      <a:srgbClr val="8DB9CA"/>
                    </a:solidFill>
                  </a:tcPr>
                </a:tc>
                <a:tc>
                  <a:txBody>
                    <a:bodyPr/>
                    <a:lstStyle/>
                    <a:p>
                      <a:pPr lvl="0" algn="ctr" rtl="0">
                        <a:buNone/>
                      </a:pPr>
                      <a:r>
                        <a:rPr lang="en-US" sz="1100" b="0">
                          <a:solidFill>
                            <a:schemeClr val="bg1"/>
                          </a:solidFill>
                        </a:rPr>
                        <a:t>New </a:t>
                      </a:r>
                    </a:p>
                  </a:txBody>
                  <a:tcPr>
                    <a:solidFill>
                      <a:srgbClr val="8DB9CA"/>
                    </a:solidFill>
                  </a:tcPr>
                </a:tc>
                <a:extLst>
                  <a:ext uri="{0D108BD9-81ED-4DB2-BD59-A6C34878D82A}">
                    <a16:rowId xmlns:a16="http://schemas.microsoft.com/office/drawing/2014/main" val="3664933407"/>
                  </a:ext>
                </a:extLst>
              </a:tr>
              <a:tr h="281333">
                <a:tc>
                  <a:txBody>
                    <a:bodyPr/>
                    <a:lstStyle/>
                    <a:p>
                      <a:pPr marL="0" indent="0" rtl="0">
                        <a:buFont typeface="Arial" panose="020B0604020202020204" pitchFamily="34" charset="0"/>
                        <a:buNone/>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extLst>
                  <a:ext uri="{0D108BD9-81ED-4DB2-BD59-A6C34878D82A}">
                    <a16:rowId xmlns:a16="http://schemas.microsoft.com/office/drawing/2014/main" val="760808069"/>
                  </a:ext>
                </a:extLst>
              </a:tr>
              <a:tr h="281333">
                <a:tc>
                  <a:txBody>
                    <a:bodyPr/>
                    <a:lstStyle/>
                    <a:p>
                      <a:pPr marL="0" indent="0" rtl="0">
                        <a:buFont typeface="Arial" panose="020B0604020202020204" pitchFamily="34" charset="0"/>
                        <a:buNone/>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extLst>
                  <a:ext uri="{0D108BD9-81ED-4DB2-BD59-A6C34878D82A}">
                    <a16:rowId xmlns:a16="http://schemas.microsoft.com/office/drawing/2014/main" val="2435283344"/>
                  </a:ext>
                </a:extLst>
              </a:tr>
              <a:tr h="281333">
                <a:tc>
                  <a:txBody>
                    <a:bodyPr/>
                    <a:lstStyle/>
                    <a:p>
                      <a:pPr marL="0" indent="0" rtl="0">
                        <a:buFont typeface="Arial" panose="020B0604020202020204" pitchFamily="34" charset="0"/>
                        <a:buNone/>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extLst>
                  <a:ext uri="{0D108BD9-81ED-4DB2-BD59-A6C34878D82A}">
                    <a16:rowId xmlns:a16="http://schemas.microsoft.com/office/drawing/2014/main" val="62845400"/>
                  </a:ext>
                </a:extLst>
              </a:tr>
            </a:tbl>
          </a:graphicData>
        </a:graphic>
      </p:graphicFrame>
      <p:sp>
        <p:nvSpPr>
          <p:cNvPr id="16" name="Title 1">
            <a:extLst>
              <a:ext uri="{FF2B5EF4-FFF2-40B4-BE49-F238E27FC236}">
                <a16:creationId xmlns:a16="http://schemas.microsoft.com/office/drawing/2014/main" id="{AFC4989C-38EF-40D7-B1F1-93F179EB9511}"/>
              </a:ext>
            </a:extLst>
          </p:cNvPr>
          <p:cNvSpPr>
            <a:spLocks noGrp="1"/>
          </p:cNvSpPr>
          <p:nvPr>
            <p:ph type="title"/>
          </p:nvPr>
        </p:nvSpPr>
        <p:spPr/>
        <p:txBody>
          <a:bodyPr vert="horz"/>
          <a:lstStyle/>
          <a:p>
            <a:r>
              <a:rPr lang="en-US" dirty="0">
                <a:solidFill>
                  <a:schemeClr val="tx2"/>
                </a:solidFill>
              </a:rPr>
              <a:t>Report &amp; Learn</a:t>
            </a:r>
            <a:br>
              <a:rPr lang="en-US" dirty="0"/>
            </a:br>
            <a:r>
              <a:rPr lang="en-US" sz="1350" b="1" dirty="0">
                <a:solidFill>
                  <a:srgbClr val="22BCB9"/>
                </a:solidFill>
              </a:rPr>
              <a:t>2D Pilot tracker</a:t>
            </a:r>
          </a:p>
        </p:txBody>
      </p:sp>
      <p:graphicFrame>
        <p:nvGraphicFramePr>
          <p:cNvPr id="17" name="Table 9">
            <a:extLst>
              <a:ext uri="{FF2B5EF4-FFF2-40B4-BE49-F238E27FC236}">
                <a16:creationId xmlns:a16="http://schemas.microsoft.com/office/drawing/2014/main" id="{5EB8E5A0-EB69-43AE-A6B2-C189B5B5BD87}"/>
              </a:ext>
            </a:extLst>
          </p:cNvPr>
          <p:cNvGraphicFramePr>
            <a:graphicFrameLocks noGrp="1"/>
          </p:cNvGraphicFramePr>
          <p:nvPr/>
        </p:nvGraphicFramePr>
        <p:xfrm>
          <a:off x="6958062" y="903338"/>
          <a:ext cx="1785887" cy="549384"/>
        </p:xfrm>
        <a:graphic>
          <a:graphicData uri="http://schemas.openxmlformats.org/drawingml/2006/table">
            <a:tbl>
              <a:tblPr firstRow="1" bandRow="1">
                <a:tableStyleId>{5C22544A-7EE6-4342-B048-85BDC9FD1C3A}</a:tableStyleId>
              </a:tblPr>
              <a:tblGrid>
                <a:gridCol w="1785887">
                  <a:extLst>
                    <a:ext uri="{9D8B030D-6E8A-4147-A177-3AD203B41FA5}">
                      <a16:colId xmlns:a16="http://schemas.microsoft.com/office/drawing/2014/main" val="1138537445"/>
                    </a:ext>
                  </a:extLst>
                </a:gridCol>
              </a:tblGrid>
              <a:tr h="262890">
                <a:tc>
                  <a:txBody>
                    <a:bodyPr/>
                    <a:lstStyle/>
                    <a:p>
                      <a:pPr algn="ctr" rtl="0"/>
                      <a:r>
                        <a:rPr lang="en-US" sz="1100" b="0">
                          <a:solidFill>
                            <a:schemeClr val="bg1"/>
                          </a:solidFill>
                        </a:rPr>
                        <a:t>Updated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extLst>
                  <a:ext uri="{0D108BD9-81ED-4DB2-BD59-A6C34878D82A}">
                    <a16:rowId xmlns:a16="http://schemas.microsoft.com/office/drawing/2014/main" val="627988680"/>
                  </a:ext>
                </a:extLst>
              </a:tr>
              <a:tr h="286494">
                <a:tc>
                  <a:txBody>
                    <a:bodyPr/>
                    <a:lstStyle/>
                    <a:p>
                      <a:pPr marL="0" algn="ctr" defTabSz="457155" rtl="0" eaLnBrk="1" latinLnBrk="0" hangingPunct="1"/>
                      <a:endParaRPr lang="en-US" sz="1000" b="0" kern="120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5980336"/>
                  </a:ext>
                </a:extLst>
              </a:tr>
            </a:tbl>
          </a:graphicData>
        </a:graphic>
      </p:graphicFrame>
      <p:sp>
        <p:nvSpPr>
          <p:cNvPr id="28" name="Slide Number Placeholder 3">
            <a:extLst>
              <a:ext uri="{FF2B5EF4-FFF2-40B4-BE49-F238E27FC236}">
                <a16:creationId xmlns:a16="http://schemas.microsoft.com/office/drawing/2014/main" id="{3453678C-5198-4B4D-A525-2551090C3562}"/>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55</a:t>
            </a:fld>
            <a:endParaRPr lang="en-US"/>
          </a:p>
        </p:txBody>
      </p:sp>
      <p:sp>
        <p:nvSpPr>
          <p:cNvPr id="8" name="AutoShape 2">
            <a:hlinkClick r:id="rId6" action="ppaction://hlinksldjump"/>
            <a:extLst>
              <a:ext uri="{FF2B5EF4-FFF2-40B4-BE49-F238E27FC236}">
                <a16:creationId xmlns:a16="http://schemas.microsoft.com/office/drawing/2014/main" id="{DA23420F-5557-B43F-DA1F-8A343CCEC932}"/>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39" name="AutoShape 2">
            <a:hlinkClick r:id="rId7" action="ppaction://hlinksldjump"/>
            <a:extLst>
              <a:ext uri="{FF2B5EF4-FFF2-40B4-BE49-F238E27FC236}">
                <a16:creationId xmlns:a16="http://schemas.microsoft.com/office/drawing/2014/main" id="{23FB36E3-E055-FEE2-2EB5-AD4E42D754EE}"/>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40" name="AutoShape 2">
            <a:hlinkClick r:id="rId8" action="ppaction://hlinksldjump"/>
            <a:extLst>
              <a:ext uri="{FF2B5EF4-FFF2-40B4-BE49-F238E27FC236}">
                <a16:creationId xmlns:a16="http://schemas.microsoft.com/office/drawing/2014/main" id="{87EFBDE9-E325-D49D-8736-5B73FC3A671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41" name="AutoShape 2">
            <a:hlinkClick r:id="rId9" action="ppaction://hlinksldjump"/>
            <a:extLst>
              <a:ext uri="{FF2B5EF4-FFF2-40B4-BE49-F238E27FC236}">
                <a16:creationId xmlns:a16="http://schemas.microsoft.com/office/drawing/2014/main" id="{BD2E99F6-996D-9C72-F0D5-0A7E52658D4D}"/>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42" name="AutoShape 2">
            <a:hlinkClick r:id="rId10" action="ppaction://hlinksldjump"/>
            <a:extLst>
              <a:ext uri="{FF2B5EF4-FFF2-40B4-BE49-F238E27FC236}">
                <a16:creationId xmlns:a16="http://schemas.microsoft.com/office/drawing/2014/main" id="{F280A984-544B-7B98-ED50-7B47FE3B0C01}"/>
              </a:ext>
            </a:extLst>
          </p:cNvPr>
          <p:cNvSpPr>
            <a:spLocks noChangeArrowheads="1"/>
          </p:cNvSpPr>
          <p:nvPr/>
        </p:nvSpPr>
        <p:spPr bwMode="gray">
          <a:xfrm>
            <a:off x="6304082" y="4535044"/>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REPORT &amp; LEARN</a:t>
            </a:r>
          </a:p>
        </p:txBody>
      </p:sp>
      <p:grpSp>
        <p:nvGrpSpPr>
          <p:cNvPr id="18" name="Group 17">
            <a:extLst>
              <a:ext uri="{FF2B5EF4-FFF2-40B4-BE49-F238E27FC236}">
                <a16:creationId xmlns:a16="http://schemas.microsoft.com/office/drawing/2014/main" id="{25D89AE1-A25C-2603-275D-3DAA0AFCC30D}"/>
              </a:ext>
            </a:extLst>
          </p:cNvPr>
          <p:cNvGrpSpPr/>
          <p:nvPr/>
        </p:nvGrpSpPr>
        <p:grpSpPr>
          <a:xfrm>
            <a:off x="7405014" y="4531233"/>
            <a:ext cx="186825" cy="186825"/>
            <a:chOff x="9873352" y="6041644"/>
            <a:chExt cx="249100" cy="249100"/>
          </a:xfrm>
        </p:grpSpPr>
        <p:sp>
          <p:nvSpPr>
            <p:cNvPr id="19" name="Oval 18">
              <a:hlinkClick r:id="" action="ppaction://hlinkshowjump?jump=previousslide"/>
              <a:extLst>
                <a:ext uri="{FF2B5EF4-FFF2-40B4-BE49-F238E27FC236}">
                  <a16:creationId xmlns:a16="http://schemas.microsoft.com/office/drawing/2014/main" id="{2122480D-4EE9-F9AF-C1DF-625E96D28138}"/>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0" name="Group 19">
              <a:extLst>
                <a:ext uri="{FF2B5EF4-FFF2-40B4-BE49-F238E27FC236}">
                  <a16:creationId xmlns:a16="http://schemas.microsoft.com/office/drawing/2014/main" id="{F21424E6-CB84-C037-871B-551A4C98605D}"/>
                </a:ext>
              </a:extLst>
            </p:cNvPr>
            <p:cNvGrpSpPr/>
            <p:nvPr userDrawn="1"/>
          </p:nvGrpSpPr>
          <p:grpSpPr>
            <a:xfrm>
              <a:off x="9971776" y="6136088"/>
              <a:ext cx="41137" cy="66044"/>
              <a:chOff x="3345327" y="4804129"/>
              <a:chExt cx="74099" cy="118964"/>
            </a:xfrm>
          </p:grpSpPr>
          <p:cxnSp>
            <p:nvCxnSpPr>
              <p:cNvPr id="21" name="Straight Connector 20">
                <a:hlinkClick r:id="" action="ppaction://hlinkshowjump?jump=previousslide"/>
                <a:extLst>
                  <a:ext uri="{FF2B5EF4-FFF2-40B4-BE49-F238E27FC236}">
                    <a16:creationId xmlns:a16="http://schemas.microsoft.com/office/drawing/2014/main" id="{A457FFE3-64B5-F6FF-EC1D-4A0FB4F5A180}"/>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hlinkClick r:id="" action="ppaction://hlinkshowjump?jump=previousslide"/>
                <a:extLst>
                  <a:ext uri="{FF2B5EF4-FFF2-40B4-BE49-F238E27FC236}">
                    <a16:creationId xmlns:a16="http://schemas.microsoft.com/office/drawing/2014/main" id="{3305DE3F-C08B-FEED-0D83-3E6247102FBD}"/>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3" name="Group 22">
            <a:extLst>
              <a:ext uri="{FF2B5EF4-FFF2-40B4-BE49-F238E27FC236}">
                <a16:creationId xmlns:a16="http://schemas.microsoft.com/office/drawing/2014/main" id="{B6FCE717-433D-6084-090A-C1BD8E47DF45}"/>
              </a:ext>
            </a:extLst>
          </p:cNvPr>
          <p:cNvGrpSpPr/>
          <p:nvPr/>
        </p:nvGrpSpPr>
        <p:grpSpPr>
          <a:xfrm>
            <a:off x="7642346" y="4531233"/>
            <a:ext cx="186825" cy="186825"/>
            <a:chOff x="10189795" y="6045160"/>
            <a:chExt cx="249100" cy="249100"/>
          </a:xfrm>
        </p:grpSpPr>
        <p:sp>
          <p:nvSpPr>
            <p:cNvPr id="24" name="Oval 23">
              <a:hlinkClick r:id="" action="ppaction://hlinkshowjump?jump=nextslide"/>
              <a:extLst>
                <a:ext uri="{FF2B5EF4-FFF2-40B4-BE49-F238E27FC236}">
                  <a16:creationId xmlns:a16="http://schemas.microsoft.com/office/drawing/2014/main" id="{E84C3EFE-DB1D-010F-4DC5-BEA8D153D83B}"/>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5" name="Group 24">
              <a:extLst>
                <a:ext uri="{FF2B5EF4-FFF2-40B4-BE49-F238E27FC236}">
                  <a16:creationId xmlns:a16="http://schemas.microsoft.com/office/drawing/2014/main" id="{01E91498-FB51-1342-5295-38D61441D3EC}"/>
                </a:ext>
              </a:extLst>
            </p:cNvPr>
            <p:cNvGrpSpPr/>
            <p:nvPr userDrawn="1"/>
          </p:nvGrpSpPr>
          <p:grpSpPr>
            <a:xfrm flipH="1" flipV="1">
              <a:off x="10297292" y="6133992"/>
              <a:ext cx="41137" cy="66044"/>
              <a:chOff x="3345327" y="4804129"/>
              <a:chExt cx="74099" cy="118964"/>
            </a:xfrm>
          </p:grpSpPr>
          <p:cxnSp>
            <p:nvCxnSpPr>
              <p:cNvPr id="26" name="Straight Connector 25">
                <a:hlinkClick r:id="" action="ppaction://hlinkshowjump?jump=nextslide"/>
                <a:extLst>
                  <a:ext uri="{FF2B5EF4-FFF2-40B4-BE49-F238E27FC236}">
                    <a16:creationId xmlns:a16="http://schemas.microsoft.com/office/drawing/2014/main" id="{D221098D-71C9-5F67-3563-32F87010C939}"/>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hlinkClick r:id="" action="ppaction://hlinkshowjump?jump=nextslide"/>
                <a:extLst>
                  <a:ext uri="{FF2B5EF4-FFF2-40B4-BE49-F238E27FC236}">
                    <a16:creationId xmlns:a16="http://schemas.microsoft.com/office/drawing/2014/main" id="{CDC5D23C-2874-D1DC-F889-6F83D95ECD29}"/>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29" name="Rounded Rectangle 14">
            <a:hlinkClick r:id="rId11"/>
            <a:extLst>
              <a:ext uri="{FF2B5EF4-FFF2-40B4-BE49-F238E27FC236}">
                <a16:creationId xmlns:a16="http://schemas.microsoft.com/office/drawing/2014/main" id="{09BC6DDD-8C14-DE5E-E4C7-4E41DFED9F42}"/>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5" name="Arrow: Right 88">
            <a:hlinkClick r:id="" action="ppaction://hlinkshowjump?jump=lastslideviewed"/>
            <a:extLst>
              <a:ext uri="{FF2B5EF4-FFF2-40B4-BE49-F238E27FC236}">
                <a16:creationId xmlns:a16="http://schemas.microsoft.com/office/drawing/2014/main" id="{8424699E-0EB8-77BE-1413-1E1110A043A0}"/>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Graphic 5">
            <a:hlinkClick r:id="rId12" action="ppaction://hlinksldjump"/>
            <a:extLst>
              <a:ext uri="{FF2B5EF4-FFF2-40B4-BE49-F238E27FC236}">
                <a16:creationId xmlns:a16="http://schemas.microsoft.com/office/drawing/2014/main" id="{0529742C-7D6B-3656-F0F2-C7EE9760A99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054657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C564216-F40A-41E4-91F1-3BBF60F5A8C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Object 10" hidden="1">
                        <a:extLst>
                          <a:ext uri="{FF2B5EF4-FFF2-40B4-BE49-F238E27FC236}">
                            <a16:creationId xmlns:a16="http://schemas.microsoft.com/office/drawing/2014/main" id="{3C564216-F40A-41E4-91F1-3BBF60F5A8C2}"/>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C79BE723-443E-460D-9CEA-D85F1417E282}"/>
              </a:ext>
            </a:extLst>
          </p:cNvPr>
          <p:cNvSpPr>
            <a:spLocks noGrp="1"/>
          </p:cNvSpPr>
          <p:nvPr>
            <p:ph type="title"/>
          </p:nvPr>
        </p:nvSpPr>
        <p:spPr>
          <a:noFill/>
          <a:ln>
            <a:noFill/>
          </a:ln>
        </p:spPr>
        <p:txBody>
          <a:bodyPr vert="horz" wrap="square" lIns="0" tIns="34287" rIns="68573" bIns="34287" numCol="1" anchor="ctr" anchorCtr="0" compatLnSpc="1">
            <a:prstTxWarp prst="textNoShape">
              <a:avLst/>
            </a:prstTxWarp>
          </a:bodyPr>
          <a:lstStyle/>
          <a:p>
            <a:r>
              <a:rPr lang="en-US"/>
              <a:t>Report &amp; Learn</a:t>
            </a:r>
            <a:br>
              <a:rPr lang="en-US"/>
            </a:br>
            <a:r>
              <a:rPr lang="en-US" sz="1350" b="1">
                <a:solidFill>
                  <a:srgbClr val="22BCB9"/>
                </a:solidFill>
              </a:rPr>
              <a:t>2D Pilot Report for repository</a:t>
            </a:r>
          </a:p>
        </p:txBody>
      </p:sp>
      <p:sp>
        <p:nvSpPr>
          <p:cNvPr id="3" name="Slide Number Placeholder 2">
            <a:extLst>
              <a:ext uri="{FF2B5EF4-FFF2-40B4-BE49-F238E27FC236}">
                <a16:creationId xmlns:a16="http://schemas.microsoft.com/office/drawing/2014/main" id="{F7EF009A-B905-4ABA-92A1-154D983ED5A1}"/>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56</a:t>
            </a:fld>
            <a:endParaRPr lang="en-US" noProof="0"/>
          </a:p>
        </p:txBody>
      </p:sp>
      <p:sp>
        <p:nvSpPr>
          <p:cNvPr id="5" name="Rectangle 4">
            <a:extLst>
              <a:ext uri="{FF2B5EF4-FFF2-40B4-BE49-F238E27FC236}">
                <a16:creationId xmlns:a16="http://schemas.microsoft.com/office/drawing/2014/main" id="{6C8EF1C3-A500-43E6-A129-906F0B3F519D}"/>
              </a:ext>
            </a:extLst>
          </p:cNvPr>
          <p:cNvSpPr/>
          <p:nvPr/>
        </p:nvSpPr>
        <p:spPr>
          <a:xfrm>
            <a:off x="447480" y="4152767"/>
            <a:ext cx="2577032" cy="274320"/>
          </a:xfrm>
          <a:prstGeom prst="rect">
            <a:avLst/>
          </a:prstGeom>
          <a:solidFill>
            <a:srgbClr val="002C6C"/>
          </a:solidFill>
          <a:ln w="19050">
            <a:solidFill>
              <a:srgbClr val="002C6C"/>
            </a:solidFill>
          </a:ln>
          <a:effectLst/>
        </p:spPr>
        <p:style>
          <a:lnRef idx="3">
            <a:schemeClr val="lt1"/>
          </a:lnRef>
          <a:fillRef idx="1">
            <a:schemeClr val="accent5"/>
          </a:fillRef>
          <a:effectRef idx="1">
            <a:schemeClr val="accent5"/>
          </a:effectRef>
          <a:fontRef idx="minor">
            <a:schemeClr val="lt1"/>
          </a:fontRef>
        </p:style>
        <p:txBody>
          <a:bodyPr rtlCol="0" anchor="ctr"/>
          <a:lstStyle/>
          <a:p>
            <a:pPr defTabSz="219920">
              <a:defRPr/>
            </a:pPr>
            <a:r>
              <a:rPr lang="en-US" sz="900" b="1">
                <a:solidFill>
                  <a:prstClr val="white"/>
                </a:solidFill>
                <a:latin typeface="Verdana"/>
              </a:rPr>
              <a:t>Contact: </a:t>
            </a:r>
          </a:p>
        </p:txBody>
      </p:sp>
      <p:sp>
        <p:nvSpPr>
          <p:cNvPr id="6" name="Rectangle 5">
            <a:extLst>
              <a:ext uri="{FF2B5EF4-FFF2-40B4-BE49-F238E27FC236}">
                <a16:creationId xmlns:a16="http://schemas.microsoft.com/office/drawing/2014/main" id="{45207A83-DA65-427C-9E28-EDBBCA2A05E9}"/>
              </a:ext>
            </a:extLst>
          </p:cNvPr>
          <p:cNvSpPr/>
          <p:nvPr/>
        </p:nvSpPr>
        <p:spPr>
          <a:xfrm>
            <a:off x="3216244" y="4152767"/>
            <a:ext cx="3548888" cy="274320"/>
          </a:xfrm>
          <a:prstGeom prst="rect">
            <a:avLst/>
          </a:prstGeom>
          <a:solidFill>
            <a:srgbClr val="002C6C"/>
          </a:solidFill>
          <a:ln w="19050">
            <a:solidFill>
              <a:srgbClr val="002C6C"/>
            </a:solidFill>
          </a:ln>
          <a:effectLst/>
        </p:spPr>
        <p:style>
          <a:lnRef idx="3">
            <a:schemeClr val="lt1"/>
          </a:lnRef>
          <a:fillRef idx="1">
            <a:schemeClr val="accent5"/>
          </a:fillRef>
          <a:effectRef idx="1">
            <a:schemeClr val="accent5"/>
          </a:effectRef>
          <a:fontRef idx="minor">
            <a:schemeClr val="lt1"/>
          </a:fontRef>
        </p:style>
        <p:txBody>
          <a:bodyPr rtlCol="0" anchor="ctr"/>
          <a:lstStyle/>
          <a:p>
            <a:pPr defTabSz="219920">
              <a:defRPr/>
            </a:pPr>
            <a:r>
              <a:rPr lang="en-US" sz="900" b="1">
                <a:solidFill>
                  <a:prstClr val="white"/>
                </a:solidFill>
                <a:latin typeface="Verdana"/>
              </a:rPr>
              <a:t>Email:</a:t>
            </a:r>
          </a:p>
        </p:txBody>
      </p:sp>
      <p:sp>
        <p:nvSpPr>
          <p:cNvPr id="7" name="Rectangle 6">
            <a:extLst>
              <a:ext uri="{FF2B5EF4-FFF2-40B4-BE49-F238E27FC236}">
                <a16:creationId xmlns:a16="http://schemas.microsoft.com/office/drawing/2014/main" id="{CE865249-F78C-45BA-AD5E-64C37BD47460}"/>
              </a:ext>
            </a:extLst>
          </p:cNvPr>
          <p:cNvSpPr/>
          <p:nvPr/>
        </p:nvSpPr>
        <p:spPr>
          <a:xfrm>
            <a:off x="6956557" y="4156097"/>
            <a:ext cx="1734865" cy="274320"/>
          </a:xfrm>
          <a:prstGeom prst="rect">
            <a:avLst/>
          </a:prstGeom>
          <a:solidFill>
            <a:srgbClr val="002C6C"/>
          </a:solidFill>
          <a:ln w="19050">
            <a:solidFill>
              <a:srgbClr val="002C6C"/>
            </a:solidFill>
          </a:ln>
          <a:effectLst/>
        </p:spPr>
        <p:style>
          <a:lnRef idx="3">
            <a:schemeClr val="lt1"/>
          </a:lnRef>
          <a:fillRef idx="1">
            <a:schemeClr val="accent5"/>
          </a:fillRef>
          <a:effectRef idx="1">
            <a:schemeClr val="accent5"/>
          </a:effectRef>
          <a:fontRef idx="minor">
            <a:schemeClr val="lt1"/>
          </a:fontRef>
        </p:style>
        <p:txBody>
          <a:bodyPr rtlCol="0" anchor="ctr"/>
          <a:lstStyle/>
          <a:p>
            <a:pPr defTabSz="219920">
              <a:defRPr/>
            </a:pPr>
            <a:r>
              <a:rPr lang="en-US" sz="900" b="1">
                <a:solidFill>
                  <a:prstClr val="white"/>
                </a:solidFill>
                <a:latin typeface="Verdana"/>
              </a:rPr>
              <a:t>Date:</a:t>
            </a:r>
          </a:p>
        </p:txBody>
      </p:sp>
      <p:graphicFrame>
        <p:nvGraphicFramePr>
          <p:cNvPr id="8" name="Table 2">
            <a:extLst>
              <a:ext uri="{FF2B5EF4-FFF2-40B4-BE49-F238E27FC236}">
                <a16:creationId xmlns:a16="http://schemas.microsoft.com/office/drawing/2014/main" id="{EC63191C-5389-44CD-9406-BE0BCE54AA86}"/>
              </a:ext>
            </a:extLst>
          </p:cNvPr>
          <p:cNvGraphicFramePr>
            <a:graphicFrameLocks noGrp="1"/>
          </p:cNvGraphicFramePr>
          <p:nvPr>
            <p:extLst>
              <p:ext uri="{D42A27DB-BD31-4B8C-83A1-F6EECF244321}">
                <p14:modId xmlns:p14="http://schemas.microsoft.com/office/powerpoint/2010/main" val="566335681"/>
              </p:ext>
            </p:extLst>
          </p:nvPr>
        </p:nvGraphicFramePr>
        <p:xfrm>
          <a:off x="447480" y="946546"/>
          <a:ext cx="4114801" cy="3018867"/>
        </p:xfrm>
        <a:graphic>
          <a:graphicData uri="http://schemas.openxmlformats.org/drawingml/2006/table">
            <a:tbl>
              <a:tblPr firstRow="1" bandRow="1">
                <a:tableStyleId>{5C22544A-7EE6-4342-B048-85BDC9FD1C3A}</a:tableStyleId>
              </a:tblPr>
              <a:tblGrid>
                <a:gridCol w="1438471">
                  <a:extLst>
                    <a:ext uri="{9D8B030D-6E8A-4147-A177-3AD203B41FA5}">
                      <a16:colId xmlns:a16="http://schemas.microsoft.com/office/drawing/2014/main" val="183834299"/>
                    </a:ext>
                  </a:extLst>
                </a:gridCol>
                <a:gridCol w="1028699">
                  <a:extLst>
                    <a:ext uri="{9D8B030D-6E8A-4147-A177-3AD203B41FA5}">
                      <a16:colId xmlns:a16="http://schemas.microsoft.com/office/drawing/2014/main" val="4207160721"/>
                    </a:ext>
                  </a:extLst>
                </a:gridCol>
                <a:gridCol w="309466">
                  <a:extLst>
                    <a:ext uri="{9D8B030D-6E8A-4147-A177-3AD203B41FA5}">
                      <a16:colId xmlns:a16="http://schemas.microsoft.com/office/drawing/2014/main" val="741159405"/>
                    </a:ext>
                  </a:extLst>
                </a:gridCol>
                <a:gridCol w="1338165">
                  <a:extLst>
                    <a:ext uri="{9D8B030D-6E8A-4147-A177-3AD203B41FA5}">
                      <a16:colId xmlns:a16="http://schemas.microsoft.com/office/drawing/2014/main" val="2344004760"/>
                    </a:ext>
                  </a:extLst>
                </a:gridCol>
              </a:tblGrid>
              <a:tr h="205740">
                <a:tc gridSpan="4">
                  <a:txBody>
                    <a:bodyPr/>
                    <a:lstStyle/>
                    <a:p>
                      <a:pPr rtl="0"/>
                      <a:r>
                        <a:rPr lang="en-US" sz="900"/>
                        <a:t>Business Use Case Definition</a:t>
                      </a:r>
                    </a:p>
                  </a:txBody>
                  <a:tcPr marL="68580" marR="68580" marT="34290" marB="34290">
                    <a:solidFill>
                      <a:srgbClr val="8DB9CA"/>
                    </a:solidFill>
                  </a:tcPr>
                </a:tc>
                <a:tc hMerge="1">
                  <a:txBody>
                    <a:bodyPr/>
                    <a:lstStyle/>
                    <a:p>
                      <a:endParaRPr lang="en-GB" sz="1200"/>
                    </a:p>
                  </a:txBody>
                  <a:tcPr/>
                </a:tc>
                <a:tc hMerge="1">
                  <a:txBody>
                    <a:bodyPr/>
                    <a:lstStyle/>
                    <a:p>
                      <a:endParaRPr lang="en-GB"/>
                    </a:p>
                  </a:txBody>
                  <a:tcPr/>
                </a:tc>
                <a:tc hMerge="1">
                  <a:txBody>
                    <a:bodyPr/>
                    <a:lstStyle/>
                    <a:p>
                      <a:endParaRPr lang="nl-NL"/>
                    </a:p>
                  </a:txBody>
                  <a:tcPr/>
                </a:tc>
                <a:extLst>
                  <a:ext uri="{0D108BD9-81ED-4DB2-BD59-A6C34878D82A}">
                    <a16:rowId xmlns:a16="http://schemas.microsoft.com/office/drawing/2014/main" val="992500695"/>
                  </a:ext>
                </a:extLst>
              </a:tr>
              <a:tr h="534747">
                <a:tc>
                  <a:txBody>
                    <a:bodyPr/>
                    <a:lstStyle/>
                    <a:p>
                      <a:pPr rtl="0"/>
                      <a:r>
                        <a:rPr lang="en-US" sz="900"/>
                        <a:t>Description of business challenge and desired outcome:</a:t>
                      </a:r>
                    </a:p>
                  </a:txBody>
                  <a:tcPr marL="68580" marR="68580" marT="34290" marB="34290" anchor="ctr"/>
                </a:tc>
                <a:tc gridSpan="3">
                  <a:txBody>
                    <a:bodyPr/>
                    <a:lstStyle/>
                    <a:p>
                      <a:pPr marL="0" indent="0" rtl="0">
                        <a:buFont typeface="Wingdings" panose="05000000000000000000" pitchFamily="2" charset="2"/>
                        <a:buNone/>
                      </a:pPr>
                      <a:endParaRPr lang="en-US" sz="800" i="0">
                        <a:solidFill>
                          <a:schemeClr val="bg1">
                            <a:lumMod val="50000"/>
                          </a:schemeClr>
                        </a:solidFill>
                      </a:endParaRPr>
                    </a:p>
                  </a:txBody>
                  <a:tcPr marL="68580" marR="68580" marT="34290" marB="3429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6873948"/>
                  </a:ext>
                </a:extLst>
              </a:tr>
              <a:tr h="646813">
                <a:tc>
                  <a:txBody>
                    <a:bodyPr/>
                    <a:lstStyle/>
                    <a:p>
                      <a:pPr rtl="0"/>
                      <a:r>
                        <a:rPr lang="en-US" sz="900"/>
                        <a:t>Key Drivers:</a:t>
                      </a:r>
                    </a:p>
                    <a:p>
                      <a:pPr rtl="0"/>
                      <a:r>
                        <a:rPr lang="en-US" sz="900"/>
                        <a:t>(check all that apply)</a:t>
                      </a: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Inventory Management</a:t>
                      </a:r>
                    </a:p>
                    <a:p>
                      <a:pPr marL="171450" indent="-171450" rtl="0">
                        <a:buFont typeface="Wingdings" panose="05000000000000000000" pitchFamily="2" charset="2"/>
                        <a:buChar char="q"/>
                      </a:pPr>
                      <a:r>
                        <a:rPr lang="en-US" sz="800" i="1">
                          <a:solidFill>
                            <a:schemeClr val="bg1">
                              <a:lumMod val="50000"/>
                            </a:schemeClr>
                          </a:solidFill>
                        </a:rPr>
                        <a:t>Traceability</a:t>
                      </a:r>
                    </a:p>
                    <a:p>
                      <a:pPr marL="171450" indent="-171450" rtl="0">
                        <a:buFont typeface="Wingdings" panose="05000000000000000000" pitchFamily="2" charset="2"/>
                        <a:buChar char="q"/>
                      </a:pPr>
                      <a:r>
                        <a:rPr lang="en-US" sz="800" i="1">
                          <a:solidFill>
                            <a:schemeClr val="bg1">
                              <a:lumMod val="50000"/>
                            </a:schemeClr>
                          </a:solidFill>
                        </a:rPr>
                        <a:t>Safety</a:t>
                      </a:r>
                    </a:p>
                    <a:p>
                      <a:pPr marL="171450" indent="-171450" rtl="0">
                        <a:buFont typeface="Wingdings" panose="05000000000000000000" pitchFamily="2" charset="2"/>
                        <a:buChar char="q"/>
                      </a:pPr>
                      <a:r>
                        <a:rPr lang="en-US" sz="800" i="1">
                          <a:solidFill>
                            <a:schemeClr val="bg1">
                              <a:lumMod val="50000"/>
                            </a:schemeClr>
                          </a:solidFill>
                        </a:rPr>
                        <a:t>Sustainability</a:t>
                      </a:r>
                    </a:p>
                  </a:txBody>
                  <a:tcPr marL="68580" marR="68580" marT="34290" marB="34290"/>
                </a:tc>
                <a:tc gridSpan="2">
                  <a:txBody>
                    <a:bodyPr/>
                    <a:lstStyle/>
                    <a:p>
                      <a:pPr marL="171450" indent="-171450" rtl="0">
                        <a:buFont typeface="Wingdings" panose="05000000000000000000" pitchFamily="2" charset="2"/>
                        <a:buChar char="q"/>
                      </a:pPr>
                      <a:r>
                        <a:rPr lang="en-US" sz="800" i="1">
                          <a:solidFill>
                            <a:schemeClr val="bg1">
                              <a:lumMod val="50000"/>
                            </a:schemeClr>
                          </a:solidFill>
                        </a:rPr>
                        <a:t>Consumer Engagement</a:t>
                      </a:r>
                    </a:p>
                    <a:p>
                      <a:pPr marL="171450" indent="-171450" rtl="0">
                        <a:buFont typeface="Wingdings" panose="05000000000000000000" pitchFamily="2" charset="2"/>
                        <a:buChar char="q"/>
                      </a:pPr>
                      <a:r>
                        <a:rPr lang="en-US" sz="800" i="1">
                          <a:solidFill>
                            <a:schemeClr val="bg1">
                              <a:lumMod val="50000"/>
                            </a:schemeClr>
                          </a:solidFill>
                        </a:rPr>
                        <a:t>Improved Packaging</a:t>
                      </a:r>
                    </a:p>
                    <a:p>
                      <a:pPr marL="171450" indent="-171450" rtl="0">
                        <a:buFont typeface="Wingdings" panose="05000000000000000000" pitchFamily="2" charset="2"/>
                        <a:buChar char="q"/>
                      </a:pPr>
                      <a:r>
                        <a:rPr lang="en-US" sz="800" i="1">
                          <a:solidFill>
                            <a:schemeClr val="bg1">
                              <a:lumMod val="50000"/>
                            </a:schemeClr>
                          </a:solidFill>
                        </a:rPr>
                        <a:t>Maintain POS efficiency</a:t>
                      </a:r>
                    </a:p>
                    <a:p>
                      <a:pPr marL="171450" indent="-171450" rtl="0">
                        <a:buFont typeface="Wingdings" panose="05000000000000000000" pitchFamily="2" charset="2"/>
                        <a:buChar char="q"/>
                      </a:pPr>
                      <a:r>
                        <a:rPr lang="en-US" sz="800" i="1">
                          <a:solidFill>
                            <a:schemeClr val="bg1">
                              <a:lumMod val="50000"/>
                            </a:schemeClr>
                          </a:solidFill>
                        </a:rPr>
                        <a:t>Other: </a:t>
                      </a:r>
                    </a:p>
                  </a:txBody>
                  <a:tcPr marL="68580" marR="68580" marT="34290" marB="34290"/>
                </a:tc>
                <a:tc hMerge="1">
                  <a:txBody>
                    <a:bodyPr/>
                    <a:lstStyle/>
                    <a:p>
                      <a:pPr marL="171450" indent="-171450" rtl="0">
                        <a:buFont typeface="Wingdings" panose="05000000000000000000" pitchFamily="2" charset="2"/>
                        <a:buChar char="q"/>
                      </a:pPr>
                      <a:r>
                        <a:rPr lang="en-US" sz="800" i="1">
                          <a:solidFill>
                            <a:schemeClr val="bg1">
                              <a:lumMod val="50000"/>
                            </a:schemeClr>
                          </a:solidFill>
                        </a:rPr>
                        <a:t>Consumer Engagement</a:t>
                      </a:r>
                    </a:p>
                    <a:p>
                      <a:pPr marL="171450" indent="-171450" rtl="0">
                        <a:buFont typeface="Wingdings" panose="05000000000000000000" pitchFamily="2" charset="2"/>
                        <a:buChar char="q"/>
                      </a:pPr>
                      <a:r>
                        <a:rPr lang="en-US" sz="800" i="1">
                          <a:solidFill>
                            <a:schemeClr val="bg1">
                              <a:lumMod val="50000"/>
                            </a:schemeClr>
                          </a:solidFill>
                        </a:rPr>
                        <a:t>Improved Packaging</a:t>
                      </a:r>
                    </a:p>
                    <a:p>
                      <a:pPr marL="171450" indent="-171450" rtl="0">
                        <a:buFont typeface="Wingdings" panose="05000000000000000000" pitchFamily="2" charset="2"/>
                        <a:buChar char="q"/>
                      </a:pPr>
                      <a:r>
                        <a:rPr lang="en-US" sz="800" i="1">
                          <a:solidFill>
                            <a:schemeClr val="bg1">
                              <a:lumMod val="50000"/>
                            </a:schemeClr>
                          </a:solidFill>
                        </a:rPr>
                        <a:t>Maintain POS efficiency</a:t>
                      </a:r>
                    </a:p>
                    <a:p>
                      <a:pPr marL="171450" indent="-171450" rtl="0">
                        <a:buFont typeface="Wingdings" panose="05000000000000000000" pitchFamily="2" charset="2"/>
                        <a:buChar char="q"/>
                      </a:pPr>
                      <a:r>
                        <a:rPr lang="en-US" sz="800" i="1">
                          <a:solidFill>
                            <a:schemeClr val="bg1">
                              <a:lumMod val="50000"/>
                            </a:schemeClr>
                          </a:solidFill>
                        </a:rPr>
                        <a:t>Other: </a:t>
                      </a:r>
                      <a:endParaRPr lang="en-US" sz="1100" i="1">
                        <a:solidFill>
                          <a:schemeClr val="bg1">
                            <a:lumMod val="50000"/>
                          </a:schemeClr>
                        </a:solidFill>
                      </a:endParaRPr>
                    </a:p>
                  </a:txBody>
                  <a:tcPr marL="68580" marR="68580" marT="34290" marB="34290" anchor="ctr"/>
                </a:tc>
                <a:extLst>
                  <a:ext uri="{0D108BD9-81ED-4DB2-BD59-A6C34878D82A}">
                    <a16:rowId xmlns:a16="http://schemas.microsoft.com/office/drawing/2014/main" val="2883002834"/>
                  </a:ext>
                </a:extLst>
              </a:tr>
              <a:tr h="342900">
                <a:tc>
                  <a:txBody>
                    <a:bodyPr/>
                    <a:lstStyle/>
                    <a:p>
                      <a:pPr rtl="0"/>
                      <a:r>
                        <a:rPr lang="en-US" sz="900"/>
                        <a:t>Pilot Scale &amp; Product Details:</a:t>
                      </a:r>
                      <a:endParaRPr lang="en-US" sz="900" i="1">
                        <a:solidFill>
                          <a:schemeClr val="bg1">
                            <a:lumMod val="50000"/>
                          </a:schemeClr>
                        </a:solidFill>
                      </a:endParaRPr>
                    </a:p>
                  </a:txBody>
                  <a:tcPr marL="68580" marR="68580" marT="34290" marB="34290" anchor="ctr"/>
                </a:tc>
                <a:tc gridSpan="3">
                  <a:txBody>
                    <a:bodyPr/>
                    <a:lstStyle/>
                    <a:p>
                      <a:pPr marL="0" indent="0" rtl="0">
                        <a:buFont typeface="Wingdings" panose="05000000000000000000" pitchFamily="2" charset="2"/>
                        <a:buNone/>
                      </a:pPr>
                      <a:r>
                        <a:rPr lang="en-US" sz="800" i="1">
                          <a:solidFill>
                            <a:schemeClr val="bg1">
                              <a:lumMod val="50000"/>
                            </a:schemeClr>
                          </a:solidFill>
                        </a:rPr>
                        <a:t>Number of stores: </a:t>
                      </a:r>
                    </a:p>
                    <a:p>
                      <a:pPr marL="0" indent="0" rtl="0">
                        <a:buFont typeface="Wingdings" panose="05000000000000000000" pitchFamily="2" charset="2"/>
                        <a:buNone/>
                      </a:pPr>
                      <a:r>
                        <a:rPr lang="en-US" sz="800" i="1">
                          <a:solidFill>
                            <a:schemeClr val="bg1">
                              <a:lumMod val="50000"/>
                            </a:schemeClr>
                          </a:solidFill>
                        </a:rPr>
                        <a:t>Type of product: </a:t>
                      </a:r>
                    </a:p>
                    <a:p>
                      <a:pPr marL="0" indent="0" rtl="0">
                        <a:buFont typeface="Wingdings" panose="05000000000000000000" pitchFamily="2" charset="2"/>
                        <a:buNone/>
                      </a:pPr>
                      <a:r>
                        <a:rPr lang="en-US" sz="800" i="1">
                          <a:solidFill>
                            <a:schemeClr val="bg1">
                              <a:lumMod val="50000"/>
                            </a:schemeClr>
                          </a:solidFill>
                        </a:rPr>
                        <a:t>Number of products: </a:t>
                      </a:r>
                    </a:p>
                  </a:txBody>
                  <a:tcPr marL="68580" marR="68580" marT="34290" marB="34290" anchor="ctr"/>
                </a:tc>
                <a:tc hMerge="1">
                  <a:txBody>
                    <a:bodyPr/>
                    <a:lstStyle/>
                    <a:p>
                      <a:endParaRPr lang="en-GB"/>
                    </a:p>
                  </a:txBody>
                  <a:tcPr/>
                </a:tc>
                <a:tc hMerge="1">
                  <a:txBody>
                    <a:bodyPr/>
                    <a:lstStyle/>
                    <a:p>
                      <a:endParaRPr lang="nl-NL"/>
                    </a:p>
                  </a:txBody>
                  <a:tcPr/>
                </a:tc>
                <a:extLst>
                  <a:ext uri="{0D108BD9-81ED-4DB2-BD59-A6C34878D82A}">
                    <a16:rowId xmlns:a16="http://schemas.microsoft.com/office/drawing/2014/main" val="512026422"/>
                  </a:ext>
                </a:extLst>
              </a:tr>
              <a:tr h="342900">
                <a:tc>
                  <a:txBody>
                    <a:bodyPr/>
                    <a:lstStyle/>
                    <a:p>
                      <a:pPr rtl="0"/>
                      <a:r>
                        <a:rPr lang="en-US" sz="900"/>
                        <a:t>Participants:</a:t>
                      </a:r>
                      <a:endParaRPr lang="en-US" sz="900" i="1">
                        <a:solidFill>
                          <a:schemeClr val="bg1">
                            <a:lumMod val="50000"/>
                          </a:schemeClr>
                        </a:solidFill>
                      </a:endParaRPr>
                    </a:p>
                  </a:txBody>
                  <a:tcPr marL="68580" marR="68580" marT="34290" marB="34290" anchor="ctr"/>
                </a:tc>
                <a:tc gridSpan="2">
                  <a:txBody>
                    <a:bodyPr/>
                    <a:lstStyle/>
                    <a:p>
                      <a:pPr marL="171450" indent="-171450" rtl="0">
                        <a:buFont typeface="Wingdings" panose="05000000000000000000" pitchFamily="2" charset="2"/>
                        <a:buChar char="q"/>
                      </a:pPr>
                      <a:r>
                        <a:rPr lang="en-US" sz="800" i="1">
                          <a:solidFill>
                            <a:schemeClr val="bg1">
                              <a:lumMod val="50000"/>
                            </a:schemeClr>
                          </a:solidFill>
                        </a:rPr>
                        <a:t>Supplier</a:t>
                      </a:r>
                    </a:p>
                    <a:p>
                      <a:pPr marL="171450" indent="-171450" rtl="0">
                        <a:buFont typeface="Wingdings" panose="05000000000000000000" pitchFamily="2" charset="2"/>
                        <a:buChar char="q"/>
                      </a:pPr>
                      <a:r>
                        <a:rPr lang="en-US" sz="800" i="1">
                          <a:solidFill>
                            <a:schemeClr val="bg1">
                              <a:lumMod val="50000"/>
                            </a:schemeClr>
                          </a:solidFill>
                        </a:rPr>
                        <a:t>Retailer</a:t>
                      </a:r>
                    </a:p>
                  </a:txBody>
                  <a:tcPr marL="68580" marR="68580" marT="34290" marB="34290" anchor="ctr"/>
                </a:tc>
                <a:tc hMerge="1">
                  <a:txBody>
                    <a:bodyPr/>
                    <a:lstStyle/>
                    <a:p>
                      <a:pPr marL="171450" indent="-171450" rtl="0">
                        <a:buFont typeface="Wingdings" panose="05000000000000000000" pitchFamily="2" charset="2"/>
                        <a:buChar char="q"/>
                      </a:pPr>
                      <a:endParaRPr lang="en-US" sz="800" i="1">
                        <a:solidFill>
                          <a:schemeClr val="bg1">
                            <a:lumMod val="50000"/>
                          </a:schemeClr>
                        </a:solidFill>
                      </a:endParaRP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Solution Provider</a:t>
                      </a:r>
                    </a:p>
                    <a:p>
                      <a:pPr marL="171450" indent="-171450" rtl="0">
                        <a:buFont typeface="Wingdings" panose="05000000000000000000" pitchFamily="2" charset="2"/>
                        <a:buChar char="q"/>
                      </a:pPr>
                      <a:r>
                        <a:rPr lang="en-US" sz="800" i="1">
                          <a:solidFill>
                            <a:schemeClr val="bg1">
                              <a:lumMod val="50000"/>
                            </a:schemeClr>
                          </a:solidFill>
                        </a:rPr>
                        <a:t>GS1 MO</a:t>
                      </a:r>
                      <a:endParaRPr lang="en-US" sz="1050" i="1">
                        <a:solidFill>
                          <a:schemeClr val="bg1">
                            <a:lumMod val="50000"/>
                          </a:schemeClr>
                        </a:solidFill>
                      </a:endParaRPr>
                    </a:p>
                  </a:txBody>
                  <a:tcPr marL="68580" marR="68580" marT="34290" marB="34290" anchor="ctr"/>
                </a:tc>
                <a:extLst>
                  <a:ext uri="{0D108BD9-81ED-4DB2-BD59-A6C34878D82A}">
                    <a16:rowId xmlns:a16="http://schemas.microsoft.com/office/drawing/2014/main" val="197876231"/>
                  </a:ext>
                </a:extLst>
              </a:tr>
              <a:tr h="480060">
                <a:tc>
                  <a:txBody>
                    <a:bodyPr/>
                    <a:lstStyle/>
                    <a:p>
                      <a:pPr rtl="0"/>
                      <a:r>
                        <a:rPr lang="en-US" sz="900"/>
                        <a:t>Data encoded:</a:t>
                      </a:r>
                      <a:endParaRPr lang="en-US" sz="900" i="1">
                        <a:solidFill>
                          <a:schemeClr val="bg1">
                            <a:lumMod val="50000"/>
                          </a:schemeClr>
                        </a:solidFill>
                      </a:endParaRPr>
                    </a:p>
                  </a:txBody>
                  <a:tcPr marL="68580" marR="68580" marT="34290" marB="34290" anchor="ctr"/>
                </a:tc>
                <a:tc gridSpan="2">
                  <a:txBody>
                    <a:bodyPr/>
                    <a:lstStyle/>
                    <a:p>
                      <a:pPr marL="171450" indent="-171450" rtl="0">
                        <a:buFont typeface="Wingdings" panose="05000000000000000000" pitchFamily="2" charset="2"/>
                        <a:buChar char="q"/>
                      </a:pPr>
                      <a:r>
                        <a:rPr lang="en-US" sz="800" i="1">
                          <a:solidFill>
                            <a:schemeClr val="bg1">
                              <a:lumMod val="50000"/>
                            </a:schemeClr>
                          </a:solidFill>
                        </a:rPr>
                        <a:t>GTIN</a:t>
                      </a:r>
                    </a:p>
                    <a:p>
                      <a:pPr marL="171450" indent="-171450" rtl="0">
                        <a:buFont typeface="Wingdings" panose="05000000000000000000" pitchFamily="2" charset="2"/>
                        <a:buChar char="q"/>
                      </a:pPr>
                      <a:r>
                        <a:rPr lang="en-US" sz="800" i="1">
                          <a:solidFill>
                            <a:schemeClr val="bg1">
                              <a:lumMod val="50000"/>
                            </a:schemeClr>
                          </a:solidFill>
                        </a:rPr>
                        <a:t>Best Before Date</a:t>
                      </a:r>
                    </a:p>
                    <a:p>
                      <a:pPr marL="171450" indent="-171450" rtl="0">
                        <a:buFont typeface="Wingdings" panose="05000000000000000000" pitchFamily="2" charset="2"/>
                        <a:buChar char="q"/>
                      </a:pPr>
                      <a:r>
                        <a:rPr lang="en-US" sz="800" i="1">
                          <a:solidFill>
                            <a:schemeClr val="bg1">
                              <a:lumMod val="50000"/>
                            </a:schemeClr>
                          </a:solidFill>
                        </a:rPr>
                        <a:t>Batch/Lot Number</a:t>
                      </a:r>
                    </a:p>
                  </a:txBody>
                  <a:tcPr marL="68580" marR="68580" marT="34290" marB="34290" anchor="ctr"/>
                </a:tc>
                <a:tc hMerge="1">
                  <a:txBody>
                    <a:bodyPr/>
                    <a:lstStyle/>
                    <a:p>
                      <a:pPr marL="171450" indent="-171450" rtl="0">
                        <a:buFont typeface="Wingdings" panose="05000000000000000000" pitchFamily="2" charset="2"/>
                        <a:buChar char="q"/>
                      </a:pPr>
                      <a:endParaRPr lang="en-US" sz="800" i="1">
                        <a:solidFill>
                          <a:schemeClr val="bg1">
                            <a:lumMod val="50000"/>
                          </a:schemeClr>
                        </a:solidFill>
                      </a:endParaRP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Serial Number</a:t>
                      </a:r>
                    </a:p>
                    <a:p>
                      <a:pPr marL="171450" indent="-171450" rtl="0">
                        <a:buFont typeface="Wingdings" panose="05000000000000000000" pitchFamily="2" charset="2"/>
                        <a:buChar char="q"/>
                      </a:pPr>
                      <a:r>
                        <a:rPr lang="en-US" sz="800" i="1">
                          <a:solidFill>
                            <a:schemeClr val="bg1">
                              <a:lumMod val="50000"/>
                            </a:schemeClr>
                          </a:solidFill>
                        </a:rPr>
                        <a:t>Expiry Date</a:t>
                      </a:r>
                    </a:p>
                    <a:p>
                      <a:pPr marL="171450" indent="-171450" rtl="0">
                        <a:buFont typeface="Wingdings" panose="05000000000000000000" pitchFamily="2" charset="2"/>
                        <a:buChar char="q"/>
                      </a:pPr>
                      <a:r>
                        <a:rPr lang="en-US" sz="800" i="1">
                          <a:solidFill>
                            <a:schemeClr val="bg1">
                              <a:lumMod val="50000"/>
                            </a:schemeClr>
                          </a:solidFill>
                        </a:rPr>
                        <a:t>Other: </a:t>
                      </a:r>
                      <a:endParaRPr lang="en-US" sz="1050" i="1">
                        <a:solidFill>
                          <a:schemeClr val="bg1">
                            <a:lumMod val="50000"/>
                          </a:schemeClr>
                        </a:solidFill>
                      </a:endParaRPr>
                    </a:p>
                  </a:txBody>
                  <a:tcPr marL="68580" marR="68580" marT="34290" marB="34290" anchor="ctr"/>
                </a:tc>
                <a:extLst>
                  <a:ext uri="{0D108BD9-81ED-4DB2-BD59-A6C34878D82A}">
                    <a16:rowId xmlns:a16="http://schemas.microsoft.com/office/drawing/2014/main" val="2981685133"/>
                  </a:ext>
                </a:extLst>
              </a:tr>
              <a:tr h="342900">
                <a:tc>
                  <a:txBody>
                    <a:bodyPr/>
                    <a:lstStyle/>
                    <a:p>
                      <a:pPr rtl="0"/>
                      <a:r>
                        <a:rPr lang="en-US" sz="900"/>
                        <a:t>2D Barcode Selected:</a:t>
                      </a:r>
                      <a:endParaRPr lang="en-US" sz="900" i="1">
                        <a:solidFill>
                          <a:schemeClr val="bg1">
                            <a:lumMod val="50000"/>
                          </a:schemeClr>
                        </a:solidFill>
                      </a:endParaRPr>
                    </a:p>
                  </a:txBody>
                  <a:tcPr marL="68580" marR="68580" marT="34290" marB="34290" anchor="ctr"/>
                </a:tc>
                <a:tc gridSpan="2">
                  <a:txBody>
                    <a:bodyPr/>
                    <a:lstStyle/>
                    <a:p>
                      <a:pPr marL="171450" indent="-171450" rtl="0">
                        <a:buFont typeface="Wingdings" panose="05000000000000000000" pitchFamily="2" charset="2"/>
                        <a:buChar char="q"/>
                      </a:pPr>
                      <a:r>
                        <a:rPr lang="en-US" sz="800" i="1">
                          <a:solidFill>
                            <a:schemeClr val="bg1">
                              <a:lumMod val="50000"/>
                            </a:schemeClr>
                          </a:solidFill>
                        </a:rPr>
                        <a:t>QR Code</a:t>
                      </a:r>
                    </a:p>
                    <a:p>
                      <a:pPr marL="171450" indent="-171450" rtl="0">
                        <a:buFont typeface="Wingdings" panose="05000000000000000000" pitchFamily="2" charset="2"/>
                        <a:buChar char="q"/>
                      </a:pPr>
                      <a:r>
                        <a:rPr lang="en-US" sz="800" i="1">
                          <a:solidFill>
                            <a:schemeClr val="bg1">
                              <a:lumMod val="50000"/>
                            </a:schemeClr>
                          </a:solidFill>
                        </a:rPr>
                        <a:t>Data Matrix</a:t>
                      </a:r>
                    </a:p>
                  </a:txBody>
                  <a:tcPr marL="68580" marR="68580" marT="34290" marB="34290" anchor="ctr"/>
                </a:tc>
                <a:tc hMerge="1">
                  <a:txBody>
                    <a:bodyPr/>
                    <a:lstStyle/>
                    <a:p>
                      <a:pPr marL="171450" indent="-171450" rtl="0">
                        <a:buFont typeface="Wingdings" panose="05000000000000000000" pitchFamily="2" charset="2"/>
                        <a:buChar char="q"/>
                      </a:pPr>
                      <a:endParaRPr lang="en-US" sz="800" i="1">
                        <a:solidFill>
                          <a:schemeClr val="bg1">
                            <a:lumMod val="50000"/>
                          </a:schemeClr>
                        </a:solidFill>
                      </a:endParaRP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GS1 DataMatrix</a:t>
                      </a:r>
                    </a:p>
                  </a:txBody>
                  <a:tcPr marL="68580" marR="68580" marT="34290" marB="34290" anchor="ctr"/>
                </a:tc>
                <a:extLst>
                  <a:ext uri="{0D108BD9-81ED-4DB2-BD59-A6C34878D82A}">
                    <a16:rowId xmlns:a16="http://schemas.microsoft.com/office/drawing/2014/main" val="3892668631"/>
                  </a:ext>
                </a:extLst>
              </a:tr>
            </a:tbl>
          </a:graphicData>
        </a:graphic>
      </p:graphicFrame>
      <p:graphicFrame>
        <p:nvGraphicFramePr>
          <p:cNvPr id="9" name="Table 3">
            <a:extLst>
              <a:ext uri="{FF2B5EF4-FFF2-40B4-BE49-F238E27FC236}">
                <a16:creationId xmlns:a16="http://schemas.microsoft.com/office/drawing/2014/main" id="{291DF394-1B66-4BF1-B65D-96B1F9D22AEE}"/>
              </a:ext>
            </a:extLst>
          </p:cNvPr>
          <p:cNvGraphicFramePr>
            <a:graphicFrameLocks noGrp="1"/>
          </p:cNvGraphicFramePr>
          <p:nvPr>
            <p:extLst>
              <p:ext uri="{D42A27DB-BD31-4B8C-83A1-F6EECF244321}">
                <p14:modId xmlns:p14="http://schemas.microsoft.com/office/powerpoint/2010/main" val="400585861"/>
              </p:ext>
            </p:extLst>
          </p:nvPr>
        </p:nvGraphicFramePr>
        <p:xfrm>
          <a:off x="4652137" y="2451376"/>
          <a:ext cx="4039285" cy="1635957"/>
        </p:xfrm>
        <a:graphic>
          <a:graphicData uri="http://schemas.openxmlformats.org/drawingml/2006/table">
            <a:tbl>
              <a:tblPr firstRow="1" bandRow="1">
                <a:tableStyleId>{5C22544A-7EE6-4342-B048-85BDC9FD1C3A}</a:tableStyleId>
              </a:tblPr>
              <a:tblGrid>
                <a:gridCol w="4039285">
                  <a:extLst>
                    <a:ext uri="{9D8B030D-6E8A-4147-A177-3AD203B41FA5}">
                      <a16:colId xmlns:a16="http://schemas.microsoft.com/office/drawing/2014/main" val="2420492002"/>
                    </a:ext>
                  </a:extLst>
                </a:gridCol>
              </a:tblGrid>
              <a:tr h="229976">
                <a:tc>
                  <a:txBody>
                    <a:bodyPr/>
                    <a:lstStyle/>
                    <a:p>
                      <a:pPr rtl="0"/>
                      <a:r>
                        <a:rPr lang="en-US" sz="900"/>
                        <a:t>Key benefits / learnings</a:t>
                      </a:r>
                    </a:p>
                  </a:txBody>
                  <a:tcPr marL="68580" marR="68580" marT="34290" marB="34290">
                    <a:solidFill>
                      <a:srgbClr val="8DB9CA"/>
                    </a:solidFill>
                  </a:tcPr>
                </a:tc>
                <a:extLst>
                  <a:ext uri="{0D108BD9-81ED-4DB2-BD59-A6C34878D82A}">
                    <a16:rowId xmlns:a16="http://schemas.microsoft.com/office/drawing/2014/main" val="2109493019"/>
                  </a:ext>
                </a:extLst>
              </a:tr>
              <a:tr h="742045">
                <a:tc>
                  <a:txBody>
                    <a:bodyPr/>
                    <a:lstStyle/>
                    <a:p>
                      <a:pPr marL="0" marR="0" lvl="0" indent="0" algn="l" defTabSz="457144" rtl="0" eaLnBrk="1" fontAlgn="auto" latinLnBrk="0" hangingPunct="1">
                        <a:lnSpc>
                          <a:spcPct val="100000"/>
                        </a:lnSpc>
                        <a:spcBef>
                          <a:spcPts val="0"/>
                        </a:spcBef>
                        <a:spcAft>
                          <a:spcPts val="0"/>
                        </a:spcAft>
                        <a:buClrTx/>
                        <a:buSzTx/>
                        <a:buFontTx/>
                        <a:buNone/>
                        <a:tabLst/>
                        <a:defRPr/>
                      </a:pPr>
                      <a:r>
                        <a:rPr lang="en-US" sz="900"/>
                        <a:t>Qualitative benefits/outcomes: </a:t>
                      </a:r>
                    </a:p>
                  </a:txBody>
                  <a:tcPr marL="68580" marR="68580" marT="34290" marB="34290" anchor="ctr"/>
                </a:tc>
                <a:extLst>
                  <a:ext uri="{0D108BD9-81ED-4DB2-BD59-A6C34878D82A}">
                    <a16:rowId xmlns:a16="http://schemas.microsoft.com/office/drawing/2014/main" val="4038941395"/>
                  </a:ext>
                </a:extLst>
              </a:tr>
              <a:tr h="663936">
                <a:tc>
                  <a:txBody>
                    <a:bodyPr/>
                    <a:lstStyle/>
                    <a:p>
                      <a:pPr marL="0" marR="0" lvl="0" indent="0" algn="l" defTabSz="457144" rtl="0" eaLnBrk="1" fontAlgn="auto" latinLnBrk="0" hangingPunct="1">
                        <a:lnSpc>
                          <a:spcPct val="100000"/>
                        </a:lnSpc>
                        <a:spcBef>
                          <a:spcPts val="0"/>
                        </a:spcBef>
                        <a:spcAft>
                          <a:spcPts val="0"/>
                        </a:spcAft>
                        <a:buClrTx/>
                        <a:buSzTx/>
                        <a:buFontTx/>
                        <a:buNone/>
                        <a:tabLst/>
                        <a:defRPr/>
                      </a:pPr>
                      <a:r>
                        <a:rPr lang="en-US" sz="900"/>
                        <a:t>Quantitative metrics: </a:t>
                      </a:r>
                    </a:p>
                  </a:txBody>
                  <a:tcPr marL="68580" marR="68580" marT="34290" marB="34290" anchor="ctr"/>
                </a:tc>
                <a:extLst>
                  <a:ext uri="{0D108BD9-81ED-4DB2-BD59-A6C34878D82A}">
                    <a16:rowId xmlns:a16="http://schemas.microsoft.com/office/drawing/2014/main" val="4279370531"/>
                  </a:ext>
                </a:extLst>
              </a:tr>
            </a:tbl>
          </a:graphicData>
        </a:graphic>
      </p:graphicFrame>
      <p:graphicFrame>
        <p:nvGraphicFramePr>
          <p:cNvPr id="15" name="Table 3">
            <a:extLst>
              <a:ext uri="{FF2B5EF4-FFF2-40B4-BE49-F238E27FC236}">
                <a16:creationId xmlns:a16="http://schemas.microsoft.com/office/drawing/2014/main" id="{EB9CE825-8D24-418B-9FAB-0D33BD742F9F}"/>
              </a:ext>
            </a:extLst>
          </p:cNvPr>
          <p:cNvGraphicFramePr>
            <a:graphicFrameLocks noGrp="1"/>
          </p:cNvGraphicFramePr>
          <p:nvPr>
            <p:extLst>
              <p:ext uri="{D42A27DB-BD31-4B8C-83A1-F6EECF244321}">
                <p14:modId xmlns:p14="http://schemas.microsoft.com/office/powerpoint/2010/main" val="2760187848"/>
              </p:ext>
            </p:extLst>
          </p:nvPr>
        </p:nvGraphicFramePr>
        <p:xfrm>
          <a:off x="4652137" y="946546"/>
          <a:ext cx="4039285" cy="1450151"/>
        </p:xfrm>
        <a:graphic>
          <a:graphicData uri="http://schemas.openxmlformats.org/drawingml/2006/table">
            <a:tbl>
              <a:tblPr firstRow="1" bandRow="1">
                <a:tableStyleId>{5C22544A-7EE6-4342-B048-85BDC9FD1C3A}</a:tableStyleId>
              </a:tblPr>
              <a:tblGrid>
                <a:gridCol w="1968403">
                  <a:extLst>
                    <a:ext uri="{9D8B030D-6E8A-4147-A177-3AD203B41FA5}">
                      <a16:colId xmlns:a16="http://schemas.microsoft.com/office/drawing/2014/main" val="2420492002"/>
                    </a:ext>
                  </a:extLst>
                </a:gridCol>
                <a:gridCol w="941951">
                  <a:extLst>
                    <a:ext uri="{9D8B030D-6E8A-4147-A177-3AD203B41FA5}">
                      <a16:colId xmlns:a16="http://schemas.microsoft.com/office/drawing/2014/main" val="3519307881"/>
                    </a:ext>
                  </a:extLst>
                </a:gridCol>
                <a:gridCol w="1128931">
                  <a:extLst>
                    <a:ext uri="{9D8B030D-6E8A-4147-A177-3AD203B41FA5}">
                      <a16:colId xmlns:a16="http://schemas.microsoft.com/office/drawing/2014/main" val="1287385747"/>
                    </a:ext>
                  </a:extLst>
                </a:gridCol>
              </a:tblGrid>
              <a:tr h="208359">
                <a:tc gridSpan="3">
                  <a:txBody>
                    <a:bodyPr/>
                    <a:lstStyle/>
                    <a:p>
                      <a:pPr rtl="0"/>
                      <a:r>
                        <a:rPr lang="en-US" sz="900"/>
                        <a:t>Organisation Details</a:t>
                      </a:r>
                    </a:p>
                  </a:txBody>
                  <a:tcPr marL="68580" marR="68580" marT="34290" marB="34290">
                    <a:solidFill>
                      <a:srgbClr val="8DB9CA"/>
                    </a:solidFill>
                  </a:tcPr>
                </a:tc>
                <a:tc hMerge="1">
                  <a:txBody>
                    <a:bodyPr/>
                    <a:lstStyle/>
                    <a:p>
                      <a:endParaRPr lang="nl-NL"/>
                    </a:p>
                  </a:txBody>
                  <a:tcPr/>
                </a:tc>
                <a:tc hMerge="1">
                  <a:txBody>
                    <a:bodyPr/>
                    <a:lstStyle/>
                    <a:p>
                      <a:pPr rtl="0"/>
                      <a:endParaRPr lang="en-US" sz="900"/>
                    </a:p>
                  </a:txBody>
                  <a:tcPr marL="68580" marR="68580" marT="34290" marB="34290">
                    <a:solidFill>
                      <a:srgbClr val="8DB9CA"/>
                    </a:solidFill>
                  </a:tcPr>
                </a:tc>
                <a:extLst>
                  <a:ext uri="{0D108BD9-81ED-4DB2-BD59-A6C34878D82A}">
                    <a16:rowId xmlns:a16="http://schemas.microsoft.com/office/drawing/2014/main" val="2109493019"/>
                  </a:ext>
                </a:extLst>
              </a:tr>
              <a:tr h="312286">
                <a:tc>
                  <a:txBody>
                    <a:bodyPr/>
                    <a:lstStyle/>
                    <a:p>
                      <a:pPr rtl="0"/>
                      <a:r>
                        <a:rPr lang="en-US" sz="900"/>
                        <a:t>GS1 Member Organisation:</a:t>
                      </a:r>
                    </a:p>
                  </a:txBody>
                  <a:tcPr marL="68580" marR="68580" marT="34290" marB="34290" anchor="ctr"/>
                </a:tc>
                <a:tc gridSpan="2">
                  <a:txBody>
                    <a:bodyPr/>
                    <a:lstStyle/>
                    <a:p>
                      <a:pPr rtl="0"/>
                      <a:endParaRPr lang="en-US" sz="900"/>
                    </a:p>
                  </a:txBody>
                  <a:tcPr marL="68580" marR="68580" marT="34290" marB="34290" anchor="ctr"/>
                </a:tc>
                <a:tc hMerge="1">
                  <a:txBody>
                    <a:bodyPr/>
                    <a:lstStyle/>
                    <a:p>
                      <a:pPr rtl="0"/>
                      <a:endParaRPr lang="en-US" sz="900"/>
                    </a:p>
                  </a:txBody>
                  <a:tcPr marL="68580" marR="68580" marT="34290" marB="34290" anchor="ctr"/>
                </a:tc>
                <a:extLst>
                  <a:ext uri="{0D108BD9-81ED-4DB2-BD59-A6C34878D82A}">
                    <a16:rowId xmlns:a16="http://schemas.microsoft.com/office/drawing/2014/main" val="4038941395"/>
                  </a:ext>
                </a:extLst>
              </a:tr>
              <a:tr h="312286">
                <a:tc>
                  <a:txBody>
                    <a:bodyPr/>
                    <a:lstStyle/>
                    <a:p>
                      <a:pPr rtl="0"/>
                      <a:r>
                        <a:rPr lang="en-US" sz="900"/>
                        <a:t>Retailer, Brand / Manufacturer and Solution Provider Company Names involved in pilot:</a:t>
                      </a:r>
                    </a:p>
                  </a:txBody>
                  <a:tcPr marL="68580" marR="68580" marT="34290" marB="34290" anchor="ctr"/>
                </a:tc>
                <a:tc gridSpan="2">
                  <a:txBody>
                    <a:bodyPr/>
                    <a:lstStyle/>
                    <a:p>
                      <a:pPr marL="171450" indent="-171450" algn="l" defTabSz="457144" rtl="0" eaLnBrk="1" latinLnBrk="0" hangingPunct="1">
                        <a:buFont typeface="Wingdings" panose="05000000000000000000" pitchFamily="2" charset="2"/>
                        <a:buChar char="q"/>
                      </a:pPr>
                      <a:r>
                        <a:rPr lang="en-US" sz="900" i="0" kern="1200">
                          <a:solidFill>
                            <a:schemeClr val="bg1">
                              <a:lumMod val="50000"/>
                            </a:schemeClr>
                          </a:solidFill>
                          <a:latin typeface="+mn-lt"/>
                          <a:ea typeface="+mn-ea"/>
                          <a:cs typeface="+mn-cs"/>
                        </a:rPr>
                        <a:t> </a:t>
                      </a:r>
                    </a:p>
                    <a:p>
                      <a:pPr marL="171450" indent="-171450" algn="l" defTabSz="457144" rtl="0" eaLnBrk="1" latinLnBrk="0" hangingPunct="1">
                        <a:buFont typeface="Wingdings" panose="05000000000000000000" pitchFamily="2" charset="2"/>
                        <a:buChar char="q"/>
                      </a:pPr>
                      <a:r>
                        <a:rPr lang="en-US" sz="900" i="0" kern="1200">
                          <a:solidFill>
                            <a:schemeClr val="bg1">
                              <a:lumMod val="50000"/>
                            </a:schemeClr>
                          </a:solidFill>
                          <a:latin typeface="+mn-lt"/>
                          <a:ea typeface="+mn-ea"/>
                          <a:cs typeface="+mn-cs"/>
                        </a:rPr>
                        <a:t> </a:t>
                      </a:r>
                    </a:p>
                    <a:p>
                      <a:pPr marL="171450" indent="-171450" algn="l" defTabSz="457144" rtl="0" eaLnBrk="1" latinLnBrk="0" hangingPunct="1">
                        <a:buFont typeface="Wingdings" panose="05000000000000000000" pitchFamily="2" charset="2"/>
                        <a:buChar char="q"/>
                      </a:pPr>
                      <a:r>
                        <a:rPr lang="en-US" sz="900" i="0" kern="1200">
                          <a:solidFill>
                            <a:schemeClr val="bg1">
                              <a:lumMod val="50000"/>
                            </a:schemeClr>
                          </a:solidFill>
                          <a:latin typeface="+mn-lt"/>
                          <a:ea typeface="+mn-ea"/>
                          <a:cs typeface="+mn-cs"/>
                        </a:rPr>
                        <a:t> </a:t>
                      </a:r>
                    </a:p>
                    <a:p>
                      <a:pPr marL="171450" indent="-171450" algn="l" defTabSz="457144" rtl="0" eaLnBrk="1" latinLnBrk="0" hangingPunct="1">
                        <a:buFont typeface="Wingdings" panose="05000000000000000000" pitchFamily="2" charset="2"/>
                        <a:buChar char="q"/>
                      </a:pPr>
                      <a:r>
                        <a:rPr lang="en-US" sz="900" i="0" kern="1200">
                          <a:solidFill>
                            <a:schemeClr val="bg1">
                              <a:lumMod val="50000"/>
                            </a:schemeClr>
                          </a:solidFill>
                          <a:latin typeface="+mn-lt"/>
                          <a:ea typeface="+mn-ea"/>
                          <a:cs typeface="+mn-cs"/>
                        </a:rPr>
                        <a:t> </a:t>
                      </a:r>
                    </a:p>
                  </a:txBody>
                  <a:tcPr marL="68580" marR="68580" marT="34290" marB="34290" anchor="ctr"/>
                </a:tc>
                <a:tc hMerge="1">
                  <a:txBody>
                    <a:bodyPr/>
                    <a:lstStyle/>
                    <a:p>
                      <a:pPr marL="171450" indent="-171450" algn="l" defTabSz="457144" rtl="0" eaLnBrk="1" latinLnBrk="0" hangingPunct="1">
                        <a:buFont typeface="Wingdings" panose="05000000000000000000" pitchFamily="2" charset="2"/>
                        <a:buChar char="q"/>
                      </a:pPr>
                      <a:endParaRPr lang="en-US" sz="900" i="0" kern="1200">
                        <a:solidFill>
                          <a:schemeClr val="bg1">
                            <a:lumMod val="50000"/>
                          </a:schemeClr>
                        </a:solidFill>
                        <a:latin typeface="+mn-lt"/>
                        <a:ea typeface="+mn-ea"/>
                        <a:cs typeface="+mn-cs"/>
                      </a:endParaRPr>
                    </a:p>
                  </a:txBody>
                  <a:tcPr marL="68580" marR="68580" marT="34290" marB="34290" anchor="ctr"/>
                </a:tc>
                <a:extLst>
                  <a:ext uri="{0D108BD9-81ED-4DB2-BD59-A6C34878D82A}">
                    <a16:rowId xmlns:a16="http://schemas.microsoft.com/office/drawing/2014/main" val="4279370531"/>
                  </a:ext>
                </a:extLst>
              </a:tr>
              <a:tr h="312286">
                <a:tc>
                  <a:txBody>
                    <a:bodyPr/>
                    <a:lstStyle/>
                    <a:p>
                      <a:pPr rtl="0"/>
                      <a:r>
                        <a:rPr lang="en-US" sz="900"/>
                        <a:t>Core Focus</a:t>
                      </a: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Retailer</a:t>
                      </a: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Manufacturer</a:t>
                      </a:r>
                      <a:endParaRPr lang="en-US" sz="1050" i="1">
                        <a:solidFill>
                          <a:schemeClr val="bg1">
                            <a:lumMod val="50000"/>
                          </a:schemeClr>
                        </a:solidFill>
                      </a:endParaRPr>
                    </a:p>
                  </a:txBody>
                  <a:tcPr marL="68580" marR="68580" marT="34290" marB="34290" anchor="ctr"/>
                </a:tc>
                <a:extLst>
                  <a:ext uri="{0D108BD9-81ED-4DB2-BD59-A6C34878D82A}">
                    <a16:rowId xmlns:a16="http://schemas.microsoft.com/office/drawing/2014/main" val="2952812497"/>
                  </a:ext>
                </a:extLst>
              </a:tr>
            </a:tbl>
          </a:graphicData>
        </a:graphic>
      </p:graphicFrame>
      <p:sp>
        <p:nvSpPr>
          <p:cNvPr id="14" name="AutoShape 2">
            <a:hlinkClick r:id="rId6" action="ppaction://hlinksldjump"/>
            <a:extLst>
              <a:ext uri="{FF2B5EF4-FFF2-40B4-BE49-F238E27FC236}">
                <a16:creationId xmlns:a16="http://schemas.microsoft.com/office/drawing/2014/main" id="{E1540454-994F-48C4-E5D6-DA8D2240E04D}"/>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8" name="AutoShape 2">
            <a:hlinkClick r:id="rId7" action="ppaction://hlinksldjump"/>
            <a:extLst>
              <a:ext uri="{FF2B5EF4-FFF2-40B4-BE49-F238E27FC236}">
                <a16:creationId xmlns:a16="http://schemas.microsoft.com/office/drawing/2014/main" id="{4030127F-8390-9DB8-CB58-837642AEA24E}"/>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9" name="AutoShape 2">
            <a:hlinkClick r:id="rId8" action="ppaction://hlinksldjump"/>
            <a:extLst>
              <a:ext uri="{FF2B5EF4-FFF2-40B4-BE49-F238E27FC236}">
                <a16:creationId xmlns:a16="http://schemas.microsoft.com/office/drawing/2014/main" id="{DA73EB8A-3D5A-C738-CB13-DD86772E83CD}"/>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20" name="AutoShape 2">
            <a:hlinkClick r:id="rId9" action="ppaction://hlinksldjump"/>
            <a:extLst>
              <a:ext uri="{FF2B5EF4-FFF2-40B4-BE49-F238E27FC236}">
                <a16:creationId xmlns:a16="http://schemas.microsoft.com/office/drawing/2014/main" id="{EB378F66-A651-A404-30BE-81F8CA05775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41" name="AutoShape 2">
            <a:hlinkClick r:id="rId10" action="ppaction://hlinksldjump"/>
            <a:extLst>
              <a:ext uri="{FF2B5EF4-FFF2-40B4-BE49-F238E27FC236}">
                <a16:creationId xmlns:a16="http://schemas.microsoft.com/office/drawing/2014/main" id="{CBB99FA8-1171-2170-C5A0-E29FC58C913B}"/>
              </a:ext>
            </a:extLst>
          </p:cNvPr>
          <p:cNvSpPr>
            <a:spLocks noChangeArrowheads="1"/>
          </p:cNvSpPr>
          <p:nvPr/>
        </p:nvSpPr>
        <p:spPr bwMode="gray">
          <a:xfrm>
            <a:off x="6304082" y="4535044"/>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REPORT &amp; LEARN</a:t>
            </a:r>
          </a:p>
        </p:txBody>
      </p:sp>
      <p:grpSp>
        <p:nvGrpSpPr>
          <p:cNvPr id="21" name="Group 20">
            <a:extLst>
              <a:ext uri="{FF2B5EF4-FFF2-40B4-BE49-F238E27FC236}">
                <a16:creationId xmlns:a16="http://schemas.microsoft.com/office/drawing/2014/main" id="{7B3018F3-8BD8-9F71-7011-6B1F5BFB115D}"/>
              </a:ext>
            </a:extLst>
          </p:cNvPr>
          <p:cNvGrpSpPr/>
          <p:nvPr/>
        </p:nvGrpSpPr>
        <p:grpSpPr>
          <a:xfrm>
            <a:off x="7405014" y="4531233"/>
            <a:ext cx="186825" cy="186825"/>
            <a:chOff x="9873352" y="6041644"/>
            <a:chExt cx="249100" cy="249100"/>
          </a:xfrm>
        </p:grpSpPr>
        <p:sp>
          <p:nvSpPr>
            <p:cNvPr id="22" name="Oval 21">
              <a:hlinkClick r:id="" action="ppaction://hlinkshowjump?jump=previousslide"/>
              <a:extLst>
                <a:ext uri="{FF2B5EF4-FFF2-40B4-BE49-F238E27FC236}">
                  <a16:creationId xmlns:a16="http://schemas.microsoft.com/office/drawing/2014/main" id="{632817DB-43B0-F826-17E1-60987D7CD725}"/>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3" name="Group 22">
              <a:extLst>
                <a:ext uri="{FF2B5EF4-FFF2-40B4-BE49-F238E27FC236}">
                  <a16:creationId xmlns:a16="http://schemas.microsoft.com/office/drawing/2014/main" id="{507638C6-7EC8-A3A6-FFD1-52EC8AA1BBDA}"/>
                </a:ext>
              </a:extLst>
            </p:cNvPr>
            <p:cNvGrpSpPr/>
            <p:nvPr userDrawn="1"/>
          </p:nvGrpSpPr>
          <p:grpSpPr>
            <a:xfrm>
              <a:off x="9971776" y="6136088"/>
              <a:ext cx="41137" cy="66044"/>
              <a:chOff x="3345327" y="4804129"/>
              <a:chExt cx="74099" cy="118964"/>
            </a:xfrm>
          </p:grpSpPr>
          <p:cxnSp>
            <p:nvCxnSpPr>
              <p:cNvPr id="24" name="Straight Connector 23">
                <a:hlinkClick r:id="" action="ppaction://hlinkshowjump?jump=previousslide"/>
                <a:extLst>
                  <a:ext uri="{FF2B5EF4-FFF2-40B4-BE49-F238E27FC236}">
                    <a16:creationId xmlns:a16="http://schemas.microsoft.com/office/drawing/2014/main" id="{EF97DEC2-2873-77D3-667B-1A53A15432BA}"/>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hlinkClick r:id="" action="ppaction://hlinkshowjump?jump=previousslide"/>
                <a:extLst>
                  <a:ext uri="{FF2B5EF4-FFF2-40B4-BE49-F238E27FC236}">
                    <a16:creationId xmlns:a16="http://schemas.microsoft.com/office/drawing/2014/main" id="{22289DC4-755D-1E46-5375-E30B9B8DAC14}"/>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6" name="Group 25">
            <a:extLst>
              <a:ext uri="{FF2B5EF4-FFF2-40B4-BE49-F238E27FC236}">
                <a16:creationId xmlns:a16="http://schemas.microsoft.com/office/drawing/2014/main" id="{A34FE214-724B-1389-686F-FBF940A9D811}"/>
              </a:ext>
            </a:extLst>
          </p:cNvPr>
          <p:cNvGrpSpPr/>
          <p:nvPr/>
        </p:nvGrpSpPr>
        <p:grpSpPr>
          <a:xfrm>
            <a:off x="7642346" y="4531233"/>
            <a:ext cx="186825" cy="186825"/>
            <a:chOff x="10189795" y="6045160"/>
            <a:chExt cx="249100" cy="249100"/>
          </a:xfrm>
        </p:grpSpPr>
        <p:sp>
          <p:nvSpPr>
            <p:cNvPr id="27" name="Oval 26">
              <a:hlinkClick r:id="" action="ppaction://hlinkshowjump?jump=nextslide"/>
              <a:extLst>
                <a:ext uri="{FF2B5EF4-FFF2-40B4-BE49-F238E27FC236}">
                  <a16:creationId xmlns:a16="http://schemas.microsoft.com/office/drawing/2014/main" id="{ED2BCAC4-5B83-D3F4-BD2C-FE74018B2A38}"/>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8" name="Group 27">
              <a:extLst>
                <a:ext uri="{FF2B5EF4-FFF2-40B4-BE49-F238E27FC236}">
                  <a16:creationId xmlns:a16="http://schemas.microsoft.com/office/drawing/2014/main" id="{52960295-5200-83CD-8214-BE0C71A8D2F7}"/>
                </a:ext>
              </a:extLst>
            </p:cNvPr>
            <p:cNvGrpSpPr/>
            <p:nvPr userDrawn="1"/>
          </p:nvGrpSpPr>
          <p:grpSpPr>
            <a:xfrm flipH="1" flipV="1">
              <a:off x="10297292" y="6133992"/>
              <a:ext cx="41137" cy="66044"/>
              <a:chOff x="3345327" y="4804129"/>
              <a:chExt cx="74099" cy="118964"/>
            </a:xfrm>
          </p:grpSpPr>
          <p:cxnSp>
            <p:nvCxnSpPr>
              <p:cNvPr id="29" name="Straight Connector 28">
                <a:hlinkClick r:id="" action="ppaction://hlinkshowjump?jump=nextslide"/>
                <a:extLst>
                  <a:ext uri="{FF2B5EF4-FFF2-40B4-BE49-F238E27FC236}">
                    <a16:creationId xmlns:a16="http://schemas.microsoft.com/office/drawing/2014/main" id="{8E7FAC9D-78FE-5BF4-338E-8C64EECE6E11}"/>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hlinkClick r:id="" action="ppaction://hlinkshowjump?jump=nextslide"/>
                <a:extLst>
                  <a:ext uri="{FF2B5EF4-FFF2-40B4-BE49-F238E27FC236}">
                    <a16:creationId xmlns:a16="http://schemas.microsoft.com/office/drawing/2014/main" id="{B9ED2162-A507-C866-891F-5DA417E634E8}"/>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31" name="Rounded Rectangle 14">
            <a:hlinkClick r:id="rId11"/>
            <a:extLst>
              <a:ext uri="{FF2B5EF4-FFF2-40B4-BE49-F238E27FC236}">
                <a16:creationId xmlns:a16="http://schemas.microsoft.com/office/drawing/2014/main" id="{4A657D95-B9DA-6435-E856-3C0634936301}"/>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10" name="Arrow: Right 88">
            <a:hlinkClick r:id="" action="ppaction://hlinkshowjump?jump=lastslideviewed"/>
            <a:extLst>
              <a:ext uri="{FF2B5EF4-FFF2-40B4-BE49-F238E27FC236}">
                <a16:creationId xmlns:a16="http://schemas.microsoft.com/office/drawing/2014/main" id="{84806349-C0DE-8216-03F7-5BA26B33D404}"/>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12" name="Graphic 11">
            <a:hlinkClick r:id="rId12" action="ppaction://hlinksldjump"/>
            <a:extLst>
              <a:ext uri="{FF2B5EF4-FFF2-40B4-BE49-F238E27FC236}">
                <a16:creationId xmlns:a16="http://schemas.microsoft.com/office/drawing/2014/main" id="{8AB409FC-9515-7365-68AA-12F06707107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906738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C564216-F40A-41E4-91F1-3BBF60F5A8C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Object 10" hidden="1">
                        <a:extLst>
                          <a:ext uri="{FF2B5EF4-FFF2-40B4-BE49-F238E27FC236}">
                            <a16:creationId xmlns:a16="http://schemas.microsoft.com/office/drawing/2014/main" id="{3C564216-F40A-41E4-91F1-3BBF60F5A8C2}"/>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C79BE723-443E-460D-9CEA-D85F1417E282}"/>
              </a:ext>
            </a:extLst>
          </p:cNvPr>
          <p:cNvSpPr>
            <a:spLocks noGrp="1"/>
          </p:cNvSpPr>
          <p:nvPr>
            <p:ph type="title"/>
          </p:nvPr>
        </p:nvSpPr>
        <p:spPr>
          <a:noFill/>
          <a:ln>
            <a:noFill/>
          </a:ln>
        </p:spPr>
        <p:txBody>
          <a:bodyPr vert="horz" wrap="square" lIns="0" tIns="34287" rIns="68573" bIns="34287" numCol="1" anchor="ctr" anchorCtr="0" compatLnSpc="1">
            <a:prstTxWarp prst="textNoShape">
              <a:avLst/>
            </a:prstTxWarp>
          </a:bodyPr>
          <a:lstStyle/>
          <a:p>
            <a:r>
              <a:rPr lang="en-US"/>
              <a:t>Report &amp; Learn</a:t>
            </a:r>
            <a:br>
              <a:rPr lang="en-US"/>
            </a:br>
            <a:r>
              <a:rPr lang="en-US" sz="1350" b="1">
                <a:solidFill>
                  <a:srgbClr val="22BCB9"/>
                </a:solidFill>
              </a:rPr>
              <a:t>Additional Template for Detailed Storytelling </a:t>
            </a:r>
            <a:br>
              <a:rPr lang="en-US" sz="1350" b="1">
                <a:solidFill>
                  <a:srgbClr val="22BCB9"/>
                </a:solidFill>
              </a:rPr>
            </a:br>
            <a:r>
              <a:rPr lang="en-US" sz="1350" b="1">
                <a:solidFill>
                  <a:srgbClr val="22BCB9"/>
                </a:solidFill>
              </a:rPr>
              <a:t>	Download online: </a:t>
            </a:r>
            <a:r>
              <a:rPr lang="en-GB" sz="1100">
                <a:solidFill>
                  <a:srgbClr val="3D454C"/>
                </a:solidFill>
                <a:effectLst/>
                <a:latin typeface="Helvetica" panose="020B0604020202020204" pitchFamily="34" charset="0"/>
                <a:ea typeface="Times New Roman" panose="02020603050405020304" pitchFamily="18" charset="0"/>
                <a:hlinkClick r:id="rId6"/>
              </a:rPr>
              <a:t>https://www.gs1.org/docs/retail/2D_pilot_storytelling_template.docx</a:t>
            </a:r>
            <a:endParaRPr lang="en-US" sz="1350" b="1">
              <a:solidFill>
                <a:srgbClr val="22BCB9"/>
              </a:solidFill>
            </a:endParaRPr>
          </a:p>
        </p:txBody>
      </p:sp>
      <p:sp>
        <p:nvSpPr>
          <p:cNvPr id="3" name="Slide Number Placeholder 2">
            <a:extLst>
              <a:ext uri="{FF2B5EF4-FFF2-40B4-BE49-F238E27FC236}">
                <a16:creationId xmlns:a16="http://schemas.microsoft.com/office/drawing/2014/main" id="{F7EF009A-B905-4ABA-92A1-154D983ED5A1}"/>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57</a:t>
            </a:fld>
            <a:endParaRPr lang="en-US" noProof="0"/>
          </a:p>
        </p:txBody>
      </p:sp>
      <p:pic>
        <p:nvPicPr>
          <p:cNvPr id="5" name="Picture 4">
            <a:extLst>
              <a:ext uri="{FF2B5EF4-FFF2-40B4-BE49-F238E27FC236}">
                <a16:creationId xmlns:a16="http://schemas.microsoft.com/office/drawing/2014/main" id="{0A1CF5B5-2A18-D2F0-AFF5-D63522E4E1FF}"/>
              </a:ext>
            </a:extLst>
          </p:cNvPr>
          <p:cNvPicPr>
            <a:picLocks noChangeAspect="1"/>
          </p:cNvPicPr>
          <p:nvPr/>
        </p:nvPicPr>
        <p:blipFill>
          <a:blip r:embed="rId7"/>
          <a:stretch>
            <a:fillRect/>
          </a:stretch>
        </p:blipFill>
        <p:spPr>
          <a:xfrm>
            <a:off x="163030" y="939006"/>
            <a:ext cx="4565090" cy="301752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D491AB0-DF83-80CB-2DBD-59311F8CC03B}"/>
              </a:ext>
            </a:extLst>
          </p:cNvPr>
          <p:cNvPicPr>
            <a:picLocks noChangeAspect="1"/>
          </p:cNvPicPr>
          <p:nvPr/>
        </p:nvPicPr>
        <p:blipFill>
          <a:blip r:embed="rId8"/>
          <a:stretch>
            <a:fillRect/>
          </a:stretch>
        </p:blipFill>
        <p:spPr>
          <a:xfrm>
            <a:off x="4465675" y="1284860"/>
            <a:ext cx="4429476" cy="3017520"/>
          </a:xfrm>
          <a:prstGeom prst="rect">
            <a:avLst/>
          </a:prstGeom>
          <a:effectLst>
            <a:outerShdw blurRad="50800" dist="38100" dir="2700000" algn="tl" rotWithShape="0">
              <a:prstClr val="black">
                <a:alpha val="40000"/>
              </a:prstClr>
            </a:outerShdw>
          </a:effectLst>
        </p:spPr>
      </p:pic>
      <p:sp>
        <p:nvSpPr>
          <p:cNvPr id="10" name="AutoShape 2">
            <a:hlinkClick r:id="rId9" action="ppaction://hlinksldjump"/>
            <a:extLst>
              <a:ext uri="{FF2B5EF4-FFF2-40B4-BE49-F238E27FC236}">
                <a16:creationId xmlns:a16="http://schemas.microsoft.com/office/drawing/2014/main" id="{7FB8E38A-709C-3311-F250-6D4517ACD2C8}"/>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WHY</a:t>
            </a:r>
          </a:p>
        </p:txBody>
      </p:sp>
      <p:sp>
        <p:nvSpPr>
          <p:cNvPr id="13" name="AutoShape 2">
            <a:hlinkClick r:id="rId10" action="ppaction://hlinksldjump"/>
            <a:extLst>
              <a:ext uri="{FF2B5EF4-FFF2-40B4-BE49-F238E27FC236}">
                <a16:creationId xmlns:a16="http://schemas.microsoft.com/office/drawing/2014/main" id="{BE303F25-20DE-E32F-1A02-4F49819834C8}"/>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WHAT</a:t>
            </a:r>
          </a:p>
        </p:txBody>
      </p:sp>
      <p:sp>
        <p:nvSpPr>
          <p:cNvPr id="14" name="AutoShape 2">
            <a:hlinkClick r:id="rId11" action="ppaction://hlinksldjump"/>
            <a:extLst>
              <a:ext uri="{FF2B5EF4-FFF2-40B4-BE49-F238E27FC236}">
                <a16:creationId xmlns:a16="http://schemas.microsoft.com/office/drawing/2014/main" id="{14685AD0-B615-B0F1-C3AD-FA61E567578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WHO</a:t>
            </a:r>
          </a:p>
        </p:txBody>
      </p:sp>
      <p:sp>
        <p:nvSpPr>
          <p:cNvPr id="15" name="AutoShape 2">
            <a:hlinkClick r:id="rId12" action="ppaction://hlinksldjump"/>
            <a:extLst>
              <a:ext uri="{FF2B5EF4-FFF2-40B4-BE49-F238E27FC236}">
                <a16:creationId xmlns:a16="http://schemas.microsoft.com/office/drawing/2014/main" id="{53B11FA1-B919-1635-0E0F-D66CA0F9E09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i="0" u="none" strike="noStrike" kern="1200" cap="none" spc="0" normalizeH="0" baseline="0" noProof="0" dirty="0">
                <a:ln>
                  <a:noFill/>
                </a:ln>
                <a:solidFill>
                  <a:schemeClr val="tx1">
                    <a:lumMod val="40000"/>
                    <a:lumOff val="60000"/>
                  </a:schemeClr>
                </a:solidFill>
                <a:effectLst/>
                <a:uLnTx/>
                <a:uFillTx/>
                <a:latin typeface="Verdana"/>
                <a:ea typeface="+mn-ea"/>
                <a:cs typeface="+mn-cs"/>
              </a:rPr>
              <a:t>HOW</a:t>
            </a:r>
          </a:p>
        </p:txBody>
      </p:sp>
      <p:sp>
        <p:nvSpPr>
          <p:cNvPr id="37" name="AutoShape 2">
            <a:hlinkClick r:id="rId13" action="ppaction://hlinksldjump"/>
            <a:extLst>
              <a:ext uri="{FF2B5EF4-FFF2-40B4-BE49-F238E27FC236}">
                <a16:creationId xmlns:a16="http://schemas.microsoft.com/office/drawing/2014/main" id="{BB6E57B6-7EFD-BD1E-2CF5-3603CA21359E}"/>
              </a:ext>
            </a:extLst>
          </p:cNvPr>
          <p:cNvSpPr>
            <a:spLocks noChangeArrowheads="1"/>
          </p:cNvSpPr>
          <p:nvPr/>
        </p:nvSpPr>
        <p:spPr bwMode="gray">
          <a:xfrm>
            <a:off x="6304082" y="4535044"/>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Verdana"/>
                <a:ea typeface="+mn-ea"/>
                <a:cs typeface="+mn-cs"/>
              </a:rPr>
              <a:t>REPORT &amp; LEARN</a:t>
            </a:r>
          </a:p>
        </p:txBody>
      </p:sp>
      <p:grpSp>
        <p:nvGrpSpPr>
          <p:cNvPr id="17" name="Group 16">
            <a:extLst>
              <a:ext uri="{FF2B5EF4-FFF2-40B4-BE49-F238E27FC236}">
                <a16:creationId xmlns:a16="http://schemas.microsoft.com/office/drawing/2014/main" id="{A4BB5716-5F92-554C-0BEE-68CAB5FD2774}"/>
              </a:ext>
            </a:extLst>
          </p:cNvPr>
          <p:cNvGrpSpPr/>
          <p:nvPr/>
        </p:nvGrpSpPr>
        <p:grpSpPr>
          <a:xfrm>
            <a:off x="7405014" y="4531233"/>
            <a:ext cx="186825" cy="186825"/>
            <a:chOff x="9873352" y="6041644"/>
            <a:chExt cx="249100" cy="249100"/>
          </a:xfrm>
        </p:grpSpPr>
        <p:sp>
          <p:nvSpPr>
            <p:cNvPr id="18" name="Oval 17">
              <a:hlinkClick r:id="" action="ppaction://hlinkshowjump?jump=previousslide"/>
              <a:extLst>
                <a:ext uri="{FF2B5EF4-FFF2-40B4-BE49-F238E27FC236}">
                  <a16:creationId xmlns:a16="http://schemas.microsoft.com/office/drawing/2014/main" id="{D55C682A-0683-D17D-F69C-6F2A6C2638B3}"/>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9" name="Group 18">
              <a:extLst>
                <a:ext uri="{FF2B5EF4-FFF2-40B4-BE49-F238E27FC236}">
                  <a16:creationId xmlns:a16="http://schemas.microsoft.com/office/drawing/2014/main" id="{DB808990-2AE2-C5A7-1AC7-F05F4EA89188}"/>
                </a:ext>
              </a:extLst>
            </p:cNvPr>
            <p:cNvGrpSpPr/>
            <p:nvPr userDrawn="1"/>
          </p:nvGrpSpPr>
          <p:grpSpPr>
            <a:xfrm>
              <a:off x="9971776" y="6136088"/>
              <a:ext cx="41137" cy="66044"/>
              <a:chOff x="3345327" y="4804129"/>
              <a:chExt cx="74099" cy="118964"/>
            </a:xfrm>
          </p:grpSpPr>
          <p:cxnSp>
            <p:nvCxnSpPr>
              <p:cNvPr id="20" name="Straight Connector 19">
                <a:hlinkClick r:id="" action="ppaction://hlinkshowjump?jump=previousslide"/>
                <a:extLst>
                  <a:ext uri="{FF2B5EF4-FFF2-40B4-BE49-F238E27FC236}">
                    <a16:creationId xmlns:a16="http://schemas.microsoft.com/office/drawing/2014/main" id="{8470EBB1-5449-C12D-1C31-5C9340B1D27B}"/>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hlinkClick r:id="" action="ppaction://hlinkshowjump?jump=previousslide"/>
                <a:extLst>
                  <a:ext uri="{FF2B5EF4-FFF2-40B4-BE49-F238E27FC236}">
                    <a16:creationId xmlns:a16="http://schemas.microsoft.com/office/drawing/2014/main" id="{388A294D-1716-2881-8E4E-23178CE4D250}"/>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22" name="Group 21">
            <a:extLst>
              <a:ext uri="{FF2B5EF4-FFF2-40B4-BE49-F238E27FC236}">
                <a16:creationId xmlns:a16="http://schemas.microsoft.com/office/drawing/2014/main" id="{F624EED4-B116-7DF9-67DA-351C30F1995C}"/>
              </a:ext>
            </a:extLst>
          </p:cNvPr>
          <p:cNvGrpSpPr/>
          <p:nvPr/>
        </p:nvGrpSpPr>
        <p:grpSpPr>
          <a:xfrm>
            <a:off x="7642346" y="4531233"/>
            <a:ext cx="186825" cy="186825"/>
            <a:chOff x="10189795" y="6045160"/>
            <a:chExt cx="249100" cy="249100"/>
          </a:xfrm>
        </p:grpSpPr>
        <p:sp>
          <p:nvSpPr>
            <p:cNvPr id="23" name="Oval 22">
              <a:hlinkClick r:id="" action="ppaction://hlinkshowjump?jump=nextslide"/>
              <a:extLst>
                <a:ext uri="{FF2B5EF4-FFF2-40B4-BE49-F238E27FC236}">
                  <a16:creationId xmlns:a16="http://schemas.microsoft.com/office/drawing/2014/main" id="{F41176D4-E5C1-BF5B-7F57-26363F01467F}"/>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24" name="Group 23">
              <a:extLst>
                <a:ext uri="{FF2B5EF4-FFF2-40B4-BE49-F238E27FC236}">
                  <a16:creationId xmlns:a16="http://schemas.microsoft.com/office/drawing/2014/main" id="{9EE19982-B63D-D02A-F62B-FE4F688EEF76}"/>
                </a:ext>
              </a:extLst>
            </p:cNvPr>
            <p:cNvGrpSpPr/>
            <p:nvPr userDrawn="1"/>
          </p:nvGrpSpPr>
          <p:grpSpPr>
            <a:xfrm flipH="1" flipV="1">
              <a:off x="10297292" y="6133992"/>
              <a:ext cx="41137" cy="66044"/>
              <a:chOff x="3345327" y="4804129"/>
              <a:chExt cx="74099" cy="118964"/>
            </a:xfrm>
          </p:grpSpPr>
          <p:cxnSp>
            <p:nvCxnSpPr>
              <p:cNvPr id="25" name="Straight Connector 24">
                <a:hlinkClick r:id="" action="ppaction://hlinkshowjump?jump=nextslide"/>
                <a:extLst>
                  <a:ext uri="{FF2B5EF4-FFF2-40B4-BE49-F238E27FC236}">
                    <a16:creationId xmlns:a16="http://schemas.microsoft.com/office/drawing/2014/main" id="{6E4EEAAF-228E-3CDB-1895-94563F5D5554}"/>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hlinkClick r:id="" action="ppaction://hlinkshowjump?jump=nextslide"/>
                <a:extLst>
                  <a:ext uri="{FF2B5EF4-FFF2-40B4-BE49-F238E27FC236}">
                    <a16:creationId xmlns:a16="http://schemas.microsoft.com/office/drawing/2014/main" id="{1269B60F-8961-4F00-D4A4-16DF18CAB72F}"/>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27" name="Rounded Rectangle 14">
            <a:hlinkClick r:id="rId14"/>
            <a:extLst>
              <a:ext uri="{FF2B5EF4-FFF2-40B4-BE49-F238E27FC236}">
                <a16:creationId xmlns:a16="http://schemas.microsoft.com/office/drawing/2014/main" id="{0A0318D6-55D3-938A-4851-7220715346D7}"/>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1/1</a:t>
            </a:r>
            <a:endParaRPr lang="en-US" sz="800" u="sng" dirty="0">
              <a:solidFill>
                <a:schemeClr val="bg2"/>
              </a:solidFill>
            </a:endParaRPr>
          </a:p>
        </p:txBody>
      </p:sp>
      <p:sp>
        <p:nvSpPr>
          <p:cNvPr id="6" name="Arrow: Right 88">
            <a:hlinkClick r:id="" action="ppaction://hlinkshowjump?jump=lastslideviewed"/>
            <a:extLst>
              <a:ext uri="{FF2B5EF4-FFF2-40B4-BE49-F238E27FC236}">
                <a16:creationId xmlns:a16="http://schemas.microsoft.com/office/drawing/2014/main" id="{E20E6CFB-9A08-0403-A62E-04F49437B223}"/>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7" name="Graphic 6">
            <a:hlinkClick r:id="rId15" action="ppaction://hlinksldjump"/>
            <a:extLst>
              <a:ext uri="{FF2B5EF4-FFF2-40B4-BE49-F238E27FC236}">
                <a16:creationId xmlns:a16="http://schemas.microsoft.com/office/drawing/2014/main" id="{636C5D1C-38EA-164B-EBA4-0F09E264F4D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266592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2A1878D-5DA7-4F25-BA00-EEBE6EF2F4AB}"/>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Decide the scope </a:t>
            </a:r>
          </a:p>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for your 2D pilot</a:t>
            </a: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WHAT</a:t>
            </a:r>
          </a:p>
        </p:txBody>
      </p:sp>
      <p:sp>
        <p:nvSpPr>
          <p:cNvPr id="49" name="Rectangle 48">
            <a:extLst>
              <a:ext uri="{FF2B5EF4-FFF2-40B4-BE49-F238E27FC236}">
                <a16:creationId xmlns:a16="http://schemas.microsoft.com/office/drawing/2014/main" id="{2C7BA7D1-12DC-4CFB-A904-92A577491B48}"/>
              </a:ext>
            </a:extLst>
          </p:cNvPr>
          <p:cNvSpPr/>
          <p:nvPr/>
        </p:nvSpPr>
        <p:spPr>
          <a:xfrm>
            <a:off x="5125501" y="828003"/>
            <a:ext cx="1318303" cy="204580"/>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SCOPE</a:t>
            </a:r>
          </a:p>
        </p:txBody>
      </p:sp>
      <p:grpSp>
        <p:nvGrpSpPr>
          <p:cNvPr id="51" name="Group 50">
            <a:extLst>
              <a:ext uri="{FF2B5EF4-FFF2-40B4-BE49-F238E27FC236}">
                <a16:creationId xmlns:a16="http://schemas.microsoft.com/office/drawing/2014/main" id="{6AEC8FD5-53D6-4779-AFFB-052F63A242A9}"/>
              </a:ext>
            </a:extLst>
          </p:cNvPr>
          <p:cNvGrpSpPr/>
          <p:nvPr/>
        </p:nvGrpSpPr>
        <p:grpSpPr>
          <a:xfrm>
            <a:off x="125709" y="694902"/>
            <a:ext cx="456300" cy="455879"/>
            <a:chOff x="125709" y="694902"/>
            <a:chExt cx="456300" cy="455879"/>
          </a:xfrm>
        </p:grpSpPr>
        <p:sp>
          <p:nvSpPr>
            <p:cNvPr id="52" name="Oval 20">
              <a:extLst>
                <a:ext uri="{FF2B5EF4-FFF2-40B4-BE49-F238E27FC236}">
                  <a16:creationId xmlns:a16="http://schemas.microsoft.com/office/drawing/2014/main" id="{BB45B8EB-E1D3-4B2C-A487-EBE1B9F1B840}"/>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55" name="Group 54">
              <a:extLst>
                <a:ext uri="{FF2B5EF4-FFF2-40B4-BE49-F238E27FC236}">
                  <a16:creationId xmlns:a16="http://schemas.microsoft.com/office/drawing/2014/main" id="{FA2383AC-CC2D-4697-89DD-C3FCD5E21A69}"/>
                </a:ext>
              </a:extLst>
            </p:cNvPr>
            <p:cNvGrpSpPr/>
            <p:nvPr/>
          </p:nvGrpSpPr>
          <p:grpSpPr>
            <a:xfrm>
              <a:off x="220796" y="783044"/>
              <a:ext cx="256959" cy="253211"/>
              <a:chOff x="2822716" y="2621795"/>
              <a:chExt cx="508632" cy="501215"/>
            </a:xfrm>
            <a:solidFill>
              <a:schemeClr val="tx1"/>
            </a:solidFill>
          </p:grpSpPr>
          <p:sp>
            <p:nvSpPr>
              <p:cNvPr id="56" name="Freeform 24">
                <a:extLst>
                  <a:ext uri="{FF2B5EF4-FFF2-40B4-BE49-F238E27FC236}">
                    <a16:creationId xmlns:a16="http://schemas.microsoft.com/office/drawing/2014/main" id="{1391B1C9-A6B1-4D63-87F4-93083C75BDE7}"/>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57" name="Freeform 25">
                <a:extLst>
                  <a:ext uri="{FF2B5EF4-FFF2-40B4-BE49-F238E27FC236}">
                    <a16:creationId xmlns:a16="http://schemas.microsoft.com/office/drawing/2014/main" id="{C369E114-C20B-4690-9803-1BF084FD691F}"/>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grpSp>
        <p:nvGrpSpPr>
          <p:cNvPr id="2" name="Group 1">
            <a:extLst>
              <a:ext uri="{FF2B5EF4-FFF2-40B4-BE49-F238E27FC236}">
                <a16:creationId xmlns:a16="http://schemas.microsoft.com/office/drawing/2014/main" id="{082EF057-24E2-2892-830F-FDE436B7864B}"/>
              </a:ext>
            </a:extLst>
          </p:cNvPr>
          <p:cNvGrpSpPr/>
          <p:nvPr/>
        </p:nvGrpSpPr>
        <p:grpSpPr>
          <a:xfrm>
            <a:off x="3129146" y="1207647"/>
            <a:ext cx="5644621" cy="2864622"/>
            <a:chOff x="3129146" y="1207647"/>
            <a:chExt cx="5644621" cy="2864622"/>
          </a:xfrm>
        </p:grpSpPr>
        <p:sp>
          <p:nvSpPr>
            <p:cNvPr id="41" name="TextBox 40">
              <a:extLst>
                <a:ext uri="{FF2B5EF4-FFF2-40B4-BE49-F238E27FC236}">
                  <a16:creationId xmlns:a16="http://schemas.microsoft.com/office/drawing/2014/main" id="{A2502E51-4BCF-CA5C-C2B1-E26D73F4D393}"/>
                </a:ext>
              </a:extLst>
            </p:cNvPr>
            <p:cNvSpPr txBox="1"/>
            <p:nvPr/>
          </p:nvSpPr>
          <p:spPr>
            <a:xfrm>
              <a:off x="3129146" y="2254217"/>
              <a:ext cx="2624501"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Geography &amp; Product</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pic>
          <p:nvPicPr>
            <p:cNvPr id="13" name="Picture 12" descr="Icon&#10;&#10;Description automatically generated">
              <a:extLst>
                <a:ext uri="{FF2B5EF4-FFF2-40B4-BE49-F238E27FC236}">
                  <a16:creationId xmlns:a16="http://schemas.microsoft.com/office/drawing/2014/main" id="{6BAEC268-2EEB-079C-915B-C04FDCC921BD}"/>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47814" y="1207647"/>
              <a:ext cx="914400" cy="914400"/>
            </a:xfrm>
            <a:prstGeom prst="rect">
              <a:avLst/>
            </a:prstGeom>
          </p:spPr>
        </p:pic>
        <p:pic>
          <p:nvPicPr>
            <p:cNvPr id="15" name="Picture 14" descr="Icon&#10;&#10;Description automatically generated">
              <a:extLst>
                <a:ext uri="{FF2B5EF4-FFF2-40B4-BE49-F238E27FC236}">
                  <a16:creationId xmlns:a16="http://schemas.microsoft.com/office/drawing/2014/main" id="{93A32095-5B66-0A84-35EC-E7A16EF4631D}"/>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51823" y="1208481"/>
              <a:ext cx="914400" cy="914400"/>
            </a:xfrm>
            <a:prstGeom prst="rect">
              <a:avLst/>
            </a:prstGeom>
          </p:spPr>
        </p:pic>
        <p:pic>
          <p:nvPicPr>
            <p:cNvPr id="19" name="Picture 18" descr="Icon&#10;&#10;Description automatically generated">
              <a:extLst>
                <a:ext uri="{FF2B5EF4-FFF2-40B4-BE49-F238E27FC236}">
                  <a16:creationId xmlns:a16="http://schemas.microsoft.com/office/drawing/2014/main" id="{4FAF9C6F-1C7D-103B-5B47-B9A4FE9FDF19}"/>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47814" y="2834512"/>
              <a:ext cx="914400" cy="914400"/>
            </a:xfrm>
            <a:prstGeom prst="rect">
              <a:avLst/>
            </a:prstGeom>
          </p:spPr>
        </p:pic>
        <p:sp>
          <p:nvSpPr>
            <p:cNvPr id="44" name="TextBox 43">
              <a:extLst>
                <a:ext uri="{FF2B5EF4-FFF2-40B4-BE49-F238E27FC236}">
                  <a16:creationId xmlns:a16="http://schemas.microsoft.com/office/drawing/2014/main" id="{7A5E1BC0-02F1-CFA6-535E-976BE8C3647A}"/>
                </a:ext>
              </a:extLst>
            </p:cNvPr>
            <p:cNvSpPr txBox="1"/>
            <p:nvPr/>
          </p:nvSpPr>
          <p:spPr>
            <a:xfrm>
              <a:off x="6202796" y="2253552"/>
              <a:ext cx="2404436"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Barcode &amp; Data</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sp>
          <p:nvSpPr>
            <p:cNvPr id="46" name="TextBox 45">
              <a:extLst>
                <a:ext uri="{FF2B5EF4-FFF2-40B4-BE49-F238E27FC236}">
                  <a16:creationId xmlns:a16="http://schemas.microsoft.com/office/drawing/2014/main" id="{B35AE128-D59D-670D-7884-A8EAD04A5E3C}"/>
                </a:ext>
              </a:extLst>
            </p:cNvPr>
            <p:cNvSpPr txBox="1"/>
            <p:nvPr/>
          </p:nvSpPr>
          <p:spPr>
            <a:xfrm>
              <a:off x="3206805" y="3772187"/>
              <a:ext cx="2404436"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Value Chain</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51018A30-F0DB-85D6-1662-A57B8C5C5CA2}"/>
                </a:ext>
              </a:extLst>
            </p:cNvPr>
            <p:cNvSpPr txBox="1"/>
            <p:nvPr/>
          </p:nvSpPr>
          <p:spPr>
            <a:xfrm>
              <a:off x="6036260" y="3772187"/>
              <a:ext cx="2737507"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Pilot Implementation</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pic>
          <p:nvPicPr>
            <p:cNvPr id="59" name="Picture 58" descr="Icon&#10;&#10;Description automatically generated">
              <a:extLst>
                <a:ext uri="{FF2B5EF4-FFF2-40B4-BE49-F238E27FC236}">
                  <a16:creationId xmlns:a16="http://schemas.microsoft.com/office/drawing/2014/main" id="{97E1E3F6-D234-408D-1B36-D58F37B536C5}"/>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92756" y="2743072"/>
              <a:ext cx="1097280" cy="1097280"/>
            </a:xfrm>
            <a:prstGeom prst="rect">
              <a:avLst/>
            </a:prstGeom>
          </p:spPr>
        </p:pic>
      </p:grpSp>
      <p:sp>
        <p:nvSpPr>
          <p:cNvPr id="61" name="Rectangle 60">
            <a:extLst>
              <a:ext uri="{FF2B5EF4-FFF2-40B4-BE49-F238E27FC236}">
                <a16:creationId xmlns:a16="http://schemas.microsoft.com/office/drawing/2014/main" id="{B87295EC-ACFD-8028-106B-1C20AF9C9759}"/>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64" name="AutoShape 2">
            <a:hlinkClick r:id="rId7" action="ppaction://hlinksldjump"/>
            <a:extLst>
              <a:ext uri="{FF2B5EF4-FFF2-40B4-BE49-F238E27FC236}">
                <a16:creationId xmlns:a16="http://schemas.microsoft.com/office/drawing/2014/main" id="{A44C2446-AE5E-1FFF-46ED-8026AE7CB2C0}"/>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WHY</a:t>
            </a:r>
          </a:p>
        </p:txBody>
      </p:sp>
      <p:sp>
        <p:nvSpPr>
          <p:cNvPr id="66" name="AutoShape 2">
            <a:hlinkClick r:id="rId8" action="ppaction://hlinksldjump"/>
            <a:extLst>
              <a:ext uri="{FF2B5EF4-FFF2-40B4-BE49-F238E27FC236}">
                <a16:creationId xmlns:a16="http://schemas.microsoft.com/office/drawing/2014/main" id="{052CC6BA-7815-5A56-AC1F-C528000D54EC}"/>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67" name="AutoShape 2">
            <a:hlinkClick r:id="rId9" action="ppaction://hlinksldjump"/>
            <a:extLst>
              <a:ext uri="{FF2B5EF4-FFF2-40B4-BE49-F238E27FC236}">
                <a16:creationId xmlns:a16="http://schemas.microsoft.com/office/drawing/2014/main" id="{05458522-066C-41FE-42DB-C34F6AE6A181}"/>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68" name="AutoShape 2">
            <a:hlinkClick r:id="rId10" action="ppaction://hlinksldjump"/>
            <a:extLst>
              <a:ext uri="{FF2B5EF4-FFF2-40B4-BE49-F238E27FC236}">
                <a16:creationId xmlns:a16="http://schemas.microsoft.com/office/drawing/2014/main" id="{13C017A1-4C60-09DE-A9CE-BC2D3904E2DA}"/>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69" name="AutoShape 2">
            <a:hlinkClick r:id="rId11" action="ppaction://hlinksldjump"/>
            <a:extLst>
              <a:ext uri="{FF2B5EF4-FFF2-40B4-BE49-F238E27FC236}">
                <a16:creationId xmlns:a16="http://schemas.microsoft.com/office/drawing/2014/main" id="{C4E7E555-A913-458E-3939-280A9B20EAD5}"/>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grpSp>
        <p:nvGrpSpPr>
          <p:cNvPr id="3" name="Group 2">
            <a:extLst>
              <a:ext uri="{FF2B5EF4-FFF2-40B4-BE49-F238E27FC236}">
                <a16:creationId xmlns:a16="http://schemas.microsoft.com/office/drawing/2014/main" id="{29F6115D-B9C3-67FB-C0E9-763A298966AF}"/>
              </a:ext>
            </a:extLst>
          </p:cNvPr>
          <p:cNvGrpSpPr/>
          <p:nvPr/>
        </p:nvGrpSpPr>
        <p:grpSpPr>
          <a:xfrm>
            <a:off x="7405014" y="4531233"/>
            <a:ext cx="186825" cy="186825"/>
            <a:chOff x="9873352" y="6041644"/>
            <a:chExt cx="249100" cy="249100"/>
          </a:xfrm>
        </p:grpSpPr>
        <p:sp>
          <p:nvSpPr>
            <p:cNvPr id="6" name="Oval 5">
              <a:hlinkClick r:id="" action="ppaction://hlinkshowjump?jump=previousslide"/>
              <a:extLst>
                <a:ext uri="{FF2B5EF4-FFF2-40B4-BE49-F238E27FC236}">
                  <a16:creationId xmlns:a16="http://schemas.microsoft.com/office/drawing/2014/main" id="{155A1A9C-484C-D5BC-C8FD-C457EE7D6541}"/>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7" name="Group 6">
              <a:extLst>
                <a:ext uri="{FF2B5EF4-FFF2-40B4-BE49-F238E27FC236}">
                  <a16:creationId xmlns:a16="http://schemas.microsoft.com/office/drawing/2014/main" id="{B89F90DD-B824-DA47-D839-C072CF85F70B}"/>
                </a:ext>
              </a:extLst>
            </p:cNvPr>
            <p:cNvGrpSpPr/>
            <p:nvPr userDrawn="1"/>
          </p:nvGrpSpPr>
          <p:grpSpPr>
            <a:xfrm>
              <a:off x="9971776" y="6136088"/>
              <a:ext cx="41137" cy="66044"/>
              <a:chOff x="3345327" y="4804129"/>
              <a:chExt cx="74099" cy="118964"/>
            </a:xfrm>
          </p:grpSpPr>
          <p:cxnSp>
            <p:nvCxnSpPr>
              <p:cNvPr id="8" name="Straight Connector 7">
                <a:hlinkClick r:id="" action="ppaction://hlinkshowjump?jump=previousslide"/>
                <a:extLst>
                  <a:ext uri="{FF2B5EF4-FFF2-40B4-BE49-F238E27FC236}">
                    <a16:creationId xmlns:a16="http://schemas.microsoft.com/office/drawing/2014/main" id="{5F676944-6532-BFEC-6558-956EDFDC5292}"/>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hlinkClick r:id="" action="ppaction://hlinkshowjump?jump=previousslide"/>
                <a:extLst>
                  <a:ext uri="{FF2B5EF4-FFF2-40B4-BE49-F238E27FC236}">
                    <a16:creationId xmlns:a16="http://schemas.microsoft.com/office/drawing/2014/main" id="{7522D782-89C5-255F-859B-CF0F0AB27DC5}"/>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10" name="Group 9">
            <a:extLst>
              <a:ext uri="{FF2B5EF4-FFF2-40B4-BE49-F238E27FC236}">
                <a16:creationId xmlns:a16="http://schemas.microsoft.com/office/drawing/2014/main" id="{C231FB1B-E6BB-F293-0BF5-2F60F30C730C}"/>
              </a:ext>
            </a:extLst>
          </p:cNvPr>
          <p:cNvGrpSpPr/>
          <p:nvPr/>
        </p:nvGrpSpPr>
        <p:grpSpPr>
          <a:xfrm>
            <a:off x="7642346" y="4531233"/>
            <a:ext cx="186825" cy="186825"/>
            <a:chOff x="10189795" y="6045160"/>
            <a:chExt cx="249100" cy="249100"/>
          </a:xfrm>
        </p:grpSpPr>
        <p:sp>
          <p:nvSpPr>
            <p:cNvPr id="11" name="Oval 10">
              <a:hlinkClick r:id="" action="ppaction://hlinkshowjump?jump=nextslide"/>
              <a:extLst>
                <a:ext uri="{FF2B5EF4-FFF2-40B4-BE49-F238E27FC236}">
                  <a16:creationId xmlns:a16="http://schemas.microsoft.com/office/drawing/2014/main" id="{A1485B4A-35A5-C492-BA68-D331AAE819C3}"/>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2" name="Group 11">
              <a:extLst>
                <a:ext uri="{FF2B5EF4-FFF2-40B4-BE49-F238E27FC236}">
                  <a16:creationId xmlns:a16="http://schemas.microsoft.com/office/drawing/2014/main" id="{63AB6219-F2D7-9FBD-0B39-53B903AD56C6}"/>
                </a:ext>
              </a:extLst>
            </p:cNvPr>
            <p:cNvGrpSpPr/>
            <p:nvPr userDrawn="1"/>
          </p:nvGrpSpPr>
          <p:grpSpPr>
            <a:xfrm flipH="1" flipV="1">
              <a:off x="10297292" y="6133992"/>
              <a:ext cx="41137" cy="66044"/>
              <a:chOff x="3345327" y="4804129"/>
              <a:chExt cx="74099" cy="118964"/>
            </a:xfrm>
          </p:grpSpPr>
          <p:cxnSp>
            <p:nvCxnSpPr>
              <p:cNvPr id="14" name="Straight Connector 13">
                <a:hlinkClick r:id="" action="ppaction://hlinkshowjump?jump=nextslide"/>
                <a:extLst>
                  <a:ext uri="{FF2B5EF4-FFF2-40B4-BE49-F238E27FC236}">
                    <a16:creationId xmlns:a16="http://schemas.microsoft.com/office/drawing/2014/main" id="{C3CF968F-7FFF-750F-D779-E7EC6E902B2B}"/>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hlinkClick r:id="" action="ppaction://hlinkshowjump?jump=nextslide"/>
                <a:extLst>
                  <a:ext uri="{FF2B5EF4-FFF2-40B4-BE49-F238E27FC236}">
                    <a16:creationId xmlns:a16="http://schemas.microsoft.com/office/drawing/2014/main" id="{8F1D42AE-5A0F-8AD3-5493-8D00EAEA0A9E}"/>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7" name="Rounded Rectangle 14">
            <a:hlinkClick r:id="rId12"/>
            <a:extLst>
              <a:ext uri="{FF2B5EF4-FFF2-40B4-BE49-F238E27FC236}">
                <a16:creationId xmlns:a16="http://schemas.microsoft.com/office/drawing/2014/main" id="{3EE09251-A4F4-4A63-5628-64D872411F88}"/>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4/8</a:t>
            </a:r>
            <a:endParaRPr lang="en-US" sz="800" u="sng" dirty="0">
              <a:solidFill>
                <a:schemeClr val="bg2"/>
              </a:solidFill>
            </a:endParaRPr>
          </a:p>
        </p:txBody>
      </p:sp>
      <p:sp>
        <p:nvSpPr>
          <p:cNvPr id="18" name="Arrow: Right 88">
            <a:hlinkClick r:id="" action="ppaction://hlinkshowjump?jump=lastslideviewed"/>
            <a:extLst>
              <a:ext uri="{FF2B5EF4-FFF2-40B4-BE49-F238E27FC236}">
                <a16:creationId xmlns:a16="http://schemas.microsoft.com/office/drawing/2014/main" id="{2CFFAEE8-9A16-3E0A-869C-58B1448D9C97}"/>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22" name="Graphic 21">
            <a:hlinkClick r:id="rId13" action="ppaction://hlinksldjump"/>
            <a:extLst>
              <a:ext uri="{FF2B5EF4-FFF2-40B4-BE49-F238E27FC236}">
                <a16:creationId xmlns:a16="http://schemas.microsoft.com/office/drawing/2014/main" id="{6FFE9D04-2410-446B-41BF-3418267CACA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8949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08E5EE0-F7C5-4260-1562-1970E8818FC3}"/>
              </a:ext>
            </a:extLst>
          </p:cNvPr>
          <p:cNvSpPr txBox="1"/>
          <p:nvPr/>
        </p:nvSpPr>
        <p:spPr>
          <a:xfrm>
            <a:off x="3524072" y="3156551"/>
            <a:ext cx="731520" cy="328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Verdana"/>
                <a:ea typeface="+mn-ea"/>
                <a:cs typeface="+mn-cs"/>
              </a:rPr>
              <a:t>Finance</a:t>
            </a:r>
            <a:endParaRPr kumimoji="0" lang="en-GB" sz="1000" b="0" i="0" u="none" strike="noStrike" kern="1200" cap="none" spc="0" normalizeH="0" baseline="0" noProof="0">
              <a:ln>
                <a:noFill/>
              </a:ln>
              <a:solidFill>
                <a:prstClr val="white"/>
              </a:solidFill>
              <a:effectLst/>
              <a:uLnTx/>
              <a:uFillTx/>
              <a:latin typeface="Verdana"/>
              <a:ea typeface="+mn-ea"/>
              <a:cs typeface="+mn-cs"/>
            </a:endParaRPr>
          </a:p>
        </p:txBody>
      </p:sp>
      <p:sp>
        <p:nvSpPr>
          <p:cNvPr id="31" name="TextBox 30">
            <a:extLst>
              <a:ext uri="{FF2B5EF4-FFF2-40B4-BE49-F238E27FC236}">
                <a16:creationId xmlns:a16="http://schemas.microsoft.com/office/drawing/2014/main" id="{A61F737C-D794-D12D-D799-8BDD640BB26E}"/>
              </a:ext>
            </a:extLst>
          </p:cNvPr>
          <p:cNvSpPr txBox="1"/>
          <p:nvPr/>
        </p:nvSpPr>
        <p:spPr>
          <a:xfrm>
            <a:off x="3868793" y="1159644"/>
            <a:ext cx="979804"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Internal</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Verdana"/>
              <a:ea typeface="+mn-ea"/>
              <a:cs typeface="+mn-cs"/>
            </a:endParaRP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cxnSp>
        <p:nvCxnSpPr>
          <p:cNvPr id="24" name="Straight Connector 23">
            <a:extLst>
              <a:ext uri="{FF2B5EF4-FFF2-40B4-BE49-F238E27FC236}">
                <a16:creationId xmlns:a16="http://schemas.microsoft.com/office/drawing/2014/main" id="{519893C7-537A-402A-8E00-7C75FE4CFA9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10" y="87475"/>
            <a:ext cx="2312000"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Identify Stakeholders for Pilot</a:t>
            </a:r>
          </a:p>
        </p:txBody>
      </p:sp>
      <p:sp>
        <p:nvSpPr>
          <p:cNvPr id="65" name="Rounded Rectangle 93">
            <a:extLst>
              <a:ext uri="{FF2B5EF4-FFF2-40B4-BE49-F238E27FC236}">
                <a16:creationId xmlns:a16="http://schemas.microsoft.com/office/drawing/2014/main" id="{01ABCAFC-D64B-4E43-A740-9A67189CE7E7}"/>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WHO</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Oval 20">
            <a:extLst>
              <a:ext uri="{FF2B5EF4-FFF2-40B4-BE49-F238E27FC236}">
                <a16:creationId xmlns:a16="http://schemas.microsoft.com/office/drawing/2014/main" id="{738F8DA2-7CCF-4D3C-B0B6-4C117C1ACCD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44" name="Group 43">
            <a:extLst>
              <a:ext uri="{FF2B5EF4-FFF2-40B4-BE49-F238E27FC236}">
                <a16:creationId xmlns:a16="http://schemas.microsoft.com/office/drawing/2014/main" id="{A8DEF5E1-A18D-4C43-2550-40AA6C291EF2}"/>
              </a:ext>
            </a:extLst>
          </p:cNvPr>
          <p:cNvGrpSpPr/>
          <p:nvPr/>
        </p:nvGrpSpPr>
        <p:grpSpPr>
          <a:xfrm>
            <a:off x="179084" y="843299"/>
            <a:ext cx="335080" cy="188652"/>
            <a:chOff x="5753233" y="98648"/>
            <a:chExt cx="528260" cy="324155"/>
          </a:xfrm>
          <a:solidFill>
            <a:schemeClr val="tx2"/>
          </a:solidFill>
        </p:grpSpPr>
        <p:sp>
          <p:nvSpPr>
            <p:cNvPr id="46" name="Freeform 286">
              <a:extLst>
                <a:ext uri="{FF2B5EF4-FFF2-40B4-BE49-F238E27FC236}">
                  <a16:creationId xmlns:a16="http://schemas.microsoft.com/office/drawing/2014/main" id="{6DC13D0E-2416-EC73-755B-542999A3D8A1}"/>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47" name="Oval 287">
              <a:extLst>
                <a:ext uri="{FF2B5EF4-FFF2-40B4-BE49-F238E27FC236}">
                  <a16:creationId xmlns:a16="http://schemas.microsoft.com/office/drawing/2014/main" id="{D2FF6672-1CED-0D07-D9BD-32D68CB2CA3B}"/>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48" name="Freeform 288">
              <a:extLst>
                <a:ext uri="{FF2B5EF4-FFF2-40B4-BE49-F238E27FC236}">
                  <a16:creationId xmlns:a16="http://schemas.microsoft.com/office/drawing/2014/main" id="{698F0FEA-A910-E0C5-4EDB-451E42BFB339}"/>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1" name="Oval 289">
              <a:extLst>
                <a:ext uri="{FF2B5EF4-FFF2-40B4-BE49-F238E27FC236}">
                  <a16:creationId xmlns:a16="http://schemas.microsoft.com/office/drawing/2014/main" id="{2D2C194D-250E-001C-478C-BD8F7E636641}"/>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2" name="Freeform 290">
              <a:extLst>
                <a:ext uri="{FF2B5EF4-FFF2-40B4-BE49-F238E27FC236}">
                  <a16:creationId xmlns:a16="http://schemas.microsoft.com/office/drawing/2014/main" id="{B9A2580A-EEAA-60CB-4967-74587CB15932}"/>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3" name="Freeform 291">
              <a:extLst>
                <a:ext uri="{FF2B5EF4-FFF2-40B4-BE49-F238E27FC236}">
                  <a16:creationId xmlns:a16="http://schemas.microsoft.com/office/drawing/2014/main" id="{941CFFD6-E506-D31D-30EC-359F7CF16942}"/>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sp>
        <p:nvSpPr>
          <p:cNvPr id="54" name="Rectangle 53">
            <a:extLst>
              <a:ext uri="{FF2B5EF4-FFF2-40B4-BE49-F238E27FC236}">
                <a16:creationId xmlns:a16="http://schemas.microsoft.com/office/drawing/2014/main" id="{C33EFD47-266A-8F5A-1D1C-56A3D9BDE1AA}"/>
              </a:ext>
            </a:extLst>
          </p:cNvPr>
          <p:cNvSpPr/>
          <p:nvPr/>
        </p:nvSpPr>
        <p:spPr>
          <a:xfrm>
            <a:off x="4593871" y="828003"/>
            <a:ext cx="2125878" cy="204580"/>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STAKEHOLDERS</a:t>
            </a:r>
          </a:p>
        </p:txBody>
      </p:sp>
      <p:sp>
        <p:nvSpPr>
          <p:cNvPr id="40" name="Slide Number Placeholder 5">
            <a:extLst>
              <a:ext uri="{FF2B5EF4-FFF2-40B4-BE49-F238E27FC236}">
                <a16:creationId xmlns:a16="http://schemas.microsoft.com/office/drawing/2014/main" id="{A3AFAEFB-4527-4BF6-A235-103E7A9B79DE}"/>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smtClean="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7</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AB583DFB-5061-4D72-2061-486C05F197DA}"/>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AD642E27-2C55-199F-23F9-9A92223971D8}"/>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101" name="TextBox 100">
            <a:extLst>
              <a:ext uri="{FF2B5EF4-FFF2-40B4-BE49-F238E27FC236}">
                <a16:creationId xmlns:a16="http://schemas.microsoft.com/office/drawing/2014/main" id="{9536EF9B-2DE2-5D44-956C-B5D521E197CD}"/>
              </a:ext>
            </a:extLst>
          </p:cNvPr>
          <p:cNvSpPr txBox="1"/>
          <p:nvPr/>
        </p:nvSpPr>
        <p:spPr>
          <a:xfrm>
            <a:off x="5864722" y="1022578"/>
            <a:ext cx="1575057"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C6C"/>
                </a:solidFill>
                <a:effectLst/>
                <a:uLnTx/>
                <a:uFillTx/>
                <a:latin typeface="Verdana"/>
                <a:ea typeface="+mn-ea"/>
                <a:cs typeface="+mn-cs"/>
              </a:rPr>
              <a:t>Manufacturers/ Brand Owners</a:t>
            </a:r>
            <a:endParaRPr kumimoji="0" lang="en-GB" sz="1100" b="0" i="0" u="none" strike="noStrike" kern="1200" cap="none" spc="0" normalizeH="0" baseline="0" noProof="0">
              <a:ln>
                <a:noFill/>
              </a:ln>
              <a:solidFill>
                <a:srgbClr val="002C6C"/>
              </a:solidFill>
              <a:effectLst/>
              <a:uLnTx/>
              <a:uFillTx/>
              <a:latin typeface="Verdana"/>
              <a:ea typeface="+mn-ea"/>
              <a:cs typeface="+mn-cs"/>
            </a:endParaRPr>
          </a:p>
        </p:txBody>
      </p:sp>
      <p:sp>
        <p:nvSpPr>
          <p:cNvPr id="148" name="TextBox 147">
            <a:extLst>
              <a:ext uri="{FF2B5EF4-FFF2-40B4-BE49-F238E27FC236}">
                <a16:creationId xmlns:a16="http://schemas.microsoft.com/office/drawing/2014/main" id="{1D00796C-2477-AFFA-6A8A-62D58F65A2E8}"/>
              </a:ext>
            </a:extLst>
          </p:cNvPr>
          <p:cNvSpPr txBox="1"/>
          <p:nvPr/>
        </p:nvSpPr>
        <p:spPr>
          <a:xfrm>
            <a:off x="7097580" y="1148511"/>
            <a:ext cx="1575057"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C6C"/>
                </a:solidFill>
                <a:effectLst/>
                <a:uLnTx/>
                <a:uFillTx/>
                <a:latin typeface="Verdana"/>
                <a:ea typeface="+mn-ea"/>
                <a:cs typeface="+mn-cs"/>
              </a:rPr>
              <a:t>Retailers</a:t>
            </a:r>
            <a:endParaRPr kumimoji="0" lang="en-GB" sz="1100" b="0" i="0" u="none" strike="noStrike" kern="1200" cap="none" spc="0" normalizeH="0" baseline="0" noProof="0">
              <a:ln>
                <a:noFill/>
              </a:ln>
              <a:solidFill>
                <a:srgbClr val="002C6C"/>
              </a:solidFill>
              <a:effectLst/>
              <a:uLnTx/>
              <a:uFillTx/>
              <a:latin typeface="Verdana"/>
              <a:ea typeface="+mn-ea"/>
              <a:cs typeface="+mn-cs"/>
            </a:endParaRPr>
          </a:p>
        </p:txBody>
      </p:sp>
      <p:sp>
        <p:nvSpPr>
          <p:cNvPr id="150" name="TextBox 149">
            <a:extLst>
              <a:ext uri="{FF2B5EF4-FFF2-40B4-BE49-F238E27FC236}">
                <a16:creationId xmlns:a16="http://schemas.microsoft.com/office/drawing/2014/main" id="{5C57C8EA-4130-A0FC-2770-EC435CC58E76}"/>
              </a:ext>
            </a:extLst>
          </p:cNvPr>
          <p:cNvSpPr txBox="1"/>
          <p:nvPr/>
        </p:nvSpPr>
        <p:spPr>
          <a:xfrm>
            <a:off x="5891285" y="2735126"/>
            <a:ext cx="1575057"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C6C"/>
                </a:solidFill>
                <a:effectLst/>
                <a:uLnTx/>
                <a:uFillTx/>
                <a:latin typeface="Verdana"/>
                <a:ea typeface="+mn-ea"/>
                <a:cs typeface="+mn-cs"/>
              </a:rPr>
              <a:t>Solution Providers</a:t>
            </a:r>
            <a:endParaRPr kumimoji="0" lang="en-GB" sz="1100" b="0" i="0" u="none" strike="noStrike" kern="1200" cap="none" spc="0" normalizeH="0" baseline="0" noProof="0">
              <a:ln>
                <a:noFill/>
              </a:ln>
              <a:solidFill>
                <a:srgbClr val="002C6C"/>
              </a:solidFill>
              <a:effectLst/>
              <a:uLnTx/>
              <a:uFillTx/>
              <a:latin typeface="Verdana"/>
              <a:ea typeface="+mn-ea"/>
              <a:cs typeface="+mn-cs"/>
            </a:endParaRPr>
          </a:p>
        </p:txBody>
      </p:sp>
      <p:sp>
        <p:nvSpPr>
          <p:cNvPr id="152" name="TextBox 151">
            <a:extLst>
              <a:ext uri="{FF2B5EF4-FFF2-40B4-BE49-F238E27FC236}">
                <a16:creationId xmlns:a16="http://schemas.microsoft.com/office/drawing/2014/main" id="{D6AE6E19-815C-BF7D-6F04-A669B6AC6E08}"/>
              </a:ext>
            </a:extLst>
          </p:cNvPr>
          <p:cNvSpPr txBox="1"/>
          <p:nvPr/>
        </p:nvSpPr>
        <p:spPr>
          <a:xfrm>
            <a:off x="7191805" y="2742243"/>
            <a:ext cx="1575057"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C6C"/>
                </a:solidFill>
                <a:effectLst/>
                <a:uLnTx/>
                <a:uFillTx/>
                <a:latin typeface="Verdana"/>
                <a:ea typeface="+mn-ea"/>
                <a:cs typeface="+mn-cs"/>
              </a:rPr>
              <a:t>Local GS1 Office</a:t>
            </a:r>
            <a:endParaRPr kumimoji="0" lang="en-GB" sz="1100" b="0" i="0" u="none" strike="noStrike" kern="1200" cap="none" spc="0" normalizeH="0" baseline="0" noProof="0">
              <a:ln>
                <a:noFill/>
              </a:ln>
              <a:solidFill>
                <a:srgbClr val="002C6C"/>
              </a:solidFill>
              <a:effectLst/>
              <a:uLnTx/>
              <a:uFillTx/>
              <a:latin typeface="Verdana"/>
              <a:ea typeface="+mn-ea"/>
              <a:cs typeface="+mn-cs"/>
            </a:endParaRPr>
          </a:p>
        </p:txBody>
      </p:sp>
      <p:pic>
        <p:nvPicPr>
          <p:cNvPr id="9" name="Picture 8">
            <a:extLst>
              <a:ext uri="{FF2B5EF4-FFF2-40B4-BE49-F238E27FC236}">
                <a16:creationId xmlns:a16="http://schemas.microsoft.com/office/drawing/2014/main" id="{6423F843-B17B-9790-E50C-C441DCD3D78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567429" y="3123586"/>
            <a:ext cx="924477" cy="756390"/>
          </a:xfrm>
          <a:prstGeom prst="rect">
            <a:avLst/>
          </a:prstGeom>
        </p:spPr>
      </p:pic>
      <p:pic>
        <p:nvPicPr>
          <p:cNvPr id="4" name="Picture 3">
            <a:extLst>
              <a:ext uri="{FF2B5EF4-FFF2-40B4-BE49-F238E27FC236}">
                <a16:creationId xmlns:a16="http://schemas.microsoft.com/office/drawing/2014/main" id="{DE4067FB-AC29-BFC0-A09B-E2BFA21900F9}"/>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l="50687" r="3968" b="-281"/>
          <a:stretch/>
        </p:blipFill>
        <p:spPr>
          <a:xfrm>
            <a:off x="3115852" y="1453465"/>
            <a:ext cx="2485686" cy="2700326"/>
          </a:xfrm>
          <a:prstGeom prst="rect">
            <a:avLst/>
          </a:prstGeom>
        </p:spPr>
      </p:pic>
      <p:pic>
        <p:nvPicPr>
          <p:cNvPr id="7" name="Picture 6">
            <a:extLst>
              <a:ext uri="{FF2B5EF4-FFF2-40B4-BE49-F238E27FC236}">
                <a16:creationId xmlns:a16="http://schemas.microsoft.com/office/drawing/2014/main" id="{0A102DC3-4F9F-ACB1-6565-B3C3BA5ACC0D}"/>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l="50687" r="3968" b="-281"/>
          <a:stretch/>
        </p:blipFill>
        <p:spPr>
          <a:xfrm>
            <a:off x="6012027" y="1417238"/>
            <a:ext cx="1280446" cy="1391013"/>
          </a:xfrm>
          <a:prstGeom prst="rect">
            <a:avLst/>
          </a:prstGeom>
        </p:spPr>
      </p:pic>
      <p:pic>
        <p:nvPicPr>
          <p:cNvPr id="15" name="Picture 14">
            <a:extLst>
              <a:ext uri="{FF2B5EF4-FFF2-40B4-BE49-F238E27FC236}">
                <a16:creationId xmlns:a16="http://schemas.microsoft.com/office/drawing/2014/main" id="{DA3C0404-A7FF-8BD4-E71A-5A6E2384AB9D}"/>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l="50687" r="3968" b="-281"/>
          <a:stretch/>
        </p:blipFill>
        <p:spPr>
          <a:xfrm>
            <a:off x="7351421" y="1410121"/>
            <a:ext cx="1280446" cy="1391013"/>
          </a:xfrm>
          <a:prstGeom prst="rect">
            <a:avLst/>
          </a:prstGeom>
        </p:spPr>
      </p:pic>
      <p:pic>
        <p:nvPicPr>
          <p:cNvPr id="17" name="Picture 16">
            <a:extLst>
              <a:ext uri="{FF2B5EF4-FFF2-40B4-BE49-F238E27FC236}">
                <a16:creationId xmlns:a16="http://schemas.microsoft.com/office/drawing/2014/main" id="{C05FFFF4-8269-7C13-D625-5F3A35B56F3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l="50687" r="3968" b="-281"/>
          <a:stretch/>
        </p:blipFill>
        <p:spPr>
          <a:xfrm>
            <a:off x="6012027" y="2943601"/>
            <a:ext cx="1280446" cy="1391013"/>
          </a:xfrm>
          <a:prstGeom prst="rect">
            <a:avLst/>
          </a:prstGeom>
        </p:spPr>
      </p:pic>
      <p:sp>
        <p:nvSpPr>
          <p:cNvPr id="55" name="AutoShape 2">
            <a:hlinkClick r:id="rId8" action="ppaction://hlinksldjump"/>
            <a:extLst>
              <a:ext uri="{FF2B5EF4-FFF2-40B4-BE49-F238E27FC236}">
                <a16:creationId xmlns:a16="http://schemas.microsoft.com/office/drawing/2014/main" id="{30350BC3-B8E7-68B1-290F-3544A0CE0A97}"/>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WHY</a:t>
            </a:r>
          </a:p>
        </p:txBody>
      </p:sp>
      <p:sp>
        <p:nvSpPr>
          <p:cNvPr id="63" name="AutoShape 2">
            <a:hlinkClick r:id="rId9" action="ppaction://hlinksldjump"/>
            <a:extLst>
              <a:ext uri="{FF2B5EF4-FFF2-40B4-BE49-F238E27FC236}">
                <a16:creationId xmlns:a16="http://schemas.microsoft.com/office/drawing/2014/main" id="{210671EE-35BD-63C2-A486-E1F3EB5FC1CF}"/>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68" name="AutoShape 2">
            <a:hlinkClick r:id="rId10" action="ppaction://hlinksldjump"/>
            <a:extLst>
              <a:ext uri="{FF2B5EF4-FFF2-40B4-BE49-F238E27FC236}">
                <a16:creationId xmlns:a16="http://schemas.microsoft.com/office/drawing/2014/main" id="{3BF7B808-BCD3-4266-2EB1-42DA9F8AA32D}"/>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73" name="AutoShape 2">
            <a:hlinkClick r:id="rId11" action="ppaction://hlinksldjump"/>
            <a:extLst>
              <a:ext uri="{FF2B5EF4-FFF2-40B4-BE49-F238E27FC236}">
                <a16:creationId xmlns:a16="http://schemas.microsoft.com/office/drawing/2014/main" id="{06740704-C309-21DB-83D8-B9AFE3A206AC}"/>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74" name="AutoShape 2">
            <a:hlinkClick r:id="rId12" action="ppaction://hlinksldjump"/>
            <a:extLst>
              <a:ext uri="{FF2B5EF4-FFF2-40B4-BE49-F238E27FC236}">
                <a16:creationId xmlns:a16="http://schemas.microsoft.com/office/drawing/2014/main" id="{2C7658C3-CBBA-218D-99BF-96162945205E}"/>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REPORT &amp; LEARN</a:t>
            </a:r>
          </a:p>
        </p:txBody>
      </p:sp>
      <p:grpSp>
        <p:nvGrpSpPr>
          <p:cNvPr id="3" name="Group 2">
            <a:extLst>
              <a:ext uri="{FF2B5EF4-FFF2-40B4-BE49-F238E27FC236}">
                <a16:creationId xmlns:a16="http://schemas.microsoft.com/office/drawing/2014/main" id="{765259C2-0724-7A98-FCDA-F56D0FC6F94C}"/>
              </a:ext>
            </a:extLst>
          </p:cNvPr>
          <p:cNvGrpSpPr/>
          <p:nvPr/>
        </p:nvGrpSpPr>
        <p:grpSpPr>
          <a:xfrm>
            <a:off x="7405014" y="4531233"/>
            <a:ext cx="186825" cy="186825"/>
            <a:chOff x="9873352" y="6041644"/>
            <a:chExt cx="249100" cy="249100"/>
          </a:xfrm>
        </p:grpSpPr>
        <p:sp>
          <p:nvSpPr>
            <p:cNvPr id="10" name="Oval 9">
              <a:hlinkClick r:id="" action="ppaction://hlinkshowjump?jump=previousslide"/>
              <a:extLst>
                <a:ext uri="{FF2B5EF4-FFF2-40B4-BE49-F238E27FC236}">
                  <a16:creationId xmlns:a16="http://schemas.microsoft.com/office/drawing/2014/main" id="{6D558753-049C-C247-9B3B-0135A2672A24}"/>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1" name="Group 10">
              <a:extLst>
                <a:ext uri="{FF2B5EF4-FFF2-40B4-BE49-F238E27FC236}">
                  <a16:creationId xmlns:a16="http://schemas.microsoft.com/office/drawing/2014/main" id="{6DF544A4-8CBB-511D-02E7-82D8EE7E56AA}"/>
                </a:ext>
              </a:extLst>
            </p:cNvPr>
            <p:cNvGrpSpPr/>
            <p:nvPr userDrawn="1"/>
          </p:nvGrpSpPr>
          <p:grpSpPr>
            <a:xfrm>
              <a:off x="9971776" y="6136088"/>
              <a:ext cx="41137" cy="66044"/>
              <a:chOff x="3345327" y="4804129"/>
              <a:chExt cx="74099" cy="118964"/>
            </a:xfrm>
          </p:grpSpPr>
          <p:cxnSp>
            <p:nvCxnSpPr>
              <p:cNvPr id="12" name="Straight Connector 11">
                <a:hlinkClick r:id="" action="ppaction://hlinkshowjump?jump=previousslide"/>
                <a:extLst>
                  <a:ext uri="{FF2B5EF4-FFF2-40B4-BE49-F238E27FC236}">
                    <a16:creationId xmlns:a16="http://schemas.microsoft.com/office/drawing/2014/main" id="{9145F378-E781-066B-8B77-F3B035A8735F}"/>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hlinkClick r:id="" action="ppaction://hlinkshowjump?jump=previousslide"/>
                <a:extLst>
                  <a:ext uri="{FF2B5EF4-FFF2-40B4-BE49-F238E27FC236}">
                    <a16:creationId xmlns:a16="http://schemas.microsoft.com/office/drawing/2014/main" id="{C32A988D-8243-F195-9738-9DABF45A045B}"/>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14" name="Group 13">
            <a:extLst>
              <a:ext uri="{FF2B5EF4-FFF2-40B4-BE49-F238E27FC236}">
                <a16:creationId xmlns:a16="http://schemas.microsoft.com/office/drawing/2014/main" id="{6131C18B-B290-40D4-339D-F24DDECA96CF}"/>
              </a:ext>
            </a:extLst>
          </p:cNvPr>
          <p:cNvGrpSpPr/>
          <p:nvPr/>
        </p:nvGrpSpPr>
        <p:grpSpPr>
          <a:xfrm>
            <a:off x="7642346" y="4531233"/>
            <a:ext cx="186825" cy="186825"/>
            <a:chOff x="10189795" y="6045160"/>
            <a:chExt cx="249100" cy="249100"/>
          </a:xfrm>
        </p:grpSpPr>
        <p:sp>
          <p:nvSpPr>
            <p:cNvPr id="16" name="Oval 15">
              <a:hlinkClick r:id="" action="ppaction://hlinkshowjump?jump=nextslide"/>
              <a:extLst>
                <a:ext uri="{FF2B5EF4-FFF2-40B4-BE49-F238E27FC236}">
                  <a16:creationId xmlns:a16="http://schemas.microsoft.com/office/drawing/2014/main" id="{7CB6607A-C6BF-9BAF-EDA5-E879093CE5A2}"/>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9" name="Group 18">
              <a:extLst>
                <a:ext uri="{FF2B5EF4-FFF2-40B4-BE49-F238E27FC236}">
                  <a16:creationId xmlns:a16="http://schemas.microsoft.com/office/drawing/2014/main" id="{FD0FD1A0-FA35-D1A8-5086-CAB6205450C8}"/>
                </a:ext>
              </a:extLst>
            </p:cNvPr>
            <p:cNvGrpSpPr/>
            <p:nvPr userDrawn="1"/>
          </p:nvGrpSpPr>
          <p:grpSpPr>
            <a:xfrm flipH="1" flipV="1">
              <a:off x="10297292" y="6133992"/>
              <a:ext cx="41137" cy="66044"/>
              <a:chOff x="3345327" y="4804129"/>
              <a:chExt cx="74099" cy="118964"/>
            </a:xfrm>
          </p:grpSpPr>
          <p:cxnSp>
            <p:nvCxnSpPr>
              <p:cNvPr id="20" name="Straight Connector 19">
                <a:hlinkClick r:id="" action="ppaction://hlinkshowjump?jump=nextslide"/>
                <a:extLst>
                  <a:ext uri="{FF2B5EF4-FFF2-40B4-BE49-F238E27FC236}">
                    <a16:creationId xmlns:a16="http://schemas.microsoft.com/office/drawing/2014/main" id="{B14ADDD1-E31F-9057-64CF-5BAB9B53906D}"/>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hlinkClick r:id="" action="ppaction://hlinkshowjump?jump=nextslide"/>
                <a:extLst>
                  <a:ext uri="{FF2B5EF4-FFF2-40B4-BE49-F238E27FC236}">
                    <a16:creationId xmlns:a16="http://schemas.microsoft.com/office/drawing/2014/main" id="{41BB4E0B-213E-3070-FDFB-E7297BE10D76}"/>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22" name="Rounded Rectangle 14">
            <a:hlinkClick r:id="rId13"/>
            <a:extLst>
              <a:ext uri="{FF2B5EF4-FFF2-40B4-BE49-F238E27FC236}">
                <a16:creationId xmlns:a16="http://schemas.microsoft.com/office/drawing/2014/main" id="{A3B03952-9B8A-63DA-84E4-CBDC13D5FF6C}"/>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5/8</a:t>
            </a:r>
            <a:endParaRPr lang="en-US" sz="800" u="sng" dirty="0">
              <a:solidFill>
                <a:schemeClr val="bg2"/>
              </a:solidFill>
            </a:endParaRPr>
          </a:p>
        </p:txBody>
      </p:sp>
      <p:sp>
        <p:nvSpPr>
          <p:cNvPr id="23" name="Arrow: Right 88">
            <a:hlinkClick r:id="" action="ppaction://hlinkshowjump?jump=lastslideviewed"/>
            <a:extLst>
              <a:ext uri="{FF2B5EF4-FFF2-40B4-BE49-F238E27FC236}">
                <a16:creationId xmlns:a16="http://schemas.microsoft.com/office/drawing/2014/main" id="{4E3DE677-3675-BEAF-960C-096DB83273B2}"/>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27" name="Graphic 26">
            <a:hlinkClick r:id="rId14" action="ppaction://hlinksldjump"/>
            <a:extLst>
              <a:ext uri="{FF2B5EF4-FFF2-40B4-BE49-F238E27FC236}">
                <a16:creationId xmlns:a16="http://schemas.microsoft.com/office/drawing/2014/main" id="{0C4AF313-13E5-D9DE-8BC8-432970C6FEB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23621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Verdana"/>
              <a:ea typeface="+mn-ea"/>
              <a:cs typeface="+mn-cs"/>
            </a:endParaRPr>
          </a:p>
        </p:txBody>
      </p:sp>
      <p:sp>
        <p:nvSpPr>
          <p:cNvPr id="67" name="Espace réservé du texte 3">
            <a:hlinkClick r:id="" action="ppaction://noaction"/>
            <a:extLst>
              <a:ext uri="{FF2B5EF4-FFF2-40B4-BE49-F238E27FC236}">
                <a16:creationId xmlns:a16="http://schemas.microsoft.com/office/drawing/2014/main" id="{CD212E17-D61D-E46D-4066-74105FCE570C}"/>
              </a:ext>
            </a:extLst>
          </p:cNvPr>
          <p:cNvSpPr txBox="1">
            <a:spLocks/>
          </p:cNvSpPr>
          <p:nvPr>
            <p:custDataLst>
              <p:tags r:id="rId1"/>
            </p:custDataLst>
          </p:nvPr>
        </p:nvSpPr>
        <p:spPr>
          <a:xfrm>
            <a:off x="0" y="-1"/>
            <a:ext cx="2986130" cy="4445485"/>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10"/>
                      <a:stretch>
                        <a:fillRect/>
                      </a:stretch>
                    </p:blipFill>
                    <p:spPr>
                      <a:xfrm>
                        <a:off x="1191" y="1191"/>
                        <a:ext cx="1191" cy="1191"/>
                      </a:xfrm>
                      <a:prstGeom prst="rect">
                        <a:avLst/>
                      </a:prstGeom>
                    </p:spPr>
                  </p:pic>
                </p:oleObj>
              </mc:Fallback>
            </mc:AlternateContent>
          </a:graphicData>
        </a:graphic>
      </p:graphicFrame>
      <p:cxnSp>
        <p:nvCxnSpPr>
          <p:cNvPr id="24" name="Straight Connector 23">
            <a:extLst>
              <a:ext uri="{FF2B5EF4-FFF2-40B4-BE49-F238E27FC236}">
                <a16:creationId xmlns:a16="http://schemas.microsoft.com/office/drawing/2014/main" id="{519893C7-537A-402A-8E00-7C75FE4CFA9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Set Up Pilot</a:t>
            </a:r>
          </a:p>
        </p:txBody>
      </p:sp>
      <p:sp>
        <p:nvSpPr>
          <p:cNvPr id="65" name="Rounded Rectangle 93">
            <a:extLst>
              <a:ext uri="{FF2B5EF4-FFF2-40B4-BE49-F238E27FC236}">
                <a16:creationId xmlns:a16="http://schemas.microsoft.com/office/drawing/2014/main" id="{01ABCAFC-D64B-4E43-A740-9A67189CE7E7}"/>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HOW</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Oval 20">
            <a:extLst>
              <a:ext uri="{FF2B5EF4-FFF2-40B4-BE49-F238E27FC236}">
                <a16:creationId xmlns:a16="http://schemas.microsoft.com/office/drawing/2014/main" id="{738F8DA2-7CCF-4D3C-B0B6-4C117C1ACCD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7" name="Group 6">
            <a:extLst>
              <a:ext uri="{FF2B5EF4-FFF2-40B4-BE49-F238E27FC236}">
                <a16:creationId xmlns:a16="http://schemas.microsoft.com/office/drawing/2014/main" id="{E3D1F8EA-5D46-683D-99C9-5C68F45D39AA}"/>
              </a:ext>
            </a:extLst>
          </p:cNvPr>
          <p:cNvGrpSpPr/>
          <p:nvPr/>
        </p:nvGrpSpPr>
        <p:grpSpPr>
          <a:xfrm>
            <a:off x="3983809" y="1955509"/>
            <a:ext cx="3604246" cy="434022"/>
            <a:chOff x="3983809" y="1955509"/>
            <a:chExt cx="3604246" cy="434022"/>
          </a:xfrm>
        </p:grpSpPr>
        <p:sp>
          <p:nvSpPr>
            <p:cNvPr id="47" name="Eingekerbter Richtungspfeil 10">
              <a:extLst>
                <a:ext uri="{FF2B5EF4-FFF2-40B4-BE49-F238E27FC236}">
                  <a16:creationId xmlns:a16="http://schemas.microsoft.com/office/drawing/2014/main" id="{99566DE9-98D8-6A88-BAA4-C7D3280C6D3A}"/>
                </a:ext>
              </a:extLst>
            </p:cNvPr>
            <p:cNvSpPr/>
            <p:nvPr>
              <p:custDataLst>
                <p:tags r:id="rId6"/>
              </p:custDataLst>
            </p:nvPr>
          </p:nvSpPr>
          <p:spPr bwMode="auto">
            <a:xfrm rot="5400000">
              <a:off x="4179499" y="175981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marL="0" marR="0" lvl="0" indent="0" algn="ctr" defTabSz="685783"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Verdana"/>
                  <a:ea typeface="+mn-ea"/>
                  <a:cs typeface="+mn-cs"/>
                </a:rPr>
                <a:t>2</a:t>
              </a:r>
            </a:p>
          </p:txBody>
        </p:sp>
        <p:sp>
          <p:nvSpPr>
            <p:cNvPr id="48" name="Rectangle 47">
              <a:extLst>
                <a:ext uri="{FF2B5EF4-FFF2-40B4-BE49-F238E27FC236}">
                  <a16:creationId xmlns:a16="http://schemas.microsoft.com/office/drawing/2014/main" id="{645DF423-2A77-086D-D1F0-645FD2BF4C46}"/>
                </a:ext>
              </a:extLst>
            </p:cNvPr>
            <p:cNvSpPr/>
            <p:nvPr/>
          </p:nvSpPr>
          <p:spPr>
            <a:xfrm>
              <a:off x="4910067" y="1955510"/>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C6C"/>
                  </a:solidFill>
                  <a:effectLst/>
                  <a:uLnTx/>
                  <a:uFillTx/>
                  <a:latin typeface="Verdana"/>
                  <a:ea typeface="+mn-ea"/>
                  <a:cs typeface="+mn-cs"/>
                </a:rPr>
                <a:t>Prepare &amp; Mobilize</a:t>
              </a:r>
            </a:p>
          </p:txBody>
        </p:sp>
        <p:cxnSp>
          <p:nvCxnSpPr>
            <p:cNvPr id="53" name="Straight Connector 52">
              <a:extLst>
                <a:ext uri="{FF2B5EF4-FFF2-40B4-BE49-F238E27FC236}">
                  <a16:creationId xmlns:a16="http://schemas.microsoft.com/office/drawing/2014/main" id="{E3C7432A-3766-A67C-5CF5-992D6960C1AA}"/>
                </a:ext>
              </a:extLst>
            </p:cNvPr>
            <p:cNvCxnSpPr/>
            <p:nvPr/>
          </p:nvCxnSpPr>
          <p:spPr>
            <a:xfrm>
              <a:off x="4910067" y="2352234"/>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4A23202-654A-FB15-39D8-DDF9E0678287}"/>
              </a:ext>
            </a:extLst>
          </p:cNvPr>
          <p:cNvGrpSpPr/>
          <p:nvPr/>
        </p:nvGrpSpPr>
        <p:grpSpPr>
          <a:xfrm>
            <a:off x="3983809" y="1516481"/>
            <a:ext cx="3604246" cy="434022"/>
            <a:chOff x="3983809" y="1516481"/>
            <a:chExt cx="3604246" cy="434022"/>
          </a:xfrm>
        </p:grpSpPr>
        <p:sp>
          <p:nvSpPr>
            <p:cNvPr id="44" name="Eingekerbter Richtungspfeil 10">
              <a:extLst>
                <a:ext uri="{FF2B5EF4-FFF2-40B4-BE49-F238E27FC236}">
                  <a16:creationId xmlns:a16="http://schemas.microsoft.com/office/drawing/2014/main" id="{6438770E-1DCB-1A04-DA2F-0B052129BCD3}"/>
                </a:ext>
              </a:extLst>
            </p:cNvPr>
            <p:cNvSpPr/>
            <p:nvPr>
              <p:custDataLst>
                <p:tags r:id="rId5"/>
              </p:custDataLst>
            </p:nvPr>
          </p:nvSpPr>
          <p:spPr bwMode="auto">
            <a:xfrm rot="5400000">
              <a:off x="4179499" y="1320791"/>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marL="0" marR="0" lvl="0" indent="0" algn="ctr" defTabSz="685783"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Verdana"/>
                  <a:ea typeface="+mn-ea"/>
                  <a:cs typeface="+mn-cs"/>
                </a:rPr>
                <a:t>1</a:t>
              </a:r>
            </a:p>
          </p:txBody>
        </p:sp>
        <p:sp>
          <p:nvSpPr>
            <p:cNvPr id="46" name="Rectangle 45">
              <a:extLst>
                <a:ext uri="{FF2B5EF4-FFF2-40B4-BE49-F238E27FC236}">
                  <a16:creationId xmlns:a16="http://schemas.microsoft.com/office/drawing/2014/main" id="{16B8F4FA-51A8-1481-A6F4-24EB0508A7D2}"/>
                </a:ext>
              </a:extLst>
            </p:cNvPr>
            <p:cNvSpPr/>
            <p:nvPr/>
          </p:nvSpPr>
          <p:spPr>
            <a:xfrm>
              <a:off x="4910067" y="1516482"/>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C6C"/>
                  </a:solidFill>
                  <a:effectLst/>
                  <a:uLnTx/>
                  <a:uFillTx/>
                  <a:latin typeface="Verdana"/>
                  <a:ea typeface="+mn-ea"/>
                  <a:cs typeface="+mn-cs"/>
                </a:rPr>
                <a:t>Discovery</a:t>
              </a:r>
            </a:p>
          </p:txBody>
        </p:sp>
        <p:cxnSp>
          <p:nvCxnSpPr>
            <p:cNvPr id="54" name="Straight Connector 53">
              <a:extLst>
                <a:ext uri="{FF2B5EF4-FFF2-40B4-BE49-F238E27FC236}">
                  <a16:creationId xmlns:a16="http://schemas.microsoft.com/office/drawing/2014/main" id="{3FAA71B9-9E2E-74D1-4C41-729EA93A4E2E}"/>
                </a:ext>
              </a:extLst>
            </p:cNvPr>
            <p:cNvCxnSpPr/>
            <p:nvPr/>
          </p:nvCxnSpPr>
          <p:spPr>
            <a:xfrm>
              <a:off x="4910067" y="1913205"/>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990371A-DD92-9FF8-6DEA-D5638CA96026}"/>
              </a:ext>
            </a:extLst>
          </p:cNvPr>
          <p:cNvGrpSpPr/>
          <p:nvPr/>
        </p:nvGrpSpPr>
        <p:grpSpPr>
          <a:xfrm>
            <a:off x="3983296" y="2819433"/>
            <a:ext cx="3634023" cy="434022"/>
            <a:chOff x="3983296" y="2820347"/>
            <a:chExt cx="3634023" cy="434022"/>
          </a:xfrm>
        </p:grpSpPr>
        <p:sp>
          <p:nvSpPr>
            <p:cNvPr id="55" name="Eingekerbter Richtungspfeil 10">
              <a:extLst>
                <a:ext uri="{FF2B5EF4-FFF2-40B4-BE49-F238E27FC236}">
                  <a16:creationId xmlns:a16="http://schemas.microsoft.com/office/drawing/2014/main" id="{5ACC85D9-7190-3469-5506-451832AE9AFF}"/>
                </a:ext>
              </a:extLst>
            </p:cNvPr>
            <p:cNvSpPr/>
            <p:nvPr>
              <p:custDataLst>
                <p:tags r:id="rId4"/>
              </p:custDataLst>
            </p:nvPr>
          </p:nvSpPr>
          <p:spPr bwMode="auto">
            <a:xfrm rot="5400000">
              <a:off x="4178986" y="2624657"/>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marL="0" marR="0" lvl="0" indent="0" algn="ctr" defTabSz="685783"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Verdana"/>
                  <a:ea typeface="+mn-ea"/>
                  <a:cs typeface="+mn-cs"/>
                </a:rPr>
                <a:t>4</a:t>
              </a:r>
            </a:p>
          </p:txBody>
        </p:sp>
        <p:sp>
          <p:nvSpPr>
            <p:cNvPr id="56" name="Rectangle 55">
              <a:extLst>
                <a:ext uri="{FF2B5EF4-FFF2-40B4-BE49-F238E27FC236}">
                  <a16:creationId xmlns:a16="http://schemas.microsoft.com/office/drawing/2014/main" id="{6A34C449-19D4-4B48-6184-032B7E808777}"/>
                </a:ext>
              </a:extLst>
            </p:cNvPr>
            <p:cNvSpPr/>
            <p:nvPr/>
          </p:nvSpPr>
          <p:spPr>
            <a:xfrm>
              <a:off x="4939331" y="2821074"/>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C6C"/>
                  </a:solidFill>
                  <a:effectLst/>
                  <a:uLnTx/>
                  <a:uFillTx/>
                  <a:latin typeface="Verdana"/>
                  <a:ea typeface="+mn-ea"/>
                  <a:cs typeface="+mn-cs"/>
                </a:rPr>
                <a:t>Report &amp; Learn</a:t>
              </a:r>
            </a:p>
          </p:txBody>
        </p:sp>
      </p:grpSp>
      <p:grpSp>
        <p:nvGrpSpPr>
          <p:cNvPr id="9" name="Group 8">
            <a:extLst>
              <a:ext uri="{FF2B5EF4-FFF2-40B4-BE49-F238E27FC236}">
                <a16:creationId xmlns:a16="http://schemas.microsoft.com/office/drawing/2014/main" id="{21AEFF3F-CDF1-25B4-3094-15E891EB2553}"/>
              </a:ext>
            </a:extLst>
          </p:cNvPr>
          <p:cNvGrpSpPr/>
          <p:nvPr/>
        </p:nvGrpSpPr>
        <p:grpSpPr>
          <a:xfrm>
            <a:off x="3983296" y="2394538"/>
            <a:ext cx="3634023" cy="434022"/>
            <a:chOff x="3983296" y="2394538"/>
            <a:chExt cx="3634023" cy="434022"/>
          </a:xfrm>
        </p:grpSpPr>
        <p:sp>
          <p:nvSpPr>
            <p:cNvPr id="51" name="Eingekerbter Richtungspfeil 10">
              <a:extLst>
                <a:ext uri="{FF2B5EF4-FFF2-40B4-BE49-F238E27FC236}">
                  <a16:creationId xmlns:a16="http://schemas.microsoft.com/office/drawing/2014/main" id="{6AF735B1-3996-9AB9-85BC-3E918BD98C00}"/>
                </a:ext>
              </a:extLst>
            </p:cNvPr>
            <p:cNvSpPr/>
            <p:nvPr>
              <p:custDataLst>
                <p:tags r:id="rId3"/>
              </p:custDataLst>
            </p:nvPr>
          </p:nvSpPr>
          <p:spPr bwMode="auto">
            <a:xfrm rot="5400000">
              <a:off x="4178986" y="2198848"/>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marL="0" marR="0" lvl="0" indent="0" algn="ctr" defTabSz="685783"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Verdana"/>
                  <a:ea typeface="+mn-ea"/>
                  <a:cs typeface="+mn-cs"/>
                </a:rPr>
                <a:t>3</a:t>
              </a:r>
            </a:p>
          </p:txBody>
        </p:sp>
        <p:sp>
          <p:nvSpPr>
            <p:cNvPr id="52" name="Rectangle 51">
              <a:extLst>
                <a:ext uri="{FF2B5EF4-FFF2-40B4-BE49-F238E27FC236}">
                  <a16:creationId xmlns:a16="http://schemas.microsoft.com/office/drawing/2014/main" id="{5BD06324-B71B-86A0-1E48-3A38E55946D5}"/>
                </a:ext>
              </a:extLst>
            </p:cNvPr>
            <p:cNvSpPr/>
            <p:nvPr/>
          </p:nvSpPr>
          <p:spPr>
            <a:xfrm>
              <a:off x="4910067" y="2394539"/>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C6C"/>
                  </a:solidFill>
                  <a:effectLst/>
                  <a:uLnTx/>
                  <a:uFillTx/>
                  <a:latin typeface="Verdana"/>
                  <a:ea typeface="+mn-ea"/>
                  <a:cs typeface="+mn-cs"/>
                </a:rPr>
                <a:t>Execute</a:t>
              </a:r>
            </a:p>
          </p:txBody>
        </p:sp>
        <p:cxnSp>
          <p:nvCxnSpPr>
            <p:cNvPr id="66" name="Straight Connector 65">
              <a:extLst>
                <a:ext uri="{FF2B5EF4-FFF2-40B4-BE49-F238E27FC236}">
                  <a16:creationId xmlns:a16="http://schemas.microsoft.com/office/drawing/2014/main" id="{84EA1F3E-6ADD-2AC9-0D19-1E30A83A41F5}"/>
                </a:ext>
              </a:extLst>
            </p:cNvPr>
            <p:cNvCxnSpPr/>
            <p:nvPr/>
          </p:nvCxnSpPr>
          <p:spPr>
            <a:xfrm>
              <a:off x="4939331" y="2780177"/>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69" name="Graphic 68" descr="Gears with solid fill">
            <a:extLst>
              <a:ext uri="{FF2B5EF4-FFF2-40B4-BE49-F238E27FC236}">
                <a16:creationId xmlns:a16="http://schemas.microsoft.com/office/drawing/2014/main" id="{96B04269-2587-AB62-3A73-56DC67E487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023" y="712112"/>
            <a:ext cx="427671" cy="427671"/>
          </a:xfrm>
          <a:prstGeom prst="rect">
            <a:avLst/>
          </a:prstGeom>
        </p:spPr>
      </p:pic>
      <p:sp>
        <p:nvSpPr>
          <p:cNvPr id="70" name="Rectangle 69">
            <a:extLst>
              <a:ext uri="{FF2B5EF4-FFF2-40B4-BE49-F238E27FC236}">
                <a16:creationId xmlns:a16="http://schemas.microsoft.com/office/drawing/2014/main" id="{8CEAA9BE-1B8B-7F2D-3DCF-8F75BEC3A43C}"/>
              </a:ext>
            </a:extLst>
          </p:cNvPr>
          <p:cNvSpPr/>
          <p:nvPr/>
        </p:nvSpPr>
        <p:spPr>
          <a:xfrm>
            <a:off x="5054612" y="828003"/>
            <a:ext cx="2125878" cy="204580"/>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Pilot Steps</a:t>
            </a:r>
          </a:p>
        </p:txBody>
      </p:sp>
      <p:sp>
        <p:nvSpPr>
          <p:cNvPr id="63" name="Slide Number Placeholder 5">
            <a:extLst>
              <a:ext uri="{FF2B5EF4-FFF2-40B4-BE49-F238E27FC236}">
                <a16:creationId xmlns:a16="http://schemas.microsoft.com/office/drawing/2014/main" id="{ED23FE9E-3F33-4EDB-921C-5AC929A73050}"/>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smtClean="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8</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sp>
        <p:nvSpPr>
          <p:cNvPr id="34" name="AutoShape 2">
            <a:hlinkClick r:id="rId13" action="ppaction://hlinksldjump"/>
            <a:extLst>
              <a:ext uri="{FF2B5EF4-FFF2-40B4-BE49-F238E27FC236}">
                <a16:creationId xmlns:a16="http://schemas.microsoft.com/office/drawing/2014/main" id="{81EC0073-589C-8149-6DC4-96C960F96BEC}"/>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WHY</a:t>
            </a:r>
          </a:p>
        </p:txBody>
      </p:sp>
      <p:sp>
        <p:nvSpPr>
          <p:cNvPr id="36" name="AutoShape 2">
            <a:hlinkClick r:id="rId14" action="ppaction://hlinksldjump"/>
            <a:extLst>
              <a:ext uri="{FF2B5EF4-FFF2-40B4-BE49-F238E27FC236}">
                <a16:creationId xmlns:a16="http://schemas.microsoft.com/office/drawing/2014/main" id="{8B1F6C25-DE1D-7D43-588E-C46FAD74832F}"/>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37" name="AutoShape 2">
            <a:hlinkClick r:id="rId15" action="ppaction://hlinksldjump"/>
            <a:extLst>
              <a:ext uri="{FF2B5EF4-FFF2-40B4-BE49-F238E27FC236}">
                <a16:creationId xmlns:a16="http://schemas.microsoft.com/office/drawing/2014/main" id="{7D602C27-CEE9-7D8E-AD2B-A2D8784A1FE7}"/>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38" name="AutoShape 2">
            <a:hlinkClick r:id="rId16" action="ppaction://hlinksldjump"/>
            <a:extLst>
              <a:ext uri="{FF2B5EF4-FFF2-40B4-BE49-F238E27FC236}">
                <a16:creationId xmlns:a16="http://schemas.microsoft.com/office/drawing/2014/main" id="{D2AB691A-DE54-D973-22E3-003E22F2B9E2}"/>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40" name="AutoShape 2">
            <a:hlinkClick r:id="rId17" action="ppaction://hlinksldjump"/>
            <a:extLst>
              <a:ext uri="{FF2B5EF4-FFF2-40B4-BE49-F238E27FC236}">
                <a16:creationId xmlns:a16="http://schemas.microsoft.com/office/drawing/2014/main" id="{D80138FB-3B6A-9621-84A4-86B56B72F95D}"/>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grpSp>
        <p:nvGrpSpPr>
          <p:cNvPr id="4" name="Group 3">
            <a:extLst>
              <a:ext uri="{FF2B5EF4-FFF2-40B4-BE49-F238E27FC236}">
                <a16:creationId xmlns:a16="http://schemas.microsoft.com/office/drawing/2014/main" id="{5243E6CE-E3BB-8EAC-9C59-0C9A2C968564}"/>
              </a:ext>
            </a:extLst>
          </p:cNvPr>
          <p:cNvGrpSpPr/>
          <p:nvPr/>
        </p:nvGrpSpPr>
        <p:grpSpPr>
          <a:xfrm>
            <a:off x="7405014" y="4531233"/>
            <a:ext cx="186825" cy="186825"/>
            <a:chOff x="9873352" y="6041644"/>
            <a:chExt cx="249100" cy="249100"/>
          </a:xfrm>
        </p:grpSpPr>
        <p:sp>
          <p:nvSpPr>
            <p:cNvPr id="6" name="Oval 5">
              <a:hlinkClick r:id="" action="ppaction://hlinkshowjump?jump=previousslide"/>
              <a:extLst>
                <a:ext uri="{FF2B5EF4-FFF2-40B4-BE49-F238E27FC236}">
                  <a16:creationId xmlns:a16="http://schemas.microsoft.com/office/drawing/2014/main" id="{849D773F-0052-36A7-D981-79C98396FBF8}"/>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DD6612CF-C459-DCBD-D546-466FFB43F0C8}"/>
                </a:ext>
              </a:extLst>
            </p:cNvPr>
            <p:cNvGrpSpPr/>
            <p:nvPr userDrawn="1"/>
          </p:nvGrpSpPr>
          <p:grpSpPr>
            <a:xfrm>
              <a:off x="9971776" y="6136088"/>
              <a:ext cx="41137" cy="66044"/>
              <a:chOff x="3345327" y="4804129"/>
              <a:chExt cx="74099" cy="118964"/>
            </a:xfrm>
          </p:grpSpPr>
          <p:cxnSp>
            <p:nvCxnSpPr>
              <p:cNvPr id="10" name="Straight Connector 9">
                <a:hlinkClick r:id="" action="ppaction://hlinkshowjump?jump=previousslide"/>
                <a:extLst>
                  <a:ext uri="{FF2B5EF4-FFF2-40B4-BE49-F238E27FC236}">
                    <a16:creationId xmlns:a16="http://schemas.microsoft.com/office/drawing/2014/main" id="{A585603B-7C50-5AAF-93FA-BA526BB82074}"/>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hlinkClick r:id="" action="ppaction://hlinkshowjump?jump=previousslide"/>
                <a:extLst>
                  <a:ext uri="{FF2B5EF4-FFF2-40B4-BE49-F238E27FC236}">
                    <a16:creationId xmlns:a16="http://schemas.microsoft.com/office/drawing/2014/main" id="{5491999B-B785-8764-182C-BE9148DD25C9}"/>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13" name="Group 12">
            <a:extLst>
              <a:ext uri="{FF2B5EF4-FFF2-40B4-BE49-F238E27FC236}">
                <a16:creationId xmlns:a16="http://schemas.microsoft.com/office/drawing/2014/main" id="{22EA0C1A-FF5A-E44B-69E2-02D8BDB7512B}"/>
              </a:ext>
            </a:extLst>
          </p:cNvPr>
          <p:cNvGrpSpPr/>
          <p:nvPr/>
        </p:nvGrpSpPr>
        <p:grpSpPr>
          <a:xfrm>
            <a:off x="7642346" y="4531233"/>
            <a:ext cx="186825" cy="186825"/>
            <a:chOff x="10189795" y="6045160"/>
            <a:chExt cx="249100" cy="249100"/>
          </a:xfrm>
        </p:grpSpPr>
        <p:sp>
          <p:nvSpPr>
            <p:cNvPr id="14" name="Oval 13">
              <a:hlinkClick r:id="" action="ppaction://hlinkshowjump?jump=nextslide"/>
              <a:extLst>
                <a:ext uri="{FF2B5EF4-FFF2-40B4-BE49-F238E27FC236}">
                  <a16:creationId xmlns:a16="http://schemas.microsoft.com/office/drawing/2014/main" id="{BE4DCBAF-425B-7DDE-BBE9-FA72DD28184B}"/>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5" name="Group 14">
              <a:extLst>
                <a:ext uri="{FF2B5EF4-FFF2-40B4-BE49-F238E27FC236}">
                  <a16:creationId xmlns:a16="http://schemas.microsoft.com/office/drawing/2014/main" id="{AC27CBCC-091C-2BA5-9D6D-4D6F52AFDA77}"/>
                </a:ext>
              </a:extLst>
            </p:cNvPr>
            <p:cNvGrpSpPr/>
            <p:nvPr userDrawn="1"/>
          </p:nvGrpSpPr>
          <p:grpSpPr>
            <a:xfrm flipH="1" flipV="1">
              <a:off x="10297292" y="6133992"/>
              <a:ext cx="41137" cy="66044"/>
              <a:chOff x="3345327" y="4804129"/>
              <a:chExt cx="74099" cy="118964"/>
            </a:xfrm>
          </p:grpSpPr>
          <p:cxnSp>
            <p:nvCxnSpPr>
              <p:cNvPr id="16" name="Straight Connector 15">
                <a:hlinkClick r:id="" action="ppaction://hlinkshowjump?jump=nextslide"/>
                <a:extLst>
                  <a:ext uri="{FF2B5EF4-FFF2-40B4-BE49-F238E27FC236}">
                    <a16:creationId xmlns:a16="http://schemas.microsoft.com/office/drawing/2014/main" id="{26B61F06-9D72-93A4-DC53-E9FBAB67AADA}"/>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hlinkClick r:id="" action="ppaction://hlinkshowjump?jump=nextslide"/>
                <a:extLst>
                  <a:ext uri="{FF2B5EF4-FFF2-40B4-BE49-F238E27FC236}">
                    <a16:creationId xmlns:a16="http://schemas.microsoft.com/office/drawing/2014/main" id="{3CF97920-3C6B-EF46-A2F5-189E53393B58}"/>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8" name="Rounded Rectangle 14">
            <a:hlinkClick r:id="rId18"/>
            <a:extLst>
              <a:ext uri="{FF2B5EF4-FFF2-40B4-BE49-F238E27FC236}">
                <a16:creationId xmlns:a16="http://schemas.microsoft.com/office/drawing/2014/main" id="{BAE78AB6-D489-B543-6CA0-E400D70F5978}"/>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6/8</a:t>
            </a:r>
            <a:endParaRPr lang="en-US" sz="800" u="sng" dirty="0">
              <a:solidFill>
                <a:schemeClr val="bg2"/>
              </a:solidFill>
            </a:endParaRPr>
          </a:p>
        </p:txBody>
      </p:sp>
      <p:sp>
        <p:nvSpPr>
          <p:cNvPr id="19" name="Arrow: Right 88">
            <a:hlinkClick r:id="" action="ppaction://hlinkshowjump?jump=lastslideviewed"/>
            <a:extLst>
              <a:ext uri="{FF2B5EF4-FFF2-40B4-BE49-F238E27FC236}">
                <a16:creationId xmlns:a16="http://schemas.microsoft.com/office/drawing/2014/main" id="{D705A132-8988-F7D0-9B43-38F9B3056F1A}"/>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22" name="Graphic 21">
            <a:hlinkClick r:id="rId19" action="ppaction://hlinksldjump"/>
            <a:extLst>
              <a:ext uri="{FF2B5EF4-FFF2-40B4-BE49-F238E27FC236}">
                <a16:creationId xmlns:a16="http://schemas.microsoft.com/office/drawing/2014/main" id="{BA241616-444A-D498-CDFE-E15390829DE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356408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2B89742C-C9DC-40C1-AEAA-87A777DBF2A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C40996-74A0-45C3-AD14-40279A3F29AC}"/>
              </a:ext>
            </a:extLst>
          </p:cNvPr>
          <p:cNvSpPr/>
          <p:nvPr/>
        </p:nvSpPr>
        <p:spPr>
          <a:xfrm>
            <a:off x="1966" y="-11359"/>
            <a:ext cx="2993588" cy="4445491"/>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7" name="Title 1">
            <a:extLst>
              <a:ext uri="{FF2B5EF4-FFF2-40B4-BE49-F238E27FC236}">
                <a16:creationId xmlns:a16="http://schemas.microsoft.com/office/drawing/2014/main" id="{B7E3CED6-E3D4-4124-84D3-031096F9305F}"/>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Reporting &amp; Learning</a:t>
            </a:r>
          </a:p>
        </p:txBody>
      </p:sp>
      <p:sp>
        <p:nvSpPr>
          <p:cNvPr id="161" name="Rectangle 160">
            <a:extLst>
              <a:ext uri="{FF2B5EF4-FFF2-40B4-BE49-F238E27FC236}">
                <a16:creationId xmlns:a16="http://schemas.microsoft.com/office/drawing/2014/main" id="{9367CCFA-54C0-4261-8085-E422DD1ABA7D}"/>
              </a:ext>
            </a:extLst>
          </p:cNvPr>
          <p:cNvSpPr>
            <a:spLocks/>
          </p:cNvSpPr>
          <p:nvPr/>
        </p:nvSpPr>
        <p:spPr>
          <a:xfrm>
            <a:off x="3399299" y="1215016"/>
            <a:ext cx="5292123" cy="462331"/>
          </a:xfrm>
          <a:prstGeom prst="rect">
            <a:avLst/>
          </a:prstGeom>
          <a:noFill/>
          <a:ln w="12700" cap="flat" cmpd="sng" algn="ctr">
            <a:noFill/>
            <a:prstDash val="solid"/>
          </a:ln>
          <a:effectLst/>
        </p:spPr>
        <p:txBody>
          <a:bodyPr wrap="square" tIns="54000" rtlCol="0" anchor="t">
            <a:spAutoFit/>
          </a:bodyPr>
          <a:lstStyle/>
          <a:p>
            <a:pPr marL="0" marR="0" lvl="1" indent="0" algn="l" defTabSz="685800" rtl="0" eaLnBrk="1" fontAlgn="base" latinLnBrk="0" hangingPunct="1">
              <a:lnSpc>
                <a:spcPct val="100000"/>
              </a:lnSpc>
              <a:spcBef>
                <a:spcPts val="0"/>
              </a:spcBef>
              <a:spcAft>
                <a:spcPts val="300"/>
              </a:spcAft>
              <a:buClr>
                <a:srgbClr val="8DB9CA"/>
              </a:buClr>
              <a:buSzTx/>
              <a:buFontTx/>
              <a:buNone/>
              <a:tabLst/>
              <a:defRPr/>
            </a:pPr>
            <a:r>
              <a:rPr kumimoji="0" lang="en-US" sz="1050" b="0" i="0" u="none" strike="noStrike" kern="1200" cap="none" spc="0" normalizeH="0" baseline="0" noProof="0">
                <a:ln>
                  <a:noFill/>
                </a:ln>
                <a:solidFill>
                  <a:srgbClr val="002C6C"/>
                </a:solidFill>
                <a:effectLst/>
                <a:uLnTx/>
                <a:uFillTx/>
                <a:latin typeface="Verdana"/>
                <a:ea typeface="+mn-ea"/>
                <a:cs typeface="+mn-cs"/>
              </a:rPr>
              <a:t>Tools available for sharing your 2D pilot with the GS1 community:</a:t>
            </a:r>
          </a:p>
          <a:p>
            <a:pPr marL="0" marR="0" lvl="1" indent="0" algn="l" defTabSz="685800" rtl="0" eaLnBrk="1" fontAlgn="base" latinLnBrk="0" hangingPunct="1">
              <a:lnSpc>
                <a:spcPct val="100000"/>
              </a:lnSpc>
              <a:spcBef>
                <a:spcPts val="0"/>
              </a:spcBef>
              <a:spcAft>
                <a:spcPts val="300"/>
              </a:spcAft>
              <a:buClr>
                <a:srgbClr val="8DB9CA"/>
              </a:buClr>
              <a:buSzTx/>
              <a:buFontTx/>
              <a:buNone/>
              <a:tabLst/>
              <a:defRPr/>
            </a:pPr>
            <a:endParaRPr kumimoji="0" lang="en-US" sz="1050" b="0" i="0" u="none" strike="noStrike" kern="1200" cap="none" spc="0" normalizeH="0" baseline="0" noProof="0">
              <a:ln>
                <a:noFill/>
              </a:ln>
              <a:solidFill>
                <a:srgbClr val="002C6C"/>
              </a:solidFill>
              <a:effectLst/>
              <a:uLnTx/>
              <a:uFillTx/>
              <a:latin typeface="Verdana"/>
              <a:ea typeface="+mn-ea"/>
              <a:cs typeface="+mn-cs"/>
            </a:endParaRPr>
          </a:p>
        </p:txBody>
      </p:sp>
      <p:sp>
        <p:nvSpPr>
          <p:cNvPr id="163" name="Rounded Rectangle 93">
            <a:extLst>
              <a:ext uri="{FF2B5EF4-FFF2-40B4-BE49-F238E27FC236}">
                <a16:creationId xmlns:a16="http://schemas.microsoft.com/office/drawing/2014/main" id="{1F790F16-0370-49DD-944C-B19C47A1982E}"/>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SHARE</a:t>
            </a:r>
          </a:p>
        </p:txBody>
      </p:sp>
      <p:grpSp>
        <p:nvGrpSpPr>
          <p:cNvPr id="165" name="Group 164">
            <a:extLst>
              <a:ext uri="{FF2B5EF4-FFF2-40B4-BE49-F238E27FC236}">
                <a16:creationId xmlns:a16="http://schemas.microsoft.com/office/drawing/2014/main" id="{C28B03AE-1BEB-4D6D-B861-36970DC91F9F}"/>
              </a:ext>
            </a:extLst>
          </p:cNvPr>
          <p:cNvGrpSpPr/>
          <p:nvPr/>
        </p:nvGrpSpPr>
        <p:grpSpPr>
          <a:xfrm>
            <a:off x="3396767" y="698010"/>
            <a:ext cx="456300" cy="455879"/>
            <a:chOff x="4727848" y="1172232"/>
            <a:chExt cx="608400" cy="607839"/>
          </a:xfrm>
        </p:grpSpPr>
        <p:sp>
          <p:nvSpPr>
            <p:cNvPr id="183" name="Oval 20">
              <a:extLst>
                <a:ext uri="{FF2B5EF4-FFF2-40B4-BE49-F238E27FC236}">
                  <a16:creationId xmlns:a16="http://schemas.microsoft.com/office/drawing/2014/main" id="{4D340028-40E8-4C6D-B7B9-5DFC33ED72B6}"/>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184" name="Groupe 355">
              <a:extLst>
                <a:ext uri="{FF2B5EF4-FFF2-40B4-BE49-F238E27FC236}">
                  <a16:creationId xmlns:a16="http://schemas.microsoft.com/office/drawing/2014/main" id="{275843DB-05DB-4A37-B19F-FB07390220B3}"/>
                </a:ext>
              </a:extLst>
            </p:cNvPr>
            <p:cNvGrpSpPr/>
            <p:nvPr/>
          </p:nvGrpSpPr>
          <p:grpSpPr>
            <a:xfrm>
              <a:off x="4869881" y="1285172"/>
              <a:ext cx="323920" cy="381923"/>
              <a:chOff x="9153875" y="3671977"/>
              <a:chExt cx="363537" cy="428625"/>
            </a:xfrm>
            <a:solidFill>
              <a:srgbClr val="007D74"/>
            </a:solidFill>
          </p:grpSpPr>
          <p:sp>
            <p:nvSpPr>
              <p:cNvPr id="185" name="Freeform 76">
                <a:extLst>
                  <a:ext uri="{FF2B5EF4-FFF2-40B4-BE49-F238E27FC236}">
                    <a16:creationId xmlns:a16="http://schemas.microsoft.com/office/drawing/2014/main" id="{2E3DDE06-D01B-4AA6-997E-4C091DC9D2F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6" name="Freeform 77">
                <a:extLst>
                  <a:ext uri="{FF2B5EF4-FFF2-40B4-BE49-F238E27FC236}">
                    <a16:creationId xmlns:a16="http://schemas.microsoft.com/office/drawing/2014/main" id="{DC326712-F3B0-4286-B89C-04A34A7DA855}"/>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7" name="Freeform 78">
                <a:extLst>
                  <a:ext uri="{FF2B5EF4-FFF2-40B4-BE49-F238E27FC236}">
                    <a16:creationId xmlns:a16="http://schemas.microsoft.com/office/drawing/2014/main" id="{D7F5A576-A683-4F59-A237-5DEBFADA158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8" name="Freeform 79">
                <a:extLst>
                  <a:ext uri="{FF2B5EF4-FFF2-40B4-BE49-F238E27FC236}">
                    <a16:creationId xmlns:a16="http://schemas.microsoft.com/office/drawing/2014/main" id="{6CABD4D8-5358-4241-804C-2539B74C95C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9" name="Freeform 80">
                <a:extLst>
                  <a:ext uri="{FF2B5EF4-FFF2-40B4-BE49-F238E27FC236}">
                    <a16:creationId xmlns:a16="http://schemas.microsoft.com/office/drawing/2014/main" id="{63BC9C4B-7A20-41B1-8224-C0CB856C90C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90" name="Freeform 81">
                <a:extLst>
                  <a:ext uri="{FF2B5EF4-FFF2-40B4-BE49-F238E27FC236}">
                    <a16:creationId xmlns:a16="http://schemas.microsoft.com/office/drawing/2014/main" id="{7F91EF8F-25A3-477D-A33C-37A4324031D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cxnSp>
        <p:nvCxnSpPr>
          <p:cNvPr id="72" name="Straight Connector 71">
            <a:extLst>
              <a:ext uri="{FF2B5EF4-FFF2-40B4-BE49-F238E27FC236}">
                <a16:creationId xmlns:a16="http://schemas.microsoft.com/office/drawing/2014/main" id="{4D975BE0-A734-4193-9757-C3E4651BA5B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4" name="Rounded Rectangle 93">
            <a:extLst>
              <a:ext uri="{FF2B5EF4-FFF2-40B4-BE49-F238E27FC236}">
                <a16:creationId xmlns:a16="http://schemas.microsoft.com/office/drawing/2014/main" id="{6212978B-01F6-4A5A-A7D7-FD87CF87AAD9}"/>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REPORTING</a:t>
            </a:r>
          </a:p>
        </p:txBody>
      </p:sp>
      <p:sp>
        <p:nvSpPr>
          <p:cNvPr id="95" name="Oval 20">
            <a:extLst>
              <a:ext uri="{FF2B5EF4-FFF2-40B4-BE49-F238E27FC236}">
                <a16:creationId xmlns:a16="http://schemas.microsoft.com/office/drawing/2014/main" id="{E6FBB61F-4ADB-43F8-A5ED-CF4605C8133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97" name="Groupe 243">
            <a:extLst>
              <a:ext uri="{FF2B5EF4-FFF2-40B4-BE49-F238E27FC236}">
                <a16:creationId xmlns:a16="http://schemas.microsoft.com/office/drawing/2014/main" id="{1697A546-38D3-45FD-8286-6C7DBC4E0853}"/>
              </a:ext>
            </a:extLst>
          </p:cNvPr>
          <p:cNvGrpSpPr/>
          <p:nvPr/>
        </p:nvGrpSpPr>
        <p:grpSpPr>
          <a:xfrm>
            <a:off x="244831" y="794065"/>
            <a:ext cx="212594" cy="249503"/>
            <a:chOff x="7826375" y="766763"/>
            <a:chExt cx="412750" cy="501651"/>
          </a:xfrm>
          <a:solidFill>
            <a:schemeClr val="tx2"/>
          </a:solidFill>
        </p:grpSpPr>
        <p:sp>
          <p:nvSpPr>
            <p:cNvPr id="102" name="Freeform 103">
              <a:extLst>
                <a:ext uri="{FF2B5EF4-FFF2-40B4-BE49-F238E27FC236}">
                  <a16:creationId xmlns:a16="http://schemas.microsoft.com/office/drawing/2014/main" id="{CE63DAD3-72C7-48F0-B23F-8A23CE9DE992}"/>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6" name="Freeform 104">
              <a:extLst>
                <a:ext uri="{FF2B5EF4-FFF2-40B4-BE49-F238E27FC236}">
                  <a16:creationId xmlns:a16="http://schemas.microsoft.com/office/drawing/2014/main" id="{EC8FAA98-E6B8-4216-AA61-53B557A16A42}"/>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7" name="Freeform 105">
              <a:extLst>
                <a:ext uri="{FF2B5EF4-FFF2-40B4-BE49-F238E27FC236}">
                  <a16:creationId xmlns:a16="http://schemas.microsoft.com/office/drawing/2014/main" id="{E30AE798-320D-449B-8CCF-F80936002354}"/>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8" name="Freeform 106">
              <a:extLst>
                <a:ext uri="{FF2B5EF4-FFF2-40B4-BE49-F238E27FC236}">
                  <a16:creationId xmlns:a16="http://schemas.microsoft.com/office/drawing/2014/main" id="{09BF18D4-3149-4AE2-9939-9DD827B5B376}"/>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9" name="Rectangle 107">
              <a:extLst>
                <a:ext uri="{FF2B5EF4-FFF2-40B4-BE49-F238E27FC236}">
                  <a16:creationId xmlns:a16="http://schemas.microsoft.com/office/drawing/2014/main" id="{1ABE26ED-C8C4-42E8-BDAF-4821FD806720}"/>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0" name="Freeform 108">
              <a:extLst>
                <a:ext uri="{FF2B5EF4-FFF2-40B4-BE49-F238E27FC236}">
                  <a16:creationId xmlns:a16="http://schemas.microsoft.com/office/drawing/2014/main" id="{143F6EA2-F518-472B-ACAD-ED5A06EAD63D}"/>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1" name="Freeform 109">
              <a:extLst>
                <a:ext uri="{FF2B5EF4-FFF2-40B4-BE49-F238E27FC236}">
                  <a16:creationId xmlns:a16="http://schemas.microsoft.com/office/drawing/2014/main" id="{7E3EBD4F-0EFB-4446-AEAE-5EB55523E936}"/>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2" name="Rectangle 110">
              <a:extLst>
                <a:ext uri="{FF2B5EF4-FFF2-40B4-BE49-F238E27FC236}">
                  <a16:creationId xmlns:a16="http://schemas.microsoft.com/office/drawing/2014/main" id="{B115B3A9-E16F-411F-B4ED-AA67AC138BE9}"/>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3" name="Rectangle 111">
              <a:extLst>
                <a:ext uri="{FF2B5EF4-FFF2-40B4-BE49-F238E27FC236}">
                  <a16:creationId xmlns:a16="http://schemas.microsoft.com/office/drawing/2014/main" id="{48AE0402-C728-4D88-B79E-C999AE1900F8}"/>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4" name="Rectangle 112">
              <a:extLst>
                <a:ext uri="{FF2B5EF4-FFF2-40B4-BE49-F238E27FC236}">
                  <a16:creationId xmlns:a16="http://schemas.microsoft.com/office/drawing/2014/main" id="{A5008BE3-2EC9-4BFD-BAEC-1D640470F555}"/>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5" name="Freeform 113">
              <a:extLst>
                <a:ext uri="{FF2B5EF4-FFF2-40B4-BE49-F238E27FC236}">
                  <a16:creationId xmlns:a16="http://schemas.microsoft.com/office/drawing/2014/main" id="{3D2703EC-BFDA-44C2-ABE7-6F37E104642C}"/>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sp>
        <p:nvSpPr>
          <p:cNvPr id="52" name="Slide Number Placeholder 5">
            <a:extLst>
              <a:ext uri="{FF2B5EF4-FFF2-40B4-BE49-F238E27FC236}">
                <a16:creationId xmlns:a16="http://schemas.microsoft.com/office/drawing/2014/main" id="{88D3641E-F60C-4A18-B114-77296B59A03A}"/>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smtClean="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9</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pic>
        <p:nvPicPr>
          <p:cNvPr id="6" name="Picture 5">
            <a:extLst>
              <a:ext uri="{FF2B5EF4-FFF2-40B4-BE49-F238E27FC236}">
                <a16:creationId xmlns:a16="http://schemas.microsoft.com/office/drawing/2014/main" id="{6C0D01FB-71D3-8C10-3192-F78BB6CC727B}"/>
              </a:ext>
            </a:extLst>
          </p:cNvPr>
          <p:cNvPicPr>
            <a:picLocks noChangeAspect="1"/>
          </p:cNvPicPr>
          <p:nvPr/>
        </p:nvPicPr>
        <p:blipFill rotWithShape="1">
          <a:blip r:embed="rId3"/>
          <a:srcRect l="27197" t="24081" r="6718" b="28776"/>
          <a:stretch/>
        </p:blipFill>
        <p:spPr>
          <a:xfrm>
            <a:off x="3106882" y="1578147"/>
            <a:ext cx="3857398" cy="1834483"/>
          </a:xfrm>
          <a:prstGeom prst="rect">
            <a:avLst/>
          </a:prstGeom>
        </p:spPr>
      </p:pic>
      <p:pic>
        <p:nvPicPr>
          <p:cNvPr id="9" name="Picture 8">
            <a:extLst>
              <a:ext uri="{FF2B5EF4-FFF2-40B4-BE49-F238E27FC236}">
                <a16:creationId xmlns:a16="http://schemas.microsoft.com/office/drawing/2014/main" id="{5FB431D4-47A2-EC95-C293-D1028388E08F}"/>
              </a:ext>
            </a:extLst>
          </p:cNvPr>
          <p:cNvPicPr>
            <a:picLocks noChangeAspect="1"/>
          </p:cNvPicPr>
          <p:nvPr/>
        </p:nvPicPr>
        <p:blipFill rotWithShape="1">
          <a:blip r:embed="rId4"/>
          <a:srcRect l="27572" t="23729" r="8759" b="27990"/>
          <a:stretch/>
        </p:blipFill>
        <p:spPr>
          <a:xfrm>
            <a:off x="4182153" y="1985092"/>
            <a:ext cx="3635555" cy="1837944"/>
          </a:xfrm>
          <a:prstGeom prst="rect">
            <a:avLst/>
          </a:prstGeom>
        </p:spPr>
      </p:pic>
      <p:pic>
        <p:nvPicPr>
          <p:cNvPr id="11" name="Picture 10">
            <a:extLst>
              <a:ext uri="{FF2B5EF4-FFF2-40B4-BE49-F238E27FC236}">
                <a16:creationId xmlns:a16="http://schemas.microsoft.com/office/drawing/2014/main" id="{E179C321-36E9-EEE6-0744-32137206ADDE}"/>
              </a:ext>
            </a:extLst>
          </p:cNvPr>
          <p:cNvPicPr>
            <a:picLocks noChangeAspect="1"/>
          </p:cNvPicPr>
          <p:nvPr/>
        </p:nvPicPr>
        <p:blipFill rotWithShape="1">
          <a:blip r:embed="rId5"/>
          <a:srcRect l="27871" t="22207" r="6944" b="27314"/>
          <a:stretch/>
        </p:blipFill>
        <p:spPr>
          <a:xfrm>
            <a:off x="5035581" y="2390727"/>
            <a:ext cx="3719481" cy="1920240"/>
          </a:xfrm>
          <a:prstGeom prst="rect">
            <a:avLst/>
          </a:prstGeom>
        </p:spPr>
      </p:pic>
      <p:sp>
        <p:nvSpPr>
          <p:cNvPr id="32" name="AutoShape 2">
            <a:hlinkClick r:id="rId6" action="ppaction://hlinksldjump"/>
            <a:extLst>
              <a:ext uri="{FF2B5EF4-FFF2-40B4-BE49-F238E27FC236}">
                <a16:creationId xmlns:a16="http://schemas.microsoft.com/office/drawing/2014/main" id="{BE22362A-F910-5D66-EDBD-87A278585FF5}"/>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888B8D">
                    <a:lumMod val="60000"/>
                    <a:lumOff val="40000"/>
                  </a:srgbClr>
                </a:solidFill>
                <a:effectLst/>
                <a:uLnTx/>
                <a:uFillTx/>
                <a:latin typeface="Verdana"/>
                <a:ea typeface="+mn-ea"/>
                <a:cs typeface="+mn-cs"/>
              </a:rPr>
              <a:t>WHY</a:t>
            </a:r>
          </a:p>
        </p:txBody>
      </p:sp>
      <p:sp>
        <p:nvSpPr>
          <p:cNvPr id="34" name="AutoShape 2">
            <a:hlinkClick r:id="rId7" action="ppaction://hlinksldjump"/>
            <a:extLst>
              <a:ext uri="{FF2B5EF4-FFF2-40B4-BE49-F238E27FC236}">
                <a16:creationId xmlns:a16="http://schemas.microsoft.com/office/drawing/2014/main" id="{0F0073DA-6D59-8ABD-E27D-DECF58C7A0E5}"/>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35" name="AutoShape 2">
            <a:hlinkClick r:id="rId8" action="ppaction://hlinksldjump"/>
            <a:extLst>
              <a:ext uri="{FF2B5EF4-FFF2-40B4-BE49-F238E27FC236}">
                <a16:creationId xmlns:a16="http://schemas.microsoft.com/office/drawing/2014/main" id="{C4F34027-0F38-0541-7C6B-A6C0DC7F423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36" name="AutoShape 2">
            <a:hlinkClick r:id="rId9" action="ppaction://hlinksldjump"/>
            <a:extLst>
              <a:ext uri="{FF2B5EF4-FFF2-40B4-BE49-F238E27FC236}">
                <a16:creationId xmlns:a16="http://schemas.microsoft.com/office/drawing/2014/main" id="{B43304CE-428A-83C5-01CF-0074A1B84EA9}"/>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37" name="AutoShape 2">
            <a:hlinkClick r:id="rId10" action="ppaction://hlinksldjump"/>
            <a:extLst>
              <a:ext uri="{FF2B5EF4-FFF2-40B4-BE49-F238E27FC236}">
                <a16:creationId xmlns:a16="http://schemas.microsoft.com/office/drawing/2014/main" id="{572DB9FA-7E6E-CF11-E91D-FFAA64860785}"/>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grpSp>
        <p:nvGrpSpPr>
          <p:cNvPr id="2" name="Group 1">
            <a:extLst>
              <a:ext uri="{FF2B5EF4-FFF2-40B4-BE49-F238E27FC236}">
                <a16:creationId xmlns:a16="http://schemas.microsoft.com/office/drawing/2014/main" id="{F3007457-2C94-68CC-F23F-C4839B8B379D}"/>
              </a:ext>
            </a:extLst>
          </p:cNvPr>
          <p:cNvGrpSpPr/>
          <p:nvPr/>
        </p:nvGrpSpPr>
        <p:grpSpPr>
          <a:xfrm>
            <a:off x="7405014" y="4531233"/>
            <a:ext cx="186825" cy="186825"/>
            <a:chOff x="9873352" y="6041644"/>
            <a:chExt cx="249100" cy="249100"/>
          </a:xfrm>
        </p:grpSpPr>
        <p:sp>
          <p:nvSpPr>
            <p:cNvPr id="3" name="Oval 2">
              <a:hlinkClick r:id="" action="ppaction://hlinkshowjump?jump=previousslide"/>
              <a:extLst>
                <a:ext uri="{FF2B5EF4-FFF2-40B4-BE49-F238E27FC236}">
                  <a16:creationId xmlns:a16="http://schemas.microsoft.com/office/drawing/2014/main" id="{DEB1B75C-4254-BF77-51C7-021AC7470B31}"/>
                </a:ext>
              </a:extLst>
            </p:cNvPr>
            <p:cNvSpPr/>
            <p:nvPr userDrawn="1"/>
          </p:nvSpPr>
          <p:spPr>
            <a:xfrm>
              <a:off x="9873352" y="6041644"/>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 name="Group 4">
              <a:extLst>
                <a:ext uri="{FF2B5EF4-FFF2-40B4-BE49-F238E27FC236}">
                  <a16:creationId xmlns:a16="http://schemas.microsoft.com/office/drawing/2014/main" id="{915B795C-97C3-D63B-6092-38AD63102C17}"/>
                </a:ext>
              </a:extLst>
            </p:cNvPr>
            <p:cNvGrpSpPr/>
            <p:nvPr userDrawn="1"/>
          </p:nvGrpSpPr>
          <p:grpSpPr>
            <a:xfrm>
              <a:off x="9971776" y="6136088"/>
              <a:ext cx="41137" cy="66044"/>
              <a:chOff x="3345327" y="4804129"/>
              <a:chExt cx="74099" cy="118964"/>
            </a:xfrm>
          </p:grpSpPr>
          <p:cxnSp>
            <p:nvCxnSpPr>
              <p:cNvPr id="8" name="Straight Connector 7">
                <a:hlinkClick r:id="" action="ppaction://hlinkshowjump?jump=previousslide"/>
                <a:extLst>
                  <a:ext uri="{FF2B5EF4-FFF2-40B4-BE49-F238E27FC236}">
                    <a16:creationId xmlns:a16="http://schemas.microsoft.com/office/drawing/2014/main" id="{91FE281E-9ECA-1902-A026-C1548C58C491}"/>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hlinkClick r:id="" action="ppaction://hlinkshowjump?jump=previousslide"/>
                <a:extLst>
                  <a:ext uri="{FF2B5EF4-FFF2-40B4-BE49-F238E27FC236}">
                    <a16:creationId xmlns:a16="http://schemas.microsoft.com/office/drawing/2014/main" id="{64F2264E-C7B2-CFF3-A25C-4E4690A1E6C8}"/>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12" name="Group 11">
            <a:extLst>
              <a:ext uri="{FF2B5EF4-FFF2-40B4-BE49-F238E27FC236}">
                <a16:creationId xmlns:a16="http://schemas.microsoft.com/office/drawing/2014/main" id="{760AF999-85B1-08F1-C716-001704C95BC6}"/>
              </a:ext>
            </a:extLst>
          </p:cNvPr>
          <p:cNvGrpSpPr/>
          <p:nvPr/>
        </p:nvGrpSpPr>
        <p:grpSpPr>
          <a:xfrm>
            <a:off x="7642346" y="4531233"/>
            <a:ext cx="186825" cy="186825"/>
            <a:chOff x="10189795" y="6045160"/>
            <a:chExt cx="249100" cy="249100"/>
          </a:xfrm>
        </p:grpSpPr>
        <p:sp>
          <p:nvSpPr>
            <p:cNvPr id="13" name="Oval 12">
              <a:hlinkClick r:id="" action="ppaction://hlinkshowjump?jump=nextslide"/>
              <a:extLst>
                <a:ext uri="{FF2B5EF4-FFF2-40B4-BE49-F238E27FC236}">
                  <a16:creationId xmlns:a16="http://schemas.microsoft.com/office/drawing/2014/main" id="{AC7E300E-2771-9B37-EDF8-EC1D4633910D}"/>
                </a:ext>
              </a:extLst>
            </p:cNvPr>
            <p:cNvSpPr/>
            <p:nvPr userDrawn="1"/>
          </p:nvSpPr>
          <p:spPr>
            <a:xfrm>
              <a:off x="10189795" y="6045160"/>
              <a:ext cx="249100" cy="249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4" name="Group 13">
              <a:extLst>
                <a:ext uri="{FF2B5EF4-FFF2-40B4-BE49-F238E27FC236}">
                  <a16:creationId xmlns:a16="http://schemas.microsoft.com/office/drawing/2014/main" id="{33A65FF5-6C35-BB08-7A88-14565EE6BD84}"/>
                </a:ext>
              </a:extLst>
            </p:cNvPr>
            <p:cNvGrpSpPr/>
            <p:nvPr userDrawn="1"/>
          </p:nvGrpSpPr>
          <p:grpSpPr>
            <a:xfrm flipH="1" flipV="1">
              <a:off x="10297292" y="6133992"/>
              <a:ext cx="41137" cy="66044"/>
              <a:chOff x="3345327" y="4804129"/>
              <a:chExt cx="74099" cy="118964"/>
            </a:xfrm>
          </p:grpSpPr>
          <p:cxnSp>
            <p:nvCxnSpPr>
              <p:cNvPr id="15" name="Straight Connector 14">
                <a:hlinkClick r:id="" action="ppaction://hlinkshowjump?jump=nextslide"/>
                <a:extLst>
                  <a:ext uri="{FF2B5EF4-FFF2-40B4-BE49-F238E27FC236}">
                    <a16:creationId xmlns:a16="http://schemas.microsoft.com/office/drawing/2014/main" id="{E0D8E366-13BA-2F07-1EEF-4DF9E9477B06}"/>
                  </a:ext>
                </a:extLst>
              </p:cNvPr>
              <p:cNvCxnSpPr/>
              <p:nvPr userDrawn="1"/>
            </p:nvCxnSpPr>
            <p:spPr>
              <a:xfrm rot="16200000">
                <a:off x="3350846" y="4798611"/>
                <a:ext cx="63061" cy="7409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hlinkClick r:id="" action="ppaction://hlinkshowjump?jump=nextslide"/>
                <a:extLst>
                  <a:ext uri="{FF2B5EF4-FFF2-40B4-BE49-F238E27FC236}">
                    <a16:creationId xmlns:a16="http://schemas.microsoft.com/office/drawing/2014/main" id="{8AA360E5-07E0-CDE1-A080-AEEB8ADF7176}"/>
                  </a:ext>
                </a:extLst>
              </p:cNvPr>
              <p:cNvCxnSpPr/>
              <p:nvPr userDrawn="1"/>
            </p:nvCxnSpPr>
            <p:spPr>
              <a:xfrm>
                <a:off x="3345327" y="4861369"/>
                <a:ext cx="74097" cy="61724"/>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7" name="Rounded Rectangle 14">
            <a:hlinkClick r:id="rId11"/>
            <a:extLst>
              <a:ext uri="{FF2B5EF4-FFF2-40B4-BE49-F238E27FC236}">
                <a16:creationId xmlns:a16="http://schemas.microsoft.com/office/drawing/2014/main" id="{7A2116A4-8C3A-874B-97A1-0A6501CC0733}"/>
              </a:ext>
            </a:extLst>
          </p:cNvPr>
          <p:cNvSpPr/>
          <p:nvPr/>
        </p:nvSpPr>
        <p:spPr>
          <a:xfrm>
            <a:off x="8004883" y="4453350"/>
            <a:ext cx="337291" cy="3355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800" dirty="0">
                <a:solidFill>
                  <a:schemeClr val="bg2"/>
                </a:solidFill>
              </a:rPr>
              <a:t>7/8</a:t>
            </a:r>
            <a:endParaRPr lang="en-US" sz="800" u="sng" dirty="0">
              <a:solidFill>
                <a:schemeClr val="bg2"/>
              </a:solidFill>
            </a:endParaRPr>
          </a:p>
        </p:txBody>
      </p:sp>
      <p:sp>
        <p:nvSpPr>
          <p:cNvPr id="18" name="Arrow: Right 88">
            <a:hlinkClick r:id="" action="ppaction://hlinkshowjump?jump=lastslideviewed"/>
            <a:extLst>
              <a:ext uri="{FF2B5EF4-FFF2-40B4-BE49-F238E27FC236}">
                <a16:creationId xmlns:a16="http://schemas.microsoft.com/office/drawing/2014/main" id="{456AACB9-1AD2-EA45-4C76-9462D5416BC0}"/>
              </a:ext>
            </a:extLst>
          </p:cNvPr>
          <p:cNvSpPr/>
          <p:nvPr/>
        </p:nvSpPr>
        <p:spPr>
          <a:xfrm rot="10800000">
            <a:off x="2386282" y="4529912"/>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19" name="Graphic 18">
            <a:hlinkClick r:id="rId12" action="ppaction://hlinksldjump"/>
            <a:extLst>
              <a:ext uri="{FF2B5EF4-FFF2-40B4-BE49-F238E27FC236}">
                <a16:creationId xmlns:a16="http://schemas.microsoft.com/office/drawing/2014/main" id="{107D479D-CE02-7B9C-3AD0-6E34D01FE0B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06313" y="4526445"/>
            <a:ext cx="189117" cy="189117"/>
          </a:xfrm>
          <a:prstGeom prst="rect">
            <a:avLst/>
          </a:prstGeom>
        </p:spPr>
      </p:pic>
    </p:spTree>
    <p:extLst>
      <p:ext uri="{BB962C8B-B14F-4D97-AF65-F5344CB8AC3E}">
        <p14:creationId xmlns:p14="http://schemas.microsoft.com/office/powerpoint/2010/main" val="8968540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E4P_STYLE_ID" val="c7af6dba-f870-40c6-a7fb-5991d73382cc"/>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1.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2.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3.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4.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EE4P_TEMPLATESTYLE" val="3"/>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EE4P_TEMPLATESTYLE" val="3"/>
</p:tagLst>
</file>

<file path=ppt/tags/tag111.xml><?xml version="1.0" encoding="utf-8"?>
<p:tagLst xmlns:a="http://schemas.openxmlformats.org/drawingml/2006/main" xmlns:r="http://schemas.openxmlformats.org/officeDocument/2006/relationships" xmlns:p="http://schemas.openxmlformats.org/presentationml/2006/main">
  <p:tag name="EE4P_TEMPLATESTYLE" val="3"/>
</p:tagLst>
</file>

<file path=ppt/tags/tag112.xml><?xml version="1.0" encoding="utf-8"?>
<p:tagLst xmlns:a="http://schemas.openxmlformats.org/drawingml/2006/main" xmlns:r="http://schemas.openxmlformats.org/officeDocument/2006/relationships" xmlns:p="http://schemas.openxmlformats.org/presentationml/2006/main">
  <p:tag name="EE4P_TEMPLATESTYLE" val="3"/>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EE4P_TEMPLATESTYLE" val="5"/>
</p:tagLst>
</file>

<file path=ppt/tags/tag115.xml><?xml version="1.0" encoding="utf-8"?>
<p:tagLst xmlns:a="http://schemas.openxmlformats.org/drawingml/2006/main" xmlns:r="http://schemas.openxmlformats.org/officeDocument/2006/relationships" xmlns:p="http://schemas.openxmlformats.org/presentationml/2006/main">
  <p:tag name="EE4P_TEMPLATESTYLE" val="5"/>
</p:tagLst>
</file>

<file path=ppt/tags/tag116.xml><?xml version="1.0" encoding="utf-8"?>
<p:tagLst xmlns:a="http://schemas.openxmlformats.org/drawingml/2006/main" xmlns:r="http://schemas.openxmlformats.org/officeDocument/2006/relationships" xmlns:p="http://schemas.openxmlformats.org/presentationml/2006/main">
  <p:tag name="EE4P_TEMPLATESTYLE" val="5"/>
</p:tagLst>
</file>

<file path=ppt/tags/tag117.xml><?xml version="1.0" encoding="utf-8"?>
<p:tagLst xmlns:a="http://schemas.openxmlformats.org/drawingml/2006/main" xmlns:r="http://schemas.openxmlformats.org/officeDocument/2006/relationships" xmlns:p="http://schemas.openxmlformats.org/presentationml/2006/main">
  <p:tag name="EE4P_TEMPLATESTYLE" val="5"/>
</p:tagLst>
</file>

<file path=ppt/tags/tag118.xml><?xml version="1.0" encoding="utf-8"?>
<p:tagLst xmlns:a="http://schemas.openxmlformats.org/drawingml/2006/main" xmlns:r="http://schemas.openxmlformats.org/officeDocument/2006/relationships" xmlns:p="http://schemas.openxmlformats.org/presentationml/2006/main">
  <p:tag name="EE4P_TEMPLATESTYLE" val="5"/>
</p:tagLst>
</file>

<file path=ppt/tags/tag119.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1.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2.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3.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9.xml><?xml version="1.0" encoding="utf-8"?>
<p:tagLst xmlns:a="http://schemas.openxmlformats.org/drawingml/2006/main" xmlns:r="http://schemas.openxmlformats.org/officeDocument/2006/relationships" xmlns:p="http://schemas.openxmlformats.org/presentationml/2006/main">
  <p:tag name="EE4P_TEMPLATESTYLE" val="5"/>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EE4P_TEMPLATESTYLE" val="5"/>
</p:tagLst>
</file>

<file path=ppt/tags/tag137.xml><?xml version="1.0" encoding="utf-8"?>
<p:tagLst xmlns:a="http://schemas.openxmlformats.org/drawingml/2006/main" xmlns:r="http://schemas.openxmlformats.org/officeDocument/2006/relationships" xmlns:p="http://schemas.openxmlformats.org/presentationml/2006/main">
  <p:tag name="EE4P_TEMPLATESTYLE" val="5"/>
</p:tagLst>
</file>

<file path=ppt/tags/tag138.xml><?xml version="1.0" encoding="utf-8"?>
<p:tagLst xmlns:a="http://schemas.openxmlformats.org/drawingml/2006/main" xmlns:r="http://schemas.openxmlformats.org/officeDocument/2006/relationships" xmlns:p="http://schemas.openxmlformats.org/presentationml/2006/main">
  <p:tag name="EE4P_TEMPLATESTYLE" val="5"/>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EE4P_TEMPLATESTYLE" val="5"/>
</p:tagLst>
</file>

<file path=ppt/tags/tag142.xml><?xml version="1.0" encoding="utf-8"?>
<p:tagLst xmlns:a="http://schemas.openxmlformats.org/drawingml/2006/main" xmlns:r="http://schemas.openxmlformats.org/officeDocument/2006/relationships" xmlns:p="http://schemas.openxmlformats.org/presentationml/2006/main">
  <p:tag name="EE4P_TEMPLATESTYLE" val="5"/>
</p:tagLst>
</file>

<file path=ppt/tags/tag143.xml><?xml version="1.0" encoding="utf-8"?>
<p:tagLst xmlns:a="http://schemas.openxmlformats.org/drawingml/2006/main" xmlns:r="http://schemas.openxmlformats.org/officeDocument/2006/relationships" xmlns:p="http://schemas.openxmlformats.org/presentationml/2006/main">
  <p:tag name="EE4P_TEMPLATESTYLE" val="5"/>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BULLETS" val="true"/>
</p:tagLst>
</file>

<file path=ppt/tags/tag146.xml><?xml version="1.0" encoding="utf-8"?>
<p:tagLst xmlns:a="http://schemas.openxmlformats.org/drawingml/2006/main" xmlns:r="http://schemas.openxmlformats.org/officeDocument/2006/relationships" xmlns:p="http://schemas.openxmlformats.org/presentationml/2006/main">
  <p:tag name="BULLETS" val="tru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EE4P_TEMPLATESTYLE" val="5"/>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EE4P_TEMPLATESTYLE" val="5"/>
</p:tagLst>
</file>

<file path=ppt/tags/tag151.xml><?xml version="1.0" encoding="utf-8"?>
<p:tagLst xmlns:a="http://schemas.openxmlformats.org/drawingml/2006/main" xmlns:r="http://schemas.openxmlformats.org/officeDocument/2006/relationships" xmlns:p="http://schemas.openxmlformats.org/presentationml/2006/main">
  <p:tag name="EE4P_TEMPLATESTYLE" val="5"/>
</p:tagLst>
</file>

<file path=ppt/tags/tag152.xml><?xml version="1.0" encoding="utf-8"?>
<p:tagLst xmlns:a="http://schemas.openxmlformats.org/drawingml/2006/main" xmlns:r="http://schemas.openxmlformats.org/officeDocument/2006/relationships" xmlns:p="http://schemas.openxmlformats.org/presentationml/2006/main">
  <p:tag name="EE4P_TEMPLATESTYLE" val="5"/>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5.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6.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7.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EE4P_TEMPLATESTYLE" val="3"/>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EE4P_TEMPLATESTYLE" val="3"/>
</p:tagLst>
</file>

<file path=ppt/tags/tag161.xml><?xml version="1.0" encoding="utf-8"?>
<p:tagLst xmlns:a="http://schemas.openxmlformats.org/drawingml/2006/main" xmlns:r="http://schemas.openxmlformats.org/officeDocument/2006/relationships" xmlns:p="http://schemas.openxmlformats.org/presentationml/2006/main">
  <p:tag name="EE4P_TEMPLATESTYLE" val="3"/>
</p:tagLst>
</file>

<file path=ppt/tags/tag162.xml><?xml version="1.0" encoding="utf-8"?>
<p:tagLst xmlns:a="http://schemas.openxmlformats.org/drawingml/2006/main" xmlns:r="http://schemas.openxmlformats.org/officeDocument/2006/relationships" xmlns:p="http://schemas.openxmlformats.org/presentationml/2006/main">
  <p:tag name="EE4P_TEMPLATESTYLE" val="3"/>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EE4P_TEMPLATESTYLE" val="3"/>
</p:tagLst>
</file>

<file path=ppt/tags/tag165.xml><?xml version="1.0" encoding="utf-8"?>
<p:tagLst xmlns:a="http://schemas.openxmlformats.org/drawingml/2006/main" xmlns:r="http://schemas.openxmlformats.org/officeDocument/2006/relationships" xmlns:p="http://schemas.openxmlformats.org/presentationml/2006/main">
  <p:tag name="EE4P_TEMPLATESTYLE" val="3"/>
</p:tagLst>
</file>

<file path=ppt/tags/tag166.xml><?xml version="1.0" encoding="utf-8"?>
<p:tagLst xmlns:a="http://schemas.openxmlformats.org/drawingml/2006/main" xmlns:r="http://schemas.openxmlformats.org/officeDocument/2006/relationships" xmlns:p="http://schemas.openxmlformats.org/presentationml/2006/main">
  <p:tag name="EE4P_TEMPLATESTYLE" val="3"/>
</p:tagLst>
</file>

<file path=ppt/tags/tag167.xml><?xml version="1.0" encoding="utf-8"?>
<p:tagLst xmlns:a="http://schemas.openxmlformats.org/drawingml/2006/main" xmlns:r="http://schemas.openxmlformats.org/officeDocument/2006/relationships" xmlns:p="http://schemas.openxmlformats.org/presentationml/2006/main">
  <p:tag name="EE4P_TEMPLATESTYLE" val="3"/>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EE4P_TEMPLATESTYLE" val="3"/>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EE4P_TEMPLATESTYLE" val="3"/>
</p:tagLst>
</file>

<file path=ppt/tags/tag171.xml><?xml version="1.0" encoding="utf-8"?>
<p:tagLst xmlns:a="http://schemas.openxmlformats.org/drawingml/2006/main" xmlns:r="http://schemas.openxmlformats.org/officeDocument/2006/relationships" xmlns:p="http://schemas.openxmlformats.org/presentationml/2006/main">
  <p:tag name="EE4P_TEMPLATESTYLE" val="3"/>
</p:tagLst>
</file>

<file path=ppt/tags/tag172.xml><?xml version="1.0" encoding="utf-8"?>
<p:tagLst xmlns:a="http://schemas.openxmlformats.org/drawingml/2006/main" xmlns:r="http://schemas.openxmlformats.org/officeDocument/2006/relationships" xmlns:p="http://schemas.openxmlformats.org/presentationml/2006/main">
  <p:tag name="EE4P_TEMPLATESTYLE" val="3"/>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EE4P_TEMPLATESTYLE" val="3"/>
</p:tagLst>
</file>

<file path=ppt/tags/tag175.xml><?xml version="1.0" encoding="utf-8"?>
<p:tagLst xmlns:a="http://schemas.openxmlformats.org/drawingml/2006/main" xmlns:r="http://schemas.openxmlformats.org/officeDocument/2006/relationships" xmlns:p="http://schemas.openxmlformats.org/presentationml/2006/main">
  <p:tag name="EE4P_TEMPLATESTYLE" val="3"/>
</p:tagLst>
</file>

<file path=ppt/tags/tag176.xml><?xml version="1.0" encoding="utf-8"?>
<p:tagLst xmlns:a="http://schemas.openxmlformats.org/drawingml/2006/main" xmlns:r="http://schemas.openxmlformats.org/officeDocument/2006/relationships" xmlns:p="http://schemas.openxmlformats.org/presentationml/2006/main">
  <p:tag name="EE4P_TEMPLATESTYLE" val="3"/>
</p:tagLst>
</file>

<file path=ppt/tags/tag177.xml><?xml version="1.0" encoding="utf-8"?>
<p:tagLst xmlns:a="http://schemas.openxmlformats.org/drawingml/2006/main" xmlns:r="http://schemas.openxmlformats.org/officeDocument/2006/relationships" xmlns:p="http://schemas.openxmlformats.org/presentationml/2006/main">
  <p:tag name="EE4P_TEMPLATESTYLE" val="3"/>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EE4P_TEMPLATESTYLE" val="5"/>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EE4P_TEMPLATESTYLE" val="5"/>
</p:tagLst>
</file>

<file path=ppt/tags/tag181.xml><?xml version="1.0" encoding="utf-8"?>
<p:tagLst xmlns:a="http://schemas.openxmlformats.org/drawingml/2006/main" xmlns:r="http://schemas.openxmlformats.org/officeDocument/2006/relationships" xmlns:p="http://schemas.openxmlformats.org/presentationml/2006/main">
  <p:tag name="EE4P_TEMPLATESTYLE" val="5"/>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TEMPLATESTYLE" val="5"/>
</p:tagLst>
</file>

<file path=ppt/tags/tag76.xml><?xml version="1.0" encoding="utf-8"?>
<p:tagLst xmlns:a="http://schemas.openxmlformats.org/drawingml/2006/main" xmlns:r="http://schemas.openxmlformats.org/officeDocument/2006/relationships" xmlns:p="http://schemas.openxmlformats.org/presentationml/2006/main">
  <p:tag name="EE4P_TEMPLATESTYLE" val="5"/>
</p:tagLst>
</file>

<file path=ppt/tags/tag77.xml><?xml version="1.0" encoding="utf-8"?>
<p:tagLst xmlns:a="http://schemas.openxmlformats.org/drawingml/2006/main" xmlns:r="http://schemas.openxmlformats.org/officeDocument/2006/relationships" xmlns:p="http://schemas.openxmlformats.org/presentationml/2006/main">
  <p:tag name="EE4P_TEMPLATESTYLE" val="5"/>
</p:tagLst>
</file>

<file path=ppt/tags/tag78.xml><?xml version="1.0" encoding="utf-8"?>
<p:tagLst xmlns:a="http://schemas.openxmlformats.org/drawingml/2006/main" xmlns:r="http://schemas.openxmlformats.org/officeDocument/2006/relationships" xmlns:p="http://schemas.openxmlformats.org/presentationml/2006/main">
  <p:tag name="EE4P_TEMPLATESTYLE" val="5"/>
</p:tagLst>
</file>

<file path=ppt/tags/tag79.xml><?xml version="1.0" encoding="utf-8"?>
<p:tagLst xmlns:a="http://schemas.openxmlformats.org/drawingml/2006/main" xmlns:r="http://schemas.openxmlformats.org/officeDocument/2006/relationships" xmlns:p="http://schemas.openxmlformats.org/presentationml/2006/main">
  <p:tag name="EE4P_TEMPLATESTYLE" val="5"/>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TEMPLATESTYLE" val="5"/>
</p:tagLst>
</file>

<file path=ppt/tags/tag81.xml><?xml version="1.0" encoding="utf-8"?>
<p:tagLst xmlns:a="http://schemas.openxmlformats.org/drawingml/2006/main" xmlns:r="http://schemas.openxmlformats.org/officeDocument/2006/relationships" xmlns:p="http://schemas.openxmlformats.org/presentationml/2006/main">
  <p:tag name="EE4P_TEMPLATESTYLE" val="5"/>
</p:tagLst>
</file>

<file path=ppt/tags/tag82.xml><?xml version="1.0" encoding="utf-8"?>
<p:tagLst xmlns:a="http://schemas.openxmlformats.org/drawingml/2006/main" xmlns:r="http://schemas.openxmlformats.org/officeDocument/2006/relationships" xmlns:p="http://schemas.openxmlformats.org/presentationml/2006/main">
  <p:tag name="EE4P_TEMPLATESTYLE" val="5"/>
</p:tagLst>
</file>

<file path=ppt/tags/tag83.xml><?xml version="1.0" encoding="utf-8"?>
<p:tagLst xmlns:a="http://schemas.openxmlformats.org/drawingml/2006/main" xmlns:r="http://schemas.openxmlformats.org/officeDocument/2006/relationships" xmlns:p="http://schemas.openxmlformats.org/presentationml/2006/main">
  <p:tag name="EE4P_TEMPLATESTYLE" val="5"/>
</p:tagLst>
</file>

<file path=ppt/tags/tag84.xml><?xml version="1.0" encoding="utf-8"?>
<p:tagLst xmlns:a="http://schemas.openxmlformats.org/drawingml/2006/main" xmlns:r="http://schemas.openxmlformats.org/officeDocument/2006/relationships" xmlns:p="http://schemas.openxmlformats.org/presentationml/2006/main">
  <p:tag name="EE4P_TEMPLATESTYLE" val="5"/>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EE4P_TEMPLATESTYLE" val="5"/>
</p:tagLst>
</file>

<file path=ppt/tags/tag87.xml><?xml version="1.0" encoding="utf-8"?>
<p:tagLst xmlns:a="http://schemas.openxmlformats.org/drawingml/2006/main" xmlns:r="http://schemas.openxmlformats.org/officeDocument/2006/relationships" xmlns:p="http://schemas.openxmlformats.org/presentationml/2006/main">
  <p:tag name="EE4P_TEMPLATESTYLE" val="5"/>
</p:tagLst>
</file>

<file path=ppt/tags/tag88.xml><?xml version="1.0" encoding="utf-8"?>
<p:tagLst xmlns:a="http://schemas.openxmlformats.org/drawingml/2006/main" xmlns:r="http://schemas.openxmlformats.org/officeDocument/2006/relationships" xmlns:p="http://schemas.openxmlformats.org/presentationml/2006/main">
  <p:tag name="EE4P_TEMPLATESTYLE" val="5"/>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E4P_TEMPLATESTYLE" val="5"/>
</p:tagLst>
</file>

<file path=ppt/tags/tag91.xml><?xml version="1.0" encoding="utf-8"?>
<p:tagLst xmlns:a="http://schemas.openxmlformats.org/drawingml/2006/main" xmlns:r="http://schemas.openxmlformats.org/officeDocument/2006/relationships" xmlns:p="http://schemas.openxmlformats.org/presentationml/2006/main">
  <p:tag name="EE4P_TEMPLATESTYLE" val="5"/>
</p:tagLst>
</file>

<file path=ppt/tags/tag92.xml><?xml version="1.0" encoding="utf-8"?>
<p:tagLst xmlns:a="http://schemas.openxmlformats.org/drawingml/2006/main" xmlns:r="http://schemas.openxmlformats.org/officeDocument/2006/relationships" xmlns:p="http://schemas.openxmlformats.org/presentationml/2006/main">
  <p:tag name="EE4P_TEMPLATESTYLE" val="5"/>
</p:tagLst>
</file>

<file path=ppt/tags/tag93.xml><?xml version="1.0" encoding="utf-8"?>
<p:tagLst xmlns:a="http://schemas.openxmlformats.org/drawingml/2006/main" xmlns:r="http://schemas.openxmlformats.org/officeDocument/2006/relationships" xmlns:p="http://schemas.openxmlformats.org/presentationml/2006/main">
  <p:tag name="EE4P_TEMPLATESTYLE" val="5"/>
</p:tagLst>
</file>

<file path=ppt/tags/tag94.xml><?xml version="1.0" encoding="utf-8"?>
<p:tagLst xmlns:a="http://schemas.openxmlformats.org/drawingml/2006/main" xmlns:r="http://schemas.openxmlformats.org/officeDocument/2006/relationships" xmlns:p="http://schemas.openxmlformats.org/presentationml/2006/main">
  <p:tag name="EE4P_TEMPLATESTYLE" val="5"/>
</p:tagLst>
</file>

<file path=ppt/tags/tag95.xml><?xml version="1.0" encoding="utf-8"?>
<p:tagLst xmlns:a="http://schemas.openxmlformats.org/drawingml/2006/main" xmlns:r="http://schemas.openxmlformats.org/officeDocument/2006/relationships" xmlns:p="http://schemas.openxmlformats.org/presentationml/2006/main">
  <p:tag name="EE4P_TEMPLATESTYLE" val="5"/>
</p:tagLst>
</file>

<file path=ppt/tags/tag96.xml><?xml version="1.0" encoding="utf-8"?>
<p:tagLst xmlns:a="http://schemas.openxmlformats.org/drawingml/2006/main" xmlns:r="http://schemas.openxmlformats.org/officeDocument/2006/relationships" xmlns:p="http://schemas.openxmlformats.org/presentationml/2006/main">
  <p:tag name="EE4P_TEMPLATESTYLE" val="5"/>
</p:tagLst>
</file>

<file path=ppt/tags/tag97.xml><?xml version="1.0" encoding="utf-8"?>
<p:tagLst xmlns:a="http://schemas.openxmlformats.org/drawingml/2006/main" xmlns:r="http://schemas.openxmlformats.org/officeDocument/2006/relationships" xmlns:p="http://schemas.openxmlformats.org/presentationml/2006/main">
  <p:tag name="EE4P_TEMPLATESTYLE" val="5"/>
</p:tagLst>
</file>

<file path=ppt/tags/tag98.xml><?xml version="1.0" encoding="utf-8"?>
<p:tagLst xmlns:a="http://schemas.openxmlformats.org/drawingml/2006/main" xmlns:r="http://schemas.openxmlformats.org/officeDocument/2006/relationships" xmlns:p="http://schemas.openxmlformats.org/presentationml/2006/main">
  <p:tag name="EE4P_TEMPLATESTYLE" val="5"/>
</p:tagLst>
</file>

<file path=ppt/tags/tag99.xml><?xml version="1.0" encoding="utf-8"?>
<p:tagLst xmlns:a="http://schemas.openxmlformats.org/drawingml/2006/main" xmlns:r="http://schemas.openxmlformats.org/officeDocument/2006/relationships" xmlns:p="http://schemas.openxmlformats.org/presentationml/2006/main">
  <p:tag name="EE4P_TEMPLATESTYLE" val="5"/>
</p:tagLst>
</file>

<file path=ppt/theme/theme1.xml><?xml version="1.0" encoding="utf-8"?>
<a:theme xmlns:a="http://schemas.openxmlformats.org/drawingml/2006/main" name="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PPT_Corporate_16-9_2018-01-08 [Read-Only]" id="{33058D58-F593-4324-AAD0-76C2BF5F0B31}" vid="{76DDE033-2EEC-4602-BE79-8EA5B5C13E61}"/>
    </a:ext>
  </a:ext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PPT_Corporate_16-9_2018-01-08 [Read-Only]" id="{33058D58-F593-4324-AAD0-76C2BF5F0B31}" vid="{20D5ABD5-6EE3-4287-835B-DC408A2F1412}"/>
    </a:ext>
  </a:extLst>
</a:theme>
</file>

<file path=ppt/theme/theme3.xml><?xml version="1.0" encoding="utf-8"?>
<a:theme xmlns:a="http://schemas.openxmlformats.org/drawingml/2006/main" name="18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718C36A3-F70D-4374-8978-CA5DEEEDBD6A}"/>
    </a:ext>
  </a:extLst>
</a:theme>
</file>

<file path=ppt/theme/theme4.xml><?xml version="1.0" encoding="utf-8"?>
<a:theme xmlns:a="http://schemas.openxmlformats.org/drawingml/2006/main" name="1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PPT_Corporate_16-9_2018-01-08 [Read-Only]" id="{33058D58-F593-4324-AAD0-76C2BF5F0B31}" vid="{20D5ABD5-6EE3-4287-835B-DC408A2F1412}"/>
    </a:ext>
  </a:extLst>
</a:theme>
</file>

<file path=ppt/theme/theme5.xml><?xml version="1.0" encoding="utf-8"?>
<a:theme xmlns:a="http://schemas.openxmlformats.org/drawingml/2006/main" name="2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PPT_Corporate_16-9_2018-01-08 [Read-Only]" id="{33058D58-F593-4324-AAD0-76C2BF5F0B31}" vid="{20D5ABD5-6EE3-4287-835B-DC408A2F141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9605c04a-8c64-47ba-9645-510c07b39b26" xsi:nil="true"/>
    <SharedWithUsers xmlns="55e7a26e-f7d7-4b80-93a0-5ea587405c86">
      <UserInfo>
        <DisplayName>Ana Paula Vendramini Maniero</DisplayName>
        <AccountId>22</AccountId>
        <AccountType/>
      </UserInfo>
      <UserInfo>
        <DisplayName>Elena Tomanovich</DisplayName>
        <AccountId>23</AccountId>
        <AccountType/>
      </UserInfo>
      <UserInfo>
        <DisplayName>Christine Carina</DisplayName>
        <AccountId>187</AccountId>
        <AccountType/>
      </UserInfo>
    </SharedWithUsers>
    <TaxCatchAll xmlns="55e7a26e-f7d7-4b80-93a0-5ea587405c86" xsi:nil="true"/>
    <lcf76f155ced4ddcb4097134ff3c332f xmlns="9605c04a-8c64-47ba-9645-510c07b39b2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F38FF595D6D341A6828CA7BDF7D2FD" ma:contentTypeVersion="14" ma:contentTypeDescription="Create a new document." ma:contentTypeScope="" ma:versionID="9a27cd1b8b58981f79223b3adf5769d7">
  <xsd:schema xmlns:xsd="http://www.w3.org/2001/XMLSchema" xmlns:xs="http://www.w3.org/2001/XMLSchema" xmlns:p="http://schemas.microsoft.com/office/2006/metadata/properties" xmlns:ns2="9605c04a-8c64-47ba-9645-510c07b39b26" xmlns:ns3="55e7a26e-f7d7-4b80-93a0-5ea587405c86" targetNamespace="http://schemas.microsoft.com/office/2006/metadata/properties" ma:root="true" ma:fieldsID="280495edded20520380a4b8f5a606f8c" ns2:_="" ns3:_="">
    <xsd:import namespace="9605c04a-8c64-47ba-9645-510c07b39b26"/>
    <xsd:import namespace="55e7a26e-f7d7-4b80-93a0-5ea587405c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5c04a-8c64-47ba-9645-510c07b39b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892e53a-9b3c-4010-9cd1-82aa4eeb88e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e7a26e-f7d7-4b80-93a0-5ea587405c8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fc5e381-749c-426b-9743-b5ed2f5ef63b}" ma:internalName="TaxCatchAll" ma:showField="CatchAllData" ma:web="55e7a26e-f7d7-4b80-93a0-5ea587405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E05676-60C0-472D-B05F-CEF7E226E1C4}">
  <ds:schemaRefs>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purl.org/dc/dcmitype/"/>
    <ds:schemaRef ds:uri="9605c04a-8c64-47ba-9645-510c07b39b26"/>
    <ds:schemaRef ds:uri="http://schemas.microsoft.com/office/infopath/2007/PartnerControls"/>
    <ds:schemaRef ds:uri="55e7a26e-f7d7-4b80-93a0-5ea587405c86"/>
  </ds:schemaRefs>
</ds:datastoreItem>
</file>

<file path=customXml/itemProps2.xml><?xml version="1.0" encoding="utf-8"?>
<ds:datastoreItem xmlns:ds="http://schemas.openxmlformats.org/officeDocument/2006/customXml" ds:itemID="{86D58D8A-5597-4DA9-9ACA-F191C12CC532}">
  <ds:schemaRefs>
    <ds:schemaRef ds:uri="http://schemas.microsoft.com/sharepoint/v3/contenttype/forms"/>
  </ds:schemaRefs>
</ds:datastoreItem>
</file>

<file path=customXml/itemProps3.xml><?xml version="1.0" encoding="utf-8"?>
<ds:datastoreItem xmlns:ds="http://schemas.openxmlformats.org/officeDocument/2006/customXml" ds:itemID="{A7959D08-2010-4552-9550-4D3C3AD1A7DD}">
  <ds:schemaRefs>
    <ds:schemaRef ds:uri="55e7a26e-f7d7-4b80-93a0-5ea587405c86"/>
    <ds:schemaRef ds:uri="9605c04a-8c64-47ba-9645-510c07b39b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863</TotalTime>
  <Words>10229</Words>
  <Application>Microsoft Office PowerPoint</Application>
  <PresentationFormat>On-screen Show (16:9)</PresentationFormat>
  <Paragraphs>1702</Paragraphs>
  <Slides>57</Slides>
  <Notes>54</Notes>
  <HiddenSlides>0</HiddenSlides>
  <MMClips>0</MMClips>
  <ScaleCrop>false</ScaleCrop>
  <HeadingPairs>
    <vt:vector size="4" baseType="variant">
      <vt:variant>
        <vt:lpstr>Theme</vt:lpstr>
      </vt:variant>
      <vt:variant>
        <vt:i4>5</vt:i4>
      </vt:variant>
      <vt:variant>
        <vt:lpstr>Slide Titles</vt:lpstr>
      </vt:variant>
      <vt:variant>
        <vt:i4>57</vt:i4>
      </vt:variant>
    </vt:vector>
  </HeadingPairs>
  <TitlesOfParts>
    <vt:vector size="62" baseType="lpstr">
      <vt:lpstr>Title</vt:lpstr>
      <vt:lpstr>Content</vt:lpstr>
      <vt:lpstr>18_Content</vt:lpstr>
      <vt:lpstr>1_Content</vt:lpstr>
      <vt:lpstr>2_Content</vt:lpstr>
      <vt:lpstr>GS1 2D Pilot Toolkit</vt:lpstr>
      <vt:lpstr>Collaborative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Manual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Brand Owner: Possible consumer benefits leading to increased revenue</vt:lpstr>
      <vt:lpstr>4. Brand Owner: Possible operational benefits leading to cost and working capital reduction</vt:lpstr>
      <vt:lpstr>PowerPoint Presentation</vt:lpstr>
      <vt:lpstr>4. Retailer Benefits: Possible operational benefits leading to a reduction in cost and working capital</vt:lpstr>
      <vt:lpstr>PowerPoint Presentation</vt:lpstr>
      <vt:lpstr>PowerPoint Presentation</vt:lpstr>
      <vt:lpstr>5. Brand Owner Cost Logic Introducing 2D can require investment in different areas</vt:lpstr>
      <vt:lpstr>PowerPoint Presentation</vt:lpstr>
      <vt:lpstr>PowerPoint Presentation</vt:lpstr>
      <vt:lpstr>PowerPoint Presentation</vt:lpstr>
      <vt:lpstr>PowerPoint Presentation</vt:lpstr>
      <vt:lpstr>PowerPoint Presentation</vt:lpstr>
      <vt:lpstr>PowerPoint Presentation</vt:lpstr>
      <vt:lpstr>Barcode &amp; Data Scope Use cases including supporting data attributes</vt:lpstr>
      <vt:lpstr>PowerPoint Presentation</vt:lpstr>
      <vt:lpstr>3. Value chain Think about the E2E impact in the whole value chain and all process, data and IT touchpoints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Discovery Project Phase Overview</vt:lpstr>
      <vt:lpstr>2.Prepare &amp; Mobilize Project Phase Overview</vt:lpstr>
      <vt:lpstr>3. Execute Project Phase Overview</vt:lpstr>
      <vt:lpstr>4. Report &amp; Learn Project Phase Overview</vt:lpstr>
      <vt:lpstr>PowerPoint Presentation</vt:lpstr>
      <vt:lpstr>PowerPoint Presentation</vt:lpstr>
      <vt:lpstr>PowerPoint Presentation</vt:lpstr>
      <vt:lpstr>PowerPoint Presentation</vt:lpstr>
      <vt:lpstr>PowerPoint Presentation</vt:lpstr>
      <vt:lpstr>PowerPoint Presentation</vt:lpstr>
      <vt:lpstr>Report &amp; Learn 2D Pilot tracker</vt:lpstr>
      <vt:lpstr>Report &amp; Learn 2D Pilot Report for repository</vt:lpstr>
      <vt:lpstr>Report &amp; Learn Additional Template for Detailed Storytelling   Download online: https://www.gs1.org/docs/retail/2D_pilot_storytelling_template.docx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Schrop</dc:creator>
  <cp:lastModifiedBy>Tania Snioch</cp:lastModifiedBy>
  <cp:revision>298</cp:revision>
  <cp:lastPrinted>2022-06-23T15:11:11Z</cp:lastPrinted>
  <dcterms:created xsi:type="dcterms:W3CDTF">2022-02-28T20:15:27Z</dcterms:created>
  <dcterms:modified xsi:type="dcterms:W3CDTF">2024-08-06T14:25:03Z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0x01010094F38FF595D6D341A6828CA7BDF7D2FD</vt:lpwstr>
  </property>
  <property fmtid="{D5CDD505-2E9C-101B-9397-08002B2CF9AE}" pid="3" name="Order">
    <vt:r8>11800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